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7"/>
  </p:notesMasterIdLst>
  <p:sldIdLst>
    <p:sldId id="2311" r:id="rId2"/>
    <p:sldId id="2388" r:id="rId3"/>
    <p:sldId id="2384" r:id="rId4"/>
    <p:sldId id="2312" r:id="rId5"/>
    <p:sldId id="2316" r:id="rId6"/>
    <p:sldId id="2389" r:id="rId7"/>
    <p:sldId id="2318" r:id="rId8"/>
    <p:sldId id="2376" r:id="rId9"/>
    <p:sldId id="2323" r:id="rId10"/>
    <p:sldId id="2324" r:id="rId11"/>
    <p:sldId id="2325" r:id="rId12"/>
    <p:sldId id="2326" r:id="rId13"/>
    <p:sldId id="2327" r:id="rId14"/>
    <p:sldId id="2307" r:id="rId15"/>
    <p:sldId id="2329" r:id="rId16"/>
    <p:sldId id="2363" r:id="rId17"/>
    <p:sldId id="2366" r:id="rId18"/>
    <p:sldId id="2367" r:id="rId19"/>
    <p:sldId id="2368" r:id="rId20"/>
    <p:sldId id="2369" r:id="rId21"/>
    <p:sldId id="2370" r:id="rId22"/>
    <p:sldId id="2371" r:id="rId23"/>
    <p:sldId id="2391" r:id="rId24"/>
    <p:sldId id="766" r:id="rId25"/>
    <p:sldId id="767" r:id="rId26"/>
    <p:sldId id="768" r:id="rId27"/>
    <p:sldId id="770" r:id="rId28"/>
    <p:sldId id="771" r:id="rId29"/>
    <p:sldId id="772" r:id="rId30"/>
    <p:sldId id="2364" r:id="rId31"/>
    <p:sldId id="774" r:id="rId32"/>
    <p:sldId id="2330" r:id="rId33"/>
    <p:sldId id="2331" r:id="rId34"/>
    <p:sldId id="2365" r:id="rId35"/>
    <p:sldId id="2332" r:id="rId36"/>
  </p:sldIdLst>
  <p:sldSz cx="12192000" cy="6858000"/>
  <p:notesSz cx="6858000" cy="9144000"/>
  <p:embeddedFontLst>
    <p:embeddedFont>
      <p:font typeface="Fira Sans Extra Condensed" panose="020F0502020204030204" pitchFamily="34" charset="0"/>
      <p:regular r:id="rId38"/>
      <p:bold r:id="rId39"/>
      <p:italic r:id="rId40"/>
      <p:boldItalic r:id="rId41"/>
    </p:embeddedFont>
    <p:embeddedFont>
      <p:font typeface="Roboto" panose="02000000000000000000" pitchFamily="2" charset="0"/>
      <p:regular r:id="rId42"/>
      <p:bold r:id="rId43"/>
      <p:italic r:id="rId44"/>
      <p:boldItalic r:id="rId45"/>
    </p:embeddedFont>
    <p:embeddedFont>
      <p:font typeface="Times" panose="02020603050405020304" pitchFamily="18"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68" autoAdjust="0"/>
    <p:restoredTop sz="85027"/>
  </p:normalViewPr>
  <p:slideViewPr>
    <p:cSldViewPr snapToGrid="0">
      <p:cViewPr varScale="1">
        <p:scale>
          <a:sx n="93" d="100"/>
          <a:sy n="93" d="100"/>
        </p:scale>
        <p:origin x="216" y="496"/>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s>
</file>

<file path=ppt/charts/_rels/chart1.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a:solidFill>
                  <a:schemeClr val="tx1"/>
                </a:solidFill>
              </a:rPr>
              <a:t>Biểu đồ giá điện từ năm 2009 đến năm 2024</a:t>
            </a:r>
            <a:endParaRPr lang="en-US">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Năm </a:t>
                </a:r>
                <a:endParaRPr lang="en-US">
                  <a:solidFill>
                    <a:schemeClr val="tx1"/>
                  </a:solidFill>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Giá điện (VND/kWh)</a:t>
                </a:r>
                <a:endParaRPr lang="en-US">
                  <a:solidFill>
                    <a:schemeClr val="tx1"/>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9441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0A017-326E-C9D8-EB21-305F5963C6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67A4E5-294A-CD53-CD23-A27D71638F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3BF0ED-F589-EA1C-AA29-D9F8CD1AB28B}"/>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458753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6C513-C41D-508F-A1B1-3F596222E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344E04-738B-7A58-1C92-9D0227F11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4A58D-8B5D-F53F-C0D4-BE45E6E3AAA0}"/>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8870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0982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4</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4290126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02838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7C0BD43E-435A-D835-8744-2CDF03EAC7BA}"/>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887F142C-573F-E5CA-E150-234446A9F4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93869183-C699-38B0-34A6-20C1B99A3D1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2041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787062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1F39D-F669-888F-0569-BB1F7372AD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ACB477-24A8-96DD-CAF6-241436CFF71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FC605-7F2E-5D4C-9DB6-4102197B2478}"/>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744280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D95D5-0633-E873-63CC-7494BA1434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FBBA9-A1DD-C19D-C575-F4FB66E9B6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39AFED-C9F0-CF15-DB26-28AADB953146}"/>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805375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CEF2C-6F60-41A4-8066-AB2AB10ACF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79ECF2-8BB8-5954-52CE-DAB0DBA184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AB5104-8A05-5BB5-251A-E23B8EC18F6E}"/>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746778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D622A-4C05-BF38-5E01-E4202C972F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068EF3-CF66-8949-2E71-65E6E5BCB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7CCFA7-84DF-5E3D-6218-A2DDCC2EC21A}"/>
              </a:ext>
            </a:extLst>
          </p:cNvPr>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141655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arget="https://www.rs-industria.com/case-study/whitby-seafoods-energy-case-study?utm_source=chatgpt.com" TargetMode="External" Type="http://schemas.openxmlformats.org/officeDocument/2006/relationships/hyperlink"/><Relationship Id="rId2" Target="../media/image12.jpeg" Type="http://schemas.openxmlformats.org/officeDocument/2006/relationships/image"/><Relationship Id="rId1" Target="../slideLayouts/slideLayout8.xml" Type="http://schemas.openxmlformats.org/officeDocument/2006/relationships/slideLayout"/></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arget="../charts/chart2.xml" Type="http://schemas.openxmlformats.org/officeDocument/2006/relationships/chart"/><Relationship Id="rId2" Target="../media/image7.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523587" y="1779743"/>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729991"/>
            <a:ext cx="6072437" cy="1629255"/>
          </a:xfrm>
        </p:spPr>
        <p:txBody>
          <a:bodyPr>
            <a:normAutofit/>
          </a:bodyPr>
          <a:lstStyle/>
          <a:p>
            <a:pPr marL="0" indent="0" algn="just">
              <a:spcAft>
                <a:spcPts val="800"/>
              </a:spcAft>
            </a:pPr>
            <a:r>
              <a:rPr lang="vi-VN" b="1" u="sng" dirty="0">
                <a:solidFill>
                  <a:schemeClr val="accent1">
                    <a:lumMod val="50000"/>
                  </a:schemeClr>
                </a:solidFill>
              </a:rPr>
              <a:t>Module 4.7</a:t>
            </a:r>
            <a:r>
              <a:rPr lang="vi-VN" u="sng" dirty="0">
                <a:solidFill>
                  <a:schemeClr val="accent1">
                    <a:lumMod val="50000"/>
                  </a:schemeClr>
                </a:solidFill>
              </a:rPr>
              <a:t>. </a:t>
            </a:r>
            <a:endParaRPr lang="en-US" u="sng" dirty="0">
              <a:solidFill>
                <a:schemeClr val="accent1">
                  <a:lumMod val="50000"/>
                </a:schemeClr>
              </a:solidFill>
            </a:endParaRPr>
          </a:p>
          <a:p>
            <a:pPr marL="0" indent="0" algn="just"/>
            <a:r>
              <a:rPr lang="vi-VN" b="1" dirty="0">
                <a:solidFill>
                  <a:schemeClr val="accent1">
                    <a:lumMod val="50000"/>
                  </a:schemeClr>
                </a:solidFill>
              </a:rPr>
              <a:t>Thực trạng, tiềm năng TKNL trong </a:t>
            </a:r>
            <a:r>
              <a:rPr lang="vi-VN" b="1" dirty="0">
                <a:solidFill>
                  <a:srgbClr val="00B0F0"/>
                </a:solidFill>
              </a:rPr>
              <a:t>ngành </a:t>
            </a:r>
            <a:r>
              <a:rPr lang="en-US" altLang="ko-KR" b="1" dirty="0" err="1">
                <a:solidFill>
                  <a:srgbClr val="00B0F0"/>
                </a:solidFill>
                <a:cs typeface="Arial" pitchFamily="34" charset="0"/>
              </a:rPr>
              <a:t>Chế</a:t>
            </a:r>
            <a:r>
              <a:rPr lang="en-US" altLang="ko-KR" b="1" dirty="0">
                <a:solidFill>
                  <a:srgbClr val="00B0F0"/>
                </a:solidFill>
                <a:cs typeface="Arial" pitchFamily="34" charset="0"/>
              </a:rPr>
              <a:t> </a:t>
            </a:r>
            <a:r>
              <a:rPr lang="en-US" altLang="ko-KR" b="1" dirty="0" err="1">
                <a:solidFill>
                  <a:srgbClr val="00B0F0"/>
                </a:solidFill>
                <a:cs typeface="Arial" pitchFamily="34" charset="0"/>
              </a:rPr>
              <a:t>biến</a:t>
            </a:r>
            <a:r>
              <a:rPr lang="en-US" altLang="ko-KR" b="1" dirty="0">
                <a:solidFill>
                  <a:srgbClr val="00B0F0"/>
                </a:solidFill>
                <a:cs typeface="Arial" pitchFamily="34" charset="0"/>
              </a:rPr>
              <a:t> </a:t>
            </a:r>
            <a:r>
              <a:rPr lang="en-US" altLang="ko-KR" b="1" dirty="0" err="1">
                <a:solidFill>
                  <a:srgbClr val="00B0F0"/>
                </a:solidFill>
                <a:cs typeface="Arial" pitchFamily="34" charset="0"/>
              </a:rPr>
              <a:t>hải</a:t>
            </a:r>
            <a:r>
              <a:rPr lang="en-US" altLang="ko-KR" b="1" dirty="0">
                <a:solidFill>
                  <a:srgbClr val="00B0F0"/>
                </a:solidFill>
                <a:cs typeface="Arial" pitchFamily="34" charset="0"/>
              </a:rPr>
              <a:t> </a:t>
            </a:r>
            <a:r>
              <a:rPr lang="en-US" altLang="ko-KR" b="1" dirty="0" err="1">
                <a:solidFill>
                  <a:srgbClr val="00B0F0"/>
                </a:solidFill>
                <a:cs typeface="Arial" pitchFamily="34" charset="0"/>
              </a:rPr>
              <a:t>sản</a:t>
            </a:r>
            <a:endParaRPr lang="en-VN" b="1" dirty="0">
              <a:solidFill>
                <a:srgbClr val="00B0F0"/>
              </a:solidFill>
            </a:endParaRPr>
          </a:p>
        </p:txBody>
      </p:sp>
      <p:sp>
        <p:nvSpPr>
          <p:cNvPr id="6" name="Google Shape;46;p15">
            <a:extLst>
              <a:ext uri="{FF2B5EF4-FFF2-40B4-BE49-F238E27FC236}">
                <a16:creationId xmlns:a16="http://schemas.microsoft.com/office/drawing/2014/main" id="{319CD55D-5AD1-7DBE-E473-482CDF975D93}"/>
              </a:ext>
            </a:extLst>
          </p:cNvPr>
          <p:cNvSpPr txBox="1">
            <a:spLocks noGrp="1"/>
          </p:cNvSpPr>
          <p:nvPr>
            <p:ph type="ctrTitle"/>
          </p:nvPr>
        </p:nvSpPr>
        <p:spPr>
          <a:xfrm>
            <a:off x="597346" y="1173943"/>
            <a:ext cx="9434928" cy="1463268"/>
          </a:xfrm>
          <a:prstGeom prst="rect">
            <a:avLst/>
          </a:prstGeom>
        </p:spPr>
        <p:txBody>
          <a:bodyPr spcFirstLastPara="1" wrap="square" lIns="121900" tIns="121900" rIns="121900" bIns="121900" anchor="ctr" anchorCtr="0">
            <a:noAutofit/>
          </a:bodyPr>
          <a:lstStyle/>
          <a:p>
            <a:r>
              <a:rPr lang="en" sz="4000" b="1" dirty="0">
                <a:solidFill>
                  <a:schemeClr val="accent1">
                    <a:lumMod val="50000"/>
                  </a:schemeClr>
                </a:solidFill>
              </a:rPr>
              <a:t>CHƯƠNG TRÌNH TẬP HUẤN CHO DOANH NGHIỆP CÔNG NGHIỆP</a:t>
            </a:r>
            <a:endParaRPr sz="4000" b="1" dirty="0">
              <a:solidFill>
                <a:schemeClr val="accent1">
                  <a:lumMod val="50000"/>
                </a:schemeClr>
              </a:solidFill>
            </a:endParaRPr>
          </a:p>
        </p:txBody>
      </p:sp>
      <p:sp>
        <p:nvSpPr>
          <p:cNvPr id="7" name="TextBox 6">
            <a:extLst>
              <a:ext uri="{FF2B5EF4-FFF2-40B4-BE49-F238E27FC236}">
                <a16:creationId xmlns:a16="http://schemas.microsoft.com/office/drawing/2014/main" id="{50CE5AF3-B082-4B84-B5F5-D60F6FCA8477}"/>
              </a:ext>
            </a:extLst>
          </p:cNvPr>
          <p:cNvSpPr txBox="1"/>
          <p:nvPr/>
        </p:nvSpPr>
        <p:spPr>
          <a:xfrm>
            <a:off x="712676" y="2697123"/>
            <a:ext cx="5383324" cy="461665"/>
          </a:xfrm>
          <a:prstGeom prst="rect">
            <a:avLst/>
          </a:prstGeom>
          <a:noFill/>
        </p:spPr>
        <p:txBody>
          <a:bodyPr wrap="square" rtlCol="0" anchor="ctr">
            <a:spAutoFit/>
          </a:bodyPr>
          <a:lstStyle/>
          <a:p>
            <a:r>
              <a:rPr lang="en-US" altLang="ko-KR" sz="2400" b="1" dirty="0">
                <a:solidFill>
                  <a:srgbClr val="00B0F0"/>
                </a:solidFill>
                <a:cs typeface="Arial" pitchFamily="34" charset="0"/>
              </a:rPr>
              <a:t>Quản </a:t>
            </a:r>
            <a:r>
              <a:rPr lang="en-US" altLang="ko-KR" sz="2400" b="1" dirty="0" err="1">
                <a:solidFill>
                  <a:srgbClr val="00B0F0"/>
                </a:solidFill>
                <a:cs typeface="Arial" pitchFamily="34" charset="0"/>
              </a:rPr>
              <a:t>lý</a:t>
            </a:r>
            <a:r>
              <a:rPr lang="en-US" altLang="ko-KR" sz="2400" b="1" dirty="0">
                <a:solidFill>
                  <a:srgbClr val="00B0F0"/>
                </a:solidFill>
                <a:cs typeface="Arial" pitchFamily="34" charset="0"/>
              </a:rPr>
              <a:t> Doanh </a:t>
            </a:r>
            <a:r>
              <a:rPr lang="en-US" altLang="ko-KR" sz="2400" b="1" dirty="0" err="1">
                <a:solidFill>
                  <a:srgbClr val="00B0F0"/>
                </a:solidFill>
                <a:cs typeface="Arial" pitchFamily="34" charset="0"/>
              </a:rPr>
              <a:t>nghiệp</a:t>
            </a:r>
            <a:endParaRPr lang="ko-KR" altLang="en-US" sz="2400" b="1" dirty="0">
              <a:solidFill>
                <a:srgbClr val="00B0F0"/>
              </a:solidFill>
              <a:cs typeface="Arial" pitchFamily="34" charset="0"/>
            </a:endParaRPr>
          </a:p>
        </p:txBody>
      </p:sp>
    </p:spTree>
    <p:extLst>
      <p:ext uri="{BB962C8B-B14F-4D97-AF65-F5344CB8AC3E}">
        <p14:creationId xmlns:p14="http://schemas.microsoft.com/office/powerpoint/2010/main" val="1766555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462988"/>
            <a:ext cx="10972800" cy="580845"/>
          </a:xfrm>
        </p:spPr>
        <p:txBody>
          <a:bodyPr>
            <a:normAutofit fontScale="90000"/>
          </a:bodyPr>
          <a:lstStyle/>
          <a:p>
            <a:r>
              <a:rPr lang="vi-VN" sz="3200" dirty="0">
                <a:solidFill>
                  <a:schemeClr val="accent1">
                    <a:lumMod val="50000"/>
                  </a:schemeClr>
                </a:solidFill>
                <a:latin typeface="Arial" panose="020B0604020202020204" pitchFamily="34" charset="0"/>
              </a:rPr>
              <a:t>Cấu </a:t>
            </a:r>
            <a:r>
              <a:rPr lang="vi-VN" sz="3200">
                <a:solidFill>
                  <a:schemeClr val="accent1">
                    <a:lumMod val="50000"/>
                  </a:schemeClr>
                </a:solidFill>
                <a:latin typeface="Arial" panose="020B0604020202020204" pitchFamily="34" charset="0"/>
              </a:rPr>
              <a:t>trúc </a:t>
            </a:r>
            <a:r>
              <a:rPr lang="en-US" sz="3200">
                <a:solidFill>
                  <a:schemeClr val="accent1">
                    <a:lumMod val="50000"/>
                  </a:schemeClr>
                </a:solidFill>
                <a:latin typeface="Arial" panose="020B0604020202020204" pitchFamily="34" charset="0"/>
              </a:rPr>
              <a:t>tiêu thụ </a:t>
            </a:r>
            <a:r>
              <a:rPr lang="vi-VN" sz="3200">
                <a:solidFill>
                  <a:schemeClr val="accent1">
                    <a:lumMod val="50000"/>
                  </a:schemeClr>
                </a:solidFill>
                <a:latin typeface="Arial" panose="020B0604020202020204" pitchFamily="34" charset="0"/>
              </a:rPr>
              <a:t>NL </a:t>
            </a:r>
            <a:r>
              <a:rPr lang="vi-VN" sz="3200" dirty="0">
                <a:solidFill>
                  <a:schemeClr val="accent1">
                    <a:lumMod val="50000"/>
                  </a:schemeClr>
                </a:solidFill>
                <a:latin typeface="Arial" panose="020B0604020202020204" pitchFamily="34" charset="0"/>
              </a:rPr>
              <a:t>trong ngành công nghiệp</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609600" y="1274103"/>
            <a:ext cx="5221357" cy="506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Tỷ</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lệ</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tiêu</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thụ</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theo</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ngành</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60%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xây</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dựng</a:t>
            </a:r>
            <a:r>
              <a:rPr lang="en-US" altLang="en-US" sz="1600" dirty="0">
                <a:solidFill>
                  <a:schemeClr val="tx1"/>
                </a:solidFill>
                <a:latin typeface="Arial" panose="020B0604020202020204" pitchFamily="34" charset="0"/>
                <a:cs typeface="Arial" panose="020B0604020202020204" pitchFamily="34" charset="0"/>
              </a:rPr>
              <a:t>: 15%</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khai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khoáng</a:t>
            </a:r>
            <a:r>
              <a:rPr lang="en-US" altLang="en-US" sz="1600" dirty="0">
                <a:solidFill>
                  <a:schemeClr val="tx1"/>
                </a:solidFill>
                <a:latin typeface="Arial" panose="020B0604020202020204" pitchFamily="34" charset="0"/>
                <a:cs typeface="Arial" panose="020B0604020202020204" pitchFamily="34" charset="0"/>
              </a:rPr>
              <a:t>: 10%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vận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tải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logistics: 5%</a:t>
            </a:r>
          </a:p>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Các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chính</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được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sử</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dụng</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Điện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Chiếm</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tỷ</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lệ</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lớn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cơ</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cấu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lượng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của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công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nghiệp</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400"/>
              </a:spcBef>
              <a:spcAft>
                <a:spcPts val="400"/>
              </a:spcAft>
              <a:buClrTx/>
              <a:buSzTx/>
              <a:buFont typeface="Wingdings" pitchFamily="2" charset="2"/>
              <a:buChar char="v"/>
            </a:pPr>
            <a:r>
              <a:rPr lang="en-US" altLang="en-US" sz="1600" dirty="0">
                <a:solidFill>
                  <a:schemeClr val="tx1"/>
                </a:solidFill>
                <a:latin typeface="Arial" panose="020B0604020202020204" pitchFamily="34" charset="0"/>
                <a:cs typeface="Arial" panose="020B0604020202020204" pitchFamily="34" charset="0"/>
              </a:rPr>
              <a:t>Than: </a:t>
            </a:r>
            <a:r>
              <a:rPr lang="en-US" altLang="en-US" sz="1600" dirty="0" err="1">
                <a:solidFill>
                  <a:schemeClr val="tx1"/>
                </a:solidFill>
                <a:latin typeface="Arial" panose="020B0604020202020204" pitchFamily="34" charset="0"/>
                <a:cs typeface="Arial" panose="020B0604020202020204" pitchFamily="34" charset="0"/>
              </a:rPr>
              <a:t>Chủ</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yếu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xi </a:t>
            </a:r>
            <a:r>
              <a:rPr lang="en-US" altLang="en-US" sz="1600" dirty="0" err="1">
                <a:solidFill>
                  <a:schemeClr val="tx1"/>
                </a:solidFill>
                <a:latin typeface="Arial" panose="020B0604020202020204" pitchFamily="34" charset="0"/>
                <a:cs typeface="Arial" panose="020B0604020202020204" pitchFamily="34" charset="0"/>
              </a:rPr>
              <a:t>măng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luyện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kim</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Dầu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tự</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nhiên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Được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các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hóa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chất</a:t>
            </a:r>
            <a:r>
              <a:rPr lang="en-US" altLang="en-US" sz="1600" dirty="0">
                <a:solidFill>
                  <a:schemeClr val="tx1"/>
                </a:solidFill>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7C4CA93B-98D4-7CF9-4823-A52822DA2713}"/>
              </a:ext>
            </a:extLst>
          </p:cNvPr>
          <p:cNvPicPr>
            <a:picLocks noChangeAspect="1"/>
          </p:cNvPicPr>
          <p:nvPr/>
        </p:nvPicPr>
        <p:blipFill>
          <a:blip r:embed="rId2"/>
          <a:stretch>
            <a:fillRect/>
          </a:stretch>
        </p:blipFill>
        <p:spPr>
          <a:xfrm>
            <a:off x="5830958" y="2204124"/>
            <a:ext cx="5751442" cy="3208012"/>
          </a:xfrm>
          <a:prstGeom prst="rect">
            <a:avLst/>
          </a:prstGeom>
        </p:spPr>
      </p:pic>
    </p:spTree>
    <p:extLst>
      <p:ext uri="{BB962C8B-B14F-4D97-AF65-F5344CB8AC3E}">
        <p14:creationId xmlns:p14="http://schemas.microsoft.com/office/powerpoint/2010/main" val="2581287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280222"/>
            <a:ext cx="11084119" cy="5309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defTabSz="1219170" eaLnBrk="0" fontAlgn="base" hangingPunct="0">
              <a:lnSpc>
                <a:spcPct val="150000"/>
              </a:lnSpc>
              <a:spcBef>
                <a:spcPts val="800"/>
              </a:spcBef>
              <a:spcAft>
                <a:spcPts val="800"/>
              </a:spcAft>
              <a:buClrTx/>
              <a:buSzTx/>
              <a:buFont typeface="Wingdings" pitchFamily="2" charset="2"/>
              <a:buChar char="v"/>
            </a:pPr>
            <a:r>
              <a:rPr lang="vi-VN" sz="1800" b="1" dirty="0">
                <a:solidFill>
                  <a:schemeClr val="tx1"/>
                </a:solidFill>
              </a:rPr>
              <a:t>Công nghệ lạc hậu: </a:t>
            </a:r>
            <a:r>
              <a:rPr lang="vi-VN" sz="1800" dirty="0">
                <a:solidFill>
                  <a:schemeClr val="tx1"/>
                </a:solidFill>
              </a:rPr>
              <a:t>Nhiều doanh nghiệp chế biến thủy sản vẫn dựa vào công nghệ lạc hậu, tiêu tốn quá nhiều năng lượng và gây ô nhiễm môi trường đáng kể. Chúng bao gồm hệ thống làm lạnh và cấp đông không hiệu quả, dây chuyền xử lý thủ công, nồi hơi cũ và thực hành quản lý nước và chất thải kém. Những công nghệ như vậy dẫn đến chi phí vận hành cao, chất lượng sản phẩm thấp và không tuân thủ các tiêu chuẩn về môi trường và an toàn thực phẩm. Nâng cấp lên thiết bị hiện đại, tiết kiệm năng lượng và triển khai hệ thống xử lý và tự động hóa nước thải là điều cần thiết để nâng cao tính bền vững và khả năng cạnh tranh trên thị trường toàn cầu</a:t>
            </a:r>
            <a:r>
              <a:rPr lang="en-US" sz="1800" dirty="0"/>
              <a:t>.</a:t>
            </a:r>
            <a:endParaRPr 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đầu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tư</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vào</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nguồn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vốn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lực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bị</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Nhận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thấp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kiệm</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Một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chú</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trọng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trình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40534857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605425"/>
            <a:ext cx="10861481" cy="364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err="1">
                <a:solidFill>
                  <a:schemeClr val="tx1"/>
                </a:solidFill>
                <a:latin typeface="Arial" panose="020B0604020202020204" pitchFamily="34" charset="0"/>
                <a:cs typeface="Arial" panose="020B0604020202020204" pitchFamily="34" charset="0"/>
              </a:rPr>
              <a:t>doanh</a:t>
            </a:r>
            <a:r>
              <a:rPr lang="en-US" altLang="en-US" sz="1800">
                <a:solidFill>
                  <a:schemeClr val="tx1"/>
                </a:solidFill>
                <a:latin typeface="Arial" panose="020B0604020202020204" pitchFamily="34" charset="0"/>
                <a:cs typeface="Arial" panose="020B0604020202020204" pitchFamily="34" charset="0"/>
              </a:rPr>
              <a:t> nghiệp trong ngành thủy sản </a:t>
            </a:r>
            <a:r>
              <a:rPr lang="en-US" altLang="en-US" sz="1800" dirty="0" err="1">
                <a:solidFill>
                  <a:schemeClr val="tx1"/>
                </a:solidFill>
                <a:latin typeface="Arial" panose="020B0604020202020204" pitchFamily="34" charset="0"/>
                <a:cs typeface="Arial" panose="020B0604020202020204" pitchFamily="34" charset="0"/>
              </a:rPr>
              <a:t>sử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cũ</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gây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thấp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ô </a:t>
            </a:r>
            <a:r>
              <a:rPr lang="en-US" altLang="en-US" sz="1800" dirty="0" err="1">
                <a:solidFill>
                  <a:schemeClr val="tx1"/>
                </a:solidFill>
                <a:latin typeface="Arial" panose="020B0604020202020204" pitchFamily="34" charset="0"/>
                <a:cs typeface="Arial" panose="020B0604020202020204" pitchFamily="34" charset="0"/>
              </a:rPr>
              <a:t>nhiễm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môi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trường</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chi </a:t>
            </a:r>
            <a:r>
              <a:rPr lang="en-US" altLang="en-US" sz="1800" b="1" dirty="0" err="1">
                <a:solidFill>
                  <a:schemeClr val="tx1"/>
                </a:solidFill>
                <a:latin typeface="Arial" panose="020B0604020202020204" pitchFamily="34" charset="0"/>
              </a:rPr>
              <a:t>phí</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thay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đổi</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chính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hỗ</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đủ</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mạnh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đủ</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để</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err="1">
                <a:solidFill>
                  <a:schemeClr val="tx1"/>
                </a:solidFill>
                <a:latin typeface="Arial" panose="020B0604020202020204" pitchFamily="34" charset="0"/>
                <a:cs typeface="Arial" panose="020B0604020202020204" pitchFamily="34" charset="0"/>
              </a:rPr>
              <a:t>doanh</a:t>
            </a:r>
            <a:r>
              <a:rPr lang="en-US" altLang="en-US" sz="1800">
                <a:solidFill>
                  <a:schemeClr val="tx1"/>
                </a:solidFill>
                <a:latin typeface="Arial" panose="020B0604020202020204" pitchFamily="34" charset="0"/>
                <a:cs typeface="Arial" panose="020B0604020202020204" pitchFamily="34" charset="0"/>
              </a:rPr>
              <a:t> nghiệp trong ngành thủy sản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8171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609600" y="1209263"/>
            <a:ext cx="10861481" cy="5098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dirty="0">
                <a:solidFill>
                  <a:schemeClr val="tx1"/>
                </a:solidFill>
                <a:latin typeface="Arial" panose="020B0604020202020204" pitchFamily="34" charset="0"/>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 trong đó bao gồm cả ngành thuỷ sản </a:t>
            </a:r>
          </a:p>
        </p:txBody>
      </p:sp>
    </p:spTree>
    <p:extLst>
      <p:ext uri="{BB962C8B-B14F-4D97-AF65-F5344CB8AC3E}">
        <p14:creationId xmlns:p14="http://schemas.microsoft.com/office/powerpoint/2010/main" val="676976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22CB447-8B5C-F75A-0A13-3AB91E5EB76D}"/>
            </a:ext>
          </a:extLst>
        </p:cNvPr>
        <p:cNvGrpSpPr/>
        <p:nvPr/>
      </p:nvGrpSpPr>
      <p:grpSpPr>
        <a:xfrm>
          <a:off x="0" y="0"/>
          <a:ext cx="0" cy="0"/>
          <a:chOff x="0" y="0"/>
          <a:chExt cx="0" cy="0"/>
        </a:xfrm>
      </p:grpSpPr>
      <p:pic>
        <p:nvPicPr>
          <p:cNvPr id="1026" name="Picture 2" descr="Global seafood industry braces for increased demand by 2030 - Food &amp;  Beverage Industry News">
            <a:extLst>
              <a:ext uri="{FF2B5EF4-FFF2-40B4-BE49-F238E27FC236}">
                <a16:creationId xmlns:a16="http://schemas.microsoft.com/office/drawing/2014/main" id="{C1C55D1D-16E5-B129-1AD1-208AA7B42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006"/>
            <a:ext cx="12472416" cy="8318796"/>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07A94B80-5095-8B50-C01C-CD8D82124389}"/>
              </a:ext>
            </a:extLst>
          </p:cNvPr>
          <p:cNvSpPr>
            <a:spLocks noGrp="1"/>
          </p:cNvSpPr>
          <p:nvPr>
            <p:ph type="subTitle" idx="1"/>
          </p:nvPr>
        </p:nvSpPr>
        <p:spPr>
          <a:xfrm>
            <a:off x="222421" y="5527342"/>
            <a:ext cx="9153399" cy="558006"/>
          </a:xfrm>
          <a:solidFill>
            <a:schemeClr val="bg1">
              <a:lumMod val="85000"/>
            </a:schemeClr>
          </a:solidFill>
        </p:spPr>
        <p:txBody>
          <a:bodyPr>
            <a:noAutofit/>
          </a:bodyPr>
          <a:lstStyle/>
          <a:p>
            <a:pPr marL="53975" indent="0"/>
            <a:r>
              <a:rPr lang="en-VN" b="1" dirty="0">
                <a:solidFill>
                  <a:schemeClr val="accent2">
                    <a:lumMod val="50000"/>
                  </a:schemeClr>
                </a:solidFill>
                <a:highlight>
                  <a:srgbClr val="FFFF00"/>
                </a:highlight>
              </a:rPr>
              <a:t>Ngành chế biến thuỷ sản</a:t>
            </a:r>
            <a:endParaRPr lang="en-US" b="1" dirty="0">
              <a:solidFill>
                <a:schemeClr val="accent1">
                  <a:lumMod val="50000"/>
                </a:schemeClr>
              </a:solidFill>
            </a:endParaRPr>
          </a:p>
        </p:txBody>
      </p:sp>
    </p:spTree>
    <p:extLst>
      <p:ext uri="{BB962C8B-B14F-4D97-AF65-F5344CB8AC3E}">
        <p14:creationId xmlns:p14="http://schemas.microsoft.com/office/powerpoint/2010/main" val="20112994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sz="2400">
                <a:solidFill>
                  <a:schemeClr val="accent1">
                    <a:lumMod val="50000"/>
                  </a:schemeClr>
                </a:solidFill>
              </a:rPr>
              <a:t>Cường độ năng lượng trong các ngành công nghiệp </a:t>
            </a:r>
            <a:br>
              <a:rPr lang="en-US" sz="2400">
                <a:solidFill>
                  <a:schemeClr val="accent1">
                    <a:lumMod val="50000"/>
                  </a:schemeClr>
                </a:solidFill>
              </a:rPr>
            </a:br>
            <a:r>
              <a:rPr lang="en-US" sz="2400">
                <a:solidFill>
                  <a:schemeClr val="accent1">
                    <a:lumMod val="50000"/>
                  </a:schemeClr>
                </a:solidFill>
              </a:rPr>
              <a:t>trọng điểm tại Việt Nam</a:t>
            </a:r>
            <a:endParaRPr lang="en-VN" sz="2400" dirty="0">
              <a:solidFill>
                <a:schemeClr val="accent1">
                  <a:lumMod val="50000"/>
                </a:schemeClr>
              </a:solidFill>
            </a:endParaRPr>
          </a:p>
        </p:txBody>
      </p:sp>
      <p:pic>
        <p:nvPicPr>
          <p:cNvPr id="2" name="Picture 2" descr="Output image">
            <a:extLst>
              <a:ext uri="{FF2B5EF4-FFF2-40B4-BE49-F238E27FC236}">
                <a16:creationId xmlns:a16="http://schemas.microsoft.com/office/drawing/2014/main" id="{EA65C6BB-8F40-C319-E072-06FBEA6761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5256" y="1298389"/>
            <a:ext cx="6856456" cy="5010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7660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vi-VN" dirty="0">
                <a:solidFill>
                  <a:schemeClr val="accent1">
                    <a:lumMod val="50000"/>
                  </a:schemeClr>
                </a:solidFill>
                <a:latin typeface="+mn-lt"/>
              </a:rPr>
              <a:t>Định mức tiêu hao năng lượng </a:t>
            </a:r>
            <a:r>
              <a:rPr lang="en-US" dirty="0" err="1">
                <a:solidFill>
                  <a:schemeClr val="accent1">
                    <a:lumMod val="50000"/>
                  </a:schemeClr>
                </a:solidFill>
                <a:latin typeface="+mn-lt"/>
              </a:rPr>
              <a:t>cho</a:t>
            </a:r>
            <a:r>
              <a:rPr lang="en-US" dirty="0">
                <a:solidFill>
                  <a:schemeClr val="accent1">
                    <a:lumMod val="50000"/>
                  </a:schemeClr>
                </a:solidFill>
                <a:latin typeface="+mn-lt"/>
              </a:rPr>
              <a:t> ngành chế biến thủy sản</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452363"/>
          <a:ext cx="10972801" cy="4544000"/>
        </p:xfrm>
        <a:graphic>
          <a:graphicData uri="http://schemas.openxmlformats.org/drawingml/2006/table">
            <a:tbl>
              <a:tblPr firstRow="1" firstCol="1" bandRow="1">
                <a:tableStyleId>{912C8C85-51F0-491E-9774-3900AFEF0FD7}</a:tableStyleId>
              </a:tblPr>
              <a:tblGrid>
                <a:gridCol w="4484914">
                  <a:extLst>
                    <a:ext uri="{9D8B030D-6E8A-4147-A177-3AD203B41FA5}">
                      <a16:colId xmlns:a16="http://schemas.microsoft.com/office/drawing/2014/main" val="1885385817"/>
                    </a:ext>
                  </a:extLst>
                </a:gridCol>
                <a:gridCol w="6487887">
                  <a:extLst>
                    <a:ext uri="{9D8B030D-6E8A-4147-A177-3AD203B41FA5}">
                      <a16:colId xmlns:a16="http://schemas.microsoft.com/office/drawing/2014/main" val="3204278748"/>
                    </a:ext>
                  </a:extLst>
                </a:gridCol>
              </a:tblGrid>
              <a:tr h="701119">
                <a:tc>
                  <a:txBody>
                    <a:bodyPr/>
                    <a:lstStyle/>
                    <a:p>
                      <a:pPr algn="ctr">
                        <a:lnSpc>
                          <a:spcPct val="125000"/>
                        </a:lnSpc>
                        <a:spcBef>
                          <a:spcPts val="600"/>
                        </a:spcBef>
                        <a:spcAft>
                          <a:spcPts val="600"/>
                        </a:spcAft>
                      </a:pPr>
                      <a:r>
                        <a:rPr lang="en-US" sz="2000" b="1" dirty="0">
                          <a:solidFill>
                            <a:srgbClr val="FFFFFF"/>
                          </a:solidFill>
                          <a:effectLst/>
                          <a:latin typeface="+mn-lt"/>
                          <a:ea typeface="Calibri" panose="020F0502020204030204" pitchFamily="34" charset="0"/>
                          <a:cs typeface="Times New Roman" panose="02020603050405020304" pitchFamily="18" charset="0"/>
                        </a:rPr>
                        <a:t>Định mức tiêu hao năng lượng (ĐMTHNL)</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Các yêu cầu liên quan khác</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597711">
                <a:tc gridSpan="2">
                  <a:txBody>
                    <a:bodyPr/>
                    <a:lstStyle/>
                    <a:p>
                      <a:pPr algn="just">
                        <a:lnSpc>
                          <a:spcPct val="125000"/>
                        </a:lnSpc>
                        <a:spcBef>
                          <a:spcPts val="600"/>
                        </a:spcBef>
                        <a:spcAft>
                          <a:spcPts val="600"/>
                        </a:spcAft>
                      </a:pPr>
                      <a:r>
                        <a:rPr lang="vi-VN" sz="1600" b="0" i="0" u="none" strike="noStrike" cap="none" dirty="0">
                          <a:solidFill>
                            <a:schemeClr val="tx1"/>
                          </a:solidFill>
                          <a:effectLst/>
                          <a:latin typeface="+mn-lt"/>
                          <a:ea typeface="+mn-ea"/>
                          <a:cs typeface="+mn-cs"/>
                          <a:sym typeface="Arial"/>
                        </a:rPr>
                        <a:t>Theo quy định tại Điều </a:t>
                      </a:r>
                      <a:r>
                        <a:rPr lang="en-US" sz="1600" b="0" i="0" u="none" strike="noStrike" cap="none" dirty="0">
                          <a:solidFill>
                            <a:schemeClr val="tx1"/>
                          </a:solidFill>
                          <a:effectLst/>
                          <a:latin typeface="+mn-lt"/>
                          <a:ea typeface="+mn-ea"/>
                          <a:cs typeface="+mn-cs"/>
                          <a:sym typeface="Arial"/>
                        </a:rPr>
                        <a:t>5</a:t>
                      </a:r>
                      <a:r>
                        <a:rPr lang="vi-VN" sz="1600" b="0" i="0" u="none" strike="noStrike" cap="none" dirty="0">
                          <a:solidFill>
                            <a:schemeClr val="tx1"/>
                          </a:solidFill>
                          <a:effectLst/>
                          <a:latin typeface="+mn-lt"/>
                          <a:ea typeface="+mn-ea"/>
                          <a:cs typeface="+mn-cs"/>
                          <a:sym typeface="Arial"/>
                        </a:rPr>
                        <a:t> </a:t>
                      </a:r>
                      <a:r>
                        <a:rPr lang="vi-VN" sz="1800" b="1" i="0" u="none" strike="noStrike" cap="none" dirty="0">
                          <a:solidFill>
                            <a:schemeClr val="accent1">
                              <a:lumMod val="50000"/>
                            </a:schemeClr>
                          </a:solidFill>
                          <a:effectLst/>
                          <a:latin typeface="+mn-lt"/>
                          <a:ea typeface="+mn-ea"/>
                          <a:cs typeface="+mn-cs"/>
                          <a:sym typeface="Arial"/>
                        </a:rPr>
                        <a:t>Thông tư 52/2018/TT-BCT</a:t>
                      </a:r>
                      <a:r>
                        <a:rPr lang="vi-VN" sz="1600" b="0" i="0" u="none" strike="noStrike" cap="none" dirty="0">
                          <a:solidFill>
                            <a:schemeClr val="tx1"/>
                          </a:solidFill>
                          <a:effectLst/>
                          <a:latin typeface="+mn-lt"/>
                          <a:ea typeface="+mn-ea"/>
                          <a:cs typeface="+mn-cs"/>
                          <a:sym typeface="Arial"/>
                        </a:rPr>
                        <a:t>, ĐMTHNL đối với ngành chế biến thủy sản đến hết năm 2025 là</a:t>
                      </a:r>
                      <a:endParaRPr lang="vi-VN" sz="1600" b="1" i="0" u="none" strike="noStrike" cap="none" dirty="0">
                        <a:solidFill>
                          <a:schemeClr val="tx1"/>
                        </a:solidFill>
                        <a:effectLst/>
                        <a:latin typeface="+mn-lt"/>
                        <a:ea typeface="+mn-ea"/>
                        <a:cs typeface="+mn-cs"/>
                        <a:sym typeface="Arial"/>
                      </a:endParaRPr>
                    </a:p>
                  </a:txBody>
                  <a:tcPr marL="68580" marR="68580" marT="0" marB="0" anchor="ctr"/>
                </a:tc>
                <a:tc hMerge="1">
                  <a:txBody>
                    <a:bodyPr/>
                    <a:lstStyle/>
                    <a:p>
                      <a:endParaRPr lang="en-US"/>
                    </a:p>
                  </a:txBody>
                  <a:tcPr/>
                </a:tc>
                <a:extLst>
                  <a:ext uri="{0D108BD9-81ED-4DB2-BD59-A6C34878D82A}">
                    <a16:rowId xmlns:a16="http://schemas.microsoft.com/office/drawing/2014/main" val="347692109"/>
                  </a:ext>
                </a:extLst>
              </a:tr>
              <a:tr h="3201737">
                <a:tc>
                  <a:txBody>
                    <a:bodyPr/>
                    <a:lstStyle/>
                    <a:p>
                      <a:pPr algn="just">
                        <a:lnSpc>
                          <a:spcPct val="100000"/>
                        </a:lnSpc>
                        <a:spcBef>
                          <a:spcPts val="600"/>
                        </a:spcBef>
                        <a:spcAft>
                          <a:spcPts val="600"/>
                        </a:spcAft>
                      </a:pPr>
                      <a:r>
                        <a:rPr lang="en-US" sz="1600" b="0" i="0" u="none" strike="noStrike" cap="none" dirty="0">
                          <a:solidFill>
                            <a:schemeClr val="tx1"/>
                          </a:solidFill>
                          <a:effectLst/>
                          <a:latin typeface="+mn-lt"/>
                          <a:ea typeface="+mn-ea"/>
                          <a:cs typeface="+mn-cs"/>
                          <a:sym typeface="Arial"/>
                        </a:rPr>
                        <a:t>S</a:t>
                      </a:r>
                      <a:r>
                        <a:rPr lang="vi-VN" sz="1600" b="0" i="0" u="none" strike="noStrike" cap="none" dirty="0">
                          <a:solidFill>
                            <a:schemeClr val="tx1"/>
                          </a:solidFill>
                          <a:effectLst/>
                          <a:latin typeface="+mn-lt"/>
                          <a:ea typeface="+mn-ea"/>
                          <a:cs typeface="+mn-cs"/>
                          <a:sym typeface="Arial"/>
                        </a:rPr>
                        <a:t>ản phẩm cá da trơn: 1.050kWh/tấn sản phẩm cá tương đương</a:t>
                      </a:r>
                      <a:endParaRPr lang="en-US" sz="1600" b="0" i="0" u="none" strike="noStrike" cap="none" dirty="0">
                        <a:solidFill>
                          <a:schemeClr val="tx1"/>
                        </a:solidFill>
                        <a:effectLst/>
                        <a:latin typeface="+mn-lt"/>
                        <a:ea typeface="+mn-ea"/>
                        <a:cs typeface="+mn-cs"/>
                        <a:sym typeface="Arial"/>
                      </a:endParaRPr>
                    </a:p>
                    <a:p>
                      <a:pPr algn="just">
                        <a:lnSpc>
                          <a:spcPct val="100000"/>
                        </a:lnSpc>
                        <a:spcBef>
                          <a:spcPts val="600"/>
                        </a:spcBef>
                        <a:spcAft>
                          <a:spcPts val="600"/>
                        </a:spcAft>
                      </a:pPr>
                      <a:r>
                        <a:rPr lang="en-US" sz="1600" b="0" i="0" u="none" strike="noStrike" cap="none" dirty="0">
                          <a:solidFill>
                            <a:schemeClr val="tx1"/>
                          </a:solidFill>
                          <a:effectLst/>
                          <a:latin typeface="+mn-lt"/>
                          <a:ea typeface="+mn-ea"/>
                          <a:cs typeface="+mn-cs"/>
                          <a:sym typeface="Arial"/>
                        </a:rPr>
                        <a:t>Sản phẩm tôm: </a:t>
                      </a:r>
                      <a:r>
                        <a:rPr lang="vi-VN" sz="1600" b="0" i="0" u="none" strike="noStrike" cap="none" dirty="0">
                          <a:solidFill>
                            <a:schemeClr val="tx1"/>
                          </a:solidFill>
                          <a:effectLst/>
                          <a:latin typeface="+mn-lt"/>
                          <a:ea typeface="+mn-ea"/>
                          <a:cs typeface="+mn-cs"/>
                          <a:sym typeface="Arial"/>
                        </a:rPr>
                        <a:t>2.050 kWh/tấn sản phẩm tôm tương đương</a:t>
                      </a:r>
                    </a:p>
                  </a:txBody>
                  <a:tcPr marL="68580" marR="68580" marT="0" marB="0" anchor="ctr"/>
                </a:tc>
                <a:tc>
                  <a:txBody>
                    <a:bodyPr/>
                    <a:lstStyle/>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Cơ sở có SEC cao hơn ĐMTHNL: Phải lập và thực hiện kế hoạch nâng cao hiệu quả sử dụng năng lượng để đảm bảo ĐMTHNL quy định tại Điều </a:t>
                      </a:r>
                      <a:r>
                        <a:rPr lang="en-US" sz="1600" dirty="0">
                          <a:effectLst/>
                          <a:latin typeface="+mn-lt"/>
                        </a:rPr>
                        <a:t>5</a:t>
                      </a:r>
                      <a:r>
                        <a:rPr lang="vi-VN" sz="1600" dirty="0">
                          <a:effectLst/>
                          <a:latin typeface="+mn-lt"/>
                        </a:rPr>
                        <a:t> Thông tư số 52/2018/TT-BCT.</a:t>
                      </a:r>
                    </a:p>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Báo cáo SCT địa phương trước ngày 15 tháng 01 hằng năm về tình hình thực hiện ĐMTHNL của đơn vị. Đối với cơ sở có SEC cao hơn ĐMTHNL quy định: còn có trách nhiệm báo cáo về kế hoạch nâng cao hiệu quả sử dụng năng lượng, trong đó nêu rõ các giải pháp TKNL và kế hoạch triển khai thực hiện theo quy định tại khoản 1 Điều 6 Thông tư 52/2018/TT-BCT</a:t>
                      </a:r>
                      <a:endParaRPr lang="vi-VN" sz="1600" b="0" i="0" u="none" strike="noStrike" cap="none" dirty="0">
                        <a:solidFill>
                          <a:schemeClr val="tx1"/>
                        </a:solidFill>
                        <a:effectLst/>
                        <a:latin typeface="+mn-lt"/>
                        <a:ea typeface="+mn-ea"/>
                        <a:cs typeface="+mn-cs"/>
                        <a:sym typeface="Arial"/>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28733782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EA27B2-38EF-1187-7286-8E96B723493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6D1B27D6-6B9E-E651-1AF6-5A3E8772BCF4}"/>
              </a:ext>
            </a:extLst>
          </p:cNvPr>
          <p:cNvSpPr>
            <a:spLocks noGrp="1"/>
          </p:cNvSpPr>
          <p:nvPr>
            <p:ph type="title"/>
          </p:nvPr>
        </p:nvSpPr>
        <p:spPr/>
        <p:txBody>
          <a:bodyPr>
            <a:noAutofit/>
          </a:bodyPr>
          <a:lstStyle/>
          <a:p>
            <a:r>
              <a:rPr lang="en-US" sz="2400">
                <a:solidFill>
                  <a:schemeClr val="accent1">
                    <a:lumMod val="50000"/>
                  </a:schemeClr>
                </a:solidFill>
              </a:rPr>
              <a:t>Tổng quan ngành chế biến thủy sản Việt Nam</a:t>
            </a:r>
            <a:endParaRPr lang="en-VN" sz="2400" dirty="0">
              <a:solidFill>
                <a:schemeClr val="accent1">
                  <a:lumMod val="50000"/>
                </a:schemeClr>
              </a:solidFill>
            </a:endParaRPr>
          </a:p>
        </p:txBody>
      </p:sp>
      <p:sp>
        <p:nvSpPr>
          <p:cNvPr id="4" name="TextBox 3">
            <a:extLst>
              <a:ext uri="{FF2B5EF4-FFF2-40B4-BE49-F238E27FC236}">
                <a16:creationId xmlns:a16="http://schemas.microsoft.com/office/drawing/2014/main" id="{BF2D079D-7152-3F6E-4525-8090E92B24CA}"/>
              </a:ext>
            </a:extLst>
          </p:cNvPr>
          <p:cNvSpPr txBox="1"/>
          <p:nvPr/>
        </p:nvSpPr>
        <p:spPr>
          <a:xfrm>
            <a:off x="1076326" y="1556426"/>
            <a:ext cx="9954840" cy="3728649"/>
          </a:xfrm>
          <a:prstGeom prst="rect">
            <a:avLst/>
          </a:prstGeom>
          <a:noFill/>
        </p:spPr>
        <p:txBody>
          <a:bodyPr wrap="square">
            <a:spAutoFit/>
          </a:bodyPr>
          <a:lstStyle/>
          <a:p>
            <a:pPr marL="342900" indent="-342900">
              <a:lnSpc>
                <a:spcPct val="150000"/>
              </a:lnSpc>
              <a:buFont typeface="Wingdings" panose="05000000000000000000" pitchFamily="2" charset="2"/>
              <a:buChar char="ü"/>
            </a:pPr>
            <a:r>
              <a:rPr lang="en-US" sz="2000" b="1"/>
              <a:t> </a:t>
            </a:r>
            <a:r>
              <a:rPr lang="vi-VN" sz="2000" b="1"/>
              <a:t>Mức tiêu thụ năng lượng</a:t>
            </a:r>
          </a:p>
          <a:p>
            <a:pPr>
              <a:lnSpc>
                <a:spcPct val="150000"/>
              </a:lnSpc>
              <a:buFont typeface="Arial" panose="020B0604020202020204" pitchFamily="34" charset="0"/>
              <a:buChar char="•"/>
            </a:pPr>
            <a:r>
              <a:rPr lang="vi-VN" sz="2000" b="1"/>
              <a:t>Cường độ năng lượng</a:t>
            </a:r>
            <a:r>
              <a:rPr lang="vi-VN" sz="2000"/>
              <a:t> (Energy Intensity) trong ngành thủy sản </a:t>
            </a:r>
            <a:r>
              <a:rPr lang="vi-VN" sz="2000" b="1"/>
              <a:t>cao hơn trung bình nhiều ngành khác</a:t>
            </a:r>
            <a:r>
              <a:rPr lang="vi-VN" sz="2000"/>
              <a:t>, đặc biệt ở khâu chế biến và bảo quản lạnh.</a:t>
            </a:r>
          </a:p>
          <a:p>
            <a:pPr>
              <a:lnSpc>
                <a:spcPct val="150000"/>
              </a:lnSpc>
              <a:buFont typeface="Arial" panose="020B0604020202020204" pitchFamily="34" charset="0"/>
              <a:buChar char="•"/>
            </a:pPr>
            <a:r>
              <a:rPr lang="vi-VN" sz="2000"/>
              <a:t>Theo một số nghiên cứu của Bộ Công Thương và GIZ, tỷ lệ năng lượng tiêu thụ chia theo các hạng mục chính như sau:</a:t>
            </a:r>
          </a:p>
          <a:p>
            <a:pPr marL="742950" lvl="1" indent="-285750">
              <a:lnSpc>
                <a:spcPct val="150000"/>
              </a:lnSpc>
              <a:buFont typeface="Arial" panose="020B0604020202020204" pitchFamily="34" charset="0"/>
              <a:buChar char="•"/>
            </a:pPr>
            <a:r>
              <a:rPr lang="vi-VN" sz="2000" b="1"/>
              <a:t>Hệ thống lạnh và cấp đông</a:t>
            </a:r>
            <a:r>
              <a:rPr lang="vi-VN" sz="2000"/>
              <a:t>: chiếm từ 45–70% tổng tiêu thụ điện;</a:t>
            </a:r>
          </a:p>
          <a:p>
            <a:pPr marL="742950" lvl="1" indent="-285750">
              <a:lnSpc>
                <a:spcPct val="150000"/>
              </a:lnSpc>
              <a:buFont typeface="Arial" panose="020B0604020202020204" pitchFamily="34" charset="0"/>
              <a:buChar char="•"/>
            </a:pPr>
            <a:r>
              <a:rPr lang="vi-VN" sz="2000" b="1"/>
              <a:t>Nấu, hấp, sấy, luộc…</a:t>
            </a:r>
            <a:r>
              <a:rPr lang="vi-VN" sz="2000"/>
              <a:t>: chiếm 10–30% (phụ thuộc vào loại sản phẩm);</a:t>
            </a:r>
          </a:p>
          <a:p>
            <a:pPr marL="742950" lvl="1" indent="-285750">
              <a:lnSpc>
                <a:spcPct val="150000"/>
              </a:lnSpc>
              <a:buFont typeface="Arial" panose="020B0604020202020204" pitchFamily="34" charset="0"/>
              <a:buChar char="•"/>
            </a:pPr>
            <a:r>
              <a:rPr lang="vi-VN" sz="2000" b="1"/>
              <a:t>Chiếu sáng, bơm nước, thông gió…</a:t>
            </a:r>
            <a:r>
              <a:rPr lang="vi-VN" sz="2000"/>
              <a:t>: chiếm phần còn lại.</a:t>
            </a:r>
          </a:p>
        </p:txBody>
      </p:sp>
    </p:spTree>
    <p:extLst>
      <p:ext uri="{BB962C8B-B14F-4D97-AF65-F5344CB8AC3E}">
        <p14:creationId xmlns:p14="http://schemas.microsoft.com/office/powerpoint/2010/main" val="774675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EAE7D-F2BF-A923-8AF3-6AB7C28A438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303C3F6-50FC-7675-CEA3-8FC9ED97F36C}"/>
              </a:ext>
            </a:extLst>
          </p:cNvPr>
          <p:cNvSpPr>
            <a:spLocks noGrp="1"/>
          </p:cNvSpPr>
          <p:nvPr>
            <p:ph type="body" idx="1"/>
          </p:nvPr>
        </p:nvSpPr>
        <p:spPr>
          <a:xfrm>
            <a:off x="623263" y="1330320"/>
            <a:ext cx="7998400" cy="806800"/>
          </a:xfrm>
        </p:spPr>
        <p:txBody>
          <a:bodyPr/>
          <a:lstStyle/>
          <a:p>
            <a:r>
              <a:rPr lang="en-US" b="1"/>
              <a:t>2. Các hình thức và nguồn năng lượng sử dụng</a:t>
            </a:r>
          </a:p>
        </p:txBody>
      </p:sp>
      <p:sp>
        <p:nvSpPr>
          <p:cNvPr id="6" name="Title 5">
            <a:extLst>
              <a:ext uri="{FF2B5EF4-FFF2-40B4-BE49-F238E27FC236}">
                <a16:creationId xmlns:a16="http://schemas.microsoft.com/office/drawing/2014/main" id="{E337275C-750F-CE54-1ADE-4A7CEC99957B}"/>
              </a:ext>
            </a:extLst>
          </p:cNvPr>
          <p:cNvSpPr>
            <a:spLocks noGrp="1"/>
          </p:cNvSpPr>
          <p:nvPr>
            <p:ph type="title" idx="4294967295"/>
          </p:nvPr>
        </p:nvSpPr>
        <p:spPr>
          <a:xfrm>
            <a:off x="0" y="549275"/>
            <a:ext cx="10972800" cy="495300"/>
          </a:xfrm>
        </p:spPr>
        <p:txBody>
          <a:bodyPr>
            <a:noAutofit/>
          </a:bodyPr>
          <a:lstStyle/>
          <a:p>
            <a:pPr algn="ctr"/>
            <a:r>
              <a:rPr lang="en-US" dirty="0" err="1">
                <a:solidFill>
                  <a:schemeClr val="accent1">
                    <a:lumMod val="50000"/>
                  </a:schemeClr>
                </a:solidFill>
                <a:latin typeface="+mj-lt"/>
              </a:rPr>
              <a:t>Tổng</a:t>
            </a:r>
            <a:r>
              <a:rPr lang="en-US" dirty="0">
                <a:solidFill>
                  <a:schemeClr val="accent1">
                    <a:lumMod val="50000"/>
                  </a:schemeClr>
                </a:solidFill>
                <a:latin typeface="+mj-lt"/>
              </a:rPr>
              <a:t> </a:t>
            </a:r>
            <a:r>
              <a:rPr lang="en-US" dirty="0" err="1">
                <a:solidFill>
                  <a:schemeClr val="accent1">
                    <a:lumMod val="50000"/>
                  </a:schemeClr>
                </a:solidFill>
                <a:latin typeface="+mj-lt"/>
              </a:rPr>
              <a:t>quan</a:t>
            </a:r>
            <a:r>
              <a:rPr lang="en-US" dirty="0">
                <a:solidFill>
                  <a:schemeClr val="accent1">
                    <a:lumMod val="50000"/>
                  </a:schemeClr>
                </a:solidFill>
                <a:latin typeface="+mj-lt"/>
              </a:rPr>
              <a:t> </a:t>
            </a:r>
            <a:r>
              <a:rPr lang="en-US" dirty="0" err="1">
                <a:solidFill>
                  <a:schemeClr val="accent1">
                    <a:lumMod val="50000"/>
                  </a:schemeClr>
                </a:solidFill>
                <a:latin typeface="+mj-lt"/>
              </a:rPr>
              <a:t>ngành</a:t>
            </a:r>
            <a:r>
              <a:rPr lang="en-US" dirty="0">
                <a:solidFill>
                  <a:schemeClr val="accent1">
                    <a:lumMod val="50000"/>
                  </a:schemeClr>
                </a:solidFill>
                <a:latin typeface="+mj-lt"/>
              </a:rPr>
              <a:t> </a:t>
            </a:r>
            <a:r>
              <a:rPr lang="en-US" dirty="0" err="1">
                <a:solidFill>
                  <a:schemeClr val="accent1">
                    <a:lumMod val="50000"/>
                  </a:schemeClr>
                </a:solidFill>
                <a:latin typeface="+mj-lt"/>
              </a:rPr>
              <a:t>chế</a:t>
            </a:r>
            <a:r>
              <a:rPr lang="en-US" dirty="0">
                <a:solidFill>
                  <a:schemeClr val="accent1">
                    <a:lumMod val="50000"/>
                  </a:schemeClr>
                </a:solidFill>
                <a:latin typeface="+mj-lt"/>
              </a:rPr>
              <a:t> </a:t>
            </a:r>
            <a:r>
              <a:rPr lang="en-US" dirty="0" err="1">
                <a:solidFill>
                  <a:schemeClr val="accent1">
                    <a:lumMod val="50000"/>
                  </a:schemeClr>
                </a:solidFill>
                <a:latin typeface="+mj-lt"/>
              </a:rPr>
              <a:t>biến</a:t>
            </a:r>
            <a:r>
              <a:rPr lang="en-US" dirty="0">
                <a:solidFill>
                  <a:schemeClr val="accent1">
                    <a:lumMod val="50000"/>
                  </a:schemeClr>
                </a:solidFill>
                <a:latin typeface="+mj-lt"/>
              </a:rPr>
              <a:t> </a:t>
            </a:r>
            <a:r>
              <a:rPr lang="en-US" dirty="0" err="1">
                <a:solidFill>
                  <a:schemeClr val="accent1">
                    <a:lumMod val="50000"/>
                  </a:schemeClr>
                </a:solidFill>
                <a:latin typeface="+mj-lt"/>
              </a:rPr>
              <a:t>thủy</a:t>
            </a:r>
            <a:r>
              <a:rPr lang="en-US" dirty="0">
                <a:solidFill>
                  <a:schemeClr val="accent1">
                    <a:lumMod val="50000"/>
                  </a:schemeClr>
                </a:solidFill>
                <a:latin typeface="+mj-lt"/>
              </a:rPr>
              <a:t> </a:t>
            </a:r>
            <a:r>
              <a:rPr lang="en-US" dirty="0" err="1">
                <a:solidFill>
                  <a:schemeClr val="accent1">
                    <a:lumMod val="50000"/>
                  </a:schemeClr>
                </a:solidFill>
                <a:latin typeface="+mj-lt"/>
              </a:rPr>
              <a:t>sản</a:t>
            </a:r>
            <a:r>
              <a:rPr lang="en-US" dirty="0">
                <a:solidFill>
                  <a:schemeClr val="accent1">
                    <a:lumMod val="50000"/>
                  </a:schemeClr>
                </a:solidFill>
                <a:latin typeface="+mj-lt"/>
              </a:rPr>
              <a:t> Việt Nam</a:t>
            </a:r>
            <a:endParaRPr lang="en-VN" dirty="0">
              <a:solidFill>
                <a:schemeClr val="accent1">
                  <a:lumMod val="50000"/>
                </a:schemeClr>
              </a:solidFill>
              <a:latin typeface="+mj-lt"/>
            </a:endParaRPr>
          </a:p>
        </p:txBody>
      </p:sp>
      <p:graphicFrame>
        <p:nvGraphicFramePr>
          <p:cNvPr id="2" name="Table 1">
            <a:extLst>
              <a:ext uri="{FF2B5EF4-FFF2-40B4-BE49-F238E27FC236}">
                <a16:creationId xmlns:a16="http://schemas.microsoft.com/office/drawing/2014/main" id="{0D681AE9-3FD3-E31D-F1C9-B01D1C86CD9F}"/>
              </a:ext>
            </a:extLst>
          </p:cNvPr>
          <p:cNvGraphicFramePr>
            <a:graphicFrameLocks noGrp="1"/>
          </p:cNvGraphicFramePr>
          <p:nvPr>
            <p:extLst>
              <p:ext uri="{D42A27DB-BD31-4B8C-83A1-F6EECF244321}">
                <p14:modId xmlns:p14="http://schemas.microsoft.com/office/powerpoint/2010/main" val="3187490631"/>
              </p:ext>
            </p:extLst>
          </p:nvPr>
        </p:nvGraphicFramePr>
        <p:xfrm>
          <a:off x="778212" y="2295729"/>
          <a:ext cx="10804188" cy="3487432"/>
        </p:xfrm>
        <a:graphic>
          <a:graphicData uri="http://schemas.openxmlformats.org/drawingml/2006/table">
            <a:tbl>
              <a:tblPr/>
              <a:tblGrid>
                <a:gridCol w="5402094">
                  <a:extLst>
                    <a:ext uri="{9D8B030D-6E8A-4147-A177-3AD203B41FA5}">
                      <a16:colId xmlns:a16="http://schemas.microsoft.com/office/drawing/2014/main" val="2166425395"/>
                    </a:ext>
                  </a:extLst>
                </a:gridCol>
                <a:gridCol w="5402094">
                  <a:extLst>
                    <a:ext uri="{9D8B030D-6E8A-4147-A177-3AD203B41FA5}">
                      <a16:colId xmlns:a16="http://schemas.microsoft.com/office/drawing/2014/main" val="1146274087"/>
                    </a:ext>
                  </a:extLst>
                </a:gridCol>
              </a:tblGrid>
              <a:tr h="605794">
                <a:tc>
                  <a:txBody>
                    <a:bodyPr/>
                    <a:lstStyle/>
                    <a:p>
                      <a:pPr>
                        <a:buNone/>
                      </a:pPr>
                      <a:r>
                        <a:rPr lang="en-US"/>
                        <a:t>Hoạt động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a:t>Loại năng </a:t>
                      </a:r>
                      <a:r>
                        <a:rPr lang="vi-VN" sz="2000"/>
                        <a:t>lượng</a:t>
                      </a:r>
                      <a:r>
                        <a:rPr lang="vi-VN"/>
                        <a:t> sử dụng phổ biến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1374887"/>
                  </a:ext>
                </a:extLst>
              </a:tr>
              <a:tr h="605794">
                <a:tc>
                  <a:txBody>
                    <a:bodyPr/>
                    <a:lstStyle/>
                    <a:p>
                      <a:pPr>
                        <a:buNone/>
                      </a:pPr>
                      <a:r>
                        <a:rPr lang="en-US"/>
                        <a:t>Đánh bắt xa bờ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t>Dầu diesel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6107545"/>
                  </a:ext>
                </a:extLst>
              </a:tr>
              <a:tr h="605794">
                <a:tc>
                  <a:txBody>
                    <a:bodyPr/>
                    <a:lstStyle/>
                    <a:p>
                      <a:pPr>
                        <a:buNone/>
                      </a:pPr>
                      <a:r>
                        <a:rPr lang="en-US"/>
                        <a:t>Nuôi trồng thủy sản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a:t>Điện (máy bơm, sục khí), nhiên liệu (máy phát)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8774703"/>
                  </a:ext>
                </a:extLst>
              </a:tr>
              <a:tr h="1064256">
                <a:tc>
                  <a:txBody>
                    <a:bodyPr/>
                    <a:lstStyle/>
                    <a:p>
                      <a:pPr>
                        <a:buNone/>
                      </a:pPr>
                      <a:r>
                        <a:rPr lang="en-US" dirty="0" err="1"/>
                        <a:t>Chế</a:t>
                      </a:r>
                      <a:r>
                        <a:rPr lang="en-US" dirty="0"/>
                        <a:t> </a:t>
                      </a:r>
                      <a:r>
                        <a:rPr lang="en-US" dirty="0" err="1"/>
                        <a:t>biến</a:t>
                      </a:r>
                      <a:r>
                        <a:rPr lang="en-US" dirty="0"/>
                        <a:t> </a:t>
                      </a:r>
                      <a:r>
                        <a:rPr lang="en-US" dirty="0" err="1"/>
                        <a:t>thủy</a:t>
                      </a:r>
                      <a:r>
                        <a:rPr lang="en-US" dirty="0"/>
                        <a:t> </a:t>
                      </a:r>
                      <a:r>
                        <a:rPr lang="en-US" dirty="0" err="1"/>
                        <a:t>sản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a:t>Điện (máy nén lạnh, cấp đông, băng chuyền), hơi nước (từ lò hơi), gas công nghiệp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1908277"/>
                  </a:ext>
                </a:extLst>
              </a:tr>
              <a:tr h="605794">
                <a:tc>
                  <a:txBody>
                    <a:bodyPr/>
                    <a:lstStyle/>
                    <a:p>
                      <a:pPr>
                        <a:buNone/>
                      </a:pPr>
                      <a:r>
                        <a:rPr lang="en-US"/>
                        <a:t>Bảo quản, kho lạnh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Điện</a:t>
                      </a:r>
                      <a:r>
                        <a:rPr lang="en-US" dirty="0"/>
                        <a:t> (</a:t>
                      </a:r>
                      <a:r>
                        <a:rPr lang="en-US" dirty="0" err="1"/>
                        <a:t>hệ</a:t>
                      </a:r>
                      <a:r>
                        <a:rPr lang="en-US" dirty="0"/>
                        <a:t> </a:t>
                      </a:r>
                      <a:r>
                        <a:rPr lang="en-US" dirty="0" err="1"/>
                        <a:t>thống</a:t>
                      </a:r>
                      <a:r>
                        <a:rPr lang="en-US" dirty="0"/>
                        <a:t> </a:t>
                      </a:r>
                      <a:r>
                        <a:rPr lang="en-US" dirty="0" err="1"/>
                        <a:t>lạnh</a:t>
                      </a:r>
                      <a:r>
                        <a:rPr lang="en-US" dirty="0"/>
                        <a:t>, </a:t>
                      </a:r>
                      <a:r>
                        <a:rPr lang="en-US" dirty="0" err="1"/>
                        <a:t>chiếu</a:t>
                      </a:r>
                      <a:r>
                        <a:rPr lang="en-US" dirty="0"/>
                        <a:t> </a:t>
                      </a:r>
                      <a:r>
                        <a:rPr lang="en-US" dirty="0" err="1"/>
                        <a:t>sáng</a:t>
                      </a:r>
                      <a:r>
                        <a:rPr lang="en-US" dirty="0"/>
                        <a:t>, </a:t>
                      </a:r>
                      <a:r>
                        <a:rPr lang="en-US" dirty="0" err="1"/>
                        <a:t>quạt</a:t>
                      </a:r>
                      <a:r>
                        <a:rPr lang="en-US" dirty="0"/>
                        <a:t> </a:t>
                      </a:r>
                      <a:r>
                        <a:rPr lang="en-US" dirty="0" err="1"/>
                        <a:t>gió</a:t>
                      </a:r>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7268168"/>
                  </a:ext>
                </a:extLst>
              </a:tr>
            </a:tbl>
          </a:graphicData>
        </a:graphic>
      </p:graphicFrame>
    </p:spTree>
    <p:extLst>
      <p:ext uri="{BB962C8B-B14F-4D97-AF65-F5344CB8AC3E}">
        <p14:creationId xmlns:p14="http://schemas.microsoft.com/office/powerpoint/2010/main" val="12182309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4164D4-2944-5452-995D-49C6718E2B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D84282E-9106-AD12-FE56-6496E36B75D3}"/>
              </a:ext>
            </a:extLst>
          </p:cNvPr>
          <p:cNvSpPr>
            <a:spLocks noGrp="1"/>
          </p:cNvSpPr>
          <p:nvPr>
            <p:ph type="body" idx="1"/>
          </p:nvPr>
        </p:nvSpPr>
        <p:spPr>
          <a:xfrm>
            <a:off x="623263" y="1330320"/>
            <a:ext cx="7998400" cy="806800"/>
          </a:xfrm>
        </p:spPr>
        <p:txBody>
          <a:bodyPr/>
          <a:lstStyle/>
          <a:p>
            <a:r>
              <a:rPr lang="en-US" b="1" dirty="0"/>
              <a:t>3. Hiệu </a:t>
            </a:r>
            <a:r>
              <a:rPr lang="en-US" b="1" dirty="0" err="1"/>
              <a:t>suất</a:t>
            </a:r>
            <a:r>
              <a:rPr lang="en-US" b="1" dirty="0"/>
              <a:t> </a:t>
            </a:r>
            <a:r>
              <a:rPr lang="en-US" b="1" dirty="0" err="1"/>
              <a:t>sử</a:t>
            </a:r>
            <a:r>
              <a:rPr lang="en-US" b="1" dirty="0"/>
              <a:t> </a:t>
            </a:r>
            <a:r>
              <a:rPr lang="en-US" b="1" dirty="0" err="1"/>
              <a:t>dụng</a:t>
            </a:r>
            <a:r>
              <a:rPr lang="en-US" b="1" dirty="0"/>
              <a:t> </a:t>
            </a:r>
            <a:r>
              <a:rPr lang="en-US" b="1" dirty="0" err="1"/>
              <a:t>năng</a:t>
            </a:r>
            <a:r>
              <a:rPr lang="en-US" b="1" dirty="0"/>
              <a:t> </a:t>
            </a:r>
            <a:r>
              <a:rPr lang="en-US" b="1" dirty="0" err="1"/>
              <a:t>lượng</a:t>
            </a:r>
            <a:r>
              <a:rPr lang="en-US" b="1" dirty="0"/>
              <a:t> </a:t>
            </a:r>
            <a:r>
              <a:rPr lang="en-US" b="1" dirty="0" err="1"/>
              <a:t>và</a:t>
            </a:r>
            <a:r>
              <a:rPr lang="en-US" b="1" dirty="0"/>
              <a:t> </a:t>
            </a:r>
            <a:r>
              <a:rPr lang="en-US" b="1" dirty="0" err="1"/>
              <a:t>lãng</a:t>
            </a:r>
            <a:r>
              <a:rPr lang="en-US" b="1" dirty="0"/>
              <a:t> </a:t>
            </a:r>
            <a:r>
              <a:rPr lang="en-US" b="1" dirty="0" err="1"/>
              <a:t>phí</a:t>
            </a:r>
            <a:endParaRPr lang="en-US" b="1" dirty="0"/>
          </a:p>
        </p:txBody>
      </p:sp>
      <p:sp>
        <p:nvSpPr>
          <p:cNvPr id="6" name="Title 5">
            <a:extLst>
              <a:ext uri="{FF2B5EF4-FFF2-40B4-BE49-F238E27FC236}">
                <a16:creationId xmlns:a16="http://schemas.microsoft.com/office/drawing/2014/main" id="{8D04FAA9-A065-5E9F-31DA-A169EB8B14E4}"/>
              </a:ext>
            </a:extLst>
          </p:cNvPr>
          <p:cNvSpPr>
            <a:spLocks noGrp="1"/>
          </p:cNvSpPr>
          <p:nvPr>
            <p:ph type="title" idx="4294967295"/>
          </p:nvPr>
        </p:nvSpPr>
        <p:spPr>
          <a:xfrm>
            <a:off x="401782" y="525583"/>
            <a:ext cx="10972800" cy="495300"/>
          </a:xfrm>
        </p:spPr>
        <p:txBody>
          <a:bodyPr>
            <a:noAutofit/>
          </a:bodyPr>
          <a:lstStyle/>
          <a:p>
            <a:pPr algn="ctr"/>
            <a:r>
              <a:rPr lang="en-US" dirty="0" err="1">
                <a:solidFill>
                  <a:schemeClr val="accent1">
                    <a:lumMod val="50000"/>
                  </a:schemeClr>
                </a:solidFill>
                <a:latin typeface="+mj-lt"/>
              </a:rPr>
              <a:t>Tổng</a:t>
            </a:r>
            <a:r>
              <a:rPr lang="en-US" dirty="0">
                <a:solidFill>
                  <a:schemeClr val="accent1">
                    <a:lumMod val="50000"/>
                  </a:schemeClr>
                </a:solidFill>
                <a:latin typeface="+mj-lt"/>
              </a:rPr>
              <a:t> </a:t>
            </a:r>
            <a:r>
              <a:rPr lang="en-US" dirty="0" err="1">
                <a:solidFill>
                  <a:schemeClr val="accent1">
                    <a:lumMod val="50000"/>
                  </a:schemeClr>
                </a:solidFill>
                <a:latin typeface="+mj-lt"/>
              </a:rPr>
              <a:t>quan</a:t>
            </a:r>
            <a:r>
              <a:rPr lang="en-US" dirty="0">
                <a:solidFill>
                  <a:schemeClr val="accent1">
                    <a:lumMod val="50000"/>
                  </a:schemeClr>
                </a:solidFill>
                <a:latin typeface="+mj-lt"/>
              </a:rPr>
              <a:t> </a:t>
            </a:r>
            <a:r>
              <a:rPr lang="en-US" dirty="0" err="1">
                <a:solidFill>
                  <a:schemeClr val="accent1">
                    <a:lumMod val="50000"/>
                  </a:schemeClr>
                </a:solidFill>
                <a:latin typeface="+mj-lt"/>
              </a:rPr>
              <a:t>ngành</a:t>
            </a:r>
            <a:r>
              <a:rPr lang="en-US" dirty="0">
                <a:solidFill>
                  <a:schemeClr val="accent1">
                    <a:lumMod val="50000"/>
                  </a:schemeClr>
                </a:solidFill>
                <a:latin typeface="+mj-lt"/>
              </a:rPr>
              <a:t> </a:t>
            </a:r>
            <a:r>
              <a:rPr lang="en-US" dirty="0" err="1">
                <a:solidFill>
                  <a:schemeClr val="accent1">
                    <a:lumMod val="50000"/>
                  </a:schemeClr>
                </a:solidFill>
                <a:latin typeface="+mj-lt"/>
              </a:rPr>
              <a:t>chế</a:t>
            </a:r>
            <a:r>
              <a:rPr lang="en-US" dirty="0">
                <a:solidFill>
                  <a:schemeClr val="accent1">
                    <a:lumMod val="50000"/>
                  </a:schemeClr>
                </a:solidFill>
                <a:latin typeface="+mj-lt"/>
              </a:rPr>
              <a:t> </a:t>
            </a:r>
            <a:r>
              <a:rPr lang="en-US" dirty="0" err="1">
                <a:solidFill>
                  <a:schemeClr val="accent1">
                    <a:lumMod val="50000"/>
                  </a:schemeClr>
                </a:solidFill>
                <a:latin typeface="+mj-lt"/>
              </a:rPr>
              <a:t>biến</a:t>
            </a:r>
            <a:r>
              <a:rPr lang="en-US" dirty="0">
                <a:solidFill>
                  <a:schemeClr val="accent1">
                    <a:lumMod val="50000"/>
                  </a:schemeClr>
                </a:solidFill>
                <a:latin typeface="+mj-lt"/>
              </a:rPr>
              <a:t> </a:t>
            </a:r>
            <a:r>
              <a:rPr lang="en-US" dirty="0" err="1">
                <a:solidFill>
                  <a:schemeClr val="accent1">
                    <a:lumMod val="50000"/>
                  </a:schemeClr>
                </a:solidFill>
                <a:latin typeface="+mj-lt"/>
              </a:rPr>
              <a:t>thủy</a:t>
            </a:r>
            <a:r>
              <a:rPr lang="en-US" dirty="0">
                <a:solidFill>
                  <a:schemeClr val="accent1">
                    <a:lumMod val="50000"/>
                  </a:schemeClr>
                </a:solidFill>
                <a:latin typeface="+mj-lt"/>
              </a:rPr>
              <a:t> </a:t>
            </a:r>
            <a:r>
              <a:rPr lang="en-US" dirty="0" err="1">
                <a:solidFill>
                  <a:schemeClr val="accent1">
                    <a:lumMod val="50000"/>
                  </a:schemeClr>
                </a:solidFill>
                <a:latin typeface="+mj-lt"/>
              </a:rPr>
              <a:t>sản</a:t>
            </a:r>
            <a:r>
              <a:rPr lang="en-US" dirty="0">
                <a:solidFill>
                  <a:schemeClr val="accent1">
                    <a:lumMod val="50000"/>
                  </a:schemeClr>
                </a:solidFill>
                <a:latin typeface="+mj-lt"/>
              </a:rPr>
              <a:t> Việt Nam</a:t>
            </a:r>
            <a:endParaRPr lang="en-VN" dirty="0">
              <a:solidFill>
                <a:schemeClr val="accent1">
                  <a:lumMod val="50000"/>
                </a:schemeClr>
              </a:solidFill>
              <a:latin typeface="+mj-lt"/>
            </a:endParaRPr>
          </a:p>
        </p:txBody>
      </p:sp>
      <p:sp>
        <p:nvSpPr>
          <p:cNvPr id="3" name="Rectangle 1">
            <a:extLst>
              <a:ext uri="{FF2B5EF4-FFF2-40B4-BE49-F238E27FC236}">
                <a16:creationId xmlns:a16="http://schemas.microsoft.com/office/drawing/2014/main" id="{DCB7ED39-B4D1-FDBA-093F-261940CC29D2}"/>
              </a:ext>
            </a:extLst>
          </p:cNvPr>
          <p:cNvSpPr>
            <a:spLocks noChangeArrowheads="1"/>
          </p:cNvSpPr>
          <p:nvPr/>
        </p:nvSpPr>
        <p:spPr bwMode="auto">
          <a:xfrm rot="10800000" flipV="1">
            <a:off x="933856" y="2260695"/>
            <a:ext cx="10635574" cy="3266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Arial" panose="020B0604020202020204" pitchFamily="34" charset="0"/>
              </a:rPr>
              <a:t>Thiếu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hệ</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thống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giám</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sát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và</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kiểm</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soát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năng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lượng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phần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lớn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các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cơ</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sở</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chế</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biến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chưa</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tư</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hệ</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thống</a:t>
            </a:r>
            <a:r>
              <a:rPr kumimoji="0" lang="en-US" altLang="en-US" sz="2000" b="0" i="0" u="none" strike="noStrike" cap="none" normalizeH="0" baseline="0" dirty="0">
                <a:ln>
                  <a:noFill/>
                </a:ln>
                <a:solidFill>
                  <a:schemeClr val="tx1"/>
                </a:solidFill>
                <a:effectLst/>
                <a:latin typeface="Arial" panose="020B0604020202020204" pitchFamily="34" charset="0"/>
              </a:rPr>
              <a:t> BMS </a:t>
            </a:r>
            <a:r>
              <a:rPr kumimoji="0" lang="en-US" altLang="en-US" sz="2000" b="0" i="0" u="none" strike="noStrike" cap="none" normalizeH="0" baseline="0" dirty="0" err="1">
                <a:ln>
                  <a:noFill/>
                </a:ln>
                <a:solidFill>
                  <a:schemeClr val="tx1"/>
                </a:solidFill>
                <a:effectLst/>
                <a:latin typeface="Arial" panose="020B0604020202020204" pitchFamily="34" charset="0"/>
              </a:rPr>
              <a:t>hoặc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các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thiết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bị</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đếm</a:t>
            </a:r>
            <a:r>
              <a:rPr kumimoji="0" lang="en-US" altLang="en-US" sz="2000" b="0" i="0" u="none" strike="noStrike" cap="none" normalizeH="0" baseline="0" dirty="0">
                <a:ln>
                  <a:noFill/>
                </a:ln>
                <a:solidFill>
                  <a:schemeClr val="tx1"/>
                </a:solidFill>
                <a:effectLst/>
                <a:latin typeface="Arial" panose="020B0604020202020204" pitchFamily="34" charset="0"/>
              </a:rPr>
              <a:t> chi </a:t>
            </a:r>
            <a:r>
              <a:rPr kumimoji="0" lang="en-US" altLang="en-US" sz="2000" b="0" i="0" u="none" strike="noStrike" cap="none" normalizeH="0" baseline="0" dirty="0" err="1">
                <a:ln>
                  <a:noFill/>
                </a:ln>
                <a:solidFill>
                  <a:schemeClr val="tx1"/>
                </a:solidFill>
                <a:effectLst/>
                <a:latin typeface="Arial" panose="020B0604020202020204" pitchFamily="34" charset="0"/>
              </a:rPr>
              <a:t>tiết</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Arial" panose="020B0604020202020204" pitchFamily="34" charset="0"/>
              </a:rPr>
              <a:t>Thiết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bị</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tiêu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tốn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điện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năng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lớn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nhưng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hiệu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suất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thấp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như</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máy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nén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cũ</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không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biến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tần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không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có</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tách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ẩm</a:t>
            </a:r>
            <a:r>
              <a:rPr kumimoji="0" lang="en-US" altLang="en-US" sz="2000" b="0" i="0" u="none" strike="noStrike" cap="none" normalizeH="0" baseline="0" dirty="0">
                <a:ln>
                  <a:noFill/>
                </a:ln>
                <a:solidFill>
                  <a:schemeClr val="tx1"/>
                </a:solidFill>
                <a:effectLst/>
                <a:latin typeface="Arial" panose="020B0604020202020204" pitchFamily="34" charset="0"/>
              </a:rPr>
              <a:t>/</a:t>
            </a:r>
            <a:r>
              <a:rPr kumimoji="0" lang="en-US" altLang="en-US" sz="2000" b="0" i="0" u="none" strike="noStrike" cap="none" normalizeH="0" baseline="0" dirty="0" err="1">
                <a:ln>
                  <a:noFill/>
                </a:ln>
                <a:solidFill>
                  <a:schemeClr val="tx1"/>
                </a:solidFill>
                <a:effectLst/>
                <a:latin typeface="Arial" panose="020B0604020202020204" pitchFamily="34" charset="0"/>
              </a:rPr>
              <a:t>tự</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động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rã</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đông</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Arial" panose="020B0604020202020204" pitchFamily="34" charset="0"/>
              </a:rPr>
              <a:t>Không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tối</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ưu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hóa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vận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hành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ví</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dụ</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chạy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toàn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bộ</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dàn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dù</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tải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thấp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bảo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trì</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định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kỳ</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gây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tổn</a:t>
            </a:r>
            <a:r>
              <a:rPr kumimoji="0" lang="en-US" altLang="en-US" sz="2000" b="0" i="0" u="none" strike="noStrike" cap="none" normalizeH="0" baseline="0" dirty="0">
                <a:ln>
                  <a:noFill/>
                </a:ln>
                <a:solidFill>
                  <a:schemeClr val="tx1"/>
                </a:solidFill>
                <a:effectLst/>
                <a:latin typeface="Arial" panose="020B0604020202020204" pitchFamily="34" charset="0"/>
              </a:rPr>
              <a:t> hao </a:t>
            </a:r>
            <a:r>
              <a:rPr kumimoji="0" lang="en-US" altLang="en-US" sz="2000" b="0" i="0" u="none" strike="noStrike" cap="none" normalizeH="0" baseline="0" dirty="0" err="1">
                <a:ln>
                  <a:noFill/>
                </a:ln>
                <a:solidFill>
                  <a:schemeClr val="tx1"/>
                </a:solidFill>
                <a:effectLst/>
                <a:latin typeface="Arial" panose="020B0604020202020204" pitchFamily="34" charset="0"/>
              </a:rPr>
              <a:t>điện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lớn</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1" i="0" u="none" strike="noStrike" cap="none" normalizeH="0" baseline="0" dirty="0" err="1">
                <a:ln>
                  <a:noFill/>
                </a:ln>
                <a:solidFill>
                  <a:schemeClr val="tx1"/>
                </a:solidFill>
                <a:effectLst/>
                <a:latin typeface="Arial" panose="020B0604020202020204" pitchFamily="34" charset="0"/>
              </a:rPr>
              <a:t>Rò</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rỉ</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môi</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chất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gây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giảm</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hiệu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suất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trao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đổi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nhiệt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và</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gia</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tăng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tiêu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thụ</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điện</a:t>
            </a:r>
            <a:r>
              <a:rPr kumimoji="0" lang="en-US" altLang="en-US" sz="2000" b="0" i="0" u="none" strike="noStrike" cap="none" normalizeH="0" baseline="0" dirty="0">
                <a:ln>
                  <a:noFill/>
                </a:ln>
                <a:solidFill>
                  <a:schemeClr val="tx1"/>
                </a:solidFill>
                <a:effectLst/>
                <a:latin typeface="Arial" panose="020B0604020202020204" pitchFamily="34" charset="0"/>
              </a:rPr>
              <a:t>.</a:t>
            </a:r>
          </a:p>
        </p:txBody>
      </p:sp>
    </p:spTree>
    <p:extLst>
      <p:ext uri="{BB962C8B-B14F-4D97-AF65-F5344CB8AC3E}">
        <p14:creationId xmlns:p14="http://schemas.microsoft.com/office/powerpoint/2010/main" val="21529467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err="1">
                <a:solidFill>
                  <a:schemeClr val="accent1">
                    <a:lumMod val="50000"/>
                  </a:schemeClr>
                </a:solidFill>
              </a:rPr>
              <a:t>MỤC</a:t>
            </a:r>
            <a:r>
              <a:rPr lang="en-US" sz="3200" dirty="0">
                <a:solidFill>
                  <a:schemeClr val="accent1">
                    <a:lumMod val="50000"/>
                  </a:schemeClr>
                </a:solidFill>
              </a:rPr>
              <a:t> </a:t>
            </a:r>
            <a:r>
              <a:rPr lang="en-US" sz="3200" dirty="0" err="1">
                <a:solidFill>
                  <a:schemeClr val="accent1">
                    <a:lumMod val="50000"/>
                  </a:schemeClr>
                </a:solidFill>
              </a:rPr>
              <a:t>TIÊU</a:t>
            </a:r>
            <a:r>
              <a:rPr lang="en-US" sz="3200" dirty="0">
                <a:solidFill>
                  <a:schemeClr val="accent1">
                    <a:lumMod val="50000"/>
                  </a:schemeClr>
                </a:solidFill>
              </a:rPr>
              <a:t> </a:t>
            </a:r>
            <a:r>
              <a:rPr lang="en-US" sz="3200" dirty="0" err="1">
                <a:solidFill>
                  <a:schemeClr val="accent1">
                    <a:lumMod val="50000"/>
                  </a:schemeClr>
                </a:solidFill>
              </a:rPr>
              <a:t>CỦA</a:t>
            </a:r>
            <a:r>
              <a:rPr lang="en-US" sz="3200" dirty="0">
                <a:solidFill>
                  <a:schemeClr val="accent1">
                    <a:lumMod val="50000"/>
                  </a:schemeClr>
                </a:solidFill>
              </a:rPr>
              <a:t> </a:t>
            </a:r>
            <a:r>
              <a:rPr lang="en-US" sz="3200" dirty="0" err="1">
                <a:solidFill>
                  <a:schemeClr val="accent1">
                    <a:lumMod val="50000"/>
                  </a:schemeClr>
                </a:solidFill>
              </a:rPr>
              <a:t>HỢP</a:t>
            </a:r>
            <a:r>
              <a:rPr lang="en-US" sz="3200" dirty="0">
                <a:solidFill>
                  <a:schemeClr val="accent1">
                    <a:lumMod val="50000"/>
                  </a:schemeClr>
                </a:solidFill>
              </a:rPr>
              <a:t> </a:t>
            </a:r>
            <a:r>
              <a:rPr lang="en-US" sz="3200" dirty="0" err="1">
                <a:solidFill>
                  <a:schemeClr val="accent1">
                    <a:lumMod val="50000"/>
                  </a:schemeClr>
                </a:solidFill>
              </a:rPr>
              <a:t>PHẦN</a:t>
            </a:r>
            <a:endParaRPr lang="en-VN" sz="3200"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thực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trạng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tiềm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thực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trạng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tiềm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trong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ngành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công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nghiệp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sản</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xuất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nhựa</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2" descr="A person in a yellow helmet standing next to a large machine&#10;&#10;AI-generated content may be incorrect.">
            <a:extLst>
              <a:ext uri="{FF2B5EF4-FFF2-40B4-BE49-F238E27FC236}">
                <a16:creationId xmlns:a16="http://schemas.microsoft.com/office/drawing/2014/main" id="{E22EE995-9E25-E297-0794-8A681500ABC1}"/>
              </a:ext>
            </a:extLst>
          </p:cNvPr>
          <p:cNvPicPr>
            <a:picLocks noChangeAspect="1"/>
          </p:cNvPicPr>
          <p:nvPr/>
        </p:nvPicPr>
        <p:blipFill>
          <a:blip r:embed="rId2"/>
          <a:stretch>
            <a:fillRect/>
          </a:stretch>
        </p:blipFill>
        <p:spPr>
          <a:xfrm>
            <a:off x="6953866" y="1541206"/>
            <a:ext cx="4604056" cy="411480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6CE43-C52F-1CB1-65AF-EE627365F9B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C04CE42E-69E4-08F3-B8DB-CBDF48D5B7F0}"/>
              </a:ext>
            </a:extLst>
          </p:cNvPr>
          <p:cNvSpPr>
            <a:spLocks noGrp="1"/>
          </p:cNvSpPr>
          <p:nvPr>
            <p:ph type="body" idx="1"/>
          </p:nvPr>
        </p:nvSpPr>
        <p:spPr>
          <a:xfrm>
            <a:off x="623263" y="1330320"/>
            <a:ext cx="7998400" cy="806800"/>
          </a:xfrm>
        </p:spPr>
        <p:txBody>
          <a:bodyPr/>
          <a:lstStyle/>
          <a:p>
            <a:r>
              <a:rPr lang="en-US" b="1"/>
              <a:t>4. Mức độ áp dụng giải pháp tiết kiệm năng lượng</a:t>
            </a:r>
          </a:p>
        </p:txBody>
      </p:sp>
      <p:sp>
        <p:nvSpPr>
          <p:cNvPr id="6" name="Title 5">
            <a:extLst>
              <a:ext uri="{FF2B5EF4-FFF2-40B4-BE49-F238E27FC236}">
                <a16:creationId xmlns:a16="http://schemas.microsoft.com/office/drawing/2014/main" id="{611F7878-A15F-885B-63F0-6AC0DD456AC8}"/>
              </a:ext>
            </a:extLst>
          </p:cNvPr>
          <p:cNvSpPr>
            <a:spLocks noGrp="1"/>
          </p:cNvSpPr>
          <p:nvPr>
            <p:ph type="title" idx="4294967295"/>
          </p:nvPr>
        </p:nvSpPr>
        <p:spPr>
          <a:xfrm>
            <a:off x="609598" y="583279"/>
            <a:ext cx="10972800" cy="495300"/>
          </a:xfrm>
        </p:spPr>
        <p:txBody>
          <a:bodyPr>
            <a:noAutofit/>
          </a:bodyPr>
          <a:lstStyle/>
          <a:p>
            <a:pPr algn="ctr"/>
            <a:r>
              <a:rPr lang="en-US" dirty="0" err="1">
                <a:solidFill>
                  <a:schemeClr val="accent1">
                    <a:lumMod val="50000"/>
                  </a:schemeClr>
                </a:solidFill>
                <a:latin typeface="+mj-lt"/>
              </a:rPr>
              <a:t>Tổng</a:t>
            </a:r>
            <a:r>
              <a:rPr lang="en-US" dirty="0">
                <a:solidFill>
                  <a:schemeClr val="accent1">
                    <a:lumMod val="50000"/>
                  </a:schemeClr>
                </a:solidFill>
                <a:latin typeface="+mj-lt"/>
              </a:rPr>
              <a:t> </a:t>
            </a:r>
            <a:r>
              <a:rPr lang="en-US" dirty="0" err="1">
                <a:solidFill>
                  <a:schemeClr val="accent1">
                    <a:lumMod val="50000"/>
                  </a:schemeClr>
                </a:solidFill>
                <a:latin typeface="+mj-lt"/>
              </a:rPr>
              <a:t>quan</a:t>
            </a:r>
            <a:r>
              <a:rPr lang="en-US" dirty="0">
                <a:solidFill>
                  <a:schemeClr val="accent1">
                    <a:lumMod val="50000"/>
                  </a:schemeClr>
                </a:solidFill>
                <a:latin typeface="+mj-lt"/>
              </a:rPr>
              <a:t> </a:t>
            </a:r>
            <a:r>
              <a:rPr lang="en-US" dirty="0" err="1">
                <a:solidFill>
                  <a:schemeClr val="accent1">
                    <a:lumMod val="50000"/>
                  </a:schemeClr>
                </a:solidFill>
                <a:latin typeface="+mj-lt"/>
              </a:rPr>
              <a:t>ngành</a:t>
            </a:r>
            <a:r>
              <a:rPr lang="en-US" dirty="0">
                <a:solidFill>
                  <a:schemeClr val="accent1">
                    <a:lumMod val="50000"/>
                  </a:schemeClr>
                </a:solidFill>
                <a:latin typeface="+mj-lt"/>
              </a:rPr>
              <a:t> </a:t>
            </a:r>
            <a:r>
              <a:rPr lang="en-US" dirty="0" err="1">
                <a:solidFill>
                  <a:schemeClr val="accent1">
                    <a:lumMod val="50000"/>
                  </a:schemeClr>
                </a:solidFill>
                <a:latin typeface="+mj-lt"/>
              </a:rPr>
              <a:t>chế</a:t>
            </a:r>
            <a:r>
              <a:rPr lang="en-US" dirty="0">
                <a:solidFill>
                  <a:schemeClr val="accent1">
                    <a:lumMod val="50000"/>
                  </a:schemeClr>
                </a:solidFill>
                <a:latin typeface="+mj-lt"/>
              </a:rPr>
              <a:t> </a:t>
            </a:r>
            <a:r>
              <a:rPr lang="en-US" dirty="0" err="1">
                <a:solidFill>
                  <a:schemeClr val="accent1">
                    <a:lumMod val="50000"/>
                  </a:schemeClr>
                </a:solidFill>
                <a:latin typeface="+mj-lt"/>
              </a:rPr>
              <a:t>biến</a:t>
            </a:r>
            <a:r>
              <a:rPr lang="en-US" dirty="0">
                <a:solidFill>
                  <a:schemeClr val="accent1">
                    <a:lumMod val="50000"/>
                  </a:schemeClr>
                </a:solidFill>
                <a:latin typeface="+mj-lt"/>
              </a:rPr>
              <a:t> </a:t>
            </a:r>
            <a:r>
              <a:rPr lang="en-US" dirty="0" err="1">
                <a:solidFill>
                  <a:schemeClr val="accent1">
                    <a:lumMod val="50000"/>
                  </a:schemeClr>
                </a:solidFill>
                <a:latin typeface="+mj-lt"/>
              </a:rPr>
              <a:t>thủy</a:t>
            </a:r>
            <a:r>
              <a:rPr lang="en-US" dirty="0">
                <a:solidFill>
                  <a:schemeClr val="accent1">
                    <a:lumMod val="50000"/>
                  </a:schemeClr>
                </a:solidFill>
                <a:latin typeface="+mj-lt"/>
              </a:rPr>
              <a:t> </a:t>
            </a:r>
            <a:r>
              <a:rPr lang="en-US" dirty="0" err="1">
                <a:solidFill>
                  <a:schemeClr val="accent1">
                    <a:lumMod val="50000"/>
                  </a:schemeClr>
                </a:solidFill>
                <a:latin typeface="+mj-lt"/>
              </a:rPr>
              <a:t>sản</a:t>
            </a:r>
            <a:r>
              <a:rPr lang="en-US" dirty="0">
                <a:solidFill>
                  <a:schemeClr val="accent1">
                    <a:lumMod val="50000"/>
                  </a:schemeClr>
                </a:solidFill>
                <a:latin typeface="+mj-lt"/>
              </a:rPr>
              <a:t> Việt Nam</a:t>
            </a:r>
            <a:endParaRPr lang="en-VN" dirty="0">
              <a:solidFill>
                <a:schemeClr val="accent1">
                  <a:lumMod val="50000"/>
                </a:schemeClr>
              </a:solidFill>
              <a:latin typeface="+mj-lt"/>
            </a:endParaRPr>
          </a:p>
        </p:txBody>
      </p:sp>
      <p:sp>
        <p:nvSpPr>
          <p:cNvPr id="3" name="Rectangle 1">
            <a:extLst>
              <a:ext uri="{FF2B5EF4-FFF2-40B4-BE49-F238E27FC236}">
                <a16:creationId xmlns:a16="http://schemas.microsoft.com/office/drawing/2014/main" id="{7F9658FD-F298-B36A-7C2E-C16AD74229A4}"/>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endParaRPr kumimoji="0" lang="en-US" altLang="en-US" sz="2000" b="0" i="0" u="none" strike="noStrike" cap="none" normalizeH="0" baseline="0">
              <a:ln>
                <a:noFill/>
              </a:ln>
              <a:solidFill>
                <a:schemeClr val="tx1"/>
              </a:solidFill>
              <a:effectLst/>
              <a:latin typeface="Arial" panose="020B0604020202020204" pitchFamily="34" charset="0"/>
            </a:endParaRPr>
          </a:p>
        </p:txBody>
      </p:sp>
      <p:sp>
        <p:nvSpPr>
          <p:cNvPr id="2" name="Rectangle 1">
            <a:extLst>
              <a:ext uri="{FF2B5EF4-FFF2-40B4-BE49-F238E27FC236}">
                <a16:creationId xmlns:a16="http://schemas.microsoft.com/office/drawing/2014/main" id="{94CB11F0-CD72-CDA8-3B2D-D628EA3A9E7C}"/>
              </a:ext>
            </a:extLst>
          </p:cNvPr>
          <p:cNvSpPr>
            <a:spLocks noChangeArrowheads="1"/>
          </p:cNvSpPr>
          <p:nvPr/>
        </p:nvSpPr>
        <p:spPr bwMode="auto">
          <a:xfrm rot="10800000" flipV="1">
            <a:off x="1186772" y="2017423"/>
            <a:ext cx="9818451"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Một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số</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doanh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nghiệp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xuất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khẩu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lớn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đã</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bắt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triển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khai</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Biến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tần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cho</a:t>
            </a:r>
            <a:r>
              <a:rPr kumimoji="0" lang="en-US" altLang="en-US" sz="2000" b="0" i="0" u="none" strike="noStrike" cap="none" normalizeH="0" baseline="0" dirty="0">
                <a:ln>
                  <a:noFill/>
                </a:ln>
                <a:solidFill>
                  <a:schemeClr val="tx1"/>
                </a:solidFill>
                <a:effectLst/>
                <a:latin typeface="Arial" panose="020B0604020202020204" pitchFamily="34" charset="0"/>
              </a:rPr>
              <a:t> motor </a:t>
            </a:r>
            <a:r>
              <a:rPr kumimoji="0" lang="en-US" altLang="en-US" sz="2000" b="0" i="0" u="none" strike="noStrike" cap="none" normalizeH="0" baseline="0" dirty="0" err="1">
                <a:ln>
                  <a:noFill/>
                </a:ln>
                <a:solidFill>
                  <a:schemeClr val="tx1"/>
                </a:solidFill>
                <a:effectLst/>
                <a:latin typeface="Arial" panose="020B0604020202020204" pitchFamily="34" charset="0"/>
              </a:rPr>
              <a:t>máy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nén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máy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bơm</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quạt</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Hệ</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đồng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phát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nhiệt</a:t>
            </a:r>
            <a:r>
              <a:rPr kumimoji="0" lang="en-US" altLang="en-US" sz="2000" b="0" i="0" u="none" strike="noStrike" cap="none" normalizeH="0" baseline="0" dirty="0">
                <a:ln>
                  <a:noFill/>
                </a:ln>
                <a:solidFill>
                  <a:schemeClr val="tx1"/>
                </a:solidFill>
                <a:effectLst/>
                <a:latin typeface="Arial" panose="020B0604020202020204" pitchFamily="34" charset="0"/>
              </a:rPr>
              <a:t> – </a:t>
            </a:r>
            <a:r>
              <a:rPr kumimoji="0" lang="en-US" altLang="en-US" sz="2000" b="0" i="0" u="none" strike="noStrike" cap="none" normalizeH="0" baseline="0" dirty="0" err="1">
                <a:ln>
                  <a:noFill/>
                </a:ln>
                <a:solidFill>
                  <a:schemeClr val="tx1"/>
                </a:solidFill>
                <a:effectLst/>
                <a:latin typeface="Arial" panose="020B0604020202020204" pitchFamily="34" charset="0"/>
              </a:rPr>
              <a:t>điện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từ</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nước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nóng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ngưng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tụ</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Cách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nhiệt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đường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tường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Nâng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cấp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hệ</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sáng</a:t>
            </a:r>
            <a:r>
              <a:rPr kumimoji="0" lang="en-US" altLang="en-US" sz="2000" b="0" i="0" u="none" strike="noStrike" cap="none" normalizeH="0" baseline="0" dirty="0">
                <a:ln>
                  <a:noFill/>
                </a:ln>
                <a:solidFill>
                  <a:schemeClr val="tx1"/>
                </a:solidFill>
                <a:effectLst/>
                <a:latin typeface="Arial" panose="020B0604020202020204" pitchFamily="34" charset="0"/>
              </a:rPr>
              <a:t> LED.</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chemeClr val="tx1"/>
                </a:solidFill>
                <a:effectLst/>
                <a:latin typeface="Arial" panose="020B0604020202020204" pitchFamily="34" charset="0"/>
              </a:rPr>
              <a:t>Tuy </a:t>
            </a:r>
            <a:r>
              <a:rPr kumimoji="0" lang="en-US" altLang="en-US" sz="2000" b="0" i="0" u="none" strike="noStrike" cap="none" normalizeH="0" baseline="0" dirty="0" err="1">
                <a:ln>
                  <a:noFill/>
                </a:ln>
                <a:solidFill>
                  <a:schemeClr val="tx1"/>
                </a:solidFill>
                <a:effectLst/>
                <a:latin typeface="Arial" panose="020B0604020202020204" pitchFamily="34" charset="0"/>
              </a:rPr>
              <a:t>nhiên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đa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số</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doanh</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nghiệp</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vừa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và</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nhỏ</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chưa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quan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tâm</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đúng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mức</a:t>
            </a:r>
            <a:r>
              <a:rPr kumimoji="0" lang="en-US" altLang="en-US" sz="2000" b="0" i="0" u="none" strike="noStrike" cap="none" normalizeH="0" baseline="0" dirty="0">
                <a:ln>
                  <a:noFill/>
                </a:ln>
                <a:solidFill>
                  <a:schemeClr val="tx1"/>
                </a:solidFill>
                <a:effectLst/>
                <a:latin typeface="Arial" panose="020B0604020202020204" pitchFamily="34" charset="0"/>
              </a:rPr>
              <a:t>, do:</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Thiếu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vốn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tư</a:t>
            </a:r>
            <a:r>
              <a:rPr kumimoji="0" lang="en-US" altLang="en-US" sz="2000" b="0" i="0" u="none" strike="noStrike" cap="none" normalizeH="0" baseline="0" dirty="0">
                <a:ln>
                  <a:noFill/>
                </a:ln>
                <a:solidFill>
                  <a:schemeClr val="tx1"/>
                </a:solidFill>
                <a:effectLst/>
                <a:latin typeface="Arial" panose="020B0604020202020204" pitchFamily="34" charset="0"/>
              </a:rPr>
              <a:t> ban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Thiếu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nhận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thức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và</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trình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độ</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kỹ</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thuật</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Chưa</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thấy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rõ</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lợi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ích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dài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hạn</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898076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A9052-1E1D-93EC-9B7A-35C9C2B60F4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EC5BAC1-E917-A957-6CB0-28E9820BE416}"/>
              </a:ext>
            </a:extLst>
          </p:cNvPr>
          <p:cNvSpPr>
            <a:spLocks noGrp="1"/>
          </p:cNvSpPr>
          <p:nvPr>
            <p:ph type="body" idx="1"/>
          </p:nvPr>
        </p:nvSpPr>
        <p:spPr>
          <a:xfrm>
            <a:off x="623263" y="1330320"/>
            <a:ext cx="7998400" cy="806800"/>
          </a:xfrm>
        </p:spPr>
        <p:txBody>
          <a:bodyPr/>
          <a:lstStyle/>
          <a:p>
            <a:r>
              <a:rPr lang="en-US" b="1"/>
              <a:t>5. Tiềm năng tiết kiệm năng lượng</a:t>
            </a:r>
          </a:p>
        </p:txBody>
      </p:sp>
      <p:sp>
        <p:nvSpPr>
          <p:cNvPr id="6" name="Title 5">
            <a:extLst>
              <a:ext uri="{FF2B5EF4-FFF2-40B4-BE49-F238E27FC236}">
                <a16:creationId xmlns:a16="http://schemas.microsoft.com/office/drawing/2014/main" id="{371BAD9A-0B14-8F7A-8974-88F4191B8BF3}"/>
              </a:ext>
            </a:extLst>
          </p:cNvPr>
          <p:cNvSpPr>
            <a:spLocks noGrp="1"/>
          </p:cNvSpPr>
          <p:nvPr>
            <p:ph type="title" idx="4294967295"/>
          </p:nvPr>
        </p:nvSpPr>
        <p:spPr>
          <a:xfrm>
            <a:off x="0" y="549275"/>
            <a:ext cx="10972800" cy="495300"/>
          </a:xfrm>
        </p:spPr>
        <p:txBody>
          <a:bodyPr>
            <a:noAutofit/>
          </a:bodyPr>
          <a:lstStyle/>
          <a:p>
            <a:pPr algn="ctr"/>
            <a:r>
              <a:rPr lang="en-US">
                <a:solidFill>
                  <a:schemeClr val="accent1">
                    <a:lumMod val="50000"/>
                  </a:schemeClr>
                </a:solidFill>
                <a:latin typeface="+mj-lt"/>
              </a:rPr>
              <a:t>Tổng quan ngành chế biến thủy sản Việt Nam</a:t>
            </a:r>
            <a:endParaRPr lang="en-VN" dirty="0">
              <a:solidFill>
                <a:schemeClr val="accent1">
                  <a:lumMod val="50000"/>
                </a:schemeClr>
              </a:solidFill>
              <a:latin typeface="+mj-lt"/>
            </a:endParaRPr>
          </a:p>
        </p:txBody>
      </p:sp>
      <p:sp>
        <p:nvSpPr>
          <p:cNvPr id="3" name="Rectangle 1">
            <a:extLst>
              <a:ext uri="{FF2B5EF4-FFF2-40B4-BE49-F238E27FC236}">
                <a16:creationId xmlns:a16="http://schemas.microsoft.com/office/drawing/2014/main" id="{05633ED3-4513-8CF0-C882-A55C8365F858}"/>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endParaRPr kumimoji="0" lang="en-US" altLang="en-US" sz="2000" b="0" i="0" u="none" strike="noStrike" cap="none" normalizeH="0" baseline="0">
              <a:ln>
                <a:noFill/>
              </a:ln>
              <a:solidFill>
                <a:schemeClr val="tx1"/>
              </a:solidFill>
              <a:effectLst/>
              <a:latin typeface="Arial" panose="020B0604020202020204" pitchFamily="34" charset="0"/>
            </a:endParaRPr>
          </a:p>
        </p:txBody>
      </p:sp>
      <p:sp>
        <p:nvSpPr>
          <p:cNvPr id="2" name="Rectangle 1">
            <a:extLst>
              <a:ext uri="{FF2B5EF4-FFF2-40B4-BE49-F238E27FC236}">
                <a16:creationId xmlns:a16="http://schemas.microsoft.com/office/drawing/2014/main" id="{8C14A118-E48F-A453-607F-6713305E602B}"/>
              </a:ext>
            </a:extLst>
          </p:cNvPr>
          <p:cNvSpPr>
            <a:spLocks noChangeArrowheads="1"/>
          </p:cNvSpPr>
          <p:nvPr/>
        </p:nvSpPr>
        <p:spPr bwMode="auto">
          <a:xfrm rot="10800000" flipV="1">
            <a:off x="1154349" y="2003569"/>
            <a:ext cx="9818451"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Một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số</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doanh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nghiệp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xuất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khẩu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lớn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đã</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bắt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triển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khai</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Biến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tần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cho</a:t>
            </a:r>
            <a:r>
              <a:rPr kumimoji="0" lang="en-US" altLang="en-US" sz="2000" b="0" i="0" u="none" strike="noStrike" cap="none" normalizeH="0" baseline="0" dirty="0">
                <a:ln>
                  <a:noFill/>
                </a:ln>
                <a:solidFill>
                  <a:schemeClr val="tx1"/>
                </a:solidFill>
                <a:effectLst/>
                <a:latin typeface="Arial" panose="020B0604020202020204" pitchFamily="34" charset="0"/>
              </a:rPr>
              <a:t> motor </a:t>
            </a:r>
            <a:r>
              <a:rPr kumimoji="0" lang="en-US" altLang="en-US" sz="2000" b="0" i="0" u="none" strike="noStrike" cap="none" normalizeH="0" baseline="0" dirty="0" err="1">
                <a:ln>
                  <a:noFill/>
                </a:ln>
                <a:solidFill>
                  <a:schemeClr val="tx1"/>
                </a:solidFill>
                <a:effectLst/>
                <a:latin typeface="Arial" panose="020B0604020202020204" pitchFamily="34" charset="0"/>
              </a:rPr>
              <a:t>máy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nén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máy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bơm</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quạt</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Hệ</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đồng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phát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nhiệt</a:t>
            </a:r>
            <a:r>
              <a:rPr kumimoji="0" lang="en-US" altLang="en-US" sz="2000" b="0" i="0" u="none" strike="noStrike" cap="none" normalizeH="0" baseline="0" dirty="0">
                <a:ln>
                  <a:noFill/>
                </a:ln>
                <a:solidFill>
                  <a:schemeClr val="tx1"/>
                </a:solidFill>
                <a:effectLst/>
                <a:latin typeface="Arial" panose="020B0604020202020204" pitchFamily="34" charset="0"/>
              </a:rPr>
              <a:t> – </a:t>
            </a:r>
            <a:r>
              <a:rPr kumimoji="0" lang="en-US" altLang="en-US" sz="2000" b="0" i="0" u="none" strike="noStrike" cap="none" normalizeH="0" baseline="0" dirty="0" err="1">
                <a:ln>
                  <a:noFill/>
                </a:ln>
                <a:solidFill>
                  <a:schemeClr val="tx1"/>
                </a:solidFill>
                <a:effectLst/>
                <a:latin typeface="Arial" panose="020B0604020202020204" pitchFamily="34" charset="0"/>
              </a:rPr>
              <a:t>điện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từ</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nước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nóng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ngưng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tụ</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Cách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nhiệt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đường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tường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Nâng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cấp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hệ</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sáng</a:t>
            </a:r>
            <a:r>
              <a:rPr kumimoji="0" lang="en-US" altLang="en-US" sz="2000" b="0" i="0" u="none" strike="noStrike" cap="none" normalizeH="0" baseline="0" dirty="0">
                <a:ln>
                  <a:noFill/>
                </a:ln>
                <a:solidFill>
                  <a:schemeClr val="tx1"/>
                </a:solidFill>
                <a:effectLst/>
                <a:latin typeface="Arial" panose="020B0604020202020204" pitchFamily="34" charset="0"/>
              </a:rPr>
              <a:t> LED.</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chemeClr val="tx1"/>
                </a:solidFill>
                <a:effectLst/>
                <a:latin typeface="Arial" panose="020B0604020202020204" pitchFamily="34" charset="0"/>
              </a:rPr>
              <a:t>Tuy </a:t>
            </a:r>
            <a:r>
              <a:rPr kumimoji="0" lang="en-US" altLang="en-US" sz="2000" b="0" i="0" u="none" strike="noStrike" cap="none" normalizeH="0" baseline="0" dirty="0" err="1">
                <a:ln>
                  <a:noFill/>
                </a:ln>
                <a:solidFill>
                  <a:schemeClr val="tx1"/>
                </a:solidFill>
                <a:effectLst/>
                <a:latin typeface="Arial" panose="020B0604020202020204" pitchFamily="34" charset="0"/>
              </a:rPr>
              <a:t>nhiên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đa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số</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doanh</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nghiệp</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vừa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và</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nhỏ</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chưa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quan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tâm</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đúng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mức</a:t>
            </a:r>
            <a:r>
              <a:rPr kumimoji="0" lang="en-US" altLang="en-US" sz="2000" b="0" i="0" u="none" strike="noStrike" cap="none" normalizeH="0" baseline="0" dirty="0">
                <a:ln>
                  <a:noFill/>
                </a:ln>
                <a:solidFill>
                  <a:schemeClr val="tx1"/>
                </a:solidFill>
                <a:effectLst/>
                <a:latin typeface="Arial" panose="020B0604020202020204" pitchFamily="34" charset="0"/>
              </a:rPr>
              <a:t>, do:</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Thiếu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vốn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tư</a:t>
            </a:r>
            <a:r>
              <a:rPr kumimoji="0" lang="en-US" altLang="en-US" sz="2000" b="0" i="0" u="none" strike="noStrike" cap="none" normalizeH="0" baseline="0" dirty="0">
                <a:ln>
                  <a:noFill/>
                </a:ln>
                <a:solidFill>
                  <a:schemeClr val="tx1"/>
                </a:solidFill>
                <a:effectLst/>
                <a:latin typeface="Arial" panose="020B0604020202020204" pitchFamily="34" charset="0"/>
              </a:rPr>
              <a:t> ban </a:t>
            </a:r>
            <a:r>
              <a:rPr kumimoji="0" lang="en-US" altLang="en-US" sz="2000" b="0" i="0" u="none" strike="noStrike" cap="none" normalizeH="0" baseline="0" dirty="0" err="1">
                <a:ln>
                  <a:noFill/>
                </a:ln>
                <a:solidFill>
                  <a:schemeClr val="tx1"/>
                </a:solidFill>
                <a:effectLst/>
                <a:latin typeface="Arial" panose="020B0604020202020204" pitchFamily="34" charset="0"/>
              </a:rPr>
              <a:t>đầu</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Thiếu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nhận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thức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và</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trình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độ</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kỹ</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thuật</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err="1">
                <a:ln>
                  <a:noFill/>
                </a:ln>
                <a:solidFill>
                  <a:schemeClr val="tx1"/>
                </a:solidFill>
                <a:effectLst/>
                <a:latin typeface="Arial" panose="020B0604020202020204" pitchFamily="34" charset="0"/>
              </a:rPr>
              <a:t>Chưa</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thấy</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rõ</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lợi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ích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dài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hạn</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18398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A8570-4A3F-7263-CC42-832F2D6F31B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10D23D8-9195-98E2-9AB0-70D00885F8D3}"/>
              </a:ext>
            </a:extLst>
          </p:cNvPr>
          <p:cNvSpPr>
            <a:spLocks noGrp="1"/>
          </p:cNvSpPr>
          <p:nvPr>
            <p:ph type="body" idx="1"/>
          </p:nvPr>
        </p:nvSpPr>
        <p:spPr>
          <a:xfrm>
            <a:off x="623263" y="1330320"/>
            <a:ext cx="7998400" cy="806800"/>
          </a:xfrm>
        </p:spPr>
        <p:txBody>
          <a:bodyPr/>
          <a:lstStyle/>
          <a:p>
            <a:r>
              <a:rPr lang="en-US" b="1" dirty="0"/>
              <a:t>5. </a:t>
            </a:r>
            <a:r>
              <a:rPr lang="en-US" b="1" dirty="0" err="1"/>
              <a:t>Tiềm</a:t>
            </a:r>
            <a:r>
              <a:rPr lang="en-US" b="1" dirty="0"/>
              <a:t> </a:t>
            </a:r>
            <a:r>
              <a:rPr lang="en-US" b="1" dirty="0" err="1"/>
              <a:t>năng</a:t>
            </a:r>
            <a:r>
              <a:rPr lang="en-US" b="1" dirty="0"/>
              <a:t> </a:t>
            </a:r>
            <a:r>
              <a:rPr lang="en-US" b="1" dirty="0" err="1"/>
              <a:t>tiết</a:t>
            </a:r>
            <a:r>
              <a:rPr lang="en-US" b="1" dirty="0"/>
              <a:t> </a:t>
            </a:r>
            <a:r>
              <a:rPr lang="en-US" b="1" dirty="0" err="1"/>
              <a:t>kiệm</a:t>
            </a:r>
            <a:r>
              <a:rPr lang="en-US" b="1" dirty="0"/>
              <a:t> </a:t>
            </a:r>
            <a:r>
              <a:rPr lang="en-US" b="1" dirty="0" err="1"/>
              <a:t>năng</a:t>
            </a:r>
            <a:r>
              <a:rPr lang="en-US" b="1" dirty="0"/>
              <a:t> </a:t>
            </a:r>
            <a:r>
              <a:rPr lang="en-US" b="1" dirty="0" err="1"/>
              <a:t>lượng</a:t>
            </a:r>
            <a:r>
              <a:rPr lang="en-US" b="1" dirty="0"/>
              <a:t> (</a:t>
            </a:r>
            <a:r>
              <a:rPr lang="en-US" b="1" dirty="0" err="1"/>
              <a:t>tiếp</a:t>
            </a:r>
            <a:r>
              <a:rPr lang="en-US" b="1" dirty="0"/>
              <a:t>)</a:t>
            </a:r>
          </a:p>
        </p:txBody>
      </p:sp>
      <p:sp>
        <p:nvSpPr>
          <p:cNvPr id="6" name="Title 5">
            <a:extLst>
              <a:ext uri="{FF2B5EF4-FFF2-40B4-BE49-F238E27FC236}">
                <a16:creationId xmlns:a16="http://schemas.microsoft.com/office/drawing/2014/main" id="{7BBC8A10-5F0C-28E9-DE6C-2CF357C1A161}"/>
              </a:ext>
            </a:extLst>
          </p:cNvPr>
          <p:cNvSpPr>
            <a:spLocks noGrp="1"/>
          </p:cNvSpPr>
          <p:nvPr>
            <p:ph type="title" idx="4294967295"/>
          </p:nvPr>
        </p:nvSpPr>
        <p:spPr>
          <a:xfrm>
            <a:off x="0" y="549275"/>
            <a:ext cx="10972800" cy="495300"/>
          </a:xfrm>
        </p:spPr>
        <p:txBody>
          <a:bodyPr>
            <a:noAutofit/>
          </a:bodyPr>
          <a:lstStyle/>
          <a:p>
            <a:pPr algn="ctr"/>
            <a:r>
              <a:rPr lang="en-US" dirty="0" err="1">
                <a:solidFill>
                  <a:schemeClr val="accent1">
                    <a:lumMod val="50000"/>
                  </a:schemeClr>
                </a:solidFill>
                <a:latin typeface="+mj-lt"/>
              </a:rPr>
              <a:t>Tổng</a:t>
            </a:r>
            <a:r>
              <a:rPr lang="en-US" dirty="0">
                <a:solidFill>
                  <a:schemeClr val="accent1">
                    <a:lumMod val="50000"/>
                  </a:schemeClr>
                </a:solidFill>
                <a:latin typeface="+mj-lt"/>
              </a:rPr>
              <a:t> </a:t>
            </a:r>
            <a:r>
              <a:rPr lang="en-US" dirty="0" err="1">
                <a:solidFill>
                  <a:schemeClr val="accent1">
                    <a:lumMod val="50000"/>
                  </a:schemeClr>
                </a:solidFill>
                <a:latin typeface="+mj-lt"/>
              </a:rPr>
              <a:t>quan</a:t>
            </a:r>
            <a:r>
              <a:rPr lang="en-US" dirty="0">
                <a:solidFill>
                  <a:schemeClr val="accent1">
                    <a:lumMod val="50000"/>
                  </a:schemeClr>
                </a:solidFill>
                <a:latin typeface="+mj-lt"/>
              </a:rPr>
              <a:t> </a:t>
            </a:r>
            <a:r>
              <a:rPr lang="en-US" dirty="0" err="1">
                <a:solidFill>
                  <a:schemeClr val="accent1">
                    <a:lumMod val="50000"/>
                  </a:schemeClr>
                </a:solidFill>
                <a:latin typeface="+mj-lt"/>
              </a:rPr>
              <a:t>ngành</a:t>
            </a:r>
            <a:r>
              <a:rPr lang="en-US" dirty="0">
                <a:solidFill>
                  <a:schemeClr val="accent1">
                    <a:lumMod val="50000"/>
                  </a:schemeClr>
                </a:solidFill>
                <a:latin typeface="+mj-lt"/>
              </a:rPr>
              <a:t> </a:t>
            </a:r>
            <a:r>
              <a:rPr lang="en-US" dirty="0" err="1">
                <a:solidFill>
                  <a:schemeClr val="accent1">
                    <a:lumMod val="50000"/>
                  </a:schemeClr>
                </a:solidFill>
                <a:latin typeface="+mj-lt"/>
              </a:rPr>
              <a:t>chế</a:t>
            </a:r>
            <a:r>
              <a:rPr lang="en-US" dirty="0">
                <a:solidFill>
                  <a:schemeClr val="accent1">
                    <a:lumMod val="50000"/>
                  </a:schemeClr>
                </a:solidFill>
                <a:latin typeface="+mj-lt"/>
              </a:rPr>
              <a:t> </a:t>
            </a:r>
            <a:r>
              <a:rPr lang="en-US" dirty="0" err="1">
                <a:solidFill>
                  <a:schemeClr val="accent1">
                    <a:lumMod val="50000"/>
                  </a:schemeClr>
                </a:solidFill>
                <a:latin typeface="+mj-lt"/>
              </a:rPr>
              <a:t>biến</a:t>
            </a:r>
            <a:r>
              <a:rPr lang="en-US" dirty="0">
                <a:solidFill>
                  <a:schemeClr val="accent1">
                    <a:lumMod val="50000"/>
                  </a:schemeClr>
                </a:solidFill>
                <a:latin typeface="+mj-lt"/>
              </a:rPr>
              <a:t> </a:t>
            </a:r>
            <a:r>
              <a:rPr lang="en-US" dirty="0" err="1">
                <a:solidFill>
                  <a:schemeClr val="accent1">
                    <a:lumMod val="50000"/>
                  </a:schemeClr>
                </a:solidFill>
                <a:latin typeface="+mj-lt"/>
              </a:rPr>
              <a:t>thủy</a:t>
            </a:r>
            <a:r>
              <a:rPr lang="en-US" dirty="0">
                <a:solidFill>
                  <a:schemeClr val="accent1">
                    <a:lumMod val="50000"/>
                  </a:schemeClr>
                </a:solidFill>
                <a:latin typeface="+mj-lt"/>
              </a:rPr>
              <a:t> </a:t>
            </a:r>
            <a:r>
              <a:rPr lang="en-US" dirty="0" err="1">
                <a:solidFill>
                  <a:schemeClr val="accent1">
                    <a:lumMod val="50000"/>
                  </a:schemeClr>
                </a:solidFill>
                <a:latin typeface="+mj-lt"/>
              </a:rPr>
              <a:t>sản</a:t>
            </a:r>
            <a:r>
              <a:rPr lang="en-US" dirty="0">
                <a:solidFill>
                  <a:schemeClr val="accent1">
                    <a:lumMod val="50000"/>
                  </a:schemeClr>
                </a:solidFill>
                <a:latin typeface="+mj-lt"/>
              </a:rPr>
              <a:t> Việt Nam</a:t>
            </a:r>
            <a:endParaRPr lang="en-VN" dirty="0">
              <a:solidFill>
                <a:schemeClr val="accent1">
                  <a:lumMod val="50000"/>
                </a:schemeClr>
              </a:solidFill>
              <a:latin typeface="+mj-lt"/>
            </a:endParaRPr>
          </a:p>
        </p:txBody>
      </p:sp>
      <p:sp>
        <p:nvSpPr>
          <p:cNvPr id="3" name="Rectangle 1">
            <a:extLst>
              <a:ext uri="{FF2B5EF4-FFF2-40B4-BE49-F238E27FC236}">
                <a16:creationId xmlns:a16="http://schemas.microsoft.com/office/drawing/2014/main" id="{E7DFA58D-6101-7742-97ED-E77F2633FC66}"/>
              </a:ext>
            </a:extLst>
          </p:cNvPr>
          <p:cNvSpPr>
            <a:spLocks noChangeArrowheads="1"/>
          </p:cNvSpPr>
          <p:nvPr/>
        </p:nvSpPr>
        <p:spPr bwMode="auto">
          <a:xfrm flipV="1">
            <a:off x="1813484" y="5061876"/>
            <a:ext cx="856503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Char char="•"/>
              <a:tabLst/>
            </a:pPr>
            <a:endParaRPr kumimoji="0" lang="en-US" altLang="en-US" sz="2000" b="0" i="0" u="none" strike="noStrike" cap="none" normalizeH="0" baseline="0">
              <a:ln>
                <a:noFill/>
              </a:ln>
              <a:solidFill>
                <a:schemeClr val="tx1"/>
              </a:solidFill>
              <a:effectLst/>
              <a:latin typeface="Arial" panose="020B0604020202020204" pitchFamily="34" charset="0"/>
            </a:endParaRPr>
          </a:p>
        </p:txBody>
      </p:sp>
      <p:graphicFrame>
        <p:nvGraphicFramePr>
          <p:cNvPr id="4" name="Table 3">
            <a:extLst>
              <a:ext uri="{FF2B5EF4-FFF2-40B4-BE49-F238E27FC236}">
                <a16:creationId xmlns:a16="http://schemas.microsoft.com/office/drawing/2014/main" id="{CBC56EB0-C502-08CD-0C25-03055436E1BD}"/>
              </a:ext>
            </a:extLst>
          </p:cNvPr>
          <p:cNvGraphicFramePr>
            <a:graphicFrameLocks noGrp="1"/>
          </p:cNvGraphicFramePr>
          <p:nvPr>
            <p:extLst>
              <p:ext uri="{D42A27DB-BD31-4B8C-83A1-F6EECF244321}">
                <p14:modId xmlns:p14="http://schemas.microsoft.com/office/powerpoint/2010/main" val="720314798"/>
              </p:ext>
            </p:extLst>
          </p:nvPr>
        </p:nvGraphicFramePr>
        <p:xfrm>
          <a:off x="1089498" y="2230921"/>
          <a:ext cx="10116768" cy="4056047"/>
        </p:xfrm>
        <a:graphic>
          <a:graphicData uri="http://schemas.openxmlformats.org/drawingml/2006/table">
            <a:tbl>
              <a:tblPr/>
              <a:tblGrid>
                <a:gridCol w="2529192">
                  <a:extLst>
                    <a:ext uri="{9D8B030D-6E8A-4147-A177-3AD203B41FA5}">
                      <a16:colId xmlns:a16="http://schemas.microsoft.com/office/drawing/2014/main" val="2607888985"/>
                    </a:ext>
                  </a:extLst>
                </a:gridCol>
                <a:gridCol w="2529192">
                  <a:extLst>
                    <a:ext uri="{9D8B030D-6E8A-4147-A177-3AD203B41FA5}">
                      <a16:colId xmlns:a16="http://schemas.microsoft.com/office/drawing/2014/main" val="1143481375"/>
                    </a:ext>
                  </a:extLst>
                </a:gridCol>
                <a:gridCol w="2529192">
                  <a:extLst>
                    <a:ext uri="{9D8B030D-6E8A-4147-A177-3AD203B41FA5}">
                      <a16:colId xmlns:a16="http://schemas.microsoft.com/office/drawing/2014/main" val="936947576"/>
                    </a:ext>
                  </a:extLst>
                </a:gridCol>
                <a:gridCol w="2529192">
                  <a:extLst>
                    <a:ext uri="{9D8B030D-6E8A-4147-A177-3AD203B41FA5}">
                      <a16:colId xmlns:a16="http://schemas.microsoft.com/office/drawing/2014/main" val="1034998967"/>
                    </a:ext>
                  </a:extLst>
                </a:gridCol>
              </a:tblGrid>
              <a:tr h="448031">
                <a:tc>
                  <a:txBody>
                    <a:bodyPr/>
                    <a:lstStyle/>
                    <a:p>
                      <a:pPr>
                        <a:buNone/>
                      </a:pPr>
                      <a:r>
                        <a:rPr lang="vi-VN" sz="1300" b="1"/>
                        <a:t>Hạng mục tiêu thụ năng lượng</a:t>
                      </a:r>
                      <a:endParaRPr lang="vi-VN"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300" b="1"/>
                        <a:t>Tỉ lệ tiêu thụ điện</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300" b="1"/>
                        <a:t>Tiềm năng tiết kiệm (%)</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300" b="1"/>
                        <a:t>Giải pháp tiêu biểu</a:t>
                      </a:r>
                      <a:endParaRPr lang="en-US" sz="1300"/>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1894254"/>
                  </a:ext>
                </a:extLst>
              </a:tr>
              <a:tr h="835852">
                <a:tc>
                  <a:txBody>
                    <a:bodyPr/>
                    <a:lstStyle/>
                    <a:p>
                      <a:pPr>
                        <a:buNone/>
                      </a:pPr>
                      <a:r>
                        <a:rPr lang="en-US" sz="1300"/>
                        <a:t>Hệ thống lạnh (cấp đông, kho lạnh, đá vảy)</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45–70%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15–30%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300"/>
                        <a:t>- Lắp biến tần cho máy nén lạnh- Tối ưu dàn ngưng, dàn bay hơi- Cách nhiệt, tự động rã đông- Cấp đông theo tải</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468695"/>
                  </a:ext>
                </a:extLst>
              </a:tr>
              <a:tr h="641942">
                <a:tc>
                  <a:txBody>
                    <a:bodyPr/>
                    <a:lstStyle/>
                    <a:p>
                      <a:pPr>
                        <a:buNone/>
                      </a:pPr>
                      <a:r>
                        <a:rPr lang="vi-VN" sz="1300"/>
                        <a:t>Hệ thống nấu, hấp, sấy (sử dụng hơi hoặc điện trở)</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10–30%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10–25%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300"/>
                        <a:t>- Tận dụng hơi hồi lưu- Cách nhiệt bồn, đường ống- Tự động hóa quy trình nấu</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4910958"/>
                  </a:ext>
                </a:extLst>
              </a:tr>
              <a:tr h="776657">
                <a:tc>
                  <a:txBody>
                    <a:bodyPr/>
                    <a:lstStyle/>
                    <a:p>
                      <a:pPr>
                        <a:buNone/>
                      </a:pPr>
                      <a:r>
                        <a:rPr lang="vi-VN" sz="1300"/>
                        <a:t>Motor bơm nước, quạt gió, sục khí</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5–10%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15–25%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300"/>
                        <a:t>- Sử dụng motor IE3/IE4- Lắp biến tần theo tải- Kiểm soát áp suất/lưu lượng theo nhu cầu</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5813158"/>
                  </a:ext>
                </a:extLst>
              </a:tr>
              <a:tr h="641942">
                <a:tc>
                  <a:txBody>
                    <a:bodyPr/>
                    <a:lstStyle/>
                    <a:p>
                      <a:pPr>
                        <a:buNone/>
                      </a:pPr>
                      <a:r>
                        <a:rPr lang="en-US" sz="1300"/>
                        <a:t>Chiếu sáng</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3–5%</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30–50%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sz="1300"/>
                        <a:t>- Thay bóng LED- Gắn cảm biến chuyển động- Bố trí ánh sáng hợp lý</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28518674"/>
                  </a:ext>
                </a:extLst>
              </a:tr>
              <a:tr h="641942">
                <a:tc>
                  <a:txBody>
                    <a:bodyPr/>
                    <a:lstStyle/>
                    <a:p>
                      <a:pPr>
                        <a:buNone/>
                      </a:pPr>
                      <a:r>
                        <a:rPr lang="en-US" sz="1300" dirty="0" err="1"/>
                        <a:t>Hệ</a:t>
                      </a:r>
                      <a:r>
                        <a:rPr lang="en-US" sz="1300" dirty="0"/>
                        <a:t> </a:t>
                      </a:r>
                      <a:r>
                        <a:rPr lang="en-US" sz="1300" dirty="0" err="1"/>
                        <a:t>thống</a:t>
                      </a:r>
                      <a:r>
                        <a:rPr lang="en-US" sz="1300" dirty="0"/>
                        <a:t> </a:t>
                      </a:r>
                      <a:r>
                        <a:rPr lang="en-US" sz="1300" dirty="0" err="1"/>
                        <a:t>nén</a:t>
                      </a:r>
                      <a:r>
                        <a:rPr lang="en-US" sz="1300" dirty="0"/>
                        <a:t> </a:t>
                      </a:r>
                      <a:r>
                        <a:rPr lang="en-US" sz="1300" dirty="0" err="1"/>
                        <a:t>khí</a:t>
                      </a:r>
                      <a:r>
                        <a:rPr lang="en-US" sz="1300" dirty="0"/>
                        <a:t> (</a:t>
                      </a:r>
                      <a:r>
                        <a:rPr lang="en-US" sz="1300" dirty="0" err="1"/>
                        <a:t>nếu</a:t>
                      </a:r>
                      <a:r>
                        <a:rPr lang="en-US" sz="1300" dirty="0"/>
                        <a:t> </a:t>
                      </a:r>
                      <a:r>
                        <a:rPr lang="en-US" sz="1300" dirty="0" err="1"/>
                        <a:t>có</a:t>
                      </a:r>
                      <a:r>
                        <a:rPr lang="en-US" sz="1300" dirty="0"/>
                        <a:t>)</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dirty="0"/>
                        <a:t>3–8%</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en-US" sz="1300"/>
                        <a:t>10–20%</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sz="1300" dirty="0"/>
                        <a:t>- Tăng hiệu suất máy nén- Tách nước và rò rỉ- Điều khiển theo tải thực tế</a:t>
                      </a:r>
                    </a:p>
                  </a:txBody>
                  <a:tcPr marL="61518" marR="61518" marT="30759" marB="3075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634337"/>
                  </a:ext>
                </a:extLst>
              </a:tr>
            </a:tbl>
          </a:graphicData>
        </a:graphic>
      </p:graphicFrame>
    </p:spTree>
    <p:extLst>
      <p:ext uri="{BB962C8B-B14F-4D97-AF65-F5344CB8AC3E}">
        <p14:creationId xmlns:p14="http://schemas.microsoft.com/office/powerpoint/2010/main" val="3702867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9C7A80A-2652-A189-3E23-566F20508295}"/>
              </a:ext>
            </a:extLst>
          </p:cNvPr>
          <p:cNvSpPr txBox="1">
            <a:spLocks/>
          </p:cNvSpPr>
          <p:nvPr/>
        </p:nvSpPr>
        <p:spPr>
          <a:xfrm>
            <a:off x="2816430" y="2718894"/>
            <a:ext cx="6840187" cy="1420211"/>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vi-VN" sz="2800" b="1" dirty="0">
                <a:solidFill>
                  <a:schemeClr val="accent1">
                    <a:lumMod val="50000"/>
                  </a:schemeClr>
                </a:solidFill>
                <a:latin typeface="+mn-lt"/>
              </a:rPr>
              <a:t>Giải pháp tiết kiệm năng lượng trong ngành chế biến thủy sản</a:t>
            </a:r>
          </a:p>
        </p:txBody>
      </p:sp>
    </p:spTree>
    <p:extLst>
      <p:ext uri="{BB962C8B-B14F-4D97-AF65-F5344CB8AC3E}">
        <p14:creationId xmlns:p14="http://schemas.microsoft.com/office/powerpoint/2010/main" val="1569107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26154"/>
            <a:ext cx="10972800" cy="654050"/>
          </a:xfrm>
        </p:spPr>
        <p:txBody>
          <a:bodyPr>
            <a:normAutofit/>
          </a:bodyPr>
          <a:lstStyle/>
          <a:p>
            <a:pPr algn="ctr"/>
            <a:r>
              <a:rPr dirty="0" err="1">
                <a:solidFill>
                  <a:schemeClr val="accent1">
                    <a:lumMod val="50000"/>
                  </a:schemeClr>
                </a:solidFill>
                <a:latin typeface="+mn-lt"/>
              </a:rPr>
              <a:t>Giải</a:t>
            </a:r>
            <a:r>
              <a:rPr dirty="0">
                <a:solidFill>
                  <a:schemeClr val="accent1">
                    <a:lumMod val="50000"/>
                  </a:schemeClr>
                </a:solidFill>
                <a:latin typeface="+mn-lt"/>
              </a:rPr>
              <a:t> </a:t>
            </a:r>
            <a:r>
              <a:rPr dirty="0" err="1">
                <a:solidFill>
                  <a:schemeClr val="accent1">
                    <a:lumMod val="50000"/>
                  </a:schemeClr>
                </a:solidFill>
                <a:latin typeface="+mn-lt"/>
              </a:rPr>
              <a:t>pháp</a:t>
            </a:r>
            <a:r>
              <a:rPr dirty="0">
                <a:solidFill>
                  <a:schemeClr val="accent1">
                    <a:lumMod val="50000"/>
                  </a:schemeClr>
                </a:solidFill>
                <a:latin typeface="+mn-lt"/>
              </a:rPr>
              <a:t> </a:t>
            </a:r>
            <a:r>
              <a:rPr dirty="0" err="1">
                <a:solidFill>
                  <a:schemeClr val="accent1">
                    <a:lumMod val="50000"/>
                  </a:schemeClr>
                </a:solidFill>
                <a:latin typeface="+mn-lt"/>
              </a:rPr>
              <a:t>tiết</a:t>
            </a:r>
            <a:r>
              <a:rPr dirty="0">
                <a:solidFill>
                  <a:schemeClr val="accent1">
                    <a:lumMod val="50000"/>
                  </a:schemeClr>
                </a:solidFill>
                <a:latin typeface="+mn-lt"/>
              </a:rPr>
              <a:t> </a:t>
            </a:r>
            <a:r>
              <a:rPr dirty="0" err="1">
                <a:solidFill>
                  <a:schemeClr val="accent1">
                    <a:lumMod val="50000"/>
                  </a:schemeClr>
                </a:solidFill>
                <a:latin typeface="+mn-lt"/>
              </a:rPr>
              <a:t>kiệm</a:t>
            </a:r>
            <a:r>
              <a:rPr dirty="0">
                <a:solidFill>
                  <a:schemeClr val="accent1">
                    <a:lumMod val="50000"/>
                  </a:schemeClr>
                </a:solidFill>
                <a:latin typeface="+mn-lt"/>
              </a:rPr>
              <a:t> </a:t>
            </a:r>
            <a:r>
              <a:rPr dirty="0" err="1">
                <a:solidFill>
                  <a:schemeClr val="accent1">
                    <a:lumMod val="50000"/>
                  </a:schemeClr>
                </a:solidFill>
                <a:latin typeface="+mn-lt"/>
              </a:rPr>
              <a:t>năng</a:t>
            </a:r>
            <a:r>
              <a:rPr dirty="0">
                <a:solidFill>
                  <a:schemeClr val="accent1">
                    <a:lumMod val="50000"/>
                  </a:schemeClr>
                </a:solidFill>
                <a:latin typeface="+mn-lt"/>
              </a:rPr>
              <a:t> </a:t>
            </a:r>
            <a:r>
              <a:rPr dirty="0" err="1">
                <a:solidFill>
                  <a:schemeClr val="accent1">
                    <a:lumMod val="50000"/>
                  </a:schemeClr>
                </a:solidFill>
                <a:latin typeface="+mn-lt"/>
              </a:rPr>
              <a:t>lượng</a:t>
            </a:r>
            <a:r>
              <a:rPr dirty="0">
                <a:solidFill>
                  <a:schemeClr val="accent1">
                    <a:lumMod val="50000"/>
                  </a:schemeClr>
                </a:solidFill>
                <a:latin typeface="+mn-lt"/>
              </a:rPr>
              <a:t> </a:t>
            </a:r>
            <a:r>
              <a:rPr dirty="0" err="1">
                <a:solidFill>
                  <a:schemeClr val="accent1">
                    <a:lumMod val="50000"/>
                  </a:schemeClr>
                </a:solidFill>
                <a:latin typeface="+mn-lt"/>
              </a:rPr>
              <a:t>trong</a:t>
            </a:r>
            <a:r>
              <a:rPr dirty="0">
                <a:solidFill>
                  <a:schemeClr val="accent1">
                    <a:lumMod val="50000"/>
                  </a:schemeClr>
                </a:solidFill>
                <a:latin typeface="+mn-lt"/>
              </a:rPr>
              <a:t> </a:t>
            </a:r>
            <a:r>
              <a:rPr dirty="0" err="1">
                <a:solidFill>
                  <a:schemeClr val="accent1">
                    <a:lumMod val="50000"/>
                  </a:schemeClr>
                </a:solidFill>
                <a:latin typeface="+mn-lt"/>
              </a:rPr>
              <a:t>ngành</a:t>
            </a:r>
            <a:r>
              <a:rPr dirty="0">
                <a:solidFill>
                  <a:schemeClr val="accent1">
                    <a:lumMod val="50000"/>
                  </a:schemeClr>
                </a:solidFill>
                <a:latin typeface="+mn-lt"/>
              </a:rPr>
              <a:t> </a:t>
            </a:r>
            <a:r>
              <a:rPr dirty="0" err="1">
                <a:solidFill>
                  <a:schemeClr val="accent1">
                    <a:lumMod val="50000"/>
                  </a:schemeClr>
                </a:solidFill>
                <a:latin typeface="+mn-lt"/>
              </a:rPr>
              <a:t>chế</a:t>
            </a:r>
            <a:r>
              <a:rPr dirty="0">
                <a:solidFill>
                  <a:schemeClr val="accent1">
                    <a:lumMod val="50000"/>
                  </a:schemeClr>
                </a:solidFill>
                <a:latin typeface="+mn-lt"/>
              </a:rPr>
              <a:t> </a:t>
            </a:r>
            <a:r>
              <a:rPr dirty="0" err="1">
                <a:solidFill>
                  <a:schemeClr val="accent1">
                    <a:lumMod val="50000"/>
                  </a:schemeClr>
                </a:solidFill>
                <a:latin typeface="+mn-lt"/>
              </a:rPr>
              <a:t>biến</a:t>
            </a:r>
            <a:r>
              <a:rPr dirty="0">
                <a:solidFill>
                  <a:schemeClr val="accent1">
                    <a:lumMod val="50000"/>
                  </a:schemeClr>
                </a:solidFill>
                <a:latin typeface="+mn-lt"/>
              </a:rPr>
              <a:t> </a:t>
            </a:r>
            <a:r>
              <a:rPr lang="en-US" dirty="0" err="1">
                <a:solidFill>
                  <a:schemeClr val="accent1">
                    <a:lumMod val="50000"/>
                  </a:schemeClr>
                </a:solidFill>
                <a:latin typeface="+mn-lt"/>
              </a:rPr>
              <a:t>thủy</a:t>
            </a:r>
            <a:r>
              <a:rPr dirty="0">
                <a:solidFill>
                  <a:schemeClr val="accent1">
                    <a:lumMod val="50000"/>
                  </a:schemeClr>
                </a:solidFill>
                <a:latin typeface="+mn-lt"/>
              </a:rPr>
              <a:t> </a:t>
            </a:r>
            <a:r>
              <a:rPr dirty="0" err="1">
                <a:solidFill>
                  <a:schemeClr val="accent1">
                    <a:lumMod val="50000"/>
                  </a:schemeClr>
                </a:solidFill>
                <a:latin typeface="+mn-lt"/>
              </a:rPr>
              <a:t>sản</a:t>
            </a:r>
            <a:endParaRPr dirty="0">
              <a:solidFill>
                <a:schemeClr val="accent1">
                  <a:lumMod val="50000"/>
                </a:schemeClr>
              </a:solidFill>
              <a:latin typeface="+mn-lt"/>
            </a:endParaRPr>
          </a:p>
        </p:txBody>
      </p:sp>
      <p:sp>
        <p:nvSpPr>
          <p:cNvPr id="3" name="Content Placeholder 2"/>
          <p:cNvSpPr>
            <a:spLocks noGrp="1"/>
          </p:cNvSpPr>
          <p:nvPr>
            <p:ph idx="1"/>
          </p:nvPr>
        </p:nvSpPr>
        <p:spPr>
          <a:xfrm>
            <a:off x="609600" y="1357019"/>
            <a:ext cx="10972800" cy="4772800"/>
          </a:xfrm>
        </p:spPr>
        <p:txBody>
          <a:bodyPr>
            <a:noAutofit/>
          </a:bodyPr>
          <a:lstStyle/>
          <a:p>
            <a:pPr marL="139700" indent="0" algn="just">
              <a:lnSpc>
                <a:spcPct val="120000"/>
              </a:lnSpc>
              <a:spcBef>
                <a:spcPts val="800"/>
              </a:spcBef>
              <a:buNone/>
            </a:pPr>
            <a:r>
              <a:rPr lang="vi-VN" sz="2400" b="1" dirty="0"/>
              <a:t>1. </a:t>
            </a:r>
            <a:r>
              <a:rPr sz="2400" b="1" dirty="0"/>
              <a:t>Thu </a:t>
            </a:r>
            <a:r>
              <a:rPr sz="2400" b="1" dirty="0" err="1"/>
              <a:t>hồi</a:t>
            </a:r>
            <a:r>
              <a:rPr sz="2400" b="1" dirty="0"/>
              <a:t> </a:t>
            </a:r>
            <a:r>
              <a:rPr sz="2400" b="1" dirty="0" err="1"/>
              <a:t>nhiệt</a:t>
            </a:r>
            <a:r>
              <a:rPr sz="2400" b="1" dirty="0"/>
              <a:t> </a:t>
            </a:r>
            <a:r>
              <a:rPr sz="2400" b="1" dirty="0" err="1"/>
              <a:t>từ</a:t>
            </a:r>
            <a:r>
              <a:rPr sz="2400" b="1" dirty="0"/>
              <a:t> </a:t>
            </a:r>
            <a:r>
              <a:rPr sz="2400" b="1" dirty="0" err="1"/>
              <a:t>hệ</a:t>
            </a:r>
            <a:r>
              <a:rPr sz="2400" b="1" dirty="0"/>
              <a:t> </a:t>
            </a:r>
            <a:r>
              <a:rPr sz="2400" b="1" dirty="0" err="1"/>
              <a:t>thống</a:t>
            </a:r>
            <a:r>
              <a:rPr sz="2400" b="1" dirty="0"/>
              <a:t> </a:t>
            </a:r>
            <a:r>
              <a:rPr sz="2400" b="1" dirty="0" err="1"/>
              <a:t>lạnh</a:t>
            </a:r>
            <a:r>
              <a:rPr sz="2400" b="1" dirty="0"/>
              <a:t> </a:t>
            </a:r>
            <a:r>
              <a:rPr sz="2400" b="1" dirty="0" err="1"/>
              <a:t>để</a:t>
            </a:r>
            <a:r>
              <a:rPr sz="2400" b="1" dirty="0"/>
              <a:t> </a:t>
            </a:r>
            <a:r>
              <a:rPr sz="2400" b="1" dirty="0" err="1"/>
              <a:t>sản</a:t>
            </a:r>
            <a:r>
              <a:rPr sz="2400" b="1" dirty="0"/>
              <a:t> </a:t>
            </a:r>
            <a:r>
              <a:rPr sz="2400" b="1" dirty="0" err="1"/>
              <a:t>xuất</a:t>
            </a:r>
            <a:r>
              <a:rPr sz="2400" b="1" dirty="0"/>
              <a:t> </a:t>
            </a:r>
            <a:r>
              <a:rPr sz="2400" b="1" dirty="0" err="1"/>
              <a:t>nước</a:t>
            </a:r>
            <a:r>
              <a:rPr sz="2400" b="1" dirty="0"/>
              <a:t> </a:t>
            </a:r>
            <a:r>
              <a:rPr sz="2400" b="1" dirty="0" err="1"/>
              <a:t>nóng</a:t>
            </a:r>
            <a:endParaRPr lang="en-US" sz="2400" b="1" dirty="0"/>
          </a:p>
          <a:p>
            <a:pPr marL="139700" indent="0" algn="just">
              <a:spcBef>
                <a:spcPts val="800"/>
              </a:spcBef>
              <a:buNone/>
            </a:pPr>
            <a:r>
              <a:rPr lang="en-US" b="1" dirty="0" err="1"/>
              <a:t>Quá</a:t>
            </a:r>
            <a:r>
              <a:rPr lang="en-US" b="1" dirty="0"/>
              <a:t> </a:t>
            </a:r>
            <a:r>
              <a:rPr lang="en-US" b="1" dirty="0" err="1"/>
              <a:t>trình</a:t>
            </a:r>
            <a:endParaRPr b="1" dirty="0"/>
          </a:p>
          <a:p>
            <a:pPr marL="1219170" algn="just">
              <a:spcBef>
                <a:spcPts val="800"/>
              </a:spcBef>
              <a:buFont typeface="Wingdings" panose="05000000000000000000" pitchFamily="2" charset="2"/>
              <a:buChar char="Ø"/>
            </a:pPr>
            <a:r>
              <a:rPr dirty="0" err="1"/>
              <a:t>Lắp</a:t>
            </a:r>
            <a:r>
              <a:rPr dirty="0"/>
              <a:t> </a:t>
            </a:r>
            <a:r>
              <a:rPr dirty="0" err="1"/>
              <a:t>đặt</a:t>
            </a:r>
            <a:r>
              <a:rPr dirty="0"/>
              <a:t> </a:t>
            </a:r>
            <a:r>
              <a:rPr dirty="0" err="1"/>
              <a:t>thiết</a:t>
            </a:r>
            <a:r>
              <a:rPr dirty="0"/>
              <a:t> </a:t>
            </a:r>
            <a:r>
              <a:rPr dirty="0" err="1"/>
              <a:t>bị</a:t>
            </a:r>
            <a:r>
              <a:rPr dirty="0"/>
              <a:t> </a:t>
            </a:r>
            <a:r>
              <a:rPr dirty="0" err="1"/>
              <a:t>trao</a:t>
            </a:r>
            <a:r>
              <a:rPr dirty="0"/>
              <a:t> </a:t>
            </a:r>
            <a:r>
              <a:rPr dirty="0" err="1"/>
              <a:t>đổi</a:t>
            </a:r>
            <a:r>
              <a:rPr dirty="0"/>
              <a:t> </a:t>
            </a:r>
            <a:r>
              <a:rPr dirty="0" err="1"/>
              <a:t>nhiệt</a:t>
            </a:r>
            <a:r>
              <a:rPr dirty="0"/>
              <a:t> </a:t>
            </a:r>
            <a:r>
              <a:rPr dirty="0" err="1"/>
              <a:t>tại</a:t>
            </a:r>
            <a:r>
              <a:rPr dirty="0"/>
              <a:t> </a:t>
            </a:r>
            <a:r>
              <a:rPr dirty="0" err="1"/>
              <a:t>hệ</a:t>
            </a:r>
            <a:r>
              <a:rPr dirty="0"/>
              <a:t> </a:t>
            </a:r>
            <a:r>
              <a:rPr dirty="0" err="1"/>
              <a:t>thống</a:t>
            </a:r>
            <a:r>
              <a:rPr dirty="0"/>
              <a:t> </a:t>
            </a:r>
            <a:r>
              <a:rPr dirty="0" err="1"/>
              <a:t>lạnh</a:t>
            </a:r>
            <a:r>
              <a:rPr dirty="0"/>
              <a:t> </a:t>
            </a:r>
            <a:r>
              <a:rPr dirty="0" err="1"/>
              <a:t>để</a:t>
            </a:r>
            <a:r>
              <a:rPr dirty="0"/>
              <a:t> </a:t>
            </a:r>
            <a:r>
              <a:rPr dirty="0" err="1"/>
              <a:t>thu</a:t>
            </a:r>
            <a:r>
              <a:rPr dirty="0"/>
              <a:t> </a:t>
            </a:r>
            <a:r>
              <a:rPr dirty="0" err="1"/>
              <a:t>hồi</a:t>
            </a:r>
            <a:r>
              <a:rPr dirty="0"/>
              <a:t> </a:t>
            </a:r>
            <a:r>
              <a:rPr dirty="0" err="1"/>
              <a:t>nhiệt</a:t>
            </a:r>
            <a:r>
              <a:rPr dirty="0"/>
              <a:t> </a:t>
            </a:r>
            <a:r>
              <a:rPr dirty="0" err="1"/>
              <a:t>thải</a:t>
            </a:r>
            <a:r>
              <a:rPr dirty="0"/>
              <a:t> </a:t>
            </a:r>
            <a:r>
              <a:rPr dirty="0" err="1"/>
              <a:t>từ</a:t>
            </a:r>
            <a:r>
              <a:rPr dirty="0"/>
              <a:t> </a:t>
            </a:r>
            <a:r>
              <a:rPr dirty="0" err="1"/>
              <a:t>máy</a:t>
            </a:r>
            <a:r>
              <a:rPr dirty="0"/>
              <a:t> </a:t>
            </a:r>
            <a:r>
              <a:rPr dirty="0" err="1"/>
              <a:t>nén</a:t>
            </a:r>
            <a:r>
              <a:rPr dirty="0"/>
              <a:t> </a:t>
            </a:r>
            <a:r>
              <a:rPr dirty="0" err="1"/>
              <a:t>lạnh</a:t>
            </a:r>
            <a:r>
              <a:rPr dirty="0"/>
              <a:t>.</a:t>
            </a:r>
          </a:p>
          <a:p>
            <a:pPr marL="1219170" algn="just">
              <a:spcBef>
                <a:spcPts val="800"/>
              </a:spcBef>
              <a:buFont typeface="Wingdings" panose="05000000000000000000" pitchFamily="2" charset="2"/>
              <a:buChar char="Ø"/>
            </a:pPr>
            <a:r>
              <a:rPr dirty="0" err="1"/>
              <a:t>Nhiệt</a:t>
            </a:r>
            <a:r>
              <a:rPr dirty="0"/>
              <a:t> </a:t>
            </a:r>
            <a:r>
              <a:rPr dirty="0" err="1"/>
              <a:t>thải</a:t>
            </a:r>
            <a:r>
              <a:rPr dirty="0"/>
              <a:t> </a:t>
            </a:r>
            <a:r>
              <a:rPr dirty="0" err="1"/>
              <a:t>này</a:t>
            </a:r>
            <a:r>
              <a:rPr dirty="0"/>
              <a:t> </a:t>
            </a:r>
            <a:r>
              <a:rPr dirty="0" err="1"/>
              <a:t>được</a:t>
            </a:r>
            <a:r>
              <a:rPr dirty="0"/>
              <a:t> </a:t>
            </a:r>
            <a:r>
              <a:rPr dirty="0" err="1"/>
              <a:t>sử</a:t>
            </a:r>
            <a:r>
              <a:rPr dirty="0"/>
              <a:t> </a:t>
            </a:r>
            <a:r>
              <a:rPr dirty="0" err="1"/>
              <a:t>dụng</a:t>
            </a:r>
            <a:r>
              <a:rPr dirty="0"/>
              <a:t> </a:t>
            </a:r>
            <a:r>
              <a:rPr dirty="0" err="1"/>
              <a:t>để</a:t>
            </a:r>
            <a:r>
              <a:rPr dirty="0"/>
              <a:t> </a:t>
            </a:r>
            <a:r>
              <a:rPr dirty="0" err="1"/>
              <a:t>đun</a:t>
            </a:r>
            <a:r>
              <a:rPr dirty="0"/>
              <a:t> </a:t>
            </a:r>
            <a:r>
              <a:rPr dirty="0" err="1"/>
              <a:t>nước</a:t>
            </a:r>
            <a:r>
              <a:rPr dirty="0"/>
              <a:t> </a:t>
            </a:r>
            <a:r>
              <a:rPr dirty="0" err="1"/>
              <a:t>nóng</a:t>
            </a:r>
            <a:r>
              <a:rPr dirty="0"/>
              <a:t> </a:t>
            </a:r>
            <a:r>
              <a:rPr dirty="0" err="1"/>
              <a:t>phục</a:t>
            </a:r>
            <a:r>
              <a:rPr dirty="0"/>
              <a:t> </a:t>
            </a:r>
            <a:r>
              <a:rPr dirty="0" err="1"/>
              <a:t>vụ</a:t>
            </a:r>
            <a:r>
              <a:rPr dirty="0"/>
              <a:t> </a:t>
            </a:r>
            <a:r>
              <a:rPr dirty="0" err="1"/>
              <a:t>các</a:t>
            </a:r>
            <a:r>
              <a:rPr dirty="0"/>
              <a:t> </a:t>
            </a:r>
            <a:r>
              <a:rPr dirty="0" err="1"/>
              <a:t>hoạt</a:t>
            </a:r>
            <a:r>
              <a:rPr dirty="0"/>
              <a:t> </a:t>
            </a:r>
            <a:r>
              <a:rPr dirty="0" err="1"/>
              <a:t>động</a:t>
            </a:r>
            <a:r>
              <a:rPr dirty="0"/>
              <a:t> </a:t>
            </a:r>
            <a:r>
              <a:rPr dirty="0" err="1"/>
              <a:t>vệ</a:t>
            </a:r>
            <a:r>
              <a:rPr dirty="0"/>
              <a:t> </a:t>
            </a:r>
            <a:r>
              <a:rPr dirty="0" err="1"/>
              <a:t>sinh</a:t>
            </a:r>
            <a:r>
              <a:rPr dirty="0"/>
              <a:t> </a:t>
            </a:r>
            <a:r>
              <a:rPr dirty="0" err="1"/>
              <a:t>và</a:t>
            </a:r>
            <a:r>
              <a:rPr dirty="0"/>
              <a:t> </a:t>
            </a:r>
            <a:r>
              <a:rPr dirty="0" err="1"/>
              <a:t>chế</a:t>
            </a:r>
            <a:r>
              <a:rPr dirty="0"/>
              <a:t> </a:t>
            </a:r>
            <a:r>
              <a:rPr dirty="0" err="1"/>
              <a:t>biến</a:t>
            </a:r>
            <a:r>
              <a:rPr dirty="0"/>
              <a:t>.</a:t>
            </a:r>
          </a:p>
          <a:p>
            <a:pPr marL="1219170" algn="just">
              <a:spcBef>
                <a:spcPts val="800"/>
              </a:spcBef>
              <a:buFont typeface="Wingdings" panose="05000000000000000000" pitchFamily="2" charset="2"/>
              <a:buChar char="Ø"/>
            </a:pPr>
            <a:r>
              <a:rPr dirty="0" err="1"/>
              <a:t>Tích</a:t>
            </a:r>
            <a:r>
              <a:rPr dirty="0"/>
              <a:t> </a:t>
            </a:r>
            <a:r>
              <a:rPr dirty="0" err="1"/>
              <a:t>hợp</a:t>
            </a:r>
            <a:r>
              <a:rPr dirty="0"/>
              <a:t> </a:t>
            </a:r>
            <a:r>
              <a:rPr dirty="0" err="1"/>
              <a:t>thiết</a:t>
            </a:r>
            <a:r>
              <a:rPr dirty="0"/>
              <a:t> </a:t>
            </a:r>
            <a:r>
              <a:rPr dirty="0" err="1"/>
              <a:t>bị</a:t>
            </a:r>
            <a:r>
              <a:rPr dirty="0"/>
              <a:t> </a:t>
            </a:r>
            <a:r>
              <a:rPr dirty="0" err="1"/>
              <a:t>trao</a:t>
            </a:r>
            <a:r>
              <a:rPr dirty="0"/>
              <a:t> </a:t>
            </a:r>
            <a:r>
              <a:rPr dirty="0" err="1"/>
              <a:t>đổi</a:t>
            </a:r>
            <a:r>
              <a:rPr dirty="0"/>
              <a:t> </a:t>
            </a:r>
            <a:r>
              <a:rPr dirty="0" err="1"/>
              <a:t>nhiệt</a:t>
            </a:r>
            <a:r>
              <a:rPr dirty="0"/>
              <a:t> </a:t>
            </a:r>
            <a:r>
              <a:rPr dirty="0" err="1"/>
              <a:t>với</a:t>
            </a:r>
            <a:r>
              <a:rPr dirty="0"/>
              <a:t> </a:t>
            </a:r>
            <a:r>
              <a:rPr dirty="0" err="1"/>
              <a:t>hệ</a:t>
            </a:r>
            <a:r>
              <a:rPr dirty="0"/>
              <a:t> </a:t>
            </a:r>
            <a:r>
              <a:rPr dirty="0" err="1"/>
              <a:t>thống</a:t>
            </a:r>
            <a:r>
              <a:rPr dirty="0"/>
              <a:t> </a:t>
            </a:r>
            <a:r>
              <a:rPr dirty="0" err="1"/>
              <a:t>hiện</a:t>
            </a:r>
            <a:r>
              <a:rPr dirty="0"/>
              <a:t> </a:t>
            </a:r>
            <a:r>
              <a:rPr dirty="0" err="1"/>
              <a:t>tại</a:t>
            </a:r>
            <a:r>
              <a:rPr dirty="0"/>
              <a:t>, </a:t>
            </a:r>
            <a:r>
              <a:rPr dirty="0" err="1"/>
              <a:t>giảm</a:t>
            </a:r>
            <a:r>
              <a:rPr dirty="0"/>
              <a:t> </a:t>
            </a:r>
            <a:r>
              <a:rPr dirty="0" err="1"/>
              <a:t>thời</a:t>
            </a:r>
            <a:r>
              <a:rPr dirty="0"/>
              <a:t> </a:t>
            </a:r>
            <a:r>
              <a:rPr dirty="0" err="1"/>
              <a:t>gian</a:t>
            </a:r>
            <a:r>
              <a:rPr dirty="0"/>
              <a:t> </a:t>
            </a:r>
            <a:r>
              <a:rPr dirty="0" err="1"/>
              <a:t>và</a:t>
            </a:r>
            <a:r>
              <a:rPr dirty="0"/>
              <a:t> chi </a:t>
            </a:r>
            <a:r>
              <a:rPr dirty="0" err="1"/>
              <a:t>phí</a:t>
            </a:r>
            <a:r>
              <a:rPr dirty="0"/>
              <a:t> </a:t>
            </a:r>
            <a:r>
              <a:rPr dirty="0" err="1"/>
              <a:t>đầu</a:t>
            </a:r>
            <a:r>
              <a:rPr dirty="0"/>
              <a:t> </a:t>
            </a:r>
            <a:r>
              <a:rPr dirty="0" err="1"/>
              <a:t>tư</a:t>
            </a:r>
            <a:r>
              <a:rPr dirty="0"/>
              <a:t>.</a:t>
            </a:r>
          </a:p>
          <a:p>
            <a:pPr marL="1219170" algn="just">
              <a:spcBef>
                <a:spcPts val="800"/>
              </a:spcBef>
              <a:buFont typeface="Wingdings" panose="05000000000000000000" pitchFamily="2" charset="2"/>
              <a:buChar char="Ø"/>
            </a:pPr>
            <a:r>
              <a:rPr dirty="0" err="1"/>
              <a:t>Quản</a:t>
            </a:r>
            <a:r>
              <a:rPr dirty="0"/>
              <a:t> </a:t>
            </a:r>
            <a:r>
              <a:rPr dirty="0" err="1"/>
              <a:t>lý</a:t>
            </a:r>
            <a:r>
              <a:rPr dirty="0"/>
              <a:t> </a:t>
            </a:r>
            <a:r>
              <a:rPr dirty="0" err="1"/>
              <a:t>việc</a:t>
            </a:r>
            <a:r>
              <a:rPr dirty="0"/>
              <a:t> </a:t>
            </a:r>
            <a:r>
              <a:rPr dirty="0" err="1"/>
              <a:t>thu</a:t>
            </a:r>
            <a:r>
              <a:rPr dirty="0"/>
              <a:t> </a:t>
            </a:r>
            <a:r>
              <a:rPr dirty="0" err="1"/>
              <a:t>hồi</a:t>
            </a:r>
            <a:r>
              <a:rPr dirty="0"/>
              <a:t> </a:t>
            </a:r>
            <a:r>
              <a:rPr dirty="0" err="1"/>
              <a:t>nhiệt</a:t>
            </a:r>
            <a:r>
              <a:rPr dirty="0"/>
              <a:t> </a:t>
            </a:r>
            <a:r>
              <a:rPr dirty="0" err="1"/>
              <a:t>thông</a:t>
            </a:r>
            <a:r>
              <a:rPr dirty="0"/>
              <a:t> qua </a:t>
            </a:r>
            <a:r>
              <a:rPr dirty="0" err="1"/>
              <a:t>hệ</a:t>
            </a:r>
            <a:r>
              <a:rPr dirty="0"/>
              <a:t> </a:t>
            </a:r>
            <a:r>
              <a:rPr dirty="0" err="1"/>
              <a:t>thống</a:t>
            </a:r>
            <a:r>
              <a:rPr dirty="0"/>
              <a:t> </a:t>
            </a:r>
            <a:r>
              <a:rPr dirty="0" err="1"/>
              <a:t>tự</a:t>
            </a:r>
            <a:r>
              <a:rPr dirty="0"/>
              <a:t> </a:t>
            </a:r>
            <a:r>
              <a:rPr dirty="0" err="1"/>
              <a:t>động</a:t>
            </a:r>
            <a:r>
              <a:rPr dirty="0"/>
              <a:t> </a:t>
            </a:r>
            <a:r>
              <a:rPr dirty="0" err="1"/>
              <a:t>hóa</a:t>
            </a:r>
            <a:r>
              <a:rPr dirty="0"/>
              <a:t>, </a:t>
            </a:r>
            <a:r>
              <a:rPr dirty="0" err="1"/>
              <a:t>đảm</a:t>
            </a:r>
            <a:r>
              <a:rPr dirty="0"/>
              <a:t> </a:t>
            </a:r>
            <a:r>
              <a:rPr dirty="0" err="1"/>
              <a:t>bảo</a:t>
            </a:r>
            <a:r>
              <a:rPr dirty="0"/>
              <a:t> </a:t>
            </a:r>
            <a:r>
              <a:rPr dirty="0" err="1"/>
              <a:t>nhiệt</a:t>
            </a:r>
            <a:r>
              <a:rPr dirty="0"/>
              <a:t> </a:t>
            </a:r>
            <a:r>
              <a:rPr dirty="0" err="1"/>
              <a:t>lượng</a:t>
            </a:r>
            <a:r>
              <a:rPr dirty="0"/>
              <a:t> </a:t>
            </a:r>
            <a:r>
              <a:rPr dirty="0" err="1"/>
              <a:t>được</a:t>
            </a:r>
            <a:r>
              <a:rPr dirty="0"/>
              <a:t> </a:t>
            </a:r>
            <a:r>
              <a:rPr dirty="0" err="1"/>
              <a:t>sử</a:t>
            </a:r>
            <a:r>
              <a:rPr dirty="0"/>
              <a:t> </a:t>
            </a:r>
            <a:r>
              <a:rPr dirty="0" err="1"/>
              <a:t>dụng</a:t>
            </a:r>
            <a:r>
              <a:rPr dirty="0"/>
              <a:t> </a:t>
            </a:r>
            <a:r>
              <a:rPr dirty="0" err="1"/>
              <a:t>hiệu</a:t>
            </a:r>
            <a:r>
              <a:rPr dirty="0"/>
              <a:t> </a:t>
            </a:r>
            <a:r>
              <a:rPr dirty="0" err="1"/>
              <a:t>quả</a:t>
            </a:r>
            <a:r>
              <a:rPr dirty="0"/>
              <a:t>.</a:t>
            </a:r>
          </a:p>
          <a:p>
            <a:pPr marL="186262" indent="0" algn="just">
              <a:spcBef>
                <a:spcPts val="800"/>
              </a:spcBef>
              <a:buNone/>
            </a:pPr>
            <a:r>
              <a:rPr b="1" dirty="0" err="1"/>
              <a:t>Hiệu</a:t>
            </a:r>
            <a:r>
              <a:rPr b="1" dirty="0"/>
              <a:t> </a:t>
            </a:r>
            <a:r>
              <a:rPr b="1" dirty="0" err="1"/>
              <a:t>quả</a:t>
            </a:r>
            <a:r>
              <a:rPr b="1" dirty="0"/>
              <a:t>:</a:t>
            </a:r>
          </a:p>
          <a:p>
            <a:pPr marL="1244570" indent="-342900" algn="just">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sử</a:t>
            </a:r>
            <a:r>
              <a:rPr dirty="0"/>
              <a:t> </a:t>
            </a:r>
            <a:r>
              <a:rPr dirty="0" err="1"/>
              <a:t>dụng</a:t>
            </a:r>
            <a:r>
              <a:rPr dirty="0"/>
              <a:t> </a:t>
            </a:r>
            <a:r>
              <a:rPr dirty="0" err="1"/>
              <a:t>để</a:t>
            </a:r>
            <a:r>
              <a:rPr dirty="0"/>
              <a:t> </a:t>
            </a:r>
            <a:r>
              <a:rPr dirty="0" err="1"/>
              <a:t>đun</a:t>
            </a:r>
            <a:r>
              <a:rPr dirty="0"/>
              <a:t> </a:t>
            </a:r>
            <a:r>
              <a:rPr dirty="0" err="1"/>
              <a:t>nước</a:t>
            </a:r>
            <a:r>
              <a:rPr dirty="0"/>
              <a:t> </a:t>
            </a:r>
            <a:r>
              <a:rPr dirty="0" err="1"/>
              <a:t>nóng</a:t>
            </a:r>
            <a:r>
              <a:rPr dirty="0"/>
              <a:t>, </a:t>
            </a:r>
            <a:r>
              <a:rPr dirty="0" err="1"/>
              <a:t>giảm</a:t>
            </a:r>
            <a:r>
              <a:rPr dirty="0"/>
              <a:t> </a:t>
            </a:r>
            <a:r>
              <a:rPr dirty="0" err="1"/>
              <a:t>tiêu</a:t>
            </a:r>
            <a:r>
              <a:rPr dirty="0"/>
              <a:t> </a:t>
            </a:r>
            <a:r>
              <a:rPr dirty="0" err="1"/>
              <a:t>thụ</a:t>
            </a:r>
            <a:r>
              <a:rPr dirty="0"/>
              <a:t> </a:t>
            </a:r>
            <a:r>
              <a:rPr dirty="0" err="1"/>
              <a:t>nhiên</a:t>
            </a:r>
            <a:r>
              <a:rPr dirty="0"/>
              <a:t> </a:t>
            </a:r>
            <a:r>
              <a:rPr dirty="0" err="1"/>
              <a:t>liệu</a:t>
            </a:r>
            <a:r>
              <a:rPr dirty="0"/>
              <a:t> </a:t>
            </a:r>
            <a:r>
              <a:rPr dirty="0" err="1"/>
              <a:t>hoặc</a:t>
            </a:r>
            <a:r>
              <a:rPr dirty="0"/>
              <a:t> </a:t>
            </a:r>
            <a:r>
              <a:rPr dirty="0" err="1"/>
              <a:t>điện</a:t>
            </a:r>
            <a:r>
              <a:rPr dirty="0"/>
              <a:t> </a:t>
            </a:r>
            <a:r>
              <a:rPr dirty="0" err="1"/>
              <a:t>năng</a:t>
            </a:r>
            <a:r>
              <a:rPr dirty="0"/>
              <a:t>.</a:t>
            </a:r>
          </a:p>
          <a:p>
            <a:pPr marL="1244570" indent="-342900" algn="just">
              <a:spcBef>
                <a:spcPts val="800"/>
              </a:spcBef>
              <a:buFont typeface="Wingdings" panose="05000000000000000000" pitchFamily="2" charset="2"/>
              <a:buChar char="Ø"/>
            </a:pPr>
            <a:r>
              <a:rPr dirty="0" err="1"/>
              <a:t>Giảm</a:t>
            </a:r>
            <a:r>
              <a:rPr dirty="0"/>
              <a:t> </a:t>
            </a:r>
            <a:r>
              <a:rPr dirty="0" err="1"/>
              <a:t>thời</a:t>
            </a:r>
            <a:r>
              <a:rPr dirty="0"/>
              <a:t> </a:t>
            </a:r>
            <a:r>
              <a:rPr dirty="0" err="1"/>
              <a:t>gian</a:t>
            </a:r>
            <a:r>
              <a:rPr dirty="0"/>
              <a:t> </a:t>
            </a:r>
            <a:r>
              <a:rPr dirty="0" err="1"/>
              <a:t>hoàn</a:t>
            </a:r>
            <a:r>
              <a:rPr dirty="0"/>
              <a:t> </a:t>
            </a:r>
            <a:r>
              <a:rPr dirty="0" err="1"/>
              <a:t>vốn</a:t>
            </a:r>
            <a:r>
              <a:rPr dirty="0"/>
              <a:t> </a:t>
            </a:r>
            <a:r>
              <a:rPr dirty="0" err="1"/>
              <a:t>đầu</a:t>
            </a:r>
            <a:r>
              <a:rPr dirty="0"/>
              <a:t> </a:t>
            </a:r>
            <a:r>
              <a:rPr dirty="0" err="1"/>
              <a:t>tư</a:t>
            </a:r>
            <a:r>
              <a:rPr dirty="0"/>
              <a:t> </a:t>
            </a:r>
            <a:r>
              <a:rPr dirty="0" err="1"/>
              <a:t>xuống</a:t>
            </a:r>
            <a:r>
              <a:rPr dirty="0"/>
              <a:t> </a:t>
            </a:r>
            <a:r>
              <a:rPr dirty="0" err="1"/>
              <a:t>từ</a:t>
            </a:r>
            <a:r>
              <a:rPr dirty="0"/>
              <a:t> 1,4 </a:t>
            </a:r>
            <a:r>
              <a:rPr dirty="0" err="1"/>
              <a:t>đến</a:t>
            </a:r>
            <a:r>
              <a:rPr dirty="0"/>
              <a:t> 2,2 </a:t>
            </a:r>
            <a:r>
              <a:rPr dirty="0" err="1"/>
              <a:t>năm</a:t>
            </a:r>
            <a:r>
              <a:rPr dirty="0"/>
              <a:t>.</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80204"/>
            <a:ext cx="10972800" cy="4772800"/>
          </a:xfrm>
        </p:spPr>
        <p:txBody>
          <a:bodyPr>
            <a:noAutofit/>
          </a:bodyPr>
          <a:lstStyle/>
          <a:p>
            <a:pPr marL="139700" indent="0">
              <a:lnSpc>
                <a:spcPct val="110000"/>
              </a:lnSpc>
              <a:spcBef>
                <a:spcPts val="800"/>
              </a:spcBef>
              <a:buNone/>
            </a:pPr>
            <a:r>
              <a:rPr lang="vi-VN" sz="2400" b="1" dirty="0"/>
              <a:t>2. </a:t>
            </a:r>
            <a:r>
              <a:rPr sz="2400" b="1" dirty="0" err="1"/>
              <a:t>Sử</a:t>
            </a:r>
            <a:r>
              <a:rPr sz="2400" b="1" dirty="0"/>
              <a:t> </a:t>
            </a:r>
            <a:r>
              <a:rPr sz="2400" b="1" dirty="0" err="1"/>
              <a:t>dụng</a:t>
            </a:r>
            <a:r>
              <a:rPr sz="2400" b="1" dirty="0"/>
              <a:t> </a:t>
            </a:r>
            <a:r>
              <a:rPr sz="2400" b="1" dirty="0" err="1"/>
              <a:t>trực</a:t>
            </a:r>
            <a:r>
              <a:rPr sz="2400" b="1" dirty="0"/>
              <a:t> </a:t>
            </a:r>
            <a:r>
              <a:rPr sz="2400" b="1" dirty="0" err="1"/>
              <a:t>tiếp</a:t>
            </a:r>
            <a:r>
              <a:rPr sz="2400" b="1" dirty="0"/>
              <a:t> </a:t>
            </a:r>
            <a:r>
              <a:rPr sz="2400" b="1" dirty="0" err="1"/>
              <a:t>nước</a:t>
            </a:r>
            <a:r>
              <a:rPr sz="2400" b="1" dirty="0"/>
              <a:t> </a:t>
            </a:r>
            <a:r>
              <a:rPr sz="2400" b="1" dirty="0" err="1"/>
              <a:t>lạnh</a:t>
            </a:r>
            <a:r>
              <a:rPr sz="2400" b="1" dirty="0"/>
              <a:t> </a:t>
            </a:r>
            <a:r>
              <a:rPr sz="2400" b="1" dirty="0" err="1"/>
              <a:t>thay</a:t>
            </a:r>
            <a:r>
              <a:rPr sz="2400" b="1" dirty="0"/>
              <a:t> </a:t>
            </a:r>
            <a:r>
              <a:rPr sz="2400" b="1" dirty="0" err="1"/>
              <a:t>cho</a:t>
            </a:r>
            <a:r>
              <a:rPr sz="2400" b="1" dirty="0"/>
              <a:t> </a:t>
            </a:r>
            <a:r>
              <a:rPr sz="2400" b="1" dirty="0" err="1"/>
              <a:t>đá</a:t>
            </a:r>
            <a:r>
              <a:rPr sz="2400" b="1" dirty="0"/>
              <a:t> </a:t>
            </a:r>
            <a:r>
              <a:rPr sz="2400" b="1" dirty="0" err="1"/>
              <a:t>vảy</a:t>
            </a:r>
            <a:endParaRPr lang="en-US" sz="2400" b="1" dirty="0"/>
          </a:p>
          <a:p>
            <a:pPr marL="139700" indent="0">
              <a:lnSpc>
                <a:spcPct val="110000"/>
              </a:lnSpc>
              <a:spcBef>
                <a:spcPts val="800"/>
              </a:spcBef>
              <a:buNone/>
            </a:pPr>
            <a:r>
              <a:rPr lang="en-US" b="1" dirty="0" err="1"/>
              <a:t>Quá</a:t>
            </a:r>
            <a:r>
              <a:rPr lang="en-US" b="1" dirty="0"/>
              <a:t> </a:t>
            </a:r>
            <a:r>
              <a:rPr lang="en-US" b="1" dirty="0" err="1"/>
              <a:t>trình</a:t>
            </a:r>
            <a:endParaRPr b="1" dirty="0"/>
          </a:p>
          <a:p>
            <a:pPr marL="1219170">
              <a:lnSpc>
                <a:spcPct val="110000"/>
              </a:lnSpc>
              <a:spcBef>
                <a:spcPts val="800"/>
              </a:spcBef>
              <a:buFont typeface="Wingdings" panose="05000000000000000000" pitchFamily="2" charset="2"/>
              <a:buChar char="Ø"/>
            </a:pPr>
            <a:r>
              <a:rPr dirty="0" err="1"/>
              <a:t>Thay</a:t>
            </a:r>
            <a:r>
              <a:rPr dirty="0"/>
              <a:t> </a:t>
            </a:r>
            <a:r>
              <a:rPr dirty="0" err="1"/>
              <a:t>thế</a:t>
            </a:r>
            <a:r>
              <a:rPr dirty="0"/>
              <a:t> </a:t>
            </a:r>
            <a:r>
              <a:rPr dirty="0" err="1"/>
              <a:t>việc</a:t>
            </a:r>
            <a:r>
              <a:rPr dirty="0"/>
              <a:t> </a:t>
            </a:r>
            <a:r>
              <a:rPr dirty="0" err="1"/>
              <a:t>sử</a:t>
            </a:r>
            <a:r>
              <a:rPr dirty="0"/>
              <a:t> </a:t>
            </a:r>
            <a:r>
              <a:rPr dirty="0" err="1"/>
              <a:t>dụng</a:t>
            </a:r>
            <a:r>
              <a:rPr dirty="0"/>
              <a:t> </a:t>
            </a:r>
            <a:r>
              <a:rPr dirty="0" err="1"/>
              <a:t>đá</a:t>
            </a:r>
            <a:r>
              <a:rPr dirty="0"/>
              <a:t> </a:t>
            </a:r>
            <a:r>
              <a:rPr dirty="0" err="1"/>
              <a:t>vảy</a:t>
            </a:r>
            <a:r>
              <a:rPr dirty="0"/>
              <a:t> </a:t>
            </a:r>
            <a:r>
              <a:rPr dirty="0" err="1"/>
              <a:t>bằng</a:t>
            </a:r>
            <a:r>
              <a:rPr dirty="0"/>
              <a:t> </a:t>
            </a:r>
            <a:r>
              <a:rPr dirty="0" err="1"/>
              <a:t>hệ</a:t>
            </a:r>
            <a:r>
              <a:rPr dirty="0"/>
              <a:t> </a:t>
            </a:r>
            <a:r>
              <a:rPr dirty="0" err="1"/>
              <a:t>thống</a:t>
            </a:r>
            <a:r>
              <a:rPr dirty="0"/>
              <a:t> </a:t>
            </a:r>
            <a:r>
              <a:rPr dirty="0" err="1"/>
              <a:t>làm</a:t>
            </a:r>
            <a:r>
              <a:rPr dirty="0"/>
              <a:t> </a:t>
            </a:r>
            <a:r>
              <a:rPr dirty="0" err="1"/>
              <a:t>lạnh</a:t>
            </a:r>
            <a:r>
              <a:rPr dirty="0"/>
              <a:t> </a:t>
            </a:r>
            <a:r>
              <a:rPr dirty="0" err="1"/>
              <a:t>trực</a:t>
            </a:r>
            <a:r>
              <a:rPr dirty="0"/>
              <a:t> </a:t>
            </a:r>
            <a:r>
              <a:rPr dirty="0" err="1"/>
              <a:t>tiếp</a:t>
            </a:r>
            <a:r>
              <a:rPr dirty="0"/>
              <a:t>, </a:t>
            </a:r>
            <a:r>
              <a:rPr dirty="0" err="1"/>
              <a:t>cung</a:t>
            </a:r>
            <a:r>
              <a:rPr dirty="0"/>
              <a:t> </a:t>
            </a:r>
            <a:r>
              <a:rPr dirty="0" err="1"/>
              <a:t>cấp</a:t>
            </a:r>
            <a:r>
              <a:rPr dirty="0"/>
              <a:t> </a:t>
            </a:r>
            <a:r>
              <a:rPr dirty="0" err="1"/>
              <a:t>nước</a:t>
            </a:r>
            <a:r>
              <a:rPr dirty="0"/>
              <a:t> </a:t>
            </a:r>
            <a:r>
              <a:rPr dirty="0" err="1"/>
              <a:t>lạnh</a:t>
            </a:r>
            <a:r>
              <a:rPr dirty="0"/>
              <a:t> ở </a:t>
            </a:r>
            <a:r>
              <a:rPr dirty="0" err="1"/>
              <a:t>nhiệt</a:t>
            </a:r>
            <a:r>
              <a:rPr dirty="0"/>
              <a:t> </a:t>
            </a:r>
            <a:r>
              <a:rPr dirty="0" err="1"/>
              <a:t>độ</a:t>
            </a:r>
            <a:r>
              <a:rPr dirty="0"/>
              <a:t> 2-5°C.</a:t>
            </a:r>
          </a:p>
          <a:p>
            <a:pPr marL="1219170">
              <a:lnSpc>
                <a:spcPct val="110000"/>
              </a:lnSpc>
              <a:spcBef>
                <a:spcPts val="800"/>
              </a:spcBef>
              <a:buFont typeface="Wingdings" panose="05000000000000000000" pitchFamily="2" charset="2"/>
              <a:buChar char="Ø"/>
            </a:pPr>
            <a:r>
              <a:rPr dirty="0" err="1"/>
              <a:t>Nước</a:t>
            </a:r>
            <a:r>
              <a:rPr dirty="0"/>
              <a:t> </a:t>
            </a:r>
            <a:r>
              <a:rPr dirty="0" err="1"/>
              <a:t>lạnh</a:t>
            </a:r>
            <a:r>
              <a:rPr dirty="0"/>
              <a:t> </a:t>
            </a:r>
            <a:r>
              <a:rPr dirty="0" err="1"/>
              <a:t>có</a:t>
            </a:r>
            <a:r>
              <a:rPr dirty="0"/>
              <a:t> </a:t>
            </a:r>
            <a:r>
              <a:rPr dirty="0" err="1"/>
              <a:t>thể</a:t>
            </a:r>
            <a:r>
              <a:rPr dirty="0"/>
              <a:t> </a:t>
            </a:r>
            <a:r>
              <a:rPr dirty="0" err="1"/>
              <a:t>được</a:t>
            </a:r>
            <a:r>
              <a:rPr dirty="0"/>
              <a:t> </a:t>
            </a:r>
            <a:r>
              <a:rPr dirty="0" err="1"/>
              <a:t>tái</a:t>
            </a:r>
            <a:r>
              <a:rPr dirty="0"/>
              <a:t> </a:t>
            </a:r>
            <a:r>
              <a:rPr dirty="0" err="1"/>
              <a:t>sử</a:t>
            </a:r>
            <a:r>
              <a:rPr dirty="0"/>
              <a:t> </a:t>
            </a:r>
            <a:r>
              <a:rPr dirty="0" err="1"/>
              <a:t>dụng</a:t>
            </a:r>
            <a:r>
              <a:rPr dirty="0"/>
              <a:t> </a:t>
            </a:r>
            <a:r>
              <a:rPr dirty="0" err="1"/>
              <a:t>trong</a:t>
            </a:r>
            <a:r>
              <a:rPr dirty="0"/>
              <a:t> </a:t>
            </a:r>
            <a:r>
              <a:rPr dirty="0" err="1"/>
              <a:t>các</a:t>
            </a:r>
            <a:r>
              <a:rPr dirty="0"/>
              <a:t> </a:t>
            </a:r>
            <a:r>
              <a:rPr dirty="0" err="1"/>
              <a:t>khâu</a:t>
            </a:r>
            <a:r>
              <a:rPr dirty="0"/>
              <a:t> </a:t>
            </a:r>
            <a:r>
              <a:rPr dirty="0" err="1"/>
              <a:t>làm</a:t>
            </a:r>
            <a:r>
              <a:rPr dirty="0"/>
              <a:t> </a:t>
            </a:r>
            <a:r>
              <a:rPr dirty="0" err="1"/>
              <a:t>mát</a:t>
            </a:r>
            <a:r>
              <a:rPr dirty="0"/>
              <a:t> </a:t>
            </a:r>
            <a:r>
              <a:rPr dirty="0" err="1"/>
              <a:t>nguyên</a:t>
            </a:r>
            <a:r>
              <a:rPr dirty="0"/>
              <a:t> </a:t>
            </a:r>
            <a:r>
              <a:rPr dirty="0" err="1"/>
              <a:t>liệu</a:t>
            </a:r>
            <a:r>
              <a:rPr dirty="0"/>
              <a:t> </a:t>
            </a:r>
            <a:r>
              <a:rPr dirty="0" err="1"/>
              <a:t>hoặc</a:t>
            </a:r>
            <a:r>
              <a:rPr dirty="0"/>
              <a:t> </a:t>
            </a:r>
            <a:r>
              <a:rPr dirty="0" err="1"/>
              <a:t>sản</a:t>
            </a:r>
            <a:r>
              <a:rPr dirty="0"/>
              <a:t> </a:t>
            </a:r>
            <a:r>
              <a:rPr dirty="0" err="1"/>
              <a:t>phẩm</a:t>
            </a:r>
            <a:r>
              <a:rPr dirty="0"/>
              <a:t> </a:t>
            </a:r>
            <a:r>
              <a:rPr dirty="0" err="1"/>
              <a:t>chế</a:t>
            </a:r>
            <a:r>
              <a:rPr dirty="0"/>
              <a:t> </a:t>
            </a:r>
            <a:r>
              <a:rPr dirty="0" err="1"/>
              <a:t>biến</a:t>
            </a:r>
            <a:r>
              <a:rPr dirty="0"/>
              <a:t>.</a:t>
            </a:r>
          </a:p>
          <a:p>
            <a:pPr marL="1219170">
              <a:lnSpc>
                <a:spcPct val="110000"/>
              </a:lnSpc>
              <a:spcBef>
                <a:spcPts val="800"/>
              </a:spcBef>
              <a:buFont typeface="Wingdings" panose="05000000000000000000" pitchFamily="2" charset="2"/>
              <a:buChar char="Ø"/>
            </a:pPr>
            <a:r>
              <a:rPr dirty="0" err="1"/>
              <a:t>Sử</a:t>
            </a:r>
            <a:r>
              <a:rPr dirty="0"/>
              <a:t> </a:t>
            </a:r>
            <a:r>
              <a:rPr dirty="0" err="1"/>
              <a:t>dụng</a:t>
            </a:r>
            <a:r>
              <a:rPr dirty="0"/>
              <a:t> </a:t>
            </a:r>
            <a:r>
              <a:rPr dirty="0" err="1"/>
              <a:t>hệ</a:t>
            </a:r>
            <a:r>
              <a:rPr dirty="0"/>
              <a:t> </a:t>
            </a:r>
            <a:r>
              <a:rPr dirty="0" err="1"/>
              <a:t>thống</a:t>
            </a:r>
            <a:r>
              <a:rPr dirty="0"/>
              <a:t> </a:t>
            </a:r>
            <a:r>
              <a:rPr dirty="0" err="1"/>
              <a:t>tuần</a:t>
            </a:r>
            <a:r>
              <a:rPr dirty="0"/>
              <a:t> </a:t>
            </a:r>
            <a:r>
              <a:rPr dirty="0" err="1"/>
              <a:t>hoàn</a:t>
            </a:r>
            <a:r>
              <a:rPr dirty="0"/>
              <a:t> </a:t>
            </a:r>
            <a:r>
              <a:rPr dirty="0" err="1"/>
              <a:t>để</a:t>
            </a:r>
            <a:r>
              <a:rPr dirty="0"/>
              <a:t> </a:t>
            </a:r>
            <a:r>
              <a:rPr dirty="0" err="1"/>
              <a:t>giảm</a:t>
            </a:r>
            <a:r>
              <a:rPr dirty="0"/>
              <a:t> </a:t>
            </a:r>
            <a:r>
              <a:rPr dirty="0" err="1"/>
              <a:t>lãng</a:t>
            </a:r>
            <a:r>
              <a:rPr dirty="0"/>
              <a:t> </a:t>
            </a:r>
            <a:r>
              <a:rPr dirty="0" err="1"/>
              <a:t>phí</a:t>
            </a:r>
            <a:r>
              <a:rPr dirty="0"/>
              <a:t> </a:t>
            </a:r>
            <a:r>
              <a:rPr dirty="0" err="1"/>
              <a:t>nước</a:t>
            </a:r>
            <a:r>
              <a:rPr dirty="0"/>
              <a:t> </a:t>
            </a:r>
            <a:r>
              <a:rPr dirty="0" err="1"/>
              <a:t>và</a:t>
            </a:r>
            <a:r>
              <a:rPr dirty="0"/>
              <a:t> </a:t>
            </a:r>
            <a:r>
              <a:rPr dirty="0" err="1"/>
              <a:t>năng</a:t>
            </a:r>
            <a:r>
              <a:rPr dirty="0"/>
              <a:t> </a:t>
            </a:r>
            <a:r>
              <a:rPr dirty="0" err="1"/>
              <a:t>lượng</a:t>
            </a:r>
            <a:r>
              <a:rPr dirty="0"/>
              <a:t>.</a:t>
            </a:r>
          </a:p>
          <a:p>
            <a:pPr marL="1219170">
              <a:lnSpc>
                <a:spcPct val="110000"/>
              </a:lnSpc>
              <a:spcBef>
                <a:spcPts val="800"/>
              </a:spcBef>
              <a:buFont typeface="Wingdings" panose="05000000000000000000" pitchFamily="2" charset="2"/>
              <a:buChar char="Ø"/>
            </a:pPr>
            <a:r>
              <a:rPr dirty="0" err="1"/>
              <a:t>Tối</a:t>
            </a:r>
            <a:r>
              <a:rPr dirty="0"/>
              <a:t> </a:t>
            </a:r>
            <a:r>
              <a:rPr dirty="0" err="1"/>
              <a:t>ưu</a:t>
            </a:r>
            <a:r>
              <a:rPr dirty="0"/>
              <a:t> </a:t>
            </a:r>
            <a:r>
              <a:rPr dirty="0" err="1"/>
              <a:t>hóa</a:t>
            </a:r>
            <a:r>
              <a:rPr dirty="0"/>
              <a:t> </a:t>
            </a:r>
            <a:r>
              <a:rPr dirty="0" err="1"/>
              <a:t>lưu</a:t>
            </a:r>
            <a:r>
              <a:rPr dirty="0"/>
              <a:t> </a:t>
            </a:r>
            <a:r>
              <a:rPr dirty="0" err="1"/>
              <a:t>lượng</a:t>
            </a:r>
            <a:r>
              <a:rPr dirty="0"/>
              <a:t> </a:t>
            </a:r>
            <a:r>
              <a:rPr dirty="0" err="1"/>
              <a:t>nước</a:t>
            </a:r>
            <a:r>
              <a:rPr dirty="0"/>
              <a:t> </a:t>
            </a:r>
            <a:r>
              <a:rPr dirty="0" err="1"/>
              <a:t>lạnh</a:t>
            </a:r>
            <a:r>
              <a:rPr dirty="0"/>
              <a:t> </a:t>
            </a:r>
            <a:r>
              <a:rPr dirty="0" err="1"/>
              <a:t>cấp</a:t>
            </a:r>
            <a:r>
              <a:rPr dirty="0"/>
              <a:t> </a:t>
            </a:r>
            <a:r>
              <a:rPr dirty="0" err="1"/>
              <a:t>cho</a:t>
            </a:r>
            <a:r>
              <a:rPr dirty="0"/>
              <a:t> </a:t>
            </a:r>
            <a:r>
              <a:rPr dirty="0" err="1"/>
              <a:t>từng</a:t>
            </a:r>
            <a:r>
              <a:rPr dirty="0"/>
              <a:t> </a:t>
            </a:r>
            <a:r>
              <a:rPr dirty="0" err="1"/>
              <a:t>khâu</a:t>
            </a:r>
            <a:r>
              <a:rPr dirty="0"/>
              <a:t> </a:t>
            </a:r>
            <a:r>
              <a:rPr dirty="0" err="1"/>
              <a:t>sản</a:t>
            </a:r>
            <a:r>
              <a:rPr dirty="0"/>
              <a:t> </a:t>
            </a:r>
            <a:r>
              <a:rPr dirty="0" err="1"/>
              <a:t>xuất</a:t>
            </a:r>
            <a:r>
              <a:rPr dirty="0"/>
              <a:t> </a:t>
            </a:r>
            <a:r>
              <a:rPr dirty="0" err="1"/>
              <a:t>để</a:t>
            </a:r>
            <a:r>
              <a:rPr dirty="0"/>
              <a:t> </a:t>
            </a:r>
            <a:r>
              <a:rPr dirty="0" err="1"/>
              <a:t>tránh</a:t>
            </a:r>
            <a:r>
              <a:rPr dirty="0"/>
              <a:t> </a:t>
            </a:r>
            <a:r>
              <a:rPr dirty="0" err="1"/>
              <a:t>dư</a:t>
            </a:r>
            <a:r>
              <a:rPr dirty="0"/>
              <a:t> </a:t>
            </a:r>
            <a:r>
              <a:rPr dirty="0" err="1"/>
              <a:t>thừa</a:t>
            </a:r>
            <a:r>
              <a:rPr dirty="0"/>
              <a:t> </a:t>
            </a:r>
            <a:r>
              <a:rPr dirty="0" err="1"/>
              <a:t>năng</a:t>
            </a:r>
            <a:r>
              <a:rPr dirty="0"/>
              <a:t> </a:t>
            </a:r>
            <a:r>
              <a:rPr dirty="0" err="1"/>
              <a:t>lượng</a:t>
            </a:r>
            <a:r>
              <a:rPr dirty="0"/>
              <a:t> </a:t>
            </a:r>
            <a:r>
              <a:rPr dirty="0" err="1"/>
              <a:t>làm</a:t>
            </a:r>
            <a:r>
              <a:rPr dirty="0"/>
              <a:t> </a:t>
            </a:r>
            <a:r>
              <a:rPr dirty="0" err="1"/>
              <a:t>lạnh</a:t>
            </a:r>
            <a:r>
              <a:rPr dirty="0"/>
              <a:t>.</a:t>
            </a:r>
          </a:p>
          <a:p>
            <a:pPr marL="186262" indent="0">
              <a:lnSpc>
                <a:spcPct val="110000"/>
              </a:lnSpc>
              <a:spcBef>
                <a:spcPts val="800"/>
              </a:spcBef>
              <a:buNone/>
            </a:pPr>
            <a:r>
              <a:rPr b="1" dirty="0" err="1"/>
              <a:t>Hiệu</a:t>
            </a:r>
            <a:r>
              <a:rPr b="1" dirty="0"/>
              <a:t> </a:t>
            </a:r>
            <a:r>
              <a:rPr b="1" dirty="0" err="1"/>
              <a:t>quả</a:t>
            </a:r>
            <a:r>
              <a:rPr b="1" dirty="0"/>
              <a:t>:</a:t>
            </a:r>
          </a:p>
          <a:p>
            <a:pPr marL="1244570" indent="-342900" algn="just">
              <a:lnSpc>
                <a:spcPct val="110000"/>
              </a:lnSpc>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điện</a:t>
            </a:r>
            <a:r>
              <a:rPr dirty="0"/>
              <a:t> </a:t>
            </a:r>
            <a:r>
              <a:rPr dirty="0" err="1"/>
              <a:t>từ</a:t>
            </a:r>
            <a:r>
              <a:rPr dirty="0"/>
              <a:t> 220.000 </a:t>
            </a:r>
            <a:r>
              <a:rPr dirty="0" err="1"/>
              <a:t>đến</a:t>
            </a:r>
            <a:r>
              <a:rPr dirty="0"/>
              <a:t> 660.000 kWh/</a:t>
            </a:r>
            <a:r>
              <a:rPr dirty="0" err="1"/>
              <a:t>năm</a:t>
            </a:r>
            <a:r>
              <a:rPr dirty="0"/>
              <a:t> (</a:t>
            </a:r>
            <a:r>
              <a:rPr dirty="0" err="1"/>
              <a:t>tùy</a:t>
            </a:r>
            <a:r>
              <a:rPr dirty="0"/>
              <a:t> </a:t>
            </a:r>
            <a:r>
              <a:rPr dirty="0" err="1"/>
              <a:t>quy</a:t>
            </a:r>
            <a:r>
              <a:rPr dirty="0"/>
              <a:t> </a:t>
            </a:r>
            <a:r>
              <a:rPr dirty="0" err="1"/>
              <a:t>mô</a:t>
            </a:r>
            <a:r>
              <a:rPr dirty="0"/>
              <a:t> </a:t>
            </a:r>
            <a:r>
              <a:rPr dirty="0" err="1"/>
              <a:t>nhà</a:t>
            </a:r>
            <a:r>
              <a:rPr dirty="0"/>
              <a:t> </a:t>
            </a:r>
            <a:r>
              <a:rPr dirty="0" err="1"/>
              <a:t>máy</a:t>
            </a:r>
            <a:r>
              <a:rPr dirty="0"/>
              <a:t>).</a:t>
            </a:r>
          </a:p>
          <a:p>
            <a:pPr marL="1244570" indent="-342900" algn="just">
              <a:lnSpc>
                <a:spcPct val="110000"/>
              </a:lnSpc>
              <a:spcBef>
                <a:spcPts val="800"/>
              </a:spcBef>
              <a:buFont typeface="Wingdings" panose="05000000000000000000" pitchFamily="2" charset="2"/>
              <a:buChar char="Ø"/>
            </a:pPr>
            <a:r>
              <a:rPr dirty="0" err="1"/>
              <a:t>Giảm</a:t>
            </a:r>
            <a:r>
              <a:rPr dirty="0"/>
              <a:t> chi </a:t>
            </a:r>
            <a:r>
              <a:rPr dirty="0" err="1"/>
              <a:t>phí</a:t>
            </a:r>
            <a:r>
              <a:rPr dirty="0"/>
              <a:t> </a:t>
            </a:r>
            <a:r>
              <a:rPr dirty="0" err="1"/>
              <a:t>vận</a:t>
            </a:r>
            <a:r>
              <a:rPr dirty="0"/>
              <a:t> </a:t>
            </a:r>
            <a:r>
              <a:rPr dirty="0" err="1"/>
              <a:t>hành</a:t>
            </a:r>
            <a:r>
              <a:rPr dirty="0"/>
              <a:t> </a:t>
            </a:r>
            <a:r>
              <a:rPr dirty="0" err="1"/>
              <a:t>và</a:t>
            </a:r>
            <a:r>
              <a:rPr dirty="0"/>
              <a:t> </a:t>
            </a:r>
            <a:r>
              <a:rPr dirty="0" err="1"/>
              <a:t>giảm</a:t>
            </a:r>
            <a:r>
              <a:rPr dirty="0"/>
              <a:t> </a:t>
            </a:r>
            <a:r>
              <a:rPr dirty="0" err="1"/>
              <a:t>phát</a:t>
            </a:r>
            <a:r>
              <a:rPr dirty="0"/>
              <a:t> </a:t>
            </a:r>
            <a:r>
              <a:rPr dirty="0" err="1"/>
              <a:t>thải</a:t>
            </a:r>
            <a:r>
              <a:rPr dirty="0"/>
              <a:t> CO₂.</a:t>
            </a:r>
          </a:p>
        </p:txBody>
      </p:sp>
      <p:sp>
        <p:nvSpPr>
          <p:cNvPr id="5" name="Title 1"/>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a:t>
            </a:r>
            <a:r>
              <a:rPr lang="en-US">
                <a:solidFill>
                  <a:schemeClr val="accent1">
                    <a:lumMod val="50000"/>
                  </a:schemeClr>
                </a:solidFill>
                <a:latin typeface="+mn-lt"/>
              </a:rPr>
              <a:t>thủy</a:t>
            </a:r>
            <a:r>
              <a:rPr lang="vi-VN">
                <a:solidFill>
                  <a:schemeClr val="accent1">
                    <a:lumMod val="50000"/>
                  </a:schemeClr>
                </a:solidFill>
                <a:latin typeface="+mn-lt"/>
              </a:rPr>
              <a:t> sản</a:t>
            </a:r>
            <a:endParaRPr lang="vi-VN" dirty="0">
              <a:solidFill>
                <a:schemeClr val="accent1">
                  <a:lumMod val="50000"/>
                </a:schemeClr>
              </a:solidFill>
              <a:latin typeface="+mn-lt"/>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80204"/>
            <a:ext cx="10972800" cy="4772800"/>
          </a:xfrm>
        </p:spPr>
        <p:txBody>
          <a:bodyPr>
            <a:noAutofit/>
          </a:bodyPr>
          <a:lstStyle/>
          <a:p>
            <a:pPr marL="139700" indent="0">
              <a:spcBef>
                <a:spcPts val="800"/>
              </a:spcBef>
              <a:buNone/>
            </a:pPr>
            <a:r>
              <a:rPr lang="vi-VN" sz="2400" b="1" dirty="0"/>
              <a:t>3. </a:t>
            </a:r>
            <a:r>
              <a:rPr sz="2400" b="1" dirty="0" err="1"/>
              <a:t>Tối</a:t>
            </a:r>
            <a:r>
              <a:rPr sz="2400" b="1" dirty="0"/>
              <a:t> </a:t>
            </a:r>
            <a:r>
              <a:rPr sz="2400" b="1" dirty="0" err="1"/>
              <a:t>ưu</a:t>
            </a:r>
            <a:r>
              <a:rPr sz="2400" b="1" dirty="0"/>
              <a:t> </a:t>
            </a:r>
            <a:r>
              <a:rPr sz="2400" b="1" dirty="0" err="1"/>
              <a:t>hệ</a:t>
            </a:r>
            <a:r>
              <a:rPr sz="2400" b="1" dirty="0"/>
              <a:t> </a:t>
            </a:r>
            <a:r>
              <a:rPr sz="2400" b="1" dirty="0" err="1"/>
              <a:t>thống</a:t>
            </a:r>
            <a:r>
              <a:rPr sz="2400" b="1" dirty="0"/>
              <a:t> </a:t>
            </a:r>
            <a:r>
              <a:rPr sz="2400" b="1" dirty="0" err="1"/>
              <a:t>lạnh</a:t>
            </a:r>
            <a:endParaRPr lang="en-US" sz="2400" b="1" dirty="0"/>
          </a:p>
          <a:p>
            <a:pPr marL="139700" indent="0">
              <a:spcBef>
                <a:spcPts val="800"/>
              </a:spcBef>
              <a:buNone/>
            </a:pPr>
            <a:r>
              <a:rPr lang="en-US" b="1" dirty="0"/>
              <a:t>Các </a:t>
            </a:r>
            <a:r>
              <a:rPr lang="en-US" b="1" dirty="0" err="1"/>
              <a:t>bước</a:t>
            </a:r>
            <a:r>
              <a:rPr lang="en-US" b="1" dirty="0"/>
              <a:t> </a:t>
            </a:r>
            <a:r>
              <a:rPr lang="en-US" b="1" dirty="0" err="1"/>
              <a:t>tối</a:t>
            </a:r>
            <a:r>
              <a:rPr lang="en-US" b="1" dirty="0"/>
              <a:t> </a:t>
            </a:r>
            <a:r>
              <a:rPr lang="en-US" b="1" dirty="0" err="1"/>
              <a:t>ưu</a:t>
            </a:r>
            <a:r>
              <a:rPr lang="en-US" b="1" dirty="0"/>
              <a:t> </a:t>
            </a:r>
            <a:r>
              <a:rPr lang="en-US" b="1" dirty="0" err="1"/>
              <a:t>hóa</a:t>
            </a:r>
            <a:r>
              <a:rPr lang="en-US" b="1" dirty="0"/>
              <a:t>:</a:t>
            </a:r>
            <a:endParaRPr b="1" dirty="0"/>
          </a:p>
          <a:p>
            <a:pPr marL="1219170">
              <a:spcBef>
                <a:spcPts val="800"/>
              </a:spcBef>
              <a:buFont typeface="Wingdings" panose="05000000000000000000" pitchFamily="2" charset="2"/>
              <a:buChar char="Ø"/>
            </a:pPr>
            <a:r>
              <a:rPr dirty="0" err="1"/>
              <a:t>Tối</a:t>
            </a:r>
            <a:r>
              <a:rPr dirty="0"/>
              <a:t> </a:t>
            </a:r>
            <a:r>
              <a:rPr dirty="0" err="1"/>
              <a:t>ưu</a:t>
            </a:r>
            <a:r>
              <a:rPr dirty="0"/>
              <a:t> </a:t>
            </a:r>
            <a:r>
              <a:rPr dirty="0" err="1"/>
              <a:t>hóa</a:t>
            </a:r>
            <a:r>
              <a:rPr dirty="0"/>
              <a:t> </a:t>
            </a:r>
            <a:r>
              <a:rPr dirty="0" err="1"/>
              <a:t>vận</a:t>
            </a:r>
            <a:r>
              <a:rPr dirty="0"/>
              <a:t> </a:t>
            </a:r>
            <a:r>
              <a:rPr dirty="0" err="1"/>
              <a:t>hành</a:t>
            </a:r>
            <a:r>
              <a:rPr dirty="0"/>
              <a:t> </a:t>
            </a:r>
            <a:r>
              <a:rPr dirty="0" err="1"/>
              <a:t>hệ</a:t>
            </a:r>
            <a:r>
              <a:rPr dirty="0"/>
              <a:t> </a:t>
            </a:r>
            <a:r>
              <a:rPr dirty="0" err="1"/>
              <a:t>thống</a:t>
            </a:r>
            <a:r>
              <a:rPr dirty="0"/>
              <a:t> </a:t>
            </a:r>
            <a:r>
              <a:rPr dirty="0" err="1"/>
              <a:t>lạnh</a:t>
            </a:r>
            <a:r>
              <a:rPr dirty="0"/>
              <a:t> </a:t>
            </a:r>
            <a:r>
              <a:rPr dirty="0" err="1"/>
              <a:t>bằng</a:t>
            </a:r>
            <a:r>
              <a:rPr dirty="0"/>
              <a:t> </a:t>
            </a:r>
            <a:r>
              <a:rPr dirty="0" err="1"/>
              <a:t>cách</a:t>
            </a:r>
            <a:r>
              <a:rPr dirty="0"/>
              <a:t> </a:t>
            </a:r>
            <a:r>
              <a:rPr dirty="0" err="1"/>
              <a:t>kiểm</a:t>
            </a:r>
            <a:r>
              <a:rPr dirty="0"/>
              <a:t> </a:t>
            </a:r>
            <a:r>
              <a:rPr dirty="0" err="1"/>
              <a:t>tra</a:t>
            </a:r>
            <a:r>
              <a:rPr dirty="0"/>
              <a:t> </a:t>
            </a:r>
            <a:r>
              <a:rPr dirty="0" err="1"/>
              <a:t>và</a:t>
            </a:r>
            <a:r>
              <a:rPr dirty="0"/>
              <a:t> </a:t>
            </a:r>
            <a:r>
              <a:rPr dirty="0" err="1"/>
              <a:t>bảo</a:t>
            </a:r>
            <a:r>
              <a:rPr dirty="0"/>
              <a:t> </a:t>
            </a:r>
            <a:r>
              <a:rPr dirty="0" err="1"/>
              <a:t>trì</a:t>
            </a:r>
            <a:r>
              <a:rPr dirty="0"/>
              <a:t> </a:t>
            </a:r>
            <a:r>
              <a:rPr dirty="0" err="1"/>
              <a:t>định</a:t>
            </a:r>
            <a:r>
              <a:rPr dirty="0"/>
              <a:t> </a:t>
            </a:r>
            <a:r>
              <a:rPr dirty="0" err="1"/>
              <a:t>kỳ</a:t>
            </a:r>
            <a:r>
              <a:rPr dirty="0"/>
              <a:t> </a:t>
            </a:r>
            <a:r>
              <a:rPr dirty="0" err="1"/>
              <a:t>thiết</a:t>
            </a:r>
            <a:r>
              <a:rPr dirty="0"/>
              <a:t> </a:t>
            </a:r>
            <a:r>
              <a:rPr dirty="0" err="1"/>
              <a:t>bị</a:t>
            </a:r>
            <a:r>
              <a:rPr dirty="0"/>
              <a:t> </a:t>
            </a:r>
            <a:r>
              <a:rPr dirty="0" err="1"/>
              <a:t>như</a:t>
            </a:r>
            <a:r>
              <a:rPr dirty="0"/>
              <a:t> </a:t>
            </a:r>
            <a:r>
              <a:rPr dirty="0" err="1"/>
              <a:t>máy</a:t>
            </a:r>
            <a:r>
              <a:rPr dirty="0"/>
              <a:t> </a:t>
            </a:r>
            <a:r>
              <a:rPr dirty="0" err="1"/>
              <a:t>nén</a:t>
            </a:r>
            <a:r>
              <a:rPr dirty="0"/>
              <a:t> </a:t>
            </a:r>
            <a:r>
              <a:rPr dirty="0" err="1"/>
              <a:t>lạnh</a:t>
            </a:r>
            <a:r>
              <a:rPr dirty="0"/>
              <a:t>, </a:t>
            </a:r>
            <a:r>
              <a:rPr dirty="0" err="1"/>
              <a:t>dàn</a:t>
            </a:r>
            <a:r>
              <a:rPr dirty="0"/>
              <a:t> bay </a:t>
            </a:r>
            <a:r>
              <a:rPr dirty="0" err="1"/>
              <a:t>hơi</a:t>
            </a:r>
            <a:r>
              <a:rPr dirty="0"/>
              <a:t>, </a:t>
            </a:r>
            <a:r>
              <a:rPr dirty="0" err="1"/>
              <a:t>dàn</a:t>
            </a:r>
            <a:r>
              <a:rPr dirty="0"/>
              <a:t> </a:t>
            </a:r>
            <a:r>
              <a:rPr dirty="0" err="1"/>
              <a:t>ngưng</a:t>
            </a:r>
            <a:r>
              <a:rPr dirty="0"/>
              <a:t> </a:t>
            </a:r>
            <a:r>
              <a:rPr dirty="0" err="1"/>
              <a:t>tụ</a:t>
            </a:r>
            <a:r>
              <a:rPr dirty="0"/>
              <a:t>.</a:t>
            </a:r>
          </a:p>
          <a:p>
            <a:pPr marL="1219170">
              <a:spcBef>
                <a:spcPts val="800"/>
              </a:spcBef>
              <a:buFont typeface="Wingdings" panose="05000000000000000000" pitchFamily="2" charset="2"/>
              <a:buChar char="Ø"/>
            </a:pPr>
            <a:r>
              <a:rPr dirty="0" err="1"/>
              <a:t>Lắp</a:t>
            </a:r>
            <a:r>
              <a:rPr dirty="0"/>
              <a:t> </a:t>
            </a:r>
            <a:r>
              <a:rPr dirty="0" err="1"/>
              <a:t>đặt</a:t>
            </a:r>
            <a:r>
              <a:rPr dirty="0"/>
              <a:t> </a:t>
            </a:r>
            <a:r>
              <a:rPr dirty="0" err="1"/>
              <a:t>các</a:t>
            </a:r>
            <a:r>
              <a:rPr dirty="0"/>
              <a:t> </a:t>
            </a:r>
            <a:r>
              <a:rPr dirty="0" err="1"/>
              <a:t>cảm</a:t>
            </a:r>
            <a:r>
              <a:rPr dirty="0"/>
              <a:t> </a:t>
            </a:r>
            <a:r>
              <a:rPr dirty="0" err="1"/>
              <a:t>biến</a:t>
            </a:r>
            <a:r>
              <a:rPr dirty="0"/>
              <a:t> </a:t>
            </a:r>
            <a:r>
              <a:rPr dirty="0" err="1"/>
              <a:t>nhiệt</a:t>
            </a:r>
            <a:r>
              <a:rPr dirty="0"/>
              <a:t> </a:t>
            </a:r>
            <a:r>
              <a:rPr dirty="0" err="1"/>
              <a:t>độ</a:t>
            </a:r>
            <a:r>
              <a:rPr dirty="0"/>
              <a:t> </a:t>
            </a:r>
            <a:r>
              <a:rPr dirty="0" err="1"/>
              <a:t>và</a:t>
            </a:r>
            <a:r>
              <a:rPr dirty="0"/>
              <a:t> </a:t>
            </a:r>
            <a:r>
              <a:rPr dirty="0" err="1"/>
              <a:t>áp</a:t>
            </a:r>
            <a:r>
              <a:rPr dirty="0"/>
              <a:t> </a:t>
            </a:r>
            <a:r>
              <a:rPr dirty="0" err="1"/>
              <a:t>suất</a:t>
            </a:r>
            <a:r>
              <a:rPr dirty="0"/>
              <a:t> </a:t>
            </a:r>
            <a:r>
              <a:rPr dirty="0" err="1"/>
              <a:t>để</a:t>
            </a:r>
            <a:r>
              <a:rPr dirty="0"/>
              <a:t> </a:t>
            </a:r>
            <a:r>
              <a:rPr dirty="0" err="1"/>
              <a:t>theo</a:t>
            </a:r>
            <a:r>
              <a:rPr dirty="0"/>
              <a:t> </a:t>
            </a:r>
            <a:r>
              <a:rPr dirty="0" err="1"/>
              <a:t>dõi</a:t>
            </a:r>
            <a:r>
              <a:rPr dirty="0"/>
              <a:t> </a:t>
            </a:r>
            <a:r>
              <a:rPr dirty="0" err="1"/>
              <a:t>hiệu</a:t>
            </a:r>
            <a:r>
              <a:rPr dirty="0"/>
              <a:t> </a:t>
            </a:r>
            <a:r>
              <a:rPr dirty="0" err="1"/>
              <a:t>suất</a:t>
            </a:r>
            <a:r>
              <a:rPr dirty="0"/>
              <a:t> </a:t>
            </a:r>
            <a:r>
              <a:rPr dirty="0" err="1"/>
              <a:t>làm</a:t>
            </a:r>
            <a:r>
              <a:rPr dirty="0"/>
              <a:t> </a:t>
            </a:r>
            <a:r>
              <a:rPr dirty="0" err="1"/>
              <a:t>lạnh</a:t>
            </a:r>
            <a:r>
              <a:rPr dirty="0"/>
              <a:t> </a:t>
            </a:r>
            <a:r>
              <a:rPr dirty="0" err="1"/>
              <a:t>và</a:t>
            </a:r>
            <a:r>
              <a:rPr dirty="0"/>
              <a:t> </a:t>
            </a:r>
            <a:r>
              <a:rPr dirty="0" err="1"/>
              <a:t>phát</a:t>
            </a:r>
            <a:r>
              <a:rPr dirty="0"/>
              <a:t> </a:t>
            </a:r>
            <a:r>
              <a:rPr dirty="0" err="1"/>
              <a:t>hiện</a:t>
            </a:r>
            <a:r>
              <a:rPr dirty="0"/>
              <a:t> </a:t>
            </a:r>
            <a:r>
              <a:rPr dirty="0" err="1"/>
              <a:t>các</a:t>
            </a:r>
            <a:r>
              <a:rPr dirty="0"/>
              <a:t> </a:t>
            </a:r>
            <a:r>
              <a:rPr dirty="0" err="1"/>
              <a:t>vấn</a:t>
            </a:r>
            <a:r>
              <a:rPr dirty="0"/>
              <a:t> </a:t>
            </a:r>
            <a:r>
              <a:rPr dirty="0" err="1"/>
              <a:t>đề</a:t>
            </a:r>
            <a:r>
              <a:rPr dirty="0"/>
              <a:t> </a:t>
            </a:r>
            <a:r>
              <a:rPr dirty="0" err="1"/>
              <a:t>kịp</a:t>
            </a:r>
            <a:r>
              <a:rPr dirty="0"/>
              <a:t> </a:t>
            </a:r>
            <a:r>
              <a:rPr dirty="0" err="1"/>
              <a:t>thời</a:t>
            </a:r>
            <a:r>
              <a:rPr dirty="0"/>
              <a:t>.</a:t>
            </a:r>
          </a:p>
          <a:p>
            <a:pPr marL="1219170">
              <a:spcBef>
                <a:spcPts val="800"/>
              </a:spcBef>
              <a:buFont typeface="Wingdings" panose="05000000000000000000" pitchFamily="2" charset="2"/>
              <a:buChar char="Ø"/>
            </a:pPr>
            <a:r>
              <a:rPr dirty="0" err="1"/>
              <a:t>Điều</a:t>
            </a:r>
            <a:r>
              <a:rPr dirty="0"/>
              <a:t> </a:t>
            </a:r>
            <a:r>
              <a:rPr dirty="0" err="1"/>
              <a:t>chỉnh</a:t>
            </a:r>
            <a:r>
              <a:rPr dirty="0"/>
              <a:t> </a:t>
            </a:r>
            <a:r>
              <a:rPr dirty="0" err="1"/>
              <a:t>và</a:t>
            </a:r>
            <a:r>
              <a:rPr dirty="0"/>
              <a:t> </a:t>
            </a:r>
            <a:r>
              <a:rPr dirty="0" err="1"/>
              <a:t>duy</a:t>
            </a:r>
            <a:r>
              <a:rPr dirty="0"/>
              <a:t> </a:t>
            </a:r>
            <a:r>
              <a:rPr dirty="0" err="1"/>
              <a:t>trì</a:t>
            </a:r>
            <a:r>
              <a:rPr dirty="0"/>
              <a:t> </a:t>
            </a:r>
            <a:r>
              <a:rPr dirty="0" err="1"/>
              <a:t>nhiệt</a:t>
            </a:r>
            <a:r>
              <a:rPr dirty="0"/>
              <a:t> </a:t>
            </a:r>
            <a:r>
              <a:rPr dirty="0" err="1"/>
              <a:t>độ</a:t>
            </a:r>
            <a:r>
              <a:rPr dirty="0"/>
              <a:t> </a:t>
            </a:r>
            <a:r>
              <a:rPr dirty="0" err="1"/>
              <a:t>kho</a:t>
            </a:r>
            <a:r>
              <a:rPr dirty="0"/>
              <a:t> </a:t>
            </a:r>
            <a:r>
              <a:rPr dirty="0" err="1"/>
              <a:t>lạnh</a:t>
            </a:r>
            <a:r>
              <a:rPr dirty="0"/>
              <a:t>, </a:t>
            </a:r>
            <a:r>
              <a:rPr dirty="0" err="1"/>
              <a:t>cấp</a:t>
            </a:r>
            <a:r>
              <a:rPr dirty="0"/>
              <a:t> </a:t>
            </a:r>
            <a:r>
              <a:rPr dirty="0" err="1"/>
              <a:t>đông</a:t>
            </a:r>
            <a:r>
              <a:rPr dirty="0"/>
              <a:t> </a:t>
            </a:r>
            <a:r>
              <a:rPr dirty="0" err="1"/>
              <a:t>và</a:t>
            </a:r>
            <a:r>
              <a:rPr dirty="0"/>
              <a:t> </a:t>
            </a:r>
            <a:r>
              <a:rPr dirty="0" err="1"/>
              <a:t>lưu</a:t>
            </a:r>
            <a:r>
              <a:rPr dirty="0"/>
              <a:t> </a:t>
            </a:r>
            <a:r>
              <a:rPr dirty="0" err="1"/>
              <a:t>trữ</a:t>
            </a:r>
            <a:r>
              <a:rPr dirty="0"/>
              <a:t> </a:t>
            </a:r>
            <a:r>
              <a:rPr dirty="0" err="1"/>
              <a:t>phù</a:t>
            </a:r>
            <a:r>
              <a:rPr dirty="0"/>
              <a:t> </a:t>
            </a:r>
            <a:r>
              <a:rPr dirty="0" err="1"/>
              <a:t>hợp</a:t>
            </a:r>
            <a:r>
              <a:rPr dirty="0"/>
              <a:t> </a:t>
            </a:r>
            <a:r>
              <a:rPr dirty="0" err="1"/>
              <a:t>với</a:t>
            </a:r>
            <a:r>
              <a:rPr dirty="0"/>
              <a:t> </a:t>
            </a:r>
            <a:r>
              <a:rPr dirty="0" err="1"/>
              <a:t>từng</a:t>
            </a:r>
            <a:r>
              <a:rPr dirty="0"/>
              <a:t> </a:t>
            </a:r>
            <a:r>
              <a:rPr dirty="0" err="1"/>
              <a:t>loại</a:t>
            </a:r>
            <a:r>
              <a:rPr dirty="0"/>
              <a:t> </a:t>
            </a:r>
            <a:r>
              <a:rPr dirty="0" err="1"/>
              <a:t>sản</a:t>
            </a:r>
            <a:r>
              <a:rPr dirty="0"/>
              <a:t> </a:t>
            </a:r>
            <a:r>
              <a:rPr dirty="0" err="1"/>
              <a:t>phẩm</a:t>
            </a:r>
            <a:r>
              <a:rPr dirty="0"/>
              <a:t>.</a:t>
            </a:r>
          </a:p>
          <a:p>
            <a:pPr marL="1219170">
              <a:spcBef>
                <a:spcPts val="800"/>
              </a:spcBef>
              <a:buFont typeface="Wingdings" panose="05000000000000000000" pitchFamily="2" charset="2"/>
              <a:buChar char="Ø"/>
            </a:pPr>
            <a:r>
              <a:rPr dirty="0"/>
              <a:t>- </a:t>
            </a:r>
            <a:r>
              <a:rPr dirty="0" err="1"/>
              <a:t>Sử</a:t>
            </a:r>
            <a:r>
              <a:rPr dirty="0"/>
              <a:t> </a:t>
            </a:r>
            <a:r>
              <a:rPr dirty="0" err="1"/>
              <a:t>dụng</a:t>
            </a:r>
            <a:r>
              <a:rPr dirty="0"/>
              <a:t> </a:t>
            </a:r>
            <a:r>
              <a:rPr dirty="0" err="1"/>
              <a:t>quạt</a:t>
            </a:r>
            <a:r>
              <a:rPr dirty="0"/>
              <a:t> bay </a:t>
            </a:r>
            <a:r>
              <a:rPr dirty="0" err="1"/>
              <a:t>hơi</a:t>
            </a:r>
            <a:r>
              <a:rPr dirty="0"/>
              <a:t> </a:t>
            </a:r>
            <a:r>
              <a:rPr dirty="0" err="1"/>
              <a:t>hiệu</a:t>
            </a:r>
            <a:r>
              <a:rPr dirty="0"/>
              <a:t> </a:t>
            </a:r>
            <a:r>
              <a:rPr dirty="0" err="1"/>
              <a:t>suất</a:t>
            </a:r>
            <a:r>
              <a:rPr dirty="0"/>
              <a:t> </a:t>
            </a:r>
            <a:r>
              <a:rPr dirty="0" err="1"/>
              <a:t>cao</a:t>
            </a:r>
            <a:r>
              <a:rPr dirty="0"/>
              <a:t> </a:t>
            </a:r>
            <a:r>
              <a:rPr dirty="0" err="1"/>
              <a:t>và</a:t>
            </a:r>
            <a:r>
              <a:rPr dirty="0"/>
              <a:t> </a:t>
            </a:r>
            <a:r>
              <a:rPr dirty="0" err="1"/>
              <a:t>điều</a:t>
            </a:r>
            <a:r>
              <a:rPr dirty="0"/>
              <a:t> </a:t>
            </a:r>
            <a:r>
              <a:rPr dirty="0" err="1"/>
              <a:t>chỉnh</a:t>
            </a:r>
            <a:r>
              <a:rPr dirty="0"/>
              <a:t> </a:t>
            </a:r>
            <a:r>
              <a:rPr dirty="0" err="1"/>
              <a:t>lưu</a:t>
            </a:r>
            <a:r>
              <a:rPr dirty="0"/>
              <a:t> </a:t>
            </a:r>
            <a:r>
              <a:rPr dirty="0" err="1"/>
              <a:t>lượng</a:t>
            </a:r>
            <a:r>
              <a:rPr dirty="0"/>
              <a:t> </a:t>
            </a:r>
            <a:r>
              <a:rPr dirty="0" err="1"/>
              <a:t>quạt</a:t>
            </a:r>
            <a:r>
              <a:rPr dirty="0"/>
              <a:t> </a:t>
            </a:r>
            <a:r>
              <a:rPr dirty="0" err="1"/>
              <a:t>theo</a:t>
            </a:r>
            <a:r>
              <a:rPr dirty="0"/>
              <a:t> </a:t>
            </a:r>
            <a:r>
              <a:rPr dirty="0" err="1"/>
              <a:t>tải</a:t>
            </a:r>
            <a:r>
              <a:rPr dirty="0"/>
              <a:t> </a:t>
            </a:r>
            <a:r>
              <a:rPr dirty="0" err="1"/>
              <a:t>nhiệt</a:t>
            </a:r>
            <a:r>
              <a:rPr dirty="0"/>
              <a:t> </a:t>
            </a:r>
            <a:r>
              <a:rPr dirty="0" err="1"/>
              <a:t>thực</a:t>
            </a:r>
            <a:r>
              <a:rPr dirty="0"/>
              <a:t> </a:t>
            </a:r>
            <a:r>
              <a:rPr dirty="0" err="1"/>
              <a:t>tế</a:t>
            </a:r>
            <a:r>
              <a:rPr dirty="0"/>
              <a:t>.</a:t>
            </a:r>
          </a:p>
          <a:p>
            <a:pPr marL="186262" indent="0">
              <a:spcBef>
                <a:spcPts val="800"/>
              </a:spcBef>
              <a:buNone/>
            </a:pPr>
            <a:r>
              <a:rPr b="1" dirty="0" err="1"/>
              <a:t>Hiệu</a:t>
            </a:r>
            <a:r>
              <a:rPr b="1" dirty="0"/>
              <a:t> </a:t>
            </a:r>
            <a:r>
              <a:rPr b="1" dirty="0" err="1"/>
              <a:t>quả</a:t>
            </a:r>
            <a:r>
              <a:rPr b="1" dirty="0"/>
              <a:t>:</a:t>
            </a:r>
          </a:p>
          <a:p>
            <a:pPr marL="1244570" indent="-342900">
              <a:spcBef>
                <a:spcPts val="800"/>
              </a:spcBef>
              <a:buFont typeface="Wingdings" panose="05000000000000000000" pitchFamily="2" charset="2"/>
              <a:buChar char="Ø"/>
            </a:pPr>
            <a:r>
              <a:rPr dirty="0" err="1"/>
              <a:t>Tăng</a:t>
            </a:r>
            <a:r>
              <a:rPr dirty="0"/>
              <a:t> </a:t>
            </a:r>
            <a:r>
              <a:rPr dirty="0" err="1"/>
              <a:t>hiệu</a:t>
            </a:r>
            <a:r>
              <a:rPr dirty="0"/>
              <a:t> </a:t>
            </a:r>
            <a:r>
              <a:rPr dirty="0" err="1"/>
              <a:t>quả</a:t>
            </a:r>
            <a:r>
              <a:rPr dirty="0"/>
              <a:t> </a:t>
            </a:r>
            <a:r>
              <a:rPr dirty="0" err="1"/>
              <a:t>làm</a:t>
            </a:r>
            <a:r>
              <a:rPr dirty="0"/>
              <a:t> </a:t>
            </a:r>
            <a:r>
              <a:rPr dirty="0" err="1"/>
              <a:t>lạnh</a:t>
            </a:r>
            <a:r>
              <a:rPr dirty="0"/>
              <a:t>, </a:t>
            </a: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từ</a:t>
            </a:r>
            <a:r>
              <a:rPr dirty="0"/>
              <a:t> 20-30%.</a:t>
            </a:r>
          </a:p>
          <a:p>
            <a:pPr marL="1244570" indent="-342900">
              <a:spcBef>
                <a:spcPts val="800"/>
              </a:spcBef>
              <a:buFont typeface="Wingdings" panose="05000000000000000000" pitchFamily="2" charset="2"/>
              <a:buChar char="Ø"/>
            </a:pPr>
            <a:r>
              <a:rPr dirty="0" err="1"/>
              <a:t>Giảm</a:t>
            </a:r>
            <a:r>
              <a:rPr dirty="0"/>
              <a:t> chi </a:t>
            </a:r>
            <a:r>
              <a:rPr dirty="0" err="1"/>
              <a:t>phí</a:t>
            </a:r>
            <a:r>
              <a:rPr dirty="0"/>
              <a:t> </a:t>
            </a:r>
            <a:r>
              <a:rPr dirty="0" err="1"/>
              <a:t>vận</a:t>
            </a:r>
            <a:r>
              <a:rPr dirty="0"/>
              <a:t> </a:t>
            </a:r>
            <a:r>
              <a:rPr dirty="0" err="1"/>
              <a:t>hành</a:t>
            </a:r>
            <a:r>
              <a:rPr dirty="0"/>
              <a:t> </a:t>
            </a:r>
            <a:r>
              <a:rPr dirty="0" err="1"/>
              <a:t>và</a:t>
            </a:r>
            <a:r>
              <a:rPr dirty="0"/>
              <a:t> </a:t>
            </a:r>
            <a:r>
              <a:rPr dirty="0" err="1"/>
              <a:t>bảo</a:t>
            </a:r>
            <a:r>
              <a:rPr dirty="0"/>
              <a:t> </a:t>
            </a:r>
            <a:r>
              <a:rPr dirty="0" err="1"/>
              <a:t>trì</a:t>
            </a:r>
            <a:r>
              <a:rPr dirty="0"/>
              <a:t> </a:t>
            </a:r>
            <a:r>
              <a:rPr dirty="0" err="1"/>
              <a:t>thiết</a:t>
            </a:r>
            <a:r>
              <a:rPr dirty="0"/>
              <a:t> </a:t>
            </a:r>
            <a:r>
              <a:rPr dirty="0" err="1"/>
              <a:t>bị</a:t>
            </a:r>
            <a:r>
              <a:rPr dirty="0"/>
              <a:t>.</a:t>
            </a:r>
          </a:p>
        </p:txBody>
      </p:sp>
      <p:sp>
        <p:nvSpPr>
          <p:cNvPr id="5" name="Title 1"/>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a:t>
            </a:r>
            <a:r>
              <a:rPr lang="en-US">
                <a:solidFill>
                  <a:schemeClr val="accent1">
                    <a:lumMod val="50000"/>
                  </a:schemeClr>
                </a:solidFill>
                <a:latin typeface="+mn-lt"/>
              </a:rPr>
              <a:t>thủy</a:t>
            </a:r>
            <a:r>
              <a:rPr lang="vi-VN">
                <a:solidFill>
                  <a:schemeClr val="accent1">
                    <a:lumMod val="50000"/>
                  </a:schemeClr>
                </a:solidFill>
                <a:latin typeface="+mn-lt"/>
              </a:rPr>
              <a:t> sản</a:t>
            </a:r>
            <a:endParaRPr lang="vi-VN" dirty="0">
              <a:solidFill>
                <a:schemeClr val="accent1">
                  <a:lumMod val="50000"/>
                </a:schemeClr>
              </a:solidFill>
              <a:latin typeface="+mn-lt"/>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139700" indent="0">
              <a:lnSpc>
                <a:spcPct val="130000"/>
              </a:lnSpc>
              <a:spcBef>
                <a:spcPts val="800"/>
              </a:spcBef>
              <a:buNone/>
            </a:pPr>
            <a:r>
              <a:rPr lang="vi-VN" sz="2400" b="1" dirty="0"/>
              <a:t>4. </a:t>
            </a:r>
            <a:r>
              <a:rPr sz="2400" b="1" dirty="0" err="1"/>
              <a:t>Sử</a:t>
            </a:r>
            <a:r>
              <a:rPr sz="2400" b="1" dirty="0"/>
              <a:t> </a:t>
            </a:r>
            <a:r>
              <a:rPr sz="2400" b="1" dirty="0" err="1"/>
              <a:t>dụng</a:t>
            </a:r>
            <a:r>
              <a:rPr sz="2400" b="1" dirty="0"/>
              <a:t> </a:t>
            </a:r>
            <a:r>
              <a:rPr sz="2400" b="1" dirty="0" err="1"/>
              <a:t>đèn</a:t>
            </a:r>
            <a:r>
              <a:rPr sz="2400" b="1" dirty="0"/>
              <a:t> LED </a:t>
            </a:r>
            <a:r>
              <a:rPr sz="2400" b="1" dirty="0" err="1"/>
              <a:t>hiệu</a:t>
            </a:r>
            <a:r>
              <a:rPr sz="2400" b="1" dirty="0"/>
              <a:t> </a:t>
            </a:r>
            <a:r>
              <a:rPr sz="2400" b="1" dirty="0" err="1"/>
              <a:t>suất</a:t>
            </a:r>
            <a:r>
              <a:rPr sz="2400" b="1" dirty="0"/>
              <a:t> </a:t>
            </a:r>
            <a:r>
              <a:rPr sz="2400" b="1" dirty="0" err="1"/>
              <a:t>cao</a:t>
            </a:r>
            <a:endParaRPr lang="en-US" sz="2400" b="1" dirty="0"/>
          </a:p>
          <a:p>
            <a:pPr marL="139700" indent="0">
              <a:lnSpc>
                <a:spcPct val="130000"/>
              </a:lnSpc>
              <a:spcBef>
                <a:spcPts val="800"/>
              </a:spcBef>
              <a:buNone/>
            </a:pPr>
            <a:r>
              <a:rPr lang="en-US" b="1" dirty="0" err="1"/>
              <a:t>Thực</a:t>
            </a:r>
            <a:r>
              <a:rPr lang="en-US" b="1" dirty="0"/>
              <a:t> </a:t>
            </a:r>
            <a:r>
              <a:rPr lang="en-US" b="1" dirty="0" err="1"/>
              <a:t>hiện</a:t>
            </a:r>
            <a:r>
              <a:rPr lang="en-US" b="1" dirty="0"/>
              <a:t>:</a:t>
            </a:r>
            <a:endParaRPr b="1" dirty="0"/>
          </a:p>
          <a:p>
            <a:pPr marL="1219170">
              <a:lnSpc>
                <a:spcPct val="130000"/>
              </a:lnSpc>
              <a:spcBef>
                <a:spcPts val="800"/>
              </a:spcBef>
              <a:buFont typeface="Wingdings" panose="05000000000000000000" pitchFamily="2" charset="2"/>
              <a:buChar char="Ø"/>
            </a:pPr>
            <a:r>
              <a:rPr dirty="0" err="1"/>
              <a:t>Thay</a:t>
            </a:r>
            <a:r>
              <a:rPr dirty="0"/>
              <a:t> </a:t>
            </a:r>
            <a:r>
              <a:rPr dirty="0" err="1"/>
              <a:t>thế</a:t>
            </a:r>
            <a:r>
              <a:rPr dirty="0"/>
              <a:t> </a:t>
            </a:r>
            <a:r>
              <a:rPr dirty="0" err="1"/>
              <a:t>các</a:t>
            </a:r>
            <a:r>
              <a:rPr dirty="0"/>
              <a:t> </a:t>
            </a:r>
            <a:r>
              <a:rPr dirty="0" err="1"/>
              <a:t>bóng</a:t>
            </a:r>
            <a:r>
              <a:rPr dirty="0"/>
              <a:t> </a:t>
            </a:r>
            <a:r>
              <a:rPr dirty="0" err="1"/>
              <a:t>đèn</a:t>
            </a:r>
            <a:r>
              <a:rPr dirty="0"/>
              <a:t> </a:t>
            </a:r>
            <a:r>
              <a:rPr dirty="0" err="1"/>
              <a:t>huỳnh</a:t>
            </a:r>
            <a:r>
              <a:rPr dirty="0"/>
              <a:t> </a:t>
            </a:r>
            <a:r>
              <a:rPr dirty="0" err="1"/>
              <a:t>quang</a:t>
            </a:r>
            <a:r>
              <a:rPr dirty="0"/>
              <a:t> </a:t>
            </a:r>
            <a:r>
              <a:rPr dirty="0" err="1"/>
              <a:t>hoặc</a:t>
            </a:r>
            <a:r>
              <a:rPr dirty="0"/>
              <a:t> halogen </a:t>
            </a:r>
            <a:r>
              <a:rPr dirty="0" err="1"/>
              <a:t>bằng</a:t>
            </a:r>
            <a:r>
              <a:rPr dirty="0"/>
              <a:t> </a:t>
            </a:r>
            <a:r>
              <a:rPr dirty="0" err="1"/>
              <a:t>đèn</a:t>
            </a:r>
            <a:r>
              <a:rPr dirty="0"/>
              <a:t> LED </a:t>
            </a:r>
            <a:r>
              <a:rPr dirty="0" err="1"/>
              <a:t>hiệu</a:t>
            </a:r>
            <a:r>
              <a:rPr dirty="0"/>
              <a:t> </a:t>
            </a:r>
            <a:r>
              <a:rPr dirty="0" err="1"/>
              <a:t>suất</a:t>
            </a:r>
            <a:r>
              <a:rPr dirty="0"/>
              <a:t> </a:t>
            </a:r>
            <a:r>
              <a:rPr dirty="0" err="1"/>
              <a:t>cao</a:t>
            </a:r>
            <a:r>
              <a:rPr dirty="0"/>
              <a:t> </a:t>
            </a:r>
            <a:r>
              <a:rPr dirty="0" err="1"/>
              <a:t>trong</a:t>
            </a:r>
            <a:r>
              <a:rPr dirty="0"/>
              <a:t> </a:t>
            </a:r>
            <a:r>
              <a:rPr dirty="0" err="1"/>
              <a:t>toàn</a:t>
            </a:r>
            <a:r>
              <a:rPr dirty="0"/>
              <a:t> </a:t>
            </a:r>
            <a:r>
              <a:rPr dirty="0" err="1"/>
              <a:t>bộ</a:t>
            </a:r>
            <a:r>
              <a:rPr dirty="0"/>
              <a:t> </a:t>
            </a:r>
            <a:r>
              <a:rPr dirty="0" err="1"/>
              <a:t>khu</a:t>
            </a:r>
            <a:r>
              <a:rPr dirty="0"/>
              <a:t> </a:t>
            </a:r>
            <a:r>
              <a:rPr dirty="0" err="1"/>
              <a:t>vực</a:t>
            </a:r>
            <a:r>
              <a:rPr dirty="0"/>
              <a:t> </a:t>
            </a:r>
            <a:r>
              <a:rPr dirty="0" err="1"/>
              <a:t>nhà</a:t>
            </a:r>
            <a:r>
              <a:rPr dirty="0"/>
              <a:t> </a:t>
            </a:r>
            <a:r>
              <a:rPr dirty="0" err="1"/>
              <a:t>máy</a:t>
            </a:r>
            <a:r>
              <a:rPr dirty="0"/>
              <a:t>.</a:t>
            </a:r>
          </a:p>
          <a:p>
            <a:pPr marL="1219170">
              <a:lnSpc>
                <a:spcPct val="130000"/>
              </a:lnSpc>
              <a:spcBef>
                <a:spcPts val="800"/>
              </a:spcBef>
              <a:buFont typeface="Wingdings" panose="05000000000000000000" pitchFamily="2" charset="2"/>
              <a:buChar char="Ø"/>
            </a:pPr>
            <a:r>
              <a:rPr dirty="0" err="1"/>
              <a:t>Lắp</a:t>
            </a:r>
            <a:r>
              <a:rPr dirty="0"/>
              <a:t> </a:t>
            </a:r>
            <a:r>
              <a:rPr dirty="0" err="1"/>
              <a:t>đặt</a:t>
            </a:r>
            <a:r>
              <a:rPr dirty="0"/>
              <a:t> </a:t>
            </a:r>
            <a:r>
              <a:rPr dirty="0" err="1"/>
              <a:t>hệ</a:t>
            </a:r>
            <a:r>
              <a:rPr dirty="0"/>
              <a:t> </a:t>
            </a:r>
            <a:r>
              <a:rPr dirty="0" err="1"/>
              <a:t>thống</a:t>
            </a:r>
            <a:r>
              <a:rPr dirty="0"/>
              <a:t> </a:t>
            </a:r>
            <a:r>
              <a:rPr dirty="0" err="1"/>
              <a:t>cảm</a:t>
            </a:r>
            <a:r>
              <a:rPr dirty="0"/>
              <a:t> </a:t>
            </a:r>
            <a:r>
              <a:rPr dirty="0" err="1"/>
              <a:t>biến</a:t>
            </a:r>
            <a:r>
              <a:rPr dirty="0"/>
              <a:t> </a:t>
            </a:r>
            <a:r>
              <a:rPr dirty="0" err="1"/>
              <a:t>ánh</a:t>
            </a:r>
            <a:r>
              <a:rPr dirty="0"/>
              <a:t> </a:t>
            </a:r>
            <a:r>
              <a:rPr dirty="0" err="1"/>
              <a:t>sáng</a:t>
            </a:r>
            <a:r>
              <a:rPr dirty="0"/>
              <a:t> </a:t>
            </a:r>
            <a:r>
              <a:rPr dirty="0" err="1"/>
              <a:t>tự</a:t>
            </a:r>
            <a:r>
              <a:rPr dirty="0"/>
              <a:t> </a:t>
            </a:r>
            <a:r>
              <a:rPr dirty="0" err="1"/>
              <a:t>động</a:t>
            </a:r>
            <a:r>
              <a:rPr dirty="0"/>
              <a:t> </a:t>
            </a:r>
            <a:r>
              <a:rPr dirty="0" err="1"/>
              <a:t>để</a:t>
            </a:r>
            <a:r>
              <a:rPr dirty="0"/>
              <a:t> </a:t>
            </a:r>
            <a:r>
              <a:rPr dirty="0" err="1"/>
              <a:t>điều</a:t>
            </a:r>
            <a:r>
              <a:rPr dirty="0"/>
              <a:t> </a:t>
            </a:r>
            <a:r>
              <a:rPr dirty="0" err="1"/>
              <a:t>chỉnh</a:t>
            </a:r>
            <a:r>
              <a:rPr dirty="0"/>
              <a:t> </a:t>
            </a:r>
            <a:r>
              <a:rPr dirty="0" err="1"/>
              <a:t>độ</a:t>
            </a:r>
            <a:r>
              <a:rPr dirty="0"/>
              <a:t> </a:t>
            </a:r>
            <a:r>
              <a:rPr dirty="0" err="1"/>
              <a:t>sáng</a:t>
            </a:r>
            <a:r>
              <a:rPr dirty="0"/>
              <a:t> </a:t>
            </a:r>
            <a:r>
              <a:rPr dirty="0" err="1"/>
              <a:t>phù</a:t>
            </a:r>
            <a:r>
              <a:rPr dirty="0"/>
              <a:t> </a:t>
            </a:r>
            <a:r>
              <a:rPr dirty="0" err="1"/>
              <a:t>hợp</a:t>
            </a:r>
            <a:r>
              <a:rPr dirty="0"/>
              <a:t> </a:t>
            </a:r>
            <a:r>
              <a:rPr dirty="0" err="1"/>
              <a:t>với</a:t>
            </a:r>
            <a:r>
              <a:rPr dirty="0"/>
              <a:t> </a:t>
            </a:r>
            <a:r>
              <a:rPr dirty="0" err="1"/>
              <a:t>hoạt</a:t>
            </a:r>
            <a:r>
              <a:rPr dirty="0"/>
              <a:t> </a:t>
            </a:r>
            <a:r>
              <a:rPr dirty="0" err="1"/>
              <a:t>động</a:t>
            </a:r>
            <a:r>
              <a:rPr dirty="0"/>
              <a:t> </a:t>
            </a:r>
            <a:r>
              <a:rPr dirty="0" err="1"/>
              <a:t>sản</a:t>
            </a:r>
            <a:r>
              <a:rPr dirty="0"/>
              <a:t> </a:t>
            </a:r>
            <a:r>
              <a:rPr dirty="0" err="1"/>
              <a:t>xuất</a:t>
            </a:r>
            <a:r>
              <a:rPr dirty="0"/>
              <a:t>.</a:t>
            </a:r>
          </a:p>
          <a:p>
            <a:pPr marL="186262" indent="0">
              <a:lnSpc>
                <a:spcPct val="130000"/>
              </a:lnSpc>
              <a:spcBef>
                <a:spcPts val="800"/>
              </a:spcBef>
              <a:buNone/>
            </a:pPr>
            <a:r>
              <a:rPr b="1" dirty="0" err="1"/>
              <a:t>Hiệu</a:t>
            </a:r>
            <a:r>
              <a:rPr b="1" dirty="0"/>
              <a:t> </a:t>
            </a:r>
            <a:r>
              <a:rPr b="1" dirty="0" err="1"/>
              <a:t>quả</a:t>
            </a:r>
            <a:r>
              <a:rPr b="1" dirty="0"/>
              <a:t>:</a:t>
            </a:r>
          </a:p>
          <a:p>
            <a:pPr marL="1219170">
              <a:lnSpc>
                <a:spcPct val="130000"/>
              </a:lnSpc>
              <a:spcBef>
                <a:spcPts val="800"/>
              </a:spcBef>
              <a:buFont typeface="Wingdings" panose="05000000000000000000" pitchFamily="2" charset="2"/>
              <a:buChar char="Ø"/>
            </a:pPr>
            <a:r>
              <a:rPr dirty="0" err="1"/>
              <a:t>Giảm</a:t>
            </a:r>
            <a:r>
              <a:rPr dirty="0"/>
              <a:t> chi </a:t>
            </a:r>
            <a:r>
              <a:rPr dirty="0" err="1"/>
              <a:t>phí</a:t>
            </a:r>
            <a:r>
              <a:rPr dirty="0"/>
              <a:t> </a:t>
            </a:r>
            <a:r>
              <a:rPr dirty="0" err="1"/>
              <a:t>điện</a:t>
            </a:r>
            <a:r>
              <a:rPr dirty="0"/>
              <a:t> </a:t>
            </a:r>
            <a:r>
              <a:rPr dirty="0" err="1"/>
              <a:t>năng</a:t>
            </a:r>
            <a:r>
              <a:rPr dirty="0"/>
              <a:t> </a:t>
            </a:r>
            <a:r>
              <a:rPr dirty="0" err="1"/>
              <a:t>tiêu</a:t>
            </a:r>
            <a:r>
              <a:rPr dirty="0"/>
              <a:t> </a:t>
            </a:r>
            <a:r>
              <a:rPr dirty="0" err="1"/>
              <a:t>thụ</a:t>
            </a:r>
            <a:r>
              <a:rPr dirty="0"/>
              <a:t> </a:t>
            </a:r>
            <a:r>
              <a:rPr dirty="0" err="1"/>
              <a:t>cho</a:t>
            </a:r>
            <a:r>
              <a:rPr dirty="0"/>
              <a:t> </a:t>
            </a:r>
            <a:r>
              <a:rPr dirty="0" err="1"/>
              <a:t>chiếu</a:t>
            </a:r>
            <a:r>
              <a:rPr dirty="0"/>
              <a:t> </a:t>
            </a:r>
            <a:r>
              <a:rPr dirty="0" err="1"/>
              <a:t>sáng</a:t>
            </a:r>
            <a:r>
              <a:rPr dirty="0"/>
              <a:t>.</a:t>
            </a:r>
          </a:p>
          <a:p>
            <a:pPr marL="1219170">
              <a:lnSpc>
                <a:spcPct val="130000"/>
              </a:lnSpc>
              <a:spcBef>
                <a:spcPts val="800"/>
              </a:spcBef>
              <a:buFont typeface="Wingdings" panose="05000000000000000000" pitchFamily="2" charset="2"/>
              <a:buChar char="Ø"/>
            </a:pPr>
            <a:r>
              <a:rPr dirty="0" err="1"/>
              <a:t>Tiết</a:t>
            </a:r>
            <a:r>
              <a:rPr dirty="0"/>
              <a:t> </a:t>
            </a:r>
            <a:r>
              <a:rPr dirty="0" err="1"/>
              <a:t>kiệm</a:t>
            </a:r>
            <a:r>
              <a:rPr dirty="0"/>
              <a:t> </a:t>
            </a:r>
            <a:r>
              <a:rPr dirty="0" err="1"/>
              <a:t>năng</a:t>
            </a:r>
            <a:r>
              <a:rPr dirty="0"/>
              <a:t> </a:t>
            </a:r>
            <a:r>
              <a:rPr dirty="0" err="1"/>
              <a:t>lượng</a:t>
            </a:r>
            <a:r>
              <a:rPr dirty="0"/>
              <a:t> </a:t>
            </a:r>
            <a:r>
              <a:rPr dirty="0" err="1"/>
              <a:t>từ</a:t>
            </a:r>
            <a:r>
              <a:rPr dirty="0"/>
              <a:t> 15-20%, </a:t>
            </a:r>
            <a:r>
              <a:rPr dirty="0" err="1"/>
              <a:t>kéo</a:t>
            </a:r>
            <a:r>
              <a:rPr dirty="0"/>
              <a:t> </a:t>
            </a:r>
            <a:r>
              <a:rPr dirty="0" err="1"/>
              <a:t>dài</a:t>
            </a:r>
            <a:r>
              <a:rPr dirty="0"/>
              <a:t> </a:t>
            </a:r>
            <a:r>
              <a:rPr dirty="0" err="1"/>
              <a:t>tuổi</a:t>
            </a:r>
            <a:r>
              <a:rPr dirty="0"/>
              <a:t> </a:t>
            </a:r>
            <a:r>
              <a:rPr dirty="0" err="1"/>
              <a:t>thọ</a:t>
            </a:r>
            <a:r>
              <a:rPr dirty="0"/>
              <a:t> </a:t>
            </a:r>
            <a:r>
              <a:rPr dirty="0" err="1"/>
              <a:t>thiết</a:t>
            </a:r>
            <a:r>
              <a:rPr dirty="0"/>
              <a:t> </a:t>
            </a:r>
            <a:r>
              <a:rPr dirty="0" err="1"/>
              <a:t>bị</a:t>
            </a:r>
            <a:r>
              <a:rPr dirty="0"/>
              <a:t>.</a:t>
            </a:r>
          </a:p>
        </p:txBody>
      </p:sp>
      <p:sp>
        <p:nvSpPr>
          <p:cNvPr id="5" name="Title 1"/>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a:t>
            </a:r>
            <a:r>
              <a:rPr lang="en-US">
                <a:solidFill>
                  <a:schemeClr val="accent1">
                    <a:lumMod val="50000"/>
                  </a:schemeClr>
                </a:solidFill>
                <a:latin typeface="+mn-lt"/>
              </a:rPr>
              <a:t>thủy</a:t>
            </a:r>
            <a:r>
              <a:rPr lang="vi-VN">
                <a:solidFill>
                  <a:schemeClr val="accent1">
                    <a:lumMod val="50000"/>
                  </a:schemeClr>
                </a:solidFill>
                <a:latin typeface="+mn-lt"/>
              </a:rPr>
              <a:t> sản</a:t>
            </a:r>
            <a:endParaRPr lang="vi-VN" dirty="0">
              <a:solidFill>
                <a:schemeClr val="accent1">
                  <a:lumMod val="50000"/>
                </a:schemeClr>
              </a:solidFill>
              <a:latin typeface="+mn-lt"/>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180203"/>
            <a:ext cx="10972800" cy="5024653"/>
          </a:xfrm>
        </p:spPr>
        <p:txBody>
          <a:bodyPr>
            <a:normAutofit fontScale="92500" lnSpcReduction="10000"/>
          </a:bodyPr>
          <a:lstStyle/>
          <a:p>
            <a:pPr marL="139700" indent="0">
              <a:lnSpc>
                <a:spcPct val="120000"/>
              </a:lnSpc>
              <a:spcBef>
                <a:spcPts val="800"/>
              </a:spcBef>
              <a:buNone/>
            </a:pPr>
            <a:r>
              <a:rPr lang="vi-VN" sz="2600" b="1" dirty="0"/>
              <a:t>5. </a:t>
            </a:r>
            <a:r>
              <a:rPr sz="2600" b="1" dirty="0" err="1"/>
              <a:t>Tối</a:t>
            </a:r>
            <a:r>
              <a:rPr sz="2600" b="1" dirty="0"/>
              <a:t> </a:t>
            </a:r>
            <a:r>
              <a:rPr sz="2600" b="1" dirty="0" err="1"/>
              <a:t>ưu</a:t>
            </a:r>
            <a:r>
              <a:rPr sz="2600" b="1" dirty="0"/>
              <a:t> </a:t>
            </a:r>
            <a:r>
              <a:rPr sz="2600" b="1" dirty="0" err="1"/>
              <a:t>hóa</a:t>
            </a:r>
            <a:r>
              <a:rPr sz="2600" b="1" dirty="0"/>
              <a:t> </a:t>
            </a:r>
            <a:r>
              <a:rPr sz="2600" b="1" dirty="0" err="1"/>
              <a:t>hệ</a:t>
            </a:r>
            <a:r>
              <a:rPr sz="2600" b="1" dirty="0"/>
              <a:t> </a:t>
            </a:r>
            <a:r>
              <a:rPr sz="2600" b="1" dirty="0" err="1"/>
              <a:t>thống</a:t>
            </a:r>
            <a:r>
              <a:rPr sz="2600" b="1" dirty="0"/>
              <a:t> </a:t>
            </a:r>
            <a:r>
              <a:rPr sz="2600" b="1" dirty="0" err="1"/>
              <a:t>hơi</a:t>
            </a:r>
            <a:r>
              <a:rPr sz="2600" b="1" dirty="0"/>
              <a:t> </a:t>
            </a:r>
            <a:r>
              <a:rPr sz="2600" b="1" dirty="0" err="1"/>
              <a:t>nước</a:t>
            </a:r>
            <a:endParaRPr lang="en-US" sz="2600" b="1" dirty="0"/>
          </a:p>
          <a:p>
            <a:pPr marL="139700" indent="0">
              <a:lnSpc>
                <a:spcPct val="120000"/>
              </a:lnSpc>
              <a:spcBef>
                <a:spcPts val="800"/>
              </a:spcBef>
              <a:buNone/>
            </a:pPr>
            <a:r>
              <a:rPr lang="en-US" sz="2200" b="1" dirty="0" err="1"/>
              <a:t>Thực</a:t>
            </a:r>
            <a:r>
              <a:rPr lang="en-US" sz="2200" b="1" dirty="0"/>
              <a:t> </a:t>
            </a:r>
            <a:r>
              <a:rPr lang="en-US" sz="2200" b="1" dirty="0" err="1"/>
              <a:t>hiện</a:t>
            </a:r>
            <a:r>
              <a:rPr lang="en-US" sz="2200" b="1" dirty="0"/>
              <a:t>:</a:t>
            </a:r>
            <a:endParaRPr sz="2200" b="1" dirty="0"/>
          </a:p>
          <a:p>
            <a:pPr marL="1219170">
              <a:lnSpc>
                <a:spcPct val="120000"/>
              </a:lnSpc>
              <a:spcBef>
                <a:spcPts val="800"/>
              </a:spcBef>
              <a:buFont typeface="Wingdings" panose="05000000000000000000" pitchFamily="2" charset="2"/>
              <a:buChar char="Ø"/>
            </a:pPr>
            <a:r>
              <a:rPr sz="2200" dirty="0" err="1"/>
              <a:t>Bảo</a:t>
            </a:r>
            <a:r>
              <a:rPr sz="2200" dirty="0"/>
              <a:t> </a:t>
            </a:r>
            <a:r>
              <a:rPr sz="2200" dirty="0" err="1"/>
              <a:t>trì</a:t>
            </a:r>
            <a:r>
              <a:rPr sz="2200" dirty="0"/>
              <a:t> </a:t>
            </a:r>
            <a:r>
              <a:rPr sz="2200" dirty="0" err="1"/>
              <a:t>định</a:t>
            </a:r>
            <a:r>
              <a:rPr sz="2200" dirty="0"/>
              <a:t> </a:t>
            </a:r>
            <a:r>
              <a:rPr sz="2200" dirty="0" err="1"/>
              <a:t>kỳ</a:t>
            </a:r>
            <a:r>
              <a:rPr sz="2200" dirty="0"/>
              <a:t> </a:t>
            </a:r>
            <a:r>
              <a:rPr sz="2200" dirty="0" err="1"/>
              <a:t>hệ</a:t>
            </a:r>
            <a:r>
              <a:rPr sz="2200" dirty="0"/>
              <a:t> </a:t>
            </a:r>
            <a:r>
              <a:rPr sz="2200" dirty="0" err="1"/>
              <a:t>thống</a:t>
            </a:r>
            <a:r>
              <a:rPr sz="2200" dirty="0"/>
              <a:t> </a:t>
            </a:r>
            <a:r>
              <a:rPr sz="2200" dirty="0" err="1"/>
              <a:t>lò</a:t>
            </a:r>
            <a:r>
              <a:rPr sz="2200" dirty="0"/>
              <a:t> </a:t>
            </a:r>
            <a:r>
              <a:rPr sz="2200" dirty="0" err="1"/>
              <a:t>hơi</a:t>
            </a:r>
            <a:r>
              <a:rPr sz="2200" dirty="0"/>
              <a:t> </a:t>
            </a:r>
            <a:r>
              <a:rPr sz="2200" dirty="0" err="1"/>
              <a:t>để</a:t>
            </a:r>
            <a:r>
              <a:rPr sz="2200" dirty="0"/>
              <a:t> </a:t>
            </a:r>
            <a:r>
              <a:rPr sz="2200" dirty="0" err="1"/>
              <a:t>loại</a:t>
            </a:r>
            <a:r>
              <a:rPr sz="2200" dirty="0"/>
              <a:t> </a:t>
            </a:r>
            <a:r>
              <a:rPr sz="2200" dirty="0" err="1"/>
              <a:t>bỏ</a:t>
            </a:r>
            <a:r>
              <a:rPr sz="2200" dirty="0"/>
              <a:t> </a:t>
            </a:r>
            <a:r>
              <a:rPr sz="2200" dirty="0" err="1"/>
              <a:t>cặn</a:t>
            </a:r>
            <a:r>
              <a:rPr sz="2200" dirty="0"/>
              <a:t> </a:t>
            </a:r>
            <a:r>
              <a:rPr sz="2200" dirty="0" err="1"/>
              <a:t>bẩn</a:t>
            </a:r>
            <a:r>
              <a:rPr sz="2200" dirty="0"/>
              <a:t>, </a:t>
            </a:r>
            <a:r>
              <a:rPr sz="2200" dirty="0" err="1"/>
              <a:t>tăng</a:t>
            </a:r>
            <a:r>
              <a:rPr sz="2200" dirty="0"/>
              <a:t> </a:t>
            </a:r>
            <a:r>
              <a:rPr sz="2200" dirty="0" err="1"/>
              <a:t>hiệu</a:t>
            </a:r>
            <a:r>
              <a:rPr sz="2200" dirty="0"/>
              <a:t> </a:t>
            </a:r>
            <a:r>
              <a:rPr sz="2200" dirty="0" err="1"/>
              <a:t>suất</a:t>
            </a:r>
            <a:r>
              <a:rPr sz="2200" dirty="0"/>
              <a:t> </a:t>
            </a:r>
            <a:r>
              <a:rPr sz="2200" dirty="0" err="1"/>
              <a:t>trao</a:t>
            </a:r>
            <a:r>
              <a:rPr sz="2200" dirty="0"/>
              <a:t> </a:t>
            </a:r>
            <a:r>
              <a:rPr sz="2200" dirty="0" err="1"/>
              <a:t>đổi</a:t>
            </a:r>
            <a:r>
              <a:rPr sz="2200" dirty="0"/>
              <a:t> </a:t>
            </a:r>
            <a:r>
              <a:rPr sz="2200" dirty="0" err="1"/>
              <a:t>nhiệt</a:t>
            </a:r>
            <a:r>
              <a:rPr sz="2200" dirty="0"/>
              <a:t>.</a:t>
            </a:r>
          </a:p>
          <a:p>
            <a:pPr marL="1219170">
              <a:lnSpc>
                <a:spcPct val="120000"/>
              </a:lnSpc>
              <a:spcBef>
                <a:spcPts val="800"/>
              </a:spcBef>
              <a:buFont typeface="Wingdings" panose="05000000000000000000" pitchFamily="2" charset="2"/>
              <a:buChar char="Ø"/>
            </a:pPr>
            <a:r>
              <a:rPr lang="en-US" sz="2200" dirty="0" err="1"/>
              <a:t>L</a:t>
            </a:r>
            <a:r>
              <a:rPr sz="2200" dirty="0" err="1"/>
              <a:t>ắp</a:t>
            </a:r>
            <a:r>
              <a:rPr sz="2200" dirty="0"/>
              <a:t> </a:t>
            </a:r>
            <a:r>
              <a:rPr sz="2200" dirty="0" err="1"/>
              <a:t>đặt</a:t>
            </a:r>
            <a:r>
              <a:rPr sz="2200" dirty="0"/>
              <a:t> </a:t>
            </a:r>
            <a:r>
              <a:rPr sz="2200" dirty="0" err="1"/>
              <a:t>bộ</a:t>
            </a:r>
            <a:r>
              <a:rPr sz="2200" dirty="0"/>
              <a:t> </a:t>
            </a:r>
            <a:r>
              <a:rPr sz="2200" dirty="0" err="1"/>
              <a:t>tiết</a:t>
            </a:r>
            <a:r>
              <a:rPr sz="2200" dirty="0"/>
              <a:t> </a:t>
            </a:r>
            <a:r>
              <a:rPr sz="2200" dirty="0" err="1"/>
              <a:t>kiệm</a:t>
            </a:r>
            <a:r>
              <a:rPr sz="2200" dirty="0"/>
              <a:t> </a:t>
            </a:r>
            <a:r>
              <a:rPr sz="2200" dirty="0" err="1"/>
              <a:t>nhiệt</a:t>
            </a:r>
            <a:r>
              <a:rPr sz="2200" dirty="0"/>
              <a:t> (economizer) </a:t>
            </a:r>
            <a:r>
              <a:rPr sz="2200" dirty="0" err="1"/>
              <a:t>để</a:t>
            </a:r>
            <a:r>
              <a:rPr sz="2200" dirty="0"/>
              <a:t> </a:t>
            </a:r>
            <a:r>
              <a:rPr sz="2200" dirty="0" err="1"/>
              <a:t>thu</a:t>
            </a:r>
            <a:r>
              <a:rPr sz="2200" dirty="0"/>
              <a:t> </a:t>
            </a:r>
            <a:r>
              <a:rPr sz="2200" dirty="0" err="1"/>
              <a:t>hồi</a:t>
            </a:r>
            <a:r>
              <a:rPr sz="2200" dirty="0"/>
              <a:t> </a:t>
            </a:r>
            <a:r>
              <a:rPr sz="2200" dirty="0" err="1"/>
              <a:t>nhiệt</a:t>
            </a:r>
            <a:r>
              <a:rPr sz="2200" dirty="0"/>
              <a:t> </a:t>
            </a:r>
            <a:r>
              <a:rPr sz="2200" dirty="0" err="1"/>
              <a:t>từ</a:t>
            </a:r>
            <a:r>
              <a:rPr sz="2200" dirty="0"/>
              <a:t> </a:t>
            </a:r>
            <a:r>
              <a:rPr sz="2200" dirty="0" err="1"/>
              <a:t>khí</a:t>
            </a:r>
            <a:r>
              <a:rPr sz="2200" dirty="0"/>
              <a:t> </a:t>
            </a:r>
            <a:r>
              <a:rPr sz="2200" dirty="0" err="1"/>
              <a:t>thải</a:t>
            </a:r>
            <a:r>
              <a:rPr sz="2200" dirty="0"/>
              <a:t>, </a:t>
            </a:r>
            <a:r>
              <a:rPr sz="2200" dirty="0" err="1"/>
              <a:t>đun</a:t>
            </a:r>
            <a:r>
              <a:rPr sz="2200" dirty="0"/>
              <a:t> </a:t>
            </a:r>
            <a:r>
              <a:rPr sz="2200" dirty="0" err="1"/>
              <a:t>nóng</a:t>
            </a:r>
            <a:r>
              <a:rPr sz="2200" dirty="0"/>
              <a:t> </a:t>
            </a:r>
            <a:r>
              <a:rPr sz="2200" dirty="0" err="1"/>
              <a:t>nước</a:t>
            </a:r>
            <a:r>
              <a:rPr sz="2200" dirty="0"/>
              <a:t> </a:t>
            </a:r>
            <a:r>
              <a:rPr sz="2200" dirty="0" err="1"/>
              <a:t>cấp</a:t>
            </a:r>
            <a:r>
              <a:rPr sz="2200" dirty="0"/>
              <a:t> </a:t>
            </a:r>
            <a:r>
              <a:rPr sz="2200" dirty="0" err="1"/>
              <a:t>cho</a:t>
            </a:r>
            <a:r>
              <a:rPr sz="2200" dirty="0"/>
              <a:t> </a:t>
            </a:r>
            <a:r>
              <a:rPr sz="2200" dirty="0" err="1"/>
              <a:t>lò</a:t>
            </a:r>
            <a:r>
              <a:rPr sz="2200" dirty="0"/>
              <a:t> </a:t>
            </a:r>
            <a:r>
              <a:rPr sz="2200" dirty="0" err="1"/>
              <a:t>hơi</a:t>
            </a:r>
            <a:r>
              <a:rPr sz="2200" dirty="0"/>
              <a:t>.</a:t>
            </a:r>
          </a:p>
          <a:p>
            <a:pPr marL="1219170">
              <a:lnSpc>
                <a:spcPct val="120000"/>
              </a:lnSpc>
              <a:spcBef>
                <a:spcPts val="800"/>
              </a:spcBef>
              <a:buFont typeface="Wingdings" panose="05000000000000000000" pitchFamily="2" charset="2"/>
              <a:buChar char="Ø"/>
            </a:pPr>
            <a:r>
              <a:rPr sz="2200" dirty="0" err="1"/>
              <a:t>Sử</a:t>
            </a:r>
            <a:r>
              <a:rPr sz="2200" dirty="0"/>
              <a:t> </a:t>
            </a:r>
            <a:r>
              <a:rPr sz="2200" dirty="0" err="1"/>
              <a:t>dụng</a:t>
            </a:r>
            <a:r>
              <a:rPr sz="2200" dirty="0"/>
              <a:t> </a:t>
            </a:r>
            <a:r>
              <a:rPr sz="2200" dirty="0" err="1"/>
              <a:t>vật</a:t>
            </a:r>
            <a:r>
              <a:rPr sz="2200" dirty="0"/>
              <a:t> </a:t>
            </a:r>
            <a:r>
              <a:rPr sz="2200" dirty="0" err="1"/>
              <a:t>liệu</a:t>
            </a:r>
            <a:r>
              <a:rPr sz="2200" dirty="0"/>
              <a:t> </a:t>
            </a:r>
            <a:r>
              <a:rPr sz="2200" dirty="0" err="1"/>
              <a:t>cách</a:t>
            </a:r>
            <a:r>
              <a:rPr sz="2200" dirty="0"/>
              <a:t> </a:t>
            </a:r>
            <a:r>
              <a:rPr sz="2200" dirty="0" err="1"/>
              <a:t>nhiệt</a:t>
            </a:r>
            <a:r>
              <a:rPr sz="2200" dirty="0"/>
              <a:t> </a:t>
            </a:r>
            <a:r>
              <a:rPr sz="2200" dirty="0" err="1"/>
              <a:t>hiệu</a:t>
            </a:r>
            <a:r>
              <a:rPr sz="2200" dirty="0"/>
              <a:t> </a:t>
            </a:r>
            <a:r>
              <a:rPr sz="2200" dirty="0" err="1"/>
              <a:t>quả</a:t>
            </a:r>
            <a:r>
              <a:rPr sz="2200" dirty="0"/>
              <a:t> </a:t>
            </a:r>
            <a:r>
              <a:rPr sz="2200" dirty="0" err="1"/>
              <a:t>cho</a:t>
            </a:r>
            <a:r>
              <a:rPr sz="2200" dirty="0"/>
              <a:t> </a:t>
            </a:r>
            <a:r>
              <a:rPr sz="2200" dirty="0" err="1"/>
              <a:t>đường</a:t>
            </a:r>
            <a:r>
              <a:rPr sz="2200" dirty="0"/>
              <a:t> </a:t>
            </a:r>
            <a:r>
              <a:rPr sz="2200" dirty="0" err="1"/>
              <a:t>ống</a:t>
            </a:r>
            <a:r>
              <a:rPr sz="2200" dirty="0"/>
              <a:t>, van, </a:t>
            </a:r>
            <a:r>
              <a:rPr sz="2200" dirty="0" err="1"/>
              <a:t>và</a:t>
            </a:r>
            <a:r>
              <a:rPr sz="2200" dirty="0"/>
              <a:t> </a:t>
            </a:r>
            <a:r>
              <a:rPr sz="2200" dirty="0" err="1"/>
              <a:t>bồn</a:t>
            </a:r>
            <a:r>
              <a:rPr sz="2200" dirty="0"/>
              <a:t> </a:t>
            </a:r>
            <a:r>
              <a:rPr sz="2200" dirty="0" err="1"/>
              <a:t>chứa</a:t>
            </a:r>
            <a:r>
              <a:rPr sz="2200" dirty="0"/>
              <a:t> </a:t>
            </a:r>
            <a:r>
              <a:rPr sz="2200" dirty="0" err="1"/>
              <a:t>hơi</a:t>
            </a:r>
            <a:r>
              <a:rPr sz="2200" dirty="0"/>
              <a:t>.</a:t>
            </a:r>
          </a:p>
          <a:p>
            <a:pPr marL="1219170">
              <a:lnSpc>
                <a:spcPct val="120000"/>
              </a:lnSpc>
              <a:spcBef>
                <a:spcPts val="800"/>
              </a:spcBef>
              <a:buFont typeface="Wingdings" panose="05000000000000000000" pitchFamily="2" charset="2"/>
              <a:buChar char="Ø"/>
            </a:pPr>
            <a:r>
              <a:rPr sz="2200" dirty="0"/>
              <a:t>Thu </a:t>
            </a:r>
            <a:r>
              <a:rPr sz="2200" dirty="0" err="1"/>
              <a:t>hồi</a:t>
            </a:r>
            <a:r>
              <a:rPr sz="2200" dirty="0"/>
              <a:t> </a:t>
            </a:r>
            <a:r>
              <a:rPr sz="2200" dirty="0" err="1"/>
              <a:t>nước</a:t>
            </a:r>
            <a:r>
              <a:rPr sz="2200" dirty="0"/>
              <a:t> </a:t>
            </a:r>
            <a:r>
              <a:rPr sz="2200" dirty="0" err="1"/>
              <a:t>ngưng</a:t>
            </a:r>
            <a:r>
              <a:rPr sz="2200" dirty="0"/>
              <a:t> </a:t>
            </a:r>
            <a:r>
              <a:rPr sz="2200" dirty="0" err="1"/>
              <a:t>tụ</a:t>
            </a:r>
            <a:r>
              <a:rPr sz="2200" dirty="0"/>
              <a:t> </a:t>
            </a:r>
            <a:r>
              <a:rPr sz="2200" dirty="0" err="1"/>
              <a:t>từ</a:t>
            </a:r>
            <a:r>
              <a:rPr sz="2200" dirty="0"/>
              <a:t> </a:t>
            </a:r>
            <a:r>
              <a:rPr sz="2200" dirty="0" err="1"/>
              <a:t>hệ</a:t>
            </a:r>
            <a:r>
              <a:rPr sz="2200" dirty="0"/>
              <a:t> </a:t>
            </a:r>
            <a:r>
              <a:rPr sz="2200" dirty="0" err="1"/>
              <a:t>thống</a:t>
            </a:r>
            <a:r>
              <a:rPr sz="2200" dirty="0"/>
              <a:t> </a:t>
            </a:r>
            <a:r>
              <a:rPr sz="2200" dirty="0" err="1"/>
              <a:t>hơi</a:t>
            </a:r>
            <a:r>
              <a:rPr sz="2200" dirty="0"/>
              <a:t> </a:t>
            </a:r>
            <a:r>
              <a:rPr sz="2200" dirty="0" err="1"/>
              <a:t>để</a:t>
            </a:r>
            <a:r>
              <a:rPr sz="2200" dirty="0"/>
              <a:t> </a:t>
            </a:r>
            <a:r>
              <a:rPr sz="2200" dirty="0" err="1"/>
              <a:t>tái</a:t>
            </a:r>
            <a:r>
              <a:rPr sz="2200" dirty="0"/>
              <a:t> </a:t>
            </a:r>
            <a:r>
              <a:rPr sz="2200" dirty="0" err="1"/>
              <a:t>sử</a:t>
            </a:r>
            <a:r>
              <a:rPr sz="2200" dirty="0"/>
              <a:t> </a:t>
            </a:r>
            <a:r>
              <a:rPr sz="2200" dirty="0" err="1"/>
              <a:t>dụng</a:t>
            </a:r>
            <a:r>
              <a:rPr sz="2200" dirty="0"/>
              <a:t>, </a:t>
            </a:r>
            <a:r>
              <a:rPr sz="2200" dirty="0" err="1"/>
              <a:t>giảm</a:t>
            </a:r>
            <a:r>
              <a:rPr sz="2200" dirty="0"/>
              <a:t> </a:t>
            </a:r>
            <a:r>
              <a:rPr sz="2200" dirty="0" err="1"/>
              <a:t>nhu</a:t>
            </a:r>
            <a:r>
              <a:rPr sz="2200" dirty="0"/>
              <a:t> </a:t>
            </a:r>
            <a:r>
              <a:rPr sz="2200" dirty="0" err="1"/>
              <a:t>cầu</a:t>
            </a:r>
            <a:r>
              <a:rPr sz="2200" dirty="0"/>
              <a:t> </a:t>
            </a:r>
            <a:r>
              <a:rPr sz="2200" dirty="0" err="1"/>
              <a:t>cấp</a:t>
            </a:r>
            <a:r>
              <a:rPr sz="2200" dirty="0"/>
              <a:t> </a:t>
            </a:r>
            <a:r>
              <a:rPr sz="2200" dirty="0" err="1"/>
              <a:t>nước</a:t>
            </a:r>
            <a:r>
              <a:rPr sz="2200" dirty="0"/>
              <a:t> </a:t>
            </a:r>
            <a:r>
              <a:rPr sz="2200" dirty="0" err="1"/>
              <a:t>mới</a:t>
            </a:r>
            <a:r>
              <a:rPr sz="2200" dirty="0"/>
              <a:t> </a:t>
            </a:r>
            <a:r>
              <a:rPr sz="2200" dirty="0" err="1"/>
              <a:t>và</a:t>
            </a:r>
            <a:r>
              <a:rPr sz="2200" dirty="0"/>
              <a:t> </a:t>
            </a:r>
            <a:r>
              <a:rPr sz="2200" dirty="0" err="1"/>
              <a:t>năng</a:t>
            </a:r>
            <a:r>
              <a:rPr sz="2200" dirty="0"/>
              <a:t> </a:t>
            </a:r>
            <a:r>
              <a:rPr sz="2200" dirty="0" err="1"/>
              <a:t>lượng</a:t>
            </a:r>
            <a:r>
              <a:rPr sz="2200" dirty="0"/>
              <a:t> </a:t>
            </a:r>
            <a:r>
              <a:rPr sz="2200" dirty="0" err="1"/>
              <a:t>đun</a:t>
            </a:r>
            <a:r>
              <a:rPr sz="2200" dirty="0"/>
              <a:t> </a:t>
            </a:r>
            <a:r>
              <a:rPr sz="2200" dirty="0" err="1"/>
              <a:t>nóng</a:t>
            </a:r>
            <a:r>
              <a:rPr sz="2200" dirty="0"/>
              <a:t>.</a:t>
            </a:r>
          </a:p>
          <a:p>
            <a:pPr marL="186262" indent="0">
              <a:lnSpc>
                <a:spcPct val="120000"/>
              </a:lnSpc>
              <a:spcBef>
                <a:spcPts val="800"/>
              </a:spcBef>
              <a:buNone/>
            </a:pPr>
            <a:r>
              <a:rPr sz="2200" b="1" dirty="0" err="1"/>
              <a:t>Hiệu</a:t>
            </a:r>
            <a:r>
              <a:rPr sz="2200" b="1" dirty="0"/>
              <a:t> </a:t>
            </a:r>
            <a:r>
              <a:rPr sz="2200" b="1" dirty="0" err="1"/>
              <a:t>quả</a:t>
            </a:r>
            <a:r>
              <a:rPr sz="2200" b="1" dirty="0"/>
              <a:t>:</a:t>
            </a:r>
          </a:p>
          <a:p>
            <a:pPr marL="1219170">
              <a:lnSpc>
                <a:spcPct val="120000"/>
              </a:lnSpc>
              <a:spcBef>
                <a:spcPts val="800"/>
              </a:spcBef>
              <a:buFont typeface="Courier New" panose="02070309020205020404" pitchFamily="49" charset="0"/>
              <a:buChar char="o"/>
            </a:pPr>
            <a:r>
              <a:rPr sz="2200" dirty="0" err="1"/>
              <a:t>Giảm</a:t>
            </a:r>
            <a:r>
              <a:rPr sz="2200" dirty="0"/>
              <a:t> </a:t>
            </a:r>
            <a:r>
              <a:rPr sz="2200" dirty="0" err="1"/>
              <a:t>tiêu</a:t>
            </a:r>
            <a:r>
              <a:rPr sz="2200" dirty="0"/>
              <a:t> </a:t>
            </a:r>
            <a:r>
              <a:rPr sz="2200" dirty="0" err="1"/>
              <a:t>thụ</a:t>
            </a:r>
            <a:r>
              <a:rPr sz="2200" dirty="0"/>
              <a:t> </a:t>
            </a:r>
            <a:r>
              <a:rPr sz="2200" dirty="0" err="1"/>
              <a:t>nhiên</a:t>
            </a:r>
            <a:r>
              <a:rPr sz="2200" dirty="0"/>
              <a:t> </a:t>
            </a:r>
            <a:r>
              <a:rPr sz="2200" dirty="0" err="1"/>
              <a:t>liệu</a:t>
            </a:r>
            <a:r>
              <a:rPr sz="2200" dirty="0"/>
              <a:t> </a:t>
            </a:r>
            <a:r>
              <a:rPr sz="2200" dirty="0" err="1"/>
              <a:t>từ</a:t>
            </a:r>
            <a:r>
              <a:rPr sz="2200" dirty="0"/>
              <a:t> 15-20%.</a:t>
            </a:r>
          </a:p>
          <a:p>
            <a:pPr marL="1219170">
              <a:lnSpc>
                <a:spcPct val="120000"/>
              </a:lnSpc>
              <a:spcBef>
                <a:spcPts val="800"/>
              </a:spcBef>
              <a:buFont typeface="Courier New" panose="02070309020205020404" pitchFamily="49" charset="0"/>
              <a:buChar char="o"/>
            </a:pPr>
            <a:r>
              <a:rPr sz="2200" dirty="0" err="1"/>
              <a:t>Tăng</a:t>
            </a:r>
            <a:r>
              <a:rPr sz="2200" dirty="0"/>
              <a:t> </a:t>
            </a:r>
            <a:r>
              <a:rPr sz="2200" dirty="0" err="1"/>
              <a:t>hiệu</a:t>
            </a:r>
            <a:r>
              <a:rPr sz="2200" dirty="0"/>
              <a:t> </a:t>
            </a:r>
            <a:r>
              <a:rPr sz="2200" dirty="0" err="1"/>
              <a:t>suất</a:t>
            </a:r>
            <a:r>
              <a:rPr sz="2200" dirty="0"/>
              <a:t> </a:t>
            </a:r>
            <a:r>
              <a:rPr sz="2200" dirty="0" err="1"/>
              <a:t>lò</a:t>
            </a:r>
            <a:r>
              <a:rPr sz="2200" dirty="0"/>
              <a:t> </a:t>
            </a:r>
            <a:r>
              <a:rPr sz="2200" dirty="0" err="1"/>
              <a:t>hơi</a:t>
            </a:r>
            <a:r>
              <a:rPr sz="2200" dirty="0"/>
              <a:t> </a:t>
            </a:r>
            <a:r>
              <a:rPr sz="2200" dirty="0" err="1"/>
              <a:t>từ</a:t>
            </a:r>
            <a:r>
              <a:rPr sz="2200" dirty="0"/>
              <a:t> 3-10%, </a:t>
            </a:r>
            <a:r>
              <a:rPr sz="2200" dirty="0" err="1"/>
              <a:t>kéo</a:t>
            </a:r>
            <a:r>
              <a:rPr sz="2200" dirty="0"/>
              <a:t> </a:t>
            </a:r>
            <a:r>
              <a:rPr sz="2200" dirty="0" err="1"/>
              <a:t>dài</a:t>
            </a:r>
            <a:r>
              <a:rPr sz="2200" dirty="0"/>
              <a:t> </a:t>
            </a:r>
            <a:r>
              <a:rPr sz="2200" dirty="0" err="1"/>
              <a:t>tuổi</a:t>
            </a:r>
            <a:r>
              <a:rPr sz="2200" dirty="0"/>
              <a:t> </a:t>
            </a:r>
            <a:r>
              <a:rPr sz="2200" dirty="0" err="1"/>
              <a:t>thọ</a:t>
            </a:r>
            <a:r>
              <a:rPr sz="2200" dirty="0"/>
              <a:t> </a:t>
            </a:r>
            <a:r>
              <a:rPr sz="2200" dirty="0" err="1"/>
              <a:t>thiết</a:t>
            </a:r>
            <a:r>
              <a:rPr sz="2200" dirty="0"/>
              <a:t> </a:t>
            </a:r>
            <a:r>
              <a:rPr sz="2200" dirty="0" err="1"/>
              <a:t>bị</a:t>
            </a:r>
            <a:r>
              <a:rPr sz="2200" dirty="0"/>
              <a:t>.</a:t>
            </a:r>
          </a:p>
        </p:txBody>
      </p:sp>
      <p:sp>
        <p:nvSpPr>
          <p:cNvPr id="5" name="Title 1"/>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a:t>
            </a:r>
            <a:r>
              <a:rPr lang="en-US">
                <a:solidFill>
                  <a:schemeClr val="accent1">
                    <a:lumMod val="50000"/>
                  </a:schemeClr>
                </a:solidFill>
                <a:latin typeface="+mn-lt"/>
              </a:rPr>
              <a:t>thủy</a:t>
            </a:r>
            <a:r>
              <a:rPr lang="vi-VN">
                <a:solidFill>
                  <a:schemeClr val="accent1">
                    <a:lumMod val="50000"/>
                  </a:schemeClr>
                </a:solidFill>
                <a:latin typeface="+mn-lt"/>
              </a:rPr>
              <a:t> sản</a:t>
            </a:r>
            <a:endParaRPr lang="vi-VN" dirty="0">
              <a:solidFill>
                <a:schemeClr val="accent1">
                  <a:lumMod val="50000"/>
                </a:schemeClr>
              </a:solidFill>
              <a:latin typeface="+mn-lt"/>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210062"/>
            <a:ext cx="11097986" cy="4772800"/>
          </a:xfrm>
        </p:spPr>
        <p:txBody>
          <a:bodyPr>
            <a:noAutofit/>
          </a:bodyPr>
          <a:lstStyle/>
          <a:p>
            <a:pPr marL="139700" indent="0">
              <a:spcBef>
                <a:spcPts val="800"/>
              </a:spcBef>
              <a:buNone/>
            </a:pPr>
            <a:r>
              <a:rPr lang="vi-VN" sz="2400" b="1" dirty="0"/>
              <a:t>6. </a:t>
            </a:r>
            <a:r>
              <a:rPr sz="2400" b="1" dirty="0" err="1"/>
              <a:t>Tối</a:t>
            </a:r>
            <a:r>
              <a:rPr sz="2400" b="1" dirty="0"/>
              <a:t> </a:t>
            </a:r>
            <a:r>
              <a:rPr sz="2400" b="1" dirty="0" err="1"/>
              <a:t>ưu</a:t>
            </a:r>
            <a:r>
              <a:rPr sz="2400" b="1" dirty="0"/>
              <a:t> </a:t>
            </a:r>
            <a:r>
              <a:rPr sz="2400" b="1" dirty="0" err="1"/>
              <a:t>hóa</a:t>
            </a:r>
            <a:r>
              <a:rPr sz="2400" b="1" dirty="0"/>
              <a:t> </a:t>
            </a:r>
            <a:r>
              <a:rPr sz="2400" b="1" dirty="0" err="1"/>
              <a:t>hệ</a:t>
            </a:r>
            <a:r>
              <a:rPr sz="2400" b="1" dirty="0"/>
              <a:t> </a:t>
            </a:r>
            <a:r>
              <a:rPr sz="2400" b="1" dirty="0" err="1"/>
              <a:t>thống</a:t>
            </a:r>
            <a:r>
              <a:rPr sz="2400" b="1" dirty="0"/>
              <a:t> </a:t>
            </a:r>
            <a:r>
              <a:rPr sz="2400" b="1" dirty="0" err="1"/>
              <a:t>khí</a:t>
            </a:r>
            <a:r>
              <a:rPr sz="2400" b="1" dirty="0"/>
              <a:t> </a:t>
            </a:r>
            <a:r>
              <a:rPr sz="2400" b="1" dirty="0" err="1"/>
              <a:t>nén</a:t>
            </a:r>
            <a:endParaRPr lang="en-US" sz="2400" b="1" dirty="0"/>
          </a:p>
          <a:p>
            <a:pPr marL="139700" indent="0">
              <a:spcBef>
                <a:spcPts val="800"/>
              </a:spcBef>
              <a:buNone/>
            </a:pPr>
            <a:r>
              <a:rPr lang="en-US" b="1" dirty="0" err="1"/>
              <a:t>Thực</a:t>
            </a:r>
            <a:r>
              <a:rPr lang="en-US" b="1" dirty="0"/>
              <a:t> </a:t>
            </a:r>
            <a:r>
              <a:rPr lang="en-US" b="1" dirty="0" err="1"/>
              <a:t>hiện</a:t>
            </a:r>
            <a:r>
              <a:rPr lang="en-US" b="1" dirty="0"/>
              <a:t>:</a:t>
            </a:r>
            <a:endParaRPr b="1" dirty="0"/>
          </a:p>
          <a:p>
            <a:pPr marL="1219170">
              <a:spcBef>
                <a:spcPts val="800"/>
              </a:spcBef>
              <a:buFont typeface="Wingdings" panose="05000000000000000000" pitchFamily="2" charset="2"/>
              <a:buChar char="Ø"/>
            </a:pPr>
            <a:r>
              <a:rPr dirty="0" err="1"/>
              <a:t>Kiểm</a:t>
            </a:r>
            <a:r>
              <a:rPr dirty="0"/>
              <a:t> </a:t>
            </a:r>
            <a:r>
              <a:rPr dirty="0" err="1"/>
              <a:t>tra</a:t>
            </a:r>
            <a:r>
              <a:rPr dirty="0"/>
              <a:t> </a:t>
            </a:r>
            <a:r>
              <a:rPr dirty="0" err="1"/>
              <a:t>và</a:t>
            </a:r>
            <a:r>
              <a:rPr dirty="0"/>
              <a:t> </a:t>
            </a:r>
            <a:r>
              <a:rPr dirty="0" err="1"/>
              <a:t>sửa</a:t>
            </a:r>
            <a:r>
              <a:rPr dirty="0"/>
              <a:t> </a:t>
            </a:r>
            <a:r>
              <a:rPr dirty="0" err="1"/>
              <a:t>chữa</a:t>
            </a:r>
            <a:r>
              <a:rPr dirty="0"/>
              <a:t> </a:t>
            </a:r>
            <a:r>
              <a:rPr dirty="0" err="1"/>
              <a:t>rò</a:t>
            </a:r>
            <a:r>
              <a:rPr dirty="0"/>
              <a:t> </a:t>
            </a:r>
            <a:r>
              <a:rPr dirty="0" err="1"/>
              <a:t>rỉ</a:t>
            </a:r>
            <a:r>
              <a:rPr dirty="0"/>
              <a:t> </a:t>
            </a:r>
            <a:r>
              <a:rPr dirty="0" err="1"/>
              <a:t>khí</a:t>
            </a:r>
            <a:r>
              <a:rPr dirty="0"/>
              <a:t> </a:t>
            </a:r>
            <a:r>
              <a:rPr dirty="0" err="1"/>
              <a:t>nén</a:t>
            </a:r>
            <a:r>
              <a:rPr dirty="0"/>
              <a:t> </a:t>
            </a:r>
            <a:r>
              <a:rPr dirty="0" err="1"/>
              <a:t>để</a:t>
            </a:r>
            <a:r>
              <a:rPr dirty="0"/>
              <a:t> </a:t>
            </a:r>
            <a:r>
              <a:rPr dirty="0" err="1"/>
              <a:t>tránh</a:t>
            </a:r>
            <a:r>
              <a:rPr dirty="0"/>
              <a:t> </a:t>
            </a:r>
            <a:r>
              <a:rPr dirty="0" err="1"/>
              <a:t>lãng</a:t>
            </a:r>
            <a:r>
              <a:rPr dirty="0"/>
              <a:t> </a:t>
            </a:r>
            <a:r>
              <a:rPr dirty="0" err="1"/>
              <a:t>phí</a:t>
            </a:r>
            <a:r>
              <a:rPr dirty="0"/>
              <a:t>, </a:t>
            </a:r>
            <a:r>
              <a:rPr dirty="0" err="1"/>
              <a:t>vì</a:t>
            </a:r>
            <a:r>
              <a:rPr dirty="0"/>
              <a:t> </a:t>
            </a:r>
            <a:r>
              <a:rPr dirty="0" err="1"/>
              <a:t>rò</a:t>
            </a:r>
            <a:r>
              <a:rPr dirty="0"/>
              <a:t> </a:t>
            </a:r>
            <a:r>
              <a:rPr dirty="0" err="1"/>
              <a:t>rỉ</a:t>
            </a:r>
            <a:r>
              <a:rPr dirty="0"/>
              <a:t> </a:t>
            </a:r>
            <a:r>
              <a:rPr dirty="0" err="1"/>
              <a:t>có</a:t>
            </a:r>
            <a:r>
              <a:rPr dirty="0"/>
              <a:t> </a:t>
            </a:r>
            <a:r>
              <a:rPr dirty="0" err="1"/>
              <a:t>thể</a:t>
            </a:r>
            <a:r>
              <a:rPr dirty="0"/>
              <a:t> </a:t>
            </a:r>
            <a:r>
              <a:rPr dirty="0" err="1"/>
              <a:t>chiếm</a:t>
            </a:r>
            <a:r>
              <a:rPr dirty="0"/>
              <a:t> 20-30% </a:t>
            </a:r>
            <a:r>
              <a:rPr dirty="0" err="1"/>
              <a:t>tổng</a:t>
            </a:r>
            <a:r>
              <a:rPr dirty="0"/>
              <a:t> </a:t>
            </a:r>
            <a:r>
              <a:rPr dirty="0" err="1"/>
              <a:t>tiêu</a:t>
            </a:r>
            <a:r>
              <a:rPr dirty="0"/>
              <a:t> hao </a:t>
            </a:r>
            <a:r>
              <a:rPr dirty="0" err="1"/>
              <a:t>năng</a:t>
            </a:r>
            <a:r>
              <a:rPr dirty="0"/>
              <a:t> </a:t>
            </a:r>
            <a:r>
              <a:rPr dirty="0" err="1"/>
              <a:t>lượng</a:t>
            </a:r>
            <a:r>
              <a:rPr dirty="0"/>
              <a:t>.</a:t>
            </a:r>
          </a:p>
          <a:p>
            <a:pPr marL="1219170">
              <a:spcBef>
                <a:spcPts val="800"/>
              </a:spcBef>
              <a:buFont typeface="Wingdings" panose="05000000000000000000" pitchFamily="2" charset="2"/>
              <a:buChar char="Ø"/>
            </a:pPr>
            <a:r>
              <a:rPr dirty="0" err="1"/>
              <a:t>Lắp</a:t>
            </a:r>
            <a:r>
              <a:rPr dirty="0"/>
              <a:t> </a:t>
            </a:r>
            <a:r>
              <a:rPr dirty="0" err="1"/>
              <a:t>đặt</a:t>
            </a:r>
            <a:r>
              <a:rPr dirty="0"/>
              <a:t> </a:t>
            </a:r>
            <a:r>
              <a:rPr dirty="0" err="1"/>
              <a:t>biến</a:t>
            </a:r>
            <a:r>
              <a:rPr dirty="0"/>
              <a:t> </a:t>
            </a:r>
            <a:r>
              <a:rPr dirty="0" err="1"/>
              <a:t>tần</a:t>
            </a:r>
            <a:r>
              <a:rPr dirty="0"/>
              <a:t> </a:t>
            </a:r>
            <a:r>
              <a:rPr dirty="0" err="1"/>
              <a:t>để</a:t>
            </a:r>
            <a:r>
              <a:rPr dirty="0"/>
              <a:t> </a:t>
            </a:r>
            <a:r>
              <a:rPr dirty="0" err="1"/>
              <a:t>điều</a:t>
            </a:r>
            <a:r>
              <a:rPr dirty="0"/>
              <a:t> </a:t>
            </a:r>
            <a:r>
              <a:rPr dirty="0" err="1"/>
              <a:t>chỉnh</a:t>
            </a:r>
            <a:r>
              <a:rPr dirty="0"/>
              <a:t> </a:t>
            </a:r>
            <a:r>
              <a:rPr dirty="0" err="1"/>
              <a:t>tốc</a:t>
            </a:r>
            <a:r>
              <a:rPr dirty="0"/>
              <a:t> </a:t>
            </a:r>
            <a:r>
              <a:rPr dirty="0" err="1"/>
              <a:t>độ</a:t>
            </a:r>
            <a:r>
              <a:rPr dirty="0"/>
              <a:t> </a:t>
            </a:r>
            <a:r>
              <a:rPr dirty="0" err="1"/>
              <a:t>máy</a:t>
            </a:r>
            <a:r>
              <a:rPr dirty="0"/>
              <a:t> </a:t>
            </a:r>
            <a:r>
              <a:rPr dirty="0" err="1"/>
              <a:t>nén</a:t>
            </a:r>
            <a:r>
              <a:rPr dirty="0"/>
              <a:t> </a:t>
            </a:r>
            <a:r>
              <a:rPr dirty="0" err="1"/>
              <a:t>khí</a:t>
            </a:r>
            <a:r>
              <a:rPr dirty="0"/>
              <a:t> </a:t>
            </a:r>
            <a:r>
              <a:rPr dirty="0" err="1"/>
              <a:t>theo</a:t>
            </a:r>
            <a:r>
              <a:rPr dirty="0"/>
              <a:t> </a:t>
            </a:r>
            <a:r>
              <a:rPr dirty="0" err="1"/>
              <a:t>nhu</a:t>
            </a:r>
            <a:r>
              <a:rPr dirty="0"/>
              <a:t> </a:t>
            </a:r>
            <a:r>
              <a:rPr dirty="0" err="1"/>
              <a:t>cầu</a:t>
            </a:r>
            <a:r>
              <a:rPr dirty="0"/>
              <a:t> </a:t>
            </a:r>
            <a:r>
              <a:rPr dirty="0" err="1"/>
              <a:t>thực</a:t>
            </a:r>
            <a:r>
              <a:rPr dirty="0"/>
              <a:t> </a:t>
            </a:r>
            <a:r>
              <a:rPr dirty="0" err="1"/>
              <a:t>tế</a:t>
            </a:r>
            <a:r>
              <a:rPr dirty="0"/>
              <a:t>, </a:t>
            </a: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khi</a:t>
            </a:r>
            <a:r>
              <a:rPr dirty="0"/>
              <a:t> </a:t>
            </a:r>
            <a:r>
              <a:rPr dirty="0" err="1"/>
              <a:t>tải</a:t>
            </a:r>
            <a:r>
              <a:rPr dirty="0"/>
              <a:t> </a:t>
            </a:r>
            <a:r>
              <a:rPr dirty="0" err="1"/>
              <a:t>thấp</a:t>
            </a:r>
            <a:r>
              <a:rPr dirty="0"/>
              <a:t>.</a:t>
            </a:r>
          </a:p>
          <a:p>
            <a:pPr marL="1219170">
              <a:spcBef>
                <a:spcPts val="800"/>
              </a:spcBef>
              <a:buFont typeface="Wingdings" panose="05000000000000000000" pitchFamily="2" charset="2"/>
              <a:buChar char="Ø"/>
            </a:pPr>
            <a:r>
              <a:rPr dirty="0" err="1"/>
              <a:t>Tối</a:t>
            </a:r>
            <a:r>
              <a:rPr dirty="0"/>
              <a:t> </a:t>
            </a:r>
            <a:r>
              <a:rPr dirty="0" err="1"/>
              <a:t>ưu</a:t>
            </a:r>
            <a:r>
              <a:rPr dirty="0"/>
              <a:t> </a:t>
            </a:r>
            <a:r>
              <a:rPr dirty="0" err="1"/>
              <a:t>hóa</a:t>
            </a:r>
            <a:r>
              <a:rPr dirty="0"/>
              <a:t> </a:t>
            </a:r>
            <a:r>
              <a:rPr dirty="0" err="1"/>
              <a:t>áp</a:t>
            </a:r>
            <a:r>
              <a:rPr dirty="0"/>
              <a:t> </a:t>
            </a:r>
            <a:r>
              <a:rPr dirty="0" err="1"/>
              <a:t>suất</a:t>
            </a:r>
            <a:r>
              <a:rPr dirty="0"/>
              <a:t> </a:t>
            </a:r>
            <a:r>
              <a:rPr dirty="0" err="1"/>
              <a:t>làm</a:t>
            </a:r>
            <a:r>
              <a:rPr dirty="0"/>
              <a:t> </a:t>
            </a:r>
            <a:r>
              <a:rPr dirty="0" err="1"/>
              <a:t>việc</a:t>
            </a:r>
            <a:r>
              <a:rPr dirty="0"/>
              <a:t> </a:t>
            </a:r>
            <a:r>
              <a:rPr dirty="0" err="1"/>
              <a:t>của</a:t>
            </a:r>
            <a:r>
              <a:rPr dirty="0"/>
              <a:t> </a:t>
            </a:r>
            <a:r>
              <a:rPr dirty="0" err="1"/>
              <a:t>hệ</a:t>
            </a:r>
            <a:r>
              <a:rPr dirty="0"/>
              <a:t> </a:t>
            </a:r>
            <a:r>
              <a:rPr dirty="0" err="1"/>
              <a:t>thống</a:t>
            </a:r>
            <a:r>
              <a:rPr dirty="0"/>
              <a:t> </a:t>
            </a:r>
            <a:r>
              <a:rPr dirty="0" err="1"/>
              <a:t>để</a:t>
            </a:r>
            <a:r>
              <a:rPr dirty="0"/>
              <a:t> </a:t>
            </a:r>
            <a:r>
              <a:rPr dirty="0" err="1"/>
              <a:t>không</a:t>
            </a:r>
            <a:r>
              <a:rPr dirty="0"/>
              <a:t> </a:t>
            </a:r>
            <a:r>
              <a:rPr dirty="0" err="1"/>
              <a:t>vượt</a:t>
            </a:r>
            <a:r>
              <a:rPr dirty="0"/>
              <a:t> </a:t>
            </a:r>
            <a:r>
              <a:rPr dirty="0" err="1"/>
              <a:t>quá</a:t>
            </a:r>
            <a:r>
              <a:rPr dirty="0"/>
              <a:t> </a:t>
            </a:r>
            <a:r>
              <a:rPr dirty="0" err="1"/>
              <a:t>nhu</a:t>
            </a:r>
            <a:r>
              <a:rPr dirty="0"/>
              <a:t> </a:t>
            </a:r>
            <a:r>
              <a:rPr dirty="0" err="1"/>
              <a:t>cầu</a:t>
            </a:r>
            <a:r>
              <a:rPr dirty="0"/>
              <a:t> </a:t>
            </a:r>
            <a:r>
              <a:rPr dirty="0" err="1"/>
              <a:t>của</a:t>
            </a:r>
            <a:r>
              <a:rPr dirty="0"/>
              <a:t> </a:t>
            </a:r>
            <a:r>
              <a:rPr dirty="0" err="1"/>
              <a:t>thiết</a:t>
            </a:r>
            <a:r>
              <a:rPr dirty="0"/>
              <a:t> </a:t>
            </a:r>
            <a:r>
              <a:rPr dirty="0" err="1"/>
              <a:t>bị</a:t>
            </a:r>
            <a:r>
              <a:rPr dirty="0"/>
              <a:t> </a:t>
            </a:r>
            <a:r>
              <a:rPr dirty="0" err="1"/>
              <a:t>sử</a:t>
            </a:r>
            <a:r>
              <a:rPr dirty="0"/>
              <a:t> </a:t>
            </a:r>
            <a:r>
              <a:rPr dirty="0" err="1"/>
              <a:t>dụng</a:t>
            </a:r>
            <a:r>
              <a:rPr dirty="0"/>
              <a:t>.</a:t>
            </a:r>
          </a:p>
          <a:p>
            <a:pPr marL="1219170">
              <a:spcBef>
                <a:spcPts val="800"/>
              </a:spcBef>
              <a:buFont typeface="Wingdings" panose="05000000000000000000" pitchFamily="2" charset="2"/>
              <a:buChar char="Ø"/>
            </a:pPr>
            <a:r>
              <a:rPr dirty="0"/>
              <a:t>Thu </a:t>
            </a:r>
            <a:r>
              <a:rPr dirty="0" err="1"/>
              <a:t>hồi</a:t>
            </a:r>
            <a:r>
              <a:rPr dirty="0"/>
              <a:t> </a:t>
            </a:r>
            <a:r>
              <a:rPr dirty="0" err="1"/>
              <a:t>nhiệt</a:t>
            </a:r>
            <a:r>
              <a:rPr dirty="0"/>
              <a:t> </a:t>
            </a:r>
            <a:r>
              <a:rPr dirty="0" err="1"/>
              <a:t>thải</a:t>
            </a:r>
            <a:r>
              <a:rPr dirty="0"/>
              <a:t> </a:t>
            </a:r>
            <a:r>
              <a:rPr dirty="0" err="1"/>
              <a:t>từ</a:t>
            </a:r>
            <a:r>
              <a:rPr dirty="0"/>
              <a:t> </a:t>
            </a:r>
            <a:r>
              <a:rPr dirty="0" err="1"/>
              <a:t>máy</a:t>
            </a:r>
            <a:r>
              <a:rPr dirty="0"/>
              <a:t> </a:t>
            </a:r>
            <a:r>
              <a:rPr dirty="0" err="1"/>
              <a:t>nén</a:t>
            </a:r>
            <a:r>
              <a:rPr dirty="0"/>
              <a:t> </a:t>
            </a:r>
            <a:r>
              <a:rPr dirty="0" err="1"/>
              <a:t>khí</a:t>
            </a:r>
            <a:r>
              <a:rPr dirty="0"/>
              <a:t> </a:t>
            </a:r>
            <a:r>
              <a:rPr dirty="0" err="1"/>
              <a:t>để</a:t>
            </a:r>
            <a:r>
              <a:rPr dirty="0"/>
              <a:t> </a:t>
            </a:r>
            <a:r>
              <a:rPr dirty="0" err="1"/>
              <a:t>sử</a:t>
            </a:r>
            <a:r>
              <a:rPr dirty="0"/>
              <a:t> </a:t>
            </a:r>
            <a:r>
              <a:rPr dirty="0" err="1"/>
              <a:t>dụng</a:t>
            </a:r>
            <a:r>
              <a:rPr dirty="0"/>
              <a:t> </a:t>
            </a:r>
            <a:r>
              <a:rPr dirty="0" err="1"/>
              <a:t>trong</a:t>
            </a:r>
            <a:r>
              <a:rPr dirty="0"/>
              <a:t> </a:t>
            </a:r>
            <a:r>
              <a:rPr dirty="0" err="1"/>
              <a:t>các</a:t>
            </a:r>
            <a:r>
              <a:rPr dirty="0"/>
              <a:t> </a:t>
            </a:r>
            <a:r>
              <a:rPr dirty="0" err="1"/>
              <a:t>hoạt</a:t>
            </a:r>
            <a:r>
              <a:rPr dirty="0"/>
              <a:t> </a:t>
            </a:r>
            <a:r>
              <a:rPr dirty="0" err="1"/>
              <a:t>động</a:t>
            </a:r>
            <a:r>
              <a:rPr dirty="0"/>
              <a:t> </a:t>
            </a:r>
            <a:r>
              <a:rPr dirty="0" err="1"/>
              <a:t>như</a:t>
            </a:r>
            <a:r>
              <a:rPr dirty="0"/>
              <a:t> </a:t>
            </a:r>
            <a:r>
              <a:rPr dirty="0" err="1"/>
              <a:t>đun</a:t>
            </a:r>
            <a:r>
              <a:rPr dirty="0"/>
              <a:t> </a:t>
            </a:r>
            <a:r>
              <a:rPr dirty="0" err="1"/>
              <a:t>nước</a:t>
            </a:r>
            <a:r>
              <a:rPr dirty="0"/>
              <a:t> </a:t>
            </a:r>
            <a:r>
              <a:rPr dirty="0" err="1"/>
              <a:t>hoặc</a:t>
            </a:r>
            <a:r>
              <a:rPr dirty="0"/>
              <a:t> </a:t>
            </a:r>
            <a:r>
              <a:rPr dirty="0" err="1"/>
              <a:t>sưởi</a:t>
            </a:r>
            <a:r>
              <a:rPr dirty="0"/>
              <a:t> </a:t>
            </a:r>
            <a:r>
              <a:rPr dirty="0" err="1"/>
              <a:t>ấm</a:t>
            </a:r>
            <a:r>
              <a:rPr dirty="0"/>
              <a:t>.</a:t>
            </a:r>
          </a:p>
          <a:p>
            <a:pPr marL="186262" indent="0">
              <a:spcBef>
                <a:spcPts val="800"/>
              </a:spcBef>
              <a:buNone/>
            </a:pPr>
            <a:r>
              <a:rPr b="1" dirty="0" err="1"/>
              <a:t>Hiệu</a:t>
            </a:r>
            <a:r>
              <a:rPr b="1" dirty="0"/>
              <a:t> </a:t>
            </a:r>
            <a:r>
              <a:rPr b="1" dirty="0" err="1"/>
              <a:t>quả</a:t>
            </a:r>
            <a:r>
              <a:rPr b="1" dirty="0"/>
              <a:t>:</a:t>
            </a:r>
          </a:p>
          <a:p>
            <a:pPr marL="1244570" indent="-342900">
              <a:spcBef>
                <a:spcPts val="800"/>
              </a:spcBef>
              <a:buFont typeface="Wingdings" panose="05000000000000000000" pitchFamily="2" charset="2"/>
              <a:buChar char="Ø"/>
            </a:pPr>
            <a:r>
              <a:rPr dirty="0" err="1"/>
              <a:t>Tiết</a:t>
            </a:r>
            <a:r>
              <a:rPr dirty="0"/>
              <a:t> </a:t>
            </a:r>
            <a:r>
              <a:rPr dirty="0" err="1"/>
              <a:t>kiệm</a:t>
            </a:r>
            <a:r>
              <a:rPr dirty="0"/>
              <a:t> </a:t>
            </a:r>
            <a:r>
              <a:rPr dirty="0" err="1"/>
              <a:t>từ</a:t>
            </a:r>
            <a:r>
              <a:rPr dirty="0"/>
              <a:t> 15-35% </a:t>
            </a:r>
            <a:r>
              <a:rPr dirty="0" err="1"/>
              <a:t>điện</a:t>
            </a:r>
            <a:r>
              <a:rPr dirty="0"/>
              <a:t> </a:t>
            </a:r>
            <a:r>
              <a:rPr dirty="0" err="1"/>
              <a:t>năng</a:t>
            </a:r>
            <a:r>
              <a:rPr dirty="0"/>
              <a:t> </a:t>
            </a:r>
            <a:r>
              <a:rPr dirty="0" err="1"/>
              <a:t>tiêu</a:t>
            </a:r>
            <a:r>
              <a:rPr dirty="0"/>
              <a:t> </a:t>
            </a:r>
            <a:r>
              <a:rPr dirty="0" err="1"/>
              <a:t>thụ</a:t>
            </a:r>
            <a:r>
              <a:rPr dirty="0"/>
              <a:t>.</a:t>
            </a:r>
          </a:p>
          <a:p>
            <a:pPr marL="1244570" indent="-342900">
              <a:spcBef>
                <a:spcPts val="800"/>
              </a:spcBef>
              <a:buFont typeface="Wingdings" panose="05000000000000000000" pitchFamily="2" charset="2"/>
              <a:buChar char="Ø"/>
            </a:pPr>
            <a:r>
              <a:rPr dirty="0"/>
              <a:t>Thu </a:t>
            </a:r>
            <a:r>
              <a:rPr dirty="0" err="1"/>
              <a:t>hồi</a:t>
            </a:r>
            <a:r>
              <a:rPr dirty="0"/>
              <a:t> </a:t>
            </a:r>
            <a:r>
              <a:rPr dirty="0" err="1"/>
              <a:t>được</a:t>
            </a:r>
            <a:r>
              <a:rPr dirty="0"/>
              <a:t> 50-90% </a:t>
            </a:r>
            <a:r>
              <a:rPr dirty="0" err="1"/>
              <a:t>nhiệt</a:t>
            </a:r>
            <a:r>
              <a:rPr dirty="0"/>
              <a:t> </a:t>
            </a:r>
            <a:r>
              <a:rPr dirty="0" err="1"/>
              <a:t>thải</a:t>
            </a:r>
            <a:r>
              <a:rPr dirty="0"/>
              <a:t>, </a:t>
            </a:r>
            <a:r>
              <a:rPr dirty="0" err="1"/>
              <a:t>giảm</a:t>
            </a:r>
            <a:r>
              <a:rPr dirty="0"/>
              <a:t> chi </a:t>
            </a:r>
            <a:r>
              <a:rPr dirty="0" err="1"/>
              <a:t>phí</a:t>
            </a:r>
            <a:r>
              <a:rPr dirty="0"/>
              <a:t> </a:t>
            </a:r>
            <a:r>
              <a:rPr dirty="0" err="1"/>
              <a:t>năng</a:t>
            </a:r>
            <a:r>
              <a:rPr dirty="0"/>
              <a:t> </a:t>
            </a:r>
            <a:r>
              <a:rPr dirty="0" err="1"/>
              <a:t>lượng</a:t>
            </a:r>
            <a:r>
              <a:rPr dirty="0"/>
              <a:t> </a:t>
            </a:r>
            <a:r>
              <a:rPr dirty="0" err="1"/>
              <a:t>bổ</a:t>
            </a:r>
            <a:r>
              <a:rPr dirty="0"/>
              <a:t> sung.</a:t>
            </a:r>
          </a:p>
        </p:txBody>
      </p:sp>
      <p:sp>
        <p:nvSpPr>
          <p:cNvPr id="5" name="Title 1"/>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a:t>
            </a:r>
            <a:r>
              <a:rPr lang="en-US">
                <a:solidFill>
                  <a:schemeClr val="accent1">
                    <a:lumMod val="50000"/>
                  </a:schemeClr>
                </a:solidFill>
                <a:latin typeface="+mn-lt"/>
              </a:rPr>
              <a:t>thủy</a:t>
            </a:r>
            <a:r>
              <a:rPr lang="vi-VN">
                <a:solidFill>
                  <a:schemeClr val="accent1">
                    <a:lumMod val="50000"/>
                  </a:schemeClr>
                </a:solidFill>
                <a:latin typeface="+mn-lt"/>
              </a:rPr>
              <a:t> sản</a:t>
            </a:r>
            <a:endParaRPr lang="vi-VN" dirty="0">
              <a:solidFill>
                <a:schemeClr val="accent1">
                  <a:lumMod val="50000"/>
                </a:schemeClr>
              </a:solidFill>
              <a:latin typeface="+mn-lt"/>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4D4BDC-7DB4-6F30-30C8-23D4DB14ADD8}"/>
              </a:ext>
            </a:extLst>
          </p:cNvPr>
          <p:cNvSpPr>
            <a:spLocks noGrp="1"/>
          </p:cNvSpPr>
          <p:nvPr>
            <p:ph type="title"/>
          </p:nvPr>
        </p:nvSpPr>
        <p:spPr>
          <a:xfrm>
            <a:off x="0" y="544392"/>
            <a:ext cx="12192000" cy="654050"/>
          </a:xfrm>
        </p:spPr>
        <p:txBody>
          <a:bodyPr/>
          <a:lstStyle/>
          <a:p>
            <a:pPr algn="ctr"/>
            <a:r>
              <a:rPr lang="en-US" sz="3200">
                <a:solidFill>
                  <a:schemeClr val="accent1">
                    <a:lumMod val="50000"/>
                  </a:schemeClr>
                </a:solidFill>
              </a:rPr>
              <a:t>CHIA NHÓM VÀ THẢO LUẬN</a:t>
            </a:r>
            <a:endParaRPr lang="en-VN" sz="3200" dirty="0">
              <a:solidFill>
                <a:schemeClr val="accent1">
                  <a:lumMod val="50000"/>
                </a:schemeClr>
              </a:solidFill>
            </a:endParaRPr>
          </a:p>
        </p:txBody>
      </p:sp>
      <p:sp>
        <p:nvSpPr>
          <p:cNvPr id="7" name="Content Placeholder 2">
            <a:extLst>
              <a:ext uri="{FF2B5EF4-FFF2-40B4-BE49-F238E27FC236}">
                <a16:creationId xmlns:a16="http://schemas.microsoft.com/office/drawing/2014/main" id="{50C8C3F9-A797-202C-A42B-6690B17ECD45}"/>
              </a:ext>
            </a:extLst>
          </p:cNvPr>
          <p:cNvSpPr>
            <a:spLocks noGrp="1"/>
          </p:cNvSpPr>
          <p:nvPr>
            <p:ph idx="1"/>
          </p:nvPr>
        </p:nvSpPr>
        <p:spPr>
          <a:xfrm>
            <a:off x="609600" y="1536633"/>
            <a:ext cx="10972800" cy="4772800"/>
          </a:xfrm>
        </p:spPr>
        <p:txBody>
          <a:bodyPr/>
          <a:lstStyle/>
          <a:p>
            <a:pPr marL="139700" indent="0">
              <a:buNone/>
            </a:pPr>
            <a:r>
              <a:rPr lang="en-US" b="1" dirty="0"/>
              <a:t>Chia </a:t>
            </a:r>
            <a:r>
              <a:rPr lang="en-US" b="1" dirty="0" err="1"/>
              <a:t>lớp</a:t>
            </a:r>
            <a:r>
              <a:rPr lang="en-US" b="1" dirty="0"/>
              <a:t> </a:t>
            </a:r>
            <a:r>
              <a:rPr lang="en-US" b="1" dirty="0" err="1"/>
              <a:t>thành</a:t>
            </a:r>
            <a:r>
              <a:rPr lang="en-US" b="1" dirty="0"/>
              <a:t> 4 </a:t>
            </a:r>
            <a:r>
              <a:rPr lang="en-US" b="1" dirty="0" err="1"/>
              <a:t>nhóm</a:t>
            </a:r>
            <a:endParaRPr lang="en-VN" b="1" dirty="0"/>
          </a:p>
          <a:p>
            <a:pPr marL="139700" indent="0">
              <a:buNone/>
            </a:pPr>
            <a:endParaRPr lang="en-VN" dirty="0"/>
          </a:p>
          <a:p>
            <a:pPr marL="139700" indent="0">
              <a:buNone/>
            </a:pPr>
            <a:r>
              <a:rPr lang="en-US" b="1" dirty="0"/>
              <a:t>Thảo </a:t>
            </a:r>
            <a:r>
              <a:rPr lang="en-US" b="1" dirty="0" err="1"/>
              <a:t>luận</a:t>
            </a:r>
            <a:r>
              <a:rPr lang="en-US" b="1" dirty="0"/>
              <a:t> </a:t>
            </a:r>
            <a:r>
              <a:rPr lang="en-US" b="1" dirty="0" err="1"/>
              <a:t>trong</a:t>
            </a:r>
            <a:r>
              <a:rPr lang="en-US" b="1" dirty="0"/>
              <a:t> 15 </a:t>
            </a:r>
            <a:r>
              <a:rPr lang="en-US" b="1" dirty="0" err="1"/>
              <a:t>phút</a:t>
            </a:r>
            <a:endParaRPr lang="en-VN" b="1" dirty="0"/>
          </a:p>
          <a:p>
            <a:pPr marL="139700" indent="0">
              <a:buNone/>
            </a:pPr>
            <a:endParaRPr lang="en-VN" b="1" dirty="0"/>
          </a:p>
          <a:p>
            <a:r>
              <a:rPr lang="vi-VN" dirty="0"/>
              <a:t>Theo bạn, ngành nào sử dụng nhiều năng lượng nhất tại Việt Nam?</a:t>
            </a:r>
          </a:p>
          <a:p>
            <a:pPr marL="139700" indent="0">
              <a:buNone/>
            </a:pPr>
            <a:endParaRPr lang="vi-VN" dirty="0"/>
          </a:p>
          <a:p>
            <a:r>
              <a:rPr lang="vi-VN" dirty="0"/>
              <a:t>Công ty của bạn sử dụng nguồn năng lượng</a:t>
            </a:r>
            <a:r>
              <a:rPr lang="en-US" dirty="0"/>
              <a:t> </a:t>
            </a:r>
            <a:r>
              <a:rPr lang="en-US" dirty="0" err="1"/>
              <a:t>chủ</a:t>
            </a:r>
            <a:r>
              <a:rPr lang="en-US" dirty="0"/>
              <a:t> </a:t>
            </a:r>
            <a:r>
              <a:rPr lang="en-US" dirty="0" err="1"/>
              <a:t>yếu</a:t>
            </a:r>
            <a:r>
              <a:rPr lang="en-US" dirty="0"/>
              <a:t> </a:t>
            </a:r>
            <a:r>
              <a:rPr lang="en-US" dirty="0" err="1"/>
              <a:t>nào</a:t>
            </a:r>
            <a:r>
              <a:rPr lang="vi-VN" dirty="0"/>
              <a:t>?</a:t>
            </a:r>
            <a:endParaRPr lang="en-US" dirty="0"/>
          </a:p>
          <a:p>
            <a:pPr marL="139700" indent="0">
              <a:buNone/>
            </a:pPr>
            <a:endParaRPr lang="en-US" dirty="0"/>
          </a:p>
          <a:p>
            <a:r>
              <a:rPr lang="en-US" dirty="0" err="1"/>
              <a:t>Xác</a:t>
            </a:r>
            <a:r>
              <a:rPr lang="en-US" dirty="0"/>
              <a:t> </a:t>
            </a:r>
            <a:r>
              <a:rPr lang="en-US" dirty="0" err="1"/>
              <a:t>định</a:t>
            </a:r>
            <a:r>
              <a:rPr lang="en-US" dirty="0"/>
              <a:t> </a:t>
            </a:r>
            <a:r>
              <a:rPr lang="en-US" dirty="0" err="1"/>
              <a:t>khu</a:t>
            </a:r>
            <a:r>
              <a:rPr lang="en-US" dirty="0"/>
              <a:t> </a:t>
            </a:r>
            <a:r>
              <a:rPr lang="en-US" dirty="0" err="1"/>
              <a:t>vực</a:t>
            </a:r>
            <a:r>
              <a:rPr lang="en-US" dirty="0"/>
              <a:t>/</a:t>
            </a:r>
            <a:r>
              <a:rPr lang="en-US" dirty="0" err="1"/>
              <a:t>thiết</a:t>
            </a:r>
            <a:r>
              <a:rPr lang="en-US" dirty="0"/>
              <a:t> </a:t>
            </a:r>
            <a:r>
              <a:rPr lang="en-US" dirty="0" err="1"/>
              <a:t>bị</a:t>
            </a:r>
            <a:r>
              <a:rPr lang="en-US" dirty="0"/>
              <a:t> </a:t>
            </a:r>
            <a:r>
              <a:rPr lang="en-US" dirty="0" err="1"/>
              <a:t>tiêu</a:t>
            </a:r>
            <a:r>
              <a:rPr lang="en-US" dirty="0"/>
              <a:t> </a:t>
            </a:r>
            <a:r>
              <a:rPr lang="en-US" dirty="0" err="1"/>
              <a:t>thụ</a:t>
            </a:r>
            <a:r>
              <a:rPr lang="en-US" dirty="0"/>
              <a:t> </a:t>
            </a:r>
            <a:r>
              <a:rPr lang="en-US" dirty="0" err="1"/>
              <a:t>năng</a:t>
            </a:r>
            <a:r>
              <a:rPr lang="en-US" dirty="0"/>
              <a:t> </a:t>
            </a:r>
            <a:r>
              <a:rPr lang="en-US" dirty="0" err="1"/>
              <a:t>lượng</a:t>
            </a:r>
            <a:r>
              <a:rPr lang="en-US" dirty="0"/>
              <a:t> </a:t>
            </a:r>
            <a:r>
              <a:rPr lang="en-US" dirty="0" err="1"/>
              <a:t>chính</a:t>
            </a:r>
            <a:r>
              <a:rPr lang="en-US" dirty="0"/>
              <a:t> </a:t>
            </a:r>
            <a:r>
              <a:rPr lang="en-US" dirty="0" err="1"/>
              <a:t>và</a:t>
            </a:r>
            <a:r>
              <a:rPr lang="en-US" dirty="0"/>
              <a:t> </a:t>
            </a:r>
            <a:r>
              <a:rPr lang="en-US" dirty="0" err="1"/>
              <a:t>có</a:t>
            </a:r>
            <a:r>
              <a:rPr lang="en-US" dirty="0"/>
              <a:t> </a:t>
            </a:r>
            <a:r>
              <a:rPr lang="en-US" dirty="0" err="1"/>
              <a:t>tiềm</a:t>
            </a:r>
            <a:r>
              <a:rPr lang="en-US" dirty="0"/>
              <a:t> </a:t>
            </a:r>
            <a:r>
              <a:rPr lang="en-US" dirty="0" err="1"/>
              <a:t>năng</a:t>
            </a:r>
            <a:r>
              <a:rPr lang="en-US" dirty="0"/>
              <a:t> TKNL </a:t>
            </a:r>
            <a:r>
              <a:rPr lang="en-US" dirty="0" err="1"/>
              <a:t>trong</a:t>
            </a:r>
            <a:r>
              <a:rPr lang="en-US" dirty="0"/>
              <a:t> </a:t>
            </a:r>
            <a:r>
              <a:rPr lang="en-US" dirty="0" err="1"/>
              <a:t>ngành</a:t>
            </a:r>
            <a:r>
              <a:rPr lang="en-US" dirty="0"/>
              <a:t> </a:t>
            </a:r>
            <a:r>
              <a:rPr lang="en-US" dirty="0" err="1"/>
              <a:t>chế</a:t>
            </a:r>
            <a:r>
              <a:rPr lang="en-US" dirty="0"/>
              <a:t> </a:t>
            </a:r>
            <a:r>
              <a:rPr lang="en-US" dirty="0" err="1"/>
              <a:t>biến</a:t>
            </a:r>
            <a:r>
              <a:rPr lang="en-US" dirty="0"/>
              <a:t> </a:t>
            </a:r>
            <a:r>
              <a:rPr lang="en-US" dirty="0" err="1"/>
              <a:t>thuỷ</a:t>
            </a:r>
            <a:r>
              <a:rPr lang="en-US" dirty="0"/>
              <a:t> </a:t>
            </a:r>
            <a:r>
              <a:rPr lang="en-US" dirty="0" err="1"/>
              <a:t>sản</a:t>
            </a:r>
            <a:r>
              <a:rPr lang="en-US" dirty="0"/>
              <a:t>?</a:t>
            </a:r>
            <a:endParaRPr lang="vi-VN" dirty="0"/>
          </a:p>
          <a:p>
            <a:endParaRPr lang="vi-VN" dirty="0"/>
          </a:p>
          <a:p>
            <a:r>
              <a:rPr lang="en-US" dirty="0" err="1"/>
              <a:t>Xác</a:t>
            </a:r>
            <a:r>
              <a:rPr lang="en-US" dirty="0"/>
              <a:t> </a:t>
            </a:r>
            <a:r>
              <a:rPr lang="en-US" dirty="0" err="1"/>
              <a:t>định</a:t>
            </a:r>
            <a:r>
              <a:rPr lang="en-US" dirty="0"/>
              <a:t> </a:t>
            </a:r>
            <a:r>
              <a:rPr lang="en-US" dirty="0" err="1"/>
              <a:t>các</a:t>
            </a:r>
            <a:r>
              <a:rPr lang="en-US" dirty="0"/>
              <a:t> </a:t>
            </a:r>
            <a:r>
              <a:rPr lang="en-US" dirty="0" err="1"/>
              <a:t>cơ</a:t>
            </a:r>
            <a:r>
              <a:rPr lang="en-US" dirty="0"/>
              <a:t> </a:t>
            </a:r>
            <a:r>
              <a:rPr lang="en-US" dirty="0" err="1"/>
              <a:t>hội</a:t>
            </a:r>
            <a:r>
              <a:rPr lang="en-US" dirty="0"/>
              <a:t> </a:t>
            </a:r>
            <a:r>
              <a:rPr lang="en-US" dirty="0" err="1"/>
              <a:t>TKNL</a:t>
            </a:r>
            <a:r>
              <a:rPr lang="vi-VN" dirty="0"/>
              <a:t> trong </a:t>
            </a:r>
            <a:r>
              <a:rPr lang="en-US" dirty="0"/>
              <a:t>C</a:t>
            </a:r>
            <a:r>
              <a:rPr lang="vi-VN" dirty="0"/>
              <a:t>ông ty của bạn là gì</a:t>
            </a:r>
            <a:r>
              <a:rPr lang="en-US" dirty="0"/>
              <a:t>?</a:t>
            </a:r>
          </a:p>
          <a:p>
            <a:pPr marL="139700" indent="0">
              <a:buNone/>
            </a:pPr>
            <a:endParaRPr lang="en-VN" dirty="0"/>
          </a:p>
          <a:p>
            <a:pPr marL="139700" indent="0">
              <a:buNone/>
            </a:pPr>
            <a:r>
              <a:rPr lang="en-US" b="1" dirty="0" err="1"/>
              <a:t>Trình</a:t>
            </a:r>
            <a:r>
              <a:rPr lang="en-US" b="1" dirty="0"/>
              <a:t> </a:t>
            </a:r>
            <a:r>
              <a:rPr lang="en-US" b="1" dirty="0" err="1"/>
              <a:t>bày</a:t>
            </a:r>
            <a:r>
              <a:rPr lang="en-US" b="1" dirty="0"/>
              <a:t> </a:t>
            </a:r>
            <a:r>
              <a:rPr lang="en-US" b="1" dirty="0" err="1"/>
              <a:t>trong</a:t>
            </a:r>
            <a:r>
              <a:rPr lang="en-US" b="1" dirty="0"/>
              <a:t> 5 </a:t>
            </a:r>
            <a:r>
              <a:rPr lang="en-US" b="1" dirty="0" err="1"/>
              <a:t>phút</a:t>
            </a:r>
            <a:endParaRPr lang="en-VN" b="1" dirty="0"/>
          </a:p>
          <a:p>
            <a:endParaRPr lang="en-VN" dirty="0"/>
          </a:p>
        </p:txBody>
      </p:sp>
    </p:spTree>
    <p:extLst>
      <p:ext uri="{BB962C8B-B14F-4D97-AF65-F5344CB8AC3E}">
        <p14:creationId xmlns:p14="http://schemas.microsoft.com/office/powerpoint/2010/main" val="738132899"/>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48EDD-1BC6-BD3B-1C70-E6C16E526DD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B7B503E-9F14-CCAF-ED7A-BC5ED99B25E2}"/>
              </a:ext>
            </a:extLst>
          </p:cNvPr>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a:t>
            </a:r>
            <a:r>
              <a:rPr lang="en-US">
                <a:solidFill>
                  <a:schemeClr val="accent1">
                    <a:lumMod val="50000"/>
                  </a:schemeClr>
                </a:solidFill>
                <a:latin typeface="+mn-lt"/>
              </a:rPr>
              <a:t>thủy </a:t>
            </a:r>
            <a:r>
              <a:rPr lang="vi-VN">
                <a:solidFill>
                  <a:schemeClr val="accent1">
                    <a:lumMod val="50000"/>
                  </a:schemeClr>
                </a:solidFill>
                <a:latin typeface="+mn-lt"/>
              </a:rPr>
              <a:t>sản</a:t>
            </a:r>
            <a:endParaRPr lang="vi-VN" dirty="0">
              <a:solidFill>
                <a:schemeClr val="accent1">
                  <a:lumMod val="50000"/>
                </a:schemeClr>
              </a:solidFill>
              <a:latin typeface="+mn-lt"/>
            </a:endParaRPr>
          </a:p>
        </p:txBody>
      </p:sp>
      <p:sp>
        <p:nvSpPr>
          <p:cNvPr id="2" name="Content Placeholder 1"/>
          <p:cNvSpPr>
            <a:spLocks noGrp="1"/>
          </p:cNvSpPr>
          <p:nvPr>
            <p:ph idx="1"/>
          </p:nvPr>
        </p:nvSpPr>
        <p:spPr>
          <a:xfrm>
            <a:off x="609600" y="1209675"/>
            <a:ext cx="9935688" cy="3813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139700" indent="0" algn="just">
              <a:lnSpc>
                <a:spcPct val="150000"/>
              </a:lnSpc>
              <a:spcBef>
                <a:spcPts val="800"/>
              </a:spcBef>
              <a:buNone/>
            </a:pPr>
            <a:r>
              <a:rPr lang="vi-VN" b="1" dirty="0"/>
              <a:t>7. Sử dụng năng lượng mặt trời</a:t>
            </a:r>
          </a:p>
          <a:p>
            <a:pPr marL="1219170" algn="just">
              <a:lnSpc>
                <a:spcPct val="150000"/>
              </a:lnSpc>
              <a:spcBef>
                <a:spcPts val="800"/>
              </a:spcBef>
              <a:buFont typeface="Wingdings" panose="05000000000000000000" pitchFamily="2" charset="2"/>
              <a:buChar char="Ø"/>
            </a:pPr>
            <a:r>
              <a:rPr lang="vi-VN" dirty="0"/>
              <a:t>Lắp đặt hệ thống năng lượng mặt trời trên mái nhà máy.</a:t>
            </a:r>
          </a:p>
          <a:p>
            <a:pPr marL="1219170" algn="just">
              <a:lnSpc>
                <a:spcPct val="150000"/>
              </a:lnSpc>
              <a:spcBef>
                <a:spcPts val="800"/>
              </a:spcBef>
              <a:buFont typeface="Wingdings" panose="05000000000000000000" pitchFamily="2" charset="2"/>
              <a:buChar char="Ø"/>
            </a:pPr>
            <a:r>
              <a:rPr lang="vi-VN" dirty="0"/>
              <a:t>Sử dụng năng lượng mặt trời cho các ứng dụng như chiếu sáng, đun nước nóng.</a:t>
            </a:r>
          </a:p>
          <a:p>
            <a:pPr marL="186262" indent="0" algn="just">
              <a:lnSpc>
                <a:spcPct val="150000"/>
              </a:lnSpc>
              <a:spcBef>
                <a:spcPts val="800"/>
              </a:spcBef>
              <a:buNone/>
            </a:pPr>
            <a:r>
              <a:rPr lang="vi-VN" b="1" dirty="0"/>
              <a:t>Hiệu quả:</a:t>
            </a:r>
          </a:p>
          <a:p>
            <a:pPr marL="1244570" indent="-342900" algn="just">
              <a:lnSpc>
                <a:spcPct val="150000"/>
              </a:lnSpc>
              <a:spcBef>
                <a:spcPts val="800"/>
              </a:spcBef>
              <a:buFont typeface="Wingdings" panose="05000000000000000000" pitchFamily="2" charset="2"/>
              <a:buChar char="Ø"/>
            </a:pPr>
            <a:r>
              <a:rPr lang="vi-VN" dirty="0"/>
              <a:t>Giảm chi phí điện năng đến 20-30%.</a:t>
            </a:r>
          </a:p>
          <a:p>
            <a:pPr marL="1244570" indent="-342900" algn="just">
              <a:lnSpc>
                <a:spcPct val="150000"/>
              </a:lnSpc>
              <a:spcBef>
                <a:spcPts val="800"/>
              </a:spcBef>
              <a:buFont typeface="Wingdings" panose="05000000000000000000" pitchFamily="2" charset="2"/>
              <a:buChar char="Ø"/>
            </a:pPr>
            <a:r>
              <a:rPr lang="vi-VN" dirty="0"/>
              <a:t>Giảm phát thải khí nhà kính, cải thiện hình ảnh doanh nghiệp xanh.</a:t>
            </a:r>
          </a:p>
        </p:txBody>
      </p:sp>
    </p:spTree>
    <p:extLst>
      <p:ext uri="{BB962C8B-B14F-4D97-AF65-F5344CB8AC3E}">
        <p14:creationId xmlns:p14="http://schemas.microsoft.com/office/powerpoint/2010/main" val="287743878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5A760-BC42-2740-7C8E-ACE3BF80FEC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81F041-D7C1-1A6F-6967-2A603F10FE99}"/>
              </a:ext>
            </a:extLst>
          </p:cNvPr>
          <p:cNvSpPr>
            <a:spLocks noGrp="1"/>
          </p:cNvSpPr>
          <p:nvPr>
            <p:ph idx="1"/>
          </p:nvPr>
        </p:nvSpPr>
        <p:spPr>
          <a:xfrm>
            <a:off x="625929" y="1226390"/>
            <a:ext cx="10972800" cy="4772800"/>
          </a:xfrm>
        </p:spPr>
        <p:txBody>
          <a:bodyPr>
            <a:normAutofit lnSpcReduction="10000"/>
          </a:bodyPr>
          <a:lstStyle/>
          <a:p>
            <a:pPr marL="139700" indent="0">
              <a:lnSpc>
                <a:spcPct val="120000"/>
              </a:lnSpc>
              <a:spcBef>
                <a:spcPts val="800"/>
              </a:spcBef>
              <a:buNone/>
            </a:pPr>
            <a:r>
              <a:rPr lang="vi-VN" sz="2400" b="1" dirty="0"/>
              <a:t>8. </a:t>
            </a:r>
            <a:r>
              <a:rPr sz="2400" b="1" dirty="0" err="1"/>
              <a:t>Áp</a:t>
            </a:r>
            <a:r>
              <a:rPr sz="2400" b="1" dirty="0"/>
              <a:t> </a:t>
            </a:r>
            <a:r>
              <a:rPr sz="2400" b="1" dirty="0" err="1"/>
              <a:t>dụng</a:t>
            </a:r>
            <a:r>
              <a:rPr sz="2400" b="1" dirty="0"/>
              <a:t> </a:t>
            </a:r>
            <a:r>
              <a:rPr sz="2400" b="1" dirty="0" err="1"/>
              <a:t>hệ</a:t>
            </a:r>
            <a:r>
              <a:rPr sz="2400" b="1" dirty="0"/>
              <a:t> </a:t>
            </a:r>
            <a:r>
              <a:rPr sz="2400" b="1" dirty="0" err="1"/>
              <a:t>thống</a:t>
            </a:r>
            <a:r>
              <a:rPr sz="2400" b="1" dirty="0"/>
              <a:t> </a:t>
            </a:r>
            <a:r>
              <a:rPr sz="2400" b="1" dirty="0" err="1"/>
              <a:t>quản</a:t>
            </a:r>
            <a:r>
              <a:rPr sz="2400" b="1" dirty="0"/>
              <a:t> </a:t>
            </a:r>
            <a:r>
              <a:rPr sz="2400" b="1" dirty="0" err="1"/>
              <a:t>lý</a:t>
            </a:r>
            <a:r>
              <a:rPr sz="2400" b="1" dirty="0"/>
              <a:t> </a:t>
            </a:r>
            <a:r>
              <a:rPr sz="2400" b="1" dirty="0" err="1"/>
              <a:t>năng</a:t>
            </a:r>
            <a:r>
              <a:rPr sz="2400" b="1" dirty="0"/>
              <a:t> </a:t>
            </a:r>
            <a:r>
              <a:rPr sz="2400" b="1" dirty="0" err="1"/>
              <a:t>lượng</a:t>
            </a:r>
            <a:r>
              <a:rPr sz="2400" b="1" dirty="0"/>
              <a:t> </a:t>
            </a:r>
            <a:r>
              <a:rPr sz="2400" b="1" dirty="0" err="1"/>
              <a:t>theo</a:t>
            </a:r>
            <a:r>
              <a:rPr sz="2400" b="1" dirty="0"/>
              <a:t> ISO 50001</a:t>
            </a:r>
            <a:endParaRPr lang="en-US" sz="2400" b="1" dirty="0"/>
          </a:p>
          <a:p>
            <a:pPr marL="139700" indent="0">
              <a:lnSpc>
                <a:spcPct val="120000"/>
              </a:lnSpc>
              <a:spcBef>
                <a:spcPts val="800"/>
              </a:spcBef>
              <a:buNone/>
            </a:pPr>
            <a:r>
              <a:rPr lang="en-US" b="1" dirty="0"/>
              <a:t>Các </a:t>
            </a:r>
            <a:r>
              <a:rPr lang="en-US" b="1" dirty="0" err="1"/>
              <a:t>bước</a:t>
            </a:r>
            <a:r>
              <a:rPr lang="en-US" b="1" dirty="0"/>
              <a:t> </a:t>
            </a:r>
            <a:r>
              <a:rPr lang="en-US" b="1" dirty="0" err="1"/>
              <a:t>thực</a:t>
            </a:r>
            <a:r>
              <a:rPr lang="en-US" b="1" dirty="0"/>
              <a:t> </a:t>
            </a:r>
            <a:r>
              <a:rPr lang="en-US" b="1" dirty="0" err="1"/>
              <a:t>hiện</a:t>
            </a:r>
            <a:r>
              <a:rPr lang="en-US" b="1" dirty="0"/>
              <a:t>:</a:t>
            </a:r>
            <a:endParaRPr b="1" dirty="0"/>
          </a:p>
          <a:p>
            <a:pPr marL="1219170">
              <a:lnSpc>
                <a:spcPct val="120000"/>
              </a:lnSpc>
              <a:spcBef>
                <a:spcPts val="800"/>
              </a:spcBef>
              <a:buFont typeface="Wingdings" panose="05000000000000000000" pitchFamily="2" charset="2"/>
              <a:buChar char="Ø"/>
            </a:pPr>
            <a:r>
              <a:rPr dirty="0" err="1"/>
              <a:t>Xây</a:t>
            </a:r>
            <a:r>
              <a:rPr dirty="0"/>
              <a:t> </a:t>
            </a:r>
            <a:r>
              <a:rPr dirty="0" err="1"/>
              <a:t>dựng</a:t>
            </a:r>
            <a:r>
              <a:rPr dirty="0"/>
              <a:t> </a:t>
            </a:r>
            <a:r>
              <a:rPr dirty="0" err="1"/>
              <a:t>hệ</a:t>
            </a:r>
            <a:r>
              <a:rPr dirty="0"/>
              <a:t> </a:t>
            </a:r>
            <a:r>
              <a:rPr dirty="0" err="1"/>
              <a:t>thống</a:t>
            </a:r>
            <a:r>
              <a:rPr dirty="0"/>
              <a:t> </a:t>
            </a:r>
            <a:r>
              <a:rPr dirty="0" err="1"/>
              <a:t>quản</a:t>
            </a:r>
            <a:r>
              <a:rPr dirty="0"/>
              <a:t> </a:t>
            </a:r>
            <a:r>
              <a:rPr dirty="0" err="1"/>
              <a:t>lý</a:t>
            </a:r>
            <a:r>
              <a:rPr dirty="0"/>
              <a:t> </a:t>
            </a:r>
            <a:r>
              <a:rPr dirty="0" err="1"/>
              <a:t>năng</a:t>
            </a:r>
            <a:r>
              <a:rPr dirty="0"/>
              <a:t> </a:t>
            </a:r>
            <a:r>
              <a:rPr dirty="0" err="1"/>
              <a:t>lượng</a:t>
            </a:r>
            <a:r>
              <a:rPr dirty="0"/>
              <a:t> </a:t>
            </a:r>
            <a:r>
              <a:rPr dirty="0" err="1"/>
              <a:t>để</a:t>
            </a:r>
            <a:r>
              <a:rPr dirty="0"/>
              <a:t> </a:t>
            </a:r>
            <a:r>
              <a:rPr dirty="0" err="1"/>
              <a:t>giám</a:t>
            </a:r>
            <a:r>
              <a:rPr dirty="0"/>
              <a:t> </a:t>
            </a:r>
            <a:r>
              <a:rPr dirty="0" err="1"/>
              <a:t>sát</a:t>
            </a:r>
            <a:r>
              <a:rPr dirty="0"/>
              <a:t> </a:t>
            </a:r>
            <a:r>
              <a:rPr dirty="0" err="1"/>
              <a:t>và</a:t>
            </a:r>
            <a:r>
              <a:rPr dirty="0"/>
              <a:t> </a:t>
            </a:r>
            <a:r>
              <a:rPr dirty="0" err="1"/>
              <a:t>tối</a:t>
            </a:r>
            <a:r>
              <a:rPr dirty="0"/>
              <a:t> </a:t>
            </a:r>
            <a:r>
              <a:rPr dirty="0" err="1"/>
              <a:t>ưu</a:t>
            </a:r>
            <a:r>
              <a:rPr dirty="0"/>
              <a:t> </a:t>
            </a:r>
            <a:r>
              <a:rPr dirty="0" err="1"/>
              <a:t>hóa</a:t>
            </a:r>
            <a:r>
              <a:rPr dirty="0"/>
              <a:t> </a:t>
            </a:r>
            <a:r>
              <a:rPr dirty="0" err="1"/>
              <a:t>việc</a:t>
            </a:r>
            <a:r>
              <a:rPr dirty="0"/>
              <a:t> </a:t>
            </a:r>
            <a:r>
              <a:rPr dirty="0" err="1"/>
              <a:t>sử</a:t>
            </a:r>
            <a:r>
              <a:rPr dirty="0"/>
              <a:t> </a:t>
            </a:r>
            <a:r>
              <a:rPr dirty="0" err="1"/>
              <a:t>dụng</a:t>
            </a:r>
            <a:r>
              <a:rPr dirty="0"/>
              <a:t> </a:t>
            </a:r>
            <a:r>
              <a:rPr dirty="0" err="1"/>
              <a:t>năng</a:t>
            </a:r>
            <a:r>
              <a:rPr dirty="0"/>
              <a:t> </a:t>
            </a:r>
            <a:r>
              <a:rPr dirty="0" err="1"/>
              <a:t>lượng</a:t>
            </a:r>
            <a:r>
              <a:rPr dirty="0"/>
              <a:t> </a:t>
            </a:r>
            <a:r>
              <a:rPr dirty="0" err="1"/>
              <a:t>trong</a:t>
            </a:r>
            <a:r>
              <a:rPr dirty="0"/>
              <a:t> </a:t>
            </a:r>
            <a:r>
              <a:rPr dirty="0" err="1"/>
              <a:t>toàn</a:t>
            </a:r>
            <a:r>
              <a:rPr dirty="0"/>
              <a:t> </a:t>
            </a:r>
            <a:r>
              <a:rPr dirty="0" err="1"/>
              <a:t>bộ</a:t>
            </a:r>
            <a:r>
              <a:rPr dirty="0"/>
              <a:t> </a:t>
            </a:r>
            <a:r>
              <a:rPr dirty="0" err="1"/>
              <a:t>nhà</a:t>
            </a:r>
            <a:r>
              <a:rPr dirty="0"/>
              <a:t> </a:t>
            </a:r>
            <a:r>
              <a:rPr dirty="0" err="1"/>
              <a:t>máy</a:t>
            </a:r>
            <a:r>
              <a:rPr dirty="0"/>
              <a:t>.</a:t>
            </a:r>
          </a:p>
          <a:p>
            <a:pPr marL="1219170">
              <a:lnSpc>
                <a:spcPct val="120000"/>
              </a:lnSpc>
              <a:spcBef>
                <a:spcPts val="800"/>
              </a:spcBef>
              <a:buFont typeface="Wingdings" panose="05000000000000000000" pitchFamily="2" charset="2"/>
              <a:buChar char="Ø"/>
            </a:pPr>
            <a:r>
              <a:rPr dirty="0" err="1"/>
              <a:t>Đặt</a:t>
            </a:r>
            <a:r>
              <a:rPr dirty="0"/>
              <a:t> </a:t>
            </a:r>
            <a:r>
              <a:rPr dirty="0" err="1"/>
              <a:t>mục</a:t>
            </a:r>
            <a:r>
              <a:rPr dirty="0"/>
              <a:t> </a:t>
            </a:r>
            <a:r>
              <a:rPr dirty="0" err="1"/>
              <a:t>tiêu</a:t>
            </a:r>
            <a:r>
              <a:rPr dirty="0"/>
              <a:t> </a:t>
            </a:r>
            <a:r>
              <a:rPr dirty="0" err="1"/>
              <a:t>tiết</a:t>
            </a:r>
            <a:r>
              <a:rPr dirty="0"/>
              <a:t> </a:t>
            </a:r>
            <a:r>
              <a:rPr dirty="0" err="1"/>
              <a:t>kiệm</a:t>
            </a:r>
            <a:r>
              <a:rPr dirty="0"/>
              <a:t> </a:t>
            </a:r>
            <a:r>
              <a:rPr dirty="0" err="1"/>
              <a:t>năng</a:t>
            </a:r>
            <a:r>
              <a:rPr dirty="0"/>
              <a:t> </a:t>
            </a:r>
            <a:r>
              <a:rPr dirty="0" err="1"/>
              <a:t>lượng</a:t>
            </a:r>
            <a:r>
              <a:rPr dirty="0"/>
              <a:t> </a:t>
            </a:r>
            <a:r>
              <a:rPr dirty="0" err="1"/>
              <a:t>cụ</a:t>
            </a:r>
            <a:r>
              <a:rPr dirty="0"/>
              <a:t> </a:t>
            </a:r>
            <a:r>
              <a:rPr dirty="0" err="1"/>
              <a:t>thể</a:t>
            </a:r>
            <a:r>
              <a:rPr dirty="0"/>
              <a:t>, </a:t>
            </a:r>
            <a:r>
              <a:rPr dirty="0" err="1"/>
              <a:t>đo</a:t>
            </a:r>
            <a:r>
              <a:rPr dirty="0"/>
              <a:t> </a:t>
            </a:r>
            <a:r>
              <a:rPr dirty="0" err="1"/>
              <a:t>lường</a:t>
            </a:r>
            <a:r>
              <a:rPr dirty="0"/>
              <a:t> </a:t>
            </a:r>
            <a:r>
              <a:rPr dirty="0" err="1"/>
              <a:t>hiệu</a:t>
            </a:r>
            <a:r>
              <a:rPr dirty="0"/>
              <a:t> </a:t>
            </a:r>
            <a:r>
              <a:rPr dirty="0" err="1"/>
              <a:t>quả</a:t>
            </a:r>
            <a:r>
              <a:rPr dirty="0"/>
              <a:t> </a:t>
            </a:r>
            <a:r>
              <a:rPr dirty="0" err="1"/>
              <a:t>và</a:t>
            </a:r>
            <a:r>
              <a:rPr dirty="0"/>
              <a:t> </a:t>
            </a:r>
            <a:r>
              <a:rPr dirty="0" err="1"/>
              <a:t>cải</a:t>
            </a:r>
            <a:r>
              <a:rPr dirty="0"/>
              <a:t> </a:t>
            </a:r>
            <a:r>
              <a:rPr dirty="0" err="1"/>
              <a:t>tiến</a:t>
            </a:r>
            <a:r>
              <a:rPr dirty="0"/>
              <a:t> </a:t>
            </a:r>
            <a:r>
              <a:rPr dirty="0" err="1"/>
              <a:t>liên</a:t>
            </a:r>
            <a:r>
              <a:rPr dirty="0"/>
              <a:t> </a:t>
            </a:r>
            <a:r>
              <a:rPr dirty="0" err="1"/>
              <a:t>tục</a:t>
            </a:r>
            <a:r>
              <a:rPr dirty="0"/>
              <a:t>.</a:t>
            </a:r>
            <a:endParaRPr lang="en-US" dirty="0"/>
          </a:p>
          <a:p>
            <a:pPr marL="1219170">
              <a:lnSpc>
                <a:spcPct val="120000"/>
              </a:lnSpc>
              <a:spcBef>
                <a:spcPts val="800"/>
              </a:spcBef>
              <a:buFont typeface="Wingdings" panose="05000000000000000000" pitchFamily="2" charset="2"/>
              <a:buChar char="Ø"/>
            </a:pPr>
            <a:r>
              <a:rPr lang="vi-VN" dirty="0"/>
              <a:t>Tích hợp các chỉ tiêu tiết kiệm năng lượng vào KPI của từng bộ phận.</a:t>
            </a:r>
          </a:p>
          <a:p>
            <a:pPr marL="1219170">
              <a:lnSpc>
                <a:spcPct val="120000"/>
              </a:lnSpc>
              <a:spcBef>
                <a:spcPts val="800"/>
              </a:spcBef>
              <a:buFont typeface="Wingdings" panose="05000000000000000000" pitchFamily="2" charset="2"/>
              <a:buChar char="Ø"/>
            </a:pPr>
            <a:r>
              <a:rPr dirty="0" err="1"/>
              <a:t>Đào</a:t>
            </a:r>
            <a:r>
              <a:rPr dirty="0"/>
              <a:t> </a:t>
            </a:r>
            <a:r>
              <a:rPr dirty="0" err="1"/>
              <a:t>tạo</a:t>
            </a:r>
            <a:r>
              <a:rPr dirty="0"/>
              <a:t> </a:t>
            </a:r>
            <a:r>
              <a:rPr dirty="0" err="1"/>
              <a:t>nhân</a:t>
            </a:r>
            <a:r>
              <a:rPr dirty="0"/>
              <a:t> </a:t>
            </a:r>
            <a:r>
              <a:rPr dirty="0" err="1"/>
              <a:t>viên</a:t>
            </a:r>
            <a:r>
              <a:rPr dirty="0"/>
              <a:t> </a:t>
            </a:r>
            <a:r>
              <a:rPr dirty="0" err="1"/>
              <a:t>về</a:t>
            </a:r>
            <a:r>
              <a:rPr dirty="0"/>
              <a:t> </a:t>
            </a:r>
            <a:r>
              <a:rPr dirty="0" err="1"/>
              <a:t>nhận</a:t>
            </a:r>
            <a:r>
              <a:rPr dirty="0"/>
              <a:t> </a:t>
            </a:r>
            <a:r>
              <a:rPr dirty="0" err="1"/>
              <a:t>thức</a:t>
            </a:r>
            <a:r>
              <a:rPr dirty="0"/>
              <a:t> </a:t>
            </a:r>
            <a:r>
              <a:rPr dirty="0" err="1"/>
              <a:t>và</a:t>
            </a:r>
            <a:r>
              <a:rPr dirty="0"/>
              <a:t> </a:t>
            </a:r>
            <a:r>
              <a:rPr dirty="0" err="1"/>
              <a:t>kỹ</a:t>
            </a:r>
            <a:r>
              <a:rPr dirty="0"/>
              <a:t> </a:t>
            </a:r>
            <a:r>
              <a:rPr dirty="0" err="1"/>
              <a:t>thuật</a:t>
            </a:r>
            <a:r>
              <a:rPr dirty="0"/>
              <a:t> </a:t>
            </a:r>
            <a:r>
              <a:rPr dirty="0" err="1"/>
              <a:t>tiết</a:t>
            </a:r>
            <a:r>
              <a:rPr dirty="0"/>
              <a:t> </a:t>
            </a:r>
            <a:r>
              <a:rPr dirty="0" err="1"/>
              <a:t>kiệm</a:t>
            </a:r>
            <a:r>
              <a:rPr dirty="0"/>
              <a:t> </a:t>
            </a:r>
            <a:r>
              <a:rPr dirty="0" err="1"/>
              <a:t>năng</a:t>
            </a:r>
            <a:r>
              <a:rPr dirty="0"/>
              <a:t> </a:t>
            </a:r>
            <a:r>
              <a:rPr dirty="0" err="1"/>
              <a:t>lượng</a:t>
            </a:r>
            <a:r>
              <a:rPr dirty="0"/>
              <a:t>.</a:t>
            </a:r>
          </a:p>
          <a:p>
            <a:pPr marL="139700" indent="0">
              <a:lnSpc>
                <a:spcPct val="120000"/>
              </a:lnSpc>
              <a:spcBef>
                <a:spcPts val="800"/>
              </a:spcBef>
              <a:buNone/>
            </a:pPr>
            <a:r>
              <a:rPr lang="en-US" b="1" dirty="0" err="1"/>
              <a:t>Hi</a:t>
            </a:r>
            <a:r>
              <a:rPr b="1" dirty="0" err="1"/>
              <a:t>ệu</a:t>
            </a:r>
            <a:r>
              <a:rPr b="1" dirty="0"/>
              <a:t> </a:t>
            </a:r>
            <a:r>
              <a:rPr b="1" dirty="0" err="1"/>
              <a:t>quả</a:t>
            </a:r>
            <a:r>
              <a:rPr b="1" dirty="0"/>
              <a:t>:</a:t>
            </a:r>
          </a:p>
          <a:p>
            <a:pPr marL="1244570" indent="-342900">
              <a:lnSpc>
                <a:spcPct val="120000"/>
              </a:lnSpc>
              <a:spcBef>
                <a:spcPts val="800"/>
              </a:spcBef>
              <a:buFont typeface="Wingdings" panose="05000000000000000000" pitchFamily="2" charset="2"/>
              <a:buChar char="Ø"/>
            </a:pPr>
            <a:r>
              <a:rPr dirty="0" err="1"/>
              <a:t>Giảm</a:t>
            </a:r>
            <a:r>
              <a:rPr dirty="0"/>
              <a:t> </a:t>
            </a:r>
            <a:r>
              <a:rPr dirty="0" err="1"/>
              <a:t>tiêu</a:t>
            </a:r>
            <a:r>
              <a:rPr dirty="0"/>
              <a:t> </a:t>
            </a:r>
            <a:r>
              <a:rPr dirty="0" err="1"/>
              <a:t>thụ</a:t>
            </a:r>
            <a:r>
              <a:rPr dirty="0"/>
              <a:t> </a:t>
            </a:r>
            <a:r>
              <a:rPr dirty="0" err="1"/>
              <a:t>năng</a:t>
            </a:r>
            <a:r>
              <a:rPr dirty="0"/>
              <a:t> </a:t>
            </a:r>
            <a:r>
              <a:rPr dirty="0" err="1"/>
              <a:t>lượng</a:t>
            </a:r>
            <a:r>
              <a:rPr dirty="0"/>
              <a:t> </a:t>
            </a:r>
            <a:r>
              <a:rPr dirty="0" err="1"/>
              <a:t>từ</a:t>
            </a:r>
            <a:r>
              <a:rPr dirty="0"/>
              <a:t> 5-20%.</a:t>
            </a:r>
          </a:p>
          <a:p>
            <a:pPr marL="1244570" indent="-342900">
              <a:lnSpc>
                <a:spcPct val="120000"/>
              </a:lnSpc>
              <a:spcBef>
                <a:spcPts val="800"/>
              </a:spcBef>
              <a:buFont typeface="Wingdings" panose="05000000000000000000" pitchFamily="2" charset="2"/>
              <a:buChar char="Ø"/>
            </a:pPr>
            <a:r>
              <a:rPr dirty="0" err="1"/>
              <a:t>Nâng</a:t>
            </a:r>
            <a:r>
              <a:rPr dirty="0"/>
              <a:t> </a:t>
            </a:r>
            <a:r>
              <a:rPr dirty="0" err="1"/>
              <a:t>cao</a:t>
            </a:r>
            <a:r>
              <a:rPr dirty="0"/>
              <a:t> </a:t>
            </a:r>
            <a:r>
              <a:rPr dirty="0" err="1"/>
              <a:t>hiệu</a:t>
            </a:r>
            <a:r>
              <a:rPr dirty="0"/>
              <a:t> </a:t>
            </a:r>
            <a:r>
              <a:rPr dirty="0" err="1"/>
              <a:t>quả</a:t>
            </a:r>
            <a:r>
              <a:rPr dirty="0"/>
              <a:t> </a:t>
            </a:r>
            <a:r>
              <a:rPr dirty="0" err="1"/>
              <a:t>sản</a:t>
            </a:r>
            <a:r>
              <a:rPr dirty="0"/>
              <a:t> </a:t>
            </a:r>
            <a:r>
              <a:rPr dirty="0" err="1"/>
              <a:t>xuất</a:t>
            </a:r>
            <a:r>
              <a:rPr dirty="0"/>
              <a:t> </a:t>
            </a:r>
            <a:r>
              <a:rPr dirty="0" err="1"/>
              <a:t>và</a:t>
            </a:r>
            <a:r>
              <a:rPr dirty="0"/>
              <a:t> </a:t>
            </a:r>
            <a:r>
              <a:rPr dirty="0" err="1"/>
              <a:t>đáp</a:t>
            </a:r>
            <a:r>
              <a:rPr dirty="0"/>
              <a:t> </a:t>
            </a:r>
            <a:r>
              <a:rPr dirty="0" err="1"/>
              <a:t>ứng</a:t>
            </a:r>
            <a:r>
              <a:rPr dirty="0"/>
              <a:t> </a:t>
            </a:r>
            <a:r>
              <a:rPr dirty="0" err="1"/>
              <a:t>các</a:t>
            </a:r>
            <a:r>
              <a:rPr dirty="0"/>
              <a:t> </a:t>
            </a:r>
            <a:r>
              <a:rPr dirty="0" err="1"/>
              <a:t>tiêu</a:t>
            </a:r>
            <a:r>
              <a:rPr dirty="0"/>
              <a:t> </a:t>
            </a:r>
            <a:r>
              <a:rPr dirty="0" err="1"/>
              <a:t>chuẩn</a:t>
            </a:r>
            <a:r>
              <a:rPr dirty="0"/>
              <a:t> </a:t>
            </a:r>
            <a:r>
              <a:rPr dirty="0" err="1"/>
              <a:t>quốc</a:t>
            </a:r>
            <a:r>
              <a:rPr dirty="0"/>
              <a:t> </a:t>
            </a:r>
            <a:r>
              <a:rPr dirty="0" err="1"/>
              <a:t>tế</a:t>
            </a:r>
            <a:r>
              <a:rPr dirty="0"/>
              <a:t> </a:t>
            </a:r>
            <a:r>
              <a:rPr dirty="0" err="1"/>
              <a:t>về</a:t>
            </a:r>
            <a:r>
              <a:rPr dirty="0"/>
              <a:t> </a:t>
            </a:r>
            <a:r>
              <a:rPr dirty="0" err="1"/>
              <a:t>môi</a:t>
            </a:r>
            <a:r>
              <a:rPr dirty="0"/>
              <a:t> </a:t>
            </a:r>
            <a:r>
              <a:rPr dirty="0" err="1"/>
              <a:t>trường</a:t>
            </a:r>
            <a:r>
              <a:rPr dirty="0"/>
              <a:t>.</a:t>
            </a:r>
          </a:p>
        </p:txBody>
      </p:sp>
      <p:sp>
        <p:nvSpPr>
          <p:cNvPr id="5" name="Title 1"/>
          <p:cNvSpPr txBox="1">
            <a:spLocks/>
          </p:cNvSpPr>
          <p:nvPr/>
        </p:nvSpPr>
        <p:spPr>
          <a:xfrm>
            <a:off x="609600" y="526154"/>
            <a:ext cx="10972800"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a:solidFill>
                  <a:schemeClr val="accent1">
                    <a:lumMod val="50000"/>
                  </a:schemeClr>
                </a:solidFill>
                <a:latin typeface="+mn-lt"/>
              </a:rPr>
              <a:t>Giải pháp tiết kiệm năng lượng trong ngành chế biến hải sản</a:t>
            </a:r>
            <a:endParaRPr lang="vi-VN" dirty="0">
              <a:solidFill>
                <a:schemeClr val="accent1">
                  <a:lumMod val="50000"/>
                </a:schemeClr>
              </a:solidFill>
              <a:latin typeface="+mn-lt"/>
            </a:endParaRPr>
          </a:p>
        </p:txBody>
      </p:sp>
    </p:spTree>
    <p:extLst>
      <p:ext uri="{BB962C8B-B14F-4D97-AF65-F5344CB8AC3E}">
        <p14:creationId xmlns:p14="http://schemas.microsoft.com/office/powerpoint/2010/main" val="70310792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3F03C-9ACA-1DE5-0BF4-9686206CCDB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06F5DD-9336-F157-DBBD-E9F98DFAD133}"/>
              </a:ext>
            </a:extLst>
          </p:cNvPr>
          <p:cNvSpPr>
            <a:spLocks noGrp="1"/>
          </p:cNvSpPr>
          <p:nvPr>
            <p:ph type="title"/>
          </p:nvPr>
        </p:nvSpPr>
        <p:spPr>
          <a:xfrm>
            <a:off x="636815" y="548567"/>
            <a:ext cx="10821212" cy="654050"/>
          </a:xfrm>
        </p:spPr>
        <p:txBody>
          <a:bodyPr>
            <a:normAutofit fontScale="90000"/>
          </a:bodyPr>
          <a:lstStyle/>
          <a:p>
            <a:pPr algn="ctr"/>
            <a:r>
              <a:rPr lang="en-US">
                <a:solidFill>
                  <a:schemeClr val="accent1">
                    <a:lumMod val="50000"/>
                  </a:schemeClr>
                </a:solidFill>
              </a:rPr>
              <a:t>Giải pháp tiết kiệm năng lượng ngành chế biến hải sản trên thế giới</a:t>
            </a:r>
            <a:endParaRPr dirty="0">
              <a:solidFill>
                <a:schemeClr val="accent1">
                  <a:lumMod val="50000"/>
                </a:schemeClr>
              </a:solidFill>
            </a:endParaRPr>
          </a:p>
        </p:txBody>
      </p:sp>
      <p:sp>
        <p:nvSpPr>
          <p:cNvPr id="3" name="TextBox 2">
            <a:extLst>
              <a:ext uri="{FF2B5EF4-FFF2-40B4-BE49-F238E27FC236}">
                <a16:creationId xmlns:a16="http://schemas.microsoft.com/office/drawing/2014/main" id="{021F4188-196D-EFFD-A19A-89674A8DBE44}"/>
              </a:ext>
            </a:extLst>
          </p:cNvPr>
          <p:cNvSpPr txBox="1"/>
          <p:nvPr/>
        </p:nvSpPr>
        <p:spPr>
          <a:xfrm>
            <a:off x="636815" y="1521709"/>
            <a:ext cx="11045734" cy="1692771"/>
          </a:xfrm>
          <a:prstGeom prst="rect">
            <a:avLst/>
          </a:prstGeom>
          <a:noFill/>
        </p:spPr>
        <p:txBody>
          <a:bodyPr wrap="square">
            <a:spAutoFit/>
          </a:bodyPr>
          <a:lstStyle/>
          <a:p>
            <a:pPr>
              <a:lnSpc>
                <a:spcPct val="130000"/>
              </a:lnSpc>
            </a:pPr>
            <a:r>
              <a:rPr lang="vi-VN" sz="2000" b="1" dirty="0"/>
              <a:t>1. Các Sáng Kiến Về Hiệu Quả Năng Lượng của Whitby Seafoods</a:t>
            </a:r>
            <a:endParaRPr lang="en-US" sz="2000" b="1" dirty="0"/>
          </a:p>
          <a:p>
            <a:pPr marL="342900" indent="-342900">
              <a:lnSpc>
                <a:spcPct val="130000"/>
              </a:lnSpc>
              <a:buFont typeface="Wingdings" pitchFamily="2" charset="2"/>
              <a:buChar char="v"/>
            </a:pPr>
            <a:r>
              <a:rPr lang="en-US" sz="2000" b="1" dirty="0"/>
              <a:t>Công ty:</a:t>
            </a:r>
            <a:r>
              <a:rPr lang="en-US" sz="2000" dirty="0"/>
              <a:t> Whitby Seafoods</a:t>
            </a:r>
          </a:p>
          <a:p>
            <a:pPr marL="342900" indent="-342900">
              <a:lnSpc>
                <a:spcPct val="130000"/>
              </a:lnSpc>
              <a:buFont typeface="Wingdings" pitchFamily="2" charset="2"/>
              <a:buChar char="v"/>
            </a:pPr>
            <a:r>
              <a:rPr lang="en-US" sz="2000" b="1" dirty="0" err="1"/>
              <a:t>Vị</a:t>
            </a:r>
            <a:r>
              <a:rPr lang="en-US" sz="2000" b="1" dirty="0"/>
              <a:t> </a:t>
            </a:r>
            <a:r>
              <a:rPr lang="en-US" sz="2000" b="1" dirty="0" err="1"/>
              <a:t>trí</a:t>
            </a:r>
            <a:r>
              <a:rPr lang="en-US" sz="2000" b="1" dirty="0"/>
              <a:t>:</a:t>
            </a:r>
            <a:r>
              <a:rPr lang="en-US" sz="2000" dirty="0"/>
              <a:t> Vương </a:t>
            </a:r>
            <a:r>
              <a:rPr lang="en-US" sz="2000" dirty="0" err="1"/>
              <a:t>quốc</a:t>
            </a:r>
            <a:r>
              <a:rPr lang="en-US" sz="2000" dirty="0"/>
              <a:t> Anh(https://</a:t>
            </a:r>
            <a:r>
              <a:rPr lang="en-US" sz="2000" dirty="0" err="1"/>
              <a:t>www.whitby-seafoods.com</a:t>
            </a:r>
            <a:r>
              <a:rPr lang="en-US" sz="2000" dirty="0"/>
              <a:t>/)</a:t>
            </a:r>
          </a:p>
          <a:p>
            <a:pPr marL="342900" indent="-342900">
              <a:lnSpc>
                <a:spcPct val="130000"/>
              </a:lnSpc>
              <a:buFont typeface="Wingdings" pitchFamily="2" charset="2"/>
              <a:buChar char="v"/>
            </a:pPr>
            <a:r>
              <a:rPr lang="en-US" sz="2000" b="1" dirty="0" err="1"/>
              <a:t>Ngành</a:t>
            </a:r>
            <a:r>
              <a:rPr lang="en-US" sz="2000" b="1" dirty="0"/>
              <a:t>:</a:t>
            </a:r>
            <a:r>
              <a:rPr lang="en-US" sz="2000" dirty="0"/>
              <a:t> </a:t>
            </a:r>
            <a:r>
              <a:rPr lang="en-US" sz="2000" dirty="0" err="1"/>
              <a:t>Chế</a:t>
            </a:r>
            <a:r>
              <a:rPr lang="en-US" sz="2000" dirty="0"/>
              <a:t> </a:t>
            </a:r>
            <a:r>
              <a:rPr lang="en-US" sz="2000" dirty="0" err="1"/>
              <a:t>biến</a:t>
            </a:r>
            <a:r>
              <a:rPr lang="en-US" sz="2000" dirty="0"/>
              <a:t> </a:t>
            </a:r>
            <a:r>
              <a:rPr lang="en-US" sz="2000" dirty="0" err="1"/>
              <a:t>hải</a:t>
            </a:r>
            <a:r>
              <a:rPr lang="en-US" sz="2000" dirty="0"/>
              <a:t> </a:t>
            </a:r>
            <a:r>
              <a:rPr lang="en-US" sz="2000" dirty="0" err="1"/>
              <a:t>sản</a:t>
            </a:r>
            <a:endParaRPr lang="en-US" sz="2000" dirty="0"/>
          </a:p>
        </p:txBody>
      </p:sp>
      <p:pic>
        <p:nvPicPr>
          <p:cNvPr id="1026" name="Picture 2" descr="Whitby Seafoods Ltd scraps merger plans after price hike warning">
            <a:extLst>
              <a:ext uri="{FF2B5EF4-FFF2-40B4-BE49-F238E27FC236}">
                <a16:creationId xmlns:a16="http://schemas.microsoft.com/office/drawing/2014/main" id="{35C627DA-0588-06D1-B81F-C8C57569C2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1143" y="3266069"/>
            <a:ext cx="4171406" cy="234641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36815" y="3083851"/>
            <a:ext cx="6874328" cy="3293209"/>
          </a:xfrm>
          <a:prstGeom prst="rect">
            <a:avLst/>
          </a:prstGeom>
        </p:spPr>
        <p:txBody>
          <a:bodyPr wrap="square">
            <a:spAutoFit/>
          </a:bodyPr>
          <a:lstStyle/>
          <a:p>
            <a:pPr marL="342900" indent="-342900" algn="just">
              <a:lnSpc>
                <a:spcPct val="130000"/>
              </a:lnSpc>
              <a:buFont typeface="Wingdings" pitchFamily="2" charset="2"/>
              <a:buChar char="v"/>
            </a:pPr>
            <a:r>
              <a:rPr lang="en-US" sz="2000" b="1"/>
              <a:t>Bối cảnh: </a:t>
            </a:r>
            <a:r>
              <a:rPr lang="vi-VN" sz="2000"/>
              <a:t>Whitby Seafoods, một </a:t>
            </a:r>
            <a:r>
              <a:rPr lang="en-US" sz="2000"/>
              <a:t>công ty</a:t>
            </a:r>
            <a:r>
              <a:rPr lang="vi-VN" sz="2000"/>
              <a:t> sản xuất </a:t>
            </a:r>
            <a:r>
              <a:rPr lang="en-US" sz="2000"/>
              <a:t>tôm</a:t>
            </a:r>
            <a:r>
              <a:rPr lang="vi-VN" sz="2000"/>
              <a:t> hàng đầu tại Anh, đã gặp thách thức trong việc giám sát và quản lý mức tiêu thụ năng lượng trong các hoạt động sản xuất của mình. Trước tình trạng chi phí năng lượng gia tăng và cam kết hướng tới phát triển bền vững, công ty đã tìm cách có được cái nhìn chi tiết về việc sử dụng năng lượng để xác định các điểm không hiệu quả và thực hiện các biện pháp khắc phục.</a:t>
            </a:r>
            <a:endParaRPr lang="en-US" sz="2000" dirty="0"/>
          </a:p>
        </p:txBody>
      </p:sp>
    </p:spTree>
    <p:extLst>
      <p:ext uri="{BB962C8B-B14F-4D97-AF65-F5344CB8AC3E}">
        <p14:creationId xmlns:p14="http://schemas.microsoft.com/office/powerpoint/2010/main" val="2385499943"/>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A6529-B4EE-4C31-33D1-E09AD8E03DC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5917D8F-6BAF-48B4-8638-D40492463B09}"/>
              </a:ext>
            </a:extLst>
          </p:cNvPr>
          <p:cNvSpPr txBox="1"/>
          <p:nvPr/>
        </p:nvSpPr>
        <p:spPr>
          <a:xfrm>
            <a:off x="636815" y="1394056"/>
            <a:ext cx="10896323" cy="1508105"/>
          </a:xfrm>
          <a:prstGeom prst="rect">
            <a:avLst/>
          </a:prstGeom>
          <a:noFill/>
        </p:spPr>
        <p:txBody>
          <a:bodyPr wrap="square">
            <a:spAutoFit/>
          </a:bodyPr>
          <a:lstStyle/>
          <a:p>
            <a:r>
              <a:rPr lang="en-US" sz="2000" b="1" dirty="0" err="1">
                <a:solidFill>
                  <a:schemeClr val="accent1">
                    <a:lumMod val="50000"/>
                  </a:schemeClr>
                </a:solidFill>
              </a:rPr>
              <a:t>Biện</a:t>
            </a:r>
            <a:r>
              <a:rPr lang="en-US" sz="2000" b="1" dirty="0">
                <a:solidFill>
                  <a:schemeClr val="accent1">
                    <a:lumMod val="50000"/>
                  </a:schemeClr>
                </a:solidFill>
              </a:rPr>
              <a:t> Pháp </a:t>
            </a:r>
            <a:r>
              <a:rPr lang="en-US" sz="2000" b="1" dirty="0" err="1">
                <a:solidFill>
                  <a:schemeClr val="accent1">
                    <a:lumMod val="50000"/>
                  </a:schemeClr>
                </a:solidFill>
              </a:rPr>
              <a:t>Đã</a:t>
            </a:r>
            <a:r>
              <a:rPr lang="en-US" sz="2000" b="1" dirty="0">
                <a:solidFill>
                  <a:schemeClr val="accent1">
                    <a:lumMod val="50000"/>
                  </a:schemeClr>
                </a:solidFill>
              </a:rPr>
              <a:t> </a:t>
            </a:r>
            <a:r>
              <a:rPr lang="en-US" sz="2000" b="1" dirty="0" err="1">
                <a:solidFill>
                  <a:schemeClr val="accent1">
                    <a:lumMod val="50000"/>
                  </a:schemeClr>
                </a:solidFill>
              </a:rPr>
              <a:t>Triển</a:t>
            </a:r>
            <a:r>
              <a:rPr lang="en-US" sz="2000" b="1" dirty="0">
                <a:solidFill>
                  <a:schemeClr val="accent1">
                    <a:lumMod val="50000"/>
                  </a:schemeClr>
                </a:solidFill>
              </a:rPr>
              <a:t> Khai: </a:t>
            </a:r>
            <a:r>
              <a:rPr lang="en-US" sz="2000" b="1" dirty="0" err="1">
                <a:solidFill>
                  <a:schemeClr val="accent1">
                    <a:lumMod val="50000"/>
                  </a:schemeClr>
                </a:solidFill>
              </a:rPr>
              <a:t>Triển</a:t>
            </a:r>
            <a:r>
              <a:rPr lang="en-US" sz="2000" b="1" dirty="0">
                <a:solidFill>
                  <a:schemeClr val="accent1">
                    <a:lumMod val="50000"/>
                  </a:schemeClr>
                </a:solidFill>
              </a:rPr>
              <a:t> Khai </a:t>
            </a:r>
            <a:r>
              <a:rPr lang="en-US" sz="2000" b="1" dirty="0" err="1">
                <a:solidFill>
                  <a:schemeClr val="accent1">
                    <a:lumMod val="50000"/>
                  </a:schemeClr>
                </a:solidFill>
              </a:rPr>
              <a:t>Hệ</a:t>
            </a:r>
            <a:r>
              <a:rPr lang="en-US" sz="2000" b="1" dirty="0">
                <a:solidFill>
                  <a:schemeClr val="accent1">
                    <a:lumMod val="50000"/>
                  </a:schemeClr>
                </a:solidFill>
              </a:rPr>
              <a:t> </a:t>
            </a:r>
            <a:r>
              <a:rPr lang="en-US" sz="2000" b="1" dirty="0" err="1">
                <a:solidFill>
                  <a:schemeClr val="accent1">
                    <a:lumMod val="50000"/>
                  </a:schemeClr>
                </a:solidFill>
              </a:rPr>
              <a:t>Thống</a:t>
            </a:r>
            <a:r>
              <a:rPr lang="en-US" sz="2000" b="1" dirty="0">
                <a:solidFill>
                  <a:schemeClr val="accent1">
                    <a:lumMod val="50000"/>
                  </a:schemeClr>
                </a:solidFill>
              </a:rPr>
              <a:t> </a:t>
            </a:r>
            <a:r>
              <a:rPr lang="en-US" sz="2000" b="1" dirty="0" err="1">
                <a:solidFill>
                  <a:schemeClr val="accent1">
                    <a:lumMod val="50000"/>
                  </a:schemeClr>
                </a:solidFill>
              </a:rPr>
              <a:t>Giám</a:t>
            </a:r>
            <a:r>
              <a:rPr lang="en-US" sz="2000" b="1" dirty="0">
                <a:solidFill>
                  <a:schemeClr val="accent1">
                    <a:lumMod val="50000"/>
                  </a:schemeClr>
                </a:solidFill>
              </a:rPr>
              <a:t> </a:t>
            </a:r>
            <a:r>
              <a:rPr lang="en-US" sz="2000" b="1" dirty="0" err="1">
                <a:solidFill>
                  <a:schemeClr val="accent1">
                    <a:lumMod val="50000"/>
                  </a:schemeClr>
                </a:solidFill>
              </a:rPr>
              <a:t>Sát</a:t>
            </a:r>
            <a:r>
              <a:rPr lang="en-US" sz="2000" b="1" dirty="0">
                <a:solidFill>
                  <a:schemeClr val="accent1">
                    <a:lumMod val="50000"/>
                  </a:schemeClr>
                </a:solidFill>
              </a:rPr>
              <a:t> RS Industria.</a:t>
            </a:r>
          </a:p>
          <a:p>
            <a:r>
              <a:rPr lang="vi-VN" sz="1800" dirty="0">
                <a:solidFill>
                  <a:schemeClr val="tx1"/>
                </a:solidFill>
              </a:rPr>
              <a:t>Whitby Seafoods đã hợp tác với RS Industria để lắp đặt một hệ thống giám sát năng lượng liên tục trên 49 thiết bị tiêu tốn nhiều năng lượng, bao gồm thiết bị trong kho lạnh, phòng sản xuất amoniac, và các dây chuyền đóng gói và phủ. Hệ thống này cho phép thu thập dữ liệu theo thời gian thực về mức tiêu thụ năng lượng.</a:t>
            </a:r>
            <a:endParaRPr lang="en-US" sz="1800" dirty="0">
              <a:solidFill>
                <a:schemeClr val="tx1"/>
              </a:solidFill>
            </a:endParaRPr>
          </a:p>
        </p:txBody>
      </p:sp>
      <p:pic>
        <p:nvPicPr>
          <p:cNvPr id="2050" name="Picture 2" descr="Telemetry Dashboard Laptop-1">
            <a:extLst>
              <a:ext uri="{FF2B5EF4-FFF2-40B4-BE49-F238E27FC236}">
                <a16:creationId xmlns:a16="http://schemas.microsoft.com/office/drawing/2014/main" id="{C2822CFE-6F82-2B85-A367-369DBF685B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5042" y="4002220"/>
            <a:ext cx="3679377" cy="245291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39D59069-CC45-53FA-32F9-BB8B199561BA}"/>
              </a:ext>
            </a:extLst>
          </p:cNvPr>
          <p:cNvSpPr txBox="1"/>
          <p:nvPr/>
        </p:nvSpPr>
        <p:spPr>
          <a:xfrm>
            <a:off x="636815" y="3093600"/>
            <a:ext cx="7839528" cy="3170099"/>
          </a:xfrm>
          <a:prstGeom prst="rect">
            <a:avLst/>
          </a:prstGeom>
          <a:noFill/>
        </p:spPr>
        <p:txBody>
          <a:bodyPr wrap="square">
            <a:spAutoFit/>
          </a:bodyPr>
          <a:lstStyle/>
          <a:p>
            <a:r>
              <a:rPr lang="en-US" sz="2000" b="1" dirty="0" err="1">
                <a:solidFill>
                  <a:schemeClr val="accent1">
                    <a:lumMod val="50000"/>
                  </a:schemeClr>
                </a:solidFill>
              </a:rPr>
              <a:t>Kết</a:t>
            </a:r>
            <a:r>
              <a:rPr lang="en-US" sz="2000" b="1" dirty="0">
                <a:solidFill>
                  <a:schemeClr val="accent1">
                    <a:lumMod val="50000"/>
                  </a:schemeClr>
                </a:solidFill>
              </a:rPr>
              <a:t> </a:t>
            </a:r>
            <a:r>
              <a:rPr lang="en-US" sz="2000" b="1" dirty="0" err="1">
                <a:solidFill>
                  <a:schemeClr val="accent1">
                    <a:lumMod val="50000"/>
                  </a:schemeClr>
                </a:solidFill>
              </a:rPr>
              <a:t>quả</a:t>
            </a:r>
            <a:endParaRPr lang="en-US" sz="2000" b="1" dirty="0">
              <a:solidFill>
                <a:schemeClr val="accent1">
                  <a:lumMod val="50000"/>
                </a:schemeClr>
              </a:solidFill>
            </a:endParaRPr>
          </a:p>
          <a:p>
            <a:pPr marL="285750" indent="-285750" algn="just">
              <a:buFont typeface="Wingdings" pitchFamily="2" charset="2"/>
              <a:buChar char="v"/>
            </a:pPr>
            <a:r>
              <a:rPr lang="en-US" sz="1800" b="1" dirty="0" err="1"/>
              <a:t>Nâng</a:t>
            </a:r>
            <a:r>
              <a:rPr lang="en-US" sz="1800" b="1" dirty="0"/>
              <a:t> </a:t>
            </a:r>
            <a:r>
              <a:rPr lang="en-US" sz="1800" b="1" dirty="0" err="1"/>
              <a:t>cao</a:t>
            </a:r>
            <a:r>
              <a:rPr lang="en-US" sz="1800" b="1" dirty="0"/>
              <a:t> </a:t>
            </a:r>
            <a:r>
              <a:rPr lang="en-US" sz="1800" b="1" dirty="0" err="1"/>
              <a:t>khả</a:t>
            </a:r>
            <a:r>
              <a:rPr lang="en-US" sz="1800" b="1" dirty="0"/>
              <a:t> </a:t>
            </a:r>
            <a:r>
              <a:rPr lang="en-US" sz="1800" b="1" dirty="0" err="1"/>
              <a:t>năng</a:t>
            </a:r>
            <a:r>
              <a:rPr lang="en-US" sz="1800" b="1" dirty="0"/>
              <a:t> </a:t>
            </a:r>
            <a:r>
              <a:rPr lang="en-US" sz="1800" b="1" dirty="0" err="1"/>
              <a:t>quan</a:t>
            </a:r>
            <a:r>
              <a:rPr lang="en-US" sz="1800" b="1" dirty="0"/>
              <a:t> </a:t>
            </a:r>
            <a:r>
              <a:rPr lang="en-US" sz="1800" b="1" dirty="0" err="1"/>
              <a:t>sát</a:t>
            </a:r>
            <a:r>
              <a:rPr lang="en-US" sz="1800" b="1" dirty="0"/>
              <a:t>: </a:t>
            </a:r>
            <a:r>
              <a:rPr lang="vi-VN" sz="1800" dirty="0"/>
              <a:t>Hệ thống giám sát cung cấp thông tin chi tiết về mức tiêu thụ năng lượng ở cấp độ địa điểm, dây chuyền và thiết bị, giúp đưa ra các quyết định sáng suốt hơn.</a:t>
            </a:r>
            <a:endParaRPr lang="en-US" sz="1800" dirty="0"/>
          </a:p>
          <a:p>
            <a:pPr marL="285750" indent="-285750" algn="just">
              <a:buFont typeface="Wingdings" pitchFamily="2" charset="2"/>
              <a:buChar char="v"/>
            </a:pPr>
            <a:r>
              <a:rPr lang="en-US" sz="1800" b="1" dirty="0" err="1"/>
              <a:t>Xác</a:t>
            </a:r>
            <a:r>
              <a:rPr lang="en-US" sz="1800" b="1" dirty="0"/>
              <a:t> </a:t>
            </a:r>
            <a:r>
              <a:rPr lang="en-US" sz="1800" b="1" dirty="0" err="1"/>
              <a:t>định</a:t>
            </a:r>
            <a:r>
              <a:rPr lang="en-US" sz="1800" b="1" dirty="0"/>
              <a:t> </a:t>
            </a:r>
            <a:r>
              <a:rPr lang="en-US" sz="1800" b="1" dirty="0" err="1"/>
              <a:t>nhanh</a:t>
            </a:r>
            <a:r>
              <a:rPr lang="en-US" sz="1800" b="1" dirty="0"/>
              <a:t> </a:t>
            </a:r>
            <a:r>
              <a:rPr lang="en-US" sz="1800" b="1" dirty="0" err="1"/>
              <a:t>các</a:t>
            </a:r>
            <a:r>
              <a:rPr lang="en-US" sz="1800" b="1" dirty="0"/>
              <a:t> </a:t>
            </a:r>
            <a:r>
              <a:rPr lang="en-US" sz="1800" b="1" dirty="0" err="1"/>
              <a:t>điểm</a:t>
            </a:r>
            <a:r>
              <a:rPr lang="en-US" sz="1800" b="1" dirty="0"/>
              <a:t> </a:t>
            </a:r>
            <a:r>
              <a:rPr lang="en-US" sz="1800" b="1" dirty="0" err="1"/>
              <a:t>kém</a:t>
            </a:r>
            <a:r>
              <a:rPr lang="en-US" sz="1800" b="1" dirty="0"/>
              <a:t> </a:t>
            </a:r>
            <a:r>
              <a:rPr lang="en-US" sz="1800" b="1" dirty="0" err="1"/>
              <a:t>hiệu</a:t>
            </a:r>
            <a:r>
              <a:rPr lang="en-US" sz="1800" b="1" dirty="0"/>
              <a:t> </a:t>
            </a:r>
            <a:r>
              <a:rPr lang="en-US" sz="1800" b="1" dirty="0" err="1"/>
              <a:t>quả</a:t>
            </a:r>
            <a:r>
              <a:rPr lang="en-US" sz="1800" b="1" dirty="0"/>
              <a:t>: </a:t>
            </a:r>
            <a:r>
              <a:rPr lang="vi-VN" sz="1800" dirty="0"/>
              <a:t>Dữ liệu theo thời gian thực cho phép phát hiện nhanh các điểm kém hiệu quả, chẳng hạn như thiết bị hoạt động không cần thiết trong thời gian không sản xuất, từ đó đưa ra các hành động khắc phục kịp thời.</a:t>
            </a:r>
            <a:endParaRPr lang="en-US" sz="1800" dirty="0"/>
          </a:p>
          <a:p>
            <a:pPr marL="285750" indent="-285750" algn="just">
              <a:buFont typeface="Wingdings" pitchFamily="2" charset="2"/>
              <a:buChar char="v"/>
            </a:pPr>
            <a:r>
              <a:rPr lang="en-US" sz="1800" b="1" dirty="0" err="1"/>
              <a:t>Thúc</a:t>
            </a:r>
            <a:r>
              <a:rPr lang="en-US" sz="1800" b="1" dirty="0"/>
              <a:t> </a:t>
            </a:r>
            <a:r>
              <a:rPr lang="en-US" sz="1800" b="1" dirty="0" err="1"/>
              <a:t>đẩy</a:t>
            </a:r>
            <a:r>
              <a:rPr lang="en-US" sz="1800" b="1" dirty="0"/>
              <a:t> </a:t>
            </a:r>
            <a:r>
              <a:rPr lang="en-US" sz="1800" b="1" dirty="0" err="1"/>
              <a:t>văn</a:t>
            </a:r>
            <a:r>
              <a:rPr lang="en-US" sz="1800" b="1" dirty="0"/>
              <a:t> </a:t>
            </a:r>
            <a:r>
              <a:rPr lang="en-US" sz="1800" b="1" dirty="0" err="1"/>
              <a:t>hóa</a:t>
            </a:r>
            <a:r>
              <a:rPr lang="en-US" sz="1800" b="1" dirty="0"/>
              <a:t> </a:t>
            </a:r>
            <a:r>
              <a:rPr lang="en-US" sz="1800" b="1" dirty="0" err="1"/>
              <a:t>tiết</a:t>
            </a:r>
            <a:r>
              <a:rPr lang="en-US" sz="1800" b="1" dirty="0"/>
              <a:t> </a:t>
            </a:r>
            <a:r>
              <a:rPr lang="en-US" sz="1800" b="1" dirty="0" err="1"/>
              <a:t>kiệm</a:t>
            </a:r>
            <a:r>
              <a:rPr lang="en-US" sz="1800" b="1" dirty="0"/>
              <a:t> </a:t>
            </a:r>
            <a:r>
              <a:rPr lang="en-US" sz="1800" b="1" dirty="0" err="1"/>
              <a:t>năng</a:t>
            </a:r>
            <a:r>
              <a:rPr lang="en-US" sz="1800" b="1" dirty="0"/>
              <a:t> </a:t>
            </a:r>
            <a:r>
              <a:rPr lang="en-US" sz="1800" b="1" dirty="0" err="1"/>
              <a:t>lượng</a:t>
            </a:r>
            <a:r>
              <a:rPr lang="en-US" sz="1800" b="1" dirty="0"/>
              <a:t>:</a:t>
            </a:r>
            <a:r>
              <a:rPr lang="en-US" sz="1800" dirty="0"/>
              <a:t> </a:t>
            </a:r>
            <a:r>
              <a:rPr lang="vi-VN" sz="1800" dirty="0"/>
              <a:t>Sáng kiến này đã nâng cao nhận thức của nhân viên về việc sử dụng năng lượng, khuyến khích các hành vi phù hợp với các mục tiêu phát triển bền vững của công ty.</a:t>
            </a:r>
            <a:endParaRPr lang="en-US" sz="1800" dirty="0"/>
          </a:p>
        </p:txBody>
      </p:sp>
      <p:sp>
        <p:nvSpPr>
          <p:cNvPr id="9" name="TextBox 8">
            <a:extLst>
              <a:ext uri="{FF2B5EF4-FFF2-40B4-BE49-F238E27FC236}">
                <a16:creationId xmlns:a16="http://schemas.microsoft.com/office/drawing/2014/main" id="{AEB16CB0-A918-C2D6-F77D-F339CCFC57CF}"/>
              </a:ext>
            </a:extLst>
          </p:cNvPr>
          <p:cNvSpPr txBox="1"/>
          <p:nvPr/>
        </p:nvSpPr>
        <p:spPr>
          <a:xfrm>
            <a:off x="8997768" y="6455138"/>
            <a:ext cx="3497580" cy="307777"/>
          </a:xfrm>
          <a:prstGeom prst="rect">
            <a:avLst/>
          </a:prstGeom>
          <a:noFill/>
        </p:spPr>
        <p:txBody>
          <a:bodyPr wrap="square">
            <a:spAutoFit/>
          </a:bodyPr>
          <a:lstStyle/>
          <a:p>
            <a:r>
              <a:rPr lang="en-US" sz="1400">
                <a:hlinkClick r:id="rId3"/>
              </a:rPr>
              <a:t>Nguồn: </a:t>
            </a:r>
            <a:r>
              <a:rPr lang="en-US" sz="1400" dirty="0">
                <a:hlinkClick r:id="rId3"/>
              </a:rPr>
              <a:t>rs-industria.com</a:t>
            </a:r>
            <a:endParaRPr lang="en-VN" sz="1400" dirty="0"/>
          </a:p>
        </p:txBody>
      </p:sp>
      <p:sp>
        <p:nvSpPr>
          <p:cNvPr id="8" name="Title 1">
            <a:extLst>
              <a:ext uri="{FF2B5EF4-FFF2-40B4-BE49-F238E27FC236}">
                <a16:creationId xmlns:a16="http://schemas.microsoft.com/office/drawing/2014/main" id="{CB06F5DD-9336-F157-DBBD-E9F98DFAD133}"/>
              </a:ext>
            </a:extLst>
          </p:cNvPr>
          <p:cNvSpPr>
            <a:spLocks noGrp="1"/>
          </p:cNvSpPr>
          <p:nvPr>
            <p:ph type="title"/>
          </p:nvPr>
        </p:nvSpPr>
        <p:spPr>
          <a:xfrm>
            <a:off x="636815" y="548567"/>
            <a:ext cx="10821212" cy="654050"/>
          </a:xfrm>
        </p:spPr>
        <p:txBody>
          <a:bodyPr>
            <a:normAutofit fontScale="90000"/>
          </a:bodyPr>
          <a:lstStyle/>
          <a:p>
            <a:pPr algn="ctr"/>
            <a:r>
              <a:rPr lang="en-US">
                <a:solidFill>
                  <a:schemeClr val="accent1">
                    <a:lumMod val="50000"/>
                  </a:schemeClr>
                </a:solidFill>
              </a:rPr>
              <a:t>Giải pháp tiết kiệm năng lượng ngành chế biến hải sản trên thế giới</a:t>
            </a:r>
            <a:endParaRPr dirty="0">
              <a:solidFill>
                <a:schemeClr val="accent1">
                  <a:lumMod val="50000"/>
                </a:schemeClr>
              </a:solidFill>
            </a:endParaRPr>
          </a:p>
        </p:txBody>
      </p:sp>
    </p:spTree>
    <p:extLst>
      <p:ext uri="{BB962C8B-B14F-4D97-AF65-F5344CB8AC3E}">
        <p14:creationId xmlns:p14="http://schemas.microsoft.com/office/powerpoint/2010/main" val="2744269267"/>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F1E3D-B7CD-58B8-22A1-3E3D5075D462}"/>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2645238-7D18-28C6-1D0B-55DBC099194F}"/>
              </a:ext>
            </a:extLst>
          </p:cNvPr>
          <p:cNvSpPr>
            <a:spLocks noGrp="1"/>
          </p:cNvSpPr>
          <p:nvPr>
            <p:ph type="title"/>
          </p:nvPr>
        </p:nvSpPr>
        <p:spPr>
          <a:xfrm>
            <a:off x="636815" y="548567"/>
            <a:ext cx="10821212" cy="654050"/>
          </a:xfrm>
        </p:spPr>
        <p:txBody>
          <a:bodyPr>
            <a:normAutofit/>
          </a:bodyPr>
          <a:lstStyle/>
          <a:p>
            <a:pPr algn="ctr"/>
            <a:r>
              <a:rPr lang="en-US">
                <a:solidFill>
                  <a:schemeClr val="accent1">
                    <a:lumMod val="50000"/>
                  </a:schemeClr>
                </a:solidFill>
              </a:rPr>
              <a:t>Câu hỏi thảo luận</a:t>
            </a:r>
            <a:endParaRPr dirty="0">
              <a:solidFill>
                <a:schemeClr val="accent1">
                  <a:lumMod val="50000"/>
                </a:schemeClr>
              </a:solidFill>
            </a:endParaRPr>
          </a:p>
        </p:txBody>
      </p:sp>
      <p:sp>
        <p:nvSpPr>
          <p:cNvPr id="2" name="Rectangle 1">
            <a:extLst>
              <a:ext uri="{FF2B5EF4-FFF2-40B4-BE49-F238E27FC236}">
                <a16:creationId xmlns:a16="http://schemas.microsoft.com/office/drawing/2014/main" id="{57BA69DF-0FD2-57C7-D78D-EC1C442DC4B2}"/>
              </a:ext>
            </a:extLst>
          </p:cNvPr>
          <p:cNvSpPr>
            <a:spLocks noChangeArrowheads="1"/>
          </p:cNvSpPr>
          <p:nvPr/>
        </p:nvSpPr>
        <p:spPr bwMode="auto">
          <a:xfrm rot="10800000" flipV="1">
            <a:off x="791078" y="2257205"/>
            <a:ext cx="10943722" cy="2343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2000" b="0" i="0" u="none" strike="noStrike" cap="none" normalizeH="0" baseline="0" dirty="0">
                <a:ln>
                  <a:noFill/>
                </a:ln>
                <a:solidFill>
                  <a:schemeClr val="tx1"/>
                </a:solidFill>
                <a:effectLst/>
                <a:latin typeface="Arial" panose="020B0604020202020204" pitchFamily="34" charset="0"/>
              </a:rPr>
              <a:t>1. </a:t>
            </a:r>
            <a:r>
              <a:rPr kumimoji="0" lang="en-US" altLang="en-US" sz="2000" b="0" i="0" u="none" strike="noStrike" cap="none" normalizeH="0" baseline="0" dirty="0" err="1">
                <a:ln>
                  <a:noFill/>
                </a:ln>
                <a:solidFill>
                  <a:schemeClr val="tx1"/>
                </a:solidFill>
                <a:effectLst/>
                <a:latin typeface="Arial" panose="020B0604020202020204" pitchFamily="34" charset="0"/>
              </a:rPr>
              <a:t>Hệ</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thống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và</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cấp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đông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đang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sử</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dụng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loại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môi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chất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nào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Có</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còn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phù</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hợp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về</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hiệu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suất</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và</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môi</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trường</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kumimoji="0" lang="en-US" altLang="en-US" sz="2000" b="0" i="0" u="none" strike="noStrike" cap="none" normalizeH="0" baseline="0" dirty="0">
                <a:ln>
                  <a:noFill/>
                </a:ln>
                <a:solidFill>
                  <a:schemeClr val="tx1"/>
                </a:solidFill>
                <a:effectLst/>
                <a:latin typeface="Arial" panose="020B0604020202020204" pitchFamily="34" charset="0"/>
              </a:rPr>
              <a:t>2. </a:t>
            </a:r>
            <a:r>
              <a:rPr kumimoji="0" lang="en-US" altLang="en-US" sz="2000" b="0" i="0" u="none" strike="noStrike" cap="none" normalizeH="0" baseline="0" dirty="0" err="1">
                <a:ln>
                  <a:noFill/>
                </a:ln>
                <a:solidFill>
                  <a:schemeClr val="tx1"/>
                </a:solidFill>
                <a:effectLst/>
                <a:latin typeface="Arial" panose="020B0604020202020204" pitchFamily="34" charset="0"/>
              </a:rPr>
              <a:t>Có</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áp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dụng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biện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pháp</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thu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hồi</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nhiệt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thải</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từ</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máy</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nén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lạnh</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để</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sử</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dụng</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vào</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các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khâu</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như</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rửa</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cá</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đun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nước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không</a:t>
            </a:r>
            <a:r>
              <a:rPr kumimoji="0" lang="en-US" altLang="en-US" sz="20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kumimoji="0" lang="en-US" altLang="en-US" sz="2000" b="0" i="0" u="none" strike="noStrike" cap="none" normalizeH="0" baseline="0" dirty="0">
                <a:ln>
                  <a:noFill/>
                </a:ln>
                <a:solidFill>
                  <a:schemeClr val="tx1"/>
                </a:solidFill>
                <a:effectLst/>
                <a:latin typeface="Arial" panose="020B0604020202020204" pitchFamily="34" charset="0"/>
              </a:rPr>
              <a:t>3. </a:t>
            </a:r>
            <a:r>
              <a:rPr kumimoji="0" lang="en-US" altLang="en-US" sz="2000" b="0" i="0" u="none" strike="noStrike" cap="none" normalizeH="0" baseline="0" dirty="0" err="1">
                <a:ln>
                  <a:noFill/>
                </a:ln>
                <a:solidFill>
                  <a:schemeClr val="tx1"/>
                </a:solidFill>
                <a:effectLst/>
                <a:latin typeface="Arial" panose="020B0604020202020204" pitchFamily="34" charset="0"/>
              </a:rPr>
              <a:t>Đã</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thực</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0" i="0" u="none" strike="noStrike" cap="none" normalizeH="0" baseline="0" dirty="0" err="1">
                <a:ln>
                  <a:noFill/>
                </a:ln>
                <a:solidFill>
                  <a:schemeClr val="tx1"/>
                </a:solidFill>
                <a:effectLst/>
                <a:latin typeface="Arial" panose="020B0604020202020204" pitchFamily="34" charset="0"/>
              </a:rPr>
              <a:t>hiện</a:t>
            </a:r>
            <a:r>
              <a:rPr kumimoji="0" lang="en-US" altLang="en-US" sz="2000" b="0"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bảo</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trì</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định</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kỳ</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và</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kiểm</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tra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tổn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thất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lạnh</a:t>
            </a:r>
            <a:r>
              <a:rPr kumimoji="0" lang="en-US" altLang="en-US" sz="2000" b="1" i="0" u="none" strike="noStrike" cap="none" normalizeH="0" baseline="0" dirty="0">
                <a:ln>
                  <a:noFill/>
                </a:ln>
                <a:solidFill>
                  <a:schemeClr val="tx1"/>
                </a:solidFill>
                <a:effectLst/>
                <a:latin typeface="Arial" panose="020B0604020202020204" pitchFamily="34" charset="0"/>
              </a:rPr>
              <a:t> qua </a:t>
            </a:r>
            <a:r>
              <a:rPr kumimoji="0" lang="en-US" altLang="en-US" sz="2000" b="1" i="0" u="none" strike="noStrike" cap="none" normalizeH="0" baseline="0" dirty="0" err="1">
                <a:ln>
                  <a:noFill/>
                </a:ln>
                <a:solidFill>
                  <a:schemeClr val="tx1"/>
                </a:solidFill>
                <a:effectLst/>
                <a:latin typeface="Arial" panose="020B0604020202020204" pitchFamily="34" charset="0"/>
              </a:rPr>
              <a:t>cửa</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gioăng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vỏ</a:t>
            </a:r>
            <a:r>
              <a:rPr kumimoji="0" lang="en-US" altLang="en-US" sz="2000" b="1" i="0" u="none" strike="noStrike" cap="none" normalizeH="0" baseline="0" dirty="0">
                <a:ln>
                  <a:noFill/>
                </a:ln>
                <a:solidFill>
                  <a:schemeClr val="tx1"/>
                </a:solidFill>
                <a:effectLst/>
                <a:latin typeface="Arial" panose="020B0604020202020204" pitchFamily="34" charset="0"/>
              </a:rPr>
              <a:t> panel </a:t>
            </a:r>
            <a:r>
              <a:rPr kumimoji="0" lang="en-US" altLang="en-US" sz="2000" b="1" i="0" u="none" strike="noStrike" cap="none" normalizeH="0" baseline="0" dirty="0" err="1">
                <a:ln>
                  <a:noFill/>
                </a:ln>
                <a:solidFill>
                  <a:schemeClr val="tx1"/>
                </a:solidFill>
                <a:effectLst/>
                <a:latin typeface="Arial" panose="020B0604020202020204" pitchFamily="34" charset="0"/>
              </a:rPr>
              <a:t>chưa</a:t>
            </a:r>
            <a:r>
              <a:rPr kumimoji="0" lang="en-US" altLang="en-US" sz="2000" b="0" i="0" u="none" strike="noStrike" cap="none" normalizeH="0" baseline="0" dirty="0">
                <a:ln>
                  <a:noFill/>
                </a:ln>
                <a:solidFill>
                  <a:schemeClr val="tx1"/>
                </a:solidFill>
                <a:effectLst/>
                <a:latin typeface="Arial" panose="020B0604020202020204" pitchFamily="34" charset="0"/>
              </a:rPr>
              <a:t>?</a:t>
            </a:r>
          </a:p>
        </p:txBody>
      </p:sp>
    </p:spTree>
    <p:extLst>
      <p:ext uri="{BB962C8B-B14F-4D97-AF65-F5344CB8AC3E}">
        <p14:creationId xmlns:p14="http://schemas.microsoft.com/office/powerpoint/2010/main" val="328571391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2935661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291771" y="1816336"/>
            <a:ext cx="9376906" cy="4361351"/>
          </a:xfrm>
          <a:prstGeom prst="rect">
            <a:avLst/>
          </a:prstGeom>
        </p:spPr>
      </p:pic>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dirty="0" err="1">
                <a:solidFill>
                  <a:schemeClr val="accent1">
                    <a:lumMod val="50000"/>
                  </a:schemeClr>
                </a:solidFill>
              </a:rPr>
              <a:t>Việc</a:t>
            </a:r>
            <a:r>
              <a:rPr lang="en-US" sz="3200" dirty="0">
                <a:solidFill>
                  <a:schemeClr val="accent1">
                    <a:lumMod val="50000"/>
                  </a:schemeClr>
                </a:solidFill>
              </a:rPr>
              <a:t> </a:t>
            </a:r>
            <a:r>
              <a:rPr lang="vi-VN" sz="3200" dirty="0">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dụng</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lượng</a:t>
            </a:r>
            <a:r>
              <a:rPr lang="en-US" sz="3200" dirty="0">
                <a:solidFill>
                  <a:schemeClr val="accent1">
                    <a:lumMod val="50000"/>
                  </a:schemeClr>
                </a:solidFill>
              </a:rPr>
              <a:t> </a:t>
            </a:r>
            <a:r>
              <a:rPr lang="en-US" sz="3200" dirty="0" err="1">
                <a:solidFill>
                  <a:schemeClr val="accent1">
                    <a:lumMod val="50000"/>
                  </a:schemeClr>
                </a:solidFill>
              </a:rPr>
              <a:t>trong</a:t>
            </a:r>
            <a:r>
              <a:rPr lang="en-US" sz="3200" dirty="0">
                <a:solidFill>
                  <a:schemeClr val="accent1">
                    <a:lumMod val="50000"/>
                  </a:schemeClr>
                </a:solidFill>
              </a:rPr>
              <a:t> </a:t>
            </a:r>
            <a:r>
              <a:rPr lang="en-US" sz="3200" dirty="0" err="1">
                <a:solidFill>
                  <a:schemeClr val="accent1">
                    <a:lumMod val="50000"/>
                  </a:schemeClr>
                </a:solidFill>
              </a:rPr>
              <a:t>công</a:t>
            </a:r>
            <a:r>
              <a:rPr lang="en-US" sz="3200" dirty="0">
                <a:solidFill>
                  <a:schemeClr val="accent1">
                    <a:lumMod val="50000"/>
                  </a:schemeClr>
                </a:solidFill>
              </a:rPr>
              <a:t> </a:t>
            </a:r>
            <a:r>
              <a:rPr lang="en-US" sz="3200" dirty="0" err="1">
                <a:solidFill>
                  <a:schemeClr val="accent1">
                    <a:lumMod val="50000"/>
                  </a:schemeClr>
                </a:solidFill>
              </a:rPr>
              <a:t>nghiệp</a:t>
            </a:r>
            <a:r>
              <a:rPr lang="en-US" sz="3200" dirty="0">
                <a:solidFill>
                  <a:schemeClr val="accent1">
                    <a:lumMod val="50000"/>
                  </a:schemeClr>
                </a:solidFill>
              </a:rPr>
              <a:t> </a:t>
            </a:r>
            <a:r>
              <a:rPr lang="en-US" sz="3200" dirty="0" err="1">
                <a:solidFill>
                  <a:schemeClr val="accent1">
                    <a:lumMod val="50000"/>
                  </a:schemeClr>
                </a:solidFill>
              </a:rPr>
              <a:t>toàn</a:t>
            </a:r>
            <a:r>
              <a:rPr lang="en-US" sz="3200" dirty="0">
                <a:solidFill>
                  <a:schemeClr val="accent1">
                    <a:lumMod val="50000"/>
                  </a:schemeClr>
                </a:solidFill>
              </a:rPr>
              <a:t> </a:t>
            </a:r>
            <a:r>
              <a:rPr lang="en-US" sz="3200" dirty="0" err="1">
                <a:solidFill>
                  <a:schemeClr val="accent1">
                    <a:lumMod val="50000"/>
                  </a:schemeClr>
                </a:solidFill>
              </a:rPr>
              <a:t>cầu</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Rectangle 2"/>
          <p:cNvSpPr/>
          <p:nvPr/>
        </p:nvSpPr>
        <p:spPr>
          <a:xfrm>
            <a:off x="1291771" y="1484558"/>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cuối cùng (TFC) theo ngành giai đoạn 2000 - 2022</a:t>
            </a:r>
          </a:p>
        </p:txBody>
      </p:sp>
      <p:sp>
        <p:nvSpPr>
          <p:cNvPr id="5" name="Rectangle 4"/>
          <p:cNvSpPr/>
          <p:nvPr/>
        </p:nvSpPr>
        <p:spPr>
          <a:xfrm>
            <a:off x="8917918" y="2703831"/>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8917918" y="29827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1" name="Rectangle 10"/>
          <p:cNvSpPr/>
          <p:nvPr/>
        </p:nvSpPr>
        <p:spPr>
          <a:xfrm>
            <a:off x="8917918" y="348250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2" name="Rectangle 11"/>
          <p:cNvSpPr/>
          <p:nvPr/>
        </p:nvSpPr>
        <p:spPr>
          <a:xfrm>
            <a:off x="8917918" y="4972173"/>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13" name="Rectangle 12"/>
          <p:cNvSpPr/>
          <p:nvPr/>
        </p:nvSpPr>
        <p:spPr>
          <a:xfrm>
            <a:off x="8917918" y="4417041"/>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sử dụng năng lượng</a:t>
            </a:r>
          </a:p>
        </p:txBody>
      </p:sp>
      <p:sp>
        <p:nvSpPr>
          <p:cNvPr id="15" name="Rectangle 14"/>
          <p:cNvSpPr/>
          <p:nvPr/>
        </p:nvSpPr>
        <p:spPr>
          <a:xfrm>
            <a:off x="8917918" y="5195710"/>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xác định</a:t>
            </a:r>
          </a:p>
        </p:txBody>
      </p:sp>
      <p:sp>
        <p:nvSpPr>
          <p:cNvPr id="16" name="Rectangle 15"/>
          <p:cNvSpPr/>
          <p:nvPr/>
        </p:nvSpPr>
        <p:spPr>
          <a:xfrm>
            <a:off x="1291771" y="1928305"/>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trên thế giới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17" name="Rectangle 16"/>
          <p:cNvSpPr/>
          <p:nvPr/>
        </p:nvSpPr>
        <p:spPr>
          <a:xfrm>
            <a:off x="8891622" y="273286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18" name="Rectangle 17"/>
          <p:cNvSpPr/>
          <p:nvPr/>
        </p:nvSpPr>
        <p:spPr>
          <a:xfrm>
            <a:off x="8891622" y="3011767"/>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9" name="Rectangle 18"/>
          <p:cNvSpPr/>
          <p:nvPr/>
        </p:nvSpPr>
        <p:spPr>
          <a:xfrm>
            <a:off x="8891622" y="3511529"/>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20" name="Rectangle 19"/>
          <p:cNvSpPr/>
          <p:nvPr/>
        </p:nvSpPr>
        <p:spPr>
          <a:xfrm>
            <a:off x="8891622" y="4446070"/>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10041686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vi-VN" sz="3200" dirty="0">
                <a:solidFill>
                  <a:schemeClr val="accent1">
                    <a:lumMod val="50000"/>
                  </a:schemeClr>
                </a:solidFill>
                <a:latin typeface="Arial" panose="020B0604020202020204" pitchFamily="34" charset="0"/>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415600" y="1333681"/>
            <a:ext cx="11360800" cy="5052852"/>
          </a:xfrm>
        </p:spPr>
        <p:txBody>
          <a:bodyPr>
            <a:normAutofit lnSpcReduction="10000"/>
          </a:bodyPr>
          <a:lstStyle/>
          <a:p>
            <a:pPr>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gn="just">
              <a:lnSpc>
                <a:spcPct val="150000"/>
              </a:lnSpc>
              <a:buFont typeface="Wingdings" pitchFamily="2" charset="2"/>
              <a:buChar char="v"/>
            </a:pPr>
            <a:r>
              <a:rPr lang="vi-VN" sz="1800" dirty="0"/>
              <a:t>Việt Nam hiện có </a:t>
            </a:r>
            <a:r>
              <a:rPr lang="en-US" sz="1800" dirty="0">
                <a:solidFill>
                  <a:srgbClr val="FF0000"/>
                </a:solidFill>
              </a:rPr>
              <a:t>3.491 (</a:t>
            </a:r>
            <a:r>
              <a:rPr lang="en-US" sz="1800" dirty="0" err="1">
                <a:solidFill>
                  <a:srgbClr val="FF0000"/>
                </a:solidFill>
              </a:rPr>
              <a:t>năm</a:t>
            </a:r>
            <a:r>
              <a:rPr lang="en-US" sz="1800" dirty="0">
                <a:solidFill>
                  <a:srgbClr val="FF0000"/>
                </a:solidFill>
              </a:rPr>
              <a:t> 2023)</a:t>
            </a:r>
            <a:r>
              <a:rPr lang="vi-VN" sz="1800" dirty="0">
                <a:solidFill>
                  <a:srgbClr val="FF0000"/>
                </a:solidFill>
              </a:rPr>
              <a:t> </a:t>
            </a:r>
            <a:r>
              <a:rPr lang="vi-VN" sz="1800" dirty="0"/>
              <a:t>cơ sở sử dụng năng lượng trọng điểm (tăng từ 2496 cơ sở từ năm 2017) tiêu thụ năng lượng 51</a:t>
            </a:r>
            <a:r>
              <a:rPr lang="en-US" sz="1800" dirty="0"/>
              <a:t>.</a:t>
            </a:r>
            <a:r>
              <a:rPr lang="vi-VN" sz="1800" dirty="0"/>
              <a:t>393</a:t>
            </a:r>
            <a:r>
              <a:rPr lang="en-US" sz="1800" dirty="0"/>
              <a:t>.</a:t>
            </a:r>
            <a:r>
              <a:rPr lang="vi-VN" sz="1800" dirty="0"/>
              <a:t>648 TOE trong đó cơ sở tiêu thụ Năng lượng trọng điểm thuộc mảng công nghiệp chiếm phần lớn là </a:t>
            </a:r>
            <a:r>
              <a:rPr lang="en-US" sz="1800" dirty="0">
                <a:solidFill>
                  <a:srgbClr val="FF0000"/>
                </a:solidFill>
              </a:rPr>
              <a:t>2.864</a:t>
            </a:r>
            <a:r>
              <a:rPr lang="vi-VN" sz="1800" dirty="0">
                <a:solidFill>
                  <a:srgbClr val="FF0000"/>
                </a:solidFill>
              </a:rPr>
              <a:t> </a:t>
            </a:r>
            <a:r>
              <a:rPr lang="vi-VN" sz="1800" dirty="0"/>
              <a:t>cơ sở tiêu thụ  </a:t>
            </a:r>
            <a:r>
              <a:rPr lang="vi-VN" sz="1800" dirty="0">
                <a:solidFill>
                  <a:srgbClr val="FF0000"/>
                </a:solidFill>
              </a:rPr>
              <a:t>40,586,299</a:t>
            </a:r>
            <a:r>
              <a:rPr lang="vi-VN" sz="1800" dirty="0"/>
              <a:t> TOE. Công nghiệp Việt Nam có ưu thế lớn về tiết kiệm năng lượng</a:t>
            </a:r>
            <a:r>
              <a:rPr lang="en-US" sz="1800" dirty="0"/>
              <a:t>.</a:t>
            </a:r>
          </a:p>
          <a:p>
            <a:pPr>
              <a:lnSpc>
                <a:spcPct val="150000"/>
              </a:lnSpc>
              <a:buFont typeface="Wingdings" pitchFamily="2" charset="2"/>
              <a:buChar char="v"/>
            </a:pPr>
            <a:r>
              <a:rPr lang="en-US" sz="1800" dirty="0"/>
              <a:t>Trong </a:t>
            </a:r>
            <a:r>
              <a:rPr lang="en-US" sz="1800" dirty="0" err="1"/>
              <a:t>đó</a:t>
            </a:r>
            <a:r>
              <a:rPr lang="en-US" sz="1800" dirty="0"/>
              <a:t> </a:t>
            </a:r>
            <a:r>
              <a:rPr lang="en-US" sz="1800" dirty="0" err="1"/>
              <a:t>ngành</a:t>
            </a:r>
            <a:r>
              <a:rPr lang="en-US" sz="1800" dirty="0"/>
              <a:t> </a:t>
            </a:r>
            <a:r>
              <a:rPr lang="en-US" sz="1800" b="1" dirty="0" err="1"/>
              <a:t>Thủy</a:t>
            </a:r>
            <a:r>
              <a:rPr lang="en-US" sz="1800" b="1" dirty="0"/>
              <a:t> </a:t>
            </a:r>
            <a:r>
              <a:rPr lang="en-US" sz="1800" b="1" dirty="0" err="1"/>
              <a:t>sản</a:t>
            </a:r>
            <a:r>
              <a:rPr lang="en-US" sz="1800" b="1" dirty="0"/>
              <a:t> </a:t>
            </a:r>
            <a:r>
              <a:rPr lang="en-US" sz="1800" b="1" dirty="0" err="1"/>
              <a:t>có</a:t>
            </a:r>
            <a:r>
              <a:rPr lang="en-US" sz="1800" b="1" dirty="0"/>
              <a:t> </a:t>
            </a:r>
            <a:r>
              <a:rPr lang="en-US" sz="1800" b="1" dirty="0" err="1"/>
              <a:t>từ</a:t>
            </a:r>
            <a:r>
              <a:rPr lang="en-US" sz="1800" b="1" dirty="0"/>
              <a:t> 80-90</a:t>
            </a:r>
            <a:r>
              <a:rPr lang="en-US" sz="1800" dirty="0"/>
              <a:t> </a:t>
            </a:r>
            <a:r>
              <a:rPr lang="en-US" sz="1800" dirty="0" err="1"/>
              <a:t>cơ</a:t>
            </a:r>
            <a:r>
              <a:rPr lang="en-US" sz="1800" dirty="0"/>
              <a:t> </a:t>
            </a:r>
            <a:r>
              <a:rPr lang="en-US" sz="1800" dirty="0" err="1"/>
              <a:t>sở</a:t>
            </a:r>
            <a:r>
              <a:rPr lang="en-US" sz="1800" dirty="0"/>
              <a:t> </a:t>
            </a:r>
            <a:r>
              <a:rPr lang="en-US" sz="1800" dirty="0" err="1"/>
              <a:t>sử</a:t>
            </a:r>
            <a:r>
              <a:rPr lang="en-US" sz="1800" dirty="0"/>
              <a:t> </a:t>
            </a:r>
            <a:r>
              <a:rPr lang="en-US" sz="1800" dirty="0" err="1"/>
              <a:t>dụng</a:t>
            </a:r>
            <a:r>
              <a:rPr lang="en-US" sz="1800" dirty="0"/>
              <a:t> </a:t>
            </a:r>
            <a:r>
              <a:rPr lang="en-US" sz="1800" dirty="0" err="1"/>
              <a:t>năng</a:t>
            </a:r>
            <a:r>
              <a:rPr lang="en-US" sz="1800" dirty="0"/>
              <a:t> </a:t>
            </a:r>
            <a:r>
              <a:rPr lang="en-US" sz="1800" dirty="0" err="1"/>
              <a:t>lượng</a:t>
            </a:r>
            <a:r>
              <a:rPr lang="en-US" sz="1800" dirty="0"/>
              <a:t> </a:t>
            </a:r>
            <a:r>
              <a:rPr lang="en-US" sz="1800" dirty="0" err="1"/>
              <a:t>trọng</a:t>
            </a:r>
            <a:r>
              <a:rPr lang="en-US" sz="1800" dirty="0"/>
              <a:t> </a:t>
            </a:r>
            <a:r>
              <a:rPr lang="en-US" sz="1800" dirty="0" err="1"/>
              <a:t>điểm</a:t>
            </a:r>
            <a:r>
              <a:rPr lang="en-US" sz="1800" dirty="0"/>
              <a:t>.</a:t>
            </a:r>
            <a:endParaRPr lang="vi-VN" sz="1800" dirty="0"/>
          </a:p>
          <a:p>
            <a:pPr>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của </a:t>
            </a:r>
            <a:r>
              <a:rPr lang="en-US" sz="1800" dirty="0"/>
              <a:t>T</a:t>
            </a:r>
            <a:r>
              <a:rPr lang="vi-VN" sz="1800" dirty="0"/>
              <a:t>hủ </a:t>
            </a:r>
            <a:r>
              <a:rPr lang="en-US" sz="1800" dirty="0"/>
              <a:t>T</a:t>
            </a:r>
            <a:r>
              <a:rPr lang="vi-VN" sz="1800" dirty="0"/>
              <a:t>ướng </a:t>
            </a:r>
            <a:r>
              <a:rPr lang="en-US" sz="1800" dirty="0"/>
              <a:t>C</a:t>
            </a:r>
            <a:r>
              <a:rPr lang="vi-VN" sz="1800" dirty="0"/>
              <a:t>hính </a:t>
            </a:r>
            <a:r>
              <a:rPr lang="en-US" sz="1800" dirty="0"/>
              <a:t>P</a:t>
            </a:r>
            <a:r>
              <a:rPr lang="vi-VN" sz="1800" dirty="0"/>
              <a:t>hủ về phê duyệt chương trình Quốc gia về sử dụng NLTKHQ giai đoạn 2019 – 2030.</a:t>
            </a:r>
          </a:p>
          <a:p>
            <a:pPr>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260300220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1989736517"/>
              </p:ext>
            </p:extLst>
          </p:nvPr>
        </p:nvGraphicFramePr>
        <p:xfrm>
          <a:off x="2055851" y="1381560"/>
          <a:ext cx="8017789" cy="445536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587828" y="509813"/>
            <a:ext cx="10989129" cy="654050"/>
          </a:xfrm>
        </p:spPr>
        <p:txBody>
          <a:bodyPr>
            <a:noAutofit/>
          </a:bodyPr>
          <a:lstStyle/>
          <a:p>
            <a:pPr algn="ctr"/>
            <a:r>
              <a:rPr lang="vi-VN" sz="3200">
                <a:solidFill>
                  <a:schemeClr val="accent1">
                    <a:lumMod val="50000"/>
                  </a:schemeClr>
                </a:solidFill>
                <a:latin typeface="+mn-lt"/>
              </a:rPr>
              <a:t>CƠ SỞ SỬ DỤNG NĂNG LƯỢNG TRỌNG ĐIỂM</a:t>
            </a:r>
            <a:endParaRPr lang="en-US" sz="32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2017-2023</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TextBox 5">
            <a:extLst>
              <a:ext uri="{FF2B5EF4-FFF2-40B4-BE49-F238E27FC236}">
                <a16:creationId xmlns:a16="http://schemas.microsoft.com/office/drawing/2014/main" id="{B942C6BB-3227-4E7A-1097-F804965B6C2A}"/>
              </a:ext>
            </a:extLst>
          </p:cNvPr>
          <p:cNvSpPr txBox="1"/>
          <p:nvPr/>
        </p:nvSpPr>
        <p:spPr>
          <a:xfrm>
            <a:off x="2705770" y="1381792"/>
            <a:ext cx="6102626" cy="666977"/>
          </a:xfrm>
          <a:prstGeom prst="rect">
            <a:avLst/>
          </a:prstGeom>
          <a:noFill/>
        </p:spPr>
        <p:txBody>
          <a:bodyPr wrap="square">
            <a:spAutoFit/>
          </a:bodyPr>
          <a:lstStyle/>
          <a:p>
            <a:r>
              <a:rPr lang="vi-VN" b="1" dirty="0">
                <a:solidFill>
                  <a:srgbClr val="FF0000"/>
                </a:solidFill>
              </a:rPr>
              <a:t>Ngành công nghiệp chế biến thuỷ sản có khoảng 80-90 Doanh nghiệp trọng điểm </a:t>
            </a:r>
            <a:endParaRPr lang="en-VN" dirty="0"/>
          </a:p>
        </p:txBody>
      </p:sp>
    </p:spTree>
    <p:extLst>
      <p:ext uri="{BB962C8B-B14F-4D97-AF65-F5344CB8AC3E}">
        <p14:creationId xmlns:p14="http://schemas.microsoft.com/office/powerpoint/2010/main" val="175798428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0" y="326571"/>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a:t>
            </a:r>
            <a:r>
              <a:rPr lang="vi-VN">
                <a:solidFill>
                  <a:schemeClr val="accent1">
                    <a:lumMod val="50000"/>
                  </a:schemeClr>
                </a:solidFill>
                <a:latin typeface="Arial" panose="020B0604020202020204" pitchFamily="34" charset="0"/>
              </a:rPr>
              <a:t>ngành </a:t>
            </a:r>
            <a:r>
              <a:rPr lang="en-US">
                <a:solidFill>
                  <a:schemeClr val="accent1">
                    <a:lumMod val="50000"/>
                  </a:schemeClr>
                </a:solidFill>
                <a:latin typeface="Arial" panose="020B0604020202020204" pitchFamily="34" charset="0"/>
              </a:rPr>
              <a:t>c</a:t>
            </a:r>
            <a:r>
              <a:rPr lang="vi-VN">
                <a:solidFill>
                  <a:schemeClr val="accent1">
                    <a:lumMod val="50000"/>
                  </a:schemeClr>
                </a:solidFill>
                <a:latin typeface="Arial" panose="020B0604020202020204" pitchFamily="34" charset="0"/>
              </a:rPr>
              <a:t>ông </a:t>
            </a:r>
            <a:r>
              <a:rPr lang="vi-VN" dirty="0">
                <a:solidFill>
                  <a:schemeClr val="accent1">
                    <a:lumMod val="50000"/>
                  </a:schemeClr>
                </a:solidFill>
                <a:latin typeface="Arial" panose="020B0604020202020204" pitchFamily="34" charset="0"/>
              </a:rPr>
              <a:t>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058143864"/>
              </p:ext>
            </p:extLst>
          </p:nvPr>
        </p:nvGraphicFramePr>
        <p:xfrm>
          <a:off x="661851" y="151545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a:solidFill>
                            <a:srgbClr val="FF0000"/>
                          </a:solidFill>
                          <a:effectLst/>
                        </a:rPr>
                        <a:t>Công nghiệp thủy sản</a:t>
                      </a:r>
                      <a:r>
                        <a:rPr lang="vi-VN" sz="1800" u="none" strike="noStrike">
                          <a:solidFill>
                            <a:srgbClr val="FF0000"/>
                          </a:solidFill>
                          <a:effectLst/>
                        </a:rPr>
                        <a:t> </a:t>
                      </a:r>
                      <a:r>
                        <a:rPr lang="vi-VN" sz="1800" u="none" strike="noStrike" dirty="0">
                          <a:solidFill>
                            <a:srgbClr val="FF0000"/>
                          </a:solidFill>
                          <a:effectLst/>
                        </a:rPr>
                        <a:t>(%)</a:t>
                      </a:r>
                      <a:endParaRPr lang="en-US" sz="1800" b="0" i="0" u="none" strike="noStrike" dirty="0">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b="0" i="0" u="none" strike="noStrike">
                          <a:solidFill>
                            <a:srgbClr val="FF0000"/>
                          </a:solidFill>
                          <a:effectLst/>
                          <a:latin typeface="+mj-lt"/>
                        </a:rPr>
                        <a:t>5</a:t>
                      </a:r>
                    </a:p>
                  </a:txBody>
                  <a:tcPr marL="10160" marR="10160" marT="10160" marB="0" anchor="b"/>
                </a:tc>
                <a:tc>
                  <a:txBody>
                    <a:bodyPr/>
                    <a:lstStyle/>
                    <a:p>
                      <a:pPr algn="ctr" fontAlgn="b"/>
                      <a:r>
                        <a:rPr lang="en-US" sz="1800" u="none" strike="noStrike">
                          <a:solidFill>
                            <a:srgbClr val="FF0000"/>
                          </a:solidFill>
                          <a:effectLst/>
                        </a:rPr>
                        <a:t> 7</a:t>
                      </a:r>
                      <a:endParaRPr lang="en-US" sz="1800" b="0" i="0" u="none" strike="noStrike">
                        <a:solidFill>
                          <a:srgbClr val="FF0000"/>
                        </a:solidFill>
                        <a:effectLst/>
                        <a:latin typeface="Calibri" panose="020F0502020204030204" pitchFamily="34" charset="0"/>
                      </a:endParaRPr>
                    </a:p>
                  </a:txBody>
                  <a:tcPr marL="10160" marR="10160" marT="10160" marB="0" anchor="b"/>
                </a:tc>
                <a:tc>
                  <a:txBody>
                    <a:bodyPr/>
                    <a:lstStyle/>
                    <a:p>
                      <a:pPr algn="ctr" fontAlgn="b"/>
                      <a:r>
                        <a:rPr lang="en-US" sz="1800" b="0" i="0" u="none" strike="noStrike">
                          <a:solidFill>
                            <a:srgbClr val="FF0000"/>
                          </a:solidFill>
                          <a:effectLst/>
                          <a:latin typeface="+mj-lt"/>
                        </a:rPr>
                        <a:t>8</a:t>
                      </a:r>
                      <a:endParaRPr lang="en-US" sz="1800" b="0" i="0" u="none" strike="noStrike" dirty="0">
                        <a:solidFill>
                          <a:srgbClr val="FF0000"/>
                        </a:solidFill>
                        <a:effectLst/>
                        <a:latin typeface="+mj-lt"/>
                      </a:endParaRPr>
                    </a:p>
                  </a:txBody>
                  <a:tcPr marL="10160" marR="10160" marT="10160" marB="0" anchor="b"/>
                </a:tc>
                <a:tc>
                  <a:txBody>
                    <a:bodyPr/>
                    <a:lstStyle/>
                    <a:p>
                      <a:pPr algn="ctr" fontAlgn="b"/>
                      <a:r>
                        <a:rPr lang="en-US" sz="1800" u="none" strike="noStrike">
                          <a:solidFill>
                            <a:srgbClr val="FF0000"/>
                          </a:solidFill>
                          <a:effectLst/>
                        </a:rPr>
                        <a:t>10 </a:t>
                      </a:r>
                      <a:endParaRPr lang="en-US" sz="1800" b="0" i="0" u="none" strike="noStrike">
                        <a:solidFill>
                          <a:srgbClr val="FF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err="1">
                          <a:effectLst/>
                        </a:rPr>
                        <a:t>Giấy</a:t>
                      </a:r>
                      <a:r>
                        <a:rPr lang="vi-VN" sz="1800" u="none" strike="noStrike">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346163710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473530"/>
            <a:ext cx="12192000" cy="713029"/>
          </a:xfrm>
        </p:spPr>
        <p:txBody>
          <a:bodyPr>
            <a:noAutofit/>
          </a:bodyPr>
          <a:lstStyle/>
          <a:p>
            <a:r>
              <a:rPr lang="en-US" sz="2400">
                <a:solidFill>
                  <a:schemeClr val="accent1">
                    <a:lumMod val="50000"/>
                  </a:schemeClr>
                </a:solidFill>
              </a:rPr>
              <a:t>GIÁ ĐIỆN TRUNG BÌNH (2010 – 2024)</a:t>
            </a:r>
            <a:endParaRPr lang="vi-VN" sz="24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29841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22662"/>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54%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ngành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nhiều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thủy</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sản</a:t>
            </a:r>
            <a:r>
              <a:rPr lang="en-US" altLang="en-US" sz="1800" b="1"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này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tiêu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thụ</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khoảng</a:t>
            </a:r>
            <a:r>
              <a:rPr lang="en-US" altLang="en-US" sz="1800" dirty="0">
                <a:solidFill>
                  <a:schemeClr val="tx1"/>
                </a:solidFill>
                <a:latin typeface="Arial" panose="020B0604020202020204" pitchFamily="34" charset="0"/>
                <a:cs typeface="Arial" panose="020B0604020202020204" pitchFamily="34" charset="0"/>
              </a:rPr>
              <a:t> 70%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của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toàn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Hiệu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sử</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dụng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rPr>
              <a:t>Hiệu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của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thủy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kể</a:t>
            </a:r>
            <a:r>
              <a:rPr lang="en-US" altLang="en-US" sz="1800" dirty="0">
                <a:solidFill>
                  <a:schemeClr val="tx1"/>
                </a:solidFill>
                <a:latin typeface="Arial" panose="020B0604020202020204" pitchFamily="34" charset="0"/>
              </a:rPr>
              <a:t> do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lý</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kém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a:t>
            </a:r>
            <a:r>
              <a:rPr lang="en-US" altLang="en-US" sz="1800" dirty="0">
                <a:solidFill>
                  <a:schemeClr val="tx1"/>
                </a:solidFill>
                <a:latin typeface="Arial" panose="020B0604020202020204" pitchFamily="34" charset="0"/>
              </a:rPr>
              <a:t>. </a:t>
            </a:r>
          </a:p>
        </p:txBody>
      </p:sp>
    </p:spTree>
    <p:extLst>
      <p:ext uri="{BB962C8B-B14F-4D97-AF65-F5344CB8AC3E}">
        <p14:creationId xmlns:p14="http://schemas.microsoft.com/office/powerpoint/2010/main" val="47206929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17129</TotalTime>
  <Words>4124</Words>
  <Application>Microsoft Macintosh PowerPoint</Application>
  <PresentationFormat>Widescreen</PresentationFormat>
  <Paragraphs>304</Paragraphs>
  <Slides>35</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Fira Sans Extra Condensed</vt:lpstr>
      <vt:lpstr>Roboto</vt:lpstr>
      <vt:lpstr>Calibri</vt:lpstr>
      <vt:lpstr>Wingdings</vt:lpstr>
      <vt:lpstr>Times</vt:lpstr>
      <vt:lpstr>Courier New</vt:lpstr>
      <vt:lpstr>Arial</vt:lpstr>
      <vt:lpstr>Energy Saving Infographics by Slidesgo</vt:lpstr>
      <vt:lpstr>CHƯƠNG TRÌNH TẬP HUẤN CHO DOANH NGHIỆP CÔNG NGHIỆP</vt:lpstr>
      <vt:lpstr>MỤC TIÊU CỦA HỢP PHẦN</vt:lpstr>
      <vt:lpstr>CHIA NHÓM VÀ THẢO LUẬN</vt:lpstr>
      <vt:lpstr>Việc sử dụng năng lượng trong công nghiệp toàn cầu</vt:lpstr>
      <vt:lpstr>Đặc điểm tiêu thụ NL trong công nghiệp ở VN</vt:lpstr>
      <vt:lpstr>CƠ SỞ SỬ DỤNG NĂNG LƯỢNG TRỌNG ĐIỂM</vt:lpstr>
      <vt:lpstr>Mục tiêu TKNL cho các ngành công nghiệp Việt Nam đến năm 2030</vt:lpstr>
      <vt:lpstr>GIÁ ĐIỆN TRUNG BÌNH (2010 – 2024)</vt:lpstr>
      <vt:lpstr>Thực trạng sử dụng năng lượng trong công nghiệp</vt:lpstr>
      <vt:lpstr>Cấu trúc tiêu thụ NL trong ngành công nghiệp</vt:lpstr>
      <vt:lpstr>Nguyên nhân tiêu thụ năng lượng cao</vt:lpstr>
      <vt:lpstr>Những thách thức trong quản lý và SDNL</vt:lpstr>
      <vt:lpstr>Xu hướng phát triển bền vững trong công nghiệp</vt:lpstr>
      <vt:lpstr>PowerPoint Presentation</vt:lpstr>
      <vt:lpstr>Cường độ năng lượng trong các ngành công nghiệp  trọng điểm tại Việt Nam</vt:lpstr>
      <vt:lpstr>Định mức tiêu hao năng lượng cho ngành chế biến thủy sản</vt:lpstr>
      <vt:lpstr>Tổng quan ngành chế biến thủy sản Việt Nam</vt:lpstr>
      <vt:lpstr>Tổng quan ngành chế biến thủy sản Việt Nam</vt:lpstr>
      <vt:lpstr>Tổng quan ngành chế biến thủy sản Việt Nam</vt:lpstr>
      <vt:lpstr>Tổng quan ngành chế biến thủy sản Việt Nam</vt:lpstr>
      <vt:lpstr>Tổng quan ngành chế biến thủy sản Việt Nam</vt:lpstr>
      <vt:lpstr>Tổng quan ngành chế biến thủy sản Việt Nam</vt:lpstr>
      <vt:lpstr>PowerPoint Presentation</vt:lpstr>
      <vt:lpstr>Giải pháp tiết kiệm năng lượng trong ngành chế biến thủy sản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Giải pháp tiết kiệm năng lượng ngành chế biến hải sản trên thế giới</vt:lpstr>
      <vt:lpstr>Giải pháp tiết kiệm năng lượng ngành chế biến hải sản trên thế giới</vt:lpstr>
      <vt:lpstr>Câu hỏi 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823417-Nguyễn Mạnh Hùng</cp:lastModifiedBy>
  <cp:revision>132</cp:revision>
  <dcterms:modified xsi:type="dcterms:W3CDTF">2025-09-04T10:10:45Z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1974955</vt:lpwstr>
  </property>
  <property fmtid="{D5CDD505-2E9C-101B-9397-08002B2CF9AE}" name="NXPowerLiteSettings" pid="3">
    <vt:lpwstr>F7000400038000</vt:lpwstr>
  </property>
  <property fmtid="{D5CDD505-2E9C-101B-9397-08002B2CF9AE}" name="NXPowerLiteVersion" pid="4">
    <vt:lpwstr>S11.0.1</vt:lpwstr>
  </property>
</Properties>
</file>