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5"/>
  </p:notesMasterIdLst>
  <p:sldIdLst>
    <p:sldId id="2367" r:id="rId2"/>
    <p:sldId id="697" r:id="rId3"/>
    <p:sldId id="701" r:id="rId4"/>
    <p:sldId id="698" r:id="rId5"/>
    <p:sldId id="705" r:id="rId6"/>
    <p:sldId id="707" r:id="rId7"/>
    <p:sldId id="2368" r:id="rId8"/>
    <p:sldId id="2369" r:id="rId9"/>
    <p:sldId id="2372" r:id="rId10"/>
    <p:sldId id="2371" r:id="rId11"/>
    <p:sldId id="2370" r:id="rId12"/>
    <p:sldId id="2374" r:id="rId13"/>
    <p:sldId id="2378" r:id="rId14"/>
    <p:sldId id="2379" r:id="rId15"/>
    <p:sldId id="2380" r:id="rId16"/>
    <p:sldId id="2381" r:id="rId17"/>
    <p:sldId id="2373" r:id="rId18"/>
    <p:sldId id="2375" r:id="rId19"/>
    <p:sldId id="2376" r:id="rId20"/>
    <p:sldId id="2377" r:id="rId21"/>
    <p:sldId id="2382" r:id="rId22"/>
    <p:sldId id="754" r:id="rId23"/>
    <p:sldId id="2359" r:id="rId24"/>
  </p:sldIdLst>
  <p:sldSz cx="12192000" cy="6858000"/>
  <p:notesSz cx="6858000" cy="9144000"/>
  <p:embeddedFontLst>
    <p:embeddedFont>
      <p:font typeface="맑은 고딕" panose="020B0503020000020004" pitchFamily="34" charset="-127"/>
      <p:regular r:id="rId26"/>
      <p:bold r:id="rId27"/>
    </p:embeddedFont>
    <p:embeddedFont>
      <p:font typeface="Fira Sans Extra Condensed" panose="020F0502020204030204" pitchFamily="34" charset="0"/>
      <p:regular r:id="rId28"/>
      <p:bold r:id="rId29"/>
      <p:italic r:id="rId30"/>
      <p:boldItalic r:id="rId31"/>
    </p:embeddedFont>
    <p:embeddedFont>
      <p:font typeface="Roboto" panose="02000000000000000000" pitchFamily="2"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443" autoAdjust="0"/>
    <p:restoredTop sz="85989"/>
  </p:normalViewPr>
  <p:slideViewPr>
    <p:cSldViewPr snapToGrid="0">
      <p:cViewPr varScale="1">
        <p:scale>
          <a:sx n="101" d="100"/>
          <a:sy n="101" d="100"/>
        </p:scale>
        <p:origin x="208" y="344"/>
      </p:cViewPr>
      <p:guideLst/>
    </p:cSldViewPr>
  </p:slideViewPr>
  <p:outlineViewPr>
    <p:cViewPr>
      <p:scale>
        <a:sx n="33" d="100"/>
        <a:sy n="33" d="100"/>
      </p:scale>
      <p:origin x="0" y="-81704"/>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299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395173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arget="../media/image9.jpeg" Type="http://schemas.openxmlformats.org/officeDocument/2006/relationships/image"/><Relationship Id="rId1" Target="../slideLayouts/slideLayout2.xml" Type="http://schemas.openxmlformats.org/officeDocument/2006/relationships/slideLayout"/></Relationships>
</file>

<file path=ppt/slides/_rels/slide15.xml.rels><?xml version="1.0" encoding="UTF-8" standalone="yes" ?><Relationships xmlns="http://schemas.openxmlformats.org/package/2006/relationships"><Relationship Id="rId2" Target="../media/image7.jpeg" Type="http://schemas.openxmlformats.org/officeDocument/2006/relationships/image"/><Relationship Id="rId1" Target="../slideLayouts/slideLayout2.xml" Type="http://schemas.openxmlformats.org/officeDocument/2006/relationships/slideLayout"/></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arget="../media/image5.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arget="../media/image7.jpeg" Type="http://schemas.openxmlformats.org/officeDocument/2006/relationships/image"/><Relationship Id="rId1" Target="../slideLayouts/slideLayout2.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455599" y="1941691"/>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97347" y="4032169"/>
            <a:ext cx="6150015" cy="1629255"/>
          </a:xfrm>
        </p:spPr>
        <p:txBody>
          <a:bodyPr>
            <a:normAutofit/>
          </a:bodyPr>
          <a:lstStyle/>
          <a:p>
            <a:pPr marL="41009" indent="0">
              <a:buClr>
                <a:schemeClr val="accent1">
                  <a:lumMod val="50000"/>
                </a:schemeClr>
              </a:buClr>
            </a:pPr>
            <a:r>
              <a:rPr lang="en-VN" sz="2000" b="1" u="sng" dirty="0">
                <a:solidFill>
                  <a:schemeClr val="accent1">
                    <a:lumMod val="50000"/>
                  </a:schemeClr>
                </a:solidFill>
              </a:rPr>
              <a:t>Hợp phần </a:t>
            </a:r>
            <a:r>
              <a:rPr lang="en-US" sz="2000" b="1" u="sng" dirty="0">
                <a:solidFill>
                  <a:schemeClr val="accent1">
                    <a:lumMod val="50000"/>
                  </a:schemeClr>
                </a:solidFill>
              </a:rPr>
              <a:t>9.7: </a:t>
            </a:r>
          </a:p>
          <a:p>
            <a:pPr marL="41009" indent="0">
              <a:buClr>
                <a:schemeClr val="accent1">
                  <a:lumMod val="50000"/>
                </a:schemeClr>
              </a:buClr>
            </a:pPr>
            <a:r>
              <a:rPr lang="en-US" sz="2000" b="1" dirty="0" err="1">
                <a:solidFill>
                  <a:schemeClr val="accent1">
                    <a:lumMod val="50000"/>
                  </a:schemeClr>
                </a:solidFill>
              </a:rPr>
              <a:t>Nghiên</a:t>
            </a:r>
            <a:r>
              <a:rPr lang="en-US" sz="2000" b="1" dirty="0">
                <a:solidFill>
                  <a:schemeClr val="accent1">
                    <a:lumMod val="50000"/>
                  </a:schemeClr>
                </a:solidFill>
              </a:rPr>
              <a:t> </a:t>
            </a:r>
            <a:r>
              <a:rPr lang="en-US" sz="2000" b="1" dirty="0" err="1">
                <a:solidFill>
                  <a:schemeClr val="accent1">
                    <a:lumMod val="50000"/>
                  </a:schemeClr>
                </a:solidFill>
              </a:rPr>
              <a:t>cứu</a:t>
            </a:r>
            <a:r>
              <a:rPr lang="en-US" sz="2000" b="1" dirty="0">
                <a:solidFill>
                  <a:schemeClr val="accent1">
                    <a:lumMod val="50000"/>
                  </a:schemeClr>
                </a:solidFill>
              </a:rPr>
              <a:t> </a:t>
            </a:r>
            <a:r>
              <a:rPr lang="en-US" sz="2000" b="1" dirty="0" err="1">
                <a:solidFill>
                  <a:schemeClr val="accent1">
                    <a:lumMod val="50000"/>
                  </a:schemeClr>
                </a:solidFill>
              </a:rPr>
              <a:t>điển</a:t>
            </a:r>
            <a:r>
              <a:rPr lang="en-US" sz="2000" b="1" dirty="0">
                <a:solidFill>
                  <a:schemeClr val="accent1">
                    <a:lumMod val="50000"/>
                  </a:schemeClr>
                </a:solidFill>
              </a:rPr>
              <a:t> </a:t>
            </a:r>
            <a:r>
              <a:rPr lang="en-US" sz="2000" b="1" dirty="0" err="1">
                <a:solidFill>
                  <a:schemeClr val="accent1">
                    <a:lumMod val="50000"/>
                  </a:schemeClr>
                </a:solidFill>
              </a:rPr>
              <a:t>hình</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ngành</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r>
              <a:rPr lang="en-US" sz="2000" b="1" dirty="0">
                <a:solidFill>
                  <a:schemeClr val="accent1">
                    <a:lumMod val="50000"/>
                  </a:schemeClr>
                </a:solidFill>
              </a:rPr>
              <a:t> </a:t>
            </a:r>
            <a:r>
              <a:rPr lang="en-US" sz="2000" b="1" dirty="0" err="1">
                <a:solidFill>
                  <a:schemeClr val="accent1">
                    <a:lumMod val="50000"/>
                  </a:schemeClr>
                </a:solidFill>
              </a:rPr>
              <a:t>tại</a:t>
            </a:r>
            <a:r>
              <a:rPr lang="en-US" sz="2000" b="1" dirty="0">
                <a:solidFill>
                  <a:schemeClr val="accent1">
                    <a:lumMod val="50000"/>
                  </a:schemeClr>
                </a:solidFill>
              </a:rPr>
              <a:t> Việt Nam</a:t>
            </a:r>
            <a:endParaRPr lang="en-VN" sz="2000" b="1" dirty="0">
              <a:solidFill>
                <a:schemeClr val="accent1">
                  <a:lumMod val="50000"/>
                </a:schemeClr>
              </a:solidFill>
            </a:endParaRPr>
          </a:p>
        </p:txBody>
      </p:sp>
      <p:sp>
        <p:nvSpPr>
          <p:cNvPr id="2" name="TextBox 1">
            <a:extLst>
              <a:ext uri="{FF2B5EF4-FFF2-40B4-BE49-F238E27FC236}">
                <a16:creationId xmlns:a16="http://schemas.microsoft.com/office/drawing/2014/main" id="{F3337FA1-D863-9E3E-CA58-5BF6B910B1CD}"/>
              </a:ext>
            </a:extLst>
          </p:cNvPr>
          <p:cNvSpPr txBox="1"/>
          <p:nvPr/>
        </p:nvSpPr>
        <p:spPr>
          <a:xfrm>
            <a:off x="601165" y="2861413"/>
            <a:ext cx="5383324" cy="400110"/>
          </a:xfrm>
          <a:prstGeom prst="rect">
            <a:avLst/>
          </a:prstGeom>
          <a:noFill/>
        </p:spPr>
        <p:txBody>
          <a:bodyPr wrap="square" rtlCol="0" anchor="ctr">
            <a:spAutoFit/>
          </a:bodyPr>
          <a:lstStyle/>
          <a:p>
            <a:pPr lvl="0" defTabSz="761970">
              <a:buClrTx/>
              <a:defRPr/>
            </a:pPr>
            <a:r>
              <a:rPr lang="en-US" altLang="ko-KR" sz="2000" b="1" kern="1200" dirty="0">
                <a:solidFill>
                  <a:srgbClr val="0070C0"/>
                </a:solidFill>
                <a:ea typeface="맑은 고딕" panose="020B0503020000020004" pitchFamily="34" charset="-127"/>
                <a:cs typeface="Arial" pitchFamily="34" charset="0"/>
              </a:rPr>
              <a:t>CÁN BỘ QUẢN LÝ</a:t>
            </a:r>
            <a:endParaRPr kumimoji="0" lang="ko-KR" altLang="en-US" sz="2000" b="1" i="0" u="none" strike="noStrike" kern="1200" cap="none" spc="0" normalizeH="0" baseline="0" noProof="0" dirty="0">
              <a:ln>
                <a:noFill/>
              </a:ln>
              <a:solidFill>
                <a:srgbClr val="0070C0"/>
              </a:solidFill>
              <a:effectLst/>
              <a:uLnTx/>
              <a:uFillTx/>
              <a:latin typeface="Arial"/>
              <a:ea typeface="맑은 고딕" panose="020B0503020000020004" pitchFamily="34" charset="-127"/>
              <a:cs typeface="Arial" pitchFamily="34" charset="0"/>
              <a:sym typeface="Arial"/>
            </a:endParaRPr>
          </a:p>
        </p:txBody>
      </p:sp>
      <p:sp>
        <p:nvSpPr>
          <p:cNvPr id="4" name="Google Shape;46;p15">
            <a:extLst>
              <a:ext uri="{FF2B5EF4-FFF2-40B4-BE49-F238E27FC236}">
                <a16:creationId xmlns:a16="http://schemas.microsoft.com/office/drawing/2014/main" id="{6E67B7F8-018E-2AE6-6F61-D6AEFFF1308B}"/>
              </a:ext>
            </a:extLst>
          </p:cNvPr>
          <p:cNvSpPr txBox="1">
            <a:spLocks noGrp="1"/>
          </p:cNvSpPr>
          <p:nvPr>
            <p:ph type="ctrTitle"/>
          </p:nvPr>
        </p:nvSpPr>
        <p:spPr>
          <a:xfrm>
            <a:off x="597347" y="1048259"/>
            <a:ext cx="7796487" cy="1523379"/>
          </a:xfrm>
          <a:prstGeom prst="rect">
            <a:avLst/>
          </a:prstGeom>
        </p:spPr>
        <p:txBody>
          <a:bodyPr spcFirstLastPara="1" wrap="square" lIns="121900" tIns="121900" rIns="121900" bIns="121900" anchor="ctr" anchorCtr="0">
            <a:noAutofit/>
          </a:bodyPr>
          <a:lstStyle/>
          <a:p>
            <a:r>
              <a:rPr lang="vi-VN" sz="3600" b="1" dirty="0">
                <a:solidFill>
                  <a:schemeClr val="accent1">
                    <a:lumMod val="50000"/>
                  </a:schemeClr>
                </a:solidFill>
                <a:latin typeface="+mn-lt"/>
              </a:rPr>
              <a:t>CHƯƠNG TRÌNH ĐÀO TẠO CHO DOANH NGHIỆP CÔNG NGHIỆP</a:t>
            </a:r>
            <a:endParaRPr sz="3600" b="1" dirty="0">
              <a:solidFill>
                <a:schemeClr val="accent1">
                  <a:lumMod val="50000"/>
                </a:schemeClr>
              </a:solidFill>
              <a:latin typeface="+mn-lt"/>
            </a:endParaRPr>
          </a:p>
        </p:txBody>
      </p:sp>
    </p:spTree>
    <p:extLst>
      <p:ext uri="{BB962C8B-B14F-4D97-AF65-F5344CB8AC3E}">
        <p14:creationId xmlns:p14="http://schemas.microsoft.com/office/powerpoint/2010/main" val="3779275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32D767-19BF-A0D3-45E2-EB591A9558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039CD8-D5D1-C87E-5B44-7841E299EAA5}"/>
              </a:ext>
            </a:extLst>
          </p:cNvPr>
          <p:cNvSpPr>
            <a:spLocks noGrp="1"/>
          </p:cNvSpPr>
          <p:nvPr>
            <p:ph type="title"/>
          </p:nvPr>
        </p:nvSpPr>
        <p:spPr/>
        <p:txBody>
          <a:bodyPr>
            <a:normAutofit fontScale="90000"/>
          </a:bodyPr>
          <a:lstStyle/>
          <a:p>
            <a:r>
              <a:rPr lang="en-US" dirty="0">
                <a:solidFill>
                  <a:schemeClr val="accent1">
                    <a:lumMod val="50000"/>
                  </a:schemeClr>
                </a:solidFill>
              </a:rPr>
              <a:t>2. Các </a:t>
            </a:r>
            <a:r>
              <a:rPr lang="en-US" dirty="0" err="1">
                <a:solidFill>
                  <a:schemeClr val="accent1">
                    <a:lumMod val="50000"/>
                  </a:schemeClr>
                </a:solidFill>
              </a:rPr>
              <a:t>biện</a:t>
            </a:r>
            <a:r>
              <a:rPr lang="en-US" dirty="0">
                <a:solidFill>
                  <a:schemeClr val="accent1">
                    <a:lumMod val="50000"/>
                  </a:schemeClr>
                </a:solidFill>
              </a:rPr>
              <a:t> </a:t>
            </a:r>
            <a:r>
              <a:rPr lang="en-US" dirty="0" err="1">
                <a:solidFill>
                  <a:schemeClr val="accent1">
                    <a:lumMod val="50000"/>
                  </a:schemeClr>
                </a:solidFill>
              </a:rPr>
              <a:t>pháp</a:t>
            </a:r>
            <a:r>
              <a:rPr lang="en-US" dirty="0">
                <a:solidFill>
                  <a:schemeClr val="accent1">
                    <a:lumMod val="50000"/>
                  </a:schemeClr>
                </a:solidFill>
              </a:rPr>
              <a:t> </a:t>
            </a:r>
            <a:r>
              <a:rPr lang="en-US" dirty="0" err="1">
                <a:solidFill>
                  <a:schemeClr val="accent1">
                    <a:lumMod val="50000"/>
                  </a:schemeClr>
                </a:solidFill>
              </a:rPr>
              <a:t>thực</a:t>
            </a:r>
            <a:r>
              <a:rPr lang="en-US" dirty="0">
                <a:solidFill>
                  <a:schemeClr val="accent1">
                    <a:lumMod val="50000"/>
                  </a:schemeClr>
                </a:solidFill>
              </a:rPr>
              <a:t> </a:t>
            </a:r>
            <a:r>
              <a:rPr lang="en-US" dirty="0" err="1">
                <a:solidFill>
                  <a:schemeClr val="accent1">
                    <a:lumMod val="50000"/>
                  </a:schemeClr>
                </a:solidFill>
              </a:rPr>
              <a:t>hiện</a:t>
            </a:r>
            <a:endParaRPr lang="en-VN" dirty="0"/>
          </a:p>
        </p:txBody>
      </p:sp>
      <p:sp>
        <p:nvSpPr>
          <p:cNvPr id="4" name="TextBox 3">
            <a:extLst>
              <a:ext uri="{FF2B5EF4-FFF2-40B4-BE49-F238E27FC236}">
                <a16:creationId xmlns:a16="http://schemas.microsoft.com/office/drawing/2014/main" id="{26D9C678-1661-90E8-8CE0-96D6F32DEC0F}"/>
              </a:ext>
            </a:extLst>
          </p:cNvPr>
          <p:cNvSpPr txBox="1"/>
          <p:nvPr/>
        </p:nvSpPr>
        <p:spPr>
          <a:xfrm>
            <a:off x="733302" y="1486055"/>
            <a:ext cx="6097978" cy="3739998"/>
          </a:xfrm>
          <a:prstGeom prst="rect">
            <a:avLst/>
          </a:prstGeom>
          <a:noFill/>
        </p:spPr>
        <p:txBody>
          <a:bodyPr wrap="square">
            <a:spAutoFit/>
          </a:bodyPr>
          <a:lstStyle/>
          <a:p>
            <a:pPr>
              <a:lnSpc>
                <a:spcPct val="150000"/>
              </a:lnSpc>
              <a:buNone/>
            </a:pPr>
            <a:r>
              <a:rPr lang="en-US" sz="1600" b="1" dirty="0"/>
              <a:t>3. </a:t>
            </a:r>
            <a:r>
              <a:rPr lang="vi-VN" sz="1600" b="1" dirty="0"/>
              <a:t>Nồi hơi sinh khối</a:t>
            </a:r>
            <a:endParaRPr lang="en-US" sz="1600" dirty="0"/>
          </a:p>
          <a:p>
            <a:pPr marL="285750" indent="-285750">
              <a:lnSpc>
                <a:spcPct val="150000"/>
              </a:lnSpc>
              <a:buFont typeface="Wingdings" pitchFamily="2" charset="2"/>
              <a:buChar char="Ø"/>
            </a:pPr>
            <a:r>
              <a:rPr lang="vi-VN" sz="1600" b="1" dirty="0"/>
              <a:t>Trước đây: </a:t>
            </a:r>
            <a:r>
              <a:rPr lang="vi-VN" sz="1600" dirty="0"/>
              <a:t>Nồi hơi sử dụng nhiên liệu DO có giá 460.848 đồng/tấn sản phẩm.</a:t>
            </a:r>
            <a:r>
              <a:rPr lang="vi-VN" sz="1600" b="1" dirty="0"/>
              <a:t>
Mới: </a:t>
            </a:r>
            <a:r>
              <a:rPr lang="vi-VN" sz="1600" dirty="0"/>
              <a:t>Nồi hơi sinh khối có giá 282.165 đồng/tấn.</a:t>
            </a:r>
            <a:r>
              <a:rPr lang="vi-VN" sz="1600" b="1" dirty="0"/>
              <a:t>
Tiết kiệm: </a:t>
            </a:r>
            <a:r>
              <a:rPr lang="vi-VN" sz="1600" dirty="0"/>
              <a:t>178.683 đồng/tấn (giảm ~45%).</a:t>
            </a:r>
            <a:r>
              <a:rPr lang="vi-VN" sz="1600" b="1" dirty="0"/>
              <a:t>
Lợi ích môi trường</a:t>
            </a:r>
            <a:r>
              <a:rPr lang="en-US" sz="1600" b="1" dirty="0"/>
              <a:t>:</a:t>
            </a:r>
            <a:endParaRPr lang="en-US" sz="1600" dirty="0"/>
          </a:p>
          <a:p>
            <a:pPr marL="285750" indent="-285750">
              <a:lnSpc>
                <a:spcPct val="150000"/>
              </a:lnSpc>
              <a:buFont typeface="Arial" panose="020B0604020202020204" pitchFamily="34" charset="0"/>
              <a:buChar char="•"/>
            </a:pPr>
            <a:r>
              <a:rPr lang="vi-VN" sz="1600" dirty="0"/>
              <a:t>Sử dụng phế liệu nông nghiệp (trấu, bã mía, mùn cưa, cọng ngô).
Phát thải SOx/NOx tối thiểu so với nhiên liệu hóa thạch.
Chuyển hướng chất thải nông nghiệp từ bãi rác.</a:t>
            </a:r>
            <a:endParaRPr lang="en-US" sz="1600" dirty="0"/>
          </a:p>
        </p:txBody>
      </p:sp>
      <p:pic>
        <p:nvPicPr>
          <p:cNvPr id="4098" name="Picture 2">
            <a:extLst>
              <a:ext uri="{FF2B5EF4-FFF2-40B4-BE49-F238E27FC236}">
                <a16:creationId xmlns:a16="http://schemas.microsoft.com/office/drawing/2014/main" id="{4226BCBF-C7B3-2D1B-E744-D314C8172F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1280" y="2398815"/>
            <a:ext cx="5161127" cy="31075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5433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3F3CB3-1317-28ED-FC2E-F8EAC23FAC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C135E6-C9F7-E013-DAF7-DCDADCDD7919}"/>
              </a:ext>
            </a:extLst>
          </p:cNvPr>
          <p:cNvSpPr>
            <a:spLocks noGrp="1"/>
          </p:cNvSpPr>
          <p:nvPr>
            <p:ph type="title"/>
          </p:nvPr>
        </p:nvSpPr>
        <p:spPr/>
        <p:txBody>
          <a:bodyPr>
            <a:normAutofit fontScale="90000"/>
          </a:bodyPr>
          <a:lstStyle/>
          <a:p>
            <a:r>
              <a:rPr lang="en-US" dirty="0">
                <a:solidFill>
                  <a:schemeClr val="accent1">
                    <a:lumMod val="50000"/>
                  </a:schemeClr>
                </a:solidFill>
              </a:rPr>
              <a:t>2. Các </a:t>
            </a:r>
            <a:r>
              <a:rPr lang="en-US" dirty="0" err="1">
                <a:solidFill>
                  <a:schemeClr val="accent1">
                    <a:lumMod val="50000"/>
                  </a:schemeClr>
                </a:solidFill>
              </a:rPr>
              <a:t>biện</a:t>
            </a:r>
            <a:r>
              <a:rPr lang="en-US" dirty="0">
                <a:solidFill>
                  <a:schemeClr val="accent1">
                    <a:lumMod val="50000"/>
                  </a:schemeClr>
                </a:solidFill>
              </a:rPr>
              <a:t> </a:t>
            </a:r>
            <a:r>
              <a:rPr lang="en-US" dirty="0" err="1">
                <a:solidFill>
                  <a:schemeClr val="accent1">
                    <a:lumMod val="50000"/>
                  </a:schemeClr>
                </a:solidFill>
              </a:rPr>
              <a:t>pháp</a:t>
            </a:r>
            <a:r>
              <a:rPr lang="en-US" dirty="0">
                <a:solidFill>
                  <a:schemeClr val="accent1">
                    <a:lumMod val="50000"/>
                  </a:schemeClr>
                </a:solidFill>
              </a:rPr>
              <a:t> </a:t>
            </a:r>
            <a:r>
              <a:rPr lang="en-US" dirty="0" err="1">
                <a:solidFill>
                  <a:schemeClr val="accent1">
                    <a:lumMod val="50000"/>
                  </a:schemeClr>
                </a:solidFill>
              </a:rPr>
              <a:t>thực</a:t>
            </a:r>
            <a:r>
              <a:rPr lang="en-US" dirty="0">
                <a:solidFill>
                  <a:schemeClr val="accent1">
                    <a:lumMod val="50000"/>
                  </a:schemeClr>
                </a:solidFill>
              </a:rPr>
              <a:t> </a:t>
            </a:r>
            <a:r>
              <a:rPr lang="en-US" dirty="0" err="1">
                <a:solidFill>
                  <a:schemeClr val="accent1">
                    <a:lumMod val="50000"/>
                  </a:schemeClr>
                </a:solidFill>
              </a:rPr>
              <a:t>hiện</a:t>
            </a:r>
            <a:endParaRPr lang="en-VN" dirty="0"/>
          </a:p>
        </p:txBody>
      </p:sp>
      <p:graphicFrame>
        <p:nvGraphicFramePr>
          <p:cNvPr id="3" name="Table 2">
            <a:extLst>
              <a:ext uri="{FF2B5EF4-FFF2-40B4-BE49-F238E27FC236}">
                <a16:creationId xmlns:a16="http://schemas.microsoft.com/office/drawing/2014/main" id="{B3790812-1F35-10B1-9D73-0F74528F1E23}"/>
              </a:ext>
            </a:extLst>
          </p:cNvPr>
          <p:cNvGraphicFramePr>
            <a:graphicFrameLocks noGrp="1"/>
          </p:cNvGraphicFramePr>
          <p:nvPr>
            <p:extLst>
              <p:ext uri="{D42A27DB-BD31-4B8C-83A1-F6EECF244321}">
                <p14:modId xmlns:p14="http://schemas.microsoft.com/office/powerpoint/2010/main" val="531668423"/>
              </p:ext>
            </p:extLst>
          </p:nvPr>
        </p:nvGraphicFramePr>
        <p:xfrm>
          <a:off x="609600" y="2601658"/>
          <a:ext cx="10972800" cy="2926652"/>
        </p:xfrm>
        <a:graphic>
          <a:graphicData uri="http://schemas.openxmlformats.org/drawingml/2006/table">
            <a:tbl>
              <a:tblPr/>
              <a:tblGrid>
                <a:gridCol w="1931719">
                  <a:extLst>
                    <a:ext uri="{9D8B030D-6E8A-4147-A177-3AD203B41FA5}">
                      <a16:colId xmlns:a16="http://schemas.microsoft.com/office/drawing/2014/main" val="1397080915"/>
                    </a:ext>
                  </a:extLst>
                </a:gridCol>
                <a:gridCol w="1725881">
                  <a:extLst>
                    <a:ext uri="{9D8B030D-6E8A-4147-A177-3AD203B41FA5}">
                      <a16:colId xmlns:a16="http://schemas.microsoft.com/office/drawing/2014/main" val="1962019876"/>
                    </a:ext>
                  </a:extLst>
                </a:gridCol>
                <a:gridCol w="1828800">
                  <a:extLst>
                    <a:ext uri="{9D8B030D-6E8A-4147-A177-3AD203B41FA5}">
                      <a16:colId xmlns:a16="http://schemas.microsoft.com/office/drawing/2014/main" val="3217127835"/>
                    </a:ext>
                  </a:extLst>
                </a:gridCol>
                <a:gridCol w="2228603">
                  <a:extLst>
                    <a:ext uri="{9D8B030D-6E8A-4147-A177-3AD203B41FA5}">
                      <a16:colId xmlns:a16="http://schemas.microsoft.com/office/drawing/2014/main" val="2840756666"/>
                    </a:ext>
                  </a:extLst>
                </a:gridCol>
                <a:gridCol w="1698171">
                  <a:extLst>
                    <a:ext uri="{9D8B030D-6E8A-4147-A177-3AD203B41FA5}">
                      <a16:colId xmlns:a16="http://schemas.microsoft.com/office/drawing/2014/main" val="3852891587"/>
                    </a:ext>
                  </a:extLst>
                </a:gridCol>
                <a:gridCol w="1559626">
                  <a:extLst>
                    <a:ext uri="{9D8B030D-6E8A-4147-A177-3AD203B41FA5}">
                      <a16:colId xmlns:a16="http://schemas.microsoft.com/office/drawing/2014/main" val="2737117051"/>
                    </a:ext>
                  </a:extLst>
                </a:gridCol>
              </a:tblGrid>
              <a:tr h="0">
                <a:tc>
                  <a:txBody>
                    <a:bodyPr/>
                    <a:lstStyle/>
                    <a:p>
                      <a:pPr>
                        <a:buNone/>
                      </a:pPr>
                      <a:r>
                        <a:rPr lang="en-US" b="1" dirty="0" err="1"/>
                        <a:t>Giải</a:t>
                      </a:r>
                      <a:r>
                        <a:rPr lang="en-US" b="1" dirty="0"/>
                        <a:t> </a:t>
                      </a:r>
                      <a:r>
                        <a:rPr lang="en-US" b="1" dirty="0" err="1"/>
                        <a:t>pháp</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b="1" dirty="0"/>
                        <a:t>CHI PHÍ ĐẦU TƯ</a:t>
                      </a:r>
                      <a:r>
                        <a:rPr lang="en-US" b="1" dirty="0"/>
                        <a:t> (VND)</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b="1" dirty="0"/>
                        <a:t>Chi phí năng lượng hàng năm trước</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b="1" dirty="0"/>
                        <a:t>Chi phí năng lượng năm sau</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dirty="0" err="1"/>
                        <a:t>Tiết</a:t>
                      </a:r>
                      <a:r>
                        <a:rPr lang="en-US" b="1" dirty="0"/>
                        <a:t> </a:t>
                      </a:r>
                      <a:r>
                        <a:rPr lang="en-US" b="1" dirty="0" err="1"/>
                        <a:t>kiệm</a:t>
                      </a:r>
                      <a:r>
                        <a:rPr lang="en-US" b="1" dirty="0"/>
                        <a:t> </a:t>
                      </a:r>
                      <a:r>
                        <a:rPr lang="en-US" b="1" dirty="0" err="1"/>
                        <a:t>hàng</a:t>
                      </a:r>
                      <a:r>
                        <a:rPr lang="en-US" b="1" dirty="0"/>
                        <a:t> </a:t>
                      </a:r>
                      <a:r>
                        <a:rPr lang="en-US" b="1" dirty="0" err="1"/>
                        <a:t>năm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dirty="0" err="1"/>
                        <a:t>Thời</a:t>
                      </a:r>
                      <a:r>
                        <a:rPr lang="en-US" b="1" dirty="0"/>
                        <a:t> </a:t>
                      </a:r>
                      <a:r>
                        <a:rPr lang="en-US" b="1" dirty="0" err="1"/>
                        <a:t>gian</a:t>
                      </a:r>
                      <a:r>
                        <a:rPr lang="en-US" b="1" dirty="0"/>
                        <a:t> </a:t>
                      </a:r>
                      <a:r>
                        <a:rPr lang="en-US" b="1" dirty="0" err="1"/>
                        <a:t>hoàn</a:t>
                      </a:r>
                      <a:r>
                        <a:rPr lang="en-US" b="1" dirty="0"/>
                        <a:t> </a:t>
                      </a:r>
                      <a:r>
                        <a:rPr lang="en-US" b="1" dirty="0" err="1"/>
                        <a:t>vốn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08876369"/>
                  </a:ext>
                </a:extLst>
              </a:tr>
              <a:tr h="0">
                <a:tc>
                  <a:txBody>
                    <a:bodyPr/>
                    <a:lstStyle/>
                    <a:p>
                      <a:pPr>
                        <a:buNone/>
                      </a:pPr>
                      <a:r>
                        <a:rPr lang="en-US" dirty="0" err="1"/>
                        <a:t>Đèn</a:t>
                      </a:r>
                      <a:r>
                        <a:rPr lang="en-US" dirty="0"/>
                        <a:t> LED </a:t>
                      </a:r>
                      <a:r>
                        <a:rPr lang="en-US" dirty="0" err="1"/>
                        <a:t>chiếu</a:t>
                      </a:r>
                      <a:r>
                        <a:rPr lang="en-US" dirty="0"/>
                        <a:t> </a:t>
                      </a:r>
                      <a:r>
                        <a:rPr lang="en-US" dirty="0" err="1"/>
                        <a:t>sáng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2.8 </a:t>
                      </a:r>
                      <a:r>
                        <a:rPr lang="en-US" dirty="0" err="1"/>
                        <a:t>tỷ</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2.33 </a:t>
                      </a:r>
                      <a:r>
                        <a:rPr lang="en-US" dirty="0" err="1"/>
                        <a:t>tỷ</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0.847 </a:t>
                      </a:r>
                      <a:r>
                        <a:rPr lang="en-US" dirty="0" err="1"/>
                        <a:t>tỷ</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1.458 </a:t>
                      </a:r>
                      <a:r>
                        <a:rPr lang="en-US" dirty="0" err="1"/>
                        <a:t>tỷ</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13 </a:t>
                      </a:r>
                      <a:r>
                        <a:rPr lang="en-US" dirty="0" err="1"/>
                        <a:t>Tháng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4619106"/>
                  </a:ext>
                </a:extLst>
              </a:tr>
              <a:tr h="0">
                <a:tc>
                  <a:txBody>
                    <a:bodyPr/>
                    <a:lstStyle/>
                    <a:p>
                      <a:pPr>
                        <a:buNone/>
                      </a:pPr>
                      <a:r>
                        <a:rPr lang="en-US" dirty="0" err="1"/>
                        <a:t>Tủ</a:t>
                      </a:r>
                      <a:r>
                        <a:rPr lang="en-US" dirty="0"/>
                        <a:t> </a:t>
                      </a:r>
                      <a:r>
                        <a:rPr lang="en-US" dirty="0" err="1"/>
                        <a:t>đông</a:t>
                      </a:r>
                      <a:r>
                        <a:rPr lang="en-US" dirty="0"/>
                        <a:t> IQF </a:t>
                      </a:r>
                      <a:r>
                        <a:rPr lang="en-US" dirty="0" err="1"/>
                        <a:t>tốc</a:t>
                      </a:r>
                      <a:r>
                        <a:rPr lang="en-US" dirty="0"/>
                        <a:t> </a:t>
                      </a:r>
                      <a:r>
                        <a:rPr lang="en-US" dirty="0" err="1"/>
                        <a:t>độ</a:t>
                      </a:r>
                      <a:r>
                        <a:rPr lang="en-US" dirty="0"/>
                        <a:t> </a:t>
                      </a:r>
                      <a:r>
                        <a:rPr lang="en-US" dirty="0" err="1"/>
                        <a:t>cao</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err="1"/>
                        <a:t>Giảm</a:t>
                      </a:r>
                      <a:r>
                        <a:rPr lang="en-US" dirty="0"/>
                        <a:t> 21–28%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35402790"/>
                  </a:ext>
                </a:extLst>
              </a:tr>
              <a:tr h="0">
                <a:tc>
                  <a:txBody>
                    <a:bodyPr/>
                    <a:lstStyle/>
                    <a:p>
                      <a:pPr>
                        <a:buNone/>
                      </a:pPr>
                      <a:r>
                        <a:rPr lang="vi-VN" dirty="0"/>
                        <a:t>Nồi hơi sinh khối</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460,848 VND/</a:t>
                      </a:r>
                      <a:r>
                        <a:rPr lang="en-US" dirty="0" err="1"/>
                        <a:t>tấn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282,165 VND/</a:t>
                      </a:r>
                      <a:r>
                        <a:rPr lang="en-US" dirty="0" err="1"/>
                        <a:t>tấn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178,683 VND/</a:t>
                      </a:r>
                      <a:r>
                        <a:rPr lang="en-US" dirty="0" err="1"/>
                        <a:t>tấn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VN"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9010432"/>
                  </a:ext>
                </a:extLst>
              </a:tr>
            </a:tbl>
          </a:graphicData>
        </a:graphic>
      </p:graphicFrame>
      <p:sp>
        <p:nvSpPr>
          <p:cNvPr id="5" name="TextBox 4">
            <a:extLst>
              <a:ext uri="{FF2B5EF4-FFF2-40B4-BE49-F238E27FC236}">
                <a16:creationId xmlns:a16="http://schemas.microsoft.com/office/drawing/2014/main" id="{9C8F68EF-2E70-B9CD-894C-3200BAC2A1A2}"/>
              </a:ext>
            </a:extLst>
          </p:cNvPr>
          <p:cNvSpPr txBox="1"/>
          <p:nvPr/>
        </p:nvSpPr>
        <p:spPr>
          <a:xfrm>
            <a:off x="609600" y="1614233"/>
            <a:ext cx="6097978" cy="379656"/>
          </a:xfrm>
          <a:prstGeom prst="rect">
            <a:avLst/>
          </a:prstGeom>
          <a:noFill/>
        </p:spPr>
        <p:txBody>
          <a:bodyPr wrap="square">
            <a:spAutoFit/>
          </a:bodyPr>
          <a:lstStyle/>
          <a:p>
            <a:pPr>
              <a:buNone/>
            </a:pPr>
            <a:r>
              <a:rPr lang="en-US" b="1" dirty="0" err="1"/>
              <a:t>Bảng</a:t>
            </a:r>
            <a:r>
              <a:rPr lang="en-US" b="1" dirty="0"/>
              <a:t> </a:t>
            </a:r>
            <a:r>
              <a:rPr lang="en-US" b="1" dirty="0" err="1"/>
              <a:t>tóm</a:t>
            </a:r>
            <a:r>
              <a:rPr lang="en-US" b="1" dirty="0"/>
              <a:t> </a:t>
            </a:r>
            <a:r>
              <a:rPr lang="en-US" b="1" dirty="0" err="1"/>
              <a:t>tắt</a:t>
            </a:r>
            <a:r>
              <a:rPr lang="en-US" b="1" dirty="0"/>
              <a:t> </a:t>
            </a:r>
            <a:r>
              <a:rPr lang="en-US" b="1" dirty="0" err="1"/>
              <a:t>kết</a:t>
            </a:r>
            <a:r>
              <a:rPr lang="en-US" b="1" dirty="0"/>
              <a:t> </a:t>
            </a:r>
            <a:r>
              <a:rPr lang="en-US" b="1" dirty="0" err="1"/>
              <a:t>quả</a:t>
            </a:r>
            <a:endParaRPr lang="en-US" b="1" dirty="0"/>
          </a:p>
        </p:txBody>
      </p:sp>
    </p:spTree>
    <p:extLst>
      <p:ext uri="{BB962C8B-B14F-4D97-AF65-F5344CB8AC3E}">
        <p14:creationId xmlns:p14="http://schemas.microsoft.com/office/powerpoint/2010/main" val="3000254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222CC53-8F4A-6851-01D0-653E3D2AD6CE}"/>
              </a:ext>
            </a:extLst>
          </p:cNvPr>
          <p:cNvSpPr txBox="1"/>
          <p:nvPr/>
        </p:nvSpPr>
        <p:spPr>
          <a:xfrm>
            <a:off x="609600" y="1607122"/>
            <a:ext cx="10236530" cy="2625206"/>
          </a:xfrm>
          <a:prstGeom prst="rect">
            <a:avLst/>
          </a:prstGeom>
          <a:noFill/>
        </p:spPr>
        <p:txBody>
          <a:bodyPr wrap="square">
            <a:spAutoFit/>
          </a:bodyPr>
          <a:lstStyle/>
          <a:p>
            <a:pPr>
              <a:lnSpc>
                <a:spcPct val="150000"/>
              </a:lnSpc>
              <a:buNone/>
            </a:pPr>
            <a:r>
              <a:rPr lang="en-US" b="1" dirty="0" err="1"/>
              <a:t>Bài</a:t>
            </a:r>
            <a:r>
              <a:rPr lang="en-US" b="1" dirty="0"/>
              <a:t> </a:t>
            </a:r>
            <a:r>
              <a:rPr lang="en-US" b="1" dirty="0" err="1"/>
              <a:t>học</a:t>
            </a:r>
            <a:r>
              <a:rPr lang="en-US" b="1" dirty="0"/>
              <a:t> </a:t>
            </a:r>
            <a:r>
              <a:rPr lang="en-US" b="1" dirty="0" err="1"/>
              <a:t>chính</a:t>
            </a:r>
            <a:endParaRPr lang="en-US" b="1" dirty="0"/>
          </a:p>
          <a:p>
            <a:pPr marL="342900" indent="-342900">
              <a:lnSpc>
                <a:spcPct val="150000"/>
              </a:lnSpc>
              <a:buFont typeface="Wingdings" pitchFamily="2" charset="2"/>
              <a:buChar char="Ø"/>
            </a:pPr>
            <a:r>
              <a:rPr lang="vi-VN" b="1" dirty="0"/>
              <a:t>Phương pháp tiếp cận năng lượng tích hợp: </a:t>
            </a:r>
            <a:r>
              <a:rPr lang="vi-VN" dirty="0"/>
              <a:t>chiếu sáng + đông lạnh + hơi nước tái tạo.
</a:t>
            </a:r>
            <a:r>
              <a:rPr lang="vi-VN" b="1" dirty="0"/>
              <a:t>Quy mô tiết kiệm</a:t>
            </a:r>
            <a:r>
              <a:rPr lang="vi-VN" dirty="0"/>
              <a:t>: Tỷ đồng/năm chi phí vận hành.
</a:t>
            </a:r>
            <a:r>
              <a:rPr lang="vi-VN" b="1" dirty="0"/>
              <a:t>Tính bền vững</a:t>
            </a:r>
            <a:r>
              <a:rPr lang="vi-VN" dirty="0"/>
              <a:t>: Giảm lượng khí thải CO₂, tái sử dụng chất thải, cải thiện chất lượng sản phẩm.
</a:t>
            </a:r>
            <a:r>
              <a:rPr lang="vi-VN" b="1" dirty="0"/>
              <a:t>Dẫn đầu trong ngành</a:t>
            </a:r>
            <a:r>
              <a:rPr lang="vi-VN" dirty="0"/>
              <a:t>: Thể hiện lợi thế cạnh tranh thông qua sản xuất xanh.</a:t>
            </a:r>
            <a:endParaRPr lang="en-US" dirty="0"/>
          </a:p>
        </p:txBody>
      </p:sp>
      <p:sp>
        <p:nvSpPr>
          <p:cNvPr id="5" name="Title 1">
            <a:extLst>
              <a:ext uri="{FF2B5EF4-FFF2-40B4-BE49-F238E27FC236}">
                <a16:creationId xmlns:a16="http://schemas.microsoft.com/office/drawing/2014/main" id="{79F07E33-E5EA-919F-3601-D5D16821A24C}"/>
              </a:ext>
            </a:extLst>
          </p:cNvPr>
          <p:cNvSpPr>
            <a:spLocks noGrp="1"/>
          </p:cNvSpPr>
          <p:nvPr>
            <p:ph type="title"/>
          </p:nvPr>
        </p:nvSpPr>
        <p:spPr/>
        <p:txBody>
          <a:bodyPr>
            <a:normAutofit fontScale="90000"/>
          </a:bodyPr>
          <a:lstStyle/>
          <a:p>
            <a:r>
              <a:rPr lang="en-US" dirty="0">
                <a:solidFill>
                  <a:schemeClr val="accent1">
                    <a:lumMod val="50000"/>
                  </a:schemeClr>
                </a:solidFill>
              </a:rPr>
              <a:t>2. Các </a:t>
            </a:r>
            <a:r>
              <a:rPr lang="en-US" dirty="0" err="1">
                <a:solidFill>
                  <a:schemeClr val="accent1">
                    <a:lumMod val="50000"/>
                  </a:schemeClr>
                </a:solidFill>
              </a:rPr>
              <a:t>biện</a:t>
            </a:r>
            <a:r>
              <a:rPr lang="en-US" dirty="0">
                <a:solidFill>
                  <a:schemeClr val="accent1">
                    <a:lumMod val="50000"/>
                  </a:schemeClr>
                </a:solidFill>
              </a:rPr>
              <a:t> </a:t>
            </a:r>
            <a:r>
              <a:rPr lang="en-US" dirty="0" err="1">
                <a:solidFill>
                  <a:schemeClr val="accent1">
                    <a:lumMod val="50000"/>
                  </a:schemeClr>
                </a:solidFill>
              </a:rPr>
              <a:t>pháp</a:t>
            </a:r>
            <a:r>
              <a:rPr lang="en-US" dirty="0">
                <a:solidFill>
                  <a:schemeClr val="accent1">
                    <a:lumMod val="50000"/>
                  </a:schemeClr>
                </a:solidFill>
              </a:rPr>
              <a:t> </a:t>
            </a:r>
            <a:r>
              <a:rPr lang="en-US" dirty="0" err="1">
                <a:solidFill>
                  <a:schemeClr val="accent1">
                    <a:lumMod val="50000"/>
                  </a:schemeClr>
                </a:solidFill>
              </a:rPr>
              <a:t>thực</a:t>
            </a:r>
            <a:r>
              <a:rPr lang="en-US" dirty="0">
                <a:solidFill>
                  <a:schemeClr val="accent1">
                    <a:lumMod val="50000"/>
                  </a:schemeClr>
                </a:solidFill>
              </a:rPr>
              <a:t> </a:t>
            </a:r>
            <a:r>
              <a:rPr lang="en-US" dirty="0" err="1">
                <a:solidFill>
                  <a:schemeClr val="accent1">
                    <a:lumMod val="50000"/>
                  </a:schemeClr>
                </a:solidFill>
              </a:rPr>
              <a:t>hiện</a:t>
            </a:r>
            <a:endParaRPr lang="en-VN" dirty="0"/>
          </a:p>
        </p:txBody>
      </p:sp>
    </p:spTree>
    <p:extLst>
      <p:ext uri="{BB962C8B-B14F-4D97-AF65-F5344CB8AC3E}">
        <p14:creationId xmlns:p14="http://schemas.microsoft.com/office/powerpoint/2010/main" val="1781350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6FC09-255F-CF2F-7EBD-B16FDDA4B095}"/>
              </a:ext>
            </a:extLst>
          </p:cNvPr>
          <p:cNvSpPr>
            <a:spLocks noGrp="1"/>
          </p:cNvSpPr>
          <p:nvPr>
            <p:ph type="title"/>
          </p:nvPr>
        </p:nvSpPr>
        <p:spPr/>
        <p:txBody>
          <a:bodyPr>
            <a:normAutofit fontScale="90000"/>
          </a:bodyPr>
          <a:lstStyle/>
          <a:p>
            <a:endParaRPr lang="en-VN"/>
          </a:p>
        </p:txBody>
      </p:sp>
      <p:sp>
        <p:nvSpPr>
          <p:cNvPr id="4" name="TextBox 3">
            <a:extLst>
              <a:ext uri="{FF2B5EF4-FFF2-40B4-BE49-F238E27FC236}">
                <a16:creationId xmlns:a16="http://schemas.microsoft.com/office/drawing/2014/main" id="{06CCC9C0-562D-DA42-C4E2-2579C7358F67}"/>
              </a:ext>
            </a:extLst>
          </p:cNvPr>
          <p:cNvSpPr txBox="1"/>
          <p:nvPr/>
        </p:nvSpPr>
        <p:spPr>
          <a:xfrm>
            <a:off x="1695202" y="2767280"/>
            <a:ext cx="9887197" cy="1323439"/>
          </a:xfrm>
          <a:prstGeom prst="rect">
            <a:avLst/>
          </a:prstGeom>
          <a:noFill/>
        </p:spPr>
        <p:txBody>
          <a:bodyPr wrap="square">
            <a:spAutoFit/>
          </a:bodyPr>
          <a:lstStyle/>
          <a:p>
            <a:pPr>
              <a:buNone/>
            </a:pPr>
            <a:r>
              <a:rPr lang="en-US" sz="4000" b="1" dirty="0" err="1">
                <a:solidFill>
                  <a:schemeClr val="accent1">
                    <a:lumMod val="50000"/>
                  </a:schemeClr>
                </a:solidFill>
              </a:rPr>
              <a:t>Nghiên</a:t>
            </a:r>
            <a:r>
              <a:rPr lang="en-US" sz="4000" b="1" dirty="0">
                <a:solidFill>
                  <a:schemeClr val="accent1">
                    <a:lumMod val="50000"/>
                  </a:schemeClr>
                </a:solidFill>
              </a:rPr>
              <a:t> </a:t>
            </a:r>
            <a:r>
              <a:rPr lang="en-US" sz="4000" b="1" dirty="0" err="1">
                <a:solidFill>
                  <a:schemeClr val="accent1">
                    <a:lumMod val="50000"/>
                  </a:schemeClr>
                </a:solidFill>
              </a:rPr>
              <a:t>cứu</a:t>
            </a:r>
            <a:r>
              <a:rPr lang="en-US" sz="4000" b="1" dirty="0">
                <a:solidFill>
                  <a:schemeClr val="accent1">
                    <a:lumMod val="50000"/>
                  </a:schemeClr>
                </a:solidFill>
              </a:rPr>
              <a:t> </a:t>
            </a:r>
            <a:r>
              <a:rPr lang="en-US" sz="4000" b="1" dirty="0" err="1">
                <a:solidFill>
                  <a:schemeClr val="accent1">
                    <a:lumMod val="50000"/>
                  </a:schemeClr>
                </a:solidFill>
              </a:rPr>
              <a:t>điển</a:t>
            </a:r>
            <a:r>
              <a:rPr lang="en-US" sz="4000" b="1" dirty="0">
                <a:solidFill>
                  <a:schemeClr val="accent1">
                    <a:lumMod val="50000"/>
                  </a:schemeClr>
                </a:solidFill>
              </a:rPr>
              <a:t> </a:t>
            </a:r>
            <a:r>
              <a:rPr lang="en-US" sz="4000" b="1" dirty="0" err="1">
                <a:solidFill>
                  <a:schemeClr val="accent1">
                    <a:lumMod val="50000"/>
                  </a:schemeClr>
                </a:solidFill>
              </a:rPr>
              <a:t>hình</a:t>
            </a:r>
            <a:r>
              <a:rPr lang="en-US" sz="4000" b="1" dirty="0">
                <a:solidFill>
                  <a:schemeClr val="accent1">
                    <a:lumMod val="50000"/>
                  </a:schemeClr>
                </a:solidFill>
              </a:rPr>
              <a:t> 2 – Công ty TNHH Công </a:t>
            </a:r>
            <a:r>
              <a:rPr lang="en-US" sz="4000" b="1" dirty="0" err="1">
                <a:solidFill>
                  <a:schemeClr val="accent1">
                    <a:lumMod val="50000"/>
                  </a:schemeClr>
                </a:solidFill>
              </a:rPr>
              <a:t>nghiệp</a:t>
            </a:r>
            <a:r>
              <a:rPr lang="en-US" sz="4000" b="1" dirty="0">
                <a:solidFill>
                  <a:schemeClr val="accent1">
                    <a:lumMod val="50000"/>
                  </a:schemeClr>
                </a:solidFill>
              </a:rPr>
              <a:t> </a:t>
            </a:r>
            <a:r>
              <a:rPr lang="en-US" sz="4000" b="1" dirty="0" err="1">
                <a:solidFill>
                  <a:schemeClr val="accent1">
                    <a:lumMod val="50000"/>
                  </a:schemeClr>
                </a:solidFill>
              </a:rPr>
              <a:t>Thủy</a:t>
            </a:r>
            <a:r>
              <a:rPr lang="en-US" sz="4000" b="1" dirty="0">
                <a:solidFill>
                  <a:schemeClr val="accent1">
                    <a:lumMod val="50000"/>
                  </a:schemeClr>
                </a:solidFill>
              </a:rPr>
              <a:t> </a:t>
            </a:r>
            <a:r>
              <a:rPr lang="en-US" sz="4000" b="1" dirty="0" err="1">
                <a:solidFill>
                  <a:schemeClr val="accent1">
                    <a:lumMod val="50000"/>
                  </a:schemeClr>
                </a:solidFill>
              </a:rPr>
              <a:t>sản</a:t>
            </a:r>
            <a:r>
              <a:rPr lang="en-US" sz="4000" b="1" dirty="0">
                <a:solidFill>
                  <a:schemeClr val="accent1">
                    <a:lumMod val="50000"/>
                  </a:schemeClr>
                </a:solidFill>
              </a:rPr>
              <a:t> </a:t>
            </a:r>
            <a:r>
              <a:rPr lang="en-US" sz="4000" b="1" dirty="0" err="1">
                <a:solidFill>
                  <a:schemeClr val="accent1">
                    <a:lumMod val="50000"/>
                  </a:schemeClr>
                </a:solidFill>
              </a:rPr>
              <a:t>Miền</a:t>
            </a:r>
            <a:r>
              <a:rPr lang="en-US" sz="4000" b="1" dirty="0">
                <a:solidFill>
                  <a:schemeClr val="accent1">
                    <a:lumMod val="50000"/>
                  </a:schemeClr>
                </a:solidFill>
              </a:rPr>
              <a:t> Nam</a:t>
            </a:r>
          </a:p>
        </p:txBody>
      </p:sp>
    </p:spTree>
    <p:extLst>
      <p:ext uri="{BB962C8B-B14F-4D97-AF65-F5344CB8AC3E}">
        <p14:creationId xmlns:p14="http://schemas.microsoft.com/office/powerpoint/2010/main" val="449641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F73DE-BDF7-FB97-858B-4F970CB37A8C}"/>
              </a:ext>
            </a:extLst>
          </p:cNvPr>
          <p:cNvSpPr>
            <a:spLocks noGrp="1"/>
          </p:cNvSpPr>
          <p:nvPr>
            <p:ph type="title"/>
          </p:nvPr>
        </p:nvSpPr>
        <p:spPr/>
        <p:txBody>
          <a:bodyPr>
            <a:noAutofit/>
          </a:bodyPr>
          <a:lstStyle/>
          <a:p>
            <a:r>
              <a:rPr lang="en-US" sz="3200" dirty="0" err="1">
                <a:solidFill>
                  <a:schemeClr val="accent1">
                    <a:lumMod val="50000"/>
                  </a:schemeClr>
                </a:solidFill>
              </a:rPr>
              <a:t>Tình</a:t>
            </a:r>
            <a:r>
              <a:rPr lang="en-US" sz="3200" dirty="0">
                <a:solidFill>
                  <a:schemeClr val="accent1">
                    <a:lumMod val="50000"/>
                  </a:schemeClr>
                </a:solidFill>
              </a:rPr>
              <a:t> </a:t>
            </a:r>
            <a:r>
              <a:rPr lang="en-US" sz="3200" dirty="0" err="1">
                <a:solidFill>
                  <a:schemeClr val="accent1">
                    <a:lumMod val="50000"/>
                  </a:schemeClr>
                </a:solidFill>
              </a:rPr>
              <a:t>trạng</a:t>
            </a:r>
            <a:r>
              <a:rPr lang="en-US" sz="3200" dirty="0">
                <a:solidFill>
                  <a:schemeClr val="accent1">
                    <a:lumMod val="50000"/>
                  </a:schemeClr>
                </a:solidFill>
              </a:rPr>
              <a:t> </a:t>
            </a:r>
            <a:r>
              <a:rPr lang="en-US" sz="3200" dirty="0" err="1">
                <a:solidFill>
                  <a:schemeClr val="accent1">
                    <a:lumMod val="50000"/>
                  </a:schemeClr>
                </a:solidFill>
              </a:rPr>
              <a:t>hiện</a:t>
            </a:r>
            <a:r>
              <a:rPr lang="en-US" sz="3200" dirty="0">
                <a:solidFill>
                  <a:schemeClr val="accent1">
                    <a:lumMod val="50000"/>
                  </a:schemeClr>
                </a:solidFill>
              </a:rPr>
              <a:t> </a:t>
            </a:r>
            <a:r>
              <a:rPr lang="en-US" sz="3200" dirty="0" err="1">
                <a:solidFill>
                  <a:schemeClr val="accent1">
                    <a:lumMod val="50000"/>
                  </a:schemeClr>
                </a:solidFill>
              </a:rPr>
              <a:t>tại</a:t>
            </a:r>
            <a:endParaRPr lang="en-VN" sz="3200" dirty="0">
              <a:solidFill>
                <a:schemeClr val="accent1">
                  <a:lumMod val="50000"/>
                </a:schemeClr>
              </a:solidFill>
            </a:endParaRPr>
          </a:p>
        </p:txBody>
      </p:sp>
      <p:sp>
        <p:nvSpPr>
          <p:cNvPr id="4" name="TextBox 3">
            <a:extLst>
              <a:ext uri="{FF2B5EF4-FFF2-40B4-BE49-F238E27FC236}">
                <a16:creationId xmlns:a16="http://schemas.microsoft.com/office/drawing/2014/main" id="{9AB743AF-2B53-C14A-DA9F-2C029DBA7CCF}"/>
              </a:ext>
            </a:extLst>
          </p:cNvPr>
          <p:cNvSpPr txBox="1"/>
          <p:nvPr/>
        </p:nvSpPr>
        <p:spPr>
          <a:xfrm>
            <a:off x="304800" y="1760580"/>
            <a:ext cx="11582400" cy="456472"/>
          </a:xfrm>
          <a:prstGeom prst="rect">
            <a:avLst/>
          </a:prstGeom>
          <a:noFill/>
        </p:spPr>
        <p:txBody>
          <a:bodyPr wrap="square">
            <a:spAutoFit/>
          </a:bodyPr>
          <a:lstStyle/>
          <a:p>
            <a:pPr>
              <a:lnSpc>
                <a:spcPct val="150000"/>
              </a:lnSpc>
              <a:buNone/>
            </a:pPr>
            <a:r>
              <a:rPr lang="en-US" sz="1800" b="1" dirty="0" err="1"/>
              <a:t>Hiện</a:t>
            </a:r>
            <a:r>
              <a:rPr lang="en-US" sz="1800" b="1" dirty="0"/>
              <a:t> </a:t>
            </a:r>
            <a:r>
              <a:rPr lang="en-US" sz="1800" b="1" dirty="0" err="1"/>
              <a:t>trạng</a:t>
            </a:r>
            <a:r>
              <a:rPr lang="en-US" sz="1800" b="1" dirty="0"/>
              <a:t>: </a:t>
            </a:r>
            <a:r>
              <a:rPr lang="en-US" sz="1800" b="1" dirty="0" err="1"/>
              <a:t>Chế</a:t>
            </a:r>
            <a:r>
              <a:rPr lang="en-US" sz="1800" b="1" dirty="0"/>
              <a:t> </a:t>
            </a:r>
            <a:r>
              <a:rPr lang="en-US" sz="1800" b="1" dirty="0" err="1"/>
              <a:t>biến</a:t>
            </a:r>
            <a:r>
              <a:rPr lang="en-US" sz="1800" b="1" dirty="0"/>
              <a:t> </a:t>
            </a:r>
            <a:r>
              <a:rPr lang="en-US" sz="1800" b="1" dirty="0" err="1"/>
              <a:t>thủy</a:t>
            </a:r>
            <a:r>
              <a:rPr lang="en-US" sz="1800" b="1" dirty="0"/>
              <a:t> </a:t>
            </a:r>
            <a:r>
              <a:rPr lang="en-US" sz="1800" b="1" dirty="0" err="1"/>
              <a:t>sản</a:t>
            </a:r>
            <a:r>
              <a:rPr lang="en-US" sz="1800" b="1" dirty="0"/>
              <a:t> </a:t>
            </a:r>
            <a:r>
              <a:rPr lang="en-US" sz="1800" b="1" dirty="0" err="1"/>
              <a:t>quy</a:t>
            </a:r>
            <a:r>
              <a:rPr lang="en-US" sz="1800" b="1" dirty="0"/>
              <a:t> </a:t>
            </a:r>
            <a:r>
              <a:rPr lang="en-US" sz="1800" b="1" dirty="0" err="1"/>
              <a:t>mô</a:t>
            </a:r>
            <a:r>
              <a:rPr lang="en-US" sz="1800" b="1" dirty="0"/>
              <a:t> </a:t>
            </a:r>
            <a:r>
              <a:rPr lang="en-US" sz="1800" b="1" dirty="0" err="1"/>
              <a:t>lớn</a:t>
            </a:r>
            <a:r>
              <a:rPr lang="en-US" sz="1800" b="1" dirty="0"/>
              <a:t> </a:t>
            </a:r>
            <a:r>
              <a:rPr lang="en-US" sz="1800" b="1" dirty="0" err="1"/>
              <a:t>với</a:t>
            </a:r>
            <a:r>
              <a:rPr lang="en-US" sz="1800" b="1" dirty="0"/>
              <a:t> chi </a:t>
            </a:r>
            <a:r>
              <a:rPr lang="en-US" sz="1800" b="1" dirty="0" err="1"/>
              <a:t>phí</a:t>
            </a:r>
            <a:r>
              <a:rPr lang="en-US" sz="1800" b="1" dirty="0"/>
              <a:t> </a:t>
            </a:r>
            <a:r>
              <a:rPr lang="en-US" sz="1800" b="1" dirty="0" err="1"/>
              <a:t>điện</a:t>
            </a:r>
            <a:r>
              <a:rPr lang="en-US" sz="1800" b="1" dirty="0"/>
              <a:t> </a:t>
            </a:r>
            <a:r>
              <a:rPr lang="en-US" sz="1800" b="1" dirty="0" err="1"/>
              <a:t>trung</a:t>
            </a:r>
            <a:r>
              <a:rPr lang="en-US" sz="1800" b="1" dirty="0"/>
              <a:t> </a:t>
            </a:r>
            <a:r>
              <a:rPr lang="en-US" sz="1800" b="1" dirty="0" err="1"/>
              <a:t>bình</a:t>
            </a:r>
            <a:r>
              <a:rPr lang="en-US" sz="1800" b="1" dirty="0"/>
              <a:t> </a:t>
            </a:r>
            <a:r>
              <a:rPr lang="en-US" sz="1800" b="1" dirty="0" err="1"/>
              <a:t>hàng</a:t>
            </a:r>
            <a:r>
              <a:rPr lang="en-US" sz="1800" b="1" dirty="0"/>
              <a:t> </a:t>
            </a:r>
            <a:r>
              <a:rPr lang="en-US" sz="1800" b="1" dirty="0" err="1"/>
              <a:t>tháng</a:t>
            </a:r>
            <a:r>
              <a:rPr lang="en-US" sz="1800" b="1" dirty="0"/>
              <a:t> </a:t>
            </a:r>
            <a:r>
              <a:rPr lang="en-US" sz="1800" b="1" dirty="0" err="1"/>
              <a:t>gần</a:t>
            </a:r>
            <a:r>
              <a:rPr lang="en-US" sz="1800" b="1" dirty="0"/>
              <a:t> 2 </a:t>
            </a:r>
            <a:r>
              <a:rPr lang="en-US" sz="1800" b="1" dirty="0" err="1"/>
              <a:t>tỷ</a:t>
            </a:r>
            <a:r>
              <a:rPr lang="en-US" sz="1800" b="1" dirty="0"/>
              <a:t> </a:t>
            </a:r>
            <a:r>
              <a:rPr lang="en-US" sz="1800" b="1" dirty="0" err="1"/>
              <a:t>đồng</a:t>
            </a:r>
            <a:r>
              <a:rPr lang="en-US" sz="1800" b="1" dirty="0"/>
              <a:t>.</a:t>
            </a:r>
            <a:endParaRPr lang="en-US" sz="1800" dirty="0"/>
          </a:p>
        </p:txBody>
      </p:sp>
      <p:pic>
        <p:nvPicPr>
          <p:cNvPr id="5" name="Picture 4">
            <a:extLst>
              <a:ext uri="{FF2B5EF4-FFF2-40B4-BE49-F238E27FC236}">
                <a16:creationId xmlns:a16="http://schemas.microsoft.com/office/drawing/2014/main" id="{9C6ED7FF-617C-6757-72F5-2F47F8F9285E}"/>
              </a:ext>
            </a:extLst>
          </p:cNvPr>
          <p:cNvPicPr>
            <a:picLocks noChangeAspect="1"/>
          </p:cNvPicPr>
          <p:nvPr/>
        </p:nvPicPr>
        <p:blipFill>
          <a:blip r:embed="rId2"/>
          <a:stretch>
            <a:fillRect/>
          </a:stretch>
        </p:blipFill>
        <p:spPr>
          <a:xfrm>
            <a:off x="1594939" y="2560320"/>
            <a:ext cx="10381178" cy="3576933"/>
          </a:xfrm>
          <a:prstGeom prst="rect">
            <a:avLst/>
          </a:prstGeom>
        </p:spPr>
      </p:pic>
    </p:spTree>
    <p:extLst>
      <p:ext uri="{BB962C8B-B14F-4D97-AF65-F5344CB8AC3E}">
        <p14:creationId xmlns:p14="http://schemas.microsoft.com/office/powerpoint/2010/main" val="39627799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C5E8C-1C8F-CEE8-DFDC-297FB38AE2C0}"/>
              </a:ext>
            </a:extLst>
          </p:cNvPr>
          <p:cNvSpPr>
            <a:spLocks noGrp="1"/>
          </p:cNvSpPr>
          <p:nvPr>
            <p:ph type="title"/>
          </p:nvPr>
        </p:nvSpPr>
        <p:spPr/>
        <p:txBody>
          <a:bodyPr>
            <a:noAutofit/>
          </a:bodyPr>
          <a:lstStyle/>
          <a:p>
            <a:r>
              <a:rPr lang="en-US" dirty="0">
                <a:solidFill>
                  <a:schemeClr val="accent1">
                    <a:lumMod val="50000"/>
                  </a:schemeClr>
                </a:solidFill>
              </a:rPr>
              <a:t>Các </a:t>
            </a:r>
            <a:r>
              <a:rPr lang="en-US" dirty="0" err="1">
                <a:solidFill>
                  <a:schemeClr val="accent1">
                    <a:lumMod val="50000"/>
                  </a:schemeClr>
                </a:solidFill>
              </a:rPr>
              <a:t>biện</a:t>
            </a:r>
            <a:r>
              <a:rPr lang="en-US" dirty="0">
                <a:solidFill>
                  <a:schemeClr val="accent1">
                    <a:lumMod val="50000"/>
                  </a:schemeClr>
                </a:solidFill>
              </a:rPr>
              <a:t> </a:t>
            </a:r>
            <a:r>
              <a:rPr lang="en-US" dirty="0" err="1">
                <a:solidFill>
                  <a:schemeClr val="accent1">
                    <a:lumMod val="50000"/>
                  </a:schemeClr>
                </a:solidFill>
              </a:rPr>
              <a:t>pháp</a:t>
            </a:r>
            <a:r>
              <a:rPr lang="en-US" dirty="0">
                <a:solidFill>
                  <a:schemeClr val="accent1">
                    <a:lumMod val="50000"/>
                  </a:schemeClr>
                </a:solidFill>
              </a:rPr>
              <a:t> </a:t>
            </a:r>
            <a:r>
              <a:rPr lang="en-US" dirty="0" err="1">
                <a:solidFill>
                  <a:schemeClr val="accent1">
                    <a:lumMod val="50000"/>
                  </a:schemeClr>
                </a:solidFill>
              </a:rPr>
              <a:t>thực</a:t>
            </a:r>
            <a:r>
              <a:rPr lang="en-US" dirty="0">
                <a:solidFill>
                  <a:schemeClr val="accent1">
                    <a:lumMod val="50000"/>
                  </a:schemeClr>
                </a:solidFill>
              </a:rPr>
              <a:t> </a:t>
            </a:r>
            <a:r>
              <a:rPr lang="en-US" dirty="0" err="1">
                <a:solidFill>
                  <a:schemeClr val="accent1">
                    <a:lumMod val="50000"/>
                  </a:schemeClr>
                </a:solidFill>
              </a:rPr>
              <a:t>hiện</a:t>
            </a:r>
            <a:endParaRPr lang="en-VN" dirty="0">
              <a:solidFill>
                <a:schemeClr val="accent1">
                  <a:lumMod val="50000"/>
                </a:schemeClr>
              </a:solidFill>
            </a:endParaRPr>
          </a:p>
        </p:txBody>
      </p:sp>
      <p:sp>
        <p:nvSpPr>
          <p:cNvPr id="4" name="TextBox 3">
            <a:extLst>
              <a:ext uri="{FF2B5EF4-FFF2-40B4-BE49-F238E27FC236}">
                <a16:creationId xmlns:a16="http://schemas.microsoft.com/office/drawing/2014/main" id="{4F971B79-F841-4462-2D73-839B552BF5EB}"/>
              </a:ext>
            </a:extLst>
          </p:cNvPr>
          <p:cNvSpPr txBox="1"/>
          <p:nvPr/>
        </p:nvSpPr>
        <p:spPr>
          <a:xfrm>
            <a:off x="609600" y="1691406"/>
            <a:ext cx="6237515" cy="2625206"/>
          </a:xfrm>
          <a:prstGeom prst="rect">
            <a:avLst/>
          </a:prstGeom>
          <a:noFill/>
        </p:spPr>
        <p:txBody>
          <a:bodyPr wrap="square">
            <a:spAutoFit/>
          </a:bodyPr>
          <a:lstStyle/>
          <a:p>
            <a:pPr marL="342900" indent="-342900">
              <a:lnSpc>
                <a:spcPct val="150000"/>
              </a:lnSpc>
              <a:buFont typeface="Wingdings" pitchFamily="2" charset="2"/>
              <a:buChar char="Ø"/>
            </a:pPr>
            <a:r>
              <a:rPr lang="vi-VN" dirty="0"/>
              <a:t>Dây chuyền sản xuất được nâng cấp với máy móc hiện đại và biến tần 
Triển khai hệ thống quản lý chất lượng ISO.
Lắp đặt hệ thống đun nước nóng năng lượng mặt trời để cung cấp nước nóng để vệ sinh và vệ sinh các thùng chứa sản phẩm.</a:t>
            </a:r>
            <a:endParaRPr lang="en-US" dirty="0"/>
          </a:p>
        </p:txBody>
      </p:sp>
      <p:pic>
        <p:nvPicPr>
          <p:cNvPr id="9218" name="Picture 2">
            <a:extLst>
              <a:ext uri="{FF2B5EF4-FFF2-40B4-BE49-F238E27FC236}">
                <a16:creationId xmlns:a16="http://schemas.microsoft.com/office/drawing/2014/main" id="{582FA7B0-B58E-DFFC-782E-7C89BCD133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6436" y="1797712"/>
            <a:ext cx="5096493" cy="3813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97768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2387F-671C-5DC2-2AD3-6C24309EAE19}"/>
              </a:ext>
            </a:extLst>
          </p:cNvPr>
          <p:cNvSpPr>
            <a:spLocks noGrp="1"/>
          </p:cNvSpPr>
          <p:nvPr>
            <p:ph type="title"/>
          </p:nvPr>
        </p:nvSpPr>
        <p:spPr/>
        <p:txBody>
          <a:bodyPr>
            <a:normAutofit fontScale="90000"/>
          </a:bodyPr>
          <a:lstStyle/>
          <a:p>
            <a:endParaRPr lang="en-VN"/>
          </a:p>
        </p:txBody>
      </p:sp>
      <p:sp>
        <p:nvSpPr>
          <p:cNvPr id="4" name="TextBox 3">
            <a:extLst>
              <a:ext uri="{FF2B5EF4-FFF2-40B4-BE49-F238E27FC236}">
                <a16:creationId xmlns:a16="http://schemas.microsoft.com/office/drawing/2014/main" id="{68675817-002E-6665-364E-B30888D207A9}"/>
              </a:ext>
            </a:extLst>
          </p:cNvPr>
          <p:cNvSpPr txBox="1"/>
          <p:nvPr/>
        </p:nvSpPr>
        <p:spPr>
          <a:xfrm>
            <a:off x="732180" y="1940472"/>
            <a:ext cx="9585012" cy="1763175"/>
          </a:xfrm>
          <a:prstGeom prst="rect">
            <a:avLst/>
          </a:prstGeom>
          <a:noFill/>
        </p:spPr>
        <p:txBody>
          <a:bodyPr wrap="square">
            <a:spAutoFit/>
          </a:bodyPr>
          <a:lstStyle/>
          <a:p>
            <a:pPr>
              <a:lnSpc>
                <a:spcPct val="150000"/>
              </a:lnSpc>
              <a:buNone/>
            </a:pPr>
            <a:r>
              <a:rPr lang="en-US" b="1" dirty="0" err="1"/>
              <a:t>Kết</a:t>
            </a:r>
            <a:r>
              <a:rPr lang="en-US" b="1" dirty="0"/>
              <a:t> </a:t>
            </a:r>
            <a:r>
              <a:rPr lang="en-US" b="1" dirty="0" err="1"/>
              <a:t>quả</a:t>
            </a:r>
            <a:endParaRPr lang="en-US" b="1" dirty="0"/>
          </a:p>
          <a:p>
            <a:pPr marL="342900" indent="-342900">
              <a:lnSpc>
                <a:spcPct val="150000"/>
              </a:lnSpc>
              <a:buFont typeface="Wingdings" pitchFamily="2" charset="2"/>
              <a:buChar char="Ø"/>
            </a:pPr>
            <a:r>
              <a:rPr lang="vi-VN" dirty="0"/>
              <a:t>Giảm lượng điện tiêu thụ hàng tháng khoảng </a:t>
            </a:r>
            <a:r>
              <a:rPr lang="vi-VN" b="1" dirty="0"/>
              <a:t>15% (~300 triệu đồng/tháng).</a:t>
            </a:r>
            <a:r>
              <a:rPr lang="vi-VN" dirty="0"/>
              <a:t>
Nâng cao hiệu quả sản xuất, đáp ứng các tiêu chuẩn tuân thủ môi trường và nâng cao khả năng cạnh tranh xuất khẩu.</a:t>
            </a:r>
            <a:endParaRPr lang="en-US" dirty="0"/>
          </a:p>
        </p:txBody>
      </p:sp>
    </p:spTree>
    <p:extLst>
      <p:ext uri="{BB962C8B-B14F-4D97-AF65-F5344CB8AC3E}">
        <p14:creationId xmlns:p14="http://schemas.microsoft.com/office/powerpoint/2010/main" val="3502461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D88220B-CF58-B52F-81AC-FF615E7DF9E1}"/>
              </a:ext>
            </a:extLst>
          </p:cNvPr>
          <p:cNvSpPr txBox="1"/>
          <p:nvPr/>
        </p:nvSpPr>
        <p:spPr>
          <a:xfrm>
            <a:off x="2657104" y="2828835"/>
            <a:ext cx="7377545" cy="1754326"/>
          </a:xfrm>
          <a:prstGeom prst="rect">
            <a:avLst/>
          </a:prstGeom>
          <a:noFill/>
        </p:spPr>
        <p:txBody>
          <a:bodyPr wrap="square">
            <a:spAutoFit/>
          </a:bodyPr>
          <a:lstStyle/>
          <a:p>
            <a:pPr>
              <a:buNone/>
            </a:pPr>
            <a:r>
              <a:rPr lang="vi-VN" sz="3600" b="1" dirty="0">
                <a:solidFill>
                  <a:schemeClr val="accent1">
                    <a:lumMod val="50000"/>
                  </a:schemeClr>
                </a:solidFill>
              </a:rPr>
              <a:t>Nghiên cứu điển hình 3: CASEAMEX (CTCP Thủy sản Xuất nhập khẩu Cần Thơ)</a:t>
            </a:r>
            <a:endParaRPr lang="en-US" sz="3600" b="1" dirty="0">
              <a:solidFill>
                <a:schemeClr val="accent1">
                  <a:lumMod val="50000"/>
                </a:schemeClr>
              </a:solidFill>
            </a:endParaRPr>
          </a:p>
        </p:txBody>
      </p:sp>
    </p:spTree>
    <p:extLst>
      <p:ext uri="{BB962C8B-B14F-4D97-AF65-F5344CB8AC3E}">
        <p14:creationId xmlns:p14="http://schemas.microsoft.com/office/powerpoint/2010/main" val="26037663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28517-6E36-EF93-1E71-9E08816028F8}"/>
              </a:ext>
            </a:extLst>
          </p:cNvPr>
          <p:cNvSpPr>
            <a:spLocks noGrp="1"/>
          </p:cNvSpPr>
          <p:nvPr>
            <p:ph type="title"/>
          </p:nvPr>
        </p:nvSpPr>
        <p:spPr/>
        <p:txBody>
          <a:bodyPr>
            <a:normAutofit fontScale="90000"/>
          </a:bodyPr>
          <a:lstStyle/>
          <a:p>
            <a:r>
              <a:rPr lang="en-US" dirty="0">
                <a:solidFill>
                  <a:schemeClr val="accent1">
                    <a:lumMod val="50000"/>
                  </a:schemeClr>
                </a:solidFill>
              </a:rPr>
              <a:t>1. </a:t>
            </a:r>
            <a:r>
              <a:rPr lang="en-US" dirty="0" err="1">
                <a:solidFill>
                  <a:schemeClr val="accent1">
                    <a:lumMod val="50000"/>
                  </a:schemeClr>
                </a:solidFill>
              </a:rPr>
              <a:t>Tình</a:t>
            </a:r>
            <a:r>
              <a:rPr lang="en-US" dirty="0">
                <a:solidFill>
                  <a:schemeClr val="accent1">
                    <a:lumMod val="50000"/>
                  </a:schemeClr>
                </a:solidFill>
              </a:rPr>
              <a:t> </a:t>
            </a:r>
            <a:r>
              <a:rPr lang="en-US" dirty="0" err="1">
                <a:solidFill>
                  <a:schemeClr val="accent1">
                    <a:lumMod val="50000"/>
                  </a:schemeClr>
                </a:solidFill>
              </a:rPr>
              <a:t>trạng</a:t>
            </a:r>
            <a:r>
              <a:rPr lang="en-US" dirty="0">
                <a:solidFill>
                  <a:schemeClr val="accent1">
                    <a:lumMod val="50000"/>
                  </a:schemeClr>
                </a:solidFill>
              </a:rPr>
              <a:t> </a:t>
            </a:r>
            <a:r>
              <a:rPr lang="en-US" dirty="0" err="1">
                <a:solidFill>
                  <a:schemeClr val="accent1">
                    <a:lumMod val="50000"/>
                  </a:schemeClr>
                </a:solidFill>
              </a:rPr>
              <a:t>hiện</a:t>
            </a:r>
            <a:r>
              <a:rPr lang="en-US" dirty="0">
                <a:solidFill>
                  <a:schemeClr val="accent1">
                    <a:lumMod val="50000"/>
                  </a:schemeClr>
                </a:solidFill>
              </a:rPr>
              <a:t> </a:t>
            </a:r>
            <a:r>
              <a:rPr lang="en-US" dirty="0" err="1">
                <a:solidFill>
                  <a:schemeClr val="accent1">
                    <a:lumMod val="50000"/>
                  </a:schemeClr>
                </a:solidFill>
              </a:rPr>
              <a:t>tại</a:t>
            </a:r>
            <a:endParaRPr lang="en-VN" dirty="0">
              <a:solidFill>
                <a:schemeClr val="accent1">
                  <a:lumMod val="50000"/>
                </a:schemeClr>
              </a:solidFill>
            </a:endParaRPr>
          </a:p>
        </p:txBody>
      </p:sp>
      <p:sp>
        <p:nvSpPr>
          <p:cNvPr id="4" name="TextBox 3">
            <a:extLst>
              <a:ext uri="{FF2B5EF4-FFF2-40B4-BE49-F238E27FC236}">
                <a16:creationId xmlns:a16="http://schemas.microsoft.com/office/drawing/2014/main" id="{24D14A0D-15E4-EB4E-7739-BD086A7586C3}"/>
              </a:ext>
            </a:extLst>
          </p:cNvPr>
          <p:cNvSpPr txBox="1"/>
          <p:nvPr/>
        </p:nvSpPr>
        <p:spPr>
          <a:xfrm>
            <a:off x="609600" y="1279437"/>
            <a:ext cx="10972800" cy="1763175"/>
          </a:xfrm>
          <a:prstGeom prst="rect">
            <a:avLst/>
          </a:prstGeom>
          <a:noFill/>
        </p:spPr>
        <p:txBody>
          <a:bodyPr wrap="square">
            <a:spAutoFit/>
          </a:bodyPr>
          <a:lstStyle/>
          <a:p>
            <a:pPr>
              <a:lnSpc>
                <a:spcPct val="150000"/>
              </a:lnSpc>
              <a:buNone/>
            </a:pPr>
            <a:r>
              <a:rPr lang="en-US" b="1" dirty="0" err="1"/>
              <a:t>Tình</a:t>
            </a:r>
            <a:r>
              <a:rPr lang="en-US" b="1" dirty="0"/>
              <a:t> </a:t>
            </a:r>
            <a:r>
              <a:rPr lang="en-US" b="1" dirty="0" err="1"/>
              <a:t>trạng</a:t>
            </a:r>
            <a:r>
              <a:rPr lang="en-US" b="1" dirty="0"/>
              <a:t> </a:t>
            </a:r>
            <a:r>
              <a:rPr lang="en-US" b="1" dirty="0" err="1"/>
              <a:t>hiện</a:t>
            </a:r>
            <a:r>
              <a:rPr lang="en-US" b="1" dirty="0"/>
              <a:t> </a:t>
            </a:r>
            <a:r>
              <a:rPr lang="en-US" b="1" dirty="0" err="1"/>
              <a:t>tại</a:t>
            </a:r>
            <a:endParaRPr lang="en-US" b="1" dirty="0"/>
          </a:p>
          <a:p>
            <a:pPr marL="342900" indent="-342900">
              <a:lnSpc>
                <a:spcPct val="150000"/>
              </a:lnSpc>
              <a:buFont typeface="Wingdings" pitchFamily="2" charset="2"/>
              <a:buChar char="Ø"/>
            </a:pPr>
            <a:r>
              <a:rPr lang="vi-VN" dirty="0"/>
              <a:t>Nhà xuất khẩu thủy sản chế biến quản lý các hoạt động sử dụng nhiều năng lượng trên hệ thống chiếu sáng, dây chuyền sản xuất và điện lạnh.
Trước khi nâng cấp, chi phí điện từ cơ sở vật chất và máy móc của nhà máy rất lớn.</a:t>
            </a:r>
            <a:endParaRPr lang="en-US" dirty="0"/>
          </a:p>
        </p:txBody>
      </p:sp>
      <p:pic>
        <p:nvPicPr>
          <p:cNvPr id="7170" name="Picture 2" descr="Caseamex | From Local to Global">
            <a:extLst>
              <a:ext uri="{FF2B5EF4-FFF2-40B4-BE49-F238E27FC236}">
                <a16:creationId xmlns:a16="http://schemas.microsoft.com/office/drawing/2014/main" id="{14815422-348B-AECC-8E78-75E8CEAA55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8277" y="3278216"/>
            <a:ext cx="8374123" cy="3346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3493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9CB91-2A75-E6AD-F7BA-3DB849DA27BE}"/>
              </a:ext>
            </a:extLst>
          </p:cNvPr>
          <p:cNvSpPr>
            <a:spLocks noGrp="1"/>
          </p:cNvSpPr>
          <p:nvPr>
            <p:ph type="title"/>
          </p:nvPr>
        </p:nvSpPr>
        <p:spPr/>
        <p:txBody>
          <a:bodyPr>
            <a:noAutofit/>
          </a:bodyPr>
          <a:lstStyle/>
          <a:p>
            <a:r>
              <a:rPr lang="en-US" dirty="0">
                <a:solidFill>
                  <a:schemeClr val="accent1">
                    <a:lumMod val="50000"/>
                  </a:schemeClr>
                </a:solidFill>
              </a:rPr>
              <a:t>Các </a:t>
            </a:r>
            <a:r>
              <a:rPr lang="en-US" dirty="0" err="1">
                <a:solidFill>
                  <a:schemeClr val="accent1">
                    <a:lumMod val="50000"/>
                  </a:schemeClr>
                </a:solidFill>
              </a:rPr>
              <a:t>biện</a:t>
            </a:r>
            <a:r>
              <a:rPr lang="en-US" dirty="0">
                <a:solidFill>
                  <a:schemeClr val="accent1">
                    <a:lumMod val="50000"/>
                  </a:schemeClr>
                </a:solidFill>
              </a:rPr>
              <a:t> </a:t>
            </a:r>
            <a:r>
              <a:rPr lang="en-US" dirty="0" err="1">
                <a:solidFill>
                  <a:schemeClr val="accent1">
                    <a:lumMod val="50000"/>
                  </a:schemeClr>
                </a:solidFill>
              </a:rPr>
              <a:t>pháp</a:t>
            </a:r>
            <a:r>
              <a:rPr lang="en-US" dirty="0">
                <a:solidFill>
                  <a:schemeClr val="accent1">
                    <a:lumMod val="50000"/>
                  </a:schemeClr>
                </a:solidFill>
              </a:rPr>
              <a:t> </a:t>
            </a:r>
            <a:r>
              <a:rPr lang="en-US" dirty="0" err="1">
                <a:solidFill>
                  <a:schemeClr val="accent1">
                    <a:lumMod val="50000"/>
                  </a:schemeClr>
                </a:solidFill>
              </a:rPr>
              <a:t>thực</a:t>
            </a:r>
            <a:r>
              <a:rPr lang="en-US" dirty="0">
                <a:solidFill>
                  <a:schemeClr val="accent1">
                    <a:lumMod val="50000"/>
                  </a:schemeClr>
                </a:solidFill>
              </a:rPr>
              <a:t> </a:t>
            </a:r>
            <a:r>
              <a:rPr lang="en-US" dirty="0" err="1">
                <a:solidFill>
                  <a:schemeClr val="accent1">
                    <a:lumMod val="50000"/>
                  </a:schemeClr>
                </a:solidFill>
              </a:rPr>
              <a:t>hiện</a:t>
            </a:r>
            <a:endParaRPr lang="en-VN" dirty="0">
              <a:solidFill>
                <a:schemeClr val="accent1">
                  <a:lumMod val="50000"/>
                </a:schemeClr>
              </a:solidFill>
            </a:endParaRPr>
          </a:p>
        </p:txBody>
      </p:sp>
      <p:sp>
        <p:nvSpPr>
          <p:cNvPr id="4" name="TextBox 3">
            <a:extLst>
              <a:ext uri="{FF2B5EF4-FFF2-40B4-BE49-F238E27FC236}">
                <a16:creationId xmlns:a16="http://schemas.microsoft.com/office/drawing/2014/main" id="{84F875A4-8D48-39E0-8DC5-4BEE2699BDF9}"/>
              </a:ext>
            </a:extLst>
          </p:cNvPr>
          <p:cNvSpPr txBox="1"/>
          <p:nvPr/>
        </p:nvSpPr>
        <p:spPr>
          <a:xfrm>
            <a:off x="609600" y="1685381"/>
            <a:ext cx="11208589" cy="3487237"/>
          </a:xfrm>
          <a:prstGeom prst="rect">
            <a:avLst/>
          </a:prstGeom>
          <a:noFill/>
        </p:spPr>
        <p:txBody>
          <a:bodyPr wrap="square">
            <a:spAutoFit/>
          </a:bodyPr>
          <a:lstStyle/>
          <a:p>
            <a:pPr marL="342900" indent="-342900">
              <a:lnSpc>
                <a:spcPct val="150000"/>
              </a:lnSpc>
              <a:buFont typeface="Wingdings" pitchFamily="2" charset="2"/>
              <a:buChar char="Ø"/>
            </a:pPr>
            <a:r>
              <a:rPr lang="vi-VN" dirty="0"/>
              <a:t>Lắp đặt đèn LED thế hệ mới trên khắp các tòa nhà văn phòng, nhà máy, nhà xưởng, khu vực ngoài trời và bãi đậu xe.
Lắp đặt đồng hồ quan trắc năng lượng trên dây chuyền sản xuất.
Lắp đặt biến tần (VSD) cho máy móc công suất cao.
Nâng cấp sản xuất với băng tải hiện đại để nâng cao sản lượng đồng thời giảm sử dụng năng lượng.
Lắp đặt hệ thống điện mặt trời áp mái lên đến 1 MWp 
Mô hình ESCO ứng dụng cho hệ thống nước nóng năng lượng mặt trời
Phát động các chiến dịch nội bộ khuyến khích nhân viên tiết kiệm năng lượng "mọi lúc, mọi nơi".</a:t>
            </a:r>
            <a:endParaRPr lang="en-US" dirty="0"/>
          </a:p>
        </p:txBody>
      </p:sp>
    </p:spTree>
    <p:extLst>
      <p:ext uri="{BB962C8B-B14F-4D97-AF65-F5344CB8AC3E}">
        <p14:creationId xmlns:p14="http://schemas.microsoft.com/office/powerpoint/2010/main" val="42221922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sz="3200" dirty="0">
                <a:solidFill>
                  <a:schemeClr val="accent1">
                    <a:lumMod val="50000"/>
                  </a:schemeClr>
                </a:solidFill>
              </a:rPr>
              <a:t>NỘI DUNG</a:t>
            </a:r>
          </a:p>
        </p:txBody>
      </p:sp>
      <p:sp>
        <p:nvSpPr>
          <p:cNvPr id="4" name="TextBox 3">
            <a:extLst>
              <a:ext uri="{FF2B5EF4-FFF2-40B4-BE49-F238E27FC236}">
                <a16:creationId xmlns:a16="http://schemas.microsoft.com/office/drawing/2014/main" id="{FFC58027-3142-C3E4-F891-C2A111C0045B}"/>
              </a:ext>
            </a:extLst>
          </p:cNvPr>
          <p:cNvSpPr txBox="1"/>
          <p:nvPr/>
        </p:nvSpPr>
        <p:spPr>
          <a:xfrm>
            <a:off x="609600" y="1486136"/>
            <a:ext cx="9760226" cy="1131848"/>
          </a:xfrm>
          <a:prstGeom prst="rect">
            <a:avLst/>
          </a:prstGeom>
          <a:noFill/>
        </p:spPr>
        <p:txBody>
          <a:bodyPr wrap="square">
            <a:spAutoFit/>
          </a:bodyPr>
          <a:lstStyle/>
          <a:p>
            <a:pPr marL="742950" indent="-742950">
              <a:lnSpc>
                <a:spcPct val="150000"/>
              </a:lnSpc>
              <a:buFont typeface="+mj-lt"/>
              <a:buAutoNum type="arabicPeriod"/>
            </a:pPr>
            <a:r>
              <a:rPr lang="en-US" sz="2400" dirty="0">
                <a:latin typeface="+mn-lt"/>
                <a:cs typeface="Times New Roman" panose="02020603050405020304" pitchFamily="18" charset="0"/>
              </a:rPr>
              <a:t>Thông tin </a:t>
            </a:r>
            <a:r>
              <a:rPr lang="en-US" sz="2400" dirty="0" err="1">
                <a:latin typeface="+mn-lt"/>
                <a:cs typeface="Times New Roman" panose="02020603050405020304" pitchFamily="18" charset="0"/>
              </a:rPr>
              <a:t>chung</a:t>
            </a:r>
            <a:r>
              <a:rPr lang="en-US" sz="2400" dirty="0">
                <a:latin typeface="+mn-lt"/>
                <a:cs typeface="Times New Roman" panose="02020603050405020304" pitchFamily="18" charset="0"/>
              </a:rPr>
              <a:t> 
</a:t>
            </a:r>
            <a:r>
              <a:rPr lang="en-US" sz="2400" dirty="0" err="1">
                <a:latin typeface="+mn-lt"/>
                <a:cs typeface="Times New Roman" panose="02020603050405020304" pitchFamily="18" charset="0"/>
              </a:rPr>
              <a:t>Nghiên</a:t>
            </a:r>
            <a:r>
              <a:rPr lang="en-US" sz="2400" dirty="0">
                <a:latin typeface="+mn-lt"/>
                <a:cs typeface="Times New Roman" panose="02020603050405020304" pitchFamily="18" charset="0"/>
              </a:rPr>
              <a:t> </a:t>
            </a:r>
            <a:r>
              <a:rPr lang="en-US" sz="2400" dirty="0" err="1">
                <a:latin typeface="+mn-lt"/>
                <a:cs typeface="Times New Roman" panose="02020603050405020304" pitchFamily="18" charset="0"/>
              </a:rPr>
              <a:t>cứu</a:t>
            </a:r>
            <a:r>
              <a:rPr lang="en-US" sz="2400" dirty="0">
                <a:latin typeface="+mn-lt"/>
                <a:cs typeface="Times New Roman" panose="02020603050405020304" pitchFamily="18" charset="0"/>
              </a:rPr>
              <a:t> </a:t>
            </a:r>
            <a:r>
              <a:rPr lang="en-US" sz="2400" dirty="0" err="1">
                <a:latin typeface="+mn-lt"/>
                <a:cs typeface="Times New Roman" panose="02020603050405020304" pitchFamily="18" charset="0"/>
              </a:rPr>
              <a:t>điển</a:t>
            </a:r>
            <a:r>
              <a:rPr lang="en-US" sz="2400" dirty="0">
                <a:latin typeface="+mn-lt"/>
                <a:cs typeface="Times New Roman" panose="02020603050405020304" pitchFamily="18" charset="0"/>
              </a:rPr>
              <a:t> </a:t>
            </a:r>
            <a:r>
              <a:rPr lang="en-US" sz="2400" dirty="0" err="1">
                <a:latin typeface="+mn-lt"/>
                <a:cs typeface="Times New Roman" panose="02020603050405020304" pitchFamily="18" charset="0"/>
              </a:rPr>
              <a:t>hình</a:t>
            </a:r>
            <a:endParaRPr lang="en-US" sz="2400" dirty="0">
              <a:latin typeface="+mn-lt"/>
              <a:cs typeface="Times New Roman" panose="02020603050405020304" pitchFamily="18" charset="0"/>
            </a:endParaRPr>
          </a:p>
        </p:txBody>
      </p:sp>
    </p:spTree>
    <p:extLst>
      <p:ext uri="{BB962C8B-B14F-4D97-AF65-F5344CB8AC3E}">
        <p14:creationId xmlns:p14="http://schemas.microsoft.com/office/powerpoint/2010/main" val="9076162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95132-CA45-BA5B-DA13-1F1E88D12BF4}"/>
              </a:ext>
            </a:extLst>
          </p:cNvPr>
          <p:cNvSpPr>
            <a:spLocks noGrp="1"/>
          </p:cNvSpPr>
          <p:nvPr>
            <p:ph type="title"/>
          </p:nvPr>
        </p:nvSpPr>
        <p:spPr/>
        <p:txBody>
          <a:bodyPr>
            <a:normAutofit fontScale="90000"/>
          </a:bodyPr>
          <a:lstStyle/>
          <a:p>
            <a:r>
              <a:rPr lang="en-US" dirty="0" err="1">
                <a:solidFill>
                  <a:schemeClr val="accent1">
                    <a:lumMod val="50000"/>
                  </a:schemeClr>
                </a:solidFill>
              </a:rPr>
              <a:t>Kết</a:t>
            </a:r>
            <a:r>
              <a:rPr lang="en-US" dirty="0">
                <a:solidFill>
                  <a:schemeClr val="accent1">
                    <a:lumMod val="50000"/>
                  </a:schemeClr>
                </a:solidFill>
              </a:rPr>
              <a:t> </a:t>
            </a:r>
            <a:r>
              <a:rPr lang="en-US" dirty="0" err="1">
                <a:solidFill>
                  <a:schemeClr val="accent1">
                    <a:lumMod val="50000"/>
                  </a:schemeClr>
                </a:solidFill>
              </a:rPr>
              <a:t>quả</a:t>
            </a:r>
            <a:endParaRPr lang="en-VN" dirty="0">
              <a:solidFill>
                <a:schemeClr val="accent1">
                  <a:lumMod val="50000"/>
                </a:schemeClr>
              </a:solidFill>
            </a:endParaRPr>
          </a:p>
        </p:txBody>
      </p:sp>
      <p:sp>
        <p:nvSpPr>
          <p:cNvPr id="4" name="TextBox 3">
            <a:extLst>
              <a:ext uri="{FF2B5EF4-FFF2-40B4-BE49-F238E27FC236}">
                <a16:creationId xmlns:a16="http://schemas.microsoft.com/office/drawing/2014/main" id="{BF65EE0A-AA07-A542-708E-64F1E00B14CE}"/>
              </a:ext>
            </a:extLst>
          </p:cNvPr>
          <p:cNvSpPr txBox="1"/>
          <p:nvPr/>
        </p:nvSpPr>
        <p:spPr>
          <a:xfrm>
            <a:off x="609600" y="1479965"/>
            <a:ext cx="6076208" cy="1332160"/>
          </a:xfrm>
          <a:prstGeom prst="rect">
            <a:avLst/>
          </a:prstGeom>
          <a:noFill/>
        </p:spPr>
        <p:txBody>
          <a:bodyPr wrap="square">
            <a:spAutoFit/>
          </a:bodyPr>
          <a:lstStyle/>
          <a:p>
            <a:pPr marL="342900" indent="-342900">
              <a:lnSpc>
                <a:spcPct val="150000"/>
              </a:lnSpc>
              <a:buFont typeface="Wingdings" pitchFamily="2" charset="2"/>
              <a:buChar char="Ø"/>
            </a:pPr>
            <a:r>
              <a:rPr lang="vi-VN" dirty="0"/>
              <a:t>Giảm gần 30% chi phí điện hàng tháng.
Tăng cường sử dụng năng lượng tái tạo và nâng cao lợi thế cạnh tranh trong xuất khẩu thủy sản</a:t>
            </a:r>
            <a:endParaRPr lang="en-US" dirty="0"/>
          </a:p>
        </p:txBody>
      </p:sp>
      <p:pic>
        <p:nvPicPr>
          <p:cNvPr id="8194" name="Picture 2">
            <a:extLst>
              <a:ext uri="{FF2B5EF4-FFF2-40B4-BE49-F238E27FC236}">
                <a16:creationId xmlns:a16="http://schemas.microsoft.com/office/drawing/2014/main" id="{EBC230D8-001D-C04C-A037-C21A0ECD12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2052" y="1479965"/>
            <a:ext cx="5512130" cy="4134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38093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352A3-BAA8-B7E5-A59E-5A70536D3841}"/>
              </a:ext>
            </a:extLst>
          </p:cNvPr>
          <p:cNvSpPr>
            <a:spLocks noGrp="1"/>
          </p:cNvSpPr>
          <p:nvPr>
            <p:ph type="title"/>
          </p:nvPr>
        </p:nvSpPr>
        <p:spPr/>
        <p:txBody>
          <a:bodyPr>
            <a:normAutofit fontScale="90000"/>
          </a:bodyPr>
          <a:lstStyle/>
          <a:p>
            <a:r>
              <a:rPr lang="en-US" dirty="0">
                <a:solidFill>
                  <a:schemeClr val="accent1">
                    <a:lumMod val="50000"/>
                  </a:schemeClr>
                </a:solidFill>
              </a:rPr>
              <a:t>So </a:t>
            </a:r>
            <a:r>
              <a:rPr lang="en-US" dirty="0" err="1">
                <a:solidFill>
                  <a:schemeClr val="accent1">
                    <a:lumMod val="50000"/>
                  </a:schemeClr>
                </a:solidFill>
              </a:rPr>
              <a:t>sánh</a:t>
            </a:r>
            <a:r>
              <a:rPr lang="en-US" dirty="0">
                <a:solidFill>
                  <a:schemeClr val="accent1">
                    <a:lumMod val="50000"/>
                  </a:schemeClr>
                </a:solidFill>
              </a:rPr>
              <a:t> </a:t>
            </a:r>
            <a:r>
              <a:rPr lang="en-US" dirty="0" err="1">
                <a:solidFill>
                  <a:schemeClr val="accent1">
                    <a:lumMod val="50000"/>
                  </a:schemeClr>
                </a:solidFill>
              </a:rPr>
              <a:t>các</a:t>
            </a:r>
            <a:r>
              <a:rPr lang="en-US" dirty="0">
                <a:solidFill>
                  <a:schemeClr val="accent1">
                    <a:lumMod val="50000"/>
                  </a:schemeClr>
                </a:solidFill>
              </a:rPr>
              <a:t> </a:t>
            </a:r>
            <a:r>
              <a:rPr lang="en-US" dirty="0" err="1">
                <a:solidFill>
                  <a:schemeClr val="accent1">
                    <a:lumMod val="50000"/>
                  </a:schemeClr>
                </a:solidFill>
              </a:rPr>
              <a:t>nghiên</a:t>
            </a:r>
            <a:r>
              <a:rPr lang="en-US" dirty="0">
                <a:solidFill>
                  <a:schemeClr val="accent1">
                    <a:lumMod val="50000"/>
                  </a:schemeClr>
                </a:solidFill>
              </a:rPr>
              <a:t> </a:t>
            </a:r>
            <a:r>
              <a:rPr lang="en-US" dirty="0" err="1">
                <a:solidFill>
                  <a:schemeClr val="accent1">
                    <a:lumMod val="50000"/>
                  </a:schemeClr>
                </a:solidFill>
              </a:rPr>
              <a:t>cứu</a:t>
            </a:r>
            <a:r>
              <a:rPr lang="en-US" dirty="0">
                <a:solidFill>
                  <a:schemeClr val="accent1">
                    <a:lumMod val="50000"/>
                  </a:schemeClr>
                </a:solidFill>
              </a:rPr>
              <a:t> </a:t>
            </a:r>
            <a:r>
              <a:rPr lang="en-US" dirty="0" err="1">
                <a:solidFill>
                  <a:schemeClr val="accent1">
                    <a:lumMod val="50000"/>
                  </a:schemeClr>
                </a:solidFill>
              </a:rPr>
              <a:t>điển</a:t>
            </a:r>
            <a:r>
              <a:rPr lang="en-US" dirty="0">
                <a:solidFill>
                  <a:schemeClr val="accent1">
                    <a:lumMod val="50000"/>
                  </a:schemeClr>
                </a:solidFill>
              </a:rPr>
              <a:t> </a:t>
            </a:r>
            <a:r>
              <a:rPr lang="en-US" dirty="0" err="1">
                <a:solidFill>
                  <a:schemeClr val="accent1">
                    <a:lumMod val="50000"/>
                  </a:schemeClr>
                </a:solidFill>
              </a:rPr>
              <a:t>hình</a:t>
            </a:r>
            <a:endParaRPr lang="en-VN" dirty="0">
              <a:solidFill>
                <a:schemeClr val="accent1">
                  <a:lumMod val="50000"/>
                </a:schemeClr>
              </a:solidFill>
            </a:endParaRPr>
          </a:p>
        </p:txBody>
      </p:sp>
      <p:sp>
        <p:nvSpPr>
          <p:cNvPr id="4" name="TextBox 3">
            <a:extLst>
              <a:ext uri="{FF2B5EF4-FFF2-40B4-BE49-F238E27FC236}">
                <a16:creationId xmlns:a16="http://schemas.microsoft.com/office/drawing/2014/main" id="{949018E3-E72D-0D11-1165-0CE6BDAF3915}"/>
              </a:ext>
            </a:extLst>
          </p:cNvPr>
          <p:cNvSpPr txBox="1"/>
          <p:nvPr/>
        </p:nvSpPr>
        <p:spPr>
          <a:xfrm>
            <a:off x="609600" y="1305307"/>
            <a:ext cx="8985662" cy="379656"/>
          </a:xfrm>
          <a:prstGeom prst="rect">
            <a:avLst/>
          </a:prstGeom>
          <a:noFill/>
        </p:spPr>
        <p:txBody>
          <a:bodyPr wrap="square">
            <a:spAutoFit/>
          </a:bodyPr>
          <a:lstStyle/>
          <a:p>
            <a:pPr>
              <a:buNone/>
            </a:pPr>
            <a:r>
              <a:rPr lang="en-US" sz="1800" b="1" dirty="0" err="1"/>
              <a:t>Bảng</a:t>
            </a:r>
            <a:r>
              <a:rPr lang="en-US" sz="1800" b="1" dirty="0"/>
              <a:t> </a:t>
            </a:r>
            <a:r>
              <a:rPr lang="en-US" sz="1800" b="1" dirty="0" err="1"/>
              <a:t>tóm</a:t>
            </a:r>
            <a:r>
              <a:rPr lang="en-US" sz="1800" b="1" dirty="0"/>
              <a:t> </a:t>
            </a:r>
            <a:r>
              <a:rPr lang="en-US" sz="1800" b="1" dirty="0" err="1"/>
              <a:t>tắt</a:t>
            </a:r>
            <a:r>
              <a:rPr lang="en-US" sz="1800" b="1" dirty="0"/>
              <a:t>: </a:t>
            </a:r>
            <a:r>
              <a:rPr lang="en-US" sz="1800" b="1" dirty="0" err="1"/>
              <a:t>Nghiên</a:t>
            </a:r>
            <a:r>
              <a:rPr lang="en-US" sz="1800" b="1" dirty="0"/>
              <a:t> </a:t>
            </a:r>
            <a:r>
              <a:rPr lang="en-US" sz="1800" b="1" dirty="0" err="1"/>
              <a:t>cứu</a:t>
            </a:r>
            <a:r>
              <a:rPr lang="en-US" sz="1800" b="1" dirty="0"/>
              <a:t> </a:t>
            </a:r>
            <a:r>
              <a:rPr lang="en-US" sz="1800" b="1" dirty="0" err="1"/>
              <a:t>điển</a:t>
            </a:r>
            <a:r>
              <a:rPr lang="en-US" sz="1800" b="1" dirty="0"/>
              <a:t> </a:t>
            </a:r>
            <a:r>
              <a:rPr lang="en-US" sz="1800" b="1" dirty="0" err="1"/>
              <a:t>hình</a:t>
            </a:r>
            <a:r>
              <a:rPr lang="en-US" sz="1800" b="1" dirty="0"/>
              <a:t> </a:t>
            </a:r>
            <a:r>
              <a:rPr lang="en-US" sz="1800" b="1" dirty="0" err="1"/>
              <a:t>trong</a:t>
            </a:r>
            <a:r>
              <a:rPr lang="en-US" sz="1800" b="1" dirty="0"/>
              <a:t> </a:t>
            </a:r>
            <a:r>
              <a:rPr lang="en-US" sz="1800" b="1" dirty="0" err="1"/>
              <a:t>ngành</a:t>
            </a:r>
            <a:r>
              <a:rPr lang="en-US" sz="1800" b="1" dirty="0"/>
              <a:t> </a:t>
            </a:r>
            <a:r>
              <a:rPr lang="en-US" sz="1800" b="1" dirty="0" err="1"/>
              <a:t>chế</a:t>
            </a:r>
            <a:r>
              <a:rPr lang="en-US" sz="1800" b="1" dirty="0"/>
              <a:t> </a:t>
            </a:r>
            <a:r>
              <a:rPr lang="en-US" sz="1800" b="1" dirty="0" err="1"/>
              <a:t>biến</a:t>
            </a:r>
            <a:r>
              <a:rPr lang="en-US" sz="1800" b="1" dirty="0"/>
              <a:t> </a:t>
            </a:r>
            <a:r>
              <a:rPr lang="en-US" sz="1800" b="1" dirty="0" err="1"/>
              <a:t>thủy</a:t>
            </a:r>
            <a:r>
              <a:rPr lang="en-US" sz="1800" b="1" dirty="0"/>
              <a:t> </a:t>
            </a:r>
            <a:r>
              <a:rPr lang="en-US" sz="1800" b="1" dirty="0" err="1"/>
              <a:t>sản</a:t>
            </a:r>
            <a:endParaRPr lang="en-US" sz="1800" b="1" dirty="0"/>
          </a:p>
        </p:txBody>
      </p:sp>
      <p:graphicFrame>
        <p:nvGraphicFramePr>
          <p:cNvPr id="5" name="Table 4">
            <a:extLst>
              <a:ext uri="{FF2B5EF4-FFF2-40B4-BE49-F238E27FC236}">
                <a16:creationId xmlns:a16="http://schemas.microsoft.com/office/drawing/2014/main" id="{18FFEAA8-D2B1-4880-F5A8-F2DDA03451AF}"/>
              </a:ext>
            </a:extLst>
          </p:cNvPr>
          <p:cNvGraphicFramePr>
            <a:graphicFrameLocks noGrp="1"/>
          </p:cNvGraphicFramePr>
          <p:nvPr>
            <p:extLst>
              <p:ext uri="{D42A27DB-BD31-4B8C-83A1-F6EECF244321}">
                <p14:modId xmlns:p14="http://schemas.microsoft.com/office/powerpoint/2010/main" val="310729972"/>
              </p:ext>
            </p:extLst>
          </p:nvPr>
        </p:nvGraphicFramePr>
        <p:xfrm>
          <a:off x="679423" y="1839343"/>
          <a:ext cx="10833153" cy="4672637"/>
        </p:xfrm>
        <a:graphic>
          <a:graphicData uri="http://schemas.openxmlformats.org/drawingml/2006/table">
            <a:tbl>
              <a:tblPr/>
              <a:tblGrid>
                <a:gridCol w="3155158">
                  <a:extLst>
                    <a:ext uri="{9D8B030D-6E8A-4147-A177-3AD203B41FA5}">
                      <a16:colId xmlns:a16="http://schemas.microsoft.com/office/drawing/2014/main" val="4108805094"/>
                    </a:ext>
                  </a:extLst>
                </a:gridCol>
                <a:gridCol w="3775587">
                  <a:extLst>
                    <a:ext uri="{9D8B030D-6E8A-4147-A177-3AD203B41FA5}">
                      <a16:colId xmlns:a16="http://schemas.microsoft.com/office/drawing/2014/main" val="9813881"/>
                    </a:ext>
                  </a:extLst>
                </a:gridCol>
                <a:gridCol w="3902408">
                  <a:extLst>
                    <a:ext uri="{9D8B030D-6E8A-4147-A177-3AD203B41FA5}">
                      <a16:colId xmlns:a16="http://schemas.microsoft.com/office/drawing/2014/main" val="3095926109"/>
                    </a:ext>
                  </a:extLst>
                </a:gridCol>
              </a:tblGrid>
              <a:tr h="249375">
                <a:tc>
                  <a:txBody>
                    <a:bodyPr/>
                    <a:lstStyle/>
                    <a:p>
                      <a:pPr>
                        <a:buNone/>
                      </a:pPr>
                      <a:r>
                        <a:rPr lang="en-US" sz="1200" b="1" dirty="0"/>
                        <a:t>Công ty</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b="1" dirty="0"/>
                        <a:t>Các </a:t>
                      </a:r>
                      <a:r>
                        <a:rPr lang="en-US" sz="1200" b="1" dirty="0" err="1"/>
                        <a:t>biện</a:t>
                      </a:r>
                      <a:r>
                        <a:rPr lang="en-US" sz="1200" b="1" dirty="0"/>
                        <a:t> </a:t>
                      </a:r>
                      <a:r>
                        <a:rPr lang="en-US" sz="1200" b="1" dirty="0" err="1"/>
                        <a:t>pháp</a:t>
                      </a:r>
                      <a:r>
                        <a:rPr lang="en-US" sz="1200" b="1" dirty="0"/>
                        <a:t> </a:t>
                      </a:r>
                      <a:r>
                        <a:rPr lang="en-US" sz="1200" b="1" dirty="0" err="1"/>
                        <a:t>thực</a:t>
                      </a:r>
                      <a:r>
                        <a:rPr lang="en-US" sz="1200" b="1" dirty="0"/>
                        <a:t> </a:t>
                      </a:r>
                      <a:r>
                        <a:rPr lang="en-US" sz="1200" b="1" dirty="0" err="1"/>
                        <a:t>hiện</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200" b="1" dirty="0" err="1"/>
                        <a:t>Kết</a:t>
                      </a:r>
                      <a:r>
                        <a:rPr lang="en-US" sz="1200" b="1" dirty="0"/>
                        <a:t> </a:t>
                      </a:r>
                      <a:r>
                        <a:rPr lang="en-US" sz="1200" b="1" dirty="0" err="1"/>
                        <a:t>quả</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55426167"/>
                  </a:ext>
                </a:extLst>
              </a:tr>
              <a:tr h="1236373">
                <a:tc>
                  <a:txBody>
                    <a:bodyPr/>
                    <a:lstStyle/>
                    <a:p>
                      <a:pPr>
                        <a:buNone/>
                      </a:pPr>
                      <a:r>
                        <a:rPr lang="en-US" sz="1200" b="1" dirty="0"/>
                        <a:t>Công ty </a:t>
                      </a:r>
                      <a:r>
                        <a:rPr lang="en-US" sz="1200" b="1" dirty="0" err="1"/>
                        <a:t>Cổ</a:t>
                      </a:r>
                      <a:r>
                        <a:rPr lang="en-US" sz="1200" b="1" dirty="0"/>
                        <a:t> </a:t>
                      </a:r>
                      <a:r>
                        <a:rPr lang="en-US" sz="1200" b="1" dirty="0" err="1"/>
                        <a:t>phần</a:t>
                      </a:r>
                      <a:r>
                        <a:rPr lang="en-US" sz="1200" b="1" dirty="0"/>
                        <a:t> </a:t>
                      </a:r>
                      <a:r>
                        <a:rPr lang="en-US" sz="1200" b="1" dirty="0" err="1"/>
                        <a:t>Thủy</a:t>
                      </a:r>
                      <a:r>
                        <a:rPr lang="en-US" sz="1200" b="1" dirty="0"/>
                        <a:t> </a:t>
                      </a:r>
                      <a:r>
                        <a:rPr lang="en-US" sz="1200" b="1" dirty="0" err="1"/>
                        <a:t>sản</a:t>
                      </a:r>
                      <a:r>
                        <a:rPr lang="en-US" sz="1200" b="1" dirty="0"/>
                        <a:t> Minh </a:t>
                      </a:r>
                      <a:r>
                        <a:rPr lang="en-US" sz="1200" b="1" dirty="0" err="1"/>
                        <a:t>Phú</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200" dirty="0"/>
                        <a:t>Thay thế 2.500 đèn huỳnh quang bằng đèn LED
Nâng cấp lên tủ đông IQF tốc độ cao + LVS &amp; rã đông khí nén
Lắp đặt nồi hơi đốt sinh khối</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200" dirty="0"/>
                        <a:t>Tiết kiệm điện hàng năm: 1.458 tỷ VND (~121 M/tháng)
Thời gian đóng băng giảm từ 14 xuống ~ 5 phút
Sử dụng năng lượng khi đóng băng giảm 21–28%
Tổn thất sản phẩm &lt;1%; Chất lượng nâng cao
Nhiên liệu sinh khối cắt giảm chi phí hơi nước trên mỗi tấn ~ 45%</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8455466"/>
                  </a:ext>
                </a:extLst>
              </a:tr>
              <a:tr h="1436914">
                <a:tc>
                  <a:txBody>
                    <a:bodyPr/>
                    <a:lstStyle/>
                    <a:p>
                      <a:pPr>
                        <a:buNone/>
                      </a:pPr>
                      <a:r>
                        <a:rPr lang="vi-VN" sz="1200" b="1" dirty="0"/>
                        <a:t>Caseamex (Công ty Cổ phần Thủy sản Cần Thơ)</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200" dirty="0"/>
                        <a:t>Lắp đặt đèn LED thế hệ mới các phòng ban và cơ sở sản xuất
Triển khai đồng hồ đo năng lượng và biến tần trên máy móc
Nâng cấp băng tải và bổ sung năng lượng mặt trời áp mái 1 MWp
Mô hình ESCO ứng dụng cho hệ thống nước nóng năng lượng mặt trời
Thúc đẩy các hành vi tiết kiệm năng lượng cho nhân viên</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200" b="0" dirty="0"/>
                        <a:t>Chi phí điện hàng tháng giảm ~30%
Nước nóng năng lượng mặt trời cắt giảm 23.000 kWh (~40 triệu đồng) trong tháng đầu tiên; Tiết kiệm 36–40 triệu đồng/tháng sau đó
Giám sát hệ thống dễ dàng hơn thông qua dịch vụ ESCO</a:t>
                      </a:r>
                      <a:endParaRPr lang="en-US" sz="1200" b="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1773640"/>
                  </a:ext>
                </a:extLst>
              </a:tr>
              <a:tr h="1193006">
                <a:tc>
                  <a:txBody>
                    <a:bodyPr/>
                    <a:lstStyle/>
                    <a:p>
                      <a:pPr>
                        <a:buNone/>
                      </a:pPr>
                      <a:r>
                        <a:rPr lang="en-US" sz="1200" b="1" dirty="0"/>
                        <a:t>Công ty TNHH Công </a:t>
                      </a:r>
                      <a:r>
                        <a:rPr lang="en-US" sz="1200" b="1" dirty="0" err="1"/>
                        <a:t>nghiệp</a:t>
                      </a:r>
                      <a:r>
                        <a:rPr lang="en-US" sz="1200" b="1" dirty="0"/>
                        <a:t> </a:t>
                      </a:r>
                      <a:r>
                        <a:rPr lang="en-US" sz="1200" b="1" dirty="0" err="1"/>
                        <a:t>Thủy</a:t>
                      </a:r>
                      <a:r>
                        <a:rPr lang="en-US" sz="1200" b="1" dirty="0"/>
                        <a:t> </a:t>
                      </a:r>
                      <a:r>
                        <a:rPr lang="en-US" sz="1200" b="1" dirty="0" err="1"/>
                        <a:t>sản</a:t>
                      </a:r>
                      <a:r>
                        <a:rPr lang="en-US" sz="1200" b="1" dirty="0"/>
                        <a:t> </a:t>
                      </a:r>
                      <a:r>
                        <a:rPr lang="en-US" sz="1200" b="1" dirty="0" err="1"/>
                        <a:t>Miền</a:t>
                      </a:r>
                      <a:r>
                        <a:rPr lang="en-US" sz="1200" b="1" dirty="0"/>
                        <a:t> Nam</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200" dirty="0"/>
                        <a:t>Nâng cấp máy móc và lắp đặt biến tần
Áp dụng hệ thống quản lý chất lượng ISO
Các cơ sở được trang bị hệ thống đun nước nóng bằng năng lượng mặt trời để vệ sinh</a:t>
                      </a:r>
                      <a:endParaRPr lang="en-US" sz="120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vi-VN" sz="1200" b="0" dirty="0"/>
                        <a:t>Tiêu thụ điện hàng tháng giảm ~15% (~300 triệu đồng/tháng)
Cải thiện hiệu quả sản xuất, tuân thủ môi trường và khả năng cạnh tranh xuất khẩu</a:t>
                      </a:r>
                      <a:endParaRPr lang="en-US" sz="1200" b="0" dirty="0"/>
                    </a:p>
                  </a:txBody>
                  <a:tcPr marL="60648" marR="60648" marT="30324" marB="3032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32615537"/>
                  </a:ext>
                </a:extLst>
              </a:tr>
            </a:tbl>
          </a:graphicData>
        </a:graphic>
      </p:graphicFrame>
    </p:spTree>
    <p:extLst>
      <p:ext uri="{BB962C8B-B14F-4D97-AF65-F5344CB8AC3E}">
        <p14:creationId xmlns:p14="http://schemas.microsoft.com/office/powerpoint/2010/main" val="23518560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1DD84-4CB8-998A-3AEC-10687A10F8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5243919-7162-4672-7F1E-6AA371B7FAF6}"/>
              </a:ext>
            </a:extLst>
          </p:cNvPr>
          <p:cNvSpPr>
            <a:spLocks noGrp="1"/>
          </p:cNvSpPr>
          <p:nvPr>
            <p:ph type="title"/>
          </p:nvPr>
        </p:nvSpPr>
        <p:spPr/>
        <p:txBody>
          <a:bodyPr>
            <a:noAutofit/>
          </a:bodyPr>
          <a:lstStyle/>
          <a:p>
            <a:r>
              <a:rPr lang="en-US" sz="3200" dirty="0">
                <a:solidFill>
                  <a:schemeClr val="accent1">
                    <a:lumMod val="50000"/>
                  </a:schemeClr>
                </a:solidFill>
                <a:latin typeface="+mn-lt"/>
              </a:rPr>
              <a:t>THẢO LUẬN</a:t>
            </a:r>
            <a:endParaRPr lang="en-US" sz="3200" dirty="0"/>
          </a:p>
        </p:txBody>
      </p:sp>
      <p:sp>
        <p:nvSpPr>
          <p:cNvPr id="3" name="TextBox 2">
            <a:extLst>
              <a:ext uri="{FF2B5EF4-FFF2-40B4-BE49-F238E27FC236}">
                <a16:creationId xmlns:a16="http://schemas.microsoft.com/office/drawing/2014/main" id="{DFA9C49C-B3EE-34C6-7550-D8484B1128DA}"/>
              </a:ext>
            </a:extLst>
          </p:cNvPr>
          <p:cNvSpPr txBox="1"/>
          <p:nvPr/>
        </p:nvSpPr>
        <p:spPr>
          <a:xfrm>
            <a:off x="609600" y="1535490"/>
            <a:ext cx="10934700" cy="2239844"/>
          </a:xfrm>
          <a:prstGeom prst="rect">
            <a:avLst/>
          </a:prstGeom>
          <a:noFill/>
        </p:spPr>
        <p:txBody>
          <a:bodyPr wrap="square" rtlCol="0">
            <a:spAutoFit/>
          </a:bodyPr>
          <a:lstStyle/>
          <a:p>
            <a:pPr>
              <a:lnSpc>
                <a:spcPct val="150000"/>
              </a:lnSpc>
            </a:pPr>
            <a:r>
              <a:rPr lang="vi-VN" sz="2400" b="1" dirty="0">
                <a:latin typeface="+mn-lt"/>
                <a:cs typeface="Times New Roman" panose="02020603050405020304" pitchFamily="18" charset="0"/>
              </a:rPr>
              <a:t>Các học viên thảo luận :</a:t>
            </a:r>
          </a:p>
          <a:p>
            <a:pPr marL="342900" indent="-342900">
              <a:lnSpc>
                <a:spcPct val="150000"/>
              </a:lnSpc>
              <a:buFont typeface="Arial" panose="020B0604020202020204" pitchFamily="34" charset="0"/>
              <a:buChar char="•"/>
            </a:pPr>
            <a:r>
              <a:rPr lang="vi-VN" sz="2400" dirty="0">
                <a:latin typeface="+mn-lt"/>
                <a:cs typeface="Times New Roman" panose="02020603050405020304" pitchFamily="18" charset="0"/>
              </a:rPr>
              <a:t>Vui lòng chia sẻ nghiên cứu điển hình về tiết kiệm năng lượng trong công ty của bạn
Thảo luận và đề xuất trong nghiên cứu điển hình trên</a:t>
            </a:r>
          </a:p>
        </p:txBody>
      </p:sp>
    </p:spTree>
    <p:extLst>
      <p:ext uri="{BB962C8B-B14F-4D97-AF65-F5344CB8AC3E}">
        <p14:creationId xmlns:p14="http://schemas.microsoft.com/office/powerpoint/2010/main" val="23368770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err="1">
                <a:solidFill>
                  <a:schemeClr val="accent1">
                    <a:lumMod val="50000"/>
                  </a:schemeClr>
                </a:solidFill>
              </a:rPr>
              <a:t>Cảm</a:t>
            </a:r>
            <a:r>
              <a:rPr lang="en-US" sz="4800" b="1" dirty="0">
                <a:solidFill>
                  <a:schemeClr val="accent1">
                    <a:lumMod val="50000"/>
                  </a:schemeClr>
                </a:solidFill>
              </a:rPr>
              <a:t> </a:t>
            </a:r>
            <a:r>
              <a:rPr lang="en-US" sz="4800" b="1">
                <a:solidFill>
                  <a:schemeClr val="accent1">
                    <a:lumMod val="50000"/>
                  </a:schemeClr>
                </a:solidFill>
              </a:rPr>
              <a:t>ơn</a:t>
            </a:r>
            <a:endParaRPr lang="en-US" sz="4800" b="1" dirty="0">
              <a:solidFill>
                <a:schemeClr val="accent1">
                  <a:lumMod val="50000"/>
                </a:schemeClr>
              </a:solidFill>
            </a:endParaRPr>
          </a:p>
        </p:txBody>
      </p:sp>
    </p:spTree>
    <p:extLst>
      <p:ext uri="{BB962C8B-B14F-4D97-AF65-F5344CB8AC3E}">
        <p14:creationId xmlns:p14="http://schemas.microsoft.com/office/powerpoint/2010/main" val="1574890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a:extLst>
              <a:ext uri="{FF2B5EF4-FFF2-40B4-BE49-F238E27FC236}">
                <a16:creationId xmlns:a16="http://schemas.microsoft.com/office/drawing/2014/main" id="{62AC2093-C44D-4081-B6FC-22E597AC368D}"/>
              </a:ext>
            </a:extLst>
          </p:cNvPr>
          <p:cNvSpPr>
            <a:spLocks noChangeArrowheads="1"/>
          </p:cNvSpPr>
          <p:nvPr/>
        </p:nvSpPr>
        <p:spPr bwMode="gray">
          <a:xfrm>
            <a:off x="1061885" y="2247900"/>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p>
        </p:txBody>
      </p:sp>
      <p:sp>
        <p:nvSpPr>
          <p:cNvPr id="4" name="AutoShape 4">
            <a:extLst>
              <a:ext uri="{FF2B5EF4-FFF2-40B4-BE49-F238E27FC236}">
                <a16:creationId xmlns:a16="http://schemas.microsoft.com/office/drawing/2014/main" id="{0F6DED36-99CD-4829-8040-AC3B1A4BD99C}"/>
              </a:ext>
            </a:extLst>
          </p:cNvPr>
          <p:cNvSpPr>
            <a:spLocks noChangeArrowheads="1"/>
          </p:cNvSpPr>
          <p:nvPr/>
        </p:nvSpPr>
        <p:spPr bwMode="gray">
          <a:xfrm>
            <a:off x="2260600" y="2936556"/>
            <a:ext cx="1219200" cy="1184275"/>
          </a:xfrm>
          <a:prstGeom prst="roundRect">
            <a:avLst>
              <a:gd name="adj" fmla="val 11921"/>
            </a:avLst>
          </a:prstGeom>
          <a:solidFill>
            <a:srgbClr val="0070C0"/>
          </a:solidFill>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sz="4400" dirty="0"/>
              <a:t>1</a:t>
            </a:r>
          </a:p>
        </p:txBody>
      </p:sp>
      <p:sp>
        <p:nvSpPr>
          <p:cNvPr id="5" name="Text Box 12">
            <a:extLst>
              <a:ext uri="{FF2B5EF4-FFF2-40B4-BE49-F238E27FC236}">
                <a16:creationId xmlns:a16="http://schemas.microsoft.com/office/drawing/2014/main" id="{8D5FFF70-5D93-47C5-9780-12394E4B9FED}"/>
              </a:ext>
            </a:extLst>
          </p:cNvPr>
          <p:cNvSpPr txBox="1">
            <a:spLocks noChangeArrowheads="1"/>
          </p:cNvSpPr>
          <p:nvPr/>
        </p:nvSpPr>
        <p:spPr bwMode="auto">
          <a:xfrm>
            <a:off x="3607746" y="3167390"/>
            <a:ext cx="706012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sz="2800" dirty="0">
                <a:cs typeface="Times New Roman" panose="02020603050405020304" pitchFamily="18" charset="0"/>
              </a:rPr>
              <a:t>Thông tin </a:t>
            </a:r>
            <a:r>
              <a:rPr lang="en-US" sz="2800" dirty="0" err="1">
                <a:cs typeface="Times New Roman" panose="02020603050405020304" pitchFamily="18" charset="0"/>
              </a:rPr>
              <a:t>chung</a:t>
            </a:r>
            <a:endParaRPr lang="en-US" sz="1400" dirty="0">
              <a:latin typeface="Times New Roman" pitchFamily="18" charset="0"/>
              <a:cs typeface="Times New Roman" pitchFamily="18" charset="0"/>
            </a:endParaRPr>
          </a:p>
        </p:txBody>
      </p:sp>
    </p:spTree>
    <p:extLst>
      <p:ext uri="{BB962C8B-B14F-4D97-AF65-F5344CB8AC3E}">
        <p14:creationId xmlns:p14="http://schemas.microsoft.com/office/powerpoint/2010/main" val="2672307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7DB49-32C9-4B0E-8AD6-82898D418854}"/>
              </a:ext>
            </a:extLst>
          </p:cNvPr>
          <p:cNvSpPr>
            <a:spLocks noGrp="1"/>
          </p:cNvSpPr>
          <p:nvPr>
            <p:ph type="title"/>
          </p:nvPr>
        </p:nvSpPr>
        <p:spPr>
          <a:xfrm>
            <a:off x="604521" y="536721"/>
            <a:ext cx="10972800" cy="676582"/>
          </a:xfrm>
        </p:spPr>
        <p:txBody>
          <a:bodyPr>
            <a:noAutofit/>
          </a:bodyPr>
          <a:lstStyle/>
          <a:p>
            <a:r>
              <a:rPr lang="en-US" sz="3200" dirty="0" err="1">
                <a:solidFill>
                  <a:schemeClr val="accent1">
                    <a:lumMod val="50000"/>
                  </a:schemeClr>
                </a:solidFill>
              </a:rPr>
              <a:t>Tổng</a:t>
            </a:r>
            <a:r>
              <a:rPr lang="en-US" sz="3200" dirty="0">
                <a:solidFill>
                  <a:schemeClr val="accent1">
                    <a:lumMod val="50000"/>
                  </a:schemeClr>
                </a:solidFill>
              </a:rPr>
              <a:t> </a:t>
            </a:r>
            <a:r>
              <a:rPr lang="en-US" sz="3200" dirty="0" err="1">
                <a:solidFill>
                  <a:schemeClr val="accent1">
                    <a:lumMod val="50000"/>
                  </a:schemeClr>
                </a:solidFill>
              </a:rPr>
              <a:t>quan</a:t>
            </a:r>
            <a:r>
              <a:rPr lang="en-US" sz="3200" dirty="0">
                <a:solidFill>
                  <a:schemeClr val="accent1">
                    <a:lumMod val="50000"/>
                  </a:schemeClr>
                </a:solidFill>
              </a:rPr>
              <a:t> </a:t>
            </a:r>
            <a:r>
              <a:rPr lang="en-US" sz="3200" dirty="0" err="1">
                <a:solidFill>
                  <a:schemeClr val="accent1">
                    <a:lumMod val="50000"/>
                  </a:schemeClr>
                </a:solidFill>
              </a:rPr>
              <a:t>về</a:t>
            </a:r>
            <a:r>
              <a:rPr lang="en-US" sz="3200" dirty="0">
                <a:solidFill>
                  <a:schemeClr val="accent1">
                    <a:lumMod val="50000"/>
                  </a:schemeClr>
                </a:solidFill>
              </a:rPr>
              <a:t> </a:t>
            </a:r>
            <a:r>
              <a:rPr lang="en-US" sz="3200" dirty="0" err="1">
                <a:solidFill>
                  <a:schemeClr val="accent1">
                    <a:lumMod val="50000"/>
                  </a:schemeClr>
                </a:solidFill>
              </a:rPr>
              <a:t>ngành</a:t>
            </a:r>
            <a:r>
              <a:rPr lang="en-US" sz="3200" dirty="0">
                <a:solidFill>
                  <a:schemeClr val="accent1">
                    <a:lumMod val="50000"/>
                  </a:schemeClr>
                </a:solidFill>
              </a:rPr>
              <a:t> </a:t>
            </a:r>
            <a:r>
              <a:rPr lang="en-US" sz="3200" dirty="0" err="1">
                <a:solidFill>
                  <a:schemeClr val="accent1">
                    <a:lumMod val="50000"/>
                  </a:schemeClr>
                </a:solidFill>
              </a:rPr>
              <a:t>chế</a:t>
            </a:r>
            <a:r>
              <a:rPr lang="en-US" sz="3200" dirty="0">
                <a:solidFill>
                  <a:schemeClr val="accent1">
                    <a:lumMod val="50000"/>
                  </a:schemeClr>
                </a:solidFill>
              </a:rPr>
              <a:t> </a:t>
            </a:r>
            <a:r>
              <a:rPr lang="en-US" sz="3200" dirty="0" err="1">
                <a:solidFill>
                  <a:schemeClr val="accent1">
                    <a:lumMod val="50000"/>
                  </a:schemeClr>
                </a:solidFill>
              </a:rPr>
              <a:t>biến</a:t>
            </a:r>
            <a:r>
              <a:rPr lang="en-US" sz="3200" dirty="0">
                <a:solidFill>
                  <a:schemeClr val="accent1">
                    <a:lumMod val="50000"/>
                  </a:schemeClr>
                </a:solidFill>
              </a:rPr>
              <a:t> </a:t>
            </a:r>
            <a:r>
              <a:rPr lang="en-US" sz="3200" dirty="0" err="1">
                <a:solidFill>
                  <a:schemeClr val="accent1">
                    <a:lumMod val="50000"/>
                  </a:schemeClr>
                </a:solidFill>
              </a:rPr>
              <a:t>thủy</a:t>
            </a:r>
            <a:r>
              <a:rPr lang="en-US" sz="3200" dirty="0">
                <a:solidFill>
                  <a:schemeClr val="accent1">
                    <a:lumMod val="50000"/>
                  </a:schemeClr>
                </a:solidFill>
              </a:rPr>
              <a:t> </a:t>
            </a:r>
            <a:r>
              <a:rPr lang="en-US" sz="3200" dirty="0" err="1">
                <a:solidFill>
                  <a:schemeClr val="accent1">
                    <a:lumMod val="50000"/>
                  </a:schemeClr>
                </a:solidFill>
              </a:rPr>
              <a:t>sản</a:t>
            </a:r>
            <a:endParaRPr lang="en-US" sz="3200" dirty="0">
              <a:solidFill>
                <a:schemeClr val="accent1">
                  <a:lumMod val="50000"/>
                </a:schemeClr>
              </a:solidFill>
            </a:endParaRPr>
          </a:p>
        </p:txBody>
      </p:sp>
      <p:sp>
        <p:nvSpPr>
          <p:cNvPr id="3" name="Rectangle 2">
            <a:extLst>
              <a:ext uri="{FF2B5EF4-FFF2-40B4-BE49-F238E27FC236}">
                <a16:creationId xmlns:a16="http://schemas.microsoft.com/office/drawing/2014/main" id="{5AC3D27C-E639-48AC-8C6C-B5176A7DDAD9}"/>
              </a:ext>
            </a:extLst>
          </p:cNvPr>
          <p:cNvSpPr/>
          <p:nvPr/>
        </p:nvSpPr>
        <p:spPr>
          <a:xfrm>
            <a:off x="604521" y="1317435"/>
            <a:ext cx="10962642" cy="5113579"/>
          </a:xfrm>
          <a:prstGeom prst="rect">
            <a:avLst/>
          </a:prstGeom>
        </p:spPr>
        <p:txBody>
          <a:bodyPr wrap="square">
            <a:spAutoFit/>
          </a:bodyPr>
          <a:lstStyle/>
          <a:p>
            <a:pPr marL="342900" indent="-342900">
              <a:lnSpc>
                <a:spcPct val="150000"/>
              </a:lnSpc>
              <a:buFont typeface="Wingdings" pitchFamily="2" charset="2"/>
              <a:buChar char="Ø"/>
            </a:pPr>
            <a:r>
              <a:rPr lang="vi-VN" sz="2000" dirty="0"/>
              <a:t>Ngành chế biến thủy sản của Việt Nam là ngành xuất khẩu chính - &gt;99% sản lượng được xuất khẩu cho một số công ty</a:t>
            </a:r>
            <a:r>
              <a:rPr lang="en-US" sz="2000" dirty="0"/>
              <a:t>.</a:t>
            </a:r>
          </a:p>
          <a:p>
            <a:pPr marL="342900" indent="-342900">
              <a:lnSpc>
                <a:spcPct val="150000"/>
              </a:lnSpc>
              <a:buFont typeface="Wingdings" pitchFamily="2" charset="2"/>
              <a:buChar char="Ø"/>
            </a:pPr>
            <a:r>
              <a:rPr lang="vi-VN" sz="2000" dirty="0"/>
              <a:t>Chi phí năng lượng chiếm </a:t>
            </a:r>
            <a:r>
              <a:rPr lang="vi-VN" sz="2000" b="1" dirty="0"/>
              <a:t>~ 30% </a:t>
            </a:r>
            <a:r>
              <a:rPr lang="vi-VN" sz="2000" dirty="0"/>
              <a:t>tổng chi phí sản xuất trong chế biến thủy sản và sản xuất thực phẩm</a:t>
            </a:r>
            <a:r>
              <a:rPr lang="en-US" sz="2000" dirty="0"/>
              <a:t>.</a:t>
            </a:r>
          </a:p>
          <a:p>
            <a:pPr marL="342900" indent="-342900">
              <a:lnSpc>
                <a:spcPct val="150000"/>
              </a:lnSpc>
              <a:buFont typeface="Wingdings" pitchFamily="2" charset="2"/>
              <a:buChar char="Ø"/>
            </a:pPr>
            <a:r>
              <a:rPr lang="vi-VN" sz="2000" dirty="0"/>
              <a:t>Khu vực tiêu thụ năng lượng cao</a:t>
            </a:r>
            <a:r>
              <a:rPr lang="en-US" sz="2000" dirty="0"/>
              <a:t>:</a:t>
            </a:r>
          </a:p>
          <a:p>
            <a:pPr marL="342900" indent="-342900">
              <a:lnSpc>
                <a:spcPct val="150000"/>
              </a:lnSpc>
              <a:buFont typeface="Arial" panose="020B0604020202020204" pitchFamily="34" charset="0"/>
              <a:buChar char="•"/>
            </a:pPr>
            <a:r>
              <a:rPr lang="en-US" sz="2000" dirty="0"/>
              <a:t>Kho </a:t>
            </a:r>
            <a:r>
              <a:rPr lang="en-US" sz="2000" dirty="0" err="1"/>
              <a:t>lạnh</a:t>
            </a:r>
            <a:r>
              <a:rPr lang="en-US" sz="2000" dirty="0"/>
              <a:t> &amp; </a:t>
            </a:r>
            <a:r>
              <a:rPr lang="en-US" sz="2000" dirty="0" err="1"/>
              <a:t>đông</a:t>
            </a:r>
            <a:r>
              <a:rPr lang="en-US" sz="2000" dirty="0"/>
              <a:t> </a:t>
            </a:r>
            <a:r>
              <a:rPr lang="en-US" sz="2000" dirty="0" err="1"/>
              <a:t>lạnh</a:t>
            </a:r>
            <a:endParaRPr lang="en-US" sz="2000" dirty="0"/>
          </a:p>
          <a:p>
            <a:pPr marL="342900" indent="-342900">
              <a:lnSpc>
                <a:spcPct val="150000"/>
              </a:lnSpc>
              <a:buFont typeface="Arial" panose="020B0604020202020204" pitchFamily="34" charset="0"/>
              <a:buChar char="•"/>
            </a:pPr>
            <a:r>
              <a:rPr lang="en-US" sz="2000" dirty="0" err="1"/>
              <a:t>Dây</a:t>
            </a:r>
            <a:r>
              <a:rPr lang="en-US" sz="2000" dirty="0"/>
              <a:t> </a:t>
            </a:r>
            <a:r>
              <a:rPr lang="en-US" sz="2000" dirty="0" err="1"/>
              <a:t>chuyền</a:t>
            </a:r>
            <a:r>
              <a:rPr lang="en-US" sz="2000" dirty="0"/>
              <a:t> </a:t>
            </a:r>
            <a:r>
              <a:rPr lang="en-US" sz="2000" dirty="0" err="1"/>
              <a:t>chế</a:t>
            </a:r>
            <a:r>
              <a:rPr lang="en-US" sz="2000" dirty="0"/>
              <a:t> </a:t>
            </a:r>
            <a:r>
              <a:rPr lang="en-US" sz="2000" dirty="0" err="1"/>
              <a:t>biến</a:t>
            </a:r>
            <a:endParaRPr lang="en-US" sz="2000" dirty="0"/>
          </a:p>
          <a:p>
            <a:pPr marL="342900" indent="-342900">
              <a:lnSpc>
                <a:spcPct val="150000"/>
              </a:lnSpc>
              <a:buFont typeface="Arial" panose="020B0604020202020204" pitchFamily="34" charset="0"/>
              <a:buChar char="•"/>
            </a:pPr>
            <a:r>
              <a:rPr lang="en-US" sz="2000" dirty="0"/>
              <a:t>Ánh </a:t>
            </a:r>
            <a:r>
              <a:rPr lang="en-US" sz="2000" dirty="0" err="1"/>
              <a:t>sáng</a:t>
            </a:r>
            <a:endParaRPr lang="en-US" sz="2000" dirty="0"/>
          </a:p>
          <a:p>
            <a:pPr marL="342900" indent="-342900">
              <a:lnSpc>
                <a:spcPct val="150000"/>
              </a:lnSpc>
              <a:buFont typeface="Arial" panose="020B0604020202020204" pitchFamily="34" charset="0"/>
              <a:buChar char="•"/>
            </a:pPr>
            <a:r>
              <a:rPr lang="en-US" sz="2000" dirty="0"/>
              <a:t>Hot water production</a:t>
            </a:r>
          </a:p>
          <a:p>
            <a:pPr>
              <a:lnSpc>
                <a:spcPct val="150000"/>
              </a:lnSpc>
            </a:pPr>
            <a:r>
              <a:rPr lang="vi-VN" sz="2000" b="1" dirty="0"/>
              <a:t>Tiềm năng hiệu quả năng lượng: Tiết kiệm 10–30% chi phí thông qua nâng cấp công nghệ, thực hành quản lý và tích hợp năng lượng tái tạo.</a:t>
            </a:r>
            <a:endParaRPr lang="en-US" sz="2000" dirty="0"/>
          </a:p>
        </p:txBody>
      </p:sp>
    </p:spTree>
    <p:extLst>
      <p:ext uri="{BB962C8B-B14F-4D97-AF65-F5344CB8AC3E}">
        <p14:creationId xmlns:p14="http://schemas.microsoft.com/office/powerpoint/2010/main" val="2279659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a:extLst>
              <a:ext uri="{FF2B5EF4-FFF2-40B4-BE49-F238E27FC236}">
                <a16:creationId xmlns:a16="http://schemas.microsoft.com/office/drawing/2014/main" id="{90FBBE7F-6D66-4F37-8BF4-E721D53A151B}"/>
              </a:ext>
            </a:extLst>
          </p:cNvPr>
          <p:cNvSpPr>
            <a:spLocks noChangeArrowheads="1"/>
          </p:cNvSpPr>
          <p:nvPr/>
        </p:nvSpPr>
        <p:spPr bwMode="gray">
          <a:xfrm>
            <a:off x="1258529" y="2247899"/>
            <a:ext cx="9674942" cy="2362200"/>
          </a:xfrm>
          <a:prstGeom prst="roundRect">
            <a:avLst>
              <a:gd name="adj" fmla="val 10889"/>
            </a:avLst>
          </a:prstGeom>
          <a:solidFill>
            <a:schemeClr val="accent4">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a:p>
        </p:txBody>
      </p:sp>
      <p:sp>
        <p:nvSpPr>
          <p:cNvPr id="4" name="AutoShape 4">
            <a:extLst>
              <a:ext uri="{FF2B5EF4-FFF2-40B4-BE49-F238E27FC236}">
                <a16:creationId xmlns:a16="http://schemas.microsoft.com/office/drawing/2014/main" id="{ACE7A2EB-7E89-42AE-8477-D7ECF6AA9084}"/>
              </a:ext>
            </a:extLst>
          </p:cNvPr>
          <p:cNvSpPr>
            <a:spLocks noChangeArrowheads="1"/>
          </p:cNvSpPr>
          <p:nvPr/>
        </p:nvSpPr>
        <p:spPr bwMode="gray">
          <a:xfrm>
            <a:off x="2118853" y="2836861"/>
            <a:ext cx="1219200" cy="1184275"/>
          </a:xfrm>
          <a:prstGeom prst="roundRect">
            <a:avLst>
              <a:gd name="adj" fmla="val 11921"/>
            </a:avLst>
          </a:prstGeom>
          <a:solidFill>
            <a:srgbClr val="0070C0"/>
          </a:solidFill>
          <a:ln w="38100">
            <a:solidFill>
              <a:schemeClr val="tx1"/>
            </a:solidFill>
            <a:round/>
            <a:headEnd/>
            <a:tailEnd/>
          </a:ln>
          <a:effectLst/>
        </p:spPr>
        <p:txBody>
          <a:bodyPr wrap="none" anchor="ctr"/>
          <a:lstStyle/>
          <a:p>
            <a:pPr algn="ctr"/>
            <a:r>
              <a:rPr lang="en-US" sz="4400" dirty="0">
                <a:solidFill>
                  <a:schemeClr val="bg1"/>
                </a:solidFill>
              </a:rPr>
              <a:t>2</a:t>
            </a:r>
          </a:p>
        </p:txBody>
      </p:sp>
      <p:sp>
        <p:nvSpPr>
          <p:cNvPr id="5" name="TextBox 4">
            <a:extLst>
              <a:ext uri="{FF2B5EF4-FFF2-40B4-BE49-F238E27FC236}">
                <a16:creationId xmlns:a16="http://schemas.microsoft.com/office/drawing/2014/main" id="{294E5F94-1348-435B-81CF-2A886B1346D0}"/>
              </a:ext>
            </a:extLst>
          </p:cNvPr>
          <p:cNvSpPr txBox="1"/>
          <p:nvPr/>
        </p:nvSpPr>
        <p:spPr>
          <a:xfrm>
            <a:off x="3816051" y="3075055"/>
            <a:ext cx="6639421" cy="584775"/>
          </a:xfrm>
          <a:prstGeom prst="rect">
            <a:avLst/>
          </a:prstGeom>
          <a:noFill/>
        </p:spPr>
        <p:txBody>
          <a:bodyPr wrap="square" rtlCol="0">
            <a:spAutoFit/>
          </a:bodyPr>
          <a:lstStyle/>
          <a:p>
            <a:pPr algn="ctr"/>
            <a:r>
              <a:rPr lang="en-US" sz="3200" dirty="0" err="1">
                <a:latin typeface="+mn-lt"/>
                <a:cs typeface="Times New Roman" panose="02020603050405020304" pitchFamily="18" charset="0"/>
              </a:rPr>
              <a:t>Nghiên</a:t>
            </a:r>
            <a:r>
              <a:rPr lang="en-US" sz="3200" dirty="0">
                <a:latin typeface="+mn-lt"/>
                <a:cs typeface="Times New Roman" panose="02020603050405020304" pitchFamily="18" charset="0"/>
              </a:rPr>
              <a:t> </a:t>
            </a:r>
            <a:r>
              <a:rPr lang="en-US" sz="3200" dirty="0" err="1">
                <a:latin typeface="+mn-lt"/>
                <a:cs typeface="Times New Roman" panose="02020603050405020304" pitchFamily="18" charset="0"/>
              </a:rPr>
              <a:t>cứu</a:t>
            </a:r>
            <a:r>
              <a:rPr lang="en-US" sz="3200" dirty="0">
                <a:latin typeface="+mn-lt"/>
                <a:cs typeface="Times New Roman" panose="02020603050405020304" pitchFamily="18" charset="0"/>
              </a:rPr>
              <a:t> </a:t>
            </a:r>
            <a:r>
              <a:rPr lang="en-US" sz="3200" dirty="0" err="1">
                <a:latin typeface="+mn-lt"/>
                <a:cs typeface="Times New Roman" panose="02020603050405020304" pitchFamily="18" charset="0"/>
              </a:rPr>
              <a:t>điển</a:t>
            </a:r>
            <a:r>
              <a:rPr lang="en-US" sz="3200" dirty="0">
                <a:latin typeface="+mn-lt"/>
                <a:cs typeface="Times New Roman" panose="02020603050405020304" pitchFamily="18" charset="0"/>
              </a:rPr>
              <a:t> </a:t>
            </a:r>
            <a:r>
              <a:rPr lang="en-US" sz="3200" dirty="0" err="1">
                <a:latin typeface="+mn-lt"/>
                <a:cs typeface="Times New Roman" panose="02020603050405020304" pitchFamily="18" charset="0"/>
              </a:rPr>
              <a:t>hình</a:t>
            </a:r>
            <a:endParaRPr lang="en-US" sz="3200" dirty="0">
              <a:latin typeface="Times New Roman" pitchFamily="18" charset="0"/>
              <a:cs typeface="Times New Roman" pitchFamily="18" charset="0"/>
            </a:endParaRPr>
          </a:p>
        </p:txBody>
      </p:sp>
    </p:spTree>
    <p:extLst>
      <p:ext uri="{BB962C8B-B14F-4D97-AF65-F5344CB8AC3E}">
        <p14:creationId xmlns:p14="http://schemas.microsoft.com/office/powerpoint/2010/main" val="1158369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55325-CC66-4AD1-93AA-D0593A63D69E}"/>
              </a:ext>
            </a:extLst>
          </p:cNvPr>
          <p:cNvSpPr>
            <a:spLocks noGrp="1"/>
          </p:cNvSpPr>
          <p:nvPr>
            <p:ph type="title"/>
          </p:nvPr>
        </p:nvSpPr>
        <p:spPr>
          <a:xfrm>
            <a:off x="609600" y="2587634"/>
            <a:ext cx="10972800" cy="495200"/>
          </a:xfrm>
        </p:spPr>
        <p:txBody>
          <a:bodyPr>
            <a:noAutofit/>
          </a:bodyPr>
          <a:lstStyle/>
          <a:p>
            <a:r>
              <a:rPr lang="en-US" dirty="0">
                <a:solidFill>
                  <a:schemeClr val="accent1">
                    <a:lumMod val="50000"/>
                  </a:schemeClr>
                </a:solidFill>
                <a:latin typeface="+mn-lt"/>
                <a:cs typeface="Times New Roman" pitchFamily="18" charset="0"/>
              </a:rPr>
              <a:t>1. CÔNG TY CỔ PHẦN THỦY SẢN MINH PHÚ</a:t>
            </a:r>
            <a:endParaRPr lang="en-US"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3DCD24E5-1AA7-3B46-F298-0FA59E51F8C0}"/>
              </a:ext>
            </a:extLst>
          </p:cNvPr>
          <p:cNvSpPr txBox="1"/>
          <p:nvPr/>
        </p:nvSpPr>
        <p:spPr>
          <a:xfrm>
            <a:off x="944126" y="3775167"/>
            <a:ext cx="10303748" cy="1332160"/>
          </a:xfrm>
          <a:prstGeom prst="rect">
            <a:avLst/>
          </a:prstGeom>
          <a:noFill/>
        </p:spPr>
        <p:txBody>
          <a:bodyPr wrap="square">
            <a:spAutoFit/>
          </a:bodyPr>
          <a:lstStyle/>
          <a:p>
            <a:pPr>
              <a:lnSpc>
                <a:spcPct val="150000"/>
              </a:lnSpc>
              <a:buNone/>
            </a:pPr>
            <a:r>
              <a:rPr lang="vi-VN" dirty="0"/>
              <a:t>Nhà xuất khẩu thủy sản số 1 Việt Nam (kim ngạch xuất khẩu &gt; 730 triệu USD năm 2014; đứng thứ 23 trong số 100 công ty thủy sản hàng đầu thế giới) đã tiết kiệm hàng tỷ đồng hàng năm về điện và chi phí nhiên liệu do thông qua các khoản đầu tư mạnh mẽ về hiệu quả năng lượng.</a:t>
            </a:r>
            <a:endParaRPr lang="en-US" dirty="0"/>
          </a:p>
        </p:txBody>
      </p:sp>
    </p:spTree>
    <p:extLst>
      <p:ext uri="{BB962C8B-B14F-4D97-AF65-F5344CB8AC3E}">
        <p14:creationId xmlns:p14="http://schemas.microsoft.com/office/powerpoint/2010/main" val="336191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38848-511D-9503-E3A1-1BE2799DC2FB}"/>
              </a:ext>
            </a:extLst>
          </p:cNvPr>
          <p:cNvSpPr>
            <a:spLocks noGrp="1"/>
          </p:cNvSpPr>
          <p:nvPr>
            <p:ph type="title"/>
          </p:nvPr>
        </p:nvSpPr>
        <p:spPr/>
        <p:txBody>
          <a:bodyPr>
            <a:normAutofit fontScale="90000"/>
          </a:bodyPr>
          <a:lstStyle/>
          <a:p>
            <a:r>
              <a:rPr lang="en-US" dirty="0">
                <a:solidFill>
                  <a:schemeClr val="accent1">
                    <a:lumMod val="50000"/>
                  </a:schemeClr>
                </a:solidFill>
              </a:rPr>
              <a:t>1. </a:t>
            </a:r>
            <a:r>
              <a:rPr lang="en-US" dirty="0" err="1">
                <a:solidFill>
                  <a:schemeClr val="accent1">
                    <a:lumMod val="50000"/>
                  </a:schemeClr>
                </a:solidFill>
              </a:rPr>
              <a:t>Tình</a:t>
            </a:r>
            <a:r>
              <a:rPr lang="en-US" dirty="0">
                <a:solidFill>
                  <a:schemeClr val="accent1">
                    <a:lumMod val="50000"/>
                  </a:schemeClr>
                </a:solidFill>
              </a:rPr>
              <a:t> </a:t>
            </a:r>
            <a:r>
              <a:rPr lang="en-US" dirty="0" err="1">
                <a:solidFill>
                  <a:schemeClr val="accent1">
                    <a:lumMod val="50000"/>
                  </a:schemeClr>
                </a:solidFill>
              </a:rPr>
              <a:t>trạng</a:t>
            </a:r>
            <a:r>
              <a:rPr lang="en-US" dirty="0">
                <a:solidFill>
                  <a:schemeClr val="accent1">
                    <a:lumMod val="50000"/>
                  </a:schemeClr>
                </a:solidFill>
              </a:rPr>
              <a:t> </a:t>
            </a:r>
            <a:r>
              <a:rPr lang="en-US" dirty="0" err="1">
                <a:solidFill>
                  <a:schemeClr val="accent1">
                    <a:lumMod val="50000"/>
                  </a:schemeClr>
                </a:solidFill>
              </a:rPr>
              <a:t>hiện</a:t>
            </a:r>
            <a:r>
              <a:rPr lang="en-US" dirty="0">
                <a:solidFill>
                  <a:schemeClr val="accent1">
                    <a:lumMod val="50000"/>
                  </a:schemeClr>
                </a:solidFill>
              </a:rPr>
              <a:t> </a:t>
            </a:r>
            <a:r>
              <a:rPr lang="en-US" dirty="0" err="1">
                <a:solidFill>
                  <a:schemeClr val="accent1">
                    <a:lumMod val="50000"/>
                  </a:schemeClr>
                </a:solidFill>
              </a:rPr>
              <a:t>tại</a:t>
            </a:r>
            <a:endParaRPr lang="en-VN" dirty="0">
              <a:solidFill>
                <a:schemeClr val="accent1">
                  <a:lumMod val="50000"/>
                </a:schemeClr>
              </a:solidFill>
            </a:endParaRPr>
          </a:p>
        </p:txBody>
      </p:sp>
      <p:sp>
        <p:nvSpPr>
          <p:cNvPr id="4" name="TextBox 3">
            <a:extLst>
              <a:ext uri="{FF2B5EF4-FFF2-40B4-BE49-F238E27FC236}">
                <a16:creationId xmlns:a16="http://schemas.microsoft.com/office/drawing/2014/main" id="{5A3B7099-2074-C2FC-F292-5BC37F40F7BC}"/>
              </a:ext>
            </a:extLst>
          </p:cNvPr>
          <p:cNvSpPr txBox="1"/>
          <p:nvPr/>
        </p:nvSpPr>
        <p:spPr>
          <a:xfrm>
            <a:off x="609600" y="1340373"/>
            <a:ext cx="10099957" cy="3056221"/>
          </a:xfrm>
          <a:prstGeom prst="rect">
            <a:avLst/>
          </a:prstGeom>
          <a:noFill/>
        </p:spPr>
        <p:txBody>
          <a:bodyPr wrap="square">
            <a:spAutoFit/>
          </a:bodyPr>
          <a:lstStyle/>
          <a:p>
            <a:pPr>
              <a:lnSpc>
                <a:spcPct val="150000"/>
              </a:lnSpc>
              <a:buNone/>
            </a:pPr>
            <a:r>
              <a:rPr lang="en-US" b="1" dirty="0" err="1"/>
              <a:t>Tình</a:t>
            </a:r>
            <a:r>
              <a:rPr lang="en-US" b="1" dirty="0"/>
              <a:t> </a:t>
            </a:r>
            <a:r>
              <a:rPr lang="en-US" b="1" dirty="0" err="1"/>
              <a:t>trạng</a:t>
            </a:r>
            <a:r>
              <a:rPr lang="en-US" b="1" dirty="0"/>
              <a:t> </a:t>
            </a:r>
            <a:r>
              <a:rPr lang="en-US" b="1" dirty="0" err="1"/>
              <a:t>hiện</a:t>
            </a:r>
            <a:r>
              <a:rPr lang="en-US" b="1" dirty="0"/>
              <a:t> </a:t>
            </a:r>
            <a:r>
              <a:rPr lang="en-US" b="1" dirty="0" err="1"/>
              <a:t>tại</a:t>
            </a:r>
            <a:endParaRPr lang="en-US" b="1" dirty="0"/>
          </a:p>
          <a:p>
            <a:pPr marL="342900" indent="-342900">
              <a:lnSpc>
                <a:spcPct val="150000"/>
              </a:lnSpc>
              <a:buFont typeface="Wingdings" pitchFamily="2" charset="2"/>
              <a:buChar char="Ø"/>
            </a:pPr>
            <a:r>
              <a:rPr lang="vi-VN" dirty="0"/>
              <a:t>Cơ sở chế biến và xuất khẩu tôm lớn, hoạt động nhiều ca hàng ngày</a:t>
            </a:r>
            <a:r>
              <a:rPr lang="en-US" dirty="0"/>
              <a:t>.</a:t>
            </a:r>
          </a:p>
          <a:p>
            <a:pPr marL="342900" indent="-342900">
              <a:lnSpc>
                <a:spcPct val="150000"/>
              </a:lnSpc>
              <a:buFont typeface="Wingdings" pitchFamily="2" charset="2"/>
              <a:buChar char="Ø"/>
            </a:pPr>
            <a:r>
              <a:rPr lang="vi-VN" dirty="0"/>
              <a:t>Tiêu thụ năng lượng cao từ hệ thống chiếu sáng, cấp đông và nồi hơi</a:t>
            </a:r>
            <a:r>
              <a:rPr lang="en-US" dirty="0"/>
              <a:t>.</a:t>
            </a:r>
          </a:p>
          <a:p>
            <a:pPr marL="342900" indent="-342900">
              <a:lnSpc>
                <a:spcPct val="150000"/>
              </a:lnSpc>
              <a:buFont typeface="Wingdings" pitchFamily="2" charset="2"/>
              <a:buChar char="Ø"/>
            </a:pPr>
            <a:r>
              <a:rPr lang="vi-VN" dirty="0"/>
              <a:t>Các công nghệ trước đây</a:t>
            </a:r>
            <a:r>
              <a:rPr lang="en-US" dirty="0"/>
              <a:t>:</a:t>
            </a:r>
          </a:p>
          <a:p>
            <a:pPr marL="342900" indent="-342900">
              <a:lnSpc>
                <a:spcPct val="150000"/>
              </a:lnSpc>
              <a:buFont typeface="Arial" panose="020B0604020202020204" pitchFamily="34" charset="0"/>
              <a:buChar char="•"/>
            </a:pPr>
            <a:r>
              <a:rPr lang="en-US" b="1" dirty="0"/>
              <a:t>2.500 </a:t>
            </a:r>
            <a:r>
              <a:rPr lang="en-US" b="1" dirty="0" err="1"/>
              <a:t>thiết</a:t>
            </a:r>
            <a:r>
              <a:rPr lang="en-US" b="1" dirty="0"/>
              <a:t> </a:t>
            </a:r>
            <a:r>
              <a:rPr lang="en-US" b="1" dirty="0" err="1"/>
              <a:t>bị</a:t>
            </a:r>
            <a:r>
              <a:rPr lang="en-US" b="1" dirty="0"/>
              <a:t> </a:t>
            </a:r>
            <a:r>
              <a:rPr lang="en-US" b="1" dirty="0" err="1"/>
              <a:t>đèn</a:t>
            </a:r>
            <a:r>
              <a:rPr lang="en-US" b="1" dirty="0"/>
              <a:t> </a:t>
            </a:r>
            <a:r>
              <a:rPr lang="en-US" b="1" dirty="0" err="1"/>
              <a:t>huỳnh</a:t>
            </a:r>
            <a:r>
              <a:rPr lang="en-US" b="1" dirty="0"/>
              <a:t> </a:t>
            </a:r>
            <a:r>
              <a:rPr lang="en-US" b="1" dirty="0" err="1"/>
              <a:t>quang</a:t>
            </a:r>
            <a:r>
              <a:rPr lang="en-US" b="1" dirty="0"/>
              <a:t> </a:t>
            </a:r>
            <a:r>
              <a:rPr lang="en-US" dirty="0" err="1"/>
              <a:t>trong</a:t>
            </a:r>
            <a:r>
              <a:rPr lang="en-US" dirty="0"/>
              <a:t> </a:t>
            </a:r>
            <a:r>
              <a:rPr lang="en-US" dirty="0" err="1"/>
              <a:t>các</a:t>
            </a:r>
            <a:r>
              <a:rPr lang="en-US" dirty="0"/>
              <a:t> </a:t>
            </a:r>
            <a:r>
              <a:rPr lang="en-US" dirty="0" err="1"/>
              <a:t>nhà</a:t>
            </a:r>
            <a:r>
              <a:rPr lang="en-US" dirty="0"/>
              <a:t> </a:t>
            </a:r>
            <a:r>
              <a:rPr lang="en-US" dirty="0" err="1"/>
              <a:t>máy</a:t>
            </a:r>
            <a:r>
              <a:rPr lang="en-US" dirty="0"/>
              <a:t> </a:t>
            </a:r>
            <a:r>
              <a:rPr lang="en-US" dirty="0" err="1"/>
              <a:t>chế</a:t>
            </a:r>
            <a:r>
              <a:rPr lang="en-US" dirty="0"/>
              <a:t> </a:t>
            </a:r>
            <a:r>
              <a:rPr lang="en-US" dirty="0" err="1"/>
              <a:t>biến</a:t>
            </a:r>
            <a:r>
              <a:rPr lang="en-US" dirty="0"/>
              <a:t>.</a:t>
            </a:r>
          </a:p>
          <a:p>
            <a:pPr marL="342900" indent="-342900">
              <a:lnSpc>
                <a:spcPct val="150000"/>
              </a:lnSpc>
              <a:buFont typeface="Arial" panose="020B0604020202020204" pitchFamily="34" charset="0"/>
              <a:buChar char="•"/>
            </a:pPr>
            <a:r>
              <a:rPr lang="en-US" b="1" dirty="0" err="1"/>
              <a:t>Tủ</a:t>
            </a:r>
            <a:r>
              <a:rPr lang="en-US" b="1" dirty="0"/>
              <a:t> </a:t>
            </a:r>
            <a:r>
              <a:rPr lang="en-US" b="1" dirty="0" err="1"/>
              <a:t>đông</a:t>
            </a:r>
            <a:r>
              <a:rPr lang="en-US" b="1" dirty="0"/>
              <a:t> IQF </a:t>
            </a:r>
            <a:r>
              <a:rPr lang="en-US" b="1" dirty="0" err="1"/>
              <a:t>truyền</a:t>
            </a:r>
            <a:r>
              <a:rPr lang="en-US" b="1" dirty="0"/>
              <a:t> </a:t>
            </a:r>
            <a:r>
              <a:rPr lang="en-US" b="1" dirty="0" err="1"/>
              <a:t>thống</a:t>
            </a:r>
            <a:r>
              <a:rPr lang="en-US" b="1" dirty="0"/>
              <a:t> </a:t>
            </a:r>
            <a:r>
              <a:rPr lang="en-US" dirty="0" err="1"/>
              <a:t>với</a:t>
            </a:r>
            <a:r>
              <a:rPr lang="en-US" dirty="0"/>
              <a:t> </a:t>
            </a:r>
            <a:r>
              <a:rPr lang="en-US" dirty="0" err="1"/>
              <a:t>thời</a:t>
            </a:r>
            <a:r>
              <a:rPr lang="en-US" dirty="0"/>
              <a:t> </a:t>
            </a:r>
            <a:r>
              <a:rPr lang="en-US" dirty="0" err="1"/>
              <a:t>gian</a:t>
            </a:r>
            <a:r>
              <a:rPr lang="en-US" dirty="0"/>
              <a:t> </a:t>
            </a:r>
            <a:r>
              <a:rPr lang="en-US" dirty="0" err="1"/>
              <a:t>đông</a:t>
            </a:r>
            <a:r>
              <a:rPr lang="en-US" dirty="0"/>
              <a:t> </a:t>
            </a:r>
            <a:r>
              <a:rPr lang="en-US" dirty="0" err="1"/>
              <a:t>lạnh</a:t>
            </a:r>
            <a:r>
              <a:rPr lang="en-US" dirty="0"/>
              <a:t> ~ 14 </a:t>
            </a:r>
            <a:r>
              <a:rPr lang="en-US" dirty="0" err="1"/>
              <a:t>phút</a:t>
            </a:r>
            <a:r>
              <a:rPr lang="en-US" dirty="0"/>
              <a:t> </a:t>
            </a:r>
            <a:r>
              <a:rPr lang="en-US" dirty="0" err="1"/>
              <a:t>cho</a:t>
            </a:r>
            <a:r>
              <a:rPr lang="en-US" dirty="0"/>
              <a:t> </a:t>
            </a:r>
            <a:r>
              <a:rPr lang="en-US" dirty="0" err="1"/>
              <a:t>tôm</a:t>
            </a:r>
            <a:r>
              <a:rPr lang="en-US" dirty="0"/>
              <a:t> PTO 16/20.</a:t>
            </a:r>
          </a:p>
          <a:p>
            <a:pPr marL="342900" indent="-342900">
              <a:lnSpc>
                <a:spcPct val="150000"/>
              </a:lnSpc>
              <a:buFont typeface="Arial" panose="020B0604020202020204" pitchFamily="34" charset="0"/>
              <a:buChar char="•"/>
            </a:pPr>
            <a:r>
              <a:rPr lang="vi-VN" b="1" dirty="0"/>
              <a:t>Nồi hơi nhiên liệu DO </a:t>
            </a:r>
            <a:r>
              <a:rPr lang="vi-VN" dirty="0"/>
              <a:t>cho nước nóng và chế biến</a:t>
            </a:r>
            <a:r>
              <a:rPr lang="vi-VN" b="1" dirty="0"/>
              <a:t>.</a:t>
            </a:r>
            <a:endParaRPr lang="en-US" dirty="0"/>
          </a:p>
        </p:txBody>
      </p:sp>
      <p:pic>
        <p:nvPicPr>
          <p:cNvPr id="1026" name="Picture 2">
            <a:extLst>
              <a:ext uri="{FF2B5EF4-FFF2-40B4-BE49-F238E27FC236}">
                <a16:creationId xmlns:a16="http://schemas.microsoft.com/office/drawing/2014/main" id="{DF8B83BE-D6C9-0358-9BD7-0AE0E3DD51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4899" y="4106174"/>
            <a:ext cx="4626950" cy="2549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01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FCAAA-DDA3-8DF5-F1F2-B8D11F2D0565}"/>
              </a:ext>
            </a:extLst>
          </p:cNvPr>
          <p:cNvSpPr>
            <a:spLocks noGrp="1"/>
          </p:cNvSpPr>
          <p:nvPr>
            <p:ph type="title"/>
          </p:nvPr>
        </p:nvSpPr>
        <p:spPr/>
        <p:txBody>
          <a:bodyPr>
            <a:normAutofit fontScale="90000"/>
          </a:bodyPr>
          <a:lstStyle/>
          <a:p>
            <a:r>
              <a:rPr lang="en-US" dirty="0">
                <a:solidFill>
                  <a:schemeClr val="accent1">
                    <a:lumMod val="50000"/>
                  </a:schemeClr>
                </a:solidFill>
              </a:rPr>
              <a:t>2. Các </a:t>
            </a:r>
            <a:r>
              <a:rPr lang="en-US" dirty="0" err="1">
                <a:solidFill>
                  <a:schemeClr val="accent1">
                    <a:lumMod val="50000"/>
                  </a:schemeClr>
                </a:solidFill>
              </a:rPr>
              <a:t>biện</a:t>
            </a:r>
            <a:r>
              <a:rPr lang="en-US" dirty="0">
                <a:solidFill>
                  <a:schemeClr val="accent1">
                    <a:lumMod val="50000"/>
                  </a:schemeClr>
                </a:solidFill>
              </a:rPr>
              <a:t> </a:t>
            </a:r>
            <a:r>
              <a:rPr lang="en-US" dirty="0" err="1">
                <a:solidFill>
                  <a:schemeClr val="accent1">
                    <a:lumMod val="50000"/>
                  </a:schemeClr>
                </a:solidFill>
              </a:rPr>
              <a:t>pháp</a:t>
            </a:r>
            <a:r>
              <a:rPr lang="en-US" dirty="0">
                <a:solidFill>
                  <a:schemeClr val="accent1">
                    <a:lumMod val="50000"/>
                  </a:schemeClr>
                </a:solidFill>
              </a:rPr>
              <a:t> </a:t>
            </a:r>
            <a:r>
              <a:rPr lang="en-US" dirty="0" err="1">
                <a:solidFill>
                  <a:schemeClr val="accent1">
                    <a:lumMod val="50000"/>
                  </a:schemeClr>
                </a:solidFill>
              </a:rPr>
              <a:t>thực</a:t>
            </a:r>
            <a:r>
              <a:rPr lang="en-US" dirty="0">
                <a:solidFill>
                  <a:schemeClr val="accent1">
                    <a:lumMod val="50000"/>
                  </a:schemeClr>
                </a:solidFill>
              </a:rPr>
              <a:t> </a:t>
            </a:r>
            <a:r>
              <a:rPr lang="en-US" dirty="0" err="1">
                <a:solidFill>
                  <a:schemeClr val="accent1">
                    <a:lumMod val="50000"/>
                  </a:schemeClr>
                </a:solidFill>
              </a:rPr>
              <a:t>hiện</a:t>
            </a:r>
            <a:endParaRPr lang="en-VN" dirty="0">
              <a:solidFill>
                <a:schemeClr val="accent1">
                  <a:lumMod val="50000"/>
                </a:schemeClr>
              </a:solidFill>
            </a:endParaRPr>
          </a:p>
        </p:txBody>
      </p:sp>
      <p:sp>
        <p:nvSpPr>
          <p:cNvPr id="4" name="TextBox 3">
            <a:extLst>
              <a:ext uri="{FF2B5EF4-FFF2-40B4-BE49-F238E27FC236}">
                <a16:creationId xmlns:a16="http://schemas.microsoft.com/office/drawing/2014/main" id="{D1B16273-52A7-5965-C665-9FD4FF3BE77D}"/>
              </a:ext>
            </a:extLst>
          </p:cNvPr>
          <p:cNvSpPr txBox="1"/>
          <p:nvPr/>
        </p:nvSpPr>
        <p:spPr>
          <a:xfrm>
            <a:off x="341117" y="1440478"/>
            <a:ext cx="7136245" cy="4478662"/>
          </a:xfrm>
          <a:prstGeom prst="rect">
            <a:avLst/>
          </a:prstGeom>
          <a:noFill/>
        </p:spPr>
        <p:txBody>
          <a:bodyPr wrap="square">
            <a:spAutoFit/>
          </a:bodyPr>
          <a:lstStyle/>
          <a:p>
            <a:pPr>
              <a:lnSpc>
                <a:spcPct val="150000"/>
              </a:lnSpc>
              <a:buNone/>
            </a:pPr>
            <a:r>
              <a:rPr lang="en-US" sz="1600" b="1" dirty="0"/>
              <a:t>1. </a:t>
            </a:r>
            <a:r>
              <a:rPr lang="en-US" sz="1600" b="1" dirty="0" err="1"/>
              <a:t>Nâng</a:t>
            </a:r>
            <a:r>
              <a:rPr lang="en-US" sz="1600" b="1" dirty="0"/>
              <a:t> </a:t>
            </a:r>
            <a:r>
              <a:rPr lang="en-US" sz="1600" b="1" dirty="0" err="1"/>
              <a:t>cấp</a:t>
            </a:r>
            <a:r>
              <a:rPr lang="en-US" sz="1600" b="1" dirty="0"/>
              <a:t> </a:t>
            </a:r>
            <a:r>
              <a:rPr lang="en-US" sz="1600" b="1" dirty="0" err="1"/>
              <a:t>đèn</a:t>
            </a:r>
            <a:r>
              <a:rPr lang="en-US" sz="1600" b="1" dirty="0"/>
              <a:t> LED</a:t>
            </a:r>
            <a:endParaRPr lang="en-US" sz="1600" dirty="0"/>
          </a:p>
          <a:p>
            <a:pPr marL="342900" indent="-342900">
              <a:lnSpc>
                <a:spcPct val="150000"/>
              </a:lnSpc>
              <a:buFont typeface="Wingdings" pitchFamily="2" charset="2"/>
              <a:buChar char="Ø"/>
            </a:pPr>
            <a:r>
              <a:rPr lang="vi-VN" sz="1600" b="1" dirty="0"/>
              <a:t>Đầu tư: </a:t>
            </a:r>
            <a:r>
              <a:rPr lang="vi-VN" sz="1600" dirty="0"/>
              <a:t>Thay thế 2.500 đèn huỳnh quang bằng đèn LED.</a:t>
            </a:r>
            <a:r>
              <a:rPr lang="vi-VN" sz="1600" b="1" dirty="0"/>
              <a:t>
Chi phí: </a:t>
            </a:r>
            <a:r>
              <a:rPr lang="vi-VN" sz="1600" dirty="0"/>
              <a:t>Đèn LED 2.8 tỷ đồng so với đèn huỳnh quang 1.2 tỷ đồng.</a:t>
            </a:r>
            <a:r>
              <a:rPr lang="vi-VN" sz="1600" b="1" dirty="0"/>
              <a:t>
Thông số kỹ thuật: </a:t>
            </a:r>
            <a:r>
              <a:rPr lang="vi-VN" sz="1600" dirty="0"/>
              <a:t>Tiêu thụ LED = 18W; Huỳnh quang = 48W.
</a:t>
            </a:r>
            <a:r>
              <a:rPr lang="vi-VN" sz="1600" b="1" dirty="0"/>
              <a:t>Tiết kiệm năng lượng</a:t>
            </a:r>
            <a:r>
              <a:rPr lang="en-US" sz="1600" b="1" dirty="0"/>
              <a:t>:</a:t>
            </a:r>
          </a:p>
          <a:p>
            <a:pPr marL="342900" indent="-342900">
              <a:lnSpc>
                <a:spcPct val="150000"/>
              </a:lnSpc>
              <a:buFont typeface="Arial" panose="020B0604020202020204" pitchFamily="34" charset="0"/>
              <a:buChar char="•"/>
            </a:pPr>
            <a:r>
              <a:rPr lang="en-US" sz="1600" dirty="0" err="1"/>
              <a:t>Điện</a:t>
            </a:r>
            <a:r>
              <a:rPr lang="en-US" sz="1600" dirty="0"/>
              <a:t> LED </a:t>
            </a:r>
            <a:r>
              <a:rPr lang="en-US" sz="1600" dirty="0" err="1"/>
              <a:t>sử</a:t>
            </a:r>
            <a:r>
              <a:rPr lang="en-US" sz="1600" dirty="0"/>
              <a:t> </a:t>
            </a:r>
            <a:r>
              <a:rPr lang="en-US" sz="1600" dirty="0" err="1"/>
              <a:t>dụng</a:t>
            </a:r>
            <a:r>
              <a:rPr lang="en-US" sz="1600" dirty="0"/>
              <a:t> </a:t>
            </a:r>
            <a:r>
              <a:rPr lang="en-US" sz="1600" dirty="0" err="1"/>
              <a:t>hàng</a:t>
            </a:r>
            <a:r>
              <a:rPr lang="en-US" sz="1600" dirty="0"/>
              <a:t> </a:t>
            </a:r>
            <a:r>
              <a:rPr lang="en-US" sz="1600" dirty="0" err="1"/>
              <a:t>năm</a:t>
            </a:r>
            <a:r>
              <a:rPr lang="en-US" sz="1600" dirty="0"/>
              <a:t>: 583.200 kWh → 847 </a:t>
            </a:r>
            <a:r>
              <a:rPr lang="en-US" sz="1600" dirty="0" err="1"/>
              <a:t>triệu</a:t>
            </a:r>
            <a:r>
              <a:rPr lang="en-US" sz="1600" dirty="0"/>
              <a:t> </a:t>
            </a:r>
            <a:r>
              <a:rPr lang="en-US" sz="1600" dirty="0" err="1"/>
              <a:t>đồng</a:t>
            </a:r>
            <a:r>
              <a:rPr lang="en-US" sz="1600" dirty="0"/>
              <a:t>/</a:t>
            </a:r>
            <a:r>
              <a:rPr lang="en-US" sz="1600" dirty="0" err="1"/>
              <a:t>năm</a:t>
            </a:r>
            <a:r>
              <a:rPr lang="en-US" sz="1600" dirty="0"/>
              <a:t>.
</a:t>
            </a:r>
            <a:r>
              <a:rPr lang="en-US" sz="1600" dirty="0" err="1"/>
              <a:t>Sử</a:t>
            </a:r>
            <a:r>
              <a:rPr lang="en-US" sz="1600" dirty="0"/>
              <a:t> </a:t>
            </a:r>
            <a:r>
              <a:rPr lang="en-US" sz="1600" dirty="0" err="1"/>
              <a:t>dụng</a:t>
            </a:r>
            <a:r>
              <a:rPr lang="en-US" sz="1600" dirty="0"/>
              <a:t> </a:t>
            </a:r>
            <a:r>
              <a:rPr lang="en-US" sz="1600" dirty="0" err="1"/>
              <a:t>điện</a:t>
            </a:r>
            <a:r>
              <a:rPr lang="en-US" sz="1600" dirty="0"/>
              <a:t> </a:t>
            </a:r>
            <a:r>
              <a:rPr lang="en-US" sz="1600" dirty="0" err="1"/>
              <a:t>huỳnh</a:t>
            </a:r>
            <a:r>
              <a:rPr lang="en-US" sz="1600" dirty="0"/>
              <a:t> </a:t>
            </a:r>
            <a:r>
              <a:rPr lang="en-US" sz="1600" dirty="0" err="1"/>
              <a:t>quang</a:t>
            </a:r>
            <a:r>
              <a:rPr lang="en-US" sz="1600" dirty="0"/>
              <a:t> </a:t>
            </a:r>
            <a:r>
              <a:rPr lang="en-US" sz="1600" dirty="0" err="1"/>
              <a:t>hàng</a:t>
            </a:r>
            <a:r>
              <a:rPr lang="en-US" sz="1600" dirty="0"/>
              <a:t> </a:t>
            </a:r>
            <a:r>
              <a:rPr lang="en-US" sz="1600" dirty="0" err="1"/>
              <a:t>năm</a:t>
            </a:r>
            <a:r>
              <a:rPr lang="en-US" sz="1600" dirty="0"/>
              <a:t>: 1.555.200 kWh → 2,33 </a:t>
            </a:r>
            <a:r>
              <a:rPr lang="en-US" sz="1600" dirty="0" err="1"/>
              <a:t>tỷ</a:t>
            </a:r>
            <a:r>
              <a:rPr lang="en-US" sz="1600" dirty="0"/>
              <a:t> </a:t>
            </a:r>
            <a:r>
              <a:rPr lang="en-US" sz="1600" dirty="0" err="1"/>
              <a:t>đồng</a:t>
            </a:r>
            <a:r>
              <a:rPr lang="en-US" sz="1600" dirty="0"/>
              <a:t>/</a:t>
            </a:r>
            <a:r>
              <a:rPr lang="en-US" sz="1600" dirty="0" err="1"/>
              <a:t>năm</a:t>
            </a:r>
            <a:r>
              <a:rPr lang="en-US" sz="1600" dirty="0"/>
              <a:t>.
</a:t>
            </a:r>
            <a:r>
              <a:rPr lang="en-US" sz="1600" dirty="0" err="1"/>
              <a:t>Tiết</a:t>
            </a:r>
            <a:r>
              <a:rPr lang="en-US" sz="1600" dirty="0"/>
              <a:t> </a:t>
            </a:r>
            <a:r>
              <a:rPr lang="en-US" sz="1600" dirty="0" err="1"/>
              <a:t>kiệm</a:t>
            </a:r>
            <a:r>
              <a:rPr lang="en-US" sz="1600" dirty="0"/>
              <a:t> </a:t>
            </a:r>
            <a:r>
              <a:rPr lang="en-US" sz="1600" dirty="0" err="1"/>
              <a:t>hàng</a:t>
            </a:r>
            <a:r>
              <a:rPr lang="en-US" sz="1600" dirty="0"/>
              <a:t> </a:t>
            </a:r>
            <a:r>
              <a:rPr lang="en-US" sz="1600" dirty="0" err="1"/>
              <a:t>năm</a:t>
            </a:r>
            <a:r>
              <a:rPr lang="en-US" sz="1600" dirty="0"/>
              <a:t>: 1.458 </a:t>
            </a:r>
            <a:r>
              <a:rPr lang="en-US" sz="1600" dirty="0" err="1"/>
              <a:t>tỷ</a:t>
            </a:r>
            <a:r>
              <a:rPr lang="en-US" sz="1600" dirty="0"/>
              <a:t> VND (≈121 </a:t>
            </a:r>
            <a:r>
              <a:rPr lang="en-US" sz="1600" dirty="0" err="1"/>
              <a:t>triệu</a:t>
            </a:r>
            <a:r>
              <a:rPr lang="en-US" sz="1600" dirty="0"/>
              <a:t>/</a:t>
            </a:r>
            <a:r>
              <a:rPr lang="en-US" sz="1600" dirty="0" err="1"/>
              <a:t>tháng</a:t>
            </a:r>
            <a:r>
              <a:rPr lang="en-US" sz="1600" dirty="0"/>
              <a:t>).</a:t>
            </a:r>
          </a:p>
          <a:p>
            <a:pPr marL="342900" indent="-342900">
              <a:lnSpc>
                <a:spcPct val="150000"/>
              </a:lnSpc>
              <a:buFont typeface="Wingdings" pitchFamily="2" charset="2"/>
              <a:buChar char="Ø"/>
            </a:pPr>
            <a:r>
              <a:rPr lang="vi-VN" sz="1600" b="1" dirty="0"/>
              <a:t>Hoàn vốn: </a:t>
            </a:r>
            <a:r>
              <a:rPr lang="vi-VN" sz="1600" dirty="0"/>
              <a:t>~13 tháng</a:t>
            </a:r>
            <a:r>
              <a:rPr lang="vi-VN" sz="1600" b="1" dirty="0"/>
              <a:t>.
Lợi ích bổ sung: </a:t>
            </a:r>
            <a:r>
              <a:rPr lang="vi-VN" sz="1600" dirty="0"/>
              <a:t>Không có nguy cơ vỡ trong khu vực thực phẩm, tuổi thọ cao hơn 10×, không bức xạ nhiệt → giảm tải điều hòa không khí.</a:t>
            </a:r>
            <a:endParaRPr lang="en-US" sz="1600" dirty="0"/>
          </a:p>
        </p:txBody>
      </p:sp>
      <p:pic>
        <p:nvPicPr>
          <p:cNvPr id="2050" name="Picture 2">
            <a:extLst>
              <a:ext uri="{FF2B5EF4-FFF2-40B4-BE49-F238E27FC236}">
                <a16:creationId xmlns:a16="http://schemas.microsoft.com/office/drawing/2014/main" id="{C70DED9B-EBF8-085E-1C5E-CE7C234629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7362" y="1440478"/>
            <a:ext cx="4568174" cy="275052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BF235BC-DECB-93BD-F9A9-BACC9B2F9874}"/>
              </a:ext>
            </a:extLst>
          </p:cNvPr>
          <p:cNvSpPr txBox="1"/>
          <p:nvPr/>
        </p:nvSpPr>
        <p:spPr>
          <a:xfrm>
            <a:off x="7353300" y="4483773"/>
            <a:ext cx="4851629" cy="523220"/>
          </a:xfrm>
          <a:prstGeom prst="rect">
            <a:avLst/>
          </a:prstGeom>
          <a:noFill/>
        </p:spPr>
        <p:txBody>
          <a:bodyPr wrap="square">
            <a:spAutoFit/>
          </a:bodyPr>
          <a:lstStyle/>
          <a:p>
            <a:r>
              <a:rPr lang="vi-VN" sz="1400" i="1" dirty="0">
                <a:solidFill>
                  <a:srgbClr val="0000FF"/>
                </a:solidFill>
                <a:latin typeface="arial" panose="020B0604020202020204" pitchFamily="34" charset="0"/>
              </a:rPr>
              <a:t>Sử dụng đèn LED giúp tiết kiệm điện hiệu quả tại các nhà máy của Minh Phú.</a:t>
            </a:r>
            <a:endParaRPr lang="en-VN" sz="1400" dirty="0"/>
          </a:p>
        </p:txBody>
      </p:sp>
    </p:spTree>
    <p:extLst>
      <p:ext uri="{BB962C8B-B14F-4D97-AF65-F5344CB8AC3E}">
        <p14:creationId xmlns:p14="http://schemas.microsoft.com/office/powerpoint/2010/main" val="70856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D9F8F-BC33-6312-407B-E3D1449E3EC1}"/>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6EF9DB85-213B-CCB0-5A16-9E6C3E25E048}"/>
              </a:ext>
            </a:extLst>
          </p:cNvPr>
          <p:cNvSpPr>
            <a:spLocks noGrp="1"/>
          </p:cNvSpPr>
          <p:nvPr>
            <p:ph type="title"/>
          </p:nvPr>
        </p:nvSpPr>
        <p:spPr/>
        <p:txBody>
          <a:bodyPr>
            <a:normAutofit fontScale="90000"/>
          </a:bodyPr>
          <a:lstStyle/>
          <a:p>
            <a:r>
              <a:rPr lang="en-US" dirty="0">
                <a:solidFill>
                  <a:schemeClr val="accent1">
                    <a:lumMod val="50000"/>
                  </a:schemeClr>
                </a:solidFill>
              </a:rPr>
              <a:t>2. Các </a:t>
            </a:r>
            <a:r>
              <a:rPr lang="en-US" dirty="0" err="1">
                <a:solidFill>
                  <a:schemeClr val="accent1">
                    <a:lumMod val="50000"/>
                  </a:schemeClr>
                </a:solidFill>
              </a:rPr>
              <a:t>biện</a:t>
            </a:r>
            <a:r>
              <a:rPr lang="en-US" dirty="0">
                <a:solidFill>
                  <a:schemeClr val="accent1">
                    <a:lumMod val="50000"/>
                  </a:schemeClr>
                </a:solidFill>
              </a:rPr>
              <a:t> </a:t>
            </a:r>
            <a:r>
              <a:rPr lang="en-US" dirty="0" err="1">
                <a:solidFill>
                  <a:schemeClr val="accent1">
                    <a:lumMod val="50000"/>
                  </a:schemeClr>
                </a:solidFill>
              </a:rPr>
              <a:t>pháp</a:t>
            </a:r>
            <a:r>
              <a:rPr lang="en-US" dirty="0">
                <a:solidFill>
                  <a:schemeClr val="accent1">
                    <a:lumMod val="50000"/>
                  </a:schemeClr>
                </a:solidFill>
              </a:rPr>
              <a:t> </a:t>
            </a:r>
            <a:r>
              <a:rPr lang="en-US" dirty="0" err="1">
                <a:solidFill>
                  <a:schemeClr val="accent1">
                    <a:lumMod val="50000"/>
                  </a:schemeClr>
                </a:solidFill>
              </a:rPr>
              <a:t>thực</a:t>
            </a:r>
            <a:r>
              <a:rPr lang="en-US" dirty="0">
                <a:solidFill>
                  <a:schemeClr val="accent1">
                    <a:lumMod val="50000"/>
                  </a:schemeClr>
                </a:solidFill>
              </a:rPr>
              <a:t> </a:t>
            </a:r>
            <a:r>
              <a:rPr lang="en-US" dirty="0" err="1">
                <a:solidFill>
                  <a:schemeClr val="accent1">
                    <a:lumMod val="50000"/>
                  </a:schemeClr>
                </a:solidFill>
              </a:rPr>
              <a:t>hiện</a:t>
            </a:r>
            <a:endParaRPr lang="en-VN" dirty="0">
              <a:solidFill>
                <a:schemeClr val="accent1">
                  <a:lumMod val="50000"/>
                </a:schemeClr>
              </a:solidFill>
            </a:endParaRPr>
          </a:p>
        </p:txBody>
      </p:sp>
      <p:sp>
        <p:nvSpPr>
          <p:cNvPr id="5" name="TextBox 4">
            <a:extLst>
              <a:ext uri="{FF2B5EF4-FFF2-40B4-BE49-F238E27FC236}">
                <a16:creationId xmlns:a16="http://schemas.microsoft.com/office/drawing/2014/main" id="{7D18CFD6-1BE4-2D0E-FD9E-9F613B902800}"/>
              </a:ext>
            </a:extLst>
          </p:cNvPr>
          <p:cNvSpPr txBox="1"/>
          <p:nvPr/>
        </p:nvSpPr>
        <p:spPr>
          <a:xfrm>
            <a:off x="609600" y="1496771"/>
            <a:ext cx="6097978" cy="3739998"/>
          </a:xfrm>
          <a:prstGeom prst="rect">
            <a:avLst/>
          </a:prstGeom>
          <a:noFill/>
        </p:spPr>
        <p:txBody>
          <a:bodyPr wrap="square">
            <a:spAutoFit/>
          </a:bodyPr>
          <a:lstStyle/>
          <a:p>
            <a:pPr>
              <a:lnSpc>
                <a:spcPct val="150000"/>
              </a:lnSpc>
              <a:buNone/>
            </a:pPr>
            <a:r>
              <a:rPr lang="en-US" sz="1600" b="1" dirty="0"/>
              <a:t>2. </a:t>
            </a:r>
            <a:r>
              <a:rPr lang="en-US" sz="1600" b="1" dirty="0" err="1"/>
              <a:t>Tủ</a:t>
            </a:r>
            <a:r>
              <a:rPr lang="en-US" sz="1600" b="1" dirty="0"/>
              <a:t> </a:t>
            </a:r>
            <a:r>
              <a:rPr lang="en-US" sz="1600" b="1" dirty="0" err="1"/>
              <a:t>đông</a:t>
            </a:r>
            <a:r>
              <a:rPr lang="en-US" sz="1600" b="1" dirty="0"/>
              <a:t> IQF </a:t>
            </a:r>
            <a:r>
              <a:rPr lang="en-US" sz="1600" b="1" dirty="0" err="1"/>
              <a:t>tốc</a:t>
            </a:r>
            <a:r>
              <a:rPr lang="en-US" sz="1600" b="1" dirty="0"/>
              <a:t> </a:t>
            </a:r>
            <a:r>
              <a:rPr lang="en-US" sz="1600" b="1" dirty="0" err="1"/>
              <a:t>độ</a:t>
            </a:r>
            <a:r>
              <a:rPr lang="en-US" sz="1600" b="1" dirty="0"/>
              <a:t> </a:t>
            </a:r>
            <a:r>
              <a:rPr lang="en-US" sz="1600" b="1" dirty="0" err="1"/>
              <a:t>cao</a:t>
            </a:r>
            <a:endParaRPr lang="en-US" sz="1600" dirty="0"/>
          </a:p>
          <a:p>
            <a:pPr marL="285750" indent="-285750">
              <a:lnSpc>
                <a:spcPct val="150000"/>
              </a:lnSpc>
              <a:buFont typeface="Wingdings" pitchFamily="2" charset="2"/>
              <a:buChar char="Ø"/>
            </a:pPr>
            <a:r>
              <a:rPr lang="vi-VN" sz="1600" b="1" dirty="0"/>
              <a:t>Hệ thống trước: </a:t>
            </a:r>
            <a:r>
              <a:rPr lang="vi-VN" sz="1600" dirty="0"/>
              <a:t>Thời gian đóng băng trung bình = 14 phút, thất thoát nhiệt cao, diện tích sàn lớn.</a:t>
            </a:r>
            <a:r>
              <a:rPr lang="vi-VN" sz="1600" b="1" dirty="0"/>
              <a:t>
Hệ thống mới: </a:t>
            </a:r>
            <a:r>
              <a:rPr lang="vi-VN" sz="1600" dirty="0"/>
              <a:t>Rã đông khí nén IQF + LVS + tốc độ cao.</a:t>
            </a:r>
            <a:r>
              <a:rPr lang="vi-VN" sz="1600" b="1" dirty="0"/>
              <a:t>
Kết quả:</a:t>
            </a:r>
            <a:endParaRPr lang="en-US" sz="1600" dirty="0"/>
          </a:p>
          <a:p>
            <a:pPr marL="285750" indent="-285750">
              <a:lnSpc>
                <a:spcPct val="150000"/>
              </a:lnSpc>
              <a:buFont typeface="Arial" panose="020B0604020202020204" pitchFamily="34" charset="0"/>
              <a:buChar char="•"/>
            </a:pPr>
            <a:r>
              <a:rPr lang="vi-VN" sz="1600" dirty="0"/>
              <a:t>Thời gian đóng băng giảm xuống còn 4,5–5 phút.
Giảm 21–28% sử dụng năng lượng.
Tổn thất sản phẩm &lt;1%.
Cấp đông ổn định → cải thiện chất lượng sản phẩm.
Hoạt động kéo dài lên đến 20 giờ trước khi cần rã đông</a:t>
            </a:r>
            <a:r>
              <a:rPr lang="en-US" sz="1600" dirty="0"/>
              <a:t>.</a:t>
            </a:r>
          </a:p>
        </p:txBody>
      </p:sp>
      <p:pic>
        <p:nvPicPr>
          <p:cNvPr id="3074" name="Picture 2">
            <a:extLst>
              <a:ext uri="{FF2B5EF4-FFF2-40B4-BE49-F238E27FC236}">
                <a16:creationId xmlns:a16="http://schemas.microsoft.com/office/drawing/2014/main" id="{0343D420-0232-CEF6-4E8A-9BDCB4B98D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0192" y="1663712"/>
            <a:ext cx="5583365" cy="4178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1579200"/>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23311</TotalTime>
  <Words>1706</Words>
  <Application>Microsoft Macintosh PowerPoint</Application>
  <PresentationFormat>Widescreen</PresentationFormat>
  <Paragraphs>105</Paragraphs>
  <Slides>23</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Times New Roman</vt:lpstr>
      <vt:lpstr>Fira Sans Extra Condensed</vt:lpstr>
      <vt:lpstr>Roboto</vt:lpstr>
      <vt:lpstr>Wingdings</vt:lpstr>
      <vt:lpstr>맑은 고딕</vt:lpstr>
      <vt:lpstr>Arial</vt:lpstr>
      <vt:lpstr>Arial</vt:lpstr>
      <vt:lpstr>Energy Saving Infographics by Slidesgo</vt:lpstr>
      <vt:lpstr>CHƯƠNG TRÌNH ĐÀO TẠO CHO DOANH NGHIỆP CÔNG NGHIỆP</vt:lpstr>
      <vt:lpstr>NỘI DUNG</vt:lpstr>
      <vt:lpstr>PowerPoint Presentation</vt:lpstr>
      <vt:lpstr>Tổng quan về ngành chế biến thủy sản</vt:lpstr>
      <vt:lpstr>PowerPoint Presentation</vt:lpstr>
      <vt:lpstr>1. CÔNG TY CỔ PHẦN THỦY SẢN MINH PHÚ</vt:lpstr>
      <vt:lpstr>1. Tình trạng hiện tại</vt:lpstr>
      <vt:lpstr>2. Các biện pháp thực hiện</vt:lpstr>
      <vt:lpstr>2. Các biện pháp thực hiện</vt:lpstr>
      <vt:lpstr>2. Các biện pháp thực hiện</vt:lpstr>
      <vt:lpstr>2. Các biện pháp thực hiện</vt:lpstr>
      <vt:lpstr>2. Các biện pháp thực hiện</vt:lpstr>
      <vt:lpstr>PowerPoint Presentation</vt:lpstr>
      <vt:lpstr>Tình trạng hiện tại</vt:lpstr>
      <vt:lpstr>Các biện pháp thực hiện</vt:lpstr>
      <vt:lpstr>PowerPoint Presentation</vt:lpstr>
      <vt:lpstr>PowerPoint Presentation</vt:lpstr>
      <vt:lpstr>1. Tình trạng hiện tại</vt:lpstr>
      <vt:lpstr>Các biện pháp thực hiện</vt:lpstr>
      <vt:lpstr>Kết quả</vt:lpstr>
      <vt:lpstr>So sánh các nghiên cứu điển hình</vt:lpstr>
      <vt:lpstr>THẢO LUẬN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823417-Nguyễn Mạnh Hùng</cp:lastModifiedBy>
  <cp:revision>191</cp:revision>
  <dcterms:modified xsi:type="dcterms:W3CDTF">2025-09-04T10:32:45Z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1555497</vt:lpwstr>
  </property>
  <property fmtid="{D5CDD505-2E9C-101B-9397-08002B2CF9AE}" name="NXPowerLiteSettings" pid="3">
    <vt:lpwstr>F7000400038000</vt:lpwstr>
  </property>
  <property fmtid="{D5CDD505-2E9C-101B-9397-08002B2CF9AE}" name="NXPowerLiteVersion" pid="4">
    <vt:lpwstr>S11.0.1</vt:lpwstr>
  </property>
</Properties>
</file>