
<file path=[Content_Types].xml><?xml version="1.0" encoding="utf-8"?>
<Types xmlns="http://schemas.openxmlformats.org/package/2006/content-types">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slide+xml" PartName="/ppt/slides/slide39.xml"/>
  <Override ContentType="application/vnd.openxmlformats-officedocument.presentationml.slide+xml" PartName="/ppt/slides/slide40.xml"/>
  <Override ContentType="application/vnd.openxmlformats-officedocument.presentationml.slide+xml" PartName="/ppt/slides/slide41.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theme+xml" PartName="/ppt/theme/theme2.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drawingml.chart+xml" PartName="/ppt/charts/chart1.xml"/>
  <Override ContentType="application/vnd.ms-office.chartstyle+xml" PartName="/ppt/charts/style1.xml"/>
  <Override ContentType="application/vnd.ms-office.chartcolorstyle+xml" PartName="/ppt/charts/colors1.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app.xml" Type="http://schemas.openxmlformats.org/officeDocument/2006/relationships/extended-properties"/><Relationship Id="rId2" Target="docProps/core.xml" Type="http://schemas.openxmlformats.org/package/2006/relationships/metadata/core-properties"/><Relationship Id="rId1" Target="ppt/presentation.xml" Type="http://schemas.openxmlformats.org/officeDocument/2006/relationships/officeDocument"/><Relationship Id="rId4"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43"/>
  </p:notesMasterIdLst>
  <p:sldIdLst>
    <p:sldId id="2006" r:id="rId2"/>
    <p:sldId id="2027" r:id="rId3"/>
    <p:sldId id="2007" r:id="rId4"/>
    <p:sldId id="2008" r:id="rId5"/>
    <p:sldId id="2009" r:id="rId6"/>
    <p:sldId id="2010" r:id="rId7"/>
    <p:sldId id="2011" r:id="rId8"/>
    <p:sldId id="2012" r:id="rId9"/>
    <p:sldId id="2013" r:id="rId10"/>
    <p:sldId id="2014" r:id="rId11"/>
    <p:sldId id="2015" r:id="rId12"/>
    <p:sldId id="2016" r:id="rId13"/>
    <p:sldId id="2018" r:id="rId14"/>
    <p:sldId id="2019" r:id="rId15"/>
    <p:sldId id="2020" r:id="rId16"/>
    <p:sldId id="2021" r:id="rId17"/>
    <p:sldId id="2022" r:id="rId18"/>
    <p:sldId id="2028" r:id="rId19"/>
    <p:sldId id="2023" r:id="rId20"/>
    <p:sldId id="2024" r:id="rId21"/>
    <p:sldId id="720" r:id="rId22"/>
    <p:sldId id="722" r:id="rId23"/>
    <p:sldId id="725" r:id="rId24"/>
    <p:sldId id="726" r:id="rId25"/>
    <p:sldId id="723" r:id="rId26"/>
    <p:sldId id="724" r:id="rId27"/>
    <p:sldId id="729" r:id="rId28"/>
    <p:sldId id="730" r:id="rId29"/>
    <p:sldId id="731" r:id="rId30"/>
    <p:sldId id="732" r:id="rId31"/>
    <p:sldId id="733" r:id="rId32"/>
    <p:sldId id="734" r:id="rId33"/>
    <p:sldId id="735" r:id="rId34"/>
    <p:sldId id="737" r:id="rId35"/>
    <p:sldId id="738" r:id="rId36"/>
    <p:sldId id="739" r:id="rId37"/>
    <p:sldId id="740" r:id="rId38"/>
    <p:sldId id="741" r:id="rId39"/>
    <p:sldId id="2025" r:id="rId40"/>
    <p:sldId id="2029" r:id="rId41"/>
    <p:sldId id="2026" r:id="rId42"/>
  </p:sldIdLst>
  <p:sldSz cx="12192000" cy="6858000"/>
  <p:notesSz cx="6858000" cy="9144000"/>
  <p:embeddedFontLst>
    <p:embeddedFont>
      <p:font typeface="Fira Sans Extra Condensed" panose="020F0502020204030204" pitchFamily="34" charset="0"/>
      <p:regular r:id="rId44"/>
      <p:bold r:id="rId45"/>
      <p:italic r:id="rId46"/>
      <p:boldItalic r:id="rId47"/>
    </p:embeddedFont>
    <p:embeddedFont>
      <p:font typeface="Roboto" panose="02000000000000000000" pitchFamily="2" charset="0"/>
      <p:regular r:id="rId48"/>
      <p:bold r:id="rId49"/>
      <p:italic r:id="rId50"/>
      <p:boldItalic r:id="rId51"/>
    </p:embeddedFont>
    <p:embeddedFont>
      <p:font typeface="Tahoma" panose="020B0604030504040204" pitchFamily="34" charset="0"/>
      <p:regular r:id="rId52"/>
      <p:bold r:id="rId53"/>
    </p:embeddedFont>
    <p:embeddedFont>
      <p:font typeface="Times" panose="02020603050405020304" pitchFamily="18" charset="0"/>
      <p:regular r:id="rId54"/>
      <p:bold r:id="rId55"/>
      <p:italic r:id="rId56"/>
      <p:boldItalic r:id="rId5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868"/>
    <p:restoredTop sz="85096"/>
  </p:normalViewPr>
  <p:slideViewPr>
    <p:cSldViewPr snapToGrid="0">
      <p:cViewPr varScale="1">
        <p:scale>
          <a:sx n="93" d="100"/>
          <a:sy n="93" d="100"/>
        </p:scale>
        <p:origin x="216" y="496"/>
      </p:cViewPr>
      <p:guideLst/>
    </p:cSldViewPr>
  </p:slid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4.fntdata"/><Relationship Id="rId50" Type="http://schemas.openxmlformats.org/officeDocument/2006/relationships/font" Target="fonts/font7.fntdata"/><Relationship Id="rId55" Type="http://schemas.openxmlformats.org/officeDocument/2006/relationships/font" Target="fonts/font12.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2.fntdata"/><Relationship Id="rId53" Type="http://schemas.openxmlformats.org/officeDocument/2006/relationships/font" Target="fonts/font10.fntdata"/><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font" Target="fonts/font5.fntdata"/><Relationship Id="rId56" Type="http://schemas.openxmlformats.org/officeDocument/2006/relationships/font" Target="fonts/font13.fntdata"/><Relationship Id="rId8" Type="http://schemas.openxmlformats.org/officeDocument/2006/relationships/slide" Target="slides/slide7.xml"/><Relationship Id="rId51" Type="http://schemas.openxmlformats.org/officeDocument/2006/relationships/font" Target="fonts/font8.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3.fntdata"/><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6.fntdata"/><Relationship Id="rId57" Type="http://schemas.openxmlformats.org/officeDocument/2006/relationships/font" Target="fonts/font14.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1.fntdata"/><Relationship Id="rId52" Type="http://schemas.openxmlformats.org/officeDocument/2006/relationships/font" Target="fonts/font9.fntdata"/><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vi-VN"/>
              <a:t>Biểu đồ giá điện từ năm 2009 đến năm 2024</a:t>
            </a:r>
            <a:endParaRPr lang="en-US"/>
          </a:p>
        </c:rich>
      </c:tx>
      <c:layout>
        <c:manualLayout>
          <c:xMode val="edge"/>
          <c:yMode val="edge"/>
          <c:x val="0.29960493211770528"/>
          <c:y val="2.4906780978985539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2138609733361129"/>
          <c:y val="0.11334801798065575"/>
          <c:w val="0.86862330326975801"/>
          <c:h val="0.72079114093873431"/>
        </c:manualLayout>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Sheet1!$G$7:$G$22</c:f>
              <c:strCache>
                <c:ptCount val="16"/>
                <c:pt idx="0">
                  <c:v> Năm 2009</c:v>
                </c:pt>
                <c:pt idx="1">
                  <c:v>Năm 2010</c:v>
                </c:pt>
                <c:pt idx="2">
                  <c:v> Năm 2011</c:v>
                </c:pt>
                <c:pt idx="3">
                  <c:v> Năm 2012</c:v>
                </c:pt>
                <c:pt idx="4">
                  <c:v> Năm 2013</c:v>
                </c:pt>
                <c:pt idx="5">
                  <c:v> Năm 2014</c:v>
                </c:pt>
                <c:pt idx="6">
                  <c:v> Năm 2015</c:v>
                </c:pt>
                <c:pt idx="7">
                  <c:v> Năm 2016</c:v>
                </c:pt>
                <c:pt idx="8">
                  <c:v> Năm 2017</c:v>
                </c:pt>
                <c:pt idx="9">
                  <c:v> Năm 2018</c:v>
                </c:pt>
                <c:pt idx="10">
                  <c:v> Năm 2019</c:v>
                </c:pt>
                <c:pt idx="11">
                  <c:v> Năm 2020</c:v>
                </c:pt>
                <c:pt idx="12">
                  <c:v> Năm 2021</c:v>
                </c:pt>
                <c:pt idx="13">
                  <c:v> Năm 2022</c:v>
                </c:pt>
                <c:pt idx="14">
                  <c:v> Năm 2023</c:v>
                </c:pt>
                <c:pt idx="15">
                  <c:v> Năm 2024</c:v>
                </c:pt>
              </c:strCache>
            </c:strRef>
          </c:cat>
          <c:val>
            <c:numRef>
              <c:f>Sheet1!$H$7:$H$22</c:f>
              <c:numCache>
                <c:formatCode>#,##0</c:formatCode>
                <c:ptCount val="16"/>
                <c:pt idx="0" formatCode="General">
                  <c:v>948</c:v>
                </c:pt>
                <c:pt idx="1">
                  <c:v>1058</c:v>
                </c:pt>
                <c:pt idx="2">
                  <c:v>1242</c:v>
                </c:pt>
                <c:pt idx="3">
                  <c:v>1369</c:v>
                </c:pt>
                <c:pt idx="4">
                  <c:v>1508</c:v>
                </c:pt>
                <c:pt idx="5">
                  <c:v>1622</c:v>
                </c:pt>
                <c:pt idx="6">
                  <c:v>1622</c:v>
                </c:pt>
                <c:pt idx="7">
                  <c:v>1622</c:v>
                </c:pt>
                <c:pt idx="8">
                  <c:v>1622</c:v>
                </c:pt>
                <c:pt idx="9">
                  <c:v>1720</c:v>
                </c:pt>
                <c:pt idx="10">
                  <c:v>1864</c:v>
                </c:pt>
                <c:pt idx="11">
                  <c:v>1864</c:v>
                </c:pt>
                <c:pt idx="12">
                  <c:v>1864</c:v>
                </c:pt>
                <c:pt idx="13">
                  <c:v>1864</c:v>
                </c:pt>
                <c:pt idx="14">
                  <c:v>1920</c:v>
                </c:pt>
                <c:pt idx="15">
                  <c:v>2103</c:v>
                </c:pt>
              </c:numCache>
            </c:numRef>
          </c:val>
          <c:extLst>
            <c:ext xmlns:c16="http://schemas.microsoft.com/office/drawing/2014/chart" uri="{C3380CC4-5D6E-409C-BE32-E72D297353CC}">
              <c16:uniqueId val="{00000000-BD16-054D-9B05-542565BF08CA}"/>
            </c:ext>
          </c:extLst>
        </c:ser>
        <c:dLbls>
          <c:dLblPos val="outEnd"/>
          <c:showLegendKey val="0"/>
          <c:showVal val="1"/>
          <c:showCatName val="0"/>
          <c:showSerName val="0"/>
          <c:showPercent val="0"/>
          <c:showBubbleSize val="0"/>
        </c:dLbls>
        <c:gapWidth val="219"/>
        <c:overlap val="-27"/>
        <c:axId val="1143179567"/>
        <c:axId val="1143182447"/>
      </c:barChart>
      <c:catAx>
        <c:axId val="1143179567"/>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a:t>Năm </a:t>
                </a:r>
                <a:endParaRPr lang="en-US"/>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82447"/>
        <c:crosses val="autoZero"/>
        <c:auto val="1"/>
        <c:lblAlgn val="ctr"/>
        <c:lblOffset val="100"/>
        <c:noMultiLvlLbl val="0"/>
      </c:catAx>
      <c:valAx>
        <c:axId val="114318244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a:t>Giá điện (VND/kWh)</a:t>
                </a:r>
                <a:endParaRPr lang="en-US"/>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7956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135760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9000" eaLnBrk="0" hangingPunct="0">
              <a:defRPr kumimoji="1" sz="2400" b="1">
                <a:solidFill>
                  <a:schemeClr val="tx1"/>
                </a:solidFill>
                <a:latin typeface="Arial" charset="0"/>
                <a:cs typeface="Times New Roman" pitchFamily="18" charset="0"/>
              </a:defRPr>
            </a:lvl1pPr>
            <a:lvl2pPr marL="742950" indent="-285750" defTabSz="889000" eaLnBrk="0" hangingPunct="0">
              <a:defRPr kumimoji="1" sz="2400" b="1">
                <a:solidFill>
                  <a:schemeClr val="tx1"/>
                </a:solidFill>
                <a:latin typeface="Arial" charset="0"/>
                <a:cs typeface="Times New Roman" pitchFamily="18" charset="0"/>
              </a:defRPr>
            </a:lvl2pPr>
            <a:lvl3pPr marL="1143000" indent="-228600" defTabSz="889000" eaLnBrk="0" hangingPunct="0">
              <a:defRPr kumimoji="1" sz="2400" b="1">
                <a:solidFill>
                  <a:schemeClr val="tx1"/>
                </a:solidFill>
                <a:latin typeface="Arial" charset="0"/>
                <a:cs typeface="Times New Roman" pitchFamily="18" charset="0"/>
              </a:defRPr>
            </a:lvl3pPr>
            <a:lvl4pPr marL="1600200" indent="-228600" defTabSz="889000" eaLnBrk="0" hangingPunct="0">
              <a:defRPr kumimoji="1" sz="2400" b="1">
                <a:solidFill>
                  <a:schemeClr val="tx1"/>
                </a:solidFill>
                <a:latin typeface="Arial" charset="0"/>
                <a:cs typeface="Times New Roman" pitchFamily="18" charset="0"/>
              </a:defRPr>
            </a:lvl4pPr>
            <a:lvl5pPr marL="2057400" indent="-228600" defTabSz="889000" eaLnBrk="0" hangingPunct="0">
              <a:defRPr kumimoji="1" sz="2400" b="1">
                <a:solidFill>
                  <a:schemeClr val="tx1"/>
                </a:solidFill>
                <a:latin typeface="Arial" charset="0"/>
                <a:cs typeface="Times New Roman" pitchFamily="18" charset="0"/>
              </a:defRPr>
            </a:lvl5pPr>
            <a:lvl6pPr marL="25146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6pPr>
            <a:lvl7pPr marL="29718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7pPr>
            <a:lvl8pPr marL="34290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8pPr>
            <a:lvl9pPr marL="38862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9pPr>
          </a:lstStyle>
          <a:p>
            <a:pPr marL="0" marR="0" lvl="0" indent="0" algn="l" defTabSz="889000" rtl="0" eaLnBrk="0" fontAlgn="auto" latinLnBrk="0" hangingPunct="0">
              <a:lnSpc>
                <a:spcPct val="100000"/>
              </a:lnSpc>
              <a:spcBef>
                <a:spcPts val="0"/>
              </a:spcBef>
              <a:spcAft>
                <a:spcPts val="0"/>
              </a:spcAft>
              <a:buClr>
                <a:srgbClr val="000000"/>
              </a:buClr>
              <a:buSzTx/>
              <a:buFont typeface="Arial"/>
              <a:buNone/>
              <a:tabLst/>
              <a:defRPr/>
            </a:pPr>
            <a:fld id="{E33F45D1-0806-4735-95C0-FBFE30E20AD4}" type="slidenum">
              <a:rPr kumimoji="0" lang="en-US" sz="1200" b="0" i="0" u="none" strike="noStrike" kern="0" cap="none" spc="0" normalizeH="0" baseline="0" noProof="0" smtClean="0">
                <a:ln>
                  <a:noFill/>
                </a:ln>
                <a:solidFill>
                  <a:srgbClr val="000000"/>
                </a:solidFill>
                <a:effectLst/>
                <a:uLnTx/>
                <a:uFillTx/>
                <a:latin typeface="Times" pitchFamily="18" charset="0"/>
                <a:cs typeface="Arial" panose="020B0604020202020204" pitchFamily="34" charset="0"/>
                <a:sym typeface="Arial"/>
              </a:rPr>
              <a:pPr marL="0" marR="0" lvl="0" indent="0" algn="l" defTabSz="889000" rtl="0" eaLnBrk="0" fontAlgn="auto" latinLnBrk="0" hangingPunct="0">
                <a:lnSpc>
                  <a:spcPct val="100000"/>
                </a:lnSpc>
                <a:spcBef>
                  <a:spcPts val="0"/>
                </a:spcBef>
                <a:spcAft>
                  <a:spcPts val="0"/>
                </a:spcAft>
                <a:buClr>
                  <a:srgbClr val="000000"/>
                </a:buClr>
                <a:buSzTx/>
                <a:buFont typeface="Arial"/>
                <a:buNone/>
                <a:tabLst/>
                <a:defRPr/>
              </a:pPr>
              <a:t>3</a:t>
            </a:fld>
            <a:endParaRPr kumimoji="0" lang="en-US" sz="1200" b="0" i="0" u="none" strike="noStrike" kern="0" cap="none" spc="0" normalizeH="0" baseline="0" noProof="0">
              <a:ln>
                <a:noFill/>
              </a:ln>
              <a:solidFill>
                <a:srgbClr val="000000"/>
              </a:solidFill>
              <a:effectLst/>
              <a:uLnTx/>
              <a:uFillTx/>
              <a:latin typeface="Times" pitchFamily="18" charset="0"/>
              <a:cs typeface="Arial" panose="020B0604020202020204" pitchFamily="34" charset="0"/>
              <a:sym typeface="Arial"/>
            </a:endParaRPr>
          </a:p>
        </p:txBody>
      </p:sp>
      <p:sp>
        <p:nvSpPr>
          <p:cNvPr id="26627" name="Rectangle 2"/>
          <p:cNvSpPr>
            <a:spLocks noGrp="1" noRot="1" noChangeAspect="1" noChangeArrowheads="1" noTextEdit="1"/>
          </p:cNvSpPr>
          <p:nvPr>
            <p:ph type="sldImg"/>
          </p:nvPr>
        </p:nvSpPr>
        <p:spPr>
          <a:xfrm>
            <a:off x="404813" y="698500"/>
            <a:ext cx="6197600" cy="3486150"/>
          </a:xfrm>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a:latin typeface="Times" pitchFamily="18" charset="0"/>
              </a:rPr>
              <a:t>OECD Europe</a:t>
            </a:r>
            <a:r>
              <a:rPr lang="en-US">
                <a:latin typeface="Times" pitchFamily="18" charset="0"/>
              </a:rPr>
              <a:t> includes: Austria, Belgium, Czech Republic, Denmark, Finland, France, Germany, Greece, Hungary, Iceland, Ireland, Italy, Luxembourg, the Netherlands, Norway, Poland, Portugal, Slovakia, Spain, Sweden, Switzerland, Turkey, and the United Kingdom.</a:t>
            </a:r>
          </a:p>
          <a:p>
            <a:pPr eaLnBrk="1" hangingPunct="1">
              <a:buFontTx/>
              <a:buChar char="•"/>
            </a:pPr>
            <a:r>
              <a:rPr lang="en-US">
                <a:latin typeface="Times" pitchFamily="18" charset="0"/>
              </a:rPr>
              <a:t>Changing focus from the U.S. stage of energy management to the work stage now.</a:t>
            </a:r>
          </a:p>
          <a:p>
            <a:pPr eaLnBrk="1" hangingPunct="1">
              <a:buFontTx/>
              <a:buChar char="•"/>
            </a:pPr>
            <a:r>
              <a:rPr lang="en-US">
                <a:latin typeface="Times" pitchFamily="18" charset="0"/>
              </a:rPr>
              <a:t>Borrowed this slide from DOE.  The stand out part of this is that industry consumes 50% of world energy.  When you look at many developing countries, industrial energy use can be as large as 70- 80% of their total use.</a:t>
            </a:r>
          </a:p>
          <a:p>
            <a:pPr eaLnBrk="1" hangingPunct="1">
              <a:buFontTx/>
              <a:buChar char="•"/>
            </a:pPr>
            <a:r>
              <a:rPr lang="en-US">
                <a:latin typeface="Times" pitchFamily="18" charset="0"/>
              </a:rPr>
              <a:t>This does not go unrecognized.  Many countries have developed energy management system standards or other types of national programs to help their industry.  These countries include Denmark, Ireland, China, Korea, Japan, Spain, Thailand, Germany, Sweden, United Kingdom.  So there is a ground swell of energy management standards that have been developed our are in the process of being developed.</a:t>
            </a:r>
          </a:p>
        </p:txBody>
      </p:sp>
    </p:spTree>
    <p:extLst>
      <p:ext uri="{BB962C8B-B14F-4D97-AF65-F5344CB8AC3E}">
        <p14:creationId xmlns:p14="http://schemas.microsoft.com/office/powerpoint/2010/main" val="12669107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38372880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570059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607162972"/>
      </p:ext>
    </p:extLst>
  </p:cSld>
  <p:clrMapOvr>
    <a:masterClrMapping/>
  </p:clrMapOvr>
  <p:transition advClick="0"/>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431800"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48920"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fld id="{BECF2DCF-3FB2-4886-B9A2-C1E0050B20B1}" type="slidenum">
              <a:rPr lang="en-GB"/>
              <a:pPr>
                <a:defRPr/>
              </a:pPr>
              <a:t>‹#›</a:t>
            </a:fld>
            <a:endParaRPr lang="en-GB"/>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8" y="151572"/>
            <a:ext cx="1589281" cy="32784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1" y="-165245"/>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4" y="6176750"/>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2726264478"/>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3" r:id="rId3"/>
    <p:sldLayoutId id="2147483654" r:id="rId4"/>
    <p:sldLayoutId id="2147483655" r:id="rId5"/>
    <p:sldLayoutId id="2147483656" r:id="rId6"/>
    <p:sldLayoutId id="2147483657" r:id="rId7"/>
    <p:sldLayoutId id="2147483662" r:id="rId8"/>
    <p:sldLayoutId id="2147483669"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arget="../charts/chart1.xml" Type="http://schemas.openxmlformats.org/officeDocument/2006/relationships/chart"/><Relationship Id="rId2" Target="../media/image14.jpeg" Type="http://schemas.openxmlformats.org/officeDocument/2006/relationships/image"/><Relationship Id="rId1" Target="../slideLayouts/slideLayout2.xml" Type="http://schemas.openxmlformats.org/officeDocument/2006/relationships/slideLayout"/></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arget="../media/image15.jpeg" Type="http://schemas.openxmlformats.org/officeDocument/2006/relationships/image"/><Relationship Id="rId1" Target="../slideLayouts/slideLayout2.xml" Type="http://schemas.openxmlformats.org/officeDocument/2006/relationships/slideLayout"/></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arget="../media/image17.jpeg" Type="http://schemas.openxmlformats.org/officeDocument/2006/relationships/image"/><Relationship Id="rId1" Target="../slideLayouts/slideLayout2.xml" Type="http://schemas.openxmlformats.org/officeDocument/2006/relationships/slideLayout"/></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arget="../media/image18.jpeg" Type="http://schemas.openxmlformats.org/officeDocument/2006/relationships/image"/><Relationship Id="rId2" Target="../notesSlides/notesSlide3.xml" Type="http://schemas.openxmlformats.org/officeDocument/2006/relationships/notesSlide"/><Relationship Id="rId1" Target="../slideLayouts/slideLayout2.xml" Type="http://schemas.openxmlformats.org/officeDocument/2006/relationships/slideLayout"/></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arget="../media/image8.jpeg" Type="http://schemas.openxmlformats.org/officeDocument/2006/relationships/image"/><Relationship Id="rId1" Target="../slideLayouts/slideLayout2.xml" Type="http://schemas.openxmlformats.org/officeDocument/2006/relationships/slideLayout"/></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hyperlink" Target="https://apiv2.business.gov.vn/medias/AnPham/d5eb0108-fa00-4102-ad9c-94da979648cb.pdf" TargetMode="External"/><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523587" y="1779743"/>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865807" y="3555638"/>
            <a:ext cx="6150015" cy="1629255"/>
          </a:xfrm>
        </p:spPr>
        <p:txBody>
          <a:bodyPr>
            <a:normAutofit/>
          </a:bodyPr>
          <a:lstStyle/>
          <a:p>
            <a:pPr marL="0" indent="0" algn="just">
              <a:spcAft>
                <a:spcPts val="800"/>
              </a:spcAft>
            </a:pPr>
            <a:r>
              <a:rPr lang="vi-VN" sz="2133" b="1" u="sng" dirty="0">
                <a:solidFill>
                  <a:schemeClr val="accent1">
                    <a:lumMod val="50000"/>
                  </a:schemeClr>
                </a:solidFill>
              </a:rPr>
              <a:t>Module 4.6</a:t>
            </a:r>
            <a:r>
              <a:rPr lang="vi-VN" sz="2133" u="sng" dirty="0">
                <a:solidFill>
                  <a:schemeClr val="accent1">
                    <a:lumMod val="50000"/>
                  </a:schemeClr>
                </a:solidFill>
              </a:rPr>
              <a:t>. </a:t>
            </a:r>
            <a:endParaRPr lang="en-US" sz="2133" u="sng" dirty="0">
              <a:solidFill>
                <a:schemeClr val="accent1">
                  <a:lumMod val="50000"/>
                </a:schemeClr>
              </a:solidFill>
            </a:endParaRPr>
          </a:p>
          <a:p>
            <a:pPr marL="0" indent="0" algn="just"/>
            <a:r>
              <a:rPr lang="vi-VN" b="1" dirty="0">
                <a:solidFill>
                  <a:schemeClr val="accent1">
                    <a:lumMod val="50000"/>
                  </a:schemeClr>
                </a:solidFill>
              </a:rPr>
              <a:t>Thực trạng, tiềm năng TKNL trong </a:t>
            </a:r>
            <a:r>
              <a:rPr lang="vi-VN" b="1" dirty="0">
                <a:solidFill>
                  <a:srgbClr val="00B0F0"/>
                </a:solidFill>
              </a:rPr>
              <a:t>ngành Dệt may</a:t>
            </a:r>
            <a:r>
              <a:rPr lang="en-US" b="1" dirty="0">
                <a:solidFill>
                  <a:schemeClr val="accent1">
                    <a:lumMod val="50000"/>
                  </a:schemeClr>
                </a:solidFill>
              </a:rPr>
              <a:t>.</a:t>
            </a:r>
            <a:endParaRPr lang="en-VN" b="1" dirty="0">
              <a:solidFill>
                <a:schemeClr val="accent1">
                  <a:lumMod val="50000"/>
                </a:schemeClr>
              </a:solidFill>
            </a:endParaRPr>
          </a:p>
        </p:txBody>
      </p:sp>
      <p:sp>
        <p:nvSpPr>
          <p:cNvPr id="6" name="Google Shape;46;p15">
            <a:extLst>
              <a:ext uri="{FF2B5EF4-FFF2-40B4-BE49-F238E27FC236}">
                <a16:creationId xmlns:a16="http://schemas.microsoft.com/office/drawing/2014/main" id="{E80E92F1-339F-477A-CE0B-5A5B36223F14}"/>
              </a:ext>
            </a:extLst>
          </p:cNvPr>
          <p:cNvSpPr txBox="1">
            <a:spLocks/>
          </p:cNvSpPr>
          <p:nvPr/>
        </p:nvSpPr>
        <p:spPr>
          <a:xfrm>
            <a:off x="717529" y="897742"/>
            <a:ext cx="7092955" cy="153653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r>
              <a:rPr lang="vi-VN" sz="4000" b="1">
                <a:solidFill>
                  <a:schemeClr val="accent1">
                    <a:lumMod val="50000"/>
                  </a:schemeClr>
                </a:solidFill>
                <a:latin typeface="+mn-lt"/>
              </a:rPr>
              <a:t>CHƯƠNG TRÌNH TẬP HUẤN DÀNH CHO DOANH NGHIỆP</a:t>
            </a:r>
            <a:endParaRPr lang="vi-VN" sz="4000" b="1" dirty="0">
              <a:solidFill>
                <a:schemeClr val="accent1">
                  <a:lumMod val="50000"/>
                </a:schemeClr>
              </a:solidFill>
              <a:latin typeface="+mn-lt"/>
            </a:endParaRPr>
          </a:p>
        </p:txBody>
      </p:sp>
      <p:sp>
        <p:nvSpPr>
          <p:cNvPr id="7" name="TextBox 6">
            <a:extLst>
              <a:ext uri="{FF2B5EF4-FFF2-40B4-BE49-F238E27FC236}">
                <a16:creationId xmlns:a16="http://schemas.microsoft.com/office/drawing/2014/main" id="{DC60CE6E-5869-F545-5C2B-7BA0D349EAB8}"/>
              </a:ext>
            </a:extLst>
          </p:cNvPr>
          <p:cNvSpPr txBox="1"/>
          <p:nvPr/>
        </p:nvSpPr>
        <p:spPr>
          <a:xfrm>
            <a:off x="717529" y="2538760"/>
            <a:ext cx="6098058" cy="400110"/>
          </a:xfrm>
          <a:prstGeom prst="rect">
            <a:avLst/>
          </a:prstGeom>
          <a:noFill/>
        </p:spPr>
        <p:txBody>
          <a:bodyPr wrap="square">
            <a:spAutoFit/>
          </a:bodyPr>
          <a:lstStyle/>
          <a:p>
            <a:r>
              <a:rPr lang="vi-VN" sz="2000" b="1" dirty="0">
                <a:solidFill>
                  <a:srgbClr val="00B0F0"/>
                </a:solidFill>
                <a:latin typeface="+mn-lt"/>
              </a:rPr>
              <a:t>LÃNH ĐẠO DOANH NGHIỆP</a:t>
            </a:r>
            <a:endParaRPr lang="en-VN" dirty="0">
              <a:solidFill>
                <a:srgbClr val="00B0F0"/>
              </a:solidFill>
            </a:endParaRPr>
          </a:p>
        </p:txBody>
      </p:sp>
    </p:spTree>
    <p:extLst>
      <p:ext uri="{BB962C8B-B14F-4D97-AF65-F5344CB8AC3E}">
        <p14:creationId xmlns:p14="http://schemas.microsoft.com/office/powerpoint/2010/main" val="41244068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609600" y="430582"/>
            <a:ext cx="10972800" cy="664804"/>
          </a:xfrm>
        </p:spPr>
        <p:txBody>
          <a:bodyPr>
            <a:normAutofit/>
          </a:bodyPr>
          <a:lstStyle/>
          <a:p>
            <a:r>
              <a:rPr lang="en-US" dirty="0">
                <a:solidFill>
                  <a:schemeClr val="accent1">
                    <a:lumMod val="50000"/>
                  </a:schemeClr>
                </a:solidFill>
                <a:latin typeface="+mn-lt"/>
              </a:rPr>
              <a:t>THỰC</a:t>
            </a:r>
            <a:r>
              <a:rPr lang="vi-VN" dirty="0">
                <a:solidFill>
                  <a:schemeClr val="accent1">
                    <a:lumMod val="50000"/>
                  </a:schemeClr>
                </a:solidFill>
                <a:latin typeface="+mn-lt"/>
              </a:rPr>
              <a:t> TRẠNG </a:t>
            </a:r>
            <a:r>
              <a:rPr lang="vi-VN">
                <a:solidFill>
                  <a:schemeClr val="accent1">
                    <a:lumMod val="50000"/>
                  </a:schemeClr>
                </a:solidFill>
                <a:latin typeface="+mn-lt"/>
              </a:rPr>
              <a:t>SỬ DỤNG </a:t>
            </a:r>
            <a:r>
              <a:rPr lang="vi-VN" dirty="0">
                <a:solidFill>
                  <a:schemeClr val="accent1">
                    <a:lumMod val="50000"/>
                  </a:schemeClr>
                </a:solidFill>
                <a:latin typeface="+mn-lt"/>
              </a:rPr>
              <a:t>NĂNG LƯỢNG </a:t>
            </a:r>
            <a:r>
              <a:rPr lang="vi-VN">
                <a:solidFill>
                  <a:schemeClr val="accent1">
                    <a:lumMod val="50000"/>
                  </a:schemeClr>
                </a:solidFill>
                <a:latin typeface="+mn-lt"/>
              </a:rPr>
              <a:t>TẠI V</a:t>
            </a:r>
            <a:r>
              <a:rPr lang="en-US">
                <a:solidFill>
                  <a:schemeClr val="accent1">
                    <a:lumMod val="50000"/>
                  </a:schemeClr>
                </a:solidFill>
                <a:latin typeface="+mn-lt"/>
              </a:rPr>
              <a:t>I</a:t>
            </a:r>
            <a:r>
              <a:rPr lang="vi-VN">
                <a:solidFill>
                  <a:schemeClr val="accent1">
                    <a:lumMod val="50000"/>
                  </a:schemeClr>
                </a:solidFill>
                <a:latin typeface="+mn-lt"/>
              </a:rPr>
              <a:t>ỆT </a:t>
            </a:r>
            <a:r>
              <a:rPr lang="vi-VN" dirty="0">
                <a:solidFill>
                  <a:schemeClr val="accent1">
                    <a:lumMod val="50000"/>
                  </a:schemeClr>
                </a:solidFill>
                <a:latin typeface="+mn-lt"/>
              </a:rPr>
              <a:t>NAM</a:t>
            </a:r>
          </a:p>
        </p:txBody>
      </p:sp>
      <p:grpSp>
        <p:nvGrpSpPr>
          <p:cNvPr id="14" name="Google Shape;888;p23">
            <a:extLst>
              <a:ext uri="{FF2B5EF4-FFF2-40B4-BE49-F238E27FC236}">
                <a16:creationId xmlns:a16="http://schemas.microsoft.com/office/drawing/2014/main" id="{67FFE5DC-93F5-4AF3-BAFB-3E44FBC81568}"/>
              </a:ext>
            </a:extLst>
          </p:cNvPr>
          <p:cNvGrpSpPr/>
          <p:nvPr/>
        </p:nvGrpSpPr>
        <p:grpSpPr>
          <a:xfrm>
            <a:off x="6082845" y="1497773"/>
            <a:ext cx="5901337" cy="1931227"/>
            <a:chOff x="616063" y="1176708"/>
            <a:chExt cx="4161233" cy="1448420"/>
          </a:xfrm>
        </p:grpSpPr>
        <p:grpSp>
          <p:nvGrpSpPr>
            <p:cNvPr id="15" name="Google Shape;889;p23">
              <a:extLst>
                <a:ext uri="{FF2B5EF4-FFF2-40B4-BE49-F238E27FC236}">
                  <a16:creationId xmlns:a16="http://schemas.microsoft.com/office/drawing/2014/main" id="{0926C501-E424-4AD6-8F01-6BBA57380CDA}"/>
                </a:ext>
              </a:extLst>
            </p:cNvPr>
            <p:cNvGrpSpPr/>
            <p:nvPr/>
          </p:nvGrpSpPr>
          <p:grpSpPr>
            <a:xfrm>
              <a:off x="1344479" y="1176708"/>
              <a:ext cx="3432817" cy="1448420"/>
              <a:chOff x="2015874" y="1092436"/>
              <a:chExt cx="3432817" cy="1448420"/>
            </a:xfrm>
          </p:grpSpPr>
          <p:sp>
            <p:nvSpPr>
              <p:cNvPr id="17" name="Google Shape;890;p23">
                <a:extLst>
                  <a:ext uri="{FF2B5EF4-FFF2-40B4-BE49-F238E27FC236}">
                    <a16:creationId xmlns:a16="http://schemas.microsoft.com/office/drawing/2014/main" id="{81DCEBBA-E04E-4EBE-85C3-3B5C7C8EAB25}"/>
                  </a:ext>
                </a:extLst>
              </p:cNvPr>
              <p:cNvSpPr txBox="1"/>
              <p:nvPr/>
            </p:nvSpPr>
            <p:spPr>
              <a:xfrm>
                <a:off x="2015874" y="1092436"/>
                <a:ext cx="2639624" cy="265800"/>
              </a:xfrm>
              <a:prstGeom prst="rect">
                <a:avLst/>
              </a:prstGeom>
              <a:no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2400" b="1" i="0" u="none" strike="noStrike" kern="0" cap="none" spc="0" normalizeH="0" baseline="0" noProof="0" dirty="0">
                    <a:ln>
                      <a:noFill/>
                    </a:ln>
                    <a:solidFill>
                      <a:srgbClr val="000000"/>
                    </a:solidFill>
                    <a:effectLst/>
                    <a:uLnTx/>
                    <a:uFillTx/>
                    <a:latin typeface="Arial" panose="020B0604020202020204" pitchFamily="34" charset="0"/>
                    <a:ea typeface="Fira Sans Extra Condensed"/>
                    <a:cs typeface="Arial" panose="020B0604020202020204" pitchFamily="34" charset="0"/>
                    <a:sym typeface="Fira Sans Extra Condensed"/>
                  </a:rPr>
                  <a:t>Năng lượng sơ cấp</a:t>
                </a:r>
                <a:endParaRPr kumimoji="0" sz="2400" b="1" i="0" u="none" strike="noStrike" kern="0" cap="none" spc="0" normalizeH="0" baseline="0" noProof="0" dirty="0">
                  <a:ln>
                    <a:noFill/>
                  </a:ln>
                  <a:solidFill>
                    <a:srgbClr val="000000"/>
                  </a:solidFill>
                  <a:effectLst/>
                  <a:uLnTx/>
                  <a:uFillTx/>
                  <a:latin typeface="Arial" panose="020B0604020202020204" pitchFamily="34" charset="0"/>
                  <a:ea typeface="Fira Sans Extra Condensed"/>
                  <a:cs typeface="Arial" panose="020B0604020202020204" pitchFamily="34" charset="0"/>
                  <a:sym typeface="Fira Sans Extra Condensed"/>
                </a:endParaRPr>
              </a:p>
            </p:txBody>
          </p:sp>
          <p:sp>
            <p:nvSpPr>
              <p:cNvPr id="18" name="Google Shape;891;p23">
                <a:extLst>
                  <a:ext uri="{FF2B5EF4-FFF2-40B4-BE49-F238E27FC236}">
                    <a16:creationId xmlns:a16="http://schemas.microsoft.com/office/drawing/2014/main" id="{4893BF34-0259-4E1E-AC00-3846A5F60780}"/>
                  </a:ext>
                </a:extLst>
              </p:cNvPr>
              <p:cNvSpPr txBox="1"/>
              <p:nvPr/>
            </p:nvSpPr>
            <p:spPr>
              <a:xfrm>
                <a:off x="2015874" y="1466649"/>
                <a:ext cx="3432817" cy="1074207"/>
              </a:xfrm>
              <a:prstGeom prst="rect">
                <a:avLst/>
              </a:prstGeom>
              <a:noFill/>
              <a:ln>
                <a:noFill/>
              </a:ln>
            </p:spPr>
            <p:txBody>
              <a:bodyPr spcFirstLastPara="1" wrap="square" lIns="121900" tIns="121900" rIns="121900" bIns="121900" anchor="ctr" anchorCtr="0">
                <a:no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800" b="0" i="0" u="none" strike="noStrike" kern="0" cap="none" spc="0" normalizeH="0" baseline="0" noProof="0" dirty="0">
                    <a:ln>
                      <a:noFill/>
                    </a:ln>
                    <a:solidFill>
                      <a:srgbClr val="000000"/>
                    </a:solidFill>
                    <a:effectLst/>
                    <a:uLnTx/>
                    <a:uFillTx/>
                    <a:latin typeface="Arial"/>
                    <a:cs typeface="Arial"/>
                    <a:sym typeface="Arial"/>
                  </a:rPr>
                  <a:t>Năm 2020, TPES của Việt Nam ước đạt 95.762 KTOE, chỉ tăng 1,5% so với năm trước.</a:t>
                </a:r>
                <a:endParaRPr kumimoji="0" lang="vi-VN" sz="2000" b="0" i="0" u="none" strike="noStrike" kern="0" cap="none" spc="0" normalizeH="0" baseline="0" noProof="0" dirty="0">
                  <a:ln>
                    <a:noFill/>
                  </a:ln>
                  <a:solidFill>
                    <a:srgbClr val="000000"/>
                  </a:solidFill>
                  <a:effectLst/>
                  <a:uLnTx/>
                  <a:uFillTx/>
                  <a:latin typeface="Arial" panose="020B0604020202020204" pitchFamily="34" charset="0"/>
                  <a:ea typeface="Roboto"/>
                  <a:cs typeface="Arial" panose="020B0604020202020204" pitchFamily="34" charset="0"/>
                  <a:sym typeface="Roboto"/>
                </a:endParaRPr>
              </a:p>
            </p:txBody>
          </p:sp>
        </p:grpSp>
        <p:sp>
          <p:nvSpPr>
            <p:cNvPr id="16" name="Google Shape;892;p23">
              <a:extLst>
                <a:ext uri="{FF2B5EF4-FFF2-40B4-BE49-F238E27FC236}">
                  <a16:creationId xmlns:a16="http://schemas.microsoft.com/office/drawing/2014/main" id="{234A2572-A6CE-4342-9B57-C336029E2F19}"/>
                </a:ext>
              </a:extLst>
            </p:cNvPr>
            <p:cNvSpPr/>
            <p:nvPr/>
          </p:nvSpPr>
          <p:spPr>
            <a:xfrm>
              <a:off x="616063" y="1375738"/>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2400" b="1" i="0" u="none" strike="noStrike" kern="0" cap="none" spc="0" normalizeH="0" baseline="0" noProof="0" dirty="0">
                  <a:ln>
                    <a:noFill/>
                  </a:ln>
                  <a:solidFill>
                    <a:srgbClr val="FFFFFF"/>
                  </a:solidFill>
                  <a:effectLst/>
                  <a:uLnTx/>
                  <a:uFillTx/>
                  <a:latin typeface="Arial" panose="020B0604020202020204" pitchFamily="34" charset="0"/>
                  <a:ea typeface="Fira Sans Extra Condensed"/>
                  <a:cs typeface="Arial" panose="020B0604020202020204" pitchFamily="34" charset="0"/>
                  <a:sym typeface="Fira Sans Extra Condensed"/>
                </a:rPr>
                <a:t>1</a:t>
              </a:r>
              <a:endParaRPr kumimoji="0" sz="2489" b="0" i="0" u="none" strike="noStrike" kern="0" cap="none" spc="0" normalizeH="0" baseline="0" noProof="0" dirty="0">
                <a:ln>
                  <a:noFill/>
                </a:ln>
                <a:solidFill>
                  <a:srgbClr val="FFFFFF"/>
                </a:solidFill>
                <a:effectLst/>
                <a:uLnTx/>
                <a:uFillTx/>
                <a:latin typeface="Arial"/>
                <a:cs typeface="Arial"/>
                <a:sym typeface="Arial"/>
              </a:endParaRPr>
            </a:p>
          </p:txBody>
        </p:sp>
      </p:grpSp>
      <p:grpSp>
        <p:nvGrpSpPr>
          <p:cNvPr id="19" name="Google Shape;893;p23">
            <a:extLst>
              <a:ext uri="{FF2B5EF4-FFF2-40B4-BE49-F238E27FC236}">
                <a16:creationId xmlns:a16="http://schemas.microsoft.com/office/drawing/2014/main" id="{8A211CEF-6E61-4393-8B73-A7ED20E6D84B}"/>
              </a:ext>
            </a:extLst>
          </p:cNvPr>
          <p:cNvGrpSpPr/>
          <p:nvPr/>
        </p:nvGrpSpPr>
        <p:grpSpPr>
          <a:xfrm>
            <a:off x="6082844" y="4072504"/>
            <a:ext cx="5707371" cy="1711382"/>
            <a:chOff x="616063" y="2189586"/>
            <a:chExt cx="4280529" cy="1283536"/>
          </a:xfrm>
        </p:grpSpPr>
        <p:grpSp>
          <p:nvGrpSpPr>
            <p:cNvPr id="20" name="Google Shape;894;p23">
              <a:extLst>
                <a:ext uri="{FF2B5EF4-FFF2-40B4-BE49-F238E27FC236}">
                  <a16:creationId xmlns:a16="http://schemas.microsoft.com/office/drawing/2014/main" id="{7566E403-3779-44E6-BC8A-DE21CCC875B2}"/>
                </a:ext>
              </a:extLst>
            </p:cNvPr>
            <p:cNvGrpSpPr/>
            <p:nvPr/>
          </p:nvGrpSpPr>
          <p:grpSpPr>
            <a:xfrm>
              <a:off x="1344480" y="2189586"/>
              <a:ext cx="3552112" cy="1283536"/>
              <a:chOff x="2015875" y="1815752"/>
              <a:chExt cx="3552112" cy="1283536"/>
            </a:xfrm>
          </p:grpSpPr>
          <p:sp>
            <p:nvSpPr>
              <p:cNvPr id="22" name="Google Shape;895;p23">
                <a:extLst>
                  <a:ext uri="{FF2B5EF4-FFF2-40B4-BE49-F238E27FC236}">
                    <a16:creationId xmlns:a16="http://schemas.microsoft.com/office/drawing/2014/main" id="{919AEE07-8F08-4FD2-AD09-789E758AC2CD}"/>
                  </a:ext>
                </a:extLst>
              </p:cNvPr>
              <p:cNvSpPr txBox="1"/>
              <p:nvPr/>
            </p:nvSpPr>
            <p:spPr>
              <a:xfrm>
                <a:off x="2015876" y="1815752"/>
                <a:ext cx="3432817" cy="265800"/>
              </a:xfrm>
              <a:prstGeom prst="rect">
                <a:avLst/>
              </a:prstGeom>
              <a:no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400" b="1" i="0" u="none" strike="noStrike" kern="0" cap="none" spc="0" normalizeH="0" baseline="0" noProof="0" dirty="0">
                    <a:ln>
                      <a:noFill/>
                    </a:ln>
                    <a:solidFill>
                      <a:srgbClr val="000000"/>
                    </a:solidFill>
                    <a:effectLst/>
                    <a:uLnTx/>
                    <a:uFillTx/>
                    <a:latin typeface="Arial" panose="020B0604020202020204" pitchFamily="34" charset="0"/>
                    <a:ea typeface="Fira Sans Extra Condensed"/>
                    <a:cs typeface="Arial" panose="020B0604020202020204" pitchFamily="34" charset="0"/>
                    <a:sym typeface="Fira Sans Extra Condensed"/>
                  </a:rPr>
                  <a:t>Sử dụng năng lượng sơ cấp</a:t>
                </a:r>
              </a:p>
            </p:txBody>
          </p:sp>
          <p:sp>
            <p:nvSpPr>
              <p:cNvPr id="23" name="Google Shape;896;p23">
                <a:extLst>
                  <a:ext uri="{FF2B5EF4-FFF2-40B4-BE49-F238E27FC236}">
                    <a16:creationId xmlns:a16="http://schemas.microsoft.com/office/drawing/2014/main" id="{05484EF4-4D40-4674-9DD8-B9591A329E03}"/>
                  </a:ext>
                </a:extLst>
              </p:cNvPr>
              <p:cNvSpPr txBox="1"/>
              <p:nvPr/>
            </p:nvSpPr>
            <p:spPr>
              <a:xfrm>
                <a:off x="2015875" y="2258243"/>
                <a:ext cx="3552112" cy="841045"/>
              </a:xfrm>
              <a:prstGeom prst="rect">
                <a:avLst/>
              </a:prstGeom>
              <a:noFill/>
              <a:ln>
                <a:noFill/>
              </a:ln>
            </p:spPr>
            <p:txBody>
              <a:bodyPr spcFirstLastPara="1" wrap="square" lIns="121900" tIns="121900" rIns="121900" bIns="121900" anchor="ctr" anchorCtr="0">
                <a:no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800" b="0" i="0" u="none" strike="noStrike" kern="0" cap="none" spc="0" normalizeH="0" baseline="0" noProof="0" dirty="0">
                    <a:ln>
                      <a:noFill/>
                    </a:ln>
                    <a:solidFill>
                      <a:srgbClr val="000000"/>
                    </a:solidFill>
                    <a:effectLst/>
                    <a:uLnTx/>
                    <a:uFillTx/>
                    <a:latin typeface="Arial" panose="020B0604020202020204" pitchFamily="34" charset="0"/>
                    <a:ea typeface="Roboto"/>
                    <a:cs typeface="Arial" panose="020B0604020202020204" pitchFamily="34" charset="0"/>
                    <a:sym typeface="Roboto"/>
                  </a:rPr>
                  <a:t>﻿Sản lượng xuất khẩu của năm 2019 chỉ còn 8.834 KTOE, giảm 2,4 lần so với năm 2010</a:t>
                </a: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800" b="0" i="0" u="none" strike="noStrike" kern="0" cap="none" spc="0" normalizeH="0" baseline="0" noProof="0" dirty="0">
                    <a:ln>
                      <a:noFill/>
                    </a:ln>
                    <a:solidFill>
                      <a:srgbClr val="000000"/>
                    </a:solidFill>
                    <a:effectLst/>
                    <a:uLnTx/>
                    <a:uFillTx/>
                    <a:latin typeface="Arial" panose="020B0604020202020204" pitchFamily="34" charset="0"/>
                    <a:ea typeface="Roboto"/>
                    <a:cs typeface="Arial" panose="020B0604020202020204" pitchFamily="34" charset="0"/>
                    <a:sym typeface="Roboto"/>
                  </a:rPr>
                  <a:t>﻿Năm 2019, năng lượng nhập khẩu là 44.342 KTOE, tăng 39,6% so với năm 2018</a:t>
                </a:r>
              </a:p>
            </p:txBody>
          </p:sp>
        </p:grpSp>
        <p:sp>
          <p:nvSpPr>
            <p:cNvPr id="21" name="Google Shape;897;p23">
              <a:extLst>
                <a:ext uri="{FF2B5EF4-FFF2-40B4-BE49-F238E27FC236}">
                  <a16:creationId xmlns:a16="http://schemas.microsoft.com/office/drawing/2014/main" id="{8C88FB69-FBEE-4261-8387-B953A934F469}"/>
                </a:ext>
              </a:extLst>
            </p:cNvPr>
            <p:cNvSpPr/>
            <p:nvPr/>
          </p:nvSpPr>
          <p:spPr>
            <a:xfrm>
              <a:off x="616063" y="2509013"/>
              <a:ext cx="552000" cy="552000"/>
            </a:xfrm>
            <a:prstGeom prst="ellipse">
              <a:avLst/>
            </a:prstGeom>
            <a:solidFill>
              <a:schemeClr val="accent4"/>
            </a:solidFill>
            <a:ln w="38100" cap="flat" cmpd="sng">
              <a:solidFill>
                <a:schemeClr val="accent4"/>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2400" b="1" i="0" u="none" strike="noStrike" kern="0" cap="none" spc="0" normalizeH="0" baseline="0" noProof="0" dirty="0">
                  <a:ln>
                    <a:noFill/>
                  </a:ln>
                  <a:solidFill>
                    <a:srgbClr val="FFFFFF"/>
                  </a:solidFill>
                  <a:effectLst/>
                  <a:uLnTx/>
                  <a:uFillTx/>
                  <a:latin typeface="Arial" panose="020B0604020202020204" pitchFamily="34" charset="0"/>
                  <a:ea typeface="Fira Sans Extra Condensed"/>
                  <a:cs typeface="Arial" panose="020B0604020202020204" pitchFamily="34" charset="0"/>
                  <a:sym typeface="Fira Sans Extra Condensed"/>
                </a:rPr>
                <a:t>2</a:t>
              </a: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grpSp>
      <p:pic>
        <p:nvPicPr>
          <p:cNvPr id="5" name="Picture 4">
            <a:extLst>
              <a:ext uri="{FF2B5EF4-FFF2-40B4-BE49-F238E27FC236}">
                <a16:creationId xmlns:a16="http://schemas.microsoft.com/office/drawing/2014/main" id="{2622699A-50DA-FCA3-D52D-F8C3DDFF5BB0}"/>
              </a:ext>
            </a:extLst>
          </p:cNvPr>
          <p:cNvPicPr>
            <a:picLocks noChangeAspect="1"/>
          </p:cNvPicPr>
          <p:nvPr/>
        </p:nvPicPr>
        <p:blipFill>
          <a:blip r:embed="rId2"/>
          <a:stretch>
            <a:fillRect/>
          </a:stretch>
        </p:blipFill>
        <p:spPr>
          <a:xfrm>
            <a:off x="718815" y="1276934"/>
            <a:ext cx="4577090" cy="2578517"/>
          </a:xfrm>
          <a:prstGeom prst="rect">
            <a:avLst/>
          </a:prstGeom>
        </p:spPr>
      </p:pic>
      <p:sp>
        <p:nvSpPr>
          <p:cNvPr id="7" name="TextBox 6">
            <a:extLst>
              <a:ext uri="{FF2B5EF4-FFF2-40B4-BE49-F238E27FC236}">
                <a16:creationId xmlns:a16="http://schemas.microsoft.com/office/drawing/2014/main" id="{72B3E369-2677-691C-7502-1D77F2CA2F3F}"/>
              </a:ext>
            </a:extLst>
          </p:cNvPr>
          <p:cNvSpPr txBox="1"/>
          <p:nvPr/>
        </p:nvSpPr>
        <p:spPr>
          <a:xfrm>
            <a:off x="2813175" y="6427418"/>
            <a:ext cx="4052500"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800" b="0" i="1" u="none" strike="noStrike" kern="0" cap="none" spc="0" normalizeH="0" baseline="0" noProof="0">
                <a:ln>
                  <a:noFill/>
                </a:ln>
                <a:solidFill>
                  <a:srgbClr val="000000"/>
                </a:solidFill>
                <a:effectLst/>
                <a:uLnTx/>
                <a:uFillTx/>
                <a:latin typeface="Arial"/>
                <a:cs typeface="Arial"/>
                <a:sym typeface="Arial"/>
              </a:rPr>
              <a:t>Thống kê năng lượng Việt Nam 2020</a:t>
            </a:r>
            <a:endParaRPr kumimoji="0" lang="en-VN" sz="1800" b="0" i="1" u="none" strike="noStrike" kern="0" cap="none" spc="0" normalizeH="0" baseline="0" noProof="0" dirty="0">
              <a:ln>
                <a:noFill/>
              </a:ln>
              <a:solidFill>
                <a:srgbClr val="000000"/>
              </a:solidFill>
              <a:effectLst/>
              <a:uLnTx/>
              <a:uFillTx/>
              <a:latin typeface="Arial"/>
              <a:cs typeface="Arial"/>
              <a:sym typeface="Arial"/>
            </a:endParaRPr>
          </a:p>
        </p:txBody>
      </p:sp>
      <p:pic>
        <p:nvPicPr>
          <p:cNvPr id="8" name="Picture 7">
            <a:extLst>
              <a:ext uri="{FF2B5EF4-FFF2-40B4-BE49-F238E27FC236}">
                <a16:creationId xmlns:a16="http://schemas.microsoft.com/office/drawing/2014/main" id="{717D6FE1-DAC3-86BA-E76C-B87E0772B419}"/>
              </a:ext>
            </a:extLst>
          </p:cNvPr>
          <p:cNvPicPr>
            <a:picLocks noChangeAspect="1"/>
          </p:cNvPicPr>
          <p:nvPr/>
        </p:nvPicPr>
        <p:blipFill>
          <a:blip r:embed="rId3"/>
          <a:stretch>
            <a:fillRect/>
          </a:stretch>
        </p:blipFill>
        <p:spPr>
          <a:xfrm>
            <a:off x="609600" y="4018958"/>
            <a:ext cx="5208608" cy="2408460"/>
          </a:xfrm>
          <a:prstGeom prst="rect">
            <a:avLst/>
          </a:prstGeom>
        </p:spPr>
      </p:pic>
    </p:spTree>
    <p:extLst>
      <p:ext uri="{BB962C8B-B14F-4D97-AF65-F5344CB8AC3E}">
        <p14:creationId xmlns:p14="http://schemas.microsoft.com/office/powerpoint/2010/main" val="20382283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oogle Shape;888;p23">
            <a:extLst>
              <a:ext uri="{FF2B5EF4-FFF2-40B4-BE49-F238E27FC236}">
                <a16:creationId xmlns:a16="http://schemas.microsoft.com/office/drawing/2014/main" id="{7DBB01BF-AD7A-45E8-B3CA-954F6AEAA44A}"/>
              </a:ext>
            </a:extLst>
          </p:cNvPr>
          <p:cNvGrpSpPr/>
          <p:nvPr/>
        </p:nvGrpSpPr>
        <p:grpSpPr>
          <a:xfrm>
            <a:off x="5741041" y="1531600"/>
            <a:ext cx="5638800" cy="3007036"/>
            <a:chOff x="616063" y="1285122"/>
            <a:chExt cx="4229100" cy="2445377"/>
          </a:xfrm>
        </p:grpSpPr>
        <p:grpSp>
          <p:nvGrpSpPr>
            <p:cNvPr id="15" name="Google Shape;889;p23">
              <a:extLst>
                <a:ext uri="{FF2B5EF4-FFF2-40B4-BE49-F238E27FC236}">
                  <a16:creationId xmlns:a16="http://schemas.microsoft.com/office/drawing/2014/main" id="{0C242750-1082-43AD-A1DD-4562D8E45483}"/>
                </a:ext>
              </a:extLst>
            </p:cNvPr>
            <p:cNvGrpSpPr/>
            <p:nvPr/>
          </p:nvGrpSpPr>
          <p:grpSpPr>
            <a:xfrm>
              <a:off x="1344479" y="1285122"/>
              <a:ext cx="3500684" cy="2445377"/>
              <a:chOff x="2015874" y="1200850"/>
              <a:chExt cx="3500684" cy="2445377"/>
            </a:xfrm>
          </p:grpSpPr>
          <p:sp>
            <p:nvSpPr>
              <p:cNvPr id="17" name="Google Shape;890;p23">
                <a:extLst>
                  <a:ext uri="{FF2B5EF4-FFF2-40B4-BE49-F238E27FC236}">
                    <a16:creationId xmlns:a16="http://schemas.microsoft.com/office/drawing/2014/main" id="{D61D78EB-573C-4DC8-90D7-53FBF20659B8}"/>
                  </a:ext>
                </a:extLst>
              </p:cNvPr>
              <p:cNvSpPr txBox="1"/>
              <p:nvPr/>
            </p:nvSpPr>
            <p:spPr>
              <a:xfrm>
                <a:off x="2015874" y="1200850"/>
                <a:ext cx="3500684" cy="265800"/>
              </a:xfrm>
              <a:prstGeom prst="rect">
                <a:avLst/>
              </a:prstGeom>
              <a:no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800" b="1" i="0" u="none" strike="noStrike" kern="0" cap="none" spc="0" normalizeH="0" baseline="0" noProof="0" dirty="0">
                    <a:ln>
                      <a:noFill/>
                    </a:ln>
                    <a:solidFill>
                      <a:srgbClr val="000000"/>
                    </a:solidFill>
                    <a:effectLst/>
                    <a:uLnTx/>
                    <a:uFillTx/>
                    <a:latin typeface="Arial" panose="020B0604020202020204" pitchFamily="34" charset="0"/>
                    <a:ea typeface="Fira Sans Extra Condensed"/>
                    <a:cs typeface="Arial" panose="020B0604020202020204" pitchFamily="34" charset="0"/>
                    <a:sym typeface="Fira Sans Extra Condensed"/>
                  </a:rPr>
                  <a:t>Cường độ năng l</a:t>
                </a:r>
                <a:r>
                  <a:rPr kumimoji="0" lang="en-US" sz="1800" b="1" i="0" u="none" strike="noStrike" kern="0" cap="none" spc="0" normalizeH="0" baseline="0" noProof="0" dirty="0" err="1">
                    <a:ln>
                      <a:noFill/>
                    </a:ln>
                    <a:solidFill>
                      <a:srgbClr val="000000"/>
                    </a:solidFill>
                    <a:effectLst/>
                    <a:uLnTx/>
                    <a:uFillTx/>
                    <a:latin typeface="Arial" panose="020B0604020202020204" pitchFamily="34" charset="0"/>
                    <a:ea typeface="Fira Sans Extra Condensed"/>
                    <a:cs typeface="Arial" panose="020B0604020202020204" pitchFamily="34" charset="0"/>
                    <a:sym typeface="Fira Sans Extra Condensed"/>
                  </a:rPr>
                  <a:t>ượ</a:t>
                </a:r>
                <a:r>
                  <a:rPr kumimoji="0" lang="vi-VN" sz="1800" b="1" i="0" u="none" strike="noStrike" kern="0" cap="none" spc="0" normalizeH="0" baseline="0" noProof="0" dirty="0">
                    <a:ln>
                      <a:noFill/>
                    </a:ln>
                    <a:solidFill>
                      <a:srgbClr val="000000"/>
                    </a:solidFill>
                    <a:effectLst/>
                    <a:uLnTx/>
                    <a:uFillTx/>
                    <a:latin typeface="Arial" panose="020B0604020202020204" pitchFamily="34" charset="0"/>
                    <a:ea typeface="Fira Sans Extra Condensed"/>
                    <a:cs typeface="Arial" panose="020B0604020202020204" pitchFamily="34" charset="0"/>
                    <a:sym typeface="Fira Sans Extra Condensed"/>
                  </a:rPr>
                  <a:t>ng </a:t>
                </a:r>
                <a:r>
                  <a:rPr kumimoji="0" lang="en-US" sz="1800" b="1" i="0" u="none" strike="noStrike" kern="0" cap="none" spc="0" normalizeH="0" baseline="0" noProof="0" dirty="0">
                    <a:ln>
                      <a:noFill/>
                    </a:ln>
                    <a:solidFill>
                      <a:srgbClr val="000000"/>
                    </a:solidFill>
                    <a:effectLst/>
                    <a:uLnTx/>
                    <a:uFillTx/>
                    <a:latin typeface="Arial" panose="020B0604020202020204" pitchFamily="34" charset="0"/>
                    <a:ea typeface="Fira Sans Extra Condensed"/>
                    <a:cs typeface="Arial" panose="020B0604020202020204" pitchFamily="34" charset="0"/>
                    <a:sym typeface="Fira Sans Extra Condensed"/>
                  </a:rPr>
                  <a:t>theo </a:t>
                </a:r>
                <a:r>
                  <a:rPr kumimoji="0" lang="vi-VN" sz="1800" b="1" i="0" u="none" strike="noStrike" kern="0" cap="none" spc="0" normalizeH="0" baseline="0" noProof="0" dirty="0">
                    <a:ln>
                      <a:noFill/>
                    </a:ln>
                    <a:solidFill>
                      <a:srgbClr val="000000"/>
                    </a:solidFill>
                    <a:effectLst/>
                    <a:uLnTx/>
                    <a:uFillTx/>
                    <a:latin typeface="Arial" panose="020B0604020202020204" pitchFamily="34" charset="0"/>
                    <a:ea typeface="Fira Sans Extra Condensed"/>
                    <a:cs typeface="Arial" panose="020B0604020202020204" pitchFamily="34" charset="0"/>
                    <a:sym typeface="Fira Sans Extra Condensed"/>
                  </a:rPr>
                  <a:t>từng nước</a:t>
                </a:r>
              </a:p>
            </p:txBody>
          </p:sp>
          <p:sp>
            <p:nvSpPr>
              <p:cNvPr id="18" name="Google Shape;891;p23">
                <a:extLst>
                  <a:ext uri="{FF2B5EF4-FFF2-40B4-BE49-F238E27FC236}">
                    <a16:creationId xmlns:a16="http://schemas.microsoft.com/office/drawing/2014/main" id="{551CB2B6-07E2-4A40-8921-241C756EAF66}"/>
                  </a:ext>
                </a:extLst>
              </p:cNvPr>
              <p:cNvSpPr txBox="1"/>
              <p:nvPr/>
            </p:nvSpPr>
            <p:spPr>
              <a:xfrm>
                <a:off x="2015874" y="1567466"/>
                <a:ext cx="3432817" cy="2078761"/>
              </a:xfrm>
              <a:prstGeom prst="rect">
                <a:avLst/>
              </a:prstGeom>
              <a:noFill/>
              <a:ln>
                <a:noFill/>
              </a:ln>
            </p:spPr>
            <p:txBody>
              <a:bodyPr spcFirstLastPara="1" wrap="square" lIns="121900" tIns="121900" rIns="121900" bIns="121900" anchor="ctr" anchorCtr="0">
                <a:noAutofit/>
              </a:bodyPr>
              <a:lstStyle/>
              <a:p>
                <a:pPr marL="0" marR="0" lvl="0" indent="0" algn="just" defTabSz="914400" rtl="0" eaLnBrk="1" fontAlgn="auto" latinLnBrk="0" hangingPunct="1">
                  <a:lnSpc>
                    <a:spcPct val="100000"/>
                  </a:lnSpc>
                  <a:spcBef>
                    <a:spcPts val="0"/>
                  </a:spcBef>
                  <a:spcAft>
                    <a:spcPts val="800"/>
                  </a:spcAft>
                  <a:buClr>
                    <a:srgbClr val="000000"/>
                  </a:buClr>
                  <a:buSzTx/>
                  <a:buFont typeface="Arial"/>
                  <a:buNone/>
                  <a:tabLst/>
                  <a:defRPr/>
                </a:pPr>
                <a:r>
                  <a:rPr kumimoji="0" lang="vi-VN" sz="1800" b="0" i="0" u="none" strike="noStrike" kern="0" cap="none" spc="0" normalizeH="0" baseline="0" noProof="0" dirty="0">
                    <a:ln>
                      <a:noFill/>
                    </a:ln>
                    <a:solidFill>
                      <a:srgbClr val="000000"/>
                    </a:solidFill>
                    <a:effectLst/>
                    <a:uLnTx/>
                    <a:uFillTx/>
                    <a:latin typeface="Arial"/>
                    <a:cs typeface="Arial"/>
                    <a:sym typeface="Roboto"/>
                  </a:rPr>
                  <a:t>﻿Xét trên quy mô dân số, chỉ số TPES trên đầu người của Việt Nam ở năm 2018 còn tương đối thấp, chỉ 848 kgOE/người, thậm chí còn thập hơn trung bình của toàn khối ASEAN là 1.041 kgOE/người. Tuy nhiên, cường độ TPES trên GDP lại khá cao. Điều này cho thấy hiệu quả sử dụng năng lượng của Việt Nam cần phải cải thiện</a:t>
                </a:r>
              </a:p>
            </p:txBody>
          </p:sp>
        </p:grpSp>
        <p:sp>
          <p:nvSpPr>
            <p:cNvPr id="16" name="Google Shape;892;p23">
              <a:extLst>
                <a:ext uri="{FF2B5EF4-FFF2-40B4-BE49-F238E27FC236}">
                  <a16:creationId xmlns:a16="http://schemas.microsoft.com/office/drawing/2014/main" id="{43EA7C95-32C1-4B7E-B252-3EBAEAAA9864}"/>
                </a:ext>
              </a:extLst>
            </p:cNvPr>
            <p:cNvSpPr/>
            <p:nvPr/>
          </p:nvSpPr>
          <p:spPr>
            <a:xfrm>
              <a:off x="616063" y="1375738"/>
              <a:ext cx="552000" cy="552000"/>
            </a:xfrm>
            <a:prstGeom prst="ellipse">
              <a:avLst/>
            </a:prstGeom>
            <a:solidFill>
              <a:schemeClr val="accent3"/>
            </a:solidFill>
            <a:ln w="38100" cap="flat" cmpd="sng">
              <a:solidFill>
                <a:schemeClr val="accent3">
                  <a:lumMod val="60000"/>
                  <a:lumOff val="40000"/>
                </a:schemeClr>
              </a:solidFill>
              <a:prstDash val="solid"/>
              <a:round/>
              <a:headEnd type="none" w="sm" len="sm"/>
              <a:tailEnd type="none" w="sm" len="sm"/>
            </a:ln>
          </p:spPr>
          <p:txBody>
            <a:bodyPr spcFirstLastPara="1" wrap="square"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1800" b="1" i="0" u="none" strike="noStrike" kern="0" cap="none" spc="0" normalizeH="0" baseline="0" noProof="0" dirty="0">
                  <a:ln>
                    <a:noFill/>
                  </a:ln>
                  <a:solidFill>
                    <a:srgbClr val="FFFFFF"/>
                  </a:solidFill>
                  <a:effectLst/>
                  <a:uLnTx/>
                  <a:uFillTx/>
                  <a:latin typeface="Arial" panose="020B0604020202020204" pitchFamily="34" charset="0"/>
                  <a:ea typeface="Fira Sans Extra Condensed"/>
                  <a:cs typeface="Arial" panose="020B0604020202020204" pitchFamily="34" charset="0"/>
                  <a:sym typeface="Fira Sans Extra Condensed"/>
                </a:rPr>
                <a:t>3</a:t>
              </a:r>
              <a:endParaRPr kumimoji="0" sz="1800" b="0" i="0" u="none" strike="noStrike" kern="0" cap="none" spc="0" normalizeH="0" baseline="0" noProof="0" dirty="0">
                <a:ln>
                  <a:noFill/>
                </a:ln>
                <a:solidFill>
                  <a:srgbClr val="FFFFFF"/>
                </a:solidFill>
                <a:effectLst/>
                <a:uLnTx/>
                <a:uFillTx/>
                <a:latin typeface="Arial"/>
                <a:cs typeface="Arial"/>
                <a:sym typeface="Arial"/>
              </a:endParaRPr>
            </a:p>
          </p:txBody>
        </p:sp>
      </p:grpSp>
      <p:grpSp>
        <p:nvGrpSpPr>
          <p:cNvPr id="19" name="Google Shape;893;p23">
            <a:extLst>
              <a:ext uri="{FF2B5EF4-FFF2-40B4-BE49-F238E27FC236}">
                <a16:creationId xmlns:a16="http://schemas.microsoft.com/office/drawing/2014/main" id="{947757D5-AB91-491B-BB19-2B01CDF86075}"/>
              </a:ext>
            </a:extLst>
          </p:cNvPr>
          <p:cNvGrpSpPr/>
          <p:nvPr/>
        </p:nvGrpSpPr>
        <p:grpSpPr>
          <a:xfrm>
            <a:off x="5831531" y="5484705"/>
            <a:ext cx="5843638" cy="1121392"/>
            <a:chOff x="616063" y="2364491"/>
            <a:chExt cx="4382728" cy="841044"/>
          </a:xfrm>
        </p:grpSpPr>
        <p:sp>
          <p:nvSpPr>
            <p:cNvPr id="22" name="Google Shape;895;p23">
              <a:extLst>
                <a:ext uri="{FF2B5EF4-FFF2-40B4-BE49-F238E27FC236}">
                  <a16:creationId xmlns:a16="http://schemas.microsoft.com/office/drawing/2014/main" id="{FC511A04-30EC-4091-BBE1-2D709B7A3A71}"/>
                </a:ext>
              </a:extLst>
            </p:cNvPr>
            <p:cNvSpPr txBox="1"/>
            <p:nvPr/>
          </p:nvSpPr>
          <p:spPr>
            <a:xfrm>
              <a:off x="1344479" y="2364491"/>
              <a:ext cx="3654312" cy="841044"/>
            </a:xfrm>
            <a:prstGeom prst="rect">
              <a:avLst/>
            </a:prstGeom>
            <a:no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300"/>
                </a:spcBef>
                <a:spcAft>
                  <a:spcPts val="0"/>
                </a:spcAft>
                <a:buClr>
                  <a:srgbClr val="000000"/>
                </a:buClr>
                <a:buSzTx/>
                <a:buFont typeface="Arial"/>
                <a:buNone/>
                <a:tabLst/>
                <a:defRPr/>
              </a:pPr>
              <a:r>
                <a:rPr kumimoji="0" lang="vi-VN" sz="1800" b="0" i="0" u="none" strike="noStrike" kern="0" cap="none" spc="0" normalizeH="0" baseline="0" noProof="0" dirty="0">
                  <a:ln>
                    <a:noFill/>
                  </a:ln>
                  <a:solidFill>
                    <a:srgbClr val="000000"/>
                  </a:solidFill>
                  <a:effectLst/>
                  <a:uLnTx/>
                  <a:uFillTx/>
                  <a:latin typeface="Arial"/>
                  <a:cs typeface="Arial"/>
                  <a:sym typeface="Arial"/>
                </a:rPr>
                <a:t>Lượng năng lượng cần thiết để sản xuất một đơn vị sản lượng kinh tế. Con số thấp hơn có nghĩa là các nền kinh tế tạo ra giá trị kinh tế theo cách ít sử dụng năng lượng hơn.</a:t>
              </a:r>
              <a:endParaRPr kumimoji="0" lang="en-US" sz="1800" b="0" i="0" u="none" strike="noStrike" kern="0" cap="none" spc="0" normalizeH="0" baseline="0" noProof="0" dirty="0">
                <a:ln>
                  <a:noFill/>
                </a:ln>
                <a:solidFill>
                  <a:srgbClr val="000000"/>
                </a:solidFill>
                <a:effectLst/>
                <a:uLnTx/>
                <a:uFillTx/>
                <a:latin typeface="Arial"/>
                <a:cs typeface="Arial"/>
                <a:sym typeface="Arial"/>
              </a:endParaRPr>
            </a:p>
          </p:txBody>
        </p:sp>
        <p:sp>
          <p:nvSpPr>
            <p:cNvPr id="21" name="Google Shape;897;p23">
              <a:extLst>
                <a:ext uri="{FF2B5EF4-FFF2-40B4-BE49-F238E27FC236}">
                  <a16:creationId xmlns:a16="http://schemas.microsoft.com/office/drawing/2014/main" id="{CA4363F4-5487-453A-841A-2FFBDF74039B}"/>
                </a:ext>
              </a:extLst>
            </p:cNvPr>
            <p:cNvSpPr/>
            <p:nvPr/>
          </p:nvSpPr>
          <p:spPr>
            <a:xfrm>
              <a:off x="616063" y="2509013"/>
              <a:ext cx="552000" cy="552000"/>
            </a:xfrm>
            <a:prstGeom prst="ellipse">
              <a:avLst/>
            </a:prstGeom>
            <a:solidFill>
              <a:srgbClr val="434343"/>
            </a:solidFill>
            <a:ln w="38100" cap="flat" cmpd="sng">
              <a:solidFill>
                <a:schemeClr val="bg1">
                  <a:lumMod val="50000"/>
                </a:schemeClr>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1800" b="1" i="0" u="none" strike="noStrike" kern="0" cap="none" spc="0" normalizeH="0" baseline="0" noProof="0" dirty="0">
                  <a:ln>
                    <a:noFill/>
                  </a:ln>
                  <a:solidFill>
                    <a:srgbClr val="FFFFFF"/>
                  </a:solidFill>
                  <a:effectLst/>
                  <a:uLnTx/>
                  <a:uFillTx/>
                  <a:latin typeface="Arial" panose="020B0604020202020204" pitchFamily="34" charset="0"/>
                  <a:ea typeface="Fira Sans Extra Condensed"/>
                  <a:cs typeface="Arial" panose="020B0604020202020204" pitchFamily="34" charset="0"/>
                  <a:sym typeface="Fira Sans Extra Condensed"/>
                </a:rPr>
                <a:t>4</a:t>
              </a:r>
              <a:endParaRPr kumimoji="0" sz="1800" b="0" i="0" u="none" strike="noStrike" kern="0" cap="none" spc="0" normalizeH="0" baseline="0" noProof="0" dirty="0">
                <a:ln>
                  <a:noFill/>
                </a:ln>
                <a:solidFill>
                  <a:srgbClr val="000000"/>
                </a:solidFill>
                <a:effectLst/>
                <a:uLnTx/>
                <a:uFillTx/>
                <a:latin typeface="Arial"/>
                <a:cs typeface="Arial"/>
                <a:sym typeface="Arial"/>
              </a:endParaRPr>
            </a:p>
          </p:txBody>
        </p:sp>
      </p:grpSp>
      <p:sp>
        <p:nvSpPr>
          <p:cNvPr id="5" name="Title 2">
            <a:extLst>
              <a:ext uri="{FF2B5EF4-FFF2-40B4-BE49-F238E27FC236}">
                <a16:creationId xmlns:a16="http://schemas.microsoft.com/office/drawing/2014/main" id="{F9FA7664-EF11-D672-A0F3-C953DEA6435E}"/>
              </a:ext>
            </a:extLst>
          </p:cNvPr>
          <p:cNvSpPr>
            <a:spLocks noGrp="1"/>
          </p:cNvSpPr>
          <p:nvPr>
            <p:ph type="title"/>
          </p:nvPr>
        </p:nvSpPr>
        <p:spPr>
          <a:xfrm>
            <a:off x="609600" y="585531"/>
            <a:ext cx="10972800" cy="590491"/>
          </a:xfrm>
        </p:spPr>
        <p:txBody>
          <a:bodyPr>
            <a:noAutofit/>
          </a:bodyPr>
          <a:lstStyle/>
          <a:p>
            <a:r>
              <a:rPr lang="en-US" dirty="0">
                <a:solidFill>
                  <a:schemeClr val="accent1">
                    <a:lumMod val="50000"/>
                  </a:schemeClr>
                </a:solidFill>
                <a:latin typeface="+mn-lt"/>
              </a:rPr>
              <a:t>THỰC</a:t>
            </a:r>
            <a:r>
              <a:rPr lang="vi-VN" dirty="0">
                <a:solidFill>
                  <a:schemeClr val="accent1">
                    <a:lumMod val="50000"/>
                  </a:schemeClr>
                </a:solidFill>
                <a:latin typeface="+mn-lt"/>
              </a:rPr>
              <a:t> TRẠNG SỬ </a:t>
            </a:r>
            <a:r>
              <a:rPr lang="vi-VN">
                <a:solidFill>
                  <a:schemeClr val="accent1">
                    <a:lumMod val="50000"/>
                  </a:schemeClr>
                </a:solidFill>
                <a:latin typeface="+mn-lt"/>
              </a:rPr>
              <a:t>DỤNG NĂNG </a:t>
            </a:r>
            <a:r>
              <a:rPr lang="vi-VN" dirty="0">
                <a:solidFill>
                  <a:schemeClr val="accent1">
                    <a:lumMod val="50000"/>
                  </a:schemeClr>
                </a:solidFill>
                <a:latin typeface="+mn-lt"/>
              </a:rPr>
              <a:t>LƯỢNG </a:t>
            </a:r>
            <a:r>
              <a:rPr lang="vi-VN">
                <a:solidFill>
                  <a:schemeClr val="accent1">
                    <a:lumMod val="50000"/>
                  </a:schemeClr>
                </a:solidFill>
                <a:latin typeface="+mn-lt"/>
              </a:rPr>
              <a:t>TẠI V</a:t>
            </a:r>
            <a:r>
              <a:rPr lang="en-US">
                <a:solidFill>
                  <a:schemeClr val="accent1">
                    <a:lumMod val="50000"/>
                  </a:schemeClr>
                </a:solidFill>
                <a:latin typeface="+mn-lt"/>
              </a:rPr>
              <a:t>I</a:t>
            </a:r>
            <a:r>
              <a:rPr lang="vi-VN">
                <a:solidFill>
                  <a:schemeClr val="accent1">
                    <a:lumMod val="50000"/>
                  </a:schemeClr>
                </a:solidFill>
                <a:latin typeface="+mn-lt"/>
              </a:rPr>
              <a:t>ỆT </a:t>
            </a:r>
            <a:r>
              <a:rPr lang="vi-VN" dirty="0">
                <a:solidFill>
                  <a:schemeClr val="accent1">
                    <a:lumMod val="50000"/>
                  </a:schemeClr>
                </a:solidFill>
                <a:latin typeface="+mn-lt"/>
              </a:rPr>
              <a:t>NAM</a:t>
            </a:r>
          </a:p>
        </p:txBody>
      </p:sp>
      <p:pic>
        <p:nvPicPr>
          <p:cNvPr id="2" name="Picture 1">
            <a:extLst>
              <a:ext uri="{FF2B5EF4-FFF2-40B4-BE49-F238E27FC236}">
                <a16:creationId xmlns:a16="http://schemas.microsoft.com/office/drawing/2014/main" id="{5FFB9636-5FEA-872C-53F8-F1AE2F5E241C}"/>
              </a:ext>
            </a:extLst>
          </p:cNvPr>
          <p:cNvPicPr>
            <a:picLocks noChangeAspect="1"/>
          </p:cNvPicPr>
          <p:nvPr/>
        </p:nvPicPr>
        <p:blipFill>
          <a:blip r:embed="rId2"/>
          <a:stretch>
            <a:fillRect/>
          </a:stretch>
        </p:blipFill>
        <p:spPr>
          <a:xfrm>
            <a:off x="215993" y="1299414"/>
            <a:ext cx="5525048" cy="2556215"/>
          </a:xfrm>
          <a:prstGeom prst="rect">
            <a:avLst/>
          </a:prstGeom>
        </p:spPr>
      </p:pic>
      <p:pic>
        <p:nvPicPr>
          <p:cNvPr id="3" name="Picture 2">
            <a:extLst>
              <a:ext uri="{FF2B5EF4-FFF2-40B4-BE49-F238E27FC236}">
                <a16:creationId xmlns:a16="http://schemas.microsoft.com/office/drawing/2014/main" id="{C49BAF95-1AA2-338D-A89F-5F9DAAD5CE27}"/>
              </a:ext>
            </a:extLst>
          </p:cNvPr>
          <p:cNvPicPr>
            <a:picLocks noChangeAspect="1"/>
          </p:cNvPicPr>
          <p:nvPr/>
        </p:nvPicPr>
        <p:blipFill>
          <a:blip r:embed="rId3"/>
          <a:stretch>
            <a:fillRect/>
          </a:stretch>
        </p:blipFill>
        <p:spPr>
          <a:xfrm>
            <a:off x="215993" y="3979022"/>
            <a:ext cx="4872417" cy="2824350"/>
          </a:xfrm>
          <a:prstGeom prst="rect">
            <a:avLst/>
          </a:prstGeom>
        </p:spPr>
      </p:pic>
      <p:sp>
        <p:nvSpPr>
          <p:cNvPr id="6" name="TextBox 5">
            <a:extLst>
              <a:ext uri="{FF2B5EF4-FFF2-40B4-BE49-F238E27FC236}">
                <a16:creationId xmlns:a16="http://schemas.microsoft.com/office/drawing/2014/main" id="{54AE0761-2CAB-4FAD-DD55-5A8FE4E923CA}"/>
              </a:ext>
            </a:extLst>
          </p:cNvPr>
          <p:cNvSpPr txBox="1"/>
          <p:nvPr/>
        </p:nvSpPr>
        <p:spPr>
          <a:xfrm>
            <a:off x="6851286" y="4999552"/>
            <a:ext cx="4438066"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000" b="1" i="0" u="none" strike="noStrike" kern="0" cap="none" spc="0" normalizeH="0" baseline="0" noProof="0" dirty="0">
                <a:ln>
                  <a:noFill/>
                </a:ln>
                <a:solidFill>
                  <a:srgbClr val="000000"/>
                </a:solidFill>
                <a:effectLst/>
                <a:uLnTx/>
                <a:uFillTx/>
                <a:latin typeface="Arial"/>
                <a:cs typeface="Arial"/>
                <a:sym typeface="Arial"/>
              </a:rPr>
              <a:t>Cường độ năng lượng, 2000- 2020</a:t>
            </a:r>
            <a:endParaRPr kumimoji="0" lang="en-US" sz="2000" b="1" i="0" u="none" strike="noStrike" kern="0" cap="none" spc="0" normalizeH="0" baseline="0" noProof="0" dirty="0">
              <a:ln>
                <a:noFill/>
              </a:ln>
              <a:solidFill>
                <a:srgbClr val="000000"/>
              </a:solidFill>
              <a:effectLst/>
              <a:uLnTx/>
              <a:uFillTx/>
              <a:latin typeface="Arial"/>
              <a:cs typeface="Arial"/>
              <a:sym typeface="Arial"/>
            </a:endParaRPr>
          </a:p>
        </p:txBody>
      </p:sp>
      <p:sp>
        <p:nvSpPr>
          <p:cNvPr id="7" name="TextBox 6">
            <a:extLst>
              <a:ext uri="{FF2B5EF4-FFF2-40B4-BE49-F238E27FC236}">
                <a16:creationId xmlns:a16="http://schemas.microsoft.com/office/drawing/2014/main" id="{FF118041-ED07-9D6C-21CC-F07D2754EC5F}"/>
              </a:ext>
            </a:extLst>
          </p:cNvPr>
          <p:cNvSpPr txBox="1"/>
          <p:nvPr/>
        </p:nvSpPr>
        <p:spPr>
          <a:xfrm>
            <a:off x="3273634" y="3778826"/>
            <a:ext cx="3203407"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200" b="0" i="1" u="none" strike="noStrike" kern="0" cap="none" spc="0" normalizeH="0" baseline="0" noProof="0">
                <a:ln>
                  <a:noFill/>
                </a:ln>
                <a:solidFill>
                  <a:srgbClr val="000000"/>
                </a:solidFill>
                <a:effectLst/>
                <a:uLnTx/>
                <a:uFillTx/>
                <a:latin typeface="Arial"/>
                <a:cs typeface="Arial"/>
                <a:sym typeface="Arial"/>
              </a:rPr>
              <a:t>Thống kê năng lượng Việt Nam 2020</a:t>
            </a:r>
            <a:endParaRPr kumimoji="0" lang="en-VN" sz="1200" b="0" i="1"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0379514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517656" y="457201"/>
            <a:ext cx="10972800" cy="713029"/>
          </a:xfrm>
        </p:spPr>
        <p:txBody>
          <a:bodyPr>
            <a:noAutofit/>
          </a:bodyPr>
          <a:lstStyle/>
          <a:p>
            <a:r>
              <a:rPr lang="en-US" sz="2400" dirty="0" err="1">
                <a:solidFill>
                  <a:schemeClr val="accent1">
                    <a:lumMod val="50000"/>
                  </a:schemeClr>
                </a:solidFill>
              </a:rPr>
              <a:t>Bảng</a:t>
            </a:r>
            <a:r>
              <a:rPr lang="en-US" sz="2400" dirty="0">
                <a:solidFill>
                  <a:schemeClr val="accent1">
                    <a:lumMod val="50000"/>
                  </a:schemeClr>
                </a:solidFill>
              </a:rPr>
              <a:t> so </a:t>
            </a:r>
            <a:r>
              <a:rPr lang="en-US" sz="2400" dirty="0" err="1">
                <a:solidFill>
                  <a:schemeClr val="accent1">
                    <a:lumMod val="50000"/>
                  </a:schemeClr>
                </a:solidFill>
              </a:rPr>
              <a:t>sánh</a:t>
            </a:r>
            <a:r>
              <a:rPr lang="en-US" sz="2400" dirty="0">
                <a:solidFill>
                  <a:schemeClr val="accent1">
                    <a:lumMod val="50000"/>
                  </a:schemeClr>
                </a:solidFill>
              </a:rPr>
              <a:t> </a:t>
            </a:r>
            <a:r>
              <a:rPr lang="en-US" sz="2400" dirty="0" err="1">
                <a:solidFill>
                  <a:schemeClr val="accent1">
                    <a:lumMod val="50000"/>
                  </a:schemeClr>
                </a:solidFill>
              </a:rPr>
              <a:t>giá</a:t>
            </a:r>
            <a:r>
              <a:rPr lang="en-US" sz="2400" dirty="0">
                <a:solidFill>
                  <a:schemeClr val="accent1">
                    <a:lumMod val="50000"/>
                  </a:schemeClr>
                </a:solidFill>
              </a:rPr>
              <a:t> </a:t>
            </a:r>
            <a:r>
              <a:rPr lang="en-US" sz="2400" dirty="0" err="1">
                <a:solidFill>
                  <a:schemeClr val="accent1">
                    <a:lumMod val="50000"/>
                  </a:schemeClr>
                </a:solidFill>
              </a:rPr>
              <a:t>điện</a:t>
            </a:r>
            <a:r>
              <a:rPr lang="en-US" sz="2400" dirty="0">
                <a:solidFill>
                  <a:schemeClr val="accent1">
                    <a:lumMod val="50000"/>
                  </a:schemeClr>
                </a:solidFill>
              </a:rPr>
              <a:t> </a:t>
            </a:r>
            <a:r>
              <a:rPr lang="en-US" sz="2400" dirty="0" err="1">
                <a:solidFill>
                  <a:schemeClr val="accent1">
                    <a:lumMod val="50000"/>
                  </a:schemeClr>
                </a:solidFill>
              </a:rPr>
              <a:t>của</a:t>
            </a:r>
            <a:r>
              <a:rPr lang="en-US" sz="2400" dirty="0">
                <a:solidFill>
                  <a:schemeClr val="accent1">
                    <a:lumMod val="50000"/>
                  </a:schemeClr>
                </a:solidFill>
              </a:rPr>
              <a:t> </a:t>
            </a:r>
            <a:r>
              <a:rPr lang="en-US" sz="2400" dirty="0" err="1">
                <a:solidFill>
                  <a:schemeClr val="accent1">
                    <a:lumMod val="50000"/>
                  </a:schemeClr>
                </a:solidFill>
              </a:rPr>
              <a:t>Việt</a:t>
            </a:r>
            <a:r>
              <a:rPr lang="en-US" sz="2400" dirty="0">
                <a:solidFill>
                  <a:schemeClr val="accent1">
                    <a:lumMod val="50000"/>
                  </a:schemeClr>
                </a:solidFill>
              </a:rPr>
              <a:t> </a:t>
            </a:r>
            <a:r>
              <a:rPr lang="en-US" sz="2400">
                <a:solidFill>
                  <a:schemeClr val="accent1">
                    <a:lumMod val="50000"/>
                  </a:schemeClr>
                </a:solidFill>
              </a:rPr>
              <a:t>Nam với </a:t>
            </a:r>
            <a:r>
              <a:rPr lang="en-US" sz="2400" dirty="0" err="1">
                <a:solidFill>
                  <a:schemeClr val="accent1">
                    <a:lumMod val="50000"/>
                  </a:schemeClr>
                </a:solidFill>
              </a:rPr>
              <a:t>một</a:t>
            </a:r>
            <a:r>
              <a:rPr lang="en-US" sz="2400" dirty="0">
                <a:solidFill>
                  <a:schemeClr val="accent1">
                    <a:lumMod val="50000"/>
                  </a:schemeClr>
                </a:solidFill>
              </a:rPr>
              <a:t> </a:t>
            </a:r>
            <a:r>
              <a:rPr lang="en-US" sz="2400" dirty="0" err="1">
                <a:solidFill>
                  <a:schemeClr val="accent1">
                    <a:lumMod val="50000"/>
                  </a:schemeClr>
                </a:solidFill>
              </a:rPr>
              <a:t>số</a:t>
            </a:r>
            <a:r>
              <a:rPr lang="en-US" sz="2400" dirty="0">
                <a:solidFill>
                  <a:schemeClr val="accent1">
                    <a:lumMod val="50000"/>
                  </a:schemeClr>
                </a:solidFill>
              </a:rPr>
              <a:t> </a:t>
            </a:r>
            <a:r>
              <a:rPr lang="en-US" sz="2400" dirty="0" err="1">
                <a:solidFill>
                  <a:schemeClr val="accent1">
                    <a:lumMod val="50000"/>
                  </a:schemeClr>
                </a:solidFill>
              </a:rPr>
              <a:t>quốc</a:t>
            </a:r>
            <a:r>
              <a:rPr lang="en-US" sz="2400" dirty="0">
                <a:solidFill>
                  <a:schemeClr val="accent1">
                    <a:lumMod val="50000"/>
                  </a:schemeClr>
                </a:solidFill>
              </a:rPr>
              <a:t> </a:t>
            </a:r>
            <a:r>
              <a:rPr lang="en-US" sz="2400" dirty="0" err="1">
                <a:solidFill>
                  <a:schemeClr val="accent1">
                    <a:lumMod val="50000"/>
                  </a:schemeClr>
                </a:solidFill>
              </a:rPr>
              <a:t>gia</a:t>
            </a:r>
            <a:r>
              <a:rPr lang="en-US" sz="2400" dirty="0">
                <a:solidFill>
                  <a:schemeClr val="accent1">
                    <a:lumMod val="50000"/>
                  </a:schemeClr>
                </a:solidFill>
              </a:rPr>
              <a:t> </a:t>
            </a:r>
            <a:r>
              <a:rPr lang="en-US" sz="2400" dirty="0" err="1">
                <a:solidFill>
                  <a:schemeClr val="accent1">
                    <a:lumMod val="50000"/>
                  </a:schemeClr>
                </a:solidFill>
              </a:rPr>
              <a:t>trên</a:t>
            </a:r>
            <a:r>
              <a:rPr lang="en-US" sz="2400" dirty="0">
                <a:solidFill>
                  <a:schemeClr val="accent1">
                    <a:lumMod val="50000"/>
                  </a:schemeClr>
                </a:solidFill>
              </a:rPr>
              <a:t> </a:t>
            </a:r>
            <a:r>
              <a:rPr lang="en-US" sz="2400" dirty="0" err="1">
                <a:solidFill>
                  <a:schemeClr val="accent1">
                    <a:lumMod val="50000"/>
                  </a:schemeClr>
                </a:solidFill>
              </a:rPr>
              <a:t>thế</a:t>
            </a:r>
            <a:r>
              <a:rPr lang="en-US" sz="2400" dirty="0">
                <a:solidFill>
                  <a:schemeClr val="accent1">
                    <a:lumMod val="50000"/>
                  </a:schemeClr>
                </a:solidFill>
              </a:rPr>
              <a:t> </a:t>
            </a:r>
            <a:r>
              <a:rPr lang="en-US" sz="2400" err="1">
                <a:solidFill>
                  <a:schemeClr val="accent1">
                    <a:lumMod val="50000"/>
                  </a:schemeClr>
                </a:solidFill>
              </a:rPr>
              <a:t>giới</a:t>
            </a:r>
            <a:r>
              <a:rPr lang="en-US" sz="2400">
                <a:solidFill>
                  <a:schemeClr val="accent1">
                    <a:lumMod val="50000"/>
                  </a:schemeClr>
                </a:solidFill>
              </a:rPr>
              <a:t> </a:t>
            </a:r>
            <a:br>
              <a:rPr lang="en-US" sz="2400">
                <a:solidFill>
                  <a:schemeClr val="accent1">
                    <a:lumMod val="50000"/>
                  </a:schemeClr>
                </a:solidFill>
              </a:rPr>
            </a:br>
            <a:r>
              <a:rPr lang="en-US" sz="2400">
                <a:solidFill>
                  <a:schemeClr val="accent1">
                    <a:lumMod val="50000"/>
                  </a:schemeClr>
                </a:solidFill>
              </a:rPr>
              <a:t>(</a:t>
            </a:r>
            <a:r>
              <a:rPr lang="en-US" sz="2400" dirty="0" err="1">
                <a:solidFill>
                  <a:schemeClr val="accent1">
                    <a:lumMod val="50000"/>
                  </a:schemeClr>
                </a:solidFill>
              </a:rPr>
              <a:t>nguồn</a:t>
            </a:r>
            <a:r>
              <a:rPr lang="en-US" sz="2400" dirty="0">
                <a:solidFill>
                  <a:schemeClr val="accent1">
                    <a:lumMod val="50000"/>
                  </a:schemeClr>
                </a:solidFill>
              </a:rPr>
              <a:t> EVN)</a:t>
            </a:r>
            <a:endParaRPr lang="vi-VN" sz="2400" dirty="0">
              <a:solidFill>
                <a:schemeClr val="accent1">
                  <a:lumMod val="50000"/>
                </a:schemeClr>
              </a:solidFill>
              <a:latin typeface="Arial" panose="020B0604020202020204" pitchFamily="34" charset="0"/>
            </a:endParaRPr>
          </a:p>
        </p:txBody>
      </p:sp>
      <p:pic>
        <p:nvPicPr>
          <p:cNvPr id="5" name="Picture 4">
            <a:extLst>
              <a:ext uri="{FF2B5EF4-FFF2-40B4-BE49-F238E27FC236}">
                <a16:creationId xmlns:a16="http://schemas.microsoft.com/office/drawing/2014/main" id="{B493B80E-BDF5-4563-AEEF-A1B412A6545B}"/>
              </a:ext>
            </a:extLst>
          </p:cNvPr>
          <p:cNvPicPr>
            <a:picLocks noChangeAspect="1"/>
          </p:cNvPicPr>
          <p:nvPr/>
        </p:nvPicPr>
        <p:blipFill>
          <a:blip r:embed="rId2"/>
          <a:stretch>
            <a:fillRect/>
          </a:stretch>
        </p:blipFill>
        <p:spPr>
          <a:xfrm>
            <a:off x="6004056" y="1327075"/>
            <a:ext cx="5865219" cy="5006500"/>
          </a:xfrm>
          <a:prstGeom prst="rect">
            <a:avLst/>
          </a:prstGeom>
        </p:spPr>
      </p:pic>
      <p:sp>
        <p:nvSpPr>
          <p:cNvPr id="4" name="TextBox 3">
            <a:extLst>
              <a:ext uri="{FF2B5EF4-FFF2-40B4-BE49-F238E27FC236}">
                <a16:creationId xmlns:a16="http://schemas.microsoft.com/office/drawing/2014/main" id="{943B5371-759C-20D2-2C04-B88DF4881EA7}"/>
              </a:ext>
            </a:extLst>
          </p:cNvPr>
          <p:cNvSpPr txBox="1"/>
          <p:nvPr/>
        </p:nvSpPr>
        <p:spPr>
          <a:xfrm>
            <a:off x="4472839" y="6441496"/>
            <a:ext cx="7910944"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400" b="0" i="1" u="none" strike="noStrike" kern="0" cap="none" spc="0" normalizeH="0" baseline="0" noProof="0">
                <a:ln>
                  <a:noFill/>
                </a:ln>
                <a:solidFill>
                  <a:srgbClr val="323232"/>
                </a:solidFill>
                <a:effectLst/>
                <a:uLnTx/>
                <a:uFillTx/>
                <a:latin typeface="Inter"/>
                <a:cs typeface="Arial"/>
                <a:sym typeface="Arial"/>
              </a:rPr>
              <a:t>Bảng so sánh giá điện của Việt Nam với một số nước trên thế giới (Nguồn: EVN 2022)</a:t>
            </a:r>
            <a:endParaRPr kumimoji="0" lang="en-US" sz="1400" b="0" i="0" u="none" strike="noStrike" kern="0" cap="none" spc="0" normalizeH="0" baseline="0" noProof="0" dirty="0">
              <a:ln>
                <a:noFill/>
              </a:ln>
              <a:solidFill>
                <a:srgbClr val="323232"/>
              </a:solidFill>
              <a:effectLst/>
              <a:uLnTx/>
              <a:uFillTx/>
              <a:latin typeface="Inter"/>
              <a:cs typeface="Arial"/>
              <a:sym typeface="Arial"/>
            </a:endParaRPr>
          </a:p>
        </p:txBody>
      </p:sp>
      <p:graphicFrame>
        <p:nvGraphicFramePr>
          <p:cNvPr id="2" name="Chart 1">
            <a:extLst>
              <a:ext uri="{FF2B5EF4-FFF2-40B4-BE49-F238E27FC236}">
                <a16:creationId xmlns:a16="http://schemas.microsoft.com/office/drawing/2014/main" id="{FF54AB34-A74B-C7D4-AB40-75CF4617E545}"/>
              </a:ext>
            </a:extLst>
          </p:cNvPr>
          <p:cNvGraphicFramePr>
            <a:graphicFrameLocks/>
          </p:cNvGraphicFramePr>
          <p:nvPr/>
        </p:nvGraphicFramePr>
        <p:xfrm>
          <a:off x="134755" y="1767695"/>
          <a:ext cx="5865219" cy="391009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147064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381CE-7006-5323-8E5A-9FF7F0B377FF}"/>
              </a:ext>
            </a:extLst>
          </p:cNvPr>
          <p:cNvSpPr>
            <a:spLocks noGrp="1"/>
          </p:cNvSpPr>
          <p:nvPr>
            <p:ph type="title"/>
          </p:nvPr>
        </p:nvSpPr>
        <p:spPr/>
        <p:txBody>
          <a:bodyPr>
            <a:noAutofit/>
          </a:bodyPr>
          <a:lstStyle/>
          <a:p>
            <a:r>
              <a:rPr lang="vi-VN" dirty="0">
                <a:solidFill>
                  <a:schemeClr val="accent1">
                    <a:lumMod val="50000"/>
                  </a:schemeClr>
                </a:solidFill>
                <a:latin typeface="Arial" panose="020B0604020202020204" pitchFamily="34" charset="0"/>
              </a:rPr>
              <a:t>Thực trạng sử dụng năng lượng trong công nghiệp</a:t>
            </a:r>
            <a:endParaRPr lang="en-US" dirty="0">
              <a:solidFill>
                <a:schemeClr val="accent1">
                  <a:lumMod val="50000"/>
                </a:schemeClr>
              </a:solidFill>
            </a:endParaRPr>
          </a:p>
        </p:txBody>
      </p:sp>
      <p:sp>
        <p:nvSpPr>
          <p:cNvPr id="4" name="Rectangle 1">
            <a:extLst>
              <a:ext uri="{FF2B5EF4-FFF2-40B4-BE49-F238E27FC236}">
                <a16:creationId xmlns:a16="http://schemas.microsoft.com/office/drawing/2014/main" id="{CF4EBBAF-536F-B23C-EB81-D3C5F5916BF4}"/>
              </a:ext>
            </a:extLst>
          </p:cNvPr>
          <p:cNvSpPr>
            <a:spLocks noGrp="1" noChangeArrowheads="1"/>
          </p:cNvSpPr>
          <p:nvPr>
            <p:ph type="body" idx="1"/>
          </p:nvPr>
        </p:nvSpPr>
        <p:spPr bwMode="auto">
          <a:xfrm>
            <a:off x="609600" y="1622662"/>
            <a:ext cx="10972800" cy="40575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Tỷ</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trọng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tiêu</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thụ</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năng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Ngành</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công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nghiệp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chiếm</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khoảng</a:t>
            </a:r>
            <a:r>
              <a:rPr lang="en-US" altLang="en-US" sz="1800" dirty="0">
                <a:solidFill>
                  <a:schemeClr val="tx1"/>
                </a:solidFill>
                <a:latin typeface="Arial" panose="020B0604020202020204" pitchFamily="34" charset="0"/>
              </a:rPr>
              <a:t> 47% </a:t>
            </a:r>
            <a:r>
              <a:rPr lang="en-US" altLang="en-US" sz="1800" dirty="0" err="1">
                <a:solidFill>
                  <a:schemeClr val="tx1"/>
                </a:solidFill>
                <a:latin typeface="Arial" panose="020B0604020202020204" pitchFamily="34" charset="0"/>
              </a:rPr>
              <a:t>tổng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tiêu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thụ</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cả</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nước</a:t>
            </a:r>
            <a:r>
              <a:rPr lang="en-US" altLang="en-US" sz="1800" dirty="0">
                <a:solidFill>
                  <a:schemeClr val="tx1"/>
                </a:solidFill>
                <a:latin typeface="Arial" panose="020B0604020202020204" pitchFamily="34" charset="0"/>
              </a:rPr>
              <a:t>.</a:t>
            </a: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Các</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ngành</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công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nghiệp</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tiêu</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thụ</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nhiều</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năng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lượng</a:t>
            </a:r>
            <a:r>
              <a:rPr lang="en-US" altLang="en-US" sz="1800" b="1" dirty="0">
                <a:solidFill>
                  <a:schemeClr val="tx1"/>
                </a:solidFill>
                <a:latin typeface="Arial" panose="020B0604020202020204" pitchFamily="34" charset="0"/>
              </a:rPr>
              <a:t>:</a:t>
            </a: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altLang="en-US" sz="1800" dirty="0" err="1">
                <a:solidFill>
                  <a:schemeClr val="tx1"/>
                </a:solidFill>
                <a:latin typeface="Arial" panose="020B0604020202020204" pitchFamily="34" charset="0"/>
                <a:cs typeface="Arial" panose="020B0604020202020204" pitchFamily="34" charset="0"/>
              </a:rPr>
              <a:t>Ngành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sản</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xuất</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thép</a:t>
            </a:r>
            <a:r>
              <a:rPr lang="en-US" altLang="en-US" sz="1800" dirty="0">
                <a:solidFill>
                  <a:schemeClr val="tx1"/>
                </a:solidFill>
                <a:latin typeface="Arial" panose="020B0604020202020204" pitchFamily="34" charset="0"/>
                <a:cs typeface="Arial" panose="020B0604020202020204" pitchFamily="34" charset="0"/>
              </a:rPr>
              <a:t>, xi </a:t>
            </a:r>
            <a:r>
              <a:rPr lang="en-US" altLang="en-US" sz="1800" dirty="0" err="1">
                <a:solidFill>
                  <a:schemeClr val="tx1"/>
                </a:solidFill>
                <a:latin typeface="Arial" panose="020B0604020202020204" pitchFamily="34" charset="0"/>
                <a:cs typeface="Arial" panose="020B0604020202020204" pitchFamily="34" charset="0"/>
              </a:rPr>
              <a:t>măng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dệt</a:t>
            </a:r>
            <a:r>
              <a:rPr lang="en-US" altLang="en-US" sz="1800" dirty="0">
                <a:solidFill>
                  <a:schemeClr val="tx1"/>
                </a:solidFill>
                <a:latin typeface="Arial" panose="020B0604020202020204" pitchFamily="34" charset="0"/>
                <a:cs typeface="Arial" panose="020B0604020202020204" pitchFamily="34" charset="0"/>
              </a:rPr>
              <a:t> may, </a:t>
            </a:r>
            <a:r>
              <a:rPr lang="en-US" altLang="en-US" sz="1800" dirty="0" err="1">
                <a:solidFill>
                  <a:schemeClr val="tx1"/>
                </a:solidFill>
                <a:latin typeface="Arial" panose="020B0604020202020204" pitchFamily="34" charset="0"/>
                <a:cs typeface="Arial" panose="020B0604020202020204" pitchFamily="34" charset="0"/>
              </a:rPr>
              <a:t>chế</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biến</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gỗ</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hóa</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chất</a:t>
            </a:r>
            <a:r>
              <a:rPr lang="en-US" altLang="en-US" sz="1800" dirty="0">
                <a:solidFill>
                  <a:schemeClr val="tx1"/>
                </a:solidFill>
                <a:latin typeface="Arial" panose="020B0604020202020204" pitchFamily="34" charset="0"/>
                <a:cs typeface="Arial" panose="020B0604020202020204" pitchFamily="34" charset="0"/>
              </a:rPr>
              <a:t>.</a:t>
            </a: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altLang="en-US" sz="1800" dirty="0" err="1">
                <a:solidFill>
                  <a:schemeClr val="tx1"/>
                </a:solidFill>
                <a:latin typeface="Arial" panose="020B0604020202020204" pitchFamily="34" charset="0"/>
                <a:cs typeface="Arial" panose="020B0604020202020204" pitchFamily="34" charset="0"/>
              </a:rPr>
              <a:t>Các</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ngành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này</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tiêu</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thụ</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khoảng</a:t>
            </a:r>
            <a:r>
              <a:rPr lang="en-US" altLang="en-US" sz="1800" dirty="0">
                <a:solidFill>
                  <a:schemeClr val="tx1"/>
                </a:solidFill>
                <a:latin typeface="Arial" panose="020B0604020202020204" pitchFamily="34" charset="0"/>
                <a:cs typeface="Arial" panose="020B0604020202020204" pitchFamily="34" charset="0"/>
              </a:rPr>
              <a:t> 70% </a:t>
            </a:r>
            <a:r>
              <a:rPr lang="en-US" altLang="en-US" sz="1800" dirty="0" err="1">
                <a:solidFill>
                  <a:schemeClr val="tx1"/>
                </a:solidFill>
                <a:latin typeface="Arial" panose="020B0604020202020204" pitchFamily="34" charset="0"/>
                <a:cs typeface="Arial" panose="020B0604020202020204" pitchFamily="34" charset="0"/>
              </a:rPr>
              <a:t>năng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lượng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của</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toàn</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ngành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công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nghiệp</a:t>
            </a:r>
            <a:r>
              <a:rPr lang="en-US" altLang="en-US" sz="1800" dirty="0">
                <a:solidFill>
                  <a:schemeClr val="tx1"/>
                </a:solidFill>
                <a:latin typeface="Arial" panose="020B0604020202020204" pitchFamily="34" charset="0"/>
                <a:cs typeface="Arial" panose="020B0604020202020204" pitchFamily="34" charset="0"/>
              </a:rPr>
              <a:t>.</a:t>
            </a: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Hiệu</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quả</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sử</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dụng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năng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lượng</a:t>
            </a:r>
            <a:r>
              <a:rPr lang="en-US" altLang="en-US" sz="1800" b="1"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Hiệu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suất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tiêu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thụ</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vẫn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chưa</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cao</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có</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sự</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phí</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đáng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kể</a:t>
            </a:r>
            <a:r>
              <a:rPr lang="en-US" altLang="en-US" sz="1800" dirty="0">
                <a:solidFill>
                  <a:schemeClr val="tx1"/>
                </a:solidFill>
                <a:latin typeface="Arial" panose="020B0604020202020204" pitchFamily="34" charset="0"/>
              </a:rPr>
              <a:t> do </a:t>
            </a:r>
            <a:r>
              <a:rPr lang="en-US" altLang="en-US" sz="1800" dirty="0" err="1">
                <a:solidFill>
                  <a:schemeClr val="tx1"/>
                </a:solidFill>
                <a:latin typeface="Arial" panose="020B0604020202020204" pitchFamily="34" charset="0"/>
              </a:rPr>
              <a:t>công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nghệ</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lạc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hậu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quản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lý</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kém</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hiệu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quả</a:t>
            </a:r>
            <a:r>
              <a:rPr lang="en-US" altLang="en-US" sz="1800" dirty="0">
                <a:solidFill>
                  <a:schemeClr val="tx1"/>
                </a:solidFill>
                <a:latin typeface="Arial" panose="020B0604020202020204" pitchFamily="34" charset="0"/>
              </a:rPr>
              <a:t>. </a:t>
            </a:r>
          </a:p>
        </p:txBody>
      </p:sp>
    </p:spTree>
    <p:extLst>
      <p:ext uri="{BB962C8B-B14F-4D97-AF65-F5344CB8AC3E}">
        <p14:creationId xmlns:p14="http://schemas.microsoft.com/office/powerpoint/2010/main" val="20729979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6ACE0-6996-8150-CF0A-139DB4E7F95B}"/>
              </a:ext>
            </a:extLst>
          </p:cNvPr>
          <p:cNvSpPr>
            <a:spLocks noGrp="1"/>
          </p:cNvSpPr>
          <p:nvPr>
            <p:ph type="title"/>
          </p:nvPr>
        </p:nvSpPr>
        <p:spPr>
          <a:xfrm>
            <a:off x="609600" y="462988"/>
            <a:ext cx="10972800" cy="580845"/>
          </a:xfrm>
        </p:spPr>
        <p:txBody>
          <a:bodyPr>
            <a:normAutofit fontScale="90000"/>
          </a:bodyPr>
          <a:lstStyle/>
          <a:p>
            <a:r>
              <a:rPr lang="vi-VN" sz="3200" dirty="0">
                <a:solidFill>
                  <a:schemeClr val="accent1">
                    <a:lumMod val="50000"/>
                  </a:schemeClr>
                </a:solidFill>
                <a:latin typeface="Arial" panose="020B0604020202020204" pitchFamily="34" charset="0"/>
              </a:rPr>
              <a:t>Cấu </a:t>
            </a:r>
            <a:r>
              <a:rPr lang="vi-VN" sz="3200">
                <a:solidFill>
                  <a:schemeClr val="accent1">
                    <a:lumMod val="50000"/>
                  </a:schemeClr>
                </a:solidFill>
                <a:latin typeface="Arial" panose="020B0604020202020204" pitchFamily="34" charset="0"/>
              </a:rPr>
              <a:t>trúc </a:t>
            </a:r>
            <a:r>
              <a:rPr lang="en-US" sz="3200">
                <a:solidFill>
                  <a:schemeClr val="accent1">
                    <a:lumMod val="50000"/>
                  </a:schemeClr>
                </a:solidFill>
                <a:latin typeface="Arial" panose="020B0604020202020204" pitchFamily="34" charset="0"/>
              </a:rPr>
              <a:t>tiêu thụ </a:t>
            </a:r>
            <a:r>
              <a:rPr lang="vi-VN" sz="3200">
                <a:solidFill>
                  <a:schemeClr val="accent1">
                    <a:lumMod val="50000"/>
                  </a:schemeClr>
                </a:solidFill>
                <a:latin typeface="Arial" panose="020B0604020202020204" pitchFamily="34" charset="0"/>
              </a:rPr>
              <a:t>NL </a:t>
            </a:r>
            <a:r>
              <a:rPr lang="vi-VN" sz="3200" dirty="0">
                <a:solidFill>
                  <a:schemeClr val="accent1">
                    <a:lumMod val="50000"/>
                  </a:schemeClr>
                </a:solidFill>
                <a:latin typeface="Arial" panose="020B0604020202020204" pitchFamily="34" charset="0"/>
              </a:rPr>
              <a:t>trong ngành công nghiệp</a:t>
            </a:r>
            <a:endParaRPr lang="en-US" sz="3200" dirty="0">
              <a:solidFill>
                <a:schemeClr val="accent1">
                  <a:lumMod val="50000"/>
                </a:schemeClr>
              </a:solidFill>
            </a:endParaRPr>
          </a:p>
        </p:txBody>
      </p:sp>
      <p:sp>
        <p:nvSpPr>
          <p:cNvPr id="4" name="Rectangle 1">
            <a:extLst>
              <a:ext uri="{FF2B5EF4-FFF2-40B4-BE49-F238E27FC236}">
                <a16:creationId xmlns:a16="http://schemas.microsoft.com/office/drawing/2014/main" id="{1E8255B3-D952-2DF9-7CBD-0AB8DC6CFA8D}"/>
              </a:ext>
            </a:extLst>
          </p:cNvPr>
          <p:cNvSpPr>
            <a:spLocks noGrp="1" noChangeArrowheads="1"/>
          </p:cNvSpPr>
          <p:nvPr>
            <p:ph type="body" idx="1"/>
          </p:nvPr>
        </p:nvSpPr>
        <p:spPr bwMode="auto">
          <a:xfrm>
            <a:off x="609600" y="1274103"/>
            <a:ext cx="5221357" cy="5068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0" indent="0" algn="just" defTabSz="1219170" eaLnBrk="0" fontAlgn="base" hangingPunct="0">
              <a:spcBef>
                <a:spcPts val="800"/>
              </a:spcBef>
              <a:spcAft>
                <a:spcPts val="800"/>
              </a:spcAft>
              <a:buClrTx/>
              <a:buSzTx/>
              <a:buNone/>
            </a:pPr>
            <a:r>
              <a:rPr lang="en-US" altLang="en-US" sz="1600" b="1" dirty="0" err="1">
                <a:solidFill>
                  <a:schemeClr val="tx1"/>
                </a:solidFill>
                <a:latin typeface="Arial" panose="020B0604020202020204" pitchFamily="34" charset="0"/>
              </a:rPr>
              <a:t>Tỷ</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lệ</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tiêu</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thụ</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năng</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lượng</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theo</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loại</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ngành</a:t>
            </a:r>
            <a:r>
              <a:rPr lang="en-US" altLang="en-US" sz="1600" b="1" dirty="0">
                <a:solidFill>
                  <a:schemeClr val="tx1"/>
                </a:solidFill>
                <a:latin typeface="Arial" panose="020B0604020202020204" pitchFamily="34" charset="0"/>
              </a:rPr>
              <a:t>:</a:t>
            </a:r>
          </a:p>
          <a:p>
            <a:pPr marL="990575" lvl="1" indent="-380990" algn="just" eaLnBrk="0" fontAlgn="base" hangingPunct="0">
              <a:spcBef>
                <a:spcPts val="800"/>
              </a:spcBef>
              <a:spcAft>
                <a:spcPts val="800"/>
              </a:spcAft>
              <a:buClrTx/>
              <a:buSzTx/>
              <a:buFont typeface="Wingdings" pitchFamily="2" charset="2"/>
              <a:buChar char="v"/>
            </a:pPr>
            <a:r>
              <a:rPr lang="en-US" altLang="en-US" sz="1600" dirty="0" err="1">
                <a:solidFill>
                  <a:schemeClr val="tx1"/>
                </a:solidFill>
                <a:latin typeface="Arial" panose="020B0604020202020204" pitchFamily="34" charset="0"/>
                <a:cs typeface="Arial" panose="020B0604020202020204" pitchFamily="34" charset="0"/>
              </a:rPr>
              <a:t>Ngành</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sản</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xuất</a:t>
            </a:r>
            <a:r>
              <a:rPr lang="en-US" altLang="en-US" sz="1600" dirty="0">
                <a:solidFill>
                  <a:schemeClr val="tx1"/>
                </a:solidFill>
                <a:latin typeface="Arial" panose="020B0604020202020204" pitchFamily="34" charset="0"/>
                <a:cs typeface="Arial" panose="020B0604020202020204" pitchFamily="34" charset="0"/>
              </a:rPr>
              <a:t>: 60%</a:t>
            </a:r>
          </a:p>
          <a:p>
            <a:pPr marL="990575" lvl="1" indent="-380990" algn="just" eaLnBrk="0" fontAlgn="base" hangingPunct="0">
              <a:spcBef>
                <a:spcPts val="800"/>
              </a:spcBef>
              <a:spcAft>
                <a:spcPts val="800"/>
              </a:spcAft>
              <a:buClrTx/>
              <a:buSzTx/>
              <a:buFont typeface="Wingdings" pitchFamily="2" charset="2"/>
              <a:buChar char="v"/>
            </a:pPr>
            <a:r>
              <a:rPr lang="en-US" altLang="en-US" sz="1600" dirty="0" err="1">
                <a:solidFill>
                  <a:schemeClr val="tx1"/>
                </a:solidFill>
                <a:latin typeface="Arial" panose="020B0604020202020204" pitchFamily="34" charset="0"/>
                <a:cs typeface="Arial" panose="020B0604020202020204" pitchFamily="34" charset="0"/>
              </a:rPr>
              <a:t>Ngành</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xây</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dựng</a:t>
            </a:r>
            <a:r>
              <a:rPr lang="en-US" altLang="en-US" sz="1600" dirty="0">
                <a:solidFill>
                  <a:schemeClr val="tx1"/>
                </a:solidFill>
                <a:latin typeface="Arial" panose="020B0604020202020204" pitchFamily="34" charset="0"/>
                <a:cs typeface="Arial" panose="020B0604020202020204" pitchFamily="34" charset="0"/>
              </a:rPr>
              <a:t>: 15%</a:t>
            </a:r>
          </a:p>
          <a:p>
            <a:pPr marL="990575" lvl="1" indent="-380990" algn="just" eaLnBrk="0" fontAlgn="base" hangingPunct="0">
              <a:spcBef>
                <a:spcPts val="800"/>
              </a:spcBef>
              <a:spcAft>
                <a:spcPts val="800"/>
              </a:spcAft>
              <a:buClrTx/>
              <a:buSzTx/>
              <a:buFont typeface="Wingdings" pitchFamily="2" charset="2"/>
              <a:buChar char="v"/>
            </a:pPr>
            <a:r>
              <a:rPr lang="en-US" altLang="en-US" sz="1600" dirty="0" err="1">
                <a:solidFill>
                  <a:schemeClr val="tx1"/>
                </a:solidFill>
                <a:latin typeface="Arial" panose="020B0604020202020204" pitchFamily="34" charset="0"/>
                <a:cs typeface="Arial" panose="020B0604020202020204" pitchFamily="34" charset="0"/>
              </a:rPr>
              <a:t>Ngành</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khai</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khoáng</a:t>
            </a:r>
            <a:r>
              <a:rPr lang="en-US" altLang="en-US" sz="1600" dirty="0">
                <a:solidFill>
                  <a:schemeClr val="tx1"/>
                </a:solidFill>
                <a:latin typeface="Arial" panose="020B0604020202020204" pitchFamily="34" charset="0"/>
                <a:cs typeface="Arial" panose="020B0604020202020204" pitchFamily="34" charset="0"/>
              </a:rPr>
              <a:t>: 10%</a:t>
            </a:r>
          </a:p>
          <a:p>
            <a:pPr marL="990575" lvl="1" indent="-380990" algn="just" eaLnBrk="0" fontAlgn="base" hangingPunct="0">
              <a:spcBef>
                <a:spcPts val="800"/>
              </a:spcBef>
              <a:spcAft>
                <a:spcPts val="800"/>
              </a:spcAft>
              <a:buClrTx/>
              <a:buSzTx/>
              <a:buFont typeface="Wingdings" pitchFamily="2" charset="2"/>
              <a:buChar char="v"/>
            </a:pPr>
            <a:r>
              <a:rPr lang="en-US" altLang="en-US" sz="1600" dirty="0" err="1">
                <a:solidFill>
                  <a:schemeClr val="tx1"/>
                </a:solidFill>
                <a:latin typeface="Arial" panose="020B0604020202020204" pitchFamily="34" charset="0"/>
                <a:cs typeface="Arial" panose="020B0604020202020204" pitchFamily="34" charset="0"/>
              </a:rPr>
              <a:t>Ngành</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vận</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tải</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và</a:t>
            </a:r>
            <a:r>
              <a:rPr lang="en-US" altLang="en-US" sz="1600" dirty="0">
                <a:solidFill>
                  <a:schemeClr val="tx1"/>
                </a:solidFill>
                <a:latin typeface="Arial" panose="020B0604020202020204" pitchFamily="34" charset="0"/>
                <a:cs typeface="Arial" panose="020B0604020202020204" pitchFamily="34" charset="0"/>
              </a:rPr>
              <a:t> logistics: 5%</a:t>
            </a:r>
          </a:p>
          <a:p>
            <a:pPr marL="0" indent="0" algn="just" defTabSz="1219170" eaLnBrk="0" fontAlgn="base" hangingPunct="0">
              <a:spcBef>
                <a:spcPts val="800"/>
              </a:spcBef>
              <a:spcAft>
                <a:spcPts val="800"/>
              </a:spcAft>
              <a:buClrTx/>
              <a:buSzTx/>
              <a:buNone/>
            </a:pPr>
            <a:r>
              <a:rPr lang="en-US" altLang="en-US" sz="1600" b="1" dirty="0" err="1">
                <a:solidFill>
                  <a:schemeClr val="tx1"/>
                </a:solidFill>
                <a:latin typeface="Arial" panose="020B0604020202020204" pitchFamily="34" charset="0"/>
              </a:rPr>
              <a:t>Các</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loại</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năng</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lượng</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chính</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được</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sử</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dụng</a:t>
            </a:r>
            <a:r>
              <a:rPr lang="en-US" altLang="en-US" sz="1600" b="1" dirty="0">
                <a:solidFill>
                  <a:schemeClr val="tx1"/>
                </a:solidFill>
                <a:latin typeface="Arial" panose="020B0604020202020204" pitchFamily="34" charset="0"/>
              </a:rPr>
              <a:t>:</a:t>
            </a:r>
          </a:p>
          <a:p>
            <a:pPr marL="990575" lvl="1" indent="-380990" algn="just" eaLnBrk="0" fontAlgn="base" hangingPunct="0">
              <a:spcBef>
                <a:spcPts val="800"/>
              </a:spcBef>
              <a:spcAft>
                <a:spcPts val="800"/>
              </a:spcAft>
              <a:buClrTx/>
              <a:buSzTx/>
              <a:buFont typeface="Wingdings" pitchFamily="2" charset="2"/>
              <a:buChar char="v"/>
            </a:pPr>
            <a:r>
              <a:rPr lang="en-US" altLang="en-US" sz="1600" dirty="0" err="1">
                <a:solidFill>
                  <a:schemeClr val="tx1"/>
                </a:solidFill>
                <a:latin typeface="Arial" panose="020B0604020202020204" pitchFamily="34" charset="0"/>
                <a:cs typeface="Arial" panose="020B0604020202020204" pitchFamily="34" charset="0"/>
              </a:rPr>
              <a:t>Điện</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Chiếm</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tỷ</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lệ</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lớn</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nhất</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trong</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cơ</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cấu</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năng</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lượng</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sử</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dụng</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của</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ngành</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công</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nghiệp</a:t>
            </a:r>
            <a:r>
              <a:rPr lang="en-US" altLang="en-US" sz="1600" dirty="0">
                <a:solidFill>
                  <a:schemeClr val="tx1"/>
                </a:solidFill>
                <a:latin typeface="Arial" panose="020B0604020202020204" pitchFamily="34" charset="0"/>
                <a:cs typeface="Arial" panose="020B0604020202020204" pitchFamily="34" charset="0"/>
              </a:rPr>
              <a:t>.</a:t>
            </a:r>
          </a:p>
          <a:p>
            <a:pPr marL="990575" lvl="1" indent="-380990" algn="just" eaLnBrk="0" fontAlgn="base" hangingPunct="0">
              <a:spcBef>
                <a:spcPts val="400"/>
              </a:spcBef>
              <a:spcAft>
                <a:spcPts val="400"/>
              </a:spcAft>
              <a:buClrTx/>
              <a:buSzTx/>
              <a:buFont typeface="Wingdings" pitchFamily="2" charset="2"/>
              <a:buChar char="v"/>
            </a:pPr>
            <a:r>
              <a:rPr lang="en-US" altLang="en-US" sz="1600" dirty="0">
                <a:solidFill>
                  <a:schemeClr val="tx1"/>
                </a:solidFill>
                <a:latin typeface="Arial" panose="020B0604020202020204" pitchFamily="34" charset="0"/>
                <a:cs typeface="Arial" panose="020B0604020202020204" pitchFamily="34" charset="0"/>
              </a:rPr>
              <a:t>Than: </a:t>
            </a:r>
            <a:r>
              <a:rPr lang="en-US" altLang="en-US" sz="1600" dirty="0" err="1">
                <a:solidFill>
                  <a:schemeClr val="tx1"/>
                </a:solidFill>
                <a:latin typeface="Arial" panose="020B0604020202020204" pitchFamily="34" charset="0"/>
                <a:cs typeface="Arial" panose="020B0604020202020204" pitchFamily="34" charset="0"/>
              </a:rPr>
              <a:t>Chủ</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yếu</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sử</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dụng</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trong</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ngành</a:t>
            </a:r>
            <a:r>
              <a:rPr lang="en-US" altLang="en-US" sz="1600" dirty="0">
                <a:solidFill>
                  <a:schemeClr val="tx1"/>
                </a:solidFill>
                <a:latin typeface="Arial" panose="020B0604020202020204" pitchFamily="34" charset="0"/>
                <a:cs typeface="Arial" panose="020B0604020202020204" pitchFamily="34" charset="0"/>
              </a:rPr>
              <a:t> xi </a:t>
            </a:r>
            <a:r>
              <a:rPr lang="en-US" altLang="en-US" sz="1600" dirty="0" err="1">
                <a:solidFill>
                  <a:schemeClr val="tx1"/>
                </a:solidFill>
                <a:latin typeface="Arial" panose="020B0604020202020204" pitchFamily="34" charset="0"/>
                <a:cs typeface="Arial" panose="020B0604020202020204" pitchFamily="34" charset="0"/>
              </a:rPr>
              <a:t>măng</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và</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luyện</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kim</a:t>
            </a:r>
            <a:r>
              <a:rPr lang="en-US" altLang="en-US" sz="1600" dirty="0">
                <a:solidFill>
                  <a:schemeClr val="tx1"/>
                </a:solidFill>
                <a:latin typeface="Arial" panose="020B0604020202020204" pitchFamily="34" charset="0"/>
                <a:cs typeface="Arial" panose="020B0604020202020204" pitchFamily="34" charset="0"/>
              </a:rPr>
              <a:t>.</a:t>
            </a:r>
          </a:p>
          <a:p>
            <a:pPr marL="990575" lvl="1" indent="-380990" algn="just" eaLnBrk="0" fontAlgn="base" hangingPunct="0">
              <a:spcBef>
                <a:spcPts val="800"/>
              </a:spcBef>
              <a:spcAft>
                <a:spcPts val="800"/>
              </a:spcAft>
              <a:buClrTx/>
              <a:buSzTx/>
              <a:buFont typeface="Wingdings" pitchFamily="2" charset="2"/>
              <a:buChar char="v"/>
            </a:pPr>
            <a:r>
              <a:rPr lang="en-US" altLang="en-US" sz="1600" dirty="0" err="1">
                <a:solidFill>
                  <a:schemeClr val="tx1"/>
                </a:solidFill>
                <a:latin typeface="Arial" panose="020B0604020202020204" pitchFamily="34" charset="0"/>
                <a:cs typeface="Arial" panose="020B0604020202020204" pitchFamily="34" charset="0"/>
              </a:rPr>
              <a:t>Dầu</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và</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khí</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tự</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nhiên</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Được</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sử</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dụng</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trong</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các</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ngành</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sản</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xuất</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và</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hóa</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chất</a:t>
            </a:r>
            <a:r>
              <a:rPr lang="en-US" altLang="en-US" sz="1600" dirty="0">
                <a:solidFill>
                  <a:schemeClr val="tx1"/>
                </a:solidFill>
                <a:latin typeface="Arial" panose="020B0604020202020204" pitchFamily="34" charset="0"/>
                <a:cs typeface="Arial" panose="020B0604020202020204" pitchFamily="34" charset="0"/>
              </a:rPr>
              <a:t>.</a:t>
            </a:r>
          </a:p>
        </p:txBody>
      </p:sp>
      <p:pic>
        <p:nvPicPr>
          <p:cNvPr id="3" name="Picture 2">
            <a:extLst>
              <a:ext uri="{FF2B5EF4-FFF2-40B4-BE49-F238E27FC236}">
                <a16:creationId xmlns:a16="http://schemas.microsoft.com/office/drawing/2014/main" id="{7C4CA93B-98D4-7CF9-4823-A52822DA2713}"/>
              </a:ext>
            </a:extLst>
          </p:cNvPr>
          <p:cNvPicPr>
            <a:picLocks noChangeAspect="1"/>
          </p:cNvPicPr>
          <p:nvPr/>
        </p:nvPicPr>
        <p:blipFill>
          <a:blip r:embed="rId2"/>
          <a:stretch>
            <a:fillRect/>
          </a:stretch>
        </p:blipFill>
        <p:spPr>
          <a:xfrm>
            <a:off x="5830958" y="2204124"/>
            <a:ext cx="5751442" cy="3208012"/>
          </a:xfrm>
          <a:prstGeom prst="rect">
            <a:avLst/>
          </a:prstGeom>
        </p:spPr>
      </p:pic>
    </p:spTree>
    <p:extLst>
      <p:ext uri="{BB962C8B-B14F-4D97-AF65-F5344CB8AC3E}">
        <p14:creationId xmlns:p14="http://schemas.microsoft.com/office/powerpoint/2010/main" val="1353759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17995-1A16-4DEA-9591-F97019E58940}"/>
              </a:ext>
            </a:extLst>
          </p:cNvPr>
          <p:cNvSpPr>
            <a:spLocks noGrp="1"/>
          </p:cNvSpPr>
          <p:nvPr>
            <p:ph type="title"/>
          </p:nvPr>
        </p:nvSpPr>
        <p:spPr/>
        <p:txBody>
          <a:bodyPr>
            <a:noAutofit/>
          </a:bodyPr>
          <a:lstStyle/>
          <a:p>
            <a:r>
              <a:rPr lang="vi-VN" dirty="0">
                <a:solidFill>
                  <a:schemeClr val="accent1">
                    <a:lumMod val="50000"/>
                  </a:schemeClr>
                </a:solidFill>
                <a:latin typeface="Arial" panose="020B0604020202020204" pitchFamily="34" charset="0"/>
              </a:rPr>
              <a:t>Nguyên nhân tiêu thụ năng lượng cao</a:t>
            </a:r>
            <a:endParaRPr lang="en-US" dirty="0">
              <a:solidFill>
                <a:schemeClr val="accent1">
                  <a:lumMod val="50000"/>
                </a:schemeClr>
              </a:solidFill>
            </a:endParaRPr>
          </a:p>
        </p:txBody>
      </p:sp>
      <p:sp>
        <p:nvSpPr>
          <p:cNvPr id="4" name="Rectangle 1">
            <a:extLst>
              <a:ext uri="{FF2B5EF4-FFF2-40B4-BE49-F238E27FC236}">
                <a16:creationId xmlns:a16="http://schemas.microsoft.com/office/drawing/2014/main" id="{CB60CE5D-FDD1-1804-9E20-442F5A4FC3A3}"/>
              </a:ext>
            </a:extLst>
          </p:cNvPr>
          <p:cNvSpPr>
            <a:spLocks noGrp="1" noChangeArrowheads="1"/>
          </p:cNvSpPr>
          <p:nvPr>
            <p:ph type="body" idx="1"/>
          </p:nvPr>
        </p:nvSpPr>
        <p:spPr bwMode="auto">
          <a:xfrm>
            <a:off x="609600" y="1383093"/>
            <a:ext cx="11084119" cy="3852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Công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nghệ</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lạc</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hậu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Nhiều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doanh</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nghiệp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vẫn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sử</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dụng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công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nghệ</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cũ</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tiêu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thụ</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cao</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gây</a:t>
            </a:r>
            <a:r>
              <a:rPr lang="en-US" altLang="en-US" sz="1800" dirty="0">
                <a:solidFill>
                  <a:schemeClr val="tx1"/>
                </a:solidFill>
                <a:latin typeface="Arial" panose="020B0604020202020204" pitchFamily="34" charset="0"/>
              </a:rPr>
              <a:t> ô </a:t>
            </a:r>
            <a:r>
              <a:rPr lang="en-US" altLang="en-US" sz="1800" dirty="0" err="1">
                <a:solidFill>
                  <a:schemeClr val="tx1"/>
                </a:solidFill>
                <a:latin typeface="Arial" panose="020B0604020202020204" pitchFamily="34" charset="0"/>
              </a:rPr>
              <a:t>nhiễm</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môi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trường</a:t>
            </a:r>
            <a:r>
              <a:rPr lang="en-US" altLang="en-US" sz="1800" dirty="0">
                <a:solidFill>
                  <a:schemeClr val="tx1"/>
                </a:solidFill>
                <a:latin typeface="Arial" panose="020B0604020202020204" pitchFamily="34" charset="0"/>
              </a:rPr>
              <a:t>.</a:t>
            </a:r>
            <a:endParaRPr lang="vi-VN" altLang="en-US" sz="1800" dirty="0">
              <a:solidFill>
                <a:schemeClr val="tx1"/>
              </a:solidFill>
              <a:latin typeface="Arial" panose="020B0604020202020204" pitchFamily="34" charset="0"/>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Thiếu</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đầu</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tư</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vào</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đổi</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mới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Thiếu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nguồn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vốn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động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lực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đầu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tư</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vào</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các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thiết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bị</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công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nghệ</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tiết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kiệm</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a:t>
            </a:r>
            <a:endParaRPr lang="vi-VN" altLang="en-US" sz="1800" dirty="0">
              <a:solidFill>
                <a:schemeClr val="tx1"/>
              </a:solidFill>
              <a:latin typeface="Arial" panose="020B0604020202020204" pitchFamily="34" charset="0"/>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Nhận</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thức</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thấp</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về</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tiết</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kiệm</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năng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lượng</a:t>
            </a:r>
            <a:r>
              <a:rPr lang="en-US" altLang="en-US" sz="1800" b="1" dirty="0">
                <a:solidFill>
                  <a:schemeClr val="tx1"/>
                </a:solidFill>
                <a:latin typeface="Arial" panose="020B0604020202020204" pitchFamily="34" charset="0"/>
              </a:rPr>
              <a: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Một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số</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doanh</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nghiệp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chưa</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chú</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trọng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đến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các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giải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pháp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tiết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kiệm</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trong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quy</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trình</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sản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xuất</a:t>
            </a:r>
            <a:r>
              <a:rPr lang="en-US" altLang="en-US" sz="1800" dirty="0">
                <a:solidFill>
                  <a:schemeClr val="tx1"/>
                </a:solidFill>
                <a:latin typeface="Arial" panose="020B0604020202020204" pitchFamily="34" charset="0"/>
              </a:rPr>
              <a:t>. </a:t>
            </a:r>
            <a:endParaRPr lang="vi-VN" altLang="en-US" sz="1800" dirty="0">
              <a:solidFill>
                <a:schemeClr val="tx1"/>
              </a:solidFill>
              <a:latin typeface="Arial" panose="020B0604020202020204" pitchFamily="34" charset="0"/>
            </a:endParaRPr>
          </a:p>
          <a:p>
            <a:pPr marL="380990" indent="-380990" defTabSz="1219170" eaLnBrk="0" fontAlgn="base" hangingPunct="0">
              <a:lnSpc>
                <a:spcPct val="150000"/>
              </a:lnSpc>
              <a:spcBef>
                <a:spcPts val="800"/>
              </a:spcBef>
              <a:spcAft>
                <a:spcPts val="800"/>
              </a:spcAft>
              <a:buClrTx/>
              <a:buSzTx/>
              <a:buFont typeface="Wingdings" pitchFamily="2" charset="2"/>
              <a:buChar char="v"/>
            </a:pPr>
            <a:endParaRPr lang="en-US" altLang="en-US" sz="1800" dirty="0">
              <a:solidFill>
                <a:schemeClr val="tx1"/>
              </a:solidFill>
              <a:latin typeface="Arial" panose="020B0604020202020204" pitchFamily="34" charset="0"/>
            </a:endParaRPr>
          </a:p>
        </p:txBody>
      </p:sp>
      <p:sp>
        <p:nvSpPr>
          <p:cNvPr id="3" name="Google Shape;551;p15">
            <a:extLst>
              <a:ext uri="{FF2B5EF4-FFF2-40B4-BE49-F238E27FC236}">
                <a16:creationId xmlns:a16="http://schemas.microsoft.com/office/drawing/2014/main" id="{951CFBB9-97AD-A2A4-FFCB-531B91EB2B80}"/>
              </a:ext>
            </a:extLst>
          </p:cNvPr>
          <p:cNvSpPr txBox="1">
            <a:spLocks/>
          </p:cNvSpPr>
          <p:nvPr/>
        </p:nvSpPr>
        <p:spPr>
          <a:xfrm>
            <a:off x="885805" y="5000349"/>
            <a:ext cx="7691526" cy="738644"/>
          </a:xfrm>
          <a:prstGeom prst="rect">
            <a:avLst/>
          </a:prstGeom>
          <a:noFill/>
          <a:ln>
            <a:noFill/>
          </a:ln>
        </p:spPr>
        <p:txBody>
          <a:bodyPr spcFirstLastPara="1" wrap="square" lIns="121900" tIns="60950" rIns="121900" bIns="60950" anchor="ctr" anchorCtr="0">
            <a:sp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Arial"/>
                <a:ea typeface="Arial"/>
                <a:cs typeface="Arial"/>
                <a:sym typeface="Arial"/>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marL="139700" indent="0">
              <a:buNone/>
            </a:pPr>
            <a:r>
              <a:rPr lang="en-US" b="1" dirty="0" err="1">
                <a:solidFill>
                  <a:srgbClr val="FF0000"/>
                </a:solidFill>
              </a:rPr>
              <a:t>Bạn</a:t>
            </a:r>
            <a:r>
              <a:rPr lang="en-US" b="1" dirty="0">
                <a:solidFill>
                  <a:srgbClr val="FF0000"/>
                </a:solidFill>
              </a:rPr>
              <a:t> </a:t>
            </a:r>
            <a:r>
              <a:rPr lang="en-US" b="1" dirty="0" err="1">
                <a:solidFill>
                  <a:srgbClr val="FF0000"/>
                </a:solidFill>
              </a:rPr>
              <a:t>có</a:t>
            </a:r>
            <a:r>
              <a:rPr lang="en-US" b="1" dirty="0">
                <a:solidFill>
                  <a:srgbClr val="FF0000"/>
                </a:solidFill>
              </a:rPr>
              <a:t> </a:t>
            </a:r>
            <a:r>
              <a:rPr lang="en-US" b="1" dirty="0" err="1">
                <a:solidFill>
                  <a:srgbClr val="FF0000"/>
                </a:solidFill>
              </a:rPr>
              <a:t>thể</a:t>
            </a:r>
            <a:r>
              <a:rPr lang="en-US" b="1" dirty="0">
                <a:solidFill>
                  <a:srgbClr val="FF0000"/>
                </a:solidFill>
              </a:rPr>
              <a:t> chia </a:t>
            </a:r>
            <a:r>
              <a:rPr lang="en-US" b="1" dirty="0" err="1">
                <a:solidFill>
                  <a:srgbClr val="FF0000"/>
                </a:solidFill>
              </a:rPr>
              <a:t>sẻ</a:t>
            </a:r>
            <a:r>
              <a:rPr lang="en-US" b="1" dirty="0">
                <a:solidFill>
                  <a:srgbClr val="FF0000"/>
                </a:solidFill>
              </a:rPr>
              <a:t> </a:t>
            </a:r>
            <a:r>
              <a:rPr lang="en-US" b="1" dirty="0" err="1">
                <a:solidFill>
                  <a:srgbClr val="FF0000"/>
                </a:solidFill>
              </a:rPr>
              <a:t>những</a:t>
            </a:r>
            <a:r>
              <a:rPr lang="en-US" b="1" dirty="0">
                <a:solidFill>
                  <a:srgbClr val="FF0000"/>
                </a:solidFill>
              </a:rPr>
              <a:t> </a:t>
            </a:r>
            <a:r>
              <a:rPr lang="en-US" b="1" dirty="0" err="1">
                <a:solidFill>
                  <a:srgbClr val="FF0000"/>
                </a:solidFill>
              </a:rPr>
              <a:t>nguyên</a:t>
            </a:r>
            <a:r>
              <a:rPr lang="en-US" b="1" dirty="0">
                <a:solidFill>
                  <a:srgbClr val="FF0000"/>
                </a:solidFill>
              </a:rPr>
              <a:t> </a:t>
            </a:r>
            <a:r>
              <a:rPr lang="en-US" b="1" dirty="0" err="1">
                <a:solidFill>
                  <a:srgbClr val="FF0000"/>
                </a:solidFill>
              </a:rPr>
              <a:t>nhân</a:t>
            </a:r>
            <a:r>
              <a:rPr lang="en-US" b="1" dirty="0">
                <a:solidFill>
                  <a:srgbClr val="FF0000"/>
                </a:solidFill>
              </a:rPr>
              <a:t> </a:t>
            </a:r>
            <a:r>
              <a:rPr lang="en-US" b="1" dirty="0" err="1">
                <a:solidFill>
                  <a:srgbClr val="FF0000"/>
                </a:solidFill>
              </a:rPr>
              <a:t>tiêu</a:t>
            </a:r>
            <a:r>
              <a:rPr lang="en-US" b="1" dirty="0">
                <a:solidFill>
                  <a:srgbClr val="FF0000"/>
                </a:solidFill>
              </a:rPr>
              <a:t> </a:t>
            </a:r>
            <a:r>
              <a:rPr lang="en-US" b="1" dirty="0" err="1">
                <a:solidFill>
                  <a:srgbClr val="FF0000"/>
                </a:solidFill>
              </a:rPr>
              <a:t>thụ</a:t>
            </a:r>
            <a:r>
              <a:rPr lang="en-US" b="1" dirty="0">
                <a:solidFill>
                  <a:srgbClr val="FF0000"/>
                </a:solidFill>
              </a:rPr>
              <a:t> </a:t>
            </a:r>
            <a:r>
              <a:rPr lang="en-US" b="1" dirty="0" err="1">
                <a:solidFill>
                  <a:srgbClr val="FF0000"/>
                </a:solidFill>
              </a:rPr>
              <a:t>năng</a:t>
            </a:r>
            <a:r>
              <a:rPr lang="en-US" b="1" dirty="0">
                <a:solidFill>
                  <a:srgbClr val="FF0000"/>
                </a:solidFill>
              </a:rPr>
              <a:t> </a:t>
            </a:r>
            <a:r>
              <a:rPr lang="en-US" b="1" dirty="0" err="1">
                <a:solidFill>
                  <a:srgbClr val="FF0000"/>
                </a:solidFill>
              </a:rPr>
              <a:t>lượng</a:t>
            </a:r>
            <a:r>
              <a:rPr lang="en-US" b="1" dirty="0">
                <a:solidFill>
                  <a:srgbClr val="FF0000"/>
                </a:solidFill>
              </a:rPr>
              <a:t> </a:t>
            </a:r>
            <a:r>
              <a:rPr lang="en-US" b="1" dirty="0" err="1">
                <a:solidFill>
                  <a:srgbClr val="FF0000"/>
                </a:solidFill>
              </a:rPr>
              <a:t>lớn</a:t>
            </a:r>
            <a:r>
              <a:rPr lang="en-US" b="1" dirty="0">
                <a:solidFill>
                  <a:srgbClr val="FF0000"/>
                </a:solidFill>
              </a:rPr>
              <a:t> </a:t>
            </a:r>
            <a:r>
              <a:rPr lang="en-US" b="1" dirty="0" err="1">
                <a:solidFill>
                  <a:srgbClr val="FF0000"/>
                </a:solidFill>
              </a:rPr>
              <a:t>trong</a:t>
            </a:r>
            <a:r>
              <a:rPr lang="en-US" b="1" dirty="0">
                <a:solidFill>
                  <a:srgbClr val="FF0000"/>
                </a:solidFill>
              </a:rPr>
              <a:t>  </a:t>
            </a:r>
            <a:r>
              <a:rPr lang="en-US" b="1" dirty="0" err="1">
                <a:solidFill>
                  <a:srgbClr val="FF0000"/>
                </a:solidFill>
              </a:rPr>
              <a:t>công</a:t>
            </a:r>
            <a:r>
              <a:rPr lang="en-US" b="1" dirty="0">
                <a:solidFill>
                  <a:srgbClr val="FF0000"/>
                </a:solidFill>
              </a:rPr>
              <a:t> ty </a:t>
            </a:r>
            <a:r>
              <a:rPr lang="en-US" b="1" dirty="0" err="1">
                <a:solidFill>
                  <a:srgbClr val="FF0000"/>
                </a:solidFill>
              </a:rPr>
              <a:t>của</a:t>
            </a:r>
            <a:r>
              <a:rPr lang="en-US" b="1" dirty="0">
                <a:solidFill>
                  <a:srgbClr val="FF0000"/>
                </a:solidFill>
              </a:rPr>
              <a:t> </a:t>
            </a:r>
            <a:r>
              <a:rPr lang="en-US" b="1" dirty="0" err="1">
                <a:solidFill>
                  <a:srgbClr val="FF0000"/>
                </a:solidFill>
              </a:rPr>
              <a:t>bạn</a:t>
            </a:r>
            <a:r>
              <a:rPr lang="en-US" b="1" dirty="0">
                <a:solidFill>
                  <a:srgbClr val="FF0000"/>
                </a:solidFill>
              </a:rPr>
              <a:t>?</a:t>
            </a:r>
          </a:p>
        </p:txBody>
      </p:sp>
      <p:pic>
        <p:nvPicPr>
          <p:cNvPr id="5" name="Picture 2" descr="DP Psychology: Discussing discuss">
            <a:extLst>
              <a:ext uri="{FF2B5EF4-FFF2-40B4-BE49-F238E27FC236}">
                <a16:creationId xmlns:a16="http://schemas.microsoft.com/office/drawing/2014/main" id="{AB4C4E13-5ECA-B4B7-B6DB-92E3FC8A83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08784" y="4169903"/>
            <a:ext cx="2697431" cy="26880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26705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B07A1-B52F-EFDB-59D9-BF3B2113061F}"/>
              </a:ext>
            </a:extLst>
          </p:cNvPr>
          <p:cNvSpPr>
            <a:spLocks noGrp="1"/>
          </p:cNvSpPr>
          <p:nvPr>
            <p:ph type="title"/>
          </p:nvPr>
        </p:nvSpPr>
        <p:spPr/>
        <p:txBody>
          <a:bodyPr>
            <a:noAutofit/>
          </a:bodyPr>
          <a:lstStyle/>
          <a:p>
            <a:r>
              <a:rPr lang="vi-VN" dirty="0">
                <a:solidFill>
                  <a:schemeClr val="accent1">
                    <a:lumMod val="50000"/>
                  </a:schemeClr>
                </a:solidFill>
                <a:latin typeface="Arial" panose="020B0604020202020204" pitchFamily="34" charset="0"/>
              </a:rPr>
              <a:t>Những thách thức trong quản lý và SDNL</a:t>
            </a:r>
            <a:endParaRPr lang="en-US" dirty="0">
              <a:solidFill>
                <a:schemeClr val="accent1">
                  <a:lumMod val="50000"/>
                </a:schemeClr>
              </a:solidFill>
            </a:endParaRPr>
          </a:p>
        </p:txBody>
      </p:sp>
      <p:sp>
        <p:nvSpPr>
          <p:cNvPr id="4" name="Rectangle 1">
            <a:extLst>
              <a:ext uri="{FF2B5EF4-FFF2-40B4-BE49-F238E27FC236}">
                <a16:creationId xmlns:a16="http://schemas.microsoft.com/office/drawing/2014/main" id="{DCEC5B86-B40F-F3E0-BCCF-88FB9583BF3A}"/>
              </a:ext>
            </a:extLst>
          </p:cNvPr>
          <p:cNvSpPr>
            <a:spLocks noGrp="1" noChangeArrowheads="1"/>
          </p:cNvSpPr>
          <p:nvPr>
            <p:ph type="body" idx="1"/>
          </p:nvPr>
        </p:nvSpPr>
        <p:spPr bwMode="auto">
          <a:xfrm>
            <a:off x="609600" y="1240564"/>
            <a:ext cx="10861481" cy="3231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Thách</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thức</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về</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công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nghệ</a:t>
            </a:r>
            <a:r>
              <a:rPr lang="en-US" altLang="en-US" sz="1800" b="1"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Nhiều</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doanh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nghiệp</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sử</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dụng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công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nghệ</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cũ</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gây</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ra</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hiệu</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suất</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năng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lượng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thấp</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và</a:t>
            </a:r>
            <a:r>
              <a:rPr lang="en-US" altLang="en-US" sz="1800" dirty="0">
                <a:solidFill>
                  <a:schemeClr val="tx1"/>
                </a:solidFill>
                <a:latin typeface="Arial" panose="020B0604020202020204" pitchFamily="34" charset="0"/>
                <a:cs typeface="Arial" panose="020B0604020202020204" pitchFamily="34" charset="0"/>
              </a:rPr>
              <a:t> ô </a:t>
            </a:r>
            <a:r>
              <a:rPr lang="en-US" altLang="en-US" sz="1800" dirty="0" err="1">
                <a:solidFill>
                  <a:schemeClr val="tx1"/>
                </a:solidFill>
                <a:latin typeface="Arial" panose="020B0604020202020204" pitchFamily="34" charset="0"/>
                <a:cs typeface="Arial" panose="020B0604020202020204" pitchFamily="34" charset="0"/>
              </a:rPr>
              <a:t>nhiễm</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môi</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trường</a:t>
            </a:r>
            <a:r>
              <a:rPr lang="en-US" altLang="en-US" sz="1800" dirty="0">
                <a:solidFill>
                  <a:schemeClr val="tx1"/>
                </a:solidFill>
                <a:latin typeface="Arial" panose="020B0604020202020204" pitchFamily="34" charset="0"/>
                <a:cs typeface="Arial" panose="020B0604020202020204" pitchFamily="34" charset="0"/>
              </a:rPr>
              <a:t>.</a:t>
            </a: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Thách</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thức</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về</a:t>
            </a:r>
            <a:r>
              <a:rPr lang="en-US" altLang="en-US" sz="1800" b="1" dirty="0">
                <a:solidFill>
                  <a:schemeClr val="tx1"/>
                </a:solidFill>
                <a:latin typeface="Arial" panose="020B0604020202020204" pitchFamily="34" charset="0"/>
              </a:rPr>
              <a:t> chi </a:t>
            </a:r>
            <a:r>
              <a:rPr lang="en-US" altLang="en-US" sz="1800" b="1" dirty="0" err="1">
                <a:solidFill>
                  <a:schemeClr val="tx1"/>
                </a:solidFill>
                <a:latin typeface="Arial" panose="020B0604020202020204" pitchFamily="34" charset="0"/>
              </a:rPr>
              <a:t>phí</a:t>
            </a:r>
            <a:r>
              <a:rPr lang="en-US" altLang="en-US" sz="1800" b="1" dirty="0">
                <a:solidFill>
                  <a:schemeClr val="tx1"/>
                </a:solidFill>
                <a:latin typeface="Arial" panose="020B0604020202020204" pitchFamily="34" charset="0"/>
              </a:rPr>
              <a:t>: </a:t>
            </a:r>
            <a:r>
              <a:rPr lang="en-US" altLang="en-US" sz="1800" dirty="0">
                <a:solidFill>
                  <a:schemeClr val="tx1"/>
                </a:solidFill>
                <a:latin typeface="Arial" panose="020B0604020202020204" pitchFamily="34" charset="0"/>
                <a:cs typeface="Arial" panose="020B0604020202020204" pitchFamily="34" charset="0"/>
              </a:rPr>
              <a:t>Chi </a:t>
            </a:r>
            <a:r>
              <a:rPr lang="en-US" altLang="en-US" sz="1800" dirty="0" err="1">
                <a:solidFill>
                  <a:schemeClr val="tx1"/>
                </a:solidFill>
                <a:latin typeface="Arial" panose="020B0604020202020204" pitchFamily="34" charset="0"/>
                <a:cs typeface="Arial" panose="020B0604020202020204" pitchFamily="34" charset="0"/>
              </a:rPr>
              <a:t>phí</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đầu</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tư</a:t>
            </a:r>
            <a:r>
              <a:rPr lang="en-US" altLang="en-US" sz="1800" dirty="0">
                <a:solidFill>
                  <a:schemeClr val="tx1"/>
                </a:solidFill>
                <a:latin typeface="Arial" panose="020B0604020202020204" pitchFamily="34" charset="0"/>
                <a:cs typeface="Arial" panose="020B0604020202020204" pitchFamily="34" charset="0"/>
              </a:rPr>
              <a:t> ban </a:t>
            </a:r>
            <a:r>
              <a:rPr lang="en-US" altLang="en-US" sz="1800" dirty="0" err="1">
                <a:solidFill>
                  <a:schemeClr val="tx1"/>
                </a:solidFill>
                <a:latin typeface="Arial" panose="020B0604020202020204" pitchFamily="34" charset="0"/>
                <a:cs typeface="Arial" panose="020B0604020202020204" pitchFamily="34" charset="0"/>
              </a:rPr>
              <a:t>đầu</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cho</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các</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công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nghệ</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tiết</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kiệm</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năng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lượng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cao</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khiến</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nhiều</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doanh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nghiệp</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ngần</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ngại</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thay</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đổi</a:t>
            </a:r>
            <a:r>
              <a:rPr lang="en-US" altLang="en-US" sz="1800" dirty="0">
                <a:solidFill>
                  <a:schemeClr val="tx1"/>
                </a:solidFill>
                <a:latin typeface="Arial" panose="020B0604020202020204" pitchFamily="34" charset="0"/>
                <a:cs typeface="Arial" panose="020B0604020202020204" pitchFamily="34" charset="0"/>
              </a:rPr>
              <a:t>.</a:t>
            </a: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Thiếu</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chính</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sách</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hỗ</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trợ</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đủ</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mạnh</a:t>
            </a:r>
            <a:r>
              <a:rPr lang="en-US" altLang="en-US" sz="1800" b="1"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Mặc</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dù</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có</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các</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chính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sách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khuyến</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khích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nhưng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vẫn</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chưa</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đủ</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hiệu</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quả</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để</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thúc</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đẩy</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doanh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nghiệp</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áp</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dụng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các</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giải</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pháp</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tiết</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kiệm</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năng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lượng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rộng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rãi</a:t>
            </a:r>
            <a:r>
              <a:rPr lang="en-US" altLang="en-US" sz="1800" dirty="0">
                <a:solidFill>
                  <a:schemeClr val="tx1"/>
                </a:solidFill>
                <a:latin typeface="Arial" panose="020B0604020202020204" pitchFamily="34" charset="0"/>
                <a:cs typeface="Arial" panose="020B0604020202020204" pitchFamily="34" charset="0"/>
              </a:rPr>
              <a:t>.</a:t>
            </a:r>
          </a:p>
        </p:txBody>
      </p:sp>
      <p:sp>
        <p:nvSpPr>
          <p:cNvPr id="3" name="Google Shape;551;p15">
            <a:extLst>
              <a:ext uri="{FF2B5EF4-FFF2-40B4-BE49-F238E27FC236}">
                <a16:creationId xmlns:a16="http://schemas.microsoft.com/office/drawing/2014/main" id="{57A5AA2C-6FD6-41DF-A935-B91E1C0FD0CB}"/>
              </a:ext>
            </a:extLst>
          </p:cNvPr>
          <p:cNvSpPr txBox="1">
            <a:spLocks/>
          </p:cNvSpPr>
          <p:nvPr/>
        </p:nvSpPr>
        <p:spPr>
          <a:xfrm>
            <a:off x="1066110" y="5077623"/>
            <a:ext cx="7691526" cy="738644"/>
          </a:xfrm>
          <a:prstGeom prst="rect">
            <a:avLst/>
          </a:prstGeom>
          <a:noFill/>
          <a:ln>
            <a:noFill/>
          </a:ln>
        </p:spPr>
        <p:txBody>
          <a:bodyPr spcFirstLastPara="1" wrap="square" lIns="121900" tIns="60950" rIns="121900" bIns="60950" anchor="ctr" anchorCtr="0">
            <a:sp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Arial"/>
                <a:ea typeface="Arial"/>
                <a:cs typeface="Arial"/>
                <a:sym typeface="Arial"/>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marL="139700" indent="0">
              <a:buNone/>
            </a:pPr>
            <a:r>
              <a:rPr lang="en-US" b="1" dirty="0" err="1">
                <a:solidFill>
                  <a:srgbClr val="FF0000"/>
                </a:solidFill>
              </a:rPr>
              <a:t>Bạn</a:t>
            </a:r>
            <a:r>
              <a:rPr lang="en-US" b="1" dirty="0">
                <a:solidFill>
                  <a:srgbClr val="FF0000"/>
                </a:solidFill>
              </a:rPr>
              <a:t> </a:t>
            </a:r>
            <a:r>
              <a:rPr lang="en-US" b="1" dirty="0" err="1">
                <a:solidFill>
                  <a:srgbClr val="FF0000"/>
                </a:solidFill>
              </a:rPr>
              <a:t>vui</a:t>
            </a:r>
            <a:r>
              <a:rPr lang="en-US" b="1" dirty="0">
                <a:solidFill>
                  <a:srgbClr val="FF0000"/>
                </a:solidFill>
              </a:rPr>
              <a:t> </a:t>
            </a:r>
            <a:r>
              <a:rPr lang="en-US" b="1" dirty="0" err="1">
                <a:solidFill>
                  <a:srgbClr val="FF0000"/>
                </a:solidFill>
              </a:rPr>
              <a:t>lòng</a:t>
            </a:r>
            <a:r>
              <a:rPr lang="en-US" b="1" dirty="0">
                <a:solidFill>
                  <a:srgbClr val="FF0000"/>
                </a:solidFill>
              </a:rPr>
              <a:t> chia </a:t>
            </a:r>
            <a:r>
              <a:rPr lang="en-US" b="1" dirty="0" err="1">
                <a:solidFill>
                  <a:srgbClr val="FF0000"/>
                </a:solidFill>
              </a:rPr>
              <a:t>sẻ</a:t>
            </a:r>
            <a:r>
              <a:rPr lang="en-US" b="1" dirty="0">
                <a:solidFill>
                  <a:srgbClr val="FF0000"/>
                </a:solidFill>
              </a:rPr>
              <a:t> </a:t>
            </a:r>
            <a:r>
              <a:rPr lang="en-US" b="1" dirty="0" err="1">
                <a:solidFill>
                  <a:srgbClr val="FF0000"/>
                </a:solidFill>
              </a:rPr>
              <a:t>những</a:t>
            </a:r>
            <a:r>
              <a:rPr lang="en-US" b="1" dirty="0">
                <a:solidFill>
                  <a:srgbClr val="FF0000"/>
                </a:solidFill>
              </a:rPr>
              <a:t> </a:t>
            </a:r>
            <a:r>
              <a:rPr lang="en-US" b="1" dirty="0" err="1">
                <a:solidFill>
                  <a:srgbClr val="FF0000"/>
                </a:solidFill>
              </a:rPr>
              <a:t>thách</a:t>
            </a:r>
            <a:r>
              <a:rPr lang="en-US" b="1" dirty="0">
                <a:solidFill>
                  <a:srgbClr val="FF0000"/>
                </a:solidFill>
              </a:rPr>
              <a:t> </a:t>
            </a:r>
            <a:r>
              <a:rPr lang="en-US" b="1" dirty="0" err="1">
                <a:solidFill>
                  <a:srgbClr val="FF0000"/>
                </a:solidFill>
              </a:rPr>
              <a:t>thức</a:t>
            </a:r>
            <a:r>
              <a:rPr lang="en-US" b="1" dirty="0">
                <a:solidFill>
                  <a:srgbClr val="FF0000"/>
                </a:solidFill>
              </a:rPr>
              <a:t> </a:t>
            </a:r>
            <a:r>
              <a:rPr lang="en-US" b="1" dirty="0" err="1">
                <a:solidFill>
                  <a:srgbClr val="FF0000"/>
                </a:solidFill>
              </a:rPr>
              <a:t>mà</a:t>
            </a:r>
            <a:r>
              <a:rPr lang="en-US" b="1" dirty="0">
                <a:solidFill>
                  <a:srgbClr val="FF0000"/>
                </a:solidFill>
              </a:rPr>
              <a:t> </a:t>
            </a:r>
            <a:r>
              <a:rPr lang="en-US" b="1" dirty="0" err="1">
                <a:solidFill>
                  <a:srgbClr val="FF0000"/>
                </a:solidFill>
              </a:rPr>
              <a:t>công</a:t>
            </a:r>
            <a:r>
              <a:rPr lang="en-US" b="1" dirty="0">
                <a:solidFill>
                  <a:srgbClr val="FF0000"/>
                </a:solidFill>
              </a:rPr>
              <a:t> ty </a:t>
            </a:r>
            <a:r>
              <a:rPr lang="en-US" b="1" dirty="0" err="1">
                <a:solidFill>
                  <a:srgbClr val="FF0000"/>
                </a:solidFill>
              </a:rPr>
              <a:t>bạn</a:t>
            </a:r>
            <a:r>
              <a:rPr lang="en-US" b="1" dirty="0">
                <a:solidFill>
                  <a:srgbClr val="FF0000"/>
                </a:solidFill>
              </a:rPr>
              <a:t> </a:t>
            </a:r>
            <a:r>
              <a:rPr lang="en-US" b="1" dirty="0" err="1">
                <a:solidFill>
                  <a:srgbClr val="FF0000"/>
                </a:solidFill>
              </a:rPr>
              <a:t>gặp</a:t>
            </a:r>
            <a:r>
              <a:rPr lang="en-US" b="1" dirty="0">
                <a:solidFill>
                  <a:srgbClr val="FF0000"/>
                </a:solidFill>
              </a:rPr>
              <a:t> </a:t>
            </a:r>
            <a:r>
              <a:rPr lang="en-US" b="1" dirty="0" err="1">
                <a:solidFill>
                  <a:srgbClr val="FF0000"/>
                </a:solidFill>
              </a:rPr>
              <a:t>phải</a:t>
            </a:r>
            <a:r>
              <a:rPr lang="en-US" b="1" dirty="0">
                <a:solidFill>
                  <a:srgbClr val="FF0000"/>
                </a:solidFill>
              </a:rPr>
              <a:t> </a:t>
            </a:r>
            <a:r>
              <a:rPr lang="en-US" b="1" dirty="0" err="1">
                <a:solidFill>
                  <a:srgbClr val="FF0000"/>
                </a:solidFill>
              </a:rPr>
              <a:t>trong</a:t>
            </a:r>
            <a:r>
              <a:rPr lang="en-US" b="1" dirty="0">
                <a:solidFill>
                  <a:srgbClr val="FF0000"/>
                </a:solidFill>
              </a:rPr>
              <a:t> </a:t>
            </a:r>
            <a:r>
              <a:rPr lang="en-US" b="1" dirty="0" err="1">
                <a:solidFill>
                  <a:srgbClr val="FF0000"/>
                </a:solidFill>
              </a:rPr>
              <a:t>quản</a:t>
            </a:r>
            <a:r>
              <a:rPr lang="en-US" b="1" dirty="0">
                <a:solidFill>
                  <a:srgbClr val="FF0000"/>
                </a:solidFill>
              </a:rPr>
              <a:t> </a:t>
            </a:r>
            <a:r>
              <a:rPr lang="en-US" b="1" dirty="0" err="1">
                <a:solidFill>
                  <a:srgbClr val="FF0000"/>
                </a:solidFill>
              </a:rPr>
              <a:t>lý</a:t>
            </a:r>
            <a:r>
              <a:rPr lang="en-US" b="1" dirty="0">
                <a:solidFill>
                  <a:srgbClr val="FF0000"/>
                </a:solidFill>
              </a:rPr>
              <a:t> </a:t>
            </a:r>
            <a:r>
              <a:rPr lang="en-US" b="1" dirty="0" err="1">
                <a:solidFill>
                  <a:srgbClr val="FF0000"/>
                </a:solidFill>
              </a:rPr>
              <a:t>và</a:t>
            </a:r>
            <a:r>
              <a:rPr lang="en-US" b="1" dirty="0">
                <a:solidFill>
                  <a:srgbClr val="FF0000"/>
                </a:solidFill>
              </a:rPr>
              <a:t> </a:t>
            </a:r>
            <a:r>
              <a:rPr lang="en-US" b="1" dirty="0" err="1">
                <a:solidFill>
                  <a:srgbClr val="FF0000"/>
                </a:solidFill>
              </a:rPr>
              <a:t>sử</a:t>
            </a:r>
            <a:r>
              <a:rPr lang="en-US" b="1" dirty="0">
                <a:solidFill>
                  <a:srgbClr val="FF0000"/>
                </a:solidFill>
              </a:rPr>
              <a:t> </a:t>
            </a:r>
            <a:r>
              <a:rPr lang="en-US" b="1" dirty="0" err="1">
                <a:solidFill>
                  <a:srgbClr val="FF0000"/>
                </a:solidFill>
              </a:rPr>
              <a:t>dụng</a:t>
            </a:r>
            <a:r>
              <a:rPr lang="en-US" b="1" dirty="0">
                <a:solidFill>
                  <a:srgbClr val="FF0000"/>
                </a:solidFill>
              </a:rPr>
              <a:t> </a:t>
            </a:r>
            <a:r>
              <a:rPr lang="en-US" b="1" dirty="0" err="1">
                <a:solidFill>
                  <a:srgbClr val="FF0000"/>
                </a:solidFill>
              </a:rPr>
              <a:t>năng</a:t>
            </a:r>
            <a:r>
              <a:rPr lang="en-US" b="1" dirty="0">
                <a:solidFill>
                  <a:srgbClr val="FF0000"/>
                </a:solidFill>
              </a:rPr>
              <a:t> </a:t>
            </a:r>
            <a:r>
              <a:rPr lang="en-US" b="1" dirty="0" err="1">
                <a:solidFill>
                  <a:srgbClr val="FF0000"/>
                </a:solidFill>
              </a:rPr>
              <a:t>lượng</a:t>
            </a:r>
            <a:r>
              <a:rPr lang="en-US" b="1" dirty="0">
                <a:solidFill>
                  <a:srgbClr val="FF0000"/>
                </a:solidFill>
              </a:rPr>
              <a:t>?</a:t>
            </a:r>
          </a:p>
        </p:txBody>
      </p:sp>
      <p:pic>
        <p:nvPicPr>
          <p:cNvPr id="5" name="Picture 4" descr="DP Psychology: Discussing discuss">
            <a:extLst>
              <a:ext uri="{FF2B5EF4-FFF2-40B4-BE49-F238E27FC236}">
                <a16:creationId xmlns:a16="http://schemas.microsoft.com/office/drawing/2014/main" id="{538847F1-374F-98F3-F222-89F3794141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45865" y="4169903"/>
            <a:ext cx="2697431" cy="26880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9837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43EF0-E933-69A1-B28B-3AF544964B66}"/>
              </a:ext>
            </a:extLst>
          </p:cNvPr>
          <p:cNvSpPr>
            <a:spLocks noGrp="1"/>
          </p:cNvSpPr>
          <p:nvPr>
            <p:ph type="title"/>
          </p:nvPr>
        </p:nvSpPr>
        <p:spPr/>
        <p:txBody>
          <a:bodyPr>
            <a:noAutofit/>
          </a:bodyPr>
          <a:lstStyle/>
          <a:p>
            <a:r>
              <a:rPr lang="vi-VN" dirty="0">
                <a:solidFill>
                  <a:schemeClr val="accent1">
                    <a:lumMod val="50000"/>
                  </a:schemeClr>
                </a:solidFill>
                <a:latin typeface="Arial" panose="020B0604020202020204" pitchFamily="34" charset="0"/>
              </a:rPr>
              <a:t>Xu hướng phát triển bền vững trong công nghiệp</a:t>
            </a:r>
            <a:endParaRPr lang="en-US" dirty="0">
              <a:solidFill>
                <a:schemeClr val="accent1">
                  <a:lumMod val="50000"/>
                </a:schemeClr>
              </a:solidFill>
            </a:endParaRPr>
          </a:p>
        </p:txBody>
      </p:sp>
      <p:sp>
        <p:nvSpPr>
          <p:cNvPr id="4" name="Rectangle 1">
            <a:extLst>
              <a:ext uri="{FF2B5EF4-FFF2-40B4-BE49-F238E27FC236}">
                <a16:creationId xmlns:a16="http://schemas.microsoft.com/office/drawing/2014/main" id="{76EA44AF-D73B-A321-26BD-9E80A026C4A6}"/>
              </a:ext>
            </a:extLst>
          </p:cNvPr>
          <p:cNvSpPr>
            <a:spLocks noGrp="1" noChangeArrowheads="1"/>
          </p:cNvSpPr>
          <p:nvPr>
            <p:ph type="body" idx="1"/>
          </p:nvPr>
        </p:nvSpPr>
        <p:spPr bwMode="auto">
          <a:xfrm>
            <a:off x="609600" y="1417012"/>
            <a:ext cx="10861481" cy="4683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Công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nghiệp</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xanh</a:t>
            </a:r>
            <a:r>
              <a:rPr lang="en-US" altLang="en-US" sz="1800" b="1"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Các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doanh</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nghiệp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đang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dần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quan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tâm</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hơn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đến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việc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sử</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dụng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tái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tạo</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phát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triển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sản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xuất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bền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vững</a:t>
            </a:r>
            <a:r>
              <a:rPr lang="en-US" altLang="en-US" sz="1800" dirty="0">
                <a:solidFill>
                  <a:schemeClr val="tx1"/>
                </a:solidFill>
                <a:latin typeface="Arial" panose="020B0604020202020204" pitchFamily="34" charset="0"/>
              </a:rPr>
              <a:t>.</a:t>
            </a: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a:solidFill>
                  <a:schemeClr val="tx1"/>
                </a:solidFill>
                <a:latin typeface="Arial" panose="020B0604020202020204" pitchFamily="34" charset="0"/>
              </a:rPr>
              <a:t>Xu </a:t>
            </a:r>
            <a:r>
              <a:rPr lang="en-US" altLang="en-US" sz="1800" b="1" dirty="0" err="1">
                <a:solidFill>
                  <a:schemeClr val="tx1"/>
                </a:solidFill>
                <a:latin typeface="Arial" panose="020B0604020202020204" pitchFamily="34" charset="0"/>
              </a:rPr>
              <a:t>hướng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quốc</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tế</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Các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tập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đoàn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đa</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quốc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gia</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đòi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hỏi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cao</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hơn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về</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tiêu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chuẩn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môi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trường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khi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hợp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tác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đặc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biệt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trong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các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ngành</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như</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dệt</a:t>
            </a:r>
            <a:r>
              <a:rPr lang="en-US" altLang="en-US" sz="1800" dirty="0">
                <a:solidFill>
                  <a:schemeClr val="tx1"/>
                </a:solidFill>
                <a:latin typeface="Arial" panose="020B0604020202020204" pitchFamily="34" charset="0"/>
              </a:rPr>
              <a:t> may, </a:t>
            </a:r>
            <a:r>
              <a:rPr lang="en-US" altLang="en-US" sz="1800" dirty="0" err="1">
                <a:solidFill>
                  <a:schemeClr val="tx1"/>
                </a:solidFill>
                <a:latin typeface="Arial" panose="020B0604020202020204" pitchFamily="34" charset="0"/>
              </a:rPr>
              <a:t>điện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tử</a:t>
            </a:r>
            <a:r>
              <a:rPr lang="en-US" altLang="en-US" sz="1800" dirty="0">
                <a:solidFill>
                  <a:schemeClr val="tx1"/>
                </a:solidFill>
                <a:latin typeface="Arial" panose="020B0604020202020204" pitchFamily="34" charset="0"/>
              </a:rPr>
              <a:t>.</a:t>
            </a: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Chuyển</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đổi</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số</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và</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tối</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ưu</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hóa</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năng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lượng</a:t>
            </a:r>
            <a:r>
              <a:rPr lang="en-US" altLang="en-US" sz="1800" b="1"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Ứng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dụng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công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nghệ</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số</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vào</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giám</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sát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tối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ưu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hóa</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việc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sử</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dụng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trong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sản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xuất</a:t>
            </a:r>
            <a:r>
              <a:rPr lang="en-US" altLang="en-US" sz="1800" dirty="0">
                <a:solidFill>
                  <a:schemeClr val="tx1"/>
                </a:solidFill>
                <a:latin typeface="Arial" panose="020B0604020202020204" pitchFamily="34" charset="0"/>
              </a:rPr>
              <a:t>. </a:t>
            </a:r>
            <a:endParaRPr lang="vi-VN" altLang="en-US" sz="1800" dirty="0">
              <a:solidFill>
                <a:schemeClr val="tx1"/>
              </a:solidFill>
              <a:latin typeface="Arial" panose="020B0604020202020204" pitchFamily="34" charset="0"/>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vi-VN" altLang="en-US" sz="1800" dirty="0">
                <a:solidFill>
                  <a:schemeClr val="tx1"/>
                </a:solidFill>
                <a:latin typeface="Arial" panose="020B0604020202020204" pitchFamily="34" charset="0"/>
              </a:rPr>
              <a:t>Các xu hướng mới đều có những chú trọng nhất định đến việc giảm phát thải khí nhà kính trong sản xuất và trở thành tiêu chí hợp tác đối với nhiều tập đoàn quốc tế lớn. Vấn đề này đang ngày càng trở nên quan trọng và thách thức trong sự phát triển công nghiệp của Việt Nam</a:t>
            </a:r>
          </a:p>
        </p:txBody>
      </p:sp>
    </p:spTree>
    <p:extLst>
      <p:ext uri="{BB962C8B-B14F-4D97-AF65-F5344CB8AC3E}">
        <p14:creationId xmlns:p14="http://schemas.microsoft.com/office/powerpoint/2010/main" val="17717464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8D7593-77B7-313F-2E4D-88DF1BAE201B}"/>
              </a:ext>
            </a:extLst>
          </p:cNvPr>
          <p:cNvSpPr>
            <a:spLocks noGrp="1"/>
          </p:cNvSpPr>
          <p:nvPr>
            <p:ph type="title"/>
          </p:nvPr>
        </p:nvSpPr>
        <p:spPr/>
        <p:txBody>
          <a:bodyPr>
            <a:normAutofit fontScale="90000"/>
          </a:bodyPr>
          <a:lstStyle/>
          <a:p>
            <a:r>
              <a:rPr lang="en-VN" dirty="0">
                <a:solidFill>
                  <a:schemeClr val="accent4">
                    <a:lumMod val="50000"/>
                  </a:schemeClr>
                </a:solidFill>
              </a:rPr>
              <a:t>THẢO LUẬN</a:t>
            </a:r>
          </a:p>
        </p:txBody>
      </p:sp>
      <p:sp>
        <p:nvSpPr>
          <p:cNvPr id="4" name="Text Placeholder 2">
            <a:extLst>
              <a:ext uri="{FF2B5EF4-FFF2-40B4-BE49-F238E27FC236}">
                <a16:creationId xmlns:a16="http://schemas.microsoft.com/office/drawing/2014/main" id="{C07FA0C4-9022-C514-264C-EC99B528DB19}"/>
              </a:ext>
            </a:extLst>
          </p:cNvPr>
          <p:cNvSpPr txBox="1">
            <a:spLocks/>
          </p:cNvSpPr>
          <p:nvPr/>
        </p:nvSpPr>
        <p:spPr>
          <a:xfrm>
            <a:off x="609600" y="1567336"/>
            <a:ext cx="10972800" cy="4038800"/>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609585" marR="0" lvl="0" indent="-423323"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1pPr>
            <a:lvl2pPr marL="1219170" marR="0" lvl="1"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828754" marR="0" lvl="2"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2438339" marR="0" lvl="3"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3047924" marR="0" lvl="4"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3657509" marR="0" lvl="5"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4267093" marR="0" lvl="6"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4876678" marR="0" lvl="7"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5486263" marR="0" lvl="8"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r>
              <a:rPr lang="en-US" sz="2400" b="1" dirty="0" err="1">
                <a:solidFill>
                  <a:schemeClr val="accent4">
                    <a:lumMod val="50000"/>
                  </a:schemeClr>
                </a:solidFill>
              </a:rPr>
              <a:t>Bạn</a:t>
            </a:r>
            <a:r>
              <a:rPr lang="en-US" sz="2400" b="1" dirty="0">
                <a:solidFill>
                  <a:schemeClr val="accent4">
                    <a:lumMod val="50000"/>
                  </a:schemeClr>
                </a:solidFill>
              </a:rPr>
              <a:t> </a:t>
            </a:r>
            <a:r>
              <a:rPr lang="en-US" sz="2400" b="1" dirty="0" err="1">
                <a:solidFill>
                  <a:schemeClr val="accent4">
                    <a:lumMod val="50000"/>
                  </a:schemeClr>
                </a:solidFill>
              </a:rPr>
              <a:t>hãy</a:t>
            </a:r>
            <a:r>
              <a:rPr lang="en-US" sz="2400" b="1" dirty="0">
                <a:solidFill>
                  <a:schemeClr val="accent4">
                    <a:lumMod val="50000"/>
                  </a:schemeClr>
                </a:solidFill>
              </a:rPr>
              <a:t> </a:t>
            </a:r>
            <a:r>
              <a:rPr lang="en-US" sz="2400" b="1" dirty="0" err="1">
                <a:solidFill>
                  <a:schemeClr val="accent4">
                    <a:lumMod val="50000"/>
                  </a:schemeClr>
                </a:solidFill>
              </a:rPr>
              <a:t>vui</a:t>
            </a:r>
            <a:r>
              <a:rPr lang="en-US" sz="2400" b="1" dirty="0">
                <a:solidFill>
                  <a:schemeClr val="accent4">
                    <a:lumMod val="50000"/>
                  </a:schemeClr>
                </a:solidFill>
              </a:rPr>
              <a:t> </a:t>
            </a:r>
            <a:r>
              <a:rPr lang="en-US" sz="2400" b="1" dirty="0" err="1">
                <a:solidFill>
                  <a:schemeClr val="accent4">
                    <a:lumMod val="50000"/>
                  </a:schemeClr>
                </a:solidFill>
              </a:rPr>
              <a:t>lòng</a:t>
            </a:r>
            <a:r>
              <a:rPr lang="en-US" sz="2400" b="1" dirty="0">
                <a:solidFill>
                  <a:schemeClr val="accent4">
                    <a:lumMod val="50000"/>
                  </a:schemeClr>
                </a:solidFill>
              </a:rPr>
              <a:t> chia </a:t>
            </a:r>
            <a:r>
              <a:rPr lang="en-US" sz="2400" b="1" dirty="0" err="1">
                <a:solidFill>
                  <a:schemeClr val="accent4">
                    <a:lumMod val="50000"/>
                  </a:schemeClr>
                </a:solidFill>
              </a:rPr>
              <a:t>sẻ</a:t>
            </a:r>
            <a:r>
              <a:rPr lang="en-US" sz="2400" b="1" dirty="0">
                <a:solidFill>
                  <a:schemeClr val="accent4">
                    <a:lumMod val="50000"/>
                  </a:schemeClr>
                </a:solidFill>
              </a:rPr>
              <a:t> </a:t>
            </a:r>
            <a:r>
              <a:rPr lang="en-US" sz="2400" b="1" dirty="0" err="1">
                <a:solidFill>
                  <a:schemeClr val="accent4">
                    <a:lumMod val="50000"/>
                  </a:schemeClr>
                </a:solidFill>
              </a:rPr>
              <a:t>vè</a:t>
            </a:r>
            <a:r>
              <a:rPr lang="en-US" sz="2400" b="1" dirty="0">
                <a:solidFill>
                  <a:schemeClr val="accent4">
                    <a:lumMod val="50000"/>
                  </a:schemeClr>
                </a:solidFill>
              </a:rPr>
              <a:t> </a:t>
            </a:r>
            <a:r>
              <a:rPr lang="en-US" sz="2400" b="1" dirty="0" err="1">
                <a:solidFill>
                  <a:schemeClr val="accent4">
                    <a:lumMod val="50000"/>
                  </a:schemeClr>
                </a:solidFill>
              </a:rPr>
              <a:t>các</a:t>
            </a:r>
            <a:r>
              <a:rPr lang="en-US" sz="2400" b="1" dirty="0">
                <a:solidFill>
                  <a:schemeClr val="accent4">
                    <a:lumMod val="50000"/>
                  </a:schemeClr>
                </a:solidFill>
              </a:rPr>
              <a:t> xu </a:t>
            </a:r>
            <a:r>
              <a:rPr lang="en-US" sz="2400" b="1" dirty="0" err="1">
                <a:solidFill>
                  <a:schemeClr val="accent4">
                    <a:lumMod val="50000"/>
                  </a:schemeClr>
                </a:solidFill>
              </a:rPr>
              <a:t>hướng</a:t>
            </a:r>
            <a:r>
              <a:rPr lang="en-US" sz="2400" b="1" dirty="0">
                <a:solidFill>
                  <a:schemeClr val="accent4">
                    <a:lumMod val="50000"/>
                  </a:schemeClr>
                </a:solidFill>
              </a:rPr>
              <a:t> </a:t>
            </a:r>
            <a:r>
              <a:rPr lang="en-US" sz="2400" b="1" dirty="0" err="1">
                <a:solidFill>
                  <a:schemeClr val="accent4">
                    <a:lumMod val="50000"/>
                  </a:schemeClr>
                </a:solidFill>
              </a:rPr>
              <a:t>hoặc</a:t>
            </a:r>
            <a:r>
              <a:rPr lang="en-US" sz="2400" b="1" dirty="0">
                <a:solidFill>
                  <a:schemeClr val="accent4">
                    <a:lumMod val="50000"/>
                  </a:schemeClr>
                </a:solidFill>
              </a:rPr>
              <a:t> </a:t>
            </a:r>
            <a:r>
              <a:rPr lang="en-US" sz="2400" b="1" dirty="0" err="1">
                <a:solidFill>
                  <a:schemeClr val="accent4">
                    <a:lumMod val="50000"/>
                  </a:schemeClr>
                </a:solidFill>
              </a:rPr>
              <a:t>công</a:t>
            </a:r>
            <a:r>
              <a:rPr lang="en-US" sz="2400" b="1" dirty="0">
                <a:solidFill>
                  <a:schemeClr val="accent4">
                    <a:lumMod val="50000"/>
                  </a:schemeClr>
                </a:solidFill>
              </a:rPr>
              <a:t> </a:t>
            </a:r>
            <a:r>
              <a:rPr lang="en-US" sz="2400" b="1" dirty="0" err="1">
                <a:solidFill>
                  <a:schemeClr val="accent4">
                    <a:lumMod val="50000"/>
                  </a:schemeClr>
                </a:solidFill>
              </a:rPr>
              <a:t>nghệ</a:t>
            </a:r>
            <a:r>
              <a:rPr lang="en-US" sz="2400" b="1" dirty="0">
                <a:solidFill>
                  <a:schemeClr val="accent4">
                    <a:lumMod val="50000"/>
                  </a:schemeClr>
                </a:solidFill>
              </a:rPr>
              <a:t> </a:t>
            </a:r>
            <a:r>
              <a:rPr lang="en-US" sz="2400" b="1" dirty="0" err="1">
                <a:solidFill>
                  <a:schemeClr val="accent4">
                    <a:lumMod val="50000"/>
                  </a:schemeClr>
                </a:solidFill>
              </a:rPr>
              <a:t>mới</a:t>
            </a:r>
            <a:r>
              <a:rPr lang="en-US" sz="2400" b="1" dirty="0">
                <a:solidFill>
                  <a:schemeClr val="accent4">
                    <a:lumMod val="50000"/>
                  </a:schemeClr>
                </a:solidFill>
              </a:rPr>
              <a:t> </a:t>
            </a:r>
            <a:r>
              <a:rPr lang="en-US" sz="2400" b="1" dirty="0" err="1">
                <a:solidFill>
                  <a:schemeClr val="accent4">
                    <a:lumMod val="50000"/>
                  </a:schemeClr>
                </a:solidFill>
              </a:rPr>
              <a:t>mà</a:t>
            </a:r>
            <a:r>
              <a:rPr lang="en-US" sz="2400" b="1" dirty="0">
                <a:solidFill>
                  <a:schemeClr val="accent4">
                    <a:lumMod val="50000"/>
                  </a:schemeClr>
                </a:solidFill>
              </a:rPr>
              <a:t> </a:t>
            </a:r>
            <a:r>
              <a:rPr lang="en-US" sz="2400" b="1" dirty="0" err="1">
                <a:solidFill>
                  <a:schemeClr val="accent4">
                    <a:lumMod val="50000"/>
                  </a:schemeClr>
                </a:solidFill>
              </a:rPr>
              <a:t>bạn</a:t>
            </a:r>
            <a:r>
              <a:rPr lang="en-US" sz="2400" b="1" dirty="0">
                <a:solidFill>
                  <a:schemeClr val="accent4">
                    <a:lumMod val="50000"/>
                  </a:schemeClr>
                </a:solidFill>
              </a:rPr>
              <a:t> </a:t>
            </a:r>
            <a:r>
              <a:rPr lang="en-US" sz="2400" b="1" dirty="0" err="1">
                <a:solidFill>
                  <a:schemeClr val="accent4">
                    <a:lumMod val="50000"/>
                  </a:schemeClr>
                </a:solidFill>
              </a:rPr>
              <a:t>biết</a:t>
            </a:r>
            <a:r>
              <a:rPr lang="en-US" sz="2400" b="1" dirty="0">
                <a:solidFill>
                  <a:schemeClr val="accent4">
                    <a:lumMod val="50000"/>
                  </a:schemeClr>
                </a:solidFill>
              </a:rPr>
              <a:t> </a:t>
            </a:r>
            <a:r>
              <a:rPr lang="en-US" sz="2400" b="1" dirty="0" err="1">
                <a:solidFill>
                  <a:schemeClr val="accent4">
                    <a:lumMod val="50000"/>
                  </a:schemeClr>
                </a:solidFill>
              </a:rPr>
              <a:t>và</a:t>
            </a:r>
            <a:r>
              <a:rPr lang="en-US" sz="2400" b="1" dirty="0">
                <a:solidFill>
                  <a:schemeClr val="accent4">
                    <a:lumMod val="50000"/>
                  </a:schemeClr>
                </a:solidFill>
              </a:rPr>
              <a:t> tin rang </a:t>
            </a:r>
            <a:r>
              <a:rPr lang="en-US" sz="2400" b="1" dirty="0" err="1">
                <a:solidFill>
                  <a:schemeClr val="accent4">
                    <a:lumMod val="50000"/>
                  </a:schemeClr>
                </a:solidFill>
              </a:rPr>
              <a:t>nó</a:t>
            </a:r>
            <a:r>
              <a:rPr lang="en-US" sz="2400" b="1" dirty="0">
                <a:solidFill>
                  <a:schemeClr val="accent4">
                    <a:lumMod val="50000"/>
                  </a:schemeClr>
                </a:solidFill>
              </a:rPr>
              <a:t> </a:t>
            </a:r>
            <a:r>
              <a:rPr lang="en-US" sz="2400" b="1" dirty="0" err="1">
                <a:solidFill>
                  <a:schemeClr val="accent4">
                    <a:lumMod val="50000"/>
                  </a:schemeClr>
                </a:solidFill>
              </a:rPr>
              <a:t>có</a:t>
            </a:r>
            <a:r>
              <a:rPr lang="en-US" sz="2400" b="1" dirty="0">
                <a:solidFill>
                  <a:schemeClr val="accent4">
                    <a:lumMod val="50000"/>
                  </a:schemeClr>
                </a:solidFill>
              </a:rPr>
              <a:t> </a:t>
            </a:r>
            <a:r>
              <a:rPr lang="en-US" sz="2400" b="1" dirty="0" err="1">
                <a:solidFill>
                  <a:schemeClr val="accent4">
                    <a:lumMod val="50000"/>
                  </a:schemeClr>
                </a:solidFill>
              </a:rPr>
              <a:t>thể</a:t>
            </a:r>
            <a:r>
              <a:rPr lang="en-US" sz="2400" b="1" dirty="0">
                <a:solidFill>
                  <a:schemeClr val="accent4">
                    <a:lumMod val="50000"/>
                  </a:schemeClr>
                </a:solidFill>
              </a:rPr>
              <a:t> </a:t>
            </a:r>
            <a:r>
              <a:rPr lang="en-US" sz="2400" b="1" dirty="0" err="1">
                <a:solidFill>
                  <a:schemeClr val="accent4">
                    <a:lumMod val="50000"/>
                  </a:schemeClr>
                </a:solidFill>
              </a:rPr>
              <a:t>phù</a:t>
            </a:r>
            <a:r>
              <a:rPr lang="en-US" sz="2400" b="1" dirty="0">
                <a:solidFill>
                  <a:schemeClr val="accent4">
                    <a:lumMod val="50000"/>
                  </a:schemeClr>
                </a:solidFill>
              </a:rPr>
              <a:t> </a:t>
            </a:r>
            <a:r>
              <a:rPr lang="en-US" sz="2400" b="1" dirty="0" err="1">
                <a:solidFill>
                  <a:schemeClr val="accent4">
                    <a:lumMod val="50000"/>
                  </a:schemeClr>
                </a:solidFill>
              </a:rPr>
              <a:t>hợp</a:t>
            </a:r>
            <a:r>
              <a:rPr lang="en-US" sz="2400" b="1" dirty="0">
                <a:solidFill>
                  <a:schemeClr val="accent4">
                    <a:lumMod val="50000"/>
                  </a:schemeClr>
                </a:solidFill>
              </a:rPr>
              <a:t> </a:t>
            </a:r>
            <a:r>
              <a:rPr lang="en-US" sz="2400" b="1" dirty="0" err="1">
                <a:solidFill>
                  <a:schemeClr val="accent4">
                    <a:lumMod val="50000"/>
                  </a:schemeClr>
                </a:solidFill>
              </a:rPr>
              <a:t>với</a:t>
            </a:r>
            <a:r>
              <a:rPr lang="en-US" sz="2400" b="1" dirty="0">
                <a:solidFill>
                  <a:schemeClr val="accent4">
                    <a:lumMod val="50000"/>
                  </a:schemeClr>
                </a:solidFill>
              </a:rPr>
              <a:t> </a:t>
            </a:r>
            <a:r>
              <a:rPr lang="en-US" sz="2400" b="1" dirty="0" err="1">
                <a:solidFill>
                  <a:schemeClr val="accent4">
                    <a:lumMod val="50000"/>
                  </a:schemeClr>
                </a:solidFill>
              </a:rPr>
              <a:t>công</a:t>
            </a:r>
            <a:r>
              <a:rPr lang="en-US" sz="2400" b="1" dirty="0">
                <a:solidFill>
                  <a:schemeClr val="accent4">
                    <a:lumMod val="50000"/>
                  </a:schemeClr>
                </a:solidFill>
              </a:rPr>
              <a:t> ty </a:t>
            </a:r>
            <a:r>
              <a:rPr lang="en-US" sz="2400" b="1" dirty="0" err="1">
                <a:solidFill>
                  <a:schemeClr val="accent4">
                    <a:lumMod val="50000"/>
                  </a:schemeClr>
                </a:solidFill>
              </a:rPr>
              <a:t>của</a:t>
            </a:r>
            <a:r>
              <a:rPr lang="en-US" sz="2400" b="1" dirty="0">
                <a:solidFill>
                  <a:schemeClr val="accent4">
                    <a:lumMod val="50000"/>
                  </a:schemeClr>
                </a:solidFill>
              </a:rPr>
              <a:t> </a:t>
            </a:r>
            <a:r>
              <a:rPr lang="en-US" sz="2400" b="1" dirty="0" err="1">
                <a:solidFill>
                  <a:schemeClr val="accent4">
                    <a:lumMod val="50000"/>
                  </a:schemeClr>
                </a:solidFill>
              </a:rPr>
              <a:t>bạn</a:t>
            </a:r>
            <a:r>
              <a:rPr lang="en-US" sz="2400" b="1" dirty="0">
                <a:solidFill>
                  <a:schemeClr val="accent4">
                    <a:lumMod val="50000"/>
                  </a:schemeClr>
                </a:solidFill>
              </a:rPr>
              <a:t>?</a:t>
            </a:r>
            <a:endParaRPr lang="en-VN" sz="2400" dirty="0">
              <a:solidFill>
                <a:schemeClr val="accent4">
                  <a:lumMod val="50000"/>
                </a:schemeClr>
              </a:solidFill>
            </a:endParaRPr>
          </a:p>
        </p:txBody>
      </p:sp>
      <p:pic>
        <p:nvPicPr>
          <p:cNvPr id="5" name="Picture 4" descr="DP Psychology: Discussing discuss">
            <a:extLst>
              <a:ext uri="{FF2B5EF4-FFF2-40B4-BE49-F238E27FC236}">
                <a16:creationId xmlns:a16="http://schemas.microsoft.com/office/drawing/2014/main" id="{5B632F5E-9149-1296-7C42-83C0124B2A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84969" y="2918039"/>
            <a:ext cx="2697431" cy="26880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74063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4C3652-0776-ED32-0F7E-A15CF05C1329}"/>
            </a:ext>
          </a:extLst>
        </p:cNvPr>
        <p:cNvGrpSpPr/>
        <p:nvPr/>
      </p:nvGrpSpPr>
      <p:grpSpPr>
        <a:xfrm>
          <a:off x="0" y="0"/>
          <a:ext cx="0" cy="0"/>
          <a:chOff x="0" y="0"/>
          <a:chExt cx="0" cy="0"/>
        </a:xfrm>
      </p:grpSpPr>
      <p:sp>
        <p:nvSpPr>
          <p:cNvPr id="7" name="Subtitle 2">
            <a:extLst>
              <a:ext uri="{FF2B5EF4-FFF2-40B4-BE49-F238E27FC236}">
                <a16:creationId xmlns:a16="http://schemas.microsoft.com/office/drawing/2014/main" id="{070B9ADB-FDEF-ABF3-9F2B-DAEDB6BEDC0A}"/>
              </a:ext>
            </a:extLst>
          </p:cNvPr>
          <p:cNvSpPr txBox="1">
            <a:spLocks/>
          </p:cNvSpPr>
          <p:nvPr/>
        </p:nvSpPr>
        <p:spPr>
          <a:xfrm>
            <a:off x="2231732" y="519914"/>
            <a:ext cx="7685207" cy="558006"/>
          </a:xfrm>
          <a:prstGeom prst="rect">
            <a:avLst/>
          </a:prstGeom>
          <a:solidFill>
            <a:schemeClr val="bg1"/>
          </a:solid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609585" marR="0" lvl="0" indent="-423323"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1pPr>
            <a:lvl2pPr marL="1219170" marR="0" lvl="1"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828754" marR="0" lvl="2"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2438339" marR="0" lvl="3"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3047924" marR="0" lvl="4"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3657509" marR="0" lvl="5"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4267093" marR="0" lvl="6"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4876678" marR="0" lvl="7"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5486263" marR="0" lvl="8"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marL="53975" marR="0" lvl="0" indent="0" algn="ctr" defTabSz="914400" rtl="0" eaLnBrk="1" fontAlgn="auto" latinLnBrk="0" hangingPunct="1">
              <a:lnSpc>
                <a:spcPct val="100000"/>
              </a:lnSpc>
              <a:spcBef>
                <a:spcPts val="0"/>
              </a:spcBef>
              <a:spcAft>
                <a:spcPts val="0"/>
              </a:spcAft>
              <a:buClr>
                <a:srgbClr val="000000"/>
              </a:buClr>
              <a:buSzPts val="1400"/>
              <a:buFont typeface="Roboto"/>
              <a:buNone/>
              <a:tabLst/>
              <a:defRPr/>
            </a:pPr>
            <a:r>
              <a:rPr kumimoji="0" lang="en-US" sz="3200" b="1" i="0" u="none" strike="noStrike" kern="0" cap="none" spc="0" normalizeH="0" baseline="0" noProof="0">
                <a:ln>
                  <a:noFill/>
                </a:ln>
                <a:solidFill>
                  <a:srgbClr val="87C6CC">
                    <a:lumMod val="50000"/>
                  </a:srgbClr>
                </a:solidFill>
                <a:effectLst/>
                <a:uLnTx/>
                <a:uFillTx/>
                <a:latin typeface="Arial"/>
                <a:ea typeface="Roboto"/>
                <a:cs typeface="Roboto"/>
                <a:sym typeface="Roboto"/>
              </a:rPr>
              <a:t>Ngành</a:t>
            </a:r>
            <a:r>
              <a:rPr kumimoji="0" lang="en-US" sz="3200" b="1" i="0" u="none" strike="noStrike" kern="0" cap="none" spc="0" normalizeH="0" noProof="0">
                <a:ln>
                  <a:noFill/>
                </a:ln>
                <a:solidFill>
                  <a:srgbClr val="87C6CC">
                    <a:lumMod val="50000"/>
                  </a:srgbClr>
                </a:solidFill>
                <a:effectLst/>
                <a:uLnTx/>
                <a:uFillTx/>
                <a:latin typeface="Arial"/>
                <a:ea typeface="Roboto"/>
                <a:cs typeface="Roboto"/>
                <a:sym typeface="Roboto"/>
              </a:rPr>
              <a:t> dệt may Việt Nam</a:t>
            </a:r>
            <a:endParaRPr kumimoji="0" lang="en-US" sz="3200" b="1" i="0" u="none" strike="noStrike" kern="0" cap="none" spc="0" normalizeH="0" baseline="0" noProof="0" dirty="0">
              <a:ln>
                <a:noFill/>
              </a:ln>
              <a:solidFill>
                <a:srgbClr val="87C6CC">
                  <a:lumMod val="50000"/>
                </a:srgbClr>
              </a:solidFill>
              <a:effectLst/>
              <a:uLnTx/>
              <a:uFillTx/>
              <a:latin typeface="Arial"/>
              <a:ea typeface="Roboto"/>
              <a:cs typeface="Roboto"/>
              <a:sym typeface="Roboto"/>
            </a:endParaRPr>
          </a:p>
        </p:txBody>
      </p:sp>
      <p:pic>
        <p:nvPicPr>
          <p:cNvPr id="4" name="Picture 2" descr="Xu Hướng Phát Triển Của Ngành Công Nghiệp Dệt May - Da Giày Tại Việt Nam -  Delco Construction">
            <a:extLst>
              <a:ext uri="{FF2B5EF4-FFF2-40B4-BE49-F238E27FC236}">
                <a16:creationId xmlns:a16="http://schemas.microsoft.com/office/drawing/2014/main" id="{7B7BCB26-90B8-203C-33D4-5F94D38424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7472" y="1306285"/>
            <a:ext cx="10873725" cy="46536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84587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B1C408-823F-C2A7-57FE-36F661FABAAF}"/>
              </a:ext>
            </a:extLst>
          </p:cNvPr>
          <p:cNvSpPr>
            <a:spLocks noGrp="1"/>
          </p:cNvSpPr>
          <p:nvPr>
            <p:ph type="title"/>
          </p:nvPr>
        </p:nvSpPr>
        <p:spPr/>
        <p:txBody>
          <a:bodyPr>
            <a:normAutofit fontScale="90000"/>
          </a:bodyPr>
          <a:lstStyle/>
          <a:p>
            <a:pPr algn="ctr"/>
            <a:r>
              <a:rPr lang="en-VN" dirty="0">
                <a:solidFill>
                  <a:schemeClr val="accent4">
                    <a:lumMod val="50000"/>
                  </a:schemeClr>
                </a:solidFill>
              </a:rPr>
              <a:t>THẢO LUẬN NHÓM</a:t>
            </a:r>
          </a:p>
        </p:txBody>
      </p:sp>
      <p:sp>
        <p:nvSpPr>
          <p:cNvPr id="5" name="Content Placeholder 2">
            <a:extLst>
              <a:ext uri="{FF2B5EF4-FFF2-40B4-BE49-F238E27FC236}">
                <a16:creationId xmlns:a16="http://schemas.microsoft.com/office/drawing/2014/main" id="{A02895E8-A1A7-ACDA-1E67-152A8C318359}"/>
              </a:ext>
            </a:extLst>
          </p:cNvPr>
          <p:cNvSpPr>
            <a:spLocks noGrp="1"/>
          </p:cNvSpPr>
          <p:nvPr>
            <p:ph idx="1"/>
          </p:nvPr>
        </p:nvSpPr>
        <p:spPr>
          <a:xfrm>
            <a:off x="609600" y="1536633"/>
            <a:ext cx="10972800" cy="4772800"/>
          </a:xfrm>
        </p:spPr>
        <p:txBody>
          <a:bodyPr>
            <a:normAutofit fontScale="92500" lnSpcReduction="10000"/>
          </a:bodyPr>
          <a:lstStyle/>
          <a:p>
            <a:pPr>
              <a:lnSpc>
                <a:spcPct val="150000"/>
              </a:lnSpc>
              <a:buFont typeface="Wingdings" pitchFamily="2" charset="2"/>
              <a:buChar char="v"/>
            </a:pPr>
            <a:r>
              <a:rPr lang="vi-VN" b="1" dirty="0"/>
              <a:t>Chia lớp thành 4 nhóm </a:t>
            </a:r>
          </a:p>
          <a:p>
            <a:pPr>
              <a:lnSpc>
                <a:spcPct val="150000"/>
              </a:lnSpc>
              <a:buFont typeface="Wingdings" pitchFamily="2" charset="2"/>
              <a:buChar char="v"/>
            </a:pPr>
            <a:r>
              <a:rPr lang="vi-VN" b="1" dirty="0"/>
              <a:t>Thảo luận trong 15 phút</a:t>
            </a:r>
          </a:p>
          <a:p>
            <a:pPr>
              <a:lnSpc>
                <a:spcPct val="150000"/>
              </a:lnSpc>
              <a:buFont typeface="Wingdings" pitchFamily="2" charset="2"/>
              <a:buChar char="v"/>
            </a:pPr>
            <a:r>
              <a:rPr lang="vi-VN" dirty="0"/>
              <a:t>Bạn nghĩ lĩnh vực nào sử dụng năng lượng cao nhất Việt Nam?
Xác định những người sử dụng năng lượng được chỉ định trong ngành dệt may?
Công ty của bạn chủ yếu sử dụng nguồn năng lượng nào?
Tiềm năng TKNL trong công ty của bạn là gì?</a:t>
            </a:r>
          </a:p>
          <a:p>
            <a:pPr marL="139700" indent="0">
              <a:lnSpc>
                <a:spcPct val="150000"/>
              </a:lnSpc>
              <a:buNone/>
            </a:pPr>
            <a:r>
              <a:rPr lang="vi-VN" b="1" dirty="0"/>
              <a:t>Thuyết trình trong 5 phút</a:t>
            </a:r>
          </a:p>
          <a:p>
            <a:pPr marL="139700" indent="0">
              <a:lnSpc>
                <a:spcPct val="150000"/>
              </a:lnSpc>
              <a:buNone/>
            </a:pPr>
            <a:endParaRPr lang="en-VN" dirty="0"/>
          </a:p>
          <a:p>
            <a:pPr marL="139700" indent="0">
              <a:lnSpc>
                <a:spcPct val="150000"/>
              </a:lnSpc>
              <a:buNone/>
            </a:pPr>
            <a:endParaRPr lang="en-VN" dirty="0"/>
          </a:p>
        </p:txBody>
      </p:sp>
    </p:spTree>
    <p:extLst>
      <p:ext uri="{BB962C8B-B14F-4D97-AF65-F5344CB8AC3E}">
        <p14:creationId xmlns:p14="http://schemas.microsoft.com/office/powerpoint/2010/main" val="469775149"/>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CD902CF-C332-50CC-1D09-5E2FC2126258}"/>
              </a:ext>
            </a:extLst>
          </p:cNvPr>
          <p:cNvSpPr>
            <a:spLocks noGrp="1"/>
          </p:cNvSpPr>
          <p:nvPr>
            <p:ph type="title"/>
          </p:nvPr>
        </p:nvSpPr>
        <p:spPr/>
        <p:txBody>
          <a:bodyPr>
            <a:noAutofit/>
          </a:bodyPr>
          <a:lstStyle/>
          <a:p>
            <a:r>
              <a:rPr lang="en-US" sz="2400">
                <a:solidFill>
                  <a:schemeClr val="accent1">
                    <a:lumMod val="50000"/>
                  </a:schemeClr>
                </a:solidFill>
              </a:rPr>
              <a:t>Cường độ năng lượng trong các ngành công nghiệp </a:t>
            </a:r>
            <a:br>
              <a:rPr lang="en-US" sz="2400">
                <a:solidFill>
                  <a:schemeClr val="accent1">
                    <a:lumMod val="50000"/>
                  </a:schemeClr>
                </a:solidFill>
              </a:rPr>
            </a:br>
            <a:r>
              <a:rPr lang="en-US" sz="2400">
                <a:solidFill>
                  <a:schemeClr val="accent1">
                    <a:lumMod val="50000"/>
                  </a:schemeClr>
                </a:solidFill>
              </a:rPr>
              <a:t>trọng điểm tại Việt Nam</a:t>
            </a:r>
            <a:endParaRPr lang="en-VN" sz="2400" dirty="0">
              <a:solidFill>
                <a:schemeClr val="accent1">
                  <a:lumMod val="50000"/>
                </a:schemeClr>
              </a:solidFill>
            </a:endParaRPr>
          </a:p>
        </p:txBody>
      </p:sp>
      <p:pic>
        <p:nvPicPr>
          <p:cNvPr id="8" name="Picture 7">
            <a:extLst>
              <a:ext uri="{FF2B5EF4-FFF2-40B4-BE49-F238E27FC236}">
                <a16:creationId xmlns:a16="http://schemas.microsoft.com/office/drawing/2014/main" id="{6EE58507-0E27-08CE-F8CE-68620EA7F6F8}"/>
              </a:ext>
            </a:extLst>
          </p:cNvPr>
          <p:cNvPicPr>
            <a:picLocks noChangeAspect="1"/>
          </p:cNvPicPr>
          <p:nvPr/>
        </p:nvPicPr>
        <p:blipFill>
          <a:blip r:embed="rId3"/>
          <a:stretch>
            <a:fillRect/>
          </a:stretch>
        </p:blipFill>
        <p:spPr>
          <a:xfrm>
            <a:off x="1103933" y="1400267"/>
            <a:ext cx="9984133" cy="4695733"/>
          </a:xfrm>
          <a:prstGeom prst="rect">
            <a:avLst/>
          </a:prstGeom>
        </p:spPr>
      </p:pic>
      <p:sp>
        <p:nvSpPr>
          <p:cNvPr id="10" name="TextBox 9">
            <a:extLst>
              <a:ext uri="{FF2B5EF4-FFF2-40B4-BE49-F238E27FC236}">
                <a16:creationId xmlns:a16="http://schemas.microsoft.com/office/drawing/2014/main" id="{A9FB1340-59C4-C105-15DA-2CCD0EEB89BB}"/>
              </a:ext>
            </a:extLst>
          </p:cNvPr>
          <p:cNvSpPr txBox="1"/>
          <p:nvPr/>
        </p:nvSpPr>
        <p:spPr>
          <a:xfrm>
            <a:off x="4050334" y="5943601"/>
            <a:ext cx="7532066" cy="738664"/>
          </a:xfrm>
          <a:prstGeom prst="rect">
            <a:avLst/>
          </a:prstGeom>
          <a:noFill/>
        </p:spPr>
        <p:txBody>
          <a:bodyPr wrap="square">
            <a:spAutoFit/>
          </a:bodyPr>
          <a:lstStyle/>
          <a:p>
            <a:r>
              <a:rPr lang="en-US" sz="1400" i="1"/>
              <a:t>Hình</a:t>
            </a:r>
            <a:r>
              <a:rPr lang="vi-VN" sz="1400" i="1"/>
              <a:t>: Cải thiện cường độ năng lượng trong các ngành công nghiệp trọng điểm trong giai đoạn 2 của VNEEP </a:t>
            </a:r>
            <a:endParaRPr lang="en-US" sz="1400" i="1"/>
          </a:p>
          <a:p>
            <a:r>
              <a:rPr lang="vi-VN" sz="1400" i="1"/>
              <a:t>Thay đổi cường độ năng lượng trong các ngành công nghiệp trọng điểm</a:t>
            </a:r>
            <a:endParaRPr lang="en-VN" sz="1400" i="1" dirty="0"/>
          </a:p>
        </p:txBody>
      </p:sp>
      <p:sp>
        <p:nvSpPr>
          <p:cNvPr id="2" name="Rectangle 1"/>
          <p:cNvSpPr/>
          <p:nvPr/>
        </p:nvSpPr>
        <p:spPr>
          <a:xfrm>
            <a:off x="2371724" y="5095875"/>
            <a:ext cx="942975" cy="257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solidFill>
                  <a:schemeClr val="tx1"/>
                </a:solidFill>
              </a:rPr>
              <a:t>Sắt thép</a:t>
            </a:r>
          </a:p>
        </p:txBody>
      </p:sp>
      <p:sp>
        <p:nvSpPr>
          <p:cNvPr id="7" name="Rectangle 6"/>
          <p:cNvSpPr/>
          <p:nvPr/>
        </p:nvSpPr>
        <p:spPr>
          <a:xfrm>
            <a:off x="3914774" y="5095874"/>
            <a:ext cx="1209676" cy="257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solidFill>
                  <a:schemeClr val="tx1"/>
                </a:solidFill>
              </a:rPr>
              <a:t>Bột giấy và giấy</a:t>
            </a:r>
          </a:p>
        </p:txBody>
      </p:sp>
      <p:sp>
        <p:nvSpPr>
          <p:cNvPr id="9" name="Rectangle 8"/>
          <p:cNvSpPr/>
          <p:nvPr/>
        </p:nvSpPr>
        <p:spPr>
          <a:xfrm>
            <a:off x="5549277" y="5095874"/>
            <a:ext cx="1318248" cy="257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solidFill>
                  <a:schemeClr val="tx1"/>
                </a:solidFill>
              </a:rPr>
              <a:t>Dệt may và da</a:t>
            </a:r>
          </a:p>
        </p:txBody>
      </p:sp>
      <p:sp>
        <p:nvSpPr>
          <p:cNvPr id="11" name="Rectangle 10"/>
          <p:cNvSpPr/>
          <p:nvPr/>
        </p:nvSpPr>
        <p:spPr>
          <a:xfrm>
            <a:off x="7435226" y="5095873"/>
            <a:ext cx="1632573" cy="257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solidFill>
                  <a:schemeClr val="tx1"/>
                </a:solidFill>
              </a:rPr>
              <a:t>Vật liệu xây dựng khác</a:t>
            </a:r>
          </a:p>
        </p:txBody>
      </p:sp>
      <p:sp>
        <p:nvSpPr>
          <p:cNvPr id="12" name="Rectangle 11"/>
          <p:cNvSpPr/>
          <p:nvPr/>
        </p:nvSpPr>
        <p:spPr>
          <a:xfrm>
            <a:off x="9679329" y="5095873"/>
            <a:ext cx="883896" cy="257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solidFill>
                  <a:schemeClr val="tx1"/>
                </a:solidFill>
              </a:rPr>
              <a:t>Xi măng</a:t>
            </a:r>
          </a:p>
        </p:txBody>
      </p:sp>
      <p:sp>
        <p:nvSpPr>
          <p:cNvPr id="3" name="Rectangle 2"/>
          <p:cNvSpPr/>
          <p:nvPr/>
        </p:nvSpPr>
        <p:spPr>
          <a:xfrm>
            <a:off x="1076326" y="5734882"/>
            <a:ext cx="7619999" cy="2341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a:solidFill>
                  <a:schemeClr val="tx1"/>
                </a:solidFill>
              </a:rPr>
              <a:t>Nguồn: RCEE-NIRAS, Đánh giá chương trình hiệu quả năng lượng Việt Nam – Giai đoạn II (Hà Nội: Danida/MOIT, 2017)</a:t>
            </a:r>
          </a:p>
        </p:txBody>
      </p:sp>
    </p:spTree>
    <p:extLst>
      <p:ext uri="{BB962C8B-B14F-4D97-AF65-F5344CB8AC3E}">
        <p14:creationId xmlns:p14="http://schemas.microsoft.com/office/powerpoint/2010/main" val="37583560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6AC6B0-E0AB-D479-576E-0A614311DF4E}"/>
              </a:ext>
            </a:extLst>
          </p:cNvPr>
          <p:cNvSpPr>
            <a:spLocks noGrp="1"/>
          </p:cNvSpPr>
          <p:nvPr>
            <p:ph type="title"/>
          </p:nvPr>
        </p:nvSpPr>
        <p:spPr/>
        <p:txBody>
          <a:bodyPr>
            <a:noAutofit/>
          </a:bodyPr>
          <a:lstStyle/>
          <a:p>
            <a:r>
              <a:rPr lang="en-US" sz="3200" b="1" kern="0" dirty="0" err="1">
                <a:solidFill>
                  <a:schemeClr val="accent1">
                    <a:lumMod val="50000"/>
                  </a:schemeClr>
                </a:solidFill>
                <a:effectLst/>
                <a:ea typeface="Tahoma" panose="020B0604030504040204" pitchFamily="34" charset="0"/>
                <a:cs typeface="Tahoma" panose="020B0604030504040204" pitchFamily="34" charset="0"/>
              </a:rPr>
              <a:t>Tổng</a:t>
            </a:r>
            <a:r>
              <a:rPr lang="en-US" sz="3200" b="1" kern="0" dirty="0">
                <a:solidFill>
                  <a:schemeClr val="accent1">
                    <a:lumMod val="50000"/>
                  </a:schemeClr>
                </a:solidFill>
                <a:effectLst/>
                <a:ea typeface="Tahoma" panose="020B0604030504040204" pitchFamily="34" charset="0"/>
                <a:cs typeface="Tahoma" panose="020B0604030504040204" pitchFamily="34" charset="0"/>
              </a:rPr>
              <a:t> </a:t>
            </a:r>
            <a:r>
              <a:rPr lang="en-US" sz="3200" b="1" kern="0" dirty="0" err="1">
                <a:solidFill>
                  <a:schemeClr val="accent1">
                    <a:lumMod val="50000"/>
                  </a:schemeClr>
                </a:solidFill>
                <a:effectLst/>
                <a:ea typeface="Tahoma" panose="020B0604030504040204" pitchFamily="34" charset="0"/>
                <a:cs typeface="Tahoma" panose="020B0604030504040204" pitchFamily="34" charset="0"/>
              </a:rPr>
              <a:t>quan</a:t>
            </a:r>
            <a:r>
              <a:rPr lang="en-US" sz="3200" b="1" kern="0" dirty="0">
                <a:solidFill>
                  <a:schemeClr val="accent1">
                    <a:lumMod val="50000"/>
                  </a:schemeClr>
                </a:solidFill>
                <a:effectLst/>
                <a:ea typeface="Tahoma" panose="020B0604030504040204" pitchFamily="34" charset="0"/>
                <a:cs typeface="Tahoma" panose="020B0604030504040204" pitchFamily="34" charset="0"/>
              </a:rPr>
              <a:t> </a:t>
            </a:r>
            <a:r>
              <a:rPr lang="en-US" sz="3200" b="1" kern="0" dirty="0" err="1">
                <a:solidFill>
                  <a:schemeClr val="accent1">
                    <a:lumMod val="50000"/>
                  </a:schemeClr>
                </a:solidFill>
                <a:effectLst/>
                <a:ea typeface="Tahoma" panose="020B0604030504040204" pitchFamily="34" charset="0"/>
                <a:cs typeface="Tahoma" panose="020B0604030504040204" pitchFamily="34" charset="0"/>
              </a:rPr>
              <a:t>ngành</a:t>
            </a:r>
            <a:r>
              <a:rPr lang="en-US" sz="3200" b="1" kern="0" dirty="0">
                <a:solidFill>
                  <a:schemeClr val="accent1">
                    <a:lumMod val="50000"/>
                  </a:schemeClr>
                </a:solidFill>
                <a:effectLst/>
                <a:ea typeface="Tahoma" panose="020B0604030504040204" pitchFamily="34" charset="0"/>
                <a:cs typeface="Tahoma" panose="020B0604030504040204" pitchFamily="34" charset="0"/>
              </a:rPr>
              <a:t> </a:t>
            </a:r>
            <a:r>
              <a:rPr lang="en-US" sz="3200" b="1" kern="0" dirty="0" err="1">
                <a:solidFill>
                  <a:schemeClr val="accent1">
                    <a:lumMod val="50000"/>
                  </a:schemeClr>
                </a:solidFill>
                <a:effectLst/>
                <a:ea typeface="Tahoma" panose="020B0604030504040204" pitchFamily="34" charset="0"/>
                <a:cs typeface="Tahoma" panose="020B0604030504040204" pitchFamily="34" charset="0"/>
              </a:rPr>
              <a:t>dệt</a:t>
            </a:r>
            <a:r>
              <a:rPr lang="en-US" sz="3200" b="1" kern="0" dirty="0">
                <a:solidFill>
                  <a:schemeClr val="accent1">
                    <a:lumMod val="50000"/>
                  </a:schemeClr>
                </a:solidFill>
                <a:effectLst/>
                <a:ea typeface="Tahoma" panose="020B0604030504040204" pitchFamily="34" charset="0"/>
                <a:cs typeface="Tahoma" panose="020B0604030504040204" pitchFamily="34" charset="0"/>
              </a:rPr>
              <a:t> may </a:t>
            </a:r>
            <a:r>
              <a:rPr lang="en-US" sz="3200" b="1" kern="0" dirty="0" err="1">
                <a:solidFill>
                  <a:schemeClr val="accent1">
                    <a:lumMod val="50000"/>
                  </a:schemeClr>
                </a:solidFill>
                <a:effectLst/>
                <a:ea typeface="Tahoma" panose="020B0604030504040204" pitchFamily="34" charset="0"/>
                <a:cs typeface="Tahoma" panose="020B0604030504040204" pitchFamily="34" charset="0"/>
              </a:rPr>
              <a:t>Việt</a:t>
            </a:r>
            <a:r>
              <a:rPr lang="en-US" sz="3200" b="1" kern="0" dirty="0">
                <a:solidFill>
                  <a:schemeClr val="accent1">
                    <a:lumMod val="50000"/>
                  </a:schemeClr>
                </a:solidFill>
                <a:effectLst/>
                <a:ea typeface="Tahoma" panose="020B0604030504040204" pitchFamily="34" charset="0"/>
                <a:cs typeface="Tahoma" panose="020B0604030504040204" pitchFamily="34" charset="0"/>
              </a:rPr>
              <a:t> Nam</a:t>
            </a:r>
            <a:endParaRPr lang="en-US" sz="3200" dirty="0">
              <a:solidFill>
                <a:schemeClr val="accent1">
                  <a:lumMod val="50000"/>
                </a:schemeClr>
              </a:solidFill>
              <a:ea typeface="Tahoma" panose="020B0604030504040204" pitchFamily="34" charset="0"/>
              <a:cs typeface="Tahoma" panose="020B0604030504040204" pitchFamily="34" charset="0"/>
            </a:endParaRPr>
          </a:p>
        </p:txBody>
      </p:sp>
      <p:sp>
        <p:nvSpPr>
          <p:cNvPr id="3" name="Text Placeholder 2">
            <a:extLst>
              <a:ext uri="{FF2B5EF4-FFF2-40B4-BE49-F238E27FC236}">
                <a16:creationId xmlns:a16="http://schemas.microsoft.com/office/drawing/2014/main" id="{61D43FBC-6118-852E-E515-05E27766918F}"/>
              </a:ext>
            </a:extLst>
          </p:cNvPr>
          <p:cNvSpPr>
            <a:spLocks noGrp="1"/>
          </p:cNvSpPr>
          <p:nvPr>
            <p:ph type="body" idx="1"/>
          </p:nvPr>
        </p:nvSpPr>
        <p:spPr>
          <a:xfrm>
            <a:off x="478972" y="1402675"/>
            <a:ext cx="10972800" cy="3104010"/>
          </a:xfrm>
        </p:spPr>
        <p:txBody>
          <a:bodyPr>
            <a:noAutofit/>
          </a:bodyPr>
          <a:lstStyle/>
          <a:p>
            <a:pPr marL="457189" indent="-457189" algn="just">
              <a:lnSpc>
                <a:spcPct val="150000"/>
              </a:lnSpc>
              <a:buSzPts val="1000"/>
              <a:buFont typeface="Wingdings" pitchFamily="2" charset="2"/>
              <a:buChar char="v"/>
              <a:tabLst>
                <a:tab pos="609585" algn="l"/>
              </a:tabLst>
            </a:pPr>
            <a:r>
              <a:rPr lang="en-US" sz="1800" b="1" dirty="0" err="1">
                <a:ea typeface="Aptos" panose="020B0004020202020204" pitchFamily="34" charset="0"/>
                <a:cs typeface="Arial" panose="020B0604020202020204" pitchFamily="34" charset="0"/>
              </a:rPr>
              <a:t>Vị</a:t>
            </a:r>
            <a:r>
              <a:rPr lang="en-US" sz="1800" b="1" dirty="0">
                <a:ea typeface="Aptos" panose="020B0004020202020204" pitchFamily="34" charset="0"/>
                <a:cs typeface="Arial" panose="020B0604020202020204" pitchFamily="34" charset="0"/>
              </a:rPr>
              <a:t> </a:t>
            </a:r>
            <a:r>
              <a:rPr lang="en-US" sz="1800" b="1" dirty="0" err="1">
                <a:ea typeface="Aptos" panose="020B0004020202020204" pitchFamily="34" charset="0"/>
                <a:cs typeface="Arial" panose="020B0604020202020204" pitchFamily="34" charset="0"/>
              </a:rPr>
              <a:t>trí</a:t>
            </a:r>
            <a:r>
              <a:rPr lang="en-US" sz="1800" b="1" dirty="0">
                <a:ea typeface="Aptos" panose="020B0004020202020204" pitchFamily="34" charset="0"/>
                <a:cs typeface="Arial" panose="020B0604020202020204" pitchFamily="34" charset="0"/>
              </a:rPr>
              <a:t> </a:t>
            </a:r>
            <a:r>
              <a:rPr lang="en-US" sz="1800" b="1" dirty="0" err="1">
                <a:ea typeface="Aptos" panose="020B0004020202020204" pitchFamily="34" charset="0"/>
                <a:cs typeface="Arial" panose="020B0604020202020204" pitchFamily="34" charset="0"/>
              </a:rPr>
              <a:t>trong</a:t>
            </a:r>
            <a:r>
              <a:rPr lang="en-US" sz="1800" b="1" dirty="0">
                <a:ea typeface="Aptos" panose="020B0004020202020204" pitchFamily="34" charset="0"/>
                <a:cs typeface="Arial" panose="020B0604020202020204" pitchFamily="34" charset="0"/>
              </a:rPr>
              <a:t> </a:t>
            </a:r>
            <a:r>
              <a:rPr lang="en-US" sz="1800" b="1" dirty="0" err="1">
                <a:ea typeface="Aptos" panose="020B0004020202020204" pitchFamily="34" charset="0"/>
                <a:cs typeface="Arial" panose="020B0604020202020204" pitchFamily="34" charset="0"/>
              </a:rPr>
              <a:t>nền</a:t>
            </a:r>
            <a:r>
              <a:rPr lang="en-US" sz="1800" b="1" dirty="0">
                <a:ea typeface="Aptos" panose="020B0004020202020204" pitchFamily="34" charset="0"/>
                <a:cs typeface="Arial" panose="020B0604020202020204" pitchFamily="34" charset="0"/>
              </a:rPr>
              <a:t> </a:t>
            </a:r>
            <a:r>
              <a:rPr lang="en-US" sz="1800" b="1" dirty="0" err="1">
                <a:ea typeface="Aptos" panose="020B0004020202020204" pitchFamily="34" charset="0"/>
                <a:cs typeface="Arial" panose="020B0604020202020204" pitchFamily="34" charset="0"/>
              </a:rPr>
              <a:t>kinh</a:t>
            </a:r>
            <a:r>
              <a:rPr lang="en-US" sz="1800" b="1" dirty="0">
                <a:ea typeface="Aptos" panose="020B0004020202020204" pitchFamily="34" charset="0"/>
                <a:cs typeface="Arial" panose="020B0604020202020204" pitchFamily="34" charset="0"/>
              </a:rPr>
              <a:t> </a:t>
            </a:r>
            <a:r>
              <a:rPr lang="en-US" sz="1800" b="1" dirty="0" err="1">
                <a:ea typeface="Aptos" panose="020B0004020202020204" pitchFamily="34" charset="0"/>
                <a:cs typeface="Arial" panose="020B0604020202020204" pitchFamily="34" charset="0"/>
              </a:rPr>
              <a:t>tế</a:t>
            </a:r>
            <a:r>
              <a:rPr lang="en-US" sz="1800" b="1" dirty="0">
                <a:ea typeface="Aptos" panose="020B0004020202020204" pitchFamily="34" charset="0"/>
                <a:cs typeface="Arial" panose="020B0604020202020204" pitchFamily="34" charset="0"/>
              </a:rPr>
              <a:t>: </a:t>
            </a:r>
            <a:r>
              <a:rPr lang="en-US" sz="1800" dirty="0" err="1">
                <a:ea typeface="Aptos" panose="020B0004020202020204" pitchFamily="34" charset="0"/>
                <a:cs typeface="Arial" panose="020B0604020202020204" pitchFamily="34" charset="0"/>
              </a:rPr>
              <a:t>Ngành</a:t>
            </a:r>
            <a:r>
              <a:rPr lang="en-US" sz="1800" dirty="0">
                <a:ea typeface="Aptos" panose="020B0004020202020204" pitchFamily="34" charset="0"/>
                <a:cs typeface="Arial" panose="020B0604020202020204" pitchFamily="34" charset="0"/>
              </a:rPr>
              <a:t> </a:t>
            </a:r>
            <a:r>
              <a:rPr lang="en-US" sz="1800" dirty="0" err="1">
                <a:ea typeface="Aptos" panose="020B0004020202020204" pitchFamily="34" charset="0"/>
                <a:cs typeface="Arial" panose="020B0604020202020204" pitchFamily="34" charset="0"/>
              </a:rPr>
              <a:t>xuất</a:t>
            </a:r>
            <a:r>
              <a:rPr lang="en-US" sz="1800" dirty="0">
                <a:ea typeface="Aptos" panose="020B0004020202020204" pitchFamily="34" charset="0"/>
                <a:cs typeface="Arial" panose="020B0604020202020204" pitchFamily="34" charset="0"/>
              </a:rPr>
              <a:t> </a:t>
            </a:r>
            <a:r>
              <a:rPr lang="en-US" sz="1800" dirty="0" err="1">
                <a:ea typeface="Aptos" panose="020B0004020202020204" pitchFamily="34" charset="0"/>
                <a:cs typeface="Arial" panose="020B0604020202020204" pitchFamily="34" charset="0"/>
              </a:rPr>
              <a:t>khẩu</a:t>
            </a:r>
            <a:r>
              <a:rPr lang="en-US" sz="1800" dirty="0">
                <a:ea typeface="Aptos" panose="020B0004020202020204" pitchFamily="34" charset="0"/>
                <a:cs typeface="Arial" panose="020B0604020202020204" pitchFamily="34" charset="0"/>
              </a:rPr>
              <a:t> </a:t>
            </a:r>
            <a:r>
              <a:rPr lang="en-US" sz="1800" dirty="0" err="1">
                <a:ea typeface="Aptos" panose="020B0004020202020204" pitchFamily="34" charset="0"/>
                <a:cs typeface="Arial" panose="020B0604020202020204" pitchFamily="34" charset="0"/>
              </a:rPr>
              <a:t>chủ</a:t>
            </a:r>
            <a:r>
              <a:rPr lang="en-US" sz="1800" dirty="0">
                <a:ea typeface="Aptos" panose="020B0004020202020204" pitchFamily="34" charset="0"/>
                <a:cs typeface="Arial" panose="020B0604020202020204" pitchFamily="34" charset="0"/>
              </a:rPr>
              <a:t> </a:t>
            </a:r>
            <a:r>
              <a:rPr lang="en-US" sz="1800" dirty="0" err="1">
                <a:ea typeface="Aptos" panose="020B0004020202020204" pitchFamily="34" charset="0"/>
                <a:cs typeface="Arial" panose="020B0604020202020204" pitchFamily="34" charset="0"/>
              </a:rPr>
              <a:t>lực</a:t>
            </a:r>
            <a:r>
              <a:rPr lang="en-US" sz="1800" dirty="0">
                <a:ea typeface="Aptos" panose="020B0004020202020204" pitchFamily="34" charset="0"/>
                <a:cs typeface="Arial" panose="020B0604020202020204" pitchFamily="34" charset="0"/>
              </a:rPr>
              <a:t>, </a:t>
            </a:r>
            <a:r>
              <a:rPr lang="en-US" sz="1800" dirty="0" err="1">
                <a:ea typeface="Aptos" panose="020B0004020202020204" pitchFamily="34" charset="0"/>
                <a:cs typeface="Arial" panose="020B0604020202020204" pitchFamily="34" charset="0"/>
              </a:rPr>
              <a:t>đóng</a:t>
            </a:r>
            <a:r>
              <a:rPr lang="en-US" sz="1800" dirty="0">
                <a:ea typeface="Aptos" panose="020B0004020202020204" pitchFamily="34" charset="0"/>
                <a:cs typeface="Arial" panose="020B0604020202020204" pitchFamily="34" charset="0"/>
              </a:rPr>
              <a:t> </a:t>
            </a:r>
            <a:r>
              <a:rPr lang="en-US" sz="1800" dirty="0" err="1">
                <a:ea typeface="Aptos" panose="020B0004020202020204" pitchFamily="34" charset="0"/>
                <a:cs typeface="Arial" panose="020B0604020202020204" pitchFamily="34" charset="0"/>
              </a:rPr>
              <a:t>góp</a:t>
            </a:r>
            <a:r>
              <a:rPr lang="en-US" sz="1800" dirty="0">
                <a:ea typeface="Aptos" panose="020B0004020202020204" pitchFamily="34" charset="0"/>
                <a:cs typeface="Arial" panose="020B0604020202020204" pitchFamily="34" charset="0"/>
              </a:rPr>
              <a:t> </a:t>
            </a:r>
            <a:r>
              <a:rPr lang="en-US" sz="1800" dirty="0" err="1">
                <a:ea typeface="Aptos" panose="020B0004020202020204" pitchFamily="34" charset="0"/>
                <a:cs typeface="Arial" panose="020B0604020202020204" pitchFamily="34" charset="0"/>
              </a:rPr>
              <a:t>quan</a:t>
            </a:r>
            <a:r>
              <a:rPr lang="en-US" sz="1800" dirty="0">
                <a:ea typeface="Aptos" panose="020B0004020202020204" pitchFamily="34" charset="0"/>
                <a:cs typeface="Arial" panose="020B0604020202020204" pitchFamily="34" charset="0"/>
              </a:rPr>
              <a:t> </a:t>
            </a:r>
            <a:r>
              <a:rPr lang="en-US" sz="1800" dirty="0" err="1">
                <a:ea typeface="Aptos" panose="020B0004020202020204" pitchFamily="34" charset="0"/>
                <a:cs typeface="Arial" panose="020B0604020202020204" pitchFamily="34" charset="0"/>
              </a:rPr>
              <a:t>trọng</a:t>
            </a:r>
            <a:r>
              <a:rPr lang="en-US" sz="1800" dirty="0">
                <a:ea typeface="Aptos" panose="020B0004020202020204" pitchFamily="34" charset="0"/>
                <a:cs typeface="Arial" panose="020B0604020202020204" pitchFamily="34" charset="0"/>
              </a:rPr>
              <a:t> </a:t>
            </a:r>
            <a:r>
              <a:rPr lang="en-US" sz="1800" dirty="0" err="1">
                <a:ea typeface="Aptos" panose="020B0004020202020204" pitchFamily="34" charset="0"/>
                <a:cs typeface="Arial" panose="020B0604020202020204" pitchFamily="34" charset="0"/>
              </a:rPr>
              <a:t>vào</a:t>
            </a:r>
            <a:r>
              <a:rPr lang="en-US" sz="1800" dirty="0">
                <a:ea typeface="Aptos" panose="020B0004020202020204" pitchFamily="34" charset="0"/>
                <a:cs typeface="Arial" panose="020B0604020202020204" pitchFamily="34" charset="0"/>
              </a:rPr>
              <a:t> GDP.</a:t>
            </a:r>
          </a:p>
          <a:p>
            <a:pPr marL="457189" indent="-457189" algn="just">
              <a:lnSpc>
                <a:spcPct val="150000"/>
              </a:lnSpc>
              <a:buSzPts val="1000"/>
              <a:buFont typeface="Wingdings" pitchFamily="2" charset="2"/>
              <a:buChar char="v"/>
              <a:tabLst>
                <a:tab pos="609585" algn="l"/>
              </a:tabLst>
            </a:pPr>
            <a:r>
              <a:rPr lang="en-US" sz="1800" b="1" dirty="0" err="1">
                <a:ea typeface="Aptos" panose="020B0004020202020204" pitchFamily="34" charset="0"/>
                <a:cs typeface="Arial" panose="020B0604020202020204" pitchFamily="34" charset="0"/>
              </a:rPr>
              <a:t>Đóng</a:t>
            </a:r>
            <a:r>
              <a:rPr lang="en-US" sz="1800" b="1" dirty="0">
                <a:ea typeface="Aptos" panose="020B0004020202020204" pitchFamily="34" charset="0"/>
                <a:cs typeface="Arial" panose="020B0604020202020204" pitchFamily="34" charset="0"/>
              </a:rPr>
              <a:t> </a:t>
            </a:r>
            <a:r>
              <a:rPr lang="en-US" sz="1800" b="1" dirty="0" err="1">
                <a:ea typeface="Aptos" panose="020B0004020202020204" pitchFamily="34" charset="0"/>
                <a:cs typeface="Arial" panose="020B0604020202020204" pitchFamily="34" charset="0"/>
              </a:rPr>
              <a:t>góp</a:t>
            </a:r>
            <a:r>
              <a:rPr lang="en-US" sz="1800" b="1" dirty="0">
                <a:ea typeface="Aptos" panose="020B0004020202020204" pitchFamily="34" charset="0"/>
                <a:cs typeface="Arial" panose="020B0604020202020204" pitchFamily="34" charset="0"/>
              </a:rPr>
              <a:t> GDP:</a:t>
            </a:r>
            <a:r>
              <a:rPr lang="en-US" sz="1800" dirty="0">
                <a:ea typeface="Aptos" panose="020B0004020202020204" pitchFamily="34" charset="0"/>
                <a:cs typeface="Arial" panose="020B0604020202020204" pitchFamily="34" charset="0"/>
              </a:rPr>
              <a:t> </a:t>
            </a:r>
            <a:r>
              <a:rPr lang="en-US" sz="1800" dirty="0" err="1">
                <a:ea typeface="Aptos" panose="020B0004020202020204" pitchFamily="34" charset="0"/>
                <a:cs typeface="Arial" panose="020B0604020202020204" pitchFamily="34" charset="0"/>
              </a:rPr>
              <a:t>Chiếm</a:t>
            </a:r>
            <a:r>
              <a:rPr lang="en-US" sz="1800" dirty="0">
                <a:ea typeface="Aptos" panose="020B0004020202020204" pitchFamily="34" charset="0"/>
                <a:cs typeface="Arial" panose="020B0604020202020204" pitchFamily="34" charset="0"/>
              </a:rPr>
              <a:t> </a:t>
            </a:r>
            <a:r>
              <a:rPr lang="en-US" sz="1800" dirty="0" err="1">
                <a:ea typeface="Aptos" panose="020B0004020202020204" pitchFamily="34" charset="0"/>
                <a:cs typeface="Arial" panose="020B0604020202020204" pitchFamily="34" charset="0"/>
              </a:rPr>
              <a:t>khoảng</a:t>
            </a:r>
            <a:r>
              <a:rPr lang="en-US" sz="1800" dirty="0">
                <a:ea typeface="Aptos" panose="020B0004020202020204" pitchFamily="34" charset="0"/>
                <a:cs typeface="Arial" panose="020B0604020202020204" pitchFamily="34" charset="0"/>
              </a:rPr>
              <a:t> 12% GDP </a:t>
            </a:r>
            <a:r>
              <a:rPr lang="en-US" sz="1800" dirty="0" err="1">
                <a:ea typeface="Aptos" panose="020B0004020202020204" pitchFamily="34" charset="0"/>
                <a:cs typeface="Arial" panose="020B0604020202020204" pitchFamily="34" charset="0"/>
              </a:rPr>
              <a:t>công</a:t>
            </a:r>
            <a:r>
              <a:rPr lang="en-US" sz="1800" dirty="0">
                <a:ea typeface="Aptos" panose="020B0004020202020204" pitchFamily="34" charset="0"/>
                <a:cs typeface="Arial" panose="020B0604020202020204" pitchFamily="34" charset="0"/>
              </a:rPr>
              <a:t> </a:t>
            </a:r>
            <a:r>
              <a:rPr lang="en-US" sz="1800" dirty="0" err="1">
                <a:ea typeface="Aptos" panose="020B0004020202020204" pitchFamily="34" charset="0"/>
                <a:cs typeface="Arial" panose="020B0604020202020204" pitchFamily="34" charset="0"/>
              </a:rPr>
              <a:t>nghiệp</a:t>
            </a:r>
            <a:r>
              <a:rPr lang="en-US" sz="1800" dirty="0">
                <a:ea typeface="Aptos" panose="020B0004020202020204" pitchFamily="34" charset="0"/>
                <a:cs typeface="Arial" panose="020B0604020202020204" pitchFamily="34" charset="0"/>
              </a:rPr>
              <a:t> </a:t>
            </a:r>
            <a:r>
              <a:rPr lang="en-US" sz="1800" dirty="0" err="1">
                <a:ea typeface="Aptos" panose="020B0004020202020204" pitchFamily="34" charset="0"/>
                <a:cs typeface="Arial" panose="020B0604020202020204" pitchFamily="34" charset="0"/>
              </a:rPr>
              <a:t>và</a:t>
            </a:r>
            <a:r>
              <a:rPr lang="en-US" sz="1800" dirty="0">
                <a:ea typeface="Aptos" panose="020B0004020202020204" pitchFamily="34" charset="0"/>
                <a:cs typeface="Arial" panose="020B0604020202020204" pitchFamily="34" charset="0"/>
              </a:rPr>
              <a:t> 5% </a:t>
            </a:r>
            <a:r>
              <a:rPr lang="en-US" sz="1800" dirty="0" err="1">
                <a:ea typeface="Aptos" panose="020B0004020202020204" pitchFamily="34" charset="0"/>
                <a:cs typeface="Arial" panose="020B0604020202020204" pitchFamily="34" charset="0"/>
              </a:rPr>
              <a:t>tổng</a:t>
            </a:r>
            <a:r>
              <a:rPr lang="en-US" sz="1800" dirty="0">
                <a:ea typeface="Aptos" panose="020B0004020202020204" pitchFamily="34" charset="0"/>
                <a:cs typeface="Arial" panose="020B0604020202020204" pitchFamily="34" charset="0"/>
              </a:rPr>
              <a:t> GDP </a:t>
            </a:r>
            <a:r>
              <a:rPr lang="en-US" sz="1800" dirty="0" err="1">
                <a:ea typeface="Aptos" panose="020B0004020202020204" pitchFamily="34" charset="0"/>
                <a:cs typeface="Arial" panose="020B0604020202020204" pitchFamily="34" charset="0"/>
              </a:rPr>
              <a:t>quốc</a:t>
            </a:r>
            <a:r>
              <a:rPr lang="en-US" sz="1800" dirty="0">
                <a:ea typeface="Aptos" panose="020B0004020202020204" pitchFamily="34" charset="0"/>
                <a:cs typeface="Arial" panose="020B0604020202020204" pitchFamily="34" charset="0"/>
              </a:rPr>
              <a:t> </a:t>
            </a:r>
            <a:r>
              <a:rPr lang="en-US" sz="1800" dirty="0" err="1">
                <a:ea typeface="Aptos" panose="020B0004020202020204" pitchFamily="34" charset="0"/>
                <a:cs typeface="Arial" panose="020B0604020202020204" pitchFamily="34" charset="0"/>
              </a:rPr>
              <a:t>gia</a:t>
            </a:r>
            <a:r>
              <a:rPr lang="en-US" sz="1800" dirty="0">
                <a:ea typeface="Aptos" panose="020B0004020202020204" pitchFamily="34" charset="0"/>
                <a:cs typeface="Arial" panose="020B0604020202020204" pitchFamily="34" charset="0"/>
              </a:rPr>
              <a:t>.</a:t>
            </a:r>
          </a:p>
          <a:p>
            <a:pPr marL="457189" indent="-457189" algn="just">
              <a:lnSpc>
                <a:spcPct val="150000"/>
              </a:lnSpc>
              <a:buSzPts val="1000"/>
              <a:buFont typeface="Wingdings" pitchFamily="2" charset="2"/>
              <a:buChar char="v"/>
              <a:tabLst>
                <a:tab pos="609585" algn="l"/>
              </a:tabLst>
            </a:pPr>
            <a:r>
              <a:rPr lang="en-US" sz="1800" b="1" dirty="0" err="1">
                <a:ea typeface="Aptos" panose="020B0004020202020204" pitchFamily="34" charset="0"/>
                <a:cs typeface="Arial" panose="020B0604020202020204" pitchFamily="34" charset="0"/>
              </a:rPr>
              <a:t>Tổng</a:t>
            </a:r>
            <a:r>
              <a:rPr lang="en-US" sz="1800" b="1" dirty="0">
                <a:ea typeface="Aptos" panose="020B0004020202020204" pitchFamily="34" charset="0"/>
                <a:cs typeface="Arial" panose="020B0604020202020204" pitchFamily="34" charset="0"/>
              </a:rPr>
              <a:t> </a:t>
            </a:r>
            <a:r>
              <a:rPr lang="en-US" sz="1800" b="1" dirty="0" err="1">
                <a:ea typeface="Aptos" panose="020B0004020202020204" pitchFamily="34" charset="0"/>
                <a:cs typeface="Arial" panose="020B0604020202020204" pitchFamily="34" charset="0"/>
              </a:rPr>
              <a:t>kim</a:t>
            </a:r>
            <a:r>
              <a:rPr lang="en-US" sz="1800" b="1" dirty="0">
                <a:ea typeface="Aptos" panose="020B0004020202020204" pitchFamily="34" charset="0"/>
                <a:cs typeface="Arial" panose="020B0604020202020204" pitchFamily="34" charset="0"/>
              </a:rPr>
              <a:t> </a:t>
            </a:r>
            <a:r>
              <a:rPr lang="en-US" sz="1800" b="1" dirty="0" err="1">
                <a:ea typeface="Aptos" panose="020B0004020202020204" pitchFamily="34" charset="0"/>
                <a:cs typeface="Arial" panose="020B0604020202020204" pitchFamily="34" charset="0"/>
              </a:rPr>
              <a:t>ngạch</a:t>
            </a:r>
            <a:r>
              <a:rPr lang="en-US" sz="1800" b="1" dirty="0">
                <a:ea typeface="Aptos" panose="020B0004020202020204" pitchFamily="34" charset="0"/>
                <a:cs typeface="Arial" panose="020B0604020202020204" pitchFamily="34" charset="0"/>
              </a:rPr>
              <a:t> </a:t>
            </a:r>
            <a:r>
              <a:rPr lang="en-US" sz="1800" b="1" dirty="0" err="1">
                <a:ea typeface="Aptos" panose="020B0004020202020204" pitchFamily="34" charset="0"/>
                <a:cs typeface="Arial" panose="020B0604020202020204" pitchFamily="34" charset="0"/>
              </a:rPr>
              <a:t>xuất</a:t>
            </a:r>
            <a:r>
              <a:rPr lang="en-US" sz="1800" b="1" dirty="0">
                <a:ea typeface="Aptos" panose="020B0004020202020204" pitchFamily="34" charset="0"/>
                <a:cs typeface="Arial" panose="020B0604020202020204" pitchFamily="34" charset="0"/>
              </a:rPr>
              <a:t> </a:t>
            </a:r>
            <a:r>
              <a:rPr lang="en-US" sz="1800" b="1" dirty="0" err="1">
                <a:ea typeface="Aptos" panose="020B0004020202020204" pitchFamily="34" charset="0"/>
                <a:cs typeface="Arial" panose="020B0604020202020204" pitchFamily="34" charset="0"/>
              </a:rPr>
              <a:t>khẩu</a:t>
            </a:r>
            <a:r>
              <a:rPr lang="en-US" sz="1800" b="1" dirty="0">
                <a:ea typeface="Aptos" panose="020B0004020202020204" pitchFamily="34" charset="0"/>
                <a:cs typeface="Arial" panose="020B0604020202020204" pitchFamily="34" charset="0"/>
              </a:rPr>
              <a:t> </a:t>
            </a:r>
            <a:r>
              <a:rPr lang="en-US" sz="1800" b="1" dirty="0" err="1">
                <a:ea typeface="Aptos" panose="020B0004020202020204" pitchFamily="34" charset="0"/>
                <a:cs typeface="Arial" panose="020B0604020202020204" pitchFamily="34" charset="0"/>
              </a:rPr>
              <a:t>năm</a:t>
            </a:r>
            <a:r>
              <a:rPr lang="en-US" sz="1800" b="1" dirty="0">
                <a:ea typeface="Aptos" panose="020B0004020202020204" pitchFamily="34" charset="0"/>
                <a:cs typeface="Arial" panose="020B0604020202020204" pitchFamily="34" charset="0"/>
              </a:rPr>
              <a:t> 2023: </a:t>
            </a:r>
            <a:r>
              <a:rPr lang="en-US" sz="1800" dirty="0" err="1">
                <a:ea typeface="Aptos" panose="020B0004020202020204" pitchFamily="34" charset="0"/>
                <a:cs typeface="Arial" panose="020B0604020202020204" pitchFamily="34" charset="0"/>
              </a:rPr>
              <a:t>Ước</a:t>
            </a:r>
            <a:r>
              <a:rPr lang="en-US" sz="1800" dirty="0">
                <a:ea typeface="Aptos" panose="020B0004020202020204" pitchFamily="34" charset="0"/>
                <a:cs typeface="Arial" panose="020B0604020202020204" pitchFamily="34" charset="0"/>
              </a:rPr>
              <a:t> </a:t>
            </a:r>
            <a:r>
              <a:rPr lang="en-US" sz="1800" dirty="0" err="1">
                <a:ea typeface="Aptos" panose="020B0004020202020204" pitchFamily="34" charset="0"/>
                <a:cs typeface="Arial" panose="020B0604020202020204" pitchFamily="34" charset="0"/>
              </a:rPr>
              <a:t>đạt</a:t>
            </a:r>
            <a:r>
              <a:rPr lang="en-US" sz="1800" dirty="0">
                <a:ea typeface="Aptos" panose="020B0004020202020204" pitchFamily="34" charset="0"/>
                <a:cs typeface="Arial" panose="020B0604020202020204" pitchFamily="34" charset="0"/>
              </a:rPr>
              <a:t> 40,3 </a:t>
            </a:r>
            <a:r>
              <a:rPr lang="en-US" sz="1800" dirty="0" err="1">
                <a:ea typeface="Aptos" panose="020B0004020202020204" pitchFamily="34" charset="0"/>
                <a:cs typeface="Arial" panose="020B0604020202020204" pitchFamily="34" charset="0"/>
              </a:rPr>
              <a:t>tỷ</a:t>
            </a:r>
            <a:r>
              <a:rPr lang="en-US" sz="1800" dirty="0">
                <a:ea typeface="Aptos" panose="020B0004020202020204" pitchFamily="34" charset="0"/>
                <a:cs typeface="Arial" panose="020B0604020202020204" pitchFamily="34" charset="0"/>
              </a:rPr>
              <a:t> USD, </a:t>
            </a:r>
            <a:r>
              <a:rPr lang="en-US" sz="1800" dirty="0" err="1">
                <a:ea typeface="Aptos" panose="020B0004020202020204" pitchFamily="34" charset="0"/>
                <a:cs typeface="Arial" panose="020B0604020202020204" pitchFamily="34" charset="0"/>
              </a:rPr>
              <a:t>giảm</a:t>
            </a:r>
            <a:r>
              <a:rPr lang="en-US" sz="1800" dirty="0">
                <a:ea typeface="Aptos" panose="020B0004020202020204" pitchFamily="34" charset="0"/>
                <a:cs typeface="Arial" panose="020B0604020202020204" pitchFamily="34" charset="0"/>
              </a:rPr>
              <a:t> 9,2% so </a:t>
            </a:r>
            <a:r>
              <a:rPr lang="en-US" sz="1800" dirty="0" err="1">
                <a:ea typeface="Aptos" panose="020B0004020202020204" pitchFamily="34" charset="0"/>
                <a:cs typeface="Arial" panose="020B0604020202020204" pitchFamily="34" charset="0"/>
              </a:rPr>
              <a:t>với</a:t>
            </a:r>
            <a:r>
              <a:rPr lang="en-US" sz="1800" dirty="0">
                <a:ea typeface="Aptos" panose="020B0004020202020204" pitchFamily="34" charset="0"/>
                <a:cs typeface="Arial" panose="020B0604020202020204" pitchFamily="34" charset="0"/>
              </a:rPr>
              <a:t> </a:t>
            </a:r>
            <a:r>
              <a:rPr lang="en-US" sz="1800" dirty="0" err="1">
                <a:ea typeface="Aptos" panose="020B0004020202020204" pitchFamily="34" charset="0"/>
                <a:cs typeface="Arial" panose="020B0604020202020204" pitchFamily="34" charset="0"/>
              </a:rPr>
              <a:t>năm</a:t>
            </a:r>
            <a:r>
              <a:rPr lang="en-US" sz="1800" dirty="0">
                <a:ea typeface="Aptos" panose="020B0004020202020204" pitchFamily="34" charset="0"/>
                <a:cs typeface="Arial" panose="020B0604020202020204" pitchFamily="34" charset="0"/>
              </a:rPr>
              <a:t> </a:t>
            </a:r>
            <a:r>
              <a:rPr lang="en-US" sz="1800">
                <a:ea typeface="Aptos" panose="020B0004020202020204" pitchFamily="34" charset="0"/>
                <a:cs typeface="Arial" panose="020B0604020202020204" pitchFamily="34" charset="0"/>
              </a:rPr>
              <a:t>2022 </a:t>
            </a:r>
          </a:p>
          <a:p>
            <a:pPr marL="0" indent="0" algn="just">
              <a:lnSpc>
                <a:spcPct val="150000"/>
              </a:lnSpc>
              <a:spcBef>
                <a:spcPts val="267"/>
              </a:spcBef>
              <a:spcAft>
                <a:spcPts val="267"/>
              </a:spcAft>
              <a:buSzPts val="1000"/>
              <a:buNone/>
              <a:tabLst>
                <a:tab pos="609585" algn="l"/>
              </a:tabLst>
            </a:pPr>
            <a:r>
              <a:rPr lang="en-US" sz="1800" b="1">
                <a:ea typeface="Aptos" panose="020B0004020202020204" pitchFamily="34" charset="0"/>
                <a:cs typeface="Arial" panose="020B0604020202020204" pitchFamily="34" charset="0"/>
              </a:rPr>
              <a:t>Phân khúc sản xuất:</a:t>
            </a:r>
          </a:p>
          <a:p>
            <a:pPr marL="1066773" lvl="1" indent="-457189" algn="just">
              <a:lnSpc>
                <a:spcPct val="150000"/>
              </a:lnSpc>
              <a:spcBef>
                <a:spcPts val="267"/>
              </a:spcBef>
              <a:spcAft>
                <a:spcPts val="267"/>
              </a:spcAft>
              <a:buSzPts val="1000"/>
              <a:buFont typeface="Wingdings" pitchFamily="2" charset="2"/>
              <a:buChar char="v"/>
              <a:tabLst>
                <a:tab pos="1219170" algn="l"/>
              </a:tabLst>
            </a:pPr>
            <a:r>
              <a:rPr lang="en-US" sz="1800">
                <a:latin typeface="+mn-lt"/>
                <a:ea typeface="Aptos" panose="020B0004020202020204" pitchFamily="34" charset="0"/>
                <a:cs typeface="Arial" panose="020B0604020202020204" pitchFamily="34" charset="0"/>
              </a:rPr>
              <a:t>Sợi: Sản xuất xơ, sợi dệt.</a:t>
            </a:r>
          </a:p>
          <a:p>
            <a:pPr marL="1066773" lvl="1" indent="-457189" algn="just">
              <a:lnSpc>
                <a:spcPct val="150000"/>
              </a:lnSpc>
              <a:spcBef>
                <a:spcPts val="267"/>
              </a:spcBef>
              <a:spcAft>
                <a:spcPts val="267"/>
              </a:spcAft>
              <a:buSzPts val="1000"/>
              <a:buFont typeface="Wingdings" pitchFamily="2" charset="2"/>
              <a:buChar char="v"/>
              <a:tabLst>
                <a:tab pos="1219170" algn="l"/>
              </a:tabLst>
            </a:pPr>
            <a:r>
              <a:rPr lang="en-US" sz="1800">
                <a:latin typeface="+mn-lt"/>
                <a:ea typeface="Aptos" panose="020B0004020202020204" pitchFamily="34" charset="0"/>
                <a:cs typeface="Arial" panose="020B0604020202020204" pitchFamily="34" charset="0"/>
              </a:rPr>
              <a:t>Dệt vải: Dệt và nhuộm vải.</a:t>
            </a:r>
          </a:p>
          <a:p>
            <a:pPr marL="1066773" lvl="1" indent="-457189" algn="just">
              <a:lnSpc>
                <a:spcPct val="150000"/>
              </a:lnSpc>
              <a:spcBef>
                <a:spcPts val="267"/>
              </a:spcBef>
              <a:spcAft>
                <a:spcPts val="267"/>
              </a:spcAft>
              <a:buSzPts val="1000"/>
              <a:buFont typeface="Wingdings" pitchFamily="2" charset="2"/>
              <a:buChar char="v"/>
              <a:tabLst>
                <a:tab pos="1219170" algn="l"/>
              </a:tabLst>
            </a:pPr>
            <a:r>
              <a:rPr lang="en-US" sz="1800">
                <a:latin typeface="+mn-lt"/>
                <a:ea typeface="Aptos" panose="020B0004020202020204" pitchFamily="34" charset="0"/>
                <a:cs typeface="Arial" panose="020B0604020202020204" pitchFamily="34" charset="0"/>
              </a:rPr>
              <a:t>May mặc: Sản xuất quần áo, thời trang.</a:t>
            </a:r>
          </a:p>
          <a:p>
            <a:pPr marL="0" indent="0" algn="just">
              <a:lnSpc>
                <a:spcPct val="150000"/>
              </a:lnSpc>
              <a:spcBef>
                <a:spcPts val="267"/>
              </a:spcBef>
              <a:spcAft>
                <a:spcPts val="267"/>
              </a:spcAft>
              <a:buSzPts val="1000"/>
              <a:buNone/>
              <a:tabLst>
                <a:tab pos="609585" algn="l"/>
              </a:tabLst>
            </a:pPr>
            <a:r>
              <a:rPr lang="en-US" sz="1800" b="1">
                <a:ea typeface="Aptos" panose="020B0004020202020204" pitchFamily="34" charset="0"/>
                <a:cs typeface="Arial" panose="020B0604020202020204" pitchFamily="34" charset="0"/>
              </a:rPr>
              <a:t>Thị trường:</a:t>
            </a:r>
          </a:p>
          <a:p>
            <a:pPr marL="1066773" lvl="1" indent="-457189" algn="just">
              <a:lnSpc>
                <a:spcPct val="150000"/>
              </a:lnSpc>
              <a:spcBef>
                <a:spcPts val="267"/>
              </a:spcBef>
              <a:spcAft>
                <a:spcPts val="267"/>
              </a:spcAft>
              <a:buSzPts val="1000"/>
              <a:buFont typeface="Wingdings" pitchFamily="2" charset="2"/>
              <a:buChar char="v"/>
              <a:tabLst>
                <a:tab pos="1219170" algn="l"/>
              </a:tabLst>
            </a:pPr>
            <a:r>
              <a:rPr lang="en-US" sz="1800">
                <a:latin typeface="+mn-lt"/>
                <a:ea typeface="Aptos" panose="020B0004020202020204" pitchFamily="34" charset="0"/>
                <a:cs typeface="Arial" panose="020B0604020202020204" pitchFamily="34" charset="0"/>
              </a:rPr>
              <a:t>Xuất khẩu: Chiếm khoảng 80% tổng sản lượng.</a:t>
            </a:r>
            <a:endParaRPr lang="vi-VN" sz="1800">
              <a:latin typeface="+mn-lt"/>
              <a:ea typeface="Aptos" panose="020B0004020202020204" pitchFamily="34" charset="0"/>
              <a:cs typeface="Arial" panose="020B0604020202020204" pitchFamily="34" charset="0"/>
            </a:endParaRPr>
          </a:p>
          <a:p>
            <a:pPr marL="1066773" lvl="1" indent="-457189" algn="just">
              <a:lnSpc>
                <a:spcPct val="150000"/>
              </a:lnSpc>
              <a:spcBef>
                <a:spcPts val="267"/>
              </a:spcBef>
              <a:spcAft>
                <a:spcPts val="267"/>
              </a:spcAft>
              <a:buSzPts val="1000"/>
              <a:buFont typeface="Wingdings" pitchFamily="2" charset="2"/>
              <a:buChar char="v"/>
              <a:tabLst>
                <a:tab pos="1219170" algn="l"/>
              </a:tabLst>
            </a:pPr>
            <a:r>
              <a:rPr lang="en-US" sz="1800">
                <a:latin typeface="+mn-lt"/>
                <a:ea typeface="Aptos" panose="020B0004020202020204" pitchFamily="34" charset="0"/>
                <a:cs typeface="Arial" panose="020B0604020202020204" pitchFamily="34" charset="0"/>
              </a:rPr>
              <a:t>Nội địa: Chiếm khoảng 20% tổng sản lượng.</a:t>
            </a:r>
            <a:endParaRPr lang="en-US" sz="1800">
              <a:latin typeface="+mn-lt"/>
              <a:cs typeface="Arial" panose="020B0604020202020204" pitchFamily="34" charset="0"/>
            </a:endParaRPr>
          </a:p>
          <a:p>
            <a:pPr marL="457189" indent="-457189" algn="just">
              <a:lnSpc>
                <a:spcPct val="150000"/>
              </a:lnSpc>
              <a:buSzPts val="1000"/>
              <a:buFont typeface="Wingdings" pitchFamily="2" charset="2"/>
              <a:buChar char="v"/>
              <a:tabLst>
                <a:tab pos="609585" algn="l"/>
              </a:tabLst>
            </a:pPr>
            <a:endParaRPr lang="en-US" sz="1800" dirty="0">
              <a:ea typeface="Aptos" panose="020B0004020202020204" pitchFamily="34" charset="0"/>
              <a:cs typeface="Arial" panose="020B0604020202020204" pitchFamily="34" charset="0"/>
            </a:endParaRPr>
          </a:p>
        </p:txBody>
      </p:sp>
    </p:spTree>
    <p:extLst>
      <p:ext uri="{BB962C8B-B14F-4D97-AF65-F5344CB8AC3E}">
        <p14:creationId xmlns:p14="http://schemas.microsoft.com/office/powerpoint/2010/main" val="41865136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06A43-2C32-B399-0DD0-2FA088D37BBE}"/>
              </a:ext>
            </a:extLst>
          </p:cNvPr>
          <p:cNvSpPr>
            <a:spLocks noGrp="1"/>
          </p:cNvSpPr>
          <p:nvPr>
            <p:ph type="title"/>
          </p:nvPr>
        </p:nvSpPr>
        <p:spPr/>
        <p:txBody>
          <a:bodyPr>
            <a:noAutofit/>
          </a:bodyPr>
          <a:lstStyle/>
          <a:p>
            <a:r>
              <a:rPr lang="en-US" sz="3200">
                <a:solidFill>
                  <a:schemeClr val="accent1">
                    <a:lumMod val="50000"/>
                  </a:schemeClr>
                </a:solidFill>
                <a:latin typeface="+mn-lt"/>
              </a:rPr>
              <a:t>Các thị trường xuất khẩu chính</a:t>
            </a:r>
            <a:endParaRPr lang="en-US" sz="3200" dirty="0">
              <a:solidFill>
                <a:schemeClr val="accent1">
                  <a:lumMod val="50000"/>
                </a:schemeClr>
              </a:solidFill>
              <a:latin typeface="+mn-lt"/>
            </a:endParaRPr>
          </a:p>
        </p:txBody>
      </p:sp>
      <p:sp>
        <p:nvSpPr>
          <p:cNvPr id="3" name="Text Placeholder 2">
            <a:extLst>
              <a:ext uri="{FF2B5EF4-FFF2-40B4-BE49-F238E27FC236}">
                <a16:creationId xmlns:a16="http://schemas.microsoft.com/office/drawing/2014/main" id="{704FFF68-7792-20F0-55E1-8F2505C38A8C}"/>
              </a:ext>
            </a:extLst>
          </p:cNvPr>
          <p:cNvSpPr>
            <a:spLocks noGrp="1"/>
          </p:cNvSpPr>
          <p:nvPr>
            <p:ph type="body" idx="1"/>
          </p:nvPr>
        </p:nvSpPr>
        <p:spPr>
          <a:xfrm>
            <a:off x="609600" y="1324408"/>
            <a:ext cx="10972800" cy="4864189"/>
          </a:xfrm>
        </p:spPr>
        <p:txBody>
          <a:bodyPr>
            <a:noAutofit/>
          </a:bodyPr>
          <a:lstStyle/>
          <a:p>
            <a:pPr marL="457189" indent="-457189">
              <a:lnSpc>
                <a:spcPct val="150000"/>
              </a:lnSpc>
              <a:spcBef>
                <a:spcPts val="800"/>
              </a:spcBef>
              <a:spcAft>
                <a:spcPts val="800"/>
              </a:spcAft>
              <a:buSzPts val="1000"/>
              <a:buFont typeface="Wingdings" pitchFamily="2" charset="2"/>
              <a:buChar char="v"/>
              <a:tabLst>
                <a:tab pos="609585" algn="l"/>
              </a:tabLst>
            </a:pPr>
            <a:r>
              <a:rPr lang="en-US" sz="2133" b="1" dirty="0">
                <a:ea typeface="Aptos" panose="020B0004020202020204" pitchFamily="34" charset="0"/>
                <a:cs typeface="Arial" panose="020B0604020202020204" pitchFamily="34" charset="0"/>
              </a:rPr>
              <a:t>Hoa </a:t>
            </a:r>
            <a:r>
              <a:rPr lang="en-US" sz="2133" b="1" dirty="0" err="1">
                <a:ea typeface="Aptos" panose="020B0004020202020204" pitchFamily="34" charset="0"/>
                <a:cs typeface="Arial" panose="020B0604020202020204" pitchFamily="34" charset="0"/>
              </a:rPr>
              <a:t>Kỳ</a:t>
            </a:r>
            <a:r>
              <a:rPr lang="en-US" sz="2133" b="1" dirty="0">
                <a:ea typeface="Aptos" panose="020B0004020202020204" pitchFamily="34" charset="0"/>
                <a:cs typeface="Arial" panose="020B0604020202020204" pitchFamily="34" charset="0"/>
              </a:rPr>
              <a:t>: </a:t>
            </a:r>
            <a:r>
              <a:rPr lang="en-US" sz="2133" dirty="0" err="1">
                <a:ea typeface="Aptos" panose="020B0004020202020204" pitchFamily="34" charset="0"/>
                <a:cs typeface="Arial" panose="020B0604020202020204" pitchFamily="34" charset="0"/>
              </a:rPr>
              <a:t>Chiếm</a:t>
            </a:r>
            <a:r>
              <a:rPr lang="en-US" sz="2133" dirty="0">
                <a:ea typeface="Aptos" panose="020B0004020202020204" pitchFamily="34" charset="0"/>
                <a:cs typeface="Arial" panose="020B0604020202020204" pitchFamily="34" charset="0"/>
              </a:rPr>
              <a:t> 37,98% </a:t>
            </a:r>
            <a:r>
              <a:rPr lang="en-US" sz="2133" dirty="0" err="1">
                <a:ea typeface="Aptos" panose="020B0004020202020204" pitchFamily="34" charset="0"/>
                <a:cs typeface="Arial" panose="020B0604020202020204" pitchFamily="34" charset="0"/>
              </a:rPr>
              <a:t>tổng</a:t>
            </a:r>
            <a:r>
              <a:rPr lang="en-US" sz="2133" dirty="0">
                <a:ea typeface="Aptos" panose="020B0004020202020204" pitchFamily="34" charset="0"/>
                <a:cs typeface="Arial" panose="020B0604020202020204" pitchFamily="34" charset="0"/>
              </a:rPr>
              <a:t> </a:t>
            </a:r>
            <a:r>
              <a:rPr lang="en-US" sz="2133" dirty="0" err="1">
                <a:ea typeface="Aptos" panose="020B0004020202020204" pitchFamily="34" charset="0"/>
                <a:cs typeface="Arial" panose="020B0604020202020204" pitchFamily="34" charset="0"/>
              </a:rPr>
              <a:t>kim</a:t>
            </a:r>
            <a:r>
              <a:rPr lang="en-US" sz="2133" dirty="0">
                <a:ea typeface="Aptos" panose="020B0004020202020204" pitchFamily="34" charset="0"/>
                <a:cs typeface="Arial" panose="020B0604020202020204" pitchFamily="34" charset="0"/>
              </a:rPr>
              <a:t> </a:t>
            </a:r>
            <a:r>
              <a:rPr lang="en-US" sz="2133" dirty="0" err="1">
                <a:ea typeface="Aptos" panose="020B0004020202020204" pitchFamily="34" charset="0"/>
                <a:cs typeface="Arial" panose="020B0604020202020204" pitchFamily="34" charset="0"/>
              </a:rPr>
              <a:t>ngạch</a:t>
            </a:r>
            <a:r>
              <a:rPr lang="en-US" sz="2133" dirty="0">
                <a:ea typeface="Aptos" panose="020B0004020202020204" pitchFamily="34" charset="0"/>
                <a:cs typeface="Arial" panose="020B0604020202020204" pitchFamily="34" charset="0"/>
              </a:rPr>
              <a:t> </a:t>
            </a:r>
            <a:r>
              <a:rPr lang="en-US" sz="2133" dirty="0" err="1">
                <a:ea typeface="Aptos" panose="020B0004020202020204" pitchFamily="34" charset="0"/>
                <a:cs typeface="Arial" panose="020B0604020202020204" pitchFamily="34" charset="0"/>
              </a:rPr>
              <a:t>xuất</a:t>
            </a:r>
            <a:r>
              <a:rPr lang="en-US" sz="2133" dirty="0">
                <a:ea typeface="Aptos" panose="020B0004020202020204" pitchFamily="34" charset="0"/>
                <a:cs typeface="Arial" panose="020B0604020202020204" pitchFamily="34" charset="0"/>
              </a:rPr>
              <a:t> </a:t>
            </a:r>
            <a:r>
              <a:rPr lang="en-US" sz="2133" dirty="0" err="1">
                <a:ea typeface="Aptos" panose="020B0004020202020204" pitchFamily="34" charset="0"/>
                <a:cs typeface="Arial" panose="020B0604020202020204" pitchFamily="34" charset="0"/>
              </a:rPr>
              <a:t>khẩu</a:t>
            </a:r>
            <a:r>
              <a:rPr lang="en-US" sz="2133" dirty="0">
                <a:ea typeface="Aptos" panose="020B0004020202020204" pitchFamily="34" charset="0"/>
                <a:cs typeface="Arial" panose="020B0604020202020204" pitchFamily="34" charset="0"/>
              </a:rPr>
              <a:t>, </a:t>
            </a:r>
            <a:r>
              <a:rPr lang="en-US" sz="2133" dirty="0" err="1">
                <a:ea typeface="Aptos" panose="020B0004020202020204" pitchFamily="34" charset="0"/>
                <a:cs typeface="Arial" panose="020B0604020202020204" pitchFamily="34" charset="0"/>
              </a:rPr>
              <a:t>ước</a:t>
            </a:r>
            <a:r>
              <a:rPr lang="en-US" sz="2133" dirty="0">
                <a:ea typeface="Aptos" panose="020B0004020202020204" pitchFamily="34" charset="0"/>
                <a:cs typeface="Arial" panose="020B0604020202020204" pitchFamily="34" charset="0"/>
              </a:rPr>
              <a:t> </a:t>
            </a:r>
            <a:r>
              <a:rPr lang="en-US" sz="2133" dirty="0" err="1">
                <a:ea typeface="Aptos" panose="020B0004020202020204" pitchFamily="34" charset="0"/>
                <a:cs typeface="Arial" panose="020B0604020202020204" pitchFamily="34" charset="0"/>
              </a:rPr>
              <a:t>đạt</a:t>
            </a:r>
            <a:r>
              <a:rPr lang="en-US" sz="2133" dirty="0">
                <a:ea typeface="Aptos" panose="020B0004020202020204" pitchFamily="34" charset="0"/>
                <a:cs typeface="Arial" panose="020B0604020202020204" pitchFamily="34" charset="0"/>
              </a:rPr>
              <a:t> 16,71 </a:t>
            </a:r>
            <a:r>
              <a:rPr lang="en-US" sz="2133" dirty="0" err="1">
                <a:ea typeface="Aptos" panose="020B0004020202020204" pitchFamily="34" charset="0"/>
                <a:cs typeface="Arial" panose="020B0604020202020204" pitchFamily="34" charset="0"/>
              </a:rPr>
              <a:t>tỷ</a:t>
            </a:r>
            <a:r>
              <a:rPr lang="en-US" sz="2133" dirty="0">
                <a:ea typeface="Aptos" panose="020B0004020202020204" pitchFamily="34" charset="0"/>
                <a:cs typeface="Arial" panose="020B0604020202020204" pitchFamily="34" charset="0"/>
              </a:rPr>
              <a:t> USD, </a:t>
            </a:r>
            <a:r>
              <a:rPr lang="en-US" sz="2133" dirty="0" err="1">
                <a:ea typeface="Aptos" panose="020B0004020202020204" pitchFamily="34" charset="0"/>
                <a:cs typeface="Arial" panose="020B0604020202020204" pitchFamily="34" charset="0"/>
              </a:rPr>
              <a:t>tăng</a:t>
            </a:r>
            <a:r>
              <a:rPr lang="en-US" sz="2133" dirty="0">
                <a:ea typeface="Aptos" panose="020B0004020202020204" pitchFamily="34" charset="0"/>
                <a:cs typeface="Arial" panose="020B0604020202020204" pitchFamily="34" charset="0"/>
              </a:rPr>
              <a:t> 12,33% so </a:t>
            </a:r>
            <a:r>
              <a:rPr lang="en-US" sz="2133" dirty="0" err="1">
                <a:ea typeface="Aptos" panose="020B0004020202020204" pitchFamily="34" charset="0"/>
                <a:cs typeface="Arial" panose="020B0604020202020204" pitchFamily="34" charset="0"/>
              </a:rPr>
              <a:t>với</a:t>
            </a:r>
            <a:r>
              <a:rPr lang="en-US" sz="2133" dirty="0">
                <a:ea typeface="Aptos" panose="020B0004020202020204" pitchFamily="34" charset="0"/>
                <a:cs typeface="Arial" panose="020B0604020202020204" pitchFamily="34" charset="0"/>
              </a:rPr>
              <a:t> </a:t>
            </a:r>
            <a:r>
              <a:rPr lang="en-US" sz="2133" dirty="0" err="1">
                <a:ea typeface="Aptos" panose="020B0004020202020204" pitchFamily="34" charset="0"/>
                <a:cs typeface="Arial" panose="020B0604020202020204" pitchFamily="34" charset="0"/>
              </a:rPr>
              <a:t>năm</a:t>
            </a:r>
            <a:r>
              <a:rPr lang="en-US" sz="2133" dirty="0">
                <a:ea typeface="Aptos" panose="020B0004020202020204" pitchFamily="34" charset="0"/>
                <a:cs typeface="Arial" panose="020B0604020202020204" pitchFamily="34" charset="0"/>
              </a:rPr>
              <a:t> 2023 </a:t>
            </a:r>
          </a:p>
          <a:p>
            <a:pPr marL="457189" indent="-457189">
              <a:lnSpc>
                <a:spcPct val="150000"/>
              </a:lnSpc>
              <a:spcBef>
                <a:spcPts val="800"/>
              </a:spcBef>
              <a:spcAft>
                <a:spcPts val="800"/>
              </a:spcAft>
              <a:buSzPts val="1000"/>
              <a:buFont typeface="Wingdings" pitchFamily="2" charset="2"/>
              <a:buChar char="v"/>
              <a:tabLst>
                <a:tab pos="609585" algn="l"/>
              </a:tabLst>
            </a:pPr>
            <a:r>
              <a:rPr lang="en-US" sz="2133" b="1" dirty="0" err="1">
                <a:ea typeface="Aptos" panose="020B0004020202020204" pitchFamily="34" charset="0"/>
                <a:cs typeface="Arial" panose="020B0604020202020204" pitchFamily="34" charset="0"/>
              </a:rPr>
              <a:t>Nhật</a:t>
            </a:r>
            <a:r>
              <a:rPr lang="en-US" sz="2133" b="1" dirty="0">
                <a:ea typeface="Aptos" panose="020B0004020202020204" pitchFamily="34" charset="0"/>
                <a:cs typeface="Arial" panose="020B0604020202020204" pitchFamily="34" charset="0"/>
              </a:rPr>
              <a:t> </a:t>
            </a:r>
            <a:r>
              <a:rPr lang="en-US" sz="2133" b="1" dirty="0" err="1">
                <a:ea typeface="Aptos" panose="020B0004020202020204" pitchFamily="34" charset="0"/>
                <a:cs typeface="Arial" panose="020B0604020202020204" pitchFamily="34" charset="0"/>
              </a:rPr>
              <a:t>Bản</a:t>
            </a:r>
            <a:r>
              <a:rPr lang="en-US" sz="2133" b="1" dirty="0">
                <a:ea typeface="Aptos" panose="020B0004020202020204" pitchFamily="34" charset="0"/>
                <a:cs typeface="Arial" panose="020B0604020202020204" pitchFamily="34" charset="0"/>
              </a:rPr>
              <a:t>: </a:t>
            </a:r>
            <a:r>
              <a:rPr lang="en-US" sz="2133" dirty="0" err="1">
                <a:ea typeface="Aptos" panose="020B0004020202020204" pitchFamily="34" charset="0"/>
                <a:cs typeface="Arial" panose="020B0604020202020204" pitchFamily="34" charset="0"/>
              </a:rPr>
              <a:t>Chiếm</a:t>
            </a:r>
            <a:r>
              <a:rPr lang="en-US" sz="2133" dirty="0">
                <a:ea typeface="Aptos" panose="020B0004020202020204" pitchFamily="34" charset="0"/>
                <a:cs typeface="Arial" panose="020B0604020202020204" pitchFamily="34" charset="0"/>
              </a:rPr>
              <a:t> 10,39%, </a:t>
            </a:r>
            <a:r>
              <a:rPr lang="en-US" sz="2133" dirty="0" err="1">
                <a:ea typeface="Aptos" panose="020B0004020202020204" pitchFamily="34" charset="0"/>
                <a:cs typeface="Arial" panose="020B0604020202020204" pitchFamily="34" charset="0"/>
              </a:rPr>
              <a:t>ước</a:t>
            </a:r>
            <a:r>
              <a:rPr lang="en-US" sz="2133" dirty="0">
                <a:ea typeface="Aptos" panose="020B0004020202020204" pitchFamily="34" charset="0"/>
                <a:cs typeface="Arial" panose="020B0604020202020204" pitchFamily="34" charset="0"/>
              </a:rPr>
              <a:t> </a:t>
            </a:r>
            <a:r>
              <a:rPr lang="en-US" sz="2133" dirty="0" err="1">
                <a:ea typeface="Aptos" panose="020B0004020202020204" pitchFamily="34" charset="0"/>
                <a:cs typeface="Arial" panose="020B0604020202020204" pitchFamily="34" charset="0"/>
              </a:rPr>
              <a:t>đạt</a:t>
            </a:r>
            <a:r>
              <a:rPr lang="en-US" sz="2133" dirty="0">
                <a:ea typeface="Aptos" panose="020B0004020202020204" pitchFamily="34" charset="0"/>
                <a:cs typeface="Arial" panose="020B0604020202020204" pitchFamily="34" charset="0"/>
              </a:rPr>
              <a:t> 4,57 </a:t>
            </a:r>
            <a:r>
              <a:rPr lang="en-US" sz="2133" dirty="0" err="1">
                <a:ea typeface="Aptos" panose="020B0004020202020204" pitchFamily="34" charset="0"/>
                <a:cs typeface="Arial" panose="020B0604020202020204" pitchFamily="34" charset="0"/>
              </a:rPr>
              <a:t>tỷ</a:t>
            </a:r>
            <a:r>
              <a:rPr lang="en-US" sz="2133" dirty="0">
                <a:ea typeface="Aptos" panose="020B0004020202020204" pitchFamily="34" charset="0"/>
                <a:cs typeface="Arial" panose="020B0604020202020204" pitchFamily="34" charset="0"/>
              </a:rPr>
              <a:t> USD, </a:t>
            </a:r>
            <a:r>
              <a:rPr lang="en-US" sz="2133" dirty="0" err="1">
                <a:ea typeface="Aptos" panose="020B0004020202020204" pitchFamily="34" charset="0"/>
                <a:cs typeface="Arial" panose="020B0604020202020204" pitchFamily="34" charset="0"/>
              </a:rPr>
              <a:t>tăng</a:t>
            </a:r>
            <a:r>
              <a:rPr lang="en-US" sz="2133" dirty="0">
                <a:ea typeface="Aptos" panose="020B0004020202020204" pitchFamily="34" charset="0"/>
                <a:cs typeface="Arial" panose="020B0604020202020204" pitchFamily="34" charset="0"/>
              </a:rPr>
              <a:t> 6,18%.</a:t>
            </a:r>
          </a:p>
          <a:p>
            <a:pPr marL="457189" indent="-457189">
              <a:lnSpc>
                <a:spcPct val="150000"/>
              </a:lnSpc>
              <a:spcBef>
                <a:spcPts val="800"/>
              </a:spcBef>
              <a:spcAft>
                <a:spcPts val="800"/>
              </a:spcAft>
              <a:buSzPts val="1000"/>
              <a:buFont typeface="Wingdings" pitchFamily="2" charset="2"/>
              <a:buChar char="v"/>
              <a:tabLst>
                <a:tab pos="609585" algn="l"/>
              </a:tabLst>
            </a:pPr>
            <a:r>
              <a:rPr lang="en-US" sz="2133" b="1" dirty="0">
                <a:ea typeface="Aptos" panose="020B0004020202020204" pitchFamily="34" charset="0"/>
                <a:cs typeface="Arial" panose="020B0604020202020204" pitchFamily="34" charset="0"/>
              </a:rPr>
              <a:t>EU: </a:t>
            </a:r>
            <a:r>
              <a:rPr lang="en-US" sz="2133" dirty="0" err="1">
                <a:ea typeface="Aptos" panose="020B0004020202020204" pitchFamily="34" charset="0"/>
                <a:cs typeface="Arial" panose="020B0604020202020204" pitchFamily="34" charset="0"/>
              </a:rPr>
              <a:t>Chiếm</a:t>
            </a:r>
            <a:r>
              <a:rPr lang="en-US" sz="2133" dirty="0">
                <a:ea typeface="Aptos" panose="020B0004020202020204" pitchFamily="34" charset="0"/>
                <a:cs typeface="Arial" panose="020B0604020202020204" pitchFamily="34" charset="0"/>
              </a:rPr>
              <a:t> 9,77%, </a:t>
            </a:r>
            <a:r>
              <a:rPr lang="en-US" sz="2133" dirty="0" err="1">
                <a:ea typeface="Aptos" panose="020B0004020202020204" pitchFamily="34" charset="0"/>
                <a:cs typeface="Arial" panose="020B0604020202020204" pitchFamily="34" charset="0"/>
              </a:rPr>
              <a:t>ước</a:t>
            </a:r>
            <a:r>
              <a:rPr lang="en-US" sz="2133" dirty="0">
                <a:ea typeface="Aptos" panose="020B0004020202020204" pitchFamily="34" charset="0"/>
                <a:cs typeface="Arial" panose="020B0604020202020204" pitchFamily="34" charset="0"/>
              </a:rPr>
              <a:t> </a:t>
            </a:r>
            <a:r>
              <a:rPr lang="en-US" sz="2133" dirty="0" err="1">
                <a:ea typeface="Aptos" panose="020B0004020202020204" pitchFamily="34" charset="0"/>
                <a:cs typeface="Arial" panose="020B0604020202020204" pitchFamily="34" charset="0"/>
              </a:rPr>
              <a:t>đạt</a:t>
            </a:r>
            <a:r>
              <a:rPr lang="en-US" sz="2133" dirty="0">
                <a:ea typeface="Aptos" panose="020B0004020202020204" pitchFamily="34" charset="0"/>
                <a:cs typeface="Arial" panose="020B0604020202020204" pitchFamily="34" charset="0"/>
              </a:rPr>
              <a:t> 4,3 </a:t>
            </a:r>
            <a:r>
              <a:rPr lang="en-US" sz="2133" dirty="0" err="1">
                <a:ea typeface="Aptos" panose="020B0004020202020204" pitchFamily="34" charset="0"/>
                <a:cs typeface="Arial" panose="020B0604020202020204" pitchFamily="34" charset="0"/>
              </a:rPr>
              <a:t>tỷ</a:t>
            </a:r>
            <a:r>
              <a:rPr lang="en-US" sz="2133" dirty="0">
                <a:ea typeface="Aptos" panose="020B0004020202020204" pitchFamily="34" charset="0"/>
                <a:cs typeface="Arial" panose="020B0604020202020204" pitchFamily="34" charset="0"/>
              </a:rPr>
              <a:t> USD, </a:t>
            </a:r>
            <a:r>
              <a:rPr lang="en-US" sz="2133" dirty="0" err="1">
                <a:ea typeface="Aptos" panose="020B0004020202020204" pitchFamily="34" charset="0"/>
                <a:cs typeface="Arial" panose="020B0604020202020204" pitchFamily="34" charset="0"/>
              </a:rPr>
              <a:t>tăng</a:t>
            </a:r>
            <a:r>
              <a:rPr lang="en-US" sz="2133" dirty="0">
                <a:ea typeface="Aptos" panose="020B0004020202020204" pitchFamily="34" charset="0"/>
                <a:cs typeface="Arial" panose="020B0604020202020204" pitchFamily="34" charset="0"/>
              </a:rPr>
              <a:t> 7,66%.</a:t>
            </a:r>
          </a:p>
          <a:p>
            <a:pPr marL="457189" indent="-457189">
              <a:lnSpc>
                <a:spcPct val="150000"/>
              </a:lnSpc>
              <a:spcBef>
                <a:spcPts val="800"/>
              </a:spcBef>
              <a:spcAft>
                <a:spcPts val="800"/>
              </a:spcAft>
              <a:buSzPts val="1000"/>
              <a:buFont typeface="Wingdings" pitchFamily="2" charset="2"/>
              <a:buChar char="v"/>
              <a:tabLst>
                <a:tab pos="609585" algn="l"/>
              </a:tabLst>
            </a:pPr>
            <a:r>
              <a:rPr lang="en-US" sz="2133" b="1" dirty="0" err="1">
                <a:ea typeface="Aptos" panose="020B0004020202020204" pitchFamily="34" charset="0"/>
                <a:cs typeface="Arial" panose="020B0604020202020204" pitchFamily="34" charset="0"/>
              </a:rPr>
              <a:t>Hàn</a:t>
            </a:r>
            <a:r>
              <a:rPr lang="en-US" sz="2133" b="1" dirty="0">
                <a:ea typeface="Aptos" panose="020B0004020202020204" pitchFamily="34" charset="0"/>
                <a:cs typeface="Arial" panose="020B0604020202020204" pitchFamily="34" charset="0"/>
              </a:rPr>
              <a:t> </a:t>
            </a:r>
            <a:r>
              <a:rPr lang="en-US" sz="2133" b="1" dirty="0" err="1">
                <a:ea typeface="Aptos" panose="020B0004020202020204" pitchFamily="34" charset="0"/>
                <a:cs typeface="Arial" panose="020B0604020202020204" pitchFamily="34" charset="0"/>
              </a:rPr>
              <a:t>Quốc</a:t>
            </a:r>
            <a:r>
              <a:rPr lang="en-US" sz="2133" b="1" dirty="0">
                <a:ea typeface="Aptos" panose="020B0004020202020204" pitchFamily="34" charset="0"/>
                <a:cs typeface="Arial" panose="020B0604020202020204" pitchFamily="34" charset="0"/>
              </a:rPr>
              <a:t>: </a:t>
            </a:r>
            <a:r>
              <a:rPr lang="en-US" sz="2133" dirty="0" err="1">
                <a:ea typeface="Aptos" panose="020B0004020202020204" pitchFamily="34" charset="0"/>
                <a:cs typeface="Arial" panose="020B0604020202020204" pitchFamily="34" charset="0"/>
              </a:rPr>
              <a:t>Chiếm</a:t>
            </a:r>
            <a:r>
              <a:rPr lang="en-US" sz="2133" dirty="0">
                <a:ea typeface="Aptos" panose="020B0004020202020204" pitchFamily="34" charset="0"/>
                <a:cs typeface="Arial" panose="020B0604020202020204" pitchFamily="34" charset="0"/>
              </a:rPr>
              <a:t> 8,93%, </a:t>
            </a:r>
            <a:r>
              <a:rPr lang="en-US" sz="2133" dirty="0" err="1">
                <a:ea typeface="Aptos" panose="020B0004020202020204" pitchFamily="34" charset="0"/>
                <a:cs typeface="Arial" panose="020B0604020202020204" pitchFamily="34" charset="0"/>
              </a:rPr>
              <a:t>ước</a:t>
            </a:r>
            <a:r>
              <a:rPr lang="en-US" sz="2133" dirty="0">
                <a:ea typeface="Aptos" panose="020B0004020202020204" pitchFamily="34" charset="0"/>
                <a:cs typeface="Arial" panose="020B0604020202020204" pitchFamily="34" charset="0"/>
              </a:rPr>
              <a:t> </a:t>
            </a:r>
            <a:r>
              <a:rPr lang="en-US" sz="2133" dirty="0" err="1">
                <a:ea typeface="Aptos" panose="020B0004020202020204" pitchFamily="34" charset="0"/>
                <a:cs typeface="Arial" panose="020B0604020202020204" pitchFamily="34" charset="0"/>
              </a:rPr>
              <a:t>đạt</a:t>
            </a:r>
            <a:r>
              <a:rPr lang="en-US" sz="2133" dirty="0">
                <a:ea typeface="Aptos" panose="020B0004020202020204" pitchFamily="34" charset="0"/>
                <a:cs typeface="Arial" panose="020B0604020202020204" pitchFamily="34" charset="0"/>
              </a:rPr>
              <a:t> 3,93 </a:t>
            </a:r>
            <a:r>
              <a:rPr lang="en-US" sz="2133" dirty="0" err="1">
                <a:ea typeface="Aptos" panose="020B0004020202020204" pitchFamily="34" charset="0"/>
                <a:cs typeface="Arial" panose="020B0604020202020204" pitchFamily="34" charset="0"/>
              </a:rPr>
              <a:t>tỷ</a:t>
            </a:r>
            <a:r>
              <a:rPr lang="en-US" sz="2133" dirty="0">
                <a:ea typeface="Aptos" panose="020B0004020202020204" pitchFamily="34" charset="0"/>
                <a:cs typeface="Arial" panose="020B0604020202020204" pitchFamily="34" charset="0"/>
              </a:rPr>
              <a:t> USD, </a:t>
            </a:r>
            <a:r>
              <a:rPr lang="en-US" sz="2133" dirty="0" err="1">
                <a:ea typeface="Aptos" panose="020B0004020202020204" pitchFamily="34" charset="0"/>
                <a:cs typeface="Arial" panose="020B0604020202020204" pitchFamily="34" charset="0"/>
              </a:rPr>
              <a:t>tăng</a:t>
            </a:r>
            <a:r>
              <a:rPr lang="en-US" sz="2133" dirty="0">
                <a:ea typeface="Aptos" panose="020B0004020202020204" pitchFamily="34" charset="0"/>
                <a:cs typeface="Arial" panose="020B0604020202020204" pitchFamily="34" charset="0"/>
              </a:rPr>
              <a:t> 10,36%.</a:t>
            </a:r>
          </a:p>
          <a:p>
            <a:pPr marL="457189" indent="-457189">
              <a:lnSpc>
                <a:spcPct val="150000"/>
              </a:lnSpc>
              <a:spcBef>
                <a:spcPts val="800"/>
              </a:spcBef>
              <a:spcAft>
                <a:spcPts val="800"/>
              </a:spcAft>
              <a:buSzPts val="1000"/>
              <a:buFont typeface="Wingdings" pitchFamily="2" charset="2"/>
              <a:buChar char="v"/>
              <a:tabLst>
                <a:tab pos="609585" algn="l"/>
              </a:tabLst>
            </a:pPr>
            <a:r>
              <a:rPr lang="en-US" sz="2133" b="1" dirty="0">
                <a:ea typeface="Aptos" panose="020B0004020202020204" pitchFamily="34" charset="0"/>
                <a:cs typeface="Arial" panose="020B0604020202020204" pitchFamily="34" charset="0"/>
              </a:rPr>
              <a:t>Trung </a:t>
            </a:r>
            <a:r>
              <a:rPr lang="en-US" sz="2133" b="1" dirty="0" err="1">
                <a:ea typeface="Aptos" panose="020B0004020202020204" pitchFamily="34" charset="0"/>
                <a:cs typeface="Arial" panose="020B0604020202020204" pitchFamily="34" charset="0"/>
              </a:rPr>
              <a:t>Quốc</a:t>
            </a:r>
            <a:r>
              <a:rPr lang="en-US" sz="2133" b="1" dirty="0">
                <a:ea typeface="Aptos" panose="020B0004020202020204" pitchFamily="34" charset="0"/>
                <a:cs typeface="Arial" panose="020B0604020202020204" pitchFamily="34" charset="0"/>
              </a:rPr>
              <a:t>: </a:t>
            </a:r>
            <a:r>
              <a:rPr lang="en-US" sz="2133" dirty="0" err="1">
                <a:ea typeface="Aptos" panose="020B0004020202020204" pitchFamily="34" charset="0"/>
                <a:cs typeface="Arial" panose="020B0604020202020204" pitchFamily="34" charset="0"/>
              </a:rPr>
              <a:t>Chiếm</a:t>
            </a:r>
            <a:r>
              <a:rPr lang="en-US" sz="2133" dirty="0">
                <a:ea typeface="Aptos" panose="020B0004020202020204" pitchFamily="34" charset="0"/>
                <a:cs typeface="Arial" panose="020B0604020202020204" pitchFamily="34" charset="0"/>
              </a:rPr>
              <a:t> 8,3%, </a:t>
            </a:r>
            <a:r>
              <a:rPr lang="en-US" sz="2133" dirty="0" err="1">
                <a:ea typeface="Aptos" panose="020B0004020202020204" pitchFamily="34" charset="0"/>
                <a:cs typeface="Arial" panose="020B0604020202020204" pitchFamily="34" charset="0"/>
              </a:rPr>
              <a:t>ước</a:t>
            </a:r>
            <a:r>
              <a:rPr lang="en-US" sz="2133" dirty="0">
                <a:ea typeface="Aptos" panose="020B0004020202020204" pitchFamily="34" charset="0"/>
                <a:cs typeface="Arial" panose="020B0604020202020204" pitchFamily="34" charset="0"/>
              </a:rPr>
              <a:t> </a:t>
            </a:r>
            <a:r>
              <a:rPr lang="en-US" sz="2133" dirty="0" err="1">
                <a:ea typeface="Aptos" panose="020B0004020202020204" pitchFamily="34" charset="0"/>
                <a:cs typeface="Arial" panose="020B0604020202020204" pitchFamily="34" charset="0"/>
              </a:rPr>
              <a:t>đạt</a:t>
            </a:r>
            <a:r>
              <a:rPr lang="en-US" sz="2133" dirty="0">
                <a:ea typeface="Aptos" panose="020B0004020202020204" pitchFamily="34" charset="0"/>
                <a:cs typeface="Arial" panose="020B0604020202020204" pitchFamily="34" charset="0"/>
              </a:rPr>
              <a:t> 3,65 </a:t>
            </a:r>
            <a:r>
              <a:rPr lang="en-US" sz="2133" dirty="0" err="1">
                <a:ea typeface="Aptos" panose="020B0004020202020204" pitchFamily="34" charset="0"/>
                <a:cs typeface="Arial" panose="020B0604020202020204" pitchFamily="34" charset="0"/>
              </a:rPr>
              <a:t>tỷ</a:t>
            </a:r>
            <a:r>
              <a:rPr lang="en-US" sz="2133" dirty="0">
                <a:ea typeface="Aptos" panose="020B0004020202020204" pitchFamily="34" charset="0"/>
                <a:cs typeface="Arial" panose="020B0604020202020204" pitchFamily="34" charset="0"/>
              </a:rPr>
              <a:t> USD, </a:t>
            </a:r>
            <a:r>
              <a:rPr lang="en-US" sz="2133" dirty="0" err="1">
                <a:ea typeface="Aptos" panose="020B0004020202020204" pitchFamily="34" charset="0"/>
                <a:cs typeface="Arial" panose="020B0604020202020204" pitchFamily="34" charset="0"/>
              </a:rPr>
              <a:t>tăng</a:t>
            </a:r>
            <a:r>
              <a:rPr lang="en-US" sz="2133" dirty="0">
                <a:ea typeface="Aptos" panose="020B0004020202020204" pitchFamily="34" charset="0"/>
                <a:cs typeface="Arial" panose="020B0604020202020204" pitchFamily="34" charset="0"/>
              </a:rPr>
              <a:t> 1,76%.</a:t>
            </a:r>
          </a:p>
          <a:p>
            <a:pPr marL="457189" indent="-457189">
              <a:lnSpc>
                <a:spcPct val="150000"/>
              </a:lnSpc>
              <a:spcBef>
                <a:spcPts val="800"/>
              </a:spcBef>
              <a:spcAft>
                <a:spcPts val="800"/>
              </a:spcAft>
              <a:buSzPts val="1000"/>
              <a:buFont typeface="Wingdings" pitchFamily="2" charset="2"/>
              <a:buChar char="v"/>
              <a:tabLst>
                <a:tab pos="609585" algn="l"/>
              </a:tabLst>
            </a:pPr>
            <a:r>
              <a:rPr lang="en-US" sz="2133" b="1" dirty="0">
                <a:ea typeface="Aptos" panose="020B0004020202020204" pitchFamily="34" charset="0"/>
                <a:cs typeface="Arial" panose="020B0604020202020204" pitchFamily="34" charset="0"/>
              </a:rPr>
              <a:t>ASEAN: </a:t>
            </a:r>
            <a:r>
              <a:rPr lang="en-US" sz="2133" dirty="0" err="1">
                <a:ea typeface="Aptos" panose="020B0004020202020204" pitchFamily="34" charset="0"/>
                <a:cs typeface="Arial" panose="020B0604020202020204" pitchFamily="34" charset="0"/>
              </a:rPr>
              <a:t>Chiếm</a:t>
            </a:r>
            <a:r>
              <a:rPr lang="en-US" sz="2133" dirty="0">
                <a:ea typeface="Aptos" panose="020B0004020202020204" pitchFamily="34" charset="0"/>
                <a:cs typeface="Arial" panose="020B0604020202020204" pitchFamily="34" charset="0"/>
              </a:rPr>
              <a:t> 6,59%, </a:t>
            </a:r>
            <a:r>
              <a:rPr lang="en-US" sz="2133" dirty="0" err="1">
                <a:ea typeface="Aptos" panose="020B0004020202020204" pitchFamily="34" charset="0"/>
                <a:cs typeface="Arial" panose="020B0604020202020204" pitchFamily="34" charset="0"/>
              </a:rPr>
              <a:t>ước</a:t>
            </a:r>
            <a:r>
              <a:rPr lang="en-US" sz="2133" dirty="0">
                <a:ea typeface="Aptos" panose="020B0004020202020204" pitchFamily="34" charset="0"/>
                <a:cs typeface="Arial" panose="020B0604020202020204" pitchFamily="34" charset="0"/>
              </a:rPr>
              <a:t> </a:t>
            </a:r>
            <a:r>
              <a:rPr lang="en-US" sz="2133" dirty="0" err="1">
                <a:ea typeface="Aptos" panose="020B0004020202020204" pitchFamily="34" charset="0"/>
                <a:cs typeface="Arial" panose="020B0604020202020204" pitchFamily="34" charset="0"/>
              </a:rPr>
              <a:t>đạt</a:t>
            </a:r>
            <a:r>
              <a:rPr lang="en-US" sz="2133" dirty="0">
                <a:ea typeface="Aptos" panose="020B0004020202020204" pitchFamily="34" charset="0"/>
                <a:cs typeface="Arial" panose="020B0604020202020204" pitchFamily="34" charset="0"/>
              </a:rPr>
              <a:t> 2,9 </a:t>
            </a:r>
            <a:r>
              <a:rPr lang="en-US" sz="2133" dirty="0" err="1">
                <a:ea typeface="Aptos" panose="020B0004020202020204" pitchFamily="34" charset="0"/>
                <a:cs typeface="Arial" panose="020B0604020202020204" pitchFamily="34" charset="0"/>
              </a:rPr>
              <a:t>tỷ</a:t>
            </a:r>
            <a:r>
              <a:rPr lang="en-US" sz="2133" dirty="0">
                <a:ea typeface="Aptos" panose="020B0004020202020204" pitchFamily="34" charset="0"/>
                <a:cs typeface="Arial" panose="020B0604020202020204" pitchFamily="34" charset="0"/>
              </a:rPr>
              <a:t> USD, </a:t>
            </a:r>
            <a:r>
              <a:rPr lang="en-US" sz="2133" dirty="0" err="1">
                <a:ea typeface="Aptos" panose="020B0004020202020204" pitchFamily="34" charset="0"/>
                <a:cs typeface="Arial" panose="020B0604020202020204" pitchFamily="34" charset="0"/>
              </a:rPr>
              <a:t>tăng</a:t>
            </a:r>
            <a:r>
              <a:rPr lang="en-US" sz="2133" dirty="0">
                <a:ea typeface="Aptos" panose="020B0004020202020204" pitchFamily="34" charset="0"/>
                <a:cs typeface="Arial" panose="020B0604020202020204" pitchFamily="34" charset="0"/>
              </a:rPr>
              <a:t> 4,84%.</a:t>
            </a:r>
          </a:p>
        </p:txBody>
      </p:sp>
    </p:spTree>
    <p:extLst>
      <p:ext uri="{BB962C8B-B14F-4D97-AF65-F5344CB8AC3E}">
        <p14:creationId xmlns:p14="http://schemas.microsoft.com/office/powerpoint/2010/main" val="7663011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9BBC4-FD67-D25C-692E-BABF19E9B6F8}"/>
              </a:ext>
            </a:extLst>
          </p:cNvPr>
          <p:cNvSpPr>
            <a:spLocks noGrp="1"/>
          </p:cNvSpPr>
          <p:nvPr>
            <p:ph type="title"/>
          </p:nvPr>
        </p:nvSpPr>
        <p:spPr/>
        <p:txBody>
          <a:bodyPr>
            <a:noAutofit/>
          </a:bodyPr>
          <a:lstStyle/>
          <a:p>
            <a:r>
              <a:rPr lang="en-US" sz="3200">
                <a:solidFill>
                  <a:schemeClr val="accent1">
                    <a:lumMod val="50000"/>
                  </a:schemeClr>
                </a:solidFill>
              </a:rPr>
              <a:t>Các yếu tố ảnh hưởng đến sản xuất</a:t>
            </a:r>
            <a:endParaRPr lang="en-US" sz="3200" dirty="0">
              <a:solidFill>
                <a:schemeClr val="accent1">
                  <a:lumMod val="50000"/>
                </a:schemeClr>
              </a:solidFill>
            </a:endParaRPr>
          </a:p>
        </p:txBody>
      </p:sp>
      <p:sp>
        <p:nvSpPr>
          <p:cNvPr id="3" name="Text Placeholder 2">
            <a:extLst>
              <a:ext uri="{FF2B5EF4-FFF2-40B4-BE49-F238E27FC236}">
                <a16:creationId xmlns:a16="http://schemas.microsoft.com/office/drawing/2014/main" id="{C07978E6-A650-F03E-BCB9-616D990250F9}"/>
              </a:ext>
            </a:extLst>
          </p:cNvPr>
          <p:cNvSpPr>
            <a:spLocks noGrp="1"/>
          </p:cNvSpPr>
          <p:nvPr>
            <p:ph type="body" idx="1"/>
          </p:nvPr>
        </p:nvSpPr>
        <p:spPr>
          <a:xfrm>
            <a:off x="609599" y="1321419"/>
            <a:ext cx="10972801" cy="4645435"/>
          </a:xfrm>
        </p:spPr>
        <p:txBody>
          <a:bodyPr>
            <a:noAutofit/>
          </a:bodyPr>
          <a:lstStyle/>
          <a:p>
            <a:pPr marL="0" indent="0">
              <a:lnSpc>
                <a:spcPct val="150000"/>
              </a:lnSpc>
              <a:spcBef>
                <a:spcPts val="800"/>
              </a:spcBef>
              <a:spcAft>
                <a:spcPts val="800"/>
              </a:spcAft>
              <a:buSzPts val="1000"/>
              <a:buNone/>
              <a:tabLst>
                <a:tab pos="609585" algn="l"/>
              </a:tabLst>
            </a:pPr>
            <a:r>
              <a:rPr lang="en-US" b="1">
                <a:ea typeface="Aptos" panose="020B0004020202020204" pitchFamily="34" charset="0"/>
                <a:cs typeface="Arial" panose="020B0604020202020204" pitchFamily="34" charset="0"/>
              </a:rPr>
              <a:t>Tích cực:</a:t>
            </a:r>
          </a:p>
          <a:p>
            <a:pPr marL="990575" lvl="1" indent="-380990">
              <a:lnSpc>
                <a:spcPct val="150000"/>
              </a:lnSpc>
              <a:spcBef>
                <a:spcPts val="800"/>
              </a:spcBef>
              <a:spcAft>
                <a:spcPts val="800"/>
              </a:spcAft>
              <a:buSzPts val="1000"/>
              <a:buFont typeface="Wingdings" pitchFamily="2" charset="2"/>
              <a:buChar char="v"/>
              <a:tabLst>
                <a:tab pos="1219170" algn="l"/>
              </a:tabLst>
            </a:pPr>
            <a:r>
              <a:rPr lang="en-US" sz="2000" b="1">
                <a:latin typeface="+mn-lt"/>
                <a:ea typeface="Aptos" panose="020B0004020202020204" pitchFamily="34" charset="0"/>
                <a:cs typeface="Arial" panose="020B0604020202020204" pitchFamily="34" charset="0"/>
              </a:rPr>
              <a:t>Chính </a:t>
            </a:r>
            <a:r>
              <a:rPr lang="en-US" sz="2000" b="1" dirty="0" err="1">
                <a:latin typeface="+mn-lt"/>
                <a:ea typeface="Aptos" panose="020B0004020202020204" pitchFamily="34" charset="0"/>
                <a:cs typeface="Arial" panose="020B0604020202020204" pitchFamily="34" charset="0"/>
              </a:rPr>
              <a:t>sách</a:t>
            </a:r>
            <a:r>
              <a:rPr lang="en-US" sz="2000" b="1" dirty="0">
                <a:latin typeface="+mn-lt"/>
                <a:ea typeface="Aptos" panose="020B0004020202020204" pitchFamily="34" charset="0"/>
                <a:cs typeface="Arial" panose="020B0604020202020204" pitchFamily="34" charset="0"/>
              </a:rPr>
              <a:t> </a:t>
            </a:r>
            <a:r>
              <a:rPr lang="en-US" sz="2000" b="1" dirty="0" err="1">
                <a:latin typeface="+mn-lt"/>
                <a:ea typeface="Aptos" panose="020B0004020202020204" pitchFamily="34" charset="0"/>
                <a:cs typeface="Arial" panose="020B0604020202020204" pitchFamily="34" charset="0"/>
              </a:rPr>
              <a:t>ưu</a:t>
            </a:r>
            <a:r>
              <a:rPr lang="en-US" sz="2000" b="1" dirty="0">
                <a:latin typeface="+mn-lt"/>
                <a:ea typeface="Aptos" panose="020B0004020202020204" pitchFamily="34" charset="0"/>
                <a:cs typeface="Arial" panose="020B0604020202020204" pitchFamily="34" charset="0"/>
              </a:rPr>
              <a:t> </a:t>
            </a:r>
            <a:r>
              <a:rPr lang="en-US" sz="2000" b="1" dirty="0" err="1">
                <a:latin typeface="+mn-lt"/>
                <a:ea typeface="Aptos" panose="020B0004020202020204" pitchFamily="34" charset="0"/>
                <a:cs typeface="Arial" panose="020B0604020202020204" pitchFamily="34" charset="0"/>
              </a:rPr>
              <a:t>đãi</a:t>
            </a:r>
            <a:r>
              <a:rPr lang="en-US" sz="2000" b="1" dirty="0">
                <a:latin typeface="+mn-lt"/>
                <a:ea typeface="Aptos" panose="020B0004020202020204" pitchFamily="34" charset="0"/>
                <a:cs typeface="Arial" panose="020B0604020202020204" pitchFamily="34" charset="0"/>
              </a:rPr>
              <a:t> </a:t>
            </a:r>
            <a:r>
              <a:rPr lang="en-US" sz="2000" b="1" dirty="0" err="1">
                <a:latin typeface="+mn-lt"/>
                <a:ea typeface="Aptos" panose="020B0004020202020204" pitchFamily="34" charset="0"/>
                <a:cs typeface="Arial" panose="020B0604020202020204" pitchFamily="34" charset="0"/>
              </a:rPr>
              <a:t>từ</a:t>
            </a:r>
            <a:r>
              <a:rPr lang="en-US" sz="2000" b="1" dirty="0">
                <a:latin typeface="+mn-lt"/>
                <a:ea typeface="Aptos" panose="020B0004020202020204" pitchFamily="34" charset="0"/>
                <a:cs typeface="Arial" panose="020B0604020202020204" pitchFamily="34" charset="0"/>
              </a:rPr>
              <a:t> </a:t>
            </a:r>
            <a:r>
              <a:rPr lang="en-US" sz="2000" b="1" dirty="0" err="1">
                <a:latin typeface="+mn-lt"/>
                <a:ea typeface="Aptos" panose="020B0004020202020204" pitchFamily="34" charset="0"/>
                <a:cs typeface="Arial" panose="020B0604020202020204" pitchFamily="34" charset="0"/>
              </a:rPr>
              <a:t>chính</a:t>
            </a:r>
            <a:r>
              <a:rPr lang="en-US" sz="2000" b="1" dirty="0">
                <a:latin typeface="+mn-lt"/>
                <a:ea typeface="Aptos" panose="020B0004020202020204" pitchFamily="34" charset="0"/>
                <a:cs typeface="Arial" panose="020B0604020202020204" pitchFamily="34" charset="0"/>
              </a:rPr>
              <a:t> </a:t>
            </a:r>
            <a:r>
              <a:rPr lang="en-US" sz="2000" b="1" dirty="0" err="1">
                <a:latin typeface="+mn-lt"/>
                <a:ea typeface="Aptos" panose="020B0004020202020204" pitchFamily="34" charset="0"/>
                <a:cs typeface="Arial" panose="020B0604020202020204" pitchFamily="34" charset="0"/>
              </a:rPr>
              <a:t>phủ</a:t>
            </a:r>
            <a:r>
              <a:rPr lang="en-US" sz="2000" b="1" dirty="0">
                <a:latin typeface="+mn-lt"/>
                <a:ea typeface="Aptos" panose="020B0004020202020204" pitchFamily="34" charset="0"/>
                <a:cs typeface="Arial" panose="020B0604020202020204" pitchFamily="34" charset="0"/>
              </a:rPr>
              <a:t>: </a:t>
            </a:r>
            <a:r>
              <a:rPr lang="en-US" sz="2000" dirty="0" err="1">
                <a:latin typeface="+mn-lt"/>
                <a:ea typeface="Aptos" panose="020B0004020202020204" pitchFamily="34" charset="0"/>
                <a:cs typeface="Arial" panose="020B0604020202020204" pitchFamily="34" charset="0"/>
              </a:rPr>
              <a:t>Hỗ</a:t>
            </a:r>
            <a:r>
              <a:rPr lang="en-US" sz="2000" dirty="0">
                <a:latin typeface="+mn-lt"/>
                <a:ea typeface="Aptos" panose="020B0004020202020204" pitchFamily="34" charset="0"/>
                <a:cs typeface="Arial" panose="020B0604020202020204" pitchFamily="34" charset="0"/>
              </a:rPr>
              <a:t> </a:t>
            </a:r>
            <a:r>
              <a:rPr lang="en-US" sz="2000" dirty="0" err="1">
                <a:latin typeface="+mn-lt"/>
                <a:ea typeface="Aptos" panose="020B0004020202020204" pitchFamily="34" charset="0"/>
                <a:cs typeface="Arial" panose="020B0604020202020204" pitchFamily="34" charset="0"/>
              </a:rPr>
              <a:t>trợ</a:t>
            </a:r>
            <a:r>
              <a:rPr lang="en-US" sz="2000" dirty="0">
                <a:latin typeface="+mn-lt"/>
                <a:ea typeface="Aptos" panose="020B0004020202020204" pitchFamily="34" charset="0"/>
                <a:cs typeface="Arial" panose="020B0604020202020204" pitchFamily="34" charset="0"/>
              </a:rPr>
              <a:t> </a:t>
            </a:r>
            <a:r>
              <a:rPr lang="en-US" sz="2000" dirty="0" err="1">
                <a:latin typeface="+mn-lt"/>
                <a:ea typeface="Aptos" panose="020B0004020202020204" pitchFamily="34" charset="0"/>
                <a:cs typeface="Arial" panose="020B0604020202020204" pitchFamily="34" charset="0"/>
              </a:rPr>
              <a:t>thuế</a:t>
            </a:r>
            <a:r>
              <a:rPr lang="en-US" sz="2000" dirty="0">
                <a:latin typeface="+mn-lt"/>
                <a:ea typeface="Aptos" panose="020B0004020202020204" pitchFamily="34" charset="0"/>
                <a:cs typeface="Arial" panose="020B0604020202020204" pitchFamily="34" charset="0"/>
              </a:rPr>
              <a:t>, </a:t>
            </a:r>
            <a:r>
              <a:rPr lang="en-US" sz="2000" dirty="0" err="1">
                <a:latin typeface="+mn-lt"/>
                <a:ea typeface="Aptos" panose="020B0004020202020204" pitchFamily="34" charset="0"/>
                <a:cs typeface="Arial" panose="020B0604020202020204" pitchFamily="34" charset="0"/>
              </a:rPr>
              <a:t>tín</a:t>
            </a:r>
            <a:r>
              <a:rPr lang="en-US" sz="2000" dirty="0">
                <a:latin typeface="+mn-lt"/>
                <a:ea typeface="Aptos" panose="020B0004020202020204" pitchFamily="34" charset="0"/>
                <a:cs typeface="Arial" panose="020B0604020202020204" pitchFamily="34" charset="0"/>
              </a:rPr>
              <a:t> </a:t>
            </a:r>
            <a:r>
              <a:rPr lang="en-US" sz="2000" dirty="0" err="1">
                <a:latin typeface="+mn-lt"/>
                <a:ea typeface="Aptos" panose="020B0004020202020204" pitchFamily="34" charset="0"/>
                <a:cs typeface="Arial" panose="020B0604020202020204" pitchFamily="34" charset="0"/>
              </a:rPr>
              <a:t>dụng</a:t>
            </a:r>
            <a:r>
              <a:rPr lang="en-US" sz="2000" dirty="0">
                <a:latin typeface="+mn-lt"/>
                <a:ea typeface="Aptos" panose="020B0004020202020204" pitchFamily="34" charset="0"/>
                <a:cs typeface="Arial" panose="020B0604020202020204" pitchFamily="34" charset="0"/>
              </a:rPr>
              <a:t> </a:t>
            </a:r>
            <a:r>
              <a:rPr lang="en-US" sz="2000" dirty="0" err="1">
                <a:latin typeface="+mn-lt"/>
                <a:ea typeface="Aptos" panose="020B0004020202020204" pitchFamily="34" charset="0"/>
                <a:cs typeface="Arial" panose="020B0604020202020204" pitchFamily="34" charset="0"/>
              </a:rPr>
              <a:t>cho</a:t>
            </a:r>
            <a:r>
              <a:rPr lang="en-US" sz="2000" dirty="0">
                <a:latin typeface="+mn-lt"/>
                <a:ea typeface="Aptos" panose="020B0004020202020204" pitchFamily="34" charset="0"/>
                <a:cs typeface="Arial" panose="020B0604020202020204" pitchFamily="34" charset="0"/>
              </a:rPr>
              <a:t> </a:t>
            </a:r>
            <a:r>
              <a:rPr lang="en-US" sz="2000" dirty="0" err="1">
                <a:latin typeface="+mn-lt"/>
                <a:ea typeface="Aptos" panose="020B0004020202020204" pitchFamily="34" charset="0"/>
                <a:cs typeface="Arial" panose="020B0604020202020204" pitchFamily="34" charset="0"/>
              </a:rPr>
              <a:t>doanh</a:t>
            </a:r>
            <a:r>
              <a:rPr lang="en-US" sz="2000" dirty="0">
                <a:latin typeface="+mn-lt"/>
                <a:ea typeface="Aptos" panose="020B0004020202020204" pitchFamily="34" charset="0"/>
                <a:cs typeface="Arial" panose="020B0604020202020204" pitchFamily="34" charset="0"/>
              </a:rPr>
              <a:t> </a:t>
            </a:r>
            <a:r>
              <a:rPr lang="en-US" sz="2000" dirty="0" err="1">
                <a:latin typeface="+mn-lt"/>
                <a:ea typeface="Aptos" panose="020B0004020202020204" pitchFamily="34" charset="0"/>
                <a:cs typeface="Arial" panose="020B0604020202020204" pitchFamily="34" charset="0"/>
              </a:rPr>
              <a:t>nghiệp</a:t>
            </a:r>
            <a:r>
              <a:rPr lang="en-US" sz="2000" dirty="0">
                <a:latin typeface="+mn-lt"/>
                <a:ea typeface="Aptos" panose="020B0004020202020204" pitchFamily="34" charset="0"/>
                <a:cs typeface="Arial" panose="020B0604020202020204" pitchFamily="34" charset="0"/>
              </a:rPr>
              <a:t> </a:t>
            </a:r>
            <a:r>
              <a:rPr lang="en-US" sz="2000" dirty="0" err="1">
                <a:latin typeface="+mn-lt"/>
                <a:ea typeface="Aptos" panose="020B0004020202020204" pitchFamily="34" charset="0"/>
                <a:cs typeface="Arial" panose="020B0604020202020204" pitchFamily="34" charset="0"/>
              </a:rPr>
              <a:t>dệt</a:t>
            </a:r>
            <a:r>
              <a:rPr lang="en-US" sz="2000" dirty="0">
                <a:latin typeface="+mn-lt"/>
                <a:ea typeface="Aptos" panose="020B0004020202020204" pitchFamily="34" charset="0"/>
                <a:cs typeface="Arial" panose="020B0604020202020204" pitchFamily="34" charset="0"/>
              </a:rPr>
              <a:t> may.</a:t>
            </a:r>
          </a:p>
          <a:p>
            <a:pPr marL="990575" lvl="1" indent="-380990">
              <a:lnSpc>
                <a:spcPct val="150000"/>
              </a:lnSpc>
              <a:spcBef>
                <a:spcPts val="800"/>
              </a:spcBef>
              <a:spcAft>
                <a:spcPts val="800"/>
              </a:spcAft>
              <a:buSzPts val="1000"/>
              <a:buFont typeface="Wingdings" pitchFamily="2" charset="2"/>
              <a:buChar char="v"/>
              <a:tabLst>
                <a:tab pos="1219170" algn="l"/>
              </a:tabLst>
            </a:pPr>
            <a:r>
              <a:rPr lang="en-US" sz="2000" b="1" dirty="0" err="1">
                <a:latin typeface="+mn-lt"/>
                <a:ea typeface="Aptos" panose="020B0004020202020204" pitchFamily="34" charset="0"/>
                <a:cs typeface="Arial" panose="020B0604020202020204" pitchFamily="34" charset="0"/>
              </a:rPr>
              <a:t>Hiệp</a:t>
            </a:r>
            <a:r>
              <a:rPr lang="en-US" sz="2000" b="1" dirty="0">
                <a:latin typeface="+mn-lt"/>
                <a:ea typeface="Aptos" panose="020B0004020202020204" pitchFamily="34" charset="0"/>
                <a:cs typeface="Arial" panose="020B0604020202020204" pitchFamily="34" charset="0"/>
              </a:rPr>
              <a:t> </a:t>
            </a:r>
            <a:r>
              <a:rPr lang="en-US" sz="2000" b="1" dirty="0" err="1">
                <a:latin typeface="+mn-lt"/>
                <a:ea typeface="Aptos" panose="020B0004020202020204" pitchFamily="34" charset="0"/>
                <a:cs typeface="Arial" panose="020B0604020202020204" pitchFamily="34" charset="0"/>
              </a:rPr>
              <a:t>định</a:t>
            </a:r>
            <a:r>
              <a:rPr lang="en-US" sz="2000" b="1" dirty="0">
                <a:latin typeface="+mn-lt"/>
                <a:ea typeface="Aptos" panose="020B0004020202020204" pitchFamily="34" charset="0"/>
                <a:cs typeface="Arial" panose="020B0604020202020204" pitchFamily="34" charset="0"/>
              </a:rPr>
              <a:t> </a:t>
            </a:r>
            <a:r>
              <a:rPr lang="en-US" sz="2000" b="1" dirty="0" err="1">
                <a:latin typeface="+mn-lt"/>
                <a:ea typeface="Aptos" panose="020B0004020202020204" pitchFamily="34" charset="0"/>
                <a:cs typeface="Arial" panose="020B0604020202020204" pitchFamily="34" charset="0"/>
              </a:rPr>
              <a:t>thương</a:t>
            </a:r>
            <a:r>
              <a:rPr lang="en-US" sz="2000" b="1" dirty="0">
                <a:latin typeface="+mn-lt"/>
                <a:ea typeface="Aptos" panose="020B0004020202020204" pitchFamily="34" charset="0"/>
                <a:cs typeface="Arial" panose="020B0604020202020204" pitchFamily="34" charset="0"/>
              </a:rPr>
              <a:t> </a:t>
            </a:r>
            <a:r>
              <a:rPr lang="en-US" sz="2000" b="1" dirty="0" err="1">
                <a:latin typeface="+mn-lt"/>
                <a:ea typeface="Aptos" panose="020B0004020202020204" pitchFamily="34" charset="0"/>
                <a:cs typeface="Arial" panose="020B0604020202020204" pitchFamily="34" charset="0"/>
              </a:rPr>
              <a:t>mại</a:t>
            </a:r>
            <a:r>
              <a:rPr lang="en-US" sz="2000" b="1" dirty="0">
                <a:latin typeface="+mn-lt"/>
                <a:ea typeface="Aptos" panose="020B0004020202020204" pitchFamily="34" charset="0"/>
                <a:cs typeface="Arial" panose="020B0604020202020204" pitchFamily="34" charset="0"/>
              </a:rPr>
              <a:t> </a:t>
            </a:r>
            <a:r>
              <a:rPr lang="en-US" sz="2000" b="1" dirty="0" err="1">
                <a:latin typeface="+mn-lt"/>
                <a:ea typeface="Aptos" panose="020B0004020202020204" pitchFamily="34" charset="0"/>
                <a:cs typeface="Arial" panose="020B0604020202020204" pitchFamily="34" charset="0"/>
              </a:rPr>
              <a:t>tự</a:t>
            </a:r>
            <a:r>
              <a:rPr lang="en-US" sz="2000" b="1" dirty="0">
                <a:latin typeface="+mn-lt"/>
                <a:ea typeface="Aptos" panose="020B0004020202020204" pitchFamily="34" charset="0"/>
                <a:cs typeface="Arial" panose="020B0604020202020204" pitchFamily="34" charset="0"/>
              </a:rPr>
              <a:t> do (FTAs): </a:t>
            </a:r>
            <a:r>
              <a:rPr lang="en-US" sz="2000" dirty="0">
                <a:latin typeface="+mn-lt"/>
                <a:ea typeface="Aptos" panose="020B0004020202020204" pitchFamily="34" charset="0"/>
                <a:cs typeface="Arial" panose="020B0604020202020204" pitchFamily="34" charset="0"/>
              </a:rPr>
              <a:t>EVFTA, CPTPP </a:t>
            </a:r>
            <a:r>
              <a:rPr lang="en-US" sz="2000" dirty="0" err="1">
                <a:latin typeface="+mn-lt"/>
                <a:ea typeface="Aptos" panose="020B0004020202020204" pitchFamily="34" charset="0"/>
                <a:cs typeface="Arial" panose="020B0604020202020204" pitchFamily="34" charset="0"/>
              </a:rPr>
              <a:t>mở</a:t>
            </a:r>
            <a:r>
              <a:rPr lang="en-US" sz="2000" dirty="0">
                <a:latin typeface="+mn-lt"/>
                <a:ea typeface="Aptos" panose="020B0004020202020204" pitchFamily="34" charset="0"/>
                <a:cs typeface="Arial" panose="020B0604020202020204" pitchFamily="34" charset="0"/>
              </a:rPr>
              <a:t> </a:t>
            </a:r>
            <a:r>
              <a:rPr lang="en-US" sz="2000" dirty="0" err="1">
                <a:latin typeface="+mn-lt"/>
                <a:ea typeface="Aptos" panose="020B0004020202020204" pitchFamily="34" charset="0"/>
                <a:cs typeface="Arial" panose="020B0604020202020204" pitchFamily="34" charset="0"/>
              </a:rPr>
              <a:t>rộng</a:t>
            </a:r>
            <a:r>
              <a:rPr lang="en-US" sz="2000" dirty="0">
                <a:latin typeface="+mn-lt"/>
                <a:ea typeface="Aptos" panose="020B0004020202020204" pitchFamily="34" charset="0"/>
                <a:cs typeface="Arial" panose="020B0604020202020204" pitchFamily="34" charset="0"/>
              </a:rPr>
              <a:t> </a:t>
            </a:r>
            <a:r>
              <a:rPr lang="en-US" sz="2000" dirty="0" err="1">
                <a:latin typeface="+mn-lt"/>
                <a:ea typeface="Aptos" panose="020B0004020202020204" pitchFamily="34" charset="0"/>
                <a:cs typeface="Arial" panose="020B0604020202020204" pitchFamily="34" charset="0"/>
              </a:rPr>
              <a:t>thị</a:t>
            </a:r>
            <a:r>
              <a:rPr lang="en-US" sz="2000" dirty="0">
                <a:latin typeface="+mn-lt"/>
                <a:ea typeface="Aptos" panose="020B0004020202020204" pitchFamily="34" charset="0"/>
                <a:cs typeface="Arial" panose="020B0604020202020204" pitchFamily="34" charset="0"/>
              </a:rPr>
              <a:t> </a:t>
            </a:r>
            <a:r>
              <a:rPr lang="en-US" sz="2000" dirty="0" err="1">
                <a:latin typeface="+mn-lt"/>
                <a:ea typeface="Aptos" panose="020B0004020202020204" pitchFamily="34" charset="0"/>
                <a:cs typeface="Arial" panose="020B0604020202020204" pitchFamily="34" charset="0"/>
              </a:rPr>
              <a:t>trường</a:t>
            </a:r>
            <a:r>
              <a:rPr lang="en-US" sz="2000" dirty="0">
                <a:latin typeface="+mn-lt"/>
                <a:ea typeface="Aptos" panose="020B0004020202020204" pitchFamily="34" charset="0"/>
                <a:cs typeface="Arial" panose="020B0604020202020204" pitchFamily="34" charset="0"/>
              </a:rPr>
              <a:t> </a:t>
            </a:r>
            <a:r>
              <a:rPr lang="en-US" sz="2000" dirty="0" err="1">
                <a:latin typeface="+mn-lt"/>
                <a:ea typeface="Aptos" panose="020B0004020202020204" pitchFamily="34" charset="0"/>
                <a:cs typeface="Arial" panose="020B0604020202020204" pitchFamily="34" charset="0"/>
              </a:rPr>
              <a:t>xuất</a:t>
            </a:r>
            <a:r>
              <a:rPr lang="en-US" sz="2000" dirty="0">
                <a:latin typeface="+mn-lt"/>
                <a:ea typeface="Aptos" panose="020B0004020202020204" pitchFamily="34" charset="0"/>
                <a:cs typeface="Arial" panose="020B0604020202020204" pitchFamily="34" charset="0"/>
              </a:rPr>
              <a:t> </a:t>
            </a:r>
            <a:r>
              <a:rPr lang="en-US" sz="2000" dirty="0" err="1">
                <a:latin typeface="+mn-lt"/>
                <a:ea typeface="Aptos" panose="020B0004020202020204" pitchFamily="34" charset="0"/>
                <a:cs typeface="Arial" panose="020B0604020202020204" pitchFamily="34" charset="0"/>
              </a:rPr>
              <a:t>khẩu</a:t>
            </a:r>
            <a:r>
              <a:rPr lang="en-US" sz="2000" dirty="0">
                <a:latin typeface="+mn-lt"/>
                <a:ea typeface="Aptos" panose="020B0004020202020204" pitchFamily="34" charset="0"/>
                <a:cs typeface="Arial" panose="020B0604020202020204" pitchFamily="34" charset="0"/>
              </a:rPr>
              <a:t>.</a:t>
            </a:r>
          </a:p>
          <a:p>
            <a:pPr marL="0" indent="0">
              <a:lnSpc>
                <a:spcPct val="150000"/>
              </a:lnSpc>
              <a:spcBef>
                <a:spcPts val="800"/>
              </a:spcBef>
              <a:spcAft>
                <a:spcPts val="800"/>
              </a:spcAft>
              <a:buSzPts val="1000"/>
              <a:buNone/>
              <a:tabLst>
                <a:tab pos="609585" algn="l"/>
              </a:tabLst>
            </a:pPr>
            <a:r>
              <a:rPr lang="en-US" b="1" dirty="0" err="1">
                <a:ea typeface="Aptos" panose="020B0004020202020204" pitchFamily="34" charset="0"/>
                <a:cs typeface="Arial" panose="020B0604020202020204" pitchFamily="34" charset="0"/>
              </a:rPr>
              <a:t>Thách</a:t>
            </a:r>
            <a:r>
              <a:rPr lang="en-US" b="1" dirty="0">
                <a:ea typeface="Aptos" panose="020B0004020202020204" pitchFamily="34" charset="0"/>
                <a:cs typeface="Arial" panose="020B0604020202020204" pitchFamily="34" charset="0"/>
              </a:rPr>
              <a:t> </a:t>
            </a:r>
            <a:r>
              <a:rPr lang="en-US" b="1" dirty="0" err="1">
                <a:ea typeface="Aptos" panose="020B0004020202020204" pitchFamily="34" charset="0"/>
                <a:cs typeface="Arial" panose="020B0604020202020204" pitchFamily="34" charset="0"/>
              </a:rPr>
              <a:t>thức</a:t>
            </a:r>
            <a:r>
              <a:rPr lang="en-US" b="1" dirty="0">
                <a:ea typeface="Aptos" panose="020B0004020202020204" pitchFamily="34" charset="0"/>
                <a:cs typeface="Arial" panose="020B0604020202020204" pitchFamily="34" charset="0"/>
              </a:rPr>
              <a:t>:</a:t>
            </a:r>
          </a:p>
          <a:p>
            <a:pPr marL="990575" lvl="1" indent="-380990">
              <a:lnSpc>
                <a:spcPct val="150000"/>
              </a:lnSpc>
              <a:spcBef>
                <a:spcPts val="800"/>
              </a:spcBef>
              <a:spcAft>
                <a:spcPts val="800"/>
              </a:spcAft>
              <a:buSzPts val="1000"/>
              <a:buFont typeface="Wingdings" pitchFamily="2" charset="2"/>
              <a:buChar char="v"/>
              <a:tabLst>
                <a:tab pos="1219170" algn="l"/>
              </a:tabLst>
            </a:pPr>
            <a:r>
              <a:rPr lang="en-US" sz="2000" b="1" dirty="0" err="1">
                <a:latin typeface="+mn-lt"/>
                <a:ea typeface="Aptos" panose="020B0004020202020204" pitchFamily="34" charset="0"/>
                <a:cs typeface="Arial" panose="020B0604020202020204" pitchFamily="34" charset="0"/>
              </a:rPr>
              <a:t>Cạnh</a:t>
            </a:r>
            <a:r>
              <a:rPr lang="en-US" sz="2000" b="1" dirty="0">
                <a:latin typeface="+mn-lt"/>
                <a:ea typeface="Aptos" panose="020B0004020202020204" pitchFamily="34" charset="0"/>
                <a:cs typeface="Arial" panose="020B0604020202020204" pitchFamily="34" charset="0"/>
              </a:rPr>
              <a:t> </a:t>
            </a:r>
            <a:r>
              <a:rPr lang="en-US" sz="2000" b="1" dirty="0" err="1">
                <a:latin typeface="+mn-lt"/>
                <a:ea typeface="Aptos" panose="020B0004020202020204" pitchFamily="34" charset="0"/>
                <a:cs typeface="Arial" panose="020B0604020202020204" pitchFamily="34" charset="0"/>
              </a:rPr>
              <a:t>tranh</a:t>
            </a:r>
            <a:r>
              <a:rPr lang="en-US" sz="2000" b="1" dirty="0">
                <a:latin typeface="+mn-lt"/>
                <a:ea typeface="Aptos" panose="020B0004020202020204" pitchFamily="34" charset="0"/>
                <a:cs typeface="Arial" panose="020B0604020202020204" pitchFamily="34" charset="0"/>
              </a:rPr>
              <a:t> </a:t>
            </a:r>
            <a:r>
              <a:rPr lang="en-US" sz="2000" b="1" dirty="0" err="1">
                <a:latin typeface="+mn-lt"/>
                <a:ea typeface="Aptos" panose="020B0004020202020204" pitchFamily="34" charset="0"/>
                <a:cs typeface="Arial" panose="020B0604020202020204" pitchFamily="34" charset="0"/>
              </a:rPr>
              <a:t>toàn</a:t>
            </a:r>
            <a:r>
              <a:rPr lang="en-US" sz="2000" b="1" dirty="0">
                <a:latin typeface="+mn-lt"/>
                <a:ea typeface="Aptos" panose="020B0004020202020204" pitchFamily="34" charset="0"/>
                <a:cs typeface="Arial" panose="020B0604020202020204" pitchFamily="34" charset="0"/>
              </a:rPr>
              <a:t> </a:t>
            </a:r>
            <a:r>
              <a:rPr lang="en-US" sz="2000" b="1" dirty="0" err="1">
                <a:latin typeface="+mn-lt"/>
                <a:ea typeface="Aptos" panose="020B0004020202020204" pitchFamily="34" charset="0"/>
                <a:cs typeface="Arial" panose="020B0604020202020204" pitchFamily="34" charset="0"/>
              </a:rPr>
              <a:t>cầu</a:t>
            </a:r>
            <a:r>
              <a:rPr lang="en-US" sz="2000" b="1" dirty="0">
                <a:latin typeface="+mn-lt"/>
                <a:ea typeface="Aptos" panose="020B0004020202020204" pitchFamily="34" charset="0"/>
                <a:cs typeface="Arial" panose="020B0604020202020204" pitchFamily="34" charset="0"/>
              </a:rPr>
              <a:t>: </a:t>
            </a:r>
            <a:r>
              <a:rPr lang="en-US" sz="2000" dirty="0" err="1">
                <a:latin typeface="+mn-lt"/>
                <a:ea typeface="Aptos" panose="020B0004020202020204" pitchFamily="34" charset="0"/>
                <a:cs typeface="Arial" panose="020B0604020202020204" pitchFamily="34" charset="0"/>
              </a:rPr>
              <a:t>Đối</a:t>
            </a:r>
            <a:r>
              <a:rPr lang="en-US" sz="2000" dirty="0">
                <a:latin typeface="+mn-lt"/>
                <a:ea typeface="Aptos" panose="020B0004020202020204" pitchFamily="34" charset="0"/>
                <a:cs typeface="Arial" panose="020B0604020202020204" pitchFamily="34" charset="0"/>
              </a:rPr>
              <a:t> </a:t>
            </a:r>
            <a:r>
              <a:rPr lang="en-US" sz="2000" dirty="0" err="1">
                <a:latin typeface="+mn-lt"/>
                <a:ea typeface="Aptos" panose="020B0004020202020204" pitchFamily="34" charset="0"/>
                <a:cs typeface="Arial" panose="020B0604020202020204" pitchFamily="34" charset="0"/>
              </a:rPr>
              <a:t>mặt</a:t>
            </a:r>
            <a:r>
              <a:rPr lang="en-US" sz="2000" dirty="0">
                <a:latin typeface="+mn-lt"/>
                <a:ea typeface="Aptos" panose="020B0004020202020204" pitchFamily="34" charset="0"/>
                <a:cs typeface="Arial" panose="020B0604020202020204" pitchFamily="34" charset="0"/>
              </a:rPr>
              <a:t> </a:t>
            </a:r>
            <a:r>
              <a:rPr lang="en-US" sz="2000" dirty="0" err="1">
                <a:latin typeface="+mn-lt"/>
                <a:ea typeface="Aptos" panose="020B0004020202020204" pitchFamily="34" charset="0"/>
                <a:cs typeface="Arial" panose="020B0604020202020204" pitchFamily="34" charset="0"/>
              </a:rPr>
              <a:t>với</a:t>
            </a:r>
            <a:r>
              <a:rPr lang="en-US" sz="2000" dirty="0">
                <a:latin typeface="+mn-lt"/>
                <a:ea typeface="Aptos" panose="020B0004020202020204" pitchFamily="34" charset="0"/>
                <a:cs typeface="Arial" panose="020B0604020202020204" pitchFamily="34" charset="0"/>
              </a:rPr>
              <a:t> Trung </a:t>
            </a:r>
            <a:r>
              <a:rPr lang="en-US" sz="2000" dirty="0" err="1">
                <a:latin typeface="+mn-lt"/>
                <a:ea typeface="Aptos" panose="020B0004020202020204" pitchFamily="34" charset="0"/>
                <a:cs typeface="Arial" panose="020B0604020202020204" pitchFamily="34" charset="0"/>
              </a:rPr>
              <a:t>Quốc</a:t>
            </a:r>
            <a:r>
              <a:rPr lang="en-US" sz="2000" dirty="0">
                <a:latin typeface="+mn-lt"/>
                <a:ea typeface="Aptos" panose="020B0004020202020204" pitchFamily="34" charset="0"/>
                <a:cs typeface="Arial" panose="020B0604020202020204" pitchFamily="34" charset="0"/>
              </a:rPr>
              <a:t>, Bangladesh, </a:t>
            </a:r>
            <a:r>
              <a:rPr lang="en-US" sz="2000" err="1">
                <a:latin typeface="+mn-lt"/>
                <a:ea typeface="Aptos" panose="020B0004020202020204" pitchFamily="34" charset="0"/>
                <a:cs typeface="Arial" panose="020B0604020202020204" pitchFamily="34" charset="0"/>
              </a:rPr>
              <a:t>Ấn</a:t>
            </a:r>
            <a:r>
              <a:rPr lang="en-US" sz="2000">
                <a:latin typeface="+mn-lt"/>
                <a:ea typeface="Aptos" panose="020B0004020202020204" pitchFamily="34" charset="0"/>
                <a:cs typeface="Arial" panose="020B0604020202020204" pitchFamily="34" charset="0"/>
              </a:rPr>
              <a:t> Độ.</a:t>
            </a:r>
          </a:p>
          <a:p>
            <a:pPr marL="990575" lvl="1" indent="-380990">
              <a:lnSpc>
                <a:spcPct val="150000"/>
              </a:lnSpc>
              <a:spcBef>
                <a:spcPts val="800"/>
              </a:spcBef>
              <a:spcAft>
                <a:spcPts val="800"/>
              </a:spcAft>
              <a:buSzPts val="1000"/>
              <a:buFont typeface="Wingdings" pitchFamily="2" charset="2"/>
              <a:buChar char="v"/>
              <a:tabLst>
                <a:tab pos="1219170" algn="l"/>
              </a:tabLst>
            </a:pPr>
            <a:r>
              <a:rPr lang="en-US" b="1">
                <a:ea typeface="Aptos" panose="020B0004020202020204" pitchFamily="34" charset="0"/>
              </a:rPr>
              <a:t>Tiêu </a:t>
            </a:r>
            <a:r>
              <a:rPr lang="en-US" b="1" dirty="0" err="1">
                <a:ea typeface="Aptos" panose="020B0004020202020204" pitchFamily="34" charset="0"/>
              </a:rPr>
              <a:t>chuẩn</a:t>
            </a:r>
            <a:r>
              <a:rPr lang="en-US" b="1" dirty="0">
                <a:ea typeface="Aptos" panose="020B0004020202020204" pitchFamily="34" charset="0"/>
              </a:rPr>
              <a:t> </a:t>
            </a:r>
            <a:r>
              <a:rPr lang="en-US" b="1" dirty="0" err="1">
                <a:ea typeface="Aptos" panose="020B0004020202020204" pitchFamily="34" charset="0"/>
              </a:rPr>
              <a:t>môi</a:t>
            </a:r>
            <a:r>
              <a:rPr lang="en-US" b="1" dirty="0">
                <a:ea typeface="Aptos" panose="020B0004020202020204" pitchFamily="34" charset="0"/>
              </a:rPr>
              <a:t> </a:t>
            </a:r>
            <a:r>
              <a:rPr lang="en-US" b="1" dirty="0" err="1">
                <a:ea typeface="Aptos" panose="020B0004020202020204" pitchFamily="34" charset="0"/>
              </a:rPr>
              <a:t>trường</a:t>
            </a:r>
            <a:r>
              <a:rPr lang="en-US" b="1" dirty="0">
                <a:ea typeface="Aptos" panose="020B0004020202020204" pitchFamily="34" charset="0"/>
              </a:rPr>
              <a:t> </a:t>
            </a:r>
            <a:r>
              <a:rPr lang="en-US" b="1" dirty="0" err="1">
                <a:ea typeface="Aptos" panose="020B0004020202020204" pitchFamily="34" charset="0"/>
              </a:rPr>
              <a:t>và</a:t>
            </a:r>
            <a:r>
              <a:rPr lang="en-US" b="1" dirty="0">
                <a:ea typeface="Aptos" panose="020B0004020202020204" pitchFamily="34" charset="0"/>
              </a:rPr>
              <a:t> </a:t>
            </a:r>
            <a:r>
              <a:rPr lang="en-US" b="1" dirty="0" err="1">
                <a:ea typeface="Aptos" panose="020B0004020202020204" pitchFamily="34" charset="0"/>
              </a:rPr>
              <a:t>lao</a:t>
            </a:r>
            <a:r>
              <a:rPr lang="en-US" b="1" dirty="0">
                <a:ea typeface="Aptos" panose="020B0004020202020204" pitchFamily="34" charset="0"/>
              </a:rPr>
              <a:t> </a:t>
            </a:r>
            <a:r>
              <a:rPr lang="en-US" b="1" dirty="0" err="1">
                <a:ea typeface="Aptos" panose="020B0004020202020204" pitchFamily="34" charset="0"/>
              </a:rPr>
              <a:t>động</a:t>
            </a:r>
            <a:r>
              <a:rPr lang="en-US" b="1" dirty="0">
                <a:ea typeface="Aptos" panose="020B0004020202020204" pitchFamily="34" charset="0"/>
              </a:rPr>
              <a:t>: </a:t>
            </a:r>
            <a:r>
              <a:rPr lang="en-US" dirty="0" err="1">
                <a:ea typeface="Aptos" panose="020B0004020202020204" pitchFamily="34" charset="0"/>
              </a:rPr>
              <a:t>Yêu</a:t>
            </a:r>
            <a:r>
              <a:rPr lang="en-US" dirty="0">
                <a:ea typeface="Aptos" panose="020B0004020202020204" pitchFamily="34" charset="0"/>
              </a:rPr>
              <a:t> </a:t>
            </a:r>
            <a:r>
              <a:rPr lang="en-US" dirty="0" err="1">
                <a:ea typeface="Aptos" panose="020B0004020202020204" pitchFamily="34" charset="0"/>
              </a:rPr>
              <a:t>cầu</a:t>
            </a:r>
            <a:r>
              <a:rPr lang="en-US" dirty="0">
                <a:ea typeface="Aptos" panose="020B0004020202020204" pitchFamily="34" charset="0"/>
              </a:rPr>
              <a:t> </a:t>
            </a:r>
            <a:r>
              <a:rPr lang="en-US" dirty="0" err="1">
                <a:ea typeface="Aptos" panose="020B0004020202020204" pitchFamily="34" charset="0"/>
              </a:rPr>
              <a:t>cao</a:t>
            </a:r>
            <a:r>
              <a:rPr lang="en-US" dirty="0">
                <a:ea typeface="Aptos" panose="020B0004020202020204" pitchFamily="34" charset="0"/>
              </a:rPr>
              <a:t> </a:t>
            </a:r>
            <a:r>
              <a:rPr lang="en-US" dirty="0" err="1">
                <a:ea typeface="Aptos" panose="020B0004020202020204" pitchFamily="34" charset="0"/>
              </a:rPr>
              <a:t>từ</a:t>
            </a:r>
            <a:r>
              <a:rPr lang="en-US" dirty="0">
                <a:ea typeface="Aptos" panose="020B0004020202020204" pitchFamily="34" charset="0"/>
              </a:rPr>
              <a:t> </a:t>
            </a:r>
            <a:r>
              <a:rPr lang="en-US" dirty="0" err="1">
                <a:ea typeface="Aptos" panose="020B0004020202020204" pitchFamily="34" charset="0"/>
              </a:rPr>
              <a:t>các</a:t>
            </a:r>
            <a:r>
              <a:rPr lang="en-US" dirty="0">
                <a:ea typeface="Aptos" panose="020B0004020202020204" pitchFamily="34" charset="0"/>
              </a:rPr>
              <a:t> </a:t>
            </a:r>
            <a:r>
              <a:rPr lang="en-US" dirty="0" err="1">
                <a:ea typeface="Aptos" panose="020B0004020202020204" pitchFamily="34" charset="0"/>
              </a:rPr>
              <a:t>thị</a:t>
            </a:r>
            <a:r>
              <a:rPr lang="en-US" dirty="0">
                <a:ea typeface="Aptos" panose="020B0004020202020204" pitchFamily="34" charset="0"/>
              </a:rPr>
              <a:t> </a:t>
            </a:r>
            <a:r>
              <a:rPr lang="en-US" dirty="0" err="1">
                <a:ea typeface="Aptos" panose="020B0004020202020204" pitchFamily="34" charset="0"/>
              </a:rPr>
              <a:t>trường</a:t>
            </a:r>
            <a:r>
              <a:rPr lang="en-US" dirty="0">
                <a:ea typeface="Aptos" panose="020B0004020202020204" pitchFamily="34" charset="0"/>
              </a:rPr>
              <a:t> </a:t>
            </a:r>
            <a:r>
              <a:rPr lang="en-US" dirty="0" err="1">
                <a:ea typeface="Aptos" panose="020B0004020202020204" pitchFamily="34" charset="0"/>
              </a:rPr>
              <a:t>nhập</a:t>
            </a:r>
            <a:r>
              <a:rPr lang="en-US" dirty="0">
                <a:ea typeface="Aptos" panose="020B0004020202020204" pitchFamily="34" charset="0"/>
              </a:rPr>
              <a:t> </a:t>
            </a:r>
            <a:r>
              <a:rPr lang="en-US" dirty="0" err="1">
                <a:ea typeface="Aptos" panose="020B0004020202020204" pitchFamily="34" charset="0"/>
              </a:rPr>
              <a:t>khẩu</a:t>
            </a:r>
            <a:r>
              <a:rPr lang="en-US" dirty="0">
                <a:ea typeface="Aptos" panose="020B0004020202020204" pitchFamily="34" charset="0"/>
              </a:rPr>
              <a:t>.</a:t>
            </a:r>
            <a:endParaRPr lang="en-US" dirty="0"/>
          </a:p>
        </p:txBody>
      </p:sp>
    </p:spTree>
    <p:extLst>
      <p:ext uri="{BB962C8B-B14F-4D97-AF65-F5344CB8AC3E}">
        <p14:creationId xmlns:p14="http://schemas.microsoft.com/office/powerpoint/2010/main" val="14744819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3EB58-BCA9-8ED9-A906-613D954423B2}"/>
              </a:ext>
            </a:extLst>
          </p:cNvPr>
          <p:cNvSpPr>
            <a:spLocks noGrp="1"/>
          </p:cNvSpPr>
          <p:nvPr>
            <p:ph type="title"/>
          </p:nvPr>
        </p:nvSpPr>
        <p:spPr/>
        <p:txBody>
          <a:bodyPr>
            <a:noAutofit/>
          </a:bodyPr>
          <a:lstStyle/>
          <a:p>
            <a:r>
              <a:rPr lang="en-US" sz="3200">
                <a:solidFill>
                  <a:schemeClr val="accent1">
                    <a:lumMod val="50000"/>
                  </a:schemeClr>
                </a:solidFill>
              </a:rPr>
              <a:t>Tình hình lao động trong ngành</a:t>
            </a:r>
            <a:endParaRPr lang="en-US" sz="3200" dirty="0">
              <a:solidFill>
                <a:schemeClr val="accent1">
                  <a:lumMod val="50000"/>
                </a:schemeClr>
              </a:solidFill>
            </a:endParaRPr>
          </a:p>
        </p:txBody>
      </p:sp>
      <p:sp>
        <p:nvSpPr>
          <p:cNvPr id="3" name="Text Placeholder 2">
            <a:extLst>
              <a:ext uri="{FF2B5EF4-FFF2-40B4-BE49-F238E27FC236}">
                <a16:creationId xmlns:a16="http://schemas.microsoft.com/office/drawing/2014/main" id="{4E90050C-2D30-4C92-6DE9-C21C8187B4C7}"/>
              </a:ext>
            </a:extLst>
          </p:cNvPr>
          <p:cNvSpPr>
            <a:spLocks noGrp="1"/>
          </p:cNvSpPr>
          <p:nvPr>
            <p:ph type="body" idx="1"/>
          </p:nvPr>
        </p:nvSpPr>
        <p:spPr>
          <a:xfrm>
            <a:off x="609600" y="1499753"/>
            <a:ext cx="10972800" cy="4359741"/>
          </a:xfrm>
        </p:spPr>
        <p:txBody>
          <a:bodyPr>
            <a:noAutofit/>
          </a:bodyPr>
          <a:lstStyle/>
          <a:p>
            <a:pPr marL="0" indent="0">
              <a:lnSpc>
                <a:spcPct val="120000"/>
              </a:lnSpc>
              <a:buSzPts val="1000"/>
              <a:buNone/>
              <a:tabLst>
                <a:tab pos="609585" algn="l"/>
              </a:tabLst>
            </a:pPr>
            <a:r>
              <a:rPr lang="en-US" sz="2400" b="1" dirty="0" err="1">
                <a:ea typeface="Aptos" panose="020B0004020202020204" pitchFamily="34" charset="0"/>
                <a:cs typeface="Arial" panose="020B0604020202020204" pitchFamily="34" charset="0"/>
              </a:rPr>
              <a:t>Tổng</a:t>
            </a:r>
            <a:r>
              <a:rPr lang="en-US" sz="2400" b="1" dirty="0">
                <a:ea typeface="Aptos" panose="020B0004020202020204" pitchFamily="34" charset="0"/>
                <a:cs typeface="Arial" panose="020B0604020202020204" pitchFamily="34" charset="0"/>
              </a:rPr>
              <a:t> </a:t>
            </a:r>
            <a:r>
              <a:rPr lang="en-US" sz="2400" b="1" dirty="0" err="1">
                <a:ea typeface="Aptos" panose="020B0004020202020204" pitchFamily="34" charset="0"/>
                <a:cs typeface="Arial" panose="020B0604020202020204" pitchFamily="34" charset="0"/>
              </a:rPr>
              <a:t>số</a:t>
            </a:r>
            <a:r>
              <a:rPr lang="en-US" sz="2400" b="1" dirty="0">
                <a:ea typeface="Aptos" panose="020B0004020202020204" pitchFamily="34" charset="0"/>
                <a:cs typeface="Arial" panose="020B0604020202020204" pitchFamily="34" charset="0"/>
              </a:rPr>
              <a:t> </a:t>
            </a:r>
            <a:r>
              <a:rPr lang="en-US" sz="2400" b="1" dirty="0" err="1">
                <a:ea typeface="Aptos" panose="020B0004020202020204" pitchFamily="34" charset="0"/>
                <a:cs typeface="Arial" panose="020B0604020202020204" pitchFamily="34" charset="0"/>
              </a:rPr>
              <a:t>lao</a:t>
            </a:r>
            <a:r>
              <a:rPr lang="en-US" sz="2400" b="1" dirty="0">
                <a:ea typeface="Aptos" panose="020B0004020202020204" pitchFamily="34" charset="0"/>
                <a:cs typeface="Arial" panose="020B0604020202020204" pitchFamily="34" charset="0"/>
              </a:rPr>
              <a:t> </a:t>
            </a:r>
            <a:r>
              <a:rPr lang="en-US" sz="2400" b="1" dirty="0" err="1">
                <a:ea typeface="Aptos" panose="020B0004020202020204" pitchFamily="34" charset="0"/>
                <a:cs typeface="Arial" panose="020B0604020202020204" pitchFamily="34" charset="0"/>
              </a:rPr>
              <a:t>động</a:t>
            </a:r>
            <a:r>
              <a:rPr lang="en-US" sz="2400" b="1" dirty="0">
                <a:ea typeface="Aptos" panose="020B0004020202020204" pitchFamily="34" charset="0"/>
                <a:cs typeface="Arial" panose="020B0604020202020204" pitchFamily="34" charset="0"/>
              </a:rPr>
              <a:t>: </a:t>
            </a:r>
            <a:r>
              <a:rPr lang="en-US" sz="2400" dirty="0" err="1">
                <a:ea typeface="Aptos" panose="020B0004020202020204" pitchFamily="34" charset="0"/>
                <a:cs typeface="Arial" panose="020B0604020202020204" pitchFamily="34" charset="0"/>
              </a:rPr>
              <a:t>Khoảng</a:t>
            </a:r>
            <a:r>
              <a:rPr lang="en-US" sz="2400" dirty="0">
                <a:ea typeface="Aptos" panose="020B0004020202020204" pitchFamily="34" charset="0"/>
                <a:cs typeface="Arial" panose="020B0604020202020204" pitchFamily="34" charset="0"/>
              </a:rPr>
              <a:t> 2,5 </a:t>
            </a:r>
            <a:r>
              <a:rPr lang="en-US" sz="2400" dirty="0" err="1">
                <a:ea typeface="Aptos" panose="020B0004020202020204" pitchFamily="34" charset="0"/>
                <a:cs typeface="Arial" panose="020B0604020202020204" pitchFamily="34" charset="0"/>
              </a:rPr>
              <a:t>triệu</a:t>
            </a:r>
            <a:r>
              <a:rPr lang="en-US" sz="2400" dirty="0">
                <a:ea typeface="Aptos" panose="020B0004020202020204" pitchFamily="34" charset="0"/>
                <a:cs typeface="Arial" panose="020B0604020202020204" pitchFamily="34" charset="0"/>
              </a:rPr>
              <a:t> </a:t>
            </a:r>
            <a:r>
              <a:rPr lang="en-US" sz="2400" dirty="0" err="1">
                <a:ea typeface="Aptos" panose="020B0004020202020204" pitchFamily="34" charset="0"/>
                <a:cs typeface="Arial" panose="020B0604020202020204" pitchFamily="34" charset="0"/>
              </a:rPr>
              <a:t>người</a:t>
            </a:r>
            <a:r>
              <a:rPr lang="en-US" sz="2400" dirty="0">
                <a:ea typeface="Aptos" panose="020B0004020202020204" pitchFamily="34" charset="0"/>
                <a:cs typeface="Arial" panose="020B0604020202020204" pitchFamily="34" charset="0"/>
              </a:rPr>
              <a:t>, </a:t>
            </a:r>
            <a:r>
              <a:rPr lang="en-US" sz="2400" dirty="0" err="1">
                <a:ea typeface="Aptos" panose="020B0004020202020204" pitchFamily="34" charset="0"/>
                <a:cs typeface="Arial" panose="020B0604020202020204" pitchFamily="34" charset="0"/>
              </a:rPr>
              <a:t>chiếm</a:t>
            </a:r>
            <a:r>
              <a:rPr lang="en-US" sz="2400" dirty="0">
                <a:ea typeface="Aptos" panose="020B0004020202020204" pitchFamily="34" charset="0"/>
                <a:cs typeface="Arial" panose="020B0604020202020204" pitchFamily="34" charset="0"/>
              </a:rPr>
              <a:t> 25% </a:t>
            </a:r>
            <a:r>
              <a:rPr lang="en-US" sz="2400" dirty="0" err="1">
                <a:ea typeface="Aptos" panose="020B0004020202020204" pitchFamily="34" charset="0"/>
                <a:cs typeface="Arial" panose="020B0604020202020204" pitchFamily="34" charset="0"/>
              </a:rPr>
              <a:t>lực</a:t>
            </a:r>
            <a:r>
              <a:rPr lang="en-US" sz="2400" dirty="0">
                <a:ea typeface="Aptos" panose="020B0004020202020204" pitchFamily="34" charset="0"/>
                <a:cs typeface="Arial" panose="020B0604020202020204" pitchFamily="34" charset="0"/>
              </a:rPr>
              <a:t> </a:t>
            </a:r>
            <a:r>
              <a:rPr lang="en-US" sz="2400" dirty="0" err="1">
                <a:ea typeface="Aptos" panose="020B0004020202020204" pitchFamily="34" charset="0"/>
                <a:cs typeface="Arial" panose="020B0604020202020204" pitchFamily="34" charset="0"/>
              </a:rPr>
              <a:t>lượng</a:t>
            </a:r>
            <a:r>
              <a:rPr lang="en-US" sz="2400" dirty="0">
                <a:ea typeface="Aptos" panose="020B0004020202020204" pitchFamily="34" charset="0"/>
                <a:cs typeface="Arial" panose="020B0604020202020204" pitchFamily="34" charset="0"/>
              </a:rPr>
              <a:t> </a:t>
            </a:r>
            <a:r>
              <a:rPr lang="en-US" sz="2400" dirty="0" err="1">
                <a:ea typeface="Aptos" panose="020B0004020202020204" pitchFamily="34" charset="0"/>
                <a:cs typeface="Arial" panose="020B0604020202020204" pitchFamily="34" charset="0"/>
              </a:rPr>
              <a:t>lao</a:t>
            </a:r>
            <a:r>
              <a:rPr lang="en-US" sz="2400" dirty="0">
                <a:ea typeface="Aptos" panose="020B0004020202020204" pitchFamily="34" charset="0"/>
                <a:cs typeface="Arial" panose="020B0604020202020204" pitchFamily="34" charset="0"/>
              </a:rPr>
              <a:t> </a:t>
            </a:r>
            <a:r>
              <a:rPr lang="en-US" sz="2400" dirty="0" err="1">
                <a:ea typeface="Aptos" panose="020B0004020202020204" pitchFamily="34" charset="0"/>
                <a:cs typeface="Arial" panose="020B0604020202020204" pitchFamily="34" charset="0"/>
              </a:rPr>
              <a:t>động</a:t>
            </a:r>
            <a:r>
              <a:rPr lang="en-US" sz="2400" dirty="0">
                <a:ea typeface="Aptos" panose="020B0004020202020204" pitchFamily="34" charset="0"/>
                <a:cs typeface="Arial" panose="020B0604020202020204" pitchFamily="34" charset="0"/>
              </a:rPr>
              <a:t> </a:t>
            </a:r>
            <a:r>
              <a:rPr lang="en-US" sz="2400" dirty="0" err="1">
                <a:ea typeface="Aptos" panose="020B0004020202020204" pitchFamily="34" charset="0"/>
                <a:cs typeface="Arial" panose="020B0604020202020204" pitchFamily="34" charset="0"/>
              </a:rPr>
              <a:t>công</a:t>
            </a:r>
            <a:r>
              <a:rPr lang="en-US" sz="2400" dirty="0">
                <a:ea typeface="Aptos" panose="020B0004020202020204" pitchFamily="34" charset="0"/>
                <a:cs typeface="Arial" panose="020B0604020202020204" pitchFamily="34" charset="0"/>
              </a:rPr>
              <a:t> </a:t>
            </a:r>
            <a:r>
              <a:rPr lang="en-US" sz="2400" dirty="0" err="1">
                <a:ea typeface="Aptos" panose="020B0004020202020204" pitchFamily="34" charset="0"/>
                <a:cs typeface="Arial" panose="020B0604020202020204" pitchFamily="34" charset="0"/>
              </a:rPr>
              <a:t>nghiệp</a:t>
            </a:r>
            <a:r>
              <a:rPr lang="en-US" sz="2400" dirty="0">
                <a:ea typeface="Aptos" panose="020B0004020202020204" pitchFamily="34" charset="0"/>
                <a:cs typeface="Arial" panose="020B0604020202020204" pitchFamily="34" charset="0"/>
              </a:rPr>
              <a:t>.</a:t>
            </a:r>
          </a:p>
          <a:p>
            <a:pPr marL="0" indent="0">
              <a:lnSpc>
                <a:spcPct val="120000"/>
              </a:lnSpc>
              <a:buSzPts val="1000"/>
              <a:buNone/>
              <a:tabLst>
                <a:tab pos="609585" algn="l"/>
              </a:tabLst>
            </a:pPr>
            <a:r>
              <a:rPr lang="en-US" sz="2400" b="1">
                <a:ea typeface="Aptos" panose="020B0004020202020204" pitchFamily="34" charset="0"/>
                <a:cs typeface="Arial" panose="020B0604020202020204" pitchFamily="34" charset="0"/>
              </a:rPr>
              <a:t>Đặc điểm lao động:</a:t>
            </a:r>
          </a:p>
          <a:p>
            <a:pPr marL="1066773" lvl="1" indent="-457189">
              <a:lnSpc>
                <a:spcPct val="120000"/>
              </a:lnSpc>
              <a:buSzPts val="1000"/>
              <a:buFont typeface="Wingdings" pitchFamily="2" charset="2"/>
              <a:buChar char="v"/>
              <a:tabLst>
                <a:tab pos="1219170" algn="l"/>
              </a:tabLst>
            </a:pPr>
            <a:r>
              <a:rPr lang="en-US" sz="2400">
                <a:latin typeface="+mn-lt"/>
                <a:ea typeface="Aptos" panose="020B0004020202020204" pitchFamily="34" charset="0"/>
                <a:cs typeface="Arial" panose="020B0604020202020204" pitchFamily="34" charset="0"/>
              </a:rPr>
              <a:t>80</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là</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nữ</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giới</a:t>
            </a:r>
            <a:r>
              <a:rPr lang="en-US" sz="2400" dirty="0">
                <a:latin typeface="+mn-lt"/>
                <a:ea typeface="Aptos" panose="020B0004020202020204" pitchFamily="34" charset="0"/>
                <a:cs typeface="Arial" panose="020B0604020202020204" pitchFamily="34" charset="0"/>
              </a:rPr>
              <a:t>.</a:t>
            </a:r>
          </a:p>
          <a:p>
            <a:pPr marL="1066773" lvl="1" indent="-457189">
              <a:lnSpc>
                <a:spcPct val="120000"/>
              </a:lnSpc>
              <a:buSzPts val="1000"/>
              <a:buFont typeface="Wingdings" pitchFamily="2" charset="2"/>
              <a:buChar char="v"/>
              <a:tabLst>
                <a:tab pos="1219170" algn="l"/>
              </a:tabLst>
            </a:pPr>
            <a:r>
              <a:rPr lang="en-US" sz="2400" dirty="0" err="1">
                <a:latin typeface="+mn-lt"/>
                <a:ea typeface="Aptos" panose="020B0004020202020204" pitchFamily="34" charset="0"/>
                <a:cs typeface="Arial" panose="020B0604020202020204" pitchFamily="34" charset="0"/>
              </a:rPr>
              <a:t>Độ</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tuổi</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trung</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bình</a:t>
            </a:r>
            <a:r>
              <a:rPr lang="en-US" sz="2400" dirty="0">
                <a:latin typeface="+mn-lt"/>
                <a:ea typeface="Aptos" panose="020B0004020202020204" pitchFamily="34" charset="0"/>
                <a:cs typeface="Arial" panose="020B0604020202020204" pitchFamily="34" charset="0"/>
              </a:rPr>
              <a:t>: 35 </a:t>
            </a:r>
            <a:r>
              <a:rPr lang="en-US" sz="2400" dirty="0" err="1">
                <a:latin typeface="+mn-lt"/>
                <a:ea typeface="Aptos" panose="020B0004020202020204" pitchFamily="34" charset="0"/>
                <a:cs typeface="Arial" panose="020B0604020202020204" pitchFamily="34" charset="0"/>
              </a:rPr>
              <a:t>tuổi</a:t>
            </a:r>
            <a:r>
              <a:rPr lang="en-US" sz="2400" dirty="0">
                <a:latin typeface="+mn-lt"/>
                <a:ea typeface="Aptos" panose="020B0004020202020204" pitchFamily="34" charset="0"/>
                <a:cs typeface="Arial" panose="020B0604020202020204" pitchFamily="34" charset="0"/>
              </a:rPr>
              <a:t>.</a:t>
            </a:r>
          </a:p>
          <a:p>
            <a:pPr marL="0" indent="0">
              <a:lnSpc>
                <a:spcPct val="120000"/>
              </a:lnSpc>
              <a:buSzPts val="1000"/>
              <a:buNone/>
              <a:tabLst>
                <a:tab pos="609585" algn="l"/>
              </a:tabLst>
            </a:pPr>
            <a:r>
              <a:rPr lang="en-US" sz="2400" b="1" dirty="0" err="1">
                <a:ea typeface="Aptos" panose="020B0004020202020204" pitchFamily="34" charset="0"/>
                <a:cs typeface="Arial" panose="020B0604020202020204" pitchFamily="34" charset="0"/>
              </a:rPr>
              <a:t>Thách</a:t>
            </a:r>
            <a:r>
              <a:rPr lang="en-US" sz="2400" b="1" dirty="0">
                <a:ea typeface="Aptos" panose="020B0004020202020204" pitchFamily="34" charset="0"/>
                <a:cs typeface="Arial" panose="020B0604020202020204" pitchFamily="34" charset="0"/>
              </a:rPr>
              <a:t> </a:t>
            </a:r>
            <a:r>
              <a:rPr lang="en-US" sz="2400" b="1" dirty="0" err="1">
                <a:ea typeface="Aptos" panose="020B0004020202020204" pitchFamily="34" charset="0"/>
                <a:cs typeface="Arial" panose="020B0604020202020204" pitchFamily="34" charset="0"/>
              </a:rPr>
              <a:t>thức</a:t>
            </a:r>
            <a:r>
              <a:rPr lang="en-US" sz="2400" b="1" dirty="0">
                <a:ea typeface="Aptos" panose="020B0004020202020204" pitchFamily="34" charset="0"/>
                <a:cs typeface="Arial" panose="020B0604020202020204" pitchFamily="34" charset="0"/>
              </a:rPr>
              <a:t>:</a:t>
            </a:r>
          </a:p>
          <a:p>
            <a:pPr marL="1066773" lvl="1" indent="-457189">
              <a:lnSpc>
                <a:spcPct val="120000"/>
              </a:lnSpc>
              <a:buSzPts val="1000"/>
              <a:buFont typeface="Wingdings" pitchFamily="2" charset="2"/>
              <a:buChar char="v"/>
              <a:tabLst>
                <a:tab pos="1219170" algn="l"/>
              </a:tabLst>
            </a:pPr>
            <a:r>
              <a:rPr lang="en-US" sz="2400" dirty="0" err="1">
                <a:latin typeface="+mn-lt"/>
                <a:ea typeface="Aptos" panose="020B0004020202020204" pitchFamily="34" charset="0"/>
                <a:cs typeface="Arial" panose="020B0604020202020204" pitchFamily="34" charset="0"/>
              </a:rPr>
              <a:t>Thiếu</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hụt</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lao</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động</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có</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tay</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nghề</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cao</a:t>
            </a:r>
            <a:r>
              <a:rPr lang="en-US" sz="2400" dirty="0">
                <a:latin typeface="+mn-lt"/>
                <a:ea typeface="Aptos" panose="020B0004020202020204" pitchFamily="34" charset="0"/>
                <a:cs typeface="Arial" panose="020B0604020202020204" pitchFamily="34" charset="0"/>
              </a:rPr>
              <a:t>.</a:t>
            </a:r>
          </a:p>
          <a:p>
            <a:pPr marL="1066773" lvl="1" indent="-457189">
              <a:lnSpc>
                <a:spcPct val="120000"/>
              </a:lnSpc>
              <a:buSzPts val="1000"/>
              <a:buFont typeface="Wingdings" pitchFamily="2" charset="2"/>
              <a:buChar char="v"/>
              <a:tabLst>
                <a:tab pos="1219170" algn="l"/>
              </a:tabLst>
            </a:pPr>
            <a:r>
              <a:rPr lang="en-US" sz="2400" dirty="0" err="1">
                <a:latin typeface="+mn-lt"/>
                <a:ea typeface="Aptos" panose="020B0004020202020204" pitchFamily="34" charset="0"/>
                <a:cs typeface="Arial" panose="020B0604020202020204" pitchFamily="34" charset="0"/>
              </a:rPr>
              <a:t>Điều</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kiện</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làm</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việc</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cần</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cải</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thiện</a:t>
            </a:r>
            <a:r>
              <a:rPr lang="en-US" sz="2400" dirty="0">
                <a:latin typeface="+mn-lt"/>
                <a:ea typeface="Aptos" panose="020B0004020202020204" pitchFamily="34" charset="0"/>
                <a:cs typeface="Arial" panose="020B0604020202020204" pitchFamily="34" charset="0"/>
              </a:rPr>
              <a:t>.</a:t>
            </a:r>
          </a:p>
          <a:p>
            <a:pPr marL="1066773" lvl="1" indent="-457189">
              <a:lnSpc>
                <a:spcPct val="120000"/>
              </a:lnSpc>
              <a:buSzPts val="1000"/>
              <a:buFont typeface="Wingdings" pitchFamily="2" charset="2"/>
              <a:buChar char="v"/>
              <a:tabLst>
                <a:tab pos="1219170" algn="l"/>
              </a:tabLst>
            </a:pPr>
            <a:r>
              <a:rPr lang="en-US" sz="2400" dirty="0" err="1">
                <a:latin typeface="+mn-lt"/>
                <a:ea typeface="Aptos" panose="020B0004020202020204" pitchFamily="34" charset="0"/>
                <a:cs typeface="Arial" panose="020B0604020202020204" pitchFamily="34" charset="0"/>
              </a:rPr>
              <a:t>Mức</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lương</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trung</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bình</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thấp</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hơn</a:t>
            </a:r>
            <a:r>
              <a:rPr lang="en-US" sz="2400" dirty="0">
                <a:latin typeface="+mn-lt"/>
                <a:ea typeface="Aptos" panose="020B0004020202020204" pitchFamily="34" charset="0"/>
                <a:cs typeface="Arial" panose="020B0604020202020204" pitchFamily="34" charset="0"/>
              </a:rPr>
              <a:t> so </a:t>
            </a:r>
            <a:r>
              <a:rPr lang="en-US" sz="2400" dirty="0" err="1">
                <a:latin typeface="+mn-lt"/>
                <a:ea typeface="Aptos" panose="020B0004020202020204" pitchFamily="34" charset="0"/>
                <a:cs typeface="Arial" panose="020B0604020202020204" pitchFamily="34" charset="0"/>
              </a:rPr>
              <a:t>với</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các</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ngành</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công</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nghiệp</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khác</a:t>
            </a:r>
            <a:r>
              <a:rPr lang="en-US" sz="2400" dirty="0">
                <a:latin typeface="+mn-lt"/>
                <a:ea typeface="Aptos" panose="020B0004020202020204" pitchFamily="34" charset="0"/>
                <a:cs typeface="Arial" panose="020B0604020202020204" pitchFamily="34" charset="0"/>
              </a:rPr>
              <a:t>.</a:t>
            </a:r>
          </a:p>
        </p:txBody>
      </p:sp>
    </p:spTree>
    <p:extLst>
      <p:ext uri="{BB962C8B-B14F-4D97-AF65-F5344CB8AC3E}">
        <p14:creationId xmlns:p14="http://schemas.microsoft.com/office/powerpoint/2010/main" val="37088069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C68852-A133-1F7E-361C-F6AD427667B5}"/>
              </a:ext>
            </a:extLst>
          </p:cNvPr>
          <p:cNvSpPr>
            <a:spLocks noGrp="1"/>
          </p:cNvSpPr>
          <p:nvPr>
            <p:ph type="title"/>
          </p:nvPr>
        </p:nvSpPr>
        <p:spPr/>
        <p:txBody>
          <a:bodyPr>
            <a:noAutofit/>
          </a:bodyPr>
          <a:lstStyle/>
          <a:p>
            <a:r>
              <a:rPr lang="en-US" sz="3200">
                <a:solidFill>
                  <a:schemeClr val="accent1">
                    <a:lumMod val="50000"/>
                  </a:schemeClr>
                </a:solidFill>
              </a:rPr>
              <a:t>Công nghệ trong sản xuất</a:t>
            </a:r>
            <a:endParaRPr lang="en-US" sz="3200" dirty="0">
              <a:solidFill>
                <a:schemeClr val="accent1">
                  <a:lumMod val="50000"/>
                </a:schemeClr>
              </a:solidFill>
            </a:endParaRPr>
          </a:p>
        </p:txBody>
      </p:sp>
      <p:sp>
        <p:nvSpPr>
          <p:cNvPr id="3" name="Text Placeholder 2">
            <a:extLst>
              <a:ext uri="{FF2B5EF4-FFF2-40B4-BE49-F238E27FC236}">
                <a16:creationId xmlns:a16="http://schemas.microsoft.com/office/drawing/2014/main" id="{CE254920-6319-87A3-41D2-0F820536E559}"/>
              </a:ext>
            </a:extLst>
          </p:cNvPr>
          <p:cNvSpPr>
            <a:spLocks noGrp="1"/>
          </p:cNvSpPr>
          <p:nvPr>
            <p:ph type="body" idx="1"/>
          </p:nvPr>
        </p:nvSpPr>
        <p:spPr>
          <a:xfrm>
            <a:off x="609600" y="1337361"/>
            <a:ext cx="10972800" cy="4645435"/>
          </a:xfrm>
        </p:spPr>
        <p:txBody>
          <a:bodyPr>
            <a:normAutofit fontScale="92500" lnSpcReduction="10000"/>
          </a:bodyPr>
          <a:lstStyle/>
          <a:p>
            <a:pPr marL="0" indent="0">
              <a:lnSpc>
                <a:spcPct val="150000"/>
              </a:lnSpc>
              <a:spcBef>
                <a:spcPts val="800"/>
              </a:spcBef>
              <a:spcAft>
                <a:spcPts val="800"/>
              </a:spcAft>
              <a:buSzPts val="1000"/>
              <a:buNone/>
              <a:tabLst>
                <a:tab pos="609585" algn="l"/>
              </a:tabLst>
            </a:pPr>
            <a:r>
              <a:rPr lang="en-US" sz="2133" b="1" dirty="0" err="1">
                <a:ea typeface="Aptos" panose="020B0004020202020204" pitchFamily="34" charset="0"/>
                <a:cs typeface="Arial" panose="020B0604020202020204" pitchFamily="34" charset="0"/>
              </a:rPr>
              <a:t>Mức</a:t>
            </a:r>
            <a:r>
              <a:rPr lang="en-US" sz="2133" b="1" dirty="0">
                <a:ea typeface="Aptos" panose="020B0004020202020204" pitchFamily="34" charset="0"/>
                <a:cs typeface="Arial" panose="020B0604020202020204" pitchFamily="34" charset="0"/>
              </a:rPr>
              <a:t> </a:t>
            </a:r>
            <a:r>
              <a:rPr lang="en-US" sz="2133" b="1" dirty="0" err="1">
                <a:ea typeface="Aptos" panose="020B0004020202020204" pitchFamily="34" charset="0"/>
                <a:cs typeface="Arial" panose="020B0604020202020204" pitchFamily="34" charset="0"/>
              </a:rPr>
              <a:t>độ</a:t>
            </a:r>
            <a:r>
              <a:rPr lang="en-US" sz="2133" b="1" dirty="0">
                <a:ea typeface="Aptos" panose="020B0004020202020204" pitchFamily="34" charset="0"/>
                <a:cs typeface="Arial" panose="020B0604020202020204" pitchFamily="34" charset="0"/>
              </a:rPr>
              <a:t> </a:t>
            </a:r>
            <a:r>
              <a:rPr lang="en-US" sz="2133" b="1" dirty="0" err="1">
                <a:ea typeface="Aptos" panose="020B0004020202020204" pitchFamily="34" charset="0"/>
                <a:cs typeface="Arial" panose="020B0604020202020204" pitchFamily="34" charset="0"/>
              </a:rPr>
              <a:t>ứng</a:t>
            </a:r>
            <a:r>
              <a:rPr lang="en-US" sz="2133" b="1" dirty="0">
                <a:ea typeface="Aptos" panose="020B0004020202020204" pitchFamily="34" charset="0"/>
                <a:cs typeface="Arial" panose="020B0604020202020204" pitchFamily="34" charset="0"/>
              </a:rPr>
              <a:t> </a:t>
            </a:r>
            <a:r>
              <a:rPr lang="en-US" sz="2133" b="1" dirty="0" err="1">
                <a:ea typeface="Aptos" panose="020B0004020202020204" pitchFamily="34" charset="0"/>
                <a:cs typeface="Arial" panose="020B0604020202020204" pitchFamily="34" charset="0"/>
              </a:rPr>
              <a:t>dụng</a:t>
            </a:r>
            <a:r>
              <a:rPr lang="en-US" sz="2133" b="1" dirty="0">
                <a:ea typeface="Aptos" panose="020B0004020202020204" pitchFamily="34" charset="0"/>
                <a:cs typeface="Arial" panose="020B0604020202020204" pitchFamily="34" charset="0"/>
              </a:rPr>
              <a:t> </a:t>
            </a:r>
            <a:r>
              <a:rPr lang="en-US" sz="2133" b="1" dirty="0" err="1">
                <a:ea typeface="Aptos" panose="020B0004020202020204" pitchFamily="34" charset="0"/>
                <a:cs typeface="Arial" panose="020B0604020202020204" pitchFamily="34" charset="0"/>
              </a:rPr>
              <a:t>tự</a:t>
            </a:r>
            <a:r>
              <a:rPr lang="en-US" sz="2133" b="1" dirty="0">
                <a:ea typeface="Aptos" panose="020B0004020202020204" pitchFamily="34" charset="0"/>
                <a:cs typeface="Arial" panose="020B0604020202020204" pitchFamily="34" charset="0"/>
              </a:rPr>
              <a:t> </a:t>
            </a:r>
            <a:r>
              <a:rPr lang="en-US" sz="2133" b="1" dirty="0" err="1">
                <a:ea typeface="Aptos" panose="020B0004020202020204" pitchFamily="34" charset="0"/>
                <a:cs typeface="Arial" panose="020B0604020202020204" pitchFamily="34" charset="0"/>
              </a:rPr>
              <a:t>động</a:t>
            </a:r>
            <a:r>
              <a:rPr lang="en-US" sz="2133" b="1" dirty="0">
                <a:ea typeface="Aptos" panose="020B0004020202020204" pitchFamily="34" charset="0"/>
                <a:cs typeface="Arial" panose="020B0604020202020204" pitchFamily="34" charset="0"/>
              </a:rPr>
              <a:t> </a:t>
            </a:r>
            <a:r>
              <a:rPr lang="en-US" sz="2133" b="1" dirty="0" err="1">
                <a:ea typeface="Aptos" panose="020B0004020202020204" pitchFamily="34" charset="0"/>
                <a:cs typeface="Arial" panose="020B0604020202020204" pitchFamily="34" charset="0"/>
              </a:rPr>
              <a:t>hóa</a:t>
            </a:r>
            <a:r>
              <a:rPr lang="en-US" sz="2133" b="1" dirty="0">
                <a:ea typeface="Aptos" panose="020B0004020202020204" pitchFamily="34" charset="0"/>
                <a:cs typeface="Arial" panose="020B0604020202020204" pitchFamily="34" charset="0"/>
              </a:rPr>
              <a:t> </a:t>
            </a:r>
            <a:r>
              <a:rPr lang="en-US" sz="2133" b="1" dirty="0" err="1">
                <a:ea typeface="Aptos" panose="020B0004020202020204" pitchFamily="34" charset="0"/>
                <a:cs typeface="Arial" panose="020B0604020202020204" pitchFamily="34" charset="0"/>
              </a:rPr>
              <a:t>và</a:t>
            </a:r>
            <a:r>
              <a:rPr lang="en-US" sz="2133" b="1" dirty="0">
                <a:ea typeface="Aptos" panose="020B0004020202020204" pitchFamily="34" charset="0"/>
                <a:cs typeface="Arial" panose="020B0604020202020204" pitchFamily="34" charset="0"/>
              </a:rPr>
              <a:t> </a:t>
            </a:r>
            <a:r>
              <a:rPr lang="en-US" sz="2133" b="1" err="1">
                <a:ea typeface="Aptos" panose="020B0004020202020204" pitchFamily="34" charset="0"/>
                <a:cs typeface="Arial" panose="020B0604020202020204" pitchFamily="34" charset="0"/>
              </a:rPr>
              <a:t>số</a:t>
            </a:r>
            <a:r>
              <a:rPr lang="en-US" sz="2133" b="1">
                <a:ea typeface="Aptos" panose="020B0004020202020204" pitchFamily="34" charset="0"/>
                <a:cs typeface="Arial" panose="020B0604020202020204" pitchFamily="34" charset="0"/>
              </a:rPr>
              <a:t> hóa:</a:t>
            </a:r>
            <a:r>
              <a:rPr lang="en-US" sz="2133">
                <a:ea typeface="Aptos" panose="020B0004020202020204" pitchFamily="34" charset="0"/>
                <a:cs typeface="Arial" panose="020B0604020202020204" pitchFamily="34" charset="0"/>
              </a:rPr>
              <a:t> </a:t>
            </a:r>
            <a:r>
              <a:rPr lang="en-US" sz="2133">
                <a:latin typeface="+mn-lt"/>
                <a:ea typeface="Aptos" panose="020B0004020202020204" pitchFamily="34" charset="0"/>
                <a:cs typeface="Arial" panose="020B0604020202020204" pitchFamily="34" charset="0"/>
              </a:rPr>
              <a:t>30</a:t>
            </a:r>
            <a:r>
              <a:rPr lang="en-US" sz="2133" dirty="0">
                <a:latin typeface="+mn-lt"/>
                <a:ea typeface="Aptos" panose="020B0004020202020204" pitchFamily="34" charset="0"/>
                <a:cs typeface="Arial" panose="020B0604020202020204" pitchFamily="34" charset="0"/>
              </a:rPr>
              <a:t>% </a:t>
            </a:r>
            <a:r>
              <a:rPr lang="en-US" sz="2133" dirty="0" err="1">
                <a:latin typeface="+mn-lt"/>
                <a:ea typeface="Aptos" panose="020B0004020202020204" pitchFamily="34" charset="0"/>
                <a:cs typeface="Arial" panose="020B0604020202020204" pitchFamily="34" charset="0"/>
              </a:rPr>
              <a:t>doanh</a:t>
            </a:r>
            <a:r>
              <a:rPr lang="en-US" sz="2133" dirty="0">
                <a:latin typeface="+mn-lt"/>
                <a:ea typeface="Aptos" panose="020B0004020202020204" pitchFamily="34" charset="0"/>
                <a:cs typeface="Arial" panose="020B0604020202020204" pitchFamily="34" charset="0"/>
              </a:rPr>
              <a:t> </a:t>
            </a:r>
            <a:r>
              <a:rPr lang="en-US" sz="2133" dirty="0" err="1">
                <a:latin typeface="+mn-lt"/>
                <a:ea typeface="Aptos" panose="020B0004020202020204" pitchFamily="34" charset="0"/>
                <a:cs typeface="Arial" panose="020B0604020202020204" pitchFamily="34" charset="0"/>
              </a:rPr>
              <a:t>nghiệp</a:t>
            </a:r>
            <a:r>
              <a:rPr lang="en-US" sz="2133" dirty="0">
                <a:latin typeface="+mn-lt"/>
                <a:ea typeface="Aptos" panose="020B0004020202020204" pitchFamily="34" charset="0"/>
                <a:cs typeface="Arial" panose="020B0604020202020204" pitchFamily="34" charset="0"/>
              </a:rPr>
              <a:t> </a:t>
            </a:r>
            <a:r>
              <a:rPr lang="en-US" sz="2133" dirty="0" err="1">
                <a:latin typeface="+mn-lt"/>
                <a:ea typeface="Aptos" panose="020B0004020202020204" pitchFamily="34" charset="0"/>
                <a:cs typeface="Arial" panose="020B0604020202020204" pitchFamily="34" charset="0"/>
              </a:rPr>
              <a:t>áp</a:t>
            </a:r>
            <a:r>
              <a:rPr lang="en-US" sz="2133" dirty="0">
                <a:latin typeface="+mn-lt"/>
                <a:ea typeface="Aptos" panose="020B0004020202020204" pitchFamily="34" charset="0"/>
                <a:cs typeface="Arial" panose="020B0604020202020204" pitchFamily="34" charset="0"/>
              </a:rPr>
              <a:t> </a:t>
            </a:r>
            <a:r>
              <a:rPr lang="en-US" sz="2133" dirty="0" err="1">
                <a:latin typeface="+mn-lt"/>
                <a:ea typeface="Aptos" panose="020B0004020202020204" pitchFamily="34" charset="0"/>
                <a:cs typeface="Arial" panose="020B0604020202020204" pitchFamily="34" charset="0"/>
              </a:rPr>
              <a:t>dụng</a:t>
            </a:r>
            <a:r>
              <a:rPr lang="en-US" sz="2133" dirty="0">
                <a:latin typeface="+mn-lt"/>
                <a:ea typeface="Aptos" panose="020B0004020202020204" pitchFamily="34" charset="0"/>
                <a:cs typeface="Arial" panose="020B0604020202020204" pitchFamily="34" charset="0"/>
              </a:rPr>
              <a:t> </a:t>
            </a:r>
            <a:r>
              <a:rPr lang="en-US" sz="2133" dirty="0" err="1">
                <a:latin typeface="+mn-lt"/>
                <a:ea typeface="Aptos" panose="020B0004020202020204" pitchFamily="34" charset="0"/>
                <a:cs typeface="Arial" panose="020B0604020202020204" pitchFamily="34" charset="0"/>
              </a:rPr>
              <a:t>công</a:t>
            </a:r>
            <a:r>
              <a:rPr lang="en-US" sz="2133" dirty="0">
                <a:latin typeface="+mn-lt"/>
                <a:ea typeface="Aptos" panose="020B0004020202020204" pitchFamily="34" charset="0"/>
                <a:cs typeface="Arial" panose="020B0604020202020204" pitchFamily="34" charset="0"/>
              </a:rPr>
              <a:t> </a:t>
            </a:r>
            <a:r>
              <a:rPr lang="en-US" sz="2133" dirty="0" err="1">
                <a:latin typeface="+mn-lt"/>
                <a:ea typeface="Aptos" panose="020B0004020202020204" pitchFamily="34" charset="0"/>
                <a:cs typeface="Arial" panose="020B0604020202020204" pitchFamily="34" charset="0"/>
              </a:rPr>
              <a:t>nghệ</a:t>
            </a:r>
            <a:r>
              <a:rPr lang="en-US" sz="2133" dirty="0">
                <a:latin typeface="+mn-lt"/>
                <a:ea typeface="Aptos" panose="020B0004020202020204" pitchFamily="34" charset="0"/>
                <a:cs typeface="Arial" panose="020B0604020202020204" pitchFamily="34" charset="0"/>
              </a:rPr>
              <a:t> 4.0.</a:t>
            </a:r>
          </a:p>
          <a:p>
            <a:pPr marL="0" indent="0">
              <a:lnSpc>
                <a:spcPct val="150000"/>
              </a:lnSpc>
              <a:spcBef>
                <a:spcPts val="800"/>
              </a:spcBef>
              <a:spcAft>
                <a:spcPts val="800"/>
              </a:spcAft>
              <a:buSzPts val="1000"/>
              <a:buNone/>
              <a:tabLst>
                <a:tab pos="609585" algn="l"/>
              </a:tabLst>
            </a:pPr>
            <a:r>
              <a:rPr lang="en-US" sz="2133" b="1" dirty="0" err="1">
                <a:ea typeface="Aptos" panose="020B0004020202020204" pitchFamily="34" charset="0"/>
                <a:cs typeface="Arial" panose="020B0604020202020204" pitchFamily="34" charset="0"/>
              </a:rPr>
              <a:t>Đầu</a:t>
            </a:r>
            <a:r>
              <a:rPr lang="en-US" sz="2133" b="1" dirty="0">
                <a:ea typeface="Aptos" panose="020B0004020202020204" pitchFamily="34" charset="0"/>
                <a:cs typeface="Arial" panose="020B0604020202020204" pitchFamily="34" charset="0"/>
              </a:rPr>
              <a:t> </a:t>
            </a:r>
            <a:r>
              <a:rPr lang="en-US" sz="2133" b="1" dirty="0" err="1">
                <a:ea typeface="Aptos" panose="020B0004020202020204" pitchFamily="34" charset="0"/>
                <a:cs typeface="Arial" panose="020B0604020202020204" pitchFamily="34" charset="0"/>
              </a:rPr>
              <a:t>tư</a:t>
            </a:r>
            <a:r>
              <a:rPr lang="en-US" sz="2133" b="1" dirty="0">
                <a:ea typeface="Aptos" panose="020B0004020202020204" pitchFamily="34" charset="0"/>
                <a:cs typeface="Arial" panose="020B0604020202020204" pitchFamily="34" charset="0"/>
              </a:rPr>
              <a:t> </a:t>
            </a:r>
            <a:r>
              <a:rPr lang="en-US" sz="2133" b="1" dirty="0" err="1">
                <a:ea typeface="Aptos" panose="020B0004020202020204" pitchFamily="34" charset="0"/>
                <a:cs typeface="Arial" panose="020B0604020202020204" pitchFamily="34" charset="0"/>
              </a:rPr>
              <a:t>vào</a:t>
            </a:r>
            <a:r>
              <a:rPr lang="en-US" sz="2133" b="1" dirty="0">
                <a:ea typeface="Aptos" panose="020B0004020202020204" pitchFamily="34" charset="0"/>
                <a:cs typeface="Arial" panose="020B0604020202020204" pitchFamily="34" charset="0"/>
              </a:rPr>
              <a:t> </a:t>
            </a:r>
            <a:r>
              <a:rPr lang="en-US" sz="2133" b="1" dirty="0" err="1">
                <a:ea typeface="Aptos" panose="020B0004020202020204" pitchFamily="34" charset="0"/>
                <a:cs typeface="Arial" panose="020B0604020202020204" pitchFamily="34" charset="0"/>
              </a:rPr>
              <a:t>máy</a:t>
            </a:r>
            <a:r>
              <a:rPr lang="en-US" sz="2133" b="1" dirty="0">
                <a:ea typeface="Aptos" panose="020B0004020202020204" pitchFamily="34" charset="0"/>
                <a:cs typeface="Arial" panose="020B0604020202020204" pitchFamily="34" charset="0"/>
              </a:rPr>
              <a:t> </a:t>
            </a:r>
            <a:r>
              <a:rPr lang="en-US" sz="2133" b="1" dirty="0" err="1">
                <a:ea typeface="Aptos" panose="020B0004020202020204" pitchFamily="34" charset="0"/>
                <a:cs typeface="Arial" panose="020B0604020202020204" pitchFamily="34" charset="0"/>
              </a:rPr>
              <a:t>móc</a:t>
            </a:r>
            <a:r>
              <a:rPr lang="en-US" sz="2133" b="1" dirty="0">
                <a:ea typeface="Aptos" panose="020B0004020202020204" pitchFamily="34" charset="0"/>
                <a:cs typeface="Arial" panose="020B0604020202020204" pitchFamily="34" charset="0"/>
              </a:rPr>
              <a:t> </a:t>
            </a:r>
            <a:r>
              <a:rPr lang="en-US" sz="2133" b="1" dirty="0" err="1">
                <a:ea typeface="Aptos" panose="020B0004020202020204" pitchFamily="34" charset="0"/>
                <a:cs typeface="Arial" panose="020B0604020202020204" pitchFamily="34" charset="0"/>
              </a:rPr>
              <a:t>hiện</a:t>
            </a:r>
            <a:r>
              <a:rPr lang="en-US" sz="2133" b="1" dirty="0">
                <a:ea typeface="Aptos" panose="020B0004020202020204" pitchFamily="34" charset="0"/>
                <a:cs typeface="Arial" panose="020B0604020202020204" pitchFamily="34" charset="0"/>
              </a:rPr>
              <a:t> </a:t>
            </a:r>
            <a:r>
              <a:rPr lang="en-US" sz="2133" b="1" dirty="0" err="1">
                <a:ea typeface="Aptos" panose="020B0004020202020204" pitchFamily="34" charset="0"/>
                <a:cs typeface="Arial" panose="020B0604020202020204" pitchFamily="34" charset="0"/>
              </a:rPr>
              <a:t>đại</a:t>
            </a:r>
            <a:r>
              <a:rPr lang="en-US" sz="2133" b="1" dirty="0">
                <a:ea typeface="Aptos" panose="020B0004020202020204" pitchFamily="34" charset="0"/>
                <a:cs typeface="Arial" panose="020B0604020202020204" pitchFamily="34" charset="0"/>
              </a:rPr>
              <a:t>:</a:t>
            </a:r>
          </a:p>
          <a:p>
            <a:pPr marL="990575" lvl="1" indent="-380990">
              <a:lnSpc>
                <a:spcPct val="150000"/>
              </a:lnSpc>
              <a:spcBef>
                <a:spcPts val="800"/>
              </a:spcBef>
              <a:spcAft>
                <a:spcPts val="800"/>
              </a:spcAft>
              <a:buSzPts val="1000"/>
              <a:buFont typeface="Wingdings" pitchFamily="2" charset="2"/>
              <a:buChar char="v"/>
              <a:tabLst>
                <a:tab pos="1219170" algn="l"/>
              </a:tabLst>
            </a:pPr>
            <a:r>
              <a:rPr lang="en-US" sz="2133" dirty="0" err="1">
                <a:latin typeface="+mn-lt"/>
                <a:ea typeface="Aptos" panose="020B0004020202020204" pitchFamily="34" charset="0"/>
                <a:cs typeface="Arial" panose="020B0604020202020204" pitchFamily="34" charset="0"/>
              </a:rPr>
              <a:t>Tăng</a:t>
            </a:r>
            <a:r>
              <a:rPr lang="en-US" sz="2133" dirty="0">
                <a:latin typeface="+mn-lt"/>
                <a:ea typeface="Aptos" panose="020B0004020202020204" pitchFamily="34" charset="0"/>
                <a:cs typeface="Arial" panose="020B0604020202020204" pitchFamily="34" charset="0"/>
              </a:rPr>
              <a:t> </a:t>
            </a:r>
            <a:r>
              <a:rPr lang="en-US" sz="2133" dirty="0" err="1">
                <a:latin typeface="+mn-lt"/>
                <a:ea typeface="Aptos" panose="020B0004020202020204" pitchFamily="34" charset="0"/>
                <a:cs typeface="Arial" panose="020B0604020202020204" pitchFamily="34" charset="0"/>
              </a:rPr>
              <a:t>năng</a:t>
            </a:r>
            <a:r>
              <a:rPr lang="en-US" sz="2133" dirty="0">
                <a:latin typeface="+mn-lt"/>
                <a:ea typeface="Aptos" panose="020B0004020202020204" pitchFamily="34" charset="0"/>
                <a:cs typeface="Arial" panose="020B0604020202020204" pitchFamily="34" charset="0"/>
              </a:rPr>
              <a:t> </a:t>
            </a:r>
            <a:r>
              <a:rPr lang="en-US" sz="2133" dirty="0" err="1">
                <a:latin typeface="+mn-lt"/>
                <a:ea typeface="Aptos" panose="020B0004020202020204" pitchFamily="34" charset="0"/>
                <a:cs typeface="Arial" panose="020B0604020202020204" pitchFamily="34" charset="0"/>
              </a:rPr>
              <a:t>suất</a:t>
            </a:r>
            <a:r>
              <a:rPr lang="en-US" sz="2133" dirty="0">
                <a:latin typeface="+mn-lt"/>
                <a:ea typeface="Aptos" panose="020B0004020202020204" pitchFamily="34" charset="0"/>
                <a:cs typeface="Arial" panose="020B0604020202020204" pitchFamily="34" charset="0"/>
              </a:rPr>
              <a:t> </a:t>
            </a:r>
            <a:r>
              <a:rPr lang="en-US" sz="2133" err="1">
                <a:latin typeface="+mn-lt"/>
                <a:ea typeface="Aptos" panose="020B0004020202020204" pitchFamily="34" charset="0"/>
                <a:cs typeface="Arial" panose="020B0604020202020204" pitchFamily="34" charset="0"/>
              </a:rPr>
              <a:t>lên</a:t>
            </a:r>
            <a:r>
              <a:rPr lang="en-US" sz="2133">
                <a:latin typeface="+mn-lt"/>
                <a:ea typeface="Aptos" panose="020B0004020202020204" pitchFamily="34" charset="0"/>
                <a:cs typeface="Arial" panose="020B0604020202020204" pitchFamily="34" charset="0"/>
              </a:rPr>
              <a:t> 20%</a:t>
            </a:r>
          </a:p>
          <a:p>
            <a:pPr marL="990575" lvl="1" indent="-380990">
              <a:lnSpc>
                <a:spcPct val="150000"/>
              </a:lnSpc>
              <a:spcBef>
                <a:spcPts val="800"/>
              </a:spcBef>
              <a:spcAft>
                <a:spcPts val="800"/>
              </a:spcAft>
              <a:buSzPts val="1000"/>
              <a:buFont typeface="Wingdings" pitchFamily="2" charset="2"/>
              <a:buChar char="v"/>
              <a:tabLst>
                <a:tab pos="1219170" algn="l"/>
              </a:tabLst>
            </a:pPr>
            <a:r>
              <a:rPr lang="en-US" sz="2133">
                <a:latin typeface="+mn-lt"/>
                <a:ea typeface="Aptos" panose="020B0004020202020204" pitchFamily="34" charset="0"/>
                <a:cs typeface="Arial" panose="020B0604020202020204" pitchFamily="34" charset="0"/>
              </a:rPr>
              <a:t>Giảm </a:t>
            </a:r>
            <a:r>
              <a:rPr lang="en-US" sz="2133" dirty="0">
                <a:latin typeface="+mn-lt"/>
                <a:ea typeface="Aptos" panose="020B0004020202020204" pitchFamily="34" charset="0"/>
                <a:cs typeface="Arial" panose="020B0604020202020204" pitchFamily="34" charset="0"/>
              </a:rPr>
              <a:t>chi </a:t>
            </a:r>
            <a:r>
              <a:rPr lang="en-US" sz="2133" dirty="0" err="1">
                <a:latin typeface="+mn-lt"/>
                <a:ea typeface="Aptos" panose="020B0004020202020204" pitchFamily="34" charset="0"/>
                <a:cs typeface="Arial" panose="020B0604020202020204" pitchFamily="34" charset="0"/>
              </a:rPr>
              <a:t>phí</a:t>
            </a:r>
            <a:r>
              <a:rPr lang="en-US" sz="2133" dirty="0">
                <a:latin typeface="+mn-lt"/>
                <a:ea typeface="Aptos" panose="020B0004020202020204" pitchFamily="34" charset="0"/>
                <a:cs typeface="Arial" panose="020B0604020202020204" pitchFamily="34" charset="0"/>
              </a:rPr>
              <a:t> 15%.</a:t>
            </a:r>
          </a:p>
          <a:p>
            <a:pPr marL="0" indent="0">
              <a:lnSpc>
                <a:spcPct val="150000"/>
              </a:lnSpc>
              <a:spcBef>
                <a:spcPts val="800"/>
              </a:spcBef>
              <a:spcAft>
                <a:spcPts val="800"/>
              </a:spcAft>
              <a:buSzPts val="1000"/>
              <a:buNone/>
              <a:tabLst>
                <a:tab pos="609585" algn="l"/>
              </a:tabLst>
            </a:pPr>
            <a:r>
              <a:rPr lang="en-US" sz="2133" b="1" dirty="0" err="1">
                <a:ea typeface="Aptos" panose="020B0004020202020204" pitchFamily="34" charset="0"/>
                <a:cs typeface="Arial" panose="020B0604020202020204" pitchFamily="34" charset="0"/>
              </a:rPr>
              <a:t>Hướng</a:t>
            </a:r>
            <a:r>
              <a:rPr lang="en-US" sz="2133" b="1" dirty="0">
                <a:ea typeface="Aptos" panose="020B0004020202020204" pitchFamily="34" charset="0"/>
                <a:cs typeface="Arial" panose="020B0604020202020204" pitchFamily="34" charset="0"/>
              </a:rPr>
              <a:t> </a:t>
            </a:r>
            <a:r>
              <a:rPr lang="en-US" sz="2133" b="1" dirty="0" err="1">
                <a:ea typeface="Aptos" panose="020B0004020202020204" pitchFamily="34" charset="0"/>
                <a:cs typeface="Arial" panose="020B0604020202020204" pitchFamily="34" charset="0"/>
              </a:rPr>
              <a:t>đi</a:t>
            </a:r>
            <a:r>
              <a:rPr lang="en-US" sz="2133" b="1" dirty="0">
                <a:ea typeface="Aptos" panose="020B0004020202020204" pitchFamily="34" charset="0"/>
                <a:cs typeface="Arial" panose="020B0604020202020204" pitchFamily="34" charset="0"/>
              </a:rPr>
              <a:t> </a:t>
            </a:r>
            <a:r>
              <a:rPr lang="en-US" sz="2133" b="1" dirty="0" err="1">
                <a:ea typeface="Aptos" panose="020B0004020202020204" pitchFamily="34" charset="0"/>
                <a:cs typeface="Arial" panose="020B0604020202020204" pitchFamily="34" charset="0"/>
              </a:rPr>
              <a:t>mới</a:t>
            </a:r>
            <a:r>
              <a:rPr lang="en-US" sz="2133" b="1" dirty="0">
                <a:ea typeface="Aptos" panose="020B0004020202020204" pitchFamily="34" charset="0"/>
                <a:cs typeface="Arial" panose="020B0604020202020204" pitchFamily="34" charset="0"/>
              </a:rPr>
              <a:t>:</a:t>
            </a:r>
          </a:p>
          <a:p>
            <a:pPr marL="990575" lvl="1" indent="-380990">
              <a:lnSpc>
                <a:spcPct val="150000"/>
              </a:lnSpc>
              <a:spcBef>
                <a:spcPts val="800"/>
              </a:spcBef>
              <a:spcAft>
                <a:spcPts val="800"/>
              </a:spcAft>
              <a:buSzPts val="1000"/>
              <a:buFont typeface="Wingdings" pitchFamily="2" charset="2"/>
              <a:buChar char="v"/>
              <a:tabLst>
                <a:tab pos="1219170" algn="l"/>
              </a:tabLst>
            </a:pPr>
            <a:r>
              <a:rPr lang="en-US" sz="2133" dirty="0" err="1">
                <a:latin typeface="+mn-lt"/>
                <a:ea typeface="Aptos" panose="020B0004020202020204" pitchFamily="34" charset="0"/>
                <a:cs typeface="Arial" panose="020B0604020202020204" pitchFamily="34" charset="0"/>
              </a:rPr>
              <a:t>Sản</a:t>
            </a:r>
            <a:r>
              <a:rPr lang="en-US" sz="2133" dirty="0">
                <a:latin typeface="+mn-lt"/>
                <a:ea typeface="Aptos" panose="020B0004020202020204" pitchFamily="34" charset="0"/>
                <a:cs typeface="Arial" panose="020B0604020202020204" pitchFamily="34" charset="0"/>
              </a:rPr>
              <a:t> </a:t>
            </a:r>
            <a:r>
              <a:rPr lang="en-US" sz="2133" dirty="0" err="1">
                <a:latin typeface="+mn-lt"/>
                <a:ea typeface="Aptos" panose="020B0004020202020204" pitchFamily="34" charset="0"/>
                <a:cs typeface="Arial" panose="020B0604020202020204" pitchFamily="34" charset="0"/>
              </a:rPr>
              <a:t>xuất</a:t>
            </a:r>
            <a:r>
              <a:rPr lang="en-US" sz="2133" dirty="0">
                <a:latin typeface="+mn-lt"/>
                <a:ea typeface="Aptos" panose="020B0004020202020204" pitchFamily="34" charset="0"/>
                <a:cs typeface="Arial" panose="020B0604020202020204" pitchFamily="34" charset="0"/>
              </a:rPr>
              <a:t> </a:t>
            </a:r>
            <a:r>
              <a:rPr lang="en-US" sz="2133" dirty="0" err="1">
                <a:latin typeface="+mn-lt"/>
                <a:ea typeface="Aptos" panose="020B0004020202020204" pitchFamily="34" charset="0"/>
                <a:cs typeface="Arial" panose="020B0604020202020204" pitchFamily="34" charset="0"/>
              </a:rPr>
              <a:t>xanh</a:t>
            </a:r>
            <a:r>
              <a:rPr lang="en-US" sz="2133" dirty="0">
                <a:latin typeface="+mn-lt"/>
                <a:ea typeface="Aptos" panose="020B0004020202020204" pitchFamily="34" charset="0"/>
                <a:cs typeface="Arial" panose="020B0604020202020204" pitchFamily="34" charset="0"/>
              </a:rPr>
              <a:t>, </a:t>
            </a:r>
            <a:r>
              <a:rPr lang="en-US" sz="2133" dirty="0" err="1">
                <a:latin typeface="+mn-lt"/>
                <a:ea typeface="Aptos" panose="020B0004020202020204" pitchFamily="34" charset="0"/>
                <a:cs typeface="Arial" panose="020B0604020202020204" pitchFamily="34" charset="0"/>
              </a:rPr>
              <a:t>tiết</a:t>
            </a:r>
            <a:r>
              <a:rPr lang="en-US" sz="2133" dirty="0">
                <a:latin typeface="+mn-lt"/>
                <a:ea typeface="Aptos" panose="020B0004020202020204" pitchFamily="34" charset="0"/>
                <a:cs typeface="Arial" panose="020B0604020202020204" pitchFamily="34" charset="0"/>
              </a:rPr>
              <a:t> </a:t>
            </a:r>
            <a:r>
              <a:rPr lang="en-US" sz="2133" dirty="0" err="1">
                <a:latin typeface="+mn-lt"/>
                <a:ea typeface="Aptos" panose="020B0004020202020204" pitchFamily="34" charset="0"/>
                <a:cs typeface="Arial" panose="020B0604020202020204" pitchFamily="34" charset="0"/>
              </a:rPr>
              <a:t>kiệm</a:t>
            </a:r>
            <a:r>
              <a:rPr lang="en-US" sz="2133" dirty="0">
                <a:latin typeface="+mn-lt"/>
                <a:ea typeface="Aptos" panose="020B0004020202020204" pitchFamily="34" charset="0"/>
                <a:cs typeface="Arial" panose="020B0604020202020204" pitchFamily="34" charset="0"/>
              </a:rPr>
              <a:t> </a:t>
            </a:r>
            <a:r>
              <a:rPr lang="en-US" sz="2133" err="1">
                <a:latin typeface="+mn-lt"/>
                <a:ea typeface="Aptos" panose="020B0004020202020204" pitchFamily="34" charset="0"/>
                <a:cs typeface="Arial" panose="020B0604020202020204" pitchFamily="34" charset="0"/>
              </a:rPr>
              <a:t>năng</a:t>
            </a:r>
            <a:r>
              <a:rPr lang="en-US" sz="2133">
                <a:latin typeface="+mn-lt"/>
                <a:ea typeface="Aptos" panose="020B0004020202020204" pitchFamily="34" charset="0"/>
                <a:cs typeface="Arial" panose="020B0604020202020204" pitchFamily="34" charset="0"/>
              </a:rPr>
              <a:t> lượng</a:t>
            </a:r>
          </a:p>
          <a:p>
            <a:pPr marL="990575" lvl="1" indent="-380990">
              <a:lnSpc>
                <a:spcPct val="150000"/>
              </a:lnSpc>
              <a:spcBef>
                <a:spcPts val="800"/>
              </a:spcBef>
              <a:spcAft>
                <a:spcPts val="800"/>
              </a:spcAft>
              <a:buSzPts val="1000"/>
              <a:buFont typeface="Wingdings" pitchFamily="2" charset="2"/>
              <a:buChar char="v"/>
              <a:tabLst>
                <a:tab pos="1219170" algn="l"/>
              </a:tabLst>
            </a:pPr>
            <a:r>
              <a:rPr lang="en-US" sz="2133">
                <a:latin typeface="+mn-lt"/>
                <a:ea typeface="Aptos" panose="020B0004020202020204" pitchFamily="34" charset="0"/>
                <a:cs typeface="Arial" panose="020B0604020202020204" pitchFamily="34" charset="0"/>
              </a:rPr>
              <a:t>Sử </a:t>
            </a:r>
            <a:r>
              <a:rPr lang="en-US" sz="2133" dirty="0" err="1">
                <a:latin typeface="+mn-lt"/>
                <a:ea typeface="Aptos" panose="020B0004020202020204" pitchFamily="34" charset="0"/>
                <a:cs typeface="Arial" panose="020B0604020202020204" pitchFamily="34" charset="0"/>
              </a:rPr>
              <a:t>dụng</a:t>
            </a:r>
            <a:r>
              <a:rPr lang="en-US" sz="2133" dirty="0">
                <a:latin typeface="+mn-lt"/>
                <a:ea typeface="Aptos" panose="020B0004020202020204" pitchFamily="34" charset="0"/>
                <a:cs typeface="Arial" panose="020B0604020202020204" pitchFamily="34" charset="0"/>
              </a:rPr>
              <a:t> </a:t>
            </a:r>
            <a:r>
              <a:rPr lang="en-US" sz="2133" dirty="0" err="1">
                <a:latin typeface="+mn-lt"/>
                <a:ea typeface="Aptos" panose="020B0004020202020204" pitchFamily="34" charset="0"/>
                <a:cs typeface="Arial" panose="020B0604020202020204" pitchFamily="34" charset="0"/>
              </a:rPr>
              <a:t>nguyên</a:t>
            </a:r>
            <a:r>
              <a:rPr lang="en-US" sz="2133" dirty="0">
                <a:latin typeface="+mn-lt"/>
                <a:ea typeface="Aptos" panose="020B0004020202020204" pitchFamily="34" charset="0"/>
                <a:cs typeface="Arial" panose="020B0604020202020204" pitchFamily="34" charset="0"/>
              </a:rPr>
              <a:t> </a:t>
            </a:r>
            <a:r>
              <a:rPr lang="en-US" sz="2133" dirty="0" err="1">
                <a:latin typeface="+mn-lt"/>
                <a:ea typeface="Aptos" panose="020B0004020202020204" pitchFamily="34" charset="0"/>
                <a:cs typeface="Arial" panose="020B0604020202020204" pitchFamily="34" charset="0"/>
              </a:rPr>
              <a:t>liệu</a:t>
            </a:r>
            <a:r>
              <a:rPr lang="en-US" sz="2133" dirty="0">
                <a:latin typeface="+mn-lt"/>
                <a:ea typeface="Aptos" panose="020B0004020202020204" pitchFamily="34" charset="0"/>
                <a:cs typeface="Arial" panose="020B0604020202020204" pitchFamily="34" charset="0"/>
              </a:rPr>
              <a:t> </a:t>
            </a:r>
            <a:r>
              <a:rPr lang="en-US" sz="2133" dirty="0" err="1">
                <a:latin typeface="+mn-lt"/>
                <a:ea typeface="Aptos" panose="020B0004020202020204" pitchFamily="34" charset="0"/>
                <a:cs typeface="Arial" panose="020B0604020202020204" pitchFamily="34" charset="0"/>
              </a:rPr>
              <a:t>tái</a:t>
            </a:r>
            <a:r>
              <a:rPr lang="en-US" sz="2133" dirty="0">
                <a:latin typeface="+mn-lt"/>
                <a:ea typeface="Aptos" panose="020B0004020202020204" pitchFamily="34" charset="0"/>
                <a:cs typeface="Arial" panose="020B0604020202020204" pitchFamily="34" charset="0"/>
              </a:rPr>
              <a:t> </a:t>
            </a:r>
            <a:r>
              <a:rPr lang="en-US" sz="2133" dirty="0" err="1">
                <a:latin typeface="+mn-lt"/>
                <a:ea typeface="Aptos" panose="020B0004020202020204" pitchFamily="34" charset="0"/>
                <a:cs typeface="Arial" panose="020B0604020202020204" pitchFamily="34" charset="0"/>
              </a:rPr>
              <a:t>chế</a:t>
            </a:r>
            <a:r>
              <a:rPr lang="en-US" sz="2133" dirty="0">
                <a:latin typeface="+mn-lt"/>
                <a:ea typeface="Aptos" panose="020B0004020202020204" pitchFamily="34" charset="0"/>
                <a:cs typeface="Arial" panose="020B0604020202020204" pitchFamily="34" charset="0"/>
              </a:rPr>
              <a:t>.</a:t>
            </a:r>
          </a:p>
          <a:p>
            <a:pPr>
              <a:buFont typeface="Wingdings" pitchFamily="2" charset="2"/>
              <a:buChar char="v"/>
            </a:pPr>
            <a:endParaRPr lang="en-US" sz="2133" dirty="0"/>
          </a:p>
        </p:txBody>
      </p:sp>
    </p:spTree>
    <p:extLst>
      <p:ext uri="{BB962C8B-B14F-4D97-AF65-F5344CB8AC3E}">
        <p14:creationId xmlns:p14="http://schemas.microsoft.com/office/powerpoint/2010/main" val="38029981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BA2A16-71F5-1F79-0F8D-D2FCE9AD2830}"/>
              </a:ext>
            </a:extLst>
          </p:cNvPr>
          <p:cNvSpPr>
            <a:spLocks noGrp="1"/>
          </p:cNvSpPr>
          <p:nvPr>
            <p:ph type="title"/>
          </p:nvPr>
        </p:nvSpPr>
        <p:spPr/>
        <p:txBody>
          <a:bodyPr>
            <a:noAutofit/>
          </a:bodyPr>
          <a:lstStyle/>
          <a:p>
            <a:r>
              <a:rPr lang="en-US" sz="3200">
                <a:solidFill>
                  <a:schemeClr val="accent1">
                    <a:lumMod val="50000"/>
                  </a:schemeClr>
                </a:solidFill>
              </a:rPr>
              <a:t>Thách thức và cơ hội</a:t>
            </a:r>
            <a:endParaRPr lang="en-US" sz="3200" dirty="0">
              <a:solidFill>
                <a:schemeClr val="accent1">
                  <a:lumMod val="50000"/>
                </a:schemeClr>
              </a:solidFill>
            </a:endParaRPr>
          </a:p>
        </p:txBody>
      </p:sp>
      <p:sp>
        <p:nvSpPr>
          <p:cNvPr id="3" name="Text Placeholder 2">
            <a:extLst>
              <a:ext uri="{FF2B5EF4-FFF2-40B4-BE49-F238E27FC236}">
                <a16:creationId xmlns:a16="http://schemas.microsoft.com/office/drawing/2014/main" id="{F94F24DB-6E4E-27C2-5481-BA899CF2806D}"/>
              </a:ext>
            </a:extLst>
          </p:cNvPr>
          <p:cNvSpPr>
            <a:spLocks noGrp="1"/>
          </p:cNvSpPr>
          <p:nvPr>
            <p:ph type="body" idx="1"/>
          </p:nvPr>
        </p:nvSpPr>
        <p:spPr>
          <a:xfrm>
            <a:off x="609600" y="1245174"/>
            <a:ext cx="10972800" cy="5340200"/>
          </a:xfrm>
        </p:spPr>
        <p:txBody>
          <a:bodyPr>
            <a:noAutofit/>
          </a:bodyPr>
          <a:lstStyle/>
          <a:p>
            <a:pPr marL="0" indent="0">
              <a:lnSpc>
                <a:spcPct val="150000"/>
              </a:lnSpc>
              <a:spcBef>
                <a:spcPts val="800"/>
              </a:spcBef>
              <a:spcAft>
                <a:spcPts val="800"/>
              </a:spcAft>
              <a:buSzPts val="1000"/>
              <a:buNone/>
              <a:tabLst>
                <a:tab pos="609585" algn="l"/>
              </a:tabLst>
            </a:pPr>
            <a:r>
              <a:rPr lang="en-US" b="1" dirty="0" err="1">
                <a:ea typeface="Aptos" panose="020B0004020202020204" pitchFamily="34" charset="0"/>
                <a:cs typeface="Arial" panose="020B0604020202020204" pitchFamily="34" charset="0"/>
              </a:rPr>
              <a:t>Thách</a:t>
            </a:r>
            <a:r>
              <a:rPr lang="en-US" b="1" dirty="0">
                <a:ea typeface="Aptos" panose="020B0004020202020204" pitchFamily="34" charset="0"/>
                <a:cs typeface="Arial" panose="020B0604020202020204" pitchFamily="34" charset="0"/>
              </a:rPr>
              <a:t> </a:t>
            </a:r>
            <a:r>
              <a:rPr lang="en-US" b="1" dirty="0" err="1">
                <a:ea typeface="Aptos" panose="020B0004020202020204" pitchFamily="34" charset="0"/>
                <a:cs typeface="Arial" panose="020B0604020202020204" pitchFamily="34" charset="0"/>
              </a:rPr>
              <a:t>thức</a:t>
            </a:r>
            <a:r>
              <a:rPr lang="en-US" b="1" dirty="0">
                <a:ea typeface="Aptos" panose="020B0004020202020204" pitchFamily="34" charset="0"/>
                <a:cs typeface="Arial" panose="020B0604020202020204" pitchFamily="34" charset="0"/>
              </a:rPr>
              <a:t>:</a:t>
            </a:r>
          </a:p>
          <a:p>
            <a:pPr marL="990575" lvl="1" indent="-380990">
              <a:lnSpc>
                <a:spcPct val="150000"/>
              </a:lnSpc>
              <a:spcBef>
                <a:spcPts val="800"/>
              </a:spcBef>
              <a:spcAft>
                <a:spcPts val="800"/>
              </a:spcAft>
              <a:buSzPts val="1000"/>
              <a:buFont typeface="Wingdings" pitchFamily="2" charset="2"/>
              <a:buChar char="v"/>
              <a:tabLst>
                <a:tab pos="1219170" algn="l"/>
              </a:tabLst>
            </a:pPr>
            <a:r>
              <a:rPr lang="en-US" sz="2000" b="1">
                <a:latin typeface="+mn-lt"/>
                <a:ea typeface="Aptos" panose="020B0004020202020204" pitchFamily="34" charset="0"/>
                <a:cs typeface="Arial" panose="020B0604020202020204" pitchFamily="34" charset="0"/>
              </a:rPr>
              <a:t>Chuỗi cung ứng bị gián đoạn: </a:t>
            </a:r>
            <a:r>
              <a:rPr lang="en-US" sz="2000">
                <a:latin typeface="+mn-lt"/>
                <a:ea typeface="Aptos" panose="020B0004020202020204" pitchFamily="34" charset="0"/>
                <a:cs typeface="Arial" panose="020B0604020202020204" pitchFamily="34" charset="0"/>
              </a:rPr>
              <a:t>Do ảnh hưởng của đại dịch COVID-19 và xung đột địa chính trị.</a:t>
            </a:r>
          </a:p>
          <a:p>
            <a:pPr marL="990575" lvl="1" indent="-380990">
              <a:lnSpc>
                <a:spcPct val="150000"/>
              </a:lnSpc>
              <a:spcBef>
                <a:spcPts val="800"/>
              </a:spcBef>
              <a:spcAft>
                <a:spcPts val="800"/>
              </a:spcAft>
              <a:buSzPts val="1000"/>
              <a:buFont typeface="Wingdings" pitchFamily="2" charset="2"/>
              <a:buChar char="v"/>
              <a:tabLst>
                <a:tab pos="1219170" algn="l"/>
              </a:tabLst>
            </a:pPr>
            <a:r>
              <a:rPr lang="en-US" sz="2000" b="1">
                <a:latin typeface="+mn-lt"/>
                <a:ea typeface="Aptos" panose="020B0004020202020204" pitchFamily="34" charset="0"/>
                <a:cs typeface="Arial" panose="020B0604020202020204" pitchFamily="34" charset="0"/>
              </a:rPr>
              <a:t>Phụ </a:t>
            </a:r>
            <a:r>
              <a:rPr lang="en-US" sz="2000" b="1" dirty="0" err="1">
                <a:latin typeface="+mn-lt"/>
                <a:ea typeface="Aptos" panose="020B0004020202020204" pitchFamily="34" charset="0"/>
                <a:cs typeface="Arial" panose="020B0604020202020204" pitchFamily="34" charset="0"/>
              </a:rPr>
              <a:t>thuộc</a:t>
            </a:r>
            <a:r>
              <a:rPr lang="en-US" sz="2000" b="1" dirty="0">
                <a:latin typeface="+mn-lt"/>
                <a:ea typeface="Aptos" panose="020B0004020202020204" pitchFamily="34" charset="0"/>
                <a:cs typeface="Arial" panose="020B0604020202020204" pitchFamily="34" charset="0"/>
              </a:rPr>
              <a:t> </a:t>
            </a:r>
            <a:r>
              <a:rPr lang="en-US" sz="2000" b="1" dirty="0" err="1">
                <a:latin typeface="+mn-lt"/>
                <a:ea typeface="Aptos" panose="020B0004020202020204" pitchFamily="34" charset="0"/>
                <a:cs typeface="Arial" panose="020B0604020202020204" pitchFamily="34" charset="0"/>
              </a:rPr>
              <a:t>nguyên</a:t>
            </a:r>
            <a:r>
              <a:rPr lang="en-US" sz="2000" b="1" dirty="0">
                <a:latin typeface="+mn-lt"/>
                <a:ea typeface="Aptos" panose="020B0004020202020204" pitchFamily="34" charset="0"/>
                <a:cs typeface="Arial" panose="020B0604020202020204" pitchFamily="34" charset="0"/>
              </a:rPr>
              <a:t> </a:t>
            </a:r>
            <a:r>
              <a:rPr lang="en-US" sz="2000" b="1" dirty="0" err="1">
                <a:latin typeface="+mn-lt"/>
                <a:ea typeface="Aptos" panose="020B0004020202020204" pitchFamily="34" charset="0"/>
                <a:cs typeface="Arial" panose="020B0604020202020204" pitchFamily="34" charset="0"/>
              </a:rPr>
              <a:t>liệu</a:t>
            </a:r>
            <a:r>
              <a:rPr lang="en-US" sz="2000" b="1" dirty="0">
                <a:latin typeface="+mn-lt"/>
                <a:ea typeface="Aptos" panose="020B0004020202020204" pitchFamily="34" charset="0"/>
                <a:cs typeface="Arial" panose="020B0604020202020204" pitchFamily="34" charset="0"/>
              </a:rPr>
              <a:t> </a:t>
            </a:r>
            <a:r>
              <a:rPr lang="en-US" sz="2000" b="1" dirty="0" err="1">
                <a:latin typeface="+mn-lt"/>
                <a:ea typeface="Aptos" panose="020B0004020202020204" pitchFamily="34" charset="0"/>
                <a:cs typeface="Arial" panose="020B0604020202020204" pitchFamily="34" charset="0"/>
              </a:rPr>
              <a:t>nhập</a:t>
            </a:r>
            <a:r>
              <a:rPr lang="en-US" sz="2000" b="1" dirty="0">
                <a:latin typeface="+mn-lt"/>
                <a:ea typeface="Aptos" panose="020B0004020202020204" pitchFamily="34" charset="0"/>
                <a:cs typeface="Arial" panose="020B0604020202020204" pitchFamily="34" charset="0"/>
              </a:rPr>
              <a:t> </a:t>
            </a:r>
            <a:r>
              <a:rPr lang="en-US" sz="2000" b="1" dirty="0" err="1">
                <a:latin typeface="+mn-lt"/>
                <a:ea typeface="Aptos" panose="020B0004020202020204" pitchFamily="34" charset="0"/>
                <a:cs typeface="Arial" panose="020B0604020202020204" pitchFamily="34" charset="0"/>
              </a:rPr>
              <a:t>khẩu</a:t>
            </a:r>
            <a:r>
              <a:rPr lang="en-US" sz="2000" b="1" dirty="0">
                <a:latin typeface="+mn-lt"/>
                <a:ea typeface="Aptos" panose="020B0004020202020204" pitchFamily="34" charset="0"/>
                <a:cs typeface="Arial" panose="020B0604020202020204" pitchFamily="34" charset="0"/>
              </a:rPr>
              <a:t>: </a:t>
            </a:r>
            <a:r>
              <a:rPr lang="en-US" sz="2000" dirty="0">
                <a:latin typeface="+mn-lt"/>
                <a:ea typeface="Aptos" panose="020B0004020202020204" pitchFamily="34" charset="0"/>
                <a:cs typeface="Arial" panose="020B0604020202020204" pitchFamily="34" charset="0"/>
              </a:rPr>
              <a:t>70% </a:t>
            </a:r>
            <a:r>
              <a:rPr lang="en-US" sz="2000" dirty="0" err="1">
                <a:latin typeface="+mn-lt"/>
                <a:ea typeface="Aptos" panose="020B0004020202020204" pitchFamily="34" charset="0"/>
                <a:cs typeface="Arial" panose="020B0604020202020204" pitchFamily="34" charset="0"/>
              </a:rPr>
              <a:t>nguyên</a:t>
            </a:r>
            <a:r>
              <a:rPr lang="en-US" sz="2000" dirty="0">
                <a:latin typeface="+mn-lt"/>
                <a:ea typeface="Aptos" panose="020B0004020202020204" pitchFamily="34" charset="0"/>
                <a:cs typeface="Arial" panose="020B0604020202020204" pitchFamily="34" charset="0"/>
              </a:rPr>
              <a:t> </a:t>
            </a:r>
            <a:r>
              <a:rPr lang="en-US" sz="2000" dirty="0" err="1">
                <a:latin typeface="+mn-lt"/>
                <a:ea typeface="Aptos" panose="020B0004020202020204" pitchFamily="34" charset="0"/>
                <a:cs typeface="Arial" panose="020B0604020202020204" pitchFamily="34" charset="0"/>
              </a:rPr>
              <a:t>liệu</a:t>
            </a:r>
            <a:r>
              <a:rPr lang="en-US" sz="2000" dirty="0">
                <a:latin typeface="+mn-lt"/>
                <a:ea typeface="Aptos" panose="020B0004020202020204" pitchFamily="34" charset="0"/>
                <a:cs typeface="Arial" panose="020B0604020202020204" pitchFamily="34" charset="0"/>
              </a:rPr>
              <a:t> </a:t>
            </a:r>
            <a:r>
              <a:rPr lang="en-US" sz="2000" dirty="0" err="1">
                <a:latin typeface="+mn-lt"/>
                <a:ea typeface="Aptos" panose="020B0004020202020204" pitchFamily="34" charset="0"/>
                <a:cs typeface="Arial" panose="020B0604020202020204" pitchFamily="34" charset="0"/>
              </a:rPr>
              <a:t>dệt</a:t>
            </a:r>
            <a:r>
              <a:rPr lang="en-US" sz="2000" dirty="0">
                <a:latin typeface="+mn-lt"/>
                <a:ea typeface="Aptos" panose="020B0004020202020204" pitchFamily="34" charset="0"/>
                <a:cs typeface="Arial" panose="020B0604020202020204" pitchFamily="34" charset="0"/>
              </a:rPr>
              <a:t> may </a:t>
            </a:r>
            <a:r>
              <a:rPr lang="en-US" sz="2000" dirty="0" err="1">
                <a:latin typeface="+mn-lt"/>
                <a:ea typeface="Aptos" panose="020B0004020202020204" pitchFamily="34" charset="0"/>
                <a:cs typeface="Arial" panose="020B0604020202020204" pitchFamily="34" charset="0"/>
              </a:rPr>
              <a:t>phải</a:t>
            </a:r>
            <a:r>
              <a:rPr lang="en-US" sz="2000" dirty="0">
                <a:latin typeface="+mn-lt"/>
                <a:ea typeface="Aptos" panose="020B0004020202020204" pitchFamily="34" charset="0"/>
                <a:cs typeface="Arial" panose="020B0604020202020204" pitchFamily="34" charset="0"/>
              </a:rPr>
              <a:t> </a:t>
            </a:r>
            <a:r>
              <a:rPr lang="en-US" sz="2000" dirty="0" err="1">
                <a:latin typeface="+mn-lt"/>
                <a:ea typeface="Aptos" panose="020B0004020202020204" pitchFamily="34" charset="0"/>
                <a:cs typeface="Arial" panose="020B0604020202020204" pitchFamily="34" charset="0"/>
              </a:rPr>
              <a:t>nhập</a:t>
            </a:r>
            <a:r>
              <a:rPr lang="en-US" sz="2000" dirty="0">
                <a:latin typeface="+mn-lt"/>
                <a:ea typeface="Aptos" panose="020B0004020202020204" pitchFamily="34" charset="0"/>
                <a:cs typeface="Arial" panose="020B0604020202020204" pitchFamily="34" charset="0"/>
              </a:rPr>
              <a:t> </a:t>
            </a:r>
            <a:r>
              <a:rPr lang="en-US" sz="2000" dirty="0" err="1">
                <a:latin typeface="+mn-lt"/>
                <a:ea typeface="Aptos" panose="020B0004020202020204" pitchFamily="34" charset="0"/>
                <a:cs typeface="Arial" panose="020B0604020202020204" pitchFamily="34" charset="0"/>
              </a:rPr>
              <a:t>khẩu</a:t>
            </a:r>
            <a:r>
              <a:rPr lang="en-US" sz="2000" dirty="0">
                <a:latin typeface="+mn-lt"/>
                <a:ea typeface="Aptos" panose="020B0004020202020204" pitchFamily="34" charset="0"/>
                <a:cs typeface="Arial" panose="020B0604020202020204" pitchFamily="34" charset="0"/>
              </a:rPr>
              <a:t>.</a:t>
            </a:r>
          </a:p>
          <a:p>
            <a:pPr marL="0" indent="0">
              <a:lnSpc>
                <a:spcPct val="150000"/>
              </a:lnSpc>
              <a:spcBef>
                <a:spcPts val="800"/>
              </a:spcBef>
              <a:spcAft>
                <a:spcPts val="800"/>
              </a:spcAft>
              <a:buSzPts val="1000"/>
              <a:buNone/>
              <a:tabLst>
                <a:tab pos="609585" algn="l"/>
              </a:tabLst>
            </a:pPr>
            <a:r>
              <a:rPr lang="en-US" b="1" dirty="0" err="1">
                <a:ea typeface="Aptos" panose="020B0004020202020204" pitchFamily="34" charset="0"/>
                <a:cs typeface="Arial" panose="020B0604020202020204" pitchFamily="34" charset="0"/>
              </a:rPr>
              <a:t>Cơ</a:t>
            </a:r>
            <a:r>
              <a:rPr lang="en-US" b="1" dirty="0">
                <a:ea typeface="Aptos" panose="020B0004020202020204" pitchFamily="34" charset="0"/>
                <a:cs typeface="Arial" panose="020B0604020202020204" pitchFamily="34" charset="0"/>
              </a:rPr>
              <a:t> </a:t>
            </a:r>
            <a:r>
              <a:rPr lang="en-US" b="1" dirty="0" err="1">
                <a:ea typeface="Aptos" panose="020B0004020202020204" pitchFamily="34" charset="0"/>
                <a:cs typeface="Arial" panose="020B0604020202020204" pitchFamily="34" charset="0"/>
              </a:rPr>
              <a:t>hội</a:t>
            </a:r>
            <a:r>
              <a:rPr lang="en-US" b="1" dirty="0">
                <a:ea typeface="Aptos" panose="020B0004020202020204" pitchFamily="34" charset="0"/>
                <a:cs typeface="Arial" panose="020B0604020202020204" pitchFamily="34" charset="0"/>
              </a:rPr>
              <a:t>:</a:t>
            </a:r>
          </a:p>
          <a:p>
            <a:pPr marL="990575" lvl="1" indent="-380990">
              <a:lnSpc>
                <a:spcPct val="150000"/>
              </a:lnSpc>
              <a:spcBef>
                <a:spcPts val="800"/>
              </a:spcBef>
              <a:spcAft>
                <a:spcPts val="800"/>
              </a:spcAft>
              <a:buSzPts val="1000"/>
              <a:buFont typeface="Wingdings" pitchFamily="2" charset="2"/>
              <a:buChar char="v"/>
              <a:tabLst>
                <a:tab pos="1219170" algn="l"/>
              </a:tabLst>
            </a:pPr>
            <a:r>
              <a:rPr lang="en-US" sz="2000" b="1" dirty="0" err="1">
                <a:latin typeface="+mn-lt"/>
                <a:ea typeface="Aptos" panose="020B0004020202020204" pitchFamily="34" charset="0"/>
                <a:cs typeface="Arial" panose="020B0604020202020204" pitchFamily="34" charset="0"/>
              </a:rPr>
              <a:t>Hiệp</a:t>
            </a:r>
            <a:r>
              <a:rPr lang="en-US" sz="2000" b="1" dirty="0">
                <a:latin typeface="+mn-lt"/>
                <a:ea typeface="Aptos" panose="020B0004020202020204" pitchFamily="34" charset="0"/>
                <a:cs typeface="Arial" panose="020B0604020202020204" pitchFamily="34" charset="0"/>
              </a:rPr>
              <a:t> </a:t>
            </a:r>
            <a:r>
              <a:rPr lang="en-US" sz="2000" b="1" dirty="0" err="1">
                <a:latin typeface="+mn-lt"/>
                <a:ea typeface="Aptos" panose="020B0004020202020204" pitchFamily="34" charset="0"/>
                <a:cs typeface="Arial" panose="020B0604020202020204" pitchFamily="34" charset="0"/>
              </a:rPr>
              <a:t>định</a:t>
            </a:r>
            <a:r>
              <a:rPr lang="en-US" sz="2000" b="1" dirty="0">
                <a:latin typeface="+mn-lt"/>
                <a:ea typeface="Aptos" panose="020B0004020202020204" pitchFamily="34" charset="0"/>
                <a:cs typeface="Arial" panose="020B0604020202020204" pitchFamily="34" charset="0"/>
              </a:rPr>
              <a:t> </a:t>
            </a:r>
            <a:r>
              <a:rPr lang="en-US" sz="2000" b="1" dirty="0" err="1">
                <a:latin typeface="+mn-lt"/>
                <a:ea typeface="Aptos" panose="020B0004020202020204" pitchFamily="34" charset="0"/>
                <a:cs typeface="Arial" panose="020B0604020202020204" pitchFamily="34" charset="0"/>
              </a:rPr>
              <a:t>thương</a:t>
            </a:r>
            <a:r>
              <a:rPr lang="en-US" sz="2000" b="1" dirty="0">
                <a:latin typeface="+mn-lt"/>
                <a:ea typeface="Aptos" panose="020B0004020202020204" pitchFamily="34" charset="0"/>
                <a:cs typeface="Arial" panose="020B0604020202020204" pitchFamily="34" charset="0"/>
              </a:rPr>
              <a:t> </a:t>
            </a:r>
            <a:r>
              <a:rPr lang="en-US" sz="2000" b="1" dirty="0" err="1">
                <a:latin typeface="+mn-lt"/>
                <a:ea typeface="Aptos" panose="020B0004020202020204" pitchFamily="34" charset="0"/>
                <a:cs typeface="Arial" panose="020B0604020202020204" pitchFamily="34" charset="0"/>
              </a:rPr>
              <a:t>mại</a:t>
            </a:r>
            <a:r>
              <a:rPr lang="en-US" sz="2000" b="1" dirty="0">
                <a:latin typeface="+mn-lt"/>
                <a:ea typeface="Aptos" panose="020B0004020202020204" pitchFamily="34" charset="0"/>
                <a:cs typeface="Arial" panose="020B0604020202020204" pitchFamily="34" charset="0"/>
              </a:rPr>
              <a:t> </a:t>
            </a:r>
            <a:r>
              <a:rPr lang="en-US" sz="2000" b="1" dirty="0" err="1">
                <a:latin typeface="+mn-lt"/>
                <a:ea typeface="Aptos" panose="020B0004020202020204" pitchFamily="34" charset="0"/>
                <a:cs typeface="Arial" panose="020B0604020202020204" pitchFamily="34" charset="0"/>
              </a:rPr>
              <a:t>tự</a:t>
            </a:r>
            <a:r>
              <a:rPr lang="en-US" sz="2000" b="1" dirty="0">
                <a:latin typeface="+mn-lt"/>
                <a:ea typeface="Aptos" panose="020B0004020202020204" pitchFamily="34" charset="0"/>
                <a:cs typeface="Arial" panose="020B0604020202020204" pitchFamily="34" charset="0"/>
              </a:rPr>
              <a:t> do (FTAs): </a:t>
            </a:r>
            <a:r>
              <a:rPr lang="en-US" sz="2000" dirty="0">
                <a:latin typeface="+mn-lt"/>
                <a:ea typeface="Aptos" panose="020B0004020202020204" pitchFamily="34" charset="0"/>
                <a:cs typeface="Arial" panose="020B0604020202020204" pitchFamily="34" charset="0"/>
              </a:rPr>
              <a:t>RCEP, EVFTA </a:t>
            </a:r>
            <a:r>
              <a:rPr lang="en-US" sz="2000" dirty="0" err="1">
                <a:latin typeface="+mn-lt"/>
                <a:ea typeface="Aptos" panose="020B0004020202020204" pitchFamily="34" charset="0"/>
                <a:cs typeface="Arial" panose="020B0604020202020204" pitchFamily="34" charset="0"/>
              </a:rPr>
              <a:t>mở</a:t>
            </a:r>
            <a:r>
              <a:rPr lang="en-US" sz="2000" dirty="0">
                <a:latin typeface="+mn-lt"/>
                <a:ea typeface="Aptos" panose="020B0004020202020204" pitchFamily="34" charset="0"/>
                <a:cs typeface="Arial" panose="020B0604020202020204" pitchFamily="34" charset="0"/>
              </a:rPr>
              <a:t> </a:t>
            </a:r>
            <a:r>
              <a:rPr lang="en-US" sz="2000" dirty="0" err="1">
                <a:latin typeface="+mn-lt"/>
                <a:ea typeface="Aptos" panose="020B0004020202020204" pitchFamily="34" charset="0"/>
                <a:cs typeface="Arial" panose="020B0604020202020204" pitchFamily="34" charset="0"/>
              </a:rPr>
              <a:t>rộng</a:t>
            </a:r>
            <a:r>
              <a:rPr lang="en-US" sz="2000" dirty="0">
                <a:latin typeface="+mn-lt"/>
                <a:ea typeface="Aptos" panose="020B0004020202020204" pitchFamily="34" charset="0"/>
                <a:cs typeface="Arial" panose="020B0604020202020204" pitchFamily="34" charset="0"/>
              </a:rPr>
              <a:t> </a:t>
            </a:r>
            <a:r>
              <a:rPr lang="en-US" sz="2000" dirty="0" err="1">
                <a:latin typeface="+mn-lt"/>
                <a:ea typeface="Aptos" panose="020B0004020202020204" pitchFamily="34" charset="0"/>
                <a:cs typeface="Arial" panose="020B0604020202020204" pitchFamily="34" charset="0"/>
              </a:rPr>
              <a:t>thị</a:t>
            </a:r>
            <a:r>
              <a:rPr lang="en-US" sz="2000" dirty="0">
                <a:latin typeface="+mn-lt"/>
                <a:ea typeface="Aptos" panose="020B0004020202020204" pitchFamily="34" charset="0"/>
                <a:cs typeface="Arial" panose="020B0604020202020204" pitchFamily="34" charset="0"/>
              </a:rPr>
              <a:t> </a:t>
            </a:r>
            <a:r>
              <a:rPr lang="en-US" sz="2000" dirty="0" err="1">
                <a:latin typeface="+mn-lt"/>
                <a:ea typeface="Aptos" panose="020B0004020202020204" pitchFamily="34" charset="0"/>
                <a:cs typeface="Arial" panose="020B0604020202020204" pitchFamily="34" charset="0"/>
              </a:rPr>
              <a:t>trường</a:t>
            </a:r>
            <a:r>
              <a:rPr lang="en-US" sz="2000" dirty="0">
                <a:latin typeface="+mn-lt"/>
                <a:ea typeface="Aptos" panose="020B0004020202020204" pitchFamily="34" charset="0"/>
                <a:cs typeface="Arial" panose="020B0604020202020204" pitchFamily="34" charset="0"/>
              </a:rPr>
              <a:t> </a:t>
            </a:r>
            <a:r>
              <a:rPr lang="en-US" sz="2000" dirty="0" err="1">
                <a:latin typeface="+mn-lt"/>
                <a:ea typeface="Aptos" panose="020B0004020202020204" pitchFamily="34" charset="0"/>
                <a:cs typeface="Arial" panose="020B0604020202020204" pitchFamily="34" charset="0"/>
              </a:rPr>
              <a:t>và</a:t>
            </a:r>
            <a:r>
              <a:rPr lang="en-US" sz="2000" dirty="0">
                <a:latin typeface="+mn-lt"/>
                <a:ea typeface="Aptos" panose="020B0004020202020204" pitchFamily="34" charset="0"/>
                <a:cs typeface="Arial" panose="020B0604020202020204" pitchFamily="34" charset="0"/>
              </a:rPr>
              <a:t> </a:t>
            </a:r>
            <a:r>
              <a:rPr lang="en-US" sz="2000" dirty="0" err="1">
                <a:latin typeface="+mn-lt"/>
                <a:ea typeface="Aptos" panose="020B0004020202020204" pitchFamily="34" charset="0"/>
                <a:cs typeface="Arial" panose="020B0604020202020204" pitchFamily="34" charset="0"/>
              </a:rPr>
              <a:t>giảm</a:t>
            </a:r>
            <a:r>
              <a:rPr lang="en-US" sz="2000" dirty="0">
                <a:latin typeface="+mn-lt"/>
                <a:ea typeface="Aptos" panose="020B0004020202020204" pitchFamily="34" charset="0"/>
                <a:cs typeface="Arial" panose="020B0604020202020204" pitchFamily="34" charset="0"/>
              </a:rPr>
              <a:t> </a:t>
            </a:r>
            <a:r>
              <a:rPr lang="en-US" sz="2000" dirty="0" err="1">
                <a:latin typeface="+mn-lt"/>
                <a:ea typeface="Aptos" panose="020B0004020202020204" pitchFamily="34" charset="0"/>
                <a:cs typeface="Arial" panose="020B0604020202020204" pitchFamily="34" charset="0"/>
              </a:rPr>
              <a:t>thuế</a:t>
            </a:r>
            <a:r>
              <a:rPr lang="en-US" sz="2000" dirty="0">
                <a:latin typeface="+mn-lt"/>
                <a:ea typeface="Aptos" panose="020B0004020202020204" pitchFamily="34" charset="0"/>
                <a:cs typeface="Arial" panose="020B0604020202020204" pitchFamily="34" charset="0"/>
              </a:rPr>
              <a:t>.</a:t>
            </a:r>
          </a:p>
          <a:p>
            <a:pPr marL="990575" lvl="1" indent="-380990">
              <a:lnSpc>
                <a:spcPct val="150000"/>
              </a:lnSpc>
              <a:spcBef>
                <a:spcPts val="800"/>
              </a:spcBef>
              <a:spcAft>
                <a:spcPts val="800"/>
              </a:spcAft>
              <a:buSzPts val="1000"/>
              <a:buFont typeface="Wingdings" pitchFamily="2" charset="2"/>
              <a:buChar char="v"/>
              <a:tabLst>
                <a:tab pos="1219170" algn="l"/>
              </a:tabLst>
            </a:pPr>
            <a:r>
              <a:rPr lang="en-US" sz="2000" b="1" dirty="0">
                <a:latin typeface="+mn-lt"/>
                <a:ea typeface="Aptos" panose="020B0004020202020204" pitchFamily="34" charset="0"/>
                <a:cs typeface="Arial" panose="020B0604020202020204" pitchFamily="34" charset="0"/>
              </a:rPr>
              <a:t>Nhu </a:t>
            </a:r>
            <a:r>
              <a:rPr lang="en-US" sz="2000" b="1" dirty="0" err="1">
                <a:latin typeface="+mn-lt"/>
                <a:ea typeface="Aptos" panose="020B0004020202020204" pitchFamily="34" charset="0"/>
                <a:cs typeface="Arial" panose="020B0604020202020204" pitchFamily="34" charset="0"/>
              </a:rPr>
              <a:t>cầu</a:t>
            </a:r>
            <a:r>
              <a:rPr lang="en-US" sz="2000" b="1" dirty="0">
                <a:latin typeface="+mn-lt"/>
                <a:ea typeface="Aptos" panose="020B0004020202020204" pitchFamily="34" charset="0"/>
                <a:cs typeface="Arial" panose="020B0604020202020204" pitchFamily="34" charset="0"/>
              </a:rPr>
              <a:t> </a:t>
            </a:r>
            <a:r>
              <a:rPr lang="en-US" sz="2000" b="1" dirty="0" err="1">
                <a:latin typeface="+mn-lt"/>
                <a:ea typeface="Aptos" panose="020B0004020202020204" pitchFamily="34" charset="0"/>
                <a:cs typeface="Arial" panose="020B0604020202020204" pitchFamily="34" charset="0"/>
              </a:rPr>
              <a:t>tăng</a:t>
            </a:r>
            <a:r>
              <a:rPr lang="en-US" sz="2000" b="1" dirty="0">
                <a:latin typeface="+mn-lt"/>
                <a:ea typeface="Aptos" panose="020B0004020202020204" pitchFamily="34" charset="0"/>
                <a:cs typeface="Arial" panose="020B0604020202020204" pitchFamily="34" charset="0"/>
              </a:rPr>
              <a:t> </a:t>
            </a:r>
            <a:r>
              <a:rPr lang="en-US" sz="2000" b="1" dirty="0" err="1">
                <a:latin typeface="+mn-lt"/>
                <a:ea typeface="Aptos" panose="020B0004020202020204" pitchFamily="34" charset="0"/>
                <a:cs typeface="Arial" panose="020B0604020202020204" pitchFamily="34" charset="0"/>
              </a:rPr>
              <a:t>từ</a:t>
            </a:r>
            <a:r>
              <a:rPr lang="en-US" sz="2000" b="1" dirty="0">
                <a:latin typeface="+mn-lt"/>
                <a:ea typeface="Aptos" panose="020B0004020202020204" pitchFamily="34" charset="0"/>
                <a:cs typeface="Arial" panose="020B0604020202020204" pitchFamily="34" charset="0"/>
              </a:rPr>
              <a:t> </a:t>
            </a:r>
            <a:r>
              <a:rPr lang="en-US" sz="2000" b="1" dirty="0" err="1">
                <a:latin typeface="+mn-lt"/>
                <a:ea typeface="Aptos" panose="020B0004020202020204" pitchFamily="34" charset="0"/>
                <a:cs typeface="Arial" panose="020B0604020202020204" pitchFamily="34" charset="0"/>
              </a:rPr>
              <a:t>các</a:t>
            </a:r>
            <a:r>
              <a:rPr lang="en-US" sz="2000" b="1" dirty="0">
                <a:latin typeface="+mn-lt"/>
                <a:ea typeface="Aptos" panose="020B0004020202020204" pitchFamily="34" charset="0"/>
                <a:cs typeface="Arial" panose="020B0604020202020204" pitchFamily="34" charset="0"/>
              </a:rPr>
              <a:t> </a:t>
            </a:r>
            <a:r>
              <a:rPr lang="en-US" sz="2000" b="1" dirty="0" err="1">
                <a:latin typeface="+mn-lt"/>
                <a:ea typeface="Aptos" panose="020B0004020202020204" pitchFamily="34" charset="0"/>
                <a:cs typeface="Arial" panose="020B0604020202020204" pitchFamily="34" charset="0"/>
              </a:rPr>
              <a:t>thị</a:t>
            </a:r>
            <a:r>
              <a:rPr lang="en-US" sz="2000" b="1" dirty="0">
                <a:latin typeface="+mn-lt"/>
                <a:ea typeface="Aptos" panose="020B0004020202020204" pitchFamily="34" charset="0"/>
                <a:cs typeface="Arial" panose="020B0604020202020204" pitchFamily="34" charset="0"/>
              </a:rPr>
              <a:t> </a:t>
            </a:r>
            <a:r>
              <a:rPr lang="en-US" sz="2000" b="1" dirty="0" err="1">
                <a:latin typeface="+mn-lt"/>
                <a:ea typeface="Aptos" panose="020B0004020202020204" pitchFamily="34" charset="0"/>
                <a:cs typeface="Arial" panose="020B0604020202020204" pitchFamily="34" charset="0"/>
              </a:rPr>
              <a:t>trường</a:t>
            </a:r>
            <a:r>
              <a:rPr lang="en-US" sz="2000" b="1" dirty="0">
                <a:latin typeface="+mn-lt"/>
                <a:ea typeface="Aptos" panose="020B0004020202020204" pitchFamily="34" charset="0"/>
                <a:cs typeface="Arial" panose="020B0604020202020204" pitchFamily="34" charset="0"/>
              </a:rPr>
              <a:t> </a:t>
            </a:r>
            <a:r>
              <a:rPr lang="en-US" sz="2000" b="1" dirty="0" err="1">
                <a:latin typeface="+mn-lt"/>
                <a:ea typeface="Aptos" panose="020B0004020202020204" pitchFamily="34" charset="0"/>
                <a:cs typeface="Arial" panose="020B0604020202020204" pitchFamily="34" charset="0"/>
              </a:rPr>
              <a:t>mới</a:t>
            </a:r>
            <a:r>
              <a:rPr lang="en-US" sz="2000" b="1" dirty="0">
                <a:latin typeface="+mn-lt"/>
                <a:ea typeface="Aptos" panose="020B0004020202020204" pitchFamily="34" charset="0"/>
                <a:cs typeface="Arial" panose="020B0604020202020204" pitchFamily="34" charset="0"/>
              </a:rPr>
              <a:t> </a:t>
            </a:r>
            <a:r>
              <a:rPr lang="en-US" sz="2000" b="1" dirty="0" err="1">
                <a:latin typeface="+mn-lt"/>
                <a:ea typeface="Aptos" panose="020B0004020202020204" pitchFamily="34" charset="0"/>
                <a:cs typeface="Arial" panose="020B0604020202020204" pitchFamily="34" charset="0"/>
              </a:rPr>
              <a:t>nổi</a:t>
            </a:r>
            <a:r>
              <a:rPr lang="en-US" sz="2000" b="1" dirty="0">
                <a:latin typeface="+mn-lt"/>
                <a:ea typeface="Aptos" panose="020B0004020202020204" pitchFamily="34" charset="0"/>
                <a:cs typeface="Arial" panose="020B0604020202020204" pitchFamily="34" charset="0"/>
              </a:rPr>
              <a:t>: </a:t>
            </a:r>
            <a:r>
              <a:rPr lang="en-US" sz="2000" dirty="0">
                <a:latin typeface="+mn-lt"/>
                <a:ea typeface="Aptos" panose="020B0004020202020204" pitchFamily="34" charset="0"/>
                <a:cs typeface="Arial" panose="020B0604020202020204" pitchFamily="34" charset="0"/>
              </a:rPr>
              <a:t>Châu Phi, Trung </a:t>
            </a:r>
            <a:r>
              <a:rPr lang="en-US" sz="2000" dirty="0" err="1">
                <a:latin typeface="+mn-lt"/>
                <a:ea typeface="Aptos" panose="020B0004020202020204" pitchFamily="34" charset="0"/>
                <a:cs typeface="Arial" panose="020B0604020202020204" pitchFamily="34" charset="0"/>
              </a:rPr>
              <a:t>Đông</a:t>
            </a:r>
            <a:r>
              <a:rPr lang="en-US" sz="2000" dirty="0">
                <a:latin typeface="+mn-lt"/>
                <a:ea typeface="Aptos" panose="020B0004020202020204" pitchFamily="34" charset="0"/>
                <a:cs typeface="Arial" panose="020B0604020202020204" pitchFamily="34" charset="0"/>
              </a:rPr>
              <a:t>.</a:t>
            </a:r>
          </a:p>
          <a:p>
            <a:pPr>
              <a:buFont typeface="Wingdings" pitchFamily="2" charset="2"/>
              <a:buChar char="v"/>
            </a:pPr>
            <a:endParaRPr lang="en-US" dirty="0"/>
          </a:p>
        </p:txBody>
      </p:sp>
    </p:spTree>
    <p:extLst>
      <p:ext uri="{BB962C8B-B14F-4D97-AF65-F5344CB8AC3E}">
        <p14:creationId xmlns:p14="http://schemas.microsoft.com/office/powerpoint/2010/main" val="35972423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B96FBC-45DF-AC6D-0254-8F7639A221D5}"/>
              </a:ext>
            </a:extLst>
          </p:cNvPr>
          <p:cNvSpPr>
            <a:spLocks noGrp="1"/>
          </p:cNvSpPr>
          <p:nvPr>
            <p:ph type="title"/>
          </p:nvPr>
        </p:nvSpPr>
        <p:spPr/>
        <p:txBody>
          <a:bodyPr>
            <a:noAutofit/>
          </a:bodyPr>
          <a:lstStyle/>
          <a:p>
            <a:r>
              <a:rPr lang="en-US" sz="3200">
                <a:solidFill>
                  <a:schemeClr val="accent1">
                    <a:lumMod val="50000"/>
                  </a:schemeClr>
                </a:solidFill>
                <a:latin typeface="Arial" panose="020B0604020202020204" pitchFamily="34" charset="0"/>
              </a:rPr>
              <a:t>Tiêu </a:t>
            </a:r>
            <a:r>
              <a:rPr lang="vi-VN" sz="3200">
                <a:solidFill>
                  <a:schemeClr val="accent1">
                    <a:lumMod val="50000"/>
                  </a:schemeClr>
                </a:solidFill>
                <a:latin typeface="Arial" panose="020B0604020202020204" pitchFamily="34" charset="0"/>
              </a:rPr>
              <a:t>thụ </a:t>
            </a:r>
            <a:r>
              <a:rPr lang="vi-VN" sz="3200" dirty="0">
                <a:solidFill>
                  <a:schemeClr val="accent1">
                    <a:lumMod val="50000"/>
                  </a:schemeClr>
                </a:solidFill>
                <a:latin typeface="Arial" panose="020B0604020202020204" pitchFamily="34" charset="0"/>
              </a:rPr>
              <a:t>năng lượng</a:t>
            </a:r>
            <a:endParaRPr lang="en-US" sz="3200" dirty="0">
              <a:solidFill>
                <a:schemeClr val="accent1">
                  <a:lumMod val="50000"/>
                </a:schemeClr>
              </a:solidFill>
            </a:endParaRPr>
          </a:p>
        </p:txBody>
      </p:sp>
      <p:sp>
        <p:nvSpPr>
          <p:cNvPr id="3" name="Text Placeholder 2">
            <a:extLst>
              <a:ext uri="{FF2B5EF4-FFF2-40B4-BE49-F238E27FC236}">
                <a16:creationId xmlns:a16="http://schemas.microsoft.com/office/drawing/2014/main" id="{8309C34B-7629-1C64-FD0A-CF55849A9EF2}"/>
              </a:ext>
            </a:extLst>
          </p:cNvPr>
          <p:cNvSpPr>
            <a:spLocks noGrp="1"/>
          </p:cNvSpPr>
          <p:nvPr>
            <p:ph type="body" idx="1"/>
          </p:nvPr>
        </p:nvSpPr>
        <p:spPr>
          <a:xfrm>
            <a:off x="609600" y="1663933"/>
            <a:ext cx="10972800" cy="4038800"/>
          </a:xfrm>
        </p:spPr>
        <p:txBody>
          <a:bodyPr>
            <a:noAutofit/>
          </a:bodyPr>
          <a:lstStyle/>
          <a:p>
            <a:pPr marL="457200" indent="-457200" eaLnBrk="0" fontAlgn="base" hangingPunct="0">
              <a:spcBef>
                <a:spcPts val="800"/>
              </a:spcBef>
              <a:spcAft>
                <a:spcPts val="800"/>
              </a:spcAft>
              <a:buClrTx/>
              <a:buSzTx/>
              <a:buFont typeface="Arial" panose="020B0604020202020204" pitchFamily="34" charset="0"/>
              <a:buChar char="•"/>
            </a:pPr>
            <a:r>
              <a:rPr lang="en-US" altLang="en-US" sz="2667" b="1">
                <a:solidFill>
                  <a:schemeClr val="tx1"/>
                </a:solidFill>
                <a:latin typeface="Arial" panose="020B0604020202020204" pitchFamily="34" charset="0"/>
              </a:rPr>
              <a:t>Tiêu thụ năng lượng lớn: </a:t>
            </a:r>
            <a:r>
              <a:rPr lang="en-US" altLang="en-US" sz="2667">
                <a:solidFill>
                  <a:schemeClr val="tx1"/>
                </a:solidFill>
                <a:latin typeface="Arial" panose="020B0604020202020204" pitchFamily="34" charset="0"/>
              </a:rPr>
              <a:t>Ngành </a:t>
            </a:r>
            <a:r>
              <a:rPr lang="en-US" altLang="en-US" sz="2667" dirty="0" err="1">
                <a:solidFill>
                  <a:schemeClr val="tx1"/>
                </a:solidFill>
                <a:latin typeface="Arial" panose="020B0604020202020204" pitchFamily="34" charset="0"/>
              </a:rPr>
              <a:t>dệt</a:t>
            </a:r>
            <a:r>
              <a:rPr lang="en-US" altLang="en-US" sz="2667" dirty="0">
                <a:solidFill>
                  <a:schemeClr val="tx1"/>
                </a:solidFill>
                <a:latin typeface="Arial" panose="020B0604020202020204" pitchFamily="34" charset="0"/>
              </a:rPr>
              <a:t> may </a:t>
            </a:r>
            <a:r>
              <a:rPr lang="en-US" altLang="en-US" sz="2667" dirty="0" err="1">
                <a:solidFill>
                  <a:schemeClr val="tx1"/>
                </a:solidFill>
                <a:latin typeface="Arial" panose="020B0604020202020204" pitchFamily="34" charset="0"/>
              </a:rPr>
              <a:t>là</a:t>
            </a:r>
            <a:r>
              <a:rPr lang="en-US" altLang="en-US" sz="2667" dirty="0">
                <a:solidFill>
                  <a:schemeClr val="tx1"/>
                </a:solidFill>
                <a:latin typeface="Arial" panose="020B0604020202020204" pitchFamily="34" charset="0"/>
              </a:rPr>
              <a:t> </a:t>
            </a:r>
            <a:r>
              <a:rPr lang="en-US" altLang="en-US" sz="2667" dirty="0" err="1">
                <a:solidFill>
                  <a:schemeClr val="tx1"/>
                </a:solidFill>
                <a:latin typeface="Arial" panose="020B0604020202020204" pitchFamily="34" charset="0"/>
              </a:rPr>
              <a:t>một</a:t>
            </a:r>
            <a:r>
              <a:rPr lang="en-US" altLang="en-US" sz="2667" dirty="0">
                <a:solidFill>
                  <a:schemeClr val="tx1"/>
                </a:solidFill>
                <a:latin typeface="Arial" panose="020B0604020202020204" pitchFamily="34" charset="0"/>
              </a:rPr>
              <a:t> </a:t>
            </a:r>
            <a:r>
              <a:rPr lang="en-US" altLang="en-US" sz="2667" dirty="0" err="1">
                <a:solidFill>
                  <a:schemeClr val="tx1"/>
                </a:solidFill>
                <a:latin typeface="Arial" panose="020B0604020202020204" pitchFamily="34" charset="0"/>
              </a:rPr>
              <a:t>trong</a:t>
            </a:r>
            <a:r>
              <a:rPr lang="en-US" altLang="en-US" sz="2667" dirty="0">
                <a:solidFill>
                  <a:schemeClr val="tx1"/>
                </a:solidFill>
                <a:latin typeface="Arial" panose="020B0604020202020204" pitchFamily="34" charset="0"/>
              </a:rPr>
              <a:t> </a:t>
            </a:r>
            <a:r>
              <a:rPr lang="en-US" altLang="en-US" sz="2667" dirty="0" err="1">
                <a:solidFill>
                  <a:schemeClr val="tx1"/>
                </a:solidFill>
                <a:latin typeface="Arial" panose="020B0604020202020204" pitchFamily="34" charset="0"/>
              </a:rPr>
              <a:t>những</a:t>
            </a:r>
            <a:r>
              <a:rPr lang="en-US" altLang="en-US" sz="2667" dirty="0">
                <a:solidFill>
                  <a:schemeClr val="tx1"/>
                </a:solidFill>
                <a:latin typeface="Arial" panose="020B0604020202020204" pitchFamily="34" charset="0"/>
              </a:rPr>
              <a:t> </a:t>
            </a:r>
            <a:r>
              <a:rPr lang="en-US" altLang="en-US" sz="2667" dirty="0" err="1">
                <a:solidFill>
                  <a:schemeClr val="tx1"/>
                </a:solidFill>
                <a:latin typeface="Arial" panose="020B0604020202020204" pitchFamily="34" charset="0"/>
              </a:rPr>
              <a:t>ngành</a:t>
            </a:r>
            <a:r>
              <a:rPr lang="en-US" altLang="en-US" sz="2667" dirty="0">
                <a:solidFill>
                  <a:schemeClr val="tx1"/>
                </a:solidFill>
                <a:latin typeface="Arial" panose="020B0604020202020204" pitchFamily="34" charset="0"/>
              </a:rPr>
              <a:t> </a:t>
            </a:r>
            <a:r>
              <a:rPr lang="en-US" altLang="en-US" sz="2667" dirty="0" err="1">
                <a:solidFill>
                  <a:schemeClr val="tx1"/>
                </a:solidFill>
                <a:latin typeface="Arial" panose="020B0604020202020204" pitchFamily="34" charset="0"/>
              </a:rPr>
              <a:t>công</a:t>
            </a:r>
            <a:r>
              <a:rPr lang="en-US" altLang="en-US" sz="2667" dirty="0">
                <a:solidFill>
                  <a:schemeClr val="tx1"/>
                </a:solidFill>
                <a:latin typeface="Arial" panose="020B0604020202020204" pitchFamily="34" charset="0"/>
              </a:rPr>
              <a:t> </a:t>
            </a:r>
            <a:r>
              <a:rPr lang="en-US" altLang="en-US" sz="2667" dirty="0" err="1">
                <a:solidFill>
                  <a:schemeClr val="tx1"/>
                </a:solidFill>
                <a:latin typeface="Arial" panose="020B0604020202020204" pitchFamily="34" charset="0"/>
              </a:rPr>
              <a:t>nghiệp</a:t>
            </a:r>
            <a:r>
              <a:rPr lang="en-US" altLang="en-US" sz="2667" dirty="0">
                <a:solidFill>
                  <a:schemeClr val="tx1"/>
                </a:solidFill>
                <a:latin typeface="Arial" panose="020B0604020202020204" pitchFamily="34" charset="0"/>
              </a:rPr>
              <a:t> </a:t>
            </a:r>
            <a:r>
              <a:rPr lang="en-US" altLang="en-US" sz="2667" dirty="0" err="1">
                <a:solidFill>
                  <a:schemeClr val="tx1"/>
                </a:solidFill>
                <a:latin typeface="Arial" panose="020B0604020202020204" pitchFamily="34" charset="0"/>
              </a:rPr>
              <a:t>tiêu</a:t>
            </a:r>
            <a:r>
              <a:rPr lang="en-US" altLang="en-US" sz="2667" dirty="0">
                <a:solidFill>
                  <a:schemeClr val="tx1"/>
                </a:solidFill>
                <a:latin typeface="Arial" panose="020B0604020202020204" pitchFamily="34" charset="0"/>
              </a:rPr>
              <a:t> </a:t>
            </a:r>
            <a:r>
              <a:rPr lang="en-US" altLang="en-US" sz="2667" dirty="0" err="1">
                <a:solidFill>
                  <a:schemeClr val="tx1"/>
                </a:solidFill>
                <a:latin typeface="Arial" panose="020B0604020202020204" pitchFamily="34" charset="0"/>
              </a:rPr>
              <a:t>thụ</a:t>
            </a:r>
            <a:r>
              <a:rPr lang="en-US" altLang="en-US" sz="2667" dirty="0">
                <a:solidFill>
                  <a:schemeClr val="tx1"/>
                </a:solidFill>
                <a:latin typeface="Arial" panose="020B0604020202020204" pitchFamily="34" charset="0"/>
              </a:rPr>
              <a:t> </a:t>
            </a:r>
            <a:r>
              <a:rPr lang="en-US" altLang="en-US" sz="2667" dirty="0" err="1">
                <a:solidFill>
                  <a:schemeClr val="tx1"/>
                </a:solidFill>
                <a:latin typeface="Arial" panose="020B0604020202020204" pitchFamily="34" charset="0"/>
              </a:rPr>
              <a:t>nhiều</a:t>
            </a:r>
            <a:r>
              <a:rPr lang="en-US" altLang="en-US" sz="2667" dirty="0">
                <a:solidFill>
                  <a:schemeClr val="tx1"/>
                </a:solidFill>
                <a:latin typeface="Arial" panose="020B0604020202020204" pitchFamily="34" charset="0"/>
              </a:rPr>
              <a:t> </a:t>
            </a:r>
            <a:r>
              <a:rPr lang="en-US" altLang="en-US" sz="2667" dirty="0" err="1">
                <a:solidFill>
                  <a:schemeClr val="tx1"/>
                </a:solidFill>
                <a:latin typeface="Arial" panose="020B0604020202020204" pitchFamily="34" charset="0"/>
              </a:rPr>
              <a:t>năng</a:t>
            </a:r>
            <a:r>
              <a:rPr lang="en-US" altLang="en-US" sz="2667" dirty="0">
                <a:solidFill>
                  <a:schemeClr val="tx1"/>
                </a:solidFill>
                <a:latin typeface="Arial" panose="020B0604020202020204" pitchFamily="34" charset="0"/>
              </a:rPr>
              <a:t> </a:t>
            </a:r>
            <a:r>
              <a:rPr lang="en-US" altLang="en-US" sz="2667" dirty="0" err="1">
                <a:solidFill>
                  <a:schemeClr val="tx1"/>
                </a:solidFill>
                <a:latin typeface="Arial" panose="020B0604020202020204" pitchFamily="34" charset="0"/>
              </a:rPr>
              <a:t>lượng</a:t>
            </a:r>
            <a:r>
              <a:rPr lang="en-US" altLang="en-US" sz="2667" dirty="0">
                <a:solidFill>
                  <a:schemeClr val="tx1"/>
                </a:solidFill>
                <a:latin typeface="Arial" panose="020B0604020202020204" pitchFamily="34" charset="0"/>
              </a:rPr>
              <a:t> </a:t>
            </a:r>
            <a:r>
              <a:rPr lang="en-US" altLang="en-US" sz="2667" dirty="0" err="1">
                <a:solidFill>
                  <a:schemeClr val="tx1"/>
                </a:solidFill>
                <a:latin typeface="Arial" panose="020B0604020202020204" pitchFamily="34" charset="0"/>
              </a:rPr>
              <a:t>nhất</a:t>
            </a:r>
            <a:r>
              <a:rPr lang="en-US" altLang="en-US" sz="2667" dirty="0">
                <a:solidFill>
                  <a:schemeClr val="tx1"/>
                </a:solidFill>
                <a:latin typeface="Arial" panose="020B0604020202020204" pitchFamily="34" charset="0"/>
              </a:rPr>
              <a:t>.</a:t>
            </a:r>
            <a:endParaRPr lang="vi-VN" altLang="en-US" sz="2667" dirty="0">
              <a:solidFill>
                <a:schemeClr val="tx1"/>
              </a:solidFill>
              <a:latin typeface="Arial" panose="020B0604020202020204" pitchFamily="34" charset="0"/>
            </a:endParaRPr>
          </a:p>
          <a:p>
            <a:pPr marL="457200" indent="-457200" eaLnBrk="0" fontAlgn="base" hangingPunct="0">
              <a:spcBef>
                <a:spcPts val="800"/>
              </a:spcBef>
              <a:spcAft>
                <a:spcPts val="800"/>
              </a:spcAft>
              <a:buClrTx/>
              <a:buSzTx/>
              <a:buFont typeface="Arial" panose="020B0604020202020204" pitchFamily="34" charset="0"/>
              <a:buChar char="•"/>
            </a:pPr>
            <a:r>
              <a:rPr lang="en-US" altLang="en-US" sz="2667">
                <a:solidFill>
                  <a:schemeClr val="tx1"/>
                </a:solidFill>
                <a:latin typeface="Arial" panose="020B0604020202020204" pitchFamily="34" charset="0"/>
              </a:rPr>
              <a:t>Chi phí năng lượng: chiếm </a:t>
            </a:r>
            <a:r>
              <a:rPr lang="en-US" altLang="en-US" sz="2667" dirty="0" err="1">
                <a:solidFill>
                  <a:schemeClr val="tx1"/>
                </a:solidFill>
                <a:latin typeface="Arial" panose="020B0604020202020204" pitchFamily="34" charset="0"/>
              </a:rPr>
              <a:t>từ</a:t>
            </a:r>
            <a:r>
              <a:rPr lang="en-US" altLang="en-US" sz="2667" dirty="0">
                <a:solidFill>
                  <a:schemeClr val="tx1"/>
                </a:solidFill>
                <a:latin typeface="Arial" panose="020B0604020202020204" pitchFamily="34" charset="0"/>
              </a:rPr>
              <a:t> 8-10% </a:t>
            </a:r>
            <a:r>
              <a:rPr lang="en-US" altLang="en-US" sz="2667" dirty="0" err="1">
                <a:solidFill>
                  <a:schemeClr val="tx1"/>
                </a:solidFill>
                <a:latin typeface="Arial" panose="020B0604020202020204" pitchFamily="34" charset="0"/>
              </a:rPr>
              <a:t>tổng</a:t>
            </a:r>
            <a:r>
              <a:rPr lang="en-US" altLang="en-US" sz="2667" dirty="0">
                <a:solidFill>
                  <a:schemeClr val="tx1"/>
                </a:solidFill>
                <a:latin typeface="Arial" panose="020B0604020202020204" pitchFamily="34" charset="0"/>
              </a:rPr>
              <a:t> chi </a:t>
            </a:r>
            <a:r>
              <a:rPr lang="en-US" altLang="en-US" sz="2667" dirty="0" err="1">
                <a:solidFill>
                  <a:schemeClr val="tx1"/>
                </a:solidFill>
                <a:latin typeface="Arial" panose="020B0604020202020204" pitchFamily="34" charset="0"/>
              </a:rPr>
              <a:t>phí</a:t>
            </a:r>
            <a:r>
              <a:rPr lang="en-US" altLang="en-US" sz="2667" dirty="0">
                <a:solidFill>
                  <a:schemeClr val="tx1"/>
                </a:solidFill>
                <a:latin typeface="Arial" panose="020B0604020202020204" pitchFamily="34" charset="0"/>
              </a:rPr>
              <a:t> </a:t>
            </a:r>
            <a:r>
              <a:rPr lang="en-US" altLang="en-US" sz="2667" dirty="0" err="1">
                <a:solidFill>
                  <a:schemeClr val="tx1"/>
                </a:solidFill>
                <a:latin typeface="Arial" panose="020B0604020202020204" pitchFamily="34" charset="0"/>
              </a:rPr>
              <a:t>sản</a:t>
            </a:r>
            <a:r>
              <a:rPr lang="en-US" altLang="en-US" sz="2667" dirty="0">
                <a:solidFill>
                  <a:schemeClr val="tx1"/>
                </a:solidFill>
                <a:latin typeface="Arial" panose="020B0604020202020204" pitchFamily="34" charset="0"/>
              </a:rPr>
              <a:t> </a:t>
            </a:r>
            <a:r>
              <a:rPr lang="en-US" altLang="en-US" sz="2667" dirty="0" err="1">
                <a:solidFill>
                  <a:schemeClr val="tx1"/>
                </a:solidFill>
                <a:latin typeface="Arial" panose="020B0604020202020204" pitchFamily="34" charset="0"/>
              </a:rPr>
              <a:t>xuất</a:t>
            </a:r>
            <a:r>
              <a:rPr lang="en-US" altLang="en-US" sz="2667" dirty="0">
                <a:solidFill>
                  <a:schemeClr val="tx1"/>
                </a:solidFill>
                <a:latin typeface="Arial" panose="020B0604020202020204" pitchFamily="34" charset="0"/>
              </a:rPr>
              <a:t>.</a:t>
            </a:r>
          </a:p>
          <a:p>
            <a:pPr marL="457200" indent="-457200" eaLnBrk="0" fontAlgn="base" hangingPunct="0">
              <a:spcBef>
                <a:spcPts val="800"/>
              </a:spcBef>
              <a:spcAft>
                <a:spcPts val="800"/>
              </a:spcAft>
              <a:buClrTx/>
              <a:buSzTx/>
              <a:buFont typeface="Arial" panose="020B0604020202020204" pitchFamily="34" charset="0"/>
              <a:buChar char="•"/>
            </a:pPr>
            <a:r>
              <a:rPr lang="en-US" altLang="en-US" sz="2667" dirty="0" err="1">
                <a:solidFill>
                  <a:schemeClr val="tx1"/>
                </a:solidFill>
                <a:latin typeface="Arial" panose="020B0604020202020204" pitchFamily="34" charset="0"/>
              </a:rPr>
              <a:t>Các</a:t>
            </a:r>
            <a:r>
              <a:rPr lang="en-US" altLang="en-US" sz="2667" dirty="0">
                <a:solidFill>
                  <a:schemeClr val="tx1"/>
                </a:solidFill>
                <a:latin typeface="Arial" panose="020B0604020202020204" pitchFamily="34" charset="0"/>
              </a:rPr>
              <a:t> </a:t>
            </a:r>
            <a:r>
              <a:rPr lang="en-US" altLang="en-US" sz="2667" dirty="0" err="1">
                <a:solidFill>
                  <a:schemeClr val="tx1"/>
                </a:solidFill>
                <a:latin typeface="Arial" panose="020B0604020202020204" pitchFamily="34" charset="0"/>
              </a:rPr>
              <a:t>giai</a:t>
            </a:r>
            <a:r>
              <a:rPr lang="en-US" altLang="en-US" sz="2667" dirty="0">
                <a:solidFill>
                  <a:schemeClr val="tx1"/>
                </a:solidFill>
                <a:latin typeface="Arial" panose="020B0604020202020204" pitchFamily="34" charset="0"/>
              </a:rPr>
              <a:t> </a:t>
            </a:r>
            <a:r>
              <a:rPr lang="en-US" altLang="en-US" sz="2667" dirty="0" err="1">
                <a:solidFill>
                  <a:schemeClr val="tx1"/>
                </a:solidFill>
                <a:latin typeface="Arial" panose="020B0604020202020204" pitchFamily="34" charset="0"/>
              </a:rPr>
              <a:t>đoạn</a:t>
            </a:r>
            <a:r>
              <a:rPr lang="en-US" altLang="en-US" sz="2667" dirty="0">
                <a:solidFill>
                  <a:schemeClr val="tx1"/>
                </a:solidFill>
                <a:latin typeface="Arial" panose="020B0604020202020204" pitchFamily="34" charset="0"/>
              </a:rPr>
              <a:t> </a:t>
            </a:r>
            <a:r>
              <a:rPr lang="en-US" altLang="en-US" sz="2667" dirty="0" err="1">
                <a:solidFill>
                  <a:schemeClr val="tx1"/>
                </a:solidFill>
                <a:latin typeface="Arial" panose="020B0604020202020204" pitchFamily="34" charset="0"/>
              </a:rPr>
              <a:t>sản</a:t>
            </a:r>
            <a:r>
              <a:rPr lang="en-US" altLang="en-US" sz="2667" dirty="0">
                <a:solidFill>
                  <a:schemeClr val="tx1"/>
                </a:solidFill>
                <a:latin typeface="Arial" panose="020B0604020202020204" pitchFamily="34" charset="0"/>
              </a:rPr>
              <a:t> </a:t>
            </a:r>
            <a:r>
              <a:rPr lang="en-US" altLang="en-US" sz="2667" dirty="0" err="1">
                <a:solidFill>
                  <a:schemeClr val="tx1"/>
                </a:solidFill>
                <a:latin typeface="Arial" panose="020B0604020202020204" pitchFamily="34" charset="0"/>
              </a:rPr>
              <a:t>xuất</a:t>
            </a:r>
            <a:r>
              <a:rPr lang="en-US" altLang="en-US" sz="2667" dirty="0">
                <a:solidFill>
                  <a:schemeClr val="tx1"/>
                </a:solidFill>
                <a:latin typeface="Arial" panose="020B0604020202020204" pitchFamily="34" charset="0"/>
              </a:rPr>
              <a:t> </a:t>
            </a:r>
            <a:r>
              <a:rPr lang="en-US" altLang="en-US" sz="2667" dirty="0" err="1">
                <a:solidFill>
                  <a:schemeClr val="tx1"/>
                </a:solidFill>
                <a:latin typeface="Arial" panose="020B0604020202020204" pitchFamily="34" charset="0"/>
              </a:rPr>
              <a:t>chính</a:t>
            </a:r>
            <a:r>
              <a:rPr lang="en-US" altLang="en-US" sz="2667" dirty="0">
                <a:solidFill>
                  <a:schemeClr val="tx1"/>
                </a:solidFill>
                <a:latin typeface="Arial" panose="020B0604020202020204" pitchFamily="34" charset="0"/>
              </a:rPr>
              <a:t> </a:t>
            </a:r>
            <a:r>
              <a:rPr lang="en-US" altLang="en-US" sz="2667" dirty="0" err="1">
                <a:solidFill>
                  <a:schemeClr val="tx1"/>
                </a:solidFill>
                <a:latin typeface="Arial" panose="020B0604020202020204" pitchFamily="34" charset="0"/>
              </a:rPr>
              <a:t>cần</a:t>
            </a:r>
            <a:r>
              <a:rPr lang="en-US" altLang="en-US" sz="2667" dirty="0">
                <a:solidFill>
                  <a:schemeClr val="tx1"/>
                </a:solidFill>
                <a:latin typeface="Arial" panose="020B0604020202020204" pitchFamily="34" charset="0"/>
              </a:rPr>
              <a:t> </a:t>
            </a:r>
            <a:r>
              <a:rPr lang="en-US" altLang="en-US" sz="2667" dirty="0" err="1">
                <a:solidFill>
                  <a:schemeClr val="tx1"/>
                </a:solidFill>
                <a:latin typeface="Arial" panose="020B0604020202020204" pitchFamily="34" charset="0"/>
              </a:rPr>
              <a:t>năng</a:t>
            </a:r>
            <a:r>
              <a:rPr lang="en-US" altLang="en-US" sz="2667" dirty="0">
                <a:solidFill>
                  <a:schemeClr val="tx1"/>
                </a:solidFill>
                <a:latin typeface="Arial" panose="020B0604020202020204" pitchFamily="34" charset="0"/>
              </a:rPr>
              <a:t> </a:t>
            </a:r>
            <a:r>
              <a:rPr lang="en-US" altLang="en-US" sz="2667" dirty="0" err="1">
                <a:solidFill>
                  <a:schemeClr val="tx1"/>
                </a:solidFill>
                <a:latin typeface="Arial" panose="020B0604020202020204" pitchFamily="34" charset="0"/>
              </a:rPr>
              <a:t>lượng</a:t>
            </a:r>
            <a:r>
              <a:rPr lang="en-US" altLang="en-US" sz="2667" dirty="0">
                <a:solidFill>
                  <a:schemeClr val="tx1"/>
                </a:solidFill>
                <a:latin typeface="Arial" panose="020B0604020202020204" pitchFamily="34" charset="0"/>
              </a:rPr>
              <a:t>:</a:t>
            </a:r>
          </a:p>
          <a:p>
            <a:pPr marL="1066773" lvl="1" indent="-457189" eaLnBrk="0" fontAlgn="base" hangingPunct="0">
              <a:spcBef>
                <a:spcPts val="800"/>
              </a:spcBef>
              <a:spcAft>
                <a:spcPts val="800"/>
              </a:spcAft>
              <a:buClrTx/>
              <a:buSzTx/>
              <a:buFont typeface="Wingdings" pitchFamily="2" charset="2"/>
              <a:buChar char="v"/>
            </a:pPr>
            <a:r>
              <a:rPr lang="en-US" altLang="en-US" sz="2667">
                <a:solidFill>
                  <a:schemeClr val="tx1"/>
                </a:solidFill>
                <a:latin typeface="Arial" panose="020B0604020202020204" pitchFamily="34" charset="0"/>
                <a:cs typeface="Arial" panose="020B0604020202020204" pitchFamily="34" charset="0"/>
              </a:rPr>
              <a:t>Kéo </a:t>
            </a:r>
            <a:r>
              <a:rPr lang="en-US" altLang="en-US" sz="2667" dirty="0" err="1">
                <a:solidFill>
                  <a:schemeClr val="tx1"/>
                </a:solidFill>
                <a:latin typeface="Arial" panose="020B0604020202020204" pitchFamily="34" charset="0"/>
                <a:cs typeface="Arial" panose="020B0604020202020204" pitchFamily="34" charset="0"/>
              </a:rPr>
              <a:t>sợi</a:t>
            </a:r>
            <a:r>
              <a:rPr lang="en-US" altLang="en-US" sz="2667" dirty="0">
                <a:solidFill>
                  <a:schemeClr val="tx1"/>
                </a:solidFill>
                <a:latin typeface="Arial" panose="020B0604020202020204" pitchFamily="34" charset="0"/>
                <a:cs typeface="Arial" panose="020B0604020202020204" pitchFamily="34" charset="0"/>
              </a:rPr>
              <a:t>.</a:t>
            </a:r>
          </a:p>
          <a:p>
            <a:pPr marL="1066773" lvl="1" indent="-457189" eaLnBrk="0" fontAlgn="base" hangingPunct="0">
              <a:spcBef>
                <a:spcPts val="800"/>
              </a:spcBef>
              <a:spcAft>
                <a:spcPts val="800"/>
              </a:spcAft>
              <a:buClrTx/>
              <a:buSzTx/>
              <a:buFont typeface="Wingdings" pitchFamily="2" charset="2"/>
              <a:buChar char="v"/>
            </a:pPr>
            <a:r>
              <a:rPr lang="en-US" altLang="en-US" sz="2667" dirty="0" err="1">
                <a:solidFill>
                  <a:schemeClr val="tx1"/>
                </a:solidFill>
                <a:latin typeface="Arial" panose="020B0604020202020204" pitchFamily="34" charset="0"/>
                <a:cs typeface="Arial" panose="020B0604020202020204" pitchFamily="34" charset="0"/>
              </a:rPr>
              <a:t>Nhuộm</a:t>
            </a:r>
            <a:r>
              <a:rPr lang="en-US" altLang="en-US" sz="2667" dirty="0">
                <a:solidFill>
                  <a:schemeClr val="tx1"/>
                </a:solidFill>
                <a:latin typeface="Arial" panose="020B0604020202020204" pitchFamily="34" charset="0"/>
                <a:cs typeface="Arial" panose="020B0604020202020204" pitchFamily="34" charset="0"/>
              </a:rPr>
              <a:t> </a:t>
            </a:r>
            <a:r>
              <a:rPr lang="en-US" altLang="en-US" sz="2667" dirty="0" err="1">
                <a:solidFill>
                  <a:schemeClr val="tx1"/>
                </a:solidFill>
                <a:latin typeface="Arial" panose="020B0604020202020204" pitchFamily="34" charset="0"/>
                <a:cs typeface="Arial" panose="020B0604020202020204" pitchFamily="34" charset="0"/>
              </a:rPr>
              <a:t>và</a:t>
            </a:r>
            <a:r>
              <a:rPr lang="en-US" altLang="en-US" sz="2667" dirty="0">
                <a:solidFill>
                  <a:schemeClr val="tx1"/>
                </a:solidFill>
                <a:latin typeface="Arial" panose="020B0604020202020204" pitchFamily="34" charset="0"/>
                <a:cs typeface="Arial" panose="020B0604020202020204" pitchFamily="34" charset="0"/>
              </a:rPr>
              <a:t> </a:t>
            </a:r>
            <a:r>
              <a:rPr lang="en-US" altLang="en-US" sz="2667" err="1">
                <a:solidFill>
                  <a:schemeClr val="tx1"/>
                </a:solidFill>
                <a:latin typeface="Arial" panose="020B0604020202020204" pitchFamily="34" charset="0"/>
                <a:cs typeface="Arial" panose="020B0604020202020204" pitchFamily="34" charset="0"/>
              </a:rPr>
              <a:t>hoàn</a:t>
            </a:r>
            <a:r>
              <a:rPr lang="en-US" altLang="en-US" sz="2667">
                <a:solidFill>
                  <a:schemeClr val="tx1"/>
                </a:solidFill>
                <a:latin typeface="Arial" panose="020B0604020202020204" pitchFamily="34" charset="0"/>
                <a:cs typeface="Arial" panose="020B0604020202020204" pitchFamily="34" charset="0"/>
              </a:rPr>
              <a:t> thiện </a:t>
            </a:r>
            <a:r>
              <a:rPr lang="en-US" altLang="en-US" sz="2667" dirty="0" err="1">
                <a:solidFill>
                  <a:schemeClr val="tx1"/>
                </a:solidFill>
                <a:latin typeface="Arial" panose="020B0604020202020204" pitchFamily="34" charset="0"/>
                <a:cs typeface="Arial" panose="020B0604020202020204" pitchFamily="34" charset="0"/>
              </a:rPr>
              <a:t>vải</a:t>
            </a:r>
            <a:r>
              <a:rPr lang="en-US" altLang="en-US" sz="2667" dirty="0">
                <a:solidFill>
                  <a:schemeClr val="tx1"/>
                </a:solidFill>
                <a:latin typeface="Arial" panose="020B0604020202020204" pitchFamily="34" charset="0"/>
                <a:cs typeface="Arial" panose="020B0604020202020204" pitchFamily="34" charset="0"/>
              </a:rPr>
              <a:t>.</a:t>
            </a:r>
          </a:p>
          <a:p>
            <a:pPr marL="1066773" lvl="1" indent="-457189" eaLnBrk="0" fontAlgn="base" hangingPunct="0">
              <a:spcBef>
                <a:spcPts val="800"/>
              </a:spcBef>
              <a:spcAft>
                <a:spcPts val="800"/>
              </a:spcAft>
              <a:buClrTx/>
              <a:buSzTx/>
              <a:buFont typeface="Wingdings" pitchFamily="2" charset="2"/>
              <a:buChar char="v"/>
            </a:pPr>
            <a:r>
              <a:rPr lang="en-US" altLang="en-US" sz="2667">
                <a:solidFill>
                  <a:schemeClr val="tx1"/>
                </a:solidFill>
                <a:latin typeface="Arial" panose="020B0604020202020204" pitchFamily="34" charset="0"/>
                <a:cs typeface="Arial" panose="020B0604020202020204" pitchFamily="34" charset="0"/>
              </a:rPr>
              <a:t>Sản xuất hang may </a:t>
            </a:r>
            <a:r>
              <a:rPr lang="en-US" altLang="en-US" sz="2667" dirty="0" err="1">
                <a:solidFill>
                  <a:schemeClr val="tx1"/>
                </a:solidFill>
                <a:latin typeface="Arial" panose="020B0604020202020204" pitchFamily="34" charset="0"/>
                <a:cs typeface="Arial" panose="020B0604020202020204" pitchFamily="34" charset="0"/>
              </a:rPr>
              <a:t>mặc</a:t>
            </a:r>
            <a:r>
              <a:rPr lang="en-US" altLang="en-US" sz="2667" dirty="0">
                <a:solidFill>
                  <a:schemeClr val="tx1"/>
                </a:solidFill>
                <a:latin typeface="Arial" panose="020B0604020202020204" pitchFamily="34" charset="0"/>
                <a:cs typeface="Arial" panose="020B0604020202020204" pitchFamily="34" charset="0"/>
              </a:rPr>
              <a:t>.</a:t>
            </a:r>
          </a:p>
          <a:p>
            <a:pPr>
              <a:buFont typeface="Wingdings" pitchFamily="2" charset="2"/>
              <a:buChar char="v"/>
            </a:pPr>
            <a:endParaRPr lang="en-US" sz="2667" dirty="0"/>
          </a:p>
          <a:p>
            <a:pPr>
              <a:buFont typeface="Wingdings" pitchFamily="2" charset="2"/>
              <a:buChar char="v"/>
            </a:pPr>
            <a:endParaRPr lang="en-US" sz="2667" dirty="0"/>
          </a:p>
        </p:txBody>
      </p:sp>
      <p:sp>
        <p:nvSpPr>
          <p:cNvPr id="4" name="Rectangle 1">
            <a:extLst>
              <a:ext uri="{FF2B5EF4-FFF2-40B4-BE49-F238E27FC236}">
                <a16:creationId xmlns:a16="http://schemas.microsoft.com/office/drawing/2014/main" id="{B33332C3-4CDE-9236-FC2E-2AB7DD064238}"/>
              </a:ext>
            </a:extLst>
          </p:cNvPr>
          <p:cNvSpPr>
            <a:spLocks noChangeArrowheads="1"/>
          </p:cNvSpPr>
          <p:nvPr/>
        </p:nvSpPr>
        <p:spPr bwMode="auto">
          <a:xfrm>
            <a:off x="1" y="-430886"/>
            <a:ext cx="246286"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prstTxWarp prst="textNoShape">
              <a:avLst/>
            </a:prstTxWarp>
            <a:spAutoFit/>
          </a:bodyPr>
          <a:lstStyle/>
          <a:p>
            <a:pPr defTabSz="1219170" eaLnBrk="0" fontAlgn="base" hangingPunct="0">
              <a:spcBef>
                <a:spcPct val="0"/>
              </a:spcBef>
              <a:spcAft>
                <a:spcPct val="0"/>
              </a:spcAft>
              <a:buClrTx/>
            </a:pPr>
            <a:endParaRPr lang="en-US" altLang="en-US" sz="2400" dirty="0">
              <a:solidFill>
                <a:schemeClr val="tx1"/>
              </a:solidFill>
              <a:latin typeface="Arial" panose="020B0604020202020204" pitchFamily="34" charset="0"/>
            </a:endParaRPr>
          </a:p>
          <a:p>
            <a:pPr defTabSz="1219170" eaLnBrk="0" fontAlgn="base" hangingPunct="0">
              <a:spcBef>
                <a:spcPct val="0"/>
              </a:spcBef>
              <a:spcAft>
                <a:spcPct val="0"/>
              </a:spcAft>
              <a:buClrTx/>
            </a:pPr>
            <a:endParaRPr lang="en-US" altLang="en-US" sz="2400" dirty="0">
              <a:solidFill>
                <a:schemeClr val="tx1"/>
              </a:solidFill>
              <a:latin typeface="Arial" panose="020B0604020202020204" pitchFamily="34" charset="0"/>
            </a:endParaRPr>
          </a:p>
        </p:txBody>
      </p:sp>
    </p:spTree>
    <p:extLst>
      <p:ext uri="{BB962C8B-B14F-4D97-AF65-F5344CB8AC3E}">
        <p14:creationId xmlns:p14="http://schemas.microsoft.com/office/powerpoint/2010/main" val="20091681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6785EE-7682-5409-767D-85AAF52661CD}"/>
              </a:ext>
            </a:extLst>
          </p:cNvPr>
          <p:cNvSpPr>
            <a:spLocks noGrp="1"/>
          </p:cNvSpPr>
          <p:nvPr>
            <p:ph type="title"/>
          </p:nvPr>
        </p:nvSpPr>
        <p:spPr/>
        <p:txBody>
          <a:bodyPr>
            <a:noAutofit/>
          </a:bodyPr>
          <a:lstStyle/>
          <a:p>
            <a:r>
              <a:rPr lang="vi-VN" sz="3200" dirty="0">
                <a:solidFill>
                  <a:schemeClr val="accent1">
                    <a:lumMod val="50000"/>
                  </a:schemeClr>
                </a:solidFill>
                <a:latin typeface="Arial" panose="020B0604020202020204" pitchFamily="34" charset="0"/>
              </a:rPr>
              <a:t>Các nguồn năng lượng chính được sử dụng</a:t>
            </a:r>
            <a:endParaRPr lang="en-US" sz="3200" dirty="0">
              <a:solidFill>
                <a:schemeClr val="accent1">
                  <a:lumMod val="50000"/>
                </a:schemeClr>
              </a:solidFill>
            </a:endParaRPr>
          </a:p>
        </p:txBody>
      </p:sp>
      <p:sp>
        <p:nvSpPr>
          <p:cNvPr id="3" name="Text Placeholder 2">
            <a:extLst>
              <a:ext uri="{FF2B5EF4-FFF2-40B4-BE49-F238E27FC236}">
                <a16:creationId xmlns:a16="http://schemas.microsoft.com/office/drawing/2014/main" id="{2EFCF317-50EC-70EC-119E-0CA6AC22B344}"/>
              </a:ext>
            </a:extLst>
          </p:cNvPr>
          <p:cNvSpPr>
            <a:spLocks noGrp="1"/>
          </p:cNvSpPr>
          <p:nvPr>
            <p:ph type="body" idx="1"/>
          </p:nvPr>
        </p:nvSpPr>
        <p:spPr>
          <a:xfrm>
            <a:off x="609600" y="2140854"/>
            <a:ext cx="10972800" cy="4327189"/>
          </a:xfrm>
        </p:spPr>
        <p:txBody>
          <a:bodyPr>
            <a:noAutofit/>
          </a:bodyPr>
          <a:lstStyle/>
          <a:p>
            <a:pPr>
              <a:spcBef>
                <a:spcPts val="800"/>
              </a:spcBef>
              <a:spcAft>
                <a:spcPts val="800"/>
              </a:spcAft>
              <a:buFont typeface="Wingdings" pitchFamily="2" charset="2"/>
              <a:buChar char="v"/>
            </a:pPr>
            <a:r>
              <a:rPr lang="vi-VN" sz="2400"/>
              <a:t>Năng lượng điện: Vận hành máy móc, dây chuyền sản xuất.</a:t>
            </a:r>
          </a:p>
          <a:p>
            <a:pPr>
              <a:spcBef>
                <a:spcPts val="800"/>
              </a:spcBef>
              <a:spcAft>
                <a:spcPts val="800"/>
              </a:spcAft>
              <a:buFont typeface="Wingdings" pitchFamily="2" charset="2"/>
              <a:buChar char="v"/>
            </a:pPr>
            <a:r>
              <a:rPr lang="vi-VN" sz="2400"/>
              <a:t>Nhiên liệu hóa thạch: Than, dầu, khí đốt (sấy khô, nhuộm vải).</a:t>
            </a:r>
          </a:p>
          <a:p>
            <a:pPr>
              <a:spcBef>
                <a:spcPts val="800"/>
              </a:spcBef>
              <a:spcAft>
                <a:spcPts val="800"/>
              </a:spcAft>
              <a:buFont typeface="Wingdings" pitchFamily="2" charset="2"/>
              <a:buChar char="v"/>
            </a:pPr>
            <a:r>
              <a:rPr lang="vi-VN" sz="2400"/>
              <a:t>Hơi nước: Hỗ trợ trong quá trình xử lý nhiệt.</a:t>
            </a:r>
          </a:p>
          <a:p>
            <a:pPr>
              <a:spcBef>
                <a:spcPts val="800"/>
              </a:spcBef>
              <a:spcAft>
                <a:spcPts val="800"/>
              </a:spcAft>
              <a:buFont typeface="Wingdings" pitchFamily="2" charset="2"/>
              <a:buChar char="v"/>
            </a:pPr>
            <a:r>
              <a:rPr lang="vi-VN" sz="2400"/>
              <a:t>Nguồn năng lượng tái tạo (mới được áp dụng): Điện mặt trời, năng lượng sinh khối.</a:t>
            </a:r>
            <a:endParaRPr lang="vi-VN" sz="2400" dirty="0"/>
          </a:p>
        </p:txBody>
      </p:sp>
      <p:sp>
        <p:nvSpPr>
          <p:cNvPr id="4" name="Rectangle 3"/>
          <p:cNvSpPr/>
          <p:nvPr/>
        </p:nvSpPr>
        <p:spPr>
          <a:xfrm>
            <a:off x="609599" y="1617634"/>
            <a:ext cx="11146971" cy="461665"/>
          </a:xfrm>
          <a:prstGeom prst="rect">
            <a:avLst/>
          </a:prstGeom>
        </p:spPr>
        <p:txBody>
          <a:bodyPr wrap="square">
            <a:spAutoFit/>
          </a:bodyPr>
          <a:lstStyle/>
          <a:p>
            <a:r>
              <a:rPr lang="en-US" sz="2400" b="1"/>
              <a:t>Các nguồn năng lượng chính được sử dụng trong ngành dệt may</a:t>
            </a:r>
          </a:p>
        </p:txBody>
      </p:sp>
    </p:spTree>
    <p:extLst>
      <p:ext uri="{BB962C8B-B14F-4D97-AF65-F5344CB8AC3E}">
        <p14:creationId xmlns:p14="http://schemas.microsoft.com/office/powerpoint/2010/main" val="23931043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F28AFF-1104-2521-D637-BD836D8E571E}"/>
              </a:ext>
            </a:extLst>
          </p:cNvPr>
          <p:cNvSpPr>
            <a:spLocks noGrp="1"/>
          </p:cNvSpPr>
          <p:nvPr>
            <p:ph type="title"/>
          </p:nvPr>
        </p:nvSpPr>
        <p:spPr/>
        <p:txBody>
          <a:bodyPr>
            <a:noAutofit/>
          </a:bodyPr>
          <a:lstStyle/>
          <a:p>
            <a:r>
              <a:rPr lang="vi-VN" sz="3200" dirty="0">
                <a:solidFill>
                  <a:schemeClr val="accent1">
                    <a:lumMod val="50000"/>
                  </a:schemeClr>
                </a:solidFill>
                <a:latin typeface="Arial" panose="020B0604020202020204" pitchFamily="34" charset="0"/>
              </a:rPr>
              <a:t>Tình hình tiêu thụ năng lượng hiện nay</a:t>
            </a:r>
            <a:endParaRPr lang="en-US" sz="3200" dirty="0">
              <a:solidFill>
                <a:schemeClr val="accent1">
                  <a:lumMod val="50000"/>
                </a:schemeClr>
              </a:solidFill>
            </a:endParaRPr>
          </a:p>
        </p:txBody>
      </p:sp>
      <p:sp>
        <p:nvSpPr>
          <p:cNvPr id="4" name="Rectangle 1">
            <a:extLst>
              <a:ext uri="{FF2B5EF4-FFF2-40B4-BE49-F238E27FC236}">
                <a16:creationId xmlns:a16="http://schemas.microsoft.com/office/drawing/2014/main" id="{636F6AD8-FCD0-C84A-E7F0-2F87CA1A0DEB}"/>
              </a:ext>
            </a:extLst>
          </p:cNvPr>
          <p:cNvSpPr>
            <a:spLocks noGrp="1" noChangeArrowheads="1"/>
          </p:cNvSpPr>
          <p:nvPr>
            <p:ph type="body" idx="1"/>
          </p:nvPr>
        </p:nvSpPr>
        <p:spPr bwMode="auto">
          <a:xfrm>
            <a:off x="401256" y="1276985"/>
            <a:ext cx="11181144" cy="5581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0" indent="0" algn="just" eaLnBrk="0" fontAlgn="base" hangingPunct="0">
              <a:lnSpc>
                <a:spcPct val="150000"/>
              </a:lnSpc>
              <a:spcBef>
                <a:spcPts val="800"/>
              </a:spcBef>
              <a:spcAft>
                <a:spcPts val="800"/>
              </a:spcAft>
              <a:buClrTx/>
              <a:buSzTx/>
              <a:buNone/>
            </a:pPr>
            <a:r>
              <a:rPr lang="en-US" altLang="en-US" sz="2400" b="1" dirty="0" err="1">
                <a:solidFill>
                  <a:schemeClr val="tx1"/>
                </a:solidFill>
                <a:latin typeface="Arial" panose="020B0604020202020204" pitchFamily="34" charset="0"/>
              </a:rPr>
              <a:t>Số</a:t>
            </a:r>
            <a:r>
              <a:rPr lang="en-US" altLang="en-US" sz="2400" b="1" dirty="0">
                <a:solidFill>
                  <a:schemeClr val="tx1"/>
                </a:solidFill>
                <a:latin typeface="Arial" panose="020B0604020202020204" pitchFamily="34" charset="0"/>
              </a:rPr>
              <a:t> </a:t>
            </a:r>
            <a:r>
              <a:rPr lang="en-US" altLang="en-US" sz="2400" b="1" dirty="0" err="1">
                <a:solidFill>
                  <a:schemeClr val="tx1"/>
                </a:solidFill>
                <a:latin typeface="Arial" panose="020B0604020202020204" pitchFamily="34" charset="0"/>
              </a:rPr>
              <a:t>liệu</a:t>
            </a:r>
            <a:r>
              <a:rPr lang="en-US" altLang="en-US" sz="2400" b="1" dirty="0">
                <a:solidFill>
                  <a:schemeClr val="tx1"/>
                </a:solidFill>
                <a:latin typeface="Arial" panose="020B0604020202020204" pitchFamily="34" charset="0"/>
              </a:rPr>
              <a:t> </a:t>
            </a:r>
            <a:r>
              <a:rPr lang="en-US" altLang="en-US" sz="2400" b="1" dirty="0" err="1">
                <a:solidFill>
                  <a:schemeClr val="tx1"/>
                </a:solidFill>
                <a:latin typeface="Arial" panose="020B0604020202020204" pitchFamily="34" charset="0"/>
              </a:rPr>
              <a:t>thực</a:t>
            </a:r>
            <a:r>
              <a:rPr lang="en-US" altLang="en-US" sz="2400" b="1" dirty="0">
                <a:solidFill>
                  <a:schemeClr val="tx1"/>
                </a:solidFill>
                <a:latin typeface="Arial" panose="020B0604020202020204" pitchFamily="34" charset="0"/>
              </a:rPr>
              <a:t> </a:t>
            </a:r>
            <a:r>
              <a:rPr lang="en-US" altLang="en-US" sz="2400" b="1" dirty="0" err="1">
                <a:solidFill>
                  <a:schemeClr val="tx1"/>
                </a:solidFill>
                <a:latin typeface="Arial" panose="020B0604020202020204" pitchFamily="34" charset="0"/>
              </a:rPr>
              <a:t>tế</a:t>
            </a:r>
            <a:r>
              <a:rPr lang="en-US" altLang="en-US" sz="2400" b="1" dirty="0">
                <a:solidFill>
                  <a:schemeClr val="tx1"/>
                </a:solidFill>
                <a:latin typeface="Arial" panose="020B0604020202020204" pitchFamily="34" charset="0"/>
              </a:rPr>
              <a:t>:</a:t>
            </a:r>
          </a:p>
          <a:p>
            <a:pPr marL="1066773" lvl="1" indent="-457189" algn="just" eaLnBrk="0" fontAlgn="base" hangingPunct="0">
              <a:lnSpc>
                <a:spcPct val="150000"/>
              </a:lnSpc>
              <a:spcBef>
                <a:spcPts val="800"/>
              </a:spcBef>
              <a:spcAft>
                <a:spcPts val="800"/>
              </a:spcAft>
              <a:buClrTx/>
              <a:buSzTx/>
              <a:buFont typeface="Wingdings" pitchFamily="2" charset="2"/>
              <a:buChar char="v"/>
            </a:pPr>
            <a:r>
              <a:rPr lang="en-US" altLang="en-US" sz="2400" dirty="0" err="1">
                <a:solidFill>
                  <a:schemeClr val="tx1"/>
                </a:solidFill>
                <a:latin typeface="Arial" panose="020B0604020202020204" pitchFamily="34" charset="0"/>
                <a:cs typeface="Arial" panose="020B0604020202020204" pitchFamily="34" charset="0"/>
              </a:rPr>
              <a:t>Mức</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tiêu</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thụ</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điện</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trung</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bình</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của</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các</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nhà</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máy</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dệt</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nhuộm</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khoảng</a:t>
            </a:r>
            <a:r>
              <a:rPr lang="en-US" altLang="en-US" sz="2400" dirty="0">
                <a:solidFill>
                  <a:schemeClr val="tx1"/>
                </a:solidFill>
                <a:latin typeface="Arial" panose="020B0604020202020204" pitchFamily="34" charset="0"/>
                <a:cs typeface="Arial" panose="020B0604020202020204" pitchFamily="34" charset="0"/>
              </a:rPr>
              <a:t> 0,2-0,4 kWh/kg </a:t>
            </a:r>
            <a:r>
              <a:rPr lang="en-US" altLang="en-US" sz="2400" dirty="0" err="1">
                <a:solidFill>
                  <a:schemeClr val="tx1"/>
                </a:solidFill>
                <a:latin typeface="Arial" panose="020B0604020202020204" pitchFamily="34" charset="0"/>
                <a:cs typeface="Arial" panose="020B0604020202020204" pitchFamily="34" charset="0"/>
              </a:rPr>
              <a:t>vải</a:t>
            </a:r>
            <a:r>
              <a:rPr lang="en-US" altLang="en-US" sz="2400" dirty="0">
                <a:solidFill>
                  <a:schemeClr val="tx1"/>
                </a:solidFill>
                <a:latin typeface="Arial" panose="020B0604020202020204" pitchFamily="34" charset="0"/>
                <a:cs typeface="Arial" panose="020B0604020202020204" pitchFamily="34" charset="0"/>
              </a:rPr>
              <a:t>.</a:t>
            </a:r>
          </a:p>
          <a:p>
            <a:pPr marL="1066773" lvl="1" indent="-457189" algn="just" eaLnBrk="0" fontAlgn="base" hangingPunct="0">
              <a:lnSpc>
                <a:spcPct val="150000"/>
              </a:lnSpc>
              <a:spcBef>
                <a:spcPts val="800"/>
              </a:spcBef>
              <a:spcAft>
                <a:spcPts val="800"/>
              </a:spcAft>
              <a:buClrTx/>
              <a:buSzTx/>
              <a:buFont typeface="Wingdings" pitchFamily="2" charset="2"/>
              <a:buChar char="v"/>
            </a:pPr>
            <a:r>
              <a:rPr lang="en-US" altLang="en-US" sz="2400" dirty="0" err="1">
                <a:solidFill>
                  <a:schemeClr val="tx1"/>
                </a:solidFill>
                <a:latin typeface="Arial" panose="020B0604020202020204" pitchFamily="34" charset="0"/>
                <a:cs typeface="Arial" panose="020B0604020202020204" pitchFamily="34" charset="0"/>
              </a:rPr>
              <a:t>Sử</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dụng</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nước</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nóng</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và</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hơi</a:t>
            </a:r>
            <a:r>
              <a:rPr lang="en-US" altLang="en-US" sz="2400" dirty="0">
                <a:solidFill>
                  <a:schemeClr val="tx1"/>
                </a:solidFill>
                <a:latin typeface="Arial" panose="020B0604020202020204" pitchFamily="34" charset="0"/>
                <a:cs typeface="Arial" panose="020B0604020202020204" pitchFamily="34" charset="0"/>
              </a:rPr>
              <a:t>: 80-100 kg </a:t>
            </a:r>
            <a:r>
              <a:rPr lang="en-US" altLang="en-US" sz="2400" dirty="0" err="1">
                <a:solidFill>
                  <a:schemeClr val="tx1"/>
                </a:solidFill>
                <a:latin typeface="Arial" panose="020B0604020202020204" pitchFamily="34" charset="0"/>
                <a:cs typeface="Arial" panose="020B0604020202020204" pitchFamily="34" charset="0"/>
              </a:rPr>
              <a:t>hơi</a:t>
            </a:r>
            <a:r>
              <a:rPr lang="en-US" altLang="en-US" sz="2400" dirty="0">
                <a:solidFill>
                  <a:schemeClr val="tx1"/>
                </a:solidFill>
                <a:latin typeface="Arial" panose="020B0604020202020204" pitchFamily="34" charset="0"/>
                <a:cs typeface="Arial" panose="020B0604020202020204" pitchFamily="34" charset="0"/>
              </a:rPr>
              <a:t>/</a:t>
            </a:r>
            <a:r>
              <a:rPr lang="en-US" altLang="en-US" sz="2400" dirty="0" err="1">
                <a:solidFill>
                  <a:schemeClr val="tx1"/>
                </a:solidFill>
                <a:latin typeface="Arial" panose="020B0604020202020204" pitchFamily="34" charset="0"/>
                <a:cs typeface="Arial" panose="020B0604020202020204" pitchFamily="34" charset="0"/>
              </a:rPr>
              <a:t>tấn</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vải</a:t>
            </a:r>
            <a:r>
              <a:rPr lang="en-US" altLang="en-US" sz="2400" dirty="0">
                <a:solidFill>
                  <a:schemeClr val="tx1"/>
                </a:solidFill>
                <a:latin typeface="Arial" panose="020B0604020202020204" pitchFamily="34" charset="0"/>
                <a:cs typeface="Arial" panose="020B0604020202020204" pitchFamily="34" charset="0"/>
              </a:rPr>
              <a:t>.</a:t>
            </a:r>
          </a:p>
          <a:p>
            <a:pPr marL="0" indent="0" algn="just" eaLnBrk="0" fontAlgn="base" hangingPunct="0">
              <a:lnSpc>
                <a:spcPct val="150000"/>
              </a:lnSpc>
              <a:spcBef>
                <a:spcPts val="800"/>
              </a:spcBef>
              <a:spcAft>
                <a:spcPts val="800"/>
              </a:spcAft>
              <a:buClrTx/>
              <a:buSzTx/>
              <a:buNone/>
            </a:pPr>
            <a:r>
              <a:rPr lang="en-US" altLang="en-US" sz="2400" b="1" dirty="0" err="1">
                <a:solidFill>
                  <a:schemeClr val="tx1"/>
                </a:solidFill>
                <a:latin typeface="Arial" panose="020B0604020202020204" pitchFamily="34" charset="0"/>
              </a:rPr>
              <a:t>Tỷ</a:t>
            </a:r>
            <a:r>
              <a:rPr lang="en-US" altLang="en-US" sz="2400" b="1" dirty="0">
                <a:solidFill>
                  <a:schemeClr val="tx1"/>
                </a:solidFill>
                <a:latin typeface="Arial" panose="020B0604020202020204" pitchFamily="34" charset="0"/>
              </a:rPr>
              <a:t> </a:t>
            </a:r>
            <a:r>
              <a:rPr lang="en-US" altLang="en-US" sz="2400" b="1" dirty="0" err="1">
                <a:solidFill>
                  <a:schemeClr val="tx1"/>
                </a:solidFill>
                <a:latin typeface="Arial" panose="020B0604020202020204" pitchFamily="34" charset="0"/>
              </a:rPr>
              <a:t>lệ</a:t>
            </a:r>
            <a:r>
              <a:rPr lang="en-US" altLang="en-US" sz="2400" b="1" dirty="0">
                <a:solidFill>
                  <a:schemeClr val="tx1"/>
                </a:solidFill>
                <a:latin typeface="Arial" panose="020B0604020202020204" pitchFamily="34" charset="0"/>
              </a:rPr>
              <a:t> </a:t>
            </a:r>
            <a:r>
              <a:rPr lang="en-US" altLang="en-US" sz="2400" b="1" dirty="0" err="1">
                <a:solidFill>
                  <a:schemeClr val="tx1"/>
                </a:solidFill>
                <a:latin typeface="Arial" panose="020B0604020202020204" pitchFamily="34" charset="0"/>
              </a:rPr>
              <a:t>năng</a:t>
            </a:r>
            <a:r>
              <a:rPr lang="en-US" altLang="en-US" sz="2400" b="1" dirty="0">
                <a:solidFill>
                  <a:schemeClr val="tx1"/>
                </a:solidFill>
                <a:latin typeface="Arial" panose="020B0604020202020204" pitchFamily="34" charset="0"/>
              </a:rPr>
              <a:t> </a:t>
            </a:r>
            <a:r>
              <a:rPr lang="en-US" altLang="en-US" sz="2400" b="1" dirty="0" err="1">
                <a:solidFill>
                  <a:schemeClr val="tx1"/>
                </a:solidFill>
                <a:latin typeface="Arial" panose="020B0604020202020204" pitchFamily="34" charset="0"/>
              </a:rPr>
              <a:t>lượng</a:t>
            </a:r>
            <a:r>
              <a:rPr lang="en-US" altLang="en-US" sz="2400" b="1" dirty="0">
                <a:solidFill>
                  <a:schemeClr val="tx1"/>
                </a:solidFill>
                <a:latin typeface="Arial" panose="020B0604020202020204" pitchFamily="34" charset="0"/>
              </a:rPr>
              <a:t> </a:t>
            </a:r>
            <a:r>
              <a:rPr lang="en-US" altLang="en-US" sz="2400" b="1" dirty="0" err="1">
                <a:solidFill>
                  <a:schemeClr val="tx1"/>
                </a:solidFill>
                <a:latin typeface="Arial" panose="020B0604020202020204" pitchFamily="34" charset="0"/>
              </a:rPr>
              <a:t>trong</a:t>
            </a:r>
            <a:r>
              <a:rPr lang="en-US" altLang="en-US" sz="2400" b="1" dirty="0">
                <a:solidFill>
                  <a:schemeClr val="tx1"/>
                </a:solidFill>
                <a:latin typeface="Arial" panose="020B0604020202020204" pitchFamily="34" charset="0"/>
              </a:rPr>
              <a:t> </a:t>
            </a:r>
            <a:r>
              <a:rPr lang="en-US" altLang="en-US" sz="2400" b="1" dirty="0" err="1">
                <a:solidFill>
                  <a:schemeClr val="tx1"/>
                </a:solidFill>
                <a:latin typeface="Arial" panose="020B0604020202020204" pitchFamily="34" charset="0"/>
              </a:rPr>
              <a:t>giá</a:t>
            </a:r>
            <a:r>
              <a:rPr lang="en-US" altLang="en-US" sz="2400" b="1" dirty="0">
                <a:solidFill>
                  <a:schemeClr val="tx1"/>
                </a:solidFill>
                <a:latin typeface="Arial" panose="020B0604020202020204" pitchFamily="34" charset="0"/>
              </a:rPr>
              <a:t> </a:t>
            </a:r>
            <a:r>
              <a:rPr lang="en-US" altLang="en-US" sz="2400" b="1" dirty="0" err="1">
                <a:solidFill>
                  <a:schemeClr val="tx1"/>
                </a:solidFill>
                <a:latin typeface="Arial" panose="020B0604020202020204" pitchFamily="34" charset="0"/>
              </a:rPr>
              <a:t>thành</a:t>
            </a:r>
            <a:r>
              <a:rPr lang="en-US" altLang="en-US" sz="2400" b="1" dirty="0">
                <a:solidFill>
                  <a:schemeClr val="tx1"/>
                </a:solidFill>
                <a:latin typeface="Arial" panose="020B0604020202020204" pitchFamily="34" charset="0"/>
              </a:rPr>
              <a:t> </a:t>
            </a:r>
            <a:r>
              <a:rPr lang="en-US" altLang="en-US" sz="2400" b="1" dirty="0" err="1">
                <a:solidFill>
                  <a:schemeClr val="tx1"/>
                </a:solidFill>
                <a:latin typeface="Arial" panose="020B0604020202020204" pitchFamily="34" charset="0"/>
              </a:rPr>
              <a:t>sản</a:t>
            </a:r>
            <a:r>
              <a:rPr lang="en-US" altLang="en-US" sz="2400" b="1" dirty="0">
                <a:solidFill>
                  <a:schemeClr val="tx1"/>
                </a:solidFill>
                <a:latin typeface="Arial" panose="020B0604020202020204" pitchFamily="34" charset="0"/>
              </a:rPr>
              <a:t> </a:t>
            </a:r>
            <a:r>
              <a:rPr lang="en-US" altLang="en-US" sz="2400" b="1" dirty="0" err="1">
                <a:solidFill>
                  <a:schemeClr val="tx1"/>
                </a:solidFill>
                <a:latin typeface="Arial" panose="020B0604020202020204" pitchFamily="34" charset="0"/>
              </a:rPr>
              <a:t>phẩm</a:t>
            </a:r>
            <a:r>
              <a:rPr lang="en-US" altLang="en-US" sz="2400" b="1" dirty="0">
                <a:solidFill>
                  <a:schemeClr val="tx1"/>
                </a:solidFill>
                <a:latin typeface="Arial" panose="020B0604020202020204" pitchFamily="34" charset="0"/>
              </a:rPr>
              <a:t>:</a:t>
            </a:r>
          </a:p>
          <a:p>
            <a:pPr marL="1066773" lvl="1" indent="-457189" algn="just" eaLnBrk="0" fontAlgn="base" hangingPunct="0">
              <a:lnSpc>
                <a:spcPct val="150000"/>
              </a:lnSpc>
              <a:spcBef>
                <a:spcPts val="800"/>
              </a:spcBef>
              <a:spcAft>
                <a:spcPts val="800"/>
              </a:spcAft>
              <a:buClrTx/>
              <a:buSzTx/>
              <a:buFont typeface="Wingdings" pitchFamily="2" charset="2"/>
              <a:buChar char="v"/>
            </a:pPr>
            <a:r>
              <a:rPr lang="en-US" altLang="en-US" sz="2400" dirty="0" err="1">
                <a:solidFill>
                  <a:schemeClr val="tx1"/>
                </a:solidFill>
                <a:latin typeface="Arial" panose="020B0604020202020204" pitchFamily="34" charset="0"/>
                <a:cs typeface="Arial" panose="020B0604020202020204" pitchFamily="34" charset="0"/>
              </a:rPr>
              <a:t>Năng</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lượng</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có</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thể</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chiếm</a:t>
            </a:r>
            <a:r>
              <a:rPr lang="en-US" altLang="en-US" sz="2400" dirty="0">
                <a:solidFill>
                  <a:schemeClr val="tx1"/>
                </a:solidFill>
                <a:latin typeface="Arial" panose="020B0604020202020204" pitchFamily="34" charset="0"/>
                <a:cs typeface="Arial" panose="020B0604020202020204" pitchFamily="34" charset="0"/>
              </a:rPr>
              <a:t> 20-25% chi </a:t>
            </a:r>
            <a:r>
              <a:rPr lang="en-US" altLang="en-US" sz="2400" dirty="0" err="1">
                <a:solidFill>
                  <a:schemeClr val="tx1"/>
                </a:solidFill>
                <a:latin typeface="Arial" panose="020B0604020202020204" pitchFamily="34" charset="0"/>
                <a:cs typeface="Arial" panose="020B0604020202020204" pitchFamily="34" charset="0"/>
              </a:rPr>
              <a:t>phí</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vận</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hành</a:t>
            </a:r>
            <a:r>
              <a:rPr lang="en-US" altLang="en-US" sz="2400" dirty="0">
                <a:solidFill>
                  <a:schemeClr val="tx1"/>
                </a:solidFill>
                <a:latin typeface="Arial" panose="020B0604020202020204" pitchFamily="34" charset="0"/>
                <a:cs typeface="Arial" panose="020B0604020202020204" pitchFamily="34" charset="0"/>
              </a:rPr>
              <a:t> ở </a:t>
            </a:r>
            <a:r>
              <a:rPr lang="en-US" altLang="en-US" sz="2400" dirty="0" err="1">
                <a:solidFill>
                  <a:schemeClr val="tx1"/>
                </a:solidFill>
                <a:latin typeface="Arial" panose="020B0604020202020204" pitchFamily="34" charset="0"/>
                <a:cs typeface="Arial" panose="020B0604020202020204" pitchFamily="34" charset="0"/>
              </a:rPr>
              <a:t>một</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số</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công</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đoạn</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như</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nhuộm</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giặt</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là</a:t>
            </a:r>
            <a:r>
              <a:rPr lang="en-US" altLang="en-US" sz="2400" dirty="0">
                <a:solidFill>
                  <a:schemeClr val="tx1"/>
                </a:solidFill>
                <a:latin typeface="Arial" panose="020B0604020202020204" pitchFamily="34" charset="0"/>
                <a:cs typeface="Arial" panose="020B0604020202020204" pitchFamily="34" charset="0"/>
              </a:rPr>
              <a:t>.</a:t>
            </a:r>
          </a:p>
          <a:p>
            <a:pPr marL="457189" indent="-457189" algn="just" defTabSz="1219170" eaLnBrk="0" fontAlgn="base" hangingPunct="0">
              <a:lnSpc>
                <a:spcPct val="150000"/>
              </a:lnSpc>
              <a:spcBef>
                <a:spcPct val="0"/>
              </a:spcBef>
              <a:spcAft>
                <a:spcPct val="0"/>
              </a:spcAft>
              <a:buClrTx/>
              <a:buSzTx/>
              <a:buFont typeface="Wingdings" pitchFamily="2" charset="2"/>
              <a:buChar char="v"/>
            </a:pPr>
            <a:endParaRPr lang="en-US" altLang="en-US" sz="2400" dirty="0">
              <a:solidFill>
                <a:schemeClr val="tx1"/>
              </a:solidFill>
              <a:latin typeface="Arial" panose="020B0604020202020204" pitchFamily="34" charset="0"/>
            </a:endParaRPr>
          </a:p>
        </p:txBody>
      </p:sp>
    </p:spTree>
    <p:extLst>
      <p:ext uri="{BB962C8B-B14F-4D97-AF65-F5344CB8AC3E}">
        <p14:creationId xmlns:p14="http://schemas.microsoft.com/office/powerpoint/2010/main" val="5832096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CE5B9D74-CF9F-8964-0E67-AC90057781F6}"/>
              </a:ext>
            </a:extLst>
          </p:cNvPr>
          <p:cNvPicPr>
            <a:picLocks noChangeAspect="1"/>
          </p:cNvPicPr>
          <p:nvPr/>
        </p:nvPicPr>
        <p:blipFill>
          <a:blip r:embed="rId3"/>
          <a:stretch>
            <a:fillRect/>
          </a:stretch>
        </p:blipFill>
        <p:spPr>
          <a:xfrm>
            <a:off x="1291771" y="1816336"/>
            <a:ext cx="9376906" cy="4361351"/>
          </a:xfrm>
          <a:prstGeom prst="rect">
            <a:avLst/>
          </a:prstGeom>
        </p:spPr>
      </p:pic>
      <p:sp>
        <p:nvSpPr>
          <p:cNvPr id="4098" name="Rectangle 5"/>
          <p:cNvSpPr>
            <a:spLocks noGrp="1" noChangeArrowheads="1"/>
          </p:cNvSpPr>
          <p:nvPr>
            <p:ph type="title"/>
          </p:nvPr>
        </p:nvSpPr>
        <p:spPr>
          <a:xfrm>
            <a:off x="658313" y="527404"/>
            <a:ext cx="10875371" cy="640557"/>
          </a:xfrm>
        </p:spPr>
        <p:txBody>
          <a:bodyPr>
            <a:noAutofit/>
          </a:bodyPr>
          <a:lstStyle/>
          <a:p>
            <a:pPr algn="ctr" eaLnBrk="1" hangingPunct="1">
              <a:lnSpc>
                <a:spcPct val="90000"/>
              </a:lnSpc>
            </a:pPr>
            <a:r>
              <a:rPr lang="en-US" sz="3200" dirty="0" err="1">
                <a:solidFill>
                  <a:schemeClr val="accent1">
                    <a:lumMod val="50000"/>
                  </a:schemeClr>
                </a:solidFill>
              </a:rPr>
              <a:t>Việc</a:t>
            </a:r>
            <a:r>
              <a:rPr lang="en-US" sz="3200" dirty="0">
                <a:solidFill>
                  <a:schemeClr val="accent1">
                    <a:lumMod val="50000"/>
                  </a:schemeClr>
                </a:solidFill>
              </a:rPr>
              <a:t> </a:t>
            </a:r>
            <a:r>
              <a:rPr lang="vi-VN" sz="3200" dirty="0">
                <a:solidFill>
                  <a:schemeClr val="accent1">
                    <a:lumMod val="50000"/>
                  </a:schemeClr>
                </a:solidFill>
              </a:rPr>
              <a:t>sử</a:t>
            </a:r>
            <a:r>
              <a:rPr lang="en-US" sz="3200" dirty="0">
                <a:solidFill>
                  <a:schemeClr val="accent1">
                    <a:lumMod val="50000"/>
                  </a:schemeClr>
                </a:solidFill>
              </a:rPr>
              <a:t> </a:t>
            </a:r>
            <a:r>
              <a:rPr lang="en-US" sz="3200" dirty="0" err="1">
                <a:solidFill>
                  <a:schemeClr val="accent1">
                    <a:lumMod val="50000"/>
                  </a:schemeClr>
                </a:solidFill>
              </a:rPr>
              <a:t>dụng</a:t>
            </a:r>
            <a:r>
              <a:rPr lang="en-US" sz="3200" dirty="0">
                <a:solidFill>
                  <a:schemeClr val="accent1">
                    <a:lumMod val="50000"/>
                  </a:schemeClr>
                </a:solidFill>
              </a:rPr>
              <a:t> </a:t>
            </a:r>
            <a:r>
              <a:rPr lang="en-US" sz="3200" dirty="0" err="1">
                <a:solidFill>
                  <a:schemeClr val="accent1">
                    <a:lumMod val="50000"/>
                  </a:schemeClr>
                </a:solidFill>
              </a:rPr>
              <a:t>năng</a:t>
            </a:r>
            <a:r>
              <a:rPr lang="en-US" sz="3200" dirty="0">
                <a:solidFill>
                  <a:schemeClr val="accent1">
                    <a:lumMod val="50000"/>
                  </a:schemeClr>
                </a:solidFill>
              </a:rPr>
              <a:t> </a:t>
            </a:r>
            <a:r>
              <a:rPr lang="en-US" sz="3200" dirty="0" err="1">
                <a:solidFill>
                  <a:schemeClr val="accent1">
                    <a:lumMod val="50000"/>
                  </a:schemeClr>
                </a:solidFill>
              </a:rPr>
              <a:t>lượng</a:t>
            </a:r>
            <a:r>
              <a:rPr lang="en-US" sz="3200" dirty="0">
                <a:solidFill>
                  <a:schemeClr val="accent1">
                    <a:lumMod val="50000"/>
                  </a:schemeClr>
                </a:solidFill>
              </a:rPr>
              <a:t> </a:t>
            </a:r>
            <a:r>
              <a:rPr lang="en-US" sz="3200" dirty="0" err="1">
                <a:solidFill>
                  <a:schemeClr val="accent1">
                    <a:lumMod val="50000"/>
                  </a:schemeClr>
                </a:solidFill>
              </a:rPr>
              <a:t>trong</a:t>
            </a:r>
            <a:r>
              <a:rPr lang="en-US" sz="3200" dirty="0">
                <a:solidFill>
                  <a:schemeClr val="accent1">
                    <a:lumMod val="50000"/>
                  </a:schemeClr>
                </a:solidFill>
              </a:rPr>
              <a:t> </a:t>
            </a:r>
            <a:r>
              <a:rPr lang="en-US" sz="3200" dirty="0" err="1">
                <a:solidFill>
                  <a:schemeClr val="accent1">
                    <a:lumMod val="50000"/>
                  </a:schemeClr>
                </a:solidFill>
              </a:rPr>
              <a:t>công</a:t>
            </a:r>
            <a:r>
              <a:rPr lang="en-US" sz="3200" dirty="0">
                <a:solidFill>
                  <a:schemeClr val="accent1">
                    <a:lumMod val="50000"/>
                  </a:schemeClr>
                </a:solidFill>
              </a:rPr>
              <a:t> </a:t>
            </a:r>
            <a:r>
              <a:rPr lang="en-US" sz="3200" dirty="0" err="1">
                <a:solidFill>
                  <a:schemeClr val="accent1">
                    <a:lumMod val="50000"/>
                  </a:schemeClr>
                </a:solidFill>
              </a:rPr>
              <a:t>nghiệp</a:t>
            </a:r>
            <a:r>
              <a:rPr lang="en-US" sz="3200" dirty="0">
                <a:solidFill>
                  <a:schemeClr val="accent1">
                    <a:lumMod val="50000"/>
                  </a:schemeClr>
                </a:solidFill>
              </a:rPr>
              <a:t> </a:t>
            </a:r>
            <a:r>
              <a:rPr lang="en-US" sz="3200" dirty="0" err="1">
                <a:solidFill>
                  <a:schemeClr val="accent1">
                    <a:lumMod val="50000"/>
                  </a:schemeClr>
                </a:solidFill>
              </a:rPr>
              <a:t>toàn</a:t>
            </a:r>
            <a:r>
              <a:rPr lang="en-US" sz="3200" dirty="0">
                <a:solidFill>
                  <a:schemeClr val="accent1">
                    <a:lumMod val="50000"/>
                  </a:schemeClr>
                </a:solidFill>
              </a:rPr>
              <a:t> </a:t>
            </a:r>
            <a:r>
              <a:rPr lang="en-US" sz="3200" dirty="0" err="1">
                <a:solidFill>
                  <a:schemeClr val="accent1">
                    <a:lumMod val="50000"/>
                  </a:schemeClr>
                </a:solidFill>
              </a:rPr>
              <a:t>cầu</a:t>
            </a:r>
            <a:endParaRPr lang="en-US" sz="3200" dirty="0">
              <a:solidFill>
                <a:schemeClr val="accent1">
                  <a:lumMod val="50000"/>
                </a:schemeClr>
              </a:solidFill>
            </a:endParaRPr>
          </a:p>
        </p:txBody>
      </p:sp>
      <p:sp>
        <p:nvSpPr>
          <p:cNvPr id="10" name="Rectangle 3">
            <a:extLst>
              <a:ext uri="{FF2B5EF4-FFF2-40B4-BE49-F238E27FC236}">
                <a16:creationId xmlns:a16="http://schemas.microsoft.com/office/drawing/2014/main" id="{F8600A51-0B56-40A7-B226-D72A87CD38AB}"/>
              </a:ext>
            </a:extLst>
          </p:cNvPr>
          <p:cNvSpPr txBox="1">
            <a:spLocks noChangeArrowheads="1"/>
          </p:cNvSpPr>
          <p:nvPr/>
        </p:nvSpPr>
        <p:spPr>
          <a:xfrm>
            <a:off x="658313" y="1078901"/>
            <a:ext cx="10779490" cy="737435"/>
          </a:xfrm>
          <a:prstGeom prst="rect">
            <a:avLst/>
          </a:prstGeom>
          <a:noFill/>
          <a:ln>
            <a:noFill/>
          </a:ln>
        </p:spPr>
        <p:txBody>
          <a:bodyPr spcFirstLastPara="1" wrap="square" lIns="121900" tIns="121900" rIns="121900" bIns="121900"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607997" marR="0" lvl="0" indent="0" algn="l" defTabSz="914400" rtl="0" eaLnBrk="1" fontAlgn="auto" latinLnBrk="0" hangingPunct="1">
              <a:lnSpc>
                <a:spcPct val="115000"/>
              </a:lnSpc>
              <a:spcBef>
                <a:spcPct val="55000"/>
              </a:spcBef>
              <a:spcAft>
                <a:spcPts val="0"/>
              </a:spcAft>
              <a:buClr>
                <a:srgbClr val="008000"/>
              </a:buClr>
              <a:buSzPts val="1800"/>
              <a:buFont typeface="Arial"/>
              <a:buNone/>
              <a:tabLst/>
              <a:defRPr/>
            </a:pPr>
            <a:endParaRPr kumimoji="0" lang="en-US" sz="1800" b="0" i="0" u="none" strike="noStrike" kern="0" cap="none" spc="0" normalizeH="0" baseline="0" noProof="0" dirty="0">
              <a:ln>
                <a:noFill/>
              </a:ln>
              <a:solidFill>
                <a:srgbClr val="000000"/>
              </a:solidFill>
              <a:effectLst/>
              <a:uLnTx/>
              <a:uFillTx/>
              <a:latin typeface="Arial"/>
              <a:cs typeface="Arial"/>
              <a:sym typeface="Arial"/>
            </a:endParaRPr>
          </a:p>
        </p:txBody>
      </p:sp>
      <p:sp>
        <p:nvSpPr>
          <p:cNvPr id="3" name="Rectangle 2"/>
          <p:cNvSpPr/>
          <p:nvPr/>
        </p:nvSpPr>
        <p:spPr>
          <a:xfrm>
            <a:off x="1291771" y="1484558"/>
            <a:ext cx="7344229" cy="3317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600" b="0" i="0" u="none" strike="noStrike" kern="0" cap="none" spc="0" normalizeH="0" baseline="0" noProof="0">
                <a:ln>
                  <a:noFill/>
                </a:ln>
                <a:solidFill>
                  <a:srgbClr val="000000"/>
                </a:solidFill>
                <a:effectLst/>
                <a:uLnTx/>
                <a:uFillTx/>
                <a:latin typeface="Arial" panose="020B0604020202020204" pitchFamily="34" charset="0"/>
                <a:ea typeface="+mn-ea"/>
                <a:cs typeface="+mn-cs"/>
                <a:sym typeface="Arial"/>
              </a:rPr>
              <a:t>Tổng tiêu thụ năng lượng cuối cùng (TFC) theo ngành giai đoạn 2000 - 2022</a:t>
            </a:r>
          </a:p>
        </p:txBody>
      </p:sp>
      <p:sp>
        <p:nvSpPr>
          <p:cNvPr id="5" name="Rectangle 4"/>
          <p:cNvSpPr/>
          <p:nvPr/>
        </p:nvSpPr>
        <p:spPr>
          <a:xfrm>
            <a:off x="8917918" y="2703831"/>
            <a:ext cx="13335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Ngành công nghiệp</a:t>
            </a:r>
          </a:p>
        </p:txBody>
      </p:sp>
      <p:sp>
        <p:nvSpPr>
          <p:cNvPr id="9" name="Rectangle 8"/>
          <p:cNvSpPr/>
          <p:nvPr/>
        </p:nvSpPr>
        <p:spPr>
          <a:xfrm>
            <a:off x="8917918" y="2982738"/>
            <a:ext cx="13335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Ngành vận tải</a:t>
            </a:r>
          </a:p>
        </p:txBody>
      </p:sp>
      <p:sp>
        <p:nvSpPr>
          <p:cNvPr id="11" name="Rectangle 10"/>
          <p:cNvSpPr/>
          <p:nvPr/>
        </p:nvSpPr>
        <p:spPr>
          <a:xfrm>
            <a:off x="8917918" y="3482500"/>
            <a:ext cx="13335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Khu dân cư</a:t>
            </a:r>
          </a:p>
        </p:txBody>
      </p:sp>
      <p:sp>
        <p:nvSpPr>
          <p:cNvPr id="12" name="Rectangle 11"/>
          <p:cNvSpPr/>
          <p:nvPr/>
        </p:nvSpPr>
        <p:spPr>
          <a:xfrm>
            <a:off x="8917918" y="4972173"/>
            <a:ext cx="16383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Nông nghiệp/Lâm nghiệp</a:t>
            </a:r>
          </a:p>
        </p:txBody>
      </p:sp>
      <p:sp>
        <p:nvSpPr>
          <p:cNvPr id="13" name="Rectangle 12"/>
          <p:cNvSpPr/>
          <p:nvPr/>
        </p:nvSpPr>
        <p:spPr>
          <a:xfrm>
            <a:off x="8917918" y="4417041"/>
            <a:ext cx="1777055"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Không sử dụng năng lượng</a:t>
            </a:r>
          </a:p>
        </p:txBody>
      </p:sp>
      <p:sp>
        <p:nvSpPr>
          <p:cNvPr id="15" name="Rectangle 14"/>
          <p:cNvSpPr/>
          <p:nvPr/>
        </p:nvSpPr>
        <p:spPr>
          <a:xfrm>
            <a:off x="8917918" y="5195710"/>
            <a:ext cx="16383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Không xác định</a:t>
            </a:r>
          </a:p>
        </p:txBody>
      </p:sp>
      <p:sp>
        <p:nvSpPr>
          <p:cNvPr id="16" name="Rectangle 15"/>
          <p:cNvSpPr/>
          <p:nvPr/>
        </p:nvSpPr>
        <p:spPr>
          <a:xfrm>
            <a:off x="1291771" y="1928305"/>
            <a:ext cx="7344229" cy="3317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600" b="0" i="0" u="none" strike="noStrike" kern="0" cap="none" spc="0" normalizeH="0" baseline="0" noProof="0">
                <a:ln>
                  <a:noFill/>
                </a:ln>
                <a:solidFill>
                  <a:srgbClr val="000000"/>
                </a:solidFill>
                <a:effectLst/>
                <a:uLnTx/>
                <a:uFillTx/>
                <a:latin typeface="Arial" panose="020B0604020202020204" pitchFamily="34" charset="0"/>
                <a:ea typeface="+mn-ea"/>
                <a:cs typeface="+mn-cs"/>
                <a:sym typeface="Arial"/>
              </a:rPr>
              <a:t>Tổng tiêu thụ năng lượng </a:t>
            </a:r>
            <a:r>
              <a:rPr kumimoji="0" lang="en-US" sz="1600" b="0" i="0" u="none" strike="noStrike" kern="0" cap="none" spc="0" normalizeH="0" baseline="0" noProof="0">
                <a:ln>
                  <a:noFill/>
                </a:ln>
                <a:solidFill>
                  <a:srgbClr val="000000"/>
                </a:solidFill>
                <a:effectLst/>
                <a:uLnTx/>
                <a:uFillTx/>
                <a:latin typeface="Arial"/>
                <a:ea typeface="+mn-ea"/>
                <a:cs typeface="+mn-cs"/>
                <a:sym typeface="Arial"/>
              </a:rPr>
              <a:t>trên thế giới từ năm 2000</a:t>
            </a:r>
            <a:endParaRPr kumimoji="0" lang="vi-VN" sz="1600" b="0" i="0" u="none" strike="noStrike" kern="0" cap="none" spc="0" normalizeH="0" baseline="0" noProof="0">
              <a:ln>
                <a:noFill/>
              </a:ln>
              <a:solidFill>
                <a:srgbClr val="000000"/>
              </a:solidFill>
              <a:effectLst/>
              <a:uLnTx/>
              <a:uFillTx/>
              <a:latin typeface="Arial" panose="020B0604020202020204" pitchFamily="34" charset="0"/>
              <a:ea typeface="+mn-ea"/>
              <a:cs typeface="+mn-cs"/>
              <a:sym typeface="Arial"/>
            </a:endParaRPr>
          </a:p>
        </p:txBody>
      </p:sp>
      <p:sp>
        <p:nvSpPr>
          <p:cNvPr id="17" name="Rectangle 16"/>
          <p:cNvSpPr/>
          <p:nvPr/>
        </p:nvSpPr>
        <p:spPr>
          <a:xfrm>
            <a:off x="8891622" y="2732860"/>
            <a:ext cx="13335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Ngành công nghiệp</a:t>
            </a:r>
          </a:p>
        </p:txBody>
      </p:sp>
      <p:sp>
        <p:nvSpPr>
          <p:cNvPr id="18" name="Rectangle 17"/>
          <p:cNvSpPr/>
          <p:nvPr/>
        </p:nvSpPr>
        <p:spPr>
          <a:xfrm>
            <a:off x="8891622" y="3011767"/>
            <a:ext cx="13335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Ngành vận tải</a:t>
            </a:r>
          </a:p>
        </p:txBody>
      </p:sp>
      <p:sp>
        <p:nvSpPr>
          <p:cNvPr id="19" name="Rectangle 18"/>
          <p:cNvSpPr/>
          <p:nvPr/>
        </p:nvSpPr>
        <p:spPr>
          <a:xfrm>
            <a:off x="8891622" y="3511529"/>
            <a:ext cx="13335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Khu dân cư</a:t>
            </a:r>
          </a:p>
        </p:txBody>
      </p:sp>
      <p:sp>
        <p:nvSpPr>
          <p:cNvPr id="20" name="Rectangle 19"/>
          <p:cNvSpPr/>
          <p:nvPr/>
        </p:nvSpPr>
        <p:spPr>
          <a:xfrm>
            <a:off x="8891622" y="4446070"/>
            <a:ext cx="1777055"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Phi năng lượng</a:t>
            </a:r>
          </a:p>
        </p:txBody>
      </p:sp>
    </p:spTree>
    <p:extLst>
      <p:ext uri="{BB962C8B-B14F-4D97-AF65-F5344CB8AC3E}">
        <p14:creationId xmlns:p14="http://schemas.microsoft.com/office/powerpoint/2010/main" val="2936240782"/>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582B98-F499-0BBF-6F5E-B7030A9C8A2B}"/>
              </a:ext>
            </a:extLst>
          </p:cNvPr>
          <p:cNvSpPr>
            <a:spLocks noGrp="1"/>
          </p:cNvSpPr>
          <p:nvPr>
            <p:ph type="title"/>
          </p:nvPr>
        </p:nvSpPr>
        <p:spPr/>
        <p:txBody>
          <a:bodyPr>
            <a:noAutofit/>
          </a:bodyPr>
          <a:lstStyle/>
          <a:p>
            <a:r>
              <a:rPr lang="vi-VN" sz="3200" dirty="0">
                <a:solidFill>
                  <a:schemeClr val="accent1">
                    <a:lumMod val="50000"/>
                  </a:schemeClr>
                </a:solidFill>
                <a:latin typeface="Arial" panose="020B0604020202020204" pitchFamily="34" charset="0"/>
              </a:rPr>
              <a:t>Các vấn đề trong sử dụng năng lượng</a:t>
            </a:r>
            <a:endParaRPr lang="en-US" sz="3200" dirty="0">
              <a:solidFill>
                <a:schemeClr val="accent1">
                  <a:lumMod val="50000"/>
                </a:schemeClr>
              </a:solidFill>
            </a:endParaRPr>
          </a:p>
        </p:txBody>
      </p:sp>
      <p:sp>
        <p:nvSpPr>
          <p:cNvPr id="3" name="Text Placeholder 2">
            <a:extLst>
              <a:ext uri="{FF2B5EF4-FFF2-40B4-BE49-F238E27FC236}">
                <a16:creationId xmlns:a16="http://schemas.microsoft.com/office/drawing/2014/main" id="{CDF19B69-FF5B-BAA2-09C4-5FF83B284104}"/>
              </a:ext>
            </a:extLst>
          </p:cNvPr>
          <p:cNvSpPr>
            <a:spLocks noGrp="1"/>
          </p:cNvSpPr>
          <p:nvPr>
            <p:ph type="body" idx="1"/>
          </p:nvPr>
        </p:nvSpPr>
        <p:spPr>
          <a:xfrm>
            <a:off x="609600" y="1679368"/>
            <a:ext cx="11273741" cy="4038800"/>
          </a:xfrm>
        </p:spPr>
        <p:txBody>
          <a:bodyPr>
            <a:normAutofit/>
          </a:bodyPr>
          <a:lstStyle/>
          <a:p>
            <a:pPr>
              <a:spcBef>
                <a:spcPts val="800"/>
              </a:spcBef>
              <a:spcAft>
                <a:spcPts val="800"/>
              </a:spcAft>
              <a:buFont typeface="Wingdings" pitchFamily="2" charset="2"/>
              <a:buChar char="v"/>
            </a:pPr>
            <a:r>
              <a:rPr lang="vi-VN" sz="2400" b="1" dirty="0"/>
              <a:t>Chi phí năng lượng cao:</a:t>
            </a:r>
            <a:r>
              <a:rPr lang="vi-VN" sz="2400" dirty="0"/>
              <a:t> Do giá điện và nhiên liệu tăng.</a:t>
            </a:r>
          </a:p>
          <a:p>
            <a:pPr>
              <a:spcBef>
                <a:spcPts val="800"/>
              </a:spcBef>
              <a:spcAft>
                <a:spcPts val="800"/>
              </a:spcAft>
              <a:buFont typeface="Wingdings" pitchFamily="2" charset="2"/>
              <a:buChar char="v"/>
            </a:pPr>
            <a:r>
              <a:rPr lang="vi-VN" sz="2400" b="1" dirty="0"/>
              <a:t>Hiệu suất năng lượng thấp: </a:t>
            </a:r>
            <a:r>
              <a:rPr lang="vi-VN" sz="2400" dirty="0"/>
              <a:t>Nhiều thiết bị cũ tiêu thụ năng lượng lớn.</a:t>
            </a:r>
          </a:p>
          <a:p>
            <a:pPr>
              <a:spcBef>
                <a:spcPts val="800"/>
              </a:spcBef>
              <a:spcAft>
                <a:spcPts val="800"/>
              </a:spcAft>
              <a:buFont typeface="Wingdings" pitchFamily="2" charset="2"/>
              <a:buChar char="v"/>
            </a:pPr>
            <a:r>
              <a:rPr lang="vi-VN" sz="2400" b="1"/>
              <a:t>Ả</a:t>
            </a:r>
            <a:r>
              <a:rPr lang="en-US" sz="2400" b="1"/>
              <a:t>	</a:t>
            </a:r>
            <a:r>
              <a:rPr lang="vi-VN" sz="2400" b="1"/>
              <a:t>nh </a:t>
            </a:r>
            <a:r>
              <a:rPr lang="vi-VN" sz="2400" b="1" dirty="0"/>
              <a:t>hưởng môi trường: </a:t>
            </a:r>
            <a:r>
              <a:rPr lang="vi-VN" sz="2400" dirty="0"/>
              <a:t>Phát thải CO₂ và tiêu thụ tài nguyên lớn.</a:t>
            </a:r>
          </a:p>
          <a:p>
            <a:pPr>
              <a:spcBef>
                <a:spcPts val="800"/>
              </a:spcBef>
              <a:spcAft>
                <a:spcPts val="800"/>
              </a:spcAft>
              <a:buFont typeface="Wingdings" pitchFamily="2" charset="2"/>
              <a:buChar char="v"/>
            </a:pPr>
            <a:r>
              <a:rPr lang="vi-VN" sz="2400" b="1"/>
              <a:t>Sử dụng chưa hết năng lượng tái tạo: </a:t>
            </a:r>
            <a:r>
              <a:rPr lang="vi-VN" sz="2400"/>
              <a:t>Các nguồn năng lượng tái tạo chưa được tối ưu hóa để sử dụng.</a:t>
            </a:r>
            <a:endParaRPr lang="vi-VN" sz="2400" dirty="0"/>
          </a:p>
        </p:txBody>
      </p:sp>
    </p:spTree>
    <p:extLst>
      <p:ext uri="{BB962C8B-B14F-4D97-AF65-F5344CB8AC3E}">
        <p14:creationId xmlns:p14="http://schemas.microsoft.com/office/powerpoint/2010/main" val="24949632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D6FC23-A950-755D-E2F2-417A0583CBE5}"/>
              </a:ext>
            </a:extLst>
          </p:cNvPr>
          <p:cNvSpPr>
            <a:spLocks noGrp="1"/>
          </p:cNvSpPr>
          <p:nvPr>
            <p:ph type="title"/>
          </p:nvPr>
        </p:nvSpPr>
        <p:spPr>
          <a:xfrm>
            <a:off x="609600" y="354958"/>
            <a:ext cx="10972800" cy="766041"/>
          </a:xfrm>
        </p:spPr>
        <p:txBody>
          <a:bodyPr>
            <a:normAutofit/>
          </a:bodyPr>
          <a:lstStyle/>
          <a:p>
            <a:r>
              <a:rPr lang="vi-VN" dirty="0">
                <a:solidFill>
                  <a:schemeClr val="accent1">
                    <a:lumMod val="50000"/>
                  </a:schemeClr>
                </a:solidFill>
                <a:latin typeface="Arial" panose="020B0604020202020204" pitchFamily="34" charset="0"/>
              </a:rPr>
              <a:t>Tiềm năng TKNL trong ngành dệt may</a:t>
            </a:r>
            <a:endParaRPr lang="en-US" dirty="0">
              <a:solidFill>
                <a:schemeClr val="accent1">
                  <a:lumMod val="50000"/>
                </a:schemeClr>
              </a:solidFill>
            </a:endParaRPr>
          </a:p>
        </p:txBody>
      </p:sp>
      <p:sp>
        <p:nvSpPr>
          <p:cNvPr id="4" name="Rectangle 1">
            <a:extLst>
              <a:ext uri="{FF2B5EF4-FFF2-40B4-BE49-F238E27FC236}">
                <a16:creationId xmlns:a16="http://schemas.microsoft.com/office/drawing/2014/main" id="{AB121E3E-5E29-53BD-E670-E28D37B196BF}"/>
              </a:ext>
            </a:extLst>
          </p:cNvPr>
          <p:cNvSpPr>
            <a:spLocks noGrp="1" noChangeArrowheads="1"/>
          </p:cNvSpPr>
          <p:nvPr>
            <p:ph type="body" idx="1"/>
          </p:nvPr>
        </p:nvSpPr>
        <p:spPr bwMode="auto">
          <a:xfrm>
            <a:off x="609600" y="1120999"/>
            <a:ext cx="10972800" cy="5520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0" indent="0" eaLnBrk="0" fontAlgn="base" hangingPunct="0">
              <a:lnSpc>
                <a:spcPct val="130000"/>
              </a:lnSpc>
              <a:spcBef>
                <a:spcPts val="800"/>
              </a:spcBef>
              <a:spcAft>
                <a:spcPts val="800"/>
              </a:spcAft>
              <a:buClrTx/>
              <a:buSzTx/>
              <a:buNone/>
            </a:pPr>
            <a:r>
              <a:rPr lang="en-US" altLang="en-US" sz="2200" b="1">
                <a:solidFill>
                  <a:schemeClr val="tx1"/>
                </a:solidFill>
                <a:latin typeface="Arial" panose="020B0604020202020204" pitchFamily="34" charset="0"/>
              </a:rPr>
              <a:t>Giải pháp công nghệ:</a:t>
            </a:r>
            <a:endParaRPr lang="en-US" altLang="en-US" sz="2200" b="1" dirty="0">
              <a:solidFill>
                <a:schemeClr val="tx1"/>
              </a:solidFill>
              <a:latin typeface="Arial" panose="020B0604020202020204" pitchFamily="34" charset="0"/>
            </a:endParaRPr>
          </a:p>
          <a:p>
            <a:pPr marL="1066773" lvl="1" indent="-457189" eaLnBrk="0" fontAlgn="base" hangingPunct="0">
              <a:lnSpc>
                <a:spcPct val="130000"/>
              </a:lnSpc>
              <a:spcBef>
                <a:spcPts val="800"/>
              </a:spcBef>
              <a:spcAft>
                <a:spcPts val="800"/>
              </a:spcAft>
              <a:buClrTx/>
              <a:buSzTx/>
              <a:buFont typeface="Wingdings" pitchFamily="2" charset="2"/>
              <a:buChar char="v"/>
            </a:pPr>
            <a:r>
              <a:rPr lang="en-US" altLang="en-US" sz="2200" dirty="0" err="1">
                <a:solidFill>
                  <a:schemeClr val="tx1"/>
                </a:solidFill>
                <a:latin typeface="Arial" panose="020B0604020202020204" pitchFamily="34" charset="0"/>
                <a:cs typeface="Arial" panose="020B0604020202020204" pitchFamily="34" charset="0"/>
              </a:rPr>
              <a:t>Cải</a:t>
            </a:r>
            <a:r>
              <a:rPr lang="en-US" altLang="en-US" sz="2200" dirty="0">
                <a:solidFill>
                  <a:schemeClr val="tx1"/>
                </a:solidFill>
                <a:latin typeface="Arial" panose="020B0604020202020204" pitchFamily="34" charset="0"/>
                <a:cs typeface="Arial" panose="020B0604020202020204" pitchFamily="34" charset="0"/>
              </a:rPr>
              <a:t> </a:t>
            </a:r>
            <a:r>
              <a:rPr lang="en-US" altLang="en-US" sz="2200" dirty="0" err="1">
                <a:solidFill>
                  <a:schemeClr val="tx1"/>
                </a:solidFill>
                <a:latin typeface="Arial" panose="020B0604020202020204" pitchFamily="34" charset="0"/>
                <a:cs typeface="Arial" panose="020B0604020202020204" pitchFamily="34" charset="0"/>
              </a:rPr>
              <a:t>tiến</a:t>
            </a:r>
            <a:r>
              <a:rPr lang="en-US" altLang="en-US" sz="2200" dirty="0">
                <a:solidFill>
                  <a:schemeClr val="tx1"/>
                </a:solidFill>
                <a:latin typeface="Arial" panose="020B0604020202020204" pitchFamily="34" charset="0"/>
                <a:cs typeface="Arial" panose="020B0604020202020204" pitchFamily="34" charset="0"/>
              </a:rPr>
              <a:t> </a:t>
            </a:r>
            <a:r>
              <a:rPr lang="en-US" altLang="en-US" sz="2200" dirty="0" err="1">
                <a:solidFill>
                  <a:schemeClr val="tx1"/>
                </a:solidFill>
                <a:latin typeface="Arial" panose="020B0604020202020204" pitchFamily="34" charset="0"/>
                <a:cs typeface="Arial" panose="020B0604020202020204" pitchFamily="34" charset="0"/>
              </a:rPr>
              <a:t>máy</a:t>
            </a:r>
            <a:r>
              <a:rPr lang="en-US" altLang="en-US" sz="2200" dirty="0">
                <a:solidFill>
                  <a:schemeClr val="tx1"/>
                </a:solidFill>
                <a:latin typeface="Arial" panose="020B0604020202020204" pitchFamily="34" charset="0"/>
                <a:cs typeface="Arial" panose="020B0604020202020204" pitchFamily="34" charset="0"/>
              </a:rPr>
              <a:t> </a:t>
            </a:r>
            <a:r>
              <a:rPr lang="en-US" altLang="en-US" sz="2200" dirty="0" err="1">
                <a:solidFill>
                  <a:schemeClr val="tx1"/>
                </a:solidFill>
                <a:latin typeface="Arial" panose="020B0604020202020204" pitchFamily="34" charset="0"/>
                <a:cs typeface="Arial" panose="020B0604020202020204" pitchFamily="34" charset="0"/>
              </a:rPr>
              <a:t>nhuộm</a:t>
            </a:r>
            <a:r>
              <a:rPr lang="en-US" altLang="en-US" sz="2200" dirty="0">
                <a:solidFill>
                  <a:schemeClr val="tx1"/>
                </a:solidFill>
                <a:latin typeface="Arial" panose="020B0604020202020204" pitchFamily="34" charset="0"/>
                <a:cs typeface="Arial" panose="020B0604020202020204" pitchFamily="34" charset="0"/>
              </a:rPr>
              <a:t>, </a:t>
            </a:r>
            <a:r>
              <a:rPr lang="en-US" altLang="en-US" sz="2200" dirty="0" err="1">
                <a:solidFill>
                  <a:schemeClr val="tx1"/>
                </a:solidFill>
                <a:latin typeface="Arial" panose="020B0604020202020204" pitchFamily="34" charset="0"/>
                <a:cs typeface="Arial" panose="020B0604020202020204" pitchFamily="34" charset="0"/>
              </a:rPr>
              <a:t>máy</a:t>
            </a:r>
            <a:r>
              <a:rPr lang="en-US" altLang="en-US" sz="2200" dirty="0">
                <a:solidFill>
                  <a:schemeClr val="tx1"/>
                </a:solidFill>
                <a:latin typeface="Arial" panose="020B0604020202020204" pitchFamily="34" charset="0"/>
                <a:cs typeface="Arial" panose="020B0604020202020204" pitchFamily="34" charset="0"/>
              </a:rPr>
              <a:t> </a:t>
            </a:r>
            <a:r>
              <a:rPr lang="en-US" altLang="en-US" sz="2200" dirty="0" err="1">
                <a:solidFill>
                  <a:schemeClr val="tx1"/>
                </a:solidFill>
                <a:latin typeface="Arial" panose="020B0604020202020204" pitchFamily="34" charset="0"/>
                <a:cs typeface="Arial" panose="020B0604020202020204" pitchFamily="34" charset="0"/>
              </a:rPr>
              <a:t>sấy</a:t>
            </a:r>
            <a:r>
              <a:rPr lang="en-US" altLang="en-US" sz="2200" dirty="0">
                <a:solidFill>
                  <a:schemeClr val="tx1"/>
                </a:solidFill>
                <a:latin typeface="Arial" panose="020B0604020202020204" pitchFamily="34" charset="0"/>
                <a:cs typeface="Arial" panose="020B0604020202020204" pitchFamily="34" charset="0"/>
              </a:rPr>
              <a:t> </a:t>
            </a:r>
            <a:r>
              <a:rPr lang="en-US" altLang="en-US" sz="2200" dirty="0" err="1">
                <a:solidFill>
                  <a:schemeClr val="tx1"/>
                </a:solidFill>
                <a:latin typeface="Arial" panose="020B0604020202020204" pitchFamily="34" charset="0"/>
                <a:cs typeface="Arial" panose="020B0604020202020204" pitchFamily="34" charset="0"/>
              </a:rPr>
              <a:t>giảm</a:t>
            </a:r>
            <a:r>
              <a:rPr lang="en-US" altLang="en-US" sz="2200" dirty="0">
                <a:solidFill>
                  <a:schemeClr val="tx1"/>
                </a:solidFill>
                <a:latin typeface="Arial" panose="020B0604020202020204" pitchFamily="34" charset="0"/>
                <a:cs typeface="Arial" panose="020B0604020202020204" pitchFamily="34" charset="0"/>
              </a:rPr>
              <a:t> </a:t>
            </a:r>
            <a:r>
              <a:rPr lang="en-US" altLang="en-US" sz="2200" dirty="0" err="1">
                <a:solidFill>
                  <a:schemeClr val="tx1"/>
                </a:solidFill>
                <a:latin typeface="Arial" panose="020B0604020202020204" pitchFamily="34" charset="0"/>
                <a:cs typeface="Arial" panose="020B0604020202020204" pitchFamily="34" charset="0"/>
              </a:rPr>
              <a:t>tiêu</a:t>
            </a:r>
            <a:r>
              <a:rPr lang="en-US" altLang="en-US" sz="2200" dirty="0">
                <a:solidFill>
                  <a:schemeClr val="tx1"/>
                </a:solidFill>
                <a:latin typeface="Arial" panose="020B0604020202020204" pitchFamily="34" charset="0"/>
                <a:cs typeface="Arial" panose="020B0604020202020204" pitchFamily="34" charset="0"/>
              </a:rPr>
              <a:t> </a:t>
            </a:r>
            <a:r>
              <a:rPr lang="en-US" altLang="en-US" sz="2200" dirty="0" err="1">
                <a:solidFill>
                  <a:schemeClr val="tx1"/>
                </a:solidFill>
                <a:latin typeface="Arial" panose="020B0604020202020204" pitchFamily="34" charset="0"/>
                <a:cs typeface="Arial" panose="020B0604020202020204" pitchFamily="34" charset="0"/>
              </a:rPr>
              <a:t>thụ</a:t>
            </a:r>
            <a:r>
              <a:rPr lang="en-US" altLang="en-US" sz="2200" dirty="0">
                <a:solidFill>
                  <a:schemeClr val="tx1"/>
                </a:solidFill>
                <a:latin typeface="Arial" panose="020B0604020202020204" pitchFamily="34" charset="0"/>
                <a:cs typeface="Arial" panose="020B0604020202020204" pitchFamily="34" charset="0"/>
              </a:rPr>
              <a:t> </a:t>
            </a:r>
            <a:r>
              <a:rPr lang="en-US" altLang="en-US" sz="2200" dirty="0" err="1">
                <a:solidFill>
                  <a:schemeClr val="tx1"/>
                </a:solidFill>
                <a:latin typeface="Arial" panose="020B0604020202020204" pitchFamily="34" charset="0"/>
                <a:cs typeface="Arial" panose="020B0604020202020204" pitchFamily="34" charset="0"/>
              </a:rPr>
              <a:t>năng</a:t>
            </a:r>
            <a:r>
              <a:rPr lang="en-US" altLang="en-US" sz="2200" dirty="0">
                <a:solidFill>
                  <a:schemeClr val="tx1"/>
                </a:solidFill>
                <a:latin typeface="Arial" panose="020B0604020202020204" pitchFamily="34" charset="0"/>
                <a:cs typeface="Arial" panose="020B0604020202020204" pitchFamily="34" charset="0"/>
              </a:rPr>
              <a:t> </a:t>
            </a:r>
            <a:r>
              <a:rPr lang="en-US" altLang="en-US" sz="2200" dirty="0" err="1">
                <a:solidFill>
                  <a:schemeClr val="tx1"/>
                </a:solidFill>
                <a:latin typeface="Arial" panose="020B0604020202020204" pitchFamily="34" charset="0"/>
                <a:cs typeface="Arial" panose="020B0604020202020204" pitchFamily="34" charset="0"/>
              </a:rPr>
              <a:t>lượng</a:t>
            </a:r>
            <a:r>
              <a:rPr lang="en-US" altLang="en-US" sz="2200" dirty="0">
                <a:solidFill>
                  <a:schemeClr val="tx1"/>
                </a:solidFill>
                <a:latin typeface="Arial" panose="020B0604020202020204" pitchFamily="34" charset="0"/>
                <a:cs typeface="Arial" panose="020B0604020202020204" pitchFamily="34" charset="0"/>
              </a:rPr>
              <a:t>.</a:t>
            </a:r>
          </a:p>
          <a:p>
            <a:pPr marL="1066773" lvl="1" indent="-457189" eaLnBrk="0" fontAlgn="base" hangingPunct="0">
              <a:lnSpc>
                <a:spcPct val="130000"/>
              </a:lnSpc>
              <a:spcBef>
                <a:spcPts val="800"/>
              </a:spcBef>
              <a:spcAft>
                <a:spcPts val="800"/>
              </a:spcAft>
              <a:buClrTx/>
              <a:buSzTx/>
              <a:buFont typeface="Wingdings" pitchFamily="2" charset="2"/>
              <a:buChar char="v"/>
            </a:pPr>
            <a:r>
              <a:rPr lang="en-US" altLang="en-US" sz="2200" dirty="0" err="1">
                <a:solidFill>
                  <a:schemeClr val="tx1"/>
                </a:solidFill>
                <a:latin typeface="Arial" panose="020B0604020202020204" pitchFamily="34" charset="0"/>
                <a:cs typeface="Arial" panose="020B0604020202020204" pitchFamily="34" charset="0"/>
              </a:rPr>
              <a:t>Sử</a:t>
            </a:r>
            <a:r>
              <a:rPr lang="en-US" altLang="en-US" sz="2200" dirty="0">
                <a:solidFill>
                  <a:schemeClr val="tx1"/>
                </a:solidFill>
                <a:latin typeface="Arial" panose="020B0604020202020204" pitchFamily="34" charset="0"/>
                <a:cs typeface="Arial" panose="020B0604020202020204" pitchFamily="34" charset="0"/>
              </a:rPr>
              <a:t> </a:t>
            </a:r>
            <a:r>
              <a:rPr lang="en-US" altLang="en-US" sz="2200" dirty="0" err="1">
                <a:solidFill>
                  <a:schemeClr val="tx1"/>
                </a:solidFill>
                <a:latin typeface="Arial" panose="020B0604020202020204" pitchFamily="34" charset="0"/>
                <a:cs typeface="Arial" panose="020B0604020202020204" pitchFamily="34" charset="0"/>
              </a:rPr>
              <a:t>dụng</a:t>
            </a:r>
            <a:r>
              <a:rPr lang="en-US" altLang="en-US" sz="2200" dirty="0">
                <a:solidFill>
                  <a:schemeClr val="tx1"/>
                </a:solidFill>
                <a:latin typeface="Arial" panose="020B0604020202020204" pitchFamily="34" charset="0"/>
                <a:cs typeface="Arial" panose="020B0604020202020204" pitchFamily="34" charset="0"/>
              </a:rPr>
              <a:t> </a:t>
            </a:r>
            <a:r>
              <a:rPr lang="en-US" altLang="en-US" sz="2200" dirty="0" err="1">
                <a:solidFill>
                  <a:schemeClr val="tx1"/>
                </a:solidFill>
                <a:latin typeface="Arial" panose="020B0604020202020204" pitchFamily="34" charset="0"/>
                <a:cs typeface="Arial" panose="020B0604020202020204" pitchFamily="34" charset="0"/>
              </a:rPr>
              <a:t>hệ</a:t>
            </a:r>
            <a:r>
              <a:rPr lang="en-US" altLang="en-US" sz="2200" dirty="0">
                <a:solidFill>
                  <a:schemeClr val="tx1"/>
                </a:solidFill>
                <a:latin typeface="Arial" panose="020B0604020202020204" pitchFamily="34" charset="0"/>
                <a:cs typeface="Arial" panose="020B0604020202020204" pitchFamily="34" charset="0"/>
              </a:rPr>
              <a:t> </a:t>
            </a:r>
            <a:r>
              <a:rPr lang="en-US" altLang="en-US" sz="2200" dirty="0" err="1">
                <a:solidFill>
                  <a:schemeClr val="tx1"/>
                </a:solidFill>
                <a:latin typeface="Arial" panose="020B0604020202020204" pitchFamily="34" charset="0"/>
                <a:cs typeface="Arial" panose="020B0604020202020204" pitchFamily="34" charset="0"/>
              </a:rPr>
              <a:t>thống</a:t>
            </a:r>
            <a:r>
              <a:rPr lang="en-US" altLang="en-US" sz="2200" dirty="0">
                <a:solidFill>
                  <a:schemeClr val="tx1"/>
                </a:solidFill>
                <a:latin typeface="Arial" panose="020B0604020202020204" pitchFamily="34" charset="0"/>
                <a:cs typeface="Arial" panose="020B0604020202020204" pitchFamily="34" charset="0"/>
              </a:rPr>
              <a:t> </a:t>
            </a:r>
            <a:r>
              <a:rPr lang="en-US" altLang="en-US" sz="2200" dirty="0" err="1">
                <a:solidFill>
                  <a:schemeClr val="tx1"/>
                </a:solidFill>
                <a:latin typeface="Arial" panose="020B0604020202020204" pitchFamily="34" charset="0"/>
                <a:cs typeface="Arial" panose="020B0604020202020204" pitchFamily="34" charset="0"/>
              </a:rPr>
              <a:t>thu</a:t>
            </a:r>
            <a:r>
              <a:rPr lang="en-US" altLang="en-US" sz="2200" dirty="0">
                <a:solidFill>
                  <a:schemeClr val="tx1"/>
                </a:solidFill>
                <a:latin typeface="Arial" panose="020B0604020202020204" pitchFamily="34" charset="0"/>
                <a:cs typeface="Arial" panose="020B0604020202020204" pitchFamily="34" charset="0"/>
              </a:rPr>
              <a:t> </a:t>
            </a:r>
            <a:r>
              <a:rPr lang="en-US" altLang="en-US" sz="2200" err="1">
                <a:solidFill>
                  <a:schemeClr val="tx1"/>
                </a:solidFill>
                <a:latin typeface="Arial" panose="020B0604020202020204" pitchFamily="34" charset="0"/>
                <a:cs typeface="Arial" panose="020B0604020202020204" pitchFamily="34" charset="0"/>
              </a:rPr>
              <a:t>hồi</a:t>
            </a:r>
            <a:r>
              <a:rPr lang="en-US" altLang="en-US" sz="2200">
                <a:solidFill>
                  <a:schemeClr val="tx1"/>
                </a:solidFill>
                <a:latin typeface="Arial" panose="020B0604020202020204" pitchFamily="34" charset="0"/>
                <a:cs typeface="Arial" panose="020B0604020202020204" pitchFamily="34" charset="0"/>
              </a:rPr>
              <a:t> nhiệt.</a:t>
            </a:r>
          </a:p>
          <a:p>
            <a:pPr marL="1066773" lvl="1" indent="-457189" eaLnBrk="0" fontAlgn="base" hangingPunct="0">
              <a:lnSpc>
                <a:spcPct val="130000"/>
              </a:lnSpc>
              <a:spcBef>
                <a:spcPts val="800"/>
              </a:spcBef>
              <a:spcAft>
                <a:spcPts val="800"/>
              </a:spcAft>
              <a:buClrTx/>
              <a:buSzTx/>
              <a:buFont typeface="Wingdings" pitchFamily="2" charset="2"/>
              <a:buChar char="v"/>
            </a:pPr>
            <a:r>
              <a:rPr lang="en-US" altLang="en-US" sz="2200">
                <a:solidFill>
                  <a:schemeClr val="tx1"/>
                </a:solidFill>
                <a:latin typeface="Arial" panose="020B0604020202020204" pitchFamily="34" charset="0"/>
              </a:rPr>
              <a:t>Tối </a:t>
            </a:r>
            <a:r>
              <a:rPr lang="en-US" altLang="en-US" sz="2200" dirty="0" err="1">
                <a:solidFill>
                  <a:schemeClr val="tx1"/>
                </a:solidFill>
                <a:latin typeface="Arial" panose="020B0604020202020204" pitchFamily="34" charset="0"/>
              </a:rPr>
              <a:t>ưu</a:t>
            </a:r>
            <a:r>
              <a:rPr lang="en-US" altLang="en-US" sz="2200" dirty="0">
                <a:solidFill>
                  <a:schemeClr val="tx1"/>
                </a:solidFill>
                <a:latin typeface="Arial" panose="020B0604020202020204" pitchFamily="34" charset="0"/>
              </a:rPr>
              <a:t> </a:t>
            </a:r>
            <a:r>
              <a:rPr lang="en-US" altLang="en-US" sz="2200" dirty="0" err="1">
                <a:solidFill>
                  <a:schemeClr val="tx1"/>
                </a:solidFill>
                <a:latin typeface="Arial" panose="020B0604020202020204" pitchFamily="34" charset="0"/>
              </a:rPr>
              <a:t>hóa</a:t>
            </a:r>
            <a:r>
              <a:rPr lang="en-US" altLang="en-US" sz="2200" dirty="0">
                <a:solidFill>
                  <a:schemeClr val="tx1"/>
                </a:solidFill>
                <a:latin typeface="Arial" panose="020B0604020202020204" pitchFamily="34" charset="0"/>
              </a:rPr>
              <a:t> </a:t>
            </a:r>
            <a:r>
              <a:rPr lang="en-US" altLang="en-US" sz="2200" dirty="0" err="1">
                <a:solidFill>
                  <a:schemeClr val="tx1"/>
                </a:solidFill>
                <a:latin typeface="Arial" panose="020B0604020202020204" pitchFamily="34" charset="0"/>
              </a:rPr>
              <a:t>quy</a:t>
            </a:r>
            <a:r>
              <a:rPr lang="en-US" altLang="en-US" sz="2200" dirty="0">
                <a:solidFill>
                  <a:schemeClr val="tx1"/>
                </a:solidFill>
                <a:latin typeface="Arial" panose="020B0604020202020204" pitchFamily="34" charset="0"/>
              </a:rPr>
              <a:t> </a:t>
            </a:r>
            <a:r>
              <a:rPr lang="en-US" altLang="en-US" sz="2200" dirty="0" err="1">
                <a:solidFill>
                  <a:schemeClr val="tx1"/>
                </a:solidFill>
                <a:latin typeface="Arial" panose="020B0604020202020204" pitchFamily="34" charset="0"/>
              </a:rPr>
              <a:t>trình</a:t>
            </a:r>
            <a:r>
              <a:rPr lang="en-US" altLang="en-US" sz="2200" dirty="0">
                <a:solidFill>
                  <a:schemeClr val="tx1"/>
                </a:solidFill>
                <a:latin typeface="Arial" panose="020B0604020202020204" pitchFamily="34" charset="0"/>
              </a:rPr>
              <a:t> </a:t>
            </a:r>
            <a:r>
              <a:rPr lang="en-US" altLang="en-US" sz="2200" err="1">
                <a:solidFill>
                  <a:schemeClr val="tx1"/>
                </a:solidFill>
                <a:latin typeface="Arial" panose="020B0604020202020204" pitchFamily="34" charset="0"/>
              </a:rPr>
              <a:t>sản</a:t>
            </a:r>
            <a:r>
              <a:rPr lang="en-US" altLang="en-US" sz="2200">
                <a:solidFill>
                  <a:schemeClr val="tx1"/>
                </a:solidFill>
                <a:latin typeface="Arial" panose="020B0604020202020204" pitchFamily="34" charset="0"/>
              </a:rPr>
              <a:t> xuất</a:t>
            </a:r>
            <a:r>
              <a:rPr lang="en-US" altLang="en-US" sz="2200">
                <a:solidFill>
                  <a:schemeClr val="tx1"/>
                </a:solidFill>
                <a:latin typeface="Arial" panose="020B0604020202020204" pitchFamily="34" charset="0"/>
                <a:cs typeface="Arial" panose="020B0604020202020204" pitchFamily="34" charset="0"/>
              </a:rPr>
              <a:t> </a:t>
            </a:r>
            <a:r>
              <a:rPr lang="en-US" altLang="en-US" sz="2200" dirty="0" err="1">
                <a:solidFill>
                  <a:schemeClr val="tx1"/>
                </a:solidFill>
                <a:latin typeface="Arial" panose="020B0604020202020204" pitchFamily="34" charset="0"/>
                <a:cs typeface="Arial" panose="020B0604020202020204" pitchFamily="34" charset="0"/>
              </a:rPr>
              <a:t>để</a:t>
            </a:r>
            <a:r>
              <a:rPr lang="en-US" altLang="en-US" sz="2200" dirty="0">
                <a:solidFill>
                  <a:schemeClr val="tx1"/>
                </a:solidFill>
                <a:latin typeface="Arial" panose="020B0604020202020204" pitchFamily="34" charset="0"/>
                <a:cs typeface="Arial" panose="020B0604020202020204" pitchFamily="34" charset="0"/>
              </a:rPr>
              <a:t> </a:t>
            </a:r>
            <a:r>
              <a:rPr lang="en-US" altLang="en-US" sz="2200" dirty="0" err="1">
                <a:solidFill>
                  <a:schemeClr val="tx1"/>
                </a:solidFill>
                <a:latin typeface="Arial" panose="020B0604020202020204" pitchFamily="34" charset="0"/>
                <a:cs typeface="Arial" panose="020B0604020202020204" pitchFamily="34" charset="0"/>
              </a:rPr>
              <a:t>giảm</a:t>
            </a:r>
            <a:r>
              <a:rPr lang="en-US" altLang="en-US" sz="2200" dirty="0">
                <a:solidFill>
                  <a:schemeClr val="tx1"/>
                </a:solidFill>
                <a:latin typeface="Arial" panose="020B0604020202020204" pitchFamily="34" charset="0"/>
                <a:cs typeface="Arial" panose="020B0604020202020204" pitchFamily="34" charset="0"/>
              </a:rPr>
              <a:t> </a:t>
            </a:r>
            <a:r>
              <a:rPr lang="en-US" altLang="en-US" sz="2200" dirty="0" err="1">
                <a:solidFill>
                  <a:schemeClr val="tx1"/>
                </a:solidFill>
                <a:latin typeface="Arial" panose="020B0604020202020204" pitchFamily="34" charset="0"/>
                <a:cs typeface="Arial" panose="020B0604020202020204" pitchFamily="34" charset="0"/>
              </a:rPr>
              <a:t>lãng</a:t>
            </a:r>
            <a:r>
              <a:rPr lang="en-US" altLang="en-US" sz="2200" dirty="0">
                <a:solidFill>
                  <a:schemeClr val="tx1"/>
                </a:solidFill>
                <a:latin typeface="Arial" panose="020B0604020202020204" pitchFamily="34" charset="0"/>
                <a:cs typeface="Arial" panose="020B0604020202020204" pitchFamily="34" charset="0"/>
              </a:rPr>
              <a:t> </a:t>
            </a:r>
            <a:r>
              <a:rPr lang="en-US" altLang="en-US" sz="2200" dirty="0" err="1">
                <a:solidFill>
                  <a:schemeClr val="tx1"/>
                </a:solidFill>
                <a:latin typeface="Arial" panose="020B0604020202020204" pitchFamily="34" charset="0"/>
                <a:cs typeface="Arial" panose="020B0604020202020204" pitchFamily="34" charset="0"/>
              </a:rPr>
              <a:t>phí</a:t>
            </a:r>
            <a:r>
              <a:rPr lang="en-US" altLang="en-US" sz="2200" dirty="0">
                <a:solidFill>
                  <a:schemeClr val="tx1"/>
                </a:solidFill>
                <a:latin typeface="Arial" panose="020B0604020202020204" pitchFamily="34" charset="0"/>
                <a:cs typeface="Arial" panose="020B0604020202020204" pitchFamily="34" charset="0"/>
              </a:rPr>
              <a:t> </a:t>
            </a:r>
            <a:r>
              <a:rPr lang="en-US" altLang="en-US" sz="2200" err="1">
                <a:solidFill>
                  <a:schemeClr val="tx1"/>
                </a:solidFill>
                <a:latin typeface="Arial" panose="020B0604020202020204" pitchFamily="34" charset="0"/>
                <a:cs typeface="Arial" panose="020B0604020202020204" pitchFamily="34" charset="0"/>
              </a:rPr>
              <a:t>năng</a:t>
            </a:r>
            <a:r>
              <a:rPr lang="en-US" altLang="en-US" sz="2200">
                <a:solidFill>
                  <a:schemeClr val="tx1"/>
                </a:solidFill>
                <a:latin typeface="Arial" panose="020B0604020202020204" pitchFamily="34" charset="0"/>
                <a:cs typeface="Arial" panose="020B0604020202020204" pitchFamily="34" charset="0"/>
              </a:rPr>
              <a:t> lượng.</a:t>
            </a:r>
          </a:p>
          <a:p>
            <a:pPr marL="1066773" lvl="1" indent="-457189" eaLnBrk="0" fontAlgn="base" hangingPunct="0">
              <a:lnSpc>
                <a:spcPct val="130000"/>
              </a:lnSpc>
              <a:spcBef>
                <a:spcPts val="800"/>
              </a:spcBef>
              <a:spcAft>
                <a:spcPts val="800"/>
              </a:spcAft>
              <a:buClrTx/>
              <a:buSzTx/>
              <a:buFont typeface="Wingdings" pitchFamily="2" charset="2"/>
              <a:buChar char="v"/>
            </a:pPr>
            <a:r>
              <a:rPr lang="en-US" altLang="en-US" sz="2200">
                <a:solidFill>
                  <a:schemeClr val="tx1"/>
                </a:solidFill>
                <a:latin typeface="Arial" panose="020B0604020202020204" pitchFamily="34" charset="0"/>
              </a:rPr>
              <a:t>Áp </a:t>
            </a:r>
            <a:r>
              <a:rPr lang="en-US" altLang="en-US" sz="2200" dirty="0" err="1">
                <a:solidFill>
                  <a:schemeClr val="tx1"/>
                </a:solidFill>
                <a:latin typeface="Arial" panose="020B0604020202020204" pitchFamily="34" charset="0"/>
              </a:rPr>
              <a:t>dụng</a:t>
            </a:r>
            <a:r>
              <a:rPr lang="en-US" altLang="en-US" sz="2200" dirty="0">
                <a:solidFill>
                  <a:schemeClr val="tx1"/>
                </a:solidFill>
                <a:latin typeface="Arial" panose="020B0604020202020204" pitchFamily="34" charset="0"/>
              </a:rPr>
              <a:t> </a:t>
            </a:r>
            <a:r>
              <a:rPr lang="en-US" altLang="en-US" sz="2200" dirty="0" err="1">
                <a:solidFill>
                  <a:schemeClr val="tx1"/>
                </a:solidFill>
                <a:latin typeface="Arial" panose="020B0604020202020204" pitchFamily="34" charset="0"/>
              </a:rPr>
              <a:t>giải</a:t>
            </a:r>
            <a:r>
              <a:rPr lang="en-US" altLang="en-US" sz="2200" dirty="0">
                <a:solidFill>
                  <a:schemeClr val="tx1"/>
                </a:solidFill>
                <a:latin typeface="Arial" panose="020B0604020202020204" pitchFamily="34" charset="0"/>
              </a:rPr>
              <a:t> </a:t>
            </a:r>
            <a:r>
              <a:rPr lang="en-US" altLang="en-US" sz="2200" dirty="0" err="1">
                <a:solidFill>
                  <a:schemeClr val="tx1"/>
                </a:solidFill>
                <a:latin typeface="Arial" panose="020B0604020202020204" pitchFamily="34" charset="0"/>
              </a:rPr>
              <a:t>pháp</a:t>
            </a:r>
            <a:r>
              <a:rPr lang="en-US" altLang="en-US" sz="2200" dirty="0">
                <a:solidFill>
                  <a:schemeClr val="tx1"/>
                </a:solidFill>
                <a:latin typeface="Arial" panose="020B0604020202020204" pitchFamily="34" charset="0"/>
              </a:rPr>
              <a:t> </a:t>
            </a:r>
            <a:r>
              <a:rPr lang="en-US" altLang="en-US" sz="2200" dirty="0" err="1">
                <a:solidFill>
                  <a:schemeClr val="tx1"/>
                </a:solidFill>
                <a:latin typeface="Arial" panose="020B0604020202020204" pitchFamily="34" charset="0"/>
              </a:rPr>
              <a:t>số</a:t>
            </a:r>
            <a:r>
              <a:rPr lang="en-US" altLang="en-US" sz="2200" dirty="0">
                <a:solidFill>
                  <a:schemeClr val="tx1"/>
                </a:solidFill>
                <a:latin typeface="Arial" panose="020B0604020202020204" pitchFamily="34" charset="0"/>
              </a:rPr>
              <a:t> </a:t>
            </a:r>
            <a:r>
              <a:rPr lang="en-US" altLang="en-US" sz="2200" dirty="0" err="1">
                <a:solidFill>
                  <a:schemeClr val="tx1"/>
                </a:solidFill>
                <a:latin typeface="Arial" panose="020B0604020202020204" pitchFamily="34" charset="0"/>
              </a:rPr>
              <a:t>hóa</a:t>
            </a:r>
            <a:r>
              <a:rPr lang="en-US" altLang="en-US" sz="2200" dirty="0">
                <a:solidFill>
                  <a:schemeClr val="tx1"/>
                </a:solidFill>
                <a:latin typeface="Arial" panose="020B0604020202020204" pitchFamily="34" charset="0"/>
              </a:rPr>
              <a:t>: </a:t>
            </a:r>
            <a:r>
              <a:rPr lang="en-US" altLang="en-US" sz="2200" dirty="0" err="1">
                <a:solidFill>
                  <a:schemeClr val="tx1"/>
                </a:solidFill>
                <a:latin typeface="Arial" panose="020B0604020202020204" pitchFamily="34" charset="0"/>
                <a:cs typeface="Arial" panose="020B0604020202020204" pitchFamily="34" charset="0"/>
              </a:rPr>
              <a:t>Hệ</a:t>
            </a:r>
            <a:r>
              <a:rPr lang="en-US" altLang="en-US" sz="2200" dirty="0">
                <a:solidFill>
                  <a:schemeClr val="tx1"/>
                </a:solidFill>
                <a:latin typeface="Arial" panose="020B0604020202020204" pitchFamily="34" charset="0"/>
                <a:cs typeface="Arial" panose="020B0604020202020204" pitchFamily="34" charset="0"/>
              </a:rPr>
              <a:t> </a:t>
            </a:r>
            <a:r>
              <a:rPr lang="en-US" altLang="en-US" sz="2200" dirty="0" err="1">
                <a:solidFill>
                  <a:schemeClr val="tx1"/>
                </a:solidFill>
                <a:latin typeface="Arial" panose="020B0604020202020204" pitchFamily="34" charset="0"/>
                <a:cs typeface="Arial" panose="020B0604020202020204" pitchFamily="34" charset="0"/>
              </a:rPr>
              <a:t>thống</a:t>
            </a:r>
            <a:r>
              <a:rPr lang="en-US" altLang="en-US" sz="2200" dirty="0">
                <a:solidFill>
                  <a:schemeClr val="tx1"/>
                </a:solidFill>
                <a:latin typeface="Arial" panose="020B0604020202020204" pitchFamily="34" charset="0"/>
                <a:cs typeface="Arial" panose="020B0604020202020204" pitchFamily="34" charset="0"/>
              </a:rPr>
              <a:t> </a:t>
            </a:r>
            <a:r>
              <a:rPr lang="en-US" altLang="en-US" sz="2200" dirty="0" err="1">
                <a:solidFill>
                  <a:schemeClr val="tx1"/>
                </a:solidFill>
                <a:latin typeface="Arial" panose="020B0604020202020204" pitchFamily="34" charset="0"/>
                <a:cs typeface="Arial" panose="020B0604020202020204" pitchFamily="34" charset="0"/>
              </a:rPr>
              <a:t>giám</a:t>
            </a:r>
            <a:r>
              <a:rPr lang="en-US" altLang="en-US" sz="2200" dirty="0">
                <a:solidFill>
                  <a:schemeClr val="tx1"/>
                </a:solidFill>
                <a:latin typeface="Arial" panose="020B0604020202020204" pitchFamily="34" charset="0"/>
                <a:cs typeface="Arial" panose="020B0604020202020204" pitchFamily="34" charset="0"/>
              </a:rPr>
              <a:t> </a:t>
            </a:r>
            <a:r>
              <a:rPr lang="en-US" altLang="en-US" sz="2200" dirty="0" err="1">
                <a:solidFill>
                  <a:schemeClr val="tx1"/>
                </a:solidFill>
                <a:latin typeface="Arial" panose="020B0604020202020204" pitchFamily="34" charset="0"/>
                <a:cs typeface="Arial" panose="020B0604020202020204" pitchFamily="34" charset="0"/>
              </a:rPr>
              <a:t>sát</a:t>
            </a:r>
            <a:r>
              <a:rPr lang="en-US" altLang="en-US" sz="2200" dirty="0">
                <a:solidFill>
                  <a:schemeClr val="tx1"/>
                </a:solidFill>
                <a:latin typeface="Arial" panose="020B0604020202020204" pitchFamily="34" charset="0"/>
                <a:cs typeface="Arial" panose="020B0604020202020204" pitchFamily="34" charset="0"/>
              </a:rPr>
              <a:t> </a:t>
            </a:r>
            <a:r>
              <a:rPr lang="en-US" altLang="en-US" sz="2200" dirty="0" err="1">
                <a:solidFill>
                  <a:schemeClr val="tx1"/>
                </a:solidFill>
                <a:latin typeface="Arial" panose="020B0604020202020204" pitchFamily="34" charset="0"/>
                <a:cs typeface="Arial" panose="020B0604020202020204" pitchFamily="34" charset="0"/>
              </a:rPr>
              <a:t>và</a:t>
            </a:r>
            <a:r>
              <a:rPr lang="en-US" altLang="en-US" sz="2200" dirty="0">
                <a:solidFill>
                  <a:schemeClr val="tx1"/>
                </a:solidFill>
                <a:latin typeface="Arial" panose="020B0604020202020204" pitchFamily="34" charset="0"/>
                <a:cs typeface="Arial" panose="020B0604020202020204" pitchFamily="34" charset="0"/>
              </a:rPr>
              <a:t> </a:t>
            </a:r>
            <a:r>
              <a:rPr lang="en-US" altLang="en-US" sz="2200" dirty="0" err="1">
                <a:solidFill>
                  <a:schemeClr val="tx1"/>
                </a:solidFill>
                <a:latin typeface="Arial" panose="020B0604020202020204" pitchFamily="34" charset="0"/>
                <a:cs typeface="Arial" panose="020B0604020202020204" pitchFamily="34" charset="0"/>
              </a:rPr>
              <a:t>quản</a:t>
            </a:r>
            <a:r>
              <a:rPr lang="en-US" altLang="en-US" sz="2200" dirty="0">
                <a:solidFill>
                  <a:schemeClr val="tx1"/>
                </a:solidFill>
                <a:latin typeface="Arial" panose="020B0604020202020204" pitchFamily="34" charset="0"/>
                <a:cs typeface="Arial" panose="020B0604020202020204" pitchFamily="34" charset="0"/>
              </a:rPr>
              <a:t> </a:t>
            </a:r>
            <a:r>
              <a:rPr lang="en-US" altLang="en-US" sz="2200" dirty="0" err="1">
                <a:solidFill>
                  <a:schemeClr val="tx1"/>
                </a:solidFill>
                <a:latin typeface="Arial" panose="020B0604020202020204" pitchFamily="34" charset="0"/>
                <a:cs typeface="Arial" panose="020B0604020202020204" pitchFamily="34" charset="0"/>
              </a:rPr>
              <a:t>lý</a:t>
            </a:r>
            <a:r>
              <a:rPr lang="en-US" altLang="en-US" sz="2200" dirty="0">
                <a:solidFill>
                  <a:schemeClr val="tx1"/>
                </a:solidFill>
                <a:latin typeface="Arial" panose="020B0604020202020204" pitchFamily="34" charset="0"/>
                <a:cs typeface="Arial" panose="020B0604020202020204" pitchFamily="34" charset="0"/>
              </a:rPr>
              <a:t> </a:t>
            </a:r>
            <a:r>
              <a:rPr lang="en-US" altLang="en-US" sz="2200" err="1">
                <a:solidFill>
                  <a:schemeClr val="tx1"/>
                </a:solidFill>
                <a:latin typeface="Arial" panose="020B0604020202020204" pitchFamily="34" charset="0"/>
                <a:cs typeface="Arial" panose="020B0604020202020204" pitchFamily="34" charset="0"/>
              </a:rPr>
              <a:t>năng</a:t>
            </a:r>
            <a:r>
              <a:rPr lang="en-US" altLang="en-US" sz="2200">
                <a:solidFill>
                  <a:schemeClr val="tx1"/>
                </a:solidFill>
                <a:latin typeface="Arial" panose="020B0604020202020204" pitchFamily="34" charset="0"/>
                <a:cs typeface="Arial" panose="020B0604020202020204" pitchFamily="34" charset="0"/>
              </a:rPr>
              <a:t> lượng</a:t>
            </a:r>
            <a:r>
              <a:rPr lang="en-US" altLang="en-US" sz="2200" dirty="0">
                <a:solidFill>
                  <a:schemeClr val="tx1"/>
                </a:solidFill>
                <a:latin typeface="Arial" panose="020B0604020202020204" pitchFamily="34" charset="0"/>
                <a:cs typeface="Arial" panose="020B0604020202020204" pitchFamily="34" charset="0"/>
              </a:rPr>
              <a:t> </a:t>
            </a:r>
            <a:r>
              <a:rPr lang="en-US" altLang="en-US" sz="2200">
                <a:solidFill>
                  <a:schemeClr val="tx1"/>
                </a:solidFill>
                <a:latin typeface="Arial" panose="020B0604020202020204" pitchFamily="34" charset="0"/>
                <a:cs typeface="Arial" panose="020B0604020202020204" pitchFamily="34" charset="0"/>
              </a:rPr>
              <a:t>thông </a:t>
            </a:r>
            <a:r>
              <a:rPr lang="en-US" altLang="en-US" sz="2200" err="1">
                <a:solidFill>
                  <a:schemeClr val="tx1"/>
                </a:solidFill>
                <a:latin typeface="Arial" panose="020B0604020202020204" pitchFamily="34" charset="0"/>
                <a:cs typeface="Arial" panose="020B0604020202020204" pitchFamily="34" charset="0"/>
              </a:rPr>
              <a:t>minh</a:t>
            </a:r>
            <a:r>
              <a:rPr lang="en-US" altLang="en-US" sz="2200">
                <a:solidFill>
                  <a:schemeClr val="tx1"/>
                </a:solidFill>
                <a:latin typeface="Arial" panose="020B0604020202020204" pitchFamily="34" charset="0"/>
                <a:cs typeface="Arial" panose="020B0604020202020204" pitchFamily="34" charset="0"/>
              </a:rPr>
              <a:t>.</a:t>
            </a:r>
          </a:p>
          <a:p>
            <a:pPr marL="1066773" lvl="1" indent="-457189" eaLnBrk="0" fontAlgn="base" hangingPunct="0">
              <a:lnSpc>
                <a:spcPct val="130000"/>
              </a:lnSpc>
              <a:spcBef>
                <a:spcPts val="800"/>
              </a:spcBef>
              <a:spcAft>
                <a:spcPts val="800"/>
              </a:spcAft>
              <a:buClrTx/>
              <a:buSzTx/>
              <a:buFont typeface="Wingdings" pitchFamily="2" charset="2"/>
              <a:buChar char="v"/>
            </a:pPr>
            <a:r>
              <a:rPr lang="en-US" altLang="en-US" sz="2200">
                <a:solidFill>
                  <a:schemeClr val="tx1"/>
                </a:solidFill>
                <a:latin typeface="Arial" panose="020B0604020202020204" pitchFamily="34" charset="0"/>
                <a:cs typeface="Arial" panose="020B0604020202020204" pitchFamily="34" charset="0"/>
              </a:rPr>
              <a:t>Thay thế máy móc cũ bằng công nghệ hiện đại</a:t>
            </a:r>
          </a:p>
          <a:p>
            <a:pPr marL="1066773" lvl="1" indent="-457189" eaLnBrk="0" fontAlgn="base" hangingPunct="0">
              <a:lnSpc>
                <a:spcPct val="130000"/>
              </a:lnSpc>
              <a:spcBef>
                <a:spcPts val="800"/>
              </a:spcBef>
              <a:spcAft>
                <a:spcPts val="800"/>
              </a:spcAft>
              <a:buClrTx/>
              <a:buSzTx/>
              <a:buFont typeface="Wingdings" pitchFamily="2" charset="2"/>
              <a:buChar char="v"/>
            </a:pPr>
            <a:r>
              <a:rPr lang="en-US" altLang="en-US" sz="2200">
                <a:solidFill>
                  <a:schemeClr val="tx1"/>
                </a:solidFill>
                <a:latin typeface="Arial" panose="020B0604020202020204" pitchFamily="34" charset="0"/>
                <a:cs typeface="Arial" panose="020B0604020202020204" pitchFamily="34" charset="0"/>
              </a:rPr>
              <a:t>Sử dụng năng lượng tái tạo (điện mặt trời, năng lượng sinh khối)</a:t>
            </a:r>
            <a:endParaRPr lang="en-US" altLang="en-US" sz="2200" dirty="0">
              <a:solidFill>
                <a:schemeClr val="tx1"/>
              </a:solidFill>
              <a:latin typeface="Arial" panose="020B0604020202020204" pitchFamily="34" charset="0"/>
              <a:cs typeface="Arial" panose="020B0604020202020204" pitchFamily="34" charset="0"/>
            </a:endParaRPr>
          </a:p>
          <a:p>
            <a:pPr marL="380990" indent="-380990" defTabSz="1219170" eaLnBrk="0" fontAlgn="base" hangingPunct="0">
              <a:lnSpc>
                <a:spcPct val="130000"/>
              </a:lnSpc>
              <a:spcBef>
                <a:spcPct val="0"/>
              </a:spcBef>
              <a:spcAft>
                <a:spcPct val="0"/>
              </a:spcAft>
              <a:buClrTx/>
              <a:buSzTx/>
              <a:buFont typeface="Wingdings" pitchFamily="2" charset="2"/>
              <a:buChar char="v"/>
            </a:pPr>
            <a:endParaRPr lang="en-US" altLang="en-US" sz="2200" dirty="0">
              <a:solidFill>
                <a:schemeClr val="tx1"/>
              </a:solidFill>
              <a:latin typeface="Arial" panose="020B0604020202020204" pitchFamily="34" charset="0"/>
            </a:endParaRPr>
          </a:p>
        </p:txBody>
      </p:sp>
    </p:spTree>
    <p:extLst>
      <p:ext uri="{BB962C8B-B14F-4D97-AF65-F5344CB8AC3E}">
        <p14:creationId xmlns:p14="http://schemas.microsoft.com/office/powerpoint/2010/main" val="12633228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440C7D-F1BA-8BC2-6C8B-4C1DBDA9A72F}"/>
              </a:ext>
            </a:extLst>
          </p:cNvPr>
          <p:cNvSpPr>
            <a:spLocks noGrp="1"/>
          </p:cNvSpPr>
          <p:nvPr>
            <p:ph type="title"/>
          </p:nvPr>
        </p:nvSpPr>
        <p:spPr/>
        <p:txBody>
          <a:bodyPr>
            <a:noAutofit/>
          </a:bodyPr>
          <a:lstStyle/>
          <a:p>
            <a:r>
              <a:rPr lang="vi-VN" sz="3200" dirty="0">
                <a:solidFill>
                  <a:schemeClr val="accent1">
                    <a:lumMod val="50000"/>
                  </a:schemeClr>
                </a:solidFill>
                <a:latin typeface="Arial" panose="020B0604020202020204" pitchFamily="34" charset="0"/>
              </a:rPr>
              <a:t>Các giải pháp sử dụng năng lượng hiệu quả</a:t>
            </a:r>
            <a:endParaRPr lang="en-US" sz="3200" dirty="0">
              <a:solidFill>
                <a:schemeClr val="accent1">
                  <a:lumMod val="50000"/>
                </a:schemeClr>
              </a:solidFill>
            </a:endParaRPr>
          </a:p>
        </p:txBody>
      </p:sp>
      <p:sp>
        <p:nvSpPr>
          <p:cNvPr id="4" name="Rectangle 1">
            <a:extLst>
              <a:ext uri="{FF2B5EF4-FFF2-40B4-BE49-F238E27FC236}">
                <a16:creationId xmlns:a16="http://schemas.microsoft.com/office/drawing/2014/main" id="{BF8FD74F-18DA-31AD-6197-C7EE2BAFBB29}"/>
              </a:ext>
            </a:extLst>
          </p:cNvPr>
          <p:cNvSpPr>
            <a:spLocks noGrp="1" noChangeArrowheads="1"/>
          </p:cNvSpPr>
          <p:nvPr>
            <p:ph type="body" idx="1"/>
          </p:nvPr>
        </p:nvSpPr>
        <p:spPr bwMode="auto">
          <a:xfrm>
            <a:off x="609600" y="1362441"/>
            <a:ext cx="10612284" cy="4739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0" lvl="1" indent="0" eaLnBrk="0" fontAlgn="base" hangingPunct="0">
              <a:lnSpc>
                <a:spcPct val="150000"/>
              </a:lnSpc>
              <a:spcBef>
                <a:spcPct val="0"/>
              </a:spcBef>
              <a:spcAft>
                <a:spcPct val="0"/>
              </a:spcAft>
              <a:buClrTx/>
              <a:buSzTx/>
              <a:buNone/>
            </a:pPr>
            <a:r>
              <a:rPr lang="en-US" altLang="en-US" sz="2000" b="1">
                <a:solidFill>
                  <a:schemeClr val="tx1"/>
                </a:solidFill>
                <a:latin typeface="Arial" panose="020B0604020202020204" pitchFamily="34" charset="0"/>
                <a:cs typeface="Arial" panose="020B0604020202020204" pitchFamily="34" charset="0"/>
              </a:rPr>
              <a:t>Giải pháp quản </a:t>
            </a:r>
            <a:r>
              <a:rPr lang="en-US" altLang="en-US" sz="2000" b="1" dirty="0" err="1">
                <a:solidFill>
                  <a:schemeClr val="tx1"/>
                </a:solidFill>
                <a:latin typeface="Arial" panose="020B0604020202020204" pitchFamily="34" charset="0"/>
                <a:cs typeface="Arial" panose="020B0604020202020204" pitchFamily="34" charset="0"/>
              </a:rPr>
              <a:t>lý</a:t>
            </a:r>
            <a:r>
              <a:rPr lang="en-US" altLang="en-US" sz="2000" b="1" dirty="0">
                <a:solidFill>
                  <a:schemeClr val="tx1"/>
                </a:solidFill>
                <a:latin typeface="Arial" panose="020B0604020202020204" pitchFamily="34" charset="0"/>
                <a:cs typeface="Arial" panose="020B0604020202020204" pitchFamily="34" charset="0"/>
              </a:rPr>
              <a:t>:</a:t>
            </a:r>
          </a:p>
          <a:p>
            <a:pPr marL="1066773" lvl="1" indent="-457189" eaLnBrk="0" fontAlgn="base" hangingPunct="0">
              <a:lnSpc>
                <a:spcPct val="150000"/>
              </a:lnSpc>
              <a:spcBef>
                <a:spcPct val="0"/>
              </a:spcBef>
              <a:spcAft>
                <a:spcPct val="0"/>
              </a:spcAft>
              <a:buClrTx/>
              <a:buSzTx/>
              <a:buFont typeface="Arial" panose="020B0604020202020204" pitchFamily="34" charset="0"/>
              <a:buChar char="•"/>
            </a:pPr>
            <a:r>
              <a:rPr lang="en-US" altLang="en-US" sz="2000" dirty="0" err="1">
                <a:solidFill>
                  <a:schemeClr val="tx1"/>
                </a:solidFill>
                <a:latin typeface="Arial" panose="020B0604020202020204" pitchFamily="34" charset="0"/>
                <a:cs typeface="Arial" panose="020B0604020202020204" pitchFamily="34" charset="0"/>
              </a:rPr>
              <a:t>Tăng</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cường</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đào</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tạo</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nhân</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viên</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về</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tiết</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kiệm</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năng</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lượng</a:t>
            </a:r>
            <a:r>
              <a:rPr lang="en-US" altLang="en-US" sz="2000" dirty="0">
                <a:solidFill>
                  <a:schemeClr val="tx1"/>
                </a:solidFill>
                <a:latin typeface="Arial" panose="020B0604020202020204" pitchFamily="34" charset="0"/>
                <a:cs typeface="Arial" panose="020B0604020202020204" pitchFamily="34" charset="0"/>
              </a:rPr>
              <a:t>.</a:t>
            </a:r>
          </a:p>
          <a:p>
            <a:pPr marL="1066773" lvl="1" indent="-457189" eaLnBrk="0" fontAlgn="base" hangingPunct="0">
              <a:lnSpc>
                <a:spcPct val="150000"/>
              </a:lnSpc>
              <a:spcBef>
                <a:spcPct val="0"/>
              </a:spcBef>
              <a:spcAft>
                <a:spcPct val="0"/>
              </a:spcAft>
              <a:buClrTx/>
              <a:buSzTx/>
              <a:buFont typeface="Arial" panose="020B0604020202020204" pitchFamily="34" charset="0"/>
              <a:buChar char="•"/>
            </a:pPr>
            <a:r>
              <a:rPr lang="en-US" altLang="en-US" sz="2000" dirty="0" err="1">
                <a:solidFill>
                  <a:schemeClr val="tx1"/>
                </a:solidFill>
                <a:latin typeface="Arial" panose="020B0604020202020204" pitchFamily="34" charset="0"/>
                <a:cs typeface="Arial" panose="020B0604020202020204" pitchFamily="34" charset="0"/>
              </a:rPr>
              <a:t>Xây</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dựng</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hệ</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thống</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quản</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lý</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năng</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lượng</a:t>
            </a:r>
            <a:r>
              <a:rPr lang="en-US" altLang="en-US" sz="2000" dirty="0">
                <a:solidFill>
                  <a:schemeClr val="tx1"/>
                </a:solidFill>
                <a:latin typeface="Arial" panose="020B0604020202020204" pitchFamily="34" charset="0"/>
                <a:cs typeface="Arial" panose="020B0604020202020204" pitchFamily="34" charset="0"/>
              </a:rPr>
              <a:t> (EMS).</a:t>
            </a:r>
          </a:p>
          <a:p>
            <a:pPr marL="0" indent="0" eaLnBrk="0" fontAlgn="base" hangingPunct="0">
              <a:lnSpc>
                <a:spcPct val="150000"/>
              </a:lnSpc>
              <a:spcBef>
                <a:spcPct val="0"/>
              </a:spcBef>
              <a:spcAft>
                <a:spcPct val="0"/>
              </a:spcAft>
              <a:buClrTx/>
              <a:buSzTx/>
              <a:buNone/>
            </a:pPr>
            <a:r>
              <a:rPr lang="en-US" altLang="en-US" b="1">
                <a:solidFill>
                  <a:schemeClr val="tx1"/>
                </a:solidFill>
                <a:latin typeface="Arial" panose="020B0604020202020204" pitchFamily="34" charset="0"/>
              </a:rPr>
              <a:t>Giải pháp tài </a:t>
            </a:r>
            <a:r>
              <a:rPr lang="en-US" altLang="en-US" b="1" dirty="0" err="1">
                <a:solidFill>
                  <a:schemeClr val="tx1"/>
                </a:solidFill>
                <a:latin typeface="Arial" panose="020B0604020202020204" pitchFamily="34" charset="0"/>
              </a:rPr>
              <a:t>chính</a:t>
            </a:r>
            <a:r>
              <a:rPr lang="en-US" altLang="en-US" b="1" dirty="0">
                <a:solidFill>
                  <a:schemeClr val="tx1"/>
                </a:solidFill>
                <a:latin typeface="Arial" panose="020B0604020202020204" pitchFamily="34" charset="0"/>
              </a:rPr>
              <a:t>:</a:t>
            </a:r>
          </a:p>
          <a:p>
            <a:pPr marL="1066773" lvl="1" indent="-457189" eaLnBrk="0" fontAlgn="base" hangingPunct="0">
              <a:lnSpc>
                <a:spcPct val="150000"/>
              </a:lnSpc>
              <a:spcBef>
                <a:spcPct val="0"/>
              </a:spcBef>
              <a:spcAft>
                <a:spcPct val="0"/>
              </a:spcAft>
              <a:buClrTx/>
              <a:buSzTx/>
              <a:buFont typeface="Arial" panose="020B0604020202020204" pitchFamily="34" charset="0"/>
              <a:buChar char="•"/>
            </a:pPr>
            <a:r>
              <a:rPr lang="en-US" altLang="en-US" sz="2000" dirty="0">
                <a:solidFill>
                  <a:schemeClr val="tx1"/>
                </a:solidFill>
                <a:latin typeface="Arial" panose="020B0604020202020204" pitchFamily="34" charset="0"/>
                <a:cs typeface="Arial" panose="020B0604020202020204" pitchFamily="34" charset="0"/>
              </a:rPr>
              <a:t>Tham </a:t>
            </a:r>
            <a:r>
              <a:rPr lang="en-US" altLang="en-US" sz="2000" dirty="0" err="1">
                <a:solidFill>
                  <a:schemeClr val="tx1"/>
                </a:solidFill>
                <a:latin typeface="Arial" panose="020B0604020202020204" pitchFamily="34" charset="0"/>
                <a:cs typeface="Arial" panose="020B0604020202020204" pitchFamily="34" charset="0"/>
              </a:rPr>
              <a:t>gia</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các</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chương</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trình</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hỗ</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trợ</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tài</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chính</a:t>
            </a:r>
            <a:r>
              <a:rPr lang="en-US" altLang="en-US" sz="2000">
                <a:solidFill>
                  <a:schemeClr val="tx1"/>
                </a:solidFill>
                <a:latin typeface="Arial" panose="020B0604020202020204" pitchFamily="34" charset="0"/>
                <a:cs typeface="Arial" panose="020B0604020202020204" pitchFamily="34" charset="0"/>
              </a:rPr>
              <a:t>, ESCO.</a:t>
            </a:r>
            <a:endParaRPr lang="en-US" altLang="en-US" sz="2000" dirty="0">
              <a:solidFill>
                <a:schemeClr val="tx1"/>
              </a:solidFill>
              <a:latin typeface="Arial" panose="020B0604020202020204" pitchFamily="34" charset="0"/>
              <a:cs typeface="Arial" panose="020B0604020202020204" pitchFamily="34" charset="0"/>
            </a:endParaRPr>
          </a:p>
          <a:p>
            <a:pPr marL="0" lvl="1" indent="0" eaLnBrk="0" fontAlgn="base" hangingPunct="0">
              <a:lnSpc>
                <a:spcPct val="150000"/>
              </a:lnSpc>
              <a:spcBef>
                <a:spcPct val="0"/>
              </a:spcBef>
              <a:spcAft>
                <a:spcPct val="0"/>
              </a:spcAft>
              <a:buClrTx/>
              <a:buSzTx/>
              <a:buNone/>
            </a:pPr>
            <a:r>
              <a:rPr lang="vi-VN" altLang="en-US" sz="2000" b="1">
                <a:solidFill>
                  <a:schemeClr val="tx1"/>
                </a:solidFill>
                <a:latin typeface="Arial" panose="020B0604020202020204" pitchFamily="34" charset="0"/>
                <a:cs typeface="Arial" panose="020B0604020202020204" pitchFamily="34" charset="0"/>
              </a:rPr>
              <a:t>Tiết kiệm năng lượng trong sản xuất</a:t>
            </a:r>
          </a:p>
          <a:p>
            <a:pPr marL="952484" lvl="1" indent="-342900" eaLnBrk="0" fontAlgn="base" hangingPunct="0">
              <a:lnSpc>
                <a:spcPct val="150000"/>
              </a:lnSpc>
              <a:spcBef>
                <a:spcPct val="0"/>
              </a:spcBef>
              <a:spcAft>
                <a:spcPct val="0"/>
              </a:spcAft>
              <a:buClrTx/>
              <a:buSzTx/>
              <a:buFont typeface="Arial" panose="020B0604020202020204" pitchFamily="34" charset="0"/>
              <a:buChar char="•"/>
            </a:pPr>
            <a:r>
              <a:rPr lang="vi-VN" altLang="en-US" sz="2000">
                <a:solidFill>
                  <a:schemeClr val="tx1"/>
                </a:solidFill>
                <a:latin typeface="Arial" panose="020B0604020202020204" pitchFamily="34" charset="0"/>
                <a:cs typeface="Arial" panose="020B0604020202020204" pitchFamily="34" charset="0"/>
              </a:rPr>
              <a:t>Sử dụng hệ thống máy móc tiết kiệm năng lượng.</a:t>
            </a:r>
          </a:p>
          <a:p>
            <a:pPr marL="952484" lvl="1" indent="-342900" eaLnBrk="0" fontAlgn="base" hangingPunct="0">
              <a:lnSpc>
                <a:spcPct val="150000"/>
              </a:lnSpc>
              <a:spcBef>
                <a:spcPct val="0"/>
              </a:spcBef>
              <a:spcAft>
                <a:spcPct val="0"/>
              </a:spcAft>
              <a:buClrTx/>
              <a:buSzTx/>
              <a:buFont typeface="Arial" panose="020B0604020202020204" pitchFamily="34" charset="0"/>
              <a:buChar char="•"/>
            </a:pPr>
            <a:r>
              <a:rPr lang="vi-VN" altLang="en-US" sz="2000">
                <a:solidFill>
                  <a:schemeClr val="tx1"/>
                </a:solidFill>
                <a:latin typeface="Arial" panose="020B0604020202020204" pitchFamily="34" charset="0"/>
                <a:cs typeface="Arial" panose="020B0604020202020204" pitchFamily="34" charset="0"/>
              </a:rPr>
              <a:t>Tận dụng ánh sáng tự nhiên tại nhà xưởng.</a:t>
            </a:r>
          </a:p>
          <a:p>
            <a:pPr marL="952484" lvl="1" indent="-342900" eaLnBrk="0" fontAlgn="base" hangingPunct="0">
              <a:lnSpc>
                <a:spcPct val="150000"/>
              </a:lnSpc>
              <a:spcBef>
                <a:spcPct val="0"/>
              </a:spcBef>
              <a:spcAft>
                <a:spcPct val="0"/>
              </a:spcAft>
              <a:buClrTx/>
              <a:buSzTx/>
              <a:buFont typeface="Arial" panose="020B0604020202020204" pitchFamily="34" charset="0"/>
              <a:buChar char="•"/>
            </a:pPr>
            <a:r>
              <a:rPr lang="vi-VN" altLang="en-US" sz="2000">
                <a:solidFill>
                  <a:schemeClr val="tx1"/>
                </a:solidFill>
                <a:latin typeface="Arial" panose="020B0604020202020204" pitchFamily="34" charset="0"/>
                <a:cs typeface="Arial" panose="020B0604020202020204" pitchFamily="34" charset="0"/>
              </a:rPr>
              <a:t>Lắp đặt cảm biến tự động để tắt đèn và thiết bị khi không sử dụng.</a:t>
            </a:r>
          </a:p>
          <a:p>
            <a:pPr marL="609584" lvl="1" indent="0" eaLnBrk="0" fontAlgn="base" hangingPunct="0">
              <a:lnSpc>
                <a:spcPct val="150000"/>
              </a:lnSpc>
              <a:spcBef>
                <a:spcPct val="0"/>
              </a:spcBef>
              <a:spcAft>
                <a:spcPct val="0"/>
              </a:spcAft>
              <a:buClrTx/>
              <a:buSzTx/>
              <a:buNone/>
            </a:pPr>
            <a:endParaRPr lang="en-US" altLang="en-US" sz="200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919675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B31C9D2-FF61-04C1-4B35-5F134376F712}"/>
              </a:ext>
            </a:extLst>
          </p:cNvPr>
          <p:cNvSpPr>
            <a:spLocks noGrp="1"/>
          </p:cNvSpPr>
          <p:nvPr>
            <p:ph type="body" idx="1"/>
          </p:nvPr>
        </p:nvSpPr>
        <p:spPr>
          <a:xfrm>
            <a:off x="609600" y="1229029"/>
            <a:ext cx="10972800" cy="4353408"/>
          </a:xfrm>
        </p:spPr>
        <p:txBody>
          <a:bodyPr>
            <a:noAutofit/>
          </a:bodyPr>
          <a:lstStyle/>
          <a:p>
            <a:pPr marL="186262" indent="0">
              <a:buNone/>
            </a:pPr>
            <a:r>
              <a:rPr lang="en-US" sz="1700" b="1"/>
              <a:t>Sử </a:t>
            </a:r>
            <a:r>
              <a:rPr lang="en-US" sz="1700" b="1" dirty="0" err="1"/>
              <a:t>dụng</a:t>
            </a:r>
            <a:r>
              <a:rPr lang="en-US" sz="1700" b="1" dirty="0"/>
              <a:t> </a:t>
            </a:r>
            <a:r>
              <a:rPr lang="en-US" sz="1700" b="1" dirty="0" err="1"/>
              <a:t>nguồn</a:t>
            </a:r>
            <a:r>
              <a:rPr lang="en-US" sz="1700" b="1" dirty="0"/>
              <a:t> </a:t>
            </a:r>
            <a:r>
              <a:rPr lang="en-US" sz="1700" b="1" dirty="0" err="1"/>
              <a:t>nguyên</a:t>
            </a:r>
            <a:r>
              <a:rPr lang="en-US" sz="1700" b="1" dirty="0"/>
              <a:t> </a:t>
            </a:r>
            <a:r>
              <a:rPr lang="en-US" sz="1700" b="1" dirty="0" err="1"/>
              <a:t>liệu</a:t>
            </a:r>
            <a:r>
              <a:rPr lang="en-US" sz="1700" b="1" dirty="0"/>
              <a:t> </a:t>
            </a:r>
            <a:r>
              <a:rPr lang="en-US" sz="1700" b="1" dirty="0" err="1"/>
              <a:t>hiệu</a:t>
            </a:r>
            <a:r>
              <a:rPr lang="en-US" sz="1700" b="1" dirty="0"/>
              <a:t> </a:t>
            </a:r>
            <a:r>
              <a:rPr lang="en-US" sz="1700" b="1" dirty="0" err="1"/>
              <a:t>quả</a:t>
            </a:r>
            <a:endParaRPr lang="vi-VN" sz="1700" b="1" dirty="0"/>
          </a:p>
          <a:p>
            <a:pPr lvl="1">
              <a:lnSpc>
                <a:spcPct val="130000"/>
              </a:lnSpc>
              <a:buFont typeface="Wingdings" pitchFamily="2" charset="2"/>
              <a:buChar char="v"/>
            </a:pPr>
            <a:r>
              <a:rPr lang="en-US" altLang="en-US" sz="1700" dirty="0" err="1">
                <a:solidFill>
                  <a:schemeClr val="tx1"/>
                </a:solidFill>
                <a:latin typeface="+mn-lt"/>
                <a:cs typeface="Arial" panose="020B0604020202020204" pitchFamily="34" charset="0"/>
              </a:rPr>
              <a:t>Đánh</a:t>
            </a:r>
            <a:r>
              <a:rPr lang="en-US" altLang="en-US" sz="1700" dirty="0">
                <a:solidFill>
                  <a:schemeClr val="tx1"/>
                </a:solidFill>
                <a:latin typeface="+mn-lt"/>
                <a:cs typeface="Arial" panose="020B0604020202020204" pitchFamily="34" charset="0"/>
              </a:rPr>
              <a:t> </a:t>
            </a:r>
            <a:r>
              <a:rPr lang="en-US" altLang="en-US" sz="1700" dirty="0" err="1">
                <a:solidFill>
                  <a:schemeClr val="tx1"/>
                </a:solidFill>
                <a:latin typeface="+mn-lt"/>
                <a:cs typeface="Arial" panose="020B0604020202020204" pitchFamily="34" charset="0"/>
              </a:rPr>
              <a:t>giá</a:t>
            </a:r>
            <a:r>
              <a:rPr lang="en-US" altLang="en-US" sz="1700" dirty="0">
                <a:solidFill>
                  <a:schemeClr val="tx1"/>
                </a:solidFill>
                <a:latin typeface="+mn-lt"/>
                <a:cs typeface="Arial" panose="020B0604020202020204" pitchFamily="34" charset="0"/>
              </a:rPr>
              <a:t> </a:t>
            </a:r>
            <a:r>
              <a:rPr lang="en-US" altLang="en-US" sz="1700" dirty="0" err="1">
                <a:solidFill>
                  <a:schemeClr val="tx1"/>
                </a:solidFill>
                <a:latin typeface="+mn-lt"/>
                <a:cs typeface="Arial" panose="020B0604020202020204" pitchFamily="34" charset="0"/>
              </a:rPr>
              <a:t>chuỗi</a:t>
            </a:r>
            <a:r>
              <a:rPr lang="en-US" altLang="en-US" sz="1700" dirty="0">
                <a:solidFill>
                  <a:schemeClr val="tx1"/>
                </a:solidFill>
                <a:latin typeface="+mn-lt"/>
                <a:cs typeface="Arial" panose="020B0604020202020204" pitchFamily="34" charset="0"/>
              </a:rPr>
              <a:t> </a:t>
            </a:r>
            <a:r>
              <a:rPr lang="en-US" altLang="en-US" sz="1700" dirty="0" err="1">
                <a:solidFill>
                  <a:schemeClr val="tx1"/>
                </a:solidFill>
                <a:latin typeface="+mn-lt"/>
                <a:cs typeface="Arial" panose="020B0604020202020204" pitchFamily="34" charset="0"/>
              </a:rPr>
              <a:t>cung</a:t>
            </a:r>
            <a:r>
              <a:rPr lang="en-US" altLang="en-US" sz="1700" dirty="0">
                <a:solidFill>
                  <a:schemeClr val="tx1"/>
                </a:solidFill>
                <a:latin typeface="+mn-lt"/>
                <a:cs typeface="Arial" panose="020B0604020202020204" pitchFamily="34" charset="0"/>
              </a:rPr>
              <a:t> </a:t>
            </a:r>
            <a:r>
              <a:rPr lang="en-US" altLang="en-US" sz="1700" dirty="0" err="1">
                <a:solidFill>
                  <a:schemeClr val="tx1"/>
                </a:solidFill>
                <a:latin typeface="+mn-lt"/>
                <a:cs typeface="Arial" panose="020B0604020202020204" pitchFamily="34" charset="0"/>
              </a:rPr>
              <a:t>ứng</a:t>
            </a:r>
            <a:r>
              <a:rPr lang="en-US" altLang="en-US" sz="1700" dirty="0">
                <a:solidFill>
                  <a:schemeClr val="tx1"/>
                </a:solidFill>
                <a:latin typeface="+mn-lt"/>
                <a:cs typeface="Arial" panose="020B0604020202020204" pitchFamily="34" charset="0"/>
              </a:rPr>
              <a:t> </a:t>
            </a:r>
            <a:r>
              <a:rPr lang="en-US" altLang="en-US" sz="1700" dirty="0" err="1">
                <a:solidFill>
                  <a:schemeClr val="tx1"/>
                </a:solidFill>
                <a:latin typeface="+mn-lt"/>
                <a:cs typeface="Arial" panose="020B0604020202020204" pitchFamily="34" charset="0"/>
              </a:rPr>
              <a:t>để</a:t>
            </a:r>
            <a:r>
              <a:rPr lang="en-US" altLang="en-US" sz="1700" dirty="0">
                <a:solidFill>
                  <a:schemeClr val="tx1"/>
                </a:solidFill>
                <a:latin typeface="+mn-lt"/>
                <a:cs typeface="Arial" panose="020B0604020202020204" pitchFamily="34" charset="0"/>
              </a:rPr>
              <a:t> </a:t>
            </a:r>
            <a:r>
              <a:rPr lang="en-US" altLang="en-US" sz="1700" dirty="0" err="1">
                <a:solidFill>
                  <a:schemeClr val="tx1"/>
                </a:solidFill>
                <a:latin typeface="+mn-lt"/>
                <a:cs typeface="Arial" panose="020B0604020202020204" pitchFamily="34" charset="0"/>
              </a:rPr>
              <a:t>giảm</a:t>
            </a:r>
            <a:r>
              <a:rPr lang="en-US" altLang="en-US" sz="1700" dirty="0">
                <a:solidFill>
                  <a:schemeClr val="tx1"/>
                </a:solidFill>
                <a:latin typeface="+mn-lt"/>
                <a:cs typeface="Arial" panose="020B0604020202020204" pitchFamily="34" charset="0"/>
              </a:rPr>
              <a:t> </a:t>
            </a:r>
            <a:r>
              <a:rPr lang="en-US" altLang="en-US" sz="1700" dirty="0" err="1">
                <a:solidFill>
                  <a:schemeClr val="tx1"/>
                </a:solidFill>
                <a:latin typeface="+mn-lt"/>
                <a:cs typeface="Arial" panose="020B0604020202020204" pitchFamily="34" charset="0"/>
              </a:rPr>
              <a:t>thiểu</a:t>
            </a:r>
            <a:r>
              <a:rPr lang="en-US" altLang="en-US" sz="1700" dirty="0">
                <a:solidFill>
                  <a:schemeClr val="tx1"/>
                </a:solidFill>
                <a:latin typeface="+mn-lt"/>
                <a:cs typeface="Arial" panose="020B0604020202020204" pitchFamily="34" charset="0"/>
              </a:rPr>
              <a:t> </a:t>
            </a:r>
            <a:r>
              <a:rPr lang="en-US" altLang="en-US" sz="1700" dirty="0" err="1">
                <a:solidFill>
                  <a:schemeClr val="tx1"/>
                </a:solidFill>
                <a:latin typeface="+mn-lt"/>
                <a:cs typeface="Arial" panose="020B0604020202020204" pitchFamily="34" charset="0"/>
              </a:rPr>
              <a:t>lãng</a:t>
            </a:r>
            <a:r>
              <a:rPr lang="en-US" altLang="en-US" sz="1700" dirty="0">
                <a:solidFill>
                  <a:schemeClr val="tx1"/>
                </a:solidFill>
                <a:latin typeface="+mn-lt"/>
                <a:cs typeface="Arial" panose="020B0604020202020204" pitchFamily="34" charset="0"/>
              </a:rPr>
              <a:t> </a:t>
            </a:r>
            <a:r>
              <a:rPr lang="en-US" altLang="en-US" sz="1700" dirty="0" err="1">
                <a:solidFill>
                  <a:schemeClr val="tx1"/>
                </a:solidFill>
                <a:latin typeface="+mn-lt"/>
                <a:cs typeface="Arial" panose="020B0604020202020204" pitchFamily="34" charset="0"/>
              </a:rPr>
              <a:t>phí</a:t>
            </a:r>
            <a:r>
              <a:rPr lang="en-US" altLang="en-US" sz="1700" dirty="0">
                <a:solidFill>
                  <a:schemeClr val="tx1"/>
                </a:solidFill>
                <a:latin typeface="+mn-lt"/>
                <a:cs typeface="Arial" panose="020B0604020202020204" pitchFamily="34" charset="0"/>
              </a:rPr>
              <a:t> </a:t>
            </a:r>
            <a:r>
              <a:rPr lang="en-US" altLang="en-US" sz="1700" dirty="0" err="1">
                <a:solidFill>
                  <a:schemeClr val="tx1"/>
                </a:solidFill>
                <a:latin typeface="+mn-lt"/>
                <a:cs typeface="Arial" panose="020B0604020202020204" pitchFamily="34" charset="0"/>
              </a:rPr>
              <a:t>nguyên</a:t>
            </a:r>
            <a:r>
              <a:rPr lang="en-US" altLang="en-US" sz="1700" dirty="0">
                <a:solidFill>
                  <a:schemeClr val="tx1"/>
                </a:solidFill>
                <a:latin typeface="+mn-lt"/>
                <a:cs typeface="Arial" panose="020B0604020202020204" pitchFamily="34" charset="0"/>
              </a:rPr>
              <a:t> </a:t>
            </a:r>
            <a:r>
              <a:rPr lang="en-US" altLang="en-US" sz="1700" err="1">
                <a:solidFill>
                  <a:schemeClr val="tx1"/>
                </a:solidFill>
                <a:latin typeface="+mn-lt"/>
                <a:cs typeface="Arial" panose="020B0604020202020204" pitchFamily="34" charset="0"/>
              </a:rPr>
              <a:t>vật</a:t>
            </a:r>
            <a:r>
              <a:rPr lang="en-US" altLang="en-US" sz="1700">
                <a:solidFill>
                  <a:schemeClr val="tx1"/>
                </a:solidFill>
                <a:latin typeface="+mn-lt"/>
                <a:cs typeface="Arial" panose="020B0604020202020204" pitchFamily="34" charset="0"/>
              </a:rPr>
              <a:t> liệu.</a:t>
            </a:r>
            <a:endParaRPr lang="en-US" altLang="en-US" sz="1700" dirty="0">
              <a:solidFill>
                <a:schemeClr val="tx1"/>
              </a:solidFill>
              <a:latin typeface="+mn-lt"/>
              <a:cs typeface="Arial" panose="020B0604020202020204" pitchFamily="34" charset="0"/>
            </a:endParaRPr>
          </a:p>
          <a:p>
            <a:pPr lvl="1">
              <a:lnSpc>
                <a:spcPct val="130000"/>
              </a:lnSpc>
              <a:buFont typeface="Wingdings" pitchFamily="2" charset="2"/>
              <a:buChar char="v"/>
            </a:pPr>
            <a:r>
              <a:rPr lang="en-US" altLang="en-US" sz="1700">
                <a:solidFill>
                  <a:schemeClr val="tx1"/>
                </a:solidFill>
                <a:latin typeface="+mn-lt"/>
                <a:cs typeface="Arial" panose="020B0604020202020204" pitchFamily="34" charset="0"/>
              </a:rPr>
              <a:t>Áp </a:t>
            </a:r>
            <a:r>
              <a:rPr lang="en-US" altLang="en-US" sz="1700" dirty="0" err="1">
                <a:solidFill>
                  <a:schemeClr val="tx1"/>
                </a:solidFill>
                <a:latin typeface="+mn-lt"/>
                <a:cs typeface="Arial" panose="020B0604020202020204" pitchFamily="34" charset="0"/>
              </a:rPr>
              <a:t>dụng</a:t>
            </a:r>
            <a:r>
              <a:rPr lang="en-US" altLang="en-US" sz="1700" dirty="0">
                <a:solidFill>
                  <a:schemeClr val="tx1"/>
                </a:solidFill>
                <a:latin typeface="+mn-lt"/>
                <a:cs typeface="Arial" panose="020B0604020202020204" pitchFamily="34" charset="0"/>
              </a:rPr>
              <a:t> </a:t>
            </a:r>
            <a:r>
              <a:rPr lang="en-US" altLang="en-US" sz="1700" dirty="0" err="1">
                <a:solidFill>
                  <a:schemeClr val="tx1"/>
                </a:solidFill>
                <a:latin typeface="+mn-lt"/>
                <a:cs typeface="Arial" panose="020B0604020202020204" pitchFamily="34" charset="0"/>
              </a:rPr>
              <a:t>kỹ</a:t>
            </a:r>
            <a:r>
              <a:rPr lang="en-US" altLang="en-US" sz="1700" dirty="0">
                <a:solidFill>
                  <a:schemeClr val="tx1"/>
                </a:solidFill>
                <a:latin typeface="+mn-lt"/>
                <a:cs typeface="Arial" panose="020B0604020202020204" pitchFamily="34" charset="0"/>
              </a:rPr>
              <a:t> </a:t>
            </a:r>
            <a:r>
              <a:rPr lang="en-US" altLang="en-US" sz="1700" dirty="0" err="1">
                <a:solidFill>
                  <a:schemeClr val="tx1"/>
                </a:solidFill>
                <a:latin typeface="+mn-lt"/>
                <a:cs typeface="Arial" panose="020B0604020202020204" pitchFamily="34" charset="0"/>
              </a:rPr>
              <a:t>thuật</a:t>
            </a:r>
            <a:r>
              <a:rPr lang="en-US" altLang="en-US" sz="1700" dirty="0">
                <a:solidFill>
                  <a:schemeClr val="tx1"/>
                </a:solidFill>
                <a:latin typeface="+mn-lt"/>
                <a:cs typeface="Arial" panose="020B0604020202020204" pitchFamily="34" charset="0"/>
              </a:rPr>
              <a:t> </a:t>
            </a:r>
            <a:r>
              <a:rPr lang="en-US" altLang="en-US" sz="1700" dirty="0" err="1">
                <a:solidFill>
                  <a:schemeClr val="tx1"/>
                </a:solidFill>
                <a:latin typeface="+mn-lt"/>
                <a:cs typeface="Arial" panose="020B0604020202020204" pitchFamily="34" charset="0"/>
              </a:rPr>
              <a:t>cắt</a:t>
            </a:r>
            <a:r>
              <a:rPr lang="en-US" altLang="en-US" sz="1700" dirty="0">
                <a:solidFill>
                  <a:schemeClr val="tx1"/>
                </a:solidFill>
                <a:latin typeface="+mn-lt"/>
                <a:cs typeface="Arial" panose="020B0604020202020204" pitchFamily="34" charset="0"/>
              </a:rPr>
              <a:t> </a:t>
            </a:r>
            <a:r>
              <a:rPr lang="en-US" altLang="en-US" sz="1700" dirty="0" err="1">
                <a:solidFill>
                  <a:schemeClr val="tx1"/>
                </a:solidFill>
                <a:latin typeface="+mn-lt"/>
                <a:cs typeface="Arial" panose="020B0604020202020204" pitchFamily="34" charset="0"/>
              </a:rPr>
              <a:t>vải</a:t>
            </a:r>
            <a:r>
              <a:rPr lang="en-US" altLang="en-US" sz="1700" dirty="0">
                <a:solidFill>
                  <a:schemeClr val="tx1"/>
                </a:solidFill>
                <a:latin typeface="+mn-lt"/>
                <a:cs typeface="Arial" panose="020B0604020202020204" pitchFamily="34" charset="0"/>
              </a:rPr>
              <a:t> </a:t>
            </a:r>
            <a:r>
              <a:rPr lang="en-US" altLang="en-US" sz="1700" dirty="0" err="1">
                <a:solidFill>
                  <a:schemeClr val="tx1"/>
                </a:solidFill>
                <a:latin typeface="+mn-lt"/>
                <a:cs typeface="Arial" panose="020B0604020202020204" pitchFamily="34" charset="0"/>
              </a:rPr>
              <a:t>tối</a:t>
            </a:r>
            <a:r>
              <a:rPr lang="en-US" altLang="en-US" sz="1700" dirty="0">
                <a:solidFill>
                  <a:schemeClr val="tx1"/>
                </a:solidFill>
                <a:latin typeface="+mn-lt"/>
                <a:cs typeface="Arial" panose="020B0604020202020204" pitchFamily="34" charset="0"/>
              </a:rPr>
              <a:t> </a:t>
            </a:r>
            <a:r>
              <a:rPr lang="en-US" altLang="en-US" sz="1700" dirty="0" err="1">
                <a:solidFill>
                  <a:schemeClr val="tx1"/>
                </a:solidFill>
                <a:latin typeface="+mn-lt"/>
                <a:cs typeface="Arial" panose="020B0604020202020204" pitchFamily="34" charset="0"/>
              </a:rPr>
              <a:t>ưu</a:t>
            </a:r>
            <a:r>
              <a:rPr lang="en-US" altLang="en-US" sz="1700" dirty="0">
                <a:solidFill>
                  <a:schemeClr val="tx1"/>
                </a:solidFill>
                <a:latin typeface="+mn-lt"/>
                <a:cs typeface="Arial" panose="020B0604020202020204" pitchFamily="34" charset="0"/>
              </a:rPr>
              <a:t> </a:t>
            </a:r>
            <a:r>
              <a:rPr lang="en-US" altLang="en-US" sz="1700" dirty="0" err="1">
                <a:solidFill>
                  <a:schemeClr val="tx1"/>
                </a:solidFill>
                <a:latin typeface="+mn-lt"/>
                <a:cs typeface="Arial" panose="020B0604020202020204" pitchFamily="34" charset="0"/>
              </a:rPr>
              <a:t>nhằm</a:t>
            </a:r>
            <a:r>
              <a:rPr lang="en-US" altLang="en-US" sz="1700" dirty="0">
                <a:solidFill>
                  <a:schemeClr val="tx1"/>
                </a:solidFill>
                <a:latin typeface="+mn-lt"/>
                <a:cs typeface="Arial" panose="020B0604020202020204" pitchFamily="34" charset="0"/>
              </a:rPr>
              <a:t> </a:t>
            </a:r>
            <a:r>
              <a:rPr lang="en-US" altLang="en-US" sz="1700" dirty="0" err="1">
                <a:solidFill>
                  <a:schemeClr val="tx1"/>
                </a:solidFill>
                <a:latin typeface="+mn-lt"/>
                <a:cs typeface="Arial" panose="020B0604020202020204" pitchFamily="34" charset="0"/>
              </a:rPr>
              <a:t>giảm</a:t>
            </a:r>
            <a:r>
              <a:rPr lang="en-US" altLang="en-US" sz="1700" dirty="0">
                <a:solidFill>
                  <a:schemeClr val="tx1"/>
                </a:solidFill>
                <a:latin typeface="+mn-lt"/>
                <a:cs typeface="Arial" panose="020B0604020202020204" pitchFamily="34" charset="0"/>
              </a:rPr>
              <a:t> </a:t>
            </a:r>
            <a:r>
              <a:rPr lang="en-US" altLang="en-US" sz="1700" dirty="0" err="1">
                <a:solidFill>
                  <a:schemeClr val="tx1"/>
                </a:solidFill>
                <a:latin typeface="+mn-lt"/>
                <a:cs typeface="Arial" panose="020B0604020202020204" pitchFamily="34" charset="0"/>
              </a:rPr>
              <a:t>phế</a:t>
            </a:r>
            <a:r>
              <a:rPr lang="en-US" altLang="en-US" sz="1700" dirty="0">
                <a:solidFill>
                  <a:schemeClr val="tx1"/>
                </a:solidFill>
                <a:latin typeface="+mn-lt"/>
                <a:cs typeface="Arial" panose="020B0604020202020204" pitchFamily="34" charset="0"/>
              </a:rPr>
              <a:t> </a:t>
            </a:r>
            <a:r>
              <a:rPr lang="en-US" altLang="en-US" sz="1700" dirty="0" err="1">
                <a:solidFill>
                  <a:schemeClr val="tx1"/>
                </a:solidFill>
                <a:latin typeface="+mn-lt"/>
                <a:cs typeface="Arial" panose="020B0604020202020204" pitchFamily="34" charset="0"/>
              </a:rPr>
              <a:t>liệu</a:t>
            </a:r>
            <a:r>
              <a:rPr lang="en-US" altLang="en-US" sz="1700" dirty="0">
                <a:solidFill>
                  <a:schemeClr val="tx1"/>
                </a:solidFill>
                <a:latin typeface="+mn-lt"/>
                <a:cs typeface="Arial" panose="020B0604020202020204" pitchFamily="34" charset="0"/>
              </a:rPr>
              <a:t>. </a:t>
            </a:r>
            <a:endParaRPr lang="vi-VN" altLang="en-US" sz="1700" dirty="0">
              <a:solidFill>
                <a:schemeClr val="tx1"/>
              </a:solidFill>
              <a:latin typeface="+mn-lt"/>
              <a:cs typeface="Arial" panose="020B0604020202020204" pitchFamily="34" charset="0"/>
            </a:endParaRPr>
          </a:p>
          <a:p>
            <a:pPr lvl="1">
              <a:lnSpc>
                <a:spcPct val="130000"/>
              </a:lnSpc>
              <a:buFont typeface="Wingdings" pitchFamily="2" charset="2"/>
              <a:buChar char="v"/>
            </a:pPr>
            <a:r>
              <a:rPr lang="en-US" altLang="en-US" sz="1700" dirty="0" err="1">
                <a:solidFill>
                  <a:schemeClr val="tx1"/>
                </a:solidFill>
                <a:latin typeface="+mn-lt"/>
                <a:cs typeface="Arial" panose="020B0604020202020204" pitchFamily="34" charset="0"/>
              </a:rPr>
              <a:t>Tái</a:t>
            </a:r>
            <a:r>
              <a:rPr lang="en-US" altLang="en-US" sz="1700" dirty="0">
                <a:solidFill>
                  <a:schemeClr val="tx1"/>
                </a:solidFill>
                <a:latin typeface="+mn-lt"/>
                <a:cs typeface="Arial" panose="020B0604020202020204" pitchFamily="34" charset="0"/>
              </a:rPr>
              <a:t> </a:t>
            </a:r>
            <a:r>
              <a:rPr lang="en-US" altLang="en-US" sz="1700" dirty="0" err="1">
                <a:solidFill>
                  <a:schemeClr val="tx1"/>
                </a:solidFill>
                <a:latin typeface="+mn-lt"/>
                <a:cs typeface="Arial" panose="020B0604020202020204" pitchFamily="34" charset="0"/>
              </a:rPr>
              <a:t>sử</a:t>
            </a:r>
            <a:r>
              <a:rPr lang="en-US" altLang="en-US" sz="1700" dirty="0">
                <a:solidFill>
                  <a:schemeClr val="tx1"/>
                </a:solidFill>
                <a:latin typeface="+mn-lt"/>
                <a:cs typeface="Arial" panose="020B0604020202020204" pitchFamily="34" charset="0"/>
              </a:rPr>
              <a:t> </a:t>
            </a:r>
            <a:r>
              <a:rPr lang="en-US" altLang="en-US" sz="1700" dirty="0" err="1">
                <a:solidFill>
                  <a:schemeClr val="tx1"/>
                </a:solidFill>
                <a:latin typeface="+mn-lt"/>
                <a:cs typeface="Arial" panose="020B0604020202020204" pitchFamily="34" charset="0"/>
              </a:rPr>
              <a:t>dụng</a:t>
            </a:r>
            <a:r>
              <a:rPr lang="en-US" altLang="en-US" sz="1700" dirty="0">
                <a:solidFill>
                  <a:schemeClr val="tx1"/>
                </a:solidFill>
                <a:latin typeface="+mn-lt"/>
                <a:cs typeface="Arial" panose="020B0604020202020204" pitchFamily="34" charset="0"/>
              </a:rPr>
              <a:t> </a:t>
            </a:r>
            <a:r>
              <a:rPr lang="en-US" altLang="en-US" sz="1700" dirty="0" err="1">
                <a:solidFill>
                  <a:schemeClr val="tx1"/>
                </a:solidFill>
                <a:latin typeface="+mn-lt"/>
                <a:cs typeface="Arial" panose="020B0604020202020204" pitchFamily="34" charset="0"/>
              </a:rPr>
              <a:t>vải</a:t>
            </a:r>
            <a:r>
              <a:rPr lang="en-US" altLang="en-US" sz="1700" dirty="0">
                <a:solidFill>
                  <a:schemeClr val="tx1"/>
                </a:solidFill>
                <a:latin typeface="+mn-lt"/>
                <a:cs typeface="Arial" panose="020B0604020202020204" pitchFamily="34" charset="0"/>
              </a:rPr>
              <a:t> </a:t>
            </a:r>
            <a:r>
              <a:rPr lang="en-US" altLang="en-US" sz="1700" dirty="0" err="1">
                <a:solidFill>
                  <a:schemeClr val="tx1"/>
                </a:solidFill>
                <a:latin typeface="+mn-lt"/>
                <a:cs typeface="Arial" panose="020B0604020202020204" pitchFamily="34" charset="0"/>
              </a:rPr>
              <a:t>thừa</a:t>
            </a:r>
            <a:r>
              <a:rPr lang="en-US" altLang="en-US" sz="1700" dirty="0">
                <a:solidFill>
                  <a:schemeClr val="tx1"/>
                </a:solidFill>
                <a:latin typeface="+mn-lt"/>
                <a:cs typeface="Arial" panose="020B0604020202020204" pitchFamily="34" charset="0"/>
              </a:rPr>
              <a:t> </a:t>
            </a:r>
            <a:r>
              <a:rPr lang="en-US" altLang="en-US" sz="1700" dirty="0" err="1">
                <a:solidFill>
                  <a:schemeClr val="tx1"/>
                </a:solidFill>
                <a:latin typeface="+mn-lt"/>
                <a:cs typeface="Arial" panose="020B0604020202020204" pitchFamily="34" charset="0"/>
              </a:rPr>
              <a:t>và</a:t>
            </a:r>
            <a:r>
              <a:rPr lang="en-US" altLang="en-US" sz="1700" dirty="0">
                <a:solidFill>
                  <a:schemeClr val="tx1"/>
                </a:solidFill>
                <a:latin typeface="+mn-lt"/>
                <a:cs typeface="Arial" panose="020B0604020202020204" pitchFamily="34" charset="0"/>
              </a:rPr>
              <a:t> </a:t>
            </a:r>
            <a:r>
              <a:rPr lang="en-US" altLang="en-US" sz="1700" dirty="0" err="1">
                <a:solidFill>
                  <a:schemeClr val="tx1"/>
                </a:solidFill>
                <a:latin typeface="+mn-lt"/>
                <a:cs typeface="Arial" panose="020B0604020202020204" pitchFamily="34" charset="0"/>
              </a:rPr>
              <a:t>phụ</a:t>
            </a:r>
            <a:r>
              <a:rPr lang="en-US" altLang="en-US" sz="1700" dirty="0">
                <a:solidFill>
                  <a:schemeClr val="tx1"/>
                </a:solidFill>
                <a:latin typeface="+mn-lt"/>
                <a:cs typeface="Arial" panose="020B0604020202020204" pitchFamily="34" charset="0"/>
              </a:rPr>
              <a:t> </a:t>
            </a:r>
            <a:r>
              <a:rPr lang="en-US" altLang="en-US" sz="1700" err="1">
                <a:solidFill>
                  <a:schemeClr val="tx1"/>
                </a:solidFill>
                <a:latin typeface="+mn-lt"/>
                <a:cs typeface="Arial" panose="020B0604020202020204" pitchFamily="34" charset="0"/>
              </a:rPr>
              <a:t>liệu</a:t>
            </a:r>
            <a:r>
              <a:rPr lang="en-US" altLang="en-US" sz="1700">
                <a:solidFill>
                  <a:schemeClr val="tx1"/>
                </a:solidFill>
                <a:latin typeface="+mn-lt"/>
                <a:cs typeface="Arial" panose="020B0604020202020204" pitchFamily="34" charset="0"/>
              </a:rPr>
              <a:t>.</a:t>
            </a:r>
          </a:p>
          <a:p>
            <a:pPr marL="186262" indent="0">
              <a:spcBef>
                <a:spcPts val="800"/>
              </a:spcBef>
              <a:spcAft>
                <a:spcPts val="800"/>
              </a:spcAft>
              <a:buNone/>
            </a:pPr>
            <a:r>
              <a:rPr lang="en-US" sz="1700" b="1"/>
              <a:t>Ứng dụng công nghệ số</a:t>
            </a:r>
            <a:endParaRPr lang="vi-VN" sz="1700" b="1"/>
          </a:p>
          <a:p>
            <a:pPr lvl="1">
              <a:spcBef>
                <a:spcPts val="800"/>
              </a:spcBef>
              <a:spcAft>
                <a:spcPts val="800"/>
              </a:spcAft>
              <a:buFont typeface="Wingdings" pitchFamily="2" charset="2"/>
              <a:buChar char="v"/>
            </a:pPr>
            <a:r>
              <a:rPr lang="en-US" altLang="en-US" sz="1700">
                <a:solidFill>
                  <a:schemeClr val="tx1"/>
                </a:solidFill>
                <a:latin typeface="+mn-lt"/>
                <a:cs typeface="Arial" panose="020B0604020202020204" pitchFamily="34" charset="0"/>
              </a:rPr>
              <a:t>Quản lý tồn kho thông minh để giảm chi phí lưu trữ.</a:t>
            </a:r>
            <a:endParaRPr lang="vi-VN" altLang="en-US" sz="1700">
              <a:solidFill>
                <a:schemeClr val="tx1"/>
              </a:solidFill>
              <a:latin typeface="+mn-lt"/>
              <a:cs typeface="Arial" panose="020B0604020202020204" pitchFamily="34" charset="0"/>
            </a:endParaRPr>
          </a:p>
          <a:p>
            <a:pPr lvl="1">
              <a:spcBef>
                <a:spcPts val="800"/>
              </a:spcBef>
              <a:spcAft>
                <a:spcPts val="800"/>
              </a:spcAft>
              <a:buFont typeface="Wingdings" pitchFamily="2" charset="2"/>
              <a:buChar char="v"/>
            </a:pPr>
            <a:r>
              <a:rPr lang="en-US" altLang="en-US" sz="1700">
                <a:solidFill>
                  <a:schemeClr val="tx1"/>
                </a:solidFill>
                <a:latin typeface="+mn-lt"/>
                <a:cs typeface="Arial" panose="020B0604020202020204" pitchFamily="34" charset="0"/>
              </a:rPr>
              <a:t>Tối ưu hóa sản xuất qua hệ thống tự động hóa.</a:t>
            </a:r>
            <a:endParaRPr lang="vi-VN" altLang="en-US" sz="1700">
              <a:solidFill>
                <a:schemeClr val="tx1"/>
              </a:solidFill>
              <a:latin typeface="+mn-lt"/>
              <a:cs typeface="Arial" panose="020B0604020202020204" pitchFamily="34" charset="0"/>
            </a:endParaRPr>
          </a:p>
          <a:p>
            <a:pPr lvl="1">
              <a:spcBef>
                <a:spcPts val="800"/>
              </a:spcBef>
              <a:spcAft>
                <a:spcPts val="800"/>
              </a:spcAft>
              <a:buFont typeface="Wingdings" pitchFamily="2" charset="2"/>
              <a:buChar char="v"/>
            </a:pPr>
            <a:r>
              <a:rPr lang="en-US" altLang="en-US" sz="1700">
                <a:solidFill>
                  <a:schemeClr val="tx1"/>
                </a:solidFill>
                <a:latin typeface="+mn-lt"/>
                <a:cs typeface="Arial" panose="020B0604020202020204" pitchFamily="34" charset="0"/>
              </a:rPr>
              <a:t>Phân tích dữ liệu để dự báo nhu cầu và sản lượng chính xác. </a:t>
            </a:r>
          </a:p>
          <a:p>
            <a:pPr marL="186262" indent="0">
              <a:spcBef>
                <a:spcPts val="800"/>
              </a:spcBef>
              <a:spcAft>
                <a:spcPts val="800"/>
              </a:spcAft>
              <a:buNone/>
            </a:pPr>
            <a:r>
              <a:rPr lang="en-US" sz="1700" b="1">
                <a:ea typeface="Aptos" panose="020B0004020202020204" pitchFamily="34" charset="0"/>
                <a:cs typeface="Arial" panose="020B0604020202020204" pitchFamily="34" charset="0"/>
              </a:rPr>
              <a:t>Đào tạo và nâng cao tay nghề lao động</a:t>
            </a:r>
          </a:p>
          <a:p>
            <a:pPr marL="1143000" indent="-342900">
              <a:spcBef>
                <a:spcPts val="800"/>
              </a:spcBef>
              <a:spcAft>
                <a:spcPts val="800"/>
              </a:spcAft>
              <a:buFont typeface="Wingdings" pitchFamily="2" charset="2"/>
              <a:buChar char="v"/>
            </a:pPr>
            <a:r>
              <a:rPr lang="en-US" sz="1700">
                <a:ea typeface="Aptos" panose="020B0004020202020204" pitchFamily="34" charset="0"/>
                <a:cs typeface="Arial" panose="020B0604020202020204" pitchFamily="34" charset="0"/>
              </a:rPr>
              <a:t>Tổ chức các khóa học đào tạo kỹ năng cho công nhân.</a:t>
            </a:r>
          </a:p>
          <a:p>
            <a:pPr marL="1143000" indent="-342900">
              <a:spcBef>
                <a:spcPts val="800"/>
              </a:spcBef>
              <a:spcAft>
                <a:spcPts val="800"/>
              </a:spcAft>
              <a:buFont typeface="Wingdings" pitchFamily="2" charset="2"/>
              <a:buChar char="v"/>
            </a:pPr>
            <a:r>
              <a:rPr lang="en-US" sz="1700">
                <a:ea typeface="Aptos" panose="020B0004020202020204" pitchFamily="34" charset="0"/>
                <a:cs typeface="Arial" panose="020B0604020202020204" pitchFamily="34" charset="0"/>
              </a:rPr>
              <a:t>Nâng cao nhận thức về tiết kiệm và sử dụng hợp lý tài nguyên.</a:t>
            </a:r>
          </a:p>
          <a:p>
            <a:pPr marL="1143000" indent="-342900">
              <a:spcBef>
                <a:spcPts val="800"/>
              </a:spcBef>
              <a:spcAft>
                <a:spcPts val="800"/>
              </a:spcAft>
              <a:buFont typeface="Wingdings" pitchFamily="2" charset="2"/>
              <a:buChar char="v"/>
            </a:pPr>
            <a:r>
              <a:rPr lang="en-US" sz="1700">
                <a:ea typeface="Aptos" panose="020B0004020202020204" pitchFamily="34" charset="0"/>
                <a:cs typeface="Arial" panose="020B0604020202020204" pitchFamily="34" charset="0"/>
              </a:rPr>
              <a:t>Khuyến khích ý tưởng cải tiến từ đội ngũ lao động.</a:t>
            </a:r>
          </a:p>
          <a:p>
            <a:pPr marL="795847" lvl="1" indent="0">
              <a:buNone/>
            </a:pPr>
            <a:endParaRPr lang="vi-VN" sz="1700" dirty="0">
              <a:latin typeface="+mn-lt"/>
              <a:cs typeface="Arial" panose="020B0604020202020204" pitchFamily="34" charset="0"/>
            </a:endParaRPr>
          </a:p>
          <a:p>
            <a:pPr>
              <a:buFont typeface="Wingdings" pitchFamily="2" charset="2"/>
              <a:buChar char="v"/>
            </a:pPr>
            <a:endParaRPr lang="en-US" sz="1700" dirty="0"/>
          </a:p>
        </p:txBody>
      </p:sp>
      <p:sp>
        <p:nvSpPr>
          <p:cNvPr id="8" name="Title 1">
            <a:extLst>
              <a:ext uri="{FF2B5EF4-FFF2-40B4-BE49-F238E27FC236}">
                <a16:creationId xmlns:a16="http://schemas.microsoft.com/office/drawing/2014/main" id="{40DA0E09-C079-8946-8D9F-9FFE3581B3C3}"/>
              </a:ext>
            </a:extLst>
          </p:cNvPr>
          <p:cNvSpPr>
            <a:spLocks noGrp="1"/>
          </p:cNvSpPr>
          <p:nvPr>
            <p:ph type="title"/>
          </p:nvPr>
        </p:nvSpPr>
        <p:spPr>
          <a:xfrm>
            <a:off x="609600" y="548633"/>
            <a:ext cx="10972800" cy="495200"/>
          </a:xfrm>
        </p:spPr>
        <p:txBody>
          <a:bodyPr>
            <a:noAutofit/>
          </a:bodyPr>
          <a:lstStyle/>
          <a:p>
            <a:r>
              <a:rPr lang="vi-VN" sz="3200" dirty="0">
                <a:solidFill>
                  <a:schemeClr val="accent1">
                    <a:lumMod val="50000"/>
                  </a:schemeClr>
                </a:solidFill>
                <a:latin typeface="Arial" panose="020B0604020202020204" pitchFamily="34" charset="0"/>
              </a:rPr>
              <a:t>Các giải pháp sử dụng năng lượng hiệu quả</a:t>
            </a:r>
            <a:endParaRPr lang="en-US" sz="3200" dirty="0">
              <a:solidFill>
                <a:schemeClr val="accent1">
                  <a:lumMod val="50000"/>
                </a:schemeClr>
              </a:solidFill>
            </a:endParaRPr>
          </a:p>
        </p:txBody>
      </p:sp>
    </p:spTree>
    <p:extLst>
      <p:ext uri="{BB962C8B-B14F-4D97-AF65-F5344CB8AC3E}">
        <p14:creationId xmlns:p14="http://schemas.microsoft.com/office/powerpoint/2010/main" val="25121753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07D6239-132A-CEDC-7725-9C7B1E5B1879}"/>
              </a:ext>
            </a:extLst>
          </p:cNvPr>
          <p:cNvSpPr>
            <a:spLocks noGrp="1"/>
          </p:cNvSpPr>
          <p:nvPr>
            <p:ph type="body" idx="1"/>
          </p:nvPr>
        </p:nvSpPr>
        <p:spPr>
          <a:xfrm>
            <a:off x="609600" y="1494171"/>
            <a:ext cx="10972800" cy="4418957"/>
          </a:xfrm>
        </p:spPr>
        <p:txBody>
          <a:bodyPr>
            <a:noAutofit/>
          </a:bodyPr>
          <a:lstStyle/>
          <a:p>
            <a:pPr marL="0" indent="0">
              <a:lnSpc>
                <a:spcPct val="120000"/>
              </a:lnSpc>
              <a:buNone/>
            </a:pPr>
            <a:r>
              <a:rPr lang="en-US" sz="2400" b="1" dirty="0" err="1">
                <a:ea typeface="Aptos" panose="020B0004020202020204" pitchFamily="34" charset="0"/>
              </a:rPr>
              <a:t>Tiết</a:t>
            </a:r>
            <a:r>
              <a:rPr lang="en-US" sz="2400" b="1" dirty="0">
                <a:ea typeface="Aptos" panose="020B0004020202020204" pitchFamily="34" charset="0"/>
              </a:rPr>
              <a:t> </a:t>
            </a:r>
            <a:r>
              <a:rPr lang="en-US" sz="2400" b="1" dirty="0" err="1">
                <a:ea typeface="Aptos" panose="020B0004020202020204" pitchFamily="34" charset="0"/>
              </a:rPr>
              <a:t>kiệm</a:t>
            </a:r>
            <a:r>
              <a:rPr lang="en-US" sz="2400" b="1" dirty="0">
                <a:ea typeface="Aptos" panose="020B0004020202020204" pitchFamily="34" charset="0"/>
              </a:rPr>
              <a:t> </a:t>
            </a:r>
            <a:r>
              <a:rPr lang="en-US" sz="2400" b="1" dirty="0" err="1">
                <a:ea typeface="Aptos" panose="020B0004020202020204" pitchFamily="34" charset="0"/>
              </a:rPr>
              <a:t>nước</a:t>
            </a:r>
            <a:r>
              <a:rPr lang="en-US" sz="2400" b="1" dirty="0">
                <a:ea typeface="Aptos" panose="020B0004020202020204" pitchFamily="34" charset="0"/>
              </a:rPr>
              <a:t> </a:t>
            </a:r>
            <a:r>
              <a:rPr lang="en-US" sz="2400" b="1" dirty="0" err="1">
                <a:ea typeface="Aptos" panose="020B0004020202020204" pitchFamily="34" charset="0"/>
              </a:rPr>
              <a:t>trong</a:t>
            </a:r>
            <a:r>
              <a:rPr lang="en-US" sz="2400" b="1" dirty="0">
                <a:ea typeface="Aptos" panose="020B0004020202020204" pitchFamily="34" charset="0"/>
              </a:rPr>
              <a:t> </a:t>
            </a:r>
            <a:r>
              <a:rPr lang="en-US" sz="2400" b="1" dirty="0" err="1">
                <a:ea typeface="Aptos" panose="020B0004020202020204" pitchFamily="34" charset="0"/>
              </a:rPr>
              <a:t>quy</a:t>
            </a:r>
            <a:r>
              <a:rPr lang="en-US" sz="2400" b="1" dirty="0">
                <a:ea typeface="Aptos" panose="020B0004020202020204" pitchFamily="34" charset="0"/>
              </a:rPr>
              <a:t> </a:t>
            </a:r>
            <a:r>
              <a:rPr lang="en-US" sz="2400" b="1" dirty="0" err="1">
                <a:ea typeface="Aptos" panose="020B0004020202020204" pitchFamily="34" charset="0"/>
              </a:rPr>
              <a:t>trình</a:t>
            </a:r>
            <a:r>
              <a:rPr lang="en-US" sz="2400" b="1" dirty="0">
                <a:ea typeface="Aptos" panose="020B0004020202020204" pitchFamily="34" charset="0"/>
              </a:rPr>
              <a:t> </a:t>
            </a:r>
            <a:r>
              <a:rPr lang="en-US" sz="2400" b="1" dirty="0" err="1">
                <a:ea typeface="Aptos" panose="020B0004020202020204" pitchFamily="34" charset="0"/>
              </a:rPr>
              <a:t>nhuộm</a:t>
            </a:r>
            <a:r>
              <a:rPr lang="en-US" sz="2400" b="1" dirty="0">
                <a:ea typeface="Aptos" panose="020B0004020202020204" pitchFamily="34" charset="0"/>
              </a:rPr>
              <a:t> </a:t>
            </a:r>
            <a:r>
              <a:rPr lang="en-US" sz="2400" b="1" dirty="0" err="1">
                <a:ea typeface="Aptos" panose="020B0004020202020204" pitchFamily="34" charset="0"/>
              </a:rPr>
              <a:t>và</a:t>
            </a:r>
            <a:r>
              <a:rPr lang="en-US" sz="2400" b="1" dirty="0">
                <a:ea typeface="Aptos" panose="020B0004020202020204" pitchFamily="34" charset="0"/>
              </a:rPr>
              <a:t> </a:t>
            </a:r>
            <a:r>
              <a:rPr lang="en-US" sz="2400" b="1" dirty="0" err="1">
                <a:ea typeface="Aptos" panose="020B0004020202020204" pitchFamily="34" charset="0"/>
              </a:rPr>
              <a:t>giặt</a:t>
            </a:r>
            <a:endParaRPr lang="en-US" sz="2400" b="1" dirty="0"/>
          </a:p>
          <a:p>
            <a:pPr marL="1066773" lvl="1" indent="-457189">
              <a:lnSpc>
                <a:spcPct val="120000"/>
              </a:lnSpc>
              <a:buSzPts val="1000"/>
              <a:buFont typeface="Wingdings" pitchFamily="2" charset="2"/>
              <a:buChar char="v"/>
              <a:tabLst>
                <a:tab pos="1219170" algn="l"/>
              </a:tabLst>
            </a:pPr>
            <a:r>
              <a:rPr lang="en-US" sz="2400" dirty="0" err="1">
                <a:latin typeface="+mn-lt"/>
                <a:ea typeface="Aptos" panose="020B0004020202020204" pitchFamily="34" charset="0"/>
                <a:cs typeface="Arial" panose="020B0604020202020204" pitchFamily="34" charset="0"/>
              </a:rPr>
              <a:t>Áp</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dụng</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công</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nghệ</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nhuộm</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ít</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nước</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hoặc</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nhuộm</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không</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nước</a:t>
            </a:r>
            <a:r>
              <a:rPr lang="en-US" sz="2400" dirty="0">
                <a:latin typeface="+mn-lt"/>
                <a:ea typeface="Aptos" panose="020B0004020202020204" pitchFamily="34" charset="0"/>
                <a:cs typeface="Arial" panose="020B0604020202020204" pitchFamily="34" charset="0"/>
              </a:rPr>
              <a:t>.</a:t>
            </a:r>
          </a:p>
          <a:p>
            <a:pPr marL="1066773" lvl="1" indent="-457189">
              <a:lnSpc>
                <a:spcPct val="120000"/>
              </a:lnSpc>
              <a:buSzPts val="1000"/>
              <a:buFont typeface="Wingdings" pitchFamily="2" charset="2"/>
              <a:buChar char="v"/>
              <a:tabLst>
                <a:tab pos="1219170" algn="l"/>
              </a:tabLst>
            </a:pPr>
            <a:r>
              <a:rPr lang="en-US" sz="2400" dirty="0" err="1">
                <a:latin typeface="+mn-lt"/>
                <a:ea typeface="Aptos" panose="020B0004020202020204" pitchFamily="34" charset="0"/>
                <a:cs typeface="Arial" panose="020B0604020202020204" pitchFamily="34" charset="0"/>
              </a:rPr>
              <a:t>Tái</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sử</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dụng</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nước</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thải</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sau</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khi</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xử</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lý</a:t>
            </a:r>
            <a:r>
              <a:rPr lang="en-US" sz="2400" dirty="0">
                <a:latin typeface="+mn-lt"/>
                <a:ea typeface="Aptos" panose="020B0004020202020204" pitchFamily="34" charset="0"/>
                <a:cs typeface="Arial" panose="020B0604020202020204" pitchFamily="34" charset="0"/>
              </a:rPr>
              <a:t>.</a:t>
            </a:r>
          </a:p>
          <a:p>
            <a:pPr marL="1066773" lvl="1" indent="-457189">
              <a:lnSpc>
                <a:spcPct val="120000"/>
              </a:lnSpc>
              <a:buSzPts val="1000"/>
              <a:buFont typeface="Wingdings" pitchFamily="2" charset="2"/>
              <a:buChar char="v"/>
              <a:tabLst>
                <a:tab pos="1219170" algn="l"/>
              </a:tabLst>
            </a:pPr>
            <a:r>
              <a:rPr lang="en-US" sz="2400" dirty="0" err="1">
                <a:latin typeface="+mn-lt"/>
                <a:ea typeface="Aptos" panose="020B0004020202020204" pitchFamily="34" charset="0"/>
                <a:cs typeface="Arial" panose="020B0604020202020204" pitchFamily="34" charset="0"/>
              </a:rPr>
              <a:t>Kiểm</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soát</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chặt</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chẽ</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lượng</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nước</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sử</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dụng</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trong</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từng</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khâu</a:t>
            </a:r>
            <a:r>
              <a:rPr lang="en-US" sz="2400" dirty="0">
                <a:latin typeface="+mn-lt"/>
                <a:ea typeface="Aptos" panose="020B0004020202020204" pitchFamily="34" charset="0"/>
                <a:cs typeface="Arial" panose="020B0604020202020204" pitchFamily="34" charset="0"/>
              </a:rPr>
              <a:t>.</a:t>
            </a:r>
            <a:endParaRPr lang="vi-VN" sz="2400" dirty="0">
              <a:latin typeface="+mn-lt"/>
              <a:ea typeface="Aptos" panose="020B0004020202020204" pitchFamily="34" charset="0"/>
              <a:cs typeface="Arial" panose="020B0604020202020204" pitchFamily="34" charset="0"/>
            </a:endParaRPr>
          </a:p>
          <a:p>
            <a:pPr marL="0" indent="0">
              <a:lnSpc>
                <a:spcPct val="120000"/>
              </a:lnSpc>
              <a:buSzPts val="1000"/>
              <a:buNone/>
              <a:tabLst>
                <a:tab pos="1219170" algn="l"/>
              </a:tabLst>
            </a:pPr>
            <a:r>
              <a:rPr lang="en-US" sz="2400" b="1" dirty="0" err="1">
                <a:ea typeface="Aptos" panose="020B0004020202020204" pitchFamily="34" charset="0"/>
              </a:rPr>
              <a:t>Giảm</a:t>
            </a:r>
            <a:r>
              <a:rPr lang="en-US" sz="2400" b="1" dirty="0">
                <a:ea typeface="Aptos" panose="020B0004020202020204" pitchFamily="34" charset="0"/>
              </a:rPr>
              <a:t> </a:t>
            </a:r>
            <a:r>
              <a:rPr lang="en-US" sz="2400" b="1" dirty="0" err="1">
                <a:ea typeface="Aptos" panose="020B0004020202020204" pitchFamily="34" charset="0"/>
              </a:rPr>
              <a:t>phát</a:t>
            </a:r>
            <a:r>
              <a:rPr lang="en-US" sz="2400" b="1" dirty="0">
                <a:ea typeface="Aptos" panose="020B0004020202020204" pitchFamily="34" charset="0"/>
              </a:rPr>
              <a:t> </a:t>
            </a:r>
            <a:r>
              <a:rPr lang="en-US" sz="2400" b="1" dirty="0" err="1">
                <a:ea typeface="Aptos" panose="020B0004020202020204" pitchFamily="34" charset="0"/>
              </a:rPr>
              <a:t>thải</a:t>
            </a:r>
            <a:r>
              <a:rPr lang="en-US" sz="2400" b="1" dirty="0">
                <a:ea typeface="Aptos" panose="020B0004020202020204" pitchFamily="34" charset="0"/>
              </a:rPr>
              <a:t> </a:t>
            </a:r>
            <a:r>
              <a:rPr lang="en-US" sz="2400" b="1" dirty="0" err="1">
                <a:ea typeface="Aptos" panose="020B0004020202020204" pitchFamily="34" charset="0"/>
              </a:rPr>
              <a:t>và</a:t>
            </a:r>
            <a:r>
              <a:rPr lang="en-US" sz="2400" b="1" dirty="0">
                <a:ea typeface="Aptos" panose="020B0004020202020204" pitchFamily="34" charset="0"/>
              </a:rPr>
              <a:t> </a:t>
            </a:r>
            <a:r>
              <a:rPr lang="en-US" sz="2400" b="1" dirty="0" err="1">
                <a:ea typeface="Aptos" panose="020B0004020202020204" pitchFamily="34" charset="0"/>
              </a:rPr>
              <a:t>tiết</a:t>
            </a:r>
            <a:r>
              <a:rPr lang="en-US" sz="2400" b="1" dirty="0">
                <a:ea typeface="Aptos" panose="020B0004020202020204" pitchFamily="34" charset="0"/>
              </a:rPr>
              <a:t> </a:t>
            </a:r>
            <a:r>
              <a:rPr lang="en-US" sz="2400" b="1" dirty="0" err="1">
                <a:ea typeface="Aptos" panose="020B0004020202020204" pitchFamily="34" charset="0"/>
              </a:rPr>
              <a:t>kiệm</a:t>
            </a:r>
            <a:r>
              <a:rPr lang="en-US" sz="2400" b="1" dirty="0">
                <a:ea typeface="Aptos" panose="020B0004020202020204" pitchFamily="34" charset="0"/>
              </a:rPr>
              <a:t> chi </a:t>
            </a:r>
            <a:r>
              <a:rPr lang="en-US" sz="2400" b="1" dirty="0" err="1">
                <a:ea typeface="Aptos" panose="020B0004020202020204" pitchFamily="34" charset="0"/>
              </a:rPr>
              <a:t>phí</a:t>
            </a:r>
            <a:r>
              <a:rPr lang="en-US" sz="2400" b="1" dirty="0">
                <a:ea typeface="Aptos" panose="020B0004020202020204" pitchFamily="34" charset="0"/>
              </a:rPr>
              <a:t> </a:t>
            </a:r>
            <a:r>
              <a:rPr lang="en-US" sz="2400" b="1" dirty="0" err="1">
                <a:ea typeface="Aptos" panose="020B0004020202020204" pitchFamily="34" charset="0"/>
              </a:rPr>
              <a:t>xử</a:t>
            </a:r>
            <a:r>
              <a:rPr lang="en-US" sz="2400" b="1" dirty="0">
                <a:ea typeface="Aptos" panose="020B0004020202020204" pitchFamily="34" charset="0"/>
              </a:rPr>
              <a:t> </a:t>
            </a:r>
            <a:r>
              <a:rPr lang="en-US" sz="2400" b="1" dirty="0" err="1">
                <a:ea typeface="Aptos" panose="020B0004020202020204" pitchFamily="34" charset="0"/>
              </a:rPr>
              <a:t>lý</a:t>
            </a:r>
            <a:endParaRPr lang="en-US" sz="2400" b="1" dirty="0"/>
          </a:p>
          <a:p>
            <a:pPr marL="1066773" lvl="1" indent="-457189">
              <a:lnSpc>
                <a:spcPct val="120000"/>
              </a:lnSpc>
              <a:buSzPts val="1000"/>
              <a:buFont typeface="Wingdings" pitchFamily="2" charset="2"/>
              <a:buChar char="v"/>
              <a:tabLst>
                <a:tab pos="1219170" algn="l"/>
              </a:tabLst>
            </a:pPr>
            <a:r>
              <a:rPr lang="en-US" sz="2400" dirty="0" err="1">
                <a:latin typeface="+mn-lt"/>
                <a:ea typeface="Aptos" panose="020B0004020202020204" pitchFamily="34" charset="0"/>
                <a:cs typeface="Arial" panose="020B0604020202020204" pitchFamily="34" charset="0"/>
              </a:rPr>
              <a:t>Sử</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dụng</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vật</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liệu</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thân</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thiện</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với</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môi</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trường</a:t>
            </a:r>
            <a:r>
              <a:rPr lang="en-US" sz="2400" dirty="0">
                <a:latin typeface="+mn-lt"/>
                <a:ea typeface="Aptos" panose="020B0004020202020204" pitchFamily="34" charset="0"/>
                <a:cs typeface="Arial" panose="020B0604020202020204" pitchFamily="34" charset="0"/>
              </a:rPr>
              <a:t>.</a:t>
            </a:r>
          </a:p>
          <a:p>
            <a:pPr marL="1066773" lvl="1" indent="-457189">
              <a:lnSpc>
                <a:spcPct val="120000"/>
              </a:lnSpc>
              <a:buSzPts val="1000"/>
              <a:buFont typeface="Wingdings" pitchFamily="2" charset="2"/>
              <a:buChar char="v"/>
              <a:tabLst>
                <a:tab pos="1219170" algn="l"/>
              </a:tabLst>
            </a:pPr>
            <a:r>
              <a:rPr lang="en-US" sz="2400" dirty="0" err="1">
                <a:latin typeface="+mn-lt"/>
                <a:ea typeface="Aptos" panose="020B0004020202020204" pitchFamily="34" charset="0"/>
                <a:cs typeface="Arial" panose="020B0604020202020204" pitchFamily="34" charset="0"/>
              </a:rPr>
              <a:t>Xử</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lý</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khí</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thải</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và</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nước</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thải</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bằng</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công</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nghệ</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hiện</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đại</a:t>
            </a:r>
            <a:r>
              <a:rPr lang="en-US" sz="2400" dirty="0">
                <a:latin typeface="+mn-lt"/>
                <a:ea typeface="Aptos" panose="020B0004020202020204" pitchFamily="34" charset="0"/>
                <a:cs typeface="Arial" panose="020B0604020202020204" pitchFamily="34" charset="0"/>
              </a:rPr>
              <a:t>.</a:t>
            </a:r>
          </a:p>
          <a:p>
            <a:pPr marL="1066773" lvl="1" indent="-457189">
              <a:lnSpc>
                <a:spcPct val="120000"/>
              </a:lnSpc>
              <a:buSzPts val="1000"/>
              <a:buFont typeface="Wingdings" pitchFamily="2" charset="2"/>
              <a:buChar char="v"/>
              <a:tabLst>
                <a:tab pos="1219170" algn="l"/>
              </a:tabLst>
            </a:pPr>
            <a:r>
              <a:rPr lang="en-US" sz="2400" dirty="0" err="1">
                <a:latin typeface="+mn-lt"/>
                <a:ea typeface="Aptos" panose="020B0004020202020204" pitchFamily="34" charset="0"/>
                <a:cs typeface="Arial" panose="020B0604020202020204" pitchFamily="34" charset="0"/>
              </a:rPr>
              <a:t>Tích</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hợp</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các</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quy</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trình</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xanh</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để</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giảm</a:t>
            </a:r>
            <a:r>
              <a:rPr lang="en-US" sz="2400" dirty="0">
                <a:latin typeface="+mn-lt"/>
                <a:ea typeface="Aptos" panose="020B0004020202020204" pitchFamily="34" charset="0"/>
                <a:cs typeface="Arial" panose="020B0604020202020204" pitchFamily="34" charset="0"/>
              </a:rPr>
              <a:t> chi </a:t>
            </a:r>
            <a:r>
              <a:rPr lang="en-US" sz="2400" dirty="0" err="1">
                <a:latin typeface="+mn-lt"/>
                <a:ea typeface="Aptos" panose="020B0004020202020204" pitchFamily="34" charset="0"/>
                <a:cs typeface="Arial" panose="020B0604020202020204" pitchFamily="34" charset="0"/>
              </a:rPr>
              <a:t>phí</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và</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tăng</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hiệu</a:t>
            </a:r>
            <a:r>
              <a:rPr lang="en-US" sz="2400" dirty="0">
                <a:latin typeface="+mn-lt"/>
                <a:ea typeface="Aptos" panose="020B0004020202020204" pitchFamily="34" charset="0"/>
                <a:cs typeface="Arial" panose="020B0604020202020204" pitchFamily="34" charset="0"/>
              </a:rPr>
              <a:t> </a:t>
            </a:r>
            <a:r>
              <a:rPr lang="en-US" sz="2400" dirty="0" err="1">
                <a:latin typeface="+mn-lt"/>
                <a:ea typeface="Aptos" panose="020B0004020202020204" pitchFamily="34" charset="0"/>
                <a:cs typeface="Arial" panose="020B0604020202020204" pitchFamily="34" charset="0"/>
              </a:rPr>
              <a:t>quả</a:t>
            </a:r>
            <a:r>
              <a:rPr lang="en-US" sz="2400" dirty="0">
                <a:latin typeface="+mn-lt"/>
                <a:ea typeface="Aptos" panose="020B0004020202020204" pitchFamily="34" charset="0"/>
                <a:cs typeface="Arial" panose="020B0604020202020204" pitchFamily="34" charset="0"/>
              </a:rPr>
              <a:t>.</a:t>
            </a:r>
            <a:endParaRPr lang="vi-VN" sz="2400" dirty="0">
              <a:latin typeface="+mn-lt"/>
              <a:ea typeface="Aptos" panose="020B0004020202020204" pitchFamily="34" charset="0"/>
              <a:cs typeface="Arial" panose="020B0604020202020204" pitchFamily="34" charset="0"/>
            </a:endParaRPr>
          </a:p>
          <a:p>
            <a:pPr marL="1066773" lvl="1" indent="-457189">
              <a:lnSpc>
                <a:spcPct val="120000"/>
              </a:lnSpc>
              <a:buSzPts val="1000"/>
              <a:buFont typeface="Wingdings" pitchFamily="2" charset="2"/>
              <a:buChar char="v"/>
              <a:tabLst>
                <a:tab pos="1219170" algn="l"/>
              </a:tabLst>
            </a:pPr>
            <a:r>
              <a:rPr lang="en-US" sz="2400" dirty="0" err="1">
                <a:latin typeface="+mn-lt"/>
                <a:cs typeface="Arial" panose="020B0604020202020204" pitchFamily="34" charset="0"/>
              </a:rPr>
              <a:t>Loại</a:t>
            </a:r>
            <a:r>
              <a:rPr lang="en-US" sz="2400" dirty="0">
                <a:latin typeface="+mn-lt"/>
                <a:cs typeface="Arial" panose="020B0604020202020204" pitchFamily="34" charset="0"/>
              </a:rPr>
              <a:t> </a:t>
            </a:r>
            <a:r>
              <a:rPr lang="en-US" sz="2400" dirty="0" err="1">
                <a:latin typeface="+mn-lt"/>
                <a:cs typeface="Arial" panose="020B0604020202020204" pitchFamily="34" charset="0"/>
              </a:rPr>
              <a:t>bỏ</a:t>
            </a:r>
            <a:r>
              <a:rPr lang="en-US" sz="2400" dirty="0">
                <a:latin typeface="+mn-lt"/>
                <a:cs typeface="Arial" panose="020B0604020202020204" pitchFamily="34" charset="0"/>
              </a:rPr>
              <a:t> </a:t>
            </a:r>
            <a:r>
              <a:rPr lang="en-US" sz="2400" dirty="0" err="1">
                <a:latin typeface="+mn-lt"/>
                <a:cs typeface="Arial" panose="020B0604020202020204" pitchFamily="34" charset="0"/>
              </a:rPr>
              <a:t>lãng</a:t>
            </a:r>
            <a:r>
              <a:rPr lang="en-US" sz="2400" dirty="0">
                <a:latin typeface="+mn-lt"/>
                <a:cs typeface="Arial" panose="020B0604020202020204" pitchFamily="34" charset="0"/>
              </a:rPr>
              <a:t> </a:t>
            </a:r>
            <a:r>
              <a:rPr lang="en-US" sz="2400" dirty="0" err="1">
                <a:latin typeface="+mn-lt"/>
                <a:cs typeface="Arial" panose="020B0604020202020204" pitchFamily="34" charset="0"/>
              </a:rPr>
              <a:t>phí</a:t>
            </a:r>
            <a:r>
              <a:rPr lang="en-US" sz="2400" dirty="0">
                <a:latin typeface="+mn-lt"/>
                <a:cs typeface="Arial" panose="020B0604020202020204" pitchFamily="34" charset="0"/>
              </a:rPr>
              <a:t> </a:t>
            </a:r>
            <a:r>
              <a:rPr lang="en-US" sz="2400" dirty="0" err="1">
                <a:latin typeface="+mn-lt"/>
                <a:cs typeface="Arial" panose="020B0604020202020204" pitchFamily="34" charset="0"/>
              </a:rPr>
              <a:t>trong</a:t>
            </a:r>
            <a:r>
              <a:rPr lang="en-US" sz="2400" dirty="0">
                <a:latin typeface="+mn-lt"/>
                <a:cs typeface="Arial" panose="020B0604020202020204" pitchFamily="34" charset="0"/>
              </a:rPr>
              <a:t> </a:t>
            </a:r>
            <a:r>
              <a:rPr lang="en-US" sz="2400" dirty="0" err="1">
                <a:latin typeface="+mn-lt"/>
                <a:cs typeface="Arial" panose="020B0604020202020204" pitchFamily="34" charset="0"/>
              </a:rPr>
              <a:t>mọi</a:t>
            </a:r>
            <a:r>
              <a:rPr lang="en-US" sz="2400" dirty="0">
                <a:latin typeface="+mn-lt"/>
                <a:cs typeface="Arial" panose="020B0604020202020204" pitchFamily="34" charset="0"/>
              </a:rPr>
              <a:t> </a:t>
            </a:r>
            <a:r>
              <a:rPr lang="en-US" sz="2400" dirty="0" err="1">
                <a:latin typeface="+mn-lt"/>
                <a:cs typeface="Arial" panose="020B0604020202020204" pitchFamily="34" charset="0"/>
              </a:rPr>
              <a:t>khâu</a:t>
            </a:r>
            <a:r>
              <a:rPr lang="en-US" sz="2400" dirty="0">
                <a:latin typeface="+mn-lt"/>
                <a:cs typeface="Arial" panose="020B0604020202020204" pitchFamily="34" charset="0"/>
              </a:rPr>
              <a:t> </a:t>
            </a:r>
            <a:r>
              <a:rPr lang="en-US" sz="2400" dirty="0" err="1">
                <a:latin typeface="+mn-lt"/>
                <a:cs typeface="Arial" panose="020B0604020202020204" pitchFamily="34" charset="0"/>
              </a:rPr>
              <a:t>sản</a:t>
            </a:r>
            <a:r>
              <a:rPr lang="en-US" sz="2400" dirty="0">
                <a:latin typeface="+mn-lt"/>
                <a:cs typeface="Arial" panose="020B0604020202020204" pitchFamily="34" charset="0"/>
              </a:rPr>
              <a:t> </a:t>
            </a:r>
            <a:r>
              <a:rPr lang="en-US" sz="2400" dirty="0" err="1">
                <a:latin typeface="+mn-lt"/>
                <a:cs typeface="Arial" panose="020B0604020202020204" pitchFamily="34" charset="0"/>
              </a:rPr>
              <a:t>xuất</a:t>
            </a:r>
            <a:r>
              <a:rPr lang="en-US" sz="2400" dirty="0">
                <a:latin typeface="+mn-lt"/>
                <a:cs typeface="Arial" panose="020B0604020202020204" pitchFamily="34" charset="0"/>
              </a:rPr>
              <a:t>.</a:t>
            </a:r>
          </a:p>
          <a:p>
            <a:pPr marL="457189" indent="-457189">
              <a:lnSpc>
                <a:spcPct val="120000"/>
              </a:lnSpc>
              <a:buSzPts val="1000"/>
              <a:buFont typeface="Wingdings" pitchFamily="2" charset="2"/>
              <a:buChar char="v"/>
              <a:tabLst>
                <a:tab pos="1219170" algn="l"/>
              </a:tabLst>
            </a:pPr>
            <a:endParaRPr lang="en-US" sz="2400" dirty="0">
              <a:ea typeface="Aptos" panose="020B0004020202020204" pitchFamily="34" charset="0"/>
              <a:cs typeface="Arial" panose="020B0604020202020204" pitchFamily="34" charset="0"/>
            </a:endParaRPr>
          </a:p>
          <a:p>
            <a:pPr>
              <a:lnSpc>
                <a:spcPct val="120000"/>
              </a:lnSpc>
              <a:buFont typeface="Wingdings" pitchFamily="2" charset="2"/>
              <a:buChar char="v"/>
            </a:pPr>
            <a:endParaRPr lang="en-US" sz="2400" dirty="0"/>
          </a:p>
        </p:txBody>
      </p:sp>
      <p:sp>
        <p:nvSpPr>
          <p:cNvPr id="4" name="Title 1">
            <a:extLst>
              <a:ext uri="{FF2B5EF4-FFF2-40B4-BE49-F238E27FC236}">
                <a16:creationId xmlns:a16="http://schemas.microsoft.com/office/drawing/2014/main" id="{E0F3F8FC-71B5-D1B6-7E83-28FEC0645637}"/>
              </a:ext>
            </a:extLst>
          </p:cNvPr>
          <p:cNvSpPr>
            <a:spLocks noGrp="1"/>
          </p:cNvSpPr>
          <p:nvPr>
            <p:ph type="title"/>
          </p:nvPr>
        </p:nvSpPr>
        <p:spPr>
          <a:xfrm>
            <a:off x="609600" y="548633"/>
            <a:ext cx="10972800" cy="495200"/>
          </a:xfrm>
        </p:spPr>
        <p:txBody>
          <a:bodyPr>
            <a:noAutofit/>
          </a:bodyPr>
          <a:lstStyle/>
          <a:p>
            <a:r>
              <a:rPr lang="vi-VN" sz="3200" dirty="0">
                <a:solidFill>
                  <a:schemeClr val="accent1">
                    <a:lumMod val="50000"/>
                  </a:schemeClr>
                </a:solidFill>
                <a:latin typeface="Arial" panose="020B0604020202020204" pitchFamily="34" charset="0"/>
              </a:rPr>
              <a:t>Các giải pháp sử dụng năng lượng hiệu quả</a:t>
            </a:r>
            <a:endParaRPr lang="en-US" sz="3200" dirty="0">
              <a:solidFill>
                <a:schemeClr val="accent1">
                  <a:lumMod val="50000"/>
                </a:schemeClr>
              </a:solidFill>
            </a:endParaRPr>
          </a:p>
        </p:txBody>
      </p:sp>
    </p:spTree>
    <p:extLst>
      <p:ext uri="{BB962C8B-B14F-4D97-AF65-F5344CB8AC3E}">
        <p14:creationId xmlns:p14="http://schemas.microsoft.com/office/powerpoint/2010/main" val="29254627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D97281-20D1-496F-CC65-97BC283365D1}"/>
              </a:ext>
            </a:extLst>
          </p:cNvPr>
          <p:cNvSpPr>
            <a:spLocks noGrp="1"/>
          </p:cNvSpPr>
          <p:nvPr>
            <p:ph type="title"/>
          </p:nvPr>
        </p:nvSpPr>
        <p:spPr>
          <a:xfrm>
            <a:off x="609600" y="416689"/>
            <a:ext cx="10972800" cy="627145"/>
          </a:xfrm>
        </p:spPr>
        <p:txBody>
          <a:bodyPr>
            <a:noAutofit/>
          </a:bodyPr>
          <a:lstStyle/>
          <a:p>
            <a:r>
              <a:rPr lang="vi-VN" sz="3200" dirty="0">
                <a:solidFill>
                  <a:schemeClr val="accent1">
                    <a:lumMod val="50000"/>
                  </a:schemeClr>
                </a:solidFill>
                <a:latin typeface="Arial" panose="020B0604020202020204" pitchFamily="34" charset="0"/>
              </a:rPr>
              <a:t>Ví dụ về TKNL tại nhà máy dệt may ở Việt Nam</a:t>
            </a:r>
            <a:endParaRPr lang="en-US" sz="3200" dirty="0">
              <a:solidFill>
                <a:schemeClr val="accent1">
                  <a:lumMod val="50000"/>
                </a:schemeClr>
              </a:solidFill>
            </a:endParaRPr>
          </a:p>
        </p:txBody>
      </p:sp>
      <p:sp>
        <p:nvSpPr>
          <p:cNvPr id="3" name="Text Placeholder 2">
            <a:extLst>
              <a:ext uri="{FF2B5EF4-FFF2-40B4-BE49-F238E27FC236}">
                <a16:creationId xmlns:a16="http://schemas.microsoft.com/office/drawing/2014/main" id="{904B15A4-6A67-9817-018F-D9502D49D7C7}"/>
              </a:ext>
            </a:extLst>
          </p:cNvPr>
          <p:cNvSpPr>
            <a:spLocks noGrp="1"/>
          </p:cNvSpPr>
          <p:nvPr>
            <p:ph type="body" idx="1"/>
          </p:nvPr>
        </p:nvSpPr>
        <p:spPr>
          <a:xfrm>
            <a:off x="609600" y="1402676"/>
            <a:ext cx="10972800" cy="4418957"/>
          </a:xfrm>
        </p:spPr>
        <p:txBody>
          <a:bodyPr>
            <a:noAutofit/>
          </a:bodyPr>
          <a:lstStyle/>
          <a:p>
            <a:pPr marL="186262" indent="0">
              <a:lnSpc>
                <a:spcPct val="130000"/>
              </a:lnSpc>
              <a:buNone/>
            </a:pPr>
            <a:r>
              <a:rPr lang="en-US" sz="2400" b="1"/>
              <a:t>1. </a:t>
            </a:r>
            <a:r>
              <a:rPr lang="vi-VN" sz="2400" b="1"/>
              <a:t>Một </a:t>
            </a:r>
            <a:r>
              <a:rPr lang="vi-VN" sz="2400" b="1" dirty="0"/>
              <a:t>nhà máy may mặc tại TP. Hồ Chí Minh đã lắp đặt hệ thống tấm pin năng lượng mặt trời trên mái nhà xưởng.</a:t>
            </a:r>
          </a:p>
          <a:p>
            <a:pPr marL="186262" indent="0">
              <a:lnSpc>
                <a:spcPct val="130000"/>
              </a:lnSpc>
              <a:buNone/>
            </a:pPr>
            <a:r>
              <a:rPr lang="vi-VN" sz="2400" b="1" dirty="0"/>
              <a:t>Chi tiết:</a:t>
            </a:r>
          </a:p>
          <a:p>
            <a:pPr marL="1066773" lvl="1" indent="-457189">
              <a:lnSpc>
                <a:spcPct val="130000"/>
              </a:lnSpc>
              <a:buFont typeface="Wingdings" pitchFamily="2" charset="2"/>
              <a:buChar char="v"/>
            </a:pPr>
            <a:r>
              <a:rPr lang="vi-VN" sz="2400" dirty="0">
                <a:latin typeface="+mn-lt"/>
                <a:cs typeface="Arial" panose="020B0604020202020204" pitchFamily="34" charset="0"/>
              </a:rPr>
              <a:t>Công suất lắp đặt: 500 </a:t>
            </a:r>
            <a:r>
              <a:rPr lang="vi-VN" sz="2400" dirty="0" err="1">
                <a:latin typeface="+mn-lt"/>
                <a:cs typeface="Arial" panose="020B0604020202020204" pitchFamily="34" charset="0"/>
              </a:rPr>
              <a:t>kWp</a:t>
            </a:r>
            <a:r>
              <a:rPr lang="vi-VN" sz="2400" dirty="0">
                <a:latin typeface="+mn-lt"/>
                <a:cs typeface="Arial" panose="020B0604020202020204" pitchFamily="34" charset="0"/>
              </a:rPr>
              <a:t> (</a:t>
            </a:r>
            <a:r>
              <a:rPr lang="vi-VN" sz="2400" dirty="0" err="1">
                <a:latin typeface="+mn-lt"/>
                <a:cs typeface="Arial" panose="020B0604020202020204" pitchFamily="34" charset="0"/>
              </a:rPr>
              <a:t>kilowatt</a:t>
            </a:r>
            <a:r>
              <a:rPr lang="vi-VN" sz="2400" dirty="0">
                <a:latin typeface="+mn-lt"/>
                <a:cs typeface="Arial" panose="020B0604020202020204" pitchFamily="34" charset="0"/>
              </a:rPr>
              <a:t> </a:t>
            </a:r>
            <a:r>
              <a:rPr lang="vi-VN" sz="2400" dirty="0" err="1">
                <a:latin typeface="+mn-lt"/>
                <a:cs typeface="Arial" panose="020B0604020202020204" pitchFamily="34" charset="0"/>
              </a:rPr>
              <a:t>peak</a:t>
            </a:r>
            <a:r>
              <a:rPr lang="vi-VN" sz="2400" dirty="0">
                <a:latin typeface="+mn-lt"/>
                <a:cs typeface="Arial" panose="020B0604020202020204" pitchFamily="34" charset="0"/>
              </a:rPr>
              <a:t>).</a:t>
            </a:r>
          </a:p>
          <a:p>
            <a:pPr marL="1066773" lvl="1" indent="-457189">
              <a:lnSpc>
                <a:spcPct val="130000"/>
              </a:lnSpc>
              <a:buFont typeface="Wingdings" pitchFamily="2" charset="2"/>
              <a:buChar char="v"/>
            </a:pPr>
            <a:r>
              <a:rPr lang="vi-VN" sz="2400" dirty="0">
                <a:latin typeface="+mn-lt"/>
                <a:cs typeface="Arial" panose="020B0604020202020204" pitchFamily="34" charset="0"/>
              </a:rPr>
              <a:t>Tạo ra hơn 2.000 </a:t>
            </a:r>
            <a:r>
              <a:rPr lang="vi-VN" sz="2400" dirty="0" err="1">
                <a:latin typeface="+mn-lt"/>
                <a:cs typeface="Arial" panose="020B0604020202020204" pitchFamily="34" charset="0"/>
              </a:rPr>
              <a:t>kWh</a:t>
            </a:r>
            <a:r>
              <a:rPr lang="vi-VN" sz="2400" dirty="0">
                <a:latin typeface="+mn-lt"/>
                <a:cs typeface="Arial" panose="020B0604020202020204" pitchFamily="34" charset="0"/>
              </a:rPr>
              <a:t> mỗi ngày, đáp ứng 40% nhu cầu điện năng của nhà máy.</a:t>
            </a:r>
          </a:p>
          <a:p>
            <a:pPr marL="186262" indent="0">
              <a:lnSpc>
                <a:spcPct val="130000"/>
              </a:lnSpc>
              <a:buNone/>
            </a:pPr>
            <a:r>
              <a:rPr lang="vi-VN" sz="2400" b="1" dirty="0"/>
              <a:t>Lợi ích:</a:t>
            </a:r>
          </a:p>
          <a:p>
            <a:pPr marL="1066773" lvl="1" indent="-457189">
              <a:lnSpc>
                <a:spcPct val="130000"/>
              </a:lnSpc>
              <a:buFont typeface="Wingdings" pitchFamily="2" charset="2"/>
              <a:buChar char="v"/>
            </a:pPr>
            <a:r>
              <a:rPr lang="vi-VN" sz="2400" dirty="0">
                <a:latin typeface="+mn-lt"/>
                <a:cs typeface="Arial" panose="020B0604020202020204" pitchFamily="34" charset="0"/>
              </a:rPr>
              <a:t>Tiết kiệm 1,2 tỷ đồng mỗi năm tiền điện.</a:t>
            </a:r>
          </a:p>
          <a:p>
            <a:pPr marL="1066773" lvl="1" indent="-457189">
              <a:lnSpc>
                <a:spcPct val="130000"/>
              </a:lnSpc>
              <a:buFont typeface="Wingdings" pitchFamily="2" charset="2"/>
              <a:buChar char="v"/>
            </a:pPr>
            <a:r>
              <a:rPr lang="vi-VN" sz="2400" dirty="0">
                <a:latin typeface="+mn-lt"/>
                <a:cs typeface="Arial" panose="020B0604020202020204" pitchFamily="34" charset="0"/>
              </a:rPr>
              <a:t>Giảm đáng kể lượng phát thải CO2, góp phần vào phát triển bền vững.</a:t>
            </a:r>
          </a:p>
          <a:p>
            <a:pPr>
              <a:lnSpc>
                <a:spcPct val="130000"/>
              </a:lnSpc>
              <a:buFont typeface="Wingdings" pitchFamily="2" charset="2"/>
              <a:buChar char="v"/>
            </a:pPr>
            <a:endParaRPr lang="en-US" sz="2400" dirty="0"/>
          </a:p>
        </p:txBody>
      </p:sp>
    </p:spTree>
    <p:extLst>
      <p:ext uri="{BB962C8B-B14F-4D97-AF65-F5344CB8AC3E}">
        <p14:creationId xmlns:p14="http://schemas.microsoft.com/office/powerpoint/2010/main" val="124699577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99C66DA-C486-A6A2-709B-C827B7D4FE67}"/>
              </a:ext>
            </a:extLst>
          </p:cNvPr>
          <p:cNvSpPr>
            <a:spLocks noGrp="1"/>
          </p:cNvSpPr>
          <p:nvPr>
            <p:ph type="body" idx="1"/>
          </p:nvPr>
        </p:nvSpPr>
        <p:spPr>
          <a:xfrm>
            <a:off x="609600" y="1571336"/>
            <a:ext cx="10972800" cy="4038800"/>
          </a:xfrm>
        </p:spPr>
        <p:txBody>
          <a:bodyPr>
            <a:normAutofit fontScale="92500" lnSpcReduction="10000"/>
          </a:bodyPr>
          <a:lstStyle/>
          <a:p>
            <a:pPr marL="186262" indent="0">
              <a:lnSpc>
                <a:spcPct val="130000"/>
              </a:lnSpc>
              <a:buNone/>
            </a:pPr>
            <a:r>
              <a:rPr lang="en-US" sz="2400" b="1"/>
              <a:t>2. </a:t>
            </a:r>
            <a:r>
              <a:rPr lang="vi-VN" sz="2400" b="1"/>
              <a:t>Một </a:t>
            </a:r>
            <a:r>
              <a:rPr lang="vi-VN" sz="2400" b="1" dirty="0"/>
              <a:t>công ty dệt may tại Bắc Ninh đã thay thế toàn bộ hệ thống đèn huỳnh quang cũ bằng đèn LED hiệu </a:t>
            </a:r>
            <a:r>
              <a:rPr lang="vi-VN" sz="2400" b="1"/>
              <a:t>suất cao.</a:t>
            </a:r>
            <a:endParaRPr lang="en-US" sz="2400" b="1"/>
          </a:p>
          <a:p>
            <a:pPr marL="186262" indent="0">
              <a:lnSpc>
                <a:spcPct val="130000"/>
              </a:lnSpc>
              <a:buNone/>
            </a:pPr>
            <a:r>
              <a:rPr lang="vi-VN" sz="2400" b="1"/>
              <a:t>Chi </a:t>
            </a:r>
            <a:r>
              <a:rPr lang="vi-VN" sz="2400" b="1" dirty="0"/>
              <a:t>tiết:</a:t>
            </a:r>
          </a:p>
          <a:p>
            <a:pPr marL="1066773" lvl="1" indent="-457189">
              <a:lnSpc>
                <a:spcPct val="130000"/>
              </a:lnSpc>
              <a:buFont typeface="Wingdings" pitchFamily="2" charset="2"/>
              <a:buChar char="v"/>
            </a:pPr>
            <a:r>
              <a:rPr lang="vi-VN" sz="2400" dirty="0">
                <a:latin typeface="+mn-lt"/>
                <a:cs typeface="Arial" panose="020B0604020202020204" pitchFamily="34" charset="0"/>
              </a:rPr>
              <a:t>Thay thế 1.000 bóng đèn LED trong toàn bộ nhà xưởng.</a:t>
            </a:r>
          </a:p>
          <a:p>
            <a:pPr marL="1066773" lvl="1" indent="-457189">
              <a:lnSpc>
                <a:spcPct val="130000"/>
              </a:lnSpc>
              <a:buFont typeface="Wingdings" pitchFamily="2" charset="2"/>
              <a:buChar char="v"/>
            </a:pPr>
            <a:r>
              <a:rPr lang="vi-VN" sz="2400" dirty="0">
                <a:latin typeface="+mn-lt"/>
                <a:cs typeface="Arial" panose="020B0604020202020204" pitchFamily="34" charset="0"/>
              </a:rPr>
              <a:t>Lắp đặt cảm biến chuyển động tại các khu vực ít sử dụng như kho hàng và hành lang.</a:t>
            </a:r>
          </a:p>
          <a:p>
            <a:pPr>
              <a:lnSpc>
                <a:spcPct val="130000"/>
              </a:lnSpc>
              <a:buFont typeface="Wingdings" pitchFamily="2" charset="2"/>
              <a:buChar char="v"/>
            </a:pPr>
            <a:r>
              <a:rPr lang="vi-VN" sz="2400" b="1" dirty="0"/>
              <a:t>Lợi ích:</a:t>
            </a:r>
          </a:p>
          <a:p>
            <a:pPr marL="1066773" lvl="1" indent="-457189">
              <a:lnSpc>
                <a:spcPct val="130000"/>
              </a:lnSpc>
              <a:buFont typeface="Wingdings" pitchFamily="2" charset="2"/>
              <a:buChar char="v"/>
            </a:pPr>
            <a:r>
              <a:rPr lang="vi-VN" sz="2400" dirty="0">
                <a:latin typeface="+mn-lt"/>
                <a:cs typeface="Arial" panose="020B0604020202020204" pitchFamily="34" charset="0"/>
              </a:rPr>
              <a:t>Giảm 50% chi phí điện dành cho chiếu sáng.</a:t>
            </a:r>
          </a:p>
          <a:p>
            <a:pPr marL="1066773" lvl="1" indent="-457189">
              <a:lnSpc>
                <a:spcPct val="130000"/>
              </a:lnSpc>
              <a:buFont typeface="Wingdings" pitchFamily="2" charset="2"/>
              <a:buChar char="v"/>
            </a:pPr>
            <a:r>
              <a:rPr lang="vi-VN" sz="2400" dirty="0">
                <a:latin typeface="+mn-lt"/>
                <a:cs typeface="Arial" panose="020B0604020202020204" pitchFamily="34" charset="0"/>
              </a:rPr>
              <a:t>Kéo dài tuổi thọ hệ thống đèn, giảm chi phí bảo trì và thay thế.</a:t>
            </a:r>
          </a:p>
          <a:p>
            <a:pPr>
              <a:lnSpc>
                <a:spcPct val="130000"/>
              </a:lnSpc>
              <a:buFont typeface="Wingdings" pitchFamily="2" charset="2"/>
              <a:buChar char="v"/>
            </a:pPr>
            <a:endParaRPr lang="en-US" sz="1800" dirty="0"/>
          </a:p>
        </p:txBody>
      </p:sp>
      <p:sp>
        <p:nvSpPr>
          <p:cNvPr id="4" name="Title 1">
            <a:extLst>
              <a:ext uri="{FF2B5EF4-FFF2-40B4-BE49-F238E27FC236}">
                <a16:creationId xmlns:a16="http://schemas.microsoft.com/office/drawing/2014/main" id="{75A7AC59-6B8B-A8A0-266D-D150FA4C784F}"/>
              </a:ext>
            </a:extLst>
          </p:cNvPr>
          <p:cNvSpPr>
            <a:spLocks noGrp="1"/>
          </p:cNvSpPr>
          <p:nvPr>
            <p:ph type="title"/>
          </p:nvPr>
        </p:nvSpPr>
        <p:spPr>
          <a:xfrm>
            <a:off x="609600" y="445354"/>
            <a:ext cx="10972800" cy="709913"/>
          </a:xfrm>
        </p:spPr>
        <p:txBody>
          <a:bodyPr>
            <a:normAutofit/>
          </a:bodyPr>
          <a:lstStyle/>
          <a:p>
            <a:r>
              <a:rPr lang="vi-VN" sz="3200" dirty="0">
                <a:solidFill>
                  <a:schemeClr val="accent1">
                    <a:lumMod val="50000"/>
                  </a:schemeClr>
                </a:solidFill>
                <a:latin typeface="Arial" panose="020B0604020202020204" pitchFamily="34" charset="0"/>
              </a:rPr>
              <a:t>Ví dụ về TKNL tại nhà máy dệt may ở Việt Nam</a:t>
            </a:r>
            <a:endParaRPr lang="en-US" sz="3200" dirty="0">
              <a:solidFill>
                <a:schemeClr val="accent1">
                  <a:lumMod val="50000"/>
                </a:schemeClr>
              </a:solidFill>
            </a:endParaRPr>
          </a:p>
        </p:txBody>
      </p:sp>
    </p:spTree>
    <p:extLst>
      <p:ext uri="{BB962C8B-B14F-4D97-AF65-F5344CB8AC3E}">
        <p14:creationId xmlns:p14="http://schemas.microsoft.com/office/powerpoint/2010/main" val="26047541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A2130D9-60AD-E9F1-3DAC-460F7ECDC16A}"/>
              </a:ext>
            </a:extLst>
          </p:cNvPr>
          <p:cNvSpPr>
            <a:spLocks noGrp="1"/>
          </p:cNvSpPr>
          <p:nvPr>
            <p:ph type="body" idx="1"/>
          </p:nvPr>
        </p:nvSpPr>
        <p:spPr>
          <a:xfrm>
            <a:off x="609600" y="1401572"/>
            <a:ext cx="10972800" cy="4987653"/>
          </a:xfrm>
        </p:spPr>
        <p:txBody>
          <a:bodyPr>
            <a:normAutofit/>
          </a:bodyPr>
          <a:lstStyle/>
          <a:p>
            <a:pPr marL="186262" indent="0">
              <a:lnSpc>
                <a:spcPct val="130000"/>
              </a:lnSpc>
              <a:buNone/>
            </a:pPr>
            <a:r>
              <a:rPr lang="en-US" sz="2400" b="1"/>
              <a:t>3. </a:t>
            </a:r>
            <a:r>
              <a:rPr lang="vi-VN" sz="2400" b="1"/>
              <a:t>Một </a:t>
            </a:r>
            <a:r>
              <a:rPr lang="vi-VN" sz="2400" b="1" dirty="0"/>
              <a:t>nhà máy dệt nhuộm tại Bình Dương đã nâng cấp hệ thống nồi hơi và cách nhiệt đường ống dẫn hơi.</a:t>
            </a:r>
          </a:p>
          <a:p>
            <a:pPr marL="186262" indent="0">
              <a:lnSpc>
                <a:spcPct val="130000"/>
              </a:lnSpc>
              <a:buNone/>
            </a:pPr>
            <a:r>
              <a:rPr lang="vi-VN" sz="2400" b="1" dirty="0"/>
              <a:t>Chi tiết:</a:t>
            </a:r>
          </a:p>
          <a:p>
            <a:pPr marL="1066773" lvl="1" indent="-457189">
              <a:lnSpc>
                <a:spcPct val="130000"/>
              </a:lnSpc>
              <a:buFont typeface="Wingdings" pitchFamily="2" charset="2"/>
              <a:buChar char="v"/>
            </a:pPr>
            <a:r>
              <a:rPr lang="vi-VN" sz="2400" dirty="0">
                <a:latin typeface="+mn-lt"/>
                <a:cs typeface="Arial" panose="020B0604020202020204" pitchFamily="34" charset="0"/>
              </a:rPr>
              <a:t>Thay thế nồi hơi cũ bằng nồi hơi đốt khí tự nhiên hiệu suất cao.</a:t>
            </a:r>
          </a:p>
          <a:p>
            <a:pPr marL="1066773" lvl="1" indent="-457189">
              <a:lnSpc>
                <a:spcPct val="130000"/>
              </a:lnSpc>
              <a:buFont typeface="Wingdings" pitchFamily="2" charset="2"/>
              <a:buChar char="v"/>
            </a:pPr>
            <a:r>
              <a:rPr lang="vi-VN" sz="2400" dirty="0">
                <a:latin typeface="+mn-lt"/>
                <a:cs typeface="Arial" panose="020B0604020202020204" pitchFamily="34" charset="0"/>
              </a:rPr>
              <a:t>Bọc cách nhiệt toàn bộ đường ống dẫn hơi để giảm thất thoát nhiệt.</a:t>
            </a:r>
          </a:p>
          <a:p>
            <a:pPr marL="186262" indent="0">
              <a:lnSpc>
                <a:spcPct val="130000"/>
              </a:lnSpc>
              <a:buNone/>
            </a:pPr>
            <a:r>
              <a:rPr lang="vi-VN" sz="2400" b="1" dirty="0"/>
              <a:t>Lợi ích:</a:t>
            </a:r>
          </a:p>
          <a:p>
            <a:pPr marL="1066773" lvl="1" indent="-457189">
              <a:lnSpc>
                <a:spcPct val="130000"/>
              </a:lnSpc>
              <a:buFont typeface="Wingdings" pitchFamily="2" charset="2"/>
              <a:buChar char="v"/>
            </a:pPr>
            <a:r>
              <a:rPr lang="vi-VN" sz="2400" dirty="0">
                <a:latin typeface="+mn-lt"/>
                <a:cs typeface="Arial" panose="020B0604020202020204" pitchFamily="34" charset="0"/>
              </a:rPr>
              <a:t>Giảm tiêu thụ nhiên liệu đốt tới 20%.</a:t>
            </a:r>
          </a:p>
          <a:p>
            <a:pPr marL="1066773" lvl="1" indent="-457189">
              <a:lnSpc>
                <a:spcPct val="130000"/>
              </a:lnSpc>
              <a:buFont typeface="Wingdings" pitchFamily="2" charset="2"/>
              <a:buChar char="v"/>
            </a:pPr>
            <a:r>
              <a:rPr lang="vi-VN" sz="2400" dirty="0">
                <a:latin typeface="+mn-lt"/>
                <a:cs typeface="Arial" panose="020B0604020202020204" pitchFamily="34" charset="0"/>
              </a:rPr>
              <a:t>Tiết kiệm hơn 500 triệu đồng chi phí nhiên liệu mỗi năm.</a:t>
            </a:r>
          </a:p>
        </p:txBody>
      </p:sp>
      <p:sp>
        <p:nvSpPr>
          <p:cNvPr id="4" name="Title 1">
            <a:extLst>
              <a:ext uri="{FF2B5EF4-FFF2-40B4-BE49-F238E27FC236}">
                <a16:creationId xmlns:a16="http://schemas.microsoft.com/office/drawing/2014/main" id="{2FBAF07E-A48D-DE55-9F41-71F1D2434EFD}"/>
              </a:ext>
            </a:extLst>
          </p:cNvPr>
          <p:cNvSpPr>
            <a:spLocks noGrp="1"/>
          </p:cNvSpPr>
          <p:nvPr>
            <p:ph type="title"/>
          </p:nvPr>
        </p:nvSpPr>
        <p:spPr>
          <a:xfrm>
            <a:off x="609600" y="354781"/>
            <a:ext cx="10972800" cy="709563"/>
          </a:xfrm>
        </p:spPr>
        <p:txBody>
          <a:bodyPr>
            <a:normAutofit/>
          </a:bodyPr>
          <a:lstStyle/>
          <a:p>
            <a:r>
              <a:rPr lang="vi-VN" sz="3200" dirty="0">
                <a:solidFill>
                  <a:schemeClr val="accent1">
                    <a:lumMod val="50000"/>
                  </a:schemeClr>
                </a:solidFill>
                <a:latin typeface="Arial" panose="020B0604020202020204" pitchFamily="34" charset="0"/>
              </a:rPr>
              <a:t>Ví dụ về TKNL tại nhà máy dệt may ở Việt Nam</a:t>
            </a:r>
            <a:endParaRPr lang="en-US" sz="3200" dirty="0">
              <a:solidFill>
                <a:schemeClr val="accent1">
                  <a:lumMod val="50000"/>
                </a:schemeClr>
              </a:solidFill>
            </a:endParaRPr>
          </a:p>
        </p:txBody>
      </p:sp>
    </p:spTree>
    <p:extLst>
      <p:ext uri="{BB962C8B-B14F-4D97-AF65-F5344CB8AC3E}">
        <p14:creationId xmlns:p14="http://schemas.microsoft.com/office/powerpoint/2010/main" val="3554920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CC7E093-F430-F74D-1BC5-D55324A99BFC}"/>
              </a:ext>
            </a:extLst>
          </p:cNvPr>
          <p:cNvSpPr>
            <a:spLocks noGrp="1"/>
          </p:cNvSpPr>
          <p:nvPr>
            <p:ph type="body" idx="1"/>
          </p:nvPr>
        </p:nvSpPr>
        <p:spPr>
          <a:xfrm>
            <a:off x="609600" y="1555902"/>
            <a:ext cx="10972800" cy="4379628"/>
          </a:xfrm>
        </p:spPr>
        <p:txBody>
          <a:bodyPr>
            <a:noAutofit/>
          </a:bodyPr>
          <a:lstStyle/>
          <a:p>
            <a:pPr marL="186262" indent="0">
              <a:lnSpc>
                <a:spcPct val="130000"/>
              </a:lnSpc>
              <a:buNone/>
            </a:pPr>
            <a:r>
              <a:rPr lang="en-US" sz="2400" b="1"/>
              <a:t>4. </a:t>
            </a:r>
            <a:r>
              <a:rPr lang="vi-VN" sz="2400" b="1"/>
              <a:t>Một </a:t>
            </a:r>
            <a:r>
              <a:rPr lang="vi-VN" sz="2400" b="1" dirty="0"/>
              <a:t>doanh nghiệp dệt nhuộm tại Bình Dương đã đầu tư hệ thống tái chế nước thải.</a:t>
            </a:r>
          </a:p>
          <a:p>
            <a:pPr marL="186262" indent="0">
              <a:lnSpc>
                <a:spcPct val="130000"/>
              </a:lnSpc>
              <a:buNone/>
            </a:pPr>
            <a:r>
              <a:rPr lang="vi-VN" sz="2400" b="1" dirty="0"/>
              <a:t>Kết quả:</a:t>
            </a:r>
          </a:p>
          <a:p>
            <a:pPr marL="1066773" lvl="1" indent="-457189">
              <a:lnSpc>
                <a:spcPct val="130000"/>
              </a:lnSpc>
              <a:buFont typeface="Wingdings" pitchFamily="2" charset="2"/>
              <a:buChar char="v"/>
            </a:pPr>
            <a:r>
              <a:rPr lang="vi-VN" sz="2400" dirty="0">
                <a:latin typeface="+mn-lt"/>
                <a:cs typeface="Arial" panose="020B0604020202020204" pitchFamily="34" charset="0"/>
              </a:rPr>
              <a:t>70% lượng nước sử dụng được tái chế để dùng lại.</a:t>
            </a:r>
          </a:p>
          <a:p>
            <a:pPr marL="1066773" lvl="1" indent="-457189">
              <a:lnSpc>
                <a:spcPct val="130000"/>
              </a:lnSpc>
              <a:buFont typeface="Wingdings" pitchFamily="2" charset="2"/>
              <a:buChar char="v"/>
            </a:pPr>
            <a:r>
              <a:rPr lang="vi-VN" sz="2400" dirty="0">
                <a:latin typeface="+mn-lt"/>
                <a:cs typeface="Arial" panose="020B0604020202020204" pitchFamily="34" charset="0"/>
              </a:rPr>
              <a:t>Giảm chi phí nước sạch và phí xử lý nước thải.</a:t>
            </a:r>
          </a:p>
          <a:p>
            <a:pPr marL="186262" indent="0">
              <a:lnSpc>
                <a:spcPct val="130000"/>
              </a:lnSpc>
              <a:buNone/>
            </a:pPr>
            <a:r>
              <a:rPr lang="vi-VN" sz="2400" b="1" dirty="0"/>
              <a:t>Thực tế:</a:t>
            </a:r>
          </a:p>
          <a:p>
            <a:pPr marL="1066773" lvl="1" indent="-457189">
              <a:lnSpc>
                <a:spcPct val="130000"/>
              </a:lnSpc>
              <a:buFont typeface="Wingdings" pitchFamily="2" charset="2"/>
              <a:buChar char="v"/>
            </a:pPr>
            <a:r>
              <a:rPr lang="vi-VN" sz="2400" dirty="0">
                <a:latin typeface="+mn-lt"/>
                <a:cs typeface="Arial" panose="020B0604020202020204" pitchFamily="34" charset="0"/>
              </a:rPr>
              <a:t>Kết hợp công nghệ xử lý sinh học và hóa học.</a:t>
            </a:r>
          </a:p>
          <a:p>
            <a:pPr marL="1066773" lvl="1" indent="-457189">
              <a:lnSpc>
                <a:spcPct val="130000"/>
              </a:lnSpc>
              <a:buFont typeface="Wingdings" pitchFamily="2" charset="2"/>
              <a:buChar char="v"/>
            </a:pPr>
            <a:r>
              <a:rPr lang="vi-VN" sz="2400" dirty="0">
                <a:latin typeface="+mn-lt"/>
                <a:cs typeface="Arial" panose="020B0604020202020204" pitchFamily="34" charset="0"/>
              </a:rPr>
              <a:t>Lắp đặt hệ thống kiểm soát lưu lượng nước để tránh lãng phí.</a:t>
            </a:r>
          </a:p>
        </p:txBody>
      </p:sp>
      <p:sp>
        <p:nvSpPr>
          <p:cNvPr id="4" name="Title 1">
            <a:extLst>
              <a:ext uri="{FF2B5EF4-FFF2-40B4-BE49-F238E27FC236}">
                <a16:creationId xmlns:a16="http://schemas.microsoft.com/office/drawing/2014/main" id="{EB8391AE-ABCE-F1E3-BF05-BFB8625C6B2E}"/>
              </a:ext>
            </a:extLst>
          </p:cNvPr>
          <p:cNvSpPr>
            <a:spLocks noGrp="1"/>
          </p:cNvSpPr>
          <p:nvPr>
            <p:ph type="title"/>
          </p:nvPr>
        </p:nvSpPr>
        <p:spPr>
          <a:xfrm>
            <a:off x="609600" y="407220"/>
            <a:ext cx="10972800" cy="814440"/>
          </a:xfrm>
        </p:spPr>
        <p:txBody>
          <a:bodyPr>
            <a:normAutofit/>
          </a:bodyPr>
          <a:lstStyle/>
          <a:p>
            <a:r>
              <a:rPr lang="vi-VN" sz="3200" dirty="0">
                <a:solidFill>
                  <a:schemeClr val="accent1">
                    <a:lumMod val="50000"/>
                  </a:schemeClr>
                </a:solidFill>
                <a:latin typeface="Arial" panose="020B0604020202020204" pitchFamily="34" charset="0"/>
              </a:rPr>
              <a:t>Ví dụ về TKNL tại nhà máy dệt may ở Việt Nam</a:t>
            </a:r>
            <a:endParaRPr lang="en-US" sz="3200" dirty="0">
              <a:solidFill>
                <a:schemeClr val="accent1">
                  <a:lumMod val="50000"/>
                </a:schemeClr>
              </a:solidFill>
            </a:endParaRPr>
          </a:p>
        </p:txBody>
      </p:sp>
    </p:spTree>
    <p:extLst>
      <p:ext uri="{BB962C8B-B14F-4D97-AF65-F5344CB8AC3E}">
        <p14:creationId xmlns:p14="http://schemas.microsoft.com/office/powerpoint/2010/main" val="332734015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0B4CCB-39AD-FE88-766E-0F0D8A8E4937}"/>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4C382E9-EBE8-0C48-FD9E-08094EC884D9}"/>
              </a:ext>
            </a:extLst>
          </p:cNvPr>
          <p:cNvSpPr>
            <a:spLocks noGrp="1"/>
          </p:cNvSpPr>
          <p:nvPr>
            <p:ph type="title"/>
          </p:nvPr>
        </p:nvSpPr>
        <p:spPr>
          <a:xfrm>
            <a:off x="609600" y="407220"/>
            <a:ext cx="10972800" cy="814440"/>
          </a:xfrm>
        </p:spPr>
        <p:txBody>
          <a:bodyPr>
            <a:normAutofit/>
          </a:bodyPr>
          <a:lstStyle/>
          <a:p>
            <a:r>
              <a:rPr lang="en-US" sz="3200">
                <a:solidFill>
                  <a:schemeClr val="accent1">
                    <a:lumMod val="50000"/>
                  </a:schemeClr>
                </a:solidFill>
              </a:rPr>
              <a:t>Ví dụ về TKNL ngành dệt may trên thế giới</a:t>
            </a:r>
            <a:endParaRPr lang="en-US" sz="3200" dirty="0">
              <a:solidFill>
                <a:schemeClr val="accent1">
                  <a:lumMod val="50000"/>
                </a:schemeClr>
              </a:solidFill>
            </a:endParaRPr>
          </a:p>
        </p:txBody>
      </p:sp>
      <p:sp>
        <p:nvSpPr>
          <p:cNvPr id="3" name="TextBox 2">
            <a:extLst>
              <a:ext uri="{FF2B5EF4-FFF2-40B4-BE49-F238E27FC236}">
                <a16:creationId xmlns:a16="http://schemas.microsoft.com/office/drawing/2014/main" id="{AE57273B-9912-7B24-0072-D83D2BADEE99}"/>
              </a:ext>
            </a:extLst>
          </p:cNvPr>
          <p:cNvSpPr txBox="1"/>
          <p:nvPr/>
        </p:nvSpPr>
        <p:spPr>
          <a:xfrm>
            <a:off x="609600" y="1377198"/>
            <a:ext cx="6733309" cy="2965555"/>
          </a:xfrm>
          <a:prstGeom prst="rect">
            <a:avLst/>
          </a:prstGeom>
          <a:noFill/>
        </p:spPr>
        <p:txBody>
          <a:bodyPr wrap="square">
            <a:spAutoFit/>
          </a:bodyPr>
          <a:lstStyle/>
          <a:p>
            <a:r>
              <a:rPr lang="en-US" sz="1800" b="1"/>
              <a:t>Công ty:</a:t>
            </a:r>
            <a:r>
              <a:rPr lang="en-US" sz="1800"/>
              <a:t> </a:t>
            </a:r>
            <a:r>
              <a:rPr lang="en-US" sz="1800" dirty="0" err="1"/>
              <a:t>Tamijuddin</a:t>
            </a:r>
            <a:r>
              <a:rPr lang="en-US" sz="1800" dirty="0"/>
              <a:t> Textile Mills Limited</a:t>
            </a:r>
            <a:br>
              <a:rPr lang="en-US" sz="1800"/>
            </a:br>
            <a:r>
              <a:rPr lang="en-US" sz="1800" b="1"/>
              <a:t>Địa điểm:</a:t>
            </a:r>
            <a:r>
              <a:rPr lang="en-US" sz="1800"/>
              <a:t> </a:t>
            </a:r>
            <a:r>
              <a:rPr lang="en-US" sz="1800" dirty="0"/>
              <a:t>Gazipur, Bangladesh</a:t>
            </a:r>
            <a:br>
              <a:rPr lang="en-US" sz="1800"/>
            </a:br>
            <a:r>
              <a:rPr lang="en-US" sz="1800" b="1"/>
              <a:t>Ngành:</a:t>
            </a:r>
            <a:r>
              <a:rPr lang="en-US" sz="1800"/>
              <a:t> </a:t>
            </a:r>
            <a:r>
              <a:rPr lang="en-US" sz="1800" dirty="0"/>
              <a:t>Textile Manufacturing</a:t>
            </a:r>
          </a:p>
          <a:p>
            <a:r>
              <a:rPr lang="en-US" sz="1800" b="1"/>
              <a:t>Bối cảnh</a:t>
            </a:r>
            <a:endParaRPr lang="en-US" sz="1800" b="1" dirty="0"/>
          </a:p>
          <a:p>
            <a:r>
              <a:rPr lang="vi-VN" sz="1800"/>
              <a:t>Tamijuddin Textile Mills Limited đã tìm cách nâng cao hiệu quả sử dụng năng lượng và giảm phát thải khí nhà kính trong hoạt động của mình. Công ty nhận thấy rằng việc triển khai hệ thống Kết hợp nhiệt và điện (CHP) có thể tối ưu hóa tiêu thụ năng lượng bằng cách đồng thời tạo ra điện và nhiệt hữu ích từ cùng một nguồn năng lượng.</a:t>
            </a:r>
            <a:endParaRPr lang="en-US" sz="1800" dirty="0"/>
          </a:p>
        </p:txBody>
      </p:sp>
      <p:sp>
        <p:nvSpPr>
          <p:cNvPr id="6" name="TextBox 5">
            <a:extLst>
              <a:ext uri="{FF2B5EF4-FFF2-40B4-BE49-F238E27FC236}">
                <a16:creationId xmlns:a16="http://schemas.microsoft.com/office/drawing/2014/main" id="{F52BF0E5-AE0B-9646-0511-0B5376C6B8AF}"/>
              </a:ext>
            </a:extLst>
          </p:cNvPr>
          <p:cNvSpPr txBox="1"/>
          <p:nvPr/>
        </p:nvSpPr>
        <p:spPr>
          <a:xfrm>
            <a:off x="609600" y="4221437"/>
            <a:ext cx="6580909" cy="1816266"/>
          </a:xfrm>
          <a:prstGeom prst="rect">
            <a:avLst/>
          </a:prstGeom>
          <a:noFill/>
        </p:spPr>
        <p:txBody>
          <a:bodyPr wrap="square">
            <a:spAutoFit/>
          </a:bodyPr>
          <a:lstStyle/>
          <a:p>
            <a:r>
              <a:rPr lang="en-US" sz="1800" b="1"/>
              <a:t>Lắp đặt Nhà máy đồng phát khí tự nhiên:</a:t>
            </a:r>
          </a:p>
          <a:p>
            <a:r>
              <a:rPr lang="vi-VN" sz="1800"/>
              <a:t>Công ty đã lắp đặt một nhà máy đồng phát chạy bằng khí tự nhiên sử dụng động cơ khí INNIO’s Jenbacher JMS 420 GS NL, với tổng công suất là 6 MWe. Hệ thống này tạo ra điện một cách hiệu quả đồng thời thu hồi nhiệt thải để sử dụng cho các mục đích khác.</a:t>
            </a:r>
            <a:endParaRPr lang="en-US" sz="1800" dirty="0"/>
          </a:p>
        </p:txBody>
      </p:sp>
      <p:pic>
        <p:nvPicPr>
          <p:cNvPr id="1026" name="Picture 2" descr="Tamijuddin Textile Mills Reduce Waste and Increase Energy Efficiency - Case Study">
            <a:extLst>
              <a:ext uri="{FF2B5EF4-FFF2-40B4-BE49-F238E27FC236}">
                <a16:creationId xmlns:a16="http://schemas.microsoft.com/office/drawing/2014/main" id="{52974DAF-25C3-2DDB-9325-D7183E63789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46240" y="2417115"/>
            <a:ext cx="4496377" cy="3499272"/>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03A064BA-5D9A-E348-D5A9-65A1732AFD8A}"/>
              </a:ext>
            </a:extLst>
          </p:cNvPr>
          <p:cNvSpPr txBox="1"/>
          <p:nvPr/>
        </p:nvSpPr>
        <p:spPr>
          <a:xfrm>
            <a:off x="6130058" y="6071925"/>
            <a:ext cx="6096000" cy="461665"/>
          </a:xfrm>
          <a:prstGeom prst="rect">
            <a:avLst/>
          </a:prstGeom>
          <a:noFill/>
        </p:spPr>
        <p:txBody>
          <a:bodyPr wrap="square">
            <a:spAutoFit/>
          </a:bodyPr>
          <a:lstStyle/>
          <a:p>
            <a:r>
              <a:rPr lang="en-US" sz="1200"/>
              <a:t>Nguồn</a:t>
            </a:r>
            <a:r>
              <a:rPr lang="en-VN" sz="1200"/>
              <a:t>: </a:t>
            </a:r>
            <a:r>
              <a:rPr lang="en-VN" sz="1200" dirty="0"/>
              <a:t>https://www.energy-xprt.com/articles/tamijuddin-textile-mills-reduce-waste-and-increase-energy-efficiency-case-study-1146411?utm_source=chatgpt.com</a:t>
            </a:r>
          </a:p>
        </p:txBody>
      </p:sp>
    </p:spTree>
    <p:extLst>
      <p:ext uri="{BB962C8B-B14F-4D97-AF65-F5344CB8AC3E}">
        <p14:creationId xmlns:p14="http://schemas.microsoft.com/office/powerpoint/2010/main" val="27364475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1CEDCF-2D58-8F9F-6A27-8B3B8E3C537C}"/>
              </a:ext>
            </a:extLst>
          </p:cNvPr>
          <p:cNvSpPr>
            <a:spLocks noGrp="1"/>
          </p:cNvSpPr>
          <p:nvPr>
            <p:ph type="title"/>
          </p:nvPr>
        </p:nvSpPr>
        <p:spPr>
          <a:xfrm>
            <a:off x="833966" y="484660"/>
            <a:ext cx="10524067" cy="654050"/>
          </a:xfrm>
        </p:spPr>
        <p:txBody>
          <a:bodyPr>
            <a:noAutofit/>
          </a:bodyPr>
          <a:lstStyle/>
          <a:p>
            <a:pPr algn="ctr"/>
            <a:r>
              <a:rPr lang="vi-VN" sz="3200" dirty="0">
                <a:solidFill>
                  <a:schemeClr val="accent1">
                    <a:lumMod val="50000"/>
                  </a:schemeClr>
                </a:solidFill>
                <a:latin typeface="Arial" panose="020B0604020202020204" pitchFamily="34" charset="0"/>
              </a:rPr>
              <a:t>Tiêu thụ điện theo ngành ở Việt nam</a:t>
            </a:r>
            <a:endParaRPr lang="en-US" sz="3200" dirty="0">
              <a:solidFill>
                <a:schemeClr val="accent1">
                  <a:lumMod val="50000"/>
                </a:schemeClr>
              </a:solidFill>
            </a:endParaRPr>
          </a:p>
        </p:txBody>
      </p:sp>
      <p:pic>
        <p:nvPicPr>
          <p:cNvPr id="5" name="Picture 4">
            <a:extLst>
              <a:ext uri="{FF2B5EF4-FFF2-40B4-BE49-F238E27FC236}">
                <a16:creationId xmlns:a16="http://schemas.microsoft.com/office/drawing/2014/main" id="{F1C4E8F9-33F1-66C2-AA3E-0658F3FA07E6}"/>
              </a:ext>
            </a:extLst>
          </p:cNvPr>
          <p:cNvPicPr>
            <a:picLocks noChangeAspect="1"/>
          </p:cNvPicPr>
          <p:nvPr/>
        </p:nvPicPr>
        <p:blipFill>
          <a:blip r:embed="rId2"/>
          <a:stretch>
            <a:fillRect/>
          </a:stretch>
        </p:blipFill>
        <p:spPr>
          <a:xfrm>
            <a:off x="833967" y="1398476"/>
            <a:ext cx="10524066" cy="4894913"/>
          </a:xfrm>
          <a:prstGeom prst="rect">
            <a:avLst/>
          </a:prstGeom>
        </p:spPr>
      </p:pic>
      <p:sp>
        <p:nvSpPr>
          <p:cNvPr id="6" name="Rectangle 5"/>
          <p:cNvSpPr/>
          <p:nvPr/>
        </p:nvSpPr>
        <p:spPr>
          <a:xfrm>
            <a:off x="833966" y="1507390"/>
            <a:ext cx="7344229" cy="3317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600" b="0" i="0" u="none" strike="noStrike" kern="0" cap="none" spc="0" normalizeH="0" baseline="0" noProof="0">
                <a:ln>
                  <a:noFill/>
                </a:ln>
                <a:solidFill>
                  <a:srgbClr val="000000"/>
                </a:solidFill>
                <a:effectLst/>
                <a:uLnTx/>
                <a:uFillTx/>
                <a:latin typeface="Arial" panose="020B0604020202020204" pitchFamily="34" charset="0"/>
                <a:ea typeface="+mn-ea"/>
                <a:cs typeface="+mn-cs"/>
                <a:sym typeface="Arial"/>
              </a:rPr>
              <a:t>Tổng tiêu thụ năng lượng </a:t>
            </a:r>
            <a:r>
              <a:rPr kumimoji="0" lang="en-US" sz="1600" b="0" i="0" u="none" strike="noStrike" kern="0" cap="none" spc="0" normalizeH="0" baseline="0" noProof="0">
                <a:ln>
                  <a:noFill/>
                </a:ln>
                <a:solidFill>
                  <a:srgbClr val="000000"/>
                </a:solidFill>
                <a:effectLst/>
                <a:uLnTx/>
                <a:uFillTx/>
                <a:latin typeface="Arial"/>
                <a:ea typeface="+mn-ea"/>
                <a:cs typeface="+mn-cs"/>
                <a:sym typeface="Arial"/>
              </a:rPr>
              <a:t>tại Việt Nam từ năm 2000</a:t>
            </a:r>
            <a:endParaRPr kumimoji="0" lang="vi-VN" sz="1600" b="0" i="0" u="none" strike="noStrike" kern="0" cap="none" spc="0" normalizeH="0" baseline="0" noProof="0">
              <a:ln>
                <a:noFill/>
              </a:ln>
              <a:solidFill>
                <a:srgbClr val="000000"/>
              </a:solidFill>
              <a:effectLst/>
              <a:uLnTx/>
              <a:uFillTx/>
              <a:latin typeface="Arial" panose="020B0604020202020204" pitchFamily="34" charset="0"/>
              <a:ea typeface="+mn-ea"/>
              <a:cs typeface="+mn-cs"/>
              <a:sym typeface="Arial"/>
            </a:endParaRPr>
          </a:p>
        </p:txBody>
      </p:sp>
      <p:sp>
        <p:nvSpPr>
          <p:cNvPr id="7" name="Rectangle 6"/>
          <p:cNvSpPr/>
          <p:nvPr/>
        </p:nvSpPr>
        <p:spPr>
          <a:xfrm>
            <a:off x="9384695" y="4843809"/>
            <a:ext cx="16383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Nông nghiệp/Lâm nghiệp</a:t>
            </a:r>
          </a:p>
        </p:txBody>
      </p:sp>
      <p:sp>
        <p:nvSpPr>
          <p:cNvPr id="8" name="Rectangle 7"/>
          <p:cNvSpPr/>
          <p:nvPr/>
        </p:nvSpPr>
        <p:spPr>
          <a:xfrm>
            <a:off x="9384695" y="2423653"/>
            <a:ext cx="13335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Ngành công nghiệp</a:t>
            </a:r>
          </a:p>
        </p:txBody>
      </p:sp>
      <p:sp>
        <p:nvSpPr>
          <p:cNvPr id="9" name="Rectangle 8"/>
          <p:cNvSpPr/>
          <p:nvPr/>
        </p:nvSpPr>
        <p:spPr>
          <a:xfrm>
            <a:off x="9384695" y="4152713"/>
            <a:ext cx="13335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Ngành vận tải</a:t>
            </a:r>
          </a:p>
        </p:txBody>
      </p:sp>
      <p:sp>
        <p:nvSpPr>
          <p:cNvPr id="10" name="Rectangle 9"/>
          <p:cNvSpPr/>
          <p:nvPr/>
        </p:nvSpPr>
        <p:spPr>
          <a:xfrm>
            <a:off x="9384695" y="4494838"/>
            <a:ext cx="13335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Khu dân cư</a:t>
            </a:r>
          </a:p>
        </p:txBody>
      </p:sp>
      <p:sp>
        <p:nvSpPr>
          <p:cNvPr id="11" name="Rectangle 10"/>
          <p:cNvSpPr/>
          <p:nvPr/>
        </p:nvSpPr>
        <p:spPr>
          <a:xfrm>
            <a:off x="9384695" y="5120034"/>
            <a:ext cx="1638300" cy="3489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Phi năng lượng</a:t>
            </a:r>
          </a:p>
        </p:txBody>
      </p:sp>
    </p:spTree>
    <p:extLst>
      <p:ext uri="{BB962C8B-B14F-4D97-AF65-F5344CB8AC3E}">
        <p14:creationId xmlns:p14="http://schemas.microsoft.com/office/powerpoint/2010/main" val="3116519640"/>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FAA872-D2AF-E7A0-490F-BBF5FD880354}"/>
              </a:ext>
            </a:extLst>
          </p:cNvPr>
          <p:cNvSpPr>
            <a:spLocks noGrp="1"/>
          </p:cNvSpPr>
          <p:nvPr>
            <p:ph type="title"/>
          </p:nvPr>
        </p:nvSpPr>
        <p:spPr/>
        <p:txBody>
          <a:bodyPr>
            <a:normAutofit fontScale="90000"/>
          </a:bodyPr>
          <a:lstStyle/>
          <a:p>
            <a:r>
              <a:rPr lang="en-VN" dirty="0"/>
              <a:t>Q &amp; A</a:t>
            </a:r>
          </a:p>
        </p:txBody>
      </p:sp>
      <p:sp>
        <p:nvSpPr>
          <p:cNvPr id="4" name="Text Placeholder 2">
            <a:extLst>
              <a:ext uri="{FF2B5EF4-FFF2-40B4-BE49-F238E27FC236}">
                <a16:creationId xmlns:a16="http://schemas.microsoft.com/office/drawing/2014/main" id="{0BBB2A15-4252-075B-902B-5762B45C1D0D}"/>
              </a:ext>
            </a:extLst>
          </p:cNvPr>
          <p:cNvSpPr>
            <a:spLocks noGrp="1"/>
          </p:cNvSpPr>
          <p:nvPr>
            <p:ph type="body" idx="1"/>
          </p:nvPr>
        </p:nvSpPr>
        <p:spPr>
          <a:xfrm>
            <a:off x="609600" y="1663933"/>
            <a:ext cx="10972800" cy="4038800"/>
          </a:xfrm>
        </p:spPr>
        <p:txBody>
          <a:bodyPr>
            <a:normAutofit/>
          </a:bodyPr>
          <a:lstStyle/>
          <a:p>
            <a:r>
              <a:rPr lang="en-US" sz="2800" kern="1200" dirty="0" err="1">
                <a:latin typeface="Arial" panose="020B0604020202020204" pitchFamily="34" charset="0"/>
                <a:cs typeface="Arial" panose="020B0604020202020204" pitchFamily="34" charset="0"/>
              </a:rPr>
              <a:t>Bạn</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có</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cho</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rằng</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công</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nghệ</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đồng</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phát</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kết</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hợp</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nhiệt</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điện</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có</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thể</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áp</a:t>
            </a:r>
            <a:r>
              <a:rPr lang="en-US" sz="2800" kern="1200" dirty="0">
                <a:latin typeface="Arial" panose="020B0604020202020204" pitchFamily="34" charset="0"/>
                <a:cs typeface="Arial" panose="020B0604020202020204" pitchFamily="34" charset="0"/>
              </a:rPr>
              <a:t> dung </a:t>
            </a:r>
            <a:r>
              <a:rPr lang="en-US" sz="2800" kern="1200" dirty="0" err="1">
                <a:latin typeface="Arial" panose="020B0604020202020204" pitchFamily="34" charset="0"/>
                <a:cs typeface="Arial" panose="020B0604020202020204" pitchFamily="34" charset="0"/>
              </a:rPr>
              <a:t>và</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có</a:t>
            </a:r>
            <a:r>
              <a:rPr lang="en-US" sz="2800" kern="1200" dirty="0">
                <a:latin typeface="Arial" panose="020B0604020202020204" pitchFamily="34" charset="0"/>
                <a:cs typeface="Arial" panose="020B0604020202020204" pitchFamily="34" charset="0"/>
              </a:rPr>
              <a:t> </a:t>
            </a:r>
            <a:r>
              <a:rPr lang="en-US" sz="2800" kern="1200" dirty="0" err="1">
                <a:latin typeface="Arial" panose="020B0604020202020204" pitchFamily="34" charset="0"/>
                <a:cs typeface="Arial" panose="020B0604020202020204" pitchFamily="34" charset="0"/>
              </a:rPr>
              <a:t>lợi</a:t>
            </a:r>
            <a:r>
              <a:rPr lang="en-US" sz="2800" kern="1200" dirty="0">
                <a:latin typeface="Arial" panose="020B0604020202020204" pitchFamily="34" charset="0"/>
                <a:cs typeface="Arial" panose="020B0604020202020204" pitchFamily="34" charset="0"/>
              </a:rPr>
              <a:t> </a:t>
            </a:r>
            <a:r>
              <a:rPr lang="en-VN" sz="3200" kern="1200" dirty="0">
                <a:latin typeface="Arial" panose="020B0604020202020204" pitchFamily="34" charset="0"/>
                <a:cs typeface="Arial" panose="020B0604020202020204" pitchFamily="34" charset="0"/>
              </a:rPr>
              <a:t>tại Việt Nam?</a:t>
            </a:r>
            <a:endParaRPr lang="en-VN" sz="3200" dirty="0">
              <a:latin typeface="Arial" panose="020B0604020202020204" pitchFamily="34" charset="0"/>
              <a:cs typeface="Arial" panose="020B0604020202020204" pitchFamily="34" charset="0"/>
            </a:endParaRPr>
          </a:p>
        </p:txBody>
      </p:sp>
      <p:pic>
        <p:nvPicPr>
          <p:cNvPr id="5" name="Picture 2" descr="180+ Question And Answer Session Stock Photos, Pictures &amp; Royalty-Free  Images - iStock | Presentation, Welcome">
            <a:extLst>
              <a:ext uri="{FF2B5EF4-FFF2-40B4-BE49-F238E27FC236}">
                <a16:creationId xmlns:a16="http://schemas.microsoft.com/office/drawing/2014/main" id="{52B71F5F-9A67-2662-BEC0-5663B2223FC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8395" y="3168203"/>
            <a:ext cx="4555209" cy="30368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376850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a:solidFill>
                  <a:schemeClr val="accent1">
                    <a:lumMod val="50000"/>
                  </a:schemeClr>
                </a:solidFill>
              </a:rPr>
              <a:t>CẢM ƠN</a:t>
            </a:r>
            <a:endParaRPr lang="en-US" sz="4800" b="1" dirty="0">
              <a:solidFill>
                <a:schemeClr val="accent1">
                  <a:lumMod val="50000"/>
                </a:schemeClr>
              </a:solidFill>
            </a:endParaRPr>
          </a:p>
        </p:txBody>
      </p:sp>
    </p:spTree>
    <p:extLst>
      <p:ext uri="{BB962C8B-B14F-4D97-AF65-F5344CB8AC3E}">
        <p14:creationId xmlns:p14="http://schemas.microsoft.com/office/powerpoint/2010/main" val="25209736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498A6-B545-47CE-6AB3-40CA2925B7EB}"/>
              </a:ext>
            </a:extLst>
          </p:cNvPr>
          <p:cNvSpPr>
            <a:spLocks noGrp="1"/>
          </p:cNvSpPr>
          <p:nvPr>
            <p:ph type="title"/>
          </p:nvPr>
        </p:nvSpPr>
        <p:spPr>
          <a:xfrm>
            <a:off x="698861" y="531793"/>
            <a:ext cx="10524067" cy="654050"/>
          </a:xfrm>
        </p:spPr>
        <p:txBody>
          <a:bodyPr>
            <a:noAutofit/>
          </a:bodyPr>
          <a:lstStyle/>
          <a:p>
            <a:pPr algn="ctr"/>
            <a:r>
              <a:rPr lang="vi-VN" sz="3200" dirty="0">
                <a:solidFill>
                  <a:schemeClr val="accent1">
                    <a:lumMod val="50000"/>
                  </a:schemeClr>
                </a:solidFill>
                <a:latin typeface="Arial" panose="020B0604020202020204" pitchFamily="34" charset="0"/>
              </a:rPr>
              <a:t>Tiêu thụ năng lượng cuối cùng theo ngành ở VN</a:t>
            </a:r>
            <a:endParaRPr lang="en-US" sz="3200" dirty="0">
              <a:solidFill>
                <a:schemeClr val="accent1">
                  <a:lumMod val="50000"/>
                </a:schemeClr>
              </a:solidFill>
            </a:endParaRPr>
          </a:p>
        </p:txBody>
      </p:sp>
      <p:pic>
        <p:nvPicPr>
          <p:cNvPr id="3" name="Picture 2">
            <a:extLst>
              <a:ext uri="{FF2B5EF4-FFF2-40B4-BE49-F238E27FC236}">
                <a16:creationId xmlns:a16="http://schemas.microsoft.com/office/drawing/2014/main" id="{F16CAE9F-E20C-DB7C-41F2-C3B5C5B19D26}"/>
              </a:ext>
            </a:extLst>
          </p:cNvPr>
          <p:cNvPicPr>
            <a:picLocks noChangeAspect="1"/>
          </p:cNvPicPr>
          <p:nvPr/>
        </p:nvPicPr>
        <p:blipFill>
          <a:blip r:embed="rId2"/>
          <a:stretch>
            <a:fillRect/>
          </a:stretch>
        </p:blipFill>
        <p:spPr>
          <a:xfrm>
            <a:off x="1838826" y="1423475"/>
            <a:ext cx="9021792" cy="4575707"/>
          </a:xfrm>
          <a:prstGeom prst="rect">
            <a:avLst/>
          </a:prstGeom>
        </p:spPr>
      </p:pic>
    </p:spTree>
    <p:extLst>
      <p:ext uri="{BB962C8B-B14F-4D97-AF65-F5344CB8AC3E}">
        <p14:creationId xmlns:p14="http://schemas.microsoft.com/office/powerpoint/2010/main" val="1454413875"/>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470704" y="571885"/>
            <a:ext cx="10972800" cy="495200"/>
          </a:xfrm>
        </p:spPr>
        <p:txBody>
          <a:bodyPr>
            <a:noAutofit/>
          </a:bodyPr>
          <a:lstStyle/>
          <a:p>
            <a:r>
              <a:rPr lang="en-US" dirty="0">
                <a:solidFill>
                  <a:schemeClr val="accent1">
                    <a:lumMod val="50000"/>
                  </a:schemeClr>
                </a:solidFill>
                <a:latin typeface="+mn-lt"/>
              </a:rPr>
              <a:t>THỰC</a:t>
            </a:r>
            <a:r>
              <a:rPr lang="vi-VN" dirty="0">
                <a:solidFill>
                  <a:schemeClr val="accent1">
                    <a:lumMod val="50000"/>
                  </a:schemeClr>
                </a:solidFill>
                <a:latin typeface="+mn-lt"/>
              </a:rPr>
              <a:t> TRẠNG SỬ DỤNG NĂNG LƯỢNG TẠI VN</a:t>
            </a:r>
          </a:p>
        </p:txBody>
      </p:sp>
      <p:pic>
        <p:nvPicPr>
          <p:cNvPr id="2" name="Picture 1">
            <a:extLst>
              <a:ext uri="{FF2B5EF4-FFF2-40B4-BE49-F238E27FC236}">
                <a16:creationId xmlns:a16="http://schemas.microsoft.com/office/drawing/2014/main" id="{1FE94DCC-9A10-B44A-F992-BD613E1E8FFC}"/>
              </a:ext>
            </a:extLst>
          </p:cNvPr>
          <p:cNvPicPr>
            <a:picLocks noChangeAspect="1"/>
          </p:cNvPicPr>
          <p:nvPr/>
        </p:nvPicPr>
        <p:blipFill>
          <a:blip r:embed="rId2"/>
          <a:stretch>
            <a:fillRect/>
          </a:stretch>
        </p:blipFill>
        <p:spPr>
          <a:xfrm>
            <a:off x="929379" y="1323384"/>
            <a:ext cx="10055449" cy="4745268"/>
          </a:xfrm>
          <a:prstGeom prst="rect">
            <a:avLst/>
          </a:prstGeom>
        </p:spPr>
      </p:pic>
    </p:spTree>
    <p:extLst>
      <p:ext uri="{BB962C8B-B14F-4D97-AF65-F5344CB8AC3E}">
        <p14:creationId xmlns:p14="http://schemas.microsoft.com/office/powerpoint/2010/main" val="33436807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E60E0-986D-D900-26B5-9961CE602FCE}"/>
              </a:ext>
            </a:extLst>
          </p:cNvPr>
          <p:cNvSpPr>
            <a:spLocks noGrp="1"/>
          </p:cNvSpPr>
          <p:nvPr>
            <p:ph type="title"/>
          </p:nvPr>
        </p:nvSpPr>
        <p:spPr>
          <a:xfrm>
            <a:off x="609600" y="471469"/>
            <a:ext cx="10972800" cy="701433"/>
          </a:xfrm>
        </p:spPr>
        <p:txBody>
          <a:bodyPr>
            <a:normAutofit/>
          </a:bodyPr>
          <a:lstStyle/>
          <a:p>
            <a:pPr algn="ctr"/>
            <a:r>
              <a:rPr lang="vi-VN" dirty="0">
                <a:solidFill>
                  <a:schemeClr val="accent1">
                    <a:lumMod val="50000"/>
                  </a:schemeClr>
                </a:solidFill>
                <a:latin typeface="Arial" panose="020B0604020202020204" pitchFamily="34" charset="0"/>
              </a:rPr>
              <a:t>Đặc điểm tiêu thụ NL trong công nghiệp ở VN</a:t>
            </a:r>
            <a:endParaRPr lang="en-US" dirty="0">
              <a:solidFill>
                <a:schemeClr val="accent1">
                  <a:lumMod val="50000"/>
                </a:schemeClr>
              </a:solidFill>
            </a:endParaRPr>
          </a:p>
        </p:txBody>
      </p:sp>
      <p:sp>
        <p:nvSpPr>
          <p:cNvPr id="3" name="Content Placeholder 2">
            <a:extLst>
              <a:ext uri="{FF2B5EF4-FFF2-40B4-BE49-F238E27FC236}">
                <a16:creationId xmlns:a16="http://schemas.microsoft.com/office/drawing/2014/main" id="{B3A7010B-C688-7D56-11A7-7B487689FD41}"/>
              </a:ext>
            </a:extLst>
          </p:cNvPr>
          <p:cNvSpPr>
            <a:spLocks noGrp="1"/>
          </p:cNvSpPr>
          <p:nvPr>
            <p:ph idx="1"/>
          </p:nvPr>
        </p:nvSpPr>
        <p:spPr>
          <a:xfrm>
            <a:off x="415600" y="1333681"/>
            <a:ext cx="11360800" cy="5052852"/>
          </a:xfrm>
        </p:spPr>
        <p:txBody>
          <a:bodyPr>
            <a:normAutofit/>
          </a:bodyPr>
          <a:lstStyle/>
          <a:p>
            <a:pPr>
              <a:lnSpc>
                <a:spcPct val="150000"/>
              </a:lnSpc>
              <a:buFont typeface="Wingdings" pitchFamily="2" charset="2"/>
              <a:buChar char="v"/>
            </a:pPr>
            <a:r>
              <a:rPr lang="vi-VN" sz="1800" dirty="0"/>
              <a:t>Công nghiệp là </a:t>
            </a:r>
            <a:r>
              <a:rPr lang="en-US" sz="1800" dirty="0" err="1"/>
              <a:t>lĩnh</a:t>
            </a:r>
            <a:r>
              <a:rPr lang="en-US" sz="1800" dirty="0"/>
              <a:t> </a:t>
            </a:r>
            <a:r>
              <a:rPr lang="en-US" sz="1800" dirty="0" err="1"/>
              <a:t>vực</a:t>
            </a:r>
            <a:r>
              <a:rPr lang="vi-VN" sz="1800" dirty="0"/>
              <a:t> tiêu thụ Năng lượng hàng đầu ở Việt Nam tính theo tiêu thụ điện và tiêu thụ năng lượng cuối cùng</a:t>
            </a:r>
          </a:p>
          <a:p>
            <a:pPr>
              <a:lnSpc>
                <a:spcPct val="150000"/>
              </a:lnSpc>
              <a:buFont typeface="Wingdings" pitchFamily="2" charset="2"/>
              <a:buChar char="v"/>
            </a:pPr>
            <a:r>
              <a:rPr lang="vi-VN" sz="1800" dirty="0"/>
              <a:t>Việt Nam hiện có 3068 cơ sở sử dụng năng lượng trọng điểm (tăng từ 2496 cơ sở từ năm 2017) tiêu thụ năng </a:t>
            </a:r>
            <a:r>
              <a:rPr lang="vi-VN" sz="1800"/>
              <a:t>lượng 51</a:t>
            </a:r>
            <a:r>
              <a:rPr lang="en-US" sz="1800"/>
              <a:t>.</a:t>
            </a:r>
            <a:r>
              <a:rPr lang="vi-VN" sz="1800"/>
              <a:t>393</a:t>
            </a:r>
            <a:r>
              <a:rPr lang="en-US" sz="1800"/>
              <a:t>.</a:t>
            </a:r>
            <a:r>
              <a:rPr lang="vi-VN" sz="1800"/>
              <a:t>648 </a:t>
            </a:r>
            <a:r>
              <a:rPr lang="vi-VN" sz="1800" dirty="0"/>
              <a:t>TOE trong đó cơ sở tiêu thụ Năng lượng trọng điểm thuộc mảng công nghiệp chiếm phần lớn là 2599 cơ sở tiêu </a:t>
            </a:r>
            <a:r>
              <a:rPr lang="vi-VN" sz="1800"/>
              <a:t>thụ 50</a:t>
            </a:r>
            <a:r>
              <a:rPr lang="en-US" sz="1800"/>
              <a:t>.</a:t>
            </a:r>
            <a:r>
              <a:rPr lang="vi-VN" sz="1800"/>
              <a:t>570</a:t>
            </a:r>
            <a:r>
              <a:rPr lang="en-US" sz="1800"/>
              <a:t>.</a:t>
            </a:r>
            <a:r>
              <a:rPr lang="vi-VN" sz="1800"/>
              <a:t>115 </a:t>
            </a:r>
            <a:r>
              <a:rPr lang="vi-VN" sz="1800" dirty="0"/>
              <a:t>TOE. Công nghiệp Việt Nam có ưu thế lớn về tiết kiệm năng lượng</a:t>
            </a:r>
          </a:p>
          <a:p>
            <a:pPr>
              <a:lnSpc>
                <a:spcPct val="150000"/>
              </a:lnSpc>
              <a:buFont typeface="Wingdings" pitchFamily="2" charset="2"/>
              <a:buChar char="v"/>
            </a:pPr>
            <a:r>
              <a:rPr lang="vi-VN" sz="1800" dirty="0"/>
              <a:t>Đến năm 2025, Việt Nam </a:t>
            </a:r>
            <a:r>
              <a:rPr lang="en-US" sz="1800" dirty="0" err="1"/>
              <a:t>yêu</a:t>
            </a:r>
            <a:r>
              <a:rPr lang="en-US" sz="1800" dirty="0"/>
              <a:t> </a:t>
            </a:r>
            <a:r>
              <a:rPr lang="en-US" sz="1800" dirty="0" err="1"/>
              <a:t>cầu</a:t>
            </a:r>
            <a:r>
              <a:rPr lang="vi-VN" sz="1800" dirty="0"/>
              <a:t> 100% doanh nghiệp trọng điểm phải áp dụng hệ thống quản lý năng lượng theo quy định theo quyết định 280/Q Đ TTG </a:t>
            </a:r>
            <a:r>
              <a:rPr lang="vi-VN" sz="1800"/>
              <a:t>của </a:t>
            </a:r>
            <a:r>
              <a:rPr lang="en-US" sz="1800"/>
              <a:t>T</a:t>
            </a:r>
            <a:r>
              <a:rPr lang="vi-VN" sz="1800"/>
              <a:t>hủ </a:t>
            </a:r>
            <a:r>
              <a:rPr lang="en-US" sz="1800" dirty="0"/>
              <a:t>T</a:t>
            </a:r>
            <a:r>
              <a:rPr lang="vi-VN" sz="1800"/>
              <a:t>ướng </a:t>
            </a:r>
            <a:r>
              <a:rPr lang="en-US" sz="1800" dirty="0"/>
              <a:t>C</a:t>
            </a:r>
            <a:r>
              <a:rPr lang="vi-VN" sz="1800"/>
              <a:t>hính </a:t>
            </a:r>
            <a:r>
              <a:rPr lang="en-US" sz="1800" dirty="0"/>
              <a:t>P</a:t>
            </a:r>
            <a:r>
              <a:rPr lang="vi-VN" sz="1800"/>
              <a:t>hủ </a:t>
            </a:r>
            <a:r>
              <a:rPr lang="vi-VN" sz="1800" dirty="0"/>
              <a:t>về phê duyệt chương trình Quốc gia về sử dụng NLTKHQ giai đoạn 2019 – 2030.</a:t>
            </a:r>
          </a:p>
          <a:p>
            <a:pPr>
              <a:lnSpc>
                <a:spcPct val="150000"/>
              </a:lnSpc>
              <a:buFont typeface="Wingdings" pitchFamily="2" charset="2"/>
              <a:buChar char="v"/>
            </a:pPr>
            <a:r>
              <a:rPr lang="vi-VN" sz="1800" dirty="0"/>
              <a:t>Việc áp dụng hệ thống Quản lý Năng lượng ở Việt Nam còn rất thiếu và yếu. Nhiều doanh nghiệp chỉ thực hiện để đáp ứng khuôn khổ về luật. </a:t>
            </a:r>
          </a:p>
          <a:p>
            <a:pPr>
              <a:lnSpc>
                <a:spcPct val="150000"/>
              </a:lnSpc>
              <a:buFont typeface="Wingdings" pitchFamily="2" charset="2"/>
              <a:buChar char="v"/>
            </a:pPr>
            <a:endParaRPr lang="vi-VN" sz="1800" dirty="0"/>
          </a:p>
          <a:p>
            <a:pPr>
              <a:lnSpc>
                <a:spcPct val="150000"/>
              </a:lnSpc>
              <a:buFont typeface="Wingdings" pitchFamily="2" charset="2"/>
              <a:buChar char="v"/>
            </a:pPr>
            <a:endParaRPr lang="en-US" sz="1800" dirty="0"/>
          </a:p>
        </p:txBody>
      </p:sp>
    </p:spTree>
    <p:extLst>
      <p:ext uri="{BB962C8B-B14F-4D97-AF65-F5344CB8AC3E}">
        <p14:creationId xmlns:p14="http://schemas.microsoft.com/office/powerpoint/2010/main" val="2316008301"/>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C98DE-B5D6-58DE-FFAA-2D521470DAC2}"/>
              </a:ext>
            </a:extLst>
          </p:cNvPr>
          <p:cNvSpPr>
            <a:spLocks noGrp="1"/>
          </p:cNvSpPr>
          <p:nvPr>
            <p:ph type="title"/>
          </p:nvPr>
        </p:nvSpPr>
        <p:spPr>
          <a:xfrm>
            <a:off x="385990" y="558800"/>
            <a:ext cx="11420020" cy="654050"/>
          </a:xfrm>
        </p:spPr>
        <p:txBody>
          <a:bodyPr>
            <a:noAutofit/>
          </a:bodyPr>
          <a:lstStyle/>
          <a:p>
            <a:pPr algn="ctr"/>
            <a:r>
              <a:rPr lang="vi-VN" dirty="0">
                <a:solidFill>
                  <a:schemeClr val="accent1">
                    <a:lumMod val="50000"/>
                  </a:schemeClr>
                </a:solidFill>
                <a:latin typeface="+mn-lt"/>
              </a:rPr>
              <a:t>Cơ sở sử dụng năng lượng trọng điểm</a:t>
            </a:r>
            <a:endParaRPr lang="en-US" dirty="0">
              <a:solidFill>
                <a:schemeClr val="accent1">
                  <a:lumMod val="50000"/>
                </a:schemeClr>
              </a:solidFill>
              <a:latin typeface="+mn-lt"/>
            </a:endParaRPr>
          </a:p>
        </p:txBody>
      </p:sp>
      <p:pic>
        <p:nvPicPr>
          <p:cNvPr id="5" name="Picture 4">
            <a:extLst>
              <a:ext uri="{FF2B5EF4-FFF2-40B4-BE49-F238E27FC236}">
                <a16:creationId xmlns:a16="http://schemas.microsoft.com/office/drawing/2014/main" id="{C4582E78-F35F-8D2A-383E-CA0403B496B4}"/>
              </a:ext>
            </a:extLst>
          </p:cNvPr>
          <p:cNvPicPr>
            <a:picLocks noChangeAspect="1"/>
          </p:cNvPicPr>
          <p:nvPr/>
        </p:nvPicPr>
        <p:blipFill>
          <a:blip r:embed="rId2"/>
          <a:stretch>
            <a:fillRect/>
          </a:stretch>
        </p:blipFill>
        <p:spPr>
          <a:xfrm>
            <a:off x="1524000" y="1446598"/>
            <a:ext cx="9348958" cy="4660771"/>
          </a:xfrm>
          <a:prstGeom prst="rect">
            <a:avLst/>
          </a:prstGeom>
        </p:spPr>
      </p:pic>
      <p:sp>
        <p:nvSpPr>
          <p:cNvPr id="7" name="TextBox 6">
            <a:extLst>
              <a:ext uri="{FF2B5EF4-FFF2-40B4-BE49-F238E27FC236}">
                <a16:creationId xmlns:a16="http://schemas.microsoft.com/office/drawing/2014/main" id="{B512A8AF-0AD3-E2B0-287C-0D3AB658E9E5}"/>
              </a:ext>
            </a:extLst>
          </p:cNvPr>
          <p:cNvSpPr txBox="1"/>
          <p:nvPr/>
        </p:nvSpPr>
        <p:spPr>
          <a:xfrm>
            <a:off x="2927494" y="6107370"/>
            <a:ext cx="8017789"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600" b="1" i="0" u="none" strike="noStrike" kern="0" cap="none" spc="0" normalizeH="0" baseline="0" noProof="0" dirty="0">
                <a:ln>
                  <a:noFill/>
                </a:ln>
                <a:solidFill>
                  <a:srgbClr val="0070C0"/>
                </a:solidFill>
                <a:effectLst/>
                <a:uLnTx/>
                <a:uFillTx/>
                <a:latin typeface="Arial" panose="020B0604020202020204" pitchFamily="34" charset="0"/>
                <a:cs typeface="Arial"/>
                <a:sym typeface="Arial"/>
              </a:rPr>
              <a:t>Số lượng CSSD NLTD và năng lượng tiêu thụ tương ứng, giai đoạn 2017-2021</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600" b="0" i="1" u="none" strike="noStrike" kern="0" cap="none" spc="0" normalizeH="0" baseline="0" noProof="0" dirty="0">
                <a:ln>
                  <a:noFill/>
                </a:ln>
                <a:solidFill>
                  <a:srgbClr val="000000"/>
                </a:solidFill>
                <a:effectLst/>
                <a:uLnTx/>
                <a:uFillTx/>
                <a:latin typeface="Arial" panose="020B0604020202020204" pitchFamily="34" charset="0"/>
                <a:cs typeface="Arial"/>
                <a:sym typeface="Arial"/>
              </a:rPr>
              <a:t>(Nguồn: Tổng hợp từ Danh sách CSSD NLTĐ)</a:t>
            </a:r>
            <a:r>
              <a:rPr kumimoji="0" lang="vi-VN" sz="16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 </a:t>
            </a:r>
            <a:endParaRPr kumimoji="0" lang="en-US" sz="1600" b="0" i="0" u="none" strike="noStrike" kern="0" cap="none" spc="0" normalizeH="0" baseline="0" noProof="0" dirty="0">
              <a:ln>
                <a:noFill/>
              </a:ln>
              <a:solidFill>
                <a:srgbClr val="000000"/>
              </a:solidFill>
              <a:effectLst/>
              <a:uLnTx/>
              <a:uFillTx/>
              <a:latin typeface="Arial"/>
              <a:cs typeface="Arial"/>
              <a:sym typeface="Arial"/>
            </a:endParaRPr>
          </a:p>
        </p:txBody>
      </p:sp>
      <p:sp>
        <p:nvSpPr>
          <p:cNvPr id="4" name="TextBox 3">
            <a:extLst>
              <a:ext uri="{FF2B5EF4-FFF2-40B4-BE49-F238E27FC236}">
                <a16:creationId xmlns:a16="http://schemas.microsoft.com/office/drawing/2014/main" id="{74A39B65-2A7D-D607-090F-87F7E4B295FB}"/>
              </a:ext>
            </a:extLst>
          </p:cNvPr>
          <p:cNvSpPr txBox="1"/>
          <p:nvPr/>
        </p:nvSpPr>
        <p:spPr>
          <a:xfrm>
            <a:off x="2286000" y="1446597"/>
            <a:ext cx="6096000" cy="707886"/>
          </a:xfrm>
          <a:prstGeom prst="rect">
            <a:avLst/>
          </a:prstGeom>
          <a:noFill/>
        </p:spPr>
        <p:txBody>
          <a:bodyPr wrap="square">
            <a:spAutoFit/>
          </a:bodyPr>
          <a:lstStyle/>
          <a:p>
            <a:r>
              <a:rPr lang="en-US" sz="2000" b="1" dirty="0" err="1">
                <a:solidFill>
                  <a:srgbClr val="FF0000"/>
                </a:solidFill>
              </a:rPr>
              <a:t>Số</a:t>
            </a:r>
            <a:r>
              <a:rPr lang="en-US" sz="2000" b="1" dirty="0">
                <a:solidFill>
                  <a:srgbClr val="FF0000"/>
                </a:solidFill>
              </a:rPr>
              <a:t> </a:t>
            </a:r>
            <a:r>
              <a:rPr lang="en-US" sz="2000" b="1" dirty="0" err="1">
                <a:solidFill>
                  <a:srgbClr val="FF0000"/>
                </a:solidFill>
              </a:rPr>
              <a:t>lượng</a:t>
            </a:r>
            <a:r>
              <a:rPr lang="en-US" sz="2000" b="1" dirty="0">
                <a:solidFill>
                  <a:srgbClr val="FF0000"/>
                </a:solidFill>
              </a:rPr>
              <a:t> </a:t>
            </a:r>
            <a:r>
              <a:rPr lang="en-US" sz="2000" b="1" dirty="0" err="1">
                <a:solidFill>
                  <a:srgbClr val="FF0000"/>
                </a:solidFill>
              </a:rPr>
              <a:t>cơ</a:t>
            </a:r>
            <a:r>
              <a:rPr lang="en-US" sz="2000" b="1" dirty="0">
                <a:solidFill>
                  <a:srgbClr val="FF0000"/>
                </a:solidFill>
              </a:rPr>
              <a:t> </a:t>
            </a:r>
            <a:r>
              <a:rPr lang="en-US" sz="2000" b="1" dirty="0" err="1">
                <a:solidFill>
                  <a:srgbClr val="FF0000"/>
                </a:solidFill>
              </a:rPr>
              <a:t>sở</a:t>
            </a:r>
            <a:r>
              <a:rPr lang="en-US" sz="2000" b="1" dirty="0">
                <a:solidFill>
                  <a:srgbClr val="FF0000"/>
                </a:solidFill>
              </a:rPr>
              <a:t> </a:t>
            </a:r>
            <a:r>
              <a:rPr lang="en-US" sz="2000" b="1" dirty="0" err="1">
                <a:solidFill>
                  <a:srgbClr val="FF0000"/>
                </a:solidFill>
              </a:rPr>
              <a:t>năng</a:t>
            </a:r>
            <a:r>
              <a:rPr lang="en-US" sz="2000" b="1" dirty="0">
                <a:solidFill>
                  <a:srgbClr val="FF0000"/>
                </a:solidFill>
              </a:rPr>
              <a:t> </a:t>
            </a:r>
            <a:r>
              <a:rPr lang="en-US" sz="2000" b="1" dirty="0" err="1">
                <a:solidFill>
                  <a:srgbClr val="FF0000"/>
                </a:solidFill>
              </a:rPr>
              <a:t>lượng</a:t>
            </a:r>
            <a:r>
              <a:rPr lang="en-US" sz="2000" b="1" dirty="0">
                <a:solidFill>
                  <a:srgbClr val="FF0000"/>
                </a:solidFill>
              </a:rPr>
              <a:t> </a:t>
            </a:r>
            <a:r>
              <a:rPr lang="en-US" sz="2000" b="1" dirty="0" err="1">
                <a:solidFill>
                  <a:srgbClr val="FF0000"/>
                </a:solidFill>
              </a:rPr>
              <a:t>trọng</a:t>
            </a:r>
            <a:r>
              <a:rPr lang="en-US" sz="2000" b="1" dirty="0">
                <a:solidFill>
                  <a:srgbClr val="FF0000"/>
                </a:solidFill>
              </a:rPr>
              <a:t> </a:t>
            </a:r>
            <a:r>
              <a:rPr lang="en-US" sz="2000" b="1" dirty="0" err="1">
                <a:solidFill>
                  <a:srgbClr val="FF0000"/>
                </a:solidFill>
              </a:rPr>
              <a:t>điểm</a:t>
            </a:r>
            <a:r>
              <a:rPr lang="en-US" sz="2000" b="1" dirty="0">
                <a:solidFill>
                  <a:srgbClr val="FF0000"/>
                </a:solidFill>
              </a:rPr>
              <a:t> </a:t>
            </a:r>
            <a:r>
              <a:rPr lang="en-US" sz="2000" b="1" dirty="0" err="1">
                <a:solidFill>
                  <a:srgbClr val="FF0000"/>
                </a:solidFill>
              </a:rPr>
              <a:t>ngành</a:t>
            </a:r>
            <a:r>
              <a:rPr lang="en-US" sz="2000" b="1" dirty="0">
                <a:solidFill>
                  <a:srgbClr val="FF0000"/>
                </a:solidFill>
              </a:rPr>
              <a:t> </a:t>
            </a:r>
            <a:r>
              <a:rPr lang="en-US" sz="2000" b="1" dirty="0" err="1">
                <a:solidFill>
                  <a:srgbClr val="FF0000"/>
                </a:solidFill>
              </a:rPr>
              <a:t>Dệt</a:t>
            </a:r>
            <a:r>
              <a:rPr lang="en-US" sz="2000" b="1" dirty="0">
                <a:solidFill>
                  <a:srgbClr val="FF0000"/>
                </a:solidFill>
              </a:rPr>
              <a:t> may </a:t>
            </a:r>
            <a:r>
              <a:rPr lang="en-US" sz="2000" b="1" dirty="0">
                <a:solidFill>
                  <a:srgbClr val="FF0000"/>
                </a:solidFill>
                <a:hlinkClick r:id="rId3">
                  <a:extLst>
                    <a:ext uri="{A12FA001-AC4F-418D-AE19-62706E023703}">
                      <ahyp:hlinkClr xmlns:ahyp="http://schemas.microsoft.com/office/drawing/2018/hyperlinkcolor" val="tx"/>
                    </a:ext>
                  </a:extLst>
                </a:hlinkClick>
              </a:rPr>
              <a:t>700</a:t>
            </a:r>
            <a:r>
              <a:rPr lang="en-US" sz="2000" b="1" dirty="0">
                <a:solidFill>
                  <a:srgbClr val="FF0000"/>
                </a:solidFill>
              </a:rPr>
              <a:t> </a:t>
            </a:r>
            <a:endParaRPr lang="en-VN" sz="2000" b="1" dirty="0">
              <a:solidFill>
                <a:srgbClr val="FF0000"/>
              </a:solidFill>
            </a:endParaRPr>
          </a:p>
        </p:txBody>
      </p:sp>
    </p:spTree>
    <p:extLst>
      <p:ext uri="{BB962C8B-B14F-4D97-AF65-F5344CB8AC3E}">
        <p14:creationId xmlns:p14="http://schemas.microsoft.com/office/powerpoint/2010/main" val="3682312704"/>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7DEDB-7F3E-2A64-0EDE-FED4EB00B563}"/>
              </a:ext>
            </a:extLst>
          </p:cNvPr>
          <p:cNvSpPr>
            <a:spLocks noGrp="1"/>
          </p:cNvSpPr>
          <p:nvPr>
            <p:ph type="title"/>
          </p:nvPr>
        </p:nvSpPr>
        <p:spPr>
          <a:xfrm>
            <a:off x="0" y="326571"/>
            <a:ext cx="12191999" cy="959324"/>
          </a:xfrm>
        </p:spPr>
        <p:txBody>
          <a:bodyPr>
            <a:noAutofit/>
          </a:bodyPr>
          <a:lstStyle/>
          <a:p>
            <a:pPr algn="ctr"/>
            <a:r>
              <a:rPr lang="vi-VN" dirty="0">
                <a:solidFill>
                  <a:schemeClr val="accent1">
                    <a:lumMod val="50000"/>
                  </a:schemeClr>
                </a:solidFill>
                <a:latin typeface="Arial" panose="020B0604020202020204" pitchFamily="34" charset="0"/>
              </a:rPr>
              <a:t>Mục tiêu TKNL cho các </a:t>
            </a:r>
            <a:r>
              <a:rPr lang="vi-VN">
                <a:solidFill>
                  <a:schemeClr val="accent1">
                    <a:lumMod val="50000"/>
                  </a:schemeClr>
                </a:solidFill>
                <a:latin typeface="Arial" panose="020B0604020202020204" pitchFamily="34" charset="0"/>
              </a:rPr>
              <a:t>ngành </a:t>
            </a:r>
            <a:r>
              <a:rPr lang="en-US">
                <a:solidFill>
                  <a:schemeClr val="accent1">
                    <a:lumMod val="50000"/>
                  </a:schemeClr>
                </a:solidFill>
                <a:latin typeface="Arial" panose="020B0604020202020204" pitchFamily="34" charset="0"/>
              </a:rPr>
              <a:t>c</a:t>
            </a:r>
            <a:r>
              <a:rPr lang="vi-VN">
                <a:solidFill>
                  <a:schemeClr val="accent1">
                    <a:lumMod val="50000"/>
                  </a:schemeClr>
                </a:solidFill>
                <a:latin typeface="Arial" panose="020B0604020202020204" pitchFamily="34" charset="0"/>
              </a:rPr>
              <a:t>ông </a:t>
            </a:r>
            <a:r>
              <a:rPr lang="vi-VN" dirty="0">
                <a:solidFill>
                  <a:schemeClr val="accent1">
                    <a:lumMod val="50000"/>
                  </a:schemeClr>
                </a:solidFill>
                <a:latin typeface="Arial" panose="020B0604020202020204" pitchFamily="34" charset="0"/>
              </a:rPr>
              <a:t>nghiệp Việt Nam đến năm 2030</a:t>
            </a:r>
            <a:endParaRPr lang="en-US" dirty="0">
              <a:solidFill>
                <a:schemeClr val="accent1">
                  <a:lumMod val="50000"/>
                </a:schemeClr>
              </a:solidFill>
            </a:endParaRPr>
          </a:p>
        </p:txBody>
      </p:sp>
      <p:graphicFrame>
        <p:nvGraphicFramePr>
          <p:cNvPr id="5" name="Table 4">
            <a:extLst>
              <a:ext uri="{FF2B5EF4-FFF2-40B4-BE49-F238E27FC236}">
                <a16:creationId xmlns:a16="http://schemas.microsoft.com/office/drawing/2014/main" id="{A128C5AB-2A8D-BDE4-39BD-0C43EE4EC104}"/>
              </a:ext>
            </a:extLst>
          </p:cNvPr>
          <p:cNvGraphicFramePr>
            <a:graphicFrameLocks noGrp="1"/>
          </p:cNvGraphicFramePr>
          <p:nvPr>
            <p:extLst>
              <p:ext uri="{D42A27DB-BD31-4B8C-83A1-F6EECF244321}">
                <p14:modId xmlns:p14="http://schemas.microsoft.com/office/powerpoint/2010/main" val="1592424837"/>
              </p:ext>
            </p:extLst>
          </p:nvPr>
        </p:nvGraphicFramePr>
        <p:xfrm>
          <a:off x="661851" y="1515451"/>
          <a:ext cx="10859590" cy="4363384"/>
        </p:xfrm>
        <a:graphic>
          <a:graphicData uri="http://schemas.openxmlformats.org/drawingml/2006/table">
            <a:tbl>
              <a:tblPr/>
              <a:tblGrid>
                <a:gridCol w="5099515">
                  <a:extLst>
                    <a:ext uri="{9D8B030D-6E8A-4147-A177-3AD203B41FA5}">
                      <a16:colId xmlns:a16="http://schemas.microsoft.com/office/drawing/2014/main" val="1979017036"/>
                    </a:ext>
                  </a:extLst>
                </a:gridCol>
                <a:gridCol w="1682224">
                  <a:extLst>
                    <a:ext uri="{9D8B030D-6E8A-4147-A177-3AD203B41FA5}">
                      <a16:colId xmlns:a16="http://schemas.microsoft.com/office/drawing/2014/main" val="3893941539"/>
                    </a:ext>
                  </a:extLst>
                </a:gridCol>
                <a:gridCol w="1365155">
                  <a:extLst>
                    <a:ext uri="{9D8B030D-6E8A-4147-A177-3AD203B41FA5}">
                      <a16:colId xmlns:a16="http://schemas.microsoft.com/office/drawing/2014/main" val="3304074295"/>
                    </a:ext>
                  </a:extLst>
                </a:gridCol>
                <a:gridCol w="1530029">
                  <a:extLst>
                    <a:ext uri="{9D8B030D-6E8A-4147-A177-3AD203B41FA5}">
                      <a16:colId xmlns:a16="http://schemas.microsoft.com/office/drawing/2014/main" val="1212279981"/>
                    </a:ext>
                  </a:extLst>
                </a:gridCol>
                <a:gridCol w="1182667">
                  <a:extLst>
                    <a:ext uri="{9D8B030D-6E8A-4147-A177-3AD203B41FA5}">
                      <a16:colId xmlns:a16="http://schemas.microsoft.com/office/drawing/2014/main" val="3718809638"/>
                    </a:ext>
                  </a:extLst>
                </a:gridCol>
              </a:tblGrid>
              <a:tr h="864144">
                <a:tc rowSpan="2">
                  <a:txBody>
                    <a:bodyPr/>
                    <a:lstStyle/>
                    <a:p>
                      <a:pPr algn="ctr" fontAlgn="ctr"/>
                      <a:r>
                        <a:rPr lang="en-US" sz="1800" u="none" strike="noStrike" dirty="0" err="1">
                          <a:effectLst/>
                        </a:rPr>
                        <a:t>Các</a:t>
                      </a:r>
                      <a:r>
                        <a:rPr lang="en-US" sz="1800" u="none" strike="noStrike" dirty="0">
                          <a:effectLst/>
                        </a:rPr>
                        <a:t> </a:t>
                      </a:r>
                      <a:r>
                        <a:rPr lang="en-US" sz="1800" u="none" strike="noStrike" dirty="0" err="1">
                          <a:effectLst/>
                        </a:rPr>
                        <a:t>ngành</a:t>
                      </a:r>
                      <a:r>
                        <a:rPr lang="en-US" sz="1800" u="none" strike="noStrike" dirty="0">
                          <a:effectLst/>
                        </a:rPr>
                        <a:t> </a:t>
                      </a:r>
                      <a:r>
                        <a:rPr lang="en-US" sz="1800" u="none" strike="noStrike" dirty="0" err="1">
                          <a:effectLst/>
                        </a:rPr>
                        <a:t>công</a:t>
                      </a:r>
                      <a:r>
                        <a:rPr lang="en-US" sz="1800" u="none" strike="noStrike" dirty="0">
                          <a:effectLst/>
                        </a:rPr>
                        <a:t> </a:t>
                      </a:r>
                      <a:r>
                        <a:rPr lang="en-US" sz="1800" u="none" strike="noStrike" dirty="0" err="1">
                          <a:effectLst/>
                        </a:rPr>
                        <a:t>nghiệp</a:t>
                      </a:r>
                      <a:endParaRPr lang="en-US" sz="1800" b="1" i="0" u="none" strike="noStrike" dirty="0">
                        <a:solidFill>
                          <a:srgbClr val="000000"/>
                        </a:solidFill>
                        <a:effectLst/>
                        <a:latin typeface="Calibri" panose="020F0502020204030204" pitchFamily="34" charset="0"/>
                      </a:endParaRPr>
                    </a:p>
                  </a:txBody>
                  <a:tcPr marL="10160" marR="10160" marT="10160" marB="0" anchor="ctr"/>
                </a:tc>
                <a:tc gridSpan="2">
                  <a:txBody>
                    <a:bodyPr/>
                    <a:lstStyle/>
                    <a:p>
                      <a:pPr algn="ctr" fontAlgn="b"/>
                      <a:r>
                        <a:rPr lang="en-US" sz="1800" u="none" strike="noStrike" dirty="0" err="1">
                          <a:effectLst/>
                        </a:rPr>
                        <a:t>Đến</a:t>
                      </a:r>
                      <a:r>
                        <a:rPr lang="en-US" sz="1800" u="none" strike="noStrike" dirty="0">
                          <a:effectLst/>
                        </a:rPr>
                        <a:t> </a:t>
                      </a:r>
                      <a:r>
                        <a:rPr lang="en-US" sz="1800" u="none" strike="noStrike" dirty="0" err="1">
                          <a:effectLst/>
                        </a:rPr>
                        <a:t>năm</a:t>
                      </a:r>
                      <a:r>
                        <a:rPr lang="en-US" sz="1800" u="none" strike="noStrike" dirty="0">
                          <a:effectLst/>
                        </a:rPr>
                        <a:t> 2025</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tc gridSpan="2">
                  <a:txBody>
                    <a:bodyPr/>
                    <a:lstStyle/>
                    <a:p>
                      <a:pPr algn="ctr" fontAlgn="b"/>
                      <a:r>
                        <a:rPr lang="en-US" sz="1800" u="none" strike="noStrike" dirty="0" err="1">
                          <a:effectLst/>
                        </a:rPr>
                        <a:t>Đến</a:t>
                      </a:r>
                      <a:r>
                        <a:rPr lang="en-US" sz="1800" u="none" strike="noStrike" dirty="0">
                          <a:effectLst/>
                        </a:rPr>
                        <a:t> </a:t>
                      </a:r>
                      <a:r>
                        <a:rPr lang="en-US" sz="1800" u="none" strike="noStrike" dirty="0" err="1">
                          <a:effectLst/>
                        </a:rPr>
                        <a:t>năm</a:t>
                      </a:r>
                      <a:r>
                        <a:rPr lang="en-US" sz="1800" u="none" strike="noStrike" dirty="0">
                          <a:effectLst/>
                        </a:rPr>
                        <a:t> 2030</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extLst>
                  <a:ext uri="{0D108BD9-81ED-4DB2-BD59-A6C34878D82A}">
                    <a16:rowId xmlns:a16="http://schemas.microsoft.com/office/drawing/2014/main" val="1215956280"/>
                  </a:ext>
                </a:extLst>
              </a:tr>
              <a:tr h="437405">
                <a:tc vMerge="1">
                  <a:txBody>
                    <a:bodyPr/>
                    <a:lstStyle/>
                    <a:p>
                      <a:endParaRPr lang="en-US"/>
                    </a:p>
                  </a:txBody>
                  <a:tcPr/>
                </a:tc>
                <a:tc>
                  <a:txBody>
                    <a:bodyPr/>
                    <a:lstStyle/>
                    <a:p>
                      <a:pPr algn="ctr" fontAlgn="b"/>
                      <a:r>
                        <a:rPr lang="en-US" sz="1800" u="none" strike="noStrike">
                          <a:effectLst/>
                        </a:rPr>
                        <a:t>Từ </a:t>
                      </a:r>
                      <a:endParaRPr lang="en-US" sz="1800" b="1"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Đến</a:t>
                      </a:r>
                      <a:endParaRPr lang="en-US" sz="1800" b="1"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Từ </a:t>
                      </a:r>
                      <a:endParaRPr lang="en-US" sz="1800" b="1"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Đến</a:t>
                      </a:r>
                      <a:endParaRPr lang="en-US" sz="1800" b="1"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054434090"/>
                  </a:ext>
                </a:extLst>
              </a:tr>
              <a:tr h="437405">
                <a:tc>
                  <a:txBody>
                    <a:bodyPr/>
                    <a:lstStyle/>
                    <a:p>
                      <a:pPr algn="l" fontAlgn="b"/>
                      <a:r>
                        <a:rPr lang="en-US" sz="1800" u="none" strike="noStrike" dirty="0" err="1">
                          <a:effectLst/>
                        </a:rPr>
                        <a:t>Công</a:t>
                      </a:r>
                      <a:r>
                        <a:rPr lang="en-US" sz="1800" u="none" strike="noStrike" dirty="0">
                          <a:effectLst/>
                        </a:rPr>
                        <a:t> </a:t>
                      </a:r>
                      <a:r>
                        <a:rPr lang="en-US" sz="1800" u="none" strike="noStrike" dirty="0" err="1">
                          <a:effectLst/>
                        </a:rPr>
                        <a:t>Nghiệp</a:t>
                      </a:r>
                      <a:r>
                        <a:rPr lang="en-US" sz="1800" u="none" strike="noStrike" dirty="0">
                          <a:effectLst/>
                        </a:rPr>
                        <a:t> </a:t>
                      </a:r>
                      <a:r>
                        <a:rPr lang="en-US" sz="1800" u="none" strike="noStrike" dirty="0" err="1">
                          <a:effectLst/>
                        </a:rPr>
                        <a:t>thép</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3</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16.5</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956422913"/>
                  </a:ext>
                </a:extLst>
              </a:tr>
              <a:tr h="437405">
                <a:tc>
                  <a:txBody>
                    <a:bodyPr/>
                    <a:lstStyle/>
                    <a:p>
                      <a:pPr algn="l" fontAlgn="b"/>
                      <a:r>
                        <a:rPr lang="en-US" sz="1800" u="none" strike="noStrike" dirty="0" err="1">
                          <a:effectLst/>
                        </a:rPr>
                        <a:t>Công</a:t>
                      </a:r>
                      <a:r>
                        <a:rPr lang="en-US" sz="1800" u="none" strike="noStrike" dirty="0">
                          <a:effectLst/>
                        </a:rPr>
                        <a:t> </a:t>
                      </a:r>
                      <a:r>
                        <a:rPr lang="en-US" sz="1800" u="none" strike="noStrike" dirty="0" err="1">
                          <a:effectLst/>
                        </a:rPr>
                        <a:t>nghiệp</a:t>
                      </a:r>
                      <a:r>
                        <a:rPr lang="en-US" sz="1800" u="none" strike="noStrike" dirty="0">
                          <a:effectLst/>
                        </a:rPr>
                        <a:t> </a:t>
                      </a:r>
                      <a:r>
                        <a:rPr lang="en-US" sz="1800" u="none" strike="noStrike" dirty="0" err="1">
                          <a:effectLst/>
                        </a:rPr>
                        <a:t>hóa</a:t>
                      </a:r>
                      <a:r>
                        <a:rPr lang="en-US" sz="1800" u="none" strike="noStrike" dirty="0">
                          <a:effectLst/>
                        </a:rPr>
                        <a:t> </a:t>
                      </a:r>
                      <a:r>
                        <a:rPr lang="en-US" sz="1800" u="none" strike="noStrike" dirty="0" err="1">
                          <a:effectLst/>
                        </a:rPr>
                        <a:t>chất</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7</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113212332"/>
                  </a:ext>
                </a:extLst>
              </a:tr>
              <a:tr h="437405">
                <a:tc>
                  <a:txBody>
                    <a:bodyPr/>
                    <a:lstStyle/>
                    <a:p>
                      <a:pPr algn="l" fontAlgn="b"/>
                      <a:r>
                        <a:rPr lang="en-US" sz="1800" u="none" strike="noStrike" dirty="0" err="1">
                          <a:effectLst/>
                        </a:rPr>
                        <a:t>Công</a:t>
                      </a:r>
                      <a:r>
                        <a:rPr lang="en-US" sz="1800" u="none" strike="noStrike" dirty="0">
                          <a:effectLst/>
                        </a:rPr>
                        <a:t> </a:t>
                      </a:r>
                      <a:r>
                        <a:rPr lang="en-US" sz="1800" u="none" strike="noStrike" dirty="0" err="1">
                          <a:effectLst/>
                        </a:rPr>
                        <a:t>nghiệp</a:t>
                      </a:r>
                      <a:r>
                        <a:rPr lang="en-US" sz="1800" u="none" strike="noStrike" dirty="0">
                          <a:effectLst/>
                        </a:rPr>
                        <a:t> </a:t>
                      </a:r>
                      <a:r>
                        <a:rPr lang="en-US" sz="1800" u="none" strike="noStrike" dirty="0" err="1">
                          <a:effectLst/>
                        </a:rPr>
                        <a:t>sản</a:t>
                      </a:r>
                      <a:r>
                        <a:rPr lang="en-US" sz="1800" u="none" strike="noStrike" dirty="0">
                          <a:effectLst/>
                        </a:rPr>
                        <a:t> </a:t>
                      </a:r>
                      <a:r>
                        <a:rPr lang="en-US" sz="1800" u="none" strike="noStrike" dirty="0" err="1">
                          <a:effectLst/>
                        </a:rPr>
                        <a:t>xuất</a:t>
                      </a:r>
                      <a:r>
                        <a:rPr lang="en-US" sz="1800" u="none" strike="noStrike" dirty="0">
                          <a:effectLst/>
                        </a:rPr>
                        <a:t> </a:t>
                      </a:r>
                      <a:r>
                        <a:rPr lang="en-US" sz="1800" u="none" strike="noStrike" dirty="0" err="1">
                          <a:effectLst/>
                        </a:rPr>
                        <a:t>nhựa</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22.46</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21.55</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24.81</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765900644"/>
                  </a:ext>
                </a:extLst>
              </a:tr>
              <a:tr h="437405">
                <a:tc>
                  <a:txBody>
                    <a:bodyPr/>
                    <a:lstStyle/>
                    <a:p>
                      <a:pPr algn="l" fontAlgn="b"/>
                      <a:r>
                        <a:rPr lang="en-US" sz="1800" u="none" strike="noStrike" dirty="0">
                          <a:effectLst/>
                        </a:rPr>
                        <a:t>Xi </a:t>
                      </a:r>
                      <a:r>
                        <a:rPr lang="en-US" sz="1800" u="none" strike="noStrike" dirty="0" err="1">
                          <a:effectLst/>
                        </a:rPr>
                        <a:t>măng</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7.5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10.89</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844396409"/>
                  </a:ext>
                </a:extLst>
              </a:tr>
              <a:tr h="437405">
                <a:tc>
                  <a:txBody>
                    <a:bodyPr/>
                    <a:lstStyle/>
                    <a:p>
                      <a:pPr algn="l" fontAlgn="b"/>
                      <a:r>
                        <a:rPr lang="en-US" sz="1800" b="1" u="none" strike="noStrike" dirty="0" err="1">
                          <a:effectLst/>
                        </a:rPr>
                        <a:t>Dệt</a:t>
                      </a:r>
                      <a:r>
                        <a:rPr lang="en-US" sz="1800" b="1" u="none" strike="noStrike" dirty="0">
                          <a:effectLst/>
                        </a:rPr>
                        <a:t> may</a:t>
                      </a:r>
                      <a:r>
                        <a:rPr lang="vi-VN" sz="1800" b="1" u="none" strike="noStrike" dirty="0">
                          <a:effectLst/>
                        </a:rPr>
                        <a:t> (%)</a:t>
                      </a:r>
                      <a:endParaRPr lang="en-US" sz="1800" b="1"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802999828"/>
                  </a:ext>
                </a:extLst>
              </a:tr>
              <a:tr h="437405">
                <a:tc>
                  <a:txBody>
                    <a:bodyPr/>
                    <a:lstStyle/>
                    <a:p>
                      <a:pPr algn="l" fontAlgn="b"/>
                      <a:r>
                        <a:rPr lang="vi-VN" sz="1800" u="none" strike="noStrike" dirty="0">
                          <a:effectLst/>
                        </a:rPr>
                        <a:t>Rượu bia nước giải khát (%)</a:t>
                      </a:r>
                      <a:endParaRPr lang="vi-VN"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3</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4.6</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8.44</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126634764"/>
                  </a:ext>
                </a:extLst>
              </a:tr>
              <a:tr h="437405">
                <a:tc>
                  <a:txBody>
                    <a:bodyPr/>
                    <a:lstStyle/>
                    <a:p>
                      <a:pPr algn="l" fontAlgn="b"/>
                      <a:r>
                        <a:rPr lang="en-US" sz="1800" u="none" strike="noStrike" dirty="0" err="1">
                          <a:effectLst/>
                        </a:rPr>
                        <a:t>Giấy</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15.8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9.9</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18.48</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3481119152"/>
                  </a:ext>
                </a:extLst>
              </a:tr>
            </a:tbl>
          </a:graphicData>
        </a:graphic>
      </p:graphicFrame>
    </p:spTree>
    <p:extLst>
      <p:ext uri="{BB962C8B-B14F-4D97-AF65-F5344CB8AC3E}">
        <p14:creationId xmlns:p14="http://schemas.microsoft.com/office/powerpoint/2010/main" val="3316670496"/>
      </p:ext>
    </p:extLst>
  </p:cSld>
  <p:clrMapOvr>
    <a:masterClrMapping/>
  </p:clrMapOvr>
  <p:transition/>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16568</TotalTime>
  <Words>3732</Words>
  <Application>Microsoft Macintosh PowerPoint</Application>
  <PresentationFormat>Widescreen</PresentationFormat>
  <Paragraphs>309</Paragraphs>
  <Slides>41</Slides>
  <Notes>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41</vt:i4>
      </vt:variant>
    </vt:vector>
  </HeadingPairs>
  <TitlesOfParts>
    <vt:vector size="51" baseType="lpstr">
      <vt:lpstr>Fira Sans Extra Condensed</vt:lpstr>
      <vt:lpstr>Calibri</vt:lpstr>
      <vt:lpstr>Roboto</vt:lpstr>
      <vt:lpstr>Wingdings</vt:lpstr>
      <vt:lpstr>Times</vt:lpstr>
      <vt:lpstr>Inter</vt:lpstr>
      <vt:lpstr>Tahoma</vt:lpstr>
      <vt:lpstr>Aptos</vt:lpstr>
      <vt:lpstr>Arial</vt:lpstr>
      <vt:lpstr>Energy Saving Infographics by Slidesgo</vt:lpstr>
      <vt:lpstr>PowerPoint Presentation</vt:lpstr>
      <vt:lpstr>THẢO LUẬN NHÓM</vt:lpstr>
      <vt:lpstr>Việc sử dụng năng lượng trong công nghiệp toàn cầu</vt:lpstr>
      <vt:lpstr>Tiêu thụ điện theo ngành ở Việt nam</vt:lpstr>
      <vt:lpstr>Tiêu thụ năng lượng cuối cùng theo ngành ở VN</vt:lpstr>
      <vt:lpstr>THỰC TRẠNG SỬ DỤNG NĂNG LƯỢNG TẠI VN</vt:lpstr>
      <vt:lpstr>Đặc điểm tiêu thụ NL trong công nghiệp ở VN</vt:lpstr>
      <vt:lpstr>Cơ sở sử dụng năng lượng trọng điểm</vt:lpstr>
      <vt:lpstr>Mục tiêu TKNL cho các ngành công nghiệp Việt Nam đến năm 2030</vt:lpstr>
      <vt:lpstr>THỰC TRẠNG SỬ DỤNG NĂNG LƯỢNG TẠI VIỆT NAM</vt:lpstr>
      <vt:lpstr>THỰC TRẠNG SỬ DỤNG NĂNG LƯỢNG TẠI VIỆT NAM</vt:lpstr>
      <vt:lpstr>Bảng so sánh giá điện của Việt Nam với một số quốc gia trên thế giới  (nguồn EVN)</vt:lpstr>
      <vt:lpstr>Thực trạng sử dụng năng lượng trong công nghiệp</vt:lpstr>
      <vt:lpstr>Cấu trúc tiêu thụ NL trong ngành công nghiệp</vt:lpstr>
      <vt:lpstr>Nguyên nhân tiêu thụ năng lượng cao</vt:lpstr>
      <vt:lpstr>Những thách thức trong quản lý và SDNL</vt:lpstr>
      <vt:lpstr>Xu hướng phát triển bền vững trong công nghiệp</vt:lpstr>
      <vt:lpstr>THẢO LUẬN</vt:lpstr>
      <vt:lpstr>PowerPoint Presentation</vt:lpstr>
      <vt:lpstr>Cường độ năng lượng trong các ngành công nghiệp  trọng điểm tại Việt Nam</vt:lpstr>
      <vt:lpstr>Tổng quan ngành dệt may Việt Nam</vt:lpstr>
      <vt:lpstr>Các thị trường xuất khẩu chính</vt:lpstr>
      <vt:lpstr>Các yếu tố ảnh hưởng đến sản xuất</vt:lpstr>
      <vt:lpstr>Tình hình lao động trong ngành</vt:lpstr>
      <vt:lpstr>Công nghệ trong sản xuất</vt:lpstr>
      <vt:lpstr>Thách thức và cơ hội</vt:lpstr>
      <vt:lpstr>Tiêu thụ năng lượng</vt:lpstr>
      <vt:lpstr>Các nguồn năng lượng chính được sử dụng</vt:lpstr>
      <vt:lpstr>Tình hình tiêu thụ năng lượng hiện nay</vt:lpstr>
      <vt:lpstr>Các vấn đề trong sử dụng năng lượng</vt:lpstr>
      <vt:lpstr>Tiềm năng TKNL trong ngành dệt may</vt:lpstr>
      <vt:lpstr>Các giải pháp sử dụng năng lượng hiệu quả</vt:lpstr>
      <vt:lpstr>Các giải pháp sử dụng năng lượng hiệu quả</vt:lpstr>
      <vt:lpstr>Các giải pháp sử dụng năng lượng hiệu quả</vt:lpstr>
      <vt:lpstr>Ví dụ về TKNL tại nhà máy dệt may ở Việt Nam</vt:lpstr>
      <vt:lpstr>Ví dụ về TKNL tại nhà máy dệt may ở Việt Nam</vt:lpstr>
      <vt:lpstr>Ví dụ về TKNL tại nhà máy dệt may ở Việt Nam</vt:lpstr>
      <vt:lpstr>Ví dụ về TKNL tại nhà máy dệt may ở Việt Nam</vt:lpstr>
      <vt:lpstr>Ví dụ về TKNL ngành dệt may trên thế giới</vt:lpstr>
      <vt:lpstr>Q &amp; A</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CHƯƠNG TRÌNH TẬP HUẤN TKNL DÀNH CHO LÃNH ĐẠO DOANH NGHIỆP</dc:title>
  <cp:lastModifiedBy>823417-Nguyễn Mạnh Hùng</cp:lastModifiedBy>
  <cp:revision>117</cp:revision>
  <dcterms:modified xsi:type="dcterms:W3CDTF">2025-07-01T02:20:03Z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2333735</vt:lpwstr>
  </property>
  <property fmtid="{D5CDD505-2E9C-101B-9397-08002B2CF9AE}" name="NXPowerLiteSettings" pid="3">
    <vt:lpwstr>F7000400038000</vt:lpwstr>
  </property>
  <property fmtid="{D5CDD505-2E9C-101B-9397-08002B2CF9AE}" name="NXPowerLiteVersion" pid="4">
    <vt:lpwstr>S11.0.1</vt:lpwstr>
  </property>
</Properties>
</file>