
<file path=[Content_Types].xml><?xml version="1.0" encoding="utf-8"?>
<Types xmlns="http://schemas.openxmlformats.org/package/2006/content-types">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slide+xml" PartName="/ppt/slides/slide37.xml"/>
  <Override ContentType="application/vnd.openxmlformats-officedocument.presentationml.slide+xml" PartName="/ppt/slides/slide38.xml"/>
  <Override ContentType="application/vnd.openxmlformats-officedocument.presentationml.slide+xml" PartName="/ppt/slides/slide39.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theme+xml" PartName="/ppt/theme/theme2.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3.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app.xml" Type="http://schemas.openxmlformats.org/officeDocument/2006/relationships/extended-properties"/><Relationship Id="rId2" Target="docProps/core.xml" Type="http://schemas.openxmlformats.org/package/2006/relationships/metadata/core-properties"/><Relationship Id="rId1" Target="ppt/presentation.xml" Type="http://schemas.openxmlformats.org/officeDocument/2006/relationships/officeDocument"/><Relationship Id="rId4"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1"/>
  </p:notesMasterIdLst>
  <p:sldIdLst>
    <p:sldId id="2006" r:id="rId2"/>
    <p:sldId id="2007" r:id="rId3"/>
    <p:sldId id="2008" r:id="rId4"/>
    <p:sldId id="2009" r:id="rId5"/>
    <p:sldId id="2010" r:id="rId6"/>
    <p:sldId id="2011" r:id="rId7"/>
    <p:sldId id="2012" r:id="rId8"/>
    <p:sldId id="2013" r:id="rId9"/>
    <p:sldId id="2014" r:id="rId10"/>
    <p:sldId id="2015" r:id="rId11"/>
    <p:sldId id="2016" r:id="rId12"/>
    <p:sldId id="2017" r:id="rId13"/>
    <p:sldId id="2018" r:id="rId14"/>
    <p:sldId id="2019" r:id="rId15"/>
    <p:sldId id="2020" r:id="rId16"/>
    <p:sldId id="2021" r:id="rId17"/>
    <p:sldId id="2022" r:id="rId18"/>
    <p:sldId id="2023" r:id="rId19"/>
    <p:sldId id="757" r:id="rId20"/>
    <p:sldId id="758" r:id="rId21"/>
    <p:sldId id="759" r:id="rId22"/>
    <p:sldId id="763" r:id="rId23"/>
    <p:sldId id="766" r:id="rId24"/>
    <p:sldId id="767" r:id="rId25"/>
    <p:sldId id="792" r:id="rId26"/>
    <p:sldId id="793" r:id="rId27"/>
    <p:sldId id="794" r:id="rId28"/>
    <p:sldId id="795" r:id="rId29"/>
    <p:sldId id="803" r:id="rId30"/>
    <p:sldId id="804" r:id="rId31"/>
    <p:sldId id="805" r:id="rId32"/>
    <p:sldId id="784" r:id="rId33"/>
    <p:sldId id="786" r:id="rId34"/>
    <p:sldId id="2024" r:id="rId35"/>
    <p:sldId id="2025" r:id="rId36"/>
    <p:sldId id="790" r:id="rId37"/>
    <p:sldId id="761" r:id="rId38"/>
    <p:sldId id="791" r:id="rId39"/>
    <p:sldId id="2026" r:id="rId40"/>
  </p:sldIdLst>
  <p:sldSz cx="12192000" cy="6858000"/>
  <p:notesSz cx="6858000" cy="9144000"/>
  <p:embeddedFontLst>
    <p:embeddedFont>
      <p:font typeface="Fira Sans Extra Condensed" panose="020F0502020204030204" pitchFamily="34" charset="0"/>
      <p:regular r:id="rId42"/>
      <p:bold r:id="rId43"/>
      <p:italic r:id="rId44"/>
      <p:boldItalic r:id="rId45"/>
    </p:embeddedFont>
    <p:embeddedFont>
      <p:font typeface="Roboto" panose="02000000000000000000" pitchFamily="2" charset="0"/>
      <p:regular r:id="rId46"/>
      <p:bold r:id="rId47"/>
      <p:italic r:id="rId48"/>
      <p:boldItalic r:id="rId49"/>
    </p:embeddedFont>
    <p:embeddedFont>
      <p:font typeface="Times" panose="02020603050405020304" pitchFamily="18"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59"/>
    <p:restoredTop sz="85000"/>
  </p:normalViewPr>
  <p:slideViewPr>
    <p:cSldViewPr snapToGrid="0">
      <p:cViewPr varScale="1">
        <p:scale>
          <a:sx n="97" d="100"/>
          <a:sy n="97" d="100"/>
        </p:scale>
        <p:origin x="256" y="208"/>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notesMaster" Target="notesMasters/notesMaster1.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41414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fld id="{E33F45D1-0806-4735-95C0-FBFE30E20AD4}" type="slidenum">
              <a:rPr kumimoji="0" lang="en-US" sz="1200" b="0" i="0" u="none" strike="noStrike" kern="0" cap="none" spc="0" normalizeH="0" baseline="0" noProof="0" smtClean="0">
                <a:ln>
                  <a:noFill/>
                </a:ln>
                <a:solidFill>
                  <a:srgbClr val="000000"/>
                </a:solidFill>
                <a:effectLst/>
                <a:uLnTx/>
                <a:uFillTx/>
                <a:latin typeface="Times" pitchFamily="18" charset="0"/>
                <a:cs typeface="Arial" panose="020B0604020202020204" pitchFamily="34" charset="0"/>
                <a:sym typeface="Arial"/>
              </a:rPr>
              <a:pPr marL="0" marR="0" lvl="0" indent="0" algn="l" defTabSz="889000" rtl="0" eaLnBrk="0" fontAlgn="auto" latinLnBrk="0" hangingPunct="0">
                <a:lnSpc>
                  <a:spcPct val="100000"/>
                </a:lnSpc>
                <a:spcBef>
                  <a:spcPts val="0"/>
                </a:spcBef>
                <a:spcAft>
                  <a:spcPts val="0"/>
                </a:spcAft>
                <a:buClr>
                  <a:srgbClr val="000000"/>
                </a:buClr>
                <a:buSzTx/>
                <a:buFont typeface="Arial"/>
                <a:buNone/>
                <a:tabLst/>
                <a:defRPr/>
              </a:pPr>
              <a:t>2</a:t>
            </a:fld>
            <a:endParaRPr kumimoji="0" lang="en-US" sz="1200" b="0" i="0" u="none" strike="noStrike" kern="0" cap="none" spc="0" normalizeH="0" baseline="0" noProof="0">
              <a:ln>
                <a:noFill/>
              </a:ln>
              <a:solidFill>
                <a:srgbClr val="000000"/>
              </a:solidFill>
              <a:effectLst/>
              <a:uLnTx/>
              <a:uFillTx/>
              <a:latin typeface="Times" pitchFamily="18" charset="0"/>
              <a:cs typeface="Arial" panose="020B0604020202020204" pitchFamily="34" charset="0"/>
              <a:sym typeface="Arial"/>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b="1">
                <a:latin typeface="Times" pitchFamily="18" charset="0"/>
              </a:rPr>
              <a:t>OECD Europe</a:t>
            </a:r>
            <a:r>
              <a:rPr lang="en-US">
                <a:latin typeface="Times" pitchFamily="18" charset="0"/>
              </a:rPr>
              <a:t> includes: Austria, Belgium, Czech Republic, Denmark, Finland, France, Germany, Greece, Hungary, Iceland, Ireland, Italy, Luxembourg, the Netherlands, Norway, Poland, Portugal, Slovakia, Spain, Sweden, Switzerland, Turkey, and the United Kingdom.</a:t>
            </a:r>
          </a:p>
          <a:p>
            <a:pPr eaLnBrk="1" hangingPunct="1">
              <a:buFontTx/>
              <a:buChar char="•"/>
            </a:pPr>
            <a:r>
              <a:rPr lang="en-US">
                <a:latin typeface="Times" pitchFamily="18" charset="0"/>
              </a:rPr>
              <a:t>Changing focus from the U.S. stage of energy management to the work stage now.</a:t>
            </a:r>
          </a:p>
          <a:p>
            <a:pPr eaLnBrk="1" hangingPunct="1">
              <a:buFontTx/>
              <a:buChar char="•"/>
            </a:pPr>
            <a:r>
              <a:rPr lang="en-US">
                <a:latin typeface="Times" pitchFamily="18" charset="0"/>
              </a:rPr>
              <a:t>Borrowed this slide from DOE.  The stand out part of this is that industry consumes 50% of world energy.  When you look at many developing countries, industrial energy use can be as large as 70- 80% of their total use.</a:t>
            </a:r>
          </a:p>
          <a:p>
            <a:pPr eaLnBrk="1" hangingPunct="1">
              <a:buFontTx/>
              <a:buChar char="•"/>
            </a:pPr>
            <a:r>
              <a:rPr lang="en-US">
                <a:latin typeface="Times" pitchFamily="18" charset="0"/>
              </a:rPr>
              <a:t>This does not go unrecognized.  Many countries have developed energy management system standards or other types of national programs to help their industry.  These countries include Denmark, Ireland, China, Korea, Japan, Spain, Thailand, Germany, Sweden, United Kingdom.  So there is a ground swell of energy management standards that have been developed our are in the process of being developed.</a:t>
            </a:r>
          </a:p>
        </p:txBody>
      </p:sp>
    </p:spTree>
    <p:extLst>
      <p:ext uri="{BB962C8B-B14F-4D97-AF65-F5344CB8AC3E}">
        <p14:creationId xmlns:p14="http://schemas.microsoft.com/office/powerpoint/2010/main" val="2826148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189207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88784"/>
            <a:ext cx="5486400" cy="23236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6400" b="0" i="0">
                <a:latin typeface="+mj-lt"/>
                <a:cs typeface="Arial" panose="020B0604020202020204" pitchFamily="34" charset="0"/>
              </a:defRPr>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dirty="0"/>
          </a:p>
        </p:txBody>
      </p:sp>
      <p:sp>
        <p:nvSpPr>
          <p:cNvPr id="10" name="Google Shape;10;p2"/>
          <p:cNvSpPr txBox="1">
            <a:spLocks noGrp="1"/>
          </p:cNvSpPr>
          <p:nvPr>
            <p:ph type="subTitle" idx="1"/>
          </p:nvPr>
        </p:nvSpPr>
        <p:spPr>
          <a:xfrm>
            <a:off x="609600" y="4312417"/>
            <a:ext cx="5486400" cy="5568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2400">
                <a:latin typeface="+mn-lt"/>
              </a:defRPr>
            </a:lvl1pPr>
            <a:lvl2pPr lvl="1">
              <a:lnSpc>
                <a:spcPct val="100000"/>
              </a:lnSpc>
              <a:spcBef>
                <a:spcPts val="0"/>
              </a:spcBef>
              <a:spcAft>
                <a:spcPts val="0"/>
              </a:spcAft>
              <a:buSzPts val="2800"/>
              <a:buNone/>
              <a:defRPr sz="3733"/>
            </a:lvl2pPr>
            <a:lvl3pPr lvl="2">
              <a:lnSpc>
                <a:spcPct val="100000"/>
              </a:lnSpc>
              <a:spcBef>
                <a:spcPts val="0"/>
              </a:spcBef>
              <a:spcAft>
                <a:spcPts val="0"/>
              </a:spcAft>
              <a:buSzPts val="2800"/>
              <a:buNone/>
              <a:defRPr sz="3733"/>
            </a:lvl3pPr>
            <a:lvl4pPr lvl="3">
              <a:lnSpc>
                <a:spcPct val="100000"/>
              </a:lnSpc>
              <a:spcBef>
                <a:spcPts val="0"/>
              </a:spcBef>
              <a:spcAft>
                <a:spcPts val="0"/>
              </a:spcAft>
              <a:buSzPts val="2800"/>
              <a:buNone/>
              <a:defRPr sz="3733"/>
            </a:lvl4pPr>
            <a:lvl5pPr lvl="4">
              <a:lnSpc>
                <a:spcPct val="100000"/>
              </a:lnSpc>
              <a:spcBef>
                <a:spcPts val="0"/>
              </a:spcBef>
              <a:spcAft>
                <a:spcPts val="0"/>
              </a:spcAft>
              <a:buSzPts val="2800"/>
              <a:buNone/>
              <a:defRPr sz="3733"/>
            </a:lvl5pPr>
            <a:lvl6pPr lvl="5">
              <a:lnSpc>
                <a:spcPct val="100000"/>
              </a:lnSpc>
              <a:spcBef>
                <a:spcPts val="0"/>
              </a:spcBef>
              <a:spcAft>
                <a:spcPts val="0"/>
              </a:spcAft>
              <a:buSzPts val="2800"/>
              <a:buNone/>
              <a:defRPr sz="3733"/>
            </a:lvl6pPr>
            <a:lvl7pPr lvl="6">
              <a:lnSpc>
                <a:spcPct val="100000"/>
              </a:lnSpc>
              <a:spcBef>
                <a:spcPts val="0"/>
              </a:spcBef>
              <a:spcAft>
                <a:spcPts val="0"/>
              </a:spcAft>
              <a:buSzPts val="2800"/>
              <a:buNone/>
              <a:defRPr sz="3733"/>
            </a:lvl7pPr>
            <a:lvl8pPr lvl="7">
              <a:lnSpc>
                <a:spcPct val="100000"/>
              </a:lnSpc>
              <a:spcBef>
                <a:spcPts val="0"/>
              </a:spcBef>
              <a:spcAft>
                <a:spcPts val="0"/>
              </a:spcAft>
              <a:buSzPts val="2800"/>
              <a:buNone/>
              <a:defRPr sz="3733"/>
            </a:lvl8pPr>
            <a:lvl9pPr lvl="8">
              <a:lnSpc>
                <a:spcPct val="100000"/>
              </a:lnSpc>
              <a:spcBef>
                <a:spcPts val="0"/>
              </a:spcBef>
              <a:spcAft>
                <a:spcPts val="0"/>
              </a:spcAft>
              <a:buSzPts val="2800"/>
              <a:buNone/>
              <a:defRPr sz="3733"/>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7871254" y="235090"/>
            <a:ext cx="2430979" cy="501471"/>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10610836" y="-202847"/>
            <a:ext cx="1377347" cy="1377347"/>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868234" y="6176750"/>
            <a:ext cx="537281" cy="475737"/>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4952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609600" y="1663933"/>
            <a:ext cx="10972800" cy="4038800"/>
          </a:xfrm>
          <a:prstGeom prst="rect">
            <a:avLst/>
          </a:prstGeom>
        </p:spPr>
        <p:txBody>
          <a:bodyPr spcFirstLastPara="1" wrap="square" lIns="91425" tIns="91425" rIns="91425" bIns="91425" anchor="t" anchorCtr="0">
            <a:normAutofit/>
          </a:bodyPr>
          <a:lstStyle>
            <a:lvl1pPr marL="609585" lvl="0" indent="-423323">
              <a:spcBef>
                <a:spcPts val="0"/>
              </a:spcBef>
              <a:spcAft>
                <a:spcPts val="0"/>
              </a:spcAft>
              <a:buSzPts val="1400"/>
              <a:buChar char="●"/>
              <a:defRPr sz="2000">
                <a:latin typeface="+mn-lt"/>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3200" b="0" i="0">
                <a:latin typeface="+mj-lt"/>
                <a:cs typeface="Arial" panose="020B0604020202020204" pitchFamily="34" charset="0"/>
              </a:defRPr>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dirty="0"/>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rmAutofit/>
          </a:bodyPr>
          <a:lstStyle>
            <a:lvl1pPr marL="609585" lvl="0" indent="-406390">
              <a:spcBef>
                <a:spcPts val="0"/>
              </a:spcBef>
              <a:spcAft>
                <a:spcPts val="0"/>
              </a:spcAft>
              <a:buSzPts val="1200"/>
              <a:buChar char="●"/>
              <a:defRPr sz="2000">
                <a:latin typeface="+mn-lt"/>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6400" b="0" i="0">
                <a:latin typeface="+mj-lt"/>
                <a:cs typeface="Arial" panose="020B0604020202020204" pitchFamily="34" charset="0"/>
              </a:defRPr>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89"/>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b="0" i="0">
                <a:latin typeface="+mj-lt"/>
                <a:cs typeface="Arial" panose="020B060402020202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atin typeface="+mn-lt"/>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rmAutofit/>
          </a:bodyPr>
          <a:lstStyle>
            <a:lvl1pPr marL="609585" lvl="0" indent="-423323">
              <a:spcBef>
                <a:spcPts val="0"/>
              </a:spcBef>
              <a:spcAft>
                <a:spcPts val="0"/>
              </a:spcAft>
              <a:buSzPts val="14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28709" y="5247476"/>
            <a:ext cx="7998400" cy="806800"/>
          </a:xfrm>
          <a:prstGeom prst="rect">
            <a:avLst/>
          </a:prstGeom>
        </p:spPr>
        <p:txBody>
          <a:bodyPr spcFirstLastPara="1" wrap="square" lIns="91425" tIns="91425" rIns="91425" bIns="91425" anchor="ctr" anchorCtr="0">
            <a:normAutofit/>
          </a:bodyPr>
          <a:lstStyle>
            <a:lvl1pPr marL="609585" lvl="0" indent="-304792">
              <a:lnSpc>
                <a:spcPct val="100000"/>
              </a:lnSpc>
              <a:spcBef>
                <a:spcPts val="0"/>
              </a:spcBef>
              <a:spcAft>
                <a:spcPts val="0"/>
              </a:spcAft>
              <a:buSzPts val="1400"/>
              <a:buNone/>
              <a:defRPr sz="20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6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rPr dirty="0"/>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rmAutofit/>
          </a:bodyPr>
          <a:lstStyle>
            <a:lvl1pPr marL="609585" lvl="0" indent="-423323" algn="ctr">
              <a:spcBef>
                <a:spcPts val="0"/>
              </a:spcBef>
              <a:spcAft>
                <a:spcPts val="0"/>
              </a:spcAft>
              <a:buSzPts val="1400"/>
              <a:buChar char="●"/>
              <a:defRPr sz="2000">
                <a:latin typeface="+mn-lt"/>
              </a:defRPr>
            </a:lvl1pPr>
            <a:lvl2pPr marL="1219170" lvl="1" indent="-423323" algn="ctr">
              <a:spcBef>
                <a:spcPts val="0"/>
              </a:spcBef>
              <a:spcAft>
                <a:spcPts val="0"/>
              </a:spcAft>
              <a:buSzPts val="1400"/>
              <a:buChar char="○"/>
              <a:defRPr/>
            </a:lvl2pPr>
            <a:lvl3pPr marL="1828754" lvl="2" indent="-423323" algn="ctr">
              <a:spcBef>
                <a:spcPts val="0"/>
              </a:spcBef>
              <a:spcAft>
                <a:spcPts val="0"/>
              </a:spcAft>
              <a:buSzPts val="1400"/>
              <a:buChar char="■"/>
              <a:defRPr/>
            </a:lvl3pPr>
            <a:lvl4pPr marL="2438339" lvl="3" indent="-423323" algn="ctr">
              <a:spcBef>
                <a:spcPts val="0"/>
              </a:spcBef>
              <a:spcAft>
                <a:spcPts val="0"/>
              </a:spcAft>
              <a:buSzPts val="1400"/>
              <a:buChar char="●"/>
              <a:defRPr/>
            </a:lvl4pPr>
            <a:lvl5pPr marL="3047924" lvl="4" indent="-423323" algn="ctr">
              <a:spcBef>
                <a:spcPts val="0"/>
              </a:spcBef>
              <a:spcAft>
                <a:spcPts val="0"/>
              </a:spcAft>
              <a:buSzPts val="1400"/>
              <a:buChar char="○"/>
              <a:defRPr/>
            </a:lvl5pPr>
            <a:lvl6pPr marL="3657509" lvl="5" indent="-423323" algn="ctr">
              <a:spcBef>
                <a:spcPts val="0"/>
              </a:spcBef>
              <a:spcAft>
                <a:spcPts val="0"/>
              </a:spcAft>
              <a:buSzPts val="1400"/>
              <a:buChar char="■"/>
              <a:defRPr/>
            </a:lvl6pPr>
            <a:lvl7pPr marL="4267093" lvl="6" indent="-423323" algn="ctr">
              <a:spcBef>
                <a:spcPts val="0"/>
              </a:spcBef>
              <a:spcAft>
                <a:spcPts val="0"/>
              </a:spcAft>
              <a:buSzPts val="1400"/>
              <a:buChar char="●"/>
              <a:defRPr/>
            </a:lvl7pPr>
            <a:lvl8pPr marL="4876678" lvl="7" indent="-423323" algn="ctr">
              <a:spcBef>
                <a:spcPts val="0"/>
              </a:spcBef>
              <a:spcAft>
                <a:spcPts val="0"/>
              </a:spcAft>
              <a:buSzPts val="1400"/>
              <a:buChar char="○"/>
              <a:defRPr/>
            </a:lvl8pPr>
            <a:lvl9pPr marL="5486263" lvl="8" indent="-423323"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315684" y="6238076"/>
            <a:ext cx="1263952" cy="414411"/>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868234" y="6176750"/>
            <a:ext cx="537281" cy="475737"/>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11129939" y="-137173"/>
            <a:ext cx="904922" cy="90492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36551" y="101600"/>
            <a:ext cx="10524067" cy="654050"/>
          </a:xfrm>
          <a:prstGeom prst="rect">
            <a:avLst/>
          </a:prstGeom>
        </p:spPr>
        <p:txBody>
          <a:bodyPr>
            <a:noAutofit/>
          </a:bodyPr>
          <a:lstStyle>
            <a:lvl1pPr>
              <a:defRPr sz="28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20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315684" y="6343651"/>
            <a:ext cx="941949" cy="308836"/>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497845" y="6297948"/>
            <a:ext cx="400404" cy="354539"/>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609600" y="1186249"/>
            <a:ext cx="109728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9461131" y="161009"/>
            <a:ext cx="1495792" cy="308558"/>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11129939" y="-137173"/>
            <a:ext cx="904922" cy="904922"/>
          </a:xfrm>
          <a:prstGeom prst="rect">
            <a:avLst/>
          </a:prstGeom>
        </p:spPr>
      </p:pic>
    </p:spTree>
    <p:extLst>
      <p:ext uri="{BB962C8B-B14F-4D97-AF65-F5344CB8AC3E}">
        <p14:creationId xmlns:p14="http://schemas.microsoft.com/office/powerpoint/2010/main" val="2607162972"/>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431800" y="1989139"/>
            <a:ext cx="5513917"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48920" y="1989139"/>
            <a:ext cx="5516033" cy="4392612"/>
          </a:xfrm>
        </p:spPr>
        <p:txBody>
          <a:bodyPr/>
          <a:lstStyle>
            <a:lvl1pPr>
              <a:defRPr sz="2800" b="0" i="0">
                <a:latin typeface="Arial" panose="020B0604020202020204" pitchFamily="34" charset="0"/>
                <a:cs typeface="Arial" panose="020B0604020202020204" pitchFamily="34" charset="0"/>
              </a:defRPr>
            </a:lvl1pPr>
            <a:lvl2pPr>
              <a:defRPr sz="2400" b="0" i="0">
                <a:latin typeface="Arial" panose="020B0604020202020204" pitchFamily="34" charset="0"/>
                <a:cs typeface="Arial" panose="020B0604020202020204" pitchFamily="34" charset="0"/>
              </a:defRPr>
            </a:lvl2pPr>
            <a:lvl3pPr>
              <a:defRPr sz="2000" b="0" i="0">
                <a:latin typeface="Arial" panose="020B0604020202020204" pitchFamily="34" charset="0"/>
                <a:cs typeface="Arial" panose="020B0604020202020204" pitchFamily="34" charset="0"/>
              </a:defRPr>
            </a:lvl3pPr>
            <a:lvl4pPr>
              <a:defRPr sz="1800" b="0" i="0">
                <a:latin typeface="Arial" panose="020B0604020202020204" pitchFamily="34" charset="0"/>
                <a:cs typeface="Arial" panose="020B0604020202020204" pitchFamily="34" charset="0"/>
              </a:defRPr>
            </a:lvl4pPr>
            <a:lvl5pPr>
              <a:defRPr sz="1800" b="0" i="0">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fld id="{BECF2DCF-3FB2-4886-B9A2-C1E0050B20B1}" type="slidenum">
              <a:rPr lang="en-GB"/>
              <a:pPr>
                <a:defRPr/>
              </a:pPr>
              <a:t>‹#›</a:t>
            </a:fld>
            <a:endParaRPr lang="en-GB"/>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9358198" y="151572"/>
            <a:ext cx="1589281" cy="327843"/>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11101661" y="-165245"/>
            <a:ext cx="961479" cy="96147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315684" y="6238076"/>
            <a:ext cx="1263952" cy="414411"/>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868234" y="6176750"/>
            <a:ext cx="537281" cy="475737"/>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609600" y="1167296"/>
            <a:ext cx="109728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272626447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3" r:id="rId3"/>
    <p:sldLayoutId id="2147483654" r:id="rId4"/>
    <p:sldLayoutId id="2147483655" r:id="rId5"/>
    <p:sldLayoutId id="2147483656" r:id="rId6"/>
    <p:sldLayoutId id="2147483657" r:id="rId7"/>
    <p:sldLayoutId id="2147483662"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arget="../charts/chart1.xml" Type="http://schemas.openxmlformats.org/officeDocument/2006/relationships/chart"/><Relationship Id="rId2" Target="../media/image14.jpeg" Type="http://schemas.openxmlformats.org/officeDocument/2006/relationships/image"/><Relationship Id="rId1" Target="../slideLayouts/slideLayout2.xml" Type="http://schemas.openxmlformats.org/officeDocument/2006/relationships/slideLayout"/></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arget="../media/image15.jpeg" Type="http://schemas.openxmlformats.org/officeDocument/2006/relationships/image"/><Relationship Id="rId1" Target="../slideLayouts/slideLayout2.xml" Type="http://schemas.openxmlformats.org/officeDocument/2006/relationships/slideLayout"/></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http://loxoaytuynel.com/wp-content/uploads/2017/04/l%C3%B2-tr%E1%BA%A7n-b%E1%BA%B1ng-300x169.jpg" TargetMode="External"/></Relationships>
</file>

<file path=ppt/slides/_rels/slide27.xml.rels><?xml version="1.0" encoding="UTF-8" standalone="yes" ?><Relationships xmlns="http://schemas.openxmlformats.org/package/2006/relationships"><Relationship Id="rId3" Target="../media/image22.jpeg" Type="http://schemas.openxmlformats.org/officeDocument/2006/relationships/image"/><Relationship Id="rId2" Target="../media/image21.jpeg" Type="http://schemas.openxmlformats.org/officeDocument/2006/relationships/image"/><Relationship Id="rId1" Target="../slideLayouts/slideLayout2.xml" Type="http://schemas.openxmlformats.org/officeDocument/2006/relationships/slideLayout"/></Relationships>
</file>

<file path=ppt/slides/_rels/slide28.xml.rels><?xml version="1.0" encoding="UTF-8" standalone="yes" ?><Relationships xmlns="http://schemas.openxmlformats.org/package/2006/relationships"><Relationship Id="rId3" Target="../media/image24.jpeg" Type="http://schemas.openxmlformats.org/officeDocument/2006/relationships/image"/><Relationship Id="rId2" Target="../media/image23.jpeg" Type="http://schemas.openxmlformats.org/officeDocument/2006/relationships/image"/><Relationship Id="rId1" Target="../slideLayouts/slideLayout2.xml" Type="http://schemas.openxmlformats.org/officeDocument/2006/relationships/slideLayout"/><Relationship Id="rId4" Target="../media/image25.jpeg" Type="http://schemas.openxmlformats.org/officeDocument/2006/relationships/image"/></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grpSp>
        <p:nvGrpSpPr>
          <p:cNvPr id="48" name="Google Shape;48;p15"/>
          <p:cNvGrpSpPr/>
          <p:nvPr/>
        </p:nvGrpSpPr>
        <p:grpSpPr>
          <a:xfrm>
            <a:off x="6523587" y="1779743"/>
            <a:ext cx="5486761" cy="4546744"/>
            <a:chOff x="1079350" y="238125"/>
            <a:chExt cx="5461275" cy="4525625"/>
          </a:xfrm>
        </p:grpSpPr>
        <p:sp>
          <p:nvSpPr>
            <p:cNvPr id="49"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3"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0"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1"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6"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7"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9"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0"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1"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2"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3"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0"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1"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8"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9"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9"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0"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0"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1"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2"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3"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0"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1"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8"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9"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6"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7"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4"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5"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2"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3"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
        <p:nvSpPr>
          <p:cNvPr id="3" name="Subtitle 2">
            <a:extLst>
              <a:ext uri="{FF2B5EF4-FFF2-40B4-BE49-F238E27FC236}">
                <a16:creationId xmlns:a16="http://schemas.microsoft.com/office/drawing/2014/main" id="{CF8BC7D1-17D2-7144-7D21-58C10DB2CDEE}"/>
              </a:ext>
            </a:extLst>
          </p:cNvPr>
          <p:cNvSpPr>
            <a:spLocks noGrp="1"/>
          </p:cNvSpPr>
          <p:nvPr>
            <p:ph type="subTitle" idx="1"/>
          </p:nvPr>
        </p:nvSpPr>
        <p:spPr>
          <a:xfrm>
            <a:off x="712676" y="3729991"/>
            <a:ext cx="5091776" cy="1629255"/>
          </a:xfrm>
        </p:spPr>
        <p:txBody>
          <a:bodyPr>
            <a:normAutofit/>
          </a:bodyPr>
          <a:lstStyle/>
          <a:p>
            <a:pPr marL="0" indent="0">
              <a:spcAft>
                <a:spcPts val="800"/>
              </a:spcAft>
            </a:pPr>
            <a:r>
              <a:rPr lang="vi-VN" sz="2000" b="1" u="sng" dirty="0">
                <a:solidFill>
                  <a:schemeClr val="accent1">
                    <a:lumMod val="50000"/>
                  </a:schemeClr>
                </a:solidFill>
              </a:rPr>
              <a:t>Module 4.5</a:t>
            </a:r>
            <a:r>
              <a:rPr lang="vi-VN" sz="2000" u="sng" dirty="0">
                <a:solidFill>
                  <a:schemeClr val="accent1">
                    <a:lumMod val="50000"/>
                  </a:schemeClr>
                </a:solidFill>
              </a:rPr>
              <a:t>. </a:t>
            </a:r>
            <a:endParaRPr lang="en-US" sz="2000" u="sng" dirty="0">
              <a:solidFill>
                <a:schemeClr val="accent1">
                  <a:lumMod val="50000"/>
                </a:schemeClr>
              </a:solidFill>
            </a:endParaRPr>
          </a:p>
          <a:p>
            <a:pPr marL="0" indent="0"/>
            <a:r>
              <a:rPr lang="vi-VN" sz="2000" b="1" dirty="0">
                <a:solidFill>
                  <a:schemeClr val="accent1">
                    <a:lumMod val="50000"/>
                  </a:schemeClr>
                </a:solidFill>
              </a:rPr>
              <a:t>Thực trạng, tiềm năng TKNL trong </a:t>
            </a:r>
            <a:r>
              <a:rPr lang="en-US" altLang="ko-KR" sz="2000" b="1" dirty="0" err="1">
                <a:solidFill>
                  <a:srgbClr val="0070C0"/>
                </a:solidFill>
                <a:cs typeface="Arial" pitchFamily="34" charset="0"/>
              </a:rPr>
              <a:t>Ngành</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Gạch</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và</a:t>
            </a:r>
            <a:r>
              <a:rPr lang="en-US" altLang="ko-KR" sz="2000" b="1" dirty="0">
                <a:solidFill>
                  <a:srgbClr val="0070C0"/>
                </a:solidFill>
                <a:cs typeface="Arial" pitchFamily="34" charset="0"/>
              </a:rPr>
              <a:t> </a:t>
            </a:r>
            <a:r>
              <a:rPr lang="en-US" altLang="ko-KR" sz="2000" b="1" dirty="0" err="1">
                <a:solidFill>
                  <a:srgbClr val="0070C0"/>
                </a:solidFill>
                <a:cs typeface="Arial" pitchFamily="34" charset="0"/>
              </a:rPr>
              <a:t>Gốm</a:t>
            </a:r>
            <a:endParaRPr lang="ko-KR" altLang="en-US" sz="2000" b="1" dirty="0">
              <a:solidFill>
                <a:srgbClr val="0070C0"/>
              </a:solidFill>
              <a:cs typeface="Arial" pitchFamily="34" charset="0"/>
            </a:endParaRPr>
          </a:p>
          <a:p>
            <a:pPr marL="0" indent="0"/>
            <a:endParaRPr lang="en-VN" sz="2000" b="1" dirty="0">
              <a:solidFill>
                <a:schemeClr val="accent1">
                  <a:lumMod val="50000"/>
                </a:schemeClr>
              </a:solidFill>
            </a:endParaRPr>
          </a:p>
        </p:txBody>
      </p:sp>
      <p:sp>
        <p:nvSpPr>
          <p:cNvPr id="6" name="Google Shape;46;p15">
            <a:extLst>
              <a:ext uri="{FF2B5EF4-FFF2-40B4-BE49-F238E27FC236}">
                <a16:creationId xmlns:a16="http://schemas.microsoft.com/office/drawing/2014/main" id="{FC81B3B6-5993-7BD6-AC65-0A5E8C6AA70F}"/>
              </a:ext>
            </a:extLst>
          </p:cNvPr>
          <p:cNvSpPr txBox="1">
            <a:spLocks noGrp="1"/>
          </p:cNvSpPr>
          <p:nvPr>
            <p:ph type="ctrTitle"/>
          </p:nvPr>
        </p:nvSpPr>
        <p:spPr>
          <a:xfrm>
            <a:off x="597346" y="1173943"/>
            <a:ext cx="9434928" cy="1463268"/>
          </a:xfrm>
          <a:prstGeom prst="rect">
            <a:avLst/>
          </a:prstGeom>
        </p:spPr>
        <p:txBody>
          <a:bodyPr spcFirstLastPara="1" wrap="square" lIns="121900" tIns="121900" rIns="121900" bIns="121900" anchor="ctr" anchorCtr="0">
            <a:noAutofit/>
          </a:bodyPr>
          <a:lstStyle/>
          <a:p>
            <a:r>
              <a:rPr lang="en" sz="4000" b="1" dirty="0">
                <a:solidFill>
                  <a:schemeClr val="accent1">
                    <a:lumMod val="50000"/>
                  </a:schemeClr>
                </a:solidFill>
              </a:rPr>
              <a:t>CHƯƠNG TRÌNH TẬP HUẤN CHO DOANH NGHIỆP CÔNG NGHIỆP</a:t>
            </a:r>
            <a:endParaRPr sz="4000" b="1" dirty="0">
              <a:solidFill>
                <a:schemeClr val="accent1">
                  <a:lumMod val="50000"/>
                </a:schemeClr>
              </a:solidFill>
            </a:endParaRPr>
          </a:p>
        </p:txBody>
      </p:sp>
      <p:sp>
        <p:nvSpPr>
          <p:cNvPr id="7" name="TextBox 6">
            <a:extLst>
              <a:ext uri="{FF2B5EF4-FFF2-40B4-BE49-F238E27FC236}">
                <a16:creationId xmlns:a16="http://schemas.microsoft.com/office/drawing/2014/main" id="{2A49F0F0-F661-C33E-4406-55E494A7BC45}"/>
              </a:ext>
            </a:extLst>
          </p:cNvPr>
          <p:cNvSpPr txBox="1"/>
          <p:nvPr/>
        </p:nvSpPr>
        <p:spPr>
          <a:xfrm>
            <a:off x="712676" y="2727900"/>
            <a:ext cx="5383324" cy="400110"/>
          </a:xfrm>
          <a:prstGeom prst="rect">
            <a:avLst/>
          </a:prstGeom>
          <a:noFill/>
        </p:spPr>
        <p:txBody>
          <a:bodyPr wrap="square" rtlCol="0" anchor="ctr">
            <a:spAutoFit/>
          </a:bodyPr>
          <a:lstStyle/>
          <a:p>
            <a:r>
              <a:rPr lang="en-US" altLang="ko-KR" sz="2000" b="1" dirty="0">
                <a:solidFill>
                  <a:srgbClr val="0070C0"/>
                </a:solidFill>
                <a:cs typeface="Arial" pitchFamily="34" charset="0"/>
              </a:rPr>
              <a:t>Quản </a:t>
            </a:r>
            <a:r>
              <a:rPr lang="en-US" altLang="ko-KR" sz="2000" b="1" dirty="0" err="1">
                <a:solidFill>
                  <a:srgbClr val="0070C0"/>
                </a:solidFill>
                <a:cs typeface="Arial" pitchFamily="34" charset="0"/>
              </a:rPr>
              <a:t>lý</a:t>
            </a:r>
            <a:r>
              <a:rPr lang="en-US" altLang="ko-KR" sz="2000" b="1" dirty="0">
                <a:solidFill>
                  <a:srgbClr val="0070C0"/>
                </a:solidFill>
                <a:cs typeface="Arial" pitchFamily="34" charset="0"/>
              </a:rPr>
              <a:t> Doanh </a:t>
            </a:r>
            <a:r>
              <a:rPr lang="en-US" altLang="ko-KR" sz="2000" b="1" dirty="0" err="1">
                <a:solidFill>
                  <a:srgbClr val="0070C0"/>
                </a:solidFill>
                <a:cs typeface="Arial" pitchFamily="34" charset="0"/>
              </a:rPr>
              <a:t>nghiệp</a:t>
            </a:r>
            <a:endParaRPr lang="ko-KR" altLang="en-US" sz="2000" b="1" dirty="0">
              <a:solidFill>
                <a:srgbClr val="0070C0"/>
              </a:solidFill>
              <a:cs typeface="Arial" pitchFamily="34" charset="0"/>
            </a:endParaRPr>
          </a:p>
        </p:txBody>
      </p:sp>
    </p:spTree>
    <p:extLst>
      <p:ext uri="{BB962C8B-B14F-4D97-AF65-F5344CB8AC3E}">
        <p14:creationId xmlns:p14="http://schemas.microsoft.com/office/powerpoint/2010/main" val="2826252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oogle Shape;888;p23">
            <a:extLst>
              <a:ext uri="{FF2B5EF4-FFF2-40B4-BE49-F238E27FC236}">
                <a16:creationId xmlns:a16="http://schemas.microsoft.com/office/drawing/2014/main" id="{7DBB01BF-AD7A-45E8-B3CA-954F6AEAA44A}"/>
              </a:ext>
            </a:extLst>
          </p:cNvPr>
          <p:cNvGrpSpPr/>
          <p:nvPr/>
        </p:nvGrpSpPr>
        <p:grpSpPr>
          <a:xfrm>
            <a:off x="5741041" y="1531600"/>
            <a:ext cx="5638800" cy="3007036"/>
            <a:chOff x="616063" y="1285122"/>
            <a:chExt cx="4229100" cy="2445377"/>
          </a:xfrm>
        </p:grpSpPr>
        <p:grpSp>
          <p:nvGrpSpPr>
            <p:cNvPr id="15" name="Google Shape;889;p23">
              <a:extLst>
                <a:ext uri="{FF2B5EF4-FFF2-40B4-BE49-F238E27FC236}">
                  <a16:creationId xmlns:a16="http://schemas.microsoft.com/office/drawing/2014/main" id="{0C242750-1082-43AD-A1DD-4562D8E45483}"/>
                </a:ext>
              </a:extLst>
            </p:cNvPr>
            <p:cNvGrpSpPr/>
            <p:nvPr/>
          </p:nvGrpSpPr>
          <p:grpSpPr>
            <a:xfrm>
              <a:off x="1344479" y="1285122"/>
              <a:ext cx="3500684" cy="2445377"/>
              <a:chOff x="2015874" y="1200850"/>
              <a:chExt cx="3500684" cy="2445377"/>
            </a:xfrm>
          </p:grpSpPr>
          <p:sp>
            <p:nvSpPr>
              <p:cNvPr id="17" name="Google Shape;890;p23">
                <a:extLst>
                  <a:ext uri="{FF2B5EF4-FFF2-40B4-BE49-F238E27FC236}">
                    <a16:creationId xmlns:a16="http://schemas.microsoft.com/office/drawing/2014/main" id="{D61D78EB-573C-4DC8-90D7-53FBF20659B8}"/>
                  </a:ext>
                </a:extLst>
              </p:cNvPr>
              <p:cNvSpPr txBox="1"/>
              <p:nvPr/>
            </p:nvSpPr>
            <p:spPr>
              <a:xfrm>
                <a:off x="2015874" y="1200850"/>
                <a:ext cx="350068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Cường độ năng l</a:t>
                </a:r>
                <a:r>
                  <a:rPr kumimoji="0" lang="en-US" sz="1800" b="1" i="0" u="none" strike="noStrike" kern="0" cap="none" spc="0" normalizeH="0" baseline="0" noProof="0" dirty="0" err="1">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ượ</a:t>
                </a: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ng </a:t>
                </a:r>
                <a:r>
                  <a:rPr kumimoji="0" lang="en-US"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theo </a:t>
                </a:r>
                <a:r>
                  <a:rPr kumimoji="0" lang="vi-VN" sz="18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từng nước</a:t>
                </a:r>
              </a:p>
            </p:txBody>
          </p:sp>
          <p:sp>
            <p:nvSpPr>
              <p:cNvPr id="18" name="Google Shape;891;p23">
                <a:extLst>
                  <a:ext uri="{FF2B5EF4-FFF2-40B4-BE49-F238E27FC236}">
                    <a16:creationId xmlns:a16="http://schemas.microsoft.com/office/drawing/2014/main" id="{551CB2B6-07E2-4A40-8921-241C756EAF66}"/>
                  </a:ext>
                </a:extLst>
              </p:cNvPr>
              <p:cNvSpPr txBox="1"/>
              <p:nvPr/>
            </p:nvSpPr>
            <p:spPr>
              <a:xfrm>
                <a:off x="2015874" y="1567466"/>
                <a:ext cx="3432817" cy="2078761"/>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80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Roboto"/>
                  </a:rPr>
                  <a:t>﻿Xét trên quy mô dân số, chỉ số TPES trên đầu người của Việt Nam ở năm 2018 còn tương đối thấp, chỉ 848 kgOE/người, thậm chí còn thập hơn trung bình của toàn khối ASEAN là 1.041 kgOE/người. Tuy nhiên, cường độ TPES trên GDP lại khá cao. Điều này cho thấy hiệu quả sử dụng năng lượng của Việt Nam cần phải cải thiện</a:t>
                </a:r>
              </a:p>
            </p:txBody>
          </p:sp>
        </p:grpSp>
        <p:sp>
          <p:nvSpPr>
            <p:cNvPr id="16" name="Google Shape;892;p23">
              <a:extLst>
                <a:ext uri="{FF2B5EF4-FFF2-40B4-BE49-F238E27FC236}">
                  <a16:creationId xmlns:a16="http://schemas.microsoft.com/office/drawing/2014/main" id="{43EA7C95-32C1-4B7E-B252-3EBAEAAA9864}"/>
                </a:ext>
              </a:extLst>
            </p:cNvPr>
            <p:cNvSpPr/>
            <p:nvPr/>
          </p:nvSpPr>
          <p:spPr>
            <a:xfrm>
              <a:off x="616063" y="1375738"/>
              <a:ext cx="552000" cy="552000"/>
            </a:xfrm>
            <a:prstGeom prst="ellipse">
              <a:avLst/>
            </a:prstGeom>
            <a:solidFill>
              <a:schemeClr val="accent3"/>
            </a:solidFill>
            <a:ln w="38100" cap="flat" cmpd="sng">
              <a:solidFill>
                <a:schemeClr val="accent3">
                  <a:lumMod val="60000"/>
                  <a:lumOff val="40000"/>
                </a:schemeClr>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3</a:t>
              </a:r>
              <a:endParaRPr kumimoji="0" sz="1800" b="0" i="0" u="none" strike="noStrike" kern="0" cap="none" spc="0" normalizeH="0" baseline="0" noProof="0" dirty="0">
                <a:ln>
                  <a:noFill/>
                </a:ln>
                <a:solidFill>
                  <a:srgbClr val="FFFFFF"/>
                </a:solidFill>
                <a:effectLst/>
                <a:uLnTx/>
                <a:uFillTx/>
                <a:latin typeface="Arial"/>
                <a:cs typeface="Arial"/>
                <a:sym typeface="Arial"/>
              </a:endParaRPr>
            </a:p>
          </p:txBody>
        </p:sp>
      </p:grpSp>
      <p:grpSp>
        <p:nvGrpSpPr>
          <p:cNvPr id="19" name="Google Shape;893;p23">
            <a:extLst>
              <a:ext uri="{FF2B5EF4-FFF2-40B4-BE49-F238E27FC236}">
                <a16:creationId xmlns:a16="http://schemas.microsoft.com/office/drawing/2014/main" id="{947757D5-AB91-491B-BB19-2B01CDF86075}"/>
              </a:ext>
            </a:extLst>
          </p:cNvPr>
          <p:cNvGrpSpPr/>
          <p:nvPr/>
        </p:nvGrpSpPr>
        <p:grpSpPr>
          <a:xfrm>
            <a:off x="5831531" y="5484705"/>
            <a:ext cx="5843638" cy="1121392"/>
            <a:chOff x="616063" y="2364491"/>
            <a:chExt cx="4382728" cy="841044"/>
          </a:xfrm>
        </p:grpSpPr>
        <p:sp>
          <p:nvSpPr>
            <p:cNvPr id="22" name="Google Shape;895;p23">
              <a:extLst>
                <a:ext uri="{FF2B5EF4-FFF2-40B4-BE49-F238E27FC236}">
                  <a16:creationId xmlns:a16="http://schemas.microsoft.com/office/drawing/2014/main" id="{FC511A04-30EC-4091-BBE1-2D709B7A3A71}"/>
                </a:ext>
              </a:extLst>
            </p:cNvPr>
            <p:cNvSpPr txBox="1"/>
            <p:nvPr/>
          </p:nvSpPr>
          <p:spPr>
            <a:xfrm>
              <a:off x="1344479" y="2364491"/>
              <a:ext cx="3654312" cy="841044"/>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30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Arial"/>
                </a:rPr>
                <a:t>Lượng năng lượng cần thiết để sản xuất một đơn vị sản lượng kinh tế. Con số thấp hơn có nghĩa là các nền kinh tế tạo ra giá trị kinh tế theo cách ít sử dụng năng lượng hơn.</a:t>
              </a: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21" name="Google Shape;897;p23">
              <a:extLst>
                <a:ext uri="{FF2B5EF4-FFF2-40B4-BE49-F238E27FC236}">
                  <a16:creationId xmlns:a16="http://schemas.microsoft.com/office/drawing/2014/main" id="{CA4363F4-5487-453A-841A-2FFBDF74039B}"/>
                </a:ext>
              </a:extLst>
            </p:cNvPr>
            <p:cNvSpPr/>
            <p:nvPr/>
          </p:nvSpPr>
          <p:spPr>
            <a:xfrm>
              <a:off x="616063" y="2509013"/>
              <a:ext cx="552000" cy="552000"/>
            </a:xfrm>
            <a:prstGeom prst="ellipse">
              <a:avLst/>
            </a:prstGeom>
            <a:solidFill>
              <a:srgbClr val="434343"/>
            </a:solidFill>
            <a:ln w="38100" cap="flat" cmpd="sng">
              <a:solidFill>
                <a:schemeClr val="bg1">
                  <a:lumMod val="50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18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4</a:t>
              </a:r>
              <a:endParaRPr kumimoji="0" sz="1800" b="0" i="0" u="none" strike="noStrike" kern="0" cap="none" spc="0" normalizeH="0" baseline="0" noProof="0" dirty="0">
                <a:ln>
                  <a:noFill/>
                </a:ln>
                <a:solidFill>
                  <a:srgbClr val="000000"/>
                </a:solidFill>
                <a:effectLst/>
                <a:uLnTx/>
                <a:uFillTx/>
                <a:latin typeface="Arial"/>
                <a:cs typeface="Arial"/>
                <a:sym typeface="Arial"/>
              </a:endParaRPr>
            </a:p>
          </p:txBody>
        </p:sp>
      </p:grpSp>
      <p:sp>
        <p:nvSpPr>
          <p:cNvPr id="5" name="Title 2">
            <a:extLst>
              <a:ext uri="{FF2B5EF4-FFF2-40B4-BE49-F238E27FC236}">
                <a16:creationId xmlns:a16="http://schemas.microsoft.com/office/drawing/2014/main" id="{F9FA7664-EF11-D672-A0F3-C953DEA6435E}"/>
              </a:ext>
            </a:extLst>
          </p:cNvPr>
          <p:cNvSpPr>
            <a:spLocks noGrp="1"/>
          </p:cNvSpPr>
          <p:nvPr>
            <p:ph type="title"/>
          </p:nvPr>
        </p:nvSpPr>
        <p:spPr>
          <a:xfrm>
            <a:off x="609600" y="585531"/>
            <a:ext cx="10972800" cy="590491"/>
          </a:xfrm>
        </p:spPr>
        <p:txBody>
          <a:bodyPr>
            <a:no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SỬ </a:t>
            </a:r>
            <a:r>
              <a:rPr lang="vi-VN">
                <a:solidFill>
                  <a:schemeClr val="accent1">
                    <a:lumMod val="50000"/>
                  </a:schemeClr>
                </a:solidFill>
                <a:latin typeface="+mn-lt"/>
              </a:rPr>
              <a:t>DỤNG NĂNG </a:t>
            </a:r>
            <a:r>
              <a:rPr lang="vi-VN" dirty="0">
                <a:solidFill>
                  <a:schemeClr val="accent1">
                    <a:lumMod val="50000"/>
                  </a:schemeClr>
                </a:solidFill>
                <a:latin typeface="+mn-lt"/>
              </a:rPr>
              <a:t>LƯỢNG </a:t>
            </a:r>
            <a:r>
              <a:rPr lang="vi-VN">
                <a:solidFill>
                  <a:schemeClr val="accent1">
                    <a:lumMod val="50000"/>
                  </a:schemeClr>
                </a:solidFill>
                <a:latin typeface="+mn-lt"/>
              </a:rPr>
              <a:t>TẠI V</a:t>
            </a:r>
            <a:r>
              <a:rPr lang="en-US">
                <a:solidFill>
                  <a:schemeClr val="accent1">
                    <a:lumMod val="50000"/>
                  </a:schemeClr>
                </a:solidFill>
                <a:latin typeface="+mn-lt"/>
              </a:rPr>
              <a:t>I</a:t>
            </a:r>
            <a:r>
              <a:rPr lang="vi-VN">
                <a:solidFill>
                  <a:schemeClr val="accent1">
                    <a:lumMod val="50000"/>
                  </a:schemeClr>
                </a:solidFill>
                <a:latin typeface="+mn-lt"/>
              </a:rPr>
              <a:t>ỆT </a:t>
            </a:r>
            <a:r>
              <a:rPr lang="vi-VN" dirty="0">
                <a:solidFill>
                  <a:schemeClr val="accent1">
                    <a:lumMod val="50000"/>
                  </a:schemeClr>
                </a:solidFill>
                <a:latin typeface="+mn-lt"/>
              </a:rPr>
              <a:t>NAM</a:t>
            </a:r>
          </a:p>
        </p:txBody>
      </p:sp>
      <p:pic>
        <p:nvPicPr>
          <p:cNvPr id="2" name="Picture 1">
            <a:extLst>
              <a:ext uri="{FF2B5EF4-FFF2-40B4-BE49-F238E27FC236}">
                <a16:creationId xmlns:a16="http://schemas.microsoft.com/office/drawing/2014/main" id="{5FFB9636-5FEA-872C-53F8-F1AE2F5E241C}"/>
              </a:ext>
            </a:extLst>
          </p:cNvPr>
          <p:cNvPicPr>
            <a:picLocks noChangeAspect="1"/>
          </p:cNvPicPr>
          <p:nvPr/>
        </p:nvPicPr>
        <p:blipFill>
          <a:blip r:embed="rId2"/>
          <a:stretch>
            <a:fillRect/>
          </a:stretch>
        </p:blipFill>
        <p:spPr>
          <a:xfrm>
            <a:off x="215993" y="1299414"/>
            <a:ext cx="5525048" cy="2556215"/>
          </a:xfrm>
          <a:prstGeom prst="rect">
            <a:avLst/>
          </a:prstGeom>
        </p:spPr>
      </p:pic>
      <p:pic>
        <p:nvPicPr>
          <p:cNvPr id="3" name="Picture 2">
            <a:extLst>
              <a:ext uri="{FF2B5EF4-FFF2-40B4-BE49-F238E27FC236}">
                <a16:creationId xmlns:a16="http://schemas.microsoft.com/office/drawing/2014/main" id="{C49BAF95-1AA2-338D-A89F-5F9DAAD5CE27}"/>
              </a:ext>
            </a:extLst>
          </p:cNvPr>
          <p:cNvPicPr>
            <a:picLocks noChangeAspect="1"/>
          </p:cNvPicPr>
          <p:nvPr/>
        </p:nvPicPr>
        <p:blipFill>
          <a:blip r:embed="rId3"/>
          <a:stretch>
            <a:fillRect/>
          </a:stretch>
        </p:blipFill>
        <p:spPr>
          <a:xfrm>
            <a:off x="215993" y="3979022"/>
            <a:ext cx="4872417" cy="2824350"/>
          </a:xfrm>
          <a:prstGeom prst="rect">
            <a:avLst/>
          </a:prstGeom>
        </p:spPr>
      </p:pic>
      <p:sp>
        <p:nvSpPr>
          <p:cNvPr id="6" name="TextBox 5">
            <a:extLst>
              <a:ext uri="{FF2B5EF4-FFF2-40B4-BE49-F238E27FC236}">
                <a16:creationId xmlns:a16="http://schemas.microsoft.com/office/drawing/2014/main" id="{54AE0761-2CAB-4FAD-DD55-5A8FE4E923CA}"/>
              </a:ext>
            </a:extLst>
          </p:cNvPr>
          <p:cNvSpPr txBox="1"/>
          <p:nvPr/>
        </p:nvSpPr>
        <p:spPr>
          <a:xfrm>
            <a:off x="6851286" y="4999552"/>
            <a:ext cx="4438066"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000" b="1" i="0" u="none" strike="noStrike" kern="0" cap="none" spc="0" normalizeH="0" baseline="0" noProof="0" dirty="0">
                <a:ln>
                  <a:noFill/>
                </a:ln>
                <a:solidFill>
                  <a:srgbClr val="000000"/>
                </a:solidFill>
                <a:effectLst/>
                <a:uLnTx/>
                <a:uFillTx/>
                <a:latin typeface="Arial"/>
                <a:cs typeface="Arial"/>
                <a:sym typeface="Arial"/>
              </a:rPr>
              <a:t>Cường độ năng lượng, 2000- 2020</a:t>
            </a:r>
            <a:endParaRPr kumimoji="0" lang="en-US" sz="2000" b="1" i="0" u="none" strike="noStrike" kern="0" cap="none" spc="0" normalizeH="0" baseline="0" noProof="0" dirty="0">
              <a:ln>
                <a:noFill/>
              </a:ln>
              <a:solidFill>
                <a:srgbClr val="000000"/>
              </a:solidFill>
              <a:effectLst/>
              <a:uLnTx/>
              <a:uFillTx/>
              <a:latin typeface="Arial"/>
              <a:cs typeface="Arial"/>
              <a:sym typeface="Arial"/>
            </a:endParaRPr>
          </a:p>
        </p:txBody>
      </p:sp>
      <p:sp>
        <p:nvSpPr>
          <p:cNvPr id="7" name="TextBox 6">
            <a:extLst>
              <a:ext uri="{FF2B5EF4-FFF2-40B4-BE49-F238E27FC236}">
                <a16:creationId xmlns:a16="http://schemas.microsoft.com/office/drawing/2014/main" id="{FF118041-ED07-9D6C-21CC-F07D2754EC5F}"/>
              </a:ext>
            </a:extLst>
          </p:cNvPr>
          <p:cNvSpPr txBox="1"/>
          <p:nvPr/>
        </p:nvSpPr>
        <p:spPr>
          <a:xfrm>
            <a:off x="3273634" y="3778826"/>
            <a:ext cx="3203407"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0" i="1" u="none" strike="noStrike" kern="0" cap="none" spc="0" normalizeH="0" baseline="0" noProof="0">
                <a:ln>
                  <a:noFill/>
                </a:ln>
                <a:solidFill>
                  <a:srgbClr val="000000"/>
                </a:solidFill>
                <a:effectLst/>
                <a:uLnTx/>
                <a:uFillTx/>
                <a:latin typeface="Arial"/>
                <a:cs typeface="Arial"/>
                <a:sym typeface="Arial"/>
              </a:rPr>
              <a:t>Thống kê năng lượng Việt Nam 2020</a:t>
            </a:r>
            <a:endParaRPr kumimoji="0" lang="en-VN" sz="1200" b="0" i="1"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8882752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517656" y="424543"/>
            <a:ext cx="10972800" cy="713029"/>
          </a:xfrm>
        </p:spPr>
        <p:txBody>
          <a:bodyPr>
            <a:noAutofit/>
          </a:bodyPr>
          <a:lstStyle/>
          <a:p>
            <a:r>
              <a:rPr lang="en-US" sz="2400" dirty="0" err="1">
                <a:solidFill>
                  <a:schemeClr val="accent1">
                    <a:lumMod val="50000"/>
                  </a:schemeClr>
                </a:solidFill>
              </a:rPr>
              <a:t>Bảng</a:t>
            </a:r>
            <a:r>
              <a:rPr lang="en-US" sz="2400" dirty="0">
                <a:solidFill>
                  <a:schemeClr val="accent1">
                    <a:lumMod val="50000"/>
                  </a:schemeClr>
                </a:solidFill>
              </a:rPr>
              <a:t> so </a:t>
            </a:r>
            <a:r>
              <a:rPr lang="en-US" sz="2400" dirty="0" err="1">
                <a:solidFill>
                  <a:schemeClr val="accent1">
                    <a:lumMod val="50000"/>
                  </a:schemeClr>
                </a:solidFill>
              </a:rPr>
              <a:t>sánh</a:t>
            </a:r>
            <a:r>
              <a:rPr lang="en-US" sz="2400" dirty="0">
                <a:solidFill>
                  <a:schemeClr val="accent1">
                    <a:lumMod val="50000"/>
                  </a:schemeClr>
                </a:solidFill>
              </a:rPr>
              <a:t> </a:t>
            </a:r>
            <a:r>
              <a:rPr lang="en-US" sz="2400" dirty="0" err="1">
                <a:solidFill>
                  <a:schemeClr val="accent1">
                    <a:lumMod val="50000"/>
                  </a:schemeClr>
                </a:solidFill>
              </a:rPr>
              <a:t>giá</a:t>
            </a:r>
            <a:r>
              <a:rPr lang="en-US" sz="2400" dirty="0">
                <a:solidFill>
                  <a:schemeClr val="accent1">
                    <a:lumMod val="50000"/>
                  </a:schemeClr>
                </a:solidFill>
              </a:rPr>
              <a:t> </a:t>
            </a:r>
            <a:r>
              <a:rPr lang="en-US" sz="2400" dirty="0" err="1">
                <a:solidFill>
                  <a:schemeClr val="accent1">
                    <a:lumMod val="50000"/>
                  </a:schemeClr>
                </a:solidFill>
              </a:rPr>
              <a:t>điện</a:t>
            </a:r>
            <a:r>
              <a:rPr lang="en-US" sz="2400" dirty="0">
                <a:solidFill>
                  <a:schemeClr val="accent1">
                    <a:lumMod val="50000"/>
                  </a:schemeClr>
                </a:solidFill>
              </a:rPr>
              <a:t> </a:t>
            </a:r>
            <a:r>
              <a:rPr lang="en-US" sz="2400" dirty="0" err="1">
                <a:solidFill>
                  <a:schemeClr val="accent1">
                    <a:lumMod val="50000"/>
                  </a:schemeClr>
                </a:solidFill>
              </a:rPr>
              <a:t>của</a:t>
            </a:r>
            <a:r>
              <a:rPr lang="en-US" sz="2400" dirty="0">
                <a:solidFill>
                  <a:schemeClr val="accent1">
                    <a:lumMod val="50000"/>
                  </a:schemeClr>
                </a:solidFill>
              </a:rPr>
              <a:t> </a:t>
            </a:r>
            <a:r>
              <a:rPr lang="en-US" sz="2400" dirty="0" err="1">
                <a:solidFill>
                  <a:schemeClr val="accent1">
                    <a:lumMod val="50000"/>
                  </a:schemeClr>
                </a:solidFill>
              </a:rPr>
              <a:t>Việt</a:t>
            </a:r>
            <a:r>
              <a:rPr lang="en-US" sz="2400" dirty="0">
                <a:solidFill>
                  <a:schemeClr val="accent1">
                    <a:lumMod val="50000"/>
                  </a:schemeClr>
                </a:solidFill>
              </a:rPr>
              <a:t> </a:t>
            </a:r>
            <a:r>
              <a:rPr lang="en-US" sz="2400">
                <a:solidFill>
                  <a:schemeClr val="accent1">
                    <a:lumMod val="50000"/>
                  </a:schemeClr>
                </a:solidFill>
              </a:rPr>
              <a:t>Nam với </a:t>
            </a:r>
            <a:r>
              <a:rPr lang="en-US" sz="2400" dirty="0" err="1">
                <a:solidFill>
                  <a:schemeClr val="accent1">
                    <a:lumMod val="50000"/>
                  </a:schemeClr>
                </a:solidFill>
              </a:rPr>
              <a:t>một</a:t>
            </a:r>
            <a:r>
              <a:rPr lang="en-US" sz="2400" dirty="0">
                <a:solidFill>
                  <a:schemeClr val="accent1">
                    <a:lumMod val="50000"/>
                  </a:schemeClr>
                </a:solidFill>
              </a:rPr>
              <a:t> </a:t>
            </a:r>
            <a:r>
              <a:rPr lang="en-US" sz="2400" dirty="0" err="1">
                <a:solidFill>
                  <a:schemeClr val="accent1">
                    <a:lumMod val="50000"/>
                  </a:schemeClr>
                </a:solidFill>
              </a:rPr>
              <a:t>số</a:t>
            </a:r>
            <a:r>
              <a:rPr lang="en-US" sz="2400" dirty="0">
                <a:solidFill>
                  <a:schemeClr val="accent1">
                    <a:lumMod val="50000"/>
                  </a:schemeClr>
                </a:solidFill>
              </a:rPr>
              <a:t> </a:t>
            </a:r>
            <a:r>
              <a:rPr lang="en-US" sz="2400" dirty="0" err="1">
                <a:solidFill>
                  <a:schemeClr val="accent1">
                    <a:lumMod val="50000"/>
                  </a:schemeClr>
                </a:solidFill>
              </a:rPr>
              <a:t>quốc</a:t>
            </a:r>
            <a:r>
              <a:rPr lang="en-US" sz="2400" dirty="0">
                <a:solidFill>
                  <a:schemeClr val="accent1">
                    <a:lumMod val="50000"/>
                  </a:schemeClr>
                </a:solidFill>
              </a:rPr>
              <a:t> </a:t>
            </a:r>
            <a:r>
              <a:rPr lang="en-US" sz="2400" dirty="0" err="1">
                <a:solidFill>
                  <a:schemeClr val="accent1">
                    <a:lumMod val="50000"/>
                  </a:schemeClr>
                </a:solidFill>
              </a:rPr>
              <a:t>gia</a:t>
            </a:r>
            <a:r>
              <a:rPr lang="en-US" sz="2400" dirty="0">
                <a:solidFill>
                  <a:schemeClr val="accent1">
                    <a:lumMod val="50000"/>
                  </a:schemeClr>
                </a:solidFill>
              </a:rPr>
              <a:t> </a:t>
            </a:r>
            <a:r>
              <a:rPr lang="en-US" sz="2400" dirty="0" err="1">
                <a:solidFill>
                  <a:schemeClr val="accent1">
                    <a:lumMod val="50000"/>
                  </a:schemeClr>
                </a:solidFill>
              </a:rPr>
              <a:t>trên</a:t>
            </a:r>
            <a:r>
              <a:rPr lang="en-US" sz="2400" dirty="0">
                <a:solidFill>
                  <a:schemeClr val="accent1">
                    <a:lumMod val="50000"/>
                  </a:schemeClr>
                </a:solidFill>
              </a:rPr>
              <a:t> </a:t>
            </a:r>
            <a:r>
              <a:rPr lang="en-US" sz="2400" dirty="0" err="1">
                <a:solidFill>
                  <a:schemeClr val="accent1">
                    <a:lumMod val="50000"/>
                  </a:schemeClr>
                </a:solidFill>
              </a:rPr>
              <a:t>thế</a:t>
            </a:r>
            <a:r>
              <a:rPr lang="en-US" sz="2400" dirty="0">
                <a:solidFill>
                  <a:schemeClr val="accent1">
                    <a:lumMod val="50000"/>
                  </a:schemeClr>
                </a:solidFill>
              </a:rPr>
              <a:t> </a:t>
            </a:r>
            <a:r>
              <a:rPr lang="en-US" sz="2400" err="1">
                <a:solidFill>
                  <a:schemeClr val="accent1">
                    <a:lumMod val="50000"/>
                  </a:schemeClr>
                </a:solidFill>
              </a:rPr>
              <a:t>giới</a:t>
            </a:r>
            <a:r>
              <a:rPr lang="en-US" sz="2400">
                <a:solidFill>
                  <a:schemeClr val="accent1">
                    <a:lumMod val="50000"/>
                  </a:schemeClr>
                </a:solidFill>
              </a:rPr>
              <a:t> </a:t>
            </a:r>
            <a:br>
              <a:rPr lang="en-US" sz="2400">
                <a:solidFill>
                  <a:schemeClr val="accent1">
                    <a:lumMod val="50000"/>
                  </a:schemeClr>
                </a:solidFill>
              </a:rPr>
            </a:br>
            <a:r>
              <a:rPr lang="en-US" sz="2400">
                <a:solidFill>
                  <a:schemeClr val="accent1">
                    <a:lumMod val="50000"/>
                  </a:schemeClr>
                </a:solidFill>
              </a:rPr>
              <a:t>(</a:t>
            </a:r>
            <a:r>
              <a:rPr lang="en-US" sz="2400" dirty="0" err="1">
                <a:solidFill>
                  <a:schemeClr val="accent1">
                    <a:lumMod val="50000"/>
                  </a:schemeClr>
                </a:solidFill>
              </a:rPr>
              <a:t>nguồn</a:t>
            </a:r>
            <a:r>
              <a:rPr lang="en-US" sz="2400" dirty="0">
                <a:solidFill>
                  <a:schemeClr val="accent1">
                    <a:lumMod val="50000"/>
                  </a:schemeClr>
                </a:solidFill>
              </a:rPr>
              <a:t> EVN)</a:t>
            </a:r>
            <a:endParaRPr lang="vi-VN" sz="2400" dirty="0">
              <a:solidFill>
                <a:schemeClr val="accent1">
                  <a:lumMod val="50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B493B80E-BDF5-4563-AEEF-A1B412A6545B}"/>
              </a:ext>
            </a:extLst>
          </p:cNvPr>
          <p:cNvPicPr>
            <a:picLocks noChangeAspect="1"/>
          </p:cNvPicPr>
          <p:nvPr/>
        </p:nvPicPr>
        <p:blipFill>
          <a:blip r:embed="rId2"/>
          <a:stretch>
            <a:fillRect/>
          </a:stretch>
        </p:blipFill>
        <p:spPr>
          <a:xfrm>
            <a:off x="6004056" y="1327075"/>
            <a:ext cx="5865219" cy="5006500"/>
          </a:xfrm>
          <a:prstGeom prst="rect">
            <a:avLst/>
          </a:prstGeom>
        </p:spPr>
      </p:pic>
      <p:sp>
        <p:nvSpPr>
          <p:cNvPr id="4" name="TextBox 3">
            <a:extLst>
              <a:ext uri="{FF2B5EF4-FFF2-40B4-BE49-F238E27FC236}">
                <a16:creationId xmlns:a16="http://schemas.microsoft.com/office/drawing/2014/main" id="{943B5371-759C-20D2-2C04-B88DF4881EA7}"/>
              </a:ext>
            </a:extLst>
          </p:cNvPr>
          <p:cNvSpPr txBox="1"/>
          <p:nvPr/>
        </p:nvSpPr>
        <p:spPr>
          <a:xfrm>
            <a:off x="4472839" y="6441496"/>
            <a:ext cx="791094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u="none" strike="noStrike" kern="0" cap="none" spc="0" normalizeH="0" baseline="0" noProof="0" dirty="0">
                <a:ln>
                  <a:noFill/>
                </a:ln>
                <a:solidFill>
                  <a:srgbClr val="323232"/>
                </a:solidFill>
                <a:effectLst/>
                <a:uLnTx/>
                <a:uFillTx/>
                <a:latin typeface="Arial" panose="020B0604020202020204" pitchFamily="34" charset="0"/>
                <a:cs typeface="Arial"/>
                <a:sym typeface="Arial"/>
              </a:rPr>
              <a:t>Bảng so sánh giá điện của Việt Nam với một số nước trên thế giới (Nguồn: EVN 2022)</a:t>
            </a:r>
            <a:endParaRPr kumimoji="0" lang="en-US" sz="1400" u="none" strike="noStrike" kern="0" cap="none" spc="0" normalizeH="0" baseline="0" noProof="0" dirty="0">
              <a:ln>
                <a:noFill/>
              </a:ln>
              <a:solidFill>
                <a:srgbClr val="323232"/>
              </a:solidFill>
              <a:effectLst/>
              <a:uLnTx/>
              <a:uFillTx/>
              <a:latin typeface="Arial" panose="020B0604020202020204" pitchFamily="34" charset="0"/>
              <a:cs typeface="Arial"/>
              <a:sym typeface="Arial"/>
            </a:endParaRPr>
          </a:p>
        </p:txBody>
      </p:sp>
      <p:graphicFrame>
        <p:nvGraphicFramePr>
          <p:cNvPr id="2" name="Chart 1">
            <a:extLst>
              <a:ext uri="{FF2B5EF4-FFF2-40B4-BE49-F238E27FC236}">
                <a16:creationId xmlns:a16="http://schemas.microsoft.com/office/drawing/2014/main" id="{FF54AB34-A74B-C7D4-AB40-75CF4617E545}"/>
              </a:ext>
            </a:extLst>
          </p:cNvPr>
          <p:cNvGraphicFramePr>
            <a:graphicFrameLocks/>
          </p:cNvGraphicFramePr>
          <p:nvPr/>
        </p:nvGraphicFramePr>
        <p:xfrm>
          <a:off x="134755" y="1767695"/>
          <a:ext cx="5865219" cy="391009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41344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C9AC-82AD-457A-F5F7-C8DE2F103DCD}"/>
              </a:ext>
            </a:extLst>
          </p:cNvPr>
          <p:cNvSpPr>
            <a:spLocks noGrp="1"/>
          </p:cNvSpPr>
          <p:nvPr>
            <p:ph type="title"/>
          </p:nvPr>
        </p:nvSpPr>
        <p:spPr/>
        <p:txBody>
          <a:bodyPr>
            <a:noAutofit/>
          </a:bodyPr>
          <a:lstStyle/>
          <a:p>
            <a:r>
              <a:rPr lang="en-US">
                <a:solidFill>
                  <a:schemeClr val="accent1">
                    <a:lumMod val="50000"/>
                  </a:schemeClr>
                </a:solidFill>
              </a:rPr>
              <a:t>Tiêu thụ năng lượng cụ thể và tiềm năng tiết kiệm năng lượng</a:t>
            </a:r>
            <a:endParaRPr lang="en-VN" dirty="0">
              <a:solidFill>
                <a:schemeClr val="accent1">
                  <a:lumMod val="50000"/>
                </a:schemeClr>
              </a:solidFill>
            </a:endParaRPr>
          </a:p>
        </p:txBody>
      </p:sp>
      <p:sp>
        <p:nvSpPr>
          <p:cNvPr id="6" name="TextBox 5">
            <a:extLst>
              <a:ext uri="{FF2B5EF4-FFF2-40B4-BE49-F238E27FC236}">
                <a16:creationId xmlns:a16="http://schemas.microsoft.com/office/drawing/2014/main" id="{5BA55248-EC72-B994-B48B-0BE338152879}"/>
              </a:ext>
            </a:extLst>
          </p:cNvPr>
          <p:cNvSpPr txBox="1"/>
          <p:nvPr/>
        </p:nvSpPr>
        <p:spPr>
          <a:xfrm>
            <a:off x="6554712" y="6539347"/>
            <a:ext cx="531863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000000"/>
                </a:solidFill>
                <a:effectLst/>
                <a:uLnTx/>
                <a:uFillTx/>
                <a:latin typeface="Arial"/>
                <a:cs typeface="Arial"/>
                <a:sym typeface="Arial"/>
              </a:rPr>
              <a:t>C3 Energy efficiency scenario of the Vietnam Energy Outlook 2019 report</a:t>
            </a:r>
            <a:endParaRPr kumimoji="0" lang="en-VN" sz="1200" b="0" i="0" u="none" strike="noStrike" kern="0" cap="none" spc="0" normalizeH="0" baseline="0" noProof="0" dirty="0">
              <a:ln>
                <a:noFill/>
              </a:ln>
              <a:solidFill>
                <a:srgbClr val="000000"/>
              </a:solidFill>
              <a:effectLst/>
              <a:uLnTx/>
              <a:uFillTx/>
              <a:latin typeface="Arial"/>
              <a:cs typeface="Arial"/>
              <a:sym typeface="Arial"/>
            </a:endParaRPr>
          </a:p>
        </p:txBody>
      </p:sp>
      <p:graphicFrame>
        <p:nvGraphicFramePr>
          <p:cNvPr id="3" name="Table 2"/>
          <p:cNvGraphicFramePr>
            <a:graphicFrameLocks noGrp="1"/>
          </p:cNvGraphicFramePr>
          <p:nvPr/>
        </p:nvGraphicFramePr>
        <p:xfrm>
          <a:off x="609600" y="1226524"/>
          <a:ext cx="11263746" cy="4922520"/>
        </p:xfrm>
        <a:graphic>
          <a:graphicData uri="http://schemas.openxmlformats.org/drawingml/2006/table">
            <a:tbl>
              <a:tblPr firstRow="1" bandRow="1"/>
              <a:tblGrid>
                <a:gridCol w="3754582">
                  <a:extLst>
                    <a:ext uri="{9D8B030D-6E8A-4147-A177-3AD203B41FA5}">
                      <a16:colId xmlns:a16="http://schemas.microsoft.com/office/drawing/2014/main" val="1010020516"/>
                    </a:ext>
                  </a:extLst>
                </a:gridCol>
                <a:gridCol w="3754582">
                  <a:extLst>
                    <a:ext uri="{9D8B030D-6E8A-4147-A177-3AD203B41FA5}">
                      <a16:colId xmlns:a16="http://schemas.microsoft.com/office/drawing/2014/main" val="3309321017"/>
                    </a:ext>
                  </a:extLst>
                </a:gridCol>
                <a:gridCol w="3754582">
                  <a:extLst>
                    <a:ext uri="{9D8B030D-6E8A-4147-A177-3AD203B41FA5}">
                      <a16:colId xmlns:a16="http://schemas.microsoft.com/office/drawing/2014/main" val="2372131001"/>
                    </a:ext>
                  </a:extLst>
                </a:gridCol>
              </a:tblGrid>
              <a:tr h="167088">
                <a:tc>
                  <a:txBody>
                    <a:bodyPr/>
                    <a:lstStyle/>
                    <a:p>
                      <a:pPr algn="ctr"/>
                      <a:r>
                        <a:rPr lang="en-US" sz="1100" b="1"/>
                        <a:t>Ngành</a:t>
                      </a:r>
                    </a:p>
                  </a:txBody>
                  <a:tcPr/>
                </a:tc>
                <a:tc>
                  <a:txBody>
                    <a:bodyPr/>
                    <a:lstStyle/>
                    <a:p>
                      <a:pPr algn="ctr"/>
                      <a:r>
                        <a:rPr lang="en-US" sz="1100" b="1"/>
                        <a:t>Sản</a:t>
                      </a:r>
                      <a:r>
                        <a:rPr lang="en-US" sz="1100" b="1" baseline="0"/>
                        <a:t> phẩm</a:t>
                      </a:r>
                      <a:endParaRPr lang="en-US" sz="1100" b="1"/>
                    </a:p>
                  </a:txBody>
                  <a:tcPr/>
                </a:tc>
                <a:tc>
                  <a:txBody>
                    <a:bodyPr/>
                    <a:lstStyle/>
                    <a:p>
                      <a:pPr algn="ctr"/>
                      <a:r>
                        <a:rPr lang="en-US" sz="1100" b="1"/>
                        <a:t>Tiềm</a:t>
                      </a:r>
                      <a:r>
                        <a:rPr lang="en-US" sz="1100" b="1" baseline="0"/>
                        <a:t> năng tiết kiệm (%)</a:t>
                      </a:r>
                      <a:endParaRPr lang="en-US" sz="1100" b="1"/>
                    </a:p>
                  </a:txBody>
                  <a:tcPr/>
                </a:tc>
                <a:extLst>
                  <a:ext uri="{0D108BD9-81ED-4DB2-BD59-A6C34878D82A}">
                    <a16:rowId xmlns:a16="http://schemas.microsoft.com/office/drawing/2014/main" val="2875342284"/>
                  </a:ext>
                </a:extLst>
              </a:tr>
              <a:tr h="167088">
                <a:tc rowSpan="2">
                  <a:txBody>
                    <a:bodyPr/>
                    <a:lstStyle/>
                    <a:p>
                      <a:pPr algn="l"/>
                      <a:r>
                        <a:rPr lang="en-US" sz="1100"/>
                        <a:t>Đồ</a:t>
                      </a:r>
                      <a:r>
                        <a:rPr lang="en-US" sz="1100" baseline="0"/>
                        <a:t> uống</a:t>
                      </a:r>
                      <a:endParaRPr lang="en-US" sz="1100"/>
                    </a:p>
                  </a:txBody>
                  <a:tcPr/>
                </a:tc>
                <a:tc>
                  <a:txBody>
                    <a:bodyPr/>
                    <a:lstStyle/>
                    <a:p>
                      <a:r>
                        <a:rPr lang="en-US" sz="1100"/>
                        <a:t>Bia</a:t>
                      </a:r>
                    </a:p>
                  </a:txBody>
                  <a:tcPr/>
                </a:tc>
                <a:tc>
                  <a:txBody>
                    <a:bodyPr/>
                    <a:lstStyle/>
                    <a:p>
                      <a:r>
                        <a:rPr lang="en-US" sz="1100"/>
                        <a:t>9 - 12</a:t>
                      </a:r>
                    </a:p>
                  </a:txBody>
                  <a:tcPr/>
                </a:tc>
                <a:extLst>
                  <a:ext uri="{0D108BD9-81ED-4DB2-BD59-A6C34878D82A}">
                    <a16:rowId xmlns:a16="http://schemas.microsoft.com/office/drawing/2014/main" val="2797524854"/>
                  </a:ext>
                </a:extLst>
              </a:tr>
              <a:tr h="167088">
                <a:tc vMerge="1">
                  <a:txBody>
                    <a:bodyPr/>
                    <a:lstStyle/>
                    <a:p>
                      <a:endParaRPr lang="en-US" sz="1100"/>
                    </a:p>
                  </a:txBody>
                  <a:tcPr/>
                </a:tc>
                <a:tc>
                  <a:txBody>
                    <a:bodyPr/>
                    <a:lstStyle/>
                    <a:p>
                      <a:r>
                        <a:rPr lang="en-US" sz="1100"/>
                        <a:t>Đồ</a:t>
                      </a:r>
                      <a:r>
                        <a:rPr lang="en-US" sz="1100" baseline="0"/>
                        <a:t> uống không có cồn</a:t>
                      </a:r>
                      <a:endParaRPr lang="en-US" sz="1100"/>
                    </a:p>
                  </a:txBody>
                  <a:tcPr/>
                </a:tc>
                <a:tc>
                  <a:txBody>
                    <a:bodyPr/>
                    <a:lstStyle/>
                    <a:p>
                      <a:r>
                        <a:rPr lang="en-US" sz="1100"/>
                        <a:t>4 - 9</a:t>
                      </a:r>
                    </a:p>
                  </a:txBody>
                  <a:tcPr/>
                </a:tc>
                <a:extLst>
                  <a:ext uri="{0D108BD9-81ED-4DB2-BD59-A6C34878D82A}">
                    <a16:rowId xmlns:a16="http://schemas.microsoft.com/office/drawing/2014/main" val="839945901"/>
                  </a:ext>
                </a:extLst>
              </a:tr>
              <a:tr h="167088">
                <a:tc rowSpan="5">
                  <a:txBody>
                    <a:bodyPr/>
                    <a:lstStyle/>
                    <a:p>
                      <a:pPr algn="l"/>
                      <a:r>
                        <a:rPr lang="en-US" sz="1100"/>
                        <a:t>Nhựa</a:t>
                      </a:r>
                    </a:p>
                  </a:txBody>
                  <a:tcPr/>
                </a:tc>
                <a:tc>
                  <a:txBody>
                    <a:bodyPr/>
                    <a:lstStyle/>
                    <a:p>
                      <a:r>
                        <a:rPr lang="en-US" sz="1100"/>
                        <a:t>Nhựa</a:t>
                      </a:r>
                      <a:r>
                        <a:rPr lang="en-US" sz="1100" baseline="0"/>
                        <a:t> tiêu dùng</a:t>
                      </a:r>
                      <a:endParaRPr lang="en-US" sz="1100"/>
                    </a:p>
                  </a:txBody>
                  <a:tcPr/>
                </a:tc>
                <a:tc>
                  <a:txBody>
                    <a:bodyPr/>
                    <a:lstStyle/>
                    <a:p>
                      <a:r>
                        <a:rPr lang="en-US" sz="1100"/>
                        <a:t>9 -</a:t>
                      </a:r>
                      <a:r>
                        <a:rPr lang="en-US" sz="1100" baseline="0"/>
                        <a:t> </a:t>
                      </a:r>
                      <a:r>
                        <a:rPr lang="en-US" sz="1100"/>
                        <a:t>13</a:t>
                      </a:r>
                    </a:p>
                  </a:txBody>
                  <a:tcPr/>
                </a:tc>
                <a:extLst>
                  <a:ext uri="{0D108BD9-81ED-4DB2-BD59-A6C34878D82A}">
                    <a16:rowId xmlns:a16="http://schemas.microsoft.com/office/drawing/2014/main" val="1770021147"/>
                  </a:ext>
                </a:extLst>
              </a:tr>
              <a:tr h="167088">
                <a:tc vMerge="1">
                  <a:txBody>
                    <a:bodyPr/>
                    <a:lstStyle/>
                    <a:p>
                      <a:endParaRPr lang="en-US" sz="1100"/>
                    </a:p>
                  </a:txBody>
                  <a:tcPr/>
                </a:tc>
                <a:tc>
                  <a:txBody>
                    <a:bodyPr/>
                    <a:lstStyle/>
                    <a:p>
                      <a:r>
                        <a:rPr lang="en-US" sz="1100"/>
                        <a:t>Nhựa</a:t>
                      </a:r>
                      <a:r>
                        <a:rPr lang="en-US" sz="1100" baseline="0"/>
                        <a:t> xây dựng</a:t>
                      </a:r>
                      <a:endParaRPr lang="en-US" sz="1100"/>
                    </a:p>
                  </a:txBody>
                  <a:tcPr/>
                </a:tc>
                <a:tc>
                  <a:txBody>
                    <a:bodyPr/>
                    <a:lstStyle/>
                    <a:p>
                      <a:r>
                        <a:rPr lang="en-US" sz="1100"/>
                        <a:t>5 - 14</a:t>
                      </a:r>
                    </a:p>
                  </a:txBody>
                  <a:tcPr/>
                </a:tc>
                <a:extLst>
                  <a:ext uri="{0D108BD9-81ED-4DB2-BD59-A6C34878D82A}">
                    <a16:rowId xmlns:a16="http://schemas.microsoft.com/office/drawing/2014/main" val="3630527279"/>
                  </a:ext>
                </a:extLst>
              </a:tr>
              <a:tr h="167088">
                <a:tc vMerge="1">
                  <a:txBody>
                    <a:bodyPr/>
                    <a:lstStyle/>
                    <a:p>
                      <a:endParaRPr lang="en-US" sz="1100"/>
                    </a:p>
                  </a:txBody>
                  <a:tcPr/>
                </a:tc>
                <a:tc>
                  <a:txBody>
                    <a:bodyPr/>
                    <a:lstStyle/>
                    <a:p>
                      <a:r>
                        <a:rPr lang="en-US" sz="1100"/>
                        <a:t>Bao bì</a:t>
                      </a:r>
                    </a:p>
                  </a:txBody>
                  <a:tcPr/>
                </a:tc>
                <a:tc>
                  <a:txBody>
                    <a:bodyPr/>
                    <a:lstStyle/>
                    <a:p>
                      <a:r>
                        <a:rPr lang="en-US" sz="1100"/>
                        <a:t>4 - 12</a:t>
                      </a:r>
                    </a:p>
                  </a:txBody>
                  <a:tcPr/>
                </a:tc>
                <a:extLst>
                  <a:ext uri="{0D108BD9-81ED-4DB2-BD59-A6C34878D82A}">
                    <a16:rowId xmlns:a16="http://schemas.microsoft.com/office/drawing/2014/main" val="3754463841"/>
                  </a:ext>
                </a:extLst>
              </a:tr>
              <a:tr h="167088">
                <a:tc vMerge="1">
                  <a:txBody>
                    <a:bodyPr/>
                    <a:lstStyle/>
                    <a:p>
                      <a:endParaRPr lang="en-US" sz="1100"/>
                    </a:p>
                  </a:txBody>
                  <a:tcPr/>
                </a:tc>
                <a:tc>
                  <a:txBody>
                    <a:bodyPr/>
                    <a:lstStyle/>
                    <a:p>
                      <a:r>
                        <a:rPr lang="en-US" sz="1100"/>
                        <a:t>Chai nhựa</a:t>
                      </a:r>
                    </a:p>
                  </a:txBody>
                  <a:tcPr/>
                </a:tc>
                <a:tc>
                  <a:txBody>
                    <a:bodyPr/>
                    <a:lstStyle/>
                    <a:p>
                      <a:r>
                        <a:rPr lang="en-US" sz="1100"/>
                        <a:t>5 - 14.5</a:t>
                      </a:r>
                    </a:p>
                  </a:txBody>
                  <a:tcPr/>
                </a:tc>
                <a:extLst>
                  <a:ext uri="{0D108BD9-81ED-4DB2-BD59-A6C34878D82A}">
                    <a16:rowId xmlns:a16="http://schemas.microsoft.com/office/drawing/2014/main" val="4193071883"/>
                  </a:ext>
                </a:extLst>
              </a:tr>
              <a:tr h="167088">
                <a:tc vMerge="1">
                  <a:txBody>
                    <a:bodyPr/>
                    <a:lstStyle/>
                    <a:p>
                      <a:endParaRPr lang="en-US" sz="1100"/>
                    </a:p>
                  </a:txBody>
                  <a:tcPr/>
                </a:tc>
                <a:tc>
                  <a:txBody>
                    <a:bodyPr/>
                    <a:lstStyle/>
                    <a:p>
                      <a:r>
                        <a:rPr lang="en-US" sz="1100"/>
                        <a:t>Túi</a:t>
                      </a:r>
                      <a:r>
                        <a:rPr lang="en-US" sz="1100" baseline="0"/>
                        <a:t> nhựa</a:t>
                      </a:r>
                      <a:endParaRPr lang="en-US" sz="1100"/>
                    </a:p>
                  </a:txBody>
                  <a:tcPr/>
                </a:tc>
                <a:tc>
                  <a:txBody>
                    <a:bodyPr/>
                    <a:lstStyle/>
                    <a:p>
                      <a:r>
                        <a:rPr lang="en-US" sz="1100"/>
                        <a:t>11 - 17</a:t>
                      </a:r>
                    </a:p>
                  </a:txBody>
                  <a:tcPr/>
                </a:tc>
                <a:extLst>
                  <a:ext uri="{0D108BD9-81ED-4DB2-BD59-A6C34878D82A}">
                    <a16:rowId xmlns:a16="http://schemas.microsoft.com/office/drawing/2014/main" val="2180894897"/>
                  </a:ext>
                </a:extLst>
              </a:tr>
              <a:tr h="167088">
                <a:tc rowSpan="4">
                  <a:txBody>
                    <a:bodyPr/>
                    <a:lstStyle/>
                    <a:p>
                      <a:pPr algn="l"/>
                      <a:r>
                        <a:rPr lang="en-US" sz="1100"/>
                        <a:t>Giấy</a:t>
                      </a:r>
                    </a:p>
                  </a:txBody>
                  <a:tcPr/>
                </a:tc>
                <a:tc>
                  <a:txBody>
                    <a:bodyPr/>
                    <a:lstStyle/>
                    <a:p>
                      <a:r>
                        <a:rPr lang="en-US" sz="1100"/>
                        <a:t>Bột</a:t>
                      </a:r>
                      <a:r>
                        <a:rPr lang="en-US" sz="1100" baseline="0"/>
                        <a:t> giấy</a:t>
                      </a:r>
                      <a:endParaRPr lang="en-US" sz="1100"/>
                    </a:p>
                  </a:txBody>
                  <a:tcPr/>
                </a:tc>
                <a:tc>
                  <a:txBody>
                    <a:bodyPr/>
                    <a:lstStyle/>
                    <a:p>
                      <a:r>
                        <a:rPr lang="en-US" sz="1100"/>
                        <a:t>6.8</a:t>
                      </a:r>
                    </a:p>
                  </a:txBody>
                  <a:tcPr/>
                </a:tc>
                <a:extLst>
                  <a:ext uri="{0D108BD9-81ED-4DB2-BD59-A6C34878D82A}">
                    <a16:rowId xmlns:a16="http://schemas.microsoft.com/office/drawing/2014/main" val="738160853"/>
                  </a:ext>
                </a:extLst>
              </a:tr>
              <a:tr h="167088">
                <a:tc vMerge="1">
                  <a:txBody>
                    <a:bodyPr/>
                    <a:lstStyle/>
                    <a:p>
                      <a:endParaRPr lang="en-US" sz="1100"/>
                    </a:p>
                  </a:txBody>
                  <a:tcPr/>
                </a:tc>
                <a:tc>
                  <a:txBody>
                    <a:bodyPr/>
                    <a:lstStyle/>
                    <a:p>
                      <a:r>
                        <a:rPr lang="en-US" sz="1100"/>
                        <a:t>Bao bì</a:t>
                      </a:r>
                    </a:p>
                  </a:txBody>
                  <a:tcPr/>
                </a:tc>
                <a:tc>
                  <a:txBody>
                    <a:bodyPr/>
                    <a:lstStyle/>
                    <a:p>
                      <a:r>
                        <a:rPr lang="en-US" sz="1100"/>
                        <a:t>3.8</a:t>
                      </a:r>
                    </a:p>
                  </a:txBody>
                  <a:tcPr/>
                </a:tc>
                <a:extLst>
                  <a:ext uri="{0D108BD9-81ED-4DB2-BD59-A6C34878D82A}">
                    <a16:rowId xmlns:a16="http://schemas.microsoft.com/office/drawing/2014/main" val="466615656"/>
                  </a:ext>
                </a:extLst>
              </a:tr>
              <a:tr h="167088">
                <a:tc vMerge="1">
                  <a:txBody>
                    <a:bodyPr/>
                    <a:lstStyle/>
                    <a:p>
                      <a:endParaRPr lang="en-US" sz="1100"/>
                    </a:p>
                  </a:txBody>
                  <a:tcPr/>
                </a:tc>
                <a:tc>
                  <a:txBody>
                    <a:bodyPr/>
                    <a:lstStyle/>
                    <a:p>
                      <a:r>
                        <a:rPr lang="en-US" sz="1100"/>
                        <a:t>Giấy in</a:t>
                      </a:r>
                    </a:p>
                  </a:txBody>
                  <a:tcPr/>
                </a:tc>
                <a:tc>
                  <a:txBody>
                    <a:bodyPr/>
                    <a:lstStyle/>
                    <a:p>
                      <a:r>
                        <a:rPr lang="en-US" sz="1100"/>
                        <a:t>4.4</a:t>
                      </a:r>
                    </a:p>
                  </a:txBody>
                  <a:tcPr/>
                </a:tc>
                <a:extLst>
                  <a:ext uri="{0D108BD9-81ED-4DB2-BD59-A6C34878D82A}">
                    <a16:rowId xmlns:a16="http://schemas.microsoft.com/office/drawing/2014/main" val="2156849599"/>
                  </a:ext>
                </a:extLst>
              </a:tr>
              <a:tr h="167088">
                <a:tc vMerge="1">
                  <a:txBody>
                    <a:bodyPr/>
                    <a:lstStyle/>
                    <a:p>
                      <a:endParaRPr lang="en-US" sz="1100"/>
                    </a:p>
                  </a:txBody>
                  <a:tcPr/>
                </a:tc>
                <a:tc>
                  <a:txBody>
                    <a:bodyPr/>
                    <a:lstStyle/>
                    <a:p>
                      <a:r>
                        <a:rPr lang="en-US" sz="1100"/>
                        <a:t>Giấy vệ</a:t>
                      </a:r>
                      <a:r>
                        <a:rPr lang="en-US" sz="1100" baseline="0"/>
                        <a:t> sinh</a:t>
                      </a:r>
                      <a:endParaRPr lang="en-US" sz="1100"/>
                    </a:p>
                  </a:txBody>
                  <a:tcPr/>
                </a:tc>
                <a:tc>
                  <a:txBody>
                    <a:bodyPr/>
                    <a:lstStyle/>
                    <a:p>
                      <a:r>
                        <a:rPr lang="en-US" sz="1100"/>
                        <a:t>3.8</a:t>
                      </a:r>
                    </a:p>
                  </a:txBody>
                  <a:tcPr/>
                </a:tc>
                <a:extLst>
                  <a:ext uri="{0D108BD9-81ED-4DB2-BD59-A6C34878D82A}">
                    <a16:rowId xmlns:a16="http://schemas.microsoft.com/office/drawing/2014/main" val="2334656543"/>
                  </a:ext>
                </a:extLst>
              </a:tr>
              <a:tr h="167088">
                <a:tc rowSpan="4">
                  <a:txBody>
                    <a:bodyPr/>
                    <a:lstStyle/>
                    <a:p>
                      <a:pPr algn="l"/>
                      <a:r>
                        <a:rPr lang="en-US" sz="1100"/>
                        <a:t>Hóa</a:t>
                      </a:r>
                      <a:r>
                        <a:rPr lang="en-US" sz="1100" baseline="0"/>
                        <a:t> chất</a:t>
                      </a:r>
                      <a:endParaRPr lang="en-US" sz="1100"/>
                    </a:p>
                  </a:txBody>
                  <a:tcPr/>
                </a:tc>
                <a:tc>
                  <a:txBody>
                    <a:bodyPr/>
                    <a:lstStyle/>
                    <a:p>
                      <a:r>
                        <a:rPr lang="en-US" sz="1100"/>
                        <a:t>Cao su SVR 10CV, 20CV</a:t>
                      </a:r>
                    </a:p>
                  </a:txBody>
                  <a:tcPr/>
                </a:tc>
                <a:tc>
                  <a:txBody>
                    <a:bodyPr/>
                    <a:lstStyle/>
                    <a:p>
                      <a:r>
                        <a:rPr lang="en-US" sz="1100"/>
                        <a:t>9.4 - 32.7</a:t>
                      </a:r>
                    </a:p>
                  </a:txBody>
                  <a:tcPr/>
                </a:tc>
                <a:extLst>
                  <a:ext uri="{0D108BD9-81ED-4DB2-BD59-A6C34878D82A}">
                    <a16:rowId xmlns:a16="http://schemas.microsoft.com/office/drawing/2014/main" val="3370359113"/>
                  </a:ext>
                </a:extLst>
              </a:tr>
              <a:tr h="167088">
                <a:tc vMerge="1">
                  <a:txBody>
                    <a:bodyPr/>
                    <a:lstStyle/>
                    <a:p>
                      <a:endParaRPr lang="en-US" sz="1100"/>
                    </a:p>
                  </a:txBody>
                  <a:tcPr/>
                </a:tc>
                <a:tc>
                  <a:txBody>
                    <a:bodyPr/>
                    <a:lstStyle/>
                    <a:p>
                      <a:r>
                        <a:rPr lang="en-US" sz="1100"/>
                        <a:t>Cao</a:t>
                      </a:r>
                      <a:r>
                        <a:rPr lang="en-US" sz="1100" baseline="0"/>
                        <a:t> su SSVR 10, 20</a:t>
                      </a:r>
                      <a:endParaRPr lang="en-US" sz="1100"/>
                    </a:p>
                  </a:txBody>
                  <a:tcPr/>
                </a:tc>
                <a:tc>
                  <a:txBody>
                    <a:bodyPr/>
                    <a:lstStyle/>
                    <a:p>
                      <a:r>
                        <a:rPr lang="en-US" sz="1100"/>
                        <a:t>9.8 - 32.7</a:t>
                      </a:r>
                    </a:p>
                  </a:txBody>
                  <a:tcPr/>
                </a:tc>
                <a:extLst>
                  <a:ext uri="{0D108BD9-81ED-4DB2-BD59-A6C34878D82A}">
                    <a16:rowId xmlns:a16="http://schemas.microsoft.com/office/drawing/2014/main" val="2700973333"/>
                  </a:ext>
                </a:extLst>
              </a:tr>
              <a:tr h="167088">
                <a:tc vMerge="1">
                  <a:txBody>
                    <a:bodyPr/>
                    <a:lstStyle/>
                    <a:p>
                      <a:endParaRPr lang="en-US" sz="1100"/>
                    </a:p>
                  </a:txBody>
                  <a:tcPr/>
                </a:tc>
                <a:tc>
                  <a:txBody>
                    <a:bodyPr/>
                    <a:lstStyle/>
                    <a:p>
                      <a:r>
                        <a:rPr lang="en-US" sz="1100"/>
                        <a:t>Phân</a:t>
                      </a:r>
                      <a:r>
                        <a:rPr lang="en-US" sz="1100" baseline="0"/>
                        <a:t> bón</a:t>
                      </a:r>
                      <a:endParaRPr lang="en-US" sz="1100"/>
                    </a:p>
                  </a:txBody>
                  <a:tcPr/>
                </a:tc>
                <a:tc>
                  <a:txBody>
                    <a:bodyPr/>
                    <a:lstStyle/>
                    <a:p>
                      <a:r>
                        <a:rPr lang="en-US" sz="1100"/>
                        <a:t>1.4 - 5.4</a:t>
                      </a:r>
                    </a:p>
                  </a:txBody>
                  <a:tcPr/>
                </a:tc>
                <a:extLst>
                  <a:ext uri="{0D108BD9-81ED-4DB2-BD59-A6C34878D82A}">
                    <a16:rowId xmlns:a16="http://schemas.microsoft.com/office/drawing/2014/main" val="3227782684"/>
                  </a:ext>
                </a:extLst>
              </a:tr>
              <a:tr h="167088">
                <a:tc vMerge="1">
                  <a:txBody>
                    <a:bodyPr/>
                    <a:lstStyle/>
                    <a:p>
                      <a:endParaRPr lang="en-US" sz="1100"/>
                    </a:p>
                  </a:txBody>
                  <a:tcPr/>
                </a:tc>
                <a:tc>
                  <a:txBody>
                    <a:bodyPr/>
                    <a:lstStyle/>
                    <a:p>
                      <a:r>
                        <a:rPr lang="en-US" sz="1100"/>
                        <a:t>Sơn</a:t>
                      </a:r>
                      <a:r>
                        <a:rPr lang="en-US" sz="1100" baseline="0"/>
                        <a:t> nước</a:t>
                      </a:r>
                      <a:endParaRPr lang="en-US" sz="1100"/>
                    </a:p>
                  </a:txBody>
                  <a:tcPr/>
                </a:tc>
                <a:tc>
                  <a:txBody>
                    <a:bodyPr/>
                    <a:lstStyle/>
                    <a:p>
                      <a:r>
                        <a:rPr lang="en-US" sz="1100"/>
                        <a:t>20 - 30</a:t>
                      </a:r>
                    </a:p>
                  </a:txBody>
                  <a:tcPr/>
                </a:tc>
                <a:extLst>
                  <a:ext uri="{0D108BD9-81ED-4DB2-BD59-A6C34878D82A}">
                    <a16:rowId xmlns:a16="http://schemas.microsoft.com/office/drawing/2014/main" val="1462885676"/>
                  </a:ext>
                </a:extLst>
              </a:tr>
              <a:tr h="167088">
                <a:tc rowSpan="3">
                  <a:txBody>
                    <a:bodyPr/>
                    <a:lstStyle/>
                    <a:p>
                      <a:pPr algn="l"/>
                      <a:r>
                        <a:rPr lang="en-US" sz="1100"/>
                        <a:t>Sản</a:t>
                      </a:r>
                      <a:r>
                        <a:rPr lang="en-US" sz="1100" baseline="0"/>
                        <a:t> phẩm ngành c</a:t>
                      </a:r>
                      <a:r>
                        <a:rPr lang="en-US" sz="1100"/>
                        <a:t>ông</a:t>
                      </a:r>
                      <a:r>
                        <a:rPr lang="en-US" sz="1100" baseline="0"/>
                        <a:t> nghiệp nặng</a:t>
                      </a:r>
                      <a:endParaRPr lang="en-US" sz="1100"/>
                    </a:p>
                  </a:txBody>
                  <a:tcPr/>
                </a:tc>
                <a:tc>
                  <a:txBody>
                    <a:bodyPr/>
                    <a:lstStyle/>
                    <a:p>
                      <a:r>
                        <a:rPr lang="en-US" sz="1100"/>
                        <a:t>Thép</a:t>
                      </a:r>
                      <a:r>
                        <a:rPr lang="en-US" sz="1100" baseline="0"/>
                        <a:t> thành phẩm</a:t>
                      </a:r>
                      <a:endParaRPr lang="en-US" sz="1100"/>
                    </a:p>
                  </a:txBody>
                  <a:tcPr/>
                </a:tc>
                <a:tc>
                  <a:txBody>
                    <a:bodyPr/>
                    <a:lstStyle/>
                    <a:p>
                      <a:r>
                        <a:rPr lang="en-US" sz="1100"/>
                        <a:t>13</a:t>
                      </a:r>
                    </a:p>
                  </a:txBody>
                  <a:tcPr/>
                </a:tc>
                <a:extLst>
                  <a:ext uri="{0D108BD9-81ED-4DB2-BD59-A6C34878D82A}">
                    <a16:rowId xmlns:a16="http://schemas.microsoft.com/office/drawing/2014/main" val="917951248"/>
                  </a:ext>
                </a:extLst>
              </a:tr>
              <a:tr h="167088">
                <a:tc vMerge="1">
                  <a:txBody>
                    <a:bodyPr/>
                    <a:lstStyle/>
                    <a:p>
                      <a:endParaRPr lang="en-US" sz="1100"/>
                    </a:p>
                  </a:txBody>
                  <a:tcPr/>
                </a:tc>
                <a:tc>
                  <a:txBody>
                    <a:bodyPr/>
                    <a:lstStyle/>
                    <a:p>
                      <a:r>
                        <a:rPr lang="en-US" sz="1100"/>
                        <a:t>Xi măng</a:t>
                      </a:r>
                    </a:p>
                  </a:txBody>
                  <a:tcPr/>
                </a:tc>
                <a:tc>
                  <a:txBody>
                    <a:bodyPr/>
                    <a:lstStyle/>
                    <a:p>
                      <a:r>
                        <a:rPr lang="en-US" sz="1100"/>
                        <a:t>14</a:t>
                      </a:r>
                    </a:p>
                  </a:txBody>
                  <a:tcPr/>
                </a:tc>
                <a:extLst>
                  <a:ext uri="{0D108BD9-81ED-4DB2-BD59-A6C34878D82A}">
                    <a16:rowId xmlns:a16="http://schemas.microsoft.com/office/drawing/2014/main" val="648734119"/>
                  </a:ext>
                </a:extLst>
              </a:tr>
              <a:tr h="167088">
                <a:tc vMerge="1">
                  <a:txBody>
                    <a:bodyPr/>
                    <a:lstStyle/>
                    <a:p>
                      <a:endParaRPr lang="en-US" sz="1100"/>
                    </a:p>
                  </a:txBody>
                  <a:tcPr/>
                </a:tc>
                <a:tc>
                  <a:txBody>
                    <a:bodyPr/>
                    <a:lstStyle/>
                    <a:p>
                      <a:r>
                        <a:rPr lang="en-US" sz="1100"/>
                        <a:t>Sợi</a:t>
                      </a:r>
                      <a:r>
                        <a:rPr lang="en-US" sz="1100" baseline="0"/>
                        <a:t> dệt</a:t>
                      </a:r>
                      <a:endParaRPr lang="en-US" sz="1100"/>
                    </a:p>
                  </a:txBody>
                  <a:tcPr/>
                </a:tc>
                <a:tc>
                  <a:txBody>
                    <a:bodyPr/>
                    <a:lstStyle/>
                    <a:p>
                      <a:r>
                        <a:rPr lang="en-US" sz="1100"/>
                        <a:t>14</a:t>
                      </a:r>
                    </a:p>
                  </a:txBody>
                  <a:tcPr/>
                </a:tc>
                <a:extLst>
                  <a:ext uri="{0D108BD9-81ED-4DB2-BD59-A6C34878D82A}">
                    <a16:rowId xmlns:a16="http://schemas.microsoft.com/office/drawing/2014/main" val="3704673215"/>
                  </a:ext>
                </a:extLst>
              </a:tr>
            </a:tbl>
          </a:graphicData>
        </a:graphic>
      </p:graphicFrame>
    </p:spTree>
    <p:extLst>
      <p:ext uri="{BB962C8B-B14F-4D97-AF65-F5344CB8AC3E}">
        <p14:creationId xmlns:p14="http://schemas.microsoft.com/office/powerpoint/2010/main" val="12495138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Thực trạng sử dụng năng lượng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1"/>
          </p:nvPr>
        </p:nvSpPr>
        <p:spPr bwMode="auto">
          <a:xfrm>
            <a:off x="609600" y="1622662"/>
            <a:ext cx="10972800" cy="40575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Tỷ</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trọng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chiếm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khoảng</a:t>
            </a:r>
            <a:r>
              <a:rPr lang="en-US" altLang="en-US" sz="1800" dirty="0">
                <a:solidFill>
                  <a:schemeClr val="tx1"/>
                </a:solidFill>
                <a:latin typeface="Arial" panose="020B0604020202020204" pitchFamily="34" charset="0"/>
              </a:rPr>
              <a:t> 47% </a:t>
            </a:r>
            <a:r>
              <a:rPr lang="en-US" altLang="en-US" sz="1800" dirty="0" err="1">
                <a:solidFill>
                  <a:schemeClr val="tx1"/>
                </a:solidFill>
                <a:latin typeface="Arial" panose="020B0604020202020204" pitchFamily="34" charset="0"/>
              </a:rPr>
              <a:t>tổng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cả</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nước</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ngành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tiêu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thụ</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nhiều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sản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xuất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thép</a:t>
            </a:r>
            <a:r>
              <a:rPr lang="en-US" altLang="en-US" sz="1800" dirty="0">
                <a:solidFill>
                  <a:schemeClr val="tx1"/>
                </a:solidFill>
                <a:latin typeface="Arial" panose="020B0604020202020204" pitchFamily="34" charset="0"/>
                <a:cs typeface="Arial" panose="020B0604020202020204" pitchFamily="34" charset="0"/>
              </a:rPr>
              <a:t>, xi </a:t>
            </a:r>
            <a:r>
              <a:rPr lang="en-US" altLang="en-US" sz="1800" dirty="0" err="1">
                <a:solidFill>
                  <a:schemeClr val="tx1"/>
                </a:solidFill>
                <a:latin typeface="Arial" panose="020B0604020202020204" pitchFamily="34" charset="0"/>
                <a:cs typeface="Arial" panose="020B0604020202020204" pitchFamily="34" charset="0"/>
              </a:rPr>
              <a:t>măng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dệt</a:t>
            </a:r>
            <a:r>
              <a:rPr lang="en-US" altLang="en-US" sz="1800" dirty="0">
                <a:solidFill>
                  <a:schemeClr val="tx1"/>
                </a:solidFill>
                <a:latin typeface="Arial" panose="020B0604020202020204" pitchFamily="34" charset="0"/>
                <a:cs typeface="Arial" panose="020B0604020202020204" pitchFamily="34" charset="0"/>
              </a:rPr>
              <a:t> may, </a:t>
            </a:r>
            <a:r>
              <a:rPr lang="en-US" altLang="en-US" sz="1800" dirty="0" err="1">
                <a:solidFill>
                  <a:schemeClr val="tx1"/>
                </a:solidFill>
                <a:latin typeface="Arial" panose="020B0604020202020204" pitchFamily="34" charset="0"/>
                <a:cs typeface="Arial" panose="020B0604020202020204" pitchFamily="34" charset="0"/>
              </a:rPr>
              <a:t>chế</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biến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gỗ</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hóa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chất</a:t>
            </a:r>
            <a:r>
              <a:rPr lang="en-US" altLang="en-US" sz="1800" dirty="0">
                <a:solidFill>
                  <a:schemeClr val="tx1"/>
                </a:solidFill>
                <a:latin typeface="Arial" panose="020B0604020202020204" pitchFamily="34" charset="0"/>
                <a:cs typeface="Arial" panose="020B0604020202020204" pitchFamily="34" charset="0"/>
              </a:rPr>
              <a:t>.</a:t>
            </a:r>
          </a:p>
          <a:p>
            <a:pPr marL="990575" lvl="1" indent="-380990" eaLnBrk="0" fontAlgn="base" hangingPunct="0">
              <a:lnSpc>
                <a:spcPct val="150000"/>
              </a:lnSpc>
              <a:spcBef>
                <a:spcPts val="800"/>
              </a:spcBef>
              <a:spcAft>
                <a:spcPts val="800"/>
              </a:spcAft>
              <a:buClrTx/>
              <a:buSzTx/>
              <a:buFont typeface="Arial" panose="020B0604020202020204" pitchFamily="34" charset="0"/>
              <a:buChar char="•"/>
            </a:pP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này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tiêu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thụ</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khoảng</a:t>
            </a:r>
            <a:r>
              <a:rPr lang="en-US" altLang="en-US" sz="1800" dirty="0">
                <a:solidFill>
                  <a:schemeClr val="tx1"/>
                </a:solidFill>
                <a:latin typeface="Arial" panose="020B0604020202020204" pitchFamily="34" charset="0"/>
                <a:cs typeface="Arial" panose="020B0604020202020204" pitchFamily="34" charset="0"/>
              </a:rPr>
              <a:t> 70%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của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toàn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ngành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Hiệu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sử</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dụng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có</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sự</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đáng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kể</a:t>
            </a:r>
            <a:r>
              <a:rPr lang="en-US" altLang="en-US" sz="1800" dirty="0">
                <a:solidFill>
                  <a:schemeClr val="tx1"/>
                </a:solidFill>
                <a:latin typeface="Arial" panose="020B0604020202020204" pitchFamily="34" charset="0"/>
              </a:rPr>
              <a:t> do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lý</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kém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hiệu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quả</a:t>
            </a:r>
            <a:r>
              <a:rPr lang="en-US" altLang="en-US" sz="1800" dirty="0">
                <a:solidFill>
                  <a:schemeClr val="tx1"/>
                </a:solidFill>
                <a:latin typeface="Arial" panose="020B0604020202020204" pitchFamily="34" charset="0"/>
              </a:rPr>
              <a:t>. </a:t>
            </a:r>
          </a:p>
        </p:txBody>
      </p:sp>
    </p:spTree>
    <p:extLst>
      <p:ext uri="{BB962C8B-B14F-4D97-AF65-F5344CB8AC3E}">
        <p14:creationId xmlns:p14="http://schemas.microsoft.com/office/powerpoint/2010/main" val="2623328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p:nvPr>
        </p:nvSpPr>
        <p:spPr>
          <a:xfrm>
            <a:off x="609600" y="462988"/>
            <a:ext cx="10972800" cy="580845"/>
          </a:xfrm>
        </p:spPr>
        <p:txBody>
          <a:bodyPr>
            <a:noAutofit/>
          </a:bodyPr>
          <a:lstStyle/>
          <a:p>
            <a:r>
              <a:rPr lang="vi-VN" sz="3200" dirty="0">
                <a:solidFill>
                  <a:schemeClr val="accent1">
                    <a:lumMod val="50000"/>
                  </a:schemeClr>
                </a:solidFill>
                <a:latin typeface="Arial" panose="020B0604020202020204" pitchFamily="34" charset="0"/>
              </a:rPr>
              <a:t>Cấu </a:t>
            </a:r>
            <a:r>
              <a:rPr lang="vi-VN" sz="3200">
                <a:solidFill>
                  <a:schemeClr val="accent1">
                    <a:lumMod val="50000"/>
                  </a:schemeClr>
                </a:solidFill>
                <a:latin typeface="Arial" panose="020B0604020202020204" pitchFamily="34" charset="0"/>
              </a:rPr>
              <a:t>trúc </a:t>
            </a:r>
            <a:r>
              <a:rPr lang="en-US" sz="3200">
                <a:solidFill>
                  <a:schemeClr val="accent1">
                    <a:lumMod val="50000"/>
                  </a:schemeClr>
                </a:solidFill>
                <a:latin typeface="Arial" panose="020B0604020202020204" pitchFamily="34" charset="0"/>
              </a:rPr>
              <a:t>tiêu thụ </a:t>
            </a:r>
            <a:r>
              <a:rPr lang="vi-VN" sz="3200">
                <a:solidFill>
                  <a:schemeClr val="accent1">
                    <a:lumMod val="50000"/>
                  </a:schemeClr>
                </a:solidFill>
                <a:latin typeface="Arial" panose="020B0604020202020204" pitchFamily="34" charset="0"/>
              </a:rPr>
              <a:t>NL </a:t>
            </a:r>
            <a:r>
              <a:rPr lang="vi-VN" sz="3200" dirty="0">
                <a:solidFill>
                  <a:schemeClr val="accent1">
                    <a:lumMod val="50000"/>
                  </a:schemeClr>
                </a:solidFill>
                <a:latin typeface="Arial" panose="020B0604020202020204" pitchFamily="34" charset="0"/>
              </a:rPr>
              <a:t>trong ngành công nghiệp</a:t>
            </a:r>
            <a:endParaRPr lang="en-US" sz="3200" dirty="0">
              <a:solidFill>
                <a:schemeClr val="accent1">
                  <a:lumMod val="50000"/>
                </a:schemeClr>
              </a:solidFill>
            </a:endParaRP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1"/>
          </p:nvPr>
        </p:nvSpPr>
        <p:spPr bwMode="auto">
          <a:xfrm>
            <a:off x="609600" y="1274103"/>
            <a:ext cx="5221357" cy="5068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Tỷ</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lệ</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tiêu</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thụ</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theo</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ngành</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60%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xây</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dựng</a:t>
            </a:r>
            <a:r>
              <a:rPr lang="en-US" altLang="en-US" sz="1600" dirty="0">
                <a:solidFill>
                  <a:schemeClr val="tx1"/>
                </a:solidFill>
                <a:latin typeface="Arial" panose="020B0604020202020204" pitchFamily="34" charset="0"/>
                <a:cs typeface="Arial" panose="020B0604020202020204" pitchFamily="34" charset="0"/>
              </a:rPr>
              <a:t>: 15%</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khai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khoáng</a:t>
            </a:r>
            <a:r>
              <a:rPr lang="en-US" altLang="en-US" sz="1600" dirty="0">
                <a:solidFill>
                  <a:schemeClr val="tx1"/>
                </a:solidFill>
                <a:latin typeface="Arial" panose="020B0604020202020204" pitchFamily="34" charset="0"/>
                <a:cs typeface="Arial" panose="020B0604020202020204" pitchFamily="34" charset="0"/>
              </a:rPr>
              <a:t>: 10%</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vận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tải</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logistics: 5%</a:t>
            </a:r>
          </a:p>
          <a:p>
            <a:pPr marL="0" indent="0" algn="just" defTabSz="1219170" eaLnBrk="0" fontAlgn="base" hangingPunct="0">
              <a:spcBef>
                <a:spcPts val="800"/>
              </a:spcBef>
              <a:spcAft>
                <a:spcPts val="800"/>
              </a:spcAft>
              <a:buClrTx/>
              <a:buSzTx/>
              <a:buNone/>
            </a:pPr>
            <a:r>
              <a:rPr lang="en-US" altLang="en-US" sz="1600" b="1" dirty="0" err="1">
                <a:solidFill>
                  <a:schemeClr val="tx1"/>
                </a:solidFill>
                <a:latin typeface="Arial" panose="020B0604020202020204" pitchFamily="34" charset="0"/>
              </a:rPr>
              <a:t>Các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loại</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năng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lượng</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chính</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được</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sử</a:t>
            </a:r>
            <a:r>
              <a:rPr lang="en-US" altLang="en-US" sz="1600" b="1" dirty="0">
                <a:solidFill>
                  <a:schemeClr val="tx1"/>
                </a:solidFill>
                <a:latin typeface="Arial" panose="020B0604020202020204" pitchFamily="34" charset="0"/>
              </a:rPr>
              <a:t> </a:t>
            </a:r>
            <a:r>
              <a:rPr lang="en-US" altLang="en-US" sz="1600" b="1" dirty="0" err="1">
                <a:solidFill>
                  <a:schemeClr val="tx1"/>
                </a:solidFill>
                <a:latin typeface="Arial" panose="020B0604020202020204" pitchFamily="34" charset="0"/>
              </a:rPr>
              <a:t>dụng</a:t>
            </a:r>
            <a:r>
              <a:rPr lang="en-US" altLang="en-US" sz="1600" b="1" dirty="0">
                <a:solidFill>
                  <a:schemeClr val="tx1"/>
                </a:solidFill>
                <a:latin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Điện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Chiếm</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tỷ</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lệ</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lớn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cơ</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cấu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lượng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của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công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nghiệp</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400"/>
              </a:spcBef>
              <a:spcAft>
                <a:spcPts val="400"/>
              </a:spcAft>
              <a:buClrTx/>
              <a:buSzTx/>
              <a:buFont typeface="Wingdings" pitchFamily="2" charset="2"/>
              <a:buChar char="v"/>
            </a:pPr>
            <a:r>
              <a:rPr lang="en-US" altLang="en-US" sz="1600" dirty="0">
                <a:solidFill>
                  <a:schemeClr val="tx1"/>
                </a:solidFill>
                <a:latin typeface="Arial" panose="020B0604020202020204" pitchFamily="34" charset="0"/>
                <a:cs typeface="Arial" panose="020B0604020202020204" pitchFamily="34" charset="0"/>
              </a:rPr>
              <a:t>Than: </a:t>
            </a:r>
            <a:r>
              <a:rPr lang="en-US" altLang="en-US" sz="1600" dirty="0" err="1">
                <a:solidFill>
                  <a:schemeClr val="tx1"/>
                </a:solidFill>
                <a:latin typeface="Arial" panose="020B0604020202020204" pitchFamily="34" charset="0"/>
                <a:cs typeface="Arial" panose="020B0604020202020204" pitchFamily="34" charset="0"/>
              </a:rPr>
              <a:t>Chủ</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yếu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xi </a:t>
            </a:r>
            <a:r>
              <a:rPr lang="en-US" altLang="en-US" sz="1600" dirty="0" err="1">
                <a:solidFill>
                  <a:schemeClr val="tx1"/>
                </a:solidFill>
                <a:latin typeface="Arial" panose="020B0604020202020204" pitchFamily="34" charset="0"/>
                <a:cs typeface="Arial" panose="020B0604020202020204" pitchFamily="34" charset="0"/>
              </a:rPr>
              <a:t>măng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luyện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kim</a:t>
            </a:r>
            <a:r>
              <a:rPr lang="en-US" altLang="en-US" sz="1600" dirty="0">
                <a:solidFill>
                  <a:schemeClr val="tx1"/>
                </a:solidFill>
                <a:latin typeface="Arial" panose="020B0604020202020204" pitchFamily="34" charset="0"/>
                <a:cs typeface="Arial" panose="020B0604020202020204" pitchFamily="34" charset="0"/>
              </a:rPr>
              <a:t>.</a:t>
            </a:r>
          </a:p>
          <a:p>
            <a:pPr marL="990575" lvl="1" indent="-380990" algn="just" eaLnBrk="0" fontAlgn="base" hangingPunct="0">
              <a:spcBef>
                <a:spcPts val="800"/>
              </a:spcBef>
              <a:spcAft>
                <a:spcPts val="800"/>
              </a:spcAft>
              <a:buClrTx/>
              <a:buSzTx/>
              <a:buFont typeface="Wingdings" pitchFamily="2" charset="2"/>
              <a:buChar char="v"/>
            </a:pPr>
            <a:r>
              <a:rPr lang="en-US" altLang="en-US" sz="1600" dirty="0" err="1">
                <a:solidFill>
                  <a:schemeClr val="tx1"/>
                </a:solidFill>
                <a:latin typeface="Arial" panose="020B0604020202020204" pitchFamily="34" charset="0"/>
                <a:cs typeface="Arial" panose="020B0604020202020204" pitchFamily="34" charset="0"/>
              </a:rPr>
              <a:t>Dầu</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khí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tự</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nhiên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Được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sử</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dụng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trong</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các</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ngành</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sản</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xuất</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và</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hóa</a:t>
            </a:r>
            <a:r>
              <a:rPr lang="en-US" altLang="en-US" sz="1600" dirty="0">
                <a:solidFill>
                  <a:schemeClr val="tx1"/>
                </a:solidFill>
                <a:latin typeface="Arial" panose="020B0604020202020204" pitchFamily="34" charset="0"/>
                <a:cs typeface="Arial" panose="020B0604020202020204" pitchFamily="34" charset="0"/>
              </a:rPr>
              <a:t> </a:t>
            </a:r>
            <a:r>
              <a:rPr lang="en-US" altLang="en-US" sz="1600" dirty="0" err="1">
                <a:solidFill>
                  <a:schemeClr val="tx1"/>
                </a:solidFill>
                <a:latin typeface="Arial" panose="020B0604020202020204" pitchFamily="34" charset="0"/>
                <a:cs typeface="Arial" panose="020B0604020202020204" pitchFamily="34" charset="0"/>
              </a:rPr>
              <a:t>chất</a:t>
            </a:r>
            <a:r>
              <a:rPr lang="en-US" altLang="en-US" sz="1600" dirty="0">
                <a:solidFill>
                  <a:schemeClr val="tx1"/>
                </a:solidFill>
                <a:latin typeface="Arial" panose="020B0604020202020204" pitchFamily="34" charset="0"/>
                <a:cs typeface="Arial" panose="020B0604020202020204" pitchFamily="34" charset="0"/>
              </a:rPr>
              <a:t>.</a:t>
            </a:r>
          </a:p>
        </p:txBody>
      </p:sp>
      <p:pic>
        <p:nvPicPr>
          <p:cNvPr id="3" name="Picture 2">
            <a:extLst>
              <a:ext uri="{FF2B5EF4-FFF2-40B4-BE49-F238E27FC236}">
                <a16:creationId xmlns:a16="http://schemas.microsoft.com/office/drawing/2014/main" id="{7C4CA93B-98D4-7CF9-4823-A52822DA2713}"/>
              </a:ext>
            </a:extLst>
          </p:cNvPr>
          <p:cNvPicPr>
            <a:picLocks noChangeAspect="1"/>
          </p:cNvPicPr>
          <p:nvPr/>
        </p:nvPicPr>
        <p:blipFill>
          <a:blip r:embed="rId2"/>
          <a:stretch>
            <a:fillRect/>
          </a:stretch>
        </p:blipFill>
        <p:spPr>
          <a:xfrm>
            <a:off x="5830958" y="2204124"/>
            <a:ext cx="5751442" cy="3208012"/>
          </a:xfrm>
          <a:prstGeom prst="rect">
            <a:avLst/>
          </a:prstGeom>
        </p:spPr>
      </p:pic>
    </p:spTree>
    <p:extLst>
      <p:ext uri="{BB962C8B-B14F-4D97-AF65-F5344CB8AC3E}">
        <p14:creationId xmlns:p14="http://schemas.microsoft.com/office/powerpoint/2010/main" val="46514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Nguyên nhân tiêu thụ năng lượng cao</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1"/>
          </p:nvPr>
        </p:nvSpPr>
        <p:spPr bwMode="auto">
          <a:xfrm>
            <a:off x="609599" y="1757166"/>
            <a:ext cx="11084119" cy="3852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lạc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hậu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Nhiều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vẫn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cũ</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thụ</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gây</a:t>
            </a:r>
            <a:r>
              <a:rPr lang="en-US" altLang="en-US" sz="1800" dirty="0">
                <a:solidFill>
                  <a:schemeClr val="tx1"/>
                </a:solidFill>
                <a:latin typeface="Arial" panose="020B0604020202020204" pitchFamily="34" charset="0"/>
              </a:rPr>
              <a:t> ô </a:t>
            </a:r>
            <a:r>
              <a:rPr lang="en-US" altLang="en-US" sz="1800" dirty="0" err="1">
                <a:solidFill>
                  <a:schemeClr val="tx1"/>
                </a:solidFill>
                <a:latin typeface="Arial" panose="020B0604020202020204" pitchFamily="34" charset="0"/>
              </a:rPr>
              <a:t>nhiễm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đầu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tư</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vào</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mới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nguồn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vốn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động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lực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đầu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thiết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bị</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Nhận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thấp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tiết</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kiệm</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Một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chưa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chú</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trọng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giải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tiết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kiệm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quy</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trình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endParaRPr lang="en-US" altLang="en-US" sz="1800" dirty="0">
              <a:solidFill>
                <a:schemeClr val="tx1"/>
              </a:solidFill>
              <a:latin typeface="Arial" panose="020B0604020202020204" pitchFamily="34" charset="0"/>
            </a:endParaRPr>
          </a:p>
        </p:txBody>
      </p:sp>
    </p:spTree>
    <p:extLst>
      <p:ext uri="{BB962C8B-B14F-4D97-AF65-F5344CB8AC3E}">
        <p14:creationId xmlns:p14="http://schemas.microsoft.com/office/powerpoint/2010/main" val="20162236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Những thách thức trong quản lý và SDNL</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1"/>
          </p:nvPr>
        </p:nvSpPr>
        <p:spPr bwMode="auto">
          <a:xfrm>
            <a:off x="609601" y="1813174"/>
            <a:ext cx="10861481"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nghệ</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cũ</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gây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suất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thấp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và</a:t>
            </a:r>
            <a:r>
              <a:rPr lang="en-US" altLang="en-US" sz="1800" dirty="0">
                <a:solidFill>
                  <a:schemeClr val="tx1"/>
                </a:solidFill>
                <a:latin typeface="Arial" panose="020B0604020202020204" pitchFamily="34" charset="0"/>
                <a:cs typeface="Arial" panose="020B0604020202020204" pitchFamily="34" charset="0"/>
              </a:rPr>
              <a:t> ô </a:t>
            </a:r>
            <a:r>
              <a:rPr lang="en-US" altLang="en-US" sz="1800" dirty="0" err="1">
                <a:solidFill>
                  <a:schemeClr val="tx1"/>
                </a:solidFill>
                <a:latin typeface="Arial" panose="020B0604020202020204" pitchFamily="34" charset="0"/>
                <a:cs typeface="Arial" panose="020B0604020202020204" pitchFamily="34" charset="0"/>
              </a:rPr>
              <a:t>nhiễm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môi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trường</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thức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về</a:t>
            </a:r>
            <a:r>
              <a:rPr lang="en-US" altLang="en-US" sz="1800" b="1" dirty="0">
                <a:solidFill>
                  <a:schemeClr val="tx1"/>
                </a:solidFill>
                <a:latin typeface="Arial" panose="020B0604020202020204" pitchFamily="34" charset="0"/>
              </a:rPr>
              <a:t> chi </a:t>
            </a:r>
            <a:r>
              <a:rPr lang="en-US" altLang="en-US" sz="1800" b="1" dirty="0" err="1">
                <a:solidFill>
                  <a:schemeClr val="tx1"/>
                </a:solidFill>
                <a:latin typeface="Arial" panose="020B0604020202020204" pitchFamily="34" charset="0"/>
              </a:rPr>
              <a:t>phí</a:t>
            </a:r>
            <a:r>
              <a:rPr lang="en-US" altLang="en-US" sz="1800" b="1" dirty="0">
                <a:solidFill>
                  <a:schemeClr val="tx1"/>
                </a:solidFill>
                <a:latin typeface="Arial" panose="020B0604020202020204" pitchFamily="34" charset="0"/>
              </a:rPr>
              <a:t>: </a:t>
            </a:r>
            <a:r>
              <a:rPr lang="en-US" altLang="en-US" sz="1800" dirty="0">
                <a:solidFill>
                  <a:schemeClr val="tx1"/>
                </a:solidFill>
                <a:latin typeface="Arial" panose="020B0604020202020204" pitchFamily="34" charset="0"/>
                <a:cs typeface="Arial" panose="020B0604020202020204" pitchFamily="34" charset="0"/>
              </a:rPr>
              <a:t>Chi </a:t>
            </a:r>
            <a:r>
              <a:rPr lang="en-US" altLang="en-US" sz="1800" dirty="0" err="1">
                <a:solidFill>
                  <a:schemeClr val="tx1"/>
                </a:solidFill>
                <a:latin typeface="Arial" panose="020B0604020202020204" pitchFamily="34" charset="0"/>
                <a:cs typeface="Arial" panose="020B0604020202020204" pitchFamily="34" charset="0"/>
              </a:rPr>
              <a:t>phí</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tư</a:t>
            </a:r>
            <a:r>
              <a:rPr lang="en-US" altLang="en-US" sz="1800" dirty="0">
                <a:solidFill>
                  <a:schemeClr val="tx1"/>
                </a:solidFill>
                <a:latin typeface="Arial" panose="020B0604020202020204" pitchFamily="34" charset="0"/>
                <a:cs typeface="Arial" panose="020B0604020202020204" pitchFamily="34" charset="0"/>
              </a:rPr>
              <a:t> ban </a:t>
            </a:r>
            <a:r>
              <a:rPr lang="en-US" altLang="en-US" sz="1800" dirty="0" err="1">
                <a:solidFill>
                  <a:schemeClr val="tx1"/>
                </a:solidFill>
                <a:latin typeface="Arial" panose="020B0604020202020204" pitchFamily="34" charset="0"/>
                <a:cs typeface="Arial" panose="020B0604020202020204" pitchFamily="34" charset="0"/>
              </a:rPr>
              <a:t>đầu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công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nghệ</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cao</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khiến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nhiều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ngần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ngại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thay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đổi</a:t>
            </a:r>
            <a:r>
              <a:rPr lang="en-US" altLang="en-US" sz="1800" dirty="0">
                <a:solidFill>
                  <a:schemeClr val="tx1"/>
                </a:solidFill>
                <a:latin typeface="Arial" panose="020B0604020202020204" pitchFamily="34" charset="0"/>
                <a:cs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Thiếu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chính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sách</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hỗ</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trợ</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đủ</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mạnh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Mặc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dù</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có</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chính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sách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khuyến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khích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nhưng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vẫn</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chưa</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đủ</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hiệu</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quả</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để</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thúc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đẩy</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doanh</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nghiệp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dụng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các</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giải</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pháp</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tiết</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kiệm</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năng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lượng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rộng</a:t>
            </a:r>
            <a:r>
              <a:rPr lang="en-US" altLang="en-US" sz="1800" dirty="0">
                <a:solidFill>
                  <a:schemeClr val="tx1"/>
                </a:solidFill>
                <a:latin typeface="Arial" panose="020B0604020202020204" pitchFamily="34" charset="0"/>
                <a:cs typeface="Arial" panose="020B0604020202020204" pitchFamily="34" charset="0"/>
              </a:rPr>
              <a:t> </a:t>
            </a:r>
            <a:r>
              <a:rPr lang="en-US" altLang="en-US" sz="1800" dirty="0" err="1">
                <a:solidFill>
                  <a:schemeClr val="tx1"/>
                </a:solidFill>
                <a:latin typeface="Arial" panose="020B0604020202020204" pitchFamily="34" charset="0"/>
                <a:cs typeface="Arial" panose="020B0604020202020204" pitchFamily="34" charset="0"/>
              </a:rPr>
              <a:t>rãi</a:t>
            </a:r>
            <a:r>
              <a:rPr lang="en-US" altLang="en-US" sz="18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517343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43EF0-E933-69A1-B28B-3AF544964B66}"/>
              </a:ext>
            </a:extLst>
          </p:cNvPr>
          <p:cNvSpPr>
            <a:spLocks noGrp="1"/>
          </p:cNvSpPr>
          <p:nvPr>
            <p:ph type="title"/>
          </p:nvPr>
        </p:nvSpPr>
        <p:spPr/>
        <p:txBody>
          <a:bodyPr>
            <a:noAutofit/>
          </a:bodyPr>
          <a:lstStyle/>
          <a:p>
            <a:r>
              <a:rPr lang="vi-VN" dirty="0">
                <a:solidFill>
                  <a:schemeClr val="accent1">
                    <a:lumMod val="50000"/>
                  </a:schemeClr>
                </a:solidFill>
                <a:latin typeface="Arial" panose="020B0604020202020204" pitchFamily="34" charset="0"/>
              </a:rPr>
              <a:t>Xu hướng phát triển bền vững trong công nghiệp</a:t>
            </a:r>
            <a:endParaRPr lang="en-US" dirty="0">
              <a:solidFill>
                <a:schemeClr val="accent1">
                  <a:lumMod val="50000"/>
                </a:schemeClr>
              </a:solidFill>
            </a:endParaRPr>
          </a:p>
        </p:txBody>
      </p:sp>
      <p:sp>
        <p:nvSpPr>
          <p:cNvPr id="4" name="Rectangle 1">
            <a:extLst>
              <a:ext uri="{FF2B5EF4-FFF2-40B4-BE49-F238E27FC236}">
                <a16:creationId xmlns:a16="http://schemas.microsoft.com/office/drawing/2014/main" id="{76EA44AF-D73B-A321-26BD-9E80A026C4A6}"/>
              </a:ext>
            </a:extLst>
          </p:cNvPr>
          <p:cNvSpPr>
            <a:spLocks noGrp="1" noChangeArrowheads="1"/>
          </p:cNvSpPr>
          <p:nvPr>
            <p:ph type="body" idx="1"/>
          </p:nvPr>
        </p:nvSpPr>
        <p:spPr bwMode="auto">
          <a:xfrm>
            <a:off x="609600" y="1417012"/>
            <a:ext cx="10861481" cy="4683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Công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nghiệp</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xanh</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doanh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nghiệp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dần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quan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tâm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đến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tạo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phát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triển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bền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vững</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a:solidFill>
                  <a:schemeClr val="tx1"/>
                </a:solidFill>
                <a:latin typeface="Arial" panose="020B0604020202020204" pitchFamily="34" charset="0"/>
              </a:rPr>
              <a:t>Xu </a:t>
            </a:r>
            <a:r>
              <a:rPr lang="en-US" altLang="en-US" sz="1800" b="1" dirty="0" err="1">
                <a:solidFill>
                  <a:schemeClr val="tx1"/>
                </a:solidFill>
                <a:latin typeface="Arial" panose="020B0604020202020204" pitchFamily="34" charset="0"/>
              </a:rPr>
              <a:t>hướng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quốc</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tế</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tập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đoàn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quốc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đòi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hỏi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cao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hơn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về</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tiêu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chuẩn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môi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trường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khi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hợp</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đặc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biệt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các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ngành</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như</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dệt</a:t>
            </a:r>
            <a:r>
              <a:rPr lang="en-US" altLang="en-US" sz="1800" dirty="0">
                <a:solidFill>
                  <a:schemeClr val="tx1"/>
                </a:solidFill>
                <a:latin typeface="Arial" panose="020B0604020202020204" pitchFamily="34" charset="0"/>
              </a:rPr>
              <a:t> may, </a:t>
            </a:r>
            <a:r>
              <a:rPr lang="en-US" altLang="en-US" sz="1800" dirty="0" err="1">
                <a:solidFill>
                  <a:schemeClr val="tx1"/>
                </a:solidFill>
                <a:latin typeface="Arial" panose="020B0604020202020204" pitchFamily="34" charset="0"/>
              </a:rPr>
              <a:t>điện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tử</a:t>
            </a:r>
            <a:r>
              <a:rPr lang="en-US" altLang="en-US" sz="1800" dirty="0">
                <a:solidFill>
                  <a:schemeClr val="tx1"/>
                </a:solidFill>
                <a:latin typeface="Arial" panose="020B0604020202020204" pitchFamily="34" charset="0"/>
              </a:rPr>
              <a:t>.</a:t>
            </a:r>
          </a:p>
          <a:p>
            <a:pPr marL="380990" indent="-380990" defTabSz="1219170" eaLnBrk="0" fontAlgn="base" hangingPunct="0">
              <a:lnSpc>
                <a:spcPct val="150000"/>
              </a:lnSpc>
              <a:spcBef>
                <a:spcPts val="800"/>
              </a:spcBef>
              <a:spcAft>
                <a:spcPts val="800"/>
              </a:spcAft>
              <a:buClrTx/>
              <a:buSzTx/>
              <a:buFont typeface="Wingdings" pitchFamily="2" charset="2"/>
              <a:buChar char="v"/>
            </a:pPr>
            <a:r>
              <a:rPr lang="en-US" altLang="en-US" sz="1800" b="1" dirty="0" err="1">
                <a:solidFill>
                  <a:schemeClr val="tx1"/>
                </a:solidFill>
                <a:latin typeface="Arial" panose="020B0604020202020204" pitchFamily="34" charset="0"/>
              </a:rPr>
              <a:t>Chuyển</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đổi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số</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và</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tối</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ưu</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hóa</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năng</a:t>
            </a:r>
            <a:r>
              <a:rPr lang="en-US" altLang="en-US" sz="1800" b="1" dirty="0">
                <a:solidFill>
                  <a:schemeClr val="tx1"/>
                </a:solidFill>
                <a:latin typeface="Arial" panose="020B0604020202020204" pitchFamily="34" charset="0"/>
              </a:rPr>
              <a:t> </a:t>
            </a:r>
            <a:r>
              <a:rPr lang="en-US" altLang="en-US" sz="1800" b="1" dirty="0" err="1">
                <a:solidFill>
                  <a:schemeClr val="tx1"/>
                </a:solidFill>
                <a:latin typeface="Arial" panose="020B0604020202020204" pitchFamily="34" charset="0"/>
              </a:rPr>
              <a:t>lượng</a:t>
            </a:r>
            <a:r>
              <a:rPr lang="en-US" altLang="en-US" sz="1800" b="1"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Ứng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công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nghệ</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số</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vào</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giám</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sát</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và</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tối</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ưu</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hóa</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việc</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sử</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dụng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năng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lượng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trong</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sản</a:t>
            </a:r>
            <a:r>
              <a:rPr lang="en-US" altLang="en-US" sz="1800" dirty="0">
                <a:solidFill>
                  <a:schemeClr val="tx1"/>
                </a:solidFill>
                <a:latin typeface="Arial" panose="020B0604020202020204" pitchFamily="34" charset="0"/>
              </a:rPr>
              <a:t> </a:t>
            </a:r>
            <a:r>
              <a:rPr lang="en-US" altLang="en-US" sz="1800" dirty="0" err="1">
                <a:solidFill>
                  <a:schemeClr val="tx1"/>
                </a:solidFill>
                <a:latin typeface="Arial" panose="020B0604020202020204" pitchFamily="34" charset="0"/>
              </a:rPr>
              <a:t>xuất</a:t>
            </a:r>
            <a:r>
              <a:rPr lang="en-US" altLang="en-US" sz="1800" dirty="0">
                <a:solidFill>
                  <a:schemeClr val="tx1"/>
                </a:solidFill>
                <a:latin typeface="Arial" panose="020B0604020202020204" pitchFamily="34" charset="0"/>
              </a:rPr>
              <a:t>. </a:t>
            </a:r>
            <a:endParaRPr lang="vi-VN" altLang="en-US" sz="1800" dirty="0">
              <a:solidFill>
                <a:schemeClr val="tx1"/>
              </a:solidFill>
              <a:latin typeface="Arial" panose="020B0604020202020204" pitchFamily="34" charset="0"/>
            </a:endParaRPr>
          </a:p>
          <a:p>
            <a:pPr marL="380990" indent="-380990" defTabSz="1219170" eaLnBrk="0" fontAlgn="base" hangingPunct="0">
              <a:lnSpc>
                <a:spcPct val="150000"/>
              </a:lnSpc>
              <a:spcBef>
                <a:spcPts val="800"/>
              </a:spcBef>
              <a:spcAft>
                <a:spcPts val="800"/>
              </a:spcAft>
              <a:buClrTx/>
              <a:buSzTx/>
              <a:buFont typeface="Wingdings" pitchFamily="2" charset="2"/>
              <a:buChar char="v"/>
            </a:pPr>
            <a:r>
              <a:rPr lang="vi-VN" altLang="en-US" sz="1800" dirty="0">
                <a:solidFill>
                  <a:schemeClr val="tx1"/>
                </a:solidFill>
                <a:latin typeface="Arial" panose="020B0604020202020204" pitchFamily="34" charset="0"/>
              </a:rPr>
              <a:t>Các xu hướng mới đều có những chú trọng nhất định đến việc giảm phát thải khí nhà kính trong sản xuất và trở thành tiêu chí hợp tác đối với nhiều tập đoàn quốc tế lớn. Vấn đề này đang ngày càng trở nên quan trọng và thách thức trong sự phát triển công nghiệp của Việt Nam</a:t>
            </a:r>
          </a:p>
        </p:txBody>
      </p:sp>
    </p:spTree>
    <p:extLst>
      <p:ext uri="{BB962C8B-B14F-4D97-AF65-F5344CB8AC3E}">
        <p14:creationId xmlns:p14="http://schemas.microsoft.com/office/powerpoint/2010/main" val="37790956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C3652-0776-ED32-0F7E-A15CF05C1329}"/>
            </a:ext>
          </a:extLst>
        </p:cNvPr>
        <p:cNvGrpSpPr/>
        <p:nvPr/>
      </p:nvGrpSpPr>
      <p:grpSpPr>
        <a:xfrm>
          <a:off x="0" y="0"/>
          <a:ext cx="0" cy="0"/>
          <a:chOff x="0" y="0"/>
          <a:chExt cx="0" cy="0"/>
        </a:xfrm>
      </p:grpSpPr>
      <p:sp>
        <p:nvSpPr>
          <p:cNvPr id="7" name="Subtitle 2">
            <a:extLst>
              <a:ext uri="{FF2B5EF4-FFF2-40B4-BE49-F238E27FC236}">
                <a16:creationId xmlns:a16="http://schemas.microsoft.com/office/drawing/2014/main" id="{070B9ADB-FDEF-ABF3-9F2B-DAEDB6BEDC0A}"/>
              </a:ext>
            </a:extLst>
          </p:cNvPr>
          <p:cNvSpPr txBox="1">
            <a:spLocks/>
          </p:cNvSpPr>
          <p:nvPr/>
        </p:nvSpPr>
        <p:spPr>
          <a:xfrm>
            <a:off x="1175874" y="519914"/>
            <a:ext cx="9796926" cy="558006"/>
          </a:xfrm>
          <a:prstGeom prst="rect">
            <a:avLst/>
          </a:prstGeom>
          <a:solidFill>
            <a:schemeClr val="bg1"/>
          </a:solid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609585" marR="0" lvl="0" indent="-423323" algn="l" rtl="0">
              <a:lnSpc>
                <a:spcPct val="100000"/>
              </a:lnSpc>
              <a:spcBef>
                <a:spcPts val="0"/>
              </a:spcBef>
              <a:spcAft>
                <a:spcPts val="0"/>
              </a:spcAft>
              <a:buClr>
                <a:schemeClr val="dk1"/>
              </a:buClr>
              <a:buSzPts val="1400"/>
              <a:buFont typeface="Roboto"/>
              <a:buChar char="●"/>
              <a:defRPr sz="2000" b="0" i="0" u="none" strike="noStrike" cap="none">
                <a:solidFill>
                  <a:schemeClr val="dk1"/>
                </a:solidFill>
                <a:latin typeface="+mn-lt"/>
                <a:ea typeface="Roboto"/>
                <a:cs typeface="Roboto"/>
                <a:sym typeface="Roboto"/>
              </a:defRPr>
            </a:lvl1pPr>
            <a:lvl2pPr marL="1219170" marR="0" lvl="1"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828754" marR="0" lvl="2"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2438339" marR="0" lvl="3"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3047924" marR="0" lvl="4"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3657509" marR="0" lvl="5"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4267093" marR="0" lvl="6"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4876678" marR="0" lvl="7"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5486263" marR="0" lvl="8" indent="-423323"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pPr marL="53975" lvl="0" indent="0" algn="ctr">
              <a:buClr>
                <a:srgbClr val="000000"/>
              </a:buClr>
              <a:buNone/>
              <a:defRPr/>
            </a:pPr>
            <a:r>
              <a:rPr lang="en-US" sz="3200" b="1">
                <a:solidFill>
                  <a:srgbClr val="87C6CC">
                    <a:lumMod val="50000"/>
                  </a:srgbClr>
                </a:solidFill>
              </a:rPr>
              <a:t>Ngành công nghiệp Gạch &amp; Gốm tại Việt Nam</a:t>
            </a:r>
          </a:p>
        </p:txBody>
      </p:sp>
      <p:pic>
        <p:nvPicPr>
          <p:cNvPr id="4" name="Picture 2" descr="Vương Quốc Gạch Gốm nơi “Dòng gốm đỏ không men với lớp phấn trắng”">
            <a:extLst>
              <a:ext uri="{FF2B5EF4-FFF2-40B4-BE49-F238E27FC236}">
                <a16:creationId xmlns:a16="http://schemas.microsoft.com/office/drawing/2014/main" id="{2DE58B3D-961E-F357-93D2-9A17B3192B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5874" y="1294653"/>
            <a:ext cx="9796926" cy="4707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348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3C5064-3BE8-0BC3-3FF8-38815E5DA34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8E6965-4F96-2013-ED99-41D7C7BABC1D}"/>
              </a:ext>
            </a:extLst>
          </p:cNvPr>
          <p:cNvSpPr>
            <a:spLocks noGrp="1"/>
          </p:cNvSpPr>
          <p:nvPr>
            <p:ph type="title"/>
          </p:nvPr>
        </p:nvSpPr>
        <p:spPr/>
        <p:txBody>
          <a:bodyPr>
            <a:noAutofit/>
          </a:bodyPr>
          <a:lstStyle/>
          <a:p>
            <a:r>
              <a:rPr lang="en-US" sz="3200" dirty="0" err="1">
                <a:solidFill>
                  <a:schemeClr val="accent1">
                    <a:lumMod val="50000"/>
                  </a:schemeClr>
                </a:solidFill>
                <a:latin typeface="+mn-lt"/>
              </a:rPr>
              <a:t>Thực</a:t>
            </a:r>
            <a:r>
              <a:rPr lang="en-US" sz="3200" dirty="0">
                <a:solidFill>
                  <a:schemeClr val="accent1">
                    <a:lumMod val="50000"/>
                  </a:schemeClr>
                </a:solidFill>
                <a:latin typeface="+mn-lt"/>
              </a:rPr>
              <a:t> </a:t>
            </a:r>
            <a:r>
              <a:rPr lang="en-US" sz="3200" dirty="0" err="1">
                <a:solidFill>
                  <a:schemeClr val="accent1">
                    <a:lumMod val="50000"/>
                  </a:schemeClr>
                </a:solidFill>
                <a:latin typeface="+mn-lt"/>
              </a:rPr>
              <a:t>trạng</a:t>
            </a:r>
            <a:r>
              <a:rPr lang="en-US" sz="3200" dirty="0">
                <a:solidFill>
                  <a:schemeClr val="accent1">
                    <a:lumMod val="50000"/>
                  </a:schemeClr>
                </a:solidFill>
                <a:latin typeface="+mn-lt"/>
              </a:rPr>
              <a:t> </a:t>
            </a:r>
            <a:r>
              <a:rPr lang="en-US" sz="3200" dirty="0" err="1">
                <a:solidFill>
                  <a:schemeClr val="accent1">
                    <a:lumMod val="50000"/>
                  </a:schemeClr>
                </a:solidFill>
                <a:latin typeface="+mn-lt"/>
              </a:rPr>
              <a:t>sản</a:t>
            </a:r>
            <a:r>
              <a:rPr lang="en-US" sz="3200" dirty="0">
                <a:solidFill>
                  <a:schemeClr val="accent1">
                    <a:lumMod val="50000"/>
                  </a:schemeClr>
                </a:solidFill>
                <a:latin typeface="+mn-lt"/>
              </a:rPr>
              <a:t> </a:t>
            </a:r>
            <a:r>
              <a:rPr lang="en-US" sz="3200" dirty="0" err="1">
                <a:solidFill>
                  <a:schemeClr val="accent1">
                    <a:lumMod val="50000"/>
                  </a:schemeClr>
                </a:solidFill>
                <a:latin typeface="+mn-lt"/>
              </a:rPr>
              <a:t>xuất</a:t>
            </a:r>
            <a:r>
              <a:rPr lang="en-US" sz="3200" dirty="0">
                <a:solidFill>
                  <a:schemeClr val="accent1">
                    <a:lumMod val="50000"/>
                  </a:schemeClr>
                </a:solidFill>
                <a:latin typeface="+mn-lt"/>
              </a:rPr>
              <a:t> </a:t>
            </a:r>
            <a:r>
              <a:rPr lang="en-US" sz="3200" dirty="0" err="1">
                <a:solidFill>
                  <a:schemeClr val="accent1">
                    <a:lumMod val="50000"/>
                  </a:schemeClr>
                </a:solidFill>
                <a:latin typeface="+mn-lt"/>
              </a:rPr>
              <a:t>gạch</a:t>
            </a:r>
            <a:r>
              <a:rPr lang="en-US" sz="3200" dirty="0">
                <a:solidFill>
                  <a:schemeClr val="accent1">
                    <a:lumMod val="50000"/>
                  </a:schemeClr>
                </a:solidFill>
                <a:latin typeface="+mn-lt"/>
              </a:rPr>
              <a:t> </a:t>
            </a:r>
            <a:r>
              <a:rPr lang="en-US" sz="3200" dirty="0" err="1">
                <a:solidFill>
                  <a:schemeClr val="accent1">
                    <a:lumMod val="50000"/>
                  </a:schemeClr>
                </a:solidFill>
                <a:latin typeface="+mn-lt"/>
              </a:rPr>
              <a:t>nung</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09745EAB-958C-997A-91FC-DC0C796A93A0}"/>
              </a:ext>
            </a:extLst>
          </p:cNvPr>
          <p:cNvSpPr>
            <a:spLocks noGrp="1" noChangeArrowheads="1"/>
          </p:cNvSpPr>
          <p:nvPr>
            <p:ph type="body" idx="1"/>
          </p:nvPr>
        </p:nvSpPr>
        <p:spPr bwMode="auto">
          <a:xfrm>
            <a:off x="609601" y="1384942"/>
            <a:ext cx="10861481"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a:lnSpc>
                <a:spcPct val="130000"/>
              </a:lnSpc>
              <a:buSzPts val="1000"/>
              <a:tabLst>
                <a:tab pos="609585" algn="l"/>
              </a:tabLst>
            </a:pPr>
            <a:r>
              <a:rPr lang="vi-VN" b="1" dirty="0">
                <a:cs typeface="Times New Roman" panose="02020603050405020304" pitchFamily="18" charset="0"/>
              </a:rPr>
              <a:t>Thực trạng sản xuất gạch nung</a:t>
            </a:r>
          </a:p>
          <a:p>
            <a:pPr marL="990575" lvl="1" indent="-380990" algn="just">
              <a:lnSpc>
                <a:spcPct val="130000"/>
              </a:lnSpc>
              <a:buSzPts val="1000"/>
              <a:buFont typeface="Wingdings" pitchFamily="2" charset="2"/>
              <a:buChar char="v"/>
              <a:tabLst>
                <a:tab pos="609585" algn="l"/>
              </a:tabLst>
            </a:pPr>
            <a:r>
              <a:rPr lang="vi-VN" sz="2000" b="1" dirty="0">
                <a:latin typeface="+mn-lt"/>
                <a:ea typeface="Aptos" panose="020B0004020202020204" pitchFamily="34" charset="0"/>
                <a:cs typeface="Times New Roman" panose="02020603050405020304" pitchFamily="18" charset="0"/>
              </a:rPr>
              <a:t>Số lượng cơ sở sản xuất:</a:t>
            </a:r>
            <a:r>
              <a:rPr lang="vi-VN" sz="2000" dirty="0">
                <a:latin typeface="+mn-lt"/>
                <a:ea typeface="Aptos" panose="020B0004020202020204" pitchFamily="34" charset="0"/>
                <a:cs typeface="Times New Roman" panose="02020603050405020304" pitchFamily="18" charset="0"/>
              </a:rPr>
              <a:t> Khoảng 4.000 cơ sở sản xuất gạch đất sét nung với tổng công suất thiết kế đạt khoảng 25 tỷ viên/năm. </a:t>
            </a:r>
          </a:p>
          <a:p>
            <a:pPr marL="990575" lvl="1" indent="-380990" algn="just">
              <a:lnSpc>
                <a:spcPct val="130000"/>
              </a:lnSpc>
              <a:buSzPts val="1000"/>
              <a:buFont typeface="Wingdings" pitchFamily="2" charset="2"/>
              <a:buChar char="v"/>
              <a:tabLst>
                <a:tab pos="609585" algn="l"/>
              </a:tabLst>
            </a:pPr>
            <a:r>
              <a:rPr lang="vi-VN" sz="2000" b="1" dirty="0">
                <a:latin typeface="+mn-lt"/>
                <a:ea typeface="Aptos" panose="020B0004020202020204" pitchFamily="34" charset="0"/>
                <a:cs typeface="Times New Roman" panose="02020603050405020304" pitchFamily="18" charset="0"/>
              </a:rPr>
              <a:t>Sản lượng hàng năm:</a:t>
            </a:r>
            <a:r>
              <a:rPr lang="vi-VN" sz="2000" dirty="0">
                <a:latin typeface="+mn-lt"/>
                <a:ea typeface="Aptos" panose="020B0004020202020204" pitchFamily="34" charset="0"/>
                <a:cs typeface="Times New Roman" panose="02020603050405020304" pitchFamily="18" charset="0"/>
              </a:rPr>
              <a:t> Ước đạt 60-70% tổng công suất thiết kế. </a:t>
            </a:r>
          </a:p>
          <a:p>
            <a:pPr marL="990575" lvl="1" indent="-380990" algn="just">
              <a:lnSpc>
                <a:spcPct val="130000"/>
              </a:lnSpc>
              <a:buFont typeface="Wingdings" pitchFamily="2" charset="2"/>
              <a:buChar char="v"/>
            </a:pPr>
            <a:r>
              <a:rPr lang="vi-VN" sz="2000" b="1" dirty="0">
                <a:latin typeface="+mn-lt"/>
                <a:ea typeface="Aptos" panose="020B0004020202020204" pitchFamily="34" charset="0"/>
              </a:rPr>
              <a:t>Phân bố địa lý:</a:t>
            </a:r>
            <a:r>
              <a:rPr lang="vi-VN" sz="2000" dirty="0">
                <a:latin typeface="+mn-lt"/>
                <a:ea typeface="Aptos" panose="020B0004020202020204" pitchFamily="34" charset="0"/>
              </a:rPr>
              <a:t> Tập trung chủ yếu ở Đồng bằng sông Hồng, miền Trung và Đông Nam Bộ</a:t>
            </a:r>
          </a:p>
          <a:p>
            <a:pPr marL="380990" indent="-380990" algn="just">
              <a:lnSpc>
                <a:spcPct val="130000"/>
              </a:lnSpc>
            </a:pPr>
            <a:r>
              <a:rPr lang="vi-VN" b="1" dirty="0">
                <a:cs typeface="Times New Roman" panose="02020603050405020304" pitchFamily="18" charset="0"/>
              </a:rPr>
              <a:t>Xu hướng chuyển đổi sang gạch không nung</a:t>
            </a:r>
          </a:p>
          <a:p>
            <a:pPr marL="990575" lvl="1" indent="-380990" algn="just" eaLnBrk="0" fontAlgn="base" hangingPunct="0">
              <a:lnSpc>
                <a:spcPct val="130000"/>
              </a:lnSpc>
              <a:buClrTx/>
              <a:buSzTx/>
              <a:buFont typeface="Wingdings" pitchFamily="2" charset="2"/>
              <a:buChar char="v"/>
            </a:pPr>
            <a:r>
              <a:rPr lang="vi-VN" altLang="en-US" sz="2000" b="1" dirty="0">
                <a:solidFill>
                  <a:schemeClr val="tx1"/>
                </a:solidFill>
                <a:latin typeface="+mn-lt"/>
              </a:rPr>
              <a:t>Số lượng cơ sở sản xuất gạch không nung: </a:t>
            </a:r>
            <a:r>
              <a:rPr lang="vi-VN" altLang="en-US" sz="2000" dirty="0">
                <a:solidFill>
                  <a:schemeClr val="tx1"/>
                </a:solidFill>
                <a:latin typeface="+mn-lt"/>
              </a:rPr>
              <a:t>Khoảng 2.500 cơ sở với tổng công suất thiết kế đạt khoảng 15 tỷ viên quy tiêu chuẩn/năm. </a:t>
            </a:r>
          </a:p>
          <a:p>
            <a:pPr marL="990575" lvl="1" indent="-380990" algn="just" eaLnBrk="0" fontAlgn="base" hangingPunct="0">
              <a:lnSpc>
                <a:spcPct val="130000"/>
              </a:lnSpc>
              <a:buClrTx/>
              <a:buSzTx/>
              <a:buFont typeface="Wingdings" pitchFamily="2" charset="2"/>
              <a:buChar char="v"/>
            </a:pPr>
            <a:r>
              <a:rPr lang="vi-VN" altLang="en-US" sz="2000" b="1" dirty="0">
                <a:solidFill>
                  <a:schemeClr val="tx1"/>
                </a:solidFill>
                <a:latin typeface="+mn-lt"/>
              </a:rPr>
              <a:t>Sản lượng hàng năm: </a:t>
            </a:r>
            <a:r>
              <a:rPr lang="vi-VN" altLang="en-US" sz="2000" dirty="0">
                <a:solidFill>
                  <a:schemeClr val="tx1"/>
                </a:solidFill>
                <a:latin typeface="+mn-lt"/>
              </a:rPr>
              <a:t>Ước đạt 50-60% tổng công suất thiết kế. </a:t>
            </a:r>
          </a:p>
          <a:p>
            <a:pPr marL="990575" lvl="1" indent="-380990" algn="just" eaLnBrk="0" fontAlgn="base" hangingPunct="0">
              <a:lnSpc>
                <a:spcPct val="130000"/>
              </a:lnSpc>
              <a:buClrTx/>
              <a:buSzTx/>
              <a:buFont typeface="Wingdings" pitchFamily="2" charset="2"/>
              <a:buChar char="v"/>
            </a:pPr>
            <a:r>
              <a:rPr lang="vi-VN" altLang="en-US" sz="2000" b="1" dirty="0">
                <a:solidFill>
                  <a:schemeClr val="tx1"/>
                </a:solidFill>
                <a:latin typeface="+mn-lt"/>
              </a:rPr>
              <a:t>Lợi ích: </a:t>
            </a:r>
            <a:r>
              <a:rPr lang="vi-VN" altLang="en-US" sz="2000" dirty="0">
                <a:solidFill>
                  <a:schemeClr val="tx1"/>
                </a:solidFill>
                <a:latin typeface="+mn-lt"/>
              </a:rPr>
              <a:t>Giảm tiêu thụ đất sét, tiết kiệm năng lượng, giảm phát thải CO₂ và bảo vệ môi </a:t>
            </a:r>
            <a:r>
              <a:rPr lang="vi-VN" altLang="en-US" sz="2000">
                <a:solidFill>
                  <a:schemeClr val="tx1"/>
                </a:solidFill>
                <a:latin typeface="+mn-lt"/>
              </a:rPr>
              <a:t>trường.</a:t>
            </a:r>
            <a:endParaRPr lang="en-US" altLang="en-US" sz="2000" dirty="0">
              <a:solidFill>
                <a:schemeClr val="tx1"/>
              </a:solidFill>
              <a:latin typeface="+mn-lt"/>
            </a:endParaRPr>
          </a:p>
        </p:txBody>
      </p:sp>
    </p:spTree>
    <p:extLst>
      <p:ext uri="{BB962C8B-B14F-4D97-AF65-F5344CB8AC3E}">
        <p14:creationId xmlns:p14="http://schemas.microsoft.com/office/powerpoint/2010/main" val="655105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CE5B9D74-CF9F-8964-0E67-AC90057781F6}"/>
              </a:ext>
            </a:extLst>
          </p:cNvPr>
          <p:cNvPicPr>
            <a:picLocks noChangeAspect="1"/>
          </p:cNvPicPr>
          <p:nvPr/>
        </p:nvPicPr>
        <p:blipFill>
          <a:blip r:embed="rId3"/>
          <a:stretch>
            <a:fillRect/>
          </a:stretch>
        </p:blipFill>
        <p:spPr>
          <a:xfrm>
            <a:off x="1291771" y="1816336"/>
            <a:ext cx="9376906" cy="4361351"/>
          </a:xfrm>
          <a:prstGeom prst="rect">
            <a:avLst/>
          </a:prstGeom>
        </p:spPr>
      </p:pic>
      <p:sp>
        <p:nvSpPr>
          <p:cNvPr id="4098" name="Rectangle 5"/>
          <p:cNvSpPr>
            <a:spLocks noGrp="1" noChangeArrowheads="1"/>
          </p:cNvSpPr>
          <p:nvPr>
            <p:ph type="title"/>
          </p:nvPr>
        </p:nvSpPr>
        <p:spPr>
          <a:xfrm>
            <a:off x="658313" y="527404"/>
            <a:ext cx="10875371" cy="640557"/>
          </a:xfrm>
        </p:spPr>
        <p:txBody>
          <a:bodyPr>
            <a:noAutofit/>
          </a:bodyPr>
          <a:lstStyle/>
          <a:p>
            <a:pPr algn="ctr" eaLnBrk="1" hangingPunct="1">
              <a:lnSpc>
                <a:spcPct val="90000"/>
              </a:lnSpc>
            </a:pPr>
            <a:r>
              <a:rPr lang="en-US" dirty="0" err="1">
                <a:solidFill>
                  <a:schemeClr val="accent1">
                    <a:lumMod val="50000"/>
                  </a:schemeClr>
                </a:solidFill>
              </a:rPr>
              <a:t>Việc</a:t>
            </a:r>
            <a:r>
              <a:rPr lang="en-US" dirty="0">
                <a:solidFill>
                  <a:schemeClr val="accent1">
                    <a:lumMod val="50000"/>
                  </a:schemeClr>
                </a:solidFill>
              </a:rPr>
              <a:t> </a:t>
            </a:r>
            <a:r>
              <a:rPr lang="vi-VN" dirty="0">
                <a:solidFill>
                  <a:schemeClr val="accent1">
                    <a:lumMod val="50000"/>
                  </a:schemeClr>
                </a:solidFill>
              </a:rPr>
              <a:t>sử</a:t>
            </a:r>
            <a:r>
              <a:rPr lang="en-US" dirty="0">
                <a:solidFill>
                  <a:schemeClr val="accent1">
                    <a:lumMod val="50000"/>
                  </a:schemeClr>
                </a:solidFill>
              </a:rPr>
              <a:t> </a:t>
            </a:r>
            <a:r>
              <a:rPr lang="en-US" dirty="0" err="1">
                <a:solidFill>
                  <a:schemeClr val="accent1">
                    <a:lumMod val="50000"/>
                  </a:schemeClr>
                </a:solidFill>
              </a:rPr>
              <a:t>dụng</a:t>
            </a:r>
            <a:r>
              <a:rPr lang="en-US" dirty="0">
                <a:solidFill>
                  <a:schemeClr val="accent1">
                    <a:lumMod val="50000"/>
                  </a:schemeClr>
                </a:solidFill>
              </a:rPr>
              <a:t> </a:t>
            </a:r>
            <a:r>
              <a:rPr lang="en-US" dirty="0" err="1">
                <a:solidFill>
                  <a:schemeClr val="accent1">
                    <a:lumMod val="50000"/>
                  </a:schemeClr>
                </a:solidFill>
              </a:rPr>
              <a:t>năng</a:t>
            </a:r>
            <a:r>
              <a:rPr lang="en-US" dirty="0">
                <a:solidFill>
                  <a:schemeClr val="accent1">
                    <a:lumMod val="50000"/>
                  </a:schemeClr>
                </a:solidFill>
              </a:rPr>
              <a:t> </a:t>
            </a:r>
            <a:r>
              <a:rPr lang="en-US" dirty="0" err="1">
                <a:solidFill>
                  <a:schemeClr val="accent1">
                    <a:lumMod val="50000"/>
                  </a:schemeClr>
                </a:solidFill>
              </a:rPr>
              <a:t>lượng</a:t>
            </a:r>
            <a:r>
              <a:rPr lang="en-US" dirty="0">
                <a:solidFill>
                  <a:schemeClr val="accent1">
                    <a:lumMod val="50000"/>
                  </a:schemeClr>
                </a:solidFill>
              </a:rPr>
              <a:t> </a:t>
            </a:r>
            <a:r>
              <a:rPr lang="en-US" dirty="0" err="1">
                <a:solidFill>
                  <a:schemeClr val="accent1">
                    <a:lumMod val="50000"/>
                  </a:schemeClr>
                </a:solidFill>
              </a:rPr>
              <a:t>trong</a:t>
            </a:r>
            <a:r>
              <a:rPr lang="en-US" dirty="0">
                <a:solidFill>
                  <a:schemeClr val="accent1">
                    <a:lumMod val="50000"/>
                  </a:schemeClr>
                </a:solidFill>
              </a:rPr>
              <a:t> </a:t>
            </a:r>
            <a:r>
              <a:rPr lang="en-US" dirty="0" err="1">
                <a:solidFill>
                  <a:schemeClr val="accent1">
                    <a:lumMod val="50000"/>
                  </a:schemeClr>
                </a:solidFill>
              </a:rPr>
              <a:t>công</a:t>
            </a:r>
            <a:r>
              <a:rPr lang="en-US" dirty="0">
                <a:solidFill>
                  <a:schemeClr val="accent1">
                    <a:lumMod val="50000"/>
                  </a:schemeClr>
                </a:solidFill>
              </a:rPr>
              <a:t> </a:t>
            </a:r>
            <a:r>
              <a:rPr lang="en-US" dirty="0" err="1">
                <a:solidFill>
                  <a:schemeClr val="accent1">
                    <a:lumMod val="50000"/>
                  </a:schemeClr>
                </a:solidFill>
              </a:rPr>
              <a:t>nghiệp</a:t>
            </a:r>
            <a:r>
              <a:rPr lang="en-US" dirty="0">
                <a:solidFill>
                  <a:schemeClr val="accent1">
                    <a:lumMod val="50000"/>
                  </a:schemeClr>
                </a:solidFill>
              </a:rPr>
              <a:t> </a:t>
            </a:r>
            <a:r>
              <a:rPr lang="en-US" dirty="0" err="1">
                <a:solidFill>
                  <a:schemeClr val="accent1">
                    <a:lumMod val="50000"/>
                  </a:schemeClr>
                </a:solidFill>
              </a:rPr>
              <a:t>toàn</a:t>
            </a:r>
            <a:r>
              <a:rPr lang="en-US" dirty="0">
                <a:solidFill>
                  <a:schemeClr val="accent1">
                    <a:lumMod val="50000"/>
                  </a:schemeClr>
                </a:solidFill>
              </a:rPr>
              <a:t> </a:t>
            </a:r>
            <a:r>
              <a:rPr lang="en-US" dirty="0" err="1">
                <a:solidFill>
                  <a:schemeClr val="accent1">
                    <a:lumMod val="50000"/>
                  </a:schemeClr>
                </a:solidFill>
              </a:rPr>
              <a:t>cầu</a:t>
            </a:r>
            <a:endParaRPr lang="en-US" dirty="0">
              <a:solidFill>
                <a:schemeClr val="accent1">
                  <a:lumMod val="50000"/>
                </a:schemeClr>
              </a:solidFill>
            </a:endParaRPr>
          </a:p>
        </p:txBody>
      </p:sp>
      <p:sp>
        <p:nvSpPr>
          <p:cNvPr id="10" name="Rectangle 3">
            <a:extLst>
              <a:ext uri="{FF2B5EF4-FFF2-40B4-BE49-F238E27FC236}">
                <a16:creationId xmlns:a16="http://schemas.microsoft.com/office/drawing/2014/main" id="{F8600A51-0B56-40A7-B226-D72A87CD38AB}"/>
              </a:ext>
            </a:extLst>
          </p:cNvPr>
          <p:cNvSpPr txBox="1">
            <a:spLocks noChangeArrowheads="1"/>
          </p:cNvSpPr>
          <p:nvPr/>
        </p:nvSpPr>
        <p:spPr>
          <a:xfrm>
            <a:off x="658313" y="1078901"/>
            <a:ext cx="10779490" cy="737435"/>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607997" marR="0" lvl="0" indent="0" algn="l" defTabSz="914400" rtl="0" eaLnBrk="1" fontAlgn="auto" latinLnBrk="0" hangingPunct="1">
              <a:lnSpc>
                <a:spcPct val="115000"/>
              </a:lnSpc>
              <a:spcBef>
                <a:spcPct val="55000"/>
              </a:spcBef>
              <a:spcAft>
                <a:spcPts val="0"/>
              </a:spcAft>
              <a:buClr>
                <a:srgbClr val="008000"/>
              </a:buClr>
              <a:buSzPts val="1800"/>
              <a:buFont typeface="Arial"/>
              <a:buNone/>
              <a:tabLst/>
              <a:defRPr/>
            </a:pPr>
            <a:endParaRPr kumimoji="0" lang="en-US" sz="1800" b="0" i="0" u="none" strike="noStrike" kern="0" cap="none" spc="0" normalizeH="0" baseline="0" noProof="0" dirty="0">
              <a:ln>
                <a:noFill/>
              </a:ln>
              <a:solidFill>
                <a:srgbClr val="000000"/>
              </a:solidFill>
              <a:effectLst/>
              <a:uLnTx/>
              <a:uFillTx/>
              <a:latin typeface="Arial"/>
              <a:cs typeface="Arial"/>
              <a:sym typeface="Arial"/>
            </a:endParaRPr>
          </a:p>
        </p:txBody>
      </p:sp>
      <p:sp>
        <p:nvSpPr>
          <p:cNvPr id="3" name="Rectangle 2"/>
          <p:cNvSpPr/>
          <p:nvPr/>
        </p:nvSpPr>
        <p:spPr>
          <a:xfrm>
            <a:off x="1291771" y="1484558"/>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cuối cùng (TFC) theo ngành giai đoạn 2000 - 2022</a:t>
            </a:r>
          </a:p>
        </p:txBody>
      </p:sp>
      <p:sp>
        <p:nvSpPr>
          <p:cNvPr id="5" name="Rectangle 4"/>
          <p:cNvSpPr/>
          <p:nvPr/>
        </p:nvSpPr>
        <p:spPr>
          <a:xfrm>
            <a:off x="8917918" y="2703831"/>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8917918" y="29827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1" name="Rectangle 10"/>
          <p:cNvSpPr/>
          <p:nvPr/>
        </p:nvSpPr>
        <p:spPr>
          <a:xfrm>
            <a:off x="8917918" y="348250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2" name="Rectangle 11"/>
          <p:cNvSpPr/>
          <p:nvPr/>
        </p:nvSpPr>
        <p:spPr>
          <a:xfrm>
            <a:off x="8917918" y="4972173"/>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13" name="Rectangle 12"/>
          <p:cNvSpPr/>
          <p:nvPr/>
        </p:nvSpPr>
        <p:spPr>
          <a:xfrm>
            <a:off x="8917918" y="4417041"/>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sử dụng năng lượng</a:t>
            </a:r>
          </a:p>
        </p:txBody>
      </p:sp>
      <p:sp>
        <p:nvSpPr>
          <p:cNvPr id="15" name="Rectangle 14"/>
          <p:cNvSpPr/>
          <p:nvPr/>
        </p:nvSpPr>
        <p:spPr>
          <a:xfrm>
            <a:off x="8917918" y="5195710"/>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Không xác định</a:t>
            </a:r>
          </a:p>
        </p:txBody>
      </p:sp>
      <p:sp>
        <p:nvSpPr>
          <p:cNvPr id="16" name="Rectangle 15"/>
          <p:cNvSpPr/>
          <p:nvPr/>
        </p:nvSpPr>
        <p:spPr>
          <a:xfrm>
            <a:off x="1291771" y="1928305"/>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trên thế giới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17" name="Rectangle 16"/>
          <p:cNvSpPr/>
          <p:nvPr/>
        </p:nvSpPr>
        <p:spPr>
          <a:xfrm>
            <a:off x="8891622" y="2732860"/>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18" name="Rectangle 17"/>
          <p:cNvSpPr/>
          <p:nvPr/>
        </p:nvSpPr>
        <p:spPr>
          <a:xfrm>
            <a:off x="8891622" y="3011767"/>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9" name="Rectangle 18"/>
          <p:cNvSpPr/>
          <p:nvPr/>
        </p:nvSpPr>
        <p:spPr>
          <a:xfrm>
            <a:off x="8891622" y="3511529"/>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20" name="Rectangle 19"/>
          <p:cNvSpPr/>
          <p:nvPr/>
        </p:nvSpPr>
        <p:spPr>
          <a:xfrm>
            <a:off x="8891622" y="4446070"/>
            <a:ext cx="1777055"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66174868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418BD9-7DF5-257D-B045-F9031CA9A4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B1D003-7924-86FD-FB31-2342524BF4F3}"/>
              </a:ext>
            </a:extLst>
          </p:cNvPr>
          <p:cNvSpPr>
            <a:spLocks noGrp="1"/>
          </p:cNvSpPr>
          <p:nvPr>
            <p:ph type="title"/>
          </p:nvPr>
        </p:nvSpPr>
        <p:spPr/>
        <p:txBody>
          <a:bodyPr>
            <a:noAutofit/>
          </a:bodyPr>
          <a:lstStyle/>
          <a:p>
            <a:r>
              <a:rPr lang="de-DE" sz="3200" dirty="0">
                <a:solidFill>
                  <a:schemeClr val="accent1">
                    <a:lumMod val="50000"/>
                  </a:schemeClr>
                </a:solidFill>
                <a:latin typeface="+mn-lt"/>
              </a:rPr>
              <a:t>So sánh gạch nung và gạch không nung</a:t>
            </a:r>
            <a:endParaRPr lang="en-US" sz="3200" dirty="0">
              <a:solidFill>
                <a:schemeClr val="accent1">
                  <a:lumMod val="50000"/>
                </a:schemeClr>
              </a:solidFill>
              <a:latin typeface="+mn-lt"/>
            </a:endParaRPr>
          </a:p>
        </p:txBody>
      </p:sp>
      <p:graphicFrame>
        <p:nvGraphicFramePr>
          <p:cNvPr id="5" name="Bảng 4">
            <a:extLst>
              <a:ext uri="{FF2B5EF4-FFF2-40B4-BE49-F238E27FC236}">
                <a16:creationId xmlns:a16="http://schemas.microsoft.com/office/drawing/2014/main" id="{C6F48EE6-D358-4257-6B24-CA0EAFFAC2C2}"/>
              </a:ext>
            </a:extLst>
          </p:cNvPr>
          <p:cNvGraphicFramePr>
            <a:graphicFrameLocks noGrp="1"/>
          </p:cNvGraphicFramePr>
          <p:nvPr/>
        </p:nvGraphicFramePr>
        <p:xfrm>
          <a:off x="609600" y="1468934"/>
          <a:ext cx="10972800" cy="4561679"/>
        </p:xfrm>
        <a:graphic>
          <a:graphicData uri="http://schemas.openxmlformats.org/drawingml/2006/table">
            <a:tbl>
              <a:tblPr firstRow="1" firstCol="1" bandRow="1">
                <a:tableStyleId>{12ACAA50-B3C0-4FEF-8DD3-66675128A787}</a:tableStyleId>
              </a:tblPr>
              <a:tblGrid>
                <a:gridCol w="3657600">
                  <a:extLst>
                    <a:ext uri="{9D8B030D-6E8A-4147-A177-3AD203B41FA5}">
                      <a16:colId xmlns:a16="http://schemas.microsoft.com/office/drawing/2014/main" val="1628181992"/>
                    </a:ext>
                  </a:extLst>
                </a:gridCol>
                <a:gridCol w="3657600">
                  <a:extLst>
                    <a:ext uri="{9D8B030D-6E8A-4147-A177-3AD203B41FA5}">
                      <a16:colId xmlns:a16="http://schemas.microsoft.com/office/drawing/2014/main" val="461455744"/>
                    </a:ext>
                  </a:extLst>
                </a:gridCol>
                <a:gridCol w="3657600">
                  <a:extLst>
                    <a:ext uri="{9D8B030D-6E8A-4147-A177-3AD203B41FA5}">
                      <a16:colId xmlns:a16="http://schemas.microsoft.com/office/drawing/2014/main" val="826331039"/>
                    </a:ext>
                  </a:extLst>
                </a:gridCol>
              </a:tblGrid>
              <a:tr h="563591">
                <a:tc>
                  <a:txBody>
                    <a:bodyPr/>
                    <a:lstStyle/>
                    <a:p>
                      <a:pPr marL="0" marR="0" algn="ctr">
                        <a:lnSpc>
                          <a:spcPct val="100000"/>
                        </a:lnSpc>
                        <a:spcBef>
                          <a:spcPts val="600"/>
                        </a:spcBef>
                        <a:spcAft>
                          <a:spcPts val="600"/>
                        </a:spcAft>
                      </a:pPr>
                      <a:r>
                        <a:rPr lang="vi-VN" sz="2400" b="1" kern="100" dirty="0">
                          <a:effectLst/>
                        </a:rPr>
                        <a:t>Tiêu chí</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a:effectLst/>
                        </a:rPr>
                        <a:t>Gạch nung</a:t>
                      </a:r>
                      <a:endParaRPr lang="vi-VN" sz="2400" b="1"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b="1" kern="100" dirty="0">
                          <a:effectLst/>
                        </a:rPr>
                        <a:t>Gạch không nung</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161016077"/>
                  </a:ext>
                </a:extLst>
              </a:tr>
              <a:tr h="756920">
                <a:tc>
                  <a:txBody>
                    <a:bodyPr/>
                    <a:lstStyle/>
                    <a:p>
                      <a:pPr marL="0" marR="0">
                        <a:lnSpc>
                          <a:spcPct val="100000"/>
                        </a:lnSpc>
                        <a:spcBef>
                          <a:spcPts val="600"/>
                        </a:spcBef>
                        <a:spcAft>
                          <a:spcPts val="600"/>
                        </a:spcAft>
                      </a:pPr>
                      <a:r>
                        <a:rPr lang="vi-VN" sz="2400" b="1" kern="100" dirty="0">
                          <a:effectLst/>
                        </a:rPr>
                        <a:t>Nguyên liệu</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Đất sét</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Phế thải công nghiệp, xi măng, cát</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537713332"/>
                  </a:ext>
                </a:extLst>
              </a:tr>
              <a:tr h="756920">
                <a:tc>
                  <a:txBody>
                    <a:bodyPr/>
                    <a:lstStyle/>
                    <a:p>
                      <a:pPr marL="0" marR="0">
                        <a:lnSpc>
                          <a:spcPct val="100000"/>
                        </a:lnSpc>
                        <a:spcBef>
                          <a:spcPts val="600"/>
                        </a:spcBef>
                        <a:spcAft>
                          <a:spcPts val="600"/>
                        </a:spcAft>
                      </a:pPr>
                      <a:r>
                        <a:rPr lang="vi-VN" sz="2400" b="1" kern="100" dirty="0">
                          <a:effectLst/>
                        </a:rPr>
                        <a:t>Công nghệ sản xuất</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Đốt ở nhiệt độ cao</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a:effectLst/>
                        </a:rPr>
                        <a:t>Ép, rung nén, không qua nung</a:t>
                      </a:r>
                      <a:endParaRPr lang="vi-VN" sz="2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4179578044"/>
                  </a:ext>
                </a:extLst>
              </a:tr>
              <a:tr h="1163737">
                <a:tc>
                  <a:txBody>
                    <a:bodyPr/>
                    <a:lstStyle/>
                    <a:p>
                      <a:pPr marL="0" marR="0">
                        <a:lnSpc>
                          <a:spcPct val="100000"/>
                        </a:lnSpc>
                        <a:spcBef>
                          <a:spcPts val="600"/>
                        </a:spcBef>
                        <a:spcAft>
                          <a:spcPts val="600"/>
                        </a:spcAft>
                      </a:pPr>
                      <a:r>
                        <a:rPr lang="vi-VN" sz="2400" b="1" kern="100">
                          <a:effectLst/>
                        </a:rPr>
                        <a:t>Tác động môi trường</a:t>
                      </a:r>
                      <a:endParaRPr lang="vi-VN" sz="2400" b="1"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Cao (phát thải CO₂, ô nhiễm không khí)</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Thấp (giảm phát thải, bảo vệ môi trường)</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2417549094"/>
                  </a:ext>
                </a:extLst>
              </a:tr>
              <a:tr h="563591">
                <a:tc>
                  <a:txBody>
                    <a:bodyPr/>
                    <a:lstStyle/>
                    <a:p>
                      <a:pPr marL="0" marR="0">
                        <a:lnSpc>
                          <a:spcPct val="100000"/>
                        </a:lnSpc>
                        <a:spcBef>
                          <a:spcPts val="600"/>
                        </a:spcBef>
                        <a:spcAft>
                          <a:spcPts val="600"/>
                        </a:spcAft>
                      </a:pPr>
                      <a:r>
                        <a:rPr lang="vi-VN" sz="2400" b="1" kern="100">
                          <a:effectLst/>
                        </a:rPr>
                        <a:t>Chi phí sản xuất</a:t>
                      </a:r>
                      <a:endParaRPr lang="vi-VN" sz="2400" b="1"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a:effectLst/>
                        </a:rPr>
                        <a:t>Thấp hơn</a:t>
                      </a:r>
                      <a:endParaRPr lang="vi-VN" sz="2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Cao hơn</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3885638814"/>
                  </a:ext>
                </a:extLst>
              </a:tr>
              <a:tr h="756920">
                <a:tc>
                  <a:txBody>
                    <a:bodyPr/>
                    <a:lstStyle/>
                    <a:p>
                      <a:pPr marL="0" marR="0">
                        <a:lnSpc>
                          <a:spcPct val="100000"/>
                        </a:lnSpc>
                        <a:spcBef>
                          <a:spcPts val="600"/>
                        </a:spcBef>
                        <a:spcAft>
                          <a:spcPts val="600"/>
                        </a:spcAft>
                      </a:pPr>
                      <a:r>
                        <a:rPr lang="vi-VN" sz="2400" b="1" kern="100" dirty="0">
                          <a:effectLst/>
                        </a:rPr>
                        <a:t>Chất lượng sản phẩm</a:t>
                      </a:r>
                      <a:endParaRPr lang="vi-VN" sz="2400" b="1"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a:effectLst/>
                        </a:rPr>
                        <a:t>Độ bền cao, chịu lực tốt</a:t>
                      </a:r>
                      <a:endParaRPr lang="vi-VN" sz="2400" kern="10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tc>
                  <a:txBody>
                    <a:bodyPr/>
                    <a:lstStyle/>
                    <a:p>
                      <a:pPr marL="0" marR="0" algn="ctr">
                        <a:lnSpc>
                          <a:spcPct val="100000"/>
                        </a:lnSpc>
                        <a:spcBef>
                          <a:spcPts val="600"/>
                        </a:spcBef>
                        <a:spcAft>
                          <a:spcPts val="600"/>
                        </a:spcAft>
                      </a:pPr>
                      <a:r>
                        <a:rPr lang="vi-VN" sz="2400" kern="100" dirty="0">
                          <a:effectLst/>
                        </a:rPr>
                        <a:t>Đa dạng, cách âm, cách nhiệt tốt</a:t>
                      </a:r>
                      <a:endParaRPr lang="vi-VN" sz="2400" kern="100" dirty="0">
                        <a:effectLst/>
                        <a:latin typeface="Times New Roman" panose="02020603050405020304" pitchFamily="18" charset="0"/>
                        <a:ea typeface="Aptos" panose="020B0004020202020204" pitchFamily="34" charset="0"/>
                        <a:cs typeface="Times New Roman" panose="02020603050405020304" pitchFamily="18" charset="0"/>
                      </a:endParaRPr>
                    </a:p>
                  </a:txBody>
                  <a:tcPr marL="12700" marR="12700" marT="12700" marB="12700" anchor="ctr"/>
                </a:tc>
                <a:extLst>
                  <a:ext uri="{0D108BD9-81ED-4DB2-BD59-A6C34878D82A}">
                    <a16:rowId xmlns:a16="http://schemas.microsoft.com/office/drawing/2014/main" val="1308460756"/>
                  </a:ext>
                </a:extLst>
              </a:tr>
            </a:tbl>
          </a:graphicData>
        </a:graphic>
      </p:graphicFrame>
    </p:spTree>
    <p:extLst>
      <p:ext uri="{BB962C8B-B14F-4D97-AF65-F5344CB8AC3E}">
        <p14:creationId xmlns:p14="http://schemas.microsoft.com/office/powerpoint/2010/main" val="28522730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251E82-EA4F-B9BF-E301-A2FB439594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97866D-1EC8-8670-7890-4D98FEB95A7C}"/>
              </a:ext>
            </a:extLst>
          </p:cNvPr>
          <p:cNvSpPr>
            <a:spLocks noGrp="1"/>
          </p:cNvSpPr>
          <p:nvPr>
            <p:ph type="title"/>
          </p:nvPr>
        </p:nvSpPr>
        <p:spPr/>
        <p:txBody>
          <a:bodyPr>
            <a:noAutofit/>
          </a:bodyPr>
          <a:lstStyle/>
          <a:p>
            <a:r>
              <a:rPr lang="vi-VN" sz="3200" dirty="0">
                <a:solidFill>
                  <a:schemeClr val="accent1">
                    <a:lumMod val="50000"/>
                  </a:schemeClr>
                </a:solidFill>
                <a:latin typeface="+mn-lt"/>
              </a:rPr>
              <a:t>Chính sách và quy định của nhà nước</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D4F22460-AEC3-B0E3-1DE5-B46288A33C8C}"/>
              </a:ext>
            </a:extLst>
          </p:cNvPr>
          <p:cNvSpPr>
            <a:spLocks noGrp="1" noChangeArrowheads="1"/>
          </p:cNvSpPr>
          <p:nvPr>
            <p:ph type="body" idx="1"/>
          </p:nvPr>
        </p:nvSpPr>
        <p:spPr bwMode="auto">
          <a:xfrm>
            <a:off x="609600" y="1509089"/>
            <a:ext cx="10861481" cy="3303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eaLnBrk="0" fontAlgn="base" hangingPunct="0">
              <a:lnSpc>
                <a:spcPct val="150000"/>
              </a:lnSpc>
              <a:spcBef>
                <a:spcPts val="800"/>
              </a:spcBef>
              <a:spcAft>
                <a:spcPts val="800"/>
              </a:spcAft>
              <a:buClrTx/>
              <a:buSzTx/>
              <a:buFont typeface="Wingdings" pitchFamily="2" charset="2"/>
              <a:buChar char="v"/>
            </a:pPr>
            <a:r>
              <a:rPr lang="vi-VN" altLang="en-US" sz="2400" b="1" dirty="0">
                <a:solidFill>
                  <a:schemeClr val="tx1"/>
                </a:solidFill>
                <a:latin typeface="Arial" panose="020B0604020202020204" pitchFamily="34" charset="0"/>
              </a:rPr>
              <a:t>Quyết định 2171/QĐ-</a:t>
            </a:r>
            <a:r>
              <a:rPr lang="vi-VN" altLang="en-US" sz="2400" b="1" dirty="0" err="1">
                <a:solidFill>
                  <a:schemeClr val="tx1"/>
                </a:solidFill>
                <a:latin typeface="Arial" panose="020B0604020202020204" pitchFamily="34" charset="0"/>
              </a:rPr>
              <a:t>TTg</a:t>
            </a:r>
            <a:r>
              <a:rPr lang="vi-VN" altLang="en-US" sz="2400" b="1" dirty="0">
                <a:solidFill>
                  <a:schemeClr val="tx1"/>
                </a:solidFill>
                <a:latin typeface="Arial" panose="020B0604020202020204" pitchFamily="34" charset="0"/>
              </a:rPr>
              <a:t> (2021): </a:t>
            </a:r>
            <a:r>
              <a:rPr lang="vi-VN" altLang="en-US" sz="2400" dirty="0">
                <a:solidFill>
                  <a:schemeClr val="tx1"/>
                </a:solidFill>
                <a:latin typeface="Arial" panose="020B0604020202020204" pitchFamily="34" charset="0"/>
              </a:rPr>
              <a:t>Chương trình phát triển vật liệu xây không nung tại Việt Nam đến năm 2030, nhằm giảm sử dụng gạch đất sét nung và giảm phát thải CO₂. </a:t>
            </a:r>
          </a:p>
          <a:p>
            <a:pPr marL="380990" indent="-380990" eaLnBrk="0" fontAlgn="base" hangingPunct="0">
              <a:lnSpc>
                <a:spcPct val="150000"/>
              </a:lnSpc>
              <a:spcBef>
                <a:spcPts val="800"/>
              </a:spcBef>
              <a:spcAft>
                <a:spcPts val="800"/>
              </a:spcAft>
              <a:buClrTx/>
              <a:buSzTx/>
              <a:buFont typeface="Wingdings" pitchFamily="2" charset="2"/>
              <a:buChar char="v"/>
            </a:pPr>
            <a:r>
              <a:rPr lang="vi-VN" altLang="en-US" sz="2400" b="1" dirty="0">
                <a:solidFill>
                  <a:schemeClr val="tx1"/>
                </a:solidFill>
                <a:latin typeface="Arial" panose="020B0604020202020204" pitchFamily="34" charset="0"/>
              </a:rPr>
              <a:t>Thông tư 13/2017/TT-BXD: </a:t>
            </a:r>
            <a:r>
              <a:rPr lang="vi-VN" altLang="en-US" sz="2400" dirty="0">
                <a:solidFill>
                  <a:schemeClr val="tx1"/>
                </a:solidFill>
                <a:latin typeface="Arial" panose="020B0604020202020204" pitchFamily="34" charset="0"/>
              </a:rPr>
              <a:t>Quy định sử dụng vật liệu xây không nung trong các công trình xây dựng. </a:t>
            </a: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1432275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16A09-72F5-683F-68DF-4F2797E172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D64E74-030C-3CC0-711C-FDE3EA50D2B2}"/>
              </a:ext>
            </a:extLst>
          </p:cNvPr>
          <p:cNvSpPr>
            <a:spLocks noGrp="1"/>
          </p:cNvSpPr>
          <p:nvPr>
            <p:ph type="title"/>
          </p:nvPr>
        </p:nvSpPr>
        <p:spPr/>
        <p:txBody>
          <a:bodyPr>
            <a:noAutofit/>
          </a:bodyPr>
          <a:lstStyle/>
          <a:p>
            <a:r>
              <a:rPr lang="en-US" sz="3200" dirty="0" err="1">
                <a:solidFill>
                  <a:schemeClr val="accent1">
                    <a:lumMod val="50000"/>
                  </a:schemeClr>
                </a:solidFill>
                <a:latin typeface="+mn-lt"/>
              </a:rPr>
              <a:t>Tình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hình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ngành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sản</a:t>
            </a:r>
            <a:r>
              <a:rPr lang="en-US" sz="3200" dirty="0">
                <a:solidFill>
                  <a:schemeClr val="accent1">
                    <a:lumMod val="50000"/>
                  </a:schemeClr>
                </a:solidFill>
                <a:latin typeface="+mn-lt"/>
              </a:rPr>
              <a:t> </a:t>
            </a:r>
            <a:r>
              <a:rPr lang="en-US" sz="3200" dirty="0" err="1">
                <a:solidFill>
                  <a:schemeClr val="accent1">
                    <a:lumMod val="50000"/>
                  </a:schemeClr>
                </a:solidFill>
                <a:latin typeface="+mn-lt"/>
              </a:rPr>
              <a:t>xuất</a:t>
            </a:r>
            <a:r>
              <a:rPr lang="en-US" sz="3200" dirty="0">
                <a:solidFill>
                  <a:schemeClr val="accent1">
                    <a:lumMod val="50000"/>
                  </a:schemeClr>
                </a:solidFill>
                <a:latin typeface="+mn-lt"/>
              </a:rPr>
              <a:t> </a:t>
            </a:r>
            <a:r>
              <a:rPr lang="en-US" sz="3200" dirty="0" err="1">
                <a:solidFill>
                  <a:schemeClr val="accent1">
                    <a:lumMod val="50000"/>
                  </a:schemeClr>
                </a:solidFill>
                <a:latin typeface="+mn-lt"/>
              </a:rPr>
              <a:t>gốm</a:t>
            </a:r>
            <a:r>
              <a:rPr lang="en-US" sz="3200" dirty="0">
                <a:solidFill>
                  <a:schemeClr val="accent1">
                    <a:lumMod val="50000"/>
                  </a:schemeClr>
                </a:solidFill>
                <a:latin typeface="+mn-lt"/>
              </a:rPr>
              <a:t> ở </a:t>
            </a:r>
            <a:r>
              <a:rPr lang="en-US" sz="3200" dirty="0" err="1">
                <a:solidFill>
                  <a:schemeClr val="accent1">
                    <a:lumMod val="50000"/>
                  </a:schemeClr>
                </a:solidFill>
                <a:latin typeface="+mn-lt"/>
              </a:rPr>
              <a:t>Việt</a:t>
            </a:r>
            <a:r>
              <a:rPr lang="en-US" sz="3200" dirty="0">
                <a:solidFill>
                  <a:schemeClr val="accent1">
                    <a:lumMod val="50000"/>
                  </a:schemeClr>
                </a:solidFill>
                <a:latin typeface="+mn-lt"/>
              </a:rPr>
              <a:t> Nam</a:t>
            </a:r>
          </a:p>
        </p:txBody>
      </p:sp>
      <p:sp>
        <p:nvSpPr>
          <p:cNvPr id="4" name="Rectangle 1">
            <a:extLst>
              <a:ext uri="{FF2B5EF4-FFF2-40B4-BE49-F238E27FC236}">
                <a16:creationId xmlns:a16="http://schemas.microsoft.com/office/drawing/2014/main" id="{821EDCE8-A6E6-818A-429F-E7D195DFD992}"/>
              </a:ext>
            </a:extLst>
          </p:cNvPr>
          <p:cNvSpPr>
            <a:spLocks noGrp="1" noChangeArrowheads="1"/>
          </p:cNvSpPr>
          <p:nvPr>
            <p:ph type="body" idx="1"/>
          </p:nvPr>
        </p:nvSpPr>
        <p:spPr bwMode="auto">
          <a:xfrm>
            <a:off x="609601" y="1200277"/>
            <a:ext cx="10861481" cy="5109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eaLnBrk="0" fontAlgn="base" hangingPunct="0">
              <a:lnSpc>
                <a:spcPct val="150000"/>
              </a:lnSpc>
              <a:buClrTx/>
              <a:buSzTx/>
              <a:buFont typeface="Wingdings" pitchFamily="2" charset="2"/>
              <a:buChar char="v"/>
            </a:pPr>
            <a:r>
              <a:rPr lang="vi-VN" altLang="en-US" sz="2400" dirty="0">
                <a:solidFill>
                  <a:schemeClr val="tx1"/>
                </a:solidFill>
                <a:latin typeface="Arial" panose="020B0604020202020204" pitchFamily="34" charset="0"/>
              </a:rPr>
              <a:t>Ngành sản xuất gốm Việt Nam có lịch sử lâu đời, đóng góp quan trọng vào văn hóa và kinh tế đất nước.</a:t>
            </a:r>
          </a:p>
          <a:p>
            <a:pPr marL="380990" indent="-380990" eaLnBrk="0" fontAlgn="base" hangingPunct="0">
              <a:lnSpc>
                <a:spcPct val="150000"/>
              </a:lnSpc>
              <a:buClrTx/>
              <a:buSzTx/>
              <a:buFont typeface="Wingdings" pitchFamily="2" charset="2"/>
              <a:buChar char="v"/>
            </a:pPr>
            <a:r>
              <a:rPr lang="vi-VN" altLang="en-US" sz="2400" dirty="0">
                <a:solidFill>
                  <a:schemeClr val="tx1"/>
                </a:solidFill>
                <a:latin typeface="Arial" panose="020B0604020202020204" pitchFamily="34" charset="0"/>
              </a:rPr>
              <a:t>Sự đa dạng về loại hình gốm phản ánh sự phong phú trong nghệ thuật và ứng dụng.</a:t>
            </a:r>
          </a:p>
          <a:p>
            <a:pPr marL="380990" indent="-380990" eaLnBrk="0" fontAlgn="base" hangingPunct="0">
              <a:lnSpc>
                <a:spcPct val="150000"/>
              </a:lnSpc>
              <a:buClrTx/>
              <a:buSzTx/>
              <a:buFont typeface="Wingdings" pitchFamily="2" charset="2"/>
              <a:buChar char="v"/>
            </a:pPr>
            <a:r>
              <a:rPr lang="vi-VN" altLang="en-US" sz="2400" dirty="0">
                <a:solidFill>
                  <a:schemeClr val="tx1"/>
                </a:solidFill>
                <a:latin typeface="Arial" panose="020B0604020202020204" pitchFamily="34" charset="0"/>
              </a:rPr>
              <a:t>Việt Nam có khoảng 2.000 làng nghề truyền thống, trong đó nhiều làng sản xuất gốm nổi tiếng như Bát Tràng, Chu Đậu, Phù Lãng. </a:t>
            </a:r>
          </a:p>
          <a:p>
            <a:pPr marL="380990" indent="-380990" eaLnBrk="0" fontAlgn="base" hangingPunct="0">
              <a:lnSpc>
                <a:spcPct val="150000"/>
              </a:lnSpc>
              <a:buClrTx/>
              <a:buSzTx/>
              <a:buFont typeface="Wingdings" pitchFamily="2" charset="2"/>
              <a:buChar char="v"/>
            </a:pPr>
            <a:r>
              <a:rPr lang="vi-VN" altLang="en-US" sz="2400" dirty="0">
                <a:solidFill>
                  <a:schemeClr val="tx1"/>
                </a:solidFill>
                <a:latin typeface="Arial" panose="020B0604020202020204" pitchFamily="34" charset="0"/>
              </a:rPr>
              <a:t>Sản phẩm gốm sứ Việt Nam được xuất khẩu sang nhiều thị trường lớn như Mỹ, Nhật Bản, EU, với kim ngạch xuất khẩu đạt 711 triệu USD vào năm 2022. </a:t>
            </a:r>
          </a:p>
        </p:txBody>
      </p:sp>
    </p:spTree>
    <p:extLst>
      <p:ext uri="{BB962C8B-B14F-4D97-AF65-F5344CB8AC3E}">
        <p14:creationId xmlns:p14="http://schemas.microsoft.com/office/powerpoint/2010/main" val="33955640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DA469A-8FB4-9B04-C4BA-D8FBC4BC3C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CB0707-2B8E-C70C-67B2-8B8E7AED5EB1}"/>
              </a:ext>
            </a:extLst>
          </p:cNvPr>
          <p:cNvSpPr>
            <a:spLocks noGrp="1"/>
          </p:cNvSpPr>
          <p:nvPr>
            <p:ph type="title"/>
          </p:nvPr>
        </p:nvSpPr>
        <p:spPr/>
        <p:txBody>
          <a:bodyPr>
            <a:noAutofit/>
          </a:bodyPr>
          <a:lstStyle/>
          <a:p>
            <a:r>
              <a:rPr lang="en-US" sz="3200" dirty="0" err="1">
                <a:solidFill>
                  <a:schemeClr val="accent1">
                    <a:lumMod val="50000"/>
                  </a:schemeClr>
                </a:solidFill>
                <a:latin typeface="+mn-lt"/>
              </a:rPr>
              <a:t>Các</a:t>
            </a:r>
            <a:r>
              <a:rPr lang="en-US" sz="3200" dirty="0">
                <a:solidFill>
                  <a:schemeClr val="accent1">
                    <a:lumMod val="50000"/>
                  </a:schemeClr>
                </a:solidFill>
                <a:latin typeface="+mn-lt"/>
              </a:rPr>
              <a:t> </a:t>
            </a:r>
            <a:r>
              <a:rPr lang="en-US" sz="3200" dirty="0" err="1">
                <a:solidFill>
                  <a:schemeClr val="accent1">
                    <a:lumMod val="50000"/>
                  </a:schemeClr>
                </a:solidFill>
                <a:latin typeface="+mn-lt"/>
              </a:rPr>
              <a:t>loại</a:t>
            </a:r>
            <a:r>
              <a:rPr lang="en-US" sz="3200" dirty="0">
                <a:solidFill>
                  <a:schemeClr val="accent1">
                    <a:lumMod val="50000"/>
                  </a:schemeClr>
                </a:solidFill>
                <a:latin typeface="+mn-lt"/>
              </a:rPr>
              <a:t> </a:t>
            </a:r>
            <a:r>
              <a:rPr lang="en-US" sz="3200" dirty="0" err="1">
                <a:solidFill>
                  <a:schemeClr val="accent1">
                    <a:lumMod val="50000"/>
                  </a:schemeClr>
                </a:solidFill>
                <a:latin typeface="+mn-lt"/>
              </a:rPr>
              <a:t>hình</a:t>
            </a:r>
            <a:r>
              <a:rPr lang="en-US" sz="3200" dirty="0">
                <a:solidFill>
                  <a:schemeClr val="accent1">
                    <a:lumMod val="50000"/>
                  </a:schemeClr>
                </a:solidFill>
                <a:latin typeface="+mn-lt"/>
              </a:rPr>
              <a:t> </a:t>
            </a:r>
            <a:r>
              <a:rPr lang="en-US" sz="3200" dirty="0" err="1">
                <a:solidFill>
                  <a:schemeClr val="accent1">
                    <a:lumMod val="50000"/>
                  </a:schemeClr>
                </a:solidFill>
                <a:latin typeface="+mn-lt"/>
              </a:rPr>
              <a:t>gốm</a:t>
            </a:r>
            <a:r>
              <a:rPr lang="en-US" sz="3200" dirty="0">
                <a:solidFill>
                  <a:schemeClr val="accent1">
                    <a:lumMod val="50000"/>
                  </a:schemeClr>
                </a:solidFill>
                <a:latin typeface="+mn-lt"/>
              </a:rPr>
              <a:t> </a:t>
            </a:r>
            <a:r>
              <a:rPr lang="en-US" sz="3200" dirty="0" err="1">
                <a:solidFill>
                  <a:schemeClr val="accent1">
                    <a:lumMod val="50000"/>
                  </a:schemeClr>
                </a:solidFill>
                <a:latin typeface="+mn-lt"/>
              </a:rPr>
              <a:t>Việt</a:t>
            </a:r>
            <a:r>
              <a:rPr lang="en-US" sz="3200" dirty="0">
                <a:solidFill>
                  <a:schemeClr val="accent1">
                    <a:lumMod val="50000"/>
                  </a:schemeClr>
                </a:solidFill>
                <a:latin typeface="+mn-lt"/>
              </a:rPr>
              <a:t> Nam</a:t>
            </a:r>
          </a:p>
        </p:txBody>
      </p:sp>
      <p:sp>
        <p:nvSpPr>
          <p:cNvPr id="4" name="Rectangle 1">
            <a:extLst>
              <a:ext uri="{FF2B5EF4-FFF2-40B4-BE49-F238E27FC236}">
                <a16:creationId xmlns:a16="http://schemas.microsoft.com/office/drawing/2014/main" id="{45A64B3D-78EF-B22F-2610-955B17CC28DA}"/>
              </a:ext>
            </a:extLst>
          </p:cNvPr>
          <p:cNvSpPr>
            <a:spLocks noGrp="1" noChangeArrowheads="1"/>
          </p:cNvSpPr>
          <p:nvPr>
            <p:ph type="body" idx="1"/>
          </p:nvPr>
        </p:nvSpPr>
        <p:spPr bwMode="auto">
          <a:xfrm>
            <a:off x="609601" y="1584996"/>
            <a:ext cx="5817031"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ctr" eaLnBrk="0" fontAlgn="base" hangingPunct="0">
              <a:lnSpc>
                <a:spcPct val="130000"/>
              </a:lnSpc>
              <a:buClrTx/>
              <a:buSzTx/>
              <a:buNone/>
            </a:pPr>
            <a:r>
              <a:rPr lang="vi-VN" altLang="en-US" b="1" dirty="0">
                <a:solidFill>
                  <a:schemeClr val="tx1"/>
                </a:solidFill>
                <a:latin typeface="Arial" panose="020B0604020202020204" pitchFamily="34" charset="0"/>
              </a:rPr>
              <a:t>Các loại hình gốm ở Việt Nam</a:t>
            </a:r>
          </a:p>
          <a:p>
            <a:pPr marL="0" indent="0" algn="ctr" eaLnBrk="0" fontAlgn="base" hangingPunct="0">
              <a:lnSpc>
                <a:spcPct val="130000"/>
              </a:lnSpc>
              <a:buClrTx/>
              <a:buSzTx/>
              <a:buNone/>
            </a:pPr>
            <a:endParaRPr lang="vi-VN" altLang="en-US" b="1" dirty="0">
              <a:solidFill>
                <a:schemeClr val="tx1"/>
              </a:solidFill>
              <a:latin typeface="Arial" panose="020B0604020202020204" pitchFamily="34" charset="0"/>
            </a:endParaRPr>
          </a:p>
          <a:p>
            <a:pPr marL="380990" indent="-380990" eaLnBrk="0" fontAlgn="base" hangingPunct="0">
              <a:lnSpc>
                <a:spcPct val="130000"/>
              </a:lnSpc>
              <a:buClrTx/>
              <a:buSzTx/>
            </a:pPr>
            <a:r>
              <a:rPr lang="vi-VN" altLang="en-US" b="1" dirty="0">
                <a:solidFill>
                  <a:schemeClr val="tx1"/>
                </a:solidFill>
                <a:latin typeface="Arial" panose="020B0604020202020204" pitchFamily="34" charset="0"/>
              </a:rPr>
              <a:t>Gốm gia dụng: </a:t>
            </a:r>
            <a:r>
              <a:rPr lang="vi-VN" altLang="en-US" dirty="0">
                <a:solidFill>
                  <a:schemeClr val="tx1"/>
                </a:solidFill>
                <a:latin typeface="Arial" panose="020B0604020202020204" pitchFamily="34" charset="0"/>
              </a:rPr>
              <a:t>Bát, đĩa, chén, ấm trà, lọ hoa.</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rPr>
              <a:t>Gốm trang trí: </a:t>
            </a:r>
            <a:r>
              <a:rPr lang="vi-VN" altLang="en-US" dirty="0">
                <a:solidFill>
                  <a:schemeClr val="tx1"/>
                </a:solidFill>
                <a:latin typeface="Arial" panose="020B0604020202020204" pitchFamily="34" charset="0"/>
              </a:rPr>
              <a:t>Tượng, phù điêu, đèn gốm, bình phong.</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rPr>
              <a:t>Gốm xây dựng: </a:t>
            </a:r>
            <a:r>
              <a:rPr lang="vi-VN" altLang="en-US" dirty="0">
                <a:solidFill>
                  <a:schemeClr val="tx1"/>
                </a:solidFill>
                <a:latin typeface="Arial" panose="020B0604020202020204" pitchFamily="34" charset="0"/>
              </a:rPr>
              <a:t>Gạch ngói, gạch lát nền, gạch ốp tường.</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rPr>
              <a:t>Gốm mỹ nghệ: </a:t>
            </a:r>
            <a:r>
              <a:rPr lang="vi-VN" altLang="en-US" dirty="0">
                <a:solidFill>
                  <a:schemeClr val="tx1"/>
                </a:solidFill>
                <a:latin typeface="Arial" panose="020B0604020202020204" pitchFamily="34" charset="0"/>
              </a:rPr>
              <a:t>Tác phẩm nghệ thuật, quà lưu niệm.</a:t>
            </a:r>
          </a:p>
          <a:p>
            <a:pPr marL="380990" indent="-380990" eaLnBrk="0" fontAlgn="base" hangingPunct="0">
              <a:lnSpc>
                <a:spcPct val="130000"/>
              </a:lnSpc>
              <a:buClrTx/>
              <a:buSzTx/>
            </a:pPr>
            <a:r>
              <a:rPr lang="vi-VN" altLang="en-US" b="1" dirty="0">
                <a:solidFill>
                  <a:schemeClr val="tx1"/>
                </a:solidFill>
                <a:latin typeface="Arial" panose="020B0604020202020204" pitchFamily="34" charset="0"/>
              </a:rPr>
              <a:t>Gốm kỹ thuật</a:t>
            </a:r>
            <a:r>
              <a:rPr lang="vi-VN" altLang="en-US" dirty="0">
                <a:solidFill>
                  <a:schemeClr val="tx1"/>
                </a:solidFill>
                <a:latin typeface="Arial" panose="020B0604020202020204" pitchFamily="34" charset="0"/>
              </a:rPr>
              <a:t>: Các sản phẩm sứ cách điện, Sứ vệ sinh, các sản phẩm kỹ thuật khác</a:t>
            </a:r>
          </a:p>
        </p:txBody>
      </p:sp>
      <p:sp>
        <p:nvSpPr>
          <p:cNvPr id="3" name="Rectangle 1">
            <a:extLst>
              <a:ext uri="{FF2B5EF4-FFF2-40B4-BE49-F238E27FC236}">
                <a16:creationId xmlns:a16="http://schemas.microsoft.com/office/drawing/2014/main" id="{300D199D-6F45-0FF7-F2F9-705AAE830BCF}"/>
              </a:ext>
            </a:extLst>
          </p:cNvPr>
          <p:cNvSpPr txBox="1">
            <a:spLocks noChangeArrowheads="1"/>
          </p:cNvSpPr>
          <p:nvPr/>
        </p:nvSpPr>
        <p:spPr bwMode="auto">
          <a:xfrm>
            <a:off x="6199323" y="1584997"/>
            <a:ext cx="5848027"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0" indent="0" algn="ctr" eaLnBrk="0" fontAlgn="base" hangingPunct="0">
              <a:lnSpc>
                <a:spcPct val="130000"/>
              </a:lnSpc>
              <a:buClrTx/>
              <a:buSzTx/>
              <a:buNone/>
            </a:pPr>
            <a:r>
              <a:rPr lang="vi-VN" altLang="en-US" sz="2000" b="1" dirty="0">
                <a:solidFill>
                  <a:schemeClr val="tx1"/>
                </a:solidFill>
                <a:latin typeface="Arial" panose="020B0604020202020204" pitchFamily="34" charset="0"/>
              </a:rPr>
              <a:t>Giải pháp phát triển ngành gốm</a:t>
            </a:r>
          </a:p>
          <a:p>
            <a:pPr marL="0" indent="0" algn="ctr" eaLnBrk="0" fontAlgn="base" hangingPunct="0">
              <a:lnSpc>
                <a:spcPct val="130000"/>
              </a:lnSpc>
              <a:buClrTx/>
              <a:buSzTx/>
              <a:buNone/>
            </a:pPr>
            <a:endParaRPr lang="vi-VN" altLang="en-US" sz="2000" b="1" dirty="0">
              <a:solidFill>
                <a:schemeClr val="tx1"/>
              </a:solidFill>
              <a:latin typeface="Arial" panose="020B0604020202020204" pitchFamily="34" charset="0"/>
            </a:endParaRP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rPr>
              <a:t>Đào tạo nghệ nhân: </a:t>
            </a:r>
            <a:r>
              <a:rPr lang="vi-VN" altLang="en-US" sz="2000" dirty="0">
                <a:solidFill>
                  <a:schemeClr val="tx1"/>
                </a:solidFill>
                <a:latin typeface="Arial" panose="020B0604020202020204" pitchFamily="34" charset="0"/>
              </a:rPr>
              <a:t>Bảo tồn và phát huy kỹ thuật truyền thống.</a:t>
            </a: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rPr>
              <a:t>Đổi mới công nghệ: </a:t>
            </a:r>
            <a:r>
              <a:rPr lang="vi-VN" altLang="en-US" sz="2000" dirty="0">
                <a:solidFill>
                  <a:schemeClr val="tx1"/>
                </a:solidFill>
                <a:latin typeface="Arial" panose="020B0604020202020204" pitchFamily="34" charset="0"/>
              </a:rPr>
              <a:t>Áp dụng công nghệ tiên tiến trong sản xuất.</a:t>
            </a: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rPr>
              <a:t>Mở rộng thị trường: </a:t>
            </a:r>
            <a:r>
              <a:rPr lang="vi-VN" altLang="en-US" sz="2000" dirty="0">
                <a:solidFill>
                  <a:schemeClr val="tx1"/>
                </a:solidFill>
                <a:latin typeface="Arial" panose="020B0604020202020204" pitchFamily="34" charset="0"/>
              </a:rPr>
              <a:t>Tăng cường xúc tiến thương mại, tham gia hội chợ quốc tế.</a:t>
            </a:r>
          </a:p>
          <a:p>
            <a:pPr marL="380990" indent="-380990" eaLnBrk="0" fontAlgn="base" hangingPunct="0">
              <a:lnSpc>
                <a:spcPct val="130000"/>
              </a:lnSpc>
              <a:buClrTx/>
              <a:buSzTx/>
            </a:pPr>
            <a:r>
              <a:rPr lang="vi-VN" altLang="en-US" sz="2000" b="1" dirty="0">
                <a:solidFill>
                  <a:schemeClr val="tx1"/>
                </a:solidFill>
                <a:latin typeface="Arial" panose="020B0604020202020204" pitchFamily="34" charset="0"/>
              </a:rPr>
              <a:t>Phát triển du lịch làng nghề: </a:t>
            </a:r>
            <a:r>
              <a:rPr lang="vi-VN" altLang="en-US" sz="2000" dirty="0">
                <a:solidFill>
                  <a:schemeClr val="tx1"/>
                </a:solidFill>
                <a:latin typeface="Arial" panose="020B0604020202020204" pitchFamily="34" charset="0"/>
              </a:rPr>
              <a:t>Kết hợp sản xuất gốm với du lịch trải nghiệm.</a:t>
            </a:r>
          </a:p>
          <a:p>
            <a:pPr marL="380990" indent="-380990" eaLnBrk="0" fontAlgn="base" hangingPunct="0">
              <a:lnSpc>
                <a:spcPct val="130000"/>
              </a:lnSpc>
              <a:buClrTx/>
              <a:buSzTx/>
            </a:pPr>
            <a:endParaRPr lang="en-US" altLang="en-US"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41926887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01C5AD-0107-4F20-E4EF-F8B2AA41F9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AA9A11-BE21-5670-D45A-8951C9914FEB}"/>
              </a:ext>
            </a:extLst>
          </p:cNvPr>
          <p:cNvSpPr>
            <a:spLocks noGrp="1"/>
          </p:cNvSpPr>
          <p:nvPr>
            <p:ph type="title"/>
          </p:nvPr>
        </p:nvSpPr>
        <p:spPr>
          <a:xfrm>
            <a:off x="728111" y="534180"/>
            <a:ext cx="10972800" cy="495200"/>
          </a:xfrm>
        </p:spPr>
        <p:txBody>
          <a:bodyPr>
            <a:noAutofit/>
          </a:bodyPr>
          <a:lstStyle/>
          <a:p>
            <a:r>
              <a:rPr lang="en-US" sz="3200" noProof="1">
                <a:solidFill>
                  <a:schemeClr val="accent1">
                    <a:lumMod val="50000"/>
                  </a:schemeClr>
                </a:solidFill>
                <a:latin typeface="+mn-lt"/>
              </a:rPr>
              <a:t>Công nghệ sản xuất gạch nung</a:t>
            </a:r>
          </a:p>
        </p:txBody>
      </p:sp>
      <p:sp>
        <p:nvSpPr>
          <p:cNvPr id="4" name="Rectangle 1">
            <a:extLst>
              <a:ext uri="{FF2B5EF4-FFF2-40B4-BE49-F238E27FC236}">
                <a16:creationId xmlns:a16="http://schemas.microsoft.com/office/drawing/2014/main" id="{3F45F755-C3F2-21EB-3F40-363229643EAF}"/>
              </a:ext>
            </a:extLst>
          </p:cNvPr>
          <p:cNvSpPr>
            <a:spLocks noGrp="1" noChangeArrowheads="1"/>
          </p:cNvSpPr>
          <p:nvPr>
            <p:ph type="body" idx="1"/>
          </p:nvPr>
        </p:nvSpPr>
        <p:spPr bwMode="auto">
          <a:xfrm>
            <a:off x="555172" y="1267821"/>
            <a:ext cx="11145740" cy="506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eaLnBrk="0" fontAlgn="base" hangingPunct="0">
              <a:lnSpc>
                <a:spcPct val="130000"/>
              </a:lnSpc>
              <a:buClrTx/>
              <a:buSzTx/>
            </a:pPr>
            <a:r>
              <a:rPr lang="vi-VN" altLang="en-US" sz="1900" b="1" dirty="0">
                <a:solidFill>
                  <a:schemeClr val="tx1"/>
                </a:solidFill>
                <a:latin typeface="Arial" panose="020B0604020202020204" pitchFamily="34" charset="0"/>
              </a:rPr>
              <a:t>Lò thủ công: </a:t>
            </a:r>
            <a:r>
              <a:rPr lang="vi-VN" altLang="en-US" sz="1900" dirty="0">
                <a:solidFill>
                  <a:schemeClr val="tx1"/>
                </a:solidFill>
                <a:latin typeface="Arial" panose="020B0604020202020204" pitchFamily="34" charset="0"/>
              </a:rPr>
              <a:t>Đã bị xóa bỏ hoàn toàn do công nghệ lạc hậu và gây ô nhiễm môi trường. </a:t>
            </a:r>
          </a:p>
          <a:p>
            <a:pPr marL="380990" indent="-380990" eaLnBrk="0" fontAlgn="base" hangingPunct="0">
              <a:lnSpc>
                <a:spcPct val="130000"/>
              </a:lnSpc>
              <a:buClrTx/>
              <a:buSzTx/>
            </a:pPr>
            <a:r>
              <a:rPr lang="vi-VN" altLang="en-US" sz="1900" b="1" dirty="0">
                <a:solidFill>
                  <a:schemeClr val="tx1"/>
                </a:solidFill>
                <a:latin typeface="Arial" panose="020B0604020202020204" pitchFamily="34" charset="0"/>
              </a:rPr>
              <a:t>Lò vòng cải tiến: </a:t>
            </a:r>
            <a:r>
              <a:rPr lang="vi-VN" altLang="en-US" sz="1900" dirty="0">
                <a:solidFill>
                  <a:schemeClr val="tx1"/>
                </a:solidFill>
                <a:latin typeface="Arial" panose="020B0604020202020204" pitchFamily="34" charset="0"/>
              </a:rPr>
              <a:t>Sử dụng nguyên liệu sét dẻo, nhưng sự tồn tại không lâu dài do nguồn nguyên liệu cạn kiệt. </a:t>
            </a:r>
          </a:p>
          <a:p>
            <a:pPr marL="380990" indent="-380990" eaLnBrk="0" fontAlgn="base" hangingPunct="0">
              <a:lnSpc>
                <a:spcPct val="130000"/>
              </a:lnSpc>
              <a:buClrTx/>
              <a:buSzTx/>
            </a:pPr>
            <a:r>
              <a:rPr lang="vi-VN" altLang="en-US" sz="1900" b="1">
                <a:solidFill>
                  <a:schemeClr val="tx1"/>
                </a:solidFill>
                <a:latin typeface="Arial" panose="020B0604020202020204" pitchFamily="34" charset="0"/>
              </a:rPr>
              <a:t>Lò tuynel </a:t>
            </a:r>
            <a:r>
              <a:rPr lang="vi-VN" altLang="en-US" sz="1900" b="1" dirty="0">
                <a:solidFill>
                  <a:schemeClr val="tx1"/>
                </a:solidFill>
                <a:latin typeface="Arial" panose="020B0604020202020204" pitchFamily="34" charset="0"/>
              </a:rPr>
              <a:t>hiện đại: </a:t>
            </a:r>
            <a:r>
              <a:rPr lang="vi-VN" altLang="en-US" sz="1900" dirty="0">
                <a:solidFill>
                  <a:schemeClr val="tx1"/>
                </a:solidFill>
                <a:latin typeface="Arial" panose="020B0604020202020204" pitchFamily="34" charset="0"/>
              </a:rPr>
              <a:t>Sử dụng nguyên liệu đất bãi ven sông, đất đồi; năng suất cao, chất lượng tốt, tự động hóa cao, tiêu tốn ít năng lượng. Với đặc trưng của việc hiện đại hóa khâu chế biến tạo hình gạch, sử dụng </a:t>
            </a:r>
            <a:r>
              <a:rPr lang="vi-VN" altLang="en-US" sz="1900" dirty="0" err="1">
                <a:solidFill>
                  <a:schemeClr val="tx1"/>
                </a:solidFill>
                <a:latin typeface="Arial" panose="020B0604020202020204" pitchFamily="34" charset="0"/>
              </a:rPr>
              <a:t>robot</a:t>
            </a:r>
            <a:r>
              <a:rPr lang="vi-VN" altLang="en-US" sz="1900" dirty="0">
                <a:solidFill>
                  <a:schemeClr val="tx1"/>
                </a:solidFill>
                <a:latin typeface="Arial" panose="020B0604020202020204" pitchFamily="34" charset="0"/>
              </a:rPr>
              <a:t> gắp gạch trong việc vào lò và ra lò. Lò </a:t>
            </a:r>
            <a:r>
              <a:rPr lang="vi-VN" altLang="en-US" sz="1900" dirty="0" err="1">
                <a:solidFill>
                  <a:schemeClr val="tx1"/>
                </a:solidFill>
                <a:latin typeface="Arial" panose="020B0604020202020204" pitchFamily="34" charset="0"/>
              </a:rPr>
              <a:t>Tuynel</a:t>
            </a:r>
            <a:r>
              <a:rPr lang="vi-VN" altLang="en-US" sz="1900" dirty="0">
                <a:solidFill>
                  <a:schemeClr val="tx1"/>
                </a:solidFill>
                <a:latin typeface="Arial" panose="020B0604020202020204" pitchFamily="34" charset="0"/>
              </a:rPr>
              <a:t> hiện đại được </a:t>
            </a:r>
            <a:r>
              <a:rPr lang="vi-VN" altLang="en-US" sz="1900">
                <a:solidFill>
                  <a:schemeClr val="tx1"/>
                </a:solidFill>
                <a:latin typeface="Arial" panose="020B0604020202020204" pitchFamily="34" charset="0"/>
              </a:rPr>
              <a:t>chia thành</a:t>
            </a:r>
            <a:r>
              <a:rPr lang="en-US" altLang="en-US" sz="1900">
                <a:solidFill>
                  <a:schemeClr val="tx1"/>
                </a:solidFill>
                <a:latin typeface="Arial" panose="020B0604020202020204" pitchFamily="34" charset="0"/>
              </a:rPr>
              <a:t> </a:t>
            </a:r>
            <a:r>
              <a:rPr lang="vi-VN" altLang="en-US" sz="1900">
                <a:solidFill>
                  <a:schemeClr val="tx1"/>
                </a:solidFill>
                <a:latin typeface="Arial" panose="020B0604020202020204" pitchFamily="34" charset="0"/>
              </a:rPr>
              <a:t>3 </a:t>
            </a:r>
            <a:r>
              <a:rPr lang="vi-VN" altLang="en-US" sz="1900" dirty="0">
                <a:solidFill>
                  <a:schemeClr val="tx1"/>
                </a:solidFill>
                <a:latin typeface="Arial" panose="020B0604020202020204" pitchFamily="34" charset="0"/>
              </a:rPr>
              <a:t>loại hình: </a:t>
            </a:r>
          </a:p>
          <a:p>
            <a:pPr marL="1028700" lvl="1" indent="-342900" eaLnBrk="0" fontAlgn="base" hangingPunct="0">
              <a:lnSpc>
                <a:spcPct val="130000"/>
              </a:lnSpc>
              <a:buClrTx/>
              <a:buSzTx/>
              <a:buFont typeface="+mj-lt"/>
              <a:buAutoNum type="arabicPeriod"/>
            </a:pPr>
            <a:r>
              <a:rPr lang="vi-VN" altLang="en-US" sz="1900" dirty="0">
                <a:solidFill>
                  <a:schemeClr val="tx1"/>
                </a:solidFill>
                <a:latin typeface="Arial" panose="020B0604020202020204" pitchFamily="34" charset="0"/>
              </a:rPr>
              <a:t>Lò </a:t>
            </a:r>
            <a:r>
              <a:rPr lang="vi-VN" altLang="en-US" sz="1900" dirty="0" err="1">
                <a:solidFill>
                  <a:schemeClr val="tx1"/>
                </a:solidFill>
                <a:latin typeface="Arial" panose="020B0604020202020204" pitchFamily="34" charset="0"/>
              </a:rPr>
              <a:t>Tuynel</a:t>
            </a:r>
            <a:r>
              <a:rPr lang="vi-VN" altLang="en-US" sz="1900" dirty="0">
                <a:solidFill>
                  <a:schemeClr val="tx1"/>
                </a:solidFill>
                <a:latin typeface="Arial" panose="020B0604020202020204" pitchFamily="34" charset="0"/>
              </a:rPr>
              <a:t> theo công nghệ hầm truyền thống được xây dựng với trần lò cải tiến theo dạng </a:t>
            </a:r>
            <a:r>
              <a:rPr lang="vi-VN" altLang="en-US" sz="1900" dirty="0" err="1">
                <a:solidFill>
                  <a:schemeClr val="tx1"/>
                </a:solidFill>
                <a:latin typeface="Arial" panose="020B0604020202020204" pitchFamily="34" charset="0"/>
              </a:rPr>
              <a:t>phẳng</a:t>
            </a:r>
            <a:r>
              <a:rPr lang="vi-VN" altLang="en-US" sz="1900" dirty="0">
                <a:solidFill>
                  <a:schemeClr val="tx1"/>
                </a:solidFill>
                <a:latin typeface="Arial" panose="020B0604020202020204" pitchFamily="34" charset="0"/>
              </a:rPr>
              <a:t> và lòng lò rộng.</a:t>
            </a:r>
          </a:p>
          <a:p>
            <a:pPr marL="1028700" lvl="1" indent="-342900" eaLnBrk="0" fontAlgn="base" hangingPunct="0">
              <a:lnSpc>
                <a:spcPct val="130000"/>
              </a:lnSpc>
              <a:buClrTx/>
              <a:buSzTx/>
              <a:buFont typeface="+mj-lt"/>
              <a:buAutoNum type="arabicPeriod"/>
            </a:pPr>
            <a:r>
              <a:rPr lang="vi-VN" altLang="en-US" sz="1900" dirty="0">
                <a:solidFill>
                  <a:schemeClr val="tx1"/>
                </a:solidFill>
                <a:latin typeface="Arial" panose="020B0604020202020204" pitchFamily="34" charset="0"/>
              </a:rPr>
              <a:t>Lò </a:t>
            </a:r>
            <a:r>
              <a:rPr lang="vi-VN" altLang="en-US" sz="1900" dirty="0" err="1">
                <a:solidFill>
                  <a:schemeClr val="tx1"/>
                </a:solidFill>
                <a:latin typeface="Arial" panose="020B0604020202020204" pitchFamily="34" charset="0"/>
              </a:rPr>
              <a:t>Tuynel</a:t>
            </a:r>
            <a:r>
              <a:rPr lang="vi-VN" altLang="en-US" sz="1900" dirty="0">
                <a:solidFill>
                  <a:schemeClr val="tx1"/>
                </a:solidFill>
                <a:latin typeface="Arial" panose="020B0604020202020204" pitchFamily="34" charset="0"/>
              </a:rPr>
              <a:t> di chuyển theo đó lò được thiết kế có thể chạy trên ray để lần lượt di chuyển qua các khối gạch được xếp cố định theo vòng tròn.</a:t>
            </a:r>
          </a:p>
          <a:p>
            <a:pPr marL="1028700" lvl="1" indent="-342900" eaLnBrk="0" fontAlgn="base" hangingPunct="0">
              <a:lnSpc>
                <a:spcPct val="130000"/>
              </a:lnSpc>
              <a:buClrTx/>
              <a:buSzTx/>
              <a:buFont typeface="+mj-lt"/>
              <a:buAutoNum type="arabicPeriod"/>
            </a:pPr>
            <a:r>
              <a:rPr lang="vi-VN" altLang="en-US" sz="1900" dirty="0">
                <a:solidFill>
                  <a:schemeClr val="tx1"/>
                </a:solidFill>
                <a:latin typeface="Arial" panose="020B0604020202020204" pitchFamily="34" charset="0"/>
              </a:rPr>
              <a:t>Lò </a:t>
            </a:r>
            <a:r>
              <a:rPr lang="vi-VN" altLang="en-US" sz="1900" dirty="0" err="1">
                <a:solidFill>
                  <a:schemeClr val="tx1"/>
                </a:solidFill>
                <a:latin typeface="Arial" panose="020B0604020202020204" pitchFamily="34" charset="0"/>
              </a:rPr>
              <a:t>Tuynel</a:t>
            </a:r>
            <a:r>
              <a:rPr lang="vi-VN" altLang="en-US" sz="1900" dirty="0">
                <a:solidFill>
                  <a:schemeClr val="tx1"/>
                </a:solidFill>
                <a:latin typeface="Arial" panose="020B0604020202020204" pitchFamily="34" charset="0"/>
              </a:rPr>
              <a:t> trần di chuyển. Theo đó lò được thiết kế dạng hình chữ nhật đặt âm dưới đất. Tấm trần lò được thiết kế di chuyển được để đậy các khối gạch được xếp cố định</a:t>
            </a:r>
            <a:endParaRPr lang="en-US" altLang="en-US" sz="1900" dirty="0">
              <a:solidFill>
                <a:schemeClr val="tx1"/>
              </a:solidFill>
              <a:latin typeface="Arial" panose="020B0604020202020204" pitchFamily="34" charset="0"/>
            </a:endParaRPr>
          </a:p>
        </p:txBody>
      </p:sp>
    </p:spTree>
    <p:extLst>
      <p:ext uri="{BB962C8B-B14F-4D97-AF65-F5344CB8AC3E}">
        <p14:creationId xmlns:p14="http://schemas.microsoft.com/office/powerpoint/2010/main" val="40095694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8" descr="A picture containing indoor, metal, area, several&#10;&#10;Description automatically generated">
            <a:extLst>
              <a:ext uri="{FF2B5EF4-FFF2-40B4-BE49-F238E27FC236}">
                <a16:creationId xmlns:a16="http://schemas.microsoft.com/office/drawing/2014/main" id="{1E263E9D-EC65-BF7A-6E6F-33AB145EB2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6357" y="1383398"/>
            <a:ext cx="5582963" cy="4183172"/>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1" descr="A picture containing building, open&#10;&#10;Description automatically generated">
            <a:extLst>
              <a:ext uri="{FF2B5EF4-FFF2-40B4-BE49-F238E27FC236}">
                <a16:creationId xmlns:a16="http://schemas.microsoft.com/office/drawing/2014/main" id="{3F4F14C1-B907-70DA-D20A-62BF8C824A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2405" y="1326569"/>
            <a:ext cx="3221567" cy="42968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01D196D2-159B-3CD4-FBFA-3FC557E50FC6}"/>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79D4A940-063A-D812-574D-B50DEFC9EBF6}"/>
              </a:ext>
            </a:extLst>
          </p:cNvPr>
          <p:cNvSpPr>
            <a:spLocks noChangeArrowheads="1"/>
          </p:cNvSpPr>
          <p:nvPr/>
        </p:nvSpPr>
        <p:spPr bwMode="auto">
          <a:xfrm>
            <a:off x="5944837" y="3248925"/>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6" name="Rectangle 5">
            <a:extLst>
              <a:ext uri="{FF2B5EF4-FFF2-40B4-BE49-F238E27FC236}">
                <a16:creationId xmlns:a16="http://schemas.microsoft.com/office/drawing/2014/main" id="{787B697E-DF25-38DD-EFE1-DE8BA7560E15}"/>
              </a:ext>
            </a:extLst>
          </p:cNvPr>
          <p:cNvSpPr>
            <a:spLocks noChangeArrowheads="1"/>
          </p:cNvSpPr>
          <p:nvPr/>
        </p:nvSpPr>
        <p:spPr bwMode="auto">
          <a:xfrm>
            <a:off x="1" y="748756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8" name="TextBox 7">
            <a:extLst>
              <a:ext uri="{FF2B5EF4-FFF2-40B4-BE49-F238E27FC236}">
                <a16:creationId xmlns:a16="http://schemas.microsoft.com/office/drawing/2014/main" id="{7C4AAB07-48FC-1CD1-49AE-D2F492D384A0}"/>
              </a:ext>
            </a:extLst>
          </p:cNvPr>
          <p:cNvSpPr txBox="1"/>
          <p:nvPr/>
        </p:nvSpPr>
        <p:spPr>
          <a:xfrm>
            <a:off x="2449020" y="5766594"/>
            <a:ext cx="7572949" cy="830997"/>
          </a:xfrm>
          <a:prstGeom prst="rect">
            <a:avLst/>
          </a:prstGeom>
          <a:noFill/>
        </p:spPr>
        <p:txBody>
          <a:bodyPr wrap="square">
            <a:spAutoFit/>
          </a:bodyPr>
          <a:lstStyle/>
          <a:p>
            <a:pPr algn="ctr"/>
            <a:r>
              <a:rPr lang="vi-VN" sz="2400" b="1" dirty="0">
                <a:latin typeface="+mn-lt"/>
                <a:ea typeface="Calibri" panose="020F0502020204030204" pitchFamily="34" charset="0"/>
              </a:rPr>
              <a:t>L</a:t>
            </a:r>
            <a:r>
              <a:rPr lang="en-US" sz="2400" b="1" dirty="0">
                <a:latin typeface="+mn-lt"/>
                <a:ea typeface="Calibri" panose="020F0502020204030204" pitchFamily="34" charset="0"/>
              </a:rPr>
              <a:t>ò </a:t>
            </a:r>
            <a:r>
              <a:rPr lang="vi-VN" sz="2400" b="1" dirty="0">
                <a:latin typeface="+mn-lt"/>
                <a:ea typeface="Calibri" panose="020F0502020204030204" pitchFamily="34" charset="0"/>
              </a:rPr>
              <a:t>gạch</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Tuynel</a:t>
            </a:r>
            <a:r>
              <a:rPr lang="vi-VN" sz="2400" b="1" dirty="0">
                <a:latin typeface="+mn-lt"/>
                <a:ea typeface="Calibri" panose="020F0502020204030204" pitchFamily="34" charset="0"/>
              </a:rPr>
              <a:t> kiểu cũ với trần vòm xây bằng gạch chịu lửa với lòng lò hẹp</a:t>
            </a:r>
            <a:endParaRPr lang="en-US" sz="2400" dirty="0">
              <a:latin typeface="+mn-lt"/>
            </a:endParaRPr>
          </a:p>
        </p:txBody>
      </p:sp>
      <p:sp>
        <p:nvSpPr>
          <p:cNvPr id="2" name="Title 1">
            <a:extLst>
              <a:ext uri="{FF2B5EF4-FFF2-40B4-BE49-F238E27FC236}">
                <a16:creationId xmlns:a16="http://schemas.microsoft.com/office/drawing/2014/main" id="{D22B491F-9C65-D0ED-91DE-664BCC3BE64B}"/>
              </a:ext>
            </a:extLst>
          </p:cNvPr>
          <p:cNvSpPr>
            <a:spLocks noGrp="1"/>
          </p:cNvSpPr>
          <p:nvPr>
            <p:ph type="title"/>
          </p:nvPr>
        </p:nvSpPr>
        <p:spPr>
          <a:xfrm>
            <a:off x="728111" y="534180"/>
            <a:ext cx="10972800" cy="495200"/>
          </a:xfrm>
        </p:spPr>
        <p:txBody>
          <a:bodyPr>
            <a:noAutofit/>
          </a:bodyPr>
          <a:lstStyle/>
          <a:p>
            <a:r>
              <a:rPr lang="en-US" sz="3200" noProof="1">
                <a:solidFill>
                  <a:schemeClr val="accent1">
                    <a:lumMod val="50000"/>
                  </a:schemeClr>
                </a:solidFill>
                <a:latin typeface="+mn-lt"/>
              </a:rPr>
              <a:t>Công nghệ sản xuất gạch nung</a:t>
            </a:r>
          </a:p>
        </p:txBody>
      </p:sp>
    </p:spTree>
    <p:extLst>
      <p:ext uri="{BB962C8B-B14F-4D97-AF65-F5344CB8AC3E}">
        <p14:creationId xmlns:p14="http://schemas.microsoft.com/office/powerpoint/2010/main" val="2342994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9" descr="https://scontent-hkg3-1.xx.fbcdn.net/v/t1.0-9/10169352_795506247233430_625349592161362278_n.jpg?oh=8eb42cb5e367fd618807c30140571e8a&amp;oe=58342341">
            <a:extLst>
              <a:ext uri="{FF2B5EF4-FFF2-40B4-BE49-F238E27FC236}">
                <a16:creationId xmlns:a16="http://schemas.microsoft.com/office/drawing/2014/main" id="{1FF999D4-D01C-7724-477B-9893D6D725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57" y="1546033"/>
            <a:ext cx="5657044" cy="4244303"/>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a:extLst>
              <a:ext uri="{FF2B5EF4-FFF2-40B4-BE49-F238E27FC236}">
                <a16:creationId xmlns:a16="http://schemas.microsoft.com/office/drawing/2014/main" id="{9901FDCC-52AC-0794-E142-E3093F540B15}"/>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6349022" y="1546033"/>
            <a:ext cx="5526303" cy="425832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39D3CD6-2BE5-9168-EE2C-E622EC3004AF}"/>
              </a:ext>
            </a:extLst>
          </p:cNvPr>
          <p:cNvSpPr>
            <a:spLocks noChangeArrowheads="1"/>
          </p:cNvSpPr>
          <p:nvPr/>
        </p:nvSpPr>
        <p:spPr bwMode="auto">
          <a:xfrm>
            <a:off x="1" y="51719"/>
            <a:ext cx="246286" cy="506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US" sz="2489"/>
          </a:p>
        </p:txBody>
      </p:sp>
      <p:sp>
        <p:nvSpPr>
          <p:cNvPr id="5" name="Rectangle 4">
            <a:extLst>
              <a:ext uri="{FF2B5EF4-FFF2-40B4-BE49-F238E27FC236}">
                <a16:creationId xmlns:a16="http://schemas.microsoft.com/office/drawing/2014/main" id="{1879D4A7-008F-CF75-13E3-1F56EC5B1688}"/>
              </a:ext>
            </a:extLst>
          </p:cNvPr>
          <p:cNvSpPr>
            <a:spLocks noChangeArrowheads="1"/>
          </p:cNvSpPr>
          <p:nvPr/>
        </p:nvSpPr>
        <p:spPr bwMode="auto">
          <a:xfrm>
            <a:off x="5944837" y="3473292"/>
            <a:ext cx="302327" cy="389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pPr algn="just" defTabSz="1219170" eaLnBrk="0" fontAlgn="base" hangingPunct="0">
              <a:spcBef>
                <a:spcPct val="0"/>
              </a:spcBef>
              <a:spcAft>
                <a:spcPct val="0"/>
              </a:spcAft>
              <a:buClrTx/>
            </a:pPr>
            <a:r>
              <a:rPr lang="en-US" altLang="en-US" sz="1733">
                <a:solidFill>
                  <a:schemeClr val="tx1"/>
                </a:solidFill>
                <a:latin typeface="Times New Roman" panose="02020603050405020304" pitchFamily="18" charset="0"/>
                <a:ea typeface="Calibri" panose="020F0502020204030204" pitchFamily="34" charset="0"/>
                <a:cs typeface="Times New Roman" panose="02020603050405020304" pitchFamily="18" charset="0"/>
              </a:rPr>
              <a:t> </a:t>
            </a:r>
            <a:endParaRPr lang="en-US" altLang="en-US" sz="2400">
              <a:solidFill>
                <a:schemeClr val="tx1"/>
              </a:solidFill>
              <a:latin typeface="Arial" panose="020B0604020202020204" pitchFamily="34" charset="0"/>
            </a:endParaRPr>
          </a:p>
        </p:txBody>
      </p:sp>
      <p:sp>
        <p:nvSpPr>
          <p:cNvPr id="7" name="TextBox 6">
            <a:extLst>
              <a:ext uri="{FF2B5EF4-FFF2-40B4-BE49-F238E27FC236}">
                <a16:creationId xmlns:a16="http://schemas.microsoft.com/office/drawing/2014/main" id="{BC2A935C-1034-1BCC-C5A0-F168DF0165BF}"/>
              </a:ext>
            </a:extLst>
          </p:cNvPr>
          <p:cNvSpPr txBox="1"/>
          <p:nvPr/>
        </p:nvSpPr>
        <p:spPr>
          <a:xfrm>
            <a:off x="2626879" y="5870541"/>
            <a:ext cx="7606469" cy="830997"/>
          </a:xfrm>
          <a:prstGeom prst="rect">
            <a:avLst/>
          </a:prstGeom>
          <a:noFill/>
        </p:spPr>
        <p:txBody>
          <a:bodyPr wrap="square">
            <a:spAutoFit/>
          </a:bodyPr>
          <a:lstStyle/>
          <a:p>
            <a:pPr algn="ctr"/>
            <a:r>
              <a:rPr lang="en-US" sz="2400" b="1" dirty="0" err="1">
                <a:latin typeface="+mn-lt"/>
                <a:ea typeface="Calibri" panose="020F0502020204030204" pitchFamily="34" charset="0"/>
              </a:rPr>
              <a:t>Lò</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gạch</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Tuynel</a:t>
            </a:r>
            <a:r>
              <a:rPr lang="en-US" sz="2400" b="1" dirty="0">
                <a:latin typeface="+mn-lt"/>
                <a:ea typeface="Calibri" panose="020F0502020204030204" pitchFamily="34" charset="0"/>
              </a:rPr>
              <a:t> </a:t>
            </a:r>
            <a:r>
              <a:rPr lang="vi-VN" sz="2400" b="1" dirty="0">
                <a:latin typeface="+mn-lt"/>
                <a:ea typeface="Calibri" panose="020F0502020204030204" pitchFamily="34" charset="0"/>
              </a:rPr>
              <a:t>kiểu mới </a:t>
            </a:r>
            <a:r>
              <a:rPr lang="en-US" sz="2400" b="1" dirty="0" err="1">
                <a:latin typeface="+mn-lt"/>
                <a:ea typeface="Calibri" panose="020F0502020204030204" pitchFamily="34" charset="0"/>
              </a:rPr>
              <a:t>trần</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phẳng</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làm</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bằng</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bông</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gốm</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ép</a:t>
            </a:r>
            <a:r>
              <a:rPr lang="vi-VN" sz="2400" b="1" dirty="0">
                <a:latin typeface="+mn-lt"/>
                <a:ea typeface="Calibri" panose="020F0502020204030204" pitchFamily="34" charset="0"/>
              </a:rPr>
              <a:t> lòng lò rộng</a:t>
            </a:r>
            <a:endParaRPr lang="en-US" sz="2400" dirty="0">
              <a:latin typeface="+mn-lt"/>
            </a:endParaRPr>
          </a:p>
        </p:txBody>
      </p:sp>
      <p:sp>
        <p:nvSpPr>
          <p:cNvPr id="2" name="Title 1">
            <a:extLst>
              <a:ext uri="{FF2B5EF4-FFF2-40B4-BE49-F238E27FC236}">
                <a16:creationId xmlns:a16="http://schemas.microsoft.com/office/drawing/2014/main" id="{8CE1E7B7-4468-B815-0F54-0B3BF3B3177F}"/>
              </a:ext>
            </a:extLst>
          </p:cNvPr>
          <p:cNvSpPr>
            <a:spLocks noGrp="1"/>
          </p:cNvSpPr>
          <p:nvPr>
            <p:ph type="title"/>
          </p:nvPr>
        </p:nvSpPr>
        <p:spPr>
          <a:xfrm>
            <a:off x="728111" y="534180"/>
            <a:ext cx="10972800" cy="495200"/>
          </a:xfrm>
        </p:spPr>
        <p:txBody>
          <a:bodyPr>
            <a:noAutofit/>
          </a:bodyPr>
          <a:lstStyle/>
          <a:p>
            <a:r>
              <a:rPr lang="en-US" sz="3200" noProof="1">
                <a:solidFill>
                  <a:schemeClr val="accent1">
                    <a:lumMod val="50000"/>
                  </a:schemeClr>
                </a:solidFill>
                <a:latin typeface="+mn-lt"/>
              </a:rPr>
              <a:t>Công nghệ sản xuất gạch nung</a:t>
            </a:r>
          </a:p>
        </p:txBody>
      </p:sp>
    </p:spTree>
    <p:extLst>
      <p:ext uri="{BB962C8B-B14F-4D97-AF65-F5344CB8AC3E}">
        <p14:creationId xmlns:p14="http://schemas.microsoft.com/office/powerpoint/2010/main" val="36883348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model of a city&#10;&#10;Description automatically generated with medium confidence">
            <a:extLst>
              <a:ext uri="{FF2B5EF4-FFF2-40B4-BE49-F238E27FC236}">
                <a16:creationId xmlns:a16="http://schemas.microsoft.com/office/drawing/2014/main" id="{3865B70E-7B7A-F931-9325-007DD328B73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083" y="1802188"/>
            <a:ext cx="5911123" cy="3253625"/>
          </a:xfrm>
          <a:prstGeom prst="rect">
            <a:avLst/>
          </a:prstGeom>
          <a:noFill/>
          <a:ln>
            <a:noFill/>
          </a:ln>
        </p:spPr>
      </p:pic>
      <p:pic>
        <p:nvPicPr>
          <p:cNvPr id="7" name="Picture 6">
            <a:extLst>
              <a:ext uri="{FF2B5EF4-FFF2-40B4-BE49-F238E27FC236}">
                <a16:creationId xmlns:a16="http://schemas.microsoft.com/office/drawing/2014/main" id="{9320F447-B8D4-152F-24E3-4FFEC50C0610}"/>
              </a:ext>
            </a:extLst>
          </p:cNvPr>
          <p:cNvPicPr>
            <a:picLocks noChangeAspect="1"/>
          </p:cNvPicPr>
          <p:nvPr/>
        </p:nvPicPr>
        <p:blipFill>
          <a:blip r:embed="rId3"/>
          <a:stretch>
            <a:fillRect/>
          </a:stretch>
        </p:blipFill>
        <p:spPr>
          <a:xfrm>
            <a:off x="6406206" y="1802187"/>
            <a:ext cx="5525271" cy="3289759"/>
          </a:xfrm>
          <a:prstGeom prst="rect">
            <a:avLst/>
          </a:prstGeom>
        </p:spPr>
      </p:pic>
      <p:sp>
        <p:nvSpPr>
          <p:cNvPr id="9" name="TextBox 8">
            <a:extLst>
              <a:ext uri="{FF2B5EF4-FFF2-40B4-BE49-F238E27FC236}">
                <a16:creationId xmlns:a16="http://schemas.microsoft.com/office/drawing/2014/main" id="{6CBBF45D-1605-0C75-2976-A2D56711AA74}"/>
              </a:ext>
            </a:extLst>
          </p:cNvPr>
          <p:cNvSpPr txBox="1"/>
          <p:nvPr/>
        </p:nvSpPr>
        <p:spPr>
          <a:xfrm>
            <a:off x="5034466" y="5427767"/>
            <a:ext cx="3337303" cy="461665"/>
          </a:xfrm>
          <a:prstGeom prst="rect">
            <a:avLst/>
          </a:prstGeom>
          <a:noFill/>
        </p:spPr>
        <p:txBody>
          <a:bodyPr wrap="square">
            <a:spAutoFit/>
          </a:bodyPr>
          <a:lstStyle/>
          <a:p>
            <a:r>
              <a:rPr lang="vi-VN" sz="2400" b="1" dirty="0">
                <a:latin typeface="+mn-lt"/>
                <a:ea typeface="Calibri" panose="020F0502020204030204" pitchFamily="34" charset="0"/>
              </a:rPr>
              <a:t>L</a:t>
            </a:r>
            <a:r>
              <a:rPr lang="en-US" sz="2400" b="1" dirty="0">
                <a:latin typeface="+mn-lt"/>
                <a:ea typeface="Calibri" panose="020F0502020204030204" pitchFamily="34" charset="0"/>
              </a:rPr>
              <a:t>ò </a:t>
            </a:r>
            <a:r>
              <a:rPr lang="en-US" sz="2400" b="1" dirty="0" err="1">
                <a:latin typeface="+mn-lt"/>
                <a:ea typeface="Calibri" panose="020F0502020204030204" pitchFamily="34" charset="0"/>
              </a:rPr>
              <a:t>tuynel</a:t>
            </a:r>
            <a:r>
              <a:rPr lang="en-US" sz="2400" b="1" dirty="0">
                <a:latin typeface="+mn-lt"/>
                <a:ea typeface="Calibri" panose="020F0502020204030204" pitchFamily="34" charset="0"/>
              </a:rPr>
              <a:t> di </a:t>
            </a:r>
            <a:r>
              <a:rPr lang="vi-VN" sz="2400" b="1" dirty="0">
                <a:latin typeface="+mn-lt"/>
                <a:ea typeface="Calibri" panose="020F0502020204030204" pitchFamily="34" charset="0"/>
              </a:rPr>
              <a:t>chuyển </a:t>
            </a:r>
            <a:endParaRPr lang="en-US" sz="2400" dirty="0">
              <a:latin typeface="+mn-lt"/>
            </a:endParaRPr>
          </a:p>
        </p:txBody>
      </p:sp>
      <p:sp>
        <p:nvSpPr>
          <p:cNvPr id="2" name="Title 1">
            <a:extLst>
              <a:ext uri="{FF2B5EF4-FFF2-40B4-BE49-F238E27FC236}">
                <a16:creationId xmlns:a16="http://schemas.microsoft.com/office/drawing/2014/main" id="{9B0F812E-2AEA-BCED-420F-122828E9AF10}"/>
              </a:ext>
            </a:extLst>
          </p:cNvPr>
          <p:cNvSpPr>
            <a:spLocks noGrp="1"/>
          </p:cNvSpPr>
          <p:nvPr>
            <p:ph type="title"/>
          </p:nvPr>
        </p:nvSpPr>
        <p:spPr>
          <a:xfrm>
            <a:off x="728111" y="534180"/>
            <a:ext cx="10972800" cy="495200"/>
          </a:xfrm>
        </p:spPr>
        <p:txBody>
          <a:bodyPr>
            <a:noAutofit/>
          </a:bodyPr>
          <a:lstStyle/>
          <a:p>
            <a:r>
              <a:rPr lang="en-US" sz="3200" noProof="1">
                <a:solidFill>
                  <a:schemeClr val="accent1">
                    <a:lumMod val="50000"/>
                  </a:schemeClr>
                </a:solidFill>
                <a:latin typeface="+mn-lt"/>
              </a:rPr>
              <a:t>Công nghệ sản xuất gạch nung</a:t>
            </a:r>
          </a:p>
        </p:txBody>
      </p:sp>
    </p:spTree>
    <p:extLst>
      <p:ext uri="{BB962C8B-B14F-4D97-AF65-F5344CB8AC3E}">
        <p14:creationId xmlns:p14="http://schemas.microsoft.com/office/powerpoint/2010/main" val="36311876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ground, outdoor, building&#10;&#10;Description automatically generated">
            <a:extLst>
              <a:ext uri="{FF2B5EF4-FFF2-40B4-BE49-F238E27FC236}">
                <a16:creationId xmlns:a16="http://schemas.microsoft.com/office/drawing/2014/main" id="{C1BF1BD3-5948-1527-EF46-B209B90594C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13557" y="1414959"/>
            <a:ext cx="3530180" cy="2640584"/>
          </a:xfrm>
          <a:prstGeom prst="rect">
            <a:avLst/>
          </a:prstGeom>
          <a:noFill/>
          <a:ln>
            <a:noFill/>
          </a:ln>
        </p:spPr>
      </p:pic>
      <p:pic>
        <p:nvPicPr>
          <p:cNvPr id="5" name="Picture 4">
            <a:extLst>
              <a:ext uri="{FF2B5EF4-FFF2-40B4-BE49-F238E27FC236}">
                <a16:creationId xmlns:a16="http://schemas.microsoft.com/office/drawing/2014/main" id="{F483E5E6-0749-15AC-A804-9C67AF3ACBE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13557" y="4225292"/>
            <a:ext cx="3530180" cy="2435499"/>
          </a:xfrm>
          <a:prstGeom prst="rect">
            <a:avLst/>
          </a:prstGeom>
          <a:noFill/>
          <a:ln>
            <a:noFill/>
          </a:ln>
        </p:spPr>
      </p:pic>
      <p:pic>
        <p:nvPicPr>
          <p:cNvPr id="6" name="Picture 5" descr="Diagram&#10;&#10;Description automatically generated">
            <a:extLst>
              <a:ext uri="{FF2B5EF4-FFF2-40B4-BE49-F238E27FC236}">
                <a16:creationId xmlns:a16="http://schemas.microsoft.com/office/drawing/2014/main" id="{937E70C8-F885-A49C-8658-E518701EB5C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6827" y="2150428"/>
            <a:ext cx="6771571" cy="3762477"/>
          </a:xfrm>
          <a:prstGeom prst="rect">
            <a:avLst/>
          </a:prstGeom>
          <a:noFill/>
          <a:ln>
            <a:noFill/>
          </a:ln>
        </p:spPr>
      </p:pic>
      <p:sp>
        <p:nvSpPr>
          <p:cNvPr id="8" name="TextBox 7">
            <a:extLst>
              <a:ext uri="{FF2B5EF4-FFF2-40B4-BE49-F238E27FC236}">
                <a16:creationId xmlns:a16="http://schemas.microsoft.com/office/drawing/2014/main" id="{ACAED9D0-C07C-06A0-1583-F6DE903ED6E5}"/>
              </a:ext>
            </a:extLst>
          </p:cNvPr>
          <p:cNvSpPr txBox="1"/>
          <p:nvPr/>
        </p:nvSpPr>
        <p:spPr>
          <a:xfrm>
            <a:off x="548265" y="1502431"/>
            <a:ext cx="4827087" cy="461665"/>
          </a:xfrm>
          <a:prstGeom prst="rect">
            <a:avLst/>
          </a:prstGeom>
          <a:noFill/>
        </p:spPr>
        <p:txBody>
          <a:bodyPr wrap="square">
            <a:spAutoFit/>
          </a:bodyPr>
          <a:lstStyle/>
          <a:p>
            <a:r>
              <a:rPr lang="vi-VN" sz="2400" b="1" dirty="0">
                <a:latin typeface="+mn-lt"/>
                <a:ea typeface="Calibri" panose="020F0502020204030204" pitchFamily="34" charset="0"/>
              </a:rPr>
              <a:t>L</a:t>
            </a:r>
            <a:r>
              <a:rPr lang="en-US" sz="2400" b="1" dirty="0">
                <a:latin typeface="+mn-lt"/>
                <a:ea typeface="Calibri" panose="020F0502020204030204" pitchFamily="34" charset="0"/>
              </a:rPr>
              <a:t>ò </a:t>
            </a:r>
            <a:r>
              <a:rPr lang="en-US" sz="2400" b="1" dirty="0" err="1">
                <a:latin typeface="+mn-lt"/>
                <a:ea typeface="Calibri" panose="020F0502020204030204" pitchFamily="34" charset="0"/>
              </a:rPr>
              <a:t>tuynel</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trần</a:t>
            </a:r>
            <a:r>
              <a:rPr lang="en-US" sz="2400" b="1" dirty="0">
                <a:latin typeface="+mn-lt"/>
                <a:ea typeface="Calibri" panose="020F0502020204030204" pitchFamily="34" charset="0"/>
              </a:rPr>
              <a:t> </a:t>
            </a:r>
            <a:r>
              <a:rPr lang="en-US" sz="2400" b="1" dirty="0" err="1">
                <a:latin typeface="+mn-lt"/>
                <a:ea typeface="Calibri" panose="020F0502020204030204" pitchFamily="34" charset="0"/>
              </a:rPr>
              <a:t>phẳng</a:t>
            </a:r>
            <a:r>
              <a:rPr lang="en-US" sz="2400" b="1" dirty="0">
                <a:latin typeface="+mn-lt"/>
                <a:ea typeface="Calibri" panose="020F0502020204030204" pitchFamily="34" charset="0"/>
              </a:rPr>
              <a:t> di </a:t>
            </a:r>
            <a:r>
              <a:rPr lang="en-US" sz="2400" b="1" dirty="0" err="1">
                <a:latin typeface="+mn-lt"/>
                <a:ea typeface="Calibri" panose="020F0502020204030204" pitchFamily="34" charset="0"/>
              </a:rPr>
              <a:t>động</a:t>
            </a:r>
            <a:endParaRPr lang="en-US" sz="2400" dirty="0">
              <a:latin typeface="+mn-lt"/>
            </a:endParaRPr>
          </a:p>
        </p:txBody>
      </p:sp>
      <p:sp>
        <p:nvSpPr>
          <p:cNvPr id="2" name="Title 1">
            <a:extLst>
              <a:ext uri="{FF2B5EF4-FFF2-40B4-BE49-F238E27FC236}">
                <a16:creationId xmlns:a16="http://schemas.microsoft.com/office/drawing/2014/main" id="{007BAE11-4DD6-E400-7A86-C5A8A554B032}"/>
              </a:ext>
            </a:extLst>
          </p:cNvPr>
          <p:cNvSpPr>
            <a:spLocks noGrp="1"/>
          </p:cNvSpPr>
          <p:nvPr>
            <p:ph type="title"/>
          </p:nvPr>
        </p:nvSpPr>
        <p:spPr>
          <a:xfrm>
            <a:off x="728111" y="534180"/>
            <a:ext cx="10972800" cy="495200"/>
          </a:xfrm>
        </p:spPr>
        <p:txBody>
          <a:bodyPr>
            <a:noAutofit/>
          </a:bodyPr>
          <a:lstStyle/>
          <a:p>
            <a:r>
              <a:rPr lang="en-US" sz="3200" noProof="1">
                <a:solidFill>
                  <a:schemeClr val="accent1">
                    <a:lumMod val="50000"/>
                  </a:schemeClr>
                </a:solidFill>
                <a:latin typeface="+mn-lt"/>
              </a:rPr>
              <a:t>Công nghệ sản xuất gạch nung</a:t>
            </a:r>
          </a:p>
        </p:txBody>
      </p:sp>
    </p:spTree>
    <p:extLst>
      <p:ext uri="{BB962C8B-B14F-4D97-AF65-F5344CB8AC3E}">
        <p14:creationId xmlns:p14="http://schemas.microsoft.com/office/powerpoint/2010/main" val="10968939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0B78A-7568-FE99-A495-FCF698CF15E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6C4246-9A32-C337-69A2-2CB4ACE6C6F9}"/>
              </a:ext>
            </a:extLst>
          </p:cNvPr>
          <p:cNvSpPr>
            <a:spLocks noGrp="1"/>
          </p:cNvSpPr>
          <p:nvPr>
            <p:ph type="title"/>
          </p:nvPr>
        </p:nvSpPr>
        <p:spPr/>
        <p:txBody>
          <a:bodyPr>
            <a:noAutofit/>
          </a:bodyPr>
          <a:lstStyle/>
          <a:p>
            <a:r>
              <a:rPr lang="vi-VN" sz="3200" dirty="0">
                <a:solidFill>
                  <a:schemeClr val="accent1">
                    <a:lumMod val="50000"/>
                  </a:schemeClr>
                </a:solidFill>
                <a:latin typeface="+mn-lt"/>
              </a:rPr>
              <a:t>Năng lượng sử dụng trong sản xuất gạch nung</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5D5FBEF2-57BE-97EE-1FA2-9A7BB495D1F7}"/>
              </a:ext>
            </a:extLst>
          </p:cNvPr>
          <p:cNvSpPr>
            <a:spLocks noGrp="1" noChangeArrowheads="1"/>
          </p:cNvSpPr>
          <p:nvPr>
            <p:ph type="body" idx="1"/>
          </p:nvPr>
        </p:nvSpPr>
        <p:spPr bwMode="auto">
          <a:xfrm>
            <a:off x="609600" y="1385479"/>
            <a:ext cx="4959459"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algn="just" eaLnBrk="0" fontAlgn="base" hangingPunct="0">
              <a:lnSpc>
                <a:spcPct val="130000"/>
              </a:lnSpc>
              <a:buClrTx/>
              <a:buSzTx/>
            </a:pPr>
            <a:r>
              <a:rPr lang="vi-VN" altLang="en-US" sz="2400" b="1" dirty="0">
                <a:solidFill>
                  <a:schemeClr val="tx1"/>
                </a:solidFill>
                <a:latin typeface="Arial" panose="020B0604020202020204" pitchFamily="34" charset="0"/>
              </a:rPr>
              <a:t>Than đá: </a:t>
            </a:r>
            <a:r>
              <a:rPr lang="vi-VN" altLang="en-US" sz="2400" dirty="0">
                <a:solidFill>
                  <a:schemeClr val="tx1"/>
                </a:solidFill>
                <a:latin typeface="Arial" panose="020B0604020202020204" pitchFamily="34" charset="0"/>
              </a:rPr>
              <a:t>Chiếm hơn 80% nguồn năng lượng, sử dụng để nung gạch.</a:t>
            </a:r>
          </a:p>
          <a:p>
            <a:pPr marL="380990" indent="-380990" algn="just" eaLnBrk="0" fontAlgn="base" hangingPunct="0">
              <a:lnSpc>
                <a:spcPct val="130000"/>
              </a:lnSpc>
              <a:buClrTx/>
              <a:buSzTx/>
            </a:pPr>
            <a:r>
              <a:rPr lang="vi-VN" altLang="en-US" sz="2400" b="1" dirty="0">
                <a:solidFill>
                  <a:schemeClr val="tx1"/>
                </a:solidFill>
                <a:latin typeface="Arial" panose="020B0604020202020204" pitchFamily="34" charset="0"/>
              </a:rPr>
              <a:t>Củi và phụ phẩm nông nghiệp: </a:t>
            </a:r>
            <a:r>
              <a:rPr lang="vi-VN" altLang="en-US" sz="2400" dirty="0">
                <a:solidFill>
                  <a:schemeClr val="tx1"/>
                </a:solidFill>
                <a:latin typeface="Arial" panose="020B0604020202020204" pitchFamily="34" charset="0"/>
              </a:rPr>
              <a:t>Dùng để khởi động lò, bổ sung nhiệt tại một số cơ sở có sẵn nguồn.</a:t>
            </a:r>
          </a:p>
          <a:p>
            <a:pPr marL="380990" indent="-380990" algn="just" eaLnBrk="0" fontAlgn="base" hangingPunct="0">
              <a:lnSpc>
                <a:spcPct val="130000"/>
              </a:lnSpc>
              <a:buClrTx/>
              <a:buSzTx/>
            </a:pPr>
            <a:r>
              <a:rPr lang="vi-VN" altLang="en-US" sz="2400" b="1" dirty="0">
                <a:solidFill>
                  <a:schemeClr val="tx1"/>
                </a:solidFill>
                <a:latin typeface="Arial" panose="020B0604020202020204" pitchFamily="34" charset="0"/>
              </a:rPr>
              <a:t>Điện: </a:t>
            </a:r>
            <a:r>
              <a:rPr lang="vi-VN" altLang="en-US" sz="2400" dirty="0">
                <a:solidFill>
                  <a:schemeClr val="tx1"/>
                </a:solidFill>
                <a:latin typeface="Arial" panose="020B0604020202020204" pitchFamily="34" charset="0"/>
              </a:rPr>
              <a:t>Sử dụng trong vận hành thiết bị sản xuất.</a:t>
            </a:r>
          </a:p>
          <a:p>
            <a:pPr marL="380990" indent="-380990" algn="just" eaLnBrk="0" fontAlgn="base" hangingPunct="0">
              <a:lnSpc>
                <a:spcPct val="130000"/>
              </a:lnSpc>
              <a:buClrTx/>
              <a:buSzTx/>
            </a:pPr>
            <a:endParaRPr lang="en-US" altLang="en-US" sz="2400" dirty="0">
              <a:solidFill>
                <a:schemeClr val="tx1"/>
              </a:solidFill>
              <a:latin typeface="Arial" panose="020B0604020202020204" pitchFamily="34" charset="0"/>
            </a:endParaRPr>
          </a:p>
        </p:txBody>
      </p:sp>
      <p:sp>
        <p:nvSpPr>
          <p:cNvPr id="3" name="Rectangle 1">
            <a:extLst>
              <a:ext uri="{FF2B5EF4-FFF2-40B4-BE49-F238E27FC236}">
                <a16:creationId xmlns:a16="http://schemas.microsoft.com/office/drawing/2014/main" id="{07485BB1-08E1-30A0-1752-D1B22BE9CFBD}"/>
              </a:ext>
            </a:extLst>
          </p:cNvPr>
          <p:cNvSpPr txBox="1">
            <a:spLocks noChangeArrowheads="1"/>
          </p:cNvSpPr>
          <p:nvPr/>
        </p:nvSpPr>
        <p:spPr bwMode="auto">
          <a:xfrm>
            <a:off x="5569059" y="1385478"/>
            <a:ext cx="6292312"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defPPr marR="0" lvl="0" algn="l" rtl="0">
              <a:lnSpc>
                <a:spcPct val="100000"/>
              </a:lnSpc>
              <a:spcBef>
                <a:spcPts val="0"/>
              </a:spcBef>
              <a:spcAft>
                <a:spcPts val="0"/>
              </a:spcAft>
            </a:defPPr>
            <a:lvl1pPr marL="457200" marR="0" lvl="0"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400" b="0" i="0" u="none" strike="noStrike" cap="none">
                <a:solidFill>
                  <a:schemeClr val="dk1"/>
                </a:solidFill>
                <a:latin typeface="Roboto"/>
                <a:ea typeface="Roboto"/>
                <a:cs typeface="Roboto"/>
                <a:sym typeface="Roboto"/>
              </a:defRPr>
            </a:lvl9pPr>
          </a:lstStyle>
          <a:p>
            <a:pPr marL="380990" indent="-380990" algn="just" eaLnBrk="0" fontAlgn="base" hangingPunct="0">
              <a:lnSpc>
                <a:spcPct val="130000"/>
              </a:lnSpc>
              <a:buClrTx/>
              <a:buSzTx/>
            </a:pPr>
            <a:r>
              <a:rPr lang="vi-VN" altLang="en-US" sz="2400" b="1" dirty="0">
                <a:solidFill>
                  <a:schemeClr val="tx1"/>
                </a:solidFill>
                <a:latin typeface="Arial" panose="020B0604020202020204" pitchFamily="34" charset="0"/>
              </a:rPr>
              <a:t>Lò thủ công: </a:t>
            </a:r>
            <a:r>
              <a:rPr lang="vi-VN" altLang="en-US" sz="2400" dirty="0">
                <a:solidFill>
                  <a:schemeClr val="tx1"/>
                </a:solidFill>
                <a:latin typeface="Arial" panose="020B0604020202020204" pitchFamily="34" charset="0"/>
              </a:rPr>
              <a:t>1.200-1.500 </a:t>
            </a:r>
            <a:r>
              <a:rPr lang="vi-VN" altLang="en-US" sz="2400" dirty="0" err="1">
                <a:solidFill>
                  <a:schemeClr val="tx1"/>
                </a:solidFill>
                <a:latin typeface="Arial" panose="020B0604020202020204" pitchFamily="34" charset="0"/>
              </a:rPr>
              <a:t>kcal</a:t>
            </a:r>
            <a:r>
              <a:rPr lang="vi-VN" altLang="en-US" sz="2400" dirty="0">
                <a:solidFill>
                  <a:schemeClr val="tx1"/>
                </a:solidFill>
                <a:latin typeface="Arial" panose="020B0604020202020204" pitchFamily="34" charset="0"/>
              </a:rPr>
              <a:t>/</a:t>
            </a:r>
            <a:r>
              <a:rPr lang="vi-VN" altLang="en-US" sz="2400" dirty="0" err="1">
                <a:solidFill>
                  <a:schemeClr val="tx1"/>
                </a:solidFill>
                <a:latin typeface="Arial" panose="020B0604020202020204" pitchFamily="34" charset="0"/>
              </a:rPr>
              <a:t>kg</a:t>
            </a:r>
            <a:r>
              <a:rPr lang="vi-VN" altLang="en-US" sz="2400" dirty="0">
                <a:solidFill>
                  <a:schemeClr val="tx1"/>
                </a:solidFill>
                <a:latin typeface="Arial" panose="020B0604020202020204" pitchFamily="34" charset="0"/>
              </a:rPr>
              <a:t> gạch.</a:t>
            </a:r>
          </a:p>
          <a:p>
            <a:pPr marL="380990" indent="-380990" algn="just" eaLnBrk="0" fontAlgn="base" hangingPunct="0">
              <a:lnSpc>
                <a:spcPct val="130000"/>
              </a:lnSpc>
              <a:buClrTx/>
              <a:buSzTx/>
            </a:pPr>
            <a:r>
              <a:rPr lang="vi-VN" altLang="en-US" sz="2400" b="1" dirty="0">
                <a:solidFill>
                  <a:schemeClr val="tx1"/>
                </a:solidFill>
                <a:latin typeface="Arial" panose="020B0604020202020204" pitchFamily="34" charset="0"/>
              </a:rPr>
              <a:t>Lò vòng và lò </a:t>
            </a:r>
            <a:r>
              <a:rPr lang="vi-VN" altLang="en-US" sz="2400" b="1" dirty="0" err="1">
                <a:solidFill>
                  <a:schemeClr val="tx1"/>
                </a:solidFill>
                <a:latin typeface="Arial" panose="020B0604020202020204" pitchFamily="34" charset="0"/>
              </a:rPr>
              <a:t>tuynel</a:t>
            </a:r>
            <a:r>
              <a:rPr lang="vi-VN" altLang="en-US" sz="2400" b="1" dirty="0">
                <a:solidFill>
                  <a:schemeClr val="tx1"/>
                </a:solidFill>
                <a:latin typeface="Arial" panose="020B0604020202020204" pitchFamily="34" charset="0"/>
              </a:rPr>
              <a:t> kiểu cũ: </a:t>
            </a:r>
            <a:r>
              <a:rPr lang="vi-VN" altLang="en-US" sz="2400" dirty="0">
                <a:solidFill>
                  <a:schemeClr val="tx1"/>
                </a:solidFill>
                <a:latin typeface="Arial" panose="020B0604020202020204" pitchFamily="34" charset="0"/>
              </a:rPr>
              <a:t>700-900 </a:t>
            </a:r>
            <a:r>
              <a:rPr lang="vi-VN" altLang="en-US" sz="2400" dirty="0" err="1">
                <a:solidFill>
                  <a:schemeClr val="tx1"/>
                </a:solidFill>
                <a:latin typeface="Arial" panose="020B0604020202020204" pitchFamily="34" charset="0"/>
              </a:rPr>
              <a:t>kcal</a:t>
            </a:r>
            <a:r>
              <a:rPr lang="vi-VN" altLang="en-US" sz="2400" dirty="0">
                <a:solidFill>
                  <a:schemeClr val="tx1"/>
                </a:solidFill>
                <a:latin typeface="Arial" panose="020B0604020202020204" pitchFamily="34" charset="0"/>
              </a:rPr>
              <a:t>/</a:t>
            </a:r>
            <a:r>
              <a:rPr lang="vi-VN" altLang="en-US" sz="2400" dirty="0" err="1">
                <a:solidFill>
                  <a:schemeClr val="tx1"/>
                </a:solidFill>
                <a:latin typeface="Arial" panose="020B0604020202020204" pitchFamily="34" charset="0"/>
              </a:rPr>
              <a:t>kg</a:t>
            </a:r>
            <a:r>
              <a:rPr lang="vi-VN" altLang="en-US" sz="2400" dirty="0">
                <a:solidFill>
                  <a:schemeClr val="tx1"/>
                </a:solidFill>
                <a:latin typeface="Arial" panose="020B0604020202020204" pitchFamily="34" charset="0"/>
              </a:rPr>
              <a:t> gạch.</a:t>
            </a:r>
          </a:p>
          <a:p>
            <a:pPr marL="380990" indent="-380990" algn="just" eaLnBrk="0" fontAlgn="base" hangingPunct="0">
              <a:lnSpc>
                <a:spcPct val="130000"/>
              </a:lnSpc>
              <a:buClrTx/>
              <a:buSzTx/>
            </a:pPr>
            <a:r>
              <a:rPr lang="vi-VN" altLang="en-US" sz="2400" b="1" dirty="0">
                <a:solidFill>
                  <a:schemeClr val="tx1"/>
                </a:solidFill>
                <a:latin typeface="Arial" panose="020B0604020202020204" pitchFamily="34" charset="0"/>
              </a:rPr>
              <a:t>Lò tuy-nen kiểu mới và các loại hình lò </a:t>
            </a:r>
            <a:r>
              <a:rPr lang="vi-VN" altLang="en-US" sz="2400" b="1" dirty="0" err="1">
                <a:solidFill>
                  <a:schemeClr val="tx1"/>
                </a:solidFill>
                <a:latin typeface="Arial" panose="020B0604020202020204" pitchFamily="34" charset="0"/>
              </a:rPr>
              <a:t>tuynen</a:t>
            </a:r>
            <a:r>
              <a:rPr lang="vi-VN" altLang="en-US" sz="2400" b="1" dirty="0">
                <a:solidFill>
                  <a:schemeClr val="tx1"/>
                </a:solidFill>
                <a:latin typeface="Arial" panose="020B0604020202020204" pitchFamily="34" charset="0"/>
              </a:rPr>
              <a:t> di chuyển, </a:t>
            </a:r>
            <a:r>
              <a:rPr lang="vi-VN" altLang="en-US" sz="2400" b="1" dirty="0" err="1">
                <a:solidFill>
                  <a:schemeClr val="tx1"/>
                </a:solidFill>
                <a:latin typeface="Arial" panose="020B0604020202020204" pitchFamily="34" charset="0"/>
              </a:rPr>
              <a:t>Tuynel</a:t>
            </a:r>
            <a:r>
              <a:rPr lang="vi-VN" altLang="en-US" sz="2400" b="1" dirty="0">
                <a:solidFill>
                  <a:schemeClr val="tx1"/>
                </a:solidFill>
                <a:latin typeface="Arial" panose="020B0604020202020204" pitchFamily="34" charset="0"/>
              </a:rPr>
              <a:t> trần </a:t>
            </a:r>
            <a:r>
              <a:rPr lang="vi-VN" altLang="en-US" sz="2400" b="1" dirty="0" err="1">
                <a:solidFill>
                  <a:schemeClr val="tx1"/>
                </a:solidFill>
                <a:latin typeface="Arial" panose="020B0604020202020204" pitchFamily="34" charset="0"/>
              </a:rPr>
              <a:t>phẳng</a:t>
            </a:r>
            <a:r>
              <a:rPr lang="vi-VN" altLang="en-US" sz="2400" b="1" dirty="0">
                <a:solidFill>
                  <a:schemeClr val="tx1"/>
                </a:solidFill>
                <a:latin typeface="Arial" panose="020B0604020202020204" pitchFamily="34" charset="0"/>
              </a:rPr>
              <a:t> di chuyển : </a:t>
            </a:r>
            <a:r>
              <a:rPr lang="vi-VN" altLang="en-US" sz="2400" dirty="0">
                <a:solidFill>
                  <a:schemeClr val="tx1"/>
                </a:solidFill>
                <a:latin typeface="Arial" panose="020B0604020202020204" pitchFamily="34" charset="0"/>
              </a:rPr>
              <a:t>400-600 </a:t>
            </a:r>
            <a:r>
              <a:rPr lang="vi-VN" altLang="en-US" sz="2400" dirty="0" err="1">
                <a:solidFill>
                  <a:schemeClr val="tx1"/>
                </a:solidFill>
                <a:latin typeface="Arial" panose="020B0604020202020204" pitchFamily="34" charset="0"/>
              </a:rPr>
              <a:t>kcal</a:t>
            </a:r>
            <a:r>
              <a:rPr lang="vi-VN" altLang="en-US" sz="2400" dirty="0">
                <a:solidFill>
                  <a:schemeClr val="tx1"/>
                </a:solidFill>
                <a:latin typeface="Arial" panose="020B0604020202020204" pitchFamily="34" charset="0"/>
              </a:rPr>
              <a:t>/</a:t>
            </a:r>
            <a:r>
              <a:rPr lang="vi-VN" altLang="en-US" sz="2400" dirty="0" err="1">
                <a:solidFill>
                  <a:schemeClr val="tx1"/>
                </a:solidFill>
                <a:latin typeface="Arial" panose="020B0604020202020204" pitchFamily="34" charset="0"/>
              </a:rPr>
              <a:t>kg</a:t>
            </a:r>
            <a:r>
              <a:rPr lang="vi-VN" altLang="en-US" sz="2400" dirty="0">
                <a:solidFill>
                  <a:schemeClr val="tx1"/>
                </a:solidFill>
                <a:latin typeface="Arial" panose="020B0604020202020204" pitchFamily="34" charset="0"/>
              </a:rPr>
              <a:t> gạch.</a:t>
            </a:r>
          </a:p>
          <a:p>
            <a:pPr marL="380990" indent="-380990" algn="just" eaLnBrk="0" fontAlgn="base" hangingPunct="0">
              <a:lnSpc>
                <a:spcPct val="130000"/>
              </a:lnSpc>
              <a:buClrTx/>
              <a:buSzTx/>
              <a:buFont typeface="Wingdings" panose="05000000000000000000" pitchFamily="2" charset="2"/>
              <a:buChar char="v"/>
            </a:pPr>
            <a:r>
              <a:rPr lang="vi-VN" altLang="en-US" sz="2400" b="1" dirty="0">
                <a:solidFill>
                  <a:schemeClr val="tx1"/>
                </a:solidFill>
                <a:latin typeface="Arial" panose="020B0604020202020204" pitchFamily="34" charset="0"/>
              </a:rPr>
              <a:t>Sự khác biệt lớn giữa các loại công nghệ thể hiện tiềm năng tiết kiệm năng lượng.</a:t>
            </a:r>
          </a:p>
          <a:p>
            <a:pPr marL="380990" indent="-380990" algn="just" eaLnBrk="0" fontAlgn="base" hangingPunct="0">
              <a:lnSpc>
                <a:spcPct val="130000"/>
              </a:lnSpc>
              <a:buClrTx/>
              <a:buSzTx/>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248913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p:nvPr>
        </p:nvSpPr>
        <p:spPr>
          <a:xfrm>
            <a:off x="833966" y="484660"/>
            <a:ext cx="10524067" cy="654050"/>
          </a:xfrm>
        </p:spPr>
        <p:txBody>
          <a:bodyPr>
            <a:noAutofit/>
          </a:bodyPr>
          <a:lstStyle/>
          <a:p>
            <a:pPr algn="ctr"/>
            <a:r>
              <a:rPr lang="vi-VN" sz="3200" dirty="0">
                <a:solidFill>
                  <a:schemeClr val="accent1">
                    <a:lumMod val="50000"/>
                  </a:schemeClr>
                </a:solidFill>
                <a:latin typeface="Arial" panose="020B0604020202020204" pitchFamily="34" charset="0"/>
              </a:rPr>
              <a:t>Tiêu thụ điện theo ngành ở Việt nam</a:t>
            </a:r>
            <a:endParaRPr lang="en-US" sz="3200" dirty="0">
              <a:solidFill>
                <a:schemeClr val="accent1">
                  <a:lumMod val="50000"/>
                </a:schemeClr>
              </a:solidFill>
            </a:endParaRPr>
          </a:p>
        </p:txBody>
      </p:sp>
      <p:pic>
        <p:nvPicPr>
          <p:cNvPr id="5" name="Picture 4">
            <a:extLst>
              <a:ext uri="{FF2B5EF4-FFF2-40B4-BE49-F238E27FC236}">
                <a16:creationId xmlns:a16="http://schemas.microsoft.com/office/drawing/2014/main" id="{F1C4E8F9-33F1-66C2-AA3E-0658F3FA07E6}"/>
              </a:ext>
            </a:extLst>
          </p:cNvPr>
          <p:cNvPicPr>
            <a:picLocks noChangeAspect="1"/>
          </p:cNvPicPr>
          <p:nvPr/>
        </p:nvPicPr>
        <p:blipFill>
          <a:blip r:embed="rId2"/>
          <a:stretch>
            <a:fillRect/>
          </a:stretch>
        </p:blipFill>
        <p:spPr>
          <a:xfrm>
            <a:off x="833967" y="1398476"/>
            <a:ext cx="10524066" cy="4894913"/>
          </a:xfrm>
          <a:prstGeom prst="rect">
            <a:avLst/>
          </a:prstGeom>
        </p:spPr>
      </p:pic>
      <p:sp>
        <p:nvSpPr>
          <p:cNvPr id="6" name="Rectangle 5"/>
          <p:cNvSpPr/>
          <p:nvPr/>
        </p:nvSpPr>
        <p:spPr>
          <a:xfrm>
            <a:off x="833966" y="1507390"/>
            <a:ext cx="7344229" cy="3317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rPr>
              <a:t>Tổng tiêu thụ năng lượng </a:t>
            </a:r>
            <a:r>
              <a:rPr kumimoji="0" lang="en-US" sz="1600" b="0" i="0" u="none" strike="noStrike" kern="0" cap="none" spc="0" normalizeH="0" baseline="0" noProof="0">
                <a:ln>
                  <a:noFill/>
                </a:ln>
                <a:solidFill>
                  <a:srgbClr val="000000"/>
                </a:solidFill>
                <a:effectLst/>
                <a:uLnTx/>
                <a:uFillTx/>
                <a:latin typeface="Arial"/>
                <a:ea typeface="+mn-ea"/>
                <a:cs typeface="+mn-cs"/>
                <a:sym typeface="Arial"/>
              </a:rPr>
              <a:t>tại Việt Nam từ năm 2000</a:t>
            </a:r>
            <a:endParaRPr kumimoji="0" lang="vi-VN" sz="1600" b="0" i="0" u="none" strike="noStrike" kern="0" cap="none" spc="0" normalizeH="0" baseline="0" noProof="0">
              <a:ln>
                <a:noFill/>
              </a:ln>
              <a:solidFill>
                <a:srgbClr val="000000"/>
              </a:solidFill>
              <a:effectLst/>
              <a:uLnTx/>
              <a:uFillTx/>
              <a:latin typeface="Arial" panose="020B0604020202020204" pitchFamily="34" charset="0"/>
              <a:ea typeface="+mn-ea"/>
              <a:cs typeface="+mn-cs"/>
              <a:sym typeface="Arial"/>
            </a:endParaRPr>
          </a:p>
        </p:txBody>
      </p:sp>
      <p:sp>
        <p:nvSpPr>
          <p:cNvPr id="7" name="Rectangle 6"/>
          <p:cNvSpPr/>
          <p:nvPr/>
        </p:nvSpPr>
        <p:spPr>
          <a:xfrm>
            <a:off x="9384695" y="4843809"/>
            <a:ext cx="16383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Nông nghiệp/Lâm nghiệp</a:t>
            </a:r>
          </a:p>
        </p:txBody>
      </p:sp>
      <p:sp>
        <p:nvSpPr>
          <p:cNvPr id="8" name="Rectangle 7"/>
          <p:cNvSpPr/>
          <p:nvPr/>
        </p:nvSpPr>
        <p:spPr>
          <a:xfrm>
            <a:off x="9384695" y="2423653"/>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công nghiệp</a:t>
            </a:r>
          </a:p>
        </p:txBody>
      </p:sp>
      <p:sp>
        <p:nvSpPr>
          <p:cNvPr id="9" name="Rectangle 8"/>
          <p:cNvSpPr/>
          <p:nvPr/>
        </p:nvSpPr>
        <p:spPr>
          <a:xfrm>
            <a:off x="9384695" y="4152713"/>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Ngành vận tải</a:t>
            </a:r>
          </a:p>
        </p:txBody>
      </p:sp>
      <p:sp>
        <p:nvSpPr>
          <p:cNvPr id="10" name="Rectangle 9"/>
          <p:cNvSpPr/>
          <p:nvPr/>
        </p:nvSpPr>
        <p:spPr>
          <a:xfrm>
            <a:off x="9384695" y="4494838"/>
            <a:ext cx="1333500" cy="276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Khu dân cư</a:t>
            </a:r>
          </a:p>
        </p:txBody>
      </p:sp>
      <p:sp>
        <p:nvSpPr>
          <p:cNvPr id="11" name="Rectangle 10"/>
          <p:cNvSpPr/>
          <p:nvPr/>
        </p:nvSpPr>
        <p:spPr>
          <a:xfrm>
            <a:off x="9384695" y="5120034"/>
            <a:ext cx="1638300" cy="3489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000" b="0" i="0" u="none" strike="noStrike" kern="0" cap="none" spc="0" normalizeH="0" baseline="0" noProof="0">
                <a:ln>
                  <a:noFill/>
                </a:ln>
                <a:solidFill>
                  <a:srgbClr val="000000"/>
                </a:solidFill>
                <a:effectLst/>
                <a:uLnTx/>
                <a:uFillTx/>
                <a:latin typeface="Arial"/>
                <a:ea typeface="+mn-ea"/>
                <a:cs typeface="+mn-cs"/>
                <a:sym typeface="Arial"/>
              </a:rPr>
              <a:t>Phi năng lượng</a:t>
            </a:r>
          </a:p>
        </p:txBody>
      </p:sp>
    </p:spTree>
    <p:extLst>
      <p:ext uri="{BB962C8B-B14F-4D97-AF65-F5344CB8AC3E}">
        <p14:creationId xmlns:p14="http://schemas.microsoft.com/office/powerpoint/2010/main" val="405055115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02FBF7-7882-C305-8990-01320C09B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C0C41D-C40E-D43B-2A30-226F4121C815}"/>
              </a:ext>
            </a:extLst>
          </p:cNvPr>
          <p:cNvSpPr>
            <a:spLocks noGrp="1"/>
          </p:cNvSpPr>
          <p:nvPr>
            <p:ph type="title"/>
          </p:nvPr>
        </p:nvSpPr>
        <p:spPr>
          <a:xfrm>
            <a:off x="665259" y="526946"/>
            <a:ext cx="10972800" cy="495200"/>
          </a:xfrm>
        </p:spPr>
        <p:txBody>
          <a:bodyPr>
            <a:noAutofit/>
          </a:bodyPr>
          <a:lstStyle/>
          <a:p>
            <a:r>
              <a:rPr lang="vi-VN" sz="3200" dirty="0">
                <a:solidFill>
                  <a:schemeClr val="accent1">
                    <a:lumMod val="50000"/>
                  </a:schemeClr>
                </a:solidFill>
                <a:latin typeface="+mn-lt"/>
              </a:rPr>
              <a:t>Tiềm năng TKNL trong sản xuất gạch nung</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E6A5F372-EBEA-A652-D3CA-80FABBBD1526}"/>
              </a:ext>
            </a:extLst>
          </p:cNvPr>
          <p:cNvSpPr>
            <a:spLocks noGrp="1" noChangeArrowheads="1"/>
          </p:cNvSpPr>
          <p:nvPr>
            <p:ph type="body" idx="1"/>
          </p:nvPr>
        </p:nvSpPr>
        <p:spPr bwMode="auto">
          <a:xfrm>
            <a:off x="665259" y="1165033"/>
            <a:ext cx="10861481" cy="5150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spcBef>
                <a:spcPts val="800"/>
              </a:spcBef>
              <a:spcAft>
                <a:spcPts val="800"/>
              </a:spcAft>
              <a:buClrTx/>
              <a:buSzTx/>
              <a:buNone/>
            </a:pPr>
            <a:r>
              <a:rPr lang="vi-VN" altLang="en-US" b="1" dirty="0">
                <a:solidFill>
                  <a:schemeClr val="tx1"/>
                </a:solidFill>
                <a:latin typeface="Arial" panose="020B0604020202020204" pitchFamily="34" charset="0"/>
              </a:rPr>
              <a:t>Cải tiến công nghệ:</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2000" dirty="0">
                <a:solidFill>
                  <a:schemeClr val="tx1"/>
                </a:solidFill>
                <a:latin typeface="Arial" panose="020B0604020202020204" pitchFamily="34" charset="0"/>
              </a:rPr>
              <a:t>Chuyển đổi công nghệ lò nung sang các loại hình công nghệ lò nung tiên tiến như </a:t>
            </a:r>
            <a:r>
              <a:rPr lang="vi-VN" altLang="en-US" sz="2000" dirty="0" err="1">
                <a:solidFill>
                  <a:schemeClr val="tx1"/>
                </a:solidFill>
                <a:latin typeface="Arial" panose="020B0604020202020204" pitchFamily="34" charset="0"/>
              </a:rPr>
              <a:t>Tuynel</a:t>
            </a:r>
            <a:r>
              <a:rPr lang="vi-VN" altLang="en-US" sz="2000" dirty="0">
                <a:solidFill>
                  <a:schemeClr val="tx1"/>
                </a:solidFill>
                <a:latin typeface="Arial" panose="020B0604020202020204" pitchFamily="34" charset="0"/>
              </a:rPr>
              <a:t> trần </a:t>
            </a:r>
            <a:r>
              <a:rPr lang="vi-VN" altLang="en-US" sz="2000" dirty="0" err="1">
                <a:solidFill>
                  <a:schemeClr val="tx1"/>
                </a:solidFill>
                <a:latin typeface="Arial" panose="020B0604020202020204" pitchFamily="34" charset="0"/>
              </a:rPr>
              <a:t>phẳng</a:t>
            </a:r>
            <a:r>
              <a:rPr lang="vi-VN" altLang="en-US" sz="2000" dirty="0">
                <a:solidFill>
                  <a:schemeClr val="tx1"/>
                </a:solidFill>
                <a:latin typeface="Arial" panose="020B0604020202020204" pitchFamily="34" charset="0"/>
              </a:rPr>
              <a:t>, </a:t>
            </a:r>
            <a:r>
              <a:rPr lang="vi-VN" altLang="en-US" sz="2000" dirty="0" err="1">
                <a:solidFill>
                  <a:schemeClr val="tx1"/>
                </a:solidFill>
                <a:latin typeface="Arial" panose="020B0604020202020204" pitchFamily="34" charset="0"/>
              </a:rPr>
              <a:t>Tuynel</a:t>
            </a:r>
            <a:r>
              <a:rPr lang="vi-VN" altLang="en-US" sz="2000" dirty="0">
                <a:solidFill>
                  <a:schemeClr val="tx1"/>
                </a:solidFill>
                <a:latin typeface="Arial" panose="020B0604020202020204" pitchFamily="34" charset="0"/>
              </a:rPr>
              <a:t> di chuyển, </a:t>
            </a:r>
            <a:r>
              <a:rPr lang="vi-VN" altLang="en-US" sz="2000" dirty="0" err="1">
                <a:solidFill>
                  <a:schemeClr val="tx1"/>
                </a:solidFill>
                <a:latin typeface="Arial" panose="020B0604020202020204" pitchFamily="34" charset="0"/>
              </a:rPr>
              <a:t>Tuynel</a:t>
            </a:r>
            <a:r>
              <a:rPr lang="vi-VN" altLang="en-US" sz="2000" dirty="0">
                <a:solidFill>
                  <a:schemeClr val="tx1"/>
                </a:solidFill>
                <a:latin typeface="Arial" panose="020B0604020202020204" pitchFamily="34" charset="0"/>
              </a:rPr>
              <a:t> trần </a:t>
            </a:r>
            <a:r>
              <a:rPr lang="vi-VN" altLang="en-US" sz="2000" dirty="0" err="1">
                <a:solidFill>
                  <a:schemeClr val="tx1"/>
                </a:solidFill>
                <a:latin typeface="Arial" panose="020B0604020202020204" pitchFamily="34" charset="0"/>
              </a:rPr>
              <a:t>phẳng</a:t>
            </a:r>
            <a:r>
              <a:rPr lang="vi-VN" altLang="en-US" sz="2000" dirty="0">
                <a:solidFill>
                  <a:schemeClr val="tx1"/>
                </a:solidFill>
                <a:latin typeface="Arial" panose="020B0604020202020204" pitchFamily="34" charset="0"/>
              </a:rPr>
              <a:t> di chuyển.</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2000" dirty="0">
                <a:solidFill>
                  <a:schemeClr val="tx1"/>
                </a:solidFill>
                <a:latin typeface="Arial" panose="020B0604020202020204" pitchFamily="34" charset="0"/>
              </a:rPr>
              <a:t>Sử dụng hệ thống chế biến tạo hình sản phẩm tiên tiến với các dây chuyền đùn ép kiểu bán khô làm giảm nhu cầu năng lượng cho bốc hơi nước.</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2000" dirty="0">
                <a:solidFill>
                  <a:schemeClr val="tx1"/>
                </a:solidFill>
                <a:latin typeface="Arial" panose="020B0604020202020204" pitchFamily="34" charset="0"/>
              </a:rPr>
              <a:t>Tối ưu hóa quá trình phơi sấy giúp giảm ảnh hưởng của yếu tố thời tiết và tối ưu hóa sự tận dụng năng lượng mặt trời cho quá trình sấy.</a:t>
            </a:r>
          </a:p>
          <a:p>
            <a:pPr marL="990575" lvl="1" indent="-380990" algn="just" eaLnBrk="0" fontAlgn="base" hangingPunct="0">
              <a:lnSpc>
                <a:spcPct val="130000"/>
              </a:lnSpc>
              <a:spcBef>
                <a:spcPts val="800"/>
              </a:spcBef>
              <a:spcAft>
                <a:spcPts val="800"/>
              </a:spcAft>
              <a:buClrTx/>
              <a:buSzTx/>
              <a:buFont typeface="Wingdings" panose="05000000000000000000" pitchFamily="2" charset="2"/>
              <a:buChar char="Ø"/>
            </a:pPr>
            <a:r>
              <a:rPr lang="vi-VN" altLang="en-US" sz="2000" dirty="0">
                <a:solidFill>
                  <a:schemeClr val="tx1"/>
                </a:solidFill>
                <a:latin typeface="Arial" panose="020B0604020202020204" pitchFamily="34" charset="0"/>
              </a:rPr>
              <a:t>Thực hiện cân bằng năng lượng cho các lò nung nhằm tìm kiếm cơ hội giảm các tổn thất nhiệt của quá trình nung và tận dụng nhiệt tốt hơn giữa các giai đoạn sấy, gia nhiệt, nung và làm nguội. </a:t>
            </a:r>
            <a:endParaRPr lang="en-US" altLang="en-US"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20380318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A9BBA-40FC-5CFD-46BC-3292BC0FFB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471C76-B0A2-6F05-6B28-9D30C326F547}"/>
              </a:ext>
            </a:extLst>
          </p:cNvPr>
          <p:cNvSpPr>
            <a:spLocks noGrp="1"/>
          </p:cNvSpPr>
          <p:nvPr>
            <p:ph type="title"/>
          </p:nvPr>
        </p:nvSpPr>
        <p:spPr/>
        <p:txBody>
          <a:bodyPr>
            <a:noAutofit/>
          </a:bodyPr>
          <a:lstStyle/>
          <a:p>
            <a:r>
              <a:rPr lang="vi-VN" sz="3200" dirty="0">
                <a:solidFill>
                  <a:schemeClr val="accent1">
                    <a:lumMod val="50000"/>
                  </a:schemeClr>
                </a:solidFill>
                <a:latin typeface="+mn-lt"/>
              </a:rPr>
              <a:t>Tiềm năng TKNL trong sản xuất gạch nung</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11738879-6DA4-AE74-04C0-A8DA5D339FE7}"/>
              </a:ext>
            </a:extLst>
          </p:cNvPr>
          <p:cNvSpPr>
            <a:spLocks noGrp="1" noChangeArrowheads="1"/>
          </p:cNvSpPr>
          <p:nvPr>
            <p:ph type="body" idx="1"/>
          </p:nvPr>
        </p:nvSpPr>
        <p:spPr bwMode="auto">
          <a:xfrm>
            <a:off x="609600" y="1341638"/>
            <a:ext cx="10861481" cy="496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buClrTx/>
              <a:buSzTx/>
              <a:buNone/>
            </a:pPr>
            <a:r>
              <a:rPr lang="vi-VN" altLang="en-US" sz="2200" b="1" dirty="0">
                <a:solidFill>
                  <a:schemeClr val="tx1"/>
                </a:solidFill>
                <a:latin typeface="Arial" panose="020B0604020202020204" pitchFamily="34" charset="0"/>
              </a:rPr>
              <a:t>Sử dụng năng lượng </a:t>
            </a:r>
            <a:r>
              <a:rPr lang="vi-VN" altLang="en-US" sz="2200" b="1">
                <a:solidFill>
                  <a:schemeClr val="tx1"/>
                </a:solidFill>
                <a:latin typeface="Arial" panose="020B0604020202020204" pitchFamily="34" charset="0"/>
              </a:rPr>
              <a:t>tái tạo:</a:t>
            </a:r>
            <a:r>
              <a:rPr lang="en-US" altLang="en-US" sz="2200" b="1">
                <a:solidFill>
                  <a:schemeClr val="tx1"/>
                </a:solidFill>
                <a:latin typeface="Arial" panose="020B0604020202020204" pitchFamily="34" charset="0"/>
              </a:rPr>
              <a:t> </a:t>
            </a:r>
            <a:r>
              <a:rPr lang="vi-VN" altLang="en-US" sz="2200">
                <a:solidFill>
                  <a:schemeClr val="tx1"/>
                </a:solidFill>
                <a:latin typeface="Arial" panose="020B0604020202020204" pitchFamily="34" charset="0"/>
              </a:rPr>
              <a:t>Các </a:t>
            </a:r>
            <a:r>
              <a:rPr lang="vi-VN" altLang="en-US" sz="2200" dirty="0">
                <a:solidFill>
                  <a:schemeClr val="tx1"/>
                </a:solidFill>
                <a:latin typeface="Arial" panose="020B0604020202020204" pitchFamily="34" charset="0"/>
              </a:rPr>
              <a:t>loại hình lò thủ công trước đây sử dụng nhiều năng lượng sinh khối. Ở công nghệ hiện đại, nhiên liệu sử dụng đang chủ yếu là than. Việc tìm cách sử dụng nhiên liệu sinh khối (trấu, mùn cưa, phụ phẩm nông nghiệp khác) ở các lò nung hiện đại nên được sử dụng để bổ sung nhiệt trong quá trình nung gạch. </a:t>
            </a:r>
          </a:p>
          <a:p>
            <a:pPr marL="0" indent="0" algn="just" eaLnBrk="0" fontAlgn="base" hangingPunct="0">
              <a:lnSpc>
                <a:spcPct val="130000"/>
              </a:lnSpc>
              <a:buClrTx/>
              <a:buSzTx/>
              <a:buNone/>
            </a:pPr>
            <a:r>
              <a:rPr lang="vi-VN" altLang="en-US" sz="2200" b="1" dirty="0">
                <a:solidFill>
                  <a:schemeClr val="tx1"/>
                </a:solidFill>
                <a:latin typeface="Arial" panose="020B0604020202020204" pitchFamily="34" charset="0"/>
              </a:rPr>
              <a:t>Ứng dụng hệ thống điều khiển </a:t>
            </a:r>
            <a:r>
              <a:rPr lang="vi-VN" altLang="en-US" sz="2200" b="1">
                <a:solidFill>
                  <a:schemeClr val="tx1"/>
                </a:solidFill>
                <a:latin typeface="Arial" panose="020B0604020202020204" pitchFamily="34" charset="0"/>
              </a:rPr>
              <a:t>tự động:</a:t>
            </a:r>
            <a:r>
              <a:rPr lang="en-US" altLang="en-US" sz="2200" b="1">
                <a:solidFill>
                  <a:schemeClr val="tx1"/>
                </a:solidFill>
                <a:latin typeface="Arial" panose="020B0604020202020204" pitchFamily="34" charset="0"/>
              </a:rPr>
              <a:t> </a:t>
            </a:r>
            <a:r>
              <a:rPr lang="vi-VN" altLang="en-US" sz="2200">
                <a:solidFill>
                  <a:schemeClr val="tx1"/>
                </a:solidFill>
                <a:latin typeface="Arial" panose="020B0604020202020204" pitchFamily="34" charset="0"/>
              </a:rPr>
              <a:t>Theo </a:t>
            </a:r>
            <a:r>
              <a:rPr lang="vi-VN" altLang="en-US" sz="2200" dirty="0">
                <a:solidFill>
                  <a:schemeClr val="tx1"/>
                </a:solidFill>
                <a:latin typeface="Arial" panose="020B0604020202020204" pitchFamily="34" charset="0"/>
              </a:rPr>
              <a:t>dõi và điều chỉnh nhiệt độ trong lò nung. Giảm lãng phí năng lượng do lỗi </a:t>
            </a:r>
            <a:r>
              <a:rPr lang="vi-VN" altLang="en-US" sz="2200">
                <a:solidFill>
                  <a:schemeClr val="tx1"/>
                </a:solidFill>
                <a:latin typeface="Arial" panose="020B0604020202020204" pitchFamily="34" charset="0"/>
              </a:rPr>
              <a:t>vận hành.</a:t>
            </a:r>
            <a:endParaRPr lang="en-US" altLang="en-US" sz="2200">
              <a:solidFill>
                <a:schemeClr val="tx1"/>
              </a:solidFill>
              <a:latin typeface="Arial" panose="020B0604020202020204" pitchFamily="34" charset="0"/>
            </a:endParaRPr>
          </a:p>
          <a:p>
            <a:pPr marL="0" indent="0" algn="just" eaLnBrk="0" fontAlgn="base" hangingPunct="0">
              <a:lnSpc>
                <a:spcPct val="130000"/>
              </a:lnSpc>
              <a:buClrTx/>
              <a:buSzTx/>
              <a:buNone/>
            </a:pPr>
            <a:r>
              <a:rPr lang="vi-VN" altLang="en-US" sz="2200" b="1">
                <a:solidFill>
                  <a:schemeClr val="tx1"/>
                </a:solidFill>
                <a:latin typeface="Arial" panose="020B0604020202020204" pitchFamily="34" charset="0"/>
              </a:rPr>
              <a:t>Tăng </a:t>
            </a:r>
            <a:r>
              <a:rPr lang="vi-VN" altLang="en-US" sz="2200" b="1" dirty="0">
                <a:solidFill>
                  <a:schemeClr val="tx1"/>
                </a:solidFill>
                <a:latin typeface="Arial" panose="020B0604020202020204" pitchFamily="34" charset="0"/>
              </a:rPr>
              <a:t>cường </a:t>
            </a:r>
            <a:r>
              <a:rPr lang="vi-VN" altLang="en-US" sz="2200" b="1">
                <a:solidFill>
                  <a:schemeClr val="tx1"/>
                </a:solidFill>
                <a:latin typeface="Arial" panose="020B0604020202020204" pitchFamily="34" charset="0"/>
              </a:rPr>
              <a:t>cách nhiệt:</a:t>
            </a:r>
            <a:r>
              <a:rPr lang="en-US" altLang="en-US" sz="2200" b="1">
                <a:solidFill>
                  <a:schemeClr val="tx1"/>
                </a:solidFill>
                <a:latin typeface="Arial" panose="020B0604020202020204" pitchFamily="34" charset="0"/>
              </a:rPr>
              <a:t> </a:t>
            </a:r>
            <a:r>
              <a:rPr lang="vi-VN" altLang="en-US" sz="2200">
                <a:solidFill>
                  <a:schemeClr val="tx1"/>
                </a:solidFill>
                <a:latin typeface="Arial" panose="020B0604020202020204" pitchFamily="34" charset="0"/>
              </a:rPr>
              <a:t>Sử </a:t>
            </a:r>
            <a:r>
              <a:rPr lang="vi-VN" altLang="en-US" sz="2200" dirty="0">
                <a:solidFill>
                  <a:schemeClr val="tx1"/>
                </a:solidFill>
                <a:latin typeface="Arial" panose="020B0604020202020204" pitchFamily="34" charset="0"/>
              </a:rPr>
              <a:t>dụng vật liệu cách nhiệt chất lượng cao trong hệ thống nung, sấy.</a:t>
            </a:r>
          </a:p>
          <a:p>
            <a:pPr marL="0" indent="0" algn="just" eaLnBrk="0" fontAlgn="base" hangingPunct="0">
              <a:lnSpc>
                <a:spcPct val="130000"/>
              </a:lnSpc>
              <a:buClrTx/>
              <a:buSzTx/>
              <a:buNone/>
            </a:pPr>
            <a:r>
              <a:rPr lang="vi-VN" altLang="en-US" sz="2200" b="1" dirty="0">
                <a:solidFill>
                  <a:schemeClr val="tx1"/>
                </a:solidFill>
                <a:latin typeface="Arial" panose="020B0604020202020204" pitchFamily="34" charset="0"/>
              </a:rPr>
              <a:t>Hệ thống quản lý năng lượng (</a:t>
            </a:r>
            <a:r>
              <a:rPr lang="vi-VN" altLang="en-US" sz="2200" b="1">
                <a:solidFill>
                  <a:schemeClr val="tx1"/>
                </a:solidFill>
                <a:latin typeface="Arial" panose="020B0604020202020204" pitchFamily="34" charset="0"/>
              </a:rPr>
              <a:t>EMS):</a:t>
            </a:r>
            <a:r>
              <a:rPr lang="en-US" altLang="en-US" sz="2200" b="1">
                <a:solidFill>
                  <a:schemeClr val="tx1"/>
                </a:solidFill>
                <a:latin typeface="Arial" panose="020B0604020202020204" pitchFamily="34" charset="0"/>
              </a:rPr>
              <a:t> </a:t>
            </a:r>
            <a:r>
              <a:rPr lang="vi-VN" altLang="en-US" sz="2200">
                <a:solidFill>
                  <a:schemeClr val="tx1"/>
                </a:solidFill>
                <a:latin typeface="Arial" panose="020B0604020202020204" pitchFamily="34" charset="0"/>
              </a:rPr>
              <a:t>Theo </a:t>
            </a:r>
            <a:r>
              <a:rPr lang="vi-VN" altLang="en-US" sz="2200" dirty="0">
                <a:solidFill>
                  <a:schemeClr val="tx1"/>
                </a:solidFill>
                <a:latin typeface="Arial" panose="020B0604020202020204" pitchFamily="34" charset="0"/>
              </a:rPr>
              <a:t>dõi mức tiêu thụ năng lượng theo thời gian thực. Xác định và khắc phục các điểm tiêu tốn năng lượng không hiệu quả.</a:t>
            </a:r>
            <a:endParaRPr lang="en-US" altLang="en-US" sz="2200" dirty="0">
              <a:solidFill>
                <a:schemeClr val="tx1"/>
              </a:solidFill>
              <a:latin typeface="Arial" panose="020B0604020202020204" pitchFamily="34" charset="0"/>
            </a:endParaRPr>
          </a:p>
        </p:txBody>
      </p:sp>
    </p:spTree>
    <p:extLst>
      <p:ext uri="{BB962C8B-B14F-4D97-AF65-F5344CB8AC3E}">
        <p14:creationId xmlns:p14="http://schemas.microsoft.com/office/powerpoint/2010/main" val="2623335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C556C4-8FCB-F728-3713-FD41107E3B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95DEB5-1DC4-DB33-E9C7-482D3615243E}"/>
              </a:ext>
            </a:extLst>
          </p:cNvPr>
          <p:cNvSpPr>
            <a:spLocks noGrp="1"/>
          </p:cNvSpPr>
          <p:nvPr>
            <p:ph type="title"/>
          </p:nvPr>
        </p:nvSpPr>
        <p:spPr/>
        <p:txBody>
          <a:bodyPr>
            <a:noAutofit/>
          </a:bodyPr>
          <a:lstStyle/>
          <a:p>
            <a:r>
              <a:rPr lang="vi-VN" sz="3200" dirty="0">
                <a:solidFill>
                  <a:schemeClr val="accent1">
                    <a:lumMod val="50000"/>
                  </a:schemeClr>
                </a:solidFill>
                <a:latin typeface="+mn-lt"/>
              </a:rPr>
              <a:t>Tiềm năng TKNL trong sản xuất gốm</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78F2CFD6-9F88-76A6-9226-B80BD18E7579}"/>
              </a:ext>
            </a:extLst>
          </p:cNvPr>
          <p:cNvSpPr>
            <a:spLocks noGrp="1" noChangeArrowheads="1"/>
          </p:cNvSpPr>
          <p:nvPr>
            <p:ph type="body" idx="1"/>
          </p:nvPr>
        </p:nvSpPr>
        <p:spPr bwMode="auto">
          <a:xfrm>
            <a:off x="720920" y="1458326"/>
            <a:ext cx="10861481"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eaLnBrk="0" fontAlgn="base" hangingPunct="0">
              <a:lnSpc>
                <a:spcPct val="130000"/>
              </a:lnSpc>
              <a:buClrTx/>
              <a:buSzTx/>
              <a:buNone/>
            </a:pPr>
            <a:r>
              <a:rPr lang="vi-VN" altLang="en-US" b="1" dirty="0">
                <a:solidFill>
                  <a:schemeClr val="tx1"/>
                </a:solidFill>
                <a:latin typeface="Arial" panose="020B0604020202020204" pitchFamily="34" charset="0"/>
              </a:rPr>
              <a:t>Thay thế lò truyền thống bằng lò </a:t>
            </a:r>
            <a:r>
              <a:rPr lang="vi-VN" altLang="en-US" b="1" dirty="0" err="1">
                <a:solidFill>
                  <a:schemeClr val="tx1"/>
                </a:solidFill>
                <a:latin typeface="Arial" panose="020B0604020202020204" pitchFamily="34" charset="0"/>
              </a:rPr>
              <a:t>gas</a:t>
            </a:r>
            <a:r>
              <a:rPr lang="vi-VN" altLang="en-US" b="1" dirty="0">
                <a:solidFill>
                  <a:schemeClr val="tx1"/>
                </a:solidFill>
                <a:latin typeface="Arial" panose="020B0604020202020204" pitchFamily="34" charset="0"/>
              </a:rPr>
              <a:t> hoặc lò phối hợp </a:t>
            </a:r>
            <a:r>
              <a:rPr lang="vi-VN" altLang="en-US" b="1" dirty="0" err="1">
                <a:solidFill>
                  <a:schemeClr val="tx1"/>
                </a:solidFill>
                <a:latin typeface="Arial" panose="020B0604020202020204" pitchFamily="34" charset="0"/>
              </a:rPr>
              <a:t>gas</a:t>
            </a:r>
            <a:r>
              <a:rPr lang="vi-VN" altLang="en-US" b="1" dirty="0">
                <a:solidFill>
                  <a:schemeClr val="tx1"/>
                </a:solidFill>
                <a:latin typeface="Arial" panose="020B0604020202020204" pitchFamily="34" charset="0"/>
              </a:rPr>
              <a:t>-điện:</a:t>
            </a:r>
          </a:p>
          <a:p>
            <a:pPr marL="990575" lvl="1" indent="-380990" eaLnBrk="0" fontAlgn="base" hangingPunct="0">
              <a:lnSpc>
                <a:spcPct val="130000"/>
              </a:lnSpc>
              <a:buClrTx/>
              <a:buSzTx/>
              <a:buFont typeface="Arial" panose="020B0604020202020204" pitchFamily="34" charset="0"/>
              <a:buChar char="•"/>
            </a:pPr>
            <a:r>
              <a:rPr lang="vi-VN" altLang="en-US" sz="2000" dirty="0">
                <a:solidFill>
                  <a:schemeClr val="tx1"/>
                </a:solidFill>
                <a:latin typeface="Arial" panose="020B0604020202020204" pitchFamily="34" charset="0"/>
              </a:rPr>
              <a:t>Giảm tiêu thụ năng lượng 30-50%.</a:t>
            </a:r>
          </a:p>
          <a:p>
            <a:pPr marL="990575" lvl="1" indent="-380990" eaLnBrk="0" fontAlgn="base" hangingPunct="0">
              <a:lnSpc>
                <a:spcPct val="130000"/>
              </a:lnSpc>
              <a:buClrTx/>
              <a:buSzTx/>
              <a:buFont typeface="Arial" panose="020B0604020202020204" pitchFamily="34" charset="0"/>
              <a:buChar char="•"/>
            </a:pPr>
            <a:r>
              <a:rPr lang="vi-VN" altLang="en-US" sz="2000" dirty="0">
                <a:solidFill>
                  <a:schemeClr val="tx1"/>
                </a:solidFill>
                <a:latin typeface="Arial" panose="020B0604020202020204" pitchFamily="34" charset="0"/>
              </a:rPr>
              <a:t>Kiểm soát nhiệt độ tốt hơn, giảm sản phẩm lỗi.</a:t>
            </a:r>
          </a:p>
          <a:p>
            <a:pPr marL="990575" lvl="1" indent="-380990" eaLnBrk="0" fontAlgn="base" hangingPunct="0">
              <a:lnSpc>
                <a:spcPct val="130000"/>
              </a:lnSpc>
              <a:buClrTx/>
              <a:buSzTx/>
              <a:buFont typeface="Arial" panose="020B0604020202020204" pitchFamily="34" charset="0"/>
              <a:buChar char="•"/>
            </a:pPr>
            <a:r>
              <a:rPr lang="vi-VN" altLang="en-US" sz="2000" dirty="0">
                <a:solidFill>
                  <a:schemeClr val="tx1"/>
                </a:solidFill>
                <a:latin typeface="Arial" panose="020B0604020202020204" pitchFamily="34" charset="0"/>
              </a:rPr>
              <a:t>Giảm ô nhiễm môi trường</a:t>
            </a:r>
          </a:p>
          <a:p>
            <a:pPr marL="0" indent="0" eaLnBrk="0" fontAlgn="base" hangingPunct="0">
              <a:lnSpc>
                <a:spcPct val="130000"/>
              </a:lnSpc>
              <a:buClrTx/>
              <a:buSzTx/>
              <a:buNone/>
            </a:pPr>
            <a:r>
              <a:rPr lang="vi-VN" altLang="en-US" b="1" dirty="0">
                <a:solidFill>
                  <a:schemeClr val="tx1"/>
                </a:solidFill>
                <a:latin typeface="Arial" panose="020B0604020202020204" pitchFamily="34" charset="0"/>
              </a:rPr>
              <a:t>Thu hồi nhiệt thải từ lò nung:</a:t>
            </a:r>
          </a:p>
          <a:p>
            <a:pPr marL="990575" lvl="1" indent="-380990" eaLnBrk="0" fontAlgn="base" hangingPunct="0">
              <a:lnSpc>
                <a:spcPct val="130000"/>
              </a:lnSpc>
              <a:buClrTx/>
              <a:buSzTx/>
              <a:buFont typeface="Arial" panose="020B0604020202020204" pitchFamily="34" charset="0"/>
              <a:buChar char="•"/>
            </a:pPr>
            <a:r>
              <a:rPr lang="vi-VN" altLang="en-US" sz="2000" dirty="0">
                <a:solidFill>
                  <a:schemeClr val="tx1"/>
                </a:solidFill>
                <a:latin typeface="Arial" panose="020B0604020202020204" pitchFamily="34" charset="0"/>
              </a:rPr>
              <a:t>Tận dụng nhiệt thừa để sấy khô sản phẩm trước khi nung.</a:t>
            </a:r>
          </a:p>
          <a:p>
            <a:pPr marL="990575" lvl="1" indent="-380990" eaLnBrk="0" fontAlgn="base" hangingPunct="0">
              <a:lnSpc>
                <a:spcPct val="130000"/>
              </a:lnSpc>
              <a:buClrTx/>
              <a:buSzTx/>
              <a:buFont typeface="Arial" panose="020B0604020202020204" pitchFamily="34" charset="0"/>
              <a:buChar char="•"/>
            </a:pPr>
            <a:r>
              <a:rPr lang="vi-VN" altLang="en-US" sz="2000" dirty="0">
                <a:solidFill>
                  <a:schemeClr val="tx1"/>
                </a:solidFill>
                <a:latin typeface="Arial" panose="020B0604020202020204" pitchFamily="34" charset="0"/>
              </a:rPr>
              <a:t>Giảm tiêu thụ năng lượng cho công đoạn sấy.</a:t>
            </a:r>
          </a:p>
          <a:p>
            <a:pPr marL="0" indent="0" eaLnBrk="0" fontAlgn="base" hangingPunct="0">
              <a:lnSpc>
                <a:spcPct val="130000"/>
              </a:lnSpc>
              <a:buClrTx/>
              <a:buSzTx/>
              <a:buNone/>
            </a:pPr>
            <a:r>
              <a:rPr lang="vi-VN" altLang="en-US" b="1" dirty="0">
                <a:solidFill>
                  <a:schemeClr val="tx1"/>
                </a:solidFill>
                <a:latin typeface="Arial" panose="020B0604020202020204" pitchFamily="34" charset="0"/>
              </a:rPr>
              <a:t>Khí hóa nhiên liệu sinh khối</a:t>
            </a:r>
            <a:r>
              <a:rPr lang="vi-VN" altLang="en-US" b="1">
                <a:solidFill>
                  <a:schemeClr val="tx1"/>
                </a:solidFill>
                <a:latin typeface="Arial" panose="020B0604020202020204" pitchFamily="34" charset="0"/>
              </a:rPr>
              <a:t>: </a:t>
            </a:r>
            <a:r>
              <a:rPr lang="en-US" altLang="en-US" b="1">
                <a:solidFill>
                  <a:schemeClr val="tx1"/>
                </a:solidFill>
                <a:latin typeface="Arial" panose="020B0604020202020204" pitchFamily="34" charset="0"/>
              </a:rPr>
              <a:t> </a:t>
            </a:r>
            <a:r>
              <a:rPr lang="vi-VN" altLang="en-US">
                <a:solidFill>
                  <a:schemeClr val="tx1"/>
                </a:solidFill>
                <a:latin typeface="Arial" panose="020B0604020202020204" pitchFamily="34" charset="0"/>
              </a:rPr>
              <a:t>Trấu</a:t>
            </a:r>
            <a:r>
              <a:rPr lang="vi-VN" altLang="en-US" dirty="0">
                <a:solidFill>
                  <a:schemeClr val="tx1"/>
                </a:solidFill>
                <a:latin typeface="Arial" panose="020B0604020202020204" pitchFamily="34" charset="0"/>
              </a:rPr>
              <a:t>, mùn cưa, vỏ hạt điều, phế phẩm nông nghiệp là nguồn năng lượng tái tạo, giá rẻ, thân thiện môi trường. Tuy nhiên, việc sử dụng sinh khối thô ảnh hưởng đến chất lượng sản phẩm. Quá trình khí hóa giúp biến đổi các nhiên liệu rắn thành nhiên liệu khí chất lượng cao hơn. </a:t>
            </a:r>
          </a:p>
        </p:txBody>
      </p:sp>
    </p:spTree>
    <p:extLst>
      <p:ext uri="{BB962C8B-B14F-4D97-AF65-F5344CB8AC3E}">
        <p14:creationId xmlns:p14="http://schemas.microsoft.com/office/powerpoint/2010/main" val="1972136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5BA6C5-11A2-49CA-3933-195239143F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4B39A7-A006-3A6A-8A25-A49FDE6771D6}"/>
              </a:ext>
            </a:extLst>
          </p:cNvPr>
          <p:cNvSpPr>
            <a:spLocks noGrp="1"/>
          </p:cNvSpPr>
          <p:nvPr>
            <p:ph type="title"/>
          </p:nvPr>
        </p:nvSpPr>
        <p:spPr/>
        <p:txBody>
          <a:bodyPr>
            <a:noAutofit/>
          </a:bodyPr>
          <a:lstStyle/>
          <a:p>
            <a:r>
              <a:rPr lang="vi-VN" sz="3200" dirty="0">
                <a:solidFill>
                  <a:schemeClr val="accent1">
                    <a:lumMod val="50000"/>
                  </a:schemeClr>
                </a:solidFill>
                <a:latin typeface="+mn-lt"/>
              </a:rPr>
              <a:t>Tiềm năng TKNL trong sản xuất gốm</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3AD594DE-3FE9-BB60-AE33-F64B33568D9E}"/>
              </a:ext>
            </a:extLst>
          </p:cNvPr>
          <p:cNvSpPr>
            <a:spLocks noGrp="1" noChangeArrowheads="1"/>
          </p:cNvSpPr>
          <p:nvPr>
            <p:ph type="body" idx="1"/>
          </p:nvPr>
        </p:nvSpPr>
        <p:spPr bwMode="auto">
          <a:xfrm>
            <a:off x="609601" y="1064752"/>
            <a:ext cx="10861481" cy="5400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spcBef>
                <a:spcPts val="800"/>
              </a:spcBef>
              <a:spcAft>
                <a:spcPts val="800"/>
              </a:spcAft>
              <a:buClrTx/>
              <a:buSzTx/>
              <a:buNone/>
            </a:pPr>
            <a:r>
              <a:rPr lang="vi-VN" altLang="en-US" sz="2300" b="1" dirty="0">
                <a:solidFill>
                  <a:schemeClr val="tx1"/>
                </a:solidFill>
                <a:latin typeface="Arial" panose="020B0604020202020204" pitchFamily="34" charset="0"/>
              </a:rPr>
              <a:t>Hệ thống điều khiển tự động:</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300" dirty="0">
                <a:solidFill>
                  <a:schemeClr val="tx1"/>
                </a:solidFill>
                <a:latin typeface="Arial" panose="020B0604020202020204" pitchFamily="34" charset="0"/>
              </a:rPr>
              <a:t>Theo dõi, điều chỉnh nhiệt độ và lưu lượng khí trong lò nung.</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300" dirty="0">
                <a:solidFill>
                  <a:schemeClr val="tx1"/>
                </a:solidFill>
                <a:latin typeface="Arial" panose="020B0604020202020204" pitchFamily="34" charset="0"/>
              </a:rPr>
              <a:t>Giảm lãng phí năng lượng do sai sót vận hành.</a:t>
            </a:r>
          </a:p>
          <a:p>
            <a:pPr marL="0" indent="0" algn="just" eaLnBrk="0" fontAlgn="base" hangingPunct="0">
              <a:lnSpc>
                <a:spcPct val="130000"/>
              </a:lnSpc>
              <a:spcBef>
                <a:spcPts val="800"/>
              </a:spcBef>
              <a:spcAft>
                <a:spcPts val="800"/>
              </a:spcAft>
              <a:buClrTx/>
              <a:buSzTx/>
              <a:buNone/>
            </a:pPr>
            <a:r>
              <a:rPr lang="vi-VN" altLang="en-US" sz="2300" b="1" dirty="0">
                <a:solidFill>
                  <a:schemeClr val="tx1"/>
                </a:solidFill>
                <a:latin typeface="Arial" panose="020B0604020202020204" pitchFamily="34" charset="0"/>
              </a:rPr>
              <a:t>Máy móc </a:t>
            </a:r>
            <a:r>
              <a:rPr lang="vi-VN" altLang="en-US" sz="2300" b="1">
                <a:solidFill>
                  <a:schemeClr val="tx1"/>
                </a:solidFill>
                <a:latin typeface="Arial" panose="020B0604020202020204" pitchFamily="34" charset="0"/>
              </a:rPr>
              <a:t>hiện đại:</a:t>
            </a:r>
            <a:r>
              <a:rPr lang="en-US" altLang="en-US" sz="2300" b="1">
                <a:solidFill>
                  <a:schemeClr val="tx1"/>
                </a:solidFill>
                <a:latin typeface="Arial" panose="020B0604020202020204" pitchFamily="34" charset="0"/>
              </a:rPr>
              <a:t> </a:t>
            </a:r>
            <a:r>
              <a:rPr lang="vi-VN" altLang="en-US" sz="2300">
                <a:solidFill>
                  <a:schemeClr val="tx1"/>
                </a:solidFill>
                <a:latin typeface="Arial" panose="020B0604020202020204" pitchFamily="34" charset="0"/>
              </a:rPr>
              <a:t>Máy </a:t>
            </a:r>
            <a:r>
              <a:rPr lang="vi-VN" altLang="en-US" sz="2300" dirty="0">
                <a:solidFill>
                  <a:schemeClr val="tx1"/>
                </a:solidFill>
                <a:latin typeface="Arial" panose="020B0604020202020204" pitchFamily="34" charset="0"/>
              </a:rPr>
              <a:t>ép đất, trộn men tự động giúp giảm tiêu thụ điện và nhiên liệu.</a:t>
            </a:r>
          </a:p>
          <a:p>
            <a:pPr marL="0" indent="0" algn="just" eaLnBrk="0" fontAlgn="base" hangingPunct="0">
              <a:lnSpc>
                <a:spcPct val="130000"/>
              </a:lnSpc>
              <a:spcBef>
                <a:spcPts val="800"/>
              </a:spcBef>
              <a:spcAft>
                <a:spcPts val="800"/>
              </a:spcAft>
              <a:buClrTx/>
              <a:buSzTx/>
              <a:buNone/>
            </a:pPr>
            <a:r>
              <a:rPr lang="vi-VN" altLang="en-US" sz="2300" b="1" dirty="0">
                <a:solidFill>
                  <a:schemeClr val="tx1"/>
                </a:solidFill>
                <a:latin typeface="Arial" panose="020B0604020202020204" pitchFamily="34" charset="0"/>
              </a:rPr>
              <a:t>Hệ thống quản lý năng lượng (EMS):</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300" dirty="0">
                <a:solidFill>
                  <a:schemeClr val="tx1"/>
                </a:solidFill>
                <a:latin typeface="Arial" panose="020B0604020202020204" pitchFamily="34" charset="0"/>
              </a:rPr>
              <a:t>Theo dõi mức tiêu thụ năng lượng theo thời gian thực.</a:t>
            </a:r>
          </a:p>
          <a:p>
            <a:pPr marL="990575" lvl="1" indent="-380990" algn="just" eaLnBrk="0" fontAlgn="base" hangingPunct="0">
              <a:lnSpc>
                <a:spcPct val="130000"/>
              </a:lnSpc>
              <a:spcBef>
                <a:spcPts val="800"/>
              </a:spcBef>
              <a:spcAft>
                <a:spcPts val="800"/>
              </a:spcAft>
              <a:buClrTx/>
              <a:buSzTx/>
              <a:buFont typeface="Arial" panose="020B0604020202020204" pitchFamily="34" charset="0"/>
              <a:buChar char="•"/>
            </a:pPr>
            <a:r>
              <a:rPr lang="vi-VN" altLang="en-US" sz="2300" dirty="0">
                <a:solidFill>
                  <a:schemeClr val="tx1"/>
                </a:solidFill>
                <a:latin typeface="Arial" panose="020B0604020202020204" pitchFamily="34" charset="0"/>
              </a:rPr>
              <a:t>Phân tích và loại bỏ các điểm tiêu hao năng lượng không cần thiết.</a:t>
            </a:r>
          </a:p>
        </p:txBody>
      </p:sp>
    </p:spTree>
    <p:extLst>
      <p:ext uri="{BB962C8B-B14F-4D97-AF65-F5344CB8AC3E}">
        <p14:creationId xmlns:p14="http://schemas.microsoft.com/office/powerpoint/2010/main" val="29940520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7BAD1-424C-6BE0-F56A-0D18B865DBE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AA2B5CD4-6492-B392-D834-444EE9902171}"/>
              </a:ext>
            </a:extLst>
          </p:cNvPr>
          <p:cNvSpPr txBox="1"/>
          <p:nvPr/>
        </p:nvSpPr>
        <p:spPr>
          <a:xfrm>
            <a:off x="609600" y="1364712"/>
            <a:ext cx="6100354" cy="379656"/>
          </a:xfrm>
          <a:prstGeom prst="rect">
            <a:avLst/>
          </a:prstGeom>
          <a:noFill/>
        </p:spPr>
        <p:txBody>
          <a:bodyPr wrap="square">
            <a:spAutoFit/>
          </a:bodyPr>
          <a:lstStyle/>
          <a:p>
            <a:pPr fontAlgn="base">
              <a:spcBef>
                <a:spcPts val="750"/>
              </a:spcBef>
            </a:pPr>
            <a:r>
              <a:rPr lang="en-US" sz="1800" b="1">
                <a:solidFill>
                  <a:schemeClr val="accent1">
                    <a:lumMod val="50000"/>
                  </a:schemeClr>
                </a:solidFill>
                <a:latin typeface="+mn-lt"/>
              </a:rPr>
              <a:t>Cảm ứng (gia nhiệt nhiệt độ cao)</a:t>
            </a:r>
            <a:endParaRPr lang="en-US" sz="1800" b="1" i="0" dirty="0">
              <a:solidFill>
                <a:schemeClr val="accent1">
                  <a:lumMod val="50000"/>
                </a:schemeClr>
              </a:solidFill>
              <a:effectLst/>
              <a:latin typeface="+mn-lt"/>
            </a:endParaRPr>
          </a:p>
        </p:txBody>
      </p:sp>
      <p:sp>
        <p:nvSpPr>
          <p:cNvPr id="6" name="TextBox 5">
            <a:extLst>
              <a:ext uri="{FF2B5EF4-FFF2-40B4-BE49-F238E27FC236}">
                <a16:creationId xmlns:a16="http://schemas.microsoft.com/office/drawing/2014/main" id="{A45AAA44-66AF-6DA7-2F6A-0F31A0EE022E}"/>
              </a:ext>
            </a:extLst>
          </p:cNvPr>
          <p:cNvSpPr txBox="1"/>
          <p:nvPr/>
        </p:nvSpPr>
        <p:spPr>
          <a:xfrm>
            <a:off x="609600" y="1949839"/>
            <a:ext cx="10972800" cy="4039567"/>
          </a:xfrm>
          <a:prstGeom prst="rect">
            <a:avLst/>
          </a:prstGeom>
          <a:noFill/>
        </p:spPr>
        <p:txBody>
          <a:bodyPr wrap="square">
            <a:spAutoFit/>
          </a:bodyPr>
          <a:lstStyle/>
          <a:p>
            <a:pPr algn="l" fontAlgn="base">
              <a:spcAft>
                <a:spcPts val="900"/>
              </a:spcAft>
            </a:pPr>
            <a:r>
              <a:rPr lang="en-US" sz="1800" b="1" i="0">
                <a:solidFill>
                  <a:schemeClr val="tx1"/>
                </a:solidFill>
                <a:effectLst/>
                <a:latin typeface="+mn-lt"/>
              </a:rPr>
              <a:t>Mô tả công nghệ</a:t>
            </a:r>
            <a:endParaRPr lang="en-US" sz="1800" b="1" i="0" dirty="0">
              <a:solidFill>
                <a:schemeClr val="tx1"/>
              </a:solidFill>
              <a:effectLst/>
              <a:latin typeface="+mn-lt"/>
            </a:endParaRPr>
          </a:p>
          <a:p>
            <a:pPr fontAlgn="base">
              <a:spcAft>
                <a:spcPts val="900"/>
              </a:spcAft>
            </a:pPr>
            <a:r>
              <a:rPr lang="en-US" sz="1800">
                <a:latin typeface="+mn-lt"/>
              </a:rPr>
              <a:t>T</a:t>
            </a:r>
            <a:r>
              <a:rPr lang="vi-VN" sz="1800">
                <a:latin typeface="+mn-lt"/>
              </a:rPr>
              <a:t>rong quá trình cảm ứng, một trường điện từ được tạo ra khi dòng điện xoay chiều (AC) chạy qua một cuộn cảm: điều này tạo ra dòng điện trong một vật liệu dẫn điện được đặt gần đó. Dòng điện càng cao thì nhiệt được tạo ra bên trong vật thể càng lớn. Nếu trường được nâng lên đủ để vượt qua điểm nóng chảy, vật liệu sẽ thay đổi trạng thái: công nghệ này thường được sử dụng để nấu chảy kim loại. Mặc dù công nghệ này đã được thương mại hóa cho một số ứng dụng, nhưng nghiên cứu và phát triển có thể mở rộng phạm vi ứng dụng, cải thiện hiệu suất và giảm chi phí hơn nữa.</a:t>
            </a:r>
            <a:endParaRPr lang="en-US" sz="1800">
              <a:latin typeface="+mn-lt"/>
            </a:endParaRPr>
          </a:p>
          <a:p>
            <a:pPr fontAlgn="base">
              <a:spcAft>
                <a:spcPts val="900"/>
              </a:spcAft>
            </a:pPr>
            <a:r>
              <a:rPr lang="en-US" sz="1800" b="1" i="0">
                <a:solidFill>
                  <a:schemeClr val="tx1"/>
                </a:solidFill>
                <a:effectLst/>
                <a:latin typeface="+mn-lt"/>
              </a:rPr>
              <a:t>Liên quan đến phát thải ròng bằng 0</a:t>
            </a:r>
            <a:endParaRPr lang="en-US" sz="1800" b="1" i="0" dirty="0">
              <a:solidFill>
                <a:schemeClr val="tx1"/>
              </a:solidFill>
              <a:effectLst/>
              <a:latin typeface="+mn-lt"/>
            </a:endParaRPr>
          </a:p>
          <a:p>
            <a:pPr fontAlgn="base">
              <a:spcAft>
                <a:spcPts val="900"/>
              </a:spcAft>
            </a:pPr>
            <a:r>
              <a:rPr lang="vi-VN" sz="1800">
                <a:latin typeface="+mn-lt"/>
              </a:rPr>
              <a:t>Nhiệt độ trung bình đến cao (trên 100 °C) trong công nghiệp hiện chủ yếu được cung cấp từ nhiên liệu hóa thạch. Công nghệ này có thể thay thế các lò đốt nhiên liệu trong một số quy trình, giúp giảm lượng khí thải tại chỗ. Việc sử dụng điện tái tạo có thể cho phép quy trình gia nhiệt không phát thải CO2. Vì lò cảm ứng đã được thương mại hóa trong một số ứng dụng, chúng có thể mang lại tiềm năng phát triển tốt hơn cho các ứng dụng khác.</a:t>
            </a:r>
            <a:endParaRPr lang="en-US" sz="1800" b="0" i="0" dirty="0">
              <a:solidFill>
                <a:srgbClr val="000000"/>
              </a:solidFill>
              <a:effectLst/>
              <a:latin typeface="+mn-lt"/>
            </a:endParaRPr>
          </a:p>
        </p:txBody>
      </p:sp>
      <p:sp>
        <p:nvSpPr>
          <p:cNvPr id="2" name="Title 1">
            <a:extLst>
              <a:ext uri="{FF2B5EF4-FFF2-40B4-BE49-F238E27FC236}">
                <a16:creationId xmlns:a16="http://schemas.microsoft.com/office/drawing/2014/main" id="{D1A29211-7554-EF29-A8A0-A1FAE1277C7E}"/>
              </a:ext>
            </a:extLst>
          </p:cNvPr>
          <p:cNvSpPr>
            <a:spLocks noGrp="1"/>
          </p:cNvSpPr>
          <p:nvPr>
            <p:ph type="title"/>
          </p:nvPr>
        </p:nvSpPr>
        <p:spPr>
          <a:xfrm>
            <a:off x="609600" y="548633"/>
            <a:ext cx="10972800" cy="495200"/>
          </a:xfrm>
        </p:spPr>
        <p:txBody>
          <a:bodyPr>
            <a:noAutofit/>
          </a:bodyPr>
          <a:lstStyle/>
          <a:p>
            <a:r>
              <a:rPr lang="en-US" sz="2700">
                <a:solidFill>
                  <a:schemeClr val="accent1">
                    <a:lumMod val="50000"/>
                  </a:schemeClr>
                </a:solidFill>
                <a:effectLst/>
                <a:latin typeface="+mn-lt"/>
              </a:rPr>
              <a:t>Các biện pháp tiết kiệm năng lượng trong ngành </a:t>
            </a:r>
            <a:br>
              <a:rPr lang="en-US" sz="2700">
                <a:solidFill>
                  <a:schemeClr val="accent1">
                    <a:lumMod val="50000"/>
                  </a:schemeClr>
                </a:solidFill>
                <a:effectLst/>
                <a:latin typeface="+mn-lt"/>
              </a:rPr>
            </a:br>
            <a:r>
              <a:rPr lang="en-US" sz="2700">
                <a:solidFill>
                  <a:schemeClr val="accent1">
                    <a:lumMod val="50000"/>
                  </a:schemeClr>
                </a:solidFill>
                <a:effectLst/>
                <a:latin typeface="+mn-lt"/>
              </a:rPr>
              <a:t>công nghiệp gạch trên thế giới</a:t>
            </a:r>
            <a:endParaRPr lang="en-US" sz="2700" dirty="0">
              <a:solidFill>
                <a:schemeClr val="accent1">
                  <a:lumMod val="50000"/>
                </a:schemeClr>
              </a:solidFill>
              <a:latin typeface="+mn-lt"/>
            </a:endParaRPr>
          </a:p>
        </p:txBody>
      </p:sp>
    </p:spTree>
    <p:extLst>
      <p:ext uri="{BB962C8B-B14F-4D97-AF65-F5344CB8AC3E}">
        <p14:creationId xmlns:p14="http://schemas.microsoft.com/office/powerpoint/2010/main" val="32870192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64480-F2F8-1CC0-03D4-4067A7C9AD7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F166A00-4F02-C2C0-F83C-142ED8626D5A}"/>
              </a:ext>
            </a:extLst>
          </p:cNvPr>
          <p:cNvSpPr txBox="1"/>
          <p:nvPr/>
        </p:nvSpPr>
        <p:spPr>
          <a:xfrm>
            <a:off x="609600" y="1364712"/>
            <a:ext cx="6100354" cy="379656"/>
          </a:xfrm>
          <a:prstGeom prst="rect">
            <a:avLst/>
          </a:prstGeom>
          <a:noFill/>
        </p:spPr>
        <p:txBody>
          <a:bodyPr wrap="square">
            <a:spAutoFit/>
          </a:bodyPr>
          <a:lstStyle/>
          <a:p>
            <a:pPr fontAlgn="base">
              <a:spcBef>
                <a:spcPts val="750"/>
              </a:spcBef>
            </a:pPr>
            <a:r>
              <a:rPr lang="en-US" sz="1800" b="1">
                <a:solidFill>
                  <a:schemeClr val="accent1">
                    <a:lumMod val="50000"/>
                  </a:schemeClr>
                </a:solidFill>
              </a:rPr>
              <a:t>Cảm ứng (gia nhiệt nhiệt độ cao)</a:t>
            </a:r>
            <a:endParaRPr lang="en-US" sz="1800" b="1" dirty="0">
              <a:solidFill>
                <a:schemeClr val="accent1">
                  <a:lumMod val="50000"/>
                </a:schemeClr>
              </a:solidFill>
            </a:endParaRPr>
          </a:p>
        </p:txBody>
      </p:sp>
      <p:sp>
        <p:nvSpPr>
          <p:cNvPr id="5" name="TextBox 4">
            <a:extLst>
              <a:ext uri="{FF2B5EF4-FFF2-40B4-BE49-F238E27FC236}">
                <a16:creationId xmlns:a16="http://schemas.microsoft.com/office/drawing/2014/main" id="{30A01FDE-E4D8-3CCE-1C09-3B33B255F3B2}"/>
              </a:ext>
            </a:extLst>
          </p:cNvPr>
          <p:cNvSpPr txBox="1"/>
          <p:nvPr/>
        </p:nvSpPr>
        <p:spPr>
          <a:xfrm>
            <a:off x="609600" y="1875419"/>
            <a:ext cx="5595257" cy="3695884"/>
          </a:xfrm>
          <a:prstGeom prst="rect">
            <a:avLst/>
          </a:prstGeom>
          <a:noFill/>
        </p:spPr>
        <p:txBody>
          <a:bodyPr wrap="square">
            <a:spAutoFit/>
          </a:bodyPr>
          <a:lstStyle/>
          <a:p>
            <a:r>
              <a:rPr lang="en-US" sz="1800" b="1" i="0">
                <a:solidFill>
                  <a:schemeClr val="tx1"/>
                </a:solidFill>
                <a:effectLst/>
                <a:latin typeface="+mn-lt"/>
              </a:rPr>
              <a:t>Sáng kiến</a:t>
            </a:r>
            <a:endParaRPr lang="en-US" sz="1800" b="1" i="0" dirty="0">
              <a:solidFill>
                <a:schemeClr val="tx1"/>
              </a:solidFill>
              <a:effectLst/>
              <a:latin typeface="+mn-lt"/>
            </a:endParaRPr>
          </a:p>
          <a:p>
            <a:endParaRPr lang="en-US" sz="1800" b="1" i="0" dirty="0">
              <a:solidFill>
                <a:schemeClr val="tx1"/>
              </a:solidFill>
              <a:effectLst/>
              <a:latin typeface="+mn-lt"/>
            </a:endParaRPr>
          </a:p>
          <a:p>
            <a:pPr fontAlgn="base">
              <a:spcAft>
                <a:spcPts val="450"/>
              </a:spcAft>
            </a:pPr>
            <a:r>
              <a:rPr lang="vi-VN" sz="1800" b="1">
                <a:solidFill>
                  <a:schemeClr val="tx1"/>
                </a:solidFill>
                <a:latin typeface="+mn-lt"/>
              </a:rPr>
              <a:t>Áo: </a:t>
            </a:r>
            <a:r>
              <a:rPr lang="vi-VN" sz="1800">
                <a:solidFill>
                  <a:schemeClr val="tx1"/>
                </a:solidFill>
                <a:latin typeface="+mn-lt"/>
              </a:rPr>
              <a:t>NEFI - Greenbricks: Triển khai mô hình nhà máy sản xuất gạch trung hòa carbon ở quy mô công nghiệp, dựa trên một lò nung đường hầm nhiệt độ cao sáng tạo, được vận hành bằng điện xanh, tích hợp với một loạt các biện pháp nâng cao hiệu quả năng lượng. Một trong những mục tiêu chính của dự án này là giảm lượng khí thải tới 88% (7,3 kt CO2-eq/năm) và giảm nhu cầu năng lượng sơ cấp cho sản xuất gạch tới 25%.</a:t>
            </a:r>
            <a:endParaRPr lang="en-US" sz="1800">
              <a:solidFill>
                <a:schemeClr val="tx1"/>
              </a:solidFill>
              <a:latin typeface="+mn-lt"/>
            </a:endParaRPr>
          </a:p>
          <a:p>
            <a:pPr fontAlgn="base">
              <a:spcAft>
                <a:spcPts val="450"/>
              </a:spcAft>
            </a:pPr>
            <a:r>
              <a:rPr lang="en-US" sz="1400">
                <a:solidFill>
                  <a:schemeClr val="tx1"/>
                </a:solidFill>
                <a:latin typeface="+mn-lt"/>
              </a:rPr>
              <a:t>Nguồn: https://www.nefi.at/en/project/GreenBricks </a:t>
            </a:r>
            <a:br>
              <a:rPr lang="en-US" sz="1400">
                <a:solidFill>
                  <a:schemeClr val="tx1"/>
                </a:solidFill>
                <a:latin typeface="+mn-lt"/>
              </a:rPr>
            </a:br>
            <a:endParaRPr lang="en-VN" sz="1400" dirty="0">
              <a:solidFill>
                <a:schemeClr val="tx1"/>
              </a:solidFill>
              <a:latin typeface="+mn-lt"/>
            </a:endParaRPr>
          </a:p>
        </p:txBody>
      </p:sp>
      <p:pic>
        <p:nvPicPr>
          <p:cNvPr id="11" name="Picture 10">
            <a:extLst>
              <a:ext uri="{FF2B5EF4-FFF2-40B4-BE49-F238E27FC236}">
                <a16:creationId xmlns:a16="http://schemas.microsoft.com/office/drawing/2014/main" id="{A643CE5D-B32F-1142-A0AD-8537296BDB2E}"/>
              </a:ext>
            </a:extLst>
          </p:cNvPr>
          <p:cNvPicPr>
            <a:picLocks noChangeAspect="1"/>
          </p:cNvPicPr>
          <p:nvPr/>
        </p:nvPicPr>
        <p:blipFill>
          <a:blip r:embed="rId2"/>
          <a:stretch>
            <a:fillRect/>
          </a:stretch>
        </p:blipFill>
        <p:spPr>
          <a:xfrm>
            <a:off x="6400799" y="1539436"/>
            <a:ext cx="5462452" cy="3574197"/>
          </a:xfrm>
          <a:prstGeom prst="rect">
            <a:avLst/>
          </a:prstGeom>
        </p:spPr>
      </p:pic>
      <p:sp>
        <p:nvSpPr>
          <p:cNvPr id="13" name="TextBox 12">
            <a:extLst>
              <a:ext uri="{FF2B5EF4-FFF2-40B4-BE49-F238E27FC236}">
                <a16:creationId xmlns:a16="http://schemas.microsoft.com/office/drawing/2014/main" id="{9DD731B5-A0E9-EE16-6E97-DBF147B1FFD1}"/>
              </a:ext>
            </a:extLst>
          </p:cNvPr>
          <p:cNvSpPr txBox="1"/>
          <p:nvPr/>
        </p:nvSpPr>
        <p:spPr>
          <a:xfrm>
            <a:off x="6400799" y="5230700"/>
            <a:ext cx="3631474" cy="307777"/>
          </a:xfrm>
          <a:prstGeom prst="rect">
            <a:avLst/>
          </a:prstGeom>
          <a:noFill/>
        </p:spPr>
        <p:txBody>
          <a:bodyPr wrap="square">
            <a:spAutoFit/>
          </a:bodyPr>
          <a:lstStyle/>
          <a:p>
            <a:r>
              <a:rPr lang="en-US" sz="1400"/>
              <a:t>@ wienerberger</a:t>
            </a:r>
            <a:r>
              <a:rPr lang="en-US" sz="1400" dirty="0"/>
              <a:t>/</a:t>
            </a:r>
            <a:r>
              <a:rPr lang="en-US" sz="1400"/>
              <a:t>Manfred </a:t>
            </a:r>
            <a:r>
              <a:rPr lang="en-US" sz="1400" dirty="0" err="1"/>
              <a:t>Fesl</a:t>
            </a:r>
            <a:endParaRPr lang="en-VN" sz="1400" dirty="0"/>
          </a:p>
        </p:txBody>
      </p:sp>
      <p:sp>
        <p:nvSpPr>
          <p:cNvPr id="9" name="Title 1">
            <a:extLst>
              <a:ext uri="{FF2B5EF4-FFF2-40B4-BE49-F238E27FC236}">
                <a16:creationId xmlns:a16="http://schemas.microsoft.com/office/drawing/2014/main" id="{D1A29211-7554-EF29-A8A0-A1FAE1277C7E}"/>
              </a:ext>
            </a:extLst>
          </p:cNvPr>
          <p:cNvSpPr>
            <a:spLocks noGrp="1"/>
          </p:cNvSpPr>
          <p:nvPr>
            <p:ph type="title"/>
          </p:nvPr>
        </p:nvSpPr>
        <p:spPr>
          <a:xfrm>
            <a:off x="609600" y="548633"/>
            <a:ext cx="10972800" cy="495200"/>
          </a:xfrm>
        </p:spPr>
        <p:txBody>
          <a:bodyPr>
            <a:noAutofit/>
          </a:bodyPr>
          <a:lstStyle/>
          <a:p>
            <a:r>
              <a:rPr lang="en-US" sz="2700">
                <a:solidFill>
                  <a:schemeClr val="accent1">
                    <a:lumMod val="50000"/>
                  </a:schemeClr>
                </a:solidFill>
                <a:effectLst/>
                <a:latin typeface="+mn-lt"/>
              </a:rPr>
              <a:t>Các biện pháp tiết kiệm năng lượng trong ngành </a:t>
            </a:r>
            <a:br>
              <a:rPr lang="en-US" sz="2700">
                <a:solidFill>
                  <a:schemeClr val="accent1">
                    <a:lumMod val="50000"/>
                  </a:schemeClr>
                </a:solidFill>
                <a:effectLst/>
                <a:latin typeface="+mn-lt"/>
              </a:rPr>
            </a:br>
            <a:r>
              <a:rPr lang="en-US" sz="2700">
                <a:solidFill>
                  <a:schemeClr val="accent1">
                    <a:lumMod val="50000"/>
                  </a:schemeClr>
                </a:solidFill>
                <a:effectLst/>
                <a:latin typeface="+mn-lt"/>
              </a:rPr>
              <a:t>công nghiệp gạch trên thế giới</a:t>
            </a:r>
            <a:endParaRPr lang="en-US" sz="2700" dirty="0">
              <a:solidFill>
                <a:schemeClr val="accent1">
                  <a:lumMod val="50000"/>
                </a:schemeClr>
              </a:solidFill>
              <a:latin typeface="+mn-lt"/>
            </a:endParaRPr>
          </a:p>
        </p:txBody>
      </p:sp>
    </p:spTree>
    <p:extLst>
      <p:ext uri="{BB962C8B-B14F-4D97-AF65-F5344CB8AC3E}">
        <p14:creationId xmlns:p14="http://schemas.microsoft.com/office/powerpoint/2010/main" val="35373935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AA498-59EB-EA34-4CFA-0869976602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8E5210-CA46-6E47-26CC-B7E12C1ADB25}"/>
              </a:ext>
            </a:extLst>
          </p:cNvPr>
          <p:cNvSpPr>
            <a:spLocks noGrp="1"/>
          </p:cNvSpPr>
          <p:nvPr>
            <p:ph type="title"/>
          </p:nvPr>
        </p:nvSpPr>
        <p:spPr/>
        <p:txBody>
          <a:bodyPr>
            <a:noAutofit/>
          </a:bodyPr>
          <a:lstStyle/>
          <a:p>
            <a:r>
              <a:rPr lang="vi-VN" sz="3200" dirty="0">
                <a:solidFill>
                  <a:schemeClr val="accent1">
                    <a:lumMod val="50000"/>
                  </a:schemeClr>
                </a:solidFill>
                <a:latin typeface="+mn-lt"/>
              </a:rPr>
              <a:t>Lợi ích của TKNL trong sản xuất gốm</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AD6B824E-0BE8-67D0-983D-E5FEE07B8495}"/>
              </a:ext>
            </a:extLst>
          </p:cNvPr>
          <p:cNvSpPr>
            <a:spLocks noGrp="1" noChangeArrowheads="1"/>
          </p:cNvSpPr>
          <p:nvPr>
            <p:ph type="body" idx="1"/>
          </p:nvPr>
        </p:nvSpPr>
        <p:spPr bwMode="auto">
          <a:xfrm>
            <a:off x="720920" y="1850492"/>
            <a:ext cx="10861481" cy="3919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380990" indent="-380990" eaLnBrk="0" fontAlgn="base" hangingPunct="0">
              <a:lnSpc>
                <a:spcPct val="150000"/>
              </a:lnSpc>
              <a:spcBef>
                <a:spcPts val="800"/>
              </a:spcBef>
              <a:spcAft>
                <a:spcPts val="800"/>
              </a:spcAft>
              <a:buClrTx/>
              <a:buSzTx/>
            </a:pPr>
            <a:r>
              <a:rPr lang="vi-VN" altLang="en-US" sz="2400" b="1" dirty="0">
                <a:solidFill>
                  <a:schemeClr val="tx1"/>
                </a:solidFill>
                <a:latin typeface="Arial" panose="020B0604020202020204" pitchFamily="34" charset="0"/>
              </a:rPr>
              <a:t>Kinh tế: </a:t>
            </a:r>
            <a:r>
              <a:rPr lang="vi-VN" altLang="en-US" sz="2400" dirty="0">
                <a:solidFill>
                  <a:schemeClr val="tx1"/>
                </a:solidFill>
                <a:latin typeface="Arial" panose="020B0604020202020204" pitchFamily="34" charset="0"/>
              </a:rPr>
              <a:t>Giảm chi phí sản xuất, tăng lợi nhuận.</a:t>
            </a:r>
          </a:p>
          <a:p>
            <a:pPr marL="380990" indent="-380990" eaLnBrk="0" fontAlgn="base" hangingPunct="0">
              <a:lnSpc>
                <a:spcPct val="150000"/>
              </a:lnSpc>
              <a:spcBef>
                <a:spcPts val="800"/>
              </a:spcBef>
              <a:spcAft>
                <a:spcPts val="800"/>
              </a:spcAft>
              <a:buClrTx/>
              <a:buSzTx/>
            </a:pPr>
            <a:r>
              <a:rPr lang="vi-VN" altLang="en-US" sz="2400" b="1" dirty="0">
                <a:solidFill>
                  <a:schemeClr val="tx1"/>
                </a:solidFill>
                <a:latin typeface="Arial" panose="020B0604020202020204" pitchFamily="34" charset="0"/>
              </a:rPr>
              <a:t>Môi trường: </a:t>
            </a:r>
            <a:r>
              <a:rPr lang="vi-VN" altLang="en-US" sz="2400" dirty="0">
                <a:solidFill>
                  <a:schemeClr val="tx1"/>
                </a:solidFill>
                <a:latin typeface="Arial" panose="020B0604020202020204" pitchFamily="34" charset="0"/>
              </a:rPr>
              <a:t>Giảm phát thải khí nhà kính, bảo vệ môi trường sống.</a:t>
            </a:r>
          </a:p>
          <a:p>
            <a:pPr marL="380990" indent="-380990" eaLnBrk="0" fontAlgn="base" hangingPunct="0">
              <a:lnSpc>
                <a:spcPct val="150000"/>
              </a:lnSpc>
              <a:spcBef>
                <a:spcPts val="800"/>
              </a:spcBef>
              <a:spcAft>
                <a:spcPts val="800"/>
              </a:spcAft>
              <a:buClrTx/>
              <a:buSzTx/>
            </a:pPr>
            <a:r>
              <a:rPr lang="vi-VN" altLang="en-US" sz="2400" b="1" dirty="0">
                <a:solidFill>
                  <a:schemeClr val="tx1"/>
                </a:solidFill>
                <a:latin typeface="Arial" panose="020B0604020202020204" pitchFamily="34" charset="0"/>
              </a:rPr>
              <a:t>Xã hội: </a:t>
            </a:r>
            <a:r>
              <a:rPr lang="vi-VN" altLang="en-US" sz="2400" dirty="0">
                <a:solidFill>
                  <a:schemeClr val="tx1"/>
                </a:solidFill>
                <a:latin typeface="Arial" panose="020B0604020202020204" pitchFamily="34" charset="0"/>
              </a:rPr>
              <a:t>Tạo môi trường làm việc an toàn, nâng cao ý thức cộng đồng.</a:t>
            </a:r>
          </a:p>
          <a:p>
            <a:pPr marL="380990" indent="-380990" eaLnBrk="0" fontAlgn="base" hangingPunct="0">
              <a:lnSpc>
                <a:spcPct val="150000"/>
              </a:lnSpc>
              <a:spcBef>
                <a:spcPts val="800"/>
              </a:spcBef>
              <a:spcAft>
                <a:spcPts val="800"/>
              </a:spcAft>
              <a:buClrTx/>
              <a:buSzTx/>
            </a:pPr>
            <a:r>
              <a:rPr lang="vi-VN" altLang="en-US" sz="2400" b="1" dirty="0">
                <a:solidFill>
                  <a:schemeClr val="tx1"/>
                </a:solidFill>
                <a:latin typeface="Arial" panose="020B0604020202020204" pitchFamily="34" charset="0"/>
              </a:rPr>
              <a:t>Thị trường: </a:t>
            </a:r>
            <a:r>
              <a:rPr lang="vi-VN" altLang="en-US" sz="2400" dirty="0">
                <a:solidFill>
                  <a:schemeClr val="tx1"/>
                </a:solidFill>
                <a:latin typeface="Arial" panose="020B0604020202020204" pitchFamily="34" charset="0"/>
              </a:rPr>
              <a:t>Tăng khả năng cạnh tranh trên thị trường quốc tế.</a:t>
            </a:r>
          </a:p>
          <a:p>
            <a:pPr marL="380990" indent="-380990" eaLnBrk="0" fontAlgn="base" hangingPunct="0">
              <a:lnSpc>
                <a:spcPct val="150000"/>
              </a:lnSpc>
              <a:spcBef>
                <a:spcPts val="800"/>
              </a:spcBef>
              <a:spcAft>
                <a:spcPts val="800"/>
              </a:spcAft>
              <a:buClrTx/>
              <a:buSzTx/>
            </a:pPr>
            <a:endParaRPr lang="en-US" altLang="en-US"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31412418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D59C7-28FC-8E59-A19C-C88978573C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C51BE9-F0DA-E91F-6491-AB2441C86334}"/>
              </a:ext>
            </a:extLst>
          </p:cNvPr>
          <p:cNvSpPr>
            <a:spLocks noGrp="1"/>
          </p:cNvSpPr>
          <p:nvPr>
            <p:ph type="title"/>
          </p:nvPr>
        </p:nvSpPr>
        <p:spPr/>
        <p:txBody>
          <a:bodyPr>
            <a:noAutofit/>
          </a:bodyPr>
          <a:lstStyle/>
          <a:p>
            <a:r>
              <a:rPr lang="en-US" sz="3200" dirty="0" err="1">
                <a:solidFill>
                  <a:schemeClr val="accent1">
                    <a:lumMod val="50000"/>
                  </a:schemeClr>
                </a:solidFill>
                <a:latin typeface="+mn-lt"/>
              </a:rPr>
              <a:t>Kết</a:t>
            </a:r>
            <a:r>
              <a:rPr lang="en-US" sz="3200" dirty="0">
                <a:solidFill>
                  <a:schemeClr val="accent1">
                    <a:lumMod val="50000"/>
                  </a:schemeClr>
                </a:solidFill>
                <a:latin typeface="+mn-lt"/>
              </a:rPr>
              <a:t> </a:t>
            </a:r>
            <a:r>
              <a:rPr lang="en-US" sz="3200" dirty="0" err="1">
                <a:solidFill>
                  <a:schemeClr val="accent1">
                    <a:lumMod val="50000"/>
                  </a:schemeClr>
                </a:solidFill>
                <a:latin typeface="+mn-lt"/>
              </a:rPr>
              <a:t>luận</a:t>
            </a:r>
            <a:r>
              <a:rPr lang="en-US" sz="3200" dirty="0">
                <a:solidFill>
                  <a:schemeClr val="accent1">
                    <a:lumMod val="50000"/>
                  </a:schemeClr>
                </a:solidFill>
                <a:latin typeface="+mn-lt"/>
              </a:rPr>
              <a:t> </a:t>
            </a:r>
            <a:r>
              <a:rPr lang="en-US" sz="3200" dirty="0" err="1">
                <a:solidFill>
                  <a:schemeClr val="accent1">
                    <a:lumMod val="50000"/>
                  </a:schemeClr>
                </a:solidFill>
                <a:latin typeface="+mn-lt"/>
              </a:rPr>
              <a:t>và</a:t>
            </a:r>
            <a:r>
              <a:rPr lang="en-US" sz="3200" dirty="0">
                <a:solidFill>
                  <a:schemeClr val="accent1">
                    <a:lumMod val="50000"/>
                  </a:schemeClr>
                </a:solidFill>
                <a:latin typeface="+mn-lt"/>
              </a:rPr>
              <a:t> </a:t>
            </a:r>
            <a:r>
              <a:rPr lang="en-US" sz="3200" dirty="0" err="1">
                <a:solidFill>
                  <a:schemeClr val="accent1">
                    <a:lumMod val="50000"/>
                  </a:schemeClr>
                </a:solidFill>
                <a:latin typeface="+mn-lt"/>
              </a:rPr>
              <a:t>khuyến</a:t>
            </a:r>
            <a:r>
              <a:rPr lang="en-US" sz="3200" dirty="0">
                <a:solidFill>
                  <a:schemeClr val="accent1">
                    <a:lumMod val="50000"/>
                  </a:schemeClr>
                </a:solidFill>
                <a:latin typeface="+mn-lt"/>
              </a:rPr>
              <a:t> </a:t>
            </a:r>
            <a:r>
              <a:rPr lang="en-US" sz="3200" dirty="0" err="1">
                <a:solidFill>
                  <a:schemeClr val="accent1">
                    <a:lumMod val="50000"/>
                  </a:schemeClr>
                </a:solidFill>
                <a:latin typeface="+mn-lt"/>
              </a:rPr>
              <a:t>nghị</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7B2EF0AE-73E9-D1DF-3A8F-DE9608FFBDBA}"/>
              </a:ext>
            </a:extLst>
          </p:cNvPr>
          <p:cNvSpPr>
            <a:spLocks noGrp="1" noChangeArrowheads="1"/>
          </p:cNvSpPr>
          <p:nvPr>
            <p:ph type="body" idx="1"/>
          </p:nvPr>
        </p:nvSpPr>
        <p:spPr bwMode="auto">
          <a:xfrm>
            <a:off x="609601" y="1277313"/>
            <a:ext cx="10861481" cy="5160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spcBef>
                <a:spcPts val="800"/>
              </a:spcBef>
              <a:spcAft>
                <a:spcPts val="800"/>
              </a:spcAft>
              <a:buClrTx/>
              <a:buSzTx/>
              <a:buNone/>
            </a:pPr>
            <a:r>
              <a:rPr lang="vi-VN" altLang="en-US" b="1" dirty="0">
                <a:solidFill>
                  <a:schemeClr val="tx1"/>
                </a:solidFill>
                <a:latin typeface="Arial" panose="020B0604020202020204" pitchFamily="34" charset="0"/>
              </a:rPr>
              <a:t>Kết luận:</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Tiết kiệm năng lượng trong sản xuất gạch nung là yếu tố quan trọng để phát triển bền vững.</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Việc áp dụng công nghệ hiện đại và quản lý năng lượng hiệu quả sẽ mang lại lợi ích lớn.</a:t>
            </a:r>
          </a:p>
          <a:p>
            <a:pPr marL="0" indent="0" algn="just" eaLnBrk="0" fontAlgn="base" hangingPunct="0">
              <a:lnSpc>
                <a:spcPct val="130000"/>
              </a:lnSpc>
              <a:spcBef>
                <a:spcPts val="800"/>
              </a:spcBef>
              <a:spcAft>
                <a:spcPts val="800"/>
              </a:spcAft>
              <a:buClrTx/>
              <a:buSzTx/>
              <a:buNone/>
            </a:pPr>
            <a:r>
              <a:rPr lang="vi-VN" altLang="en-US" b="1" dirty="0">
                <a:solidFill>
                  <a:schemeClr val="tx1"/>
                </a:solidFill>
                <a:latin typeface="Arial" panose="020B0604020202020204" pitchFamily="34" charset="0"/>
              </a:rPr>
              <a:t>Khuyến nghị:</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Khuyến khích doanh nghiệp chuyển đổi sang lò tuy-nen và công nghệ tiết kiệm năng lượng.</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Tăng cường chính sách hỗ trợ tài chính và đào tạo về tiết kiệm năng lượng.</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Nghiên cứu và ứng dụng các nguồn nhiên liệu tái tạo trong sản xuất.</a:t>
            </a:r>
          </a:p>
        </p:txBody>
      </p:sp>
    </p:spTree>
    <p:extLst>
      <p:ext uri="{BB962C8B-B14F-4D97-AF65-F5344CB8AC3E}">
        <p14:creationId xmlns:p14="http://schemas.microsoft.com/office/powerpoint/2010/main" val="24310470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3AF247-253B-6FF1-9A26-AF685D3CA83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ADE4E7-D8FC-4BD2-5193-E116AD3702A0}"/>
              </a:ext>
            </a:extLst>
          </p:cNvPr>
          <p:cNvSpPr>
            <a:spLocks noGrp="1"/>
          </p:cNvSpPr>
          <p:nvPr>
            <p:ph type="title"/>
          </p:nvPr>
        </p:nvSpPr>
        <p:spPr/>
        <p:txBody>
          <a:bodyPr>
            <a:noAutofit/>
          </a:bodyPr>
          <a:lstStyle/>
          <a:p>
            <a:r>
              <a:rPr lang="en-US" sz="3200" dirty="0" err="1">
                <a:solidFill>
                  <a:schemeClr val="accent1">
                    <a:lumMod val="50000"/>
                  </a:schemeClr>
                </a:solidFill>
                <a:latin typeface="+mn-lt"/>
              </a:rPr>
              <a:t>Kết</a:t>
            </a:r>
            <a:r>
              <a:rPr lang="en-US" sz="3200" dirty="0">
                <a:solidFill>
                  <a:schemeClr val="accent1">
                    <a:lumMod val="50000"/>
                  </a:schemeClr>
                </a:solidFill>
                <a:latin typeface="+mn-lt"/>
              </a:rPr>
              <a:t> </a:t>
            </a:r>
            <a:r>
              <a:rPr lang="en-US" sz="3200" dirty="0" err="1">
                <a:solidFill>
                  <a:schemeClr val="accent1">
                    <a:lumMod val="50000"/>
                  </a:schemeClr>
                </a:solidFill>
                <a:latin typeface="+mn-lt"/>
              </a:rPr>
              <a:t>luận</a:t>
            </a:r>
            <a:r>
              <a:rPr lang="en-US" sz="3200" dirty="0">
                <a:solidFill>
                  <a:schemeClr val="accent1">
                    <a:lumMod val="50000"/>
                  </a:schemeClr>
                </a:solidFill>
                <a:latin typeface="+mn-lt"/>
              </a:rPr>
              <a:t> </a:t>
            </a:r>
            <a:r>
              <a:rPr lang="en-US" sz="3200" dirty="0" err="1">
                <a:solidFill>
                  <a:schemeClr val="accent1">
                    <a:lumMod val="50000"/>
                  </a:schemeClr>
                </a:solidFill>
                <a:latin typeface="+mn-lt"/>
              </a:rPr>
              <a:t>và</a:t>
            </a:r>
            <a:r>
              <a:rPr lang="en-US" sz="3200" dirty="0">
                <a:solidFill>
                  <a:schemeClr val="accent1">
                    <a:lumMod val="50000"/>
                  </a:schemeClr>
                </a:solidFill>
                <a:latin typeface="+mn-lt"/>
              </a:rPr>
              <a:t> </a:t>
            </a:r>
            <a:r>
              <a:rPr lang="en-US" sz="3200" dirty="0" err="1">
                <a:solidFill>
                  <a:schemeClr val="accent1">
                    <a:lumMod val="50000"/>
                  </a:schemeClr>
                </a:solidFill>
                <a:latin typeface="+mn-lt"/>
              </a:rPr>
              <a:t>kiến</a:t>
            </a:r>
            <a:r>
              <a:rPr lang="en-US" sz="3200" dirty="0">
                <a:solidFill>
                  <a:schemeClr val="accent1">
                    <a:lumMod val="50000"/>
                  </a:schemeClr>
                </a:solidFill>
                <a:latin typeface="+mn-lt"/>
              </a:rPr>
              <a:t> </a:t>
            </a:r>
            <a:r>
              <a:rPr lang="en-US" sz="3200" dirty="0" err="1">
                <a:solidFill>
                  <a:schemeClr val="accent1">
                    <a:lumMod val="50000"/>
                  </a:schemeClr>
                </a:solidFill>
                <a:latin typeface="+mn-lt"/>
              </a:rPr>
              <a:t>nghị</a:t>
            </a:r>
            <a:endParaRPr lang="en-US" sz="32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66B320BD-177B-2B05-30D5-F3130B3F59A7}"/>
              </a:ext>
            </a:extLst>
          </p:cNvPr>
          <p:cNvSpPr>
            <a:spLocks noGrp="1" noChangeArrowheads="1"/>
          </p:cNvSpPr>
          <p:nvPr>
            <p:ph type="body" idx="1"/>
          </p:nvPr>
        </p:nvSpPr>
        <p:spPr bwMode="auto">
          <a:xfrm>
            <a:off x="609601" y="1298603"/>
            <a:ext cx="10861481" cy="576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spcFirstLastPara="1" vert="horz" wrap="square" lIns="121920" tIns="60960" rIns="121920" bIns="60960" numCol="1" anchor="ctr" anchorCtr="0" compatLnSpc="1">
            <a:prstTxWarp prst="textNoShape">
              <a:avLst/>
            </a:prstTxWarp>
            <a:spAutoFit/>
          </a:bodyPr>
          <a:lstStyle/>
          <a:p>
            <a:pPr marL="0" indent="0" algn="just" eaLnBrk="0" fontAlgn="base" hangingPunct="0">
              <a:lnSpc>
                <a:spcPct val="130000"/>
              </a:lnSpc>
              <a:spcBef>
                <a:spcPts val="800"/>
              </a:spcBef>
              <a:spcAft>
                <a:spcPts val="800"/>
              </a:spcAft>
              <a:buClrTx/>
              <a:buSzTx/>
              <a:buNone/>
            </a:pPr>
            <a:r>
              <a:rPr lang="vi-VN" altLang="en-US" b="1" dirty="0">
                <a:solidFill>
                  <a:schemeClr val="tx1"/>
                </a:solidFill>
                <a:latin typeface="Arial" panose="020B0604020202020204" pitchFamily="34" charset="0"/>
              </a:rPr>
              <a:t>Kết luận:</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Tiết kiệm năng lượng là yếu tố cốt lõi để phát triển bền vững ngành sản xuất gốm.</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Chuyển đổi công nghệ và quản lý năng lượng hiệu quả sẽ mang lại lợi ích kinh tế, môi trường và xã hội.</a:t>
            </a:r>
          </a:p>
          <a:p>
            <a:pPr marL="0" indent="0" algn="just" eaLnBrk="0" fontAlgn="base" hangingPunct="0">
              <a:lnSpc>
                <a:spcPct val="130000"/>
              </a:lnSpc>
              <a:spcBef>
                <a:spcPts val="800"/>
              </a:spcBef>
              <a:spcAft>
                <a:spcPts val="800"/>
              </a:spcAft>
              <a:buClrTx/>
              <a:buSzTx/>
              <a:buNone/>
            </a:pPr>
            <a:r>
              <a:rPr lang="vi-VN" altLang="en-US" b="1" dirty="0">
                <a:solidFill>
                  <a:schemeClr val="tx1"/>
                </a:solidFill>
                <a:latin typeface="Arial" panose="020B0604020202020204" pitchFamily="34" charset="0"/>
              </a:rPr>
              <a:t>Kiến nghị:</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Đẩy mạnh chính sách hỗ trợ doanh nghiệp đầu tư vào công nghệ mới.</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Tăng cường nghiên cứu và phát triển các nguồn nhiên liệu thay thế.</a:t>
            </a:r>
          </a:p>
          <a:p>
            <a:pPr marL="380990" indent="-380990" algn="just" eaLnBrk="0" fontAlgn="base" hangingPunct="0">
              <a:lnSpc>
                <a:spcPct val="130000"/>
              </a:lnSpc>
              <a:spcBef>
                <a:spcPts val="800"/>
              </a:spcBef>
              <a:spcAft>
                <a:spcPts val="800"/>
              </a:spcAft>
              <a:buClrTx/>
              <a:buSzTx/>
            </a:pPr>
            <a:r>
              <a:rPr lang="vi-VN" altLang="en-US" dirty="0">
                <a:solidFill>
                  <a:schemeClr val="tx1"/>
                </a:solidFill>
                <a:latin typeface="Arial" panose="020B0604020202020204" pitchFamily="34" charset="0"/>
              </a:rPr>
              <a:t>Tổ chức các chương trình đào tạo về tiết kiệm năng lượng cho doanh nghiệp sản xuất gốm.</a:t>
            </a:r>
          </a:p>
          <a:p>
            <a:pPr marL="380990" indent="-380990" algn="just" eaLnBrk="0" fontAlgn="base" hangingPunct="0">
              <a:lnSpc>
                <a:spcPct val="130000"/>
              </a:lnSpc>
              <a:spcBef>
                <a:spcPts val="800"/>
              </a:spcBef>
              <a:spcAft>
                <a:spcPts val="800"/>
              </a:spcAft>
              <a:buClrTx/>
              <a:buSzTx/>
            </a:pPr>
            <a:endParaRPr lang="en-US" altLang="en-US" dirty="0">
              <a:solidFill>
                <a:schemeClr val="tx1"/>
              </a:solidFill>
              <a:latin typeface="Arial" panose="020B0604020202020204" pitchFamily="34" charset="0"/>
            </a:endParaRPr>
          </a:p>
        </p:txBody>
      </p:sp>
    </p:spTree>
    <p:extLst>
      <p:ext uri="{BB962C8B-B14F-4D97-AF65-F5344CB8AC3E}">
        <p14:creationId xmlns:p14="http://schemas.microsoft.com/office/powerpoint/2010/main" val="36043305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a:solidFill>
                  <a:schemeClr val="accent1">
                    <a:lumMod val="50000"/>
                  </a:schemeClr>
                </a:solidFill>
              </a:rPr>
              <a:t>CẢM ƠN</a:t>
            </a:r>
            <a:endParaRPr lang="en-US" sz="4800" b="1" dirty="0">
              <a:solidFill>
                <a:schemeClr val="accent1">
                  <a:lumMod val="50000"/>
                </a:schemeClr>
              </a:solidFill>
            </a:endParaRPr>
          </a:p>
        </p:txBody>
      </p:sp>
    </p:spTree>
    <p:extLst>
      <p:ext uri="{BB962C8B-B14F-4D97-AF65-F5344CB8AC3E}">
        <p14:creationId xmlns:p14="http://schemas.microsoft.com/office/powerpoint/2010/main" val="1820024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p:nvPr>
        </p:nvSpPr>
        <p:spPr>
          <a:xfrm>
            <a:off x="698861" y="531793"/>
            <a:ext cx="10524067" cy="654050"/>
          </a:xfrm>
        </p:spPr>
        <p:txBody>
          <a:bodyPr>
            <a:noAutofit/>
          </a:bodyPr>
          <a:lstStyle/>
          <a:p>
            <a:pPr algn="ctr"/>
            <a:r>
              <a:rPr lang="vi-VN" sz="3200" dirty="0">
                <a:solidFill>
                  <a:schemeClr val="accent1">
                    <a:lumMod val="50000"/>
                  </a:schemeClr>
                </a:solidFill>
                <a:latin typeface="Arial" panose="020B0604020202020204" pitchFamily="34" charset="0"/>
              </a:rPr>
              <a:t>Tiêu thụ năng lượng cuối cùng theo ngành ở VN</a:t>
            </a:r>
            <a:endParaRPr lang="en-US" sz="3200" dirty="0">
              <a:solidFill>
                <a:schemeClr val="accent1">
                  <a:lumMod val="50000"/>
                </a:schemeClr>
              </a:solidFill>
            </a:endParaRPr>
          </a:p>
        </p:txBody>
      </p:sp>
      <p:pic>
        <p:nvPicPr>
          <p:cNvPr id="3" name="Picture 2">
            <a:extLst>
              <a:ext uri="{FF2B5EF4-FFF2-40B4-BE49-F238E27FC236}">
                <a16:creationId xmlns:a16="http://schemas.microsoft.com/office/drawing/2014/main" id="{F16CAE9F-E20C-DB7C-41F2-C3B5C5B19D26}"/>
              </a:ext>
            </a:extLst>
          </p:cNvPr>
          <p:cNvPicPr>
            <a:picLocks noChangeAspect="1"/>
          </p:cNvPicPr>
          <p:nvPr/>
        </p:nvPicPr>
        <p:blipFill>
          <a:blip r:embed="rId2"/>
          <a:stretch>
            <a:fillRect/>
          </a:stretch>
        </p:blipFill>
        <p:spPr>
          <a:xfrm>
            <a:off x="1838826" y="1423475"/>
            <a:ext cx="9021792" cy="4575707"/>
          </a:xfrm>
          <a:prstGeom prst="rect">
            <a:avLst/>
          </a:prstGeom>
        </p:spPr>
      </p:pic>
    </p:spTree>
    <p:extLst>
      <p:ext uri="{BB962C8B-B14F-4D97-AF65-F5344CB8AC3E}">
        <p14:creationId xmlns:p14="http://schemas.microsoft.com/office/powerpoint/2010/main" val="333436120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470704" y="571885"/>
            <a:ext cx="10972800" cy="495200"/>
          </a:xfrm>
        </p:spPr>
        <p:txBody>
          <a:bodyPr>
            <a:no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SỬ DỤNG NĂNG LƯỢNG TẠI VN</a:t>
            </a:r>
          </a:p>
        </p:txBody>
      </p:sp>
      <p:pic>
        <p:nvPicPr>
          <p:cNvPr id="2" name="Picture 1">
            <a:extLst>
              <a:ext uri="{FF2B5EF4-FFF2-40B4-BE49-F238E27FC236}">
                <a16:creationId xmlns:a16="http://schemas.microsoft.com/office/drawing/2014/main" id="{1FE94DCC-9A10-B44A-F992-BD613E1E8FFC}"/>
              </a:ext>
            </a:extLst>
          </p:cNvPr>
          <p:cNvPicPr>
            <a:picLocks noChangeAspect="1"/>
          </p:cNvPicPr>
          <p:nvPr/>
        </p:nvPicPr>
        <p:blipFill>
          <a:blip r:embed="rId2"/>
          <a:stretch>
            <a:fillRect/>
          </a:stretch>
        </p:blipFill>
        <p:spPr>
          <a:xfrm>
            <a:off x="929379" y="1323384"/>
            <a:ext cx="10055449" cy="4745268"/>
          </a:xfrm>
          <a:prstGeom prst="rect">
            <a:avLst/>
          </a:prstGeom>
        </p:spPr>
      </p:pic>
    </p:spTree>
    <p:extLst>
      <p:ext uri="{BB962C8B-B14F-4D97-AF65-F5344CB8AC3E}">
        <p14:creationId xmlns:p14="http://schemas.microsoft.com/office/powerpoint/2010/main" val="656580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p:nvPr>
        </p:nvSpPr>
        <p:spPr>
          <a:xfrm>
            <a:off x="609600" y="471469"/>
            <a:ext cx="10972800" cy="701433"/>
          </a:xfrm>
        </p:spPr>
        <p:txBody>
          <a:bodyPr>
            <a:normAutofit/>
          </a:bodyPr>
          <a:lstStyle/>
          <a:p>
            <a:pPr algn="ctr"/>
            <a:r>
              <a:rPr lang="vi-VN" sz="3200" dirty="0">
                <a:solidFill>
                  <a:schemeClr val="accent1">
                    <a:lumMod val="50000"/>
                  </a:schemeClr>
                </a:solidFill>
                <a:latin typeface="Arial" panose="020B0604020202020204" pitchFamily="34" charset="0"/>
              </a:rPr>
              <a:t>Đặc điểm tiêu thụ NL trong công nghiệp ở VN</a:t>
            </a:r>
            <a:endParaRPr lang="en-US" sz="3200" dirty="0">
              <a:solidFill>
                <a:schemeClr val="accent1">
                  <a:lumMod val="50000"/>
                </a:schemeClr>
              </a:solidFill>
            </a:endParaRPr>
          </a:p>
        </p:txBody>
      </p:sp>
      <p:sp>
        <p:nvSpPr>
          <p:cNvPr id="3" name="Content Placeholder 2">
            <a:extLst>
              <a:ext uri="{FF2B5EF4-FFF2-40B4-BE49-F238E27FC236}">
                <a16:creationId xmlns:a16="http://schemas.microsoft.com/office/drawing/2014/main" id="{B3A7010B-C688-7D56-11A7-7B487689FD41}"/>
              </a:ext>
            </a:extLst>
          </p:cNvPr>
          <p:cNvSpPr>
            <a:spLocks noGrp="1"/>
          </p:cNvSpPr>
          <p:nvPr>
            <p:ph idx="1"/>
          </p:nvPr>
        </p:nvSpPr>
        <p:spPr>
          <a:xfrm>
            <a:off x="415600" y="1333681"/>
            <a:ext cx="11360800" cy="5052852"/>
          </a:xfrm>
        </p:spPr>
        <p:txBody>
          <a:bodyPr>
            <a:normAutofit/>
          </a:bodyPr>
          <a:lstStyle/>
          <a:p>
            <a:pPr>
              <a:lnSpc>
                <a:spcPct val="150000"/>
              </a:lnSpc>
              <a:buFont typeface="Wingdings" pitchFamily="2" charset="2"/>
              <a:buChar char="v"/>
            </a:pPr>
            <a:r>
              <a:rPr lang="vi-VN" sz="1800" dirty="0"/>
              <a:t>Công nghiệp là </a:t>
            </a:r>
            <a:r>
              <a:rPr lang="en-US" sz="1800" dirty="0" err="1"/>
              <a:t>lĩnh</a:t>
            </a:r>
            <a:r>
              <a:rPr lang="en-US" sz="1800" dirty="0"/>
              <a:t> </a:t>
            </a:r>
            <a:r>
              <a:rPr lang="en-US" sz="1800" dirty="0" err="1"/>
              <a:t>vực</a:t>
            </a:r>
            <a:r>
              <a:rPr lang="vi-VN" sz="1800" dirty="0"/>
              <a:t> tiêu thụ Năng lượng hàng đầu ở Việt Nam tính theo tiêu thụ điện và tiêu thụ năng lượng cuối cùng</a:t>
            </a:r>
          </a:p>
          <a:p>
            <a:pPr>
              <a:lnSpc>
                <a:spcPct val="150000"/>
              </a:lnSpc>
              <a:buFont typeface="Wingdings" pitchFamily="2" charset="2"/>
              <a:buChar char="v"/>
            </a:pPr>
            <a:r>
              <a:rPr lang="vi-VN" sz="1800" dirty="0"/>
              <a:t>Việt Nam hiện có 3068 cơ sở sử dụng năng lượng trọng điểm (tăng từ 2496 cơ sở từ năm 2017) tiêu thụ năng </a:t>
            </a:r>
            <a:r>
              <a:rPr lang="vi-VN" sz="1800"/>
              <a:t>lượng 51</a:t>
            </a:r>
            <a:r>
              <a:rPr lang="en-US" sz="1800"/>
              <a:t>.</a:t>
            </a:r>
            <a:r>
              <a:rPr lang="vi-VN" sz="1800"/>
              <a:t>393</a:t>
            </a:r>
            <a:r>
              <a:rPr lang="en-US" sz="1800"/>
              <a:t>.</a:t>
            </a:r>
            <a:r>
              <a:rPr lang="vi-VN" sz="1800"/>
              <a:t>648 </a:t>
            </a:r>
            <a:r>
              <a:rPr lang="vi-VN" sz="1800" dirty="0"/>
              <a:t>TOE trong đó cơ sở tiêu thụ Năng lượng trọng điểm thuộc mảng công nghiệp chiếm phần lớn là 2599 cơ sở tiêu </a:t>
            </a:r>
            <a:r>
              <a:rPr lang="vi-VN" sz="1800"/>
              <a:t>thụ 50</a:t>
            </a:r>
            <a:r>
              <a:rPr lang="en-US" sz="1800"/>
              <a:t>.</a:t>
            </a:r>
            <a:r>
              <a:rPr lang="vi-VN" sz="1800"/>
              <a:t>570</a:t>
            </a:r>
            <a:r>
              <a:rPr lang="en-US" sz="1800"/>
              <a:t>.</a:t>
            </a:r>
            <a:r>
              <a:rPr lang="vi-VN" sz="1800"/>
              <a:t>115 </a:t>
            </a:r>
            <a:r>
              <a:rPr lang="vi-VN" sz="1800" dirty="0"/>
              <a:t>TOE. Công nghiệp Việt Nam có ưu thế lớn về tiết kiệm năng lượng</a:t>
            </a:r>
          </a:p>
          <a:p>
            <a:pPr>
              <a:lnSpc>
                <a:spcPct val="150000"/>
              </a:lnSpc>
              <a:buFont typeface="Wingdings" pitchFamily="2" charset="2"/>
              <a:buChar char="v"/>
            </a:pPr>
            <a:r>
              <a:rPr lang="vi-VN" sz="1800" dirty="0"/>
              <a:t>Đến năm 2025, Việt Nam </a:t>
            </a:r>
            <a:r>
              <a:rPr lang="en-US" sz="1800" dirty="0" err="1"/>
              <a:t>yêu</a:t>
            </a:r>
            <a:r>
              <a:rPr lang="en-US" sz="1800" dirty="0"/>
              <a:t> </a:t>
            </a:r>
            <a:r>
              <a:rPr lang="en-US" sz="1800" dirty="0" err="1"/>
              <a:t>cầu</a:t>
            </a:r>
            <a:r>
              <a:rPr lang="vi-VN" sz="1800" dirty="0"/>
              <a:t> 100% doanh nghiệp trọng điểm phải áp dụng hệ thống quản lý năng lượng theo quy định theo quyết định 280/Q Đ TTG </a:t>
            </a:r>
            <a:r>
              <a:rPr lang="vi-VN" sz="1800"/>
              <a:t>của </a:t>
            </a:r>
            <a:r>
              <a:rPr lang="en-US" sz="1800"/>
              <a:t>T</a:t>
            </a:r>
            <a:r>
              <a:rPr lang="vi-VN" sz="1800"/>
              <a:t>hủ </a:t>
            </a:r>
            <a:r>
              <a:rPr lang="en-US" sz="1800" dirty="0"/>
              <a:t>T</a:t>
            </a:r>
            <a:r>
              <a:rPr lang="vi-VN" sz="1800"/>
              <a:t>ướng </a:t>
            </a:r>
            <a:r>
              <a:rPr lang="en-US" sz="1800" dirty="0"/>
              <a:t>C</a:t>
            </a:r>
            <a:r>
              <a:rPr lang="vi-VN" sz="1800"/>
              <a:t>hính </a:t>
            </a:r>
            <a:r>
              <a:rPr lang="en-US" sz="1800" dirty="0"/>
              <a:t>P</a:t>
            </a:r>
            <a:r>
              <a:rPr lang="vi-VN" sz="1800"/>
              <a:t>hủ </a:t>
            </a:r>
            <a:r>
              <a:rPr lang="vi-VN" sz="1800" dirty="0"/>
              <a:t>về phê duyệt chương trình Quốc gia về sử dụng NLTKHQ giai đoạn 2019 – 2030.</a:t>
            </a:r>
          </a:p>
          <a:p>
            <a:pPr>
              <a:lnSpc>
                <a:spcPct val="150000"/>
              </a:lnSpc>
              <a:buFont typeface="Wingdings" pitchFamily="2" charset="2"/>
              <a:buChar char="v"/>
            </a:pPr>
            <a:r>
              <a:rPr lang="vi-VN" sz="1800" dirty="0"/>
              <a:t>Việc áp dụng hệ thống Quản lý Năng lượng ở Việt Nam còn rất thiếu và yếu. Nhiều doanh nghiệp chỉ thực hiện để đáp ứng khuôn khổ về luật. </a:t>
            </a:r>
          </a:p>
          <a:p>
            <a:pPr>
              <a:lnSpc>
                <a:spcPct val="150000"/>
              </a:lnSpc>
              <a:buFont typeface="Wingdings" pitchFamily="2" charset="2"/>
              <a:buChar char="v"/>
            </a:pPr>
            <a:endParaRPr lang="vi-VN" sz="1800" dirty="0"/>
          </a:p>
          <a:p>
            <a:pPr>
              <a:lnSpc>
                <a:spcPct val="150000"/>
              </a:lnSpc>
              <a:buFont typeface="Wingdings" pitchFamily="2" charset="2"/>
              <a:buChar char="v"/>
            </a:pPr>
            <a:endParaRPr lang="en-US" sz="1800" dirty="0"/>
          </a:p>
        </p:txBody>
      </p:sp>
    </p:spTree>
    <p:extLst>
      <p:ext uri="{BB962C8B-B14F-4D97-AF65-F5344CB8AC3E}">
        <p14:creationId xmlns:p14="http://schemas.microsoft.com/office/powerpoint/2010/main" val="174992278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p:nvPr>
        </p:nvSpPr>
        <p:spPr>
          <a:xfrm>
            <a:off x="385990" y="558800"/>
            <a:ext cx="11420020" cy="654050"/>
          </a:xfrm>
        </p:spPr>
        <p:txBody>
          <a:bodyPr>
            <a:noAutofit/>
          </a:bodyPr>
          <a:lstStyle/>
          <a:p>
            <a:pPr algn="ctr"/>
            <a:r>
              <a:rPr lang="vi-VN" sz="3200" dirty="0">
                <a:solidFill>
                  <a:schemeClr val="accent1">
                    <a:lumMod val="50000"/>
                  </a:schemeClr>
                </a:solidFill>
                <a:latin typeface="+mn-lt"/>
              </a:rPr>
              <a:t>Cơ sở sử dụng năng lượng trọng điểm</a:t>
            </a:r>
            <a:endParaRPr lang="en-US" sz="32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C4582E78-F35F-8D2A-383E-CA0403B496B4}"/>
              </a:ext>
            </a:extLst>
          </p:cNvPr>
          <p:cNvPicPr>
            <a:picLocks noChangeAspect="1"/>
          </p:cNvPicPr>
          <p:nvPr/>
        </p:nvPicPr>
        <p:blipFill>
          <a:blip r:embed="rId2"/>
          <a:stretch>
            <a:fillRect/>
          </a:stretch>
        </p:blipFill>
        <p:spPr>
          <a:xfrm>
            <a:off x="1319042" y="1344420"/>
            <a:ext cx="9553916" cy="4762949"/>
          </a:xfrm>
          <a:prstGeom prst="rect">
            <a:avLst/>
          </a:prstGeom>
        </p:spPr>
      </p:pic>
      <p:sp>
        <p:nvSpPr>
          <p:cNvPr id="7" name="TextBox 6">
            <a:extLst>
              <a:ext uri="{FF2B5EF4-FFF2-40B4-BE49-F238E27FC236}">
                <a16:creationId xmlns:a16="http://schemas.microsoft.com/office/drawing/2014/main" id="{B512A8AF-0AD3-E2B0-287C-0D3AB658E9E5}"/>
              </a:ext>
            </a:extLst>
          </p:cNvPr>
          <p:cNvSpPr txBox="1"/>
          <p:nvPr/>
        </p:nvSpPr>
        <p:spPr>
          <a:xfrm>
            <a:off x="2927494" y="6107370"/>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a:sym typeface="Arial"/>
              </a:rPr>
              <a:t>Số lượng CSSD NLTD và năng lượng tiêu thụ tương ứng, giai đoạn 2017-2021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a:sym typeface="Arial"/>
              </a:rPr>
              <a:t> </a:t>
            </a:r>
            <a:endParaRPr kumimoji="0" lang="en-US" sz="16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26361548"/>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7DEDB-7F3E-2A64-0EDE-FED4EB00B563}"/>
              </a:ext>
            </a:extLst>
          </p:cNvPr>
          <p:cNvSpPr>
            <a:spLocks noGrp="1"/>
          </p:cNvSpPr>
          <p:nvPr>
            <p:ph type="title"/>
          </p:nvPr>
        </p:nvSpPr>
        <p:spPr>
          <a:xfrm>
            <a:off x="0" y="326571"/>
            <a:ext cx="12191999" cy="959324"/>
          </a:xfrm>
        </p:spPr>
        <p:txBody>
          <a:bodyPr>
            <a:noAutofit/>
          </a:bodyPr>
          <a:lstStyle/>
          <a:p>
            <a:pPr algn="ctr"/>
            <a:r>
              <a:rPr lang="vi-VN" dirty="0">
                <a:solidFill>
                  <a:schemeClr val="accent1">
                    <a:lumMod val="50000"/>
                  </a:schemeClr>
                </a:solidFill>
                <a:latin typeface="Arial" panose="020B0604020202020204" pitchFamily="34" charset="0"/>
              </a:rPr>
              <a:t>Mục tiêu TKNL cho các </a:t>
            </a:r>
            <a:r>
              <a:rPr lang="vi-VN">
                <a:solidFill>
                  <a:schemeClr val="accent1">
                    <a:lumMod val="50000"/>
                  </a:schemeClr>
                </a:solidFill>
                <a:latin typeface="Arial" panose="020B0604020202020204" pitchFamily="34" charset="0"/>
              </a:rPr>
              <a:t>ngành </a:t>
            </a:r>
            <a:r>
              <a:rPr lang="en-US">
                <a:solidFill>
                  <a:schemeClr val="accent1">
                    <a:lumMod val="50000"/>
                  </a:schemeClr>
                </a:solidFill>
                <a:latin typeface="Arial" panose="020B0604020202020204" pitchFamily="34" charset="0"/>
              </a:rPr>
              <a:t>c</a:t>
            </a:r>
            <a:r>
              <a:rPr lang="vi-VN">
                <a:solidFill>
                  <a:schemeClr val="accent1">
                    <a:lumMod val="50000"/>
                  </a:schemeClr>
                </a:solidFill>
                <a:latin typeface="Arial" panose="020B0604020202020204" pitchFamily="34" charset="0"/>
              </a:rPr>
              <a:t>ông </a:t>
            </a:r>
            <a:r>
              <a:rPr lang="vi-VN" dirty="0">
                <a:solidFill>
                  <a:schemeClr val="accent1">
                    <a:lumMod val="50000"/>
                  </a:schemeClr>
                </a:solidFill>
                <a:latin typeface="Arial" panose="020B0604020202020204" pitchFamily="34" charset="0"/>
              </a:rPr>
              <a:t>nghiệp Việt Nam đến năm 2030</a:t>
            </a:r>
            <a:endParaRPr lang="en-US" dirty="0">
              <a:solidFill>
                <a:schemeClr val="accent1">
                  <a:lumMod val="50000"/>
                </a:schemeClr>
              </a:solidFill>
            </a:endParaRPr>
          </a:p>
        </p:txBody>
      </p:sp>
      <p:graphicFrame>
        <p:nvGraphicFramePr>
          <p:cNvPr id="5" name="Table 4">
            <a:extLst>
              <a:ext uri="{FF2B5EF4-FFF2-40B4-BE49-F238E27FC236}">
                <a16:creationId xmlns:a16="http://schemas.microsoft.com/office/drawing/2014/main" id="{A128C5AB-2A8D-BDE4-39BD-0C43EE4EC104}"/>
              </a:ext>
            </a:extLst>
          </p:cNvPr>
          <p:cNvGraphicFramePr>
            <a:graphicFrameLocks noGrp="1"/>
          </p:cNvGraphicFramePr>
          <p:nvPr/>
        </p:nvGraphicFramePr>
        <p:xfrm>
          <a:off x="661851" y="1515451"/>
          <a:ext cx="10859590" cy="4363384"/>
        </p:xfrm>
        <a:graphic>
          <a:graphicData uri="http://schemas.openxmlformats.org/drawingml/2006/table">
            <a:tbl>
              <a:tblPr/>
              <a:tblGrid>
                <a:gridCol w="5099515">
                  <a:extLst>
                    <a:ext uri="{9D8B030D-6E8A-4147-A177-3AD203B41FA5}">
                      <a16:colId xmlns:a16="http://schemas.microsoft.com/office/drawing/2014/main" val="1979017036"/>
                    </a:ext>
                  </a:extLst>
                </a:gridCol>
                <a:gridCol w="1682224">
                  <a:extLst>
                    <a:ext uri="{9D8B030D-6E8A-4147-A177-3AD203B41FA5}">
                      <a16:colId xmlns:a16="http://schemas.microsoft.com/office/drawing/2014/main" val="3893941539"/>
                    </a:ext>
                  </a:extLst>
                </a:gridCol>
                <a:gridCol w="1365155">
                  <a:extLst>
                    <a:ext uri="{9D8B030D-6E8A-4147-A177-3AD203B41FA5}">
                      <a16:colId xmlns:a16="http://schemas.microsoft.com/office/drawing/2014/main" val="3304074295"/>
                    </a:ext>
                  </a:extLst>
                </a:gridCol>
                <a:gridCol w="1530029">
                  <a:extLst>
                    <a:ext uri="{9D8B030D-6E8A-4147-A177-3AD203B41FA5}">
                      <a16:colId xmlns:a16="http://schemas.microsoft.com/office/drawing/2014/main" val="1212279981"/>
                    </a:ext>
                  </a:extLst>
                </a:gridCol>
                <a:gridCol w="1182667">
                  <a:extLst>
                    <a:ext uri="{9D8B030D-6E8A-4147-A177-3AD203B41FA5}">
                      <a16:colId xmlns:a16="http://schemas.microsoft.com/office/drawing/2014/main" val="3718809638"/>
                    </a:ext>
                  </a:extLst>
                </a:gridCol>
              </a:tblGrid>
              <a:tr h="864144">
                <a:tc rowSpan="2">
                  <a:txBody>
                    <a:bodyPr/>
                    <a:lstStyle/>
                    <a:p>
                      <a:pPr algn="ctr" fontAlgn="ctr"/>
                      <a:r>
                        <a:rPr lang="en-US" sz="1800" u="none" strike="noStrike" dirty="0" err="1">
                          <a:effectLst/>
                        </a:rPr>
                        <a:t>Các</a:t>
                      </a:r>
                      <a:r>
                        <a:rPr lang="en-US" sz="1800" u="none" strike="noStrike" dirty="0">
                          <a:effectLst/>
                        </a:rPr>
                        <a:t> </a:t>
                      </a:r>
                      <a:r>
                        <a:rPr lang="en-US" sz="1800" u="none" strike="noStrike" dirty="0" err="1">
                          <a:effectLst/>
                        </a:rPr>
                        <a:t>ngành</a:t>
                      </a:r>
                      <a:r>
                        <a:rPr lang="en-US" sz="1800" u="none" strike="noStrike" dirty="0">
                          <a:effectLst/>
                        </a:rPr>
                        <a:t> </a:t>
                      </a:r>
                      <a:r>
                        <a:rPr lang="en-US" sz="1800" u="none" strike="noStrike" dirty="0" err="1">
                          <a:effectLst/>
                        </a:rPr>
                        <a:t>công</a:t>
                      </a:r>
                      <a:r>
                        <a:rPr lang="en-US" sz="1800" u="none" strike="noStrike" dirty="0">
                          <a:effectLst/>
                        </a:rPr>
                        <a:t> </a:t>
                      </a:r>
                      <a:r>
                        <a:rPr lang="en-US" sz="1800" u="none" strike="noStrike" dirty="0" err="1">
                          <a:effectLst/>
                        </a:rPr>
                        <a:t>nghiệp</a:t>
                      </a:r>
                      <a:endParaRPr lang="en-US" sz="1800" b="1" i="0" u="none" strike="noStrike" dirty="0">
                        <a:solidFill>
                          <a:srgbClr val="000000"/>
                        </a:solidFill>
                        <a:effectLst/>
                        <a:latin typeface="Calibri" panose="020F0502020204030204" pitchFamily="34" charset="0"/>
                      </a:endParaRPr>
                    </a:p>
                  </a:txBody>
                  <a:tcPr marL="10160" marR="10160" marT="10160" marB="0" anchor="ct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2025</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tc gridSpan="2">
                  <a:txBody>
                    <a:bodyPr/>
                    <a:lstStyle/>
                    <a:p>
                      <a:pPr algn="ctr" fontAlgn="b"/>
                      <a:r>
                        <a:rPr lang="en-US" sz="1800" u="none" strike="noStrike" dirty="0" err="1">
                          <a:effectLst/>
                        </a:rPr>
                        <a:t>Đến</a:t>
                      </a:r>
                      <a:r>
                        <a:rPr lang="en-US" sz="1800" u="none" strike="noStrike" dirty="0">
                          <a:effectLst/>
                        </a:rPr>
                        <a:t> </a:t>
                      </a:r>
                      <a:r>
                        <a:rPr lang="en-US" sz="1800" u="none" strike="noStrike" dirty="0" err="1">
                          <a:effectLst/>
                        </a:rPr>
                        <a:t>năm</a:t>
                      </a:r>
                      <a:r>
                        <a:rPr lang="en-US" sz="1800" u="none" strike="noStrike" dirty="0">
                          <a:effectLst/>
                        </a:rPr>
                        <a:t> 2030</a:t>
                      </a:r>
                      <a:endParaRPr lang="en-US" sz="1800" b="1" i="0" u="none" strike="noStrike" dirty="0">
                        <a:solidFill>
                          <a:srgbClr val="000000"/>
                        </a:solidFill>
                        <a:effectLst/>
                        <a:latin typeface="Calibri" panose="020F0502020204030204" pitchFamily="34" charset="0"/>
                      </a:endParaRPr>
                    </a:p>
                  </a:txBody>
                  <a:tcPr marL="10160" marR="10160" marT="10160" marB="0" anchor="b"/>
                </a:tc>
                <a:tc hMerge="1">
                  <a:txBody>
                    <a:bodyPr/>
                    <a:lstStyle/>
                    <a:p>
                      <a:endParaRPr lang="en-US"/>
                    </a:p>
                  </a:txBody>
                  <a:tcPr/>
                </a:tc>
                <a:extLst>
                  <a:ext uri="{0D108BD9-81ED-4DB2-BD59-A6C34878D82A}">
                    <a16:rowId xmlns:a16="http://schemas.microsoft.com/office/drawing/2014/main" val="1215956280"/>
                  </a:ext>
                </a:extLst>
              </a:tr>
              <a:tr h="437405">
                <a:tc vMerge="1">
                  <a:txBody>
                    <a:bodyPr/>
                    <a:lstStyle/>
                    <a:p>
                      <a:endParaRPr lang="en-US"/>
                    </a:p>
                  </a:txBody>
                  <a:tcPr/>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Từ </a:t>
                      </a:r>
                      <a:endParaRPr lang="en-US" sz="1800" b="1"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Đến</a:t>
                      </a:r>
                      <a:endParaRPr lang="en-US" sz="1800" b="1"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054434090"/>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thép</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3</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16.5</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956422913"/>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hóa</a:t>
                      </a:r>
                      <a:r>
                        <a:rPr lang="en-US" sz="1800" u="none" strike="noStrike" dirty="0">
                          <a:effectLst/>
                        </a:rPr>
                        <a:t> </a:t>
                      </a:r>
                      <a:r>
                        <a:rPr lang="en-US" sz="1800" u="none" strike="noStrike" dirty="0" err="1">
                          <a:effectLst/>
                        </a:rPr>
                        <a:t>chất</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1113212332"/>
                  </a:ext>
                </a:extLst>
              </a:tr>
              <a:tr h="437405">
                <a:tc>
                  <a:txBody>
                    <a:bodyPr/>
                    <a:lstStyle/>
                    <a:p>
                      <a:pPr algn="l" fontAlgn="b"/>
                      <a:r>
                        <a:rPr lang="en-US" sz="1800" u="none" strike="noStrike" dirty="0" err="1">
                          <a:effectLst/>
                        </a:rPr>
                        <a:t>Công</a:t>
                      </a:r>
                      <a:r>
                        <a:rPr lang="en-US" sz="1800" u="none" strike="noStrike" dirty="0">
                          <a:effectLst/>
                        </a:rPr>
                        <a:t> </a:t>
                      </a:r>
                      <a:r>
                        <a:rPr lang="en-US" sz="1800" u="none" strike="noStrike" dirty="0" err="1">
                          <a:effectLst/>
                        </a:rPr>
                        <a:t>nghiệp</a:t>
                      </a:r>
                      <a:r>
                        <a:rPr lang="en-US" sz="1800" u="none" strike="noStrike" dirty="0">
                          <a:effectLst/>
                        </a:rPr>
                        <a:t> </a:t>
                      </a:r>
                      <a:r>
                        <a:rPr lang="en-US" sz="1800" u="none" strike="noStrike" dirty="0" err="1">
                          <a:effectLst/>
                        </a:rPr>
                        <a:t>sản</a:t>
                      </a:r>
                      <a:r>
                        <a:rPr lang="en-US" sz="1800" u="none" strike="noStrike" dirty="0">
                          <a:effectLst/>
                        </a:rPr>
                        <a:t> </a:t>
                      </a:r>
                      <a:r>
                        <a:rPr lang="en-US" sz="1800" u="none" strike="noStrike" dirty="0" err="1">
                          <a:effectLst/>
                        </a:rPr>
                        <a:t>xuất</a:t>
                      </a:r>
                      <a:r>
                        <a:rPr lang="en-US" sz="1800" u="none" strike="noStrike" dirty="0">
                          <a:effectLst/>
                        </a:rPr>
                        <a:t> </a:t>
                      </a:r>
                      <a:r>
                        <a:rPr lang="en-US" sz="1800" u="none" strike="noStrike" dirty="0" err="1">
                          <a:effectLst/>
                        </a:rPr>
                        <a:t>nhựa</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22.46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21.55</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24.81</a:t>
                      </a:r>
                      <a:endParaRPr lang="en-US" sz="1800" b="0" i="0" u="none" strike="noStrike">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765900644"/>
                  </a:ext>
                </a:extLst>
              </a:tr>
              <a:tr h="437405">
                <a:tc>
                  <a:txBody>
                    <a:bodyPr/>
                    <a:lstStyle/>
                    <a:p>
                      <a:pPr algn="l" fontAlgn="b"/>
                      <a:r>
                        <a:rPr lang="en-US" sz="1800" u="none" strike="noStrike" dirty="0">
                          <a:effectLst/>
                        </a:rPr>
                        <a:t>Xi </a:t>
                      </a:r>
                      <a:r>
                        <a:rPr lang="en-US" sz="1800" u="none" strike="noStrike" dirty="0" err="1">
                          <a:effectLst/>
                        </a:rPr>
                        <a:t>măng</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7.5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10.89</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844396409"/>
                  </a:ext>
                </a:extLst>
              </a:tr>
              <a:tr h="437405">
                <a:tc>
                  <a:txBody>
                    <a:bodyPr/>
                    <a:lstStyle/>
                    <a:p>
                      <a:pPr algn="l" fontAlgn="b"/>
                      <a:r>
                        <a:rPr lang="en-US" sz="1800" u="none" strike="noStrike" dirty="0" err="1">
                          <a:effectLst/>
                        </a:rPr>
                        <a:t>Dệt</a:t>
                      </a:r>
                      <a:r>
                        <a:rPr lang="en-US" sz="1800" u="none" strike="noStrike" dirty="0">
                          <a:effectLst/>
                        </a:rPr>
                        <a:t> may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5</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 </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802999828"/>
                  </a:ext>
                </a:extLst>
              </a:tr>
              <a:tr h="437405">
                <a:tc>
                  <a:txBody>
                    <a:bodyPr/>
                    <a:lstStyle/>
                    <a:p>
                      <a:pPr algn="l" fontAlgn="b"/>
                      <a:r>
                        <a:rPr lang="vi-VN" sz="1800" u="none" strike="noStrike" dirty="0">
                          <a:effectLst/>
                        </a:rPr>
                        <a:t>Rượu bia nước giải khát (%)</a:t>
                      </a:r>
                      <a:endParaRPr lang="vi-VN"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3</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6.88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4.6</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8.44</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2126634764"/>
                  </a:ext>
                </a:extLst>
              </a:tr>
              <a:tr h="437405">
                <a:tc>
                  <a:txBody>
                    <a:bodyPr/>
                    <a:lstStyle/>
                    <a:p>
                      <a:pPr algn="l" fontAlgn="b"/>
                      <a:r>
                        <a:rPr lang="en-US" sz="1800" u="none" strike="noStrike" dirty="0" err="1">
                          <a:effectLst/>
                        </a:rPr>
                        <a:t>Giấy</a:t>
                      </a:r>
                      <a:r>
                        <a:rPr lang="vi-VN" sz="1800" u="none" strike="noStrike" dirty="0">
                          <a:effectLst/>
                        </a:rPr>
                        <a:t> (%)</a:t>
                      </a:r>
                      <a:endParaRPr lang="en-US" sz="1800" b="0" i="0" u="none" strike="noStrike" dirty="0">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15.8</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a:effectLst/>
                        </a:rPr>
                        <a:t>9.9</a:t>
                      </a:r>
                      <a:endParaRPr lang="en-US" sz="1800" b="0" i="0" u="none" strike="noStrike">
                        <a:solidFill>
                          <a:srgbClr val="000000"/>
                        </a:solidFill>
                        <a:effectLst/>
                        <a:latin typeface="Calibri" panose="020F0502020204030204" pitchFamily="34" charset="0"/>
                      </a:endParaRPr>
                    </a:p>
                  </a:txBody>
                  <a:tcPr marL="10160" marR="10160" marT="10160" marB="0" anchor="b"/>
                </a:tc>
                <a:tc>
                  <a:txBody>
                    <a:bodyPr/>
                    <a:lstStyle/>
                    <a:p>
                      <a:pPr algn="ctr" fontAlgn="b"/>
                      <a:r>
                        <a:rPr lang="en-US" sz="1800" u="none" strike="noStrike" dirty="0">
                          <a:effectLst/>
                        </a:rPr>
                        <a:t>18.48</a:t>
                      </a:r>
                      <a:endParaRPr lang="en-US" sz="1800" b="0" i="0" u="none" strike="noStrike" dirty="0">
                        <a:solidFill>
                          <a:srgbClr val="000000"/>
                        </a:solidFill>
                        <a:effectLst/>
                        <a:latin typeface="Calibri" panose="020F0502020204030204" pitchFamily="34" charset="0"/>
                      </a:endParaRPr>
                    </a:p>
                  </a:txBody>
                  <a:tcPr marL="10160" marR="10160" marT="10160" marB="0" anchor="b"/>
                </a:tc>
                <a:extLst>
                  <a:ext uri="{0D108BD9-81ED-4DB2-BD59-A6C34878D82A}">
                    <a16:rowId xmlns:a16="http://schemas.microsoft.com/office/drawing/2014/main" val="3481119152"/>
                  </a:ext>
                </a:extLst>
              </a:tr>
            </a:tbl>
          </a:graphicData>
        </a:graphic>
      </p:graphicFrame>
    </p:spTree>
    <p:extLst>
      <p:ext uri="{BB962C8B-B14F-4D97-AF65-F5344CB8AC3E}">
        <p14:creationId xmlns:p14="http://schemas.microsoft.com/office/powerpoint/2010/main" val="123122988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p:nvPr>
        </p:nvSpPr>
        <p:spPr>
          <a:xfrm>
            <a:off x="609600" y="430582"/>
            <a:ext cx="10972800" cy="664804"/>
          </a:xfrm>
        </p:spPr>
        <p:txBody>
          <a:bodyPr>
            <a:normAutofit/>
          </a:bodyPr>
          <a:lstStyle/>
          <a:p>
            <a:r>
              <a:rPr lang="en-US" dirty="0">
                <a:solidFill>
                  <a:schemeClr val="accent1">
                    <a:lumMod val="50000"/>
                  </a:schemeClr>
                </a:solidFill>
                <a:latin typeface="+mn-lt"/>
              </a:rPr>
              <a:t>THỰC</a:t>
            </a:r>
            <a:r>
              <a:rPr lang="vi-VN" dirty="0">
                <a:solidFill>
                  <a:schemeClr val="accent1">
                    <a:lumMod val="50000"/>
                  </a:schemeClr>
                </a:solidFill>
                <a:latin typeface="+mn-lt"/>
              </a:rPr>
              <a:t> TRẠNG SỬ DỤNG NĂNG LƯỢNG </a:t>
            </a:r>
            <a:r>
              <a:rPr lang="vi-VN">
                <a:solidFill>
                  <a:schemeClr val="accent1">
                    <a:lumMod val="50000"/>
                  </a:schemeClr>
                </a:solidFill>
                <a:latin typeface="+mn-lt"/>
              </a:rPr>
              <a:t>TẠI V</a:t>
            </a:r>
            <a:r>
              <a:rPr lang="en-US">
                <a:solidFill>
                  <a:schemeClr val="accent1">
                    <a:lumMod val="50000"/>
                  </a:schemeClr>
                </a:solidFill>
                <a:latin typeface="+mn-lt"/>
              </a:rPr>
              <a:t>I</a:t>
            </a:r>
            <a:r>
              <a:rPr lang="vi-VN">
                <a:solidFill>
                  <a:schemeClr val="accent1">
                    <a:lumMod val="50000"/>
                  </a:schemeClr>
                </a:solidFill>
                <a:latin typeface="+mn-lt"/>
              </a:rPr>
              <a:t>ỆT </a:t>
            </a:r>
            <a:r>
              <a:rPr lang="vi-VN" dirty="0">
                <a:solidFill>
                  <a:schemeClr val="accent1">
                    <a:lumMod val="50000"/>
                  </a:schemeClr>
                </a:solidFill>
                <a:latin typeface="+mn-lt"/>
              </a:rPr>
              <a:t>NAM</a:t>
            </a:r>
          </a:p>
        </p:txBody>
      </p:sp>
      <p:grpSp>
        <p:nvGrpSpPr>
          <p:cNvPr id="14" name="Google Shape;888;p23">
            <a:extLst>
              <a:ext uri="{FF2B5EF4-FFF2-40B4-BE49-F238E27FC236}">
                <a16:creationId xmlns:a16="http://schemas.microsoft.com/office/drawing/2014/main" id="{67FFE5DC-93F5-4AF3-BAFB-3E44FBC81568}"/>
              </a:ext>
            </a:extLst>
          </p:cNvPr>
          <p:cNvGrpSpPr/>
          <p:nvPr/>
        </p:nvGrpSpPr>
        <p:grpSpPr>
          <a:xfrm>
            <a:off x="6082845" y="1497773"/>
            <a:ext cx="5901337" cy="1931227"/>
            <a:chOff x="616063" y="1176708"/>
            <a:chExt cx="4161233" cy="1448420"/>
          </a:xfrm>
        </p:grpSpPr>
        <p:grpSp>
          <p:nvGrpSpPr>
            <p:cNvPr id="15" name="Google Shape;889;p23">
              <a:extLst>
                <a:ext uri="{FF2B5EF4-FFF2-40B4-BE49-F238E27FC236}">
                  <a16:creationId xmlns:a16="http://schemas.microsoft.com/office/drawing/2014/main" id="{0926C501-E424-4AD6-8F01-6BBA57380CDA}"/>
                </a:ext>
              </a:extLst>
            </p:cNvPr>
            <p:cNvGrpSpPr/>
            <p:nvPr/>
          </p:nvGrpSpPr>
          <p:grpSpPr>
            <a:xfrm>
              <a:off x="1344479" y="1176708"/>
              <a:ext cx="3432817" cy="1448420"/>
              <a:chOff x="2015874" y="1092436"/>
              <a:chExt cx="3432817" cy="1448420"/>
            </a:xfrm>
          </p:grpSpPr>
          <p:sp>
            <p:nvSpPr>
              <p:cNvPr id="17" name="Google Shape;890;p23">
                <a:extLst>
                  <a:ext uri="{FF2B5EF4-FFF2-40B4-BE49-F238E27FC236}">
                    <a16:creationId xmlns:a16="http://schemas.microsoft.com/office/drawing/2014/main" id="{81DCEBBA-E04E-4EBE-85C3-3B5C7C8EAB25}"/>
                  </a:ext>
                </a:extLst>
              </p:cNvPr>
              <p:cNvSpPr txBox="1"/>
              <p:nvPr/>
            </p:nvSpPr>
            <p:spPr>
              <a:xfrm>
                <a:off x="2015874" y="1092436"/>
                <a:ext cx="2639624"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Năng lượng sơ cấp</a:t>
                </a:r>
                <a:endParaRPr kumimoji="0"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endParaRPr>
              </a:p>
            </p:txBody>
          </p:sp>
          <p:sp>
            <p:nvSpPr>
              <p:cNvPr id="18" name="Google Shape;891;p23">
                <a:extLst>
                  <a:ext uri="{FF2B5EF4-FFF2-40B4-BE49-F238E27FC236}">
                    <a16:creationId xmlns:a16="http://schemas.microsoft.com/office/drawing/2014/main" id="{4893BF34-0259-4E1E-AC00-3846A5F60780}"/>
                  </a:ext>
                </a:extLst>
              </p:cNvPr>
              <p:cNvSpPr txBox="1"/>
              <p:nvPr/>
            </p:nvSpPr>
            <p:spPr>
              <a:xfrm>
                <a:off x="2015874" y="1466649"/>
                <a:ext cx="3432817" cy="1074207"/>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a:cs typeface="Arial"/>
                    <a:sym typeface="Arial"/>
                  </a:rPr>
                  <a:t>Năm 2020, TPES của Việt Nam ước đạt 95.762 KTOE, chỉ tăng 1,5% so với năm trước.</a:t>
                </a:r>
                <a:endParaRPr kumimoji="0" lang="vi-VN" sz="20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endParaRPr>
              </a:p>
            </p:txBody>
          </p:sp>
        </p:grpSp>
        <p:sp>
          <p:nvSpPr>
            <p:cNvPr id="16" name="Google Shape;892;p23">
              <a:extLst>
                <a:ext uri="{FF2B5EF4-FFF2-40B4-BE49-F238E27FC236}">
                  <a16:creationId xmlns:a16="http://schemas.microsoft.com/office/drawing/2014/main" id="{234A2572-A6CE-4342-9B57-C336029E2F19}"/>
                </a:ext>
              </a:extLst>
            </p:cNvPr>
            <p:cNvSpPr/>
            <p:nvPr/>
          </p:nvSpPr>
          <p:spPr>
            <a:xfrm>
              <a:off x="616063" y="1375738"/>
              <a:ext cx="552000" cy="552000"/>
            </a:xfrm>
            <a:prstGeom prst="ellipse">
              <a:avLst/>
            </a:prstGeom>
            <a:solidFill>
              <a:schemeClr val="accent2"/>
            </a:solidFill>
            <a:ln w="38100" cap="flat" cmpd="sng">
              <a:solidFill>
                <a:schemeClr val="accent5"/>
              </a:solidFill>
              <a:prstDash val="solid"/>
              <a:round/>
              <a:headEnd type="none" w="sm" len="sm"/>
              <a:tailEnd type="none" w="sm" len="sm"/>
            </a:ln>
          </p:spPr>
          <p:txBody>
            <a:bodyPr spcFirstLastPara="1" wrap="square" lIns="0" tIns="0" rIns="0" bIns="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1</a:t>
              </a:r>
              <a:endParaRPr kumimoji="0" sz="2489" b="0" i="0" u="none" strike="noStrike" kern="0" cap="none" spc="0" normalizeH="0" baseline="0" noProof="0" dirty="0">
                <a:ln>
                  <a:noFill/>
                </a:ln>
                <a:solidFill>
                  <a:srgbClr val="FFFFFF"/>
                </a:solidFill>
                <a:effectLst/>
                <a:uLnTx/>
                <a:uFillTx/>
                <a:latin typeface="Arial"/>
                <a:cs typeface="Arial"/>
                <a:sym typeface="Arial"/>
              </a:endParaRPr>
            </a:p>
          </p:txBody>
        </p:sp>
      </p:grpSp>
      <p:grpSp>
        <p:nvGrpSpPr>
          <p:cNvPr id="19" name="Google Shape;893;p23">
            <a:extLst>
              <a:ext uri="{FF2B5EF4-FFF2-40B4-BE49-F238E27FC236}">
                <a16:creationId xmlns:a16="http://schemas.microsoft.com/office/drawing/2014/main" id="{8A211CEF-6E61-4393-8B73-A7ED20E6D84B}"/>
              </a:ext>
            </a:extLst>
          </p:cNvPr>
          <p:cNvGrpSpPr/>
          <p:nvPr/>
        </p:nvGrpSpPr>
        <p:grpSpPr>
          <a:xfrm>
            <a:off x="6082844" y="4072504"/>
            <a:ext cx="5707371" cy="1711382"/>
            <a:chOff x="616063" y="2189586"/>
            <a:chExt cx="4280529" cy="1283536"/>
          </a:xfrm>
        </p:grpSpPr>
        <p:grpSp>
          <p:nvGrpSpPr>
            <p:cNvPr id="20" name="Google Shape;894;p23">
              <a:extLst>
                <a:ext uri="{FF2B5EF4-FFF2-40B4-BE49-F238E27FC236}">
                  <a16:creationId xmlns:a16="http://schemas.microsoft.com/office/drawing/2014/main" id="{7566E403-3779-44E6-BC8A-DE21CCC875B2}"/>
                </a:ext>
              </a:extLst>
            </p:cNvPr>
            <p:cNvGrpSpPr/>
            <p:nvPr/>
          </p:nvGrpSpPr>
          <p:grpSpPr>
            <a:xfrm>
              <a:off x="1344480" y="2189586"/>
              <a:ext cx="3552112" cy="1283536"/>
              <a:chOff x="2015875" y="1815752"/>
              <a:chExt cx="3552112" cy="1283536"/>
            </a:xfrm>
          </p:grpSpPr>
          <p:sp>
            <p:nvSpPr>
              <p:cNvPr id="22" name="Google Shape;895;p23">
                <a:extLst>
                  <a:ext uri="{FF2B5EF4-FFF2-40B4-BE49-F238E27FC236}">
                    <a16:creationId xmlns:a16="http://schemas.microsoft.com/office/drawing/2014/main" id="{919AEE07-8F08-4FD2-AD09-789E758AC2CD}"/>
                  </a:ext>
                </a:extLst>
              </p:cNvPr>
              <p:cNvSpPr txBox="1"/>
              <p:nvPr/>
            </p:nvSpPr>
            <p:spPr>
              <a:xfrm>
                <a:off x="2015876" y="1815752"/>
                <a:ext cx="3432817" cy="265800"/>
              </a:xfrm>
              <a:prstGeom prst="rect">
                <a:avLst/>
              </a:prstGeom>
              <a:no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latin typeface="Arial" panose="020B0604020202020204" pitchFamily="34" charset="0"/>
                    <a:ea typeface="Fira Sans Extra Condensed"/>
                    <a:cs typeface="Arial" panose="020B0604020202020204" pitchFamily="34" charset="0"/>
                    <a:sym typeface="Fira Sans Extra Condensed"/>
                  </a:rPr>
                  <a:t>Sử dụng năng lượng sơ cấp</a:t>
                </a:r>
              </a:p>
            </p:txBody>
          </p:sp>
          <p:sp>
            <p:nvSpPr>
              <p:cNvPr id="23" name="Google Shape;896;p23">
                <a:extLst>
                  <a:ext uri="{FF2B5EF4-FFF2-40B4-BE49-F238E27FC236}">
                    <a16:creationId xmlns:a16="http://schemas.microsoft.com/office/drawing/2014/main" id="{05484EF4-4D40-4674-9DD8-B9591A329E03}"/>
                  </a:ext>
                </a:extLst>
              </p:cNvPr>
              <p:cNvSpPr txBox="1"/>
              <p:nvPr/>
            </p:nvSpPr>
            <p:spPr>
              <a:xfrm>
                <a:off x="2015875" y="2258243"/>
                <a:ext cx="3552112" cy="841045"/>
              </a:xfrm>
              <a:prstGeom prst="rect">
                <a:avLst/>
              </a:prstGeom>
              <a:noFill/>
              <a:ln>
                <a:noFill/>
              </a:ln>
            </p:spPr>
            <p:txBody>
              <a:bodyPr spcFirstLastPara="1" wrap="square" lIns="121900" tIns="121900" rIns="121900" bIns="121900" anchor="ctr" anchorCtr="0">
                <a:no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rPr>
                  <a:t>﻿Sản lượng xuất khẩu của năm 2019 chỉ còn 8.834 KTOE, giảm 2,4 lần so với năm 2010</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0" u="none" strike="noStrike" kern="0" cap="none" spc="0" normalizeH="0" baseline="0" noProof="0" dirty="0">
                    <a:ln>
                      <a:noFill/>
                    </a:ln>
                    <a:solidFill>
                      <a:srgbClr val="000000"/>
                    </a:solidFill>
                    <a:effectLst/>
                    <a:uLnTx/>
                    <a:uFillTx/>
                    <a:latin typeface="Arial" panose="020B0604020202020204" pitchFamily="34" charset="0"/>
                    <a:ea typeface="Roboto"/>
                    <a:cs typeface="Arial" panose="020B0604020202020204" pitchFamily="34" charset="0"/>
                    <a:sym typeface="Roboto"/>
                  </a:rPr>
                  <a:t>﻿Năm 2019, năng lượng nhập khẩu là 44.342 KTOE, tăng 39,6% so với năm 2018</a:t>
                </a:r>
              </a:p>
            </p:txBody>
          </p:sp>
        </p:grpSp>
        <p:sp>
          <p:nvSpPr>
            <p:cNvPr id="21" name="Google Shape;897;p23">
              <a:extLst>
                <a:ext uri="{FF2B5EF4-FFF2-40B4-BE49-F238E27FC236}">
                  <a16:creationId xmlns:a16="http://schemas.microsoft.com/office/drawing/2014/main" id="{8C88FB69-FBEE-4261-8387-B953A934F469}"/>
                </a:ext>
              </a:extLst>
            </p:cNvPr>
            <p:cNvSpPr/>
            <p:nvPr/>
          </p:nvSpPr>
          <p:spPr>
            <a:xfrm>
              <a:off x="616063" y="2509013"/>
              <a:ext cx="552000" cy="552000"/>
            </a:xfrm>
            <a:prstGeom prst="ellipse">
              <a:avLst/>
            </a:prstGeom>
            <a:solidFill>
              <a:schemeClr val="accent4"/>
            </a:solidFill>
            <a:ln w="38100" cap="flat" cmpd="sng">
              <a:solidFill>
                <a:schemeClr val="accent4"/>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 sz="2400" b="1" i="0" u="none" strike="noStrike" kern="0" cap="none" spc="0" normalizeH="0" baseline="0" noProof="0" dirty="0">
                  <a:ln>
                    <a:noFill/>
                  </a:ln>
                  <a:solidFill>
                    <a:srgbClr val="FFFFFF"/>
                  </a:solidFill>
                  <a:effectLst/>
                  <a:uLnTx/>
                  <a:uFillTx/>
                  <a:latin typeface="Arial" panose="020B0604020202020204" pitchFamily="34" charset="0"/>
                  <a:ea typeface="Fira Sans Extra Condensed"/>
                  <a:cs typeface="Arial" panose="020B0604020202020204" pitchFamily="34" charset="0"/>
                  <a:sym typeface="Fira Sans Extra Condensed"/>
                </a:rPr>
                <a:t>2</a:t>
              </a:r>
              <a:endParaRPr kumimoji="0" sz="2489" b="0" i="0" u="none" strike="noStrike" kern="0" cap="none" spc="0" normalizeH="0" baseline="0" noProof="0" dirty="0">
                <a:ln>
                  <a:noFill/>
                </a:ln>
                <a:solidFill>
                  <a:srgbClr val="000000"/>
                </a:solidFill>
                <a:effectLst/>
                <a:uLnTx/>
                <a:uFillTx/>
                <a:latin typeface="Arial"/>
                <a:cs typeface="Arial"/>
                <a:sym typeface="Arial"/>
              </a:endParaRPr>
            </a:p>
          </p:txBody>
        </p:sp>
      </p:grpSp>
      <p:pic>
        <p:nvPicPr>
          <p:cNvPr id="5" name="Picture 4">
            <a:extLst>
              <a:ext uri="{FF2B5EF4-FFF2-40B4-BE49-F238E27FC236}">
                <a16:creationId xmlns:a16="http://schemas.microsoft.com/office/drawing/2014/main" id="{2622699A-50DA-FCA3-D52D-F8C3DDFF5BB0}"/>
              </a:ext>
            </a:extLst>
          </p:cNvPr>
          <p:cNvPicPr>
            <a:picLocks noChangeAspect="1"/>
          </p:cNvPicPr>
          <p:nvPr/>
        </p:nvPicPr>
        <p:blipFill>
          <a:blip r:embed="rId2"/>
          <a:stretch>
            <a:fillRect/>
          </a:stretch>
        </p:blipFill>
        <p:spPr>
          <a:xfrm>
            <a:off x="718815" y="1276934"/>
            <a:ext cx="4577090" cy="2578517"/>
          </a:xfrm>
          <a:prstGeom prst="rect">
            <a:avLst/>
          </a:prstGeom>
        </p:spPr>
      </p:pic>
      <p:sp>
        <p:nvSpPr>
          <p:cNvPr id="7" name="TextBox 6">
            <a:extLst>
              <a:ext uri="{FF2B5EF4-FFF2-40B4-BE49-F238E27FC236}">
                <a16:creationId xmlns:a16="http://schemas.microsoft.com/office/drawing/2014/main" id="{72B3E369-2677-691C-7502-1D77F2CA2F3F}"/>
              </a:ext>
            </a:extLst>
          </p:cNvPr>
          <p:cNvSpPr txBox="1"/>
          <p:nvPr/>
        </p:nvSpPr>
        <p:spPr>
          <a:xfrm>
            <a:off x="2813175" y="6427418"/>
            <a:ext cx="40525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800" b="0" i="1" u="none" strike="noStrike" kern="0" cap="none" spc="0" normalizeH="0" baseline="0" noProof="0">
                <a:ln>
                  <a:noFill/>
                </a:ln>
                <a:solidFill>
                  <a:srgbClr val="000000"/>
                </a:solidFill>
                <a:effectLst/>
                <a:uLnTx/>
                <a:uFillTx/>
                <a:latin typeface="Arial"/>
                <a:cs typeface="Arial"/>
                <a:sym typeface="Arial"/>
              </a:rPr>
              <a:t>Thống kê năng lượng Việt Nam 2020</a:t>
            </a:r>
            <a:endParaRPr kumimoji="0" lang="en-VN" sz="1800" b="0" i="1" u="none" strike="noStrike" kern="0" cap="none" spc="0" normalizeH="0" baseline="0" noProof="0" dirty="0">
              <a:ln>
                <a:noFill/>
              </a:ln>
              <a:solidFill>
                <a:srgbClr val="000000"/>
              </a:solidFill>
              <a:effectLst/>
              <a:uLnTx/>
              <a:uFillTx/>
              <a:latin typeface="Arial"/>
              <a:cs typeface="Arial"/>
              <a:sym typeface="Arial"/>
            </a:endParaRPr>
          </a:p>
        </p:txBody>
      </p:sp>
      <p:pic>
        <p:nvPicPr>
          <p:cNvPr id="8" name="Picture 7">
            <a:extLst>
              <a:ext uri="{FF2B5EF4-FFF2-40B4-BE49-F238E27FC236}">
                <a16:creationId xmlns:a16="http://schemas.microsoft.com/office/drawing/2014/main" id="{717D6FE1-DAC3-86BA-E76C-B87E0772B419}"/>
              </a:ext>
            </a:extLst>
          </p:cNvPr>
          <p:cNvPicPr>
            <a:picLocks noChangeAspect="1"/>
          </p:cNvPicPr>
          <p:nvPr/>
        </p:nvPicPr>
        <p:blipFill>
          <a:blip r:embed="rId3"/>
          <a:stretch>
            <a:fillRect/>
          </a:stretch>
        </p:blipFill>
        <p:spPr>
          <a:xfrm>
            <a:off x="609600" y="4018958"/>
            <a:ext cx="5208608" cy="2408460"/>
          </a:xfrm>
          <a:prstGeom prst="rect">
            <a:avLst/>
          </a:prstGeom>
        </p:spPr>
      </p:pic>
    </p:spTree>
    <p:extLst>
      <p:ext uri="{BB962C8B-B14F-4D97-AF65-F5344CB8AC3E}">
        <p14:creationId xmlns:p14="http://schemas.microsoft.com/office/powerpoint/2010/main" val="4087850084"/>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16542</TotalTime>
  <Words>4004</Words>
  <Application>Microsoft Macintosh PowerPoint</Application>
  <PresentationFormat>Widescreen</PresentationFormat>
  <Paragraphs>318</Paragraphs>
  <Slides>39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39</vt:i4>
      </vt:variant>
    </vt:vector>
  </HeadingPairs>
  <TitlesOfParts>
    <vt:vector size="47" baseType="lpstr">
      <vt:lpstr>Wingdings</vt:lpstr>
      <vt:lpstr>Times</vt:lpstr>
      <vt:lpstr>Roboto</vt:lpstr>
      <vt:lpstr>Arial</vt:lpstr>
      <vt:lpstr>Times New Roman</vt:lpstr>
      <vt:lpstr>Calibri</vt:lpstr>
      <vt:lpstr>Fira Sans Extra Condensed</vt:lpstr>
      <vt:lpstr>Energy Saving Infographics by Slidesgo</vt:lpstr>
      <vt:lpstr>CHƯƠNG TRÌNH TẬP HUẤN CHO DOANH NGHIỆP CÔNG NGHIỆP</vt:lpstr>
      <vt:lpstr>Việc sử dụng năng lượng trong công nghiệp toàn cầu</vt:lpstr>
      <vt:lpstr>Tiêu thụ điện theo ngành ở Việt nam</vt:lpstr>
      <vt:lpstr>Tiêu thụ năng lượng cuối cùng theo ngành ở VN</vt:lpstr>
      <vt:lpstr>THỰC TRẠNG SỬ DỤNG NĂNG LƯỢNG TẠI VN</vt:lpstr>
      <vt:lpstr>Đặc điểm tiêu thụ NL trong công nghiệp ở VN</vt:lpstr>
      <vt:lpstr>Cơ sở sử dụng năng lượng trọng điểm</vt:lpstr>
      <vt:lpstr>Mục tiêu TKNL cho các ngành công nghiệp Việt Nam đến năm 2030</vt:lpstr>
      <vt:lpstr>THỰC TRẠNG SỬ DỤNG NĂNG LƯỢNG TẠI VIỆT NAM</vt:lpstr>
      <vt:lpstr>THỰC TRẠNG SỬ DỤNG NĂNG LƯỢNG TẠI VIỆT NAM</vt:lpstr>
      <vt:lpstr>Bảng so sánh giá điện của Việt Nam với một số quốc gia trên thế giới  (nguồn EVN)</vt:lpstr>
      <vt:lpstr>Tiêu thụ năng lượng cụ thể và tiềm năng tiết kiệm năng lượng</vt:lpstr>
      <vt:lpstr>Thực trạng sử dụng năng lượng trong công nghiệp</vt:lpstr>
      <vt:lpstr>Cấu trúc tiêu thụ NL trong ngành công nghiệp</vt:lpstr>
      <vt:lpstr>Nguyên nhân tiêu thụ năng lượng cao</vt:lpstr>
      <vt:lpstr>Những thách thức trong quản lý và SDNL</vt:lpstr>
      <vt:lpstr>Xu hướng phát triển bền vững trong công nghiệp</vt:lpstr>
      <vt:lpstr>PowerPoint Presentation</vt:lpstr>
      <vt:lpstr>Thực trạng sản xuất gạch nung</vt:lpstr>
      <vt:lpstr>So sánh gạch nung và gạch không nung</vt:lpstr>
      <vt:lpstr>Chính sách và quy định của nhà nước</vt:lpstr>
      <vt:lpstr>Tình hình ngành sản xuất gốm ở Việt Nam</vt:lpstr>
      <vt:lpstr>Các loại hình gốm Việt Nam</vt:lpstr>
      <vt:lpstr>Công nghệ sản xuất gạch nung</vt:lpstr>
      <vt:lpstr>Công nghệ sản xuất gạch nung</vt:lpstr>
      <vt:lpstr>Công nghệ sản xuất gạch nung</vt:lpstr>
      <vt:lpstr>Công nghệ sản xuất gạch nung</vt:lpstr>
      <vt:lpstr>Công nghệ sản xuất gạch nung</vt:lpstr>
      <vt:lpstr>Năng lượng sử dụng trong sản xuất gạch nung</vt:lpstr>
      <vt:lpstr>Tiềm năng TKNL trong sản xuất gạch nung</vt:lpstr>
      <vt:lpstr>Tiềm năng TKNL trong sản xuất gạch nung</vt:lpstr>
      <vt:lpstr>Tiềm năng TKNL trong sản xuất gốm</vt:lpstr>
      <vt:lpstr>Tiềm năng TKNL trong sản xuất gốm</vt:lpstr>
      <vt:lpstr>Các biện pháp tiết kiệm năng lượng trong ngành  công nghiệp gạch trên thế giới</vt:lpstr>
      <vt:lpstr>Các biện pháp tiết kiệm năng lượng trong ngành  công nghiệp gạch trên thế giới</vt:lpstr>
      <vt:lpstr>Lợi ích của TKNL trong sản xuất gốm</vt:lpstr>
      <vt:lpstr>Kết luận và khuyến nghị</vt:lpstr>
      <vt:lpstr>Kết luận và kiến nghị</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LÃNH ĐẠO DOANH NGHIỆP</dc:title>
  <cp:lastModifiedBy>823417-Nguyễn Mạnh Hùng</cp:lastModifiedBy>
  <cp:revision>117</cp:revision>
  <dcterms:modified xsi:type="dcterms:W3CDTF">2025-05-09T04:03:38Z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2412393</vt:lpwstr>
  </property>
  <property fmtid="{D5CDD505-2E9C-101B-9397-08002B2CF9AE}" name="NXPowerLiteSettings" pid="3">
    <vt:lpwstr>F7000400038000</vt:lpwstr>
  </property>
  <property fmtid="{D5CDD505-2E9C-101B-9397-08002B2CF9AE}" name="NXPowerLiteVersion" pid="4">
    <vt:lpwstr>S11.0.1</vt:lpwstr>
  </property>
</Properties>
</file>