
<file path=[Content_Types].xml><?xml version="1.0" encoding="utf-8"?>
<Types xmlns="http://schemas.openxmlformats.org/package/2006/content-types">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theme+xml" PartName="/ppt/theme/theme2.xml"/>
  <Override ContentType="application/vnd.openxmlformats-officedocument.theme+xml" PartName="/ppt/theme/theme3.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drawingml.chart+xml" PartName="/ppt/charts/chart1.xml"/>
  <Override ContentType="application/vnd.ms-office.chartstyle+xml" PartName="/ppt/charts/style1.xml"/>
  <Override ContentType="application/vnd.ms-office.chartcolorstyle+xml" PartName="/ppt/charts/colors1.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drawingml.chart+xml" PartName="/ppt/charts/chart2.xml"/>
  <Override ContentType="application/vnd.ms-office.chartstyle+xml" PartName="/ppt/charts/style2.xml"/>
  <Override ContentType="application/vnd.ms-office.chartcolorstyle+xml" PartName="/ppt/charts/colors2.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 id="2147483661" r:id="rId2"/>
  </p:sldMasterIdLst>
  <p:notesMasterIdLst>
    <p:notesMasterId r:id="rId42"/>
  </p:notesMasterIdLst>
  <p:sldIdLst>
    <p:sldId id="2383" r:id="rId3"/>
    <p:sldId id="2388" r:id="rId4"/>
    <p:sldId id="2384" r:id="rId5"/>
    <p:sldId id="2367" r:id="rId6"/>
    <p:sldId id="258" r:id="rId7"/>
    <p:sldId id="265" r:id="rId8"/>
    <p:sldId id="266" r:id="rId9"/>
    <p:sldId id="2371" r:id="rId10"/>
    <p:sldId id="2372" r:id="rId11"/>
    <p:sldId id="2373" r:id="rId12"/>
    <p:sldId id="2389" r:id="rId13"/>
    <p:sldId id="269" r:id="rId14"/>
    <p:sldId id="271" r:id="rId15"/>
    <p:sldId id="273" r:id="rId16"/>
    <p:sldId id="2385" r:id="rId17"/>
    <p:sldId id="2376" r:id="rId18"/>
    <p:sldId id="2378" r:id="rId19"/>
    <p:sldId id="2380" r:id="rId20"/>
    <p:sldId id="2381" r:id="rId21"/>
    <p:sldId id="2382" r:id="rId22"/>
    <p:sldId id="2023" r:id="rId23"/>
    <p:sldId id="807" r:id="rId24"/>
    <p:sldId id="808" r:id="rId25"/>
    <p:sldId id="809" r:id="rId26"/>
    <p:sldId id="810" r:id="rId27"/>
    <p:sldId id="2366" r:id="rId28"/>
    <p:sldId id="811" r:id="rId29"/>
    <p:sldId id="825" r:id="rId30"/>
    <p:sldId id="831" r:id="rId31"/>
    <p:sldId id="829" r:id="rId32"/>
    <p:sldId id="835" r:id="rId33"/>
    <p:sldId id="2024" r:id="rId34"/>
    <p:sldId id="2387" r:id="rId35"/>
    <p:sldId id="2025" r:id="rId36"/>
    <p:sldId id="2026" r:id="rId37"/>
    <p:sldId id="2027" r:id="rId38"/>
    <p:sldId id="2386" r:id="rId39"/>
    <p:sldId id="832" r:id="rId40"/>
    <p:sldId id="2029" r:id="rId41"/>
  </p:sldIdLst>
  <p:sldSz cx="12192000" cy="6858000"/>
  <p:notesSz cx="6858000" cy="9144000"/>
  <p:embeddedFontLst>
    <p:embeddedFont>
      <p:font typeface="Fira Sans Extra Condensed" panose="020F0502020204030204" pitchFamily="34" charset="0"/>
      <p:regular r:id="rId43"/>
      <p:bold r:id="rId44"/>
      <p:italic r:id="rId45"/>
      <p:boldItalic r:id="rId46"/>
    </p:embeddedFont>
    <p:embeddedFont>
      <p:font typeface="Helvetica Neue" panose="02000503000000020004" pitchFamily="2" charset="0"/>
      <p:regular r:id="rId47"/>
      <p:bold r:id="rId48"/>
      <p:italic r:id="rId49"/>
      <p:boldItalic r:id="rId50"/>
    </p:embeddedFont>
    <p:embeddedFont>
      <p:font typeface="Lato" panose="020F0502020204030203" pitchFamily="34" charset="0"/>
      <p:regular r:id="rId51"/>
      <p:bold r:id="rId52"/>
      <p:italic r:id="rId53"/>
      <p:boldItalic r:id="rId54"/>
    </p:embeddedFont>
    <p:embeddedFont>
      <p:font typeface="Roboto" panose="02000000000000000000" pitchFamily="2" charset="0"/>
      <p:regular r:id="rId55"/>
      <p:bold r:id="rId56"/>
      <p:italic r:id="rId57"/>
      <p:boldItalic r:id="rId58"/>
    </p:embeddedFont>
    <p:embeddedFont>
      <p:font typeface="Times" panose="02020603050405020304" pitchFamily="18" charset="0"/>
      <p:regular r:id="rId59"/>
      <p:bold r:id="rId60"/>
      <p:italic r:id="rId61"/>
      <p:boldItalic r:id="rId6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520" autoAdjust="0"/>
    <p:restoredTop sz="81967" autoAdjust="0"/>
  </p:normalViewPr>
  <p:slideViewPr>
    <p:cSldViewPr snapToGrid="0">
      <p:cViewPr varScale="1">
        <p:scale>
          <a:sx n="68" d="100"/>
          <a:sy n="68" d="100"/>
        </p:scale>
        <p:origin x="216" y="760"/>
      </p:cViewPr>
      <p:guideLst/>
    </p:cSldViewPr>
  </p:slid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47" Type="http://schemas.openxmlformats.org/officeDocument/2006/relationships/font" Target="fonts/font5.fntdata"/><Relationship Id="rId50" Type="http://schemas.openxmlformats.org/officeDocument/2006/relationships/font" Target="fonts/font8.fntdata"/><Relationship Id="rId55" Type="http://schemas.openxmlformats.org/officeDocument/2006/relationships/font" Target="fonts/font13.fntdata"/><Relationship Id="rId63"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font" Target="fonts/font3.fntdata"/><Relationship Id="rId53" Type="http://schemas.openxmlformats.org/officeDocument/2006/relationships/font" Target="fonts/font11.fntdata"/><Relationship Id="rId58" Type="http://schemas.openxmlformats.org/officeDocument/2006/relationships/font" Target="fonts/font16.fntdata"/><Relationship Id="rId66"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font" Target="fonts/font19.fntdata"/><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1.fntdata"/><Relationship Id="rId48" Type="http://schemas.openxmlformats.org/officeDocument/2006/relationships/font" Target="fonts/font6.fntdata"/><Relationship Id="rId56" Type="http://schemas.openxmlformats.org/officeDocument/2006/relationships/font" Target="fonts/font14.fntdata"/><Relationship Id="rId64"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font" Target="fonts/font9.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font" Target="fonts/font4.fntdata"/><Relationship Id="rId59" Type="http://schemas.openxmlformats.org/officeDocument/2006/relationships/font" Target="fonts/font17.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font" Target="fonts/font12.fntdata"/><Relationship Id="rId62" Type="http://schemas.openxmlformats.org/officeDocument/2006/relationships/font" Target="fonts/font20.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7.fntdata"/><Relationship Id="rId57" Type="http://schemas.openxmlformats.org/officeDocument/2006/relationships/font" Target="fonts/font15.fntdata"/><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font" Target="fonts/font2.fntdata"/><Relationship Id="rId52" Type="http://schemas.openxmlformats.org/officeDocument/2006/relationships/font" Target="fonts/font10.fntdata"/><Relationship Id="rId60" Type="http://schemas.openxmlformats.org/officeDocument/2006/relationships/font" Target="fonts/font18.fntdata"/><Relationship Id="rId65"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charts/_rels/chart1.xml.rels><?xml version="1.0" encoding="UTF-8" standalone="yes"?>
<Relationships xmlns="http://schemas.openxmlformats.org/package/2006/relationships"><Relationship Id="rId3" Type="http://schemas.openxmlformats.org/officeDocument/2006/relationships/oleObject" Target="file:///D:\Download\Zalo%20Received%20Files\23.09.2024%20PLnangluongtrongdiem2023%20Final%20(Trinh%20CP)%20(1).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1"/>
          <c:order val="1"/>
          <c:tx>
            <c:strRef>
              <c:f>Sheet1!$E$4</c:f>
              <c:strCache>
                <c:ptCount val="1"/>
                <c:pt idx="0">
                  <c:v>Năng lượng tiêu thụ</c:v>
                </c:pt>
              </c:strCache>
            </c:strRef>
          </c:tx>
          <c:spPr>
            <a:solidFill>
              <a:srgbClr val="00B050"/>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5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Sheet1!$C$5:$C$10</c:f>
              <c:numCache>
                <c:formatCode>General</c:formatCode>
                <c:ptCount val="6"/>
                <c:pt idx="0">
                  <c:v>2017</c:v>
                </c:pt>
                <c:pt idx="1">
                  <c:v>2018</c:v>
                </c:pt>
                <c:pt idx="2">
                  <c:v>2019</c:v>
                </c:pt>
                <c:pt idx="3">
                  <c:v>2020</c:v>
                </c:pt>
                <c:pt idx="4">
                  <c:v>2021</c:v>
                </c:pt>
                <c:pt idx="5">
                  <c:v>2023</c:v>
                </c:pt>
              </c:numCache>
            </c:numRef>
          </c:cat>
          <c:val>
            <c:numRef>
              <c:f>Sheet1!$E$5:$E$10</c:f>
              <c:numCache>
                <c:formatCode>General</c:formatCode>
                <c:ptCount val="6"/>
                <c:pt idx="0">
                  <c:v>24126</c:v>
                </c:pt>
                <c:pt idx="1">
                  <c:v>26750</c:v>
                </c:pt>
                <c:pt idx="2">
                  <c:v>35997</c:v>
                </c:pt>
                <c:pt idx="3">
                  <c:v>34294</c:v>
                </c:pt>
                <c:pt idx="4">
                  <c:v>51394</c:v>
                </c:pt>
                <c:pt idx="5">
                  <c:v>40586</c:v>
                </c:pt>
              </c:numCache>
            </c:numRef>
          </c:val>
          <c:extLst>
            <c:ext xmlns:c16="http://schemas.microsoft.com/office/drawing/2014/chart" uri="{C3380CC4-5D6E-409C-BE32-E72D297353CC}">
              <c16:uniqueId val="{00000000-5D3F-474C-A1A2-8813AC8CD880}"/>
            </c:ext>
          </c:extLst>
        </c:ser>
        <c:dLbls>
          <c:showLegendKey val="0"/>
          <c:showVal val="0"/>
          <c:showCatName val="0"/>
          <c:showSerName val="0"/>
          <c:showPercent val="0"/>
          <c:showBubbleSize val="0"/>
        </c:dLbls>
        <c:gapWidth val="219"/>
        <c:overlap val="-27"/>
        <c:axId val="308843616"/>
        <c:axId val="308841536"/>
      </c:barChart>
      <c:lineChart>
        <c:grouping val="standard"/>
        <c:varyColors val="0"/>
        <c:ser>
          <c:idx val="0"/>
          <c:order val="0"/>
          <c:tx>
            <c:strRef>
              <c:f>Sheet1!$D$4</c:f>
              <c:strCache>
                <c:ptCount val="1"/>
                <c:pt idx="0">
                  <c:v>Số lượng DEU</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Sheet1!$C$5:$C$10</c:f>
              <c:numCache>
                <c:formatCode>General</c:formatCode>
                <c:ptCount val="6"/>
                <c:pt idx="0">
                  <c:v>2017</c:v>
                </c:pt>
                <c:pt idx="1">
                  <c:v>2018</c:v>
                </c:pt>
                <c:pt idx="2">
                  <c:v>2019</c:v>
                </c:pt>
                <c:pt idx="3">
                  <c:v>2020</c:v>
                </c:pt>
                <c:pt idx="4">
                  <c:v>2021</c:v>
                </c:pt>
                <c:pt idx="5">
                  <c:v>2023</c:v>
                </c:pt>
              </c:numCache>
            </c:numRef>
          </c:cat>
          <c:val>
            <c:numRef>
              <c:f>Sheet1!$D$5:$D$10</c:f>
              <c:numCache>
                <c:formatCode>General</c:formatCode>
                <c:ptCount val="6"/>
                <c:pt idx="0">
                  <c:v>2496</c:v>
                </c:pt>
                <c:pt idx="1">
                  <c:v>2605</c:v>
                </c:pt>
                <c:pt idx="2">
                  <c:v>3006</c:v>
                </c:pt>
                <c:pt idx="3">
                  <c:v>2961</c:v>
                </c:pt>
                <c:pt idx="4">
                  <c:v>3068</c:v>
                </c:pt>
                <c:pt idx="5">
                  <c:v>3491</c:v>
                </c:pt>
              </c:numCache>
            </c:numRef>
          </c:val>
          <c:smooth val="0"/>
          <c:extLst>
            <c:ext xmlns:c16="http://schemas.microsoft.com/office/drawing/2014/chart" uri="{C3380CC4-5D6E-409C-BE32-E72D297353CC}">
              <c16:uniqueId val="{00000001-5D3F-474C-A1A2-8813AC8CD880}"/>
            </c:ext>
          </c:extLst>
        </c:ser>
        <c:dLbls>
          <c:showLegendKey val="0"/>
          <c:showVal val="0"/>
          <c:showCatName val="0"/>
          <c:showSerName val="0"/>
          <c:showPercent val="0"/>
          <c:showBubbleSize val="0"/>
        </c:dLbls>
        <c:marker val="1"/>
        <c:smooth val="0"/>
        <c:axId val="1255631584"/>
        <c:axId val="1255636992"/>
      </c:lineChart>
      <c:catAx>
        <c:axId val="3088436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08841536"/>
        <c:crosses val="autoZero"/>
        <c:auto val="1"/>
        <c:lblAlgn val="ctr"/>
        <c:lblOffset val="100"/>
        <c:noMultiLvlLbl val="0"/>
      </c:catAx>
      <c:valAx>
        <c:axId val="30884153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08843616"/>
        <c:crosses val="autoZero"/>
        <c:crossBetween val="between"/>
      </c:valAx>
      <c:valAx>
        <c:axId val="1255636992"/>
        <c:scaling>
          <c:orientation val="minMax"/>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255631584"/>
        <c:crosses val="max"/>
        <c:crossBetween val="between"/>
      </c:valAx>
      <c:catAx>
        <c:axId val="1255631584"/>
        <c:scaling>
          <c:orientation val="minMax"/>
        </c:scaling>
        <c:delete val="1"/>
        <c:axPos val="b"/>
        <c:numFmt formatCode="General" sourceLinked="1"/>
        <c:majorTickMark val="out"/>
        <c:minorTickMark val="none"/>
        <c:tickLblPos val="nextTo"/>
        <c:crossAx val="1255636992"/>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r>
              <a:rPr lang="vi-VN">
                <a:solidFill>
                  <a:schemeClr val="tx1"/>
                </a:solidFill>
              </a:rPr>
              <a:t>Biểu đồ giá điện từ năm 2009 đến năm 2024</a:t>
            </a:r>
            <a:endParaRPr lang="en-US">
              <a:solidFill>
                <a:schemeClr val="tx1"/>
              </a:solidFill>
            </a:endParaRPr>
          </a:p>
        </c:rich>
      </c:tx>
      <c:layout>
        <c:manualLayout>
          <c:xMode val="edge"/>
          <c:yMode val="edge"/>
          <c:x val="0.29960493211770528"/>
          <c:y val="2.4906780978985539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endParaRPr lang="en-US"/>
        </a:p>
      </c:txPr>
    </c:title>
    <c:autoTitleDeleted val="0"/>
    <c:plotArea>
      <c:layout>
        <c:manualLayout>
          <c:layoutTarget val="inner"/>
          <c:xMode val="edge"/>
          <c:yMode val="edge"/>
          <c:x val="0.12138609733361129"/>
          <c:y val="0.11334801798065575"/>
          <c:w val="0.86862330326975801"/>
          <c:h val="0.72079114093873431"/>
        </c:manualLayout>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Sheet1!$G$7:$G$22</c:f>
              <c:strCache>
                <c:ptCount val="16"/>
                <c:pt idx="0">
                  <c:v> Năm 2009</c:v>
                </c:pt>
                <c:pt idx="1">
                  <c:v>Năm 2010</c:v>
                </c:pt>
                <c:pt idx="2">
                  <c:v> Năm 2011</c:v>
                </c:pt>
                <c:pt idx="3">
                  <c:v> Năm 2012</c:v>
                </c:pt>
                <c:pt idx="4">
                  <c:v> Năm 2013</c:v>
                </c:pt>
                <c:pt idx="5">
                  <c:v> Năm 2014</c:v>
                </c:pt>
                <c:pt idx="6">
                  <c:v> Năm 2015</c:v>
                </c:pt>
                <c:pt idx="7">
                  <c:v> Năm 2016</c:v>
                </c:pt>
                <c:pt idx="8">
                  <c:v> Năm 2017</c:v>
                </c:pt>
                <c:pt idx="9">
                  <c:v> Năm 2018</c:v>
                </c:pt>
                <c:pt idx="10">
                  <c:v> Năm 2019</c:v>
                </c:pt>
                <c:pt idx="11">
                  <c:v> Năm 2020</c:v>
                </c:pt>
                <c:pt idx="12">
                  <c:v> Năm 2021</c:v>
                </c:pt>
                <c:pt idx="13">
                  <c:v> Năm 2022</c:v>
                </c:pt>
                <c:pt idx="14">
                  <c:v> Năm 2023</c:v>
                </c:pt>
                <c:pt idx="15">
                  <c:v> Năm 2024</c:v>
                </c:pt>
              </c:strCache>
            </c:strRef>
          </c:cat>
          <c:val>
            <c:numRef>
              <c:f>Sheet1!$H$7:$H$22</c:f>
              <c:numCache>
                <c:formatCode>#,##0</c:formatCode>
                <c:ptCount val="16"/>
                <c:pt idx="0" formatCode="General">
                  <c:v>948</c:v>
                </c:pt>
                <c:pt idx="1">
                  <c:v>1058</c:v>
                </c:pt>
                <c:pt idx="2">
                  <c:v>1242</c:v>
                </c:pt>
                <c:pt idx="3">
                  <c:v>1369</c:v>
                </c:pt>
                <c:pt idx="4">
                  <c:v>1508</c:v>
                </c:pt>
                <c:pt idx="5">
                  <c:v>1622</c:v>
                </c:pt>
                <c:pt idx="6">
                  <c:v>1622</c:v>
                </c:pt>
                <c:pt idx="7">
                  <c:v>1622</c:v>
                </c:pt>
                <c:pt idx="8">
                  <c:v>1622</c:v>
                </c:pt>
                <c:pt idx="9">
                  <c:v>1720</c:v>
                </c:pt>
                <c:pt idx="10">
                  <c:v>1864</c:v>
                </c:pt>
                <c:pt idx="11">
                  <c:v>1864</c:v>
                </c:pt>
                <c:pt idx="12">
                  <c:v>1864</c:v>
                </c:pt>
                <c:pt idx="13">
                  <c:v>1864</c:v>
                </c:pt>
                <c:pt idx="14">
                  <c:v>1920</c:v>
                </c:pt>
                <c:pt idx="15">
                  <c:v>2103</c:v>
                </c:pt>
              </c:numCache>
            </c:numRef>
          </c:val>
          <c:extLst>
            <c:ext xmlns:c16="http://schemas.microsoft.com/office/drawing/2014/chart" uri="{C3380CC4-5D6E-409C-BE32-E72D297353CC}">
              <c16:uniqueId val="{00000000-BD16-054D-9B05-542565BF08CA}"/>
            </c:ext>
          </c:extLst>
        </c:ser>
        <c:dLbls>
          <c:dLblPos val="outEnd"/>
          <c:showLegendKey val="0"/>
          <c:showVal val="1"/>
          <c:showCatName val="0"/>
          <c:showSerName val="0"/>
          <c:showPercent val="0"/>
          <c:showBubbleSize val="0"/>
        </c:dLbls>
        <c:gapWidth val="219"/>
        <c:overlap val="-27"/>
        <c:axId val="1143179567"/>
        <c:axId val="1143182447"/>
      </c:barChart>
      <c:catAx>
        <c:axId val="1143179567"/>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r>
                  <a:rPr lang="vi-VN">
                    <a:solidFill>
                      <a:schemeClr val="tx1"/>
                    </a:solidFill>
                  </a:rPr>
                  <a:t>Năm </a:t>
                </a:r>
                <a:endParaRPr lang="en-US">
                  <a:solidFill>
                    <a:schemeClr val="tx1"/>
                  </a:solidFill>
                </a:endParaRP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82447"/>
        <c:crosses val="autoZero"/>
        <c:auto val="1"/>
        <c:lblAlgn val="ctr"/>
        <c:lblOffset val="100"/>
        <c:noMultiLvlLbl val="0"/>
      </c:catAx>
      <c:valAx>
        <c:axId val="114318244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solidFill>
                    <a:latin typeface="+mn-lt"/>
                    <a:ea typeface="+mn-ea"/>
                    <a:cs typeface="+mn-cs"/>
                  </a:defRPr>
                </a:pPr>
                <a:r>
                  <a:rPr lang="vi-VN">
                    <a:solidFill>
                      <a:schemeClr val="tx1"/>
                    </a:solidFill>
                  </a:rPr>
                  <a:t>Giá điện (VND/kWh)</a:t>
                </a:r>
                <a:endParaRPr lang="en-US">
                  <a:solidFill>
                    <a:schemeClr val="tx1"/>
                  </a:solidFill>
                </a:endParaRP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7956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288218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41714000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B9B55F-A051-32F6-2280-26F1F2E68B5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DC002F-6139-74FB-D448-7160E3E2E5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57B72F7-6E2A-1BA2-0040-8691C2D27DE1}"/>
              </a:ext>
            </a:extLst>
          </p:cNvPr>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19920251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7C6BBC-672B-1905-D3CB-FB45690B0C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7E4779-7349-E298-D409-A1131F4983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8F068C-CB91-774C-58FD-7C6B0D892945}"/>
              </a:ext>
            </a:extLst>
          </p:cNvPr>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6836520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396153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9000" eaLnBrk="0" hangingPunct="0">
              <a:defRPr kumimoji="1" sz="2400" b="1">
                <a:solidFill>
                  <a:schemeClr val="tx1"/>
                </a:solidFill>
                <a:latin typeface="Arial" charset="0"/>
                <a:cs typeface="Times New Roman" pitchFamily="18" charset="0"/>
              </a:defRPr>
            </a:lvl1pPr>
            <a:lvl2pPr marL="742950" indent="-285750" defTabSz="889000" eaLnBrk="0" hangingPunct="0">
              <a:defRPr kumimoji="1" sz="2400" b="1">
                <a:solidFill>
                  <a:schemeClr val="tx1"/>
                </a:solidFill>
                <a:latin typeface="Arial" charset="0"/>
                <a:cs typeface="Times New Roman" pitchFamily="18" charset="0"/>
              </a:defRPr>
            </a:lvl2pPr>
            <a:lvl3pPr marL="1143000" indent="-228600" defTabSz="889000" eaLnBrk="0" hangingPunct="0">
              <a:defRPr kumimoji="1" sz="2400" b="1">
                <a:solidFill>
                  <a:schemeClr val="tx1"/>
                </a:solidFill>
                <a:latin typeface="Arial" charset="0"/>
                <a:cs typeface="Times New Roman" pitchFamily="18" charset="0"/>
              </a:defRPr>
            </a:lvl3pPr>
            <a:lvl4pPr marL="1600200" indent="-228600" defTabSz="889000" eaLnBrk="0" hangingPunct="0">
              <a:defRPr kumimoji="1" sz="2400" b="1">
                <a:solidFill>
                  <a:schemeClr val="tx1"/>
                </a:solidFill>
                <a:latin typeface="Arial" charset="0"/>
                <a:cs typeface="Times New Roman" pitchFamily="18" charset="0"/>
              </a:defRPr>
            </a:lvl4pPr>
            <a:lvl5pPr marL="2057400" indent="-228600" defTabSz="889000" eaLnBrk="0" hangingPunct="0">
              <a:defRPr kumimoji="1" sz="2400" b="1">
                <a:solidFill>
                  <a:schemeClr val="tx1"/>
                </a:solidFill>
                <a:latin typeface="Arial" charset="0"/>
                <a:cs typeface="Times New Roman" pitchFamily="18" charset="0"/>
              </a:defRPr>
            </a:lvl5pPr>
            <a:lvl6pPr marL="25146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6pPr>
            <a:lvl7pPr marL="29718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7pPr>
            <a:lvl8pPr marL="34290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8pPr>
            <a:lvl9pPr marL="38862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9pPr>
          </a:lstStyle>
          <a:p>
            <a:pPr marL="0" marR="0" lvl="0" indent="0" algn="l" defTabSz="889000" rtl="0" eaLnBrk="0" fontAlgn="auto" latinLnBrk="0" hangingPunct="0">
              <a:lnSpc>
                <a:spcPct val="100000"/>
              </a:lnSpc>
              <a:spcBef>
                <a:spcPts val="0"/>
              </a:spcBef>
              <a:spcAft>
                <a:spcPts val="0"/>
              </a:spcAft>
              <a:buClr>
                <a:srgbClr val="000000"/>
              </a:buClr>
              <a:buSzTx/>
              <a:buFont typeface="Arial"/>
              <a:buNone/>
              <a:tabLst/>
              <a:defRPr/>
            </a:pPr>
            <a:fld id="{E33F45D1-0806-4735-95C0-FBFE30E20AD4}" type="slidenum">
              <a:rPr kumimoji="0" lang="en-US" sz="1200" b="0" i="0" u="none" strike="noStrike" kern="0" cap="none" spc="0" normalizeH="0" baseline="0" noProof="0" smtClean="0">
                <a:ln>
                  <a:noFill/>
                </a:ln>
                <a:solidFill>
                  <a:srgbClr val="000000"/>
                </a:solidFill>
                <a:effectLst/>
                <a:uLnTx/>
                <a:uFillTx/>
                <a:latin typeface="Times" pitchFamily="18" charset="0"/>
                <a:cs typeface="Arial" panose="020B0604020202020204" pitchFamily="34" charset="0"/>
                <a:sym typeface="Arial"/>
              </a:rPr>
              <a:pPr marL="0" marR="0" lvl="0" indent="0" algn="l" defTabSz="889000" rtl="0" eaLnBrk="0" fontAlgn="auto" latinLnBrk="0" hangingPunct="0">
                <a:lnSpc>
                  <a:spcPct val="100000"/>
                </a:lnSpc>
                <a:spcBef>
                  <a:spcPts val="0"/>
                </a:spcBef>
                <a:spcAft>
                  <a:spcPts val="0"/>
                </a:spcAft>
                <a:buClr>
                  <a:srgbClr val="000000"/>
                </a:buClr>
                <a:buSzTx/>
                <a:buFont typeface="Arial"/>
                <a:buNone/>
                <a:tabLst/>
                <a:defRPr/>
              </a:pPr>
              <a:t>4</a:t>
            </a:fld>
            <a:endParaRPr kumimoji="0" lang="en-US" sz="1200" b="0" i="0" u="none" strike="noStrike" kern="0" cap="none" spc="0" normalizeH="0" baseline="0" noProof="0">
              <a:ln>
                <a:noFill/>
              </a:ln>
              <a:solidFill>
                <a:srgbClr val="000000"/>
              </a:solidFill>
              <a:effectLst/>
              <a:uLnTx/>
              <a:uFillTx/>
              <a:latin typeface="Times" pitchFamily="18" charset="0"/>
              <a:cs typeface="Arial" panose="020B0604020202020204" pitchFamily="34" charset="0"/>
              <a:sym typeface="Arial"/>
            </a:endParaRPr>
          </a:p>
        </p:txBody>
      </p:sp>
      <p:sp>
        <p:nvSpPr>
          <p:cNvPr id="26627" name="Rectangle 2"/>
          <p:cNvSpPr>
            <a:spLocks noGrp="1" noRot="1" noChangeAspect="1" noChangeArrowheads="1" noTextEdit="1"/>
          </p:cNvSpPr>
          <p:nvPr>
            <p:ph type="sldImg"/>
          </p:nvPr>
        </p:nvSpPr>
        <p:spPr>
          <a:xfrm>
            <a:off x="404813" y="698500"/>
            <a:ext cx="6197600" cy="3486150"/>
          </a:xfrm>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dirty="0">
                <a:latin typeface="Times" pitchFamily="18" charset="0"/>
              </a:rPr>
              <a:t>OECD Europe</a:t>
            </a:r>
            <a:r>
              <a:rPr lang="en-US" dirty="0">
                <a:latin typeface="Times" pitchFamily="18" charset="0"/>
              </a:rPr>
              <a:t> includes: Austria, Belgium, Czech Republic, Denmark, Finland, France, Germany, Greece, Hungary, Iceland, Ireland, Italy, Luxembourg, the Netherlands, Norway, Poland, Portugal, Slovakia, Spain, Sweden, Switzerland, Turkey, and the United Kingdom.</a:t>
            </a:r>
          </a:p>
          <a:p>
            <a:pPr eaLnBrk="1" hangingPunct="1">
              <a:buFontTx/>
              <a:buChar char="•"/>
            </a:pPr>
            <a:r>
              <a:rPr lang="en-US" dirty="0">
                <a:latin typeface="Times" pitchFamily="18" charset="0"/>
              </a:rPr>
              <a:t>Changing focus from the U.S. stage of energy management to the work stage now.</a:t>
            </a:r>
          </a:p>
          <a:p>
            <a:pPr eaLnBrk="1" hangingPunct="1">
              <a:buFontTx/>
              <a:buChar char="•"/>
            </a:pPr>
            <a:r>
              <a:rPr lang="en-US" dirty="0">
                <a:latin typeface="Times" pitchFamily="18" charset="0"/>
              </a:rPr>
              <a:t>Borrowed this slide from DOE.  The stand out part of this is that industry consumes 50% of world energy.  When you look at many developing countries, industrial energy use can be as large as 70- 80% of their total use.</a:t>
            </a:r>
          </a:p>
          <a:p>
            <a:pPr eaLnBrk="1" hangingPunct="1">
              <a:buFontTx/>
              <a:buChar char="•"/>
            </a:pPr>
            <a:r>
              <a:rPr lang="en-US" dirty="0">
                <a:latin typeface="Times" pitchFamily="18" charset="0"/>
              </a:rPr>
              <a:t>This does not go unrecognized.  Many countries have developed energy management system standards or other types of national programs to help their industry.  These countries include Denmark, Ireland, China, Korea, Japan, Spain, Thailand, Germany, Sweden, United Kingdom.  So there is a ground swell of energy management standards that have been developed our are in the process of being developed.</a:t>
            </a:r>
          </a:p>
        </p:txBody>
      </p:sp>
    </p:spTree>
    <p:extLst>
      <p:ext uri="{BB962C8B-B14F-4D97-AF65-F5344CB8AC3E}">
        <p14:creationId xmlns:p14="http://schemas.microsoft.com/office/powerpoint/2010/main" val="14146077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8" name="Google Shape;128;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433" name="Google Shape;433;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0"/>
        <p:cNvGrpSpPr/>
        <p:nvPr/>
      </p:nvGrpSpPr>
      <p:grpSpPr>
        <a:xfrm>
          <a:off x="0" y="0"/>
          <a:ext cx="0" cy="0"/>
          <a:chOff x="0" y="0"/>
          <a:chExt cx="0" cy="0"/>
        </a:xfrm>
      </p:grpSpPr>
      <p:sp>
        <p:nvSpPr>
          <p:cNvPr id="491" name="Google Shape;491;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92" name="Google Shape;49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6028381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3"/>
        <p:cNvGrpSpPr/>
        <p:nvPr/>
      </p:nvGrpSpPr>
      <p:grpSpPr>
        <a:xfrm>
          <a:off x="0" y="0"/>
          <a:ext cx="0" cy="0"/>
          <a:chOff x="0" y="0"/>
          <a:chExt cx="0" cy="0"/>
        </a:xfrm>
      </p:grpSpPr>
      <p:sp>
        <p:nvSpPr>
          <p:cNvPr id="674" name="Google Shape;674;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75" name="Google Shape;675;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6"/>
        <p:cNvGrpSpPr/>
        <p:nvPr/>
      </p:nvGrpSpPr>
      <p:grpSpPr>
        <a:xfrm>
          <a:off x="0" y="0"/>
          <a:ext cx="0" cy="0"/>
          <a:chOff x="0" y="0"/>
          <a:chExt cx="0" cy="0"/>
        </a:xfrm>
      </p:grpSpPr>
      <p:sp>
        <p:nvSpPr>
          <p:cNvPr id="777" name="Google Shape;777;p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78" name="Google Shape;778;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7"/>
        <p:cNvGrpSpPr/>
        <p:nvPr/>
      </p:nvGrpSpPr>
      <p:grpSpPr>
        <a:xfrm>
          <a:off x="0" y="0"/>
          <a:ext cx="0" cy="0"/>
          <a:chOff x="0" y="0"/>
          <a:chExt cx="0" cy="0"/>
        </a:xfrm>
      </p:grpSpPr>
      <p:sp>
        <p:nvSpPr>
          <p:cNvPr id="868" name="Google Shape;868;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69" name="Google Shape;869;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jp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4698161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2275581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272712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11282624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2582029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41185218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3263776111"/>
      </p:ext>
    </p:extLst>
  </p:cSld>
  <p:clrMapOvr>
    <a:masterClrMapping/>
  </p:clrMapOvr>
  <p:transition advClick="0"/>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67" b="0" i="0" u="none" strike="noStrike" kern="0" cap="none" spc="0" normalizeH="0" baseline="0" noProof="0">
              <a:ln>
                <a:noFill/>
              </a:ln>
              <a:solidFill>
                <a:srgbClr val="000000"/>
              </a:solidFill>
              <a:effectLst/>
              <a:uLnTx/>
              <a:uFillTx/>
              <a:latin typeface="Arial"/>
              <a:cs typeface="Arial"/>
              <a:sym typeface="Arial"/>
            </a:endParaRPr>
          </a:p>
        </p:txBody>
      </p:sp>
      <p:sp>
        <p:nvSpPr>
          <p:cNvPr id="6" name="Rectangle 6"/>
          <p:cNvSpPr>
            <a:spLocks noGrp="1" noChangeArrowheads="1"/>
          </p:cNvSpPr>
          <p:nvPr>
            <p:ph type="sldNum" sz="quarter" idx="11"/>
          </p:nvPr>
        </p:nvSpPr>
        <p:spPr>
          <a:ln/>
        </p:spPr>
        <p:txBody>
          <a:bodyPr/>
          <a:lstStyle>
            <a:lvl1pPr>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BECF2DCF-3FB2-4886-B9A2-C1E0050B20B1}" type="slidenum">
              <a:rPr kumimoji="0" lang="en-GB" sz="1867" b="0" i="0" u="none" strike="noStrike" kern="0" cap="none" spc="0" normalizeH="0" baseline="0" noProof="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GB" sz="1867" b="0" i="0" u="none" strike="noStrike" kern="0" cap="none" spc="0" normalizeH="0" baseline="0" noProof="0">
              <a:ln>
                <a:noFill/>
              </a:ln>
              <a:solidFill>
                <a:srgbClr val="000000"/>
              </a:solidFill>
              <a:effectLst/>
              <a:uLnTx/>
              <a:uFillTx/>
              <a:latin typeface="Arial"/>
              <a:cs typeface="Arial"/>
              <a:sym typeface="Arial"/>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3962466004"/>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56787235"/>
      </p:ext>
    </p:extLst>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extLst>
      <p:ext uri="{BB962C8B-B14F-4D97-AF65-F5344CB8AC3E}">
        <p14:creationId xmlns:p14="http://schemas.microsoft.com/office/powerpoint/2010/main" val="7475912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10" Type="http://schemas.openxmlformats.org/officeDocument/2006/relationships/theme" Target="../theme/theme2.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3" r:id="rId3"/>
    <p:sldLayoutId id="2147483654" r:id="rId4"/>
    <p:sldLayoutId id="2147483655" r:id="rId5"/>
    <p:sldLayoutId id="2147483656" r:id="rId6"/>
    <p:sldLayoutId id="2147483657" r:id="rId7"/>
    <p:sldLayoutId id="2147483671"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3884932474"/>
      </p:ext>
    </p:extLst>
  </p:cSld>
  <p:clrMap bg1="lt1" tx1="dk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6.xml"/><Relationship Id="rId5" Type="http://schemas.openxmlformats.org/officeDocument/2006/relationships/hyperlink" Target="https://www.nso.gov.vn/" TargetMode="Externa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6.xml"/><Relationship Id="rId6" Type="http://schemas.openxmlformats.org/officeDocument/2006/relationships/hyperlink" Target="https://www.nso.gov.vn/" TargetMode="External"/><Relationship Id="rId5" Type="http://schemas.openxmlformats.org/officeDocument/2006/relationships/image" Target="../media/image13.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8" Type="http://schemas.openxmlformats.org/officeDocument/2006/relationships/hyperlink" Target="https://www.nso.gov.vn/" TargetMode="External"/><Relationship Id="rId3" Type="http://schemas.openxmlformats.org/officeDocument/2006/relationships/image" Target="../media/image10.png"/><Relationship Id="rId7"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6.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arget="../charts/chart2.xml" Type="http://schemas.openxmlformats.org/officeDocument/2006/relationships/chart"/><Relationship Id="rId2" Target="../media/image18.jpeg" Type="http://schemas.openxmlformats.org/officeDocument/2006/relationships/image"/><Relationship Id="rId1" Target="../slideLayouts/slideLayout10.xml" Type="http://schemas.openxmlformats.org/officeDocument/2006/relationships/slideLayout"/></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arget="../media/image21.jpeg" Type="http://schemas.openxmlformats.org/officeDocument/2006/relationships/image"/><Relationship Id="rId2" Target="../notesSlides/notesSlide11.xml" Type="http://schemas.openxmlformats.org/officeDocument/2006/relationships/notesSlide"/><Relationship Id="rId1" Target="../slideLayouts/slideLayout2.xml" Type="http://schemas.openxmlformats.org/officeDocument/2006/relationships/slideLayout"/><Relationship Id="rId5" Target="https://green-innovation.nedo.go.jp/en/project/development-plastic-raw-material-manufacturing/" TargetMode="External" Type="http://schemas.openxmlformats.org/officeDocument/2006/relationships/hyperlink"/><Relationship Id="rId4" Target="../media/image22.jpeg" Type="http://schemas.openxmlformats.org/officeDocument/2006/relationships/image"/></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6.xml"/><Relationship Id="rId4" Type="http://schemas.openxmlformats.org/officeDocument/2006/relationships/hyperlink" Target="https://www.statista.com/statistics/613437/primary-energy-consumption-in-vietnam/"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6.xml"/><Relationship Id="rId5" Type="http://schemas.openxmlformats.org/officeDocument/2006/relationships/hyperlink" Target="https://www.nso.gov.vn/" TargetMode="External"/><Relationship Id="rId4" Type="http://schemas.openxmlformats.org/officeDocument/2006/relationships/hyperlink" Target="https://www.enerdata.net/estore/energy-market/vietnam/"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6.xml"/><Relationship Id="rId5" Type="http://schemas.openxmlformats.org/officeDocument/2006/relationships/hyperlink" Target="https://www.nso.gov.vn/" TargetMode="External"/><Relationship Id="rId4" Type="http://schemas.openxmlformats.org/officeDocument/2006/relationships/hyperlink" Target="https://www.enerdata.net/estore/energy-market/vietnam/"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200696" y="1873504"/>
            <a:ext cx="5856514" cy="4773263"/>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
        <p:nvSpPr>
          <p:cNvPr id="46" name="Google Shape;46;p15"/>
          <p:cNvSpPr txBox="1">
            <a:spLocks noGrp="1"/>
          </p:cNvSpPr>
          <p:nvPr>
            <p:ph type="ctrTitle"/>
          </p:nvPr>
        </p:nvSpPr>
        <p:spPr>
          <a:xfrm>
            <a:off x="661958" y="483428"/>
            <a:ext cx="9789157" cy="2323600"/>
          </a:xfrm>
          <a:prstGeom prst="rect">
            <a:avLst/>
          </a:prstGeom>
        </p:spPr>
        <p:txBody>
          <a:bodyPr spcFirstLastPara="1" wrap="square" lIns="121900" tIns="121900" rIns="121900" bIns="121900" anchor="ctr" anchorCtr="0">
            <a:noAutofit/>
          </a:bodyPr>
          <a:lstStyle/>
          <a:p>
            <a:r>
              <a:rPr lang="en" sz="4400" b="1" dirty="0">
                <a:solidFill>
                  <a:schemeClr val="accent1">
                    <a:lumMod val="50000"/>
                  </a:schemeClr>
                </a:solidFill>
              </a:rPr>
              <a:t>CHƯƠNG TRÌNH TẬP HUẤN CHO </a:t>
            </a:r>
            <a:br>
              <a:rPr lang="en" sz="4400" b="1" dirty="0">
                <a:solidFill>
                  <a:schemeClr val="accent1">
                    <a:lumMod val="50000"/>
                  </a:schemeClr>
                </a:solidFill>
              </a:rPr>
            </a:br>
            <a:r>
              <a:rPr lang="en" sz="4400" b="1" dirty="0">
                <a:solidFill>
                  <a:schemeClr val="accent1">
                    <a:lumMod val="50000"/>
                  </a:schemeClr>
                </a:solidFill>
              </a:rPr>
              <a:t>DOANH NGHIỆP CÔNG NGHIỆP</a:t>
            </a:r>
            <a:endParaRPr sz="4400" b="1" dirty="0">
              <a:solidFill>
                <a:schemeClr val="accent1">
                  <a:lumMod val="50000"/>
                </a:schemeClr>
              </a:solidFill>
            </a:endParaRPr>
          </a:p>
        </p:txBody>
      </p:sp>
      <p:sp>
        <p:nvSpPr>
          <p:cNvPr id="2" name="TextBox 1">
            <a:extLst>
              <a:ext uri="{FF2B5EF4-FFF2-40B4-BE49-F238E27FC236}">
                <a16:creationId xmlns:a16="http://schemas.microsoft.com/office/drawing/2014/main" id="{211F58B7-9256-20A1-4781-49842EC9AD22}"/>
              </a:ext>
            </a:extLst>
          </p:cNvPr>
          <p:cNvSpPr txBox="1"/>
          <p:nvPr/>
        </p:nvSpPr>
        <p:spPr>
          <a:xfrm>
            <a:off x="661958" y="2932709"/>
            <a:ext cx="5383324" cy="400110"/>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ko-KR" sz="2000" b="1" i="0" u="none" strike="noStrike" kern="0" cap="none" spc="0" normalizeH="0" baseline="0" noProof="0" dirty="0">
                <a:ln>
                  <a:noFill/>
                </a:ln>
                <a:solidFill>
                  <a:srgbClr val="0070C0"/>
                </a:solidFill>
                <a:effectLst/>
                <a:uLnTx/>
                <a:uFillTx/>
                <a:latin typeface="Arial"/>
                <a:cs typeface="Arial" pitchFamily="34" charset="0"/>
                <a:sym typeface="Arial"/>
              </a:rPr>
              <a:t>Quản </a:t>
            </a:r>
            <a:r>
              <a:rPr kumimoji="0" lang="en-US" altLang="ko-KR" sz="2000" b="1" i="0" u="none" strike="noStrike" kern="0" cap="none" spc="0" normalizeH="0" baseline="0" noProof="0" dirty="0" err="1">
                <a:ln>
                  <a:noFill/>
                </a:ln>
                <a:solidFill>
                  <a:srgbClr val="0070C0"/>
                </a:solidFill>
                <a:effectLst/>
                <a:uLnTx/>
                <a:uFillTx/>
                <a:latin typeface="Arial"/>
                <a:cs typeface="Arial" pitchFamily="34" charset="0"/>
                <a:sym typeface="Arial"/>
              </a:rPr>
              <a:t>lý</a:t>
            </a:r>
            <a:r>
              <a:rPr kumimoji="0" lang="en-US" altLang="ko-KR" sz="2000" b="1" i="0" u="none" strike="noStrike" kern="0" cap="none" spc="0" normalizeH="0" baseline="0" noProof="0" dirty="0">
                <a:ln>
                  <a:noFill/>
                </a:ln>
                <a:solidFill>
                  <a:srgbClr val="0070C0"/>
                </a:solidFill>
                <a:effectLst/>
                <a:uLnTx/>
                <a:uFillTx/>
                <a:latin typeface="Arial"/>
                <a:cs typeface="Arial" pitchFamily="34" charset="0"/>
                <a:sym typeface="Arial"/>
              </a:rPr>
              <a:t> Doanh </a:t>
            </a:r>
            <a:r>
              <a:rPr kumimoji="0" lang="en-US" altLang="ko-KR" sz="2000" b="1" i="0" u="none" strike="noStrike" kern="0" cap="none" spc="0" normalizeH="0" baseline="0" noProof="0" dirty="0" err="1">
                <a:ln>
                  <a:noFill/>
                </a:ln>
                <a:solidFill>
                  <a:srgbClr val="0070C0"/>
                </a:solidFill>
                <a:effectLst/>
                <a:uLnTx/>
                <a:uFillTx/>
                <a:latin typeface="Arial"/>
                <a:cs typeface="Arial" pitchFamily="34" charset="0"/>
                <a:sym typeface="Arial"/>
              </a:rPr>
              <a:t>nghiệp</a:t>
            </a:r>
            <a:endParaRPr kumimoji="0" lang="ko-KR" altLang="en-US" sz="2000" b="1" i="0" u="none" strike="noStrike" kern="0" cap="none" spc="0" normalizeH="0" baseline="0" noProof="0" dirty="0">
              <a:ln>
                <a:noFill/>
              </a:ln>
              <a:solidFill>
                <a:srgbClr val="0070C0"/>
              </a:solidFill>
              <a:effectLst/>
              <a:uLnTx/>
              <a:uFillTx/>
              <a:latin typeface="Arial"/>
              <a:cs typeface="Arial" pitchFamily="34" charset="0"/>
              <a:sym typeface="Arial"/>
            </a:endParaRPr>
          </a:p>
        </p:txBody>
      </p:sp>
      <p:sp>
        <p:nvSpPr>
          <p:cNvPr id="364" name="Subtitle 2">
            <a:extLst>
              <a:ext uri="{FF2B5EF4-FFF2-40B4-BE49-F238E27FC236}">
                <a16:creationId xmlns:a16="http://schemas.microsoft.com/office/drawing/2014/main" id="{75CAF021-2995-8C3A-9DC8-05E9217B7E67}"/>
              </a:ext>
            </a:extLst>
          </p:cNvPr>
          <p:cNvSpPr>
            <a:spLocks noGrp="1"/>
          </p:cNvSpPr>
          <p:nvPr>
            <p:ph type="subTitle" idx="1"/>
          </p:nvPr>
        </p:nvSpPr>
        <p:spPr>
          <a:xfrm>
            <a:off x="503746" y="4050973"/>
            <a:ext cx="6699951" cy="1188080"/>
          </a:xfrm>
        </p:spPr>
        <p:txBody>
          <a:bodyPr>
            <a:normAutofit/>
          </a:bodyPr>
          <a:lstStyle/>
          <a:p>
            <a:pPr>
              <a:buClr>
                <a:schemeClr val="accent1">
                  <a:lumMod val="50000"/>
                </a:schemeClr>
              </a:buClr>
            </a:pPr>
            <a:r>
              <a:rPr lang="en-VN" sz="2000" b="1" u="sng" dirty="0">
                <a:solidFill>
                  <a:schemeClr val="accent1">
                    <a:lumMod val="50000"/>
                  </a:schemeClr>
                </a:solidFill>
              </a:rPr>
              <a:t>Module </a:t>
            </a:r>
            <a:r>
              <a:rPr lang="en-US" sz="2000" b="1" u="sng" dirty="0">
                <a:solidFill>
                  <a:schemeClr val="accent1">
                    <a:lumMod val="50000"/>
                  </a:schemeClr>
                </a:solidFill>
              </a:rPr>
              <a:t>4.8</a:t>
            </a:r>
            <a:r>
              <a:rPr lang="en-VN" sz="2000" b="1" u="sng" dirty="0">
                <a:solidFill>
                  <a:schemeClr val="accent1">
                    <a:lumMod val="50000"/>
                  </a:schemeClr>
                </a:solidFill>
              </a:rPr>
              <a:t>:</a:t>
            </a:r>
            <a:r>
              <a:rPr lang="en-US" sz="2000" dirty="0">
                <a:solidFill>
                  <a:schemeClr val="accent1">
                    <a:lumMod val="50000"/>
                  </a:schemeClr>
                </a:solidFill>
              </a:rPr>
              <a:t> </a:t>
            </a:r>
          </a:p>
          <a:p>
            <a:pPr marL="179388" indent="-39688">
              <a:buClr>
                <a:schemeClr val="accent1">
                  <a:lumMod val="50000"/>
                </a:schemeClr>
              </a:buClr>
            </a:pPr>
            <a:r>
              <a:rPr lang="en-US" sz="2000" dirty="0" err="1">
                <a:solidFill>
                  <a:schemeClr val="accent1">
                    <a:lumMod val="50000"/>
                  </a:schemeClr>
                </a:solidFill>
              </a:rPr>
              <a:t>Thực</a:t>
            </a:r>
            <a:r>
              <a:rPr lang="en-US" sz="2000" dirty="0">
                <a:solidFill>
                  <a:schemeClr val="accent1">
                    <a:lumMod val="50000"/>
                  </a:schemeClr>
                </a:solidFill>
              </a:rPr>
              <a:t> </a:t>
            </a:r>
            <a:r>
              <a:rPr lang="en-US" sz="2000" dirty="0" err="1">
                <a:solidFill>
                  <a:schemeClr val="accent1">
                    <a:lumMod val="50000"/>
                  </a:schemeClr>
                </a:solidFill>
              </a:rPr>
              <a:t>trạng</a:t>
            </a:r>
            <a:r>
              <a:rPr lang="en-US" sz="2000" dirty="0">
                <a:solidFill>
                  <a:schemeClr val="accent1">
                    <a:lumMod val="50000"/>
                  </a:schemeClr>
                </a:solidFill>
              </a:rPr>
              <a:t>, </a:t>
            </a:r>
            <a:r>
              <a:rPr lang="en-US" sz="2000" dirty="0" err="1">
                <a:solidFill>
                  <a:schemeClr val="accent1">
                    <a:lumMod val="50000"/>
                  </a:schemeClr>
                </a:solidFill>
              </a:rPr>
              <a:t>tiềm</a:t>
            </a:r>
            <a:r>
              <a:rPr lang="en-US" sz="2000" dirty="0">
                <a:solidFill>
                  <a:schemeClr val="accent1">
                    <a:lumMod val="50000"/>
                  </a:schemeClr>
                </a:solidFill>
              </a:rPr>
              <a:t> </a:t>
            </a:r>
            <a:r>
              <a:rPr lang="en-US" sz="2000" dirty="0" err="1">
                <a:solidFill>
                  <a:schemeClr val="accent1">
                    <a:lumMod val="50000"/>
                  </a:schemeClr>
                </a:solidFill>
              </a:rPr>
              <a:t>năng</a:t>
            </a:r>
            <a:r>
              <a:rPr lang="en-US" sz="2000" dirty="0">
                <a:solidFill>
                  <a:schemeClr val="accent1">
                    <a:lumMod val="50000"/>
                  </a:schemeClr>
                </a:solidFill>
              </a:rPr>
              <a:t> </a:t>
            </a:r>
            <a:r>
              <a:rPr lang="en-US" sz="2000" dirty="0" err="1">
                <a:solidFill>
                  <a:schemeClr val="accent1">
                    <a:lumMod val="50000"/>
                  </a:schemeClr>
                </a:solidFill>
              </a:rPr>
              <a:t>TKNL</a:t>
            </a:r>
            <a:r>
              <a:rPr lang="en-US" sz="2000" dirty="0">
                <a:solidFill>
                  <a:schemeClr val="accent1">
                    <a:lumMod val="50000"/>
                  </a:schemeClr>
                </a:solidFill>
              </a:rPr>
              <a:t> </a:t>
            </a:r>
            <a:r>
              <a:rPr lang="en-US" sz="2000" dirty="0" err="1">
                <a:solidFill>
                  <a:schemeClr val="accent1">
                    <a:lumMod val="50000"/>
                  </a:schemeClr>
                </a:solidFill>
              </a:rPr>
              <a:t>trong</a:t>
            </a:r>
            <a:r>
              <a:rPr lang="en-US" sz="2000" dirty="0">
                <a:solidFill>
                  <a:schemeClr val="accent1">
                    <a:lumMod val="50000"/>
                  </a:schemeClr>
                </a:solidFill>
              </a:rPr>
              <a:t> </a:t>
            </a:r>
            <a:r>
              <a:rPr lang="en-US" sz="2000" dirty="0" err="1">
                <a:solidFill>
                  <a:schemeClr val="accent1">
                    <a:lumMod val="50000"/>
                  </a:schemeClr>
                </a:solidFill>
              </a:rPr>
              <a:t>ngành</a:t>
            </a:r>
            <a:r>
              <a:rPr lang="en-US" sz="2000" dirty="0">
                <a:solidFill>
                  <a:schemeClr val="accent1">
                    <a:lumMod val="50000"/>
                  </a:schemeClr>
                </a:solidFill>
              </a:rPr>
              <a:t> </a:t>
            </a:r>
            <a:r>
              <a:rPr lang="en-US" sz="2000" dirty="0" err="1">
                <a:solidFill>
                  <a:schemeClr val="accent1">
                    <a:lumMod val="50000"/>
                  </a:schemeClr>
                </a:solidFill>
              </a:rPr>
              <a:t>công</a:t>
            </a:r>
            <a:r>
              <a:rPr lang="en-US" sz="2000" dirty="0">
                <a:solidFill>
                  <a:schemeClr val="accent1">
                    <a:lumMod val="50000"/>
                  </a:schemeClr>
                </a:solidFill>
              </a:rPr>
              <a:t>      </a:t>
            </a:r>
            <a:r>
              <a:rPr lang="en-US" sz="2000" dirty="0" err="1">
                <a:solidFill>
                  <a:schemeClr val="accent1">
                    <a:lumMod val="50000"/>
                  </a:schemeClr>
                </a:solidFill>
              </a:rPr>
              <a:t>nghiệp</a:t>
            </a:r>
            <a:r>
              <a:rPr lang="en-US" sz="2000" dirty="0">
                <a:solidFill>
                  <a:schemeClr val="accent1">
                    <a:lumMod val="50000"/>
                  </a:schemeClr>
                </a:solidFill>
              </a:rPr>
              <a:t> </a:t>
            </a:r>
            <a:r>
              <a:rPr lang="en-US" sz="2000" dirty="0" err="1">
                <a:solidFill>
                  <a:schemeClr val="accent1">
                    <a:lumMod val="50000"/>
                  </a:schemeClr>
                </a:solidFill>
              </a:rPr>
              <a:t>nhựa</a:t>
            </a:r>
            <a:r>
              <a:rPr lang="en-US" sz="2000" dirty="0">
                <a:solidFill>
                  <a:schemeClr val="accent1">
                    <a:lumMod val="50000"/>
                  </a:schemeClr>
                </a:solidFill>
              </a:rPr>
              <a:t> </a:t>
            </a:r>
            <a:r>
              <a:rPr lang="en-US" sz="2000" dirty="0" err="1">
                <a:solidFill>
                  <a:schemeClr val="accent1">
                    <a:lumMod val="50000"/>
                  </a:schemeClr>
                </a:solidFill>
              </a:rPr>
              <a:t>và</a:t>
            </a:r>
            <a:r>
              <a:rPr lang="en-US" sz="2000" dirty="0">
                <a:solidFill>
                  <a:schemeClr val="accent1">
                    <a:lumMod val="50000"/>
                  </a:schemeClr>
                </a:solidFill>
              </a:rPr>
              <a:t> </a:t>
            </a:r>
            <a:r>
              <a:rPr lang="en-US" sz="2000" dirty="0" err="1">
                <a:solidFill>
                  <a:schemeClr val="accent1">
                    <a:lumMod val="50000"/>
                  </a:schemeClr>
                </a:solidFill>
              </a:rPr>
              <a:t>ngành</a:t>
            </a:r>
            <a:r>
              <a:rPr lang="en-US" sz="2000" dirty="0">
                <a:solidFill>
                  <a:schemeClr val="accent1">
                    <a:lumMod val="50000"/>
                  </a:schemeClr>
                </a:solidFill>
              </a:rPr>
              <a:t> </a:t>
            </a:r>
            <a:r>
              <a:rPr lang="en-US" sz="2000" dirty="0" err="1">
                <a:solidFill>
                  <a:schemeClr val="accent1">
                    <a:lumMod val="50000"/>
                  </a:schemeClr>
                </a:solidFill>
              </a:rPr>
              <a:t>khác</a:t>
            </a:r>
            <a:r>
              <a:rPr lang="en-US" sz="2000" dirty="0">
                <a:solidFill>
                  <a:schemeClr val="accent1">
                    <a:lumMod val="50000"/>
                  </a:schemeClr>
                </a:solidFill>
              </a:rPr>
              <a:t> ở Việt Nam.</a:t>
            </a:r>
          </a:p>
          <a:p>
            <a:pPr>
              <a:buClr>
                <a:schemeClr val="accent1">
                  <a:lumMod val="50000"/>
                </a:schemeClr>
              </a:buClr>
            </a:pPr>
            <a:endParaRPr lang="en-US" sz="2000" dirty="0">
              <a:solidFill>
                <a:schemeClr val="accent1">
                  <a:lumMod val="50000"/>
                </a:schemeClr>
              </a:solidFill>
            </a:endParaRPr>
          </a:p>
        </p:txBody>
      </p:sp>
    </p:spTree>
    <p:extLst>
      <p:ext uri="{BB962C8B-B14F-4D97-AF65-F5344CB8AC3E}">
        <p14:creationId xmlns:p14="http://schemas.microsoft.com/office/powerpoint/2010/main" val="3176085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7DEDB-7F3E-2A64-0EDE-FED4EB00B563}"/>
              </a:ext>
            </a:extLst>
          </p:cNvPr>
          <p:cNvSpPr>
            <a:spLocks noGrp="1"/>
          </p:cNvSpPr>
          <p:nvPr>
            <p:ph type="title"/>
          </p:nvPr>
        </p:nvSpPr>
        <p:spPr>
          <a:xfrm>
            <a:off x="0" y="326571"/>
            <a:ext cx="12191999" cy="959324"/>
          </a:xfrm>
        </p:spPr>
        <p:txBody>
          <a:bodyPr>
            <a:noAutofit/>
          </a:bodyPr>
          <a:lstStyle/>
          <a:p>
            <a:pPr algn="ctr"/>
            <a:r>
              <a:rPr lang="vi-VN" dirty="0">
                <a:solidFill>
                  <a:schemeClr val="accent1">
                    <a:lumMod val="50000"/>
                  </a:schemeClr>
                </a:solidFill>
                <a:latin typeface="Arial" panose="020B0604020202020204" pitchFamily="34" charset="0"/>
              </a:rPr>
              <a:t>Mục tiêu TKNL cho các ngành </a:t>
            </a:r>
            <a:r>
              <a:rPr lang="en-US" dirty="0">
                <a:solidFill>
                  <a:schemeClr val="accent1">
                    <a:lumMod val="50000"/>
                  </a:schemeClr>
                </a:solidFill>
                <a:latin typeface="Arial" panose="020B0604020202020204" pitchFamily="34" charset="0"/>
              </a:rPr>
              <a:t>c</a:t>
            </a:r>
            <a:r>
              <a:rPr lang="vi-VN" dirty="0">
                <a:solidFill>
                  <a:schemeClr val="accent1">
                    <a:lumMod val="50000"/>
                  </a:schemeClr>
                </a:solidFill>
                <a:latin typeface="Arial" panose="020B0604020202020204" pitchFamily="34" charset="0"/>
              </a:rPr>
              <a:t>ông nghiệp Việt Nam đến năm 2030</a:t>
            </a:r>
            <a:endParaRPr lang="en-US" dirty="0">
              <a:solidFill>
                <a:schemeClr val="accent1">
                  <a:lumMod val="50000"/>
                </a:schemeClr>
              </a:solidFill>
            </a:endParaRPr>
          </a:p>
        </p:txBody>
      </p:sp>
      <p:graphicFrame>
        <p:nvGraphicFramePr>
          <p:cNvPr id="5" name="Table 4">
            <a:extLst>
              <a:ext uri="{FF2B5EF4-FFF2-40B4-BE49-F238E27FC236}">
                <a16:creationId xmlns:a16="http://schemas.microsoft.com/office/drawing/2014/main" id="{A128C5AB-2A8D-BDE4-39BD-0C43EE4EC104}"/>
              </a:ext>
            </a:extLst>
          </p:cNvPr>
          <p:cNvGraphicFramePr>
            <a:graphicFrameLocks noGrp="1"/>
          </p:cNvGraphicFramePr>
          <p:nvPr>
            <p:extLst>
              <p:ext uri="{D42A27DB-BD31-4B8C-83A1-F6EECF244321}">
                <p14:modId xmlns:p14="http://schemas.microsoft.com/office/powerpoint/2010/main" val="1112359596"/>
              </p:ext>
            </p:extLst>
          </p:nvPr>
        </p:nvGraphicFramePr>
        <p:xfrm>
          <a:off x="661851" y="1515451"/>
          <a:ext cx="10859590" cy="4363384"/>
        </p:xfrm>
        <a:graphic>
          <a:graphicData uri="http://schemas.openxmlformats.org/drawingml/2006/table">
            <a:tbl>
              <a:tblPr/>
              <a:tblGrid>
                <a:gridCol w="5099515">
                  <a:extLst>
                    <a:ext uri="{9D8B030D-6E8A-4147-A177-3AD203B41FA5}">
                      <a16:colId xmlns:a16="http://schemas.microsoft.com/office/drawing/2014/main" val="1979017036"/>
                    </a:ext>
                  </a:extLst>
                </a:gridCol>
                <a:gridCol w="1682224">
                  <a:extLst>
                    <a:ext uri="{9D8B030D-6E8A-4147-A177-3AD203B41FA5}">
                      <a16:colId xmlns:a16="http://schemas.microsoft.com/office/drawing/2014/main" val="3893941539"/>
                    </a:ext>
                  </a:extLst>
                </a:gridCol>
                <a:gridCol w="1365155">
                  <a:extLst>
                    <a:ext uri="{9D8B030D-6E8A-4147-A177-3AD203B41FA5}">
                      <a16:colId xmlns:a16="http://schemas.microsoft.com/office/drawing/2014/main" val="3304074295"/>
                    </a:ext>
                  </a:extLst>
                </a:gridCol>
                <a:gridCol w="1530029">
                  <a:extLst>
                    <a:ext uri="{9D8B030D-6E8A-4147-A177-3AD203B41FA5}">
                      <a16:colId xmlns:a16="http://schemas.microsoft.com/office/drawing/2014/main" val="1212279981"/>
                    </a:ext>
                  </a:extLst>
                </a:gridCol>
                <a:gridCol w="1182667">
                  <a:extLst>
                    <a:ext uri="{9D8B030D-6E8A-4147-A177-3AD203B41FA5}">
                      <a16:colId xmlns:a16="http://schemas.microsoft.com/office/drawing/2014/main" val="3718809638"/>
                    </a:ext>
                  </a:extLst>
                </a:gridCol>
              </a:tblGrid>
              <a:tr h="864144">
                <a:tc rowSpan="2">
                  <a:txBody>
                    <a:bodyPr/>
                    <a:lstStyle/>
                    <a:p>
                      <a:pPr algn="ctr" fontAlgn="ctr"/>
                      <a:r>
                        <a:rPr lang="en-US" sz="1800" u="none" strike="noStrike" dirty="0" err="1">
                          <a:effectLst/>
                        </a:rPr>
                        <a:t>Các</a:t>
                      </a:r>
                      <a:r>
                        <a:rPr lang="en-US" sz="1800" u="none" strike="noStrike" dirty="0">
                          <a:effectLst/>
                        </a:rPr>
                        <a:t> </a:t>
                      </a:r>
                      <a:r>
                        <a:rPr lang="en-US" sz="1800" u="none" strike="noStrike" dirty="0" err="1">
                          <a:effectLst/>
                        </a:rPr>
                        <a:t>ngành</a:t>
                      </a:r>
                      <a:r>
                        <a:rPr lang="en-US" sz="1800" u="none" strike="noStrike" dirty="0">
                          <a:effectLst/>
                        </a:rPr>
                        <a:t> </a:t>
                      </a:r>
                      <a:r>
                        <a:rPr lang="en-US" sz="1800" u="none" strike="noStrike" dirty="0" err="1">
                          <a:effectLst/>
                        </a:rPr>
                        <a:t>công</a:t>
                      </a:r>
                      <a:r>
                        <a:rPr lang="en-US" sz="1800" u="none" strike="noStrike" dirty="0">
                          <a:effectLst/>
                        </a:rPr>
                        <a:t> </a:t>
                      </a:r>
                      <a:r>
                        <a:rPr lang="en-US" sz="1800" u="none" strike="noStrike" dirty="0" err="1">
                          <a:effectLst/>
                        </a:rPr>
                        <a:t>nghiệp</a:t>
                      </a:r>
                      <a:endParaRPr lang="en-US" sz="1800" b="1" i="0" u="none" strike="noStrike" dirty="0">
                        <a:solidFill>
                          <a:srgbClr val="000000"/>
                        </a:solidFill>
                        <a:effectLst/>
                        <a:latin typeface="Calibri" panose="020F0502020204030204" pitchFamily="34" charset="0"/>
                      </a:endParaRPr>
                    </a:p>
                  </a:txBody>
                  <a:tcPr marL="10160" marR="10160" marT="10160" marB="0" anchor="ctr"/>
                </a:tc>
                <a:tc gridSpan="2">
                  <a:txBody>
                    <a:bodyPr/>
                    <a:lstStyle/>
                    <a:p>
                      <a:pPr algn="ctr" fontAlgn="b"/>
                      <a:r>
                        <a:rPr lang="en-US" sz="1800" u="none" strike="noStrike" dirty="0" err="1">
                          <a:effectLst/>
                        </a:rPr>
                        <a:t>Đến</a:t>
                      </a:r>
                      <a:r>
                        <a:rPr lang="en-US" sz="1800" u="none" strike="noStrike" dirty="0">
                          <a:effectLst/>
                        </a:rPr>
                        <a:t> </a:t>
                      </a:r>
                      <a:r>
                        <a:rPr lang="en-US" sz="1800" u="none" strike="noStrike" dirty="0" err="1">
                          <a:effectLst/>
                        </a:rPr>
                        <a:t>năm</a:t>
                      </a:r>
                      <a:r>
                        <a:rPr lang="en-US" sz="1800" u="none" strike="noStrike" dirty="0">
                          <a:effectLst/>
                        </a:rPr>
                        <a:t> 2025</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tc gridSpan="2">
                  <a:txBody>
                    <a:bodyPr/>
                    <a:lstStyle/>
                    <a:p>
                      <a:pPr algn="ctr" fontAlgn="b"/>
                      <a:r>
                        <a:rPr lang="en-US" sz="1800" u="none" strike="noStrike" dirty="0" err="1">
                          <a:effectLst/>
                        </a:rPr>
                        <a:t>Đến</a:t>
                      </a:r>
                      <a:r>
                        <a:rPr lang="en-US" sz="1800" u="none" strike="noStrike" dirty="0">
                          <a:effectLst/>
                        </a:rPr>
                        <a:t> </a:t>
                      </a:r>
                      <a:r>
                        <a:rPr lang="en-US" sz="1800" u="none" strike="noStrike" dirty="0" err="1">
                          <a:effectLst/>
                        </a:rPr>
                        <a:t>năm</a:t>
                      </a:r>
                      <a:r>
                        <a:rPr lang="en-US" sz="1800" u="none" strike="noStrike" dirty="0">
                          <a:effectLst/>
                        </a:rPr>
                        <a:t> 2030</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extLst>
                  <a:ext uri="{0D108BD9-81ED-4DB2-BD59-A6C34878D82A}">
                    <a16:rowId xmlns:a16="http://schemas.microsoft.com/office/drawing/2014/main" val="1215956280"/>
                  </a:ext>
                </a:extLst>
              </a:tr>
              <a:tr h="437405">
                <a:tc vMerge="1">
                  <a:txBody>
                    <a:bodyPr/>
                    <a:lstStyle/>
                    <a:p>
                      <a:endParaRPr lang="en-US"/>
                    </a:p>
                  </a:txBody>
                  <a:tcPr/>
                </a:tc>
                <a:tc>
                  <a:txBody>
                    <a:bodyPr/>
                    <a:lstStyle/>
                    <a:p>
                      <a:pPr algn="ctr" fontAlgn="b"/>
                      <a:r>
                        <a:rPr lang="en-US" sz="1800" u="none" strike="noStrike">
                          <a:effectLst/>
                        </a:rPr>
                        <a:t>Từ </a:t>
                      </a:r>
                      <a:endParaRPr lang="en-US" sz="1800" b="1"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Đến</a:t>
                      </a:r>
                      <a:endParaRPr lang="en-US" sz="1800" b="1"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Từ </a:t>
                      </a:r>
                      <a:endParaRPr lang="en-US" sz="1800" b="1"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Đến</a:t>
                      </a:r>
                      <a:endParaRPr lang="en-US" sz="1800" b="1"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054434090"/>
                  </a:ext>
                </a:extLst>
              </a:tr>
              <a:tr h="437405">
                <a:tc>
                  <a:txBody>
                    <a:bodyPr/>
                    <a:lstStyle/>
                    <a:p>
                      <a:pPr algn="l" fontAlgn="b"/>
                      <a:r>
                        <a:rPr lang="en-US" sz="1800" u="none" strike="noStrike" dirty="0" err="1">
                          <a:effectLst/>
                        </a:rPr>
                        <a:t>Công</a:t>
                      </a:r>
                      <a:r>
                        <a:rPr lang="en-US" sz="1800" u="none" strike="noStrike" dirty="0">
                          <a:effectLst/>
                        </a:rPr>
                        <a:t> </a:t>
                      </a:r>
                      <a:r>
                        <a:rPr lang="en-US" sz="1800" u="none" strike="noStrike" dirty="0" err="1">
                          <a:effectLst/>
                        </a:rPr>
                        <a:t>Nghiệp</a:t>
                      </a:r>
                      <a:r>
                        <a:rPr lang="en-US" sz="1800" u="none" strike="noStrike" dirty="0">
                          <a:effectLst/>
                        </a:rPr>
                        <a:t> </a:t>
                      </a:r>
                      <a:r>
                        <a:rPr lang="en-US" sz="1800" u="none" strike="noStrike" dirty="0" err="1">
                          <a:effectLst/>
                        </a:rPr>
                        <a:t>thép</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3</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16.5</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956422913"/>
                  </a:ext>
                </a:extLst>
              </a:tr>
              <a:tr h="437405">
                <a:tc>
                  <a:txBody>
                    <a:bodyPr/>
                    <a:lstStyle/>
                    <a:p>
                      <a:pPr algn="l" fontAlgn="b"/>
                      <a:r>
                        <a:rPr lang="en-US" sz="1800" u="none" strike="noStrike" dirty="0" err="1">
                          <a:effectLst/>
                        </a:rPr>
                        <a:t>Công</a:t>
                      </a:r>
                      <a:r>
                        <a:rPr lang="en-US" sz="1800" u="none" strike="noStrike" dirty="0">
                          <a:effectLst/>
                        </a:rPr>
                        <a:t> </a:t>
                      </a:r>
                      <a:r>
                        <a:rPr lang="en-US" sz="1800" u="none" strike="noStrike" dirty="0" err="1">
                          <a:effectLst/>
                        </a:rPr>
                        <a:t>nghiệp</a:t>
                      </a:r>
                      <a:r>
                        <a:rPr lang="en-US" sz="1800" u="none" strike="noStrike" dirty="0">
                          <a:effectLst/>
                        </a:rPr>
                        <a:t> </a:t>
                      </a:r>
                      <a:r>
                        <a:rPr lang="en-US" sz="1800" u="none" strike="noStrike" dirty="0" err="1">
                          <a:effectLst/>
                        </a:rPr>
                        <a:t>hóa</a:t>
                      </a:r>
                      <a:r>
                        <a:rPr lang="en-US" sz="1800" u="none" strike="noStrike" dirty="0">
                          <a:effectLst/>
                        </a:rPr>
                        <a:t> </a:t>
                      </a:r>
                      <a:r>
                        <a:rPr lang="en-US" sz="1800" u="none" strike="noStrike" dirty="0" err="1">
                          <a:effectLst/>
                        </a:rPr>
                        <a:t>chất</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113212332"/>
                  </a:ext>
                </a:extLst>
              </a:tr>
              <a:tr h="437405">
                <a:tc>
                  <a:txBody>
                    <a:bodyPr/>
                    <a:lstStyle/>
                    <a:p>
                      <a:pPr algn="l" fontAlgn="b"/>
                      <a:r>
                        <a:rPr lang="en-US" sz="1800" b="1" u="none" strike="noStrike" dirty="0" err="1">
                          <a:effectLst/>
                        </a:rPr>
                        <a:t>Công</a:t>
                      </a:r>
                      <a:r>
                        <a:rPr lang="en-US" sz="1800" b="1" u="none" strike="noStrike" dirty="0">
                          <a:effectLst/>
                        </a:rPr>
                        <a:t> </a:t>
                      </a:r>
                      <a:r>
                        <a:rPr lang="en-US" sz="1800" b="1" u="none" strike="noStrike" dirty="0" err="1">
                          <a:effectLst/>
                        </a:rPr>
                        <a:t>nghiệp</a:t>
                      </a:r>
                      <a:r>
                        <a:rPr lang="en-US" sz="1800" b="1" u="none" strike="noStrike" dirty="0">
                          <a:effectLst/>
                        </a:rPr>
                        <a:t> </a:t>
                      </a:r>
                      <a:r>
                        <a:rPr lang="en-US" sz="1800" b="1" u="none" strike="noStrike" dirty="0" err="1">
                          <a:effectLst/>
                        </a:rPr>
                        <a:t>sản</a:t>
                      </a:r>
                      <a:r>
                        <a:rPr lang="en-US" sz="1800" b="1" u="none" strike="noStrike" dirty="0">
                          <a:effectLst/>
                        </a:rPr>
                        <a:t> </a:t>
                      </a:r>
                      <a:r>
                        <a:rPr lang="en-US" sz="1800" b="1" u="none" strike="noStrike" dirty="0" err="1">
                          <a:effectLst/>
                        </a:rPr>
                        <a:t>xuất</a:t>
                      </a:r>
                      <a:r>
                        <a:rPr lang="en-US" sz="1800" b="1" u="none" strike="noStrike" dirty="0">
                          <a:effectLst/>
                        </a:rPr>
                        <a:t> </a:t>
                      </a:r>
                      <a:r>
                        <a:rPr lang="en-US" sz="1800" b="1" u="none" strike="noStrike" dirty="0" err="1">
                          <a:effectLst/>
                        </a:rPr>
                        <a:t>nhựa</a:t>
                      </a:r>
                      <a:r>
                        <a:rPr lang="vi-VN" sz="1800" b="1" u="none" strike="noStrike" dirty="0">
                          <a:effectLst/>
                        </a:rPr>
                        <a:t> (%)</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22.46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21.55</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24.81</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765900644"/>
                  </a:ext>
                </a:extLst>
              </a:tr>
              <a:tr h="437405">
                <a:tc>
                  <a:txBody>
                    <a:bodyPr/>
                    <a:lstStyle/>
                    <a:p>
                      <a:pPr algn="l" fontAlgn="b"/>
                      <a:r>
                        <a:rPr lang="en-US" sz="1800" u="none" strike="noStrike" dirty="0">
                          <a:effectLst/>
                        </a:rPr>
                        <a:t>Xi </a:t>
                      </a:r>
                      <a:r>
                        <a:rPr lang="en-US" sz="1800" u="none" strike="noStrike" dirty="0" err="1">
                          <a:effectLst/>
                        </a:rPr>
                        <a:t>măng</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10.89</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844396409"/>
                  </a:ext>
                </a:extLst>
              </a:tr>
              <a:tr h="437405">
                <a:tc>
                  <a:txBody>
                    <a:bodyPr/>
                    <a:lstStyle/>
                    <a:p>
                      <a:pPr algn="l" fontAlgn="b"/>
                      <a:r>
                        <a:rPr lang="en-US" sz="1800" u="none" strike="noStrike" dirty="0" err="1">
                          <a:effectLst/>
                        </a:rPr>
                        <a:t>Dệt</a:t>
                      </a:r>
                      <a:r>
                        <a:rPr lang="en-US" sz="1800" u="none" strike="noStrike" dirty="0">
                          <a:effectLst/>
                        </a:rPr>
                        <a:t> may</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802999828"/>
                  </a:ext>
                </a:extLst>
              </a:tr>
              <a:tr h="437405">
                <a:tc>
                  <a:txBody>
                    <a:bodyPr/>
                    <a:lstStyle/>
                    <a:p>
                      <a:pPr algn="l" fontAlgn="b"/>
                      <a:r>
                        <a:rPr lang="vi-VN" sz="1800" u="none" strike="noStrike" dirty="0">
                          <a:effectLst/>
                        </a:rPr>
                        <a:t>Rượu bia nước giải khát (%)</a:t>
                      </a:r>
                      <a:endParaRPr lang="vi-VN"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8.44</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126634764"/>
                  </a:ext>
                </a:extLst>
              </a:tr>
              <a:tr h="437405">
                <a:tc>
                  <a:txBody>
                    <a:bodyPr/>
                    <a:lstStyle/>
                    <a:p>
                      <a:pPr algn="l" fontAlgn="b"/>
                      <a:r>
                        <a:rPr lang="en-US" sz="1800" u="none" strike="noStrike" dirty="0" err="1">
                          <a:effectLst/>
                        </a:rPr>
                        <a:t>Giấy</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15.8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9.9</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18.48</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3481119152"/>
                  </a:ext>
                </a:extLst>
              </a:tr>
            </a:tbl>
          </a:graphicData>
        </a:graphic>
      </p:graphicFrame>
      <p:sp>
        <p:nvSpPr>
          <p:cNvPr id="3" name="TextBox 2">
            <a:extLst>
              <a:ext uri="{FF2B5EF4-FFF2-40B4-BE49-F238E27FC236}">
                <a16:creationId xmlns:a16="http://schemas.microsoft.com/office/drawing/2014/main" id="{4DA83A10-82A3-0320-2E0D-1931E9CE3470}"/>
              </a:ext>
            </a:extLst>
          </p:cNvPr>
          <p:cNvSpPr txBox="1"/>
          <p:nvPr/>
        </p:nvSpPr>
        <p:spPr>
          <a:xfrm>
            <a:off x="2345317" y="6054271"/>
            <a:ext cx="6188877" cy="261610"/>
          </a:xfrm>
          <a:prstGeom prst="rect">
            <a:avLst/>
          </a:prstGeom>
          <a:noFill/>
        </p:spPr>
        <p:txBody>
          <a:bodyPr wrap="square">
            <a:spAutoFit/>
          </a:bodyPr>
          <a:lstStyle/>
          <a:p>
            <a:pPr lvl="0">
              <a:buSzPts val="1100"/>
            </a:pPr>
            <a:r>
              <a:rPr lang="en-US" sz="1100" i="1" dirty="0" err="1"/>
              <a:t>Nguồn</a:t>
            </a:r>
            <a:r>
              <a:rPr lang="en-US" sz="1100" i="1" dirty="0"/>
              <a:t>:</a:t>
            </a:r>
            <a:r>
              <a:rPr lang="en-US" sz="1100" i="1" dirty="0">
                <a:latin typeface="Lato" panose="020F0502020204030203" pitchFamily="34" charset="0"/>
                <a:ea typeface="Lato" panose="020F0502020204030203" pitchFamily="34" charset="0"/>
                <a:cs typeface="Lato" panose="020F0502020204030203" pitchFamily="34" charset="0"/>
              </a:rPr>
              <a:t> </a:t>
            </a:r>
            <a:r>
              <a:rPr lang="en-US" altLang="en-US" sz="1100" dirty="0" err="1">
                <a:latin typeface="Arial" panose="020B0604020202020204" pitchFamily="34" charset="0"/>
                <a:cs typeface="Arial" panose="020B0604020202020204" pitchFamily="34" charset="0"/>
              </a:rPr>
              <a:t>Quyết</a:t>
            </a:r>
            <a:r>
              <a:rPr lang="en-US" altLang="en-US" sz="1100" dirty="0">
                <a:latin typeface="Arial" panose="020B0604020202020204" pitchFamily="34" charset="0"/>
                <a:cs typeface="Arial" panose="020B0604020202020204" pitchFamily="34" charset="0"/>
              </a:rPr>
              <a:t> </a:t>
            </a:r>
            <a:r>
              <a:rPr lang="en-US" altLang="en-US" sz="1100" dirty="0" err="1">
                <a:latin typeface="Arial" panose="020B0604020202020204" pitchFamily="34" charset="0"/>
                <a:cs typeface="Arial" panose="020B0604020202020204" pitchFamily="34" charset="0"/>
              </a:rPr>
              <a:t>định</a:t>
            </a:r>
            <a:r>
              <a:rPr lang="en-US" altLang="en-US" sz="1100" dirty="0">
                <a:latin typeface="Arial" panose="020B0604020202020204" pitchFamily="34" charset="0"/>
                <a:cs typeface="Arial" panose="020B0604020202020204" pitchFamily="34" charset="0"/>
              </a:rPr>
              <a:t> 280/</a:t>
            </a:r>
            <a:r>
              <a:rPr lang="en-US" altLang="en-US" sz="1100" dirty="0" err="1">
                <a:latin typeface="Arial" panose="020B0604020202020204" pitchFamily="34" charset="0"/>
                <a:cs typeface="Arial" panose="020B0604020202020204" pitchFamily="34" charset="0"/>
              </a:rPr>
              <a:t>QĐ-TTg</a:t>
            </a:r>
            <a:r>
              <a:rPr lang="en-US" altLang="en-US" sz="1100" dirty="0">
                <a:latin typeface="Arial" panose="020B0604020202020204" pitchFamily="34" charset="0"/>
                <a:cs typeface="Arial" panose="020B0604020202020204" pitchFamily="34" charset="0"/>
              </a:rPr>
              <a:t> </a:t>
            </a:r>
            <a:endParaRPr lang="en-US" sz="1100" i="1" dirty="0">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4085797840"/>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8251D9-07A1-7C73-8B1D-68AA8BFD6FC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B95808E-2C2B-29FC-2722-7DC5A81A4BFA}"/>
              </a:ext>
            </a:extLst>
          </p:cNvPr>
          <p:cNvSpPr>
            <a:spLocks noGrp="1"/>
          </p:cNvSpPr>
          <p:nvPr>
            <p:ph type="title"/>
          </p:nvPr>
        </p:nvSpPr>
        <p:spPr>
          <a:xfrm>
            <a:off x="0" y="326571"/>
            <a:ext cx="12191999" cy="959324"/>
          </a:xfrm>
        </p:spPr>
        <p:txBody>
          <a:bodyPr>
            <a:noAutofit/>
          </a:bodyPr>
          <a:lstStyle/>
          <a:p>
            <a:pPr algn="ctr"/>
            <a:r>
              <a:rPr lang="en-US" dirty="0">
                <a:solidFill>
                  <a:schemeClr val="accent1">
                    <a:lumMod val="50000"/>
                  </a:schemeClr>
                </a:solidFill>
                <a:latin typeface="Arial" panose="020B0604020202020204" pitchFamily="34" charset="0"/>
              </a:rPr>
              <a:t>Các </a:t>
            </a:r>
            <a:r>
              <a:rPr lang="en-US" dirty="0" err="1">
                <a:solidFill>
                  <a:schemeClr val="accent1">
                    <a:lumMod val="50000"/>
                  </a:schemeClr>
                </a:solidFill>
                <a:latin typeface="Arial" panose="020B0604020202020204" pitchFamily="34" charset="0"/>
              </a:rPr>
              <a:t>nhiệm</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vụ</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của</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chương</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trình</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VNEEP3</a:t>
            </a:r>
            <a:endParaRPr lang="en-US" dirty="0">
              <a:solidFill>
                <a:schemeClr val="accent1">
                  <a:lumMod val="50000"/>
                </a:schemeClr>
              </a:solidFill>
              <a:latin typeface="Arial" panose="020B0604020202020204" pitchFamily="34" charset="0"/>
            </a:endParaRPr>
          </a:p>
        </p:txBody>
      </p:sp>
      <p:sp>
        <p:nvSpPr>
          <p:cNvPr id="3" name="TextBox 2">
            <a:extLst>
              <a:ext uri="{FF2B5EF4-FFF2-40B4-BE49-F238E27FC236}">
                <a16:creationId xmlns:a16="http://schemas.microsoft.com/office/drawing/2014/main" id="{4BA9D28B-C081-EAA4-67B1-5CE129D4318F}"/>
              </a:ext>
            </a:extLst>
          </p:cNvPr>
          <p:cNvSpPr txBox="1"/>
          <p:nvPr/>
        </p:nvSpPr>
        <p:spPr>
          <a:xfrm>
            <a:off x="2212581" y="6531429"/>
            <a:ext cx="6188877" cy="261610"/>
          </a:xfrm>
          <a:prstGeom prst="rect">
            <a:avLst/>
          </a:prstGeom>
          <a:noFill/>
        </p:spPr>
        <p:txBody>
          <a:bodyPr wrap="square">
            <a:spAutoFit/>
          </a:bodyPr>
          <a:lstStyle/>
          <a:p>
            <a:pPr lvl="0">
              <a:buSzPts val="1100"/>
            </a:pPr>
            <a:r>
              <a:rPr lang="en-US" sz="1100" i="1" dirty="0" err="1"/>
              <a:t>Nguồn</a:t>
            </a:r>
            <a:r>
              <a:rPr lang="en-US" sz="1100" i="1" dirty="0"/>
              <a:t>:</a:t>
            </a:r>
            <a:r>
              <a:rPr lang="en-US" sz="1100" i="1" dirty="0">
                <a:latin typeface="Lato" panose="020F0502020204030203" pitchFamily="34" charset="0"/>
                <a:ea typeface="Lato" panose="020F0502020204030203" pitchFamily="34" charset="0"/>
                <a:cs typeface="Lato" panose="020F0502020204030203" pitchFamily="34" charset="0"/>
              </a:rPr>
              <a:t> </a:t>
            </a:r>
            <a:r>
              <a:rPr lang="en-US" altLang="en-US" sz="1100" dirty="0" err="1">
                <a:latin typeface="Arial" panose="020B0604020202020204" pitchFamily="34" charset="0"/>
                <a:cs typeface="Arial" panose="020B0604020202020204" pitchFamily="34" charset="0"/>
              </a:rPr>
              <a:t>Quyết</a:t>
            </a:r>
            <a:r>
              <a:rPr lang="en-US" altLang="en-US" sz="1100" dirty="0">
                <a:latin typeface="Arial" panose="020B0604020202020204" pitchFamily="34" charset="0"/>
                <a:cs typeface="Arial" panose="020B0604020202020204" pitchFamily="34" charset="0"/>
              </a:rPr>
              <a:t> </a:t>
            </a:r>
            <a:r>
              <a:rPr lang="en-US" altLang="en-US" sz="1100" dirty="0" err="1">
                <a:latin typeface="Arial" panose="020B0604020202020204" pitchFamily="34" charset="0"/>
                <a:cs typeface="Arial" panose="020B0604020202020204" pitchFamily="34" charset="0"/>
              </a:rPr>
              <a:t>định</a:t>
            </a:r>
            <a:r>
              <a:rPr lang="en-US" altLang="en-US" sz="1100" dirty="0">
                <a:latin typeface="Arial" panose="020B0604020202020204" pitchFamily="34" charset="0"/>
                <a:cs typeface="Arial" panose="020B0604020202020204" pitchFamily="34" charset="0"/>
              </a:rPr>
              <a:t> 280/</a:t>
            </a:r>
            <a:r>
              <a:rPr lang="en-US" altLang="en-US" sz="1100" dirty="0" err="1">
                <a:latin typeface="Arial" panose="020B0604020202020204" pitchFamily="34" charset="0"/>
                <a:cs typeface="Arial" panose="020B0604020202020204" pitchFamily="34" charset="0"/>
              </a:rPr>
              <a:t>QĐ-TTg</a:t>
            </a:r>
            <a:r>
              <a:rPr lang="en-US" altLang="en-US" sz="1100" dirty="0">
                <a:latin typeface="Arial" panose="020B0604020202020204" pitchFamily="34" charset="0"/>
                <a:cs typeface="Arial" panose="020B0604020202020204" pitchFamily="34" charset="0"/>
              </a:rPr>
              <a:t> </a:t>
            </a:r>
            <a:endParaRPr lang="en-US" sz="1100" i="1" dirty="0">
              <a:latin typeface="Lato" panose="020F0502020204030203" pitchFamily="34" charset="0"/>
              <a:ea typeface="Lato" panose="020F0502020204030203" pitchFamily="34" charset="0"/>
              <a:cs typeface="Lato" panose="020F0502020204030203" pitchFamily="34" charset="0"/>
            </a:endParaRPr>
          </a:p>
        </p:txBody>
      </p:sp>
      <p:sp>
        <p:nvSpPr>
          <p:cNvPr id="4" name="TextBox 3">
            <a:extLst>
              <a:ext uri="{FF2B5EF4-FFF2-40B4-BE49-F238E27FC236}">
                <a16:creationId xmlns:a16="http://schemas.microsoft.com/office/drawing/2014/main" id="{C6ED572C-8370-1418-F74A-CABA3E59584C}"/>
              </a:ext>
            </a:extLst>
          </p:cNvPr>
          <p:cNvSpPr txBox="1"/>
          <p:nvPr/>
        </p:nvSpPr>
        <p:spPr>
          <a:xfrm>
            <a:off x="340516" y="1354769"/>
            <a:ext cx="11288908" cy="456535"/>
          </a:xfrm>
          <a:prstGeom prst="rect">
            <a:avLst/>
          </a:prstGeom>
          <a:noFill/>
        </p:spPr>
        <p:txBody>
          <a:bodyPr wrap="square">
            <a:spAutoFit/>
          </a:bodyPr>
          <a:lstStyle/>
          <a:p>
            <a:pPr algn="just">
              <a:lnSpc>
                <a:spcPct val="150000"/>
              </a:lnSpc>
              <a:spcAft>
                <a:spcPts val="1067"/>
              </a:spcAft>
              <a:defRPr/>
            </a:pPr>
            <a:r>
              <a:rPr lang="en-US" sz="1800" kern="100" dirty="0">
                <a:solidFill>
                  <a:srgbClr val="000000"/>
                </a:solidFill>
                <a:ea typeface="Calibri" panose="020F0502020204030204" pitchFamily="34" charset="0"/>
                <a:cs typeface="Arial" panose="020B0604020202020204" pitchFamily="34" charset="0"/>
              </a:rPr>
              <a:t>1. </a:t>
            </a:r>
            <a:r>
              <a:rPr lang="en-US" sz="1800" kern="100" dirty="0" err="1">
                <a:solidFill>
                  <a:srgbClr val="000000"/>
                </a:solidFill>
                <a:ea typeface="Calibri" panose="020F0502020204030204" pitchFamily="34" charset="0"/>
                <a:cs typeface="Arial" panose="020B0604020202020204" pitchFamily="34" charset="0"/>
              </a:rPr>
              <a:t>Rà</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soát</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xây</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dựng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và</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hoàn</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thiện</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cơ</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chế</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chính</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sách</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về</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SDNL</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TK&amp;HQ</a:t>
            </a:r>
            <a:endParaRPr lang="en-US" sz="1800" kern="100" dirty="0">
              <a:solidFill>
                <a:srgbClr val="000000"/>
              </a:solidFill>
              <a:ea typeface="Calibri" panose="020F0502020204030204" pitchFamily="34" charset="0"/>
              <a:cs typeface="Arial" panose="020B0604020202020204" pitchFamily="34" charset="0"/>
            </a:endParaRPr>
          </a:p>
        </p:txBody>
      </p:sp>
      <p:sp>
        <p:nvSpPr>
          <p:cNvPr id="6" name="TextBox 5">
            <a:extLst>
              <a:ext uri="{FF2B5EF4-FFF2-40B4-BE49-F238E27FC236}">
                <a16:creationId xmlns:a16="http://schemas.microsoft.com/office/drawing/2014/main" id="{75FB24ED-BB88-D84D-5200-08AF04D4C614}"/>
              </a:ext>
            </a:extLst>
          </p:cNvPr>
          <p:cNvSpPr txBox="1"/>
          <p:nvPr/>
        </p:nvSpPr>
        <p:spPr>
          <a:xfrm>
            <a:off x="399509" y="1922159"/>
            <a:ext cx="11288908" cy="646331"/>
          </a:xfrm>
          <a:prstGeom prst="rect">
            <a:avLst/>
          </a:prstGeom>
          <a:noFill/>
        </p:spPr>
        <p:txBody>
          <a:bodyPr wrap="square">
            <a:spAutoFit/>
          </a:bodyPr>
          <a:lstStyle/>
          <a:p>
            <a:pPr algn="just">
              <a:spcAft>
                <a:spcPts val="1067"/>
              </a:spcAft>
              <a:defRPr/>
            </a:pPr>
            <a:r>
              <a:rPr lang="en-US" sz="1800" kern="100" dirty="0">
                <a:solidFill>
                  <a:srgbClr val="000000"/>
                </a:solidFill>
                <a:ea typeface="Calibri" panose="020F0502020204030204" pitchFamily="34" charset="0"/>
                <a:cs typeface="Arial" panose="020B0604020202020204" pitchFamily="34" charset="0"/>
              </a:rPr>
              <a:t>2. </a:t>
            </a:r>
            <a:r>
              <a:rPr lang="en-US" sz="1800" kern="100" dirty="0" err="1">
                <a:solidFill>
                  <a:srgbClr val="000000"/>
                </a:solidFill>
                <a:ea typeface="Calibri" panose="020F0502020204030204" pitchFamily="34" charset="0"/>
                <a:cs typeface="Arial" panose="020B0604020202020204" pitchFamily="34" charset="0"/>
              </a:rPr>
              <a:t>Hỗ</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trợ</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kỹ</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thuật</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và</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tài</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chính</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nhằm</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thúc</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đẩy</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các</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dự</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án</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đầu</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tư</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sản</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xuất</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kinh</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doanh</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về</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sử</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dụng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năng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lượng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tiết</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kiệm</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và</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hiệu</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quả</a:t>
            </a:r>
            <a:endParaRPr lang="en-US" sz="1800" kern="100" dirty="0">
              <a:solidFill>
                <a:srgbClr val="000000"/>
              </a:solidFill>
              <a:ea typeface="Calibri" panose="020F0502020204030204" pitchFamily="34" charset="0"/>
              <a:cs typeface="Arial" panose="020B0604020202020204" pitchFamily="34" charset="0"/>
            </a:endParaRPr>
          </a:p>
        </p:txBody>
      </p:sp>
      <p:sp>
        <p:nvSpPr>
          <p:cNvPr id="7" name="TextBox 6">
            <a:extLst>
              <a:ext uri="{FF2B5EF4-FFF2-40B4-BE49-F238E27FC236}">
                <a16:creationId xmlns:a16="http://schemas.microsoft.com/office/drawing/2014/main" id="{9A055486-9745-49FC-91DE-B859BDC08C53}"/>
              </a:ext>
            </a:extLst>
          </p:cNvPr>
          <p:cNvSpPr txBox="1"/>
          <p:nvPr/>
        </p:nvSpPr>
        <p:spPr>
          <a:xfrm>
            <a:off x="399509" y="2642404"/>
            <a:ext cx="11288908" cy="646331"/>
          </a:xfrm>
          <a:prstGeom prst="rect">
            <a:avLst/>
          </a:prstGeom>
          <a:noFill/>
        </p:spPr>
        <p:txBody>
          <a:bodyPr wrap="square">
            <a:spAutoFit/>
          </a:bodyPr>
          <a:lstStyle/>
          <a:p>
            <a:pPr algn="just">
              <a:spcAft>
                <a:spcPts val="1067"/>
              </a:spcAft>
              <a:defRPr/>
            </a:pPr>
            <a:r>
              <a:rPr lang="en-US" sz="1800" kern="100" dirty="0">
                <a:solidFill>
                  <a:srgbClr val="000000"/>
                </a:solidFill>
                <a:ea typeface="Calibri" panose="020F0502020204030204" pitchFamily="34" charset="0"/>
                <a:cs typeface="Arial" panose="020B0604020202020204" pitchFamily="34" charset="0"/>
              </a:rPr>
              <a:t>3. </a:t>
            </a:r>
            <a:r>
              <a:rPr lang="en-US" sz="1800" kern="100" dirty="0" err="1">
                <a:solidFill>
                  <a:srgbClr val="000000"/>
                </a:solidFill>
                <a:ea typeface="Calibri" panose="020F0502020204030204" pitchFamily="34" charset="0"/>
                <a:cs typeface="Arial" panose="020B0604020202020204" pitchFamily="34" charset="0"/>
              </a:rPr>
              <a:t>Xây</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dựng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trung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tâm</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dữ</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liệu</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năng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lượng</a:t>
            </a:r>
            <a:r>
              <a:rPr lang="en-US" sz="1800" kern="100" dirty="0">
                <a:solidFill>
                  <a:srgbClr val="000000"/>
                </a:solidFill>
                <a:ea typeface="Calibri" panose="020F0502020204030204" pitchFamily="34" charset="0"/>
                <a:cs typeface="Arial" panose="020B0604020202020204" pitchFamily="34" charset="0"/>
              </a:rPr>
              <a:t> VN, </a:t>
            </a:r>
            <a:r>
              <a:rPr lang="en-US" sz="1800" kern="100" dirty="0" err="1">
                <a:solidFill>
                  <a:srgbClr val="000000"/>
                </a:solidFill>
                <a:ea typeface="Calibri" panose="020F0502020204030204" pitchFamily="34" charset="0"/>
                <a:cs typeface="Arial" panose="020B0604020202020204" pitchFamily="34" charset="0"/>
              </a:rPr>
              <a:t>các</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cơ</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sở</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dữ</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liệu</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ứng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dụng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công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nghệ</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thông</a:t>
            </a:r>
            <a:r>
              <a:rPr lang="en-US" sz="1800" kern="100" dirty="0">
                <a:solidFill>
                  <a:srgbClr val="000000"/>
                </a:solidFill>
                <a:ea typeface="Calibri" panose="020F0502020204030204" pitchFamily="34" charset="0"/>
                <a:cs typeface="Arial" panose="020B0604020202020204" pitchFamily="34" charset="0"/>
              </a:rPr>
              <a:t> tin </a:t>
            </a:r>
            <a:r>
              <a:rPr lang="en-US" sz="1800" kern="100" dirty="0" err="1">
                <a:solidFill>
                  <a:srgbClr val="000000"/>
                </a:solidFill>
                <a:ea typeface="Calibri" panose="020F0502020204030204" pitchFamily="34" charset="0"/>
                <a:cs typeface="Arial" panose="020B0604020202020204" pitchFamily="34" charset="0"/>
              </a:rPr>
              <a:t>về</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năng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lượng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và</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SDNL</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TK&amp;HQ</a:t>
            </a:r>
            <a:endParaRPr lang="en-US" sz="1800" kern="100" dirty="0">
              <a:solidFill>
                <a:srgbClr val="000000"/>
              </a:solidFill>
              <a:ea typeface="Calibri" panose="020F0502020204030204" pitchFamily="34" charset="0"/>
              <a:cs typeface="Arial" panose="020B0604020202020204" pitchFamily="34" charset="0"/>
            </a:endParaRPr>
          </a:p>
        </p:txBody>
      </p:sp>
      <p:sp>
        <p:nvSpPr>
          <p:cNvPr id="8" name="TextBox 7">
            <a:extLst>
              <a:ext uri="{FF2B5EF4-FFF2-40B4-BE49-F238E27FC236}">
                <a16:creationId xmlns:a16="http://schemas.microsoft.com/office/drawing/2014/main" id="{A2715C78-811C-C886-CF09-8DFC86B063DA}"/>
              </a:ext>
            </a:extLst>
          </p:cNvPr>
          <p:cNvSpPr txBox="1"/>
          <p:nvPr/>
        </p:nvSpPr>
        <p:spPr>
          <a:xfrm>
            <a:off x="399509" y="3399590"/>
            <a:ext cx="11288908" cy="369332"/>
          </a:xfrm>
          <a:prstGeom prst="rect">
            <a:avLst/>
          </a:prstGeom>
          <a:noFill/>
        </p:spPr>
        <p:txBody>
          <a:bodyPr wrap="square">
            <a:spAutoFit/>
          </a:bodyPr>
          <a:lstStyle/>
          <a:p>
            <a:pPr algn="just">
              <a:spcAft>
                <a:spcPts val="1067"/>
              </a:spcAft>
              <a:defRPr/>
            </a:pPr>
            <a:r>
              <a:rPr lang="en-US" sz="1800" kern="100" dirty="0">
                <a:solidFill>
                  <a:srgbClr val="000000"/>
                </a:solidFill>
                <a:ea typeface="Calibri" panose="020F0502020204030204" pitchFamily="34" charset="0"/>
                <a:cs typeface="Arial" panose="020B0604020202020204" pitchFamily="34" charset="0"/>
              </a:rPr>
              <a:t>4. </a:t>
            </a:r>
            <a:r>
              <a:rPr lang="en-US" sz="1800" kern="100" dirty="0" err="1">
                <a:solidFill>
                  <a:srgbClr val="000000"/>
                </a:solidFill>
                <a:ea typeface="Calibri" panose="020F0502020204030204" pitchFamily="34" charset="0"/>
                <a:cs typeface="Arial" panose="020B0604020202020204" pitchFamily="34" charset="0"/>
              </a:rPr>
              <a:t>Tăng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cường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năng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lực</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về</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sử</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dụng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năng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lượng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tiết</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kiệm</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và</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hiệu</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quả</a:t>
            </a:r>
            <a:r>
              <a:rPr lang="en-US" sz="1800" kern="100" dirty="0">
                <a:solidFill>
                  <a:srgbClr val="000000"/>
                </a:solidFill>
                <a:ea typeface="Calibri" panose="020F0502020204030204" pitchFamily="34" charset="0"/>
                <a:cs typeface="Arial" panose="020B0604020202020204" pitchFamily="34" charset="0"/>
              </a:rPr>
              <a:t> </a:t>
            </a:r>
          </a:p>
        </p:txBody>
      </p:sp>
      <p:sp>
        <p:nvSpPr>
          <p:cNvPr id="9" name="TextBox 8">
            <a:extLst>
              <a:ext uri="{FF2B5EF4-FFF2-40B4-BE49-F238E27FC236}">
                <a16:creationId xmlns:a16="http://schemas.microsoft.com/office/drawing/2014/main" id="{50670E00-6F1D-502B-FDE4-AA4F08B4C4B2}"/>
              </a:ext>
            </a:extLst>
          </p:cNvPr>
          <p:cNvSpPr txBox="1"/>
          <p:nvPr/>
        </p:nvSpPr>
        <p:spPr>
          <a:xfrm>
            <a:off x="399509" y="3851086"/>
            <a:ext cx="11288908" cy="646331"/>
          </a:xfrm>
          <a:prstGeom prst="rect">
            <a:avLst/>
          </a:prstGeom>
          <a:noFill/>
        </p:spPr>
        <p:txBody>
          <a:bodyPr wrap="square">
            <a:spAutoFit/>
          </a:bodyPr>
          <a:lstStyle/>
          <a:p>
            <a:pPr algn="just">
              <a:spcAft>
                <a:spcPts val="1067"/>
              </a:spcAft>
              <a:defRPr/>
            </a:pPr>
            <a:r>
              <a:rPr lang="en-US" sz="1800" kern="100" dirty="0">
                <a:solidFill>
                  <a:srgbClr val="000000"/>
                </a:solidFill>
                <a:ea typeface="Calibri" panose="020F0502020204030204" pitchFamily="34" charset="0"/>
                <a:cs typeface="Arial" panose="020B0604020202020204" pitchFamily="34" charset="0"/>
              </a:rPr>
              <a:t>5. </a:t>
            </a:r>
            <a:r>
              <a:rPr lang="en-US" sz="1800" kern="100" dirty="0" err="1">
                <a:solidFill>
                  <a:srgbClr val="000000"/>
                </a:solidFill>
                <a:ea typeface="Calibri" panose="020F0502020204030204" pitchFamily="34" charset="0"/>
                <a:cs typeface="Arial" panose="020B0604020202020204" pitchFamily="34" charset="0"/>
              </a:rPr>
              <a:t>Tăng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cường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kiểm</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tra</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giám</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sát</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đôn</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đốc</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hướng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dẫn</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thực</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hiện</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và</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đánh</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giá</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kết</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quả</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thực</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hiện</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quy</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định</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pháp</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luật</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về</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sử</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dụng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năng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lượng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tiết</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kiệm</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và</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hiệu</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quả</a:t>
            </a:r>
            <a:endParaRPr lang="en-US" sz="1800" kern="100" dirty="0">
              <a:solidFill>
                <a:srgbClr val="000000"/>
              </a:solidFill>
              <a:ea typeface="Calibri" panose="020F0502020204030204" pitchFamily="34" charset="0"/>
              <a:cs typeface="Arial" panose="020B0604020202020204" pitchFamily="34" charset="0"/>
            </a:endParaRPr>
          </a:p>
        </p:txBody>
      </p:sp>
      <p:sp>
        <p:nvSpPr>
          <p:cNvPr id="10" name="TextBox 9">
            <a:extLst>
              <a:ext uri="{FF2B5EF4-FFF2-40B4-BE49-F238E27FC236}">
                <a16:creationId xmlns:a16="http://schemas.microsoft.com/office/drawing/2014/main" id="{4BB7F4E9-0769-B9B0-85B9-B2340F1C986B}"/>
              </a:ext>
            </a:extLst>
          </p:cNvPr>
          <p:cNvSpPr txBox="1"/>
          <p:nvPr/>
        </p:nvSpPr>
        <p:spPr>
          <a:xfrm>
            <a:off x="399509" y="4534837"/>
            <a:ext cx="11288908" cy="369332"/>
          </a:xfrm>
          <a:prstGeom prst="rect">
            <a:avLst/>
          </a:prstGeom>
          <a:noFill/>
        </p:spPr>
        <p:txBody>
          <a:bodyPr wrap="square">
            <a:spAutoFit/>
          </a:bodyPr>
          <a:lstStyle/>
          <a:p>
            <a:pPr algn="just">
              <a:spcAft>
                <a:spcPts val="1067"/>
              </a:spcAft>
              <a:defRPr/>
            </a:pPr>
            <a:r>
              <a:rPr lang="en-US" sz="1800" kern="100" dirty="0">
                <a:solidFill>
                  <a:srgbClr val="000000"/>
                </a:solidFill>
                <a:ea typeface="Calibri" panose="020F0502020204030204" pitchFamily="34" charset="0"/>
                <a:cs typeface="Arial" panose="020B0604020202020204" pitchFamily="34" charset="0"/>
              </a:rPr>
              <a:t>6. </a:t>
            </a:r>
            <a:r>
              <a:rPr lang="en-US" sz="1800" kern="100" dirty="0" err="1">
                <a:solidFill>
                  <a:srgbClr val="000000"/>
                </a:solidFill>
                <a:ea typeface="Calibri" panose="020F0502020204030204" pitchFamily="34" charset="0"/>
                <a:cs typeface="Arial" panose="020B0604020202020204" pitchFamily="34" charset="0"/>
              </a:rPr>
              <a:t>Truyền</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thông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nâng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cao</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nhận</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thức</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cộng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đồng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về</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sử</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dụng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năng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lượng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tiết</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kiệm</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và</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hiệu</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quả</a:t>
            </a:r>
            <a:endParaRPr lang="en-US" sz="1800" kern="100" dirty="0">
              <a:solidFill>
                <a:srgbClr val="000000"/>
              </a:solidFill>
              <a:ea typeface="Calibri" panose="020F050202020403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BB0E10D0-B41C-BB69-EA31-C45C4BED102D}"/>
              </a:ext>
            </a:extLst>
          </p:cNvPr>
          <p:cNvSpPr txBox="1"/>
          <p:nvPr/>
        </p:nvSpPr>
        <p:spPr>
          <a:xfrm>
            <a:off x="399509" y="4986040"/>
            <a:ext cx="11288908" cy="369332"/>
          </a:xfrm>
          <a:prstGeom prst="rect">
            <a:avLst/>
          </a:prstGeom>
          <a:noFill/>
        </p:spPr>
        <p:txBody>
          <a:bodyPr wrap="square">
            <a:spAutoFit/>
          </a:bodyPr>
          <a:lstStyle/>
          <a:p>
            <a:pPr algn="just">
              <a:spcAft>
                <a:spcPts val="1067"/>
              </a:spcAft>
              <a:defRPr/>
            </a:pPr>
            <a:r>
              <a:rPr lang="en-US" sz="1800" kern="100" dirty="0">
                <a:solidFill>
                  <a:srgbClr val="000000"/>
                </a:solidFill>
                <a:ea typeface="Calibri" panose="020F0502020204030204" pitchFamily="34" charset="0"/>
                <a:cs typeface="Arial" panose="020B0604020202020204" pitchFamily="34" charset="0"/>
              </a:rPr>
              <a:t>7. </a:t>
            </a:r>
            <a:r>
              <a:rPr lang="en-US" sz="1800" kern="100" dirty="0" err="1">
                <a:solidFill>
                  <a:srgbClr val="000000"/>
                </a:solidFill>
                <a:ea typeface="Calibri" panose="020F0502020204030204" pitchFamily="34" charset="0"/>
                <a:cs typeface="Arial" panose="020B0604020202020204" pitchFamily="34" charset="0"/>
              </a:rPr>
              <a:t>Tăng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cường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quan</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hệ</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hợp</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tác</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quốc</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tế</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trong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lĩnh</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vực</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sử</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dụng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năng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lượng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tiết</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kiệm</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và</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hiệu</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quả</a:t>
            </a:r>
            <a:r>
              <a:rPr lang="en-US" sz="1800" kern="100" dirty="0">
                <a:solidFill>
                  <a:srgbClr val="000000"/>
                </a:solidFill>
                <a:ea typeface="Calibri" panose="020F0502020204030204" pitchFamily="34" charset="0"/>
                <a:cs typeface="Arial" panose="020B0604020202020204" pitchFamily="34" charset="0"/>
              </a:rPr>
              <a:t>  </a:t>
            </a:r>
          </a:p>
        </p:txBody>
      </p:sp>
      <p:sp>
        <p:nvSpPr>
          <p:cNvPr id="12" name="TextBox 11">
            <a:extLst>
              <a:ext uri="{FF2B5EF4-FFF2-40B4-BE49-F238E27FC236}">
                <a16:creationId xmlns:a16="http://schemas.microsoft.com/office/drawing/2014/main" id="{E94C27A3-D5D4-4C59-F23A-E91183996EF3}"/>
              </a:ext>
            </a:extLst>
          </p:cNvPr>
          <p:cNvSpPr txBox="1"/>
          <p:nvPr/>
        </p:nvSpPr>
        <p:spPr>
          <a:xfrm>
            <a:off x="399509" y="5437243"/>
            <a:ext cx="11288908" cy="369332"/>
          </a:xfrm>
          <a:prstGeom prst="rect">
            <a:avLst/>
          </a:prstGeom>
          <a:noFill/>
        </p:spPr>
        <p:txBody>
          <a:bodyPr wrap="square">
            <a:spAutoFit/>
          </a:bodyPr>
          <a:lstStyle/>
          <a:p>
            <a:pPr algn="just">
              <a:spcAft>
                <a:spcPts val="1067"/>
              </a:spcAft>
              <a:defRPr/>
            </a:pPr>
            <a:r>
              <a:rPr lang="en-US" sz="1800" kern="100" dirty="0">
                <a:solidFill>
                  <a:srgbClr val="000000"/>
                </a:solidFill>
                <a:ea typeface="Calibri" panose="020F0502020204030204" pitchFamily="34" charset="0"/>
                <a:cs typeface="Arial" panose="020B0604020202020204" pitchFamily="34" charset="0"/>
              </a:rPr>
              <a:t>8. </a:t>
            </a:r>
            <a:r>
              <a:rPr lang="en-US" sz="1800" kern="100" dirty="0" err="1">
                <a:solidFill>
                  <a:srgbClr val="000000"/>
                </a:solidFill>
                <a:ea typeface="Calibri" panose="020F0502020204030204" pitchFamily="34" charset="0"/>
                <a:cs typeface="Arial" panose="020B0604020202020204" pitchFamily="34" charset="0"/>
              </a:rPr>
              <a:t>Nghiên</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cứu</a:t>
            </a:r>
            <a:r>
              <a:rPr lang="en-US" sz="1800" kern="100" dirty="0">
                <a:solidFill>
                  <a:srgbClr val="000000"/>
                </a:solidFill>
                <a:ea typeface="Calibri" panose="020F0502020204030204" pitchFamily="34" charset="0"/>
                <a:cs typeface="Arial" panose="020B0604020202020204" pitchFamily="34" charset="0"/>
              </a:rPr>
              <a:t> khoa </a:t>
            </a:r>
            <a:r>
              <a:rPr lang="en-US" sz="1800" kern="100" dirty="0" err="1">
                <a:solidFill>
                  <a:srgbClr val="000000"/>
                </a:solidFill>
                <a:ea typeface="Calibri" panose="020F0502020204030204" pitchFamily="34" charset="0"/>
                <a:cs typeface="Arial" panose="020B0604020202020204" pitchFamily="34" charset="0"/>
              </a:rPr>
              <a:t>học</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và</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phát</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triển</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công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nghệ</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về</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sử</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dụng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năng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lượng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tiết</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kiệm</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và</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hiệu</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quả</a:t>
            </a:r>
            <a:r>
              <a:rPr lang="en-US" sz="1800" kern="100" dirty="0">
                <a:solidFill>
                  <a:srgbClr val="000000"/>
                </a:solidFill>
                <a:ea typeface="Calibri" panose="020F0502020204030204" pitchFamily="34" charset="0"/>
                <a:cs typeface="Arial" panose="020B0604020202020204" pitchFamily="34" charset="0"/>
              </a:rPr>
              <a:t>  </a:t>
            </a:r>
          </a:p>
        </p:txBody>
      </p:sp>
      <p:sp>
        <p:nvSpPr>
          <p:cNvPr id="13" name="TextBox 12">
            <a:extLst>
              <a:ext uri="{FF2B5EF4-FFF2-40B4-BE49-F238E27FC236}">
                <a16:creationId xmlns:a16="http://schemas.microsoft.com/office/drawing/2014/main" id="{82FEBCEE-AFC2-EEB8-963E-BD192A554F9B}"/>
              </a:ext>
            </a:extLst>
          </p:cNvPr>
          <p:cNvSpPr txBox="1"/>
          <p:nvPr/>
        </p:nvSpPr>
        <p:spPr>
          <a:xfrm>
            <a:off x="399509" y="5843995"/>
            <a:ext cx="11288908" cy="369332"/>
          </a:xfrm>
          <a:prstGeom prst="rect">
            <a:avLst/>
          </a:prstGeom>
          <a:noFill/>
        </p:spPr>
        <p:txBody>
          <a:bodyPr wrap="square">
            <a:spAutoFit/>
          </a:bodyPr>
          <a:lstStyle/>
          <a:p>
            <a:pPr algn="just">
              <a:spcAft>
                <a:spcPts val="1067"/>
              </a:spcAft>
              <a:defRPr/>
            </a:pPr>
            <a:r>
              <a:rPr lang="en-US" sz="1800" kern="100" dirty="0">
                <a:solidFill>
                  <a:srgbClr val="000000"/>
                </a:solidFill>
                <a:ea typeface="Calibri" panose="020F0502020204030204" pitchFamily="34" charset="0"/>
                <a:cs typeface="Arial" panose="020B0604020202020204" pitchFamily="34" charset="0"/>
              </a:rPr>
              <a:t>9. Thành </a:t>
            </a:r>
            <a:r>
              <a:rPr lang="en-US" sz="1800" kern="100" dirty="0" err="1">
                <a:solidFill>
                  <a:srgbClr val="000000"/>
                </a:solidFill>
                <a:ea typeface="Calibri" panose="020F0502020204030204" pitchFamily="34" charset="0"/>
                <a:cs typeface="Arial" panose="020B0604020202020204" pitchFamily="34" charset="0"/>
              </a:rPr>
              <a:t>lập</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Qũy</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thúc</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đẩy</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sử</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dụng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năng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lượng</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tiết</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kiệm</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và</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hiệu</a:t>
            </a:r>
            <a:r>
              <a:rPr lang="en-US" sz="1800" kern="100" dirty="0">
                <a:solidFill>
                  <a:srgbClr val="000000"/>
                </a:solidFill>
                <a:ea typeface="Calibri" panose="020F0502020204030204" pitchFamily="34" charset="0"/>
                <a:cs typeface="Arial" panose="020B0604020202020204" pitchFamily="34" charset="0"/>
              </a:rPr>
              <a:t> </a:t>
            </a:r>
            <a:r>
              <a:rPr lang="en-US" sz="1800" kern="100" dirty="0" err="1">
                <a:solidFill>
                  <a:srgbClr val="000000"/>
                </a:solidFill>
                <a:ea typeface="Calibri" panose="020F0502020204030204" pitchFamily="34" charset="0"/>
                <a:cs typeface="Arial" panose="020B0604020202020204" pitchFamily="34" charset="0"/>
              </a:rPr>
              <a:t>quả</a:t>
            </a:r>
            <a:r>
              <a:rPr lang="en-US" sz="1800" kern="100" dirty="0">
                <a:solidFill>
                  <a:srgbClr val="000000"/>
                </a:solidFill>
                <a:ea typeface="Calibri" panose="020F0502020204030204" pitchFamily="34" charset="0"/>
                <a:cs typeface="Arial" panose="020B0604020202020204" pitchFamily="34" charset="0"/>
              </a:rPr>
              <a:t>  </a:t>
            </a:r>
          </a:p>
        </p:txBody>
      </p:sp>
    </p:spTree>
    <p:extLst>
      <p:ext uri="{BB962C8B-B14F-4D97-AF65-F5344CB8AC3E}">
        <p14:creationId xmlns:p14="http://schemas.microsoft.com/office/powerpoint/2010/main" val="4236776534"/>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76"/>
        <p:cNvGrpSpPr/>
        <p:nvPr/>
      </p:nvGrpSpPr>
      <p:grpSpPr>
        <a:xfrm>
          <a:off x="0" y="0"/>
          <a:ext cx="0" cy="0"/>
          <a:chOff x="0" y="0"/>
          <a:chExt cx="0" cy="0"/>
        </a:xfrm>
      </p:grpSpPr>
      <p:grpSp>
        <p:nvGrpSpPr>
          <p:cNvPr id="677" name="Google Shape;677;p14"/>
          <p:cNvGrpSpPr/>
          <p:nvPr/>
        </p:nvGrpSpPr>
        <p:grpSpPr>
          <a:xfrm>
            <a:off x="234254" y="1461472"/>
            <a:ext cx="5806440" cy="4887450"/>
            <a:chOff x="277368" y="1469136"/>
            <a:chExt cx="5806440" cy="5389245"/>
          </a:xfrm>
        </p:grpSpPr>
        <p:sp>
          <p:nvSpPr>
            <p:cNvPr id="679" name="Google Shape;679;p14"/>
            <p:cNvSpPr/>
            <p:nvPr/>
          </p:nvSpPr>
          <p:spPr>
            <a:xfrm>
              <a:off x="277368" y="1469136"/>
              <a:ext cx="5806440" cy="5389245"/>
            </a:xfrm>
            <a:custGeom>
              <a:avLst/>
              <a:gdLst/>
              <a:ahLst/>
              <a:cxnLst/>
              <a:rect l="l" t="t" r="r" b="b"/>
              <a:pathLst>
                <a:path w="5806440" h="5389245" extrusionOk="0">
                  <a:moveTo>
                    <a:pt x="5806439" y="5388863"/>
                  </a:moveTo>
                  <a:lnTo>
                    <a:pt x="0" y="5388863"/>
                  </a:lnTo>
                  <a:lnTo>
                    <a:pt x="0" y="0"/>
                  </a:lnTo>
                  <a:lnTo>
                    <a:pt x="5806439" y="0"/>
                  </a:lnTo>
                  <a:lnTo>
                    <a:pt x="5806439" y="73913"/>
                  </a:lnTo>
                  <a:lnTo>
                    <a:pt x="198881" y="73913"/>
                  </a:lnTo>
                  <a:lnTo>
                    <a:pt x="190437" y="74321"/>
                  </a:lnTo>
                  <a:lnTo>
                    <a:pt x="151246" y="88347"/>
                  </a:lnTo>
                  <a:lnTo>
                    <a:pt x="123290" y="119187"/>
                  </a:lnTo>
                  <a:lnTo>
                    <a:pt x="113156" y="159638"/>
                  </a:lnTo>
                  <a:lnTo>
                    <a:pt x="113156" y="5150738"/>
                  </a:lnTo>
                  <a:lnTo>
                    <a:pt x="123290" y="5191189"/>
                  </a:lnTo>
                  <a:lnTo>
                    <a:pt x="151246" y="5222028"/>
                  </a:lnTo>
                  <a:lnTo>
                    <a:pt x="190437" y="5236055"/>
                  </a:lnTo>
                  <a:lnTo>
                    <a:pt x="198881" y="5236463"/>
                  </a:lnTo>
                  <a:lnTo>
                    <a:pt x="5806439" y="5236463"/>
                  </a:lnTo>
                  <a:lnTo>
                    <a:pt x="5806439" y="5388863"/>
                  </a:lnTo>
                  <a:close/>
                </a:path>
                <a:path w="5806440" h="5389245" extrusionOk="0">
                  <a:moveTo>
                    <a:pt x="5806439" y="5236463"/>
                  </a:moveTo>
                  <a:lnTo>
                    <a:pt x="5609081" y="5236463"/>
                  </a:lnTo>
                  <a:lnTo>
                    <a:pt x="5617526" y="5236055"/>
                  </a:lnTo>
                  <a:lnTo>
                    <a:pt x="5625808" y="5234831"/>
                  </a:lnTo>
                  <a:lnTo>
                    <a:pt x="5663438" y="5217037"/>
                  </a:lnTo>
                  <a:lnTo>
                    <a:pt x="5688280" y="5183543"/>
                  </a:lnTo>
                  <a:lnTo>
                    <a:pt x="5694806" y="5150738"/>
                  </a:lnTo>
                  <a:lnTo>
                    <a:pt x="5694806" y="159638"/>
                  </a:lnTo>
                  <a:lnTo>
                    <a:pt x="5684672" y="119187"/>
                  </a:lnTo>
                  <a:lnTo>
                    <a:pt x="5656716" y="88347"/>
                  </a:lnTo>
                  <a:lnTo>
                    <a:pt x="5617526" y="74321"/>
                  </a:lnTo>
                  <a:lnTo>
                    <a:pt x="5609081" y="73913"/>
                  </a:lnTo>
                  <a:lnTo>
                    <a:pt x="5806439" y="73913"/>
                  </a:lnTo>
                  <a:lnTo>
                    <a:pt x="5806439" y="5236463"/>
                  </a:lnTo>
                  <a:close/>
                </a:path>
              </a:pathLst>
            </a:custGeom>
            <a:solidFill>
              <a:srgbClr val="000000">
                <a:alpha val="5098"/>
              </a:srgbClr>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680" name="Google Shape;680;p14"/>
            <p:cNvSpPr/>
            <p:nvPr/>
          </p:nvSpPr>
          <p:spPr>
            <a:xfrm>
              <a:off x="380999" y="1533524"/>
              <a:ext cx="5600700" cy="5181600"/>
            </a:xfrm>
            <a:custGeom>
              <a:avLst/>
              <a:gdLst/>
              <a:ahLst/>
              <a:cxnLst/>
              <a:rect l="l" t="t" r="r" b="b"/>
              <a:pathLst>
                <a:path w="5600700" h="5181600" extrusionOk="0">
                  <a:moveTo>
                    <a:pt x="5511703" y="5181599"/>
                  </a:moveTo>
                  <a:lnTo>
                    <a:pt x="88995" y="5181599"/>
                  </a:lnTo>
                  <a:lnTo>
                    <a:pt x="82801" y="5180989"/>
                  </a:lnTo>
                  <a:lnTo>
                    <a:pt x="37131" y="5162071"/>
                  </a:lnTo>
                  <a:lnTo>
                    <a:pt x="9643" y="5128577"/>
                  </a:lnTo>
                  <a:lnTo>
                    <a:pt x="0" y="5092603"/>
                  </a:lnTo>
                  <a:lnTo>
                    <a:pt x="0" y="5086349"/>
                  </a:lnTo>
                  <a:lnTo>
                    <a:pt x="0" y="88995"/>
                  </a:lnTo>
                  <a:lnTo>
                    <a:pt x="12577" y="47531"/>
                  </a:lnTo>
                  <a:lnTo>
                    <a:pt x="47532" y="12577"/>
                  </a:lnTo>
                  <a:lnTo>
                    <a:pt x="88995" y="0"/>
                  </a:lnTo>
                  <a:lnTo>
                    <a:pt x="5511703" y="0"/>
                  </a:lnTo>
                  <a:lnTo>
                    <a:pt x="5553166" y="12577"/>
                  </a:lnTo>
                  <a:lnTo>
                    <a:pt x="5588120" y="47531"/>
                  </a:lnTo>
                  <a:lnTo>
                    <a:pt x="5600699" y="88995"/>
                  </a:lnTo>
                  <a:lnTo>
                    <a:pt x="5600699" y="5092603"/>
                  </a:lnTo>
                  <a:lnTo>
                    <a:pt x="5588120" y="5134066"/>
                  </a:lnTo>
                  <a:lnTo>
                    <a:pt x="5553165" y="5169020"/>
                  </a:lnTo>
                  <a:lnTo>
                    <a:pt x="5517897" y="5180989"/>
                  </a:lnTo>
                  <a:lnTo>
                    <a:pt x="5511703" y="5181599"/>
                  </a:lnTo>
                  <a:close/>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681" name="Google Shape;681;p14"/>
            <p:cNvSpPr/>
            <p:nvPr/>
          </p:nvSpPr>
          <p:spPr>
            <a:xfrm>
              <a:off x="571499" y="4924424"/>
              <a:ext cx="5219700" cy="1333500"/>
            </a:xfrm>
            <a:custGeom>
              <a:avLst/>
              <a:gdLst/>
              <a:ahLst/>
              <a:cxnLst/>
              <a:rect l="l" t="t" r="r" b="b"/>
              <a:pathLst>
                <a:path w="5219700" h="1333500" extrusionOk="0">
                  <a:moveTo>
                    <a:pt x="5148502" y="1333499"/>
                  </a:moveTo>
                  <a:lnTo>
                    <a:pt x="71196" y="1333499"/>
                  </a:lnTo>
                  <a:lnTo>
                    <a:pt x="66241" y="1333010"/>
                  </a:lnTo>
                  <a:lnTo>
                    <a:pt x="29705" y="1317877"/>
                  </a:lnTo>
                  <a:lnTo>
                    <a:pt x="3885" y="1281836"/>
                  </a:lnTo>
                  <a:lnTo>
                    <a:pt x="0" y="1262303"/>
                  </a:lnTo>
                  <a:lnTo>
                    <a:pt x="0" y="1257299"/>
                  </a:lnTo>
                  <a:lnTo>
                    <a:pt x="0" y="71196"/>
                  </a:lnTo>
                  <a:lnTo>
                    <a:pt x="15621" y="29705"/>
                  </a:lnTo>
                  <a:lnTo>
                    <a:pt x="51661" y="3885"/>
                  </a:lnTo>
                  <a:lnTo>
                    <a:pt x="71196" y="0"/>
                  </a:lnTo>
                  <a:lnTo>
                    <a:pt x="5148502" y="0"/>
                  </a:lnTo>
                  <a:lnTo>
                    <a:pt x="5189993" y="15621"/>
                  </a:lnTo>
                  <a:lnTo>
                    <a:pt x="5215812" y="51661"/>
                  </a:lnTo>
                  <a:lnTo>
                    <a:pt x="5219698" y="71196"/>
                  </a:lnTo>
                  <a:lnTo>
                    <a:pt x="5219698" y="1262303"/>
                  </a:lnTo>
                  <a:lnTo>
                    <a:pt x="5204077" y="1303793"/>
                  </a:lnTo>
                  <a:lnTo>
                    <a:pt x="5168036" y="1329613"/>
                  </a:lnTo>
                  <a:lnTo>
                    <a:pt x="5153457" y="1333010"/>
                  </a:lnTo>
                  <a:lnTo>
                    <a:pt x="5148502" y="1333499"/>
                  </a:lnTo>
                  <a:close/>
                </a:path>
              </a:pathLst>
            </a:custGeom>
            <a:solidFill>
              <a:srgbClr val="EFF5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682" name="Google Shape;682;p14"/>
          <p:cNvSpPr txBox="1">
            <a:spLocks noGrp="1"/>
          </p:cNvSpPr>
          <p:nvPr>
            <p:ph type="title"/>
          </p:nvPr>
        </p:nvSpPr>
        <p:spPr>
          <a:xfrm>
            <a:off x="571499" y="465449"/>
            <a:ext cx="10113645" cy="443711"/>
          </a:xfrm>
          <a:prstGeom prst="rect">
            <a:avLst/>
          </a:prstGeom>
          <a:noFill/>
          <a:ln>
            <a:noFill/>
          </a:ln>
        </p:spPr>
        <p:txBody>
          <a:bodyPr spcFirstLastPara="1" wrap="square" lIns="0" tIns="12700" rIns="0" bIns="0" anchor="ctr" anchorCtr="0">
            <a:spAutoFit/>
          </a:bodyPr>
          <a:lstStyle/>
          <a:p>
            <a:pPr marL="12700" lvl="0" indent="0" algn="l" rtl="0">
              <a:lnSpc>
                <a:spcPct val="100000"/>
              </a:lnSpc>
              <a:spcBef>
                <a:spcPts val="0"/>
              </a:spcBef>
              <a:spcAft>
                <a:spcPts val="0"/>
              </a:spcAft>
              <a:buClr>
                <a:srgbClr val="0070C0"/>
              </a:buClr>
              <a:buSzPts val="2400"/>
              <a:buFont typeface="Arial"/>
              <a:buNone/>
            </a:pPr>
            <a:r>
              <a:rPr lang="en-US" dirty="0" err="1">
                <a:solidFill>
                  <a:schemeClr val="accent1">
                    <a:lumMod val="50000"/>
                  </a:schemeClr>
                </a:solidFill>
                <a:latin typeface="Arial" panose="020B0604020202020204" pitchFamily="34" charset="0"/>
                <a:sym typeface="Arial"/>
              </a:rPr>
              <a:t>Cơ</a:t>
            </a:r>
            <a:r>
              <a:rPr lang="en-US" dirty="0">
                <a:solidFill>
                  <a:schemeClr val="accent1">
                    <a:lumMod val="50000"/>
                  </a:schemeClr>
                </a:solidFill>
                <a:latin typeface="Arial" panose="020B0604020202020204" pitchFamily="34" charset="0"/>
                <a:sym typeface="Arial"/>
              </a:rPr>
              <a:t> </a:t>
            </a:r>
            <a:r>
              <a:rPr lang="en-US" dirty="0" err="1">
                <a:solidFill>
                  <a:schemeClr val="accent1">
                    <a:lumMod val="50000"/>
                  </a:schemeClr>
                </a:solidFill>
                <a:latin typeface="Arial" panose="020B0604020202020204" pitchFamily="34" charset="0"/>
                <a:sym typeface="Arial"/>
              </a:rPr>
              <a:t>hội</a:t>
            </a:r>
            <a:r>
              <a:rPr lang="en-US" dirty="0">
                <a:solidFill>
                  <a:schemeClr val="accent1">
                    <a:lumMod val="50000"/>
                  </a:schemeClr>
                </a:solidFill>
                <a:latin typeface="Arial" panose="020B0604020202020204" pitchFamily="34" charset="0"/>
                <a:sym typeface="Arial"/>
              </a:rPr>
              <a:t> </a:t>
            </a:r>
            <a:r>
              <a:rPr lang="en-US" dirty="0" err="1">
                <a:solidFill>
                  <a:schemeClr val="accent1">
                    <a:lumMod val="50000"/>
                  </a:schemeClr>
                </a:solidFill>
                <a:latin typeface="Arial" panose="020B0604020202020204" pitchFamily="34" charset="0"/>
                <a:sym typeface="Arial"/>
              </a:rPr>
              <a:t>cho</a:t>
            </a:r>
            <a:r>
              <a:rPr lang="en-US" dirty="0">
                <a:solidFill>
                  <a:schemeClr val="accent1">
                    <a:lumMod val="50000"/>
                  </a:schemeClr>
                </a:solidFill>
                <a:latin typeface="Arial" panose="020B0604020202020204" pitchFamily="34" charset="0"/>
                <a:sym typeface="Arial"/>
              </a:rPr>
              <a:t> </a:t>
            </a:r>
            <a:r>
              <a:rPr lang="en-US" dirty="0" err="1">
                <a:solidFill>
                  <a:schemeClr val="accent1">
                    <a:lumMod val="50000"/>
                  </a:schemeClr>
                </a:solidFill>
                <a:latin typeface="Arial" panose="020B0604020202020204" pitchFamily="34" charset="0"/>
                <a:sym typeface="Arial"/>
              </a:rPr>
              <a:t>hiệu</a:t>
            </a:r>
            <a:r>
              <a:rPr lang="en-US" dirty="0">
                <a:solidFill>
                  <a:schemeClr val="accent1">
                    <a:lumMod val="50000"/>
                  </a:schemeClr>
                </a:solidFill>
                <a:latin typeface="Arial" panose="020B0604020202020204" pitchFamily="34" charset="0"/>
                <a:sym typeface="Arial"/>
              </a:rPr>
              <a:t> </a:t>
            </a:r>
            <a:r>
              <a:rPr lang="en-US" dirty="0" err="1">
                <a:solidFill>
                  <a:schemeClr val="accent1">
                    <a:lumMod val="50000"/>
                  </a:schemeClr>
                </a:solidFill>
                <a:latin typeface="Arial" panose="020B0604020202020204" pitchFamily="34" charset="0"/>
                <a:sym typeface="Arial"/>
              </a:rPr>
              <a:t>quả</a:t>
            </a:r>
            <a:r>
              <a:rPr lang="en-US" dirty="0">
                <a:solidFill>
                  <a:schemeClr val="accent1">
                    <a:lumMod val="50000"/>
                  </a:schemeClr>
                </a:solidFill>
                <a:latin typeface="Arial" panose="020B0604020202020204" pitchFamily="34" charset="0"/>
                <a:sym typeface="Arial"/>
              </a:rPr>
              <a:t> </a:t>
            </a:r>
            <a:r>
              <a:rPr lang="en-US" dirty="0" err="1">
                <a:solidFill>
                  <a:schemeClr val="accent1">
                    <a:lumMod val="50000"/>
                  </a:schemeClr>
                </a:solidFill>
                <a:latin typeface="Arial" panose="020B0604020202020204" pitchFamily="34" charset="0"/>
                <a:sym typeface="Arial"/>
              </a:rPr>
              <a:t>năng</a:t>
            </a:r>
            <a:r>
              <a:rPr lang="en-US" dirty="0">
                <a:solidFill>
                  <a:schemeClr val="accent1">
                    <a:lumMod val="50000"/>
                  </a:schemeClr>
                </a:solidFill>
                <a:latin typeface="Arial" panose="020B0604020202020204" pitchFamily="34" charset="0"/>
                <a:sym typeface="Arial"/>
              </a:rPr>
              <a:t> </a:t>
            </a:r>
            <a:r>
              <a:rPr lang="en-US" dirty="0" err="1">
                <a:solidFill>
                  <a:schemeClr val="accent1">
                    <a:lumMod val="50000"/>
                  </a:schemeClr>
                </a:solidFill>
                <a:latin typeface="Arial" panose="020B0604020202020204" pitchFamily="34" charset="0"/>
                <a:sym typeface="Arial"/>
              </a:rPr>
              <a:t>lượng</a:t>
            </a:r>
            <a:r>
              <a:rPr lang="en-US" dirty="0">
                <a:solidFill>
                  <a:schemeClr val="accent1">
                    <a:lumMod val="50000"/>
                  </a:schemeClr>
                </a:solidFill>
                <a:latin typeface="Arial" panose="020B0604020202020204" pitchFamily="34" charset="0"/>
                <a:sym typeface="Arial"/>
              </a:rPr>
              <a:t> </a:t>
            </a:r>
            <a:r>
              <a:rPr lang="en-US" dirty="0" err="1">
                <a:solidFill>
                  <a:schemeClr val="accent1">
                    <a:lumMod val="50000"/>
                  </a:schemeClr>
                </a:solidFill>
                <a:latin typeface="Arial" panose="020B0604020202020204" pitchFamily="34" charset="0"/>
                <a:sym typeface="Arial"/>
              </a:rPr>
              <a:t>trong</a:t>
            </a:r>
            <a:r>
              <a:rPr lang="en-US" dirty="0">
                <a:solidFill>
                  <a:schemeClr val="accent1">
                    <a:lumMod val="50000"/>
                  </a:schemeClr>
                </a:solidFill>
                <a:latin typeface="Arial" panose="020B0604020202020204" pitchFamily="34" charset="0"/>
                <a:sym typeface="Arial"/>
              </a:rPr>
              <a:t> </a:t>
            </a:r>
            <a:r>
              <a:rPr lang="en-US" dirty="0" err="1">
                <a:solidFill>
                  <a:schemeClr val="accent1">
                    <a:lumMod val="50000"/>
                  </a:schemeClr>
                </a:solidFill>
                <a:latin typeface="Arial" panose="020B0604020202020204" pitchFamily="34" charset="0"/>
                <a:sym typeface="Arial"/>
              </a:rPr>
              <a:t>công</a:t>
            </a:r>
            <a:r>
              <a:rPr lang="en-US" dirty="0">
                <a:solidFill>
                  <a:schemeClr val="accent1">
                    <a:lumMod val="50000"/>
                  </a:schemeClr>
                </a:solidFill>
                <a:latin typeface="Arial" panose="020B0604020202020204" pitchFamily="34" charset="0"/>
                <a:sym typeface="Arial"/>
              </a:rPr>
              <a:t> </a:t>
            </a:r>
            <a:r>
              <a:rPr lang="en-US" dirty="0" err="1">
                <a:solidFill>
                  <a:schemeClr val="accent1">
                    <a:lumMod val="50000"/>
                  </a:schemeClr>
                </a:solidFill>
                <a:latin typeface="Arial" panose="020B0604020202020204" pitchFamily="34" charset="0"/>
                <a:sym typeface="Arial"/>
              </a:rPr>
              <a:t>nghiệp</a:t>
            </a:r>
            <a:endParaRPr dirty="0">
              <a:solidFill>
                <a:schemeClr val="accent1">
                  <a:lumMod val="50000"/>
                </a:schemeClr>
              </a:solidFill>
              <a:latin typeface="Arial" panose="020B0604020202020204" pitchFamily="34" charset="0"/>
              <a:sym typeface="Arial"/>
            </a:endParaRPr>
          </a:p>
        </p:txBody>
      </p:sp>
      <p:sp>
        <p:nvSpPr>
          <p:cNvPr id="683" name="Google Shape;683;p14"/>
          <p:cNvSpPr txBox="1"/>
          <p:nvPr/>
        </p:nvSpPr>
        <p:spPr>
          <a:xfrm>
            <a:off x="463270" y="1260328"/>
            <a:ext cx="5436155" cy="220573"/>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350" b="1"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Các </a:t>
            </a:r>
            <a:r>
              <a:rPr lang="en-US" sz="1350" b="1"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lĩnh</a:t>
            </a:r>
            <a:r>
              <a:rPr lang="en-US" sz="1350" b="1"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1"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vực</a:t>
            </a:r>
            <a:r>
              <a:rPr lang="en-US" sz="1350" b="1"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1"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chính</a:t>
            </a:r>
            <a:r>
              <a:rPr lang="en-US" sz="1350" b="1"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1"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công</a:t>
            </a:r>
            <a:r>
              <a:rPr lang="en-US" sz="1350" b="1"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1"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nghệ</a:t>
            </a:r>
            <a:r>
              <a:rPr lang="en-US" sz="1350" b="1"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1"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và</a:t>
            </a:r>
            <a:r>
              <a:rPr lang="en-US" sz="1350" b="1"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1"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nghiên</a:t>
            </a:r>
            <a:r>
              <a:rPr lang="en-US" sz="1350" b="1"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1"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cứu</a:t>
            </a:r>
            <a:r>
              <a:rPr lang="en-US" sz="1350" b="1"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1"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điển</a:t>
            </a:r>
            <a:r>
              <a:rPr lang="en-US" sz="1350" b="1"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1"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hình</a:t>
            </a:r>
            <a:r>
              <a:rPr lang="en-US" sz="1350" b="1"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1"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thực</a:t>
            </a:r>
            <a:r>
              <a:rPr lang="en-US" sz="1350" b="1"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1"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hiện</a:t>
            </a:r>
            <a:endParaRPr sz="1350" b="1" dirty="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684" name="Google Shape;684;p14"/>
          <p:cNvSpPr txBox="1"/>
          <p:nvPr/>
        </p:nvSpPr>
        <p:spPr>
          <a:xfrm>
            <a:off x="558800" y="1706562"/>
            <a:ext cx="5525008" cy="620042"/>
          </a:xfrm>
          <a:prstGeom prst="rect">
            <a:avLst/>
          </a:prstGeom>
          <a:noFill/>
          <a:ln>
            <a:noFill/>
          </a:ln>
        </p:spPr>
        <p:txBody>
          <a:bodyPr spcFirstLastPara="1" wrap="square" lIns="0" tIns="17125" rIns="0" bIns="0" anchor="t" anchorCtr="0">
            <a:spAutoFit/>
          </a:bodyPr>
          <a:lstStyle/>
          <a:p>
            <a:pPr marL="12700" marR="0" lvl="0" indent="0" algn="l" rtl="0">
              <a:lnSpc>
                <a:spcPct val="100000"/>
              </a:lnSpc>
              <a:spcBef>
                <a:spcPts val="0"/>
              </a:spcBef>
              <a:spcAft>
                <a:spcPts val="0"/>
              </a:spcAft>
              <a:buNone/>
            </a:pPr>
            <a:r>
              <a:rPr lang="en-US" sz="1650">
                <a:solidFill>
                  <a:srgbClr val="2562EB"/>
                </a:solidFill>
                <a:latin typeface="Lato" panose="020F0502020204030203" pitchFamily="34" charset="0"/>
                <a:ea typeface="Lato" panose="020F0502020204030203" pitchFamily="34" charset="0"/>
                <a:cs typeface="Lato" panose="020F0502020204030203" pitchFamily="34" charset="0"/>
                <a:sym typeface="Arial Black"/>
              </a:rPr>
              <a:t> </a:t>
            </a:r>
            <a:r>
              <a:rPr lang="en-US" sz="1500" b="1">
                <a:solidFill>
                  <a:srgbClr val="1A5275"/>
                </a:solidFill>
                <a:latin typeface="Lato" panose="020F0502020204030203" pitchFamily="34" charset="0"/>
                <a:ea typeface="Lato" panose="020F0502020204030203" pitchFamily="34" charset="0"/>
                <a:cs typeface="Lato" panose="020F0502020204030203" pitchFamily="34" charset="0"/>
                <a:sym typeface="Arial"/>
              </a:rPr>
              <a:t>Các lĩnh vực công nghiệp sử dụng nhiều năng lượng</a:t>
            </a:r>
            <a:endParaRPr sz="1500" b="1">
              <a:solidFill>
                <a:srgbClr val="1A5275"/>
              </a:solidFill>
              <a:latin typeface="Lato" panose="020F0502020204030203" pitchFamily="34" charset="0"/>
              <a:ea typeface="Lato" panose="020F0502020204030203" pitchFamily="34" charset="0"/>
              <a:cs typeface="Lato" panose="020F0502020204030203" pitchFamily="34" charset="0"/>
              <a:sym typeface="Arial"/>
            </a:endParaRPr>
          </a:p>
          <a:p>
            <a:pPr marL="12700" marR="0" lvl="0" indent="0" algn="l" rtl="0">
              <a:lnSpc>
                <a:spcPct val="100000"/>
              </a:lnSpc>
              <a:spcBef>
                <a:spcPts val="135"/>
              </a:spcBef>
              <a:spcAft>
                <a:spcPts val="0"/>
              </a:spcAft>
              <a:buNone/>
            </a:pPr>
            <a:endParaRPr sz="1050">
              <a:solidFill>
                <a:srgbClr val="374050"/>
              </a:solidFill>
              <a:latin typeface="Lato" panose="020F0502020204030203" pitchFamily="34" charset="0"/>
              <a:ea typeface="Lato" panose="020F0502020204030203" pitchFamily="34" charset="0"/>
              <a:cs typeface="Lato" panose="020F0502020204030203" pitchFamily="34" charset="0"/>
              <a:sym typeface="Helvetica Neue"/>
            </a:endParaRPr>
          </a:p>
          <a:p>
            <a:pPr marL="12700" marR="0" lvl="0" indent="0" algn="l" rtl="0">
              <a:lnSpc>
                <a:spcPct val="100000"/>
              </a:lnSpc>
              <a:spcBef>
                <a:spcPts val="135"/>
              </a:spcBef>
              <a:spcAft>
                <a:spcPts val="0"/>
              </a:spcAft>
              <a:buNone/>
            </a:pPr>
            <a:r>
              <a:rPr lang="en-US" sz="105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Ngành thép 30-40% trên thực tiễn tốt nhất</a:t>
            </a:r>
            <a:endParaRPr sz="1050">
              <a:solidFill>
                <a:schemeClr val="dk1"/>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685" name="Google Shape;685;p14"/>
          <p:cNvSpPr txBox="1"/>
          <p:nvPr/>
        </p:nvSpPr>
        <p:spPr>
          <a:xfrm>
            <a:off x="558800" y="2711450"/>
            <a:ext cx="1167130" cy="174407"/>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05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Sản xuất xi măng</a:t>
            </a:r>
            <a:endParaRPr sz="105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686" name="Google Shape;686;p14"/>
          <p:cNvSpPr txBox="1"/>
          <p:nvPr/>
        </p:nvSpPr>
        <p:spPr>
          <a:xfrm>
            <a:off x="3647441" y="2711450"/>
            <a:ext cx="2157014" cy="174407"/>
          </a:xfrm>
          <a:prstGeom prst="rect">
            <a:avLst/>
          </a:prstGeom>
          <a:noFill/>
          <a:ln>
            <a:noFill/>
          </a:ln>
        </p:spPr>
        <p:txBody>
          <a:bodyPr spcFirstLastPara="1" wrap="square" lIns="0" tIns="12700" rIns="0" bIns="0" anchor="t" anchorCtr="0">
            <a:spAutoFit/>
          </a:bodyPr>
          <a:lstStyle/>
          <a:p>
            <a:pPr marL="12700" marR="0" lvl="0" indent="0" algn="r" rtl="0">
              <a:lnSpc>
                <a:spcPct val="100000"/>
              </a:lnSpc>
              <a:spcBef>
                <a:spcPts val="0"/>
              </a:spcBef>
              <a:spcAft>
                <a:spcPts val="0"/>
              </a:spcAft>
              <a:buNone/>
            </a:pPr>
            <a:r>
              <a:rPr lang="en-US" sz="1050" b="1">
                <a:solidFill>
                  <a:schemeClr val="dk1"/>
                </a:solidFill>
                <a:latin typeface="Lato" panose="020F0502020204030203" pitchFamily="34" charset="0"/>
                <a:ea typeface="Lato" panose="020F0502020204030203" pitchFamily="34" charset="0"/>
                <a:cs typeface="Lato" panose="020F0502020204030203" pitchFamily="34" charset="0"/>
                <a:sym typeface="Arial"/>
              </a:rPr>
              <a:t>25-35% cao hơn thực hành tốt nhất</a:t>
            </a:r>
            <a:endParaRPr sz="1050">
              <a:solidFill>
                <a:schemeClr val="dk1"/>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687" name="Google Shape;687;p14"/>
          <p:cNvSpPr txBox="1"/>
          <p:nvPr/>
        </p:nvSpPr>
        <p:spPr>
          <a:xfrm>
            <a:off x="558800" y="3263900"/>
            <a:ext cx="1463675" cy="174407"/>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05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Sản xuất hóa chất</a:t>
            </a:r>
            <a:endParaRPr sz="105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688" name="Google Shape;688;p14"/>
          <p:cNvSpPr txBox="1"/>
          <p:nvPr/>
        </p:nvSpPr>
        <p:spPr>
          <a:xfrm>
            <a:off x="3647441" y="3263900"/>
            <a:ext cx="2157013" cy="174407"/>
          </a:xfrm>
          <a:prstGeom prst="rect">
            <a:avLst/>
          </a:prstGeom>
          <a:noFill/>
          <a:ln>
            <a:noFill/>
          </a:ln>
        </p:spPr>
        <p:txBody>
          <a:bodyPr spcFirstLastPara="1" wrap="square" lIns="0" tIns="12700" rIns="0" bIns="0" anchor="t" anchorCtr="0">
            <a:spAutoFit/>
          </a:bodyPr>
          <a:lstStyle/>
          <a:p>
            <a:pPr marL="12700" marR="0" lvl="0" indent="0" algn="r" rtl="0">
              <a:lnSpc>
                <a:spcPct val="100000"/>
              </a:lnSpc>
              <a:spcBef>
                <a:spcPts val="0"/>
              </a:spcBef>
              <a:spcAft>
                <a:spcPts val="0"/>
              </a:spcAft>
              <a:buNone/>
            </a:pPr>
            <a:r>
              <a:rPr lang="en-US" sz="1050" b="1">
                <a:solidFill>
                  <a:srgbClr val="DB2525"/>
                </a:solidFill>
                <a:latin typeface="Lato" panose="020F0502020204030203" pitchFamily="34" charset="0"/>
                <a:ea typeface="Lato" panose="020F0502020204030203" pitchFamily="34" charset="0"/>
                <a:cs typeface="Lato" panose="020F0502020204030203" pitchFamily="34" charset="0"/>
                <a:sym typeface="Arial"/>
              </a:rPr>
              <a:t>30-45% cao hơn thực hành tốt nhất</a:t>
            </a:r>
            <a:endParaRPr sz="1050">
              <a:solidFill>
                <a:schemeClr val="dk1"/>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689" name="Google Shape;689;p14"/>
          <p:cNvSpPr txBox="1"/>
          <p:nvPr/>
        </p:nvSpPr>
        <p:spPr>
          <a:xfrm>
            <a:off x="558800" y="3816350"/>
            <a:ext cx="1259840" cy="174407"/>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05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Công nghiệp dệt may</a:t>
            </a:r>
            <a:endParaRPr sz="105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690" name="Google Shape;690;p14"/>
          <p:cNvSpPr txBox="1"/>
          <p:nvPr/>
        </p:nvSpPr>
        <p:spPr>
          <a:xfrm>
            <a:off x="3271520" y="3816350"/>
            <a:ext cx="2532935" cy="174407"/>
          </a:xfrm>
          <a:prstGeom prst="rect">
            <a:avLst/>
          </a:prstGeom>
          <a:noFill/>
          <a:ln>
            <a:noFill/>
          </a:ln>
        </p:spPr>
        <p:txBody>
          <a:bodyPr spcFirstLastPara="1" wrap="square" lIns="0" tIns="12700" rIns="0" bIns="0" anchor="t" anchorCtr="0">
            <a:spAutoFit/>
          </a:bodyPr>
          <a:lstStyle/>
          <a:p>
            <a:pPr marL="12700" marR="0" lvl="0" indent="0" algn="r" rtl="0">
              <a:lnSpc>
                <a:spcPct val="100000"/>
              </a:lnSpc>
              <a:spcBef>
                <a:spcPts val="0"/>
              </a:spcBef>
              <a:spcAft>
                <a:spcPts val="0"/>
              </a:spcAft>
              <a:buNone/>
            </a:pPr>
            <a:r>
              <a:rPr lang="en-US" sz="1050" b="1">
                <a:solidFill>
                  <a:srgbClr val="D97705"/>
                </a:solidFill>
                <a:latin typeface="Lato" panose="020F0502020204030203" pitchFamily="34" charset="0"/>
                <a:ea typeface="Lato" panose="020F0502020204030203" pitchFamily="34" charset="0"/>
                <a:cs typeface="Lato" panose="020F0502020204030203" pitchFamily="34" charset="0"/>
                <a:sym typeface="Arial"/>
              </a:rPr>
              <a:t>20-30% cao hơn thực hành tốt nhất</a:t>
            </a:r>
            <a:endParaRPr sz="1050">
              <a:solidFill>
                <a:schemeClr val="dk1"/>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691" name="Google Shape;691;p14"/>
          <p:cNvSpPr txBox="1"/>
          <p:nvPr/>
        </p:nvSpPr>
        <p:spPr>
          <a:xfrm>
            <a:off x="558800" y="4368799"/>
            <a:ext cx="1219200" cy="178217"/>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05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Chế biến thực phẩm</a:t>
            </a:r>
            <a:endParaRPr sz="105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692" name="Google Shape;692;p14"/>
          <p:cNvSpPr txBox="1"/>
          <p:nvPr/>
        </p:nvSpPr>
        <p:spPr>
          <a:xfrm>
            <a:off x="3383789" y="4368799"/>
            <a:ext cx="2420666" cy="174407"/>
          </a:xfrm>
          <a:prstGeom prst="rect">
            <a:avLst/>
          </a:prstGeom>
          <a:noFill/>
          <a:ln>
            <a:noFill/>
          </a:ln>
        </p:spPr>
        <p:txBody>
          <a:bodyPr spcFirstLastPara="1" wrap="square" lIns="0" tIns="12700" rIns="0" bIns="0" anchor="t" anchorCtr="0">
            <a:spAutoFit/>
          </a:bodyPr>
          <a:lstStyle/>
          <a:p>
            <a:pPr marL="12700" marR="0" lvl="0" indent="0" algn="r" rtl="0">
              <a:lnSpc>
                <a:spcPct val="100000"/>
              </a:lnSpc>
              <a:spcBef>
                <a:spcPts val="0"/>
              </a:spcBef>
              <a:spcAft>
                <a:spcPts val="0"/>
              </a:spcAft>
              <a:buNone/>
            </a:pPr>
            <a:r>
              <a:rPr lang="en-US" sz="1050" b="1">
                <a:solidFill>
                  <a:schemeClr val="dk1"/>
                </a:solidFill>
                <a:latin typeface="Lato" panose="020F0502020204030203" pitchFamily="34" charset="0"/>
                <a:ea typeface="Lato" panose="020F0502020204030203" pitchFamily="34" charset="0"/>
                <a:cs typeface="Lato" panose="020F0502020204030203" pitchFamily="34" charset="0"/>
                <a:sym typeface="Arial"/>
              </a:rPr>
              <a:t>25-40% cao hơn thực hành tốt nhất</a:t>
            </a:r>
            <a:endParaRPr sz="1050">
              <a:solidFill>
                <a:schemeClr val="dk1"/>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693" name="Google Shape;693;p14"/>
          <p:cNvSpPr txBox="1"/>
          <p:nvPr/>
        </p:nvSpPr>
        <p:spPr>
          <a:xfrm>
            <a:off x="673099" y="5035549"/>
            <a:ext cx="1315085" cy="174407"/>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050" b="1">
                <a:solidFill>
                  <a:srgbClr val="1D40AF"/>
                </a:solidFill>
                <a:latin typeface="Lato" panose="020F0502020204030203" pitchFamily="34" charset="0"/>
                <a:ea typeface="Lato" panose="020F0502020204030203" pitchFamily="34" charset="0"/>
                <a:cs typeface="Lato" panose="020F0502020204030203" pitchFamily="34" charset="0"/>
                <a:sym typeface="Arial"/>
              </a:rPr>
              <a:t>Các đặc điểm chính:</a:t>
            </a:r>
            <a:endParaRPr sz="1050">
              <a:solidFill>
                <a:schemeClr val="dk1"/>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694" name="Google Shape;694;p14"/>
          <p:cNvSpPr txBox="1"/>
          <p:nvPr/>
        </p:nvSpPr>
        <p:spPr>
          <a:xfrm>
            <a:off x="673099" y="5380136"/>
            <a:ext cx="127000" cy="194264"/>
          </a:xfrm>
          <a:prstGeom prst="rect">
            <a:avLst/>
          </a:prstGeom>
          <a:noFill/>
          <a:ln>
            <a:noFill/>
          </a:ln>
        </p:spPr>
        <p:txBody>
          <a:bodyPr spcFirstLastPara="1" wrap="square" lIns="0" tIns="17125" rIns="0" bIns="0" anchor="t" anchorCtr="0">
            <a:spAutoFit/>
          </a:bodyPr>
          <a:lstStyle/>
          <a:p>
            <a:pPr marL="12700" marR="0" lvl="0" indent="0" algn="l" rtl="0">
              <a:lnSpc>
                <a:spcPct val="100000"/>
              </a:lnSpc>
              <a:spcBef>
                <a:spcPts val="0"/>
              </a:spcBef>
              <a:spcAft>
                <a:spcPts val="0"/>
              </a:spcAft>
              <a:buNone/>
            </a:pPr>
            <a:r>
              <a:rPr lang="en-US" sz="1150">
                <a:solidFill>
                  <a:srgbClr val="F59D0A"/>
                </a:solidFill>
                <a:latin typeface="Lato" panose="020F0502020204030203" pitchFamily="34" charset="0"/>
                <a:ea typeface="Lato" panose="020F0502020204030203" pitchFamily="34" charset="0"/>
                <a:cs typeface="Lato" panose="020F0502020204030203" pitchFamily="34" charset="0"/>
                <a:sym typeface="Quattrocento Sans"/>
              </a:rPr>
              <a:t>⚡</a:t>
            </a:r>
            <a:endParaRPr sz="1150">
              <a:solidFill>
                <a:schemeClr val="dk1"/>
              </a:solidFill>
              <a:latin typeface="Lato" panose="020F0502020204030203" pitchFamily="34" charset="0"/>
              <a:ea typeface="Lato" panose="020F0502020204030203" pitchFamily="34" charset="0"/>
              <a:cs typeface="Lato" panose="020F0502020204030203" pitchFamily="34" charset="0"/>
              <a:sym typeface="Quattrocento Sans"/>
            </a:endParaRPr>
          </a:p>
        </p:txBody>
      </p:sp>
      <p:sp>
        <p:nvSpPr>
          <p:cNvPr id="695" name="Google Shape;695;p14"/>
          <p:cNvSpPr txBox="1"/>
          <p:nvPr/>
        </p:nvSpPr>
        <p:spPr>
          <a:xfrm>
            <a:off x="865981" y="5271769"/>
            <a:ext cx="2063750" cy="410241"/>
          </a:xfrm>
          <a:prstGeom prst="rect">
            <a:avLst/>
          </a:prstGeom>
          <a:noFill/>
          <a:ln>
            <a:noFill/>
          </a:ln>
        </p:spPr>
        <p:txBody>
          <a:bodyPr spcFirstLastPara="1" wrap="square" lIns="0" tIns="12700" rIns="0" bIns="0" anchor="t" anchorCtr="0">
            <a:spAutoFit/>
          </a:bodyPr>
          <a:lstStyle/>
          <a:p>
            <a:pPr marL="12700" marR="5080" lvl="0" indent="0" algn="l" rtl="0">
              <a:lnSpc>
                <a:spcPct val="119000"/>
              </a:lnSpc>
              <a:spcBef>
                <a:spcPts val="0"/>
              </a:spcBef>
              <a:spcAft>
                <a:spcPts val="0"/>
              </a:spcAft>
              <a:buNone/>
            </a:pPr>
            <a:r>
              <a:rPr lang="en-US" sz="1050">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NL chính:</a:t>
            </a:r>
            <a:endParaRPr sz="105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a:p>
            <a:pPr marL="12700" marR="5080" lvl="0" indent="0" algn="l" rtl="0">
              <a:lnSpc>
                <a:spcPct val="119000"/>
              </a:lnSpc>
              <a:spcBef>
                <a:spcPts val="100"/>
              </a:spcBef>
              <a:spcAft>
                <a:spcPts val="0"/>
              </a:spcAft>
              <a:buNone/>
            </a:pPr>
            <a:r>
              <a:rPr lang="en-US" sz="1050">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Than  (45%), điện (30%)</a:t>
            </a:r>
            <a:endParaRPr sz="105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696" name="Google Shape;696;p14"/>
          <p:cNvSpPr txBox="1"/>
          <p:nvPr/>
        </p:nvSpPr>
        <p:spPr>
          <a:xfrm>
            <a:off x="673099" y="5838030"/>
            <a:ext cx="2251075" cy="193643"/>
          </a:xfrm>
          <a:prstGeom prst="rect">
            <a:avLst/>
          </a:prstGeom>
          <a:noFill/>
          <a:ln>
            <a:noFill/>
          </a:ln>
        </p:spPr>
        <p:txBody>
          <a:bodyPr spcFirstLastPara="1" wrap="square" lIns="0" tIns="16500" rIns="0" bIns="0" anchor="t" anchorCtr="0">
            <a:spAutoFit/>
          </a:bodyPr>
          <a:lstStyle/>
          <a:p>
            <a:pPr marL="12700" marR="0" lvl="0" indent="0" algn="l" rtl="0">
              <a:lnSpc>
                <a:spcPct val="100000"/>
              </a:lnSpc>
              <a:spcBef>
                <a:spcPts val="0"/>
              </a:spcBef>
              <a:spcAft>
                <a:spcPts val="0"/>
              </a:spcAft>
              <a:buNone/>
            </a:pPr>
            <a:r>
              <a:rPr lang="en-US" sz="1150">
                <a:solidFill>
                  <a:schemeClr val="dk1"/>
                </a:solidFill>
                <a:latin typeface="Lato" panose="020F0502020204030203" pitchFamily="34" charset="0"/>
                <a:ea typeface="Lato" panose="020F0502020204030203" pitchFamily="34" charset="0"/>
                <a:cs typeface="Lato" panose="020F0502020204030203" pitchFamily="34" charset="0"/>
                <a:sym typeface="Arial Black"/>
              </a:rPr>
              <a:t> </a:t>
            </a:r>
            <a:r>
              <a:rPr lang="en-US" sz="1050">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Yêu cầu năng lượng nhiệt cao</a:t>
            </a:r>
            <a:endParaRPr sz="105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697" name="Google Shape;697;p14"/>
          <p:cNvSpPr txBox="1"/>
          <p:nvPr/>
        </p:nvSpPr>
        <p:spPr>
          <a:xfrm>
            <a:off x="3181349" y="5255041"/>
            <a:ext cx="2533903" cy="642933"/>
          </a:xfrm>
          <a:prstGeom prst="rect">
            <a:avLst/>
          </a:prstGeom>
          <a:noFill/>
          <a:ln>
            <a:noFill/>
          </a:ln>
        </p:spPr>
        <p:txBody>
          <a:bodyPr spcFirstLastPara="1" wrap="square" lIns="0" tIns="19050" rIns="0" bIns="0" anchor="t" anchorCtr="0">
            <a:spAutoFit/>
          </a:bodyPr>
          <a:lstStyle/>
          <a:p>
            <a:pPr marL="213995" marR="81915" lvl="0" indent="-176530" algn="l" rtl="0">
              <a:lnSpc>
                <a:spcPct val="115900"/>
              </a:lnSpc>
              <a:spcBef>
                <a:spcPts val="0"/>
              </a:spcBef>
              <a:spcAft>
                <a:spcPts val="0"/>
              </a:spcAft>
              <a:buNone/>
            </a:pPr>
            <a:r>
              <a:rPr lang="en-US" sz="1725" baseline="-25000" dirty="0">
                <a:solidFill>
                  <a:srgbClr val="EF4444"/>
                </a:solidFill>
                <a:latin typeface="Lato" panose="020F0502020204030203" pitchFamily="34" charset="0"/>
                <a:ea typeface="Lato" panose="020F0502020204030203" pitchFamily="34" charset="0"/>
                <a:cs typeface="Lato" panose="020F0502020204030203" pitchFamily="34" charset="0"/>
                <a:sym typeface="Arial Black"/>
              </a:rPr>
              <a:t> </a:t>
            </a:r>
            <a:r>
              <a:rPr lang="en-US" sz="1050" dirty="0">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40-50% </a:t>
            </a:r>
            <a:r>
              <a:rPr lang="en-US" sz="1050" dirty="0" err="1">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thiết</a:t>
            </a:r>
            <a:r>
              <a:rPr lang="en-US" sz="1050" dirty="0">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 </a:t>
            </a:r>
            <a:r>
              <a:rPr lang="en-US" sz="1050" dirty="0" err="1">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bị</a:t>
            </a:r>
            <a:r>
              <a:rPr lang="en-US" sz="1050" dirty="0">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 </a:t>
            </a:r>
            <a:r>
              <a:rPr lang="en-US" sz="1050" dirty="0" err="1">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trên</a:t>
            </a:r>
            <a:r>
              <a:rPr lang="en-US" sz="1050" dirty="0">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 15 </a:t>
            </a:r>
            <a:r>
              <a:rPr lang="en-US" sz="1050" dirty="0" err="1">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năm</a:t>
            </a:r>
            <a:r>
              <a:rPr lang="en-US" sz="1050" dirty="0">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 </a:t>
            </a:r>
            <a:r>
              <a:rPr lang="en-US" sz="1050" dirty="0" err="1">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tuổi</a:t>
            </a:r>
            <a:endParaRPr sz="1050" dirty="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a:p>
            <a:pPr marL="213995" marR="81915" lvl="0" indent="-176530" algn="l" rtl="0">
              <a:lnSpc>
                <a:spcPct val="115900"/>
              </a:lnSpc>
              <a:spcBef>
                <a:spcPts val="150"/>
              </a:spcBef>
              <a:spcAft>
                <a:spcPts val="0"/>
              </a:spcAft>
              <a:buNone/>
            </a:pPr>
            <a:r>
              <a:rPr lang="en-US" sz="1725" baseline="-25000" dirty="0">
                <a:solidFill>
                  <a:srgbClr val="0FB981"/>
                </a:solidFill>
                <a:latin typeface="Lato" panose="020F0502020204030203" pitchFamily="34" charset="0"/>
                <a:ea typeface="Lato" panose="020F0502020204030203" pitchFamily="34" charset="0"/>
                <a:cs typeface="Lato" panose="020F0502020204030203" pitchFamily="34" charset="0"/>
                <a:sym typeface="Arial Black"/>
              </a:rPr>
              <a:t> </a:t>
            </a:r>
            <a:r>
              <a:rPr lang="en-US" sz="1050" dirty="0" err="1">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Chỉ</a:t>
            </a:r>
            <a:r>
              <a:rPr lang="en-US" sz="1050" dirty="0">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 42% </a:t>
            </a:r>
            <a:r>
              <a:rPr lang="en-US" sz="1050" dirty="0" err="1">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có</a:t>
            </a:r>
            <a:r>
              <a:rPr lang="en-US" sz="1050" dirty="0">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 </a:t>
            </a:r>
            <a:r>
              <a:rPr lang="en-US" sz="1050" dirty="0" err="1">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hệ</a:t>
            </a:r>
            <a:r>
              <a:rPr lang="en-US" sz="1050" dirty="0">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 </a:t>
            </a:r>
            <a:r>
              <a:rPr lang="en-US" sz="1050" dirty="0" err="1">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thống</a:t>
            </a:r>
            <a:r>
              <a:rPr lang="en-US" sz="1050" dirty="0">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 </a:t>
            </a:r>
            <a:r>
              <a:rPr lang="en-US" sz="1050" dirty="0" err="1">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quản</a:t>
            </a:r>
            <a:r>
              <a:rPr lang="en-US" sz="1050" dirty="0">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 </a:t>
            </a:r>
            <a:r>
              <a:rPr lang="en-US" sz="1050" dirty="0" err="1">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lý</a:t>
            </a:r>
            <a:r>
              <a:rPr lang="en-US" sz="1050" dirty="0">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 </a:t>
            </a:r>
            <a:r>
              <a:rPr lang="en-US" sz="1050" dirty="0" err="1">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năng</a:t>
            </a:r>
            <a:r>
              <a:rPr lang="en-US" sz="1050" dirty="0">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 </a:t>
            </a:r>
            <a:r>
              <a:rPr lang="en-US" sz="1050" dirty="0" err="1">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lượng</a:t>
            </a:r>
            <a:endParaRPr sz="1050" dirty="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grpSp>
        <p:nvGrpSpPr>
          <p:cNvPr id="698" name="Google Shape;698;p14"/>
          <p:cNvGrpSpPr/>
          <p:nvPr/>
        </p:nvGrpSpPr>
        <p:grpSpPr>
          <a:xfrm>
            <a:off x="400172" y="1533525"/>
            <a:ext cx="5562353" cy="1028700"/>
            <a:chOff x="400172" y="1533525"/>
            <a:chExt cx="5562353" cy="1028700"/>
          </a:xfrm>
        </p:grpSpPr>
        <p:pic>
          <p:nvPicPr>
            <p:cNvPr id="699" name="Google Shape;699;p14"/>
            <p:cNvPicPr preferRelativeResize="0"/>
            <p:nvPr/>
          </p:nvPicPr>
          <p:blipFill rotWithShape="1">
            <a:blip r:embed="rId3">
              <a:alphaModFix/>
            </a:blip>
            <a:srcRect/>
            <a:stretch/>
          </p:blipFill>
          <p:spPr>
            <a:xfrm>
              <a:off x="400172" y="1533525"/>
              <a:ext cx="5562353" cy="38099"/>
            </a:xfrm>
            <a:prstGeom prst="rect">
              <a:avLst/>
            </a:prstGeom>
            <a:noFill/>
            <a:ln>
              <a:noFill/>
            </a:ln>
          </p:spPr>
        </p:pic>
        <p:sp>
          <p:nvSpPr>
            <p:cNvPr id="700" name="Google Shape;700;p14"/>
            <p:cNvSpPr/>
            <p:nvPr/>
          </p:nvSpPr>
          <p:spPr>
            <a:xfrm>
              <a:off x="571499" y="2390774"/>
              <a:ext cx="5219700" cy="171450"/>
            </a:xfrm>
            <a:custGeom>
              <a:avLst/>
              <a:gdLst/>
              <a:ahLst/>
              <a:cxnLst/>
              <a:rect l="l" t="t" r="r" b="b"/>
              <a:pathLst>
                <a:path w="5219700" h="171450" extrusionOk="0">
                  <a:moveTo>
                    <a:pt x="5139602" y="171449"/>
                  </a:moveTo>
                  <a:lnTo>
                    <a:pt x="80096" y="171449"/>
                  </a:lnTo>
                  <a:lnTo>
                    <a:pt x="74521" y="170900"/>
                  </a:lnTo>
                  <a:lnTo>
                    <a:pt x="33418" y="153875"/>
                  </a:lnTo>
                  <a:lnTo>
                    <a:pt x="8679" y="123730"/>
                  </a:lnTo>
                  <a:lnTo>
                    <a:pt x="0" y="91353"/>
                  </a:lnTo>
                  <a:lnTo>
                    <a:pt x="0" y="85724"/>
                  </a:lnTo>
                  <a:lnTo>
                    <a:pt x="0" y="80096"/>
                  </a:lnTo>
                  <a:lnTo>
                    <a:pt x="11320" y="42778"/>
                  </a:lnTo>
                  <a:lnTo>
                    <a:pt x="42778" y="11319"/>
                  </a:lnTo>
                  <a:lnTo>
                    <a:pt x="80096" y="0"/>
                  </a:lnTo>
                  <a:lnTo>
                    <a:pt x="5139602" y="0"/>
                  </a:lnTo>
                  <a:lnTo>
                    <a:pt x="5176920" y="11319"/>
                  </a:lnTo>
                  <a:lnTo>
                    <a:pt x="5208377" y="42778"/>
                  </a:lnTo>
                  <a:lnTo>
                    <a:pt x="5219698" y="80096"/>
                  </a:lnTo>
                  <a:lnTo>
                    <a:pt x="5219698" y="91353"/>
                  </a:lnTo>
                  <a:lnTo>
                    <a:pt x="5208377" y="128670"/>
                  </a:lnTo>
                  <a:lnTo>
                    <a:pt x="5176920" y="160129"/>
                  </a:lnTo>
                  <a:lnTo>
                    <a:pt x="5145177" y="170900"/>
                  </a:lnTo>
                  <a:lnTo>
                    <a:pt x="5139602" y="171449"/>
                  </a:lnTo>
                  <a:close/>
                </a:path>
              </a:pathLst>
            </a:custGeom>
            <a:solidFill>
              <a:srgbClr val="E4E7E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701" name="Google Shape;701;p14"/>
            <p:cNvSpPr/>
            <p:nvPr/>
          </p:nvSpPr>
          <p:spPr>
            <a:xfrm>
              <a:off x="571499" y="2390775"/>
              <a:ext cx="4171950" cy="171450"/>
            </a:xfrm>
            <a:custGeom>
              <a:avLst/>
              <a:gdLst/>
              <a:ahLst/>
              <a:cxnLst/>
              <a:rect l="l" t="t" r="r" b="b"/>
              <a:pathLst>
                <a:path w="4171950" h="171450" extrusionOk="0">
                  <a:moveTo>
                    <a:pt x="4091853" y="171449"/>
                  </a:moveTo>
                  <a:lnTo>
                    <a:pt x="85724" y="171449"/>
                  </a:lnTo>
                  <a:lnTo>
                    <a:pt x="77280" y="171042"/>
                  </a:lnTo>
                  <a:lnTo>
                    <a:pt x="38089" y="157016"/>
                  </a:lnTo>
                  <a:lnTo>
                    <a:pt x="10019" y="126237"/>
                  </a:lnTo>
                  <a:lnTo>
                    <a:pt x="0" y="85724"/>
                  </a:lnTo>
                  <a:lnTo>
                    <a:pt x="407" y="77280"/>
                  </a:lnTo>
                  <a:lnTo>
                    <a:pt x="14433" y="38089"/>
                  </a:lnTo>
                  <a:lnTo>
                    <a:pt x="45212" y="10019"/>
                  </a:lnTo>
                  <a:lnTo>
                    <a:pt x="85724" y="0"/>
                  </a:lnTo>
                  <a:lnTo>
                    <a:pt x="4091853" y="0"/>
                  </a:lnTo>
                  <a:lnTo>
                    <a:pt x="4129169" y="11319"/>
                  </a:lnTo>
                  <a:lnTo>
                    <a:pt x="4160629" y="42778"/>
                  </a:lnTo>
                  <a:lnTo>
                    <a:pt x="4171949" y="80095"/>
                  </a:lnTo>
                  <a:lnTo>
                    <a:pt x="4171949" y="91353"/>
                  </a:lnTo>
                  <a:lnTo>
                    <a:pt x="4160629" y="128670"/>
                  </a:lnTo>
                  <a:lnTo>
                    <a:pt x="4129170" y="160129"/>
                  </a:lnTo>
                  <a:lnTo>
                    <a:pt x="4091853" y="171449"/>
                  </a:lnTo>
                  <a:close/>
                </a:path>
              </a:pathLst>
            </a:custGeom>
            <a:solidFill>
              <a:srgbClr val="EF4444"/>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702" name="Google Shape;702;p14"/>
          <p:cNvSpPr txBox="1"/>
          <p:nvPr/>
        </p:nvSpPr>
        <p:spPr>
          <a:xfrm>
            <a:off x="649223" y="2399029"/>
            <a:ext cx="1267207" cy="169598"/>
          </a:xfrm>
          <a:prstGeom prst="rect">
            <a:avLst/>
          </a:prstGeom>
          <a:solidFill>
            <a:srgbClr val="000000">
              <a:alpha val="50196"/>
            </a:srgbClr>
          </a:solidFill>
          <a:ln>
            <a:noFill/>
          </a:ln>
        </p:spPr>
        <p:txBody>
          <a:bodyPr spcFirstLastPara="1" wrap="square" lIns="0" tIns="0" rIns="0" bIns="0" anchor="t" anchorCtr="0">
            <a:spAutoFit/>
          </a:bodyPr>
          <a:lstStyle/>
          <a:p>
            <a:pPr marL="17145" marR="0" lvl="0" indent="0" algn="l" rtl="0">
              <a:lnSpc>
                <a:spcPct val="115789"/>
              </a:lnSpc>
              <a:spcBef>
                <a:spcPts val="0"/>
              </a:spcBef>
              <a:spcAft>
                <a:spcPts val="0"/>
              </a:spcAft>
              <a:buNone/>
            </a:pPr>
            <a:r>
              <a:rPr lang="en-US" sz="9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Cường độ năng lượng</a:t>
            </a:r>
            <a:endParaRPr sz="95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703" name="Google Shape;703;p14"/>
          <p:cNvSpPr txBox="1"/>
          <p:nvPr/>
        </p:nvSpPr>
        <p:spPr>
          <a:xfrm>
            <a:off x="4730495" y="2398776"/>
            <a:ext cx="985012" cy="169598"/>
          </a:xfrm>
          <a:prstGeom prst="rect">
            <a:avLst/>
          </a:prstGeom>
          <a:solidFill>
            <a:srgbClr val="000000">
              <a:alpha val="50196"/>
            </a:srgbClr>
          </a:solidFill>
          <a:ln>
            <a:noFill/>
          </a:ln>
        </p:spPr>
        <p:txBody>
          <a:bodyPr spcFirstLastPara="1" wrap="square" lIns="0" tIns="0" rIns="0" bIns="0" anchor="t" anchorCtr="0">
            <a:spAutoFit/>
          </a:bodyPr>
          <a:lstStyle/>
          <a:p>
            <a:pPr marL="19685" marR="0" lvl="0" indent="0" algn="r" rtl="0">
              <a:lnSpc>
                <a:spcPct val="115789"/>
              </a:lnSpc>
              <a:spcBef>
                <a:spcPts val="0"/>
              </a:spcBef>
              <a:spcAft>
                <a:spcPts val="0"/>
              </a:spcAft>
              <a:buNone/>
            </a:pPr>
            <a:r>
              <a:rPr lang="en-US" sz="9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21-23 GJ/tấn</a:t>
            </a:r>
            <a:endParaRPr sz="95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704" name="Google Shape;704;p14"/>
          <p:cNvSpPr/>
          <p:nvPr/>
        </p:nvSpPr>
        <p:spPr>
          <a:xfrm>
            <a:off x="571499" y="2943224"/>
            <a:ext cx="5219700" cy="171450"/>
          </a:xfrm>
          <a:custGeom>
            <a:avLst/>
            <a:gdLst/>
            <a:ahLst/>
            <a:cxnLst/>
            <a:rect l="l" t="t" r="r" b="b"/>
            <a:pathLst>
              <a:path w="5219700" h="171450" extrusionOk="0">
                <a:moveTo>
                  <a:pt x="5139602" y="171449"/>
                </a:moveTo>
                <a:lnTo>
                  <a:pt x="80096" y="171449"/>
                </a:lnTo>
                <a:lnTo>
                  <a:pt x="74521" y="170900"/>
                </a:lnTo>
                <a:lnTo>
                  <a:pt x="33418" y="153874"/>
                </a:lnTo>
                <a:lnTo>
                  <a:pt x="8679" y="123730"/>
                </a:lnTo>
                <a:lnTo>
                  <a:pt x="0" y="91353"/>
                </a:lnTo>
                <a:lnTo>
                  <a:pt x="0" y="85724"/>
                </a:lnTo>
                <a:lnTo>
                  <a:pt x="0" y="80096"/>
                </a:lnTo>
                <a:lnTo>
                  <a:pt x="11320" y="42778"/>
                </a:lnTo>
                <a:lnTo>
                  <a:pt x="42778" y="11319"/>
                </a:lnTo>
                <a:lnTo>
                  <a:pt x="80096" y="0"/>
                </a:lnTo>
                <a:lnTo>
                  <a:pt x="5139602" y="0"/>
                </a:lnTo>
                <a:lnTo>
                  <a:pt x="5176920" y="11319"/>
                </a:lnTo>
                <a:lnTo>
                  <a:pt x="5208377" y="42778"/>
                </a:lnTo>
                <a:lnTo>
                  <a:pt x="5219698" y="80096"/>
                </a:lnTo>
                <a:lnTo>
                  <a:pt x="5219698" y="91353"/>
                </a:lnTo>
                <a:lnTo>
                  <a:pt x="5208377" y="128670"/>
                </a:lnTo>
                <a:lnTo>
                  <a:pt x="5176920" y="160129"/>
                </a:lnTo>
                <a:lnTo>
                  <a:pt x="5145177" y="170900"/>
                </a:lnTo>
                <a:lnTo>
                  <a:pt x="5139602" y="171449"/>
                </a:lnTo>
                <a:close/>
              </a:path>
            </a:pathLst>
          </a:custGeom>
          <a:solidFill>
            <a:srgbClr val="E4E7E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706" name="Google Shape;706;p14"/>
          <p:cNvSpPr txBox="1"/>
          <p:nvPr/>
        </p:nvSpPr>
        <p:spPr>
          <a:xfrm>
            <a:off x="4901183" y="2950464"/>
            <a:ext cx="814069" cy="171072"/>
          </a:xfrm>
          <a:prstGeom prst="rect">
            <a:avLst/>
          </a:prstGeom>
          <a:solidFill>
            <a:srgbClr val="000000">
              <a:alpha val="50196"/>
            </a:srgbClr>
          </a:solidFill>
          <a:ln>
            <a:noFill/>
          </a:ln>
        </p:spPr>
        <p:txBody>
          <a:bodyPr spcFirstLastPara="1" wrap="square" lIns="0" tIns="0" rIns="0" bIns="0" anchor="t" anchorCtr="0">
            <a:spAutoFit/>
          </a:bodyPr>
          <a:lstStyle/>
          <a:p>
            <a:pPr marL="22225" marR="0" lvl="0" indent="0" algn="l" rtl="0">
              <a:lnSpc>
                <a:spcPct val="116842"/>
              </a:lnSpc>
              <a:spcBef>
                <a:spcPts val="0"/>
              </a:spcBef>
              <a:spcAft>
                <a:spcPts val="0"/>
              </a:spcAft>
              <a:buNone/>
            </a:pPr>
            <a:r>
              <a:rPr lang="en-US" sz="9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3.8-4.2 GJ/tấn</a:t>
            </a:r>
            <a:endParaRPr sz="95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grpSp>
        <p:nvGrpSpPr>
          <p:cNvPr id="707" name="Google Shape;707;p14"/>
          <p:cNvGrpSpPr/>
          <p:nvPr/>
        </p:nvGrpSpPr>
        <p:grpSpPr>
          <a:xfrm>
            <a:off x="571499" y="3495674"/>
            <a:ext cx="5219700" cy="171450"/>
            <a:chOff x="571499" y="3495674"/>
            <a:chExt cx="5219700" cy="171450"/>
          </a:xfrm>
        </p:grpSpPr>
        <p:sp>
          <p:nvSpPr>
            <p:cNvPr id="708" name="Google Shape;708;p14"/>
            <p:cNvSpPr/>
            <p:nvPr/>
          </p:nvSpPr>
          <p:spPr>
            <a:xfrm>
              <a:off x="571499" y="3495674"/>
              <a:ext cx="5219700" cy="171450"/>
            </a:xfrm>
            <a:custGeom>
              <a:avLst/>
              <a:gdLst/>
              <a:ahLst/>
              <a:cxnLst/>
              <a:rect l="l" t="t" r="r" b="b"/>
              <a:pathLst>
                <a:path w="5219700" h="171450" extrusionOk="0">
                  <a:moveTo>
                    <a:pt x="5139602" y="171449"/>
                  </a:moveTo>
                  <a:lnTo>
                    <a:pt x="80096" y="171449"/>
                  </a:lnTo>
                  <a:lnTo>
                    <a:pt x="74521" y="170900"/>
                  </a:lnTo>
                  <a:lnTo>
                    <a:pt x="33418" y="153874"/>
                  </a:lnTo>
                  <a:lnTo>
                    <a:pt x="8679" y="123730"/>
                  </a:lnTo>
                  <a:lnTo>
                    <a:pt x="0" y="91353"/>
                  </a:lnTo>
                  <a:lnTo>
                    <a:pt x="0" y="85724"/>
                  </a:lnTo>
                  <a:lnTo>
                    <a:pt x="0" y="80096"/>
                  </a:lnTo>
                  <a:lnTo>
                    <a:pt x="11320" y="42778"/>
                  </a:lnTo>
                  <a:lnTo>
                    <a:pt x="42778" y="11319"/>
                  </a:lnTo>
                  <a:lnTo>
                    <a:pt x="80096" y="0"/>
                  </a:lnTo>
                  <a:lnTo>
                    <a:pt x="5139602" y="0"/>
                  </a:lnTo>
                  <a:lnTo>
                    <a:pt x="5176920" y="11319"/>
                  </a:lnTo>
                  <a:lnTo>
                    <a:pt x="5208377" y="42778"/>
                  </a:lnTo>
                  <a:lnTo>
                    <a:pt x="5219698" y="80096"/>
                  </a:lnTo>
                  <a:lnTo>
                    <a:pt x="5219698" y="91353"/>
                  </a:lnTo>
                  <a:lnTo>
                    <a:pt x="5208377" y="128670"/>
                  </a:lnTo>
                  <a:lnTo>
                    <a:pt x="5176920" y="160129"/>
                  </a:lnTo>
                  <a:lnTo>
                    <a:pt x="5145177" y="170900"/>
                  </a:lnTo>
                  <a:lnTo>
                    <a:pt x="5139602" y="171449"/>
                  </a:lnTo>
                  <a:close/>
                </a:path>
              </a:pathLst>
            </a:custGeom>
            <a:solidFill>
              <a:srgbClr val="E4E7E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709" name="Google Shape;709;p14"/>
            <p:cNvSpPr/>
            <p:nvPr/>
          </p:nvSpPr>
          <p:spPr>
            <a:xfrm>
              <a:off x="571499" y="3495674"/>
              <a:ext cx="4438650" cy="171450"/>
            </a:xfrm>
            <a:custGeom>
              <a:avLst/>
              <a:gdLst/>
              <a:ahLst/>
              <a:cxnLst/>
              <a:rect l="l" t="t" r="r" b="b"/>
              <a:pathLst>
                <a:path w="4438650" h="171450" extrusionOk="0">
                  <a:moveTo>
                    <a:pt x="4358553" y="171449"/>
                  </a:moveTo>
                  <a:lnTo>
                    <a:pt x="85724" y="171449"/>
                  </a:lnTo>
                  <a:lnTo>
                    <a:pt x="77280" y="171041"/>
                  </a:lnTo>
                  <a:lnTo>
                    <a:pt x="38089" y="157015"/>
                  </a:lnTo>
                  <a:lnTo>
                    <a:pt x="10019" y="126237"/>
                  </a:lnTo>
                  <a:lnTo>
                    <a:pt x="0" y="85724"/>
                  </a:lnTo>
                  <a:lnTo>
                    <a:pt x="407" y="77280"/>
                  </a:lnTo>
                  <a:lnTo>
                    <a:pt x="14433" y="38089"/>
                  </a:lnTo>
                  <a:lnTo>
                    <a:pt x="45212" y="10018"/>
                  </a:lnTo>
                  <a:lnTo>
                    <a:pt x="85725" y="0"/>
                  </a:lnTo>
                  <a:lnTo>
                    <a:pt x="4358553" y="0"/>
                  </a:lnTo>
                  <a:lnTo>
                    <a:pt x="4395870" y="11319"/>
                  </a:lnTo>
                  <a:lnTo>
                    <a:pt x="4427328" y="42778"/>
                  </a:lnTo>
                  <a:lnTo>
                    <a:pt x="4438649" y="80095"/>
                  </a:lnTo>
                  <a:lnTo>
                    <a:pt x="4438649" y="91353"/>
                  </a:lnTo>
                  <a:lnTo>
                    <a:pt x="4427328" y="128670"/>
                  </a:lnTo>
                  <a:lnTo>
                    <a:pt x="4395870" y="160128"/>
                  </a:lnTo>
                  <a:lnTo>
                    <a:pt x="4358553" y="171449"/>
                  </a:lnTo>
                  <a:close/>
                </a:path>
              </a:pathLst>
            </a:custGeom>
            <a:solidFill>
              <a:srgbClr val="EF4444"/>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711" name="Google Shape;711;p14"/>
          <p:cNvSpPr txBox="1"/>
          <p:nvPr/>
        </p:nvSpPr>
        <p:spPr>
          <a:xfrm>
            <a:off x="4653280" y="3505200"/>
            <a:ext cx="1067815" cy="168123"/>
          </a:xfrm>
          <a:prstGeom prst="rect">
            <a:avLst/>
          </a:prstGeom>
          <a:solidFill>
            <a:srgbClr val="000000">
              <a:alpha val="50196"/>
            </a:srgbClr>
          </a:solidFill>
          <a:ln>
            <a:noFill/>
          </a:ln>
        </p:spPr>
        <p:txBody>
          <a:bodyPr spcFirstLastPara="1" wrap="square" lIns="0" tIns="0" rIns="0" bIns="0" anchor="t" anchorCtr="0">
            <a:spAutoFit/>
          </a:bodyPr>
          <a:lstStyle/>
          <a:p>
            <a:pPr marL="25400" marR="0" lvl="0" indent="0" algn="r" rtl="0">
              <a:lnSpc>
                <a:spcPct val="114736"/>
              </a:lnSpc>
              <a:spcBef>
                <a:spcPts val="0"/>
              </a:spcBef>
              <a:spcAft>
                <a:spcPts val="0"/>
              </a:spcAft>
              <a:buNone/>
            </a:pPr>
            <a:r>
              <a:rPr lang="en-US" sz="9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Đa dạng sản phẩm</a:t>
            </a:r>
            <a:endParaRPr sz="95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grpSp>
        <p:nvGrpSpPr>
          <p:cNvPr id="712" name="Google Shape;712;p14"/>
          <p:cNvGrpSpPr/>
          <p:nvPr/>
        </p:nvGrpSpPr>
        <p:grpSpPr>
          <a:xfrm>
            <a:off x="571499" y="4048124"/>
            <a:ext cx="5219700" cy="171451"/>
            <a:chOff x="571499" y="4048124"/>
            <a:chExt cx="5219700" cy="171451"/>
          </a:xfrm>
        </p:grpSpPr>
        <p:sp>
          <p:nvSpPr>
            <p:cNvPr id="713" name="Google Shape;713;p14"/>
            <p:cNvSpPr/>
            <p:nvPr/>
          </p:nvSpPr>
          <p:spPr>
            <a:xfrm>
              <a:off x="571499" y="4048124"/>
              <a:ext cx="5219700" cy="171450"/>
            </a:xfrm>
            <a:custGeom>
              <a:avLst/>
              <a:gdLst/>
              <a:ahLst/>
              <a:cxnLst/>
              <a:rect l="l" t="t" r="r" b="b"/>
              <a:pathLst>
                <a:path w="5219700" h="171450" extrusionOk="0">
                  <a:moveTo>
                    <a:pt x="5139602" y="171449"/>
                  </a:moveTo>
                  <a:lnTo>
                    <a:pt x="80096" y="171449"/>
                  </a:lnTo>
                  <a:lnTo>
                    <a:pt x="74521" y="170900"/>
                  </a:lnTo>
                  <a:lnTo>
                    <a:pt x="33418" y="153875"/>
                  </a:lnTo>
                  <a:lnTo>
                    <a:pt x="8679" y="123730"/>
                  </a:lnTo>
                  <a:lnTo>
                    <a:pt x="0" y="91353"/>
                  </a:lnTo>
                  <a:lnTo>
                    <a:pt x="0" y="85724"/>
                  </a:lnTo>
                  <a:lnTo>
                    <a:pt x="0" y="80096"/>
                  </a:lnTo>
                  <a:lnTo>
                    <a:pt x="11320" y="42778"/>
                  </a:lnTo>
                  <a:lnTo>
                    <a:pt x="42778" y="11319"/>
                  </a:lnTo>
                  <a:lnTo>
                    <a:pt x="80096" y="0"/>
                  </a:lnTo>
                  <a:lnTo>
                    <a:pt x="5139602" y="0"/>
                  </a:lnTo>
                  <a:lnTo>
                    <a:pt x="5176920" y="11319"/>
                  </a:lnTo>
                  <a:lnTo>
                    <a:pt x="5208377" y="42778"/>
                  </a:lnTo>
                  <a:lnTo>
                    <a:pt x="5219698" y="80096"/>
                  </a:lnTo>
                  <a:lnTo>
                    <a:pt x="5219698" y="91353"/>
                  </a:lnTo>
                  <a:lnTo>
                    <a:pt x="5208377" y="128670"/>
                  </a:lnTo>
                  <a:lnTo>
                    <a:pt x="5176920" y="160129"/>
                  </a:lnTo>
                  <a:lnTo>
                    <a:pt x="5145177" y="170900"/>
                  </a:lnTo>
                  <a:lnTo>
                    <a:pt x="5139602" y="171449"/>
                  </a:lnTo>
                  <a:close/>
                </a:path>
              </a:pathLst>
            </a:custGeom>
            <a:solidFill>
              <a:srgbClr val="E4E7E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714" name="Google Shape;714;p14"/>
            <p:cNvSpPr/>
            <p:nvPr/>
          </p:nvSpPr>
          <p:spPr>
            <a:xfrm>
              <a:off x="571499" y="4048125"/>
              <a:ext cx="3390900" cy="171450"/>
            </a:xfrm>
            <a:custGeom>
              <a:avLst/>
              <a:gdLst/>
              <a:ahLst/>
              <a:cxnLst/>
              <a:rect l="l" t="t" r="r" b="b"/>
              <a:pathLst>
                <a:path w="3390900" h="171450" extrusionOk="0">
                  <a:moveTo>
                    <a:pt x="3310803" y="171449"/>
                  </a:moveTo>
                  <a:lnTo>
                    <a:pt x="85724" y="171449"/>
                  </a:lnTo>
                  <a:lnTo>
                    <a:pt x="77280" y="171041"/>
                  </a:lnTo>
                  <a:lnTo>
                    <a:pt x="38090" y="157015"/>
                  </a:lnTo>
                  <a:lnTo>
                    <a:pt x="10019" y="126236"/>
                  </a:lnTo>
                  <a:lnTo>
                    <a:pt x="0" y="85724"/>
                  </a:lnTo>
                  <a:lnTo>
                    <a:pt x="407" y="77280"/>
                  </a:lnTo>
                  <a:lnTo>
                    <a:pt x="14433" y="38089"/>
                  </a:lnTo>
                  <a:lnTo>
                    <a:pt x="45212" y="10018"/>
                  </a:lnTo>
                  <a:lnTo>
                    <a:pt x="85724" y="0"/>
                  </a:lnTo>
                  <a:lnTo>
                    <a:pt x="3310803" y="0"/>
                  </a:lnTo>
                  <a:lnTo>
                    <a:pt x="3348120" y="11319"/>
                  </a:lnTo>
                  <a:lnTo>
                    <a:pt x="3379579" y="42778"/>
                  </a:lnTo>
                  <a:lnTo>
                    <a:pt x="3390899" y="80095"/>
                  </a:lnTo>
                  <a:lnTo>
                    <a:pt x="3390899" y="91353"/>
                  </a:lnTo>
                  <a:lnTo>
                    <a:pt x="3379579" y="128670"/>
                  </a:lnTo>
                  <a:lnTo>
                    <a:pt x="3348120" y="160129"/>
                  </a:lnTo>
                  <a:lnTo>
                    <a:pt x="3310803" y="171449"/>
                  </a:lnTo>
                  <a:close/>
                </a:path>
              </a:pathLst>
            </a:custGeom>
            <a:solidFill>
              <a:srgbClr val="F59D0A"/>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716" name="Google Shape;716;p14"/>
          <p:cNvSpPr txBox="1"/>
          <p:nvPr/>
        </p:nvSpPr>
        <p:spPr>
          <a:xfrm>
            <a:off x="4653280" y="4056379"/>
            <a:ext cx="1062227" cy="169598"/>
          </a:xfrm>
          <a:prstGeom prst="rect">
            <a:avLst/>
          </a:prstGeom>
          <a:solidFill>
            <a:srgbClr val="000000">
              <a:alpha val="50196"/>
            </a:srgbClr>
          </a:solidFill>
          <a:ln>
            <a:noFill/>
          </a:ln>
        </p:spPr>
        <p:txBody>
          <a:bodyPr spcFirstLastPara="1" wrap="square" lIns="0" tIns="0" rIns="0" bIns="0" anchor="t" anchorCtr="0">
            <a:spAutoFit/>
          </a:bodyPr>
          <a:lstStyle/>
          <a:p>
            <a:pPr marL="17780" marR="0" lvl="0" indent="0" algn="r" rtl="0">
              <a:lnSpc>
                <a:spcPct val="115789"/>
              </a:lnSpc>
              <a:spcBef>
                <a:spcPts val="0"/>
              </a:spcBef>
              <a:spcAft>
                <a:spcPts val="0"/>
              </a:spcAft>
              <a:buNone/>
            </a:pPr>
            <a:r>
              <a:rPr lang="en-US" sz="9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14-18 kWh/kg</a:t>
            </a:r>
            <a:endParaRPr sz="95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717" name="Google Shape;717;p14"/>
          <p:cNvSpPr/>
          <p:nvPr/>
        </p:nvSpPr>
        <p:spPr>
          <a:xfrm>
            <a:off x="571499" y="4600574"/>
            <a:ext cx="5219700" cy="171450"/>
          </a:xfrm>
          <a:custGeom>
            <a:avLst/>
            <a:gdLst/>
            <a:ahLst/>
            <a:cxnLst/>
            <a:rect l="l" t="t" r="r" b="b"/>
            <a:pathLst>
              <a:path w="5219700" h="171450" extrusionOk="0">
                <a:moveTo>
                  <a:pt x="5139602" y="171449"/>
                </a:moveTo>
                <a:lnTo>
                  <a:pt x="80096" y="171449"/>
                </a:lnTo>
                <a:lnTo>
                  <a:pt x="74521" y="170900"/>
                </a:lnTo>
                <a:lnTo>
                  <a:pt x="33418" y="153874"/>
                </a:lnTo>
                <a:lnTo>
                  <a:pt x="8679" y="123730"/>
                </a:lnTo>
                <a:lnTo>
                  <a:pt x="0" y="91353"/>
                </a:lnTo>
                <a:lnTo>
                  <a:pt x="0" y="85724"/>
                </a:lnTo>
                <a:lnTo>
                  <a:pt x="0" y="80096"/>
                </a:lnTo>
                <a:lnTo>
                  <a:pt x="11320" y="42778"/>
                </a:lnTo>
                <a:lnTo>
                  <a:pt x="42778" y="11319"/>
                </a:lnTo>
                <a:lnTo>
                  <a:pt x="80096" y="0"/>
                </a:lnTo>
                <a:lnTo>
                  <a:pt x="5139602" y="0"/>
                </a:lnTo>
                <a:lnTo>
                  <a:pt x="5176920" y="11319"/>
                </a:lnTo>
                <a:lnTo>
                  <a:pt x="5208377" y="42778"/>
                </a:lnTo>
                <a:lnTo>
                  <a:pt x="5219698" y="80096"/>
                </a:lnTo>
                <a:lnTo>
                  <a:pt x="5219698" y="91353"/>
                </a:lnTo>
                <a:lnTo>
                  <a:pt x="5208377" y="128670"/>
                </a:lnTo>
                <a:lnTo>
                  <a:pt x="5176920" y="160129"/>
                </a:lnTo>
                <a:lnTo>
                  <a:pt x="5145177" y="170900"/>
                </a:lnTo>
                <a:lnTo>
                  <a:pt x="5139602" y="171449"/>
                </a:lnTo>
                <a:close/>
              </a:path>
            </a:pathLst>
          </a:custGeom>
          <a:solidFill>
            <a:srgbClr val="E4E7E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719" name="Google Shape;719;p14"/>
          <p:cNvSpPr txBox="1"/>
          <p:nvPr/>
        </p:nvSpPr>
        <p:spPr>
          <a:xfrm>
            <a:off x="4607560" y="4608829"/>
            <a:ext cx="1113535" cy="169598"/>
          </a:xfrm>
          <a:prstGeom prst="rect">
            <a:avLst/>
          </a:prstGeom>
          <a:solidFill>
            <a:srgbClr val="000000">
              <a:alpha val="50196"/>
            </a:srgbClr>
          </a:solidFill>
          <a:ln>
            <a:noFill/>
          </a:ln>
        </p:spPr>
        <p:txBody>
          <a:bodyPr spcFirstLastPara="1" wrap="square" lIns="0" tIns="0" rIns="0" bIns="0" anchor="t" anchorCtr="0">
            <a:spAutoFit/>
          </a:bodyPr>
          <a:lstStyle/>
          <a:p>
            <a:pPr marL="25400" marR="0" lvl="0" indent="0" algn="r" rtl="0">
              <a:lnSpc>
                <a:spcPct val="115789"/>
              </a:lnSpc>
              <a:spcBef>
                <a:spcPts val="0"/>
              </a:spcBef>
              <a:spcAft>
                <a:spcPts val="0"/>
              </a:spcAft>
              <a:buNone/>
            </a:pPr>
            <a:r>
              <a:rPr lang="en-US" sz="9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Đa dạng sản phẩm</a:t>
            </a:r>
          </a:p>
        </p:txBody>
      </p:sp>
      <p:pic>
        <p:nvPicPr>
          <p:cNvPr id="720" name="Google Shape;720;p14"/>
          <p:cNvPicPr preferRelativeResize="0"/>
          <p:nvPr/>
        </p:nvPicPr>
        <p:blipFill rotWithShape="1">
          <a:blip r:embed="rId4">
            <a:alphaModFix/>
          </a:blip>
          <a:srcRect/>
          <a:stretch/>
        </p:blipFill>
        <p:spPr>
          <a:xfrm>
            <a:off x="6108193" y="1469136"/>
            <a:ext cx="5806439" cy="5180075"/>
          </a:xfrm>
          <a:prstGeom prst="rect">
            <a:avLst/>
          </a:prstGeom>
          <a:noFill/>
          <a:ln>
            <a:noFill/>
          </a:ln>
        </p:spPr>
      </p:pic>
      <p:sp>
        <p:nvSpPr>
          <p:cNvPr id="721" name="Google Shape;721;p14"/>
          <p:cNvSpPr txBox="1"/>
          <p:nvPr/>
        </p:nvSpPr>
        <p:spPr>
          <a:xfrm>
            <a:off x="6388099" y="1706562"/>
            <a:ext cx="3067050" cy="271228"/>
          </a:xfrm>
          <a:prstGeom prst="rect">
            <a:avLst/>
          </a:prstGeom>
          <a:noFill/>
          <a:ln>
            <a:noFill/>
          </a:ln>
        </p:spPr>
        <p:txBody>
          <a:bodyPr spcFirstLastPara="1" wrap="square" lIns="0" tIns="17125" rIns="0" bIns="0" anchor="t" anchorCtr="0">
            <a:spAutoFit/>
          </a:bodyPr>
          <a:lstStyle/>
          <a:p>
            <a:pPr marL="12700" marR="0" lvl="0" indent="0" algn="l" rtl="0">
              <a:lnSpc>
                <a:spcPct val="100000"/>
              </a:lnSpc>
              <a:spcBef>
                <a:spcPts val="0"/>
              </a:spcBef>
              <a:spcAft>
                <a:spcPts val="0"/>
              </a:spcAft>
              <a:buNone/>
            </a:pPr>
            <a:r>
              <a:rPr lang="en-US" sz="1650">
                <a:solidFill>
                  <a:srgbClr val="049569"/>
                </a:solidFill>
                <a:latin typeface="Lato" panose="020F0502020204030203" pitchFamily="34" charset="0"/>
                <a:ea typeface="Lato" panose="020F0502020204030203" pitchFamily="34" charset="0"/>
                <a:cs typeface="Lato" panose="020F0502020204030203" pitchFamily="34" charset="0"/>
                <a:sym typeface="Arial Black"/>
              </a:rPr>
              <a:t> </a:t>
            </a:r>
            <a:r>
              <a:rPr lang="en-US" sz="1500" b="1">
                <a:solidFill>
                  <a:srgbClr val="1A5275"/>
                </a:solidFill>
                <a:latin typeface="Lato" panose="020F0502020204030203" pitchFamily="34" charset="0"/>
                <a:ea typeface="Lato" panose="020F0502020204030203" pitchFamily="34" charset="0"/>
                <a:cs typeface="Lato" panose="020F0502020204030203" pitchFamily="34" charset="0"/>
                <a:sym typeface="Arial"/>
              </a:rPr>
              <a:t>Công nghệ và giải pháp chính</a:t>
            </a:r>
            <a:endParaRPr sz="1500">
              <a:solidFill>
                <a:schemeClr val="dk1"/>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722" name="Google Shape;722;p14"/>
          <p:cNvSpPr txBox="1"/>
          <p:nvPr/>
        </p:nvSpPr>
        <p:spPr>
          <a:xfrm>
            <a:off x="6597650" y="2501900"/>
            <a:ext cx="177800" cy="220573"/>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350">
                <a:solidFill>
                  <a:srgbClr val="FFFFFF"/>
                </a:solidFill>
                <a:latin typeface="Lato" panose="020F0502020204030203" pitchFamily="34" charset="0"/>
                <a:ea typeface="Lato" panose="020F0502020204030203" pitchFamily="34" charset="0"/>
                <a:cs typeface="Lato" panose="020F0502020204030203" pitchFamily="34" charset="0"/>
                <a:sym typeface="Arial Black"/>
              </a:rPr>
              <a:t></a:t>
            </a:r>
            <a:endParaRPr sz="1350">
              <a:solidFill>
                <a:schemeClr val="dk1"/>
              </a:solidFill>
              <a:latin typeface="Lato" panose="020F0502020204030203" pitchFamily="34" charset="0"/>
              <a:ea typeface="Lato" panose="020F0502020204030203" pitchFamily="34" charset="0"/>
              <a:cs typeface="Lato" panose="020F0502020204030203" pitchFamily="34" charset="0"/>
              <a:sym typeface="Arial Black"/>
            </a:endParaRPr>
          </a:p>
        </p:txBody>
      </p:sp>
      <p:sp>
        <p:nvSpPr>
          <p:cNvPr id="723" name="Google Shape;723;p14"/>
          <p:cNvSpPr txBox="1"/>
          <p:nvPr/>
        </p:nvSpPr>
        <p:spPr>
          <a:xfrm>
            <a:off x="6959599" y="2210752"/>
            <a:ext cx="4583177" cy="360350"/>
          </a:xfrm>
          <a:prstGeom prst="rect">
            <a:avLst/>
          </a:prstGeom>
          <a:noFill/>
          <a:ln>
            <a:noFill/>
          </a:ln>
        </p:spPr>
        <p:txBody>
          <a:bodyPr spcFirstLastPara="1" wrap="square" lIns="0" tIns="36825" rIns="0" bIns="0" anchor="t" anchorCtr="0">
            <a:spAutoFit/>
          </a:bodyPr>
          <a:lstStyle/>
          <a:p>
            <a:pPr marL="12700" marR="0" lvl="0" indent="0" algn="l" rtl="0">
              <a:lnSpc>
                <a:spcPct val="100000"/>
              </a:lnSpc>
              <a:spcBef>
                <a:spcPts val="0"/>
              </a:spcBef>
              <a:spcAft>
                <a:spcPts val="0"/>
              </a:spcAft>
              <a:buNone/>
            </a:pPr>
            <a:r>
              <a:rPr lang="en-US" sz="105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Động cơ hiệu suất cao &amp; VFD</a:t>
            </a:r>
            <a:br>
              <a:rPr lang="en-US" sz="105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br>
            <a:r>
              <a:rPr lang="en-US" sz="105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Thay thế động cơ tiêu chuẩn bằng thế hệ IE3 / IE4 và bổ sung các bộ điều tần </a:t>
            </a:r>
            <a:endParaRPr sz="90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724" name="Google Shape;724;p14"/>
          <p:cNvSpPr txBox="1"/>
          <p:nvPr/>
        </p:nvSpPr>
        <p:spPr>
          <a:xfrm>
            <a:off x="7054850" y="2752264"/>
            <a:ext cx="1860678" cy="151323"/>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900" dirty="0" err="1">
                <a:solidFill>
                  <a:srgbClr val="1C4ED8"/>
                </a:solidFill>
                <a:latin typeface="Lato" panose="020F0502020204030203" pitchFamily="34" charset="0"/>
                <a:ea typeface="Lato" panose="020F0502020204030203" pitchFamily="34" charset="0"/>
                <a:cs typeface="Lato" panose="020F0502020204030203" pitchFamily="34" charset="0"/>
                <a:sym typeface="Helvetica Neue"/>
              </a:rPr>
              <a:t>Tiết</a:t>
            </a:r>
            <a:r>
              <a:rPr lang="en-US" sz="900" dirty="0">
                <a:solidFill>
                  <a:srgbClr val="1C4ED8"/>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1C4ED8"/>
                </a:solidFill>
                <a:latin typeface="Lato" panose="020F0502020204030203" pitchFamily="34" charset="0"/>
                <a:ea typeface="Lato" panose="020F0502020204030203" pitchFamily="34" charset="0"/>
                <a:cs typeface="Lato" panose="020F0502020204030203" pitchFamily="34" charset="0"/>
                <a:sym typeface="Helvetica Neue"/>
              </a:rPr>
              <a:t>kiệm</a:t>
            </a:r>
            <a:r>
              <a:rPr lang="en-US" sz="900" dirty="0">
                <a:solidFill>
                  <a:srgbClr val="1C4ED8"/>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1C4ED8"/>
                </a:solidFill>
                <a:latin typeface="Lato" panose="020F0502020204030203" pitchFamily="34" charset="0"/>
                <a:ea typeface="Lato" panose="020F0502020204030203" pitchFamily="34" charset="0"/>
                <a:cs typeface="Lato" panose="020F0502020204030203" pitchFamily="34" charset="0"/>
                <a:sym typeface="Helvetica Neue"/>
              </a:rPr>
              <a:t>năng</a:t>
            </a:r>
            <a:r>
              <a:rPr lang="en-US" sz="900" dirty="0">
                <a:solidFill>
                  <a:srgbClr val="1C4ED8"/>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1C4ED8"/>
                </a:solidFill>
                <a:latin typeface="Lato" panose="020F0502020204030203" pitchFamily="34" charset="0"/>
                <a:ea typeface="Lato" panose="020F0502020204030203" pitchFamily="34" charset="0"/>
                <a:cs typeface="Lato" panose="020F0502020204030203" pitchFamily="34" charset="0"/>
                <a:sym typeface="Helvetica Neue"/>
              </a:rPr>
              <a:t>lượng</a:t>
            </a:r>
            <a:r>
              <a:rPr lang="en-US" sz="900" dirty="0">
                <a:solidFill>
                  <a:srgbClr val="1C4ED8"/>
                </a:solidFill>
                <a:latin typeface="Lato" panose="020F0502020204030203" pitchFamily="34" charset="0"/>
                <a:ea typeface="Lato" panose="020F0502020204030203" pitchFamily="34" charset="0"/>
                <a:cs typeface="Lato" panose="020F0502020204030203" pitchFamily="34" charset="0"/>
                <a:sym typeface="Helvetica Neue"/>
              </a:rPr>
              <a:t>: 20-30%</a:t>
            </a:r>
            <a:endParaRPr sz="900" dirty="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725" name="Google Shape;725;p14"/>
          <p:cNvSpPr txBox="1"/>
          <p:nvPr/>
        </p:nvSpPr>
        <p:spPr>
          <a:xfrm>
            <a:off x="6607175" y="3434655"/>
            <a:ext cx="158750" cy="221204"/>
          </a:xfrm>
          <a:prstGeom prst="rect">
            <a:avLst/>
          </a:prstGeom>
          <a:noFill/>
          <a:ln>
            <a:noFill/>
          </a:ln>
        </p:spPr>
        <p:txBody>
          <a:bodyPr spcFirstLastPara="1" wrap="square" lIns="0" tIns="13325" rIns="0" bIns="0" anchor="t" anchorCtr="0">
            <a:spAutoFit/>
          </a:bodyPr>
          <a:lstStyle/>
          <a:p>
            <a:pPr marL="12700" marR="0" lvl="0" indent="0" algn="l" rtl="0">
              <a:lnSpc>
                <a:spcPct val="100000"/>
              </a:lnSpc>
              <a:spcBef>
                <a:spcPts val="0"/>
              </a:spcBef>
              <a:spcAft>
                <a:spcPts val="0"/>
              </a:spcAft>
              <a:buNone/>
            </a:pPr>
            <a:r>
              <a:rPr lang="en-US" sz="1350">
                <a:solidFill>
                  <a:srgbClr val="FFFFFF"/>
                </a:solidFill>
                <a:latin typeface="Lato" panose="020F0502020204030203" pitchFamily="34" charset="0"/>
                <a:ea typeface="Lato" panose="020F0502020204030203" pitchFamily="34" charset="0"/>
                <a:cs typeface="Lato" panose="020F0502020204030203" pitchFamily="34" charset="0"/>
                <a:sym typeface="Arial Black"/>
              </a:rPr>
              <a:t></a:t>
            </a:r>
            <a:endParaRPr sz="1350">
              <a:solidFill>
                <a:schemeClr val="dk1"/>
              </a:solidFill>
              <a:latin typeface="Lato" panose="020F0502020204030203" pitchFamily="34" charset="0"/>
              <a:ea typeface="Lato" panose="020F0502020204030203" pitchFamily="34" charset="0"/>
              <a:cs typeface="Lato" panose="020F0502020204030203" pitchFamily="34" charset="0"/>
              <a:sym typeface="Arial Black"/>
            </a:endParaRPr>
          </a:p>
        </p:txBody>
      </p:sp>
      <p:sp>
        <p:nvSpPr>
          <p:cNvPr id="726" name="Google Shape;726;p14"/>
          <p:cNvSpPr txBox="1"/>
          <p:nvPr/>
        </p:nvSpPr>
        <p:spPr>
          <a:xfrm>
            <a:off x="6988172" y="3174735"/>
            <a:ext cx="4044950" cy="552715"/>
          </a:xfrm>
          <a:prstGeom prst="rect">
            <a:avLst/>
          </a:prstGeom>
          <a:noFill/>
          <a:ln>
            <a:noFill/>
          </a:ln>
        </p:spPr>
        <p:txBody>
          <a:bodyPr spcFirstLastPara="1" wrap="square" lIns="0" tIns="36825" rIns="0" bIns="0" anchor="t" anchorCtr="0">
            <a:spAutoFit/>
          </a:bodyPr>
          <a:lstStyle/>
          <a:p>
            <a:pPr marL="12700" marR="0" lvl="0" indent="0" algn="l" rtl="0">
              <a:lnSpc>
                <a:spcPct val="100000"/>
              </a:lnSpc>
              <a:spcBef>
                <a:spcPts val="0"/>
              </a:spcBef>
              <a:spcAft>
                <a:spcPts val="0"/>
              </a:spcAft>
              <a:buNone/>
            </a:pPr>
            <a:r>
              <a:rPr lang="en-US" sz="1050" dirty="0" err="1">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Tối</a:t>
            </a:r>
            <a:r>
              <a:rPr lang="en-US" sz="1050" dirty="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 </a:t>
            </a:r>
            <a:r>
              <a:rPr lang="en-US" sz="1050" dirty="0" err="1">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ưu</a:t>
            </a:r>
            <a:r>
              <a:rPr lang="en-US" sz="1050" dirty="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 </a:t>
            </a:r>
            <a:r>
              <a:rPr lang="en-US" sz="1050" dirty="0" err="1">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hóa</a:t>
            </a:r>
            <a:r>
              <a:rPr lang="en-US" sz="1050" dirty="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 </a:t>
            </a:r>
            <a:r>
              <a:rPr lang="en-US" sz="1050" dirty="0" err="1">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hệ</a:t>
            </a:r>
            <a:r>
              <a:rPr lang="en-US" sz="1050" dirty="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 </a:t>
            </a:r>
            <a:r>
              <a:rPr lang="en-US" sz="1050" dirty="0" err="1">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thống</a:t>
            </a:r>
            <a:r>
              <a:rPr lang="en-US" sz="1050" dirty="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 </a:t>
            </a:r>
            <a:r>
              <a:rPr lang="en-US" sz="1050" dirty="0" err="1">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nồi</a:t>
            </a:r>
            <a:r>
              <a:rPr lang="en-US" sz="1050" dirty="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 </a:t>
            </a:r>
            <a:r>
              <a:rPr lang="en-US" sz="1050" dirty="0" err="1">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hơi</a:t>
            </a:r>
            <a:r>
              <a:rPr lang="en-US" sz="1050" dirty="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 </a:t>
            </a:r>
            <a:r>
              <a:rPr lang="en-US" sz="1050" dirty="0" err="1">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và</a:t>
            </a:r>
            <a:r>
              <a:rPr lang="en-US" sz="1050" dirty="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 </a:t>
            </a:r>
            <a:r>
              <a:rPr lang="en-US" sz="1050" dirty="0" err="1">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hơi</a:t>
            </a:r>
            <a:r>
              <a:rPr lang="en-US" sz="1050" dirty="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 </a:t>
            </a:r>
            <a:r>
              <a:rPr lang="en-US" sz="1050" dirty="0" err="1">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nước</a:t>
            </a:r>
            <a:endParaRPr sz="1050" dirty="0">
              <a:solidFill>
                <a:srgbClr val="1F2937"/>
              </a:solidFill>
              <a:latin typeface="Lato" panose="020F0502020204030203" pitchFamily="34" charset="0"/>
              <a:ea typeface="Lato" panose="020F0502020204030203" pitchFamily="34" charset="0"/>
              <a:cs typeface="Lato" panose="020F0502020204030203" pitchFamily="34" charset="0"/>
              <a:sym typeface="Helvetica Neue"/>
            </a:endParaRPr>
          </a:p>
          <a:p>
            <a:pPr marL="12700" marR="0" lvl="0" indent="0" algn="l" rtl="0">
              <a:lnSpc>
                <a:spcPct val="100000"/>
              </a:lnSpc>
              <a:spcBef>
                <a:spcPts val="290"/>
              </a:spcBef>
              <a:spcAft>
                <a:spcPts val="0"/>
              </a:spcAft>
              <a:buNone/>
            </a:pPr>
            <a:r>
              <a:rPr lang="en-US" sz="90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Hệ</a:t>
            </a:r>
            <a:r>
              <a:rPr lang="en-US" sz="90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thống</a:t>
            </a:r>
            <a:r>
              <a:rPr lang="en-US" sz="90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tiết</a:t>
            </a:r>
            <a:r>
              <a:rPr lang="en-US" sz="90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kiệm</a:t>
            </a:r>
            <a:r>
              <a:rPr lang="en-US" sz="90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cách</a:t>
            </a:r>
            <a:r>
              <a:rPr lang="en-US" sz="90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nhiệt</a:t>
            </a:r>
            <a:r>
              <a:rPr lang="en-US" sz="90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thu</a:t>
            </a:r>
            <a:r>
              <a:rPr lang="en-US" sz="90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hồi</a:t>
            </a:r>
            <a:r>
              <a:rPr lang="en-US" sz="90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nước</a:t>
            </a:r>
            <a:r>
              <a:rPr lang="en-US" sz="90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ngưng</a:t>
            </a:r>
            <a:r>
              <a:rPr lang="en-US" sz="90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và</a:t>
            </a:r>
            <a:r>
              <a:rPr lang="en-US" sz="90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kiểm</a:t>
            </a:r>
            <a:r>
              <a:rPr lang="en-US" sz="90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soát</a:t>
            </a:r>
            <a:r>
              <a:rPr lang="en-US" sz="90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đốt</a:t>
            </a:r>
            <a:r>
              <a:rPr lang="en-US" sz="90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cháy</a:t>
            </a:r>
            <a:endParaRPr sz="90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endParaRPr>
          </a:p>
          <a:p>
            <a:pPr marL="12700" marR="0" lvl="0" indent="0" algn="l" rtl="0">
              <a:lnSpc>
                <a:spcPct val="100000"/>
              </a:lnSpc>
              <a:spcBef>
                <a:spcPts val="290"/>
              </a:spcBef>
              <a:spcAft>
                <a:spcPts val="0"/>
              </a:spcAft>
              <a:buNone/>
            </a:pPr>
            <a:r>
              <a:rPr lang="en-US" sz="900" dirty="0" err="1">
                <a:solidFill>
                  <a:srgbClr val="B91B1B"/>
                </a:solidFill>
                <a:latin typeface="Lato" panose="020F0502020204030203" pitchFamily="34" charset="0"/>
                <a:ea typeface="Lato" panose="020F0502020204030203" pitchFamily="34" charset="0"/>
                <a:cs typeface="Lato" panose="020F0502020204030203" pitchFamily="34" charset="0"/>
                <a:sym typeface="Helvetica Neue"/>
              </a:rPr>
              <a:t>Tiết</a:t>
            </a:r>
            <a:r>
              <a:rPr lang="en-US" sz="900" dirty="0">
                <a:solidFill>
                  <a:srgbClr val="B91B1B"/>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B91B1B"/>
                </a:solidFill>
                <a:latin typeface="Lato" panose="020F0502020204030203" pitchFamily="34" charset="0"/>
                <a:ea typeface="Lato" panose="020F0502020204030203" pitchFamily="34" charset="0"/>
                <a:cs typeface="Lato" panose="020F0502020204030203" pitchFamily="34" charset="0"/>
                <a:sym typeface="Helvetica Neue"/>
              </a:rPr>
              <a:t>kiệm</a:t>
            </a:r>
            <a:r>
              <a:rPr lang="en-US" sz="900" dirty="0">
                <a:solidFill>
                  <a:srgbClr val="B91B1B"/>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B91B1B"/>
                </a:solidFill>
                <a:latin typeface="Lato" panose="020F0502020204030203" pitchFamily="34" charset="0"/>
                <a:ea typeface="Lato" panose="020F0502020204030203" pitchFamily="34" charset="0"/>
                <a:cs typeface="Lato" panose="020F0502020204030203" pitchFamily="34" charset="0"/>
                <a:sym typeface="Helvetica Neue"/>
              </a:rPr>
              <a:t>năng</a:t>
            </a:r>
            <a:r>
              <a:rPr lang="en-US" sz="900" dirty="0">
                <a:solidFill>
                  <a:srgbClr val="B91B1B"/>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B91B1B"/>
                </a:solidFill>
                <a:latin typeface="Lato" panose="020F0502020204030203" pitchFamily="34" charset="0"/>
                <a:ea typeface="Lato" panose="020F0502020204030203" pitchFamily="34" charset="0"/>
                <a:cs typeface="Lato" panose="020F0502020204030203" pitchFamily="34" charset="0"/>
                <a:sym typeface="Helvetica Neue"/>
              </a:rPr>
              <a:t>lượng</a:t>
            </a:r>
            <a:r>
              <a:rPr lang="en-US" sz="900" dirty="0">
                <a:solidFill>
                  <a:srgbClr val="B91B1B"/>
                </a:solidFill>
                <a:latin typeface="Lato" panose="020F0502020204030203" pitchFamily="34" charset="0"/>
                <a:ea typeface="Lato" panose="020F0502020204030203" pitchFamily="34" charset="0"/>
                <a:cs typeface="Lato" panose="020F0502020204030203" pitchFamily="34" charset="0"/>
                <a:sym typeface="Helvetica Neue"/>
              </a:rPr>
              <a:t>: 15-25%</a:t>
            </a:r>
            <a:endParaRPr sz="900" dirty="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727" name="Google Shape;727;p14"/>
          <p:cNvSpPr txBox="1"/>
          <p:nvPr/>
        </p:nvSpPr>
        <p:spPr>
          <a:xfrm>
            <a:off x="6988172" y="4103077"/>
            <a:ext cx="3784600" cy="375744"/>
          </a:xfrm>
          <a:prstGeom prst="rect">
            <a:avLst/>
          </a:prstGeom>
          <a:noFill/>
          <a:ln>
            <a:noFill/>
          </a:ln>
        </p:spPr>
        <p:txBody>
          <a:bodyPr spcFirstLastPara="1" wrap="square" lIns="0" tIns="36825" rIns="0" bIns="0" anchor="t" anchorCtr="0">
            <a:spAutoFit/>
          </a:bodyPr>
          <a:lstStyle/>
          <a:p>
            <a:pPr marL="12700" marR="0" lvl="0" indent="0" algn="l" rtl="0">
              <a:lnSpc>
                <a:spcPct val="100000"/>
              </a:lnSpc>
              <a:spcBef>
                <a:spcPts val="0"/>
              </a:spcBef>
              <a:spcAft>
                <a:spcPts val="0"/>
              </a:spcAft>
              <a:buNone/>
            </a:pPr>
            <a:r>
              <a:rPr lang="en-US" sz="105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Hệ thống thu hồi nhiệt thải</a:t>
            </a:r>
            <a:endParaRPr sz="1050">
              <a:solidFill>
                <a:srgbClr val="1F2937"/>
              </a:solidFill>
              <a:latin typeface="Lato" panose="020F0502020204030203" pitchFamily="34" charset="0"/>
              <a:ea typeface="Lato" panose="020F0502020204030203" pitchFamily="34" charset="0"/>
              <a:cs typeface="Lato" panose="020F0502020204030203" pitchFamily="34" charset="0"/>
              <a:sym typeface="Helvetica Neue"/>
            </a:endParaRPr>
          </a:p>
          <a:p>
            <a:pPr marL="12700" marR="0" lvl="0" indent="0" algn="l" rtl="0">
              <a:lnSpc>
                <a:spcPct val="100000"/>
              </a:lnSpc>
              <a:spcBef>
                <a:spcPts val="290"/>
              </a:spcBef>
              <a:spcAft>
                <a:spcPts val="0"/>
              </a:spcAft>
              <a:buNone/>
            </a:pPr>
            <a:r>
              <a:rPr lang="en-US" sz="90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Bộ trao đổi nhiệt, bộ thu hồi và nhiệt thải để phát điện</a:t>
            </a:r>
            <a:endParaRPr sz="90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728" name="Google Shape;728;p14"/>
          <p:cNvSpPr txBox="1"/>
          <p:nvPr/>
        </p:nvSpPr>
        <p:spPr>
          <a:xfrm>
            <a:off x="7054850" y="4521199"/>
            <a:ext cx="1283970" cy="289823"/>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900" dirty="0" err="1">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Tiết</a:t>
            </a:r>
            <a:r>
              <a:rPr lang="en-US" sz="900" dirty="0">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kiệm</a:t>
            </a:r>
            <a:r>
              <a:rPr lang="en-US" sz="900" dirty="0">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năng</a:t>
            </a:r>
            <a:r>
              <a:rPr lang="en-US" sz="900" dirty="0">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lượng</a:t>
            </a:r>
            <a:r>
              <a:rPr lang="en-US" sz="900" dirty="0">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 10-20%</a:t>
            </a:r>
            <a:endParaRPr sz="900" dirty="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729" name="Google Shape;729;p14"/>
          <p:cNvSpPr txBox="1"/>
          <p:nvPr/>
        </p:nvSpPr>
        <p:spPr>
          <a:xfrm>
            <a:off x="6597650" y="5149849"/>
            <a:ext cx="177800" cy="220573"/>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350">
                <a:solidFill>
                  <a:srgbClr val="FFFFFF"/>
                </a:solidFill>
                <a:latin typeface="Lato" panose="020F0502020204030203" pitchFamily="34" charset="0"/>
                <a:ea typeface="Lato" panose="020F0502020204030203" pitchFamily="34" charset="0"/>
                <a:cs typeface="Lato" panose="020F0502020204030203" pitchFamily="34" charset="0"/>
                <a:sym typeface="Arial Black"/>
              </a:rPr>
              <a:t></a:t>
            </a:r>
            <a:endParaRPr sz="1350">
              <a:solidFill>
                <a:schemeClr val="dk1"/>
              </a:solidFill>
              <a:latin typeface="Lato" panose="020F0502020204030203" pitchFamily="34" charset="0"/>
              <a:ea typeface="Lato" panose="020F0502020204030203" pitchFamily="34" charset="0"/>
              <a:cs typeface="Lato" panose="020F0502020204030203" pitchFamily="34" charset="0"/>
              <a:sym typeface="Arial Black"/>
            </a:endParaRPr>
          </a:p>
        </p:txBody>
      </p:sp>
      <p:sp>
        <p:nvSpPr>
          <p:cNvPr id="730" name="Google Shape;730;p14"/>
          <p:cNvSpPr txBox="1"/>
          <p:nvPr/>
        </p:nvSpPr>
        <p:spPr>
          <a:xfrm>
            <a:off x="6959599" y="4811022"/>
            <a:ext cx="4165600" cy="537322"/>
          </a:xfrm>
          <a:prstGeom prst="rect">
            <a:avLst/>
          </a:prstGeom>
          <a:noFill/>
          <a:ln>
            <a:noFill/>
          </a:ln>
        </p:spPr>
        <p:txBody>
          <a:bodyPr spcFirstLastPara="1" wrap="square" lIns="0" tIns="36825" rIns="0" bIns="0" anchor="t" anchorCtr="0">
            <a:spAutoFit/>
          </a:bodyPr>
          <a:lstStyle/>
          <a:p>
            <a:pPr marL="12700" marR="0" lvl="0" indent="0" algn="l" rtl="0">
              <a:lnSpc>
                <a:spcPct val="100000"/>
              </a:lnSpc>
              <a:spcBef>
                <a:spcPts val="0"/>
              </a:spcBef>
              <a:spcAft>
                <a:spcPts val="0"/>
              </a:spcAft>
              <a:buNone/>
            </a:pPr>
            <a:r>
              <a:rPr lang="en-US" sz="1050" dirty="0" err="1">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Tối</a:t>
            </a:r>
            <a:r>
              <a:rPr lang="en-US" sz="1050" dirty="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 </a:t>
            </a:r>
            <a:r>
              <a:rPr lang="en-US" sz="1050" dirty="0" err="1">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ưu</a:t>
            </a:r>
            <a:r>
              <a:rPr lang="en-US" sz="1050" dirty="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 </a:t>
            </a:r>
            <a:r>
              <a:rPr lang="en-US" sz="1050" dirty="0" err="1">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hóa</a:t>
            </a:r>
            <a:r>
              <a:rPr lang="en-US" sz="1050" dirty="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 </a:t>
            </a:r>
            <a:r>
              <a:rPr lang="en-US" sz="1050" dirty="0" err="1">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hệ</a:t>
            </a:r>
            <a:r>
              <a:rPr lang="en-US" sz="1050" dirty="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 </a:t>
            </a:r>
            <a:r>
              <a:rPr lang="en-US" sz="1050" dirty="0" err="1">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thống</a:t>
            </a:r>
            <a:r>
              <a:rPr lang="en-US" sz="1050" dirty="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 </a:t>
            </a:r>
            <a:r>
              <a:rPr lang="en-US" sz="1050" dirty="0" err="1">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khí</a:t>
            </a:r>
            <a:r>
              <a:rPr lang="en-US" sz="1050" dirty="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 </a:t>
            </a:r>
            <a:r>
              <a:rPr lang="en-US" sz="1050" dirty="0" err="1">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nén</a:t>
            </a:r>
            <a:br>
              <a:rPr lang="en-US" sz="1050" dirty="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br>
            <a:r>
              <a:rPr lang="en-US" sz="1050" dirty="0" err="1">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Phát</a:t>
            </a:r>
            <a:r>
              <a:rPr lang="en-US" sz="1050" dirty="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 </a:t>
            </a:r>
            <a:r>
              <a:rPr lang="en-US" sz="1050" dirty="0" err="1">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hiện</a:t>
            </a:r>
            <a:r>
              <a:rPr lang="en-US" sz="1050" dirty="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 </a:t>
            </a:r>
            <a:r>
              <a:rPr lang="en-US" sz="1050" dirty="0" err="1">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rò</a:t>
            </a:r>
            <a:r>
              <a:rPr lang="en-US" sz="1050" dirty="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 </a:t>
            </a:r>
            <a:r>
              <a:rPr lang="en-US" sz="1050" dirty="0" err="1">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rỉ</a:t>
            </a:r>
            <a:r>
              <a:rPr lang="en-US" sz="1050" dirty="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 </a:t>
            </a:r>
            <a:r>
              <a:rPr lang="en-US" sz="1050" dirty="0" err="1">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tối</a:t>
            </a:r>
            <a:r>
              <a:rPr lang="en-US" sz="1050" dirty="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 </a:t>
            </a:r>
            <a:r>
              <a:rPr lang="en-US" sz="1050" dirty="0" err="1">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ưu</a:t>
            </a:r>
            <a:r>
              <a:rPr lang="en-US" sz="1050" dirty="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 </a:t>
            </a:r>
            <a:r>
              <a:rPr lang="en-US" sz="1050" dirty="0" err="1">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hóa</a:t>
            </a:r>
            <a:r>
              <a:rPr lang="en-US" sz="1050" dirty="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 </a:t>
            </a:r>
            <a:r>
              <a:rPr lang="en-US" sz="1050" dirty="0" err="1">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áp</a:t>
            </a:r>
            <a:r>
              <a:rPr lang="en-US" sz="1050" dirty="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 </a:t>
            </a:r>
            <a:r>
              <a:rPr lang="en-US" sz="1050" dirty="0" err="1">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suất</a:t>
            </a:r>
            <a:r>
              <a:rPr lang="en-US" sz="1050" dirty="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 </a:t>
            </a:r>
            <a:r>
              <a:rPr lang="en-US" sz="1050" dirty="0" err="1">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và</a:t>
            </a:r>
            <a:r>
              <a:rPr lang="en-US" sz="1050" dirty="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 </a:t>
            </a:r>
            <a:r>
              <a:rPr lang="en-US" sz="1050" dirty="0" err="1">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thu</a:t>
            </a:r>
            <a:r>
              <a:rPr lang="en-US" sz="1050" dirty="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 </a:t>
            </a:r>
            <a:r>
              <a:rPr lang="en-US" sz="1050" dirty="0" err="1">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hồi</a:t>
            </a:r>
            <a:r>
              <a:rPr lang="en-US" sz="1050" dirty="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 </a:t>
            </a:r>
            <a:r>
              <a:rPr lang="en-US" sz="1050" dirty="0" err="1">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nhiệt</a:t>
            </a:r>
            <a:endParaRPr sz="1050" dirty="0">
              <a:solidFill>
                <a:srgbClr val="1F2937"/>
              </a:solidFill>
              <a:latin typeface="Lato" panose="020F0502020204030203" pitchFamily="34" charset="0"/>
              <a:ea typeface="Lato" panose="020F0502020204030203" pitchFamily="34" charset="0"/>
              <a:cs typeface="Lato" panose="020F0502020204030203" pitchFamily="34" charset="0"/>
              <a:sym typeface="Helvetica Neue"/>
            </a:endParaRPr>
          </a:p>
          <a:p>
            <a:pPr marL="12700" marR="0" lvl="0" indent="0" algn="l" rtl="0">
              <a:lnSpc>
                <a:spcPct val="100000"/>
              </a:lnSpc>
              <a:spcBef>
                <a:spcPts val="290"/>
              </a:spcBef>
              <a:spcAft>
                <a:spcPts val="0"/>
              </a:spcAft>
              <a:buNone/>
            </a:pPr>
            <a:r>
              <a:rPr lang="en-US" sz="900" dirty="0" err="1">
                <a:solidFill>
                  <a:srgbClr val="6D28D9"/>
                </a:solidFill>
                <a:latin typeface="Lato" panose="020F0502020204030203" pitchFamily="34" charset="0"/>
                <a:ea typeface="Lato" panose="020F0502020204030203" pitchFamily="34" charset="0"/>
                <a:cs typeface="Lato" panose="020F0502020204030203" pitchFamily="34" charset="0"/>
                <a:sym typeface="Helvetica Neue"/>
              </a:rPr>
              <a:t>Tiết</a:t>
            </a:r>
            <a:r>
              <a:rPr lang="en-US" sz="900" dirty="0">
                <a:solidFill>
                  <a:srgbClr val="6D28D9"/>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6D28D9"/>
                </a:solidFill>
                <a:latin typeface="Lato" panose="020F0502020204030203" pitchFamily="34" charset="0"/>
                <a:ea typeface="Lato" panose="020F0502020204030203" pitchFamily="34" charset="0"/>
                <a:cs typeface="Lato" panose="020F0502020204030203" pitchFamily="34" charset="0"/>
                <a:sym typeface="Helvetica Neue"/>
              </a:rPr>
              <a:t>kiệm</a:t>
            </a:r>
            <a:r>
              <a:rPr lang="en-US" sz="900" dirty="0">
                <a:solidFill>
                  <a:srgbClr val="6D28D9"/>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6D28D9"/>
                </a:solidFill>
                <a:latin typeface="Lato" panose="020F0502020204030203" pitchFamily="34" charset="0"/>
                <a:ea typeface="Lato" panose="020F0502020204030203" pitchFamily="34" charset="0"/>
                <a:cs typeface="Lato" panose="020F0502020204030203" pitchFamily="34" charset="0"/>
                <a:sym typeface="Helvetica Neue"/>
              </a:rPr>
              <a:t>năng</a:t>
            </a:r>
            <a:r>
              <a:rPr lang="en-US" sz="900" dirty="0">
                <a:solidFill>
                  <a:srgbClr val="6D28D9"/>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6D28D9"/>
                </a:solidFill>
                <a:latin typeface="Lato" panose="020F0502020204030203" pitchFamily="34" charset="0"/>
                <a:ea typeface="Lato" panose="020F0502020204030203" pitchFamily="34" charset="0"/>
                <a:cs typeface="Lato" panose="020F0502020204030203" pitchFamily="34" charset="0"/>
                <a:sym typeface="Helvetica Neue"/>
              </a:rPr>
              <a:t>lượng</a:t>
            </a:r>
            <a:r>
              <a:rPr lang="en-US" sz="900" dirty="0">
                <a:solidFill>
                  <a:srgbClr val="6D28D9"/>
                </a:solidFill>
                <a:latin typeface="Lato" panose="020F0502020204030203" pitchFamily="34" charset="0"/>
                <a:ea typeface="Lato" panose="020F0502020204030203" pitchFamily="34" charset="0"/>
                <a:cs typeface="Lato" panose="020F0502020204030203" pitchFamily="34" charset="0"/>
                <a:sym typeface="Helvetica Neue"/>
              </a:rPr>
              <a:t>: 20-30%</a:t>
            </a:r>
            <a:endParaRPr sz="900" dirty="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731" name="Google Shape;731;p14"/>
          <p:cNvSpPr txBox="1"/>
          <p:nvPr/>
        </p:nvSpPr>
        <p:spPr>
          <a:xfrm>
            <a:off x="6588125" y="6007099"/>
            <a:ext cx="196850" cy="220573"/>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350">
                <a:solidFill>
                  <a:srgbClr val="FFFFFF"/>
                </a:solidFill>
                <a:latin typeface="Lato" panose="020F0502020204030203" pitchFamily="34" charset="0"/>
                <a:ea typeface="Lato" panose="020F0502020204030203" pitchFamily="34" charset="0"/>
                <a:cs typeface="Lato" panose="020F0502020204030203" pitchFamily="34" charset="0"/>
                <a:sym typeface="Arial Black"/>
              </a:rPr>
              <a:t></a:t>
            </a:r>
            <a:endParaRPr sz="1350">
              <a:solidFill>
                <a:schemeClr val="dk1"/>
              </a:solidFill>
              <a:latin typeface="Lato" panose="020F0502020204030203" pitchFamily="34" charset="0"/>
              <a:ea typeface="Lato" panose="020F0502020204030203" pitchFamily="34" charset="0"/>
              <a:cs typeface="Lato" panose="020F0502020204030203" pitchFamily="34" charset="0"/>
              <a:sym typeface="Arial Black"/>
            </a:endParaRPr>
          </a:p>
        </p:txBody>
      </p:sp>
      <p:sp>
        <p:nvSpPr>
          <p:cNvPr id="732" name="Google Shape;732;p14"/>
          <p:cNvSpPr txBox="1"/>
          <p:nvPr/>
        </p:nvSpPr>
        <p:spPr>
          <a:xfrm>
            <a:off x="6959600" y="5792152"/>
            <a:ext cx="3318933" cy="375739"/>
          </a:xfrm>
          <a:prstGeom prst="rect">
            <a:avLst/>
          </a:prstGeom>
          <a:noFill/>
          <a:ln>
            <a:noFill/>
          </a:ln>
        </p:spPr>
        <p:txBody>
          <a:bodyPr spcFirstLastPara="1" wrap="square" lIns="0" tIns="36825" rIns="0" bIns="0" anchor="t" anchorCtr="0">
            <a:spAutoFit/>
          </a:bodyPr>
          <a:lstStyle/>
          <a:p>
            <a:pPr marL="12700" marR="0" lvl="0" indent="0" algn="l" rtl="0">
              <a:lnSpc>
                <a:spcPct val="100000"/>
              </a:lnSpc>
              <a:spcBef>
                <a:spcPts val="0"/>
              </a:spcBef>
              <a:spcAft>
                <a:spcPts val="0"/>
              </a:spcAft>
              <a:buNone/>
            </a:pPr>
            <a:r>
              <a:rPr lang="en-US" sz="105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Hệ thống quản lý năng lượng</a:t>
            </a:r>
            <a:endParaRPr sz="1050">
              <a:solidFill>
                <a:srgbClr val="1F2937"/>
              </a:solidFill>
              <a:latin typeface="Lato" panose="020F0502020204030203" pitchFamily="34" charset="0"/>
              <a:ea typeface="Lato" panose="020F0502020204030203" pitchFamily="34" charset="0"/>
              <a:cs typeface="Lato" panose="020F0502020204030203" pitchFamily="34" charset="0"/>
              <a:sym typeface="Helvetica Neue"/>
            </a:endParaRPr>
          </a:p>
          <a:p>
            <a:pPr marL="12700" marR="0" lvl="0" indent="0" algn="l" rtl="0">
              <a:lnSpc>
                <a:spcPct val="100000"/>
              </a:lnSpc>
              <a:spcBef>
                <a:spcPts val="290"/>
              </a:spcBef>
              <a:spcAft>
                <a:spcPts val="0"/>
              </a:spcAft>
              <a:buNone/>
            </a:pPr>
            <a:r>
              <a:rPr lang="en-US" sz="90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Giám sát, phân tích và tối ưu hóa tự động theo thời gian thực</a:t>
            </a:r>
            <a:endParaRPr sz="90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733" name="Google Shape;733;p14"/>
          <p:cNvSpPr txBox="1"/>
          <p:nvPr/>
        </p:nvSpPr>
        <p:spPr>
          <a:xfrm>
            <a:off x="7054849" y="6235699"/>
            <a:ext cx="1610179" cy="151323"/>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900">
                <a:solidFill>
                  <a:srgbClr val="047857"/>
                </a:solidFill>
                <a:latin typeface="Lato" panose="020F0502020204030203" pitchFamily="34" charset="0"/>
                <a:ea typeface="Lato" panose="020F0502020204030203" pitchFamily="34" charset="0"/>
                <a:cs typeface="Lato" panose="020F0502020204030203" pitchFamily="34" charset="0"/>
                <a:sym typeface="Helvetica Neue"/>
              </a:rPr>
              <a:t>Tiết kiệm năng lượng: 5-15%</a:t>
            </a:r>
            <a:endParaRPr sz="90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pic>
        <p:nvPicPr>
          <p:cNvPr id="734" name="Google Shape;734;p14"/>
          <p:cNvPicPr preferRelativeResize="0"/>
          <p:nvPr/>
        </p:nvPicPr>
        <p:blipFill rotWithShape="1">
          <a:blip r:embed="rId3">
            <a:alphaModFix/>
          </a:blip>
          <a:srcRect/>
          <a:stretch/>
        </p:blipFill>
        <p:spPr>
          <a:xfrm>
            <a:off x="6229471" y="1533525"/>
            <a:ext cx="5562353" cy="38099"/>
          </a:xfrm>
          <a:prstGeom prst="rect">
            <a:avLst/>
          </a:prstGeom>
          <a:noFill/>
          <a:ln>
            <a:noFill/>
          </a:ln>
        </p:spPr>
      </p:pic>
      <p:sp>
        <p:nvSpPr>
          <p:cNvPr id="735" name="Google Shape;735;p14"/>
          <p:cNvSpPr txBox="1"/>
          <p:nvPr/>
        </p:nvSpPr>
        <p:spPr>
          <a:xfrm>
            <a:off x="777874" y="7712075"/>
            <a:ext cx="196850" cy="220573"/>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350">
                <a:solidFill>
                  <a:srgbClr val="2562EB"/>
                </a:solidFill>
                <a:latin typeface="Lato" panose="020F0502020204030203" pitchFamily="34" charset="0"/>
                <a:ea typeface="Lato" panose="020F0502020204030203" pitchFamily="34" charset="0"/>
                <a:cs typeface="Lato" panose="020F0502020204030203" pitchFamily="34" charset="0"/>
                <a:sym typeface="Arial Black"/>
              </a:rPr>
              <a:t></a:t>
            </a:r>
            <a:endParaRPr sz="1350">
              <a:solidFill>
                <a:schemeClr val="dk1"/>
              </a:solidFill>
              <a:latin typeface="Lato" panose="020F0502020204030203" pitchFamily="34" charset="0"/>
              <a:ea typeface="Lato" panose="020F0502020204030203" pitchFamily="34" charset="0"/>
              <a:cs typeface="Lato" panose="020F0502020204030203" pitchFamily="34" charset="0"/>
              <a:sym typeface="Arial Black"/>
            </a:endParaRPr>
          </a:p>
        </p:txBody>
      </p:sp>
      <p:sp>
        <p:nvSpPr>
          <p:cNvPr id="2" name="Google Shape;702;p14">
            <a:extLst>
              <a:ext uri="{FF2B5EF4-FFF2-40B4-BE49-F238E27FC236}">
                <a16:creationId xmlns:a16="http://schemas.microsoft.com/office/drawing/2014/main" id="{FBE4DF16-8171-438F-C129-ECD835564322}"/>
              </a:ext>
            </a:extLst>
          </p:cNvPr>
          <p:cNvSpPr txBox="1"/>
          <p:nvPr/>
        </p:nvSpPr>
        <p:spPr>
          <a:xfrm>
            <a:off x="657033" y="2951480"/>
            <a:ext cx="1267207" cy="169598"/>
          </a:xfrm>
          <a:prstGeom prst="rect">
            <a:avLst/>
          </a:prstGeom>
          <a:solidFill>
            <a:srgbClr val="000000">
              <a:alpha val="50196"/>
            </a:srgbClr>
          </a:solidFill>
          <a:ln>
            <a:noFill/>
          </a:ln>
        </p:spPr>
        <p:txBody>
          <a:bodyPr spcFirstLastPara="1" wrap="square" lIns="0" tIns="0" rIns="0" bIns="0" anchor="t" anchorCtr="0">
            <a:spAutoFit/>
          </a:bodyPr>
          <a:lstStyle/>
          <a:p>
            <a:pPr marL="17145" marR="0" lvl="0" indent="0" algn="l" rtl="0">
              <a:lnSpc>
                <a:spcPct val="115789"/>
              </a:lnSpc>
              <a:spcBef>
                <a:spcPts val="0"/>
              </a:spcBef>
              <a:spcAft>
                <a:spcPts val="0"/>
              </a:spcAft>
              <a:buNone/>
            </a:pPr>
            <a:r>
              <a:rPr lang="en-US" sz="9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Cường độ năng lượng</a:t>
            </a:r>
            <a:endParaRPr sz="95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3" name="Google Shape;702;p14">
            <a:extLst>
              <a:ext uri="{FF2B5EF4-FFF2-40B4-BE49-F238E27FC236}">
                <a16:creationId xmlns:a16="http://schemas.microsoft.com/office/drawing/2014/main" id="{A2D3F8E6-6DDC-D1A4-6C10-276B6E307353}"/>
              </a:ext>
            </a:extLst>
          </p:cNvPr>
          <p:cNvSpPr txBox="1"/>
          <p:nvPr/>
        </p:nvSpPr>
        <p:spPr>
          <a:xfrm>
            <a:off x="649221" y="3494352"/>
            <a:ext cx="1267207" cy="169598"/>
          </a:xfrm>
          <a:prstGeom prst="rect">
            <a:avLst/>
          </a:prstGeom>
          <a:solidFill>
            <a:srgbClr val="000000">
              <a:alpha val="50196"/>
            </a:srgbClr>
          </a:solidFill>
          <a:ln>
            <a:noFill/>
          </a:ln>
        </p:spPr>
        <p:txBody>
          <a:bodyPr spcFirstLastPara="1" wrap="square" lIns="0" tIns="0" rIns="0" bIns="0" anchor="t" anchorCtr="0">
            <a:spAutoFit/>
          </a:bodyPr>
          <a:lstStyle/>
          <a:p>
            <a:pPr marL="17145" marR="0" lvl="0" indent="0" algn="l" rtl="0">
              <a:lnSpc>
                <a:spcPct val="115789"/>
              </a:lnSpc>
              <a:spcBef>
                <a:spcPts val="0"/>
              </a:spcBef>
              <a:spcAft>
                <a:spcPts val="0"/>
              </a:spcAft>
              <a:buNone/>
            </a:pPr>
            <a:r>
              <a:rPr lang="en-US" sz="9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Cường độ năng lượng</a:t>
            </a:r>
            <a:endParaRPr sz="95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4" name="Google Shape;702;p14">
            <a:extLst>
              <a:ext uri="{FF2B5EF4-FFF2-40B4-BE49-F238E27FC236}">
                <a16:creationId xmlns:a16="http://schemas.microsoft.com/office/drawing/2014/main" id="{3A8DE812-3320-A8ED-DFF5-B382726196DA}"/>
              </a:ext>
            </a:extLst>
          </p:cNvPr>
          <p:cNvSpPr txBox="1"/>
          <p:nvPr/>
        </p:nvSpPr>
        <p:spPr>
          <a:xfrm>
            <a:off x="649221" y="4049050"/>
            <a:ext cx="1267207" cy="169598"/>
          </a:xfrm>
          <a:prstGeom prst="rect">
            <a:avLst/>
          </a:prstGeom>
          <a:solidFill>
            <a:srgbClr val="000000">
              <a:alpha val="50196"/>
            </a:srgbClr>
          </a:solidFill>
          <a:ln>
            <a:noFill/>
          </a:ln>
        </p:spPr>
        <p:txBody>
          <a:bodyPr spcFirstLastPara="1" wrap="square" lIns="0" tIns="0" rIns="0" bIns="0" anchor="t" anchorCtr="0">
            <a:spAutoFit/>
          </a:bodyPr>
          <a:lstStyle/>
          <a:p>
            <a:pPr marL="17145" marR="0" lvl="0" indent="0" algn="l" rtl="0">
              <a:lnSpc>
                <a:spcPct val="115789"/>
              </a:lnSpc>
              <a:spcBef>
                <a:spcPts val="0"/>
              </a:spcBef>
              <a:spcAft>
                <a:spcPts val="0"/>
              </a:spcAft>
              <a:buNone/>
            </a:pPr>
            <a:r>
              <a:rPr lang="en-US" sz="9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Cường độ năng lượng</a:t>
            </a:r>
            <a:endParaRPr sz="95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5" name="Google Shape;702;p14">
            <a:extLst>
              <a:ext uri="{FF2B5EF4-FFF2-40B4-BE49-F238E27FC236}">
                <a16:creationId xmlns:a16="http://schemas.microsoft.com/office/drawing/2014/main" id="{83AD2A1D-5481-1D36-B6AA-A8DFC38DFA48}"/>
              </a:ext>
            </a:extLst>
          </p:cNvPr>
          <p:cNvSpPr txBox="1"/>
          <p:nvPr/>
        </p:nvSpPr>
        <p:spPr>
          <a:xfrm>
            <a:off x="658494" y="4614617"/>
            <a:ext cx="1267207" cy="169598"/>
          </a:xfrm>
          <a:prstGeom prst="rect">
            <a:avLst/>
          </a:prstGeom>
          <a:solidFill>
            <a:srgbClr val="000000">
              <a:alpha val="50196"/>
            </a:srgbClr>
          </a:solidFill>
          <a:ln>
            <a:noFill/>
          </a:ln>
        </p:spPr>
        <p:txBody>
          <a:bodyPr spcFirstLastPara="1" wrap="square" lIns="0" tIns="0" rIns="0" bIns="0" anchor="t" anchorCtr="0">
            <a:spAutoFit/>
          </a:bodyPr>
          <a:lstStyle/>
          <a:p>
            <a:pPr marL="17145" marR="0" lvl="0" indent="0" algn="l" rtl="0">
              <a:lnSpc>
                <a:spcPct val="115789"/>
              </a:lnSpc>
              <a:spcBef>
                <a:spcPts val="0"/>
              </a:spcBef>
              <a:spcAft>
                <a:spcPts val="0"/>
              </a:spcAft>
              <a:buNone/>
            </a:pPr>
            <a:r>
              <a:rPr lang="en-US" sz="9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Cường độ năng lượng</a:t>
            </a:r>
            <a:endParaRPr sz="95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7" name="TextBox 6">
            <a:extLst>
              <a:ext uri="{FF2B5EF4-FFF2-40B4-BE49-F238E27FC236}">
                <a16:creationId xmlns:a16="http://schemas.microsoft.com/office/drawing/2014/main" id="{450BF70E-6BDD-5AEB-9858-F8CD3AF3B0E4}"/>
              </a:ext>
            </a:extLst>
          </p:cNvPr>
          <p:cNvSpPr txBox="1"/>
          <p:nvPr/>
        </p:nvSpPr>
        <p:spPr>
          <a:xfrm>
            <a:off x="2158117" y="6198271"/>
            <a:ext cx="6188877" cy="600164"/>
          </a:xfrm>
          <a:prstGeom prst="rect">
            <a:avLst/>
          </a:prstGeom>
          <a:noFill/>
        </p:spPr>
        <p:txBody>
          <a:bodyPr wrap="square">
            <a:spAutoFit/>
          </a:bodyPr>
          <a:lstStyle/>
          <a:p>
            <a:pPr marL="0" lvl="0" indent="0" algn="l" rtl="0">
              <a:lnSpc>
                <a:spcPct val="100000"/>
              </a:lnSpc>
              <a:spcBef>
                <a:spcPts val="0"/>
              </a:spcBef>
              <a:spcAft>
                <a:spcPts val="0"/>
              </a:spcAft>
              <a:buSzPts val="1100"/>
              <a:buNone/>
            </a:pPr>
            <a:r>
              <a:rPr lang="en-US" sz="1100" i="1" dirty="0" err="1"/>
              <a:t>Nguồn</a:t>
            </a:r>
            <a:r>
              <a:rPr lang="en-US" sz="1100" i="1" dirty="0"/>
              <a:t>:</a:t>
            </a:r>
            <a:r>
              <a:rPr lang="en-US" sz="1100" i="1" dirty="0">
                <a:latin typeface="Lato" panose="020F0502020204030203" pitchFamily="34" charset="0"/>
                <a:ea typeface="Lato" panose="020F0502020204030203" pitchFamily="34" charset="0"/>
                <a:cs typeface="Lato" panose="020F0502020204030203" pitchFamily="34" charset="0"/>
              </a:rPr>
              <a:t> </a:t>
            </a:r>
          </a:p>
          <a:p>
            <a:pPr marL="0" lvl="0" indent="0" algn="l" rtl="0">
              <a:lnSpc>
                <a:spcPct val="100000"/>
              </a:lnSpc>
              <a:spcBef>
                <a:spcPts val="0"/>
              </a:spcBef>
              <a:spcAft>
                <a:spcPts val="0"/>
              </a:spcAft>
              <a:buSzPts val="1100"/>
              <a:buNone/>
            </a:pPr>
            <a:r>
              <a:rPr lang="en-US" sz="1100" i="1" dirty="0">
                <a:latin typeface="Lato" panose="020F0502020204030203" pitchFamily="34" charset="0"/>
                <a:ea typeface="Lato" panose="020F0502020204030203" pitchFamily="34" charset="0"/>
                <a:cs typeface="Lato" panose="020F0502020204030203" pitchFamily="34" charset="0"/>
              </a:rPr>
              <a:t>  - </a:t>
            </a:r>
            <a:r>
              <a:rPr lang="it-IT" sz="1100" i="1" dirty="0"/>
              <a:t>VN General Statistics Office: </a:t>
            </a:r>
            <a:r>
              <a:rPr lang="it-IT" sz="1100" i="1" dirty="0">
                <a:hlinkClick r:id="rId5"/>
              </a:rPr>
              <a:t>https://www.nso.gov.vn/</a:t>
            </a:r>
            <a:r>
              <a:rPr lang="it-IT" sz="1100" i="1" dirty="0"/>
              <a:t>; </a:t>
            </a:r>
          </a:p>
          <a:p>
            <a:pPr marL="0" lvl="0" indent="0" algn="l" rtl="0">
              <a:lnSpc>
                <a:spcPct val="100000"/>
              </a:lnSpc>
              <a:spcBef>
                <a:spcPts val="0"/>
              </a:spcBef>
              <a:spcAft>
                <a:spcPts val="0"/>
              </a:spcAft>
              <a:buSzPts val="1100"/>
              <a:buNone/>
            </a:pPr>
            <a:r>
              <a:rPr lang="it-IT" sz="1100" i="1" dirty="0"/>
              <a:t> - Vietnam: National energy master Plan ;</a:t>
            </a:r>
          </a:p>
        </p:txBody>
      </p:sp>
    </p:spTree>
  </p:cSld>
  <p:clrMapOvr>
    <a:masterClrMapping/>
  </p:clrMapOvr>
  <p:transition advClick="0"/>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779"/>
        <p:cNvGrpSpPr/>
        <p:nvPr/>
      </p:nvGrpSpPr>
      <p:grpSpPr>
        <a:xfrm>
          <a:off x="0" y="0"/>
          <a:ext cx="0" cy="0"/>
          <a:chOff x="0" y="0"/>
          <a:chExt cx="0" cy="0"/>
        </a:xfrm>
      </p:grpSpPr>
      <p:pic>
        <p:nvPicPr>
          <p:cNvPr id="782" name="Google Shape;782;p16"/>
          <p:cNvPicPr preferRelativeResize="0"/>
          <p:nvPr/>
        </p:nvPicPr>
        <p:blipFill rotWithShape="1">
          <a:blip r:embed="rId3">
            <a:alphaModFix/>
          </a:blip>
          <a:srcRect/>
          <a:stretch/>
        </p:blipFill>
        <p:spPr>
          <a:xfrm>
            <a:off x="9798557" y="5430439"/>
            <a:ext cx="2381249" cy="1427560"/>
          </a:xfrm>
          <a:prstGeom prst="rect">
            <a:avLst/>
          </a:prstGeom>
          <a:noFill/>
          <a:ln>
            <a:noFill/>
          </a:ln>
        </p:spPr>
      </p:pic>
      <p:grpSp>
        <p:nvGrpSpPr>
          <p:cNvPr id="783" name="Google Shape;783;p16"/>
          <p:cNvGrpSpPr/>
          <p:nvPr/>
        </p:nvGrpSpPr>
        <p:grpSpPr>
          <a:xfrm>
            <a:off x="244100" y="1545338"/>
            <a:ext cx="5806440" cy="5236845"/>
            <a:chOff x="277368" y="1469136"/>
            <a:chExt cx="5806440" cy="5236845"/>
          </a:xfrm>
        </p:grpSpPr>
        <p:sp>
          <p:nvSpPr>
            <p:cNvPr id="785" name="Google Shape;785;p16"/>
            <p:cNvSpPr/>
            <p:nvPr/>
          </p:nvSpPr>
          <p:spPr>
            <a:xfrm>
              <a:off x="277368" y="1469136"/>
              <a:ext cx="5806440" cy="5236845"/>
            </a:xfrm>
            <a:custGeom>
              <a:avLst/>
              <a:gdLst/>
              <a:ahLst/>
              <a:cxnLst/>
              <a:rect l="l" t="t" r="r" b="b"/>
              <a:pathLst>
                <a:path w="5806440" h="5236845" extrusionOk="0">
                  <a:moveTo>
                    <a:pt x="5806439" y="5236463"/>
                  </a:moveTo>
                  <a:lnTo>
                    <a:pt x="0" y="5236463"/>
                  </a:lnTo>
                  <a:lnTo>
                    <a:pt x="0" y="0"/>
                  </a:lnTo>
                  <a:lnTo>
                    <a:pt x="5806439" y="0"/>
                  </a:lnTo>
                  <a:lnTo>
                    <a:pt x="5806439" y="73913"/>
                  </a:lnTo>
                  <a:lnTo>
                    <a:pt x="198881" y="73913"/>
                  </a:lnTo>
                  <a:lnTo>
                    <a:pt x="190437" y="74321"/>
                  </a:lnTo>
                  <a:lnTo>
                    <a:pt x="151246" y="88347"/>
                  </a:lnTo>
                  <a:lnTo>
                    <a:pt x="123290" y="119187"/>
                  </a:lnTo>
                  <a:lnTo>
                    <a:pt x="113156" y="159638"/>
                  </a:lnTo>
                  <a:lnTo>
                    <a:pt x="113156" y="4998338"/>
                  </a:lnTo>
                  <a:lnTo>
                    <a:pt x="123290" y="5038789"/>
                  </a:lnTo>
                  <a:lnTo>
                    <a:pt x="151246" y="5069628"/>
                  </a:lnTo>
                  <a:lnTo>
                    <a:pt x="190437" y="5083655"/>
                  </a:lnTo>
                  <a:lnTo>
                    <a:pt x="198881" y="5084063"/>
                  </a:lnTo>
                  <a:lnTo>
                    <a:pt x="5806439" y="5084063"/>
                  </a:lnTo>
                  <a:lnTo>
                    <a:pt x="5806439" y="5236463"/>
                  </a:lnTo>
                  <a:close/>
                </a:path>
                <a:path w="5806440" h="5236845" extrusionOk="0">
                  <a:moveTo>
                    <a:pt x="5806439" y="5084063"/>
                  </a:moveTo>
                  <a:lnTo>
                    <a:pt x="5609081" y="5084063"/>
                  </a:lnTo>
                  <a:lnTo>
                    <a:pt x="5617526" y="5083655"/>
                  </a:lnTo>
                  <a:lnTo>
                    <a:pt x="5625808" y="5082431"/>
                  </a:lnTo>
                  <a:lnTo>
                    <a:pt x="5663438" y="5064637"/>
                  </a:lnTo>
                  <a:lnTo>
                    <a:pt x="5688280" y="5031143"/>
                  </a:lnTo>
                  <a:lnTo>
                    <a:pt x="5694806" y="4998338"/>
                  </a:lnTo>
                  <a:lnTo>
                    <a:pt x="5694806" y="159638"/>
                  </a:lnTo>
                  <a:lnTo>
                    <a:pt x="5684672" y="119187"/>
                  </a:lnTo>
                  <a:lnTo>
                    <a:pt x="5656716" y="88347"/>
                  </a:lnTo>
                  <a:lnTo>
                    <a:pt x="5617526" y="74321"/>
                  </a:lnTo>
                  <a:lnTo>
                    <a:pt x="5609081" y="73913"/>
                  </a:lnTo>
                  <a:lnTo>
                    <a:pt x="5806439" y="73913"/>
                  </a:lnTo>
                  <a:lnTo>
                    <a:pt x="5806439" y="5084063"/>
                  </a:lnTo>
                  <a:close/>
                </a:path>
              </a:pathLst>
            </a:custGeom>
            <a:solidFill>
              <a:srgbClr val="000000">
                <a:alpha val="5098"/>
              </a:srgbClr>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786" name="Google Shape;786;p16"/>
            <p:cNvSpPr/>
            <p:nvPr/>
          </p:nvSpPr>
          <p:spPr>
            <a:xfrm>
              <a:off x="380999" y="1533524"/>
              <a:ext cx="5600700" cy="5029200"/>
            </a:xfrm>
            <a:custGeom>
              <a:avLst/>
              <a:gdLst/>
              <a:ahLst/>
              <a:cxnLst/>
              <a:rect l="l" t="t" r="r" b="b"/>
              <a:pathLst>
                <a:path w="5600700" h="5029200" extrusionOk="0">
                  <a:moveTo>
                    <a:pt x="5511703" y="5029199"/>
                  </a:moveTo>
                  <a:lnTo>
                    <a:pt x="88995" y="5029199"/>
                  </a:lnTo>
                  <a:lnTo>
                    <a:pt x="82801" y="5028589"/>
                  </a:lnTo>
                  <a:lnTo>
                    <a:pt x="37131" y="5009671"/>
                  </a:lnTo>
                  <a:lnTo>
                    <a:pt x="9643" y="4976177"/>
                  </a:lnTo>
                  <a:lnTo>
                    <a:pt x="0" y="4940203"/>
                  </a:lnTo>
                  <a:lnTo>
                    <a:pt x="0" y="4933949"/>
                  </a:lnTo>
                  <a:lnTo>
                    <a:pt x="0" y="88995"/>
                  </a:lnTo>
                  <a:lnTo>
                    <a:pt x="12577" y="47531"/>
                  </a:lnTo>
                  <a:lnTo>
                    <a:pt x="47532" y="12577"/>
                  </a:lnTo>
                  <a:lnTo>
                    <a:pt x="88995" y="0"/>
                  </a:lnTo>
                  <a:lnTo>
                    <a:pt x="5511703" y="0"/>
                  </a:lnTo>
                  <a:lnTo>
                    <a:pt x="5553166" y="12577"/>
                  </a:lnTo>
                  <a:lnTo>
                    <a:pt x="5588120" y="47531"/>
                  </a:lnTo>
                  <a:lnTo>
                    <a:pt x="5600699" y="88995"/>
                  </a:lnTo>
                  <a:lnTo>
                    <a:pt x="5600699" y="4940203"/>
                  </a:lnTo>
                  <a:lnTo>
                    <a:pt x="5588120" y="4981666"/>
                  </a:lnTo>
                  <a:lnTo>
                    <a:pt x="5553165" y="5016621"/>
                  </a:lnTo>
                  <a:lnTo>
                    <a:pt x="5517897" y="5028589"/>
                  </a:lnTo>
                  <a:lnTo>
                    <a:pt x="5511703" y="5029199"/>
                  </a:lnTo>
                  <a:close/>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787" name="Google Shape;787;p16"/>
            <p:cNvSpPr/>
            <p:nvPr/>
          </p:nvSpPr>
          <p:spPr>
            <a:xfrm>
              <a:off x="576262" y="2166937"/>
              <a:ext cx="5210175" cy="1514475"/>
            </a:xfrm>
            <a:custGeom>
              <a:avLst/>
              <a:gdLst/>
              <a:ahLst/>
              <a:cxnLst/>
              <a:rect l="l" t="t" r="r" b="b"/>
              <a:pathLst>
                <a:path w="5210175" h="1514475" extrusionOk="0">
                  <a:moveTo>
                    <a:pt x="5143427" y="1514474"/>
                  </a:moveTo>
                  <a:lnTo>
                    <a:pt x="66746" y="1514474"/>
                  </a:lnTo>
                  <a:lnTo>
                    <a:pt x="62101" y="1514016"/>
                  </a:lnTo>
                  <a:lnTo>
                    <a:pt x="24240" y="1496867"/>
                  </a:lnTo>
                  <a:lnTo>
                    <a:pt x="2287" y="1461574"/>
                  </a:lnTo>
                  <a:lnTo>
                    <a:pt x="0" y="1447727"/>
                  </a:lnTo>
                  <a:lnTo>
                    <a:pt x="0" y="1443037"/>
                  </a:lnTo>
                  <a:lnTo>
                    <a:pt x="0" y="66746"/>
                  </a:lnTo>
                  <a:lnTo>
                    <a:pt x="14645" y="27848"/>
                  </a:lnTo>
                  <a:lnTo>
                    <a:pt x="48433" y="3642"/>
                  </a:lnTo>
                  <a:lnTo>
                    <a:pt x="66746" y="0"/>
                  </a:lnTo>
                  <a:lnTo>
                    <a:pt x="5143427" y="0"/>
                  </a:lnTo>
                  <a:lnTo>
                    <a:pt x="5182324" y="14645"/>
                  </a:lnTo>
                  <a:lnTo>
                    <a:pt x="5206530" y="48432"/>
                  </a:lnTo>
                  <a:lnTo>
                    <a:pt x="5210174" y="66746"/>
                  </a:lnTo>
                  <a:lnTo>
                    <a:pt x="5210174" y="1447727"/>
                  </a:lnTo>
                  <a:lnTo>
                    <a:pt x="5195528" y="1486625"/>
                  </a:lnTo>
                  <a:lnTo>
                    <a:pt x="5161740" y="1510831"/>
                  </a:lnTo>
                  <a:lnTo>
                    <a:pt x="5148072" y="1514016"/>
                  </a:lnTo>
                  <a:lnTo>
                    <a:pt x="5143427" y="1514474"/>
                  </a:lnTo>
                  <a:close/>
                </a:path>
              </a:pathLst>
            </a:custGeom>
            <a:solidFill>
              <a:srgbClr val="ECFDF5"/>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788" name="Google Shape;788;p16"/>
            <p:cNvSpPr/>
            <p:nvPr/>
          </p:nvSpPr>
          <p:spPr>
            <a:xfrm>
              <a:off x="576262" y="2166937"/>
              <a:ext cx="5210175" cy="1514475"/>
            </a:xfrm>
            <a:custGeom>
              <a:avLst/>
              <a:gdLst/>
              <a:ahLst/>
              <a:cxnLst/>
              <a:rect l="l" t="t" r="r" b="b"/>
              <a:pathLst>
                <a:path w="5210175" h="1514475" extrusionOk="0">
                  <a:moveTo>
                    <a:pt x="0" y="1443037"/>
                  </a:moveTo>
                  <a:lnTo>
                    <a:pt x="0" y="71437"/>
                  </a:lnTo>
                  <a:lnTo>
                    <a:pt x="0" y="66746"/>
                  </a:lnTo>
                  <a:lnTo>
                    <a:pt x="457" y="62101"/>
                  </a:lnTo>
                  <a:lnTo>
                    <a:pt x="1372" y="57500"/>
                  </a:lnTo>
                  <a:lnTo>
                    <a:pt x="2287" y="52900"/>
                  </a:lnTo>
                  <a:lnTo>
                    <a:pt x="3642" y="48432"/>
                  </a:lnTo>
                  <a:lnTo>
                    <a:pt x="5437" y="44099"/>
                  </a:lnTo>
                  <a:lnTo>
                    <a:pt x="7232" y="39765"/>
                  </a:lnTo>
                  <a:lnTo>
                    <a:pt x="9433" y="35648"/>
                  </a:lnTo>
                  <a:lnTo>
                    <a:pt x="12039" y="31748"/>
                  </a:lnTo>
                  <a:lnTo>
                    <a:pt x="14645" y="27848"/>
                  </a:lnTo>
                  <a:lnTo>
                    <a:pt x="17606" y="24240"/>
                  </a:lnTo>
                  <a:lnTo>
                    <a:pt x="20923" y="20923"/>
                  </a:lnTo>
                  <a:lnTo>
                    <a:pt x="24240" y="17606"/>
                  </a:lnTo>
                  <a:lnTo>
                    <a:pt x="27848" y="14645"/>
                  </a:lnTo>
                  <a:lnTo>
                    <a:pt x="31748" y="12039"/>
                  </a:lnTo>
                  <a:lnTo>
                    <a:pt x="35648" y="9432"/>
                  </a:lnTo>
                  <a:lnTo>
                    <a:pt x="39765" y="7232"/>
                  </a:lnTo>
                  <a:lnTo>
                    <a:pt x="44099" y="5437"/>
                  </a:lnTo>
                  <a:lnTo>
                    <a:pt x="48433" y="3642"/>
                  </a:lnTo>
                  <a:lnTo>
                    <a:pt x="52900" y="2287"/>
                  </a:lnTo>
                  <a:lnTo>
                    <a:pt x="57500" y="1372"/>
                  </a:lnTo>
                  <a:lnTo>
                    <a:pt x="62101" y="457"/>
                  </a:lnTo>
                  <a:lnTo>
                    <a:pt x="66746" y="0"/>
                  </a:lnTo>
                  <a:lnTo>
                    <a:pt x="71437" y="0"/>
                  </a:lnTo>
                  <a:lnTo>
                    <a:pt x="5138736" y="0"/>
                  </a:lnTo>
                  <a:lnTo>
                    <a:pt x="5143427" y="0"/>
                  </a:lnTo>
                  <a:lnTo>
                    <a:pt x="5148072" y="457"/>
                  </a:lnTo>
                  <a:lnTo>
                    <a:pt x="5152672" y="1372"/>
                  </a:lnTo>
                  <a:lnTo>
                    <a:pt x="5157272" y="2287"/>
                  </a:lnTo>
                  <a:lnTo>
                    <a:pt x="5161740" y="3642"/>
                  </a:lnTo>
                  <a:lnTo>
                    <a:pt x="5166074" y="5437"/>
                  </a:lnTo>
                  <a:lnTo>
                    <a:pt x="5170407" y="7232"/>
                  </a:lnTo>
                  <a:lnTo>
                    <a:pt x="5174524" y="9432"/>
                  </a:lnTo>
                  <a:lnTo>
                    <a:pt x="5178424" y="12039"/>
                  </a:lnTo>
                  <a:lnTo>
                    <a:pt x="5182324" y="14645"/>
                  </a:lnTo>
                  <a:lnTo>
                    <a:pt x="5185933" y="17606"/>
                  </a:lnTo>
                  <a:lnTo>
                    <a:pt x="5189250" y="20923"/>
                  </a:lnTo>
                  <a:lnTo>
                    <a:pt x="5192567" y="24240"/>
                  </a:lnTo>
                  <a:lnTo>
                    <a:pt x="5208801" y="57500"/>
                  </a:lnTo>
                  <a:lnTo>
                    <a:pt x="5209716" y="62101"/>
                  </a:lnTo>
                  <a:lnTo>
                    <a:pt x="5210174" y="66746"/>
                  </a:lnTo>
                  <a:lnTo>
                    <a:pt x="5210174" y="71437"/>
                  </a:lnTo>
                  <a:lnTo>
                    <a:pt x="5210174" y="1443037"/>
                  </a:lnTo>
                  <a:lnTo>
                    <a:pt x="5210174" y="1447727"/>
                  </a:lnTo>
                  <a:lnTo>
                    <a:pt x="5209716" y="1452373"/>
                  </a:lnTo>
                  <a:lnTo>
                    <a:pt x="5208801" y="1456974"/>
                  </a:lnTo>
                  <a:lnTo>
                    <a:pt x="5207886" y="1461574"/>
                  </a:lnTo>
                  <a:lnTo>
                    <a:pt x="5185933" y="1496867"/>
                  </a:lnTo>
                  <a:lnTo>
                    <a:pt x="5148072" y="1514016"/>
                  </a:lnTo>
                  <a:lnTo>
                    <a:pt x="5138736" y="1514474"/>
                  </a:lnTo>
                  <a:lnTo>
                    <a:pt x="71437" y="1514474"/>
                  </a:lnTo>
                  <a:lnTo>
                    <a:pt x="44099" y="1509036"/>
                  </a:lnTo>
                  <a:lnTo>
                    <a:pt x="39765" y="1507241"/>
                  </a:lnTo>
                  <a:lnTo>
                    <a:pt x="35648" y="1505040"/>
                  </a:lnTo>
                  <a:lnTo>
                    <a:pt x="31748" y="1502434"/>
                  </a:lnTo>
                  <a:lnTo>
                    <a:pt x="27848" y="1499828"/>
                  </a:lnTo>
                  <a:lnTo>
                    <a:pt x="3642" y="1466040"/>
                  </a:lnTo>
                  <a:lnTo>
                    <a:pt x="1372" y="1456973"/>
                  </a:lnTo>
                  <a:lnTo>
                    <a:pt x="457" y="1452373"/>
                  </a:lnTo>
                  <a:lnTo>
                    <a:pt x="0" y="1447727"/>
                  </a:lnTo>
                  <a:lnTo>
                    <a:pt x="0" y="1443037"/>
                  </a:lnTo>
                </a:path>
              </a:pathLst>
            </a:custGeom>
            <a:noFill/>
            <a:ln w="9525" cap="flat" cmpd="sng">
              <a:solidFill>
                <a:srgbClr val="D0FAE4"/>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789" name="Google Shape;789;p16"/>
            <p:cNvSpPr/>
            <p:nvPr/>
          </p:nvSpPr>
          <p:spPr>
            <a:xfrm>
              <a:off x="576262" y="3767137"/>
              <a:ext cx="5210175" cy="2162175"/>
            </a:xfrm>
            <a:custGeom>
              <a:avLst/>
              <a:gdLst/>
              <a:ahLst/>
              <a:cxnLst/>
              <a:rect l="l" t="t" r="r" b="b"/>
              <a:pathLst>
                <a:path w="5210175" h="2162175" extrusionOk="0">
                  <a:moveTo>
                    <a:pt x="5143427" y="2162174"/>
                  </a:moveTo>
                  <a:lnTo>
                    <a:pt x="66746" y="2162174"/>
                  </a:lnTo>
                  <a:lnTo>
                    <a:pt x="62101" y="2161716"/>
                  </a:lnTo>
                  <a:lnTo>
                    <a:pt x="24240" y="2144566"/>
                  </a:lnTo>
                  <a:lnTo>
                    <a:pt x="2287" y="2109272"/>
                  </a:lnTo>
                  <a:lnTo>
                    <a:pt x="0" y="2095426"/>
                  </a:lnTo>
                  <a:lnTo>
                    <a:pt x="0" y="2090736"/>
                  </a:lnTo>
                  <a:lnTo>
                    <a:pt x="0" y="66746"/>
                  </a:lnTo>
                  <a:lnTo>
                    <a:pt x="14645" y="27848"/>
                  </a:lnTo>
                  <a:lnTo>
                    <a:pt x="48433" y="3642"/>
                  </a:lnTo>
                  <a:lnTo>
                    <a:pt x="66746" y="0"/>
                  </a:lnTo>
                  <a:lnTo>
                    <a:pt x="5143427" y="0"/>
                  </a:lnTo>
                  <a:lnTo>
                    <a:pt x="5182324" y="14645"/>
                  </a:lnTo>
                  <a:lnTo>
                    <a:pt x="5206530" y="48432"/>
                  </a:lnTo>
                  <a:lnTo>
                    <a:pt x="5210174" y="66746"/>
                  </a:lnTo>
                  <a:lnTo>
                    <a:pt x="5210174" y="2095426"/>
                  </a:lnTo>
                  <a:lnTo>
                    <a:pt x="5195528" y="2134324"/>
                  </a:lnTo>
                  <a:lnTo>
                    <a:pt x="5161740" y="2158530"/>
                  </a:lnTo>
                  <a:lnTo>
                    <a:pt x="5148072" y="2161716"/>
                  </a:lnTo>
                  <a:lnTo>
                    <a:pt x="5143427" y="2162174"/>
                  </a:lnTo>
                  <a:close/>
                </a:path>
              </a:pathLst>
            </a:custGeom>
            <a:solidFill>
              <a:srgbClr val="EFF5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790" name="Google Shape;790;p16"/>
            <p:cNvSpPr/>
            <p:nvPr/>
          </p:nvSpPr>
          <p:spPr>
            <a:xfrm>
              <a:off x="576262" y="3767136"/>
              <a:ext cx="5210175" cy="2162175"/>
            </a:xfrm>
            <a:custGeom>
              <a:avLst/>
              <a:gdLst/>
              <a:ahLst/>
              <a:cxnLst/>
              <a:rect l="l" t="t" r="r" b="b"/>
              <a:pathLst>
                <a:path w="5210175" h="2162175" extrusionOk="0">
                  <a:moveTo>
                    <a:pt x="0" y="2090737"/>
                  </a:moveTo>
                  <a:lnTo>
                    <a:pt x="0" y="71437"/>
                  </a:lnTo>
                  <a:lnTo>
                    <a:pt x="0" y="66746"/>
                  </a:lnTo>
                  <a:lnTo>
                    <a:pt x="457" y="62101"/>
                  </a:lnTo>
                  <a:lnTo>
                    <a:pt x="17606" y="24240"/>
                  </a:lnTo>
                  <a:lnTo>
                    <a:pt x="31748" y="12039"/>
                  </a:lnTo>
                  <a:lnTo>
                    <a:pt x="35648" y="9433"/>
                  </a:lnTo>
                  <a:lnTo>
                    <a:pt x="71437" y="0"/>
                  </a:lnTo>
                  <a:lnTo>
                    <a:pt x="5138736" y="0"/>
                  </a:lnTo>
                  <a:lnTo>
                    <a:pt x="5143427" y="0"/>
                  </a:lnTo>
                  <a:lnTo>
                    <a:pt x="5148072" y="457"/>
                  </a:lnTo>
                  <a:lnTo>
                    <a:pt x="5152672" y="1372"/>
                  </a:lnTo>
                  <a:lnTo>
                    <a:pt x="5157272" y="2287"/>
                  </a:lnTo>
                  <a:lnTo>
                    <a:pt x="5178424" y="12039"/>
                  </a:lnTo>
                  <a:lnTo>
                    <a:pt x="5182324" y="14645"/>
                  </a:lnTo>
                  <a:lnTo>
                    <a:pt x="5206530" y="48433"/>
                  </a:lnTo>
                  <a:lnTo>
                    <a:pt x="5208801" y="57500"/>
                  </a:lnTo>
                  <a:lnTo>
                    <a:pt x="5209716" y="62101"/>
                  </a:lnTo>
                  <a:lnTo>
                    <a:pt x="5210174" y="66746"/>
                  </a:lnTo>
                  <a:lnTo>
                    <a:pt x="5210174" y="71437"/>
                  </a:lnTo>
                  <a:lnTo>
                    <a:pt x="5210174" y="2090737"/>
                  </a:lnTo>
                  <a:lnTo>
                    <a:pt x="5210174" y="2095427"/>
                  </a:lnTo>
                  <a:lnTo>
                    <a:pt x="5209716" y="2100072"/>
                  </a:lnTo>
                  <a:lnTo>
                    <a:pt x="5208801" y="2104672"/>
                  </a:lnTo>
                  <a:lnTo>
                    <a:pt x="5207886" y="2109273"/>
                  </a:lnTo>
                  <a:lnTo>
                    <a:pt x="5189250" y="2141250"/>
                  </a:lnTo>
                  <a:lnTo>
                    <a:pt x="5185933" y="2144567"/>
                  </a:lnTo>
                  <a:lnTo>
                    <a:pt x="5152672" y="2160801"/>
                  </a:lnTo>
                  <a:lnTo>
                    <a:pt x="5148072" y="2161717"/>
                  </a:lnTo>
                  <a:lnTo>
                    <a:pt x="5143427" y="2162174"/>
                  </a:lnTo>
                  <a:lnTo>
                    <a:pt x="5138736" y="2162174"/>
                  </a:lnTo>
                  <a:lnTo>
                    <a:pt x="71437" y="2162174"/>
                  </a:lnTo>
                  <a:lnTo>
                    <a:pt x="66746" y="2162174"/>
                  </a:lnTo>
                  <a:lnTo>
                    <a:pt x="62101" y="2161717"/>
                  </a:lnTo>
                  <a:lnTo>
                    <a:pt x="57500" y="2160801"/>
                  </a:lnTo>
                  <a:lnTo>
                    <a:pt x="52900" y="2159885"/>
                  </a:lnTo>
                  <a:lnTo>
                    <a:pt x="20923" y="2141250"/>
                  </a:lnTo>
                  <a:lnTo>
                    <a:pt x="17606" y="2137933"/>
                  </a:lnTo>
                  <a:lnTo>
                    <a:pt x="457" y="2100072"/>
                  </a:lnTo>
                  <a:lnTo>
                    <a:pt x="0" y="2095427"/>
                  </a:lnTo>
                  <a:lnTo>
                    <a:pt x="0" y="2090737"/>
                  </a:lnTo>
                </a:path>
              </a:pathLst>
            </a:custGeom>
            <a:noFill/>
            <a:ln w="9525" cap="flat" cmpd="sng">
              <a:solidFill>
                <a:srgbClr val="DAE9FE"/>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791" name="Google Shape;791;p16"/>
          <p:cNvSpPr txBox="1">
            <a:spLocks noGrp="1"/>
          </p:cNvSpPr>
          <p:nvPr>
            <p:ph type="title"/>
          </p:nvPr>
        </p:nvSpPr>
        <p:spPr>
          <a:xfrm>
            <a:off x="368299" y="387110"/>
            <a:ext cx="10113645" cy="443711"/>
          </a:xfrm>
          <a:prstGeom prst="rect">
            <a:avLst/>
          </a:prstGeom>
          <a:noFill/>
          <a:ln>
            <a:noFill/>
          </a:ln>
        </p:spPr>
        <p:txBody>
          <a:bodyPr spcFirstLastPara="1" wrap="square" lIns="0" tIns="12700" rIns="0" bIns="0" anchor="ctr" anchorCtr="0">
            <a:spAutoFit/>
          </a:bodyPr>
          <a:lstStyle/>
          <a:p>
            <a:pPr marL="12700" lvl="0" indent="0" algn="l" rtl="0">
              <a:lnSpc>
                <a:spcPct val="100000"/>
              </a:lnSpc>
              <a:spcBef>
                <a:spcPts val="0"/>
              </a:spcBef>
              <a:spcAft>
                <a:spcPts val="0"/>
              </a:spcAft>
              <a:buClr>
                <a:srgbClr val="1A5275"/>
              </a:buClr>
              <a:buSzPts val="2400"/>
              <a:buFont typeface="Arial"/>
              <a:buNone/>
            </a:pPr>
            <a:r>
              <a:rPr lang="en-US" dirty="0" err="1">
                <a:solidFill>
                  <a:schemeClr val="accent1">
                    <a:lumMod val="50000"/>
                  </a:schemeClr>
                </a:solidFill>
                <a:latin typeface="Arial" panose="020B0604020202020204" pitchFamily="34" charset="0"/>
                <a:sym typeface="Arial"/>
              </a:rPr>
              <a:t>Cơ</a:t>
            </a:r>
            <a:r>
              <a:rPr lang="en-US" dirty="0">
                <a:solidFill>
                  <a:schemeClr val="accent1">
                    <a:lumMod val="50000"/>
                  </a:schemeClr>
                </a:solidFill>
                <a:latin typeface="Arial" panose="020B0604020202020204" pitchFamily="34" charset="0"/>
                <a:sym typeface="Arial"/>
              </a:rPr>
              <a:t> </a:t>
            </a:r>
            <a:r>
              <a:rPr lang="en-US" dirty="0" err="1">
                <a:solidFill>
                  <a:schemeClr val="accent1">
                    <a:lumMod val="50000"/>
                  </a:schemeClr>
                </a:solidFill>
                <a:latin typeface="Arial" panose="020B0604020202020204" pitchFamily="34" charset="0"/>
                <a:sym typeface="Arial"/>
              </a:rPr>
              <a:t>hội</a:t>
            </a:r>
            <a:r>
              <a:rPr lang="en-US" dirty="0">
                <a:solidFill>
                  <a:schemeClr val="accent1">
                    <a:lumMod val="50000"/>
                  </a:schemeClr>
                </a:solidFill>
                <a:latin typeface="Arial" panose="020B0604020202020204" pitchFamily="34" charset="0"/>
                <a:sym typeface="Arial"/>
              </a:rPr>
              <a:t> </a:t>
            </a:r>
            <a:r>
              <a:rPr lang="en-US" dirty="0" err="1">
                <a:solidFill>
                  <a:schemeClr val="accent1">
                    <a:lumMod val="50000"/>
                  </a:schemeClr>
                </a:solidFill>
                <a:latin typeface="Arial" panose="020B0604020202020204" pitchFamily="34" charset="0"/>
                <a:sym typeface="Arial"/>
              </a:rPr>
              <a:t>cho</a:t>
            </a:r>
            <a:r>
              <a:rPr lang="en-US" dirty="0">
                <a:solidFill>
                  <a:schemeClr val="accent1">
                    <a:lumMod val="50000"/>
                  </a:schemeClr>
                </a:solidFill>
                <a:latin typeface="Arial" panose="020B0604020202020204" pitchFamily="34" charset="0"/>
                <a:sym typeface="Arial"/>
              </a:rPr>
              <a:t> </a:t>
            </a:r>
            <a:r>
              <a:rPr lang="en-US" dirty="0" err="1">
                <a:solidFill>
                  <a:schemeClr val="accent1">
                    <a:lumMod val="50000"/>
                  </a:schemeClr>
                </a:solidFill>
                <a:latin typeface="Arial" panose="020B0604020202020204" pitchFamily="34" charset="0"/>
                <a:sym typeface="Arial"/>
              </a:rPr>
              <a:t>hiệu</a:t>
            </a:r>
            <a:r>
              <a:rPr lang="en-US" dirty="0">
                <a:solidFill>
                  <a:schemeClr val="accent1">
                    <a:lumMod val="50000"/>
                  </a:schemeClr>
                </a:solidFill>
                <a:latin typeface="Arial" panose="020B0604020202020204" pitchFamily="34" charset="0"/>
                <a:sym typeface="Arial"/>
              </a:rPr>
              <a:t> </a:t>
            </a:r>
            <a:r>
              <a:rPr lang="en-US" dirty="0" err="1">
                <a:solidFill>
                  <a:schemeClr val="accent1">
                    <a:lumMod val="50000"/>
                  </a:schemeClr>
                </a:solidFill>
                <a:latin typeface="Arial" panose="020B0604020202020204" pitchFamily="34" charset="0"/>
                <a:sym typeface="Arial"/>
              </a:rPr>
              <a:t>quả</a:t>
            </a:r>
            <a:r>
              <a:rPr lang="en-US" dirty="0">
                <a:solidFill>
                  <a:schemeClr val="accent1">
                    <a:lumMod val="50000"/>
                  </a:schemeClr>
                </a:solidFill>
                <a:latin typeface="Arial" panose="020B0604020202020204" pitchFamily="34" charset="0"/>
                <a:sym typeface="Arial"/>
              </a:rPr>
              <a:t> </a:t>
            </a:r>
            <a:r>
              <a:rPr lang="en-US" dirty="0" err="1">
                <a:solidFill>
                  <a:schemeClr val="accent1">
                    <a:lumMod val="50000"/>
                  </a:schemeClr>
                </a:solidFill>
                <a:latin typeface="Arial" panose="020B0604020202020204" pitchFamily="34" charset="0"/>
                <a:sym typeface="Arial"/>
              </a:rPr>
              <a:t>năng</a:t>
            </a:r>
            <a:r>
              <a:rPr lang="en-US" dirty="0">
                <a:solidFill>
                  <a:schemeClr val="accent1">
                    <a:lumMod val="50000"/>
                  </a:schemeClr>
                </a:solidFill>
                <a:latin typeface="Arial" panose="020B0604020202020204" pitchFamily="34" charset="0"/>
                <a:sym typeface="Arial"/>
              </a:rPr>
              <a:t> </a:t>
            </a:r>
            <a:r>
              <a:rPr lang="en-US" dirty="0" err="1">
                <a:solidFill>
                  <a:schemeClr val="accent1">
                    <a:lumMod val="50000"/>
                  </a:schemeClr>
                </a:solidFill>
                <a:latin typeface="Arial" panose="020B0604020202020204" pitchFamily="34" charset="0"/>
                <a:sym typeface="Arial"/>
              </a:rPr>
              <a:t>lượng</a:t>
            </a:r>
            <a:r>
              <a:rPr lang="en-US" dirty="0">
                <a:solidFill>
                  <a:schemeClr val="accent1">
                    <a:lumMod val="50000"/>
                  </a:schemeClr>
                </a:solidFill>
                <a:latin typeface="Arial" panose="020B0604020202020204" pitchFamily="34" charset="0"/>
                <a:sym typeface="Arial"/>
              </a:rPr>
              <a:t> </a:t>
            </a:r>
            <a:r>
              <a:rPr lang="en-US" dirty="0" err="1">
                <a:solidFill>
                  <a:schemeClr val="accent1">
                    <a:lumMod val="50000"/>
                  </a:schemeClr>
                </a:solidFill>
                <a:latin typeface="Arial" panose="020B0604020202020204" pitchFamily="34" charset="0"/>
                <a:sym typeface="Arial"/>
              </a:rPr>
              <a:t>trong</a:t>
            </a:r>
            <a:r>
              <a:rPr lang="en-US" dirty="0">
                <a:solidFill>
                  <a:schemeClr val="accent1">
                    <a:lumMod val="50000"/>
                  </a:schemeClr>
                </a:solidFill>
                <a:latin typeface="Arial" panose="020B0604020202020204" pitchFamily="34" charset="0"/>
                <a:sym typeface="Arial"/>
              </a:rPr>
              <a:t> </a:t>
            </a:r>
            <a:r>
              <a:rPr lang="en-US" dirty="0" err="1">
                <a:solidFill>
                  <a:schemeClr val="accent1">
                    <a:lumMod val="50000"/>
                  </a:schemeClr>
                </a:solidFill>
                <a:latin typeface="Arial" panose="020B0604020202020204" pitchFamily="34" charset="0"/>
                <a:sym typeface="Arial"/>
              </a:rPr>
              <a:t>xây</a:t>
            </a:r>
            <a:r>
              <a:rPr lang="en-US" dirty="0">
                <a:solidFill>
                  <a:schemeClr val="accent1">
                    <a:lumMod val="50000"/>
                  </a:schemeClr>
                </a:solidFill>
                <a:latin typeface="Arial" panose="020B0604020202020204" pitchFamily="34" charset="0"/>
                <a:sym typeface="Arial"/>
              </a:rPr>
              <a:t> </a:t>
            </a:r>
            <a:r>
              <a:rPr lang="en-US" dirty="0" err="1">
                <a:solidFill>
                  <a:schemeClr val="accent1">
                    <a:lumMod val="50000"/>
                  </a:schemeClr>
                </a:solidFill>
                <a:latin typeface="Arial" panose="020B0604020202020204" pitchFamily="34" charset="0"/>
                <a:sym typeface="Arial"/>
              </a:rPr>
              <a:t>dựng</a:t>
            </a:r>
            <a:endParaRPr dirty="0">
              <a:solidFill>
                <a:schemeClr val="accent1">
                  <a:lumMod val="50000"/>
                </a:schemeClr>
              </a:solidFill>
              <a:latin typeface="Arial" panose="020B0604020202020204" pitchFamily="34" charset="0"/>
              <a:sym typeface="Arial"/>
            </a:endParaRPr>
          </a:p>
        </p:txBody>
      </p:sp>
      <p:sp>
        <p:nvSpPr>
          <p:cNvPr id="792" name="Google Shape;792;p16"/>
          <p:cNvSpPr txBox="1"/>
          <p:nvPr/>
        </p:nvSpPr>
        <p:spPr>
          <a:xfrm>
            <a:off x="419734" y="1236879"/>
            <a:ext cx="5848350" cy="220573"/>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350" b="1" i="1"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Lĩnh</a:t>
            </a:r>
            <a:r>
              <a:rPr lang="en-US" sz="1350" b="1" i="1"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1" i="1"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vực</a:t>
            </a:r>
            <a:r>
              <a:rPr lang="en-US" sz="1350" b="1" i="1"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1" i="1"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thương</a:t>
            </a:r>
            <a:r>
              <a:rPr lang="en-US" sz="1350" b="1" i="1"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1" i="1"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mại</a:t>
            </a:r>
            <a:r>
              <a:rPr lang="en-US" sz="1350" b="1" i="1"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1" i="1"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và</a:t>
            </a:r>
            <a:r>
              <a:rPr lang="en-US" sz="1350" b="1" i="1"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1" i="1"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dân</a:t>
            </a:r>
            <a:r>
              <a:rPr lang="en-US" sz="1350" b="1" i="1"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1" i="1"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cư</a:t>
            </a:r>
            <a:r>
              <a:rPr lang="en-US" sz="1350" b="1" i="1"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1" i="1"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công</a:t>
            </a:r>
            <a:r>
              <a:rPr lang="en-US" sz="1350" b="1" i="1"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1" i="1"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nghệ</a:t>
            </a:r>
            <a:r>
              <a:rPr lang="en-US" sz="1350" b="1" i="1"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1" i="1"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và</a:t>
            </a:r>
            <a:r>
              <a:rPr lang="en-US" sz="1350" b="1" i="1"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1" i="1"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các</a:t>
            </a:r>
            <a:r>
              <a:rPr lang="en-US" sz="1350" b="1" i="1"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1" i="1"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trường</a:t>
            </a:r>
            <a:r>
              <a:rPr lang="en-US" sz="1350" b="1" i="1"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1" i="1"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hợp</a:t>
            </a:r>
            <a:r>
              <a:rPr lang="en-US" sz="1350" b="1" i="1"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1" i="1"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triển</a:t>
            </a:r>
            <a:r>
              <a:rPr lang="en-US" sz="1350" b="1" i="1"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1" i="1"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khai</a:t>
            </a:r>
            <a:endParaRPr sz="1350" b="1" i="1" dirty="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793" name="Google Shape;793;p16"/>
          <p:cNvSpPr txBox="1"/>
          <p:nvPr/>
        </p:nvSpPr>
        <p:spPr>
          <a:xfrm>
            <a:off x="558800" y="1706562"/>
            <a:ext cx="4626610" cy="271228"/>
          </a:xfrm>
          <a:prstGeom prst="rect">
            <a:avLst/>
          </a:prstGeom>
          <a:noFill/>
          <a:ln>
            <a:noFill/>
          </a:ln>
        </p:spPr>
        <p:txBody>
          <a:bodyPr spcFirstLastPara="1" wrap="square" lIns="0" tIns="17125" rIns="0" bIns="0" anchor="t" anchorCtr="0">
            <a:spAutoFit/>
          </a:bodyPr>
          <a:lstStyle/>
          <a:p>
            <a:pPr marL="12700" marR="0" lvl="0" indent="0" algn="l" rtl="0">
              <a:lnSpc>
                <a:spcPct val="100000"/>
              </a:lnSpc>
              <a:spcBef>
                <a:spcPts val="0"/>
              </a:spcBef>
              <a:spcAft>
                <a:spcPts val="0"/>
              </a:spcAft>
              <a:buNone/>
            </a:pPr>
            <a:r>
              <a:rPr lang="en-US" sz="1650">
                <a:solidFill>
                  <a:srgbClr val="049569"/>
                </a:solidFill>
                <a:latin typeface="Lato" panose="020F0502020204030203" pitchFamily="34" charset="0"/>
                <a:ea typeface="Lato" panose="020F0502020204030203" pitchFamily="34" charset="0"/>
                <a:cs typeface="Lato" panose="020F0502020204030203" pitchFamily="34" charset="0"/>
                <a:sym typeface="Arial Black"/>
              </a:rPr>
              <a:t> </a:t>
            </a:r>
            <a:r>
              <a:rPr lang="en-US" sz="1500" b="1">
                <a:solidFill>
                  <a:srgbClr val="1A5275"/>
                </a:solidFill>
                <a:latin typeface="Lato" panose="020F0502020204030203" pitchFamily="34" charset="0"/>
                <a:ea typeface="Lato" panose="020F0502020204030203" pitchFamily="34" charset="0"/>
                <a:cs typeface="Lato" panose="020F0502020204030203" pitchFamily="34" charset="0"/>
                <a:sym typeface="Arial"/>
              </a:rPr>
              <a:t>Tổng quan về lĩnh vực xây dựng (24% tiêu dùng)</a:t>
            </a:r>
            <a:endParaRPr sz="1500">
              <a:solidFill>
                <a:schemeClr val="dk1"/>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794" name="Google Shape;794;p16"/>
          <p:cNvSpPr txBox="1"/>
          <p:nvPr/>
        </p:nvSpPr>
        <p:spPr>
          <a:xfrm>
            <a:off x="3521462" y="2587625"/>
            <a:ext cx="2159168" cy="174407"/>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050" b="1">
                <a:solidFill>
                  <a:srgbClr val="DB2525"/>
                </a:solidFill>
                <a:latin typeface="Lato" panose="020F0502020204030203" pitchFamily="34" charset="0"/>
                <a:ea typeface="Lato" panose="020F0502020204030203" pitchFamily="34" charset="0"/>
                <a:cs typeface="Lato" panose="020F0502020204030203" pitchFamily="34" charset="0"/>
                <a:sym typeface="Arial"/>
              </a:rPr>
              <a:t>25-35% cao hơn thực hành tốt nhất</a:t>
            </a:r>
            <a:endParaRPr sz="1050">
              <a:solidFill>
                <a:schemeClr val="dk1"/>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795" name="Google Shape;795;p16"/>
          <p:cNvSpPr txBox="1"/>
          <p:nvPr/>
        </p:nvSpPr>
        <p:spPr>
          <a:xfrm>
            <a:off x="667511" y="2985526"/>
            <a:ext cx="2420175" cy="560410"/>
          </a:xfrm>
          <a:prstGeom prst="rect">
            <a:avLst/>
          </a:prstGeom>
          <a:noFill/>
          <a:ln>
            <a:noFill/>
          </a:ln>
        </p:spPr>
        <p:txBody>
          <a:bodyPr spcFirstLastPara="1" wrap="square" lIns="0" tIns="102850" rIns="0" bIns="0" anchor="t" anchorCtr="0">
            <a:spAutoFit/>
          </a:bodyPr>
          <a:lstStyle/>
          <a:p>
            <a:pPr marL="12700" marR="0" lvl="0" indent="0" algn="l" rtl="0">
              <a:lnSpc>
                <a:spcPct val="100000"/>
              </a:lnSpc>
              <a:spcBef>
                <a:spcPts val="0"/>
              </a:spcBef>
              <a:spcAft>
                <a:spcPts val="0"/>
              </a:spcAft>
              <a:buNone/>
            </a:pPr>
            <a:r>
              <a:rPr lang="en-US" sz="1150">
                <a:solidFill>
                  <a:srgbClr val="3B81F5"/>
                </a:solidFill>
                <a:latin typeface="Lato" panose="020F0502020204030203" pitchFamily="34" charset="0"/>
                <a:ea typeface="Lato" panose="020F0502020204030203" pitchFamily="34" charset="0"/>
                <a:cs typeface="Lato" panose="020F0502020204030203" pitchFamily="34" charset="0"/>
                <a:sym typeface="MS PGothic"/>
              </a:rPr>
              <a:t>❄ </a:t>
            </a:r>
            <a:r>
              <a:rPr lang="en-US" sz="1050">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HVAC: 45-55% năng lượng sử dụng</a:t>
            </a:r>
            <a:endParaRPr sz="105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a:p>
            <a:pPr marL="12700" marR="0" lvl="0" indent="0" algn="l" rtl="0">
              <a:lnSpc>
                <a:spcPct val="100000"/>
              </a:lnSpc>
              <a:spcBef>
                <a:spcPts val="810"/>
              </a:spcBef>
              <a:spcAft>
                <a:spcPts val="0"/>
              </a:spcAft>
              <a:buNone/>
            </a:pPr>
            <a:r>
              <a:rPr lang="en-US" sz="1150">
                <a:solidFill>
                  <a:srgbClr val="8B5CF5"/>
                </a:solidFill>
                <a:latin typeface="Lato" panose="020F0502020204030203" pitchFamily="34" charset="0"/>
                <a:ea typeface="Lato" panose="020F0502020204030203" pitchFamily="34" charset="0"/>
                <a:cs typeface="Lato" panose="020F0502020204030203" pitchFamily="34" charset="0"/>
                <a:sym typeface="Arial Black"/>
              </a:rPr>
              <a:t> </a:t>
            </a:r>
            <a:r>
              <a:rPr lang="en-US" sz="1050">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Thiết bị: 20-25% năng lượng sử dụng</a:t>
            </a:r>
            <a:endParaRPr sz="105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796" name="Google Shape;796;p16"/>
          <p:cNvSpPr txBox="1"/>
          <p:nvPr/>
        </p:nvSpPr>
        <p:spPr>
          <a:xfrm>
            <a:off x="3206749" y="2998628"/>
            <a:ext cx="2579688" cy="721972"/>
          </a:xfrm>
          <a:prstGeom prst="rect">
            <a:avLst/>
          </a:prstGeom>
          <a:noFill/>
          <a:ln>
            <a:noFill/>
          </a:ln>
        </p:spPr>
        <p:txBody>
          <a:bodyPr spcFirstLastPara="1" wrap="square" lIns="0" tIns="102850" rIns="0" bIns="0" anchor="t" anchorCtr="0">
            <a:spAutoFit/>
          </a:bodyPr>
          <a:lstStyle/>
          <a:p>
            <a:pPr marL="12700" marR="0" lvl="0" indent="0" algn="l" rtl="0">
              <a:lnSpc>
                <a:spcPct val="100000"/>
              </a:lnSpc>
              <a:spcBef>
                <a:spcPts val="0"/>
              </a:spcBef>
              <a:spcAft>
                <a:spcPts val="0"/>
              </a:spcAft>
              <a:buNone/>
            </a:pPr>
            <a:r>
              <a:rPr lang="en-US" sz="1150">
                <a:solidFill>
                  <a:srgbClr val="F59D0A"/>
                </a:solidFill>
                <a:latin typeface="Lato" panose="020F0502020204030203" pitchFamily="34" charset="0"/>
                <a:ea typeface="Lato" panose="020F0502020204030203" pitchFamily="34" charset="0"/>
                <a:cs typeface="Lato" panose="020F0502020204030203" pitchFamily="34" charset="0"/>
                <a:sym typeface="Arial Black"/>
              </a:rPr>
              <a:t> </a:t>
            </a:r>
            <a:r>
              <a:rPr lang="en-US" sz="1050">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Chiếu sáng: 15-20% năng lượng sử dụng</a:t>
            </a:r>
            <a:endParaRPr sz="105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a:p>
            <a:pPr marL="12700" marR="0" lvl="0" indent="0" algn="l" rtl="0">
              <a:lnSpc>
                <a:spcPct val="100000"/>
              </a:lnSpc>
              <a:spcBef>
                <a:spcPts val="810"/>
              </a:spcBef>
              <a:spcAft>
                <a:spcPts val="0"/>
              </a:spcAft>
              <a:buNone/>
            </a:pPr>
            <a:r>
              <a:rPr lang="en-US" sz="1150">
                <a:solidFill>
                  <a:srgbClr val="0FB981"/>
                </a:solidFill>
                <a:latin typeface="Lato" panose="020F0502020204030203" pitchFamily="34" charset="0"/>
                <a:ea typeface="Lato" panose="020F0502020204030203" pitchFamily="34" charset="0"/>
                <a:cs typeface="Lato" panose="020F0502020204030203" pitchFamily="34" charset="0"/>
                <a:sym typeface="Arial Black"/>
              </a:rPr>
              <a:t> </a:t>
            </a:r>
            <a:r>
              <a:rPr lang="vi-VN" sz="1050">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Công trình xanh: </a:t>
            </a:r>
            <a:r>
              <a:rPr lang="en-US" sz="1050">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&lt;</a:t>
            </a:r>
            <a:r>
              <a:rPr lang="vi-VN" sz="1050">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5% tổng số công trình hiện có</a:t>
            </a:r>
            <a:endParaRPr sz="105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797" name="Google Shape;797;p16"/>
          <p:cNvSpPr txBox="1"/>
          <p:nvPr/>
        </p:nvSpPr>
        <p:spPr>
          <a:xfrm>
            <a:off x="682624" y="3873202"/>
            <a:ext cx="3029405" cy="220573"/>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350">
                <a:solidFill>
                  <a:srgbClr val="2562EB"/>
                </a:solidFill>
                <a:latin typeface="Lato" panose="020F0502020204030203" pitchFamily="34" charset="0"/>
                <a:ea typeface="Lato" panose="020F0502020204030203" pitchFamily="34" charset="0"/>
                <a:cs typeface="Lato" panose="020F0502020204030203" pitchFamily="34" charset="0"/>
                <a:sym typeface="Arial Black"/>
              </a:rPr>
              <a:t> </a:t>
            </a:r>
            <a:r>
              <a:rPr lang="en-US" sz="1800" baseline="3000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Tòa nhà dân cư (16% tổng số)</a:t>
            </a:r>
            <a:endParaRPr sz="1800" baseline="3000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grpSp>
        <p:nvGrpSpPr>
          <p:cNvPr id="798" name="Google Shape;798;p16"/>
          <p:cNvGrpSpPr/>
          <p:nvPr/>
        </p:nvGrpSpPr>
        <p:grpSpPr>
          <a:xfrm>
            <a:off x="667511" y="4172712"/>
            <a:ext cx="2502535" cy="628015"/>
            <a:chOff x="667511" y="4172712"/>
            <a:chExt cx="2502535" cy="628015"/>
          </a:xfrm>
        </p:grpSpPr>
        <p:sp>
          <p:nvSpPr>
            <p:cNvPr id="799" name="Google Shape;799;p16"/>
            <p:cNvSpPr/>
            <p:nvPr/>
          </p:nvSpPr>
          <p:spPr>
            <a:xfrm>
              <a:off x="667511" y="4172712"/>
              <a:ext cx="2502535" cy="628015"/>
            </a:xfrm>
            <a:custGeom>
              <a:avLst/>
              <a:gdLst/>
              <a:ahLst/>
              <a:cxnLst/>
              <a:rect l="l" t="t" r="r" b="b"/>
              <a:pathLst>
                <a:path w="2502535" h="628014" extrusionOk="0">
                  <a:moveTo>
                    <a:pt x="2502407" y="627887"/>
                  </a:moveTo>
                  <a:lnTo>
                    <a:pt x="0" y="627887"/>
                  </a:lnTo>
                  <a:lnTo>
                    <a:pt x="0" y="0"/>
                  </a:lnTo>
                  <a:lnTo>
                    <a:pt x="2502407" y="0"/>
                  </a:lnTo>
                  <a:lnTo>
                    <a:pt x="2502407" y="27812"/>
                  </a:lnTo>
                  <a:lnTo>
                    <a:pt x="58022" y="27812"/>
                  </a:lnTo>
                  <a:lnTo>
                    <a:pt x="51286" y="30602"/>
                  </a:lnTo>
                  <a:lnTo>
                    <a:pt x="40127" y="41761"/>
                  </a:lnTo>
                  <a:lnTo>
                    <a:pt x="37337" y="48496"/>
                  </a:lnTo>
                  <a:lnTo>
                    <a:pt x="37337" y="559578"/>
                  </a:lnTo>
                  <a:lnTo>
                    <a:pt x="40127" y="566313"/>
                  </a:lnTo>
                  <a:lnTo>
                    <a:pt x="51286" y="577472"/>
                  </a:lnTo>
                  <a:lnTo>
                    <a:pt x="58022" y="580262"/>
                  </a:lnTo>
                  <a:lnTo>
                    <a:pt x="2502407" y="580262"/>
                  </a:lnTo>
                  <a:lnTo>
                    <a:pt x="2502407" y="627887"/>
                  </a:lnTo>
                  <a:close/>
                </a:path>
                <a:path w="2502535" h="628014" extrusionOk="0">
                  <a:moveTo>
                    <a:pt x="2502407" y="580262"/>
                  </a:moveTo>
                  <a:lnTo>
                    <a:pt x="2445528" y="580262"/>
                  </a:lnTo>
                  <a:lnTo>
                    <a:pt x="2452263" y="577472"/>
                  </a:lnTo>
                  <a:lnTo>
                    <a:pt x="2463422" y="566313"/>
                  </a:lnTo>
                  <a:lnTo>
                    <a:pt x="2466212" y="559578"/>
                  </a:lnTo>
                  <a:lnTo>
                    <a:pt x="2466212" y="48496"/>
                  </a:lnTo>
                  <a:lnTo>
                    <a:pt x="2463422" y="41761"/>
                  </a:lnTo>
                  <a:lnTo>
                    <a:pt x="2452263" y="30602"/>
                  </a:lnTo>
                  <a:lnTo>
                    <a:pt x="2445528" y="27812"/>
                  </a:lnTo>
                  <a:lnTo>
                    <a:pt x="2502407" y="27812"/>
                  </a:lnTo>
                  <a:lnTo>
                    <a:pt x="2502407" y="580262"/>
                  </a:lnTo>
                  <a:close/>
                </a:path>
              </a:pathLst>
            </a:custGeom>
            <a:solidFill>
              <a:srgbClr val="000000">
                <a:alpha val="5098"/>
              </a:srgbClr>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800" name="Google Shape;800;p16"/>
            <p:cNvSpPr/>
            <p:nvPr/>
          </p:nvSpPr>
          <p:spPr>
            <a:xfrm>
              <a:off x="695324" y="4190999"/>
              <a:ext cx="2447925" cy="571500"/>
            </a:xfrm>
            <a:custGeom>
              <a:avLst/>
              <a:gdLst/>
              <a:ahLst/>
              <a:cxnLst/>
              <a:rect l="l" t="t" r="r" b="b"/>
              <a:pathLst>
                <a:path w="2447925" h="571500" extrusionOk="0">
                  <a:moveTo>
                    <a:pt x="2414877" y="571499"/>
                  </a:moveTo>
                  <a:lnTo>
                    <a:pt x="33047" y="571499"/>
                  </a:lnTo>
                  <a:lnTo>
                    <a:pt x="28187" y="570532"/>
                  </a:lnTo>
                  <a:lnTo>
                    <a:pt x="966" y="543311"/>
                  </a:lnTo>
                  <a:lnTo>
                    <a:pt x="0" y="538451"/>
                  </a:lnTo>
                  <a:lnTo>
                    <a:pt x="0" y="533399"/>
                  </a:lnTo>
                  <a:lnTo>
                    <a:pt x="0" y="33047"/>
                  </a:lnTo>
                  <a:lnTo>
                    <a:pt x="28187" y="966"/>
                  </a:lnTo>
                  <a:lnTo>
                    <a:pt x="33047" y="0"/>
                  </a:lnTo>
                  <a:lnTo>
                    <a:pt x="2414877" y="0"/>
                  </a:lnTo>
                  <a:lnTo>
                    <a:pt x="2446957" y="28186"/>
                  </a:lnTo>
                  <a:lnTo>
                    <a:pt x="2447924" y="33047"/>
                  </a:lnTo>
                  <a:lnTo>
                    <a:pt x="2447924" y="538451"/>
                  </a:lnTo>
                  <a:lnTo>
                    <a:pt x="2419736" y="570532"/>
                  </a:lnTo>
                  <a:lnTo>
                    <a:pt x="2414877" y="571499"/>
                  </a:lnTo>
                  <a:close/>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801" name="Google Shape;801;p16"/>
          <p:cNvSpPr txBox="1"/>
          <p:nvPr/>
        </p:nvSpPr>
        <p:spPr>
          <a:xfrm>
            <a:off x="758824" y="4237354"/>
            <a:ext cx="1908176" cy="424475"/>
          </a:xfrm>
          <a:prstGeom prst="rect">
            <a:avLst/>
          </a:prstGeom>
          <a:noFill/>
          <a:ln>
            <a:noFill/>
          </a:ln>
        </p:spPr>
        <p:txBody>
          <a:bodyPr spcFirstLastPara="1" wrap="square" lIns="0" tIns="39350" rIns="0" bIns="0" anchor="t" anchorCtr="0">
            <a:spAutoFit/>
          </a:bodyPr>
          <a:lstStyle/>
          <a:p>
            <a:pPr marL="12700" marR="0" lvl="0" indent="0" algn="l" rtl="0">
              <a:lnSpc>
                <a:spcPct val="100000"/>
              </a:lnSpc>
              <a:spcBef>
                <a:spcPts val="0"/>
              </a:spcBef>
              <a:spcAft>
                <a:spcPts val="0"/>
              </a:spcAft>
              <a:buNone/>
            </a:pPr>
            <a:r>
              <a:rPr lang="en-US" sz="105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Hộ gia đình thành thị</a:t>
            </a:r>
            <a:endParaRPr sz="1050">
              <a:solidFill>
                <a:srgbClr val="374050"/>
              </a:solidFill>
              <a:latin typeface="Lato" panose="020F0502020204030203" pitchFamily="34" charset="0"/>
              <a:ea typeface="Lato" panose="020F0502020204030203" pitchFamily="34" charset="0"/>
              <a:cs typeface="Lato" panose="020F0502020204030203" pitchFamily="34" charset="0"/>
              <a:sym typeface="Helvetica Neue"/>
            </a:endParaRPr>
          </a:p>
          <a:p>
            <a:pPr marL="12700" marR="0" lvl="0" indent="0" algn="l" rtl="0">
              <a:lnSpc>
                <a:spcPct val="100000"/>
              </a:lnSpc>
              <a:spcBef>
                <a:spcPts val="310"/>
              </a:spcBef>
              <a:spcAft>
                <a:spcPts val="0"/>
              </a:spcAft>
              <a:buNone/>
            </a:pPr>
            <a:r>
              <a:rPr lang="en-US" sz="1200" b="1">
                <a:solidFill>
                  <a:srgbClr val="1C4ED8"/>
                </a:solidFill>
                <a:latin typeface="Lato" panose="020F0502020204030203" pitchFamily="34" charset="0"/>
                <a:ea typeface="Lato" panose="020F0502020204030203" pitchFamily="34" charset="0"/>
                <a:cs typeface="Lato" panose="020F0502020204030203" pitchFamily="34" charset="0"/>
                <a:sym typeface="Arial"/>
              </a:rPr>
              <a:t>180-220 kWh / tháng</a:t>
            </a:r>
            <a:endParaRPr sz="1200">
              <a:solidFill>
                <a:schemeClr val="dk1"/>
              </a:solidFill>
              <a:latin typeface="Lato" panose="020F0502020204030203" pitchFamily="34" charset="0"/>
              <a:ea typeface="Lato" panose="020F0502020204030203" pitchFamily="34" charset="0"/>
              <a:cs typeface="Lato" panose="020F0502020204030203" pitchFamily="34" charset="0"/>
              <a:sym typeface="Arial"/>
            </a:endParaRPr>
          </a:p>
        </p:txBody>
      </p:sp>
      <p:grpSp>
        <p:nvGrpSpPr>
          <p:cNvPr id="802" name="Google Shape;802;p16"/>
          <p:cNvGrpSpPr/>
          <p:nvPr/>
        </p:nvGrpSpPr>
        <p:grpSpPr>
          <a:xfrm>
            <a:off x="3191255" y="4172712"/>
            <a:ext cx="2502535" cy="628015"/>
            <a:chOff x="3191255" y="4172712"/>
            <a:chExt cx="2502535" cy="628015"/>
          </a:xfrm>
        </p:grpSpPr>
        <p:sp>
          <p:nvSpPr>
            <p:cNvPr id="803" name="Google Shape;803;p16"/>
            <p:cNvSpPr/>
            <p:nvPr/>
          </p:nvSpPr>
          <p:spPr>
            <a:xfrm>
              <a:off x="3191255" y="4172712"/>
              <a:ext cx="2502535" cy="628015"/>
            </a:xfrm>
            <a:custGeom>
              <a:avLst/>
              <a:gdLst/>
              <a:ahLst/>
              <a:cxnLst/>
              <a:rect l="l" t="t" r="r" b="b"/>
              <a:pathLst>
                <a:path w="2502535" h="628014" extrusionOk="0">
                  <a:moveTo>
                    <a:pt x="2502407" y="627887"/>
                  </a:moveTo>
                  <a:lnTo>
                    <a:pt x="0" y="627887"/>
                  </a:lnTo>
                  <a:lnTo>
                    <a:pt x="0" y="0"/>
                  </a:lnTo>
                  <a:lnTo>
                    <a:pt x="2502407" y="0"/>
                  </a:lnTo>
                  <a:lnTo>
                    <a:pt x="2502407" y="27812"/>
                  </a:lnTo>
                  <a:lnTo>
                    <a:pt x="58403" y="27812"/>
                  </a:lnTo>
                  <a:lnTo>
                    <a:pt x="51667" y="30602"/>
                  </a:lnTo>
                  <a:lnTo>
                    <a:pt x="40508" y="41761"/>
                  </a:lnTo>
                  <a:lnTo>
                    <a:pt x="37718" y="48496"/>
                  </a:lnTo>
                  <a:lnTo>
                    <a:pt x="37718" y="559578"/>
                  </a:lnTo>
                  <a:lnTo>
                    <a:pt x="40508" y="566313"/>
                  </a:lnTo>
                  <a:lnTo>
                    <a:pt x="51667" y="577472"/>
                  </a:lnTo>
                  <a:lnTo>
                    <a:pt x="58403" y="580262"/>
                  </a:lnTo>
                  <a:lnTo>
                    <a:pt x="2502407" y="580262"/>
                  </a:lnTo>
                  <a:lnTo>
                    <a:pt x="2502407" y="627887"/>
                  </a:lnTo>
                  <a:close/>
                </a:path>
                <a:path w="2502535" h="628014" extrusionOk="0">
                  <a:moveTo>
                    <a:pt x="2502407" y="580262"/>
                  </a:moveTo>
                  <a:lnTo>
                    <a:pt x="2445909" y="580262"/>
                  </a:lnTo>
                  <a:lnTo>
                    <a:pt x="2452644" y="577472"/>
                  </a:lnTo>
                  <a:lnTo>
                    <a:pt x="2463803" y="566313"/>
                  </a:lnTo>
                  <a:lnTo>
                    <a:pt x="2466593" y="559578"/>
                  </a:lnTo>
                  <a:lnTo>
                    <a:pt x="2466593" y="48496"/>
                  </a:lnTo>
                  <a:lnTo>
                    <a:pt x="2463803" y="41761"/>
                  </a:lnTo>
                  <a:lnTo>
                    <a:pt x="2452644" y="30602"/>
                  </a:lnTo>
                  <a:lnTo>
                    <a:pt x="2445909" y="27812"/>
                  </a:lnTo>
                  <a:lnTo>
                    <a:pt x="2502407" y="27812"/>
                  </a:lnTo>
                  <a:lnTo>
                    <a:pt x="2502407" y="580262"/>
                  </a:lnTo>
                  <a:close/>
                </a:path>
              </a:pathLst>
            </a:custGeom>
            <a:solidFill>
              <a:srgbClr val="000000">
                <a:alpha val="5098"/>
              </a:srgbClr>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804" name="Google Shape;804;p16"/>
            <p:cNvSpPr/>
            <p:nvPr/>
          </p:nvSpPr>
          <p:spPr>
            <a:xfrm>
              <a:off x="3219449" y="4190999"/>
              <a:ext cx="2447925" cy="571500"/>
            </a:xfrm>
            <a:custGeom>
              <a:avLst/>
              <a:gdLst/>
              <a:ahLst/>
              <a:cxnLst/>
              <a:rect l="l" t="t" r="r" b="b"/>
              <a:pathLst>
                <a:path w="2447925" h="571500" extrusionOk="0">
                  <a:moveTo>
                    <a:pt x="2414876" y="571499"/>
                  </a:moveTo>
                  <a:lnTo>
                    <a:pt x="33047" y="571499"/>
                  </a:lnTo>
                  <a:lnTo>
                    <a:pt x="28187" y="570532"/>
                  </a:lnTo>
                  <a:lnTo>
                    <a:pt x="966" y="543311"/>
                  </a:lnTo>
                  <a:lnTo>
                    <a:pt x="0" y="538451"/>
                  </a:lnTo>
                  <a:lnTo>
                    <a:pt x="0" y="533399"/>
                  </a:lnTo>
                  <a:lnTo>
                    <a:pt x="0" y="33047"/>
                  </a:lnTo>
                  <a:lnTo>
                    <a:pt x="28187" y="966"/>
                  </a:lnTo>
                  <a:lnTo>
                    <a:pt x="33047" y="0"/>
                  </a:lnTo>
                  <a:lnTo>
                    <a:pt x="2414876" y="0"/>
                  </a:lnTo>
                  <a:lnTo>
                    <a:pt x="2446957" y="28186"/>
                  </a:lnTo>
                  <a:lnTo>
                    <a:pt x="2447924" y="33047"/>
                  </a:lnTo>
                  <a:lnTo>
                    <a:pt x="2447924" y="538451"/>
                  </a:lnTo>
                  <a:lnTo>
                    <a:pt x="2419736" y="570532"/>
                  </a:lnTo>
                  <a:lnTo>
                    <a:pt x="2414876" y="571499"/>
                  </a:lnTo>
                  <a:close/>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805" name="Google Shape;805;p16"/>
          <p:cNvSpPr txBox="1"/>
          <p:nvPr/>
        </p:nvSpPr>
        <p:spPr>
          <a:xfrm>
            <a:off x="3282950" y="4237354"/>
            <a:ext cx="2313673" cy="424475"/>
          </a:xfrm>
          <a:prstGeom prst="rect">
            <a:avLst/>
          </a:prstGeom>
          <a:noFill/>
          <a:ln>
            <a:noFill/>
          </a:ln>
        </p:spPr>
        <p:txBody>
          <a:bodyPr spcFirstLastPara="1" wrap="square" lIns="0" tIns="39350" rIns="0" bIns="0" anchor="t" anchorCtr="0">
            <a:spAutoFit/>
          </a:bodyPr>
          <a:lstStyle/>
          <a:p>
            <a:pPr marL="12700" marR="0" lvl="0" indent="0" algn="l" rtl="0">
              <a:lnSpc>
                <a:spcPct val="100000"/>
              </a:lnSpc>
              <a:spcBef>
                <a:spcPts val="0"/>
              </a:spcBef>
              <a:spcAft>
                <a:spcPts val="0"/>
              </a:spcAft>
              <a:buNone/>
            </a:pPr>
            <a:r>
              <a:rPr lang="en-US" sz="105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Hộ gia đình nông thôn</a:t>
            </a:r>
            <a:endParaRPr sz="1050">
              <a:solidFill>
                <a:srgbClr val="374050"/>
              </a:solidFill>
              <a:latin typeface="Lato" panose="020F0502020204030203" pitchFamily="34" charset="0"/>
              <a:ea typeface="Lato" panose="020F0502020204030203" pitchFamily="34" charset="0"/>
              <a:cs typeface="Lato" panose="020F0502020204030203" pitchFamily="34" charset="0"/>
              <a:sym typeface="Helvetica Neue"/>
            </a:endParaRPr>
          </a:p>
          <a:p>
            <a:pPr marL="12700" marR="0" lvl="0" indent="0" algn="l" rtl="0">
              <a:lnSpc>
                <a:spcPct val="100000"/>
              </a:lnSpc>
              <a:spcBef>
                <a:spcPts val="310"/>
              </a:spcBef>
              <a:spcAft>
                <a:spcPts val="0"/>
              </a:spcAft>
              <a:buNone/>
            </a:pPr>
            <a:r>
              <a:rPr lang="en-US" sz="1200" b="1">
                <a:solidFill>
                  <a:srgbClr val="1C4ED8"/>
                </a:solidFill>
                <a:latin typeface="Lato" panose="020F0502020204030203" pitchFamily="34" charset="0"/>
                <a:ea typeface="Lato" panose="020F0502020204030203" pitchFamily="34" charset="0"/>
                <a:cs typeface="Lato" panose="020F0502020204030203" pitchFamily="34" charset="0"/>
                <a:sym typeface="Arial"/>
              </a:rPr>
              <a:t>80-120 kWh / tháng</a:t>
            </a:r>
            <a:endParaRPr sz="1200">
              <a:solidFill>
                <a:schemeClr val="dk1"/>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806" name="Google Shape;806;p16"/>
          <p:cNvSpPr/>
          <p:nvPr/>
        </p:nvSpPr>
        <p:spPr>
          <a:xfrm>
            <a:off x="695324" y="4876799"/>
            <a:ext cx="1609725" cy="628650"/>
          </a:xfrm>
          <a:custGeom>
            <a:avLst/>
            <a:gdLst/>
            <a:ahLst/>
            <a:cxnLst/>
            <a:rect l="l" t="t" r="r" b="b"/>
            <a:pathLst>
              <a:path w="1609725" h="628650" extrusionOk="0">
                <a:moveTo>
                  <a:pt x="1576677" y="628649"/>
                </a:moveTo>
                <a:lnTo>
                  <a:pt x="33047" y="628649"/>
                </a:lnTo>
                <a:lnTo>
                  <a:pt x="28187" y="627682"/>
                </a:lnTo>
                <a:lnTo>
                  <a:pt x="966" y="600461"/>
                </a:lnTo>
                <a:lnTo>
                  <a:pt x="0" y="595601"/>
                </a:lnTo>
                <a:lnTo>
                  <a:pt x="0" y="590549"/>
                </a:lnTo>
                <a:lnTo>
                  <a:pt x="0" y="33047"/>
                </a:lnTo>
                <a:lnTo>
                  <a:pt x="28187" y="966"/>
                </a:lnTo>
                <a:lnTo>
                  <a:pt x="33047" y="0"/>
                </a:lnTo>
                <a:lnTo>
                  <a:pt x="1576677" y="0"/>
                </a:lnTo>
                <a:lnTo>
                  <a:pt x="1608757" y="28186"/>
                </a:lnTo>
                <a:lnTo>
                  <a:pt x="1609724" y="33047"/>
                </a:lnTo>
                <a:lnTo>
                  <a:pt x="1609724" y="595601"/>
                </a:lnTo>
                <a:lnTo>
                  <a:pt x="1581537" y="627682"/>
                </a:lnTo>
                <a:lnTo>
                  <a:pt x="1576677" y="628649"/>
                </a:lnTo>
                <a:close/>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807" name="Google Shape;807;p16"/>
          <p:cNvSpPr txBox="1"/>
          <p:nvPr/>
        </p:nvSpPr>
        <p:spPr>
          <a:xfrm>
            <a:off x="695323" y="4890650"/>
            <a:ext cx="1420749" cy="557845"/>
          </a:xfrm>
          <a:prstGeom prst="rect">
            <a:avLst/>
          </a:prstGeom>
          <a:noFill/>
          <a:ln>
            <a:noFill/>
          </a:ln>
        </p:spPr>
        <p:txBody>
          <a:bodyPr spcFirstLastPara="1" wrap="square" lIns="0" tIns="49525" rIns="0" bIns="0" anchor="t" anchorCtr="0">
            <a:spAutoFit/>
          </a:bodyPr>
          <a:lstStyle/>
          <a:p>
            <a:pPr marL="0" marR="0" lvl="0" indent="0" algn="ctr" rtl="0">
              <a:lnSpc>
                <a:spcPct val="100000"/>
              </a:lnSpc>
              <a:spcBef>
                <a:spcPts val="0"/>
              </a:spcBef>
              <a:spcAft>
                <a:spcPts val="0"/>
              </a:spcAft>
              <a:buNone/>
            </a:pPr>
            <a:r>
              <a:rPr lang="en-US" sz="1000">
                <a:solidFill>
                  <a:srgbClr val="3B81F5"/>
                </a:solidFill>
                <a:latin typeface="Lato" panose="020F0502020204030203" pitchFamily="34" charset="0"/>
                <a:ea typeface="Lato" panose="020F0502020204030203" pitchFamily="34" charset="0"/>
                <a:cs typeface="Lato" panose="020F0502020204030203" pitchFamily="34" charset="0"/>
                <a:sym typeface="MS PGothic"/>
              </a:rPr>
              <a:t>❄</a:t>
            </a:r>
            <a:endParaRPr sz="1000">
              <a:solidFill>
                <a:schemeClr val="dk1"/>
              </a:solidFill>
              <a:latin typeface="Lato" panose="020F0502020204030203" pitchFamily="34" charset="0"/>
              <a:ea typeface="Lato" panose="020F0502020204030203" pitchFamily="34" charset="0"/>
              <a:cs typeface="Lato" panose="020F0502020204030203" pitchFamily="34" charset="0"/>
              <a:sym typeface="MS PGothic"/>
            </a:endParaRPr>
          </a:p>
          <a:p>
            <a:pPr marL="0" marR="0" lvl="0" indent="0" algn="ctr" rtl="0">
              <a:lnSpc>
                <a:spcPct val="100000"/>
              </a:lnSpc>
              <a:spcBef>
                <a:spcPts val="250"/>
              </a:spcBef>
              <a:spcAft>
                <a:spcPts val="0"/>
              </a:spcAft>
              <a:buNone/>
            </a:pPr>
            <a:r>
              <a:rPr lang="en-US" sz="90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Điều hòa không khí</a:t>
            </a:r>
            <a:endParaRPr sz="900">
              <a:solidFill>
                <a:srgbClr val="374050"/>
              </a:solidFill>
              <a:latin typeface="Lato" panose="020F0502020204030203" pitchFamily="34" charset="0"/>
              <a:ea typeface="Lato" panose="020F0502020204030203" pitchFamily="34" charset="0"/>
              <a:cs typeface="Lato" panose="020F0502020204030203" pitchFamily="34" charset="0"/>
              <a:sym typeface="Helvetica Neue"/>
            </a:endParaRPr>
          </a:p>
          <a:p>
            <a:pPr marL="0" marR="0" lvl="0" indent="0" algn="ctr" rtl="0">
              <a:lnSpc>
                <a:spcPct val="100000"/>
              </a:lnSpc>
              <a:spcBef>
                <a:spcPts val="250"/>
              </a:spcBef>
              <a:spcAft>
                <a:spcPts val="0"/>
              </a:spcAft>
              <a:buNone/>
            </a:pPr>
            <a:r>
              <a:rPr lang="en-US" sz="900" b="1">
                <a:solidFill>
                  <a:srgbClr val="1C4ED8"/>
                </a:solidFill>
                <a:latin typeface="Lato" panose="020F0502020204030203" pitchFamily="34" charset="0"/>
                <a:ea typeface="Lato" panose="020F0502020204030203" pitchFamily="34" charset="0"/>
                <a:cs typeface="Lato" panose="020F0502020204030203" pitchFamily="34" charset="0"/>
                <a:sym typeface="Arial"/>
              </a:rPr>
              <a:t>25-30%</a:t>
            </a:r>
            <a:endParaRPr sz="900">
              <a:solidFill>
                <a:schemeClr val="dk1"/>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808" name="Google Shape;808;p16"/>
          <p:cNvSpPr/>
          <p:nvPr/>
        </p:nvSpPr>
        <p:spPr>
          <a:xfrm>
            <a:off x="2381249" y="4876799"/>
            <a:ext cx="1600200" cy="628650"/>
          </a:xfrm>
          <a:custGeom>
            <a:avLst/>
            <a:gdLst/>
            <a:ahLst/>
            <a:cxnLst/>
            <a:rect l="l" t="t" r="r" b="b"/>
            <a:pathLst>
              <a:path w="1600200" h="628650" extrusionOk="0">
                <a:moveTo>
                  <a:pt x="1567152" y="628649"/>
                </a:moveTo>
                <a:lnTo>
                  <a:pt x="33047" y="628649"/>
                </a:lnTo>
                <a:lnTo>
                  <a:pt x="28187" y="627682"/>
                </a:lnTo>
                <a:lnTo>
                  <a:pt x="966" y="600461"/>
                </a:lnTo>
                <a:lnTo>
                  <a:pt x="0" y="595601"/>
                </a:lnTo>
                <a:lnTo>
                  <a:pt x="0" y="590549"/>
                </a:lnTo>
                <a:lnTo>
                  <a:pt x="0" y="33047"/>
                </a:lnTo>
                <a:lnTo>
                  <a:pt x="28187" y="966"/>
                </a:lnTo>
                <a:lnTo>
                  <a:pt x="33047" y="0"/>
                </a:lnTo>
                <a:lnTo>
                  <a:pt x="1567152" y="0"/>
                </a:lnTo>
                <a:lnTo>
                  <a:pt x="1599233" y="28186"/>
                </a:lnTo>
                <a:lnTo>
                  <a:pt x="1600199" y="33047"/>
                </a:lnTo>
                <a:lnTo>
                  <a:pt x="1600199" y="595601"/>
                </a:lnTo>
                <a:lnTo>
                  <a:pt x="1572011" y="627682"/>
                </a:lnTo>
                <a:lnTo>
                  <a:pt x="1567152" y="628649"/>
                </a:lnTo>
                <a:close/>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809" name="Google Shape;809;p16"/>
          <p:cNvSpPr txBox="1"/>
          <p:nvPr/>
        </p:nvSpPr>
        <p:spPr>
          <a:xfrm>
            <a:off x="2841376" y="4890650"/>
            <a:ext cx="680085" cy="576168"/>
          </a:xfrm>
          <a:prstGeom prst="rect">
            <a:avLst/>
          </a:prstGeom>
          <a:noFill/>
          <a:ln>
            <a:noFill/>
          </a:ln>
        </p:spPr>
        <p:txBody>
          <a:bodyPr spcFirstLastPara="1" wrap="square" lIns="0" tIns="24750" rIns="0" bIns="0" anchor="t" anchorCtr="0">
            <a:spAutoFit/>
          </a:bodyPr>
          <a:lstStyle/>
          <a:p>
            <a:pPr marL="12700" marR="5080" lvl="0" indent="-635" algn="ctr" rtl="0">
              <a:lnSpc>
                <a:spcPct val="115999"/>
              </a:lnSpc>
              <a:spcBef>
                <a:spcPts val="0"/>
              </a:spcBef>
              <a:spcAft>
                <a:spcPts val="0"/>
              </a:spcAft>
              <a:buNone/>
            </a:pPr>
            <a:r>
              <a:rPr lang="en-US" sz="1000">
                <a:solidFill>
                  <a:srgbClr val="3B81F5"/>
                </a:solidFill>
                <a:latin typeface="Lato" panose="020F0502020204030203" pitchFamily="34" charset="0"/>
                <a:ea typeface="Lato" panose="020F0502020204030203" pitchFamily="34" charset="0"/>
                <a:cs typeface="Lato" panose="020F0502020204030203" pitchFamily="34" charset="0"/>
                <a:sym typeface="Arial Black"/>
              </a:rPr>
              <a:t> </a:t>
            </a:r>
            <a:endParaRPr sz="900">
              <a:solidFill>
                <a:srgbClr val="374050"/>
              </a:solidFill>
              <a:latin typeface="Lato" panose="020F0502020204030203" pitchFamily="34" charset="0"/>
              <a:ea typeface="Lato" panose="020F0502020204030203" pitchFamily="34" charset="0"/>
              <a:cs typeface="Lato" panose="020F0502020204030203" pitchFamily="34" charset="0"/>
              <a:sym typeface="Helvetica Neue"/>
            </a:endParaRPr>
          </a:p>
          <a:p>
            <a:pPr marL="12700" marR="5080" lvl="0" indent="-635" algn="ctr" rtl="0">
              <a:lnSpc>
                <a:spcPct val="115999"/>
              </a:lnSpc>
              <a:spcBef>
                <a:spcPts val="195"/>
              </a:spcBef>
              <a:spcAft>
                <a:spcPts val="0"/>
              </a:spcAft>
              <a:buNone/>
            </a:pPr>
            <a:r>
              <a:rPr lang="en-US" sz="90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Làm lạnh</a:t>
            </a:r>
            <a:endParaRPr sz="900">
              <a:solidFill>
                <a:srgbClr val="374050"/>
              </a:solidFill>
              <a:latin typeface="Lato" panose="020F0502020204030203" pitchFamily="34" charset="0"/>
              <a:ea typeface="Lato" panose="020F0502020204030203" pitchFamily="34" charset="0"/>
              <a:cs typeface="Lato" panose="020F0502020204030203" pitchFamily="34" charset="0"/>
              <a:sym typeface="Helvetica Neue"/>
            </a:endParaRPr>
          </a:p>
          <a:p>
            <a:pPr marL="12700" marR="5080" lvl="0" indent="-635" algn="ctr" rtl="0">
              <a:lnSpc>
                <a:spcPct val="115999"/>
              </a:lnSpc>
              <a:spcBef>
                <a:spcPts val="195"/>
              </a:spcBef>
              <a:spcAft>
                <a:spcPts val="0"/>
              </a:spcAft>
              <a:buNone/>
            </a:pPr>
            <a:r>
              <a:rPr lang="en-US" sz="900" b="1">
                <a:solidFill>
                  <a:srgbClr val="1C4ED8"/>
                </a:solidFill>
                <a:latin typeface="Lato" panose="020F0502020204030203" pitchFamily="34" charset="0"/>
                <a:ea typeface="Lato" panose="020F0502020204030203" pitchFamily="34" charset="0"/>
                <a:cs typeface="Lato" panose="020F0502020204030203" pitchFamily="34" charset="0"/>
                <a:sym typeface="Arial"/>
              </a:rPr>
              <a:t>15-20%</a:t>
            </a:r>
            <a:endParaRPr sz="900">
              <a:solidFill>
                <a:schemeClr val="dk1"/>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810" name="Google Shape;810;p16"/>
          <p:cNvSpPr/>
          <p:nvPr/>
        </p:nvSpPr>
        <p:spPr>
          <a:xfrm>
            <a:off x="4057649" y="4876799"/>
            <a:ext cx="1609725" cy="628650"/>
          </a:xfrm>
          <a:custGeom>
            <a:avLst/>
            <a:gdLst/>
            <a:ahLst/>
            <a:cxnLst/>
            <a:rect l="l" t="t" r="r" b="b"/>
            <a:pathLst>
              <a:path w="1609725" h="628650" extrusionOk="0">
                <a:moveTo>
                  <a:pt x="1576676" y="628649"/>
                </a:moveTo>
                <a:lnTo>
                  <a:pt x="33047" y="628649"/>
                </a:lnTo>
                <a:lnTo>
                  <a:pt x="28187" y="627682"/>
                </a:lnTo>
                <a:lnTo>
                  <a:pt x="966" y="600461"/>
                </a:lnTo>
                <a:lnTo>
                  <a:pt x="0" y="595601"/>
                </a:lnTo>
                <a:lnTo>
                  <a:pt x="0" y="590549"/>
                </a:lnTo>
                <a:lnTo>
                  <a:pt x="0" y="33047"/>
                </a:lnTo>
                <a:lnTo>
                  <a:pt x="28187" y="966"/>
                </a:lnTo>
                <a:lnTo>
                  <a:pt x="33047" y="0"/>
                </a:lnTo>
                <a:lnTo>
                  <a:pt x="1576676" y="0"/>
                </a:lnTo>
                <a:lnTo>
                  <a:pt x="1608757" y="28186"/>
                </a:lnTo>
                <a:lnTo>
                  <a:pt x="1609724" y="33047"/>
                </a:lnTo>
                <a:lnTo>
                  <a:pt x="1609724" y="595601"/>
                </a:lnTo>
                <a:lnTo>
                  <a:pt x="1581536" y="627682"/>
                </a:lnTo>
                <a:lnTo>
                  <a:pt x="1576676" y="628649"/>
                </a:lnTo>
                <a:close/>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811" name="Google Shape;811;p16"/>
          <p:cNvSpPr txBox="1"/>
          <p:nvPr/>
        </p:nvSpPr>
        <p:spPr>
          <a:xfrm>
            <a:off x="4176712" y="4890650"/>
            <a:ext cx="1233488" cy="389835"/>
          </a:xfrm>
          <a:prstGeom prst="rect">
            <a:avLst/>
          </a:prstGeom>
          <a:noFill/>
          <a:ln>
            <a:noFill/>
          </a:ln>
        </p:spPr>
        <p:txBody>
          <a:bodyPr spcFirstLastPara="1" wrap="square" lIns="0" tIns="24750" rIns="0" bIns="0" anchor="t" anchorCtr="0">
            <a:spAutoFit/>
          </a:bodyPr>
          <a:lstStyle/>
          <a:p>
            <a:pPr marL="12700" marR="5080" lvl="0" indent="156845" algn="ctr" rtl="0">
              <a:lnSpc>
                <a:spcPct val="115999"/>
              </a:lnSpc>
              <a:spcBef>
                <a:spcPts val="0"/>
              </a:spcBef>
              <a:spcAft>
                <a:spcPts val="0"/>
              </a:spcAft>
              <a:buNone/>
            </a:pPr>
            <a:r>
              <a:rPr lang="en-US" sz="1000">
                <a:solidFill>
                  <a:srgbClr val="F59D0A"/>
                </a:solidFill>
                <a:latin typeface="Lato" panose="020F0502020204030203" pitchFamily="34" charset="0"/>
                <a:ea typeface="Lato" panose="020F0502020204030203" pitchFamily="34" charset="0"/>
                <a:cs typeface="Lato" panose="020F0502020204030203" pitchFamily="34" charset="0"/>
                <a:sym typeface="Arial Black"/>
              </a:rPr>
              <a:t> </a:t>
            </a:r>
            <a:endParaRPr sz="1000">
              <a:solidFill>
                <a:srgbClr val="F59D0A"/>
              </a:solidFill>
              <a:latin typeface="Lato" panose="020F0502020204030203" pitchFamily="34" charset="0"/>
              <a:ea typeface="Lato" panose="020F0502020204030203" pitchFamily="34" charset="0"/>
              <a:cs typeface="Lato" panose="020F0502020204030203" pitchFamily="34" charset="0"/>
              <a:sym typeface="Arial Black"/>
            </a:endParaRPr>
          </a:p>
          <a:p>
            <a:pPr marL="12700" marR="5080" lvl="0" indent="156845" algn="ctr" rtl="0">
              <a:lnSpc>
                <a:spcPct val="115999"/>
              </a:lnSpc>
              <a:spcBef>
                <a:spcPts val="195"/>
              </a:spcBef>
              <a:spcAft>
                <a:spcPts val="0"/>
              </a:spcAft>
              <a:buNone/>
            </a:pPr>
            <a:r>
              <a:rPr lang="en-US" sz="90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chiếu sáng </a:t>
            </a:r>
            <a:r>
              <a:rPr lang="en-US" sz="900" b="1">
                <a:solidFill>
                  <a:srgbClr val="1C4ED8"/>
                </a:solidFill>
                <a:latin typeface="Lato" panose="020F0502020204030203" pitchFamily="34" charset="0"/>
                <a:ea typeface="Lato" panose="020F0502020204030203" pitchFamily="34" charset="0"/>
                <a:cs typeface="Lato" panose="020F0502020204030203" pitchFamily="34" charset="0"/>
                <a:sym typeface="Arial"/>
              </a:rPr>
              <a:t>10-15%</a:t>
            </a:r>
            <a:endParaRPr sz="900">
              <a:solidFill>
                <a:schemeClr val="dk1"/>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812" name="Google Shape;812;p16"/>
          <p:cNvSpPr txBox="1"/>
          <p:nvPr/>
        </p:nvSpPr>
        <p:spPr>
          <a:xfrm>
            <a:off x="682624" y="5616574"/>
            <a:ext cx="4307840" cy="335989"/>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050">
                <a:solidFill>
                  <a:srgbClr val="DB2525"/>
                </a:solidFill>
                <a:latin typeface="Lato" panose="020F0502020204030203" pitchFamily="34" charset="0"/>
                <a:ea typeface="Lato" panose="020F0502020204030203" pitchFamily="34" charset="0"/>
                <a:cs typeface="Lato" panose="020F0502020204030203" pitchFamily="34" charset="0"/>
                <a:sym typeface="Helvetica Neue"/>
              </a:rPr>
              <a:t>Vấn đề chính: Hiệu suất thiết bị thấp hơn 30-50% so với hiệu suất tốt nhất trong phân khúc</a:t>
            </a:r>
            <a:endParaRPr sz="105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grpSp>
        <p:nvGrpSpPr>
          <p:cNvPr id="813" name="Google Shape;813;p16"/>
          <p:cNvGrpSpPr/>
          <p:nvPr/>
        </p:nvGrpSpPr>
        <p:grpSpPr>
          <a:xfrm>
            <a:off x="400172" y="1533524"/>
            <a:ext cx="5562353" cy="1457453"/>
            <a:chOff x="400172" y="1533524"/>
            <a:chExt cx="5562353" cy="1457453"/>
          </a:xfrm>
        </p:grpSpPr>
        <p:pic>
          <p:nvPicPr>
            <p:cNvPr id="814" name="Google Shape;814;p16"/>
            <p:cNvPicPr preferRelativeResize="0"/>
            <p:nvPr/>
          </p:nvPicPr>
          <p:blipFill rotWithShape="1">
            <a:blip r:embed="rId4">
              <a:alphaModFix/>
            </a:blip>
            <a:srcRect/>
            <a:stretch/>
          </p:blipFill>
          <p:spPr>
            <a:xfrm>
              <a:off x="400172" y="1533524"/>
              <a:ext cx="5562353" cy="38099"/>
            </a:xfrm>
            <a:prstGeom prst="rect">
              <a:avLst/>
            </a:prstGeom>
            <a:noFill/>
            <a:ln>
              <a:noFill/>
            </a:ln>
          </p:spPr>
        </p:pic>
        <p:sp>
          <p:nvSpPr>
            <p:cNvPr id="815" name="Google Shape;815;p16"/>
            <p:cNvSpPr/>
            <p:nvPr/>
          </p:nvSpPr>
          <p:spPr>
            <a:xfrm>
              <a:off x="695324" y="2819399"/>
              <a:ext cx="4972050" cy="171450"/>
            </a:xfrm>
            <a:custGeom>
              <a:avLst/>
              <a:gdLst/>
              <a:ahLst/>
              <a:cxnLst/>
              <a:rect l="l" t="t" r="r" b="b"/>
              <a:pathLst>
                <a:path w="4972050" h="171450" extrusionOk="0">
                  <a:moveTo>
                    <a:pt x="4891953" y="171449"/>
                  </a:moveTo>
                  <a:lnTo>
                    <a:pt x="80096" y="171449"/>
                  </a:lnTo>
                  <a:lnTo>
                    <a:pt x="74521" y="170900"/>
                  </a:lnTo>
                  <a:lnTo>
                    <a:pt x="33418" y="153874"/>
                  </a:lnTo>
                  <a:lnTo>
                    <a:pt x="8679" y="123730"/>
                  </a:lnTo>
                  <a:lnTo>
                    <a:pt x="0" y="91353"/>
                  </a:lnTo>
                  <a:lnTo>
                    <a:pt x="0" y="85724"/>
                  </a:lnTo>
                  <a:lnTo>
                    <a:pt x="0" y="80096"/>
                  </a:lnTo>
                  <a:lnTo>
                    <a:pt x="11319" y="42778"/>
                  </a:lnTo>
                  <a:lnTo>
                    <a:pt x="42778" y="11319"/>
                  </a:lnTo>
                  <a:lnTo>
                    <a:pt x="80096" y="0"/>
                  </a:lnTo>
                  <a:lnTo>
                    <a:pt x="4891953" y="0"/>
                  </a:lnTo>
                  <a:lnTo>
                    <a:pt x="4929269" y="11319"/>
                  </a:lnTo>
                  <a:lnTo>
                    <a:pt x="4960728" y="42778"/>
                  </a:lnTo>
                  <a:lnTo>
                    <a:pt x="4972048" y="80096"/>
                  </a:lnTo>
                  <a:lnTo>
                    <a:pt x="4972048" y="91353"/>
                  </a:lnTo>
                  <a:lnTo>
                    <a:pt x="4960728" y="128670"/>
                  </a:lnTo>
                  <a:lnTo>
                    <a:pt x="4929269" y="160129"/>
                  </a:lnTo>
                  <a:lnTo>
                    <a:pt x="4897528" y="170900"/>
                  </a:lnTo>
                  <a:lnTo>
                    <a:pt x="4891953" y="171449"/>
                  </a:lnTo>
                  <a:close/>
                </a:path>
              </a:pathLst>
            </a:custGeom>
            <a:solidFill>
              <a:srgbClr val="E4E7E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816" name="Google Shape;816;p16"/>
            <p:cNvSpPr/>
            <p:nvPr/>
          </p:nvSpPr>
          <p:spPr>
            <a:xfrm>
              <a:off x="695324" y="2819399"/>
              <a:ext cx="3733800" cy="171450"/>
            </a:xfrm>
            <a:custGeom>
              <a:avLst/>
              <a:gdLst/>
              <a:ahLst/>
              <a:cxnLst/>
              <a:rect l="l" t="t" r="r" b="b"/>
              <a:pathLst>
                <a:path w="3733800" h="171450" extrusionOk="0">
                  <a:moveTo>
                    <a:pt x="3653703" y="171449"/>
                  </a:moveTo>
                  <a:lnTo>
                    <a:pt x="85724" y="171449"/>
                  </a:lnTo>
                  <a:lnTo>
                    <a:pt x="77280" y="171042"/>
                  </a:lnTo>
                  <a:lnTo>
                    <a:pt x="38089" y="157015"/>
                  </a:lnTo>
                  <a:lnTo>
                    <a:pt x="10019" y="126237"/>
                  </a:lnTo>
                  <a:lnTo>
                    <a:pt x="0" y="85724"/>
                  </a:lnTo>
                  <a:lnTo>
                    <a:pt x="407" y="77280"/>
                  </a:lnTo>
                  <a:lnTo>
                    <a:pt x="14433" y="38089"/>
                  </a:lnTo>
                  <a:lnTo>
                    <a:pt x="45212" y="10018"/>
                  </a:lnTo>
                  <a:lnTo>
                    <a:pt x="85724" y="0"/>
                  </a:lnTo>
                  <a:lnTo>
                    <a:pt x="3653703" y="0"/>
                  </a:lnTo>
                  <a:lnTo>
                    <a:pt x="3691020" y="11319"/>
                  </a:lnTo>
                  <a:lnTo>
                    <a:pt x="3722479" y="42778"/>
                  </a:lnTo>
                  <a:lnTo>
                    <a:pt x="3733799" y="80095"/>
                  </a:lnTo>
                  <a:lnTo>
                    <a:pt x="3733799" y="91353"/>
                  </a:lnTo>
                  <a:lnTo>
                    <a:pt x="3722479" y="128670"/>
                  </a:lnTo>
                  <a:lnTo>
                    <a:pt x="3691020" y="160128"/>
                  </a:lnTo>
                  <a:lnTo>
                    <a:pt x="3653703" y="171449"/>
                  </a:lnTo>
                  <a:close/>
                </a:path>
              </a:pathLst>
            </a:custGeom>
            <a:solidFill>
              <a:srgbClr val="EF4444"/>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817" name="Google Shape;817;p16"/>
            <p:cNvSpPr/>
            <p:nvPr/>
          </p:nvSpPr>
          <p:spPr>
            <a:xfrm>
              <a:off x="774191" y="2831592"/>
              <a:ext cx="676910" cy="159385"/>
            </a:xfrm>
            <a:custGeom>
              <a:avLst/>
              <a:gdLst/>
              <a:ahLst/>
              <a:cxnLst/>
              <a:rect l="l" t="t" r="r" b="b"/>
              <a:pathLst>
                <a:path w="676910" h="159385" extrusionOk="0">
                  <a:moveTo>
                    <a:pt x="676655" y="159257"/>
                  </a:moveTo>
                  <a:lnTo>
                    <a:pt x="6857" y="159257"/>
                  </a:lnTo>
                  <a:lnTo>
                    <a:pt x="0" y="158926"/>
                  </a:lnTo>
                  <a:lnTo>
                    <a:pt x="0" y="0"/>
                  </a:lnTo>
                  <a:lnTo>
                    <a:pt x="676655" y="0"/>
                  </a:lnTo>
                  <a:lnTo>
                    <a:pt x="676655" y="159257"/>
                  </a:lnTo>
                  <a:close/>
                </a:path>
              </a:pathLst>
            </a:custGeom>
            <a:solidFill>
              <a:srgbClr val="000000">
                <a:alpha val="50196"/>
              </a:srgbClr>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818" name="Google Shape;818;p16"/>
          <p:cNvSpPr txBox="1"/>
          <p:nvPr/>
        </p:nvSpPr>
        <p:spPr>
          <a:xfrm>
            <a:off x="682624" y="2273300"/>
            <a:ext cx="2661285" cy="39498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350">
                <a:solidFill>
                  <a:srgbClr val="049569"/>
                </a:solidFill>
                <a:latin typeface="Lato" panose="020F0502020204030203" pitchFamily="34" charset="0"/>
                <a:ea typeface="Lato" panose="020F0502020204030203" pitchFamily="34" charset="0"/>
                <a:cs typeface="Lato" panose="020F0502020204030203" pitchFamily="34" charset="0"/>
                <a:sym typeface="Arial Black"/>
              </a:rPr>
              <a:t> </a:t>
            </a:r>
            <a:r>
              <a:rPr lang="en-US" sz="1800" baseline="30000">
                <a:solidFill>
                  <a:srgbClr val="055E45"/>
                </a:solidFill>
                <a:latin typeface="Lato" panose="020F0502020204030203" pitchFamily="34" charset="0"/>
                <a:ea typeface="Lato" panose="020F0502020204030203" pitchFamily="34" charset="0"/>
                <a:cs typeface="Lato" panose="020F0502020204030203" pitchFamily="34" charset="0"/>
                <a:sym typeface="Helvetica Neue"/>
              </a:rPr>
              <a:t>Tòa nhà thương mại (8% tổng số)</a:t>
            </a:r>
            <a:endParaRPr sz="1800" baseline="30000">
              <a:solidFill>
                <a:srgbClr val="055E45"/>
              </a:solidFill>
              <a:latin typeface="Lato" panose="020F0502020204030203" pitchFamily="34" charset="0"/>
              <a:ea typeface="Lato" panose="020F0502020204030203" pitchFamily="34" charset="0"/>
              <a:cs typeface="Lato" panose="020F0502020204030203" pitchFamily="34" charset="0"/>
              <a:sym typeface="Helvetica Neue"/>
            </a:endParaRPr>
          </a:p>
          <a:p>
            <a:pPr marL="12700" marR="0" lvl="0" indent="0" algn="l" rtl="0">
              <a:lnSpc>
                <a:spcPct val="100000"/>
              </a:lnSpc>
              <a:spcBef>
                <a:spcPts val="100"/>
              </a:spcBef>
              <a:spcAft>
                <a:spcPts val="0"/>
              </a:spcAft>
              <a:buNone/>
            </a:pPr>
            <a:r>
              <a:rPr lang="en-US" sz="105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Cường độ năng lượng trung bình</a:t>
            </a:r>
            <a:r>
              <a:rPr lang="en-US" sz="9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Energy Use</a:t>
            </a:r>
            <a:endParaRPr sz="95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819" name="Google Shape;819;p16"/>
          <p:cNvSpPr/>
          <p:nvPr/>
        </p:nvSpPr>
        <p:spPr>
          <a:xfrm>
            <a:off x="4379963" y="2828301"/>
            <a:ext cx="1216660" cy="162560"/>
          </a:xfrm>
          <a:custGeom>
            <a:avLst/>
            <a:gdLst/>
            <a:ahLst/>
            <a:cxnLst/>
            <a:rect l="l" t="t" r="r" b="b"/>
            <a:pathLst>
              <a:path w="1216660" h="162560" extrusionOk="0">
                <a:moveTo>
                  <a:pt x="1216152" y="0"/>
                </a:moveTo>
                <a:lnTo>
                  <a:pt x="0" y="0"/>
                </a:lnTo>
                <a:lnTo>
                  <a:pt x="0" y="161290"/>
                </a:lnTo>
                <a:lnTo>
                  <a:pt x="0" y="162560"/>
                </a:lnTo>
                <a:lnTo>
                  <a:pt x="1211668" y="162560"/>
                </a:lnTo>
                <a:lnTo>
                  <a:pt x="1211668" y="161290"/>
                </a:lnTo>
                <a:lnTo>
                  <a:pt x="1216152" y="161290"/>
                </a:lnTo>
                <a:lnTo>
                  <a:pt x="1216152" y="0"/>
                </a:lnTo>
                <a:close/>
              </a:path>
            </a:pathLst>
          </a:custGeom>
          <a:solidFill>
            <a:srgbClr val="000000">
              <a:alpha val="50196"/>
            </a:srgbClr>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820" name="Google Shape;820;p16"/>
          <p:cNvSpPr txBox="1"/>
          <p:nvPr/>
        </p:nvSpPr>
        <p:spPr>
          <a:xfrm>
            <a:off x="4379975" y="2808604"/>
            <a:ext cx="1311781" cy="160280"/>
          </a:xfrm>
          <a:prstGeom prst="rect">
            <a:avLst/>
          </a:prstGeom>
          <a:noFill/>
          <a:ln>
            <a:noFill/>
          </a:ln>
        </p:spPr>
        <p:txBody>
          <a:bodyPr spcFirstLastPara="1" wrap="square" lIns="0" tIns="13950" rIns="0" bIns="0" anchor="t" anchorCtr="0">
            <a:spAutoFit/>
          </a:bodyPr>
          <a:lstStyle/>
          <a:p>
            <a:pPr marL="19685" marR="0" lvl="0" indent="0" algn="l" rtl="0">
              <a:lnSpc>
                <a:spcPct val="100000"/>
              </a:lnSpc>
              <a:spcBef>
                <a:spcPts val="0"/>
              </a:spcBef>
              <a:spcAft>
                <a:spcPts val="0"/>
              </a:spcAft>
              <a:buNone/>
            </a:pPr>
            <a:r>
              <a:rPr lang="en-US" sz="9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200-300 kWh/m²/năm</a:t>
            </a:r>
            <a:endParaRPr sz="95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pic>
        <p:nvPicPr>
          <p:cNvPr id="821" name="Google Shape;821;p16"/>
          <p:cNvPicPr preferRelativeResize="0"/>
          <p:nvPr/>
        </p:nvPicPr>
        <p:blipFill rotWithShape="1">
          <a:blip r:embed="rId5">
            <a:alphaModFix/>
          </a:blip>
          <a:srcRect/>
          <a:stretch/>
        </p:blipFill>
        <p:spPr>
          <a:xfrm>
            <a:off x="6108191" y="1469136"/>
            <a:ext cx="5806439" cy="5236463"/>
          </a:xfrm>
          <a:prstGeom prst="rect">
            <a:avLst/>
          </a:prstGeom>
          <a:noFill/>
          <a:ln>
            <a:noFill/>
          </a:ln>
        </p:spPr>
      </p:pic>
      <p:sp>
        <p:nvSpPr>
          <p:cNvPr id="822" name="Google Shape;822;p16"/>
          <p:cNvSpPr txBox="1"/>
          <p:nvPr/>
        </p:nvSpPr>
        <p:spPr>
          <a:xfrm>
            <a:off x="6388099" y="1705694"/>
            <a:ext cx="3019425" cy="283845"/>
          </a:xfrm>
          <a:prstGeom prst="rect">
            <a:avLst/>
          </a:prstGeom>
          <a:noFill/>
          <a:ln>
            <a:noFill/>
          </a:ln>
        </p:spPr>
        <p:txBody>
          <a:bodyPr spcFirstLastPara="1" wrap="square" lIns="0" tIns="12050" rIns="0" bIns="0" anchor="t" anchorCtr="0">
            <a:spAutoFit/>
          </a:bodyPr>
          <a:lstStyle/>
          <a:p>
            <a:pPr marL="12700" marR="0" lvl="0" indent="0" algn="l" rtl="0">
              <a:lnSpc>
                <a:spcPct val="100000"/>
              </a:lnSpc>
              <a:spcBef>
                <a:spcPts val="0"/>
              </a:spcBef>
              <a:spcAft>
                <a:spcPts val="0"/>
              </a:spcAft>
              <a:buNone/>
            </a:pPr>
            <a:r>
              <a:rPr lang="en-US" sz="1700">
                <a:solidFill>
                  <a:srgbClr val="2562EB"/>
                </a:solidFill>
                <a:latin typeface="Lato" panose="020F0502020204030203" pitchFamily="34" charset="0"/>
                <a:ea typeface="Lato" panose="020F0502020204030203" pitchFamily="34" charset="0"/>
                <a:cs typeface="Lato" panose="020F0502020204030203" pitchFamily="34" charset="0"/>
                <a:sym typeface="Arial Black"/>
              </a:rPr>
              <a:t> </a:t>
            </a:r>
            <a:r>
              <a:rPr lang="en-US" sz="1500" b="1">
                <a:solidFill>
                  <a:srgbClr val="1A5275"/>
                </a:solidFill>
                <a:latin typeface="Lato" panose="020F0502020204030203" pitchFamily="34" charset="0"/>
                <a:ea typeface="Lato" panose="020F0502020204030203" pitchFamily="34" charset="0"/>
                <a:cs typeface="Lato" panose="020F0502020204030203" pitchFamily="34" charset="0"/>
                <a:sym typeface="Arial"/>
              </a:rPr>
              <a:t>Công nghệ và giải pháp chính</a:t>
            </a:r>
            <a:endParaRPr sz="1500">
              <a:solidFill>
                <a:schemeClr val="dk1"/>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823" name="Google Shape;823;p16"/>
          <p:cNvSpPr txBox="1"/>
          <p:nvPr/>
        </p:nvSpPr>
        <p:spPr>
          <a:xfrm>
            <a:off x="6607175" y="2425700"/>
            <a:ext cx="158750" cy="220573"/>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350">
                <a:solidFill>
                  <a:srgbClr val="FFFFFF"/>
                </a:solidFill>
                <a:latin typeface="Lato" panose="020F0502020204030203" pitchFamily="34" charset="0"/>
                <a:ea typeface="Lato" panose="020F0502020204030203" pitchFamily="34" charset="0"/>
                <a:cs typeface="Lato" panose="020F0502020204030203" pitchFamily="34" charset="0"/>
                <a:sym typeface="MS PGothic"/>
              </a:rPr>
              <a:t>❄</a:t>
            </a:r>
            <a:endParaRPr sz="1350">
              <a:solidFill>
                <a:schemeClr val="dk1"/>
              </a:solidFill>
              <a:latin typeface="Lato" panose="020F0502020204030203" pitchFamily="34" charset="0"/>
              <a:ea typeface="Lato" panose="020F0502020204030203" pitchFamily="34" charset="0"/>
              <a:cs typeface="Lato" panose="020F0502020204030203" pitchFamily="34" charset="0"/>
              <a:sym typeface="MS PGothic"/>
            </a:endParaRPr>
          </a:p>
        </p:txBody>
      </p:sp>
      <p:sp>
        <p:nvSpPr>
          <p:cNvPr id="824" name="Google Shape;824;p16"/>
          <p:cNvSpPr txBox="1"/>
          <p:nvPr/>
        </p:nvSpPr>
        <p:spPr>
          <a:xfrm>
            <a:off x="6959600" y="2080328"/>
            <a:ext cx="4832224" cy="514243"/>
          </a:xfrm>
          <a:prstGeom prst="rect">
            <a:avLst/>
          </a:prstGeom>
          <a:noFill/>
          <a:ln>
            <a:noFill/>
          </a:ln>
        </p:spPr>
        <p:txBody>
          <a:bodyPr spcFirstLastPara="1" wrap="square" lIns="0" tIns="36825" rIns="0" bIns="0" anchor="t" anchorCtr="0">
            <a:spAutoFit/>
          </a:bodyPr>
          <a:lstStyle/>
          <a:p>
            <a:pPr marL="12700" marR="0" lvl="0" indent="0" algn="l" rtl="0">
              <a:lnSpc>
                <a:spcPct val="100000"/>
              </a:lnSpc>
              <a:spcBef>
                <a:spcPts val="0"/>
              </a:spcBef>
              <a:spcAft>
                <a:spcPts val="0"/>
              </a:spcAft>
              <a:buNone/>
            </a:pPr>
            <a:r>
              <a:rPr lang="en-US" sz="105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Tối ưu hóa HVAC</a:t>
            </a:r>
            <a:endParaRPr sz="1050">
              <a:solidFill>
                <a:srgbClr val="1F2937"/>
              </a:solidFill>
              <a:latin typeface="Lato" panose="020F0502020204030203" pitchFamily="34" charset="0"/>
              <a:ea typeface="Lato" panose="020F0502020204030203" pitchFamily="34" charset="0"/>
              <a:cs typeface="Lato" panose="020F0502020204030203" pitchFamily="34" charset="0"/>
              <a:sym typeface="Helvetica Neue"/>
            </a:endParaRPr>
          </a:p>
          <a:p>
            <a:pPr marL="12700" marR="0" lvl="0" indent="0" algn="l" rtl="0">
              <a:lnSpc>
                <a:spcPct val="100000"/>
              </a:lnSpc>
              <a:spcBef>
                <a:spcPts val="290"/>
              </a:spcBef>
              <a:spcAft>
                <a:spcPts val="0"/>
              </a:spcAft>
              <a:buNone/>
            </a:pPr>
            <a:r>
              <a:rPr lang="en-US" sz="90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Máy làm lạnh hiệu suất cao, máy bơm nhiệt, hệ thống VRF, bộ tiết kiệm và điều khiển thông minh</a:t>
            </a:r>
            <a:endParaRPr sz="90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825" name="Google Shape;825;p16"/>
          <p:cNvSpPr txBox="1"/>
          <p:nvPr/>
        </p:nvSpPr>
        <p:spPr>
          <a:xfrm>
            <a:off x="6959599" y="2664404"/>
            <a:ext cx="1743553" cy="151323"/>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900">
                <a:solidFill>
                  <a:srgbClr val="1C4ED8"/>
                </a:solidFill>
                <a:latin typeface="Lato" panose="020F0502020204030203" pitchFamily="34" charset="0"/>
                <a:ea typeface="Lato" panose="020F0502020204030203" pitchFamily="34" charset="0"/>
                <a:cs typeface="Lato" panose="020F0502020204030203" pitchFamily="34" charset="0"/>
                <a:sym typeface="Helvetica Neue"/>
              </a:rPr>
              <a:t>Tiết kiệm năng lượng: 20-35%</a:t>
            </a:r>
            <a:endParaRPr sz="90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826" name="Google Shape;826;p16"/>
          <p:cNvSpPr txBox="1"/>
          <p:nvPr/>
        </p:nvSpPr>
        <p:spPr>
          <a:xfrm>
            <a:off x="6616700" y="3282950"/>
            <a:ext cx="139700" cy="220573"/>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350">
                <a:solidFill>
                  <a:srgbClr val="FFFFFF"/>
                </a:solidFill>
                <a:latin typeface="Lato" panose="020F0502020204030203" pitchFamily="34" charset="0"/>
                <a:ea typeface="Lato" panose="020F0502020204030203" pitchFamily="34" charset="0"/>
                <a:cs typeface="Lato" panose="020F0502020204030203" pitchFamily="34" charset="0"/>
                <a:sym typeface="Arial Black"/>
              </a:rPr>
              <a:t></a:t>
            </a:r>
            <a:endParaRPr sz="1350">
              <a:solidFill>
                <a:schemeClr val="dk1"/>
              </a:solidFill>
              <a:latin typeface="Lato" panose="020F0502020204030203" pitchFamily="34" charset="0"/>
              <a:ea typeface="Lato" panose="020F0502020204030203" pitchFamily="34" charset="0"/>
              <a:cs typeface="Lato" panose="020F0502020204030203" pitchFamily="34" charset="0"/>
              <a:sym typeface="Arial Black"/>
            </a:endParaRPr>
          </a:p>
        </p:txBody>
      </p:sp>
      <p:sp>
        <p:nvSpPr>
          <p:cNvPr id="827" name="Google Shape;827;p16"/>
          <p:cNvSpPr txBox="1"/>
          <p:nvPr/>
        </p:nvSpPr>
        <p:spPr>
          <a:xfrm>
            <a:off x="7054850" y="3014154"/>
            <a:ext cx="4415971" cy="665567"/>
          </a:xfrm>
          <a:prstGeom prst="rect">
            <a:avLst/>
          </a:prstGeom>
          <a:noFill/>
          <a:ln>
            <a:noFill/>
          </a:ln>
        </p:spPr>
        <p:txBody>
          <a:bodyPr spcFirstLastPara="1" wrap="square" lIns="0" tIns="36825" rIns="0" bIns="0" anchor="t" anchorCtr="0">
            <a:spAutoFit/>
          </a:bodyPr>
          <a:lstStyle/>
          <a:p>
            <a:pPr marL="12700" marR="0" lvl="0" indent="0" algn="l" rtl="0">
              <a:lnSpc>
                <a:spcPct val="100000"/>
              </a:lnSpc>
              <a:spcBef>
                <a:spcPts val="0"/>
              </a:spcBef>
              <a:spcAft>
                <a:spcPts val="0"/>
              </a:spcAft>
              <a:buNone/>
            </a:pPr>
            <a:r>
              <a:rPr lang="en-US" sz="105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Chiếu sáng hiệu suất cao </a:t>
            </a:r>
            <a:endParaRPr sz="105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a:p>
            <a:pPr marL="12700" marR="0" lvl="0" indent="0" algn="l" rtl="0">
              <a:lnSpc>
                <a:spcPct val="100000"/>
              </a:lnSpc>
              <a:spcBef>
                <a:spcPts val="165"/>
              </a:spcBef>
              <a:spcAft>
                <a:spcPts val="0"/>
              </a:spcAft>
              <a:buNone/>
            </a:pPr>
            <a:r>
              <a:rPr lang="en-US" sz="90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Chuyển đổi đèn LED, cảm biến chiếm dụng, thu hoạch ánh sáng ban ngày, điều khiển ánh sáng thông minh</a:t>
            </a:r>
            <a:endParaRPr sz="900">
              <a:solidFill>
                <a:srgbClr val="4A5462"/>
              </a:solidFill>
              <a:latin typeface="Lato" panose="020F0502020204030203" pitchFamily="34" charset="0"/>
              <a:ea typeface="Lato" panose="020F0502020204030203" pitchFamily="34" charset="0"/>
              <a:cs typeface="Lato" panose="020F0502020204030203" pitchFamily="34" charset="0"/>
              <a:sym typeface="Helvetica Neue"/>
            </a:endParaRPr>
          </a:p>
          <a:p>
            <a:pPr marL="12700" marR="0" lvl="0" indent="0" algn="l" rtl="0">
              <a:lnSpc>
                <a:spcPct val="100000"/>
              </a:lnSpc>
              <a:spcBef>
                <a:spcPts val="165"/>
              </a:spcBef>
              <a:spcAft>
                <a:spcPts val="0"/>
              </a:spcAft>
              <a:buNone/>
            </a:pPr>
            <a:r>
              <a:rPr lang="vi-VN" sz="900">
                <a:solidFill>
                  <a:srgbClr val="B45309"/>
                </a:solidFill>
                <a:latin typeface="Lato" panose="020F0502020204030203" pitchFamily="34" charset="0"/>
                <a:ea typeface="Lato" panose="020F0502020204030203" pitchFamily="34" charset="0"/>
                <a:cs typeface="Lato" panose="020F0502020204030203" pitchFamily="34" charset="0"/>
                <a:sym typeface="Helvetica Neue"/>
              </a:rPr>
              <a:t>Tiết kiệm năng lượng</a:t>
            </a:r>
            <a:r>
              <a:rPr lang="en-US" sz="900">
                <a:solidFill>
                  <a:srgbClr val="B45309"/>
                </a:solidFill>
                <a:latin typeface="Lato" panose="020F0502020204030203" pitchFamily="34" charset="0"/>
                <a:ea typeface="Lato" panose="020F0502020204030203" pitchFamily="34" charset="0"/>
                <a:cs typeface="Lato" panose="020F0502020204030203" pitchFamily="34" charset="0"/>
                <a:sym typeface="Helvetica Neue"/>
              </a:rPr>
              <a:t>: 40-60%</a:t>
            </a:r>
            <a:endParaRPr sz="90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828" name="Google Shape;828;p16"/>
          <p:cNvSpPr txBox="1"/>
          <p:nvPr/>
        </p:nvSpPr>
        <p:spPr>
          <a:xfrm>
            <a:off x="6588125" y="4139902"/>
            <a:ext cx="196850" cy="220573"/>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350">
                <a:solidFill>
                  <a:srgbClr val="FFFFFF"/>
                </a:solidFill>
                <a:latin typeface="Lato" panose="020F0502020204030203" pitchFamily="34" charset="0"/>
                <a:ea typeface="Lato" panose="020F0502020204030203" pitchFamily="34" charset="0"/>
                <a:cs typeface="Lato" panose="020F0502020204030203" pitchFamily="34" charset="0"/>
                <a:sym typeface="Arial Black"/>
              </a:rPr>
              <a:t></a:t>
            </a:r>
            <a:endParaRPr sz="1350">
              <a:solidFill>
                <a:schemeClr val="dk1"/>
              </a:solidFill>
              <a:latin typeface="Lato" panose="020F0502020204030203" pitchFamily="34" charset="0"/>
              <a:ea typeface="Lato" panose="020F0502020204030203" pitchFamily="34" charset="0"/>
              <a:cs typeface="Lato" panose="020F0502020204030203" pitchFamily="34" charset="0"/>
              <a:sym typeface="Arial Black"/>
            </a:endParaRPr>
          </a:p>
        </p:txBody>
      </p:sp>
      <p:sp>
        <p:nvSpPr>
          <p:cNvPr id="829" name="Google Shape;829;p16"/>
          <p:cNvSpPr txBox="1"/>
          <p:nvPr/>
        </p:nvSpPr>
        <p:spPr>
          <a:xfrm>
            <a:off x="6959599" y="3925252"/>
            <a:ext cx="4274457" cy="375744"/>
          </a:xfrm>
          <a:prstGeom prst="rect">
            <a:avLst/>
          </a:prstGeom>
          <a:noFill/>
          <a:ln>
            <a:noFill/>
          </a:ln>
        </p:spPr>
        <p:txBody>
          <a:bodyPr spcFirstLastPara="1" wrap="square" lIns="0" tIns="36825" rIns="0" bIns="0" anchor="t" anchorCtr="0">
            <a:spAutoFit/>
          </a:bodyPr>
          <a:lstStyle/>
          <a:p>
            <a:pPr marL="12700" marR="0" lvl="0" indent="0" algn="l" rtl="0">
              <a:lnSpc>
                <a:spcPct val="100000"/>
              </a:lnSpc>
              <a:spcBef>
                <a:spcPts val="0"/>
              </a:spcBef>
              <a:spcAft>
                <a:spcPts val="0"/>
              </a:spcAft>
              <a:buNone/>
            </a:pPr>
            <a:r>
              <a:rPr lang="en-US" sz="105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Cải tiến lớp vỏ tòa nhà</a:t>
            </a:r>
            <a:endParaRPr sz="1050">
              <a:solidFill>
                <a:srgbClr val="1F2937"/>
              </a:solidFill>
              <a:latin typeface="Lato" panose="020F0502020204030203" pitchFamily="34" charset="0"/>
              <a:ea typeface="Lato" panose="020F0502020204030203" pitchFamily="34" charset="0"/>
              <a:cs typeface="Lato" panose="020F0502020204030203" pitchFamily="34" charset="0"/>
              <a:sym typeface="Helvetica Neue"/>
            </a:endParaRPr>
          </a:p>
          <a:p>
            <a:pPr marL="12700" marR="0" lvl="0" indent="0" algn="l" rtl="0">
              <a:lnSpc>
                <a:spcPct val="100000"/>
              </a:lnSpc>
              <a:spcBef>
                <a:spcPts val="290"/>
              </a:spcBef>
              <a:spcAft>
                <a:spcPts val="0"/>
              </a:spcAft>
              <a:buNone/>
            </a:pPr>
            <a:r>
              <a:rPr lang="en-US" sz="90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Cách nhiệt, cửa sổ hiệu suất cao, mái mát, niêm phong không khí, che nắng</a:t>
            </a:r>
            <a:endParaRPr sz="90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830" name="Google Shape;830;p16"/>
          <p:cNvSpPr txBox="1"/>
          <p:nvPr/>
        </p:nvSpPr>
        <p:spPr>
          <a:xfrm>
            <a:off x="6959599" y="4369083"/>
            <a:ext cx="1648302" cy="151323"/>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vi-VN" sz="900">
                <a:solidFill>
                  <a:srgbClr val="047857"/>
                </a:solidFill>
                <a:latin typeface="Lato" panose="020F0502020204030203" pitchFamily="34" charset="0"/>
                <a:ea typeface="Lato" panose="020F0502020204030203" pitchFamily="34" charset="0"/>
                <a:cs typeface="Lato" panose="020F0502020204030203" pitchFamily="34" charset="0"/>
                <a:sym typeface="Helvetica Neue"/>
              </a:rPr>
              <a:t>Tiết kiệm năng lượng</a:t>
            </a:r>
            <a:r>
              <a:rPr lang="en-US" sz="900">
                <a:solidFill>
                  <a:srgbClr val="047857"/>
                </a:solidFill>
                <a:latin typeface="Lato" panose="020F0502020204030203" pitchFamily="34" charset="0"/>
                <a:ea typeface="Lato" panose="020F0502020204030203" pitchFamily="34" charset="0"/>
                <a:cs typeface="Lato" panose="020F0502020204030203" pitchFamily="34" charset="0"/>
                <a:sym typeface="Helvetica Neue"/>
              </a:rPr>
              <a:t>: 15-25%</a:t>
            </a:r>
            <a:endParaRPr sz="90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831" name="Google Shape;831;p16"/>
          <p:cNvSpPr txBox="1"/>
          <p:nvPr/>
        </p:nvSpPr>
        <p:spPr>
          <a:xfrm>
            <a:off x="6578600" y="4997449"/>
            <a:ext cx="215900" cy="220573"/>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350">
                <a:solidFill>
                  <a:srgbClr val="FFFFFF"/>
                </a:solidFill>
                <a:latin typeface="Lato" panose="020F0502020204030203" pitchFamily="34" charset="0"/>
                <a:ea typeface="Lato" panose="020F0502020204030203" pitchFamily="34" charset="0"/>
                <a:cs typeface="Lato" panose="020F0502020204030203" pitchFamily="34" charset="0"/>
                <a:sym typeface="Arial Black"/>
              </a:rPr>
              <a:t></a:t>
            </a:r>
            <a:endParaRPr sz="1350">
              <a:solidFill>
                <a:schemeClr val="dk1"/>
              </a:solidFill>
              <a:latin typeface="Lato" panose="020F0502020204030203" pitchFamily="34" charset="0"/>
              <a:ea typeface="Lato" panose="020F0502020204030203" pitchFamily="34" charset="0"/>
              <a:cs typeface="Lato" panose="020F0502020204030203" pitchFamily="34" charset="0"/>
              <a:sym typeface="Arial Black"/>
            </a:endParaRPr>
          </a:p>
        </p:txBody>
      </p:sp>
      <p:sp>
        <p:nvSpPr>
          <p:cNvPr id="832" name="Google Shape;832;p16"/>
          <p:cNvSpPr txBox="1"/>
          <p:nvPr/>
        </p:nvSpPr>
        <p:spPr>
          <a:xfrm>
            <a:off x="6959600" y="4782502"/>
            <a:ext cx="4537076" cy="552715"/>
          </a:xfrm>
          <a:prstGeom prst="rect">
            <a:avLst/>
          </a:prstGeom>
          <a:noFill/>
          <a:ln>
            <a:noFill/>
          </a:ln>
        </p:spPr>
        <p:txBody>
          <a:bodyPr spcFirstLastPara="1" wrap="square" lIns="0" tIns="36825" rIns="0" bIns="0" anchor="t" anchorCtr="0">
            <a:spAutoFit/>
          </a:bodyPr>
          <a:lstStyle/>
          <a:p>
            <a:pPr marL="12700" marR="0" lvl="0" indent="0" algn="l" rtl="0">
              <a:lnSpc>
                <a:spcPct val="100000"/>
              </a:lnSpc>
              <a:spcBef>
                <a:spcPts val="0"/>
              </a:spcBef>
              <a:spcAft>
                <a:spcPts val="0"/>
              </a:spcAft>
              <a:buNone/>
            </a:pPr>
            <a:r>
              <a:rPr lang="en-US" sz="105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Giám sát và kiểm soát năng lượng</a:t>
            </a:r>
            <a:endParaRPr sz="1050">
              <a:solidFill>
                <a:srgbClr val="1F2937"/>
              </a:solidFill>
              <a:latin typeface="Lato" panose="020F0502020204030203" pitchFamily="34" charset="0"/>
              <a:ea typeface="Lato" panose="020F0502020204030203" pitchFamily="34" charset="0"/>
              <a:cs typeface="Lato" panose="020F0502020204030203" pitchFamily="34" charset="0"/>
              <a:sym typeface="Helvetica Neue"/>
            </a:endParaRPr>
          </a:p>
          <a:p>
            <a:pPr marL="12700" marR="0" lvl="0" indent="0" algn="l" rtl="0">
              <a:lnSpc>
                <a:spcPct val="100000"/>
              </a:lnSpc>
              <a:spcBef>
                <a:spcPts val="290"/>
              </a:spcBef>
              <a:spcAft>
                <a:spcPts val="0"/>
              </a:spcAft>
              <a:buNone/>
            </a:pPr>
            <a:r>
              <a:rPr lang="en-US" sz="90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Hệ thống quản lý tòa nhà, cảm biến IoT, phân tích năng lượng, điều khiển tự động</a:t>
            </a:r>
            <a:endParaRPr sz="900">
              <a:solidFill>
                <a:srgbClr val="4A5462"/>
              </a:solidFill>
              <a:latin typeface="Lato" panose="020F0502020204030203" pitchFamily="34" charset="0"/>
              <a:ea typeface="Lato" panose="020F0502020204030203" pitchFamily="34" charset="0"/>
              <a:cs typeface="Lato" panose="020F0502020204030203" pitchFamily="34" charset="0"/>
              <a:sym typeface="Helvetica Neue"/>
            </a:endParaRPr>
          </a:p>
          <a:p>
            <a:pPr marL="12700" marR="0" lvl="0" indent="0" algn="l" rtl="0">
              <a:lnSpc>
                <a:spcPct val="100000"/>
              </a:lnSpc>
              <a:spcBef>
                <a:spcPts val="290"/>
              </a:spcBef>
              <a:spcAft>
                <a:spcPts val="0"/>
              </a:spcAft>
              <a:buNone/>
            </a:pPr>
            <a:r>
              <a:rPr lang="vi-VN" sz="900">
                <a:solidFill>
                  <a:srgbClr val="6D28D9"/>
                </a:solidFill>
                <a:latin typeface="Lato" panose="020F0502020204030203" pitchFamily="34" charset="0"/>
                <a:ea typeface="Lato" panose="020F0502020204030203" pitchFamily="34" charset="0"/>
                <a:cs typeface="Lato" panose="020F0502020204030203" pitchFamily="34" charset="0"/>
                <a:sym typeface="Helvetica Neue"/>
              </a:rPr>
              <a:t>Tiết kiệm năng lượng</a:t>
            </a:r>
            <a:r>
              <a:rPr lang="en-US" sz="900">
                <a:solidFill>
                  <a:srgbClr val="6D28D9"/>
                </a:solidFill>
                <a:latin typeface="Lato" panose="020F0502020204030203" pitchFamily="34" charset="0"/>
                <a:ea typeface="Lato" panose="020F0502020204030203" pitchFamily="34" charset="0"/>
                <a:cs typeface="Lato" panose="020F0502020204030203" pitchFamily="34" charset="0"/>
                <a:sym typeface="Helvetica Neue"/>
              </a:rPr>
              <a:t>: 10-30%</a:t>
            </a:r>
            <a:endParaRPr sz="90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833" name="Google Shape;833;p16"/>
          <p:cNvSpPr txBox="1"/>
          <p:nvPr/>
        </p:nvSpPr>
        <p:spPr>
          <a:xfrm>
            <a:off x="6616700" y="5854699"/>
            <a:ext cx="139700" cy="220573"/>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350">
                <a:solidFill>
                  <a:srgbClr val="FFFFFF"/>
                </a:solidFill>
                <a:latin typeface="Lato" panose="020F0502020204030203" pitchFamily="34" charset="0"/>
                <a:ea typeface="Lato" panose="020F0502020204030203" pitchFamily="34" charset="0"/>
                <a:cs typeface="Lato" panose="020F0502020204030203" pitchFamily="34" charset="0"/>
                <a:sym typeface="Arial Black"/>
              </a:rPr>
              <a:t></a:t>
            </a:r>
            <a:endParaRPr sz="1350">
              <a:solidFill>
                <a:schemeClr val="dk1"/>
              </a:solidFill>
              <a:latin typeface="Lato" panose="020F0502020204030203" pitchFamily="34" charset="0"/>
              <a:ea typeface="Lato" panose="020F0502020204030203" pitchFamily="34" charset="0"/>
              <a:cs typeface="Lato" panose="020F0502020204030203" pitchFamily="34" charset="0"/>
              <a:sym typeface="Arial Black"/>
            </a:endParaRPr>
          </a:p>
        </p:txBody>
      </p:sp>
      <p:sp>
        <p:nvSpPr>
          <p:cNvPr id="834" name="Google Shape;834;p16"/>
          <p:cNvSpPr txBox="1"/>
          <p:nvPr/>
        </p:nvSpPr>
        <p:spPr>
          <a:xfrm>
            <a:off x="6959600" y="5639752"/>
            <a:ext cx="4274456" cy="362920"/>
          </a:xfrm>
          <a:prstGeom prst="rect">
            <a:avLst/>
          </a:prstGeom>
          <a:noFill/>
          <a:ln>
            <a:noFill/>
          </a:ln>
        </p:spPr>
        <p:txBody>
          <a:bodyPr spcFirstLastPara="1" wrap="square" lIns="0" tIns="36825" rIns="0" bIns="0" anchor="t" anchorCtr="0">
            <a:spAutoFit/>
          </a:bodyPr>
          <a:lstStyle/>
          <a:p>
            <a:pPr marL="12700" marR="0" lvl="0" indent="0" algn="l" rtl="0">
              <a:lnSpc>
                <a:spcPct val="100000"/>
              </a:lnSpc>
              <a:spcBef>
                <a:spcPts val="0"/>
              </a:spcBef>
              <a:spcAft>
                <a:spcPts val="0"/>
              </a:spcAft>
              <a:buNone/>
            </a:pPr>
            <a:r>
              <a:rPr lang="en-US" sz="105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Thiết bị hiệu quả năng lượng</a:t>
            </a:r>
            <a:endParaRPr sz="105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a:p>
            <a:pPr marL="12700" marR="0" lvl="0" indent="0" algn="l" rtl="0">
              <a:lnSpc>
                <a:spcPct val="100000"/>
              </a:lnSpc>
              <a:spcBef>
                <a:spcPts val="165"/>
              </a:spcBef>
              <a:spcAft>
                <a:spcPts val="0"/>
              </a:spcAft>
              <a:buNone/>
            </a:pPr>
            <a:r>
              <a:rPr lang="en-US" sz="90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Thiết bị hiệu suất cao, phích cắm thông minh, chương trình nâng cấp thiết bị</a:t>
            </a:r>
            <a:endParaRPr sz="90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835" name="Google Shape;835;p16"/>
          <p:cNvSpPr txBox="1"/>
          <p:nvPr/>
        </p:nvSpPr>
        <p:spPr>
          <a:xfrm>
            <a:off x="6959599" y="6116136"/>
            <a:ext cx="1648302" cy="151323"/>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vi-VN" sz="900">
                <a:solidFill>
                  <a:srgbClr val="B91B1B"/>
                </a:solidFill>
                <a:latin typeface="Lato" panose="020F0502020204030203" pitchFamily="34" charset="0"/>
                <a:ea typeface="Lato" panose="020F0502020204030203" pitchFamily="34" charset="0"/>
                <a:cs typeface="Lato" panose="020F0502020204030203" pitchFamily="34" charset="0"/>
                <a:sym typeface="Helvetica Neue"/>
              </a:rPr>
              <a:t>Tiết kiệm năng lượng</a:t>
            </a:r>
            <a:r>
              <a:rPr lang="en-US" sz="900">
                <a:solidFill>
                  <a:srgbClr val="B91B1B"/>
                </a:solidFill>
                <a:latin typeface="Lato" panose="020F0502020204030203" pitchFamily="34" charset="0"/>
                <a:ea typeface="Lato" panose="020F0502020204030203" pitchFamily="34" charset="0"/>
                <a:cs typeface="Lato" panose="020F0502020204030203" pitchFamily="34" charset="0"/>
                <a:sym typeface="Helvetica Neue"/>
              </a:rPr>
              <a:t>: 25-35%</a:t>
            </a:r>
            <a:endParaRPr sz="90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pic>
        <p:nvPicPr>
          <p:cNvPr id="836" name="Google Shape;836;p16"/>
          <p:cNvPicPr preferRelativeResize="0"/>
          <p:nvPr/>
        </p:nvPicPr>
        <p:blipFill rotWithShape="1">
          <a:blip r:embed="rId4">
            <a:alphaModFix/>
          </a:blip>
          <a:srcRect/>
          <a:stretch/>
        </p:blipFill>
        <p:spPr>
          <a:xfrm>
            <a:off x="6229471" y="1533524"/>
            <a:ext cx="5562353" cy="38099"/>
          </a:xfrm>
          <a:prstGeom prst="rect">
            <a:avLst/>
          </a:prstGeom>
          <a:noFill/>
          <a:ln>
            <a:noFill/>
          </a:ln>
        </p:spPr>
      </p:pic>
      <p:sp>
        <p:nvSpPr>
          <p:cNvPr id="2" name="TextBox 1">
            <a:extLst>
              <a:ext uri="{FF2B5EF4-FFF2-40B4-BE49-F238E27FC236}">
                <a16:creationId xmlns:a16="http://schemas.microsoft.com/office/drawing/2014/main" id="{AFF929AD-70DA-E015-2096-7301E538EA9C}"/>
              </a:ext>
            </a:extLst>
          </p:cNvPr>
          <p:cNvSpPr txBox="1"/>
          <p:nvPr/>
        </p:nvSpPr>
        <p:spPr>
          <a:xfrm>
            <a:off x="644230" y="6079774"/>
            <a:ext cx="6188877" cy="600164"/>
          </a:xfrm>
          <a:prstGeom prst="rect">
            <a:avLst/>
          </a:prstGeom>
          <a:noFill/>
        </p:spPr>
        <p:txBody>
          <a:bodyPr wrap="square">
            <a:spAutoFit/>
          </a:bodyPr>
          <a:lstStyle/>
          <a:p>
            <a:pPr marL="0" lvl="0" indent="0" algn="l" rtl="0">
              <a:lnSpc>
                <a:spcPct val="100000"/>
              </a:lnSpc>
              <a:spcBef>
                <a:spcPts val="0"/>
              </a:spcBef>
              <a:spcAft>
                <a:spcPts val="0"/>
              </a:spcAft>
              <a:buSzPts val="1100"/>
              <a:buNone/>
            </a:pPr>
            <a:r>
              <a:rPr lang="en-US" sz="1100" i="1" dirty="0" err="1"/>
              <a:t>Nguồn</a:t>
            </a:r>
            <a:r>
              <a:rPr lang="en-US" sz="1100" i="1" dirty="0"/>
              <a:t>:</a:t>
            </a:r>
            <a:r>
              <a:rPr lang="en-US" sz="1100" i="1" dirty="0">
                <a:latin typeface="Lato" panose="020F0502020204030203" pitchFamily="34" charset="0"/>
                <a:ea typeface="Lato" panose="020F0502020204030203" pitchFamily="34" charset="0"/>
                <a:cs typeface="Lato" panose="020F0502020204030203" pitchFamily="34" charset="0"/>
              </a:rPr>
              <a:t> </a:t>
            </a:r>
          </a:p>
          <a:p>
            <a:pPr marL="0" lvl="0" indent="0" algn="l" rtl="0">
              <a:lnSpc>
                <a:spcPct val="100000"/>
              </a:lnSpc>
              <a:spcBef>
                <a:spcPts val="0"/>
              </a:spcBef>
              <a:spcAft>
                <a:spcPts val="0"/>
              </a:spcAft>
              <a:buSzPts val="1100"/>
              <a:buNone/>
            </a:pPr>
            <a:r>
              <a:rPr lang="en-US" sz="1100" i="1" dirty="0">
                <a:latin typeface="Lato" panose="020F0502020204030203" pitchFamily="34" charset="0"/>
                <a:ea typeface="Lato" panose="020F0502020204030203" pitchFamily="34" charset="0"/>
                <a:cs typeface="Lato" panose="020F0502020204030203" pitchFamily="34" charset="0"/>
              </a:rPr>
              <a:t>  - </a:t>
            </a:r>
            <a:r>
              <a:rPr lang="it-IT" sz="1100" i="1" dirty="0"/>
              <a:t>VN General Statistics Office: </a:t>
            </a:r>
            <a:r>
              <a:rPr lang="it-IT" sz="1100" i="1" dirty="0">
                <a:hlinkClick r:id="rId6"/>
              </a:rPr>
              <a:t>https://www.nso.gov.vn/</a:t>
            </a:r>
            <a:r>
              <a:rPr lang="it-IT" sz="1100" i="1" dirty="0"/>
              <a:t>; </a:t>
            </a:r>
          </a:p>
          <a:p>
            <a:pPr marL="0" lvl="0" indent="0" algn="l" rtl="0">
              <a:lnSpc>
                <a:spcPct val="100000"/>
              </a:lnSpc>
              <a:spcBef>
                <a:spcPts val="0"/>
              </a:spcBef>
              <a:spcAft>
                <a:spcPts val="0"/>
              </a:spcAft>
              <a:buSzPts val="1100"/>
              <a:buNone/>
            </a:pPr>
            <a:r>
              <a:rPr lang="it-IT" sz="1100" i="1" dirty="0"/>
              <a:t>  - Vietnam: National energy master Plan ;</a:t>
            </a:r>
          </a:p>
        </p:txBody>
      </p:sp>
    </p:spTree>
  </p:cSld>
  <p:clrMapOvr>
    <a:masterClrMapping/>
  </p:clrMapOvr>
  <p:transition advClick="0"/>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870"/>
        <p:cNvGrpSpPr/>
        <p:nvPr/>
      </p:nvGrpSpPr>
      <p:grpSpPr>
        <a:xfrm>
          <a:off x="0" y="0"/>
          <a:ext cx="0" cy="0"/>
          <a:chOff x="0" y="0"/>
          <a:chExt cx="0" cy="0"/>
        </a:xfrm>
      </p:grpSpPr>
      <p:sp>
        <p:nvSpPr>
          <p:cNvPr id="874" name="Google Shape;874;p18"/>
          <p:cNvSpPr txBox="1"/>
          <p:nvPr/>
        </p:nvSpPr>
        <p:spPr>
          <a:xfrm>
            <a:off x="368299" y="11432539"/>
            <a:ext cx="3121660" cy="178244"/>
          </a:xfrm>
          <a:prstGeom prst="rect">
            <a:avLst/>
          </a:prstGeom>
          <a:noFill/>
          <a:ln>
            <a:noFill/>
          </a:ln>
        </p:spPr>
        <p:txBody>
          <a:bodyPr spcFirstLastPara="1" wrap="square" lIns="0" tIns="16500" rIns="0" bIns="0" anchor="t" anchorCtr="0">
            <a:spAutoFit/>
          </a:bodyPr>
          <a:lstStyle/>
          <a:p>
            <a:pPr marL="12700" marR="0" lvl="0" indent="0" algn="l" rtl="0">
              <a:lnSpc>
                <a:spcPct val="100000"/>
              </a:lnSpc>
              <a:spcBef>
                <a:spcPts val="0"/>
              </a:spcBef>
              <a:spcAft>
                <a:spcPts val="0"/>
              </a:spcAft>
              <a:buNone/>
            </a:pPr>
            <a:r>
              <a:rPr lang="en-US" sz="1050">
                <a:solidFill>
                  <a:srgbClr val="666666"/>
                </a:solidFill>
                <a:latin typeface="Lato" panose="020F0502020204030203" pitchFamily="34" charset="0"/>
                <a:ea typeface="Lato" panose="020F0502020204030203" pitchFamily="34" charset="0"/>
                <a:cs typeface="Lato" panose="020F0502020204030203" pitchFamily="34" charset="0"/>
                <a:sym typeface="Helvetica Neue"/>
              </a:rPr>
              <a:t>Energy Efficiency Training Program | Slide 16 of 18</a:t>
            </a:r>
            <a:endParaRPr sz="105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grpSp>
        <p:nvGrpSpPr>
          <p:cNvPr id="875" name="Google Shape;875;p18"/>
          <p:cNvGrpSpPr/>
          <p:nvPr/>
        </p:nvGrpSpPr>
        <p:grpSpPr>
          <a:xfrm>
            <a:off x="277370" y="1422041"/>
            <a:ext cx="5806440" cy="5230049"/>
            <a:chOff x="277368" y="1469136"/>
            <a:chExt cx="5806440" cy="5788660"/>
          </a:xfrm>
        </p:grpSpPr>
        <p:sp>
          <p:nvSpPr>
            <p:cNvPr id="877" name="Google Shape;877;p18"/>
            <p:cNvSpPr/>
            <p:nvPr/>
          </p:nvSpPr>
          <p:spPr>
            <a:xfrm>
              <a:off x="277368" y="1469136"/>
              <a:ext cx="5806440" cy="5788660"/>
            </a:xfrm>
            <a:custGeom>
              <a:avLst/>
              <a:gdLst/>
              <a:ahLst/>
              <a:cxnLst/>
              <a:rect l="l" t="t" r="r" b="b"/>
              <a:pathLst>
                <a:path w="5806440" h="5788659" extrusionOk="0">
                  <a:moveTo>
                    <a:pt x="5806439" y="5788151"/>
                  </a:moveTo>
                  <a:lnTo>
                    <a:pt x="0" y="5788151"/>
                  </a:lnTo>
                  <a:lnTo>
                    <a:pt x="0" y="0"/>
                  </a:lnTo>
                  <a:lnTo>
                    <a:pt x="5806439" y="0"/>
                  </a:lnTo>
                  <a:lnTo>
                    <a:pt x="5806439" y="73913"/>
                  </a:lnTo>
                  <a:lnTo>
                    <a:pt x="198881" y="73913"/>
                  </a:lnTo>
                  <a:lnTo>
                    <a:pt x="190437" y="74321"/>
                  </a:lnTo>
                  <a:lnTo>
                    <a:pt x="151246" y="88347"/>
                  </a:lnTo>
                  <a:lnTo>
                    <a:pt x="123290" y="119187"/>
                  </a:lnTo>
                  <a:lnTo>
                    <a:pt x="113156" y="159638"/>
                  </a:lnTo>
                  <a:lnTo>
                    <a:pt x="113156" y="5550788"/>
                  </a:lnTo>
                  <a:lnTo>
                    <a:pt x="123290" y="5591239"/>
                  </a:lnTo>
                  <a:lnTo>
                    <a:pt x="151246" y="5622078"/>
                  </a:lnTo>
                  <a:lnTo>
                    <a:pt x="190437" y="5636105"/>
                  </a:lnTo>
                  <a:lnTo>
                    <a:pt x="198881" y="5636513"/>
                  </a:lnTo>
                  <a:lnTo>
                    <a:pt x="5806439" y="5636513"/>
                  </a:lnTo>
                  <a:lnTo>
                    <a:pt x="5806439" y="5788151"/>
                  </a:lnTo>
                  <a:close/>
                </a:path>
                <a:path w="5806440" h="5788659" extrusionOk="0">
                  <a:moveTo>
                    <a:pt x="5806439" y="5636513"/>
                  </a:moveTo>
                  <a:lnTo>
                    <a:pt x="5609081" y="5636513"/>
                  </a:lnTo>
                  <a:lnTo>
                    <a:pt x="5617526" y="5636105"/>
                  </a:lnTo>
                  <a:lnTo>
                    <a:pt x="5625808" y="5634881"/>
                  </a:lnTo>
                  <a:lnTo>
                    <a:pt x="5663438" y="5617087"/>
                  </a:lnTo>
                  <a:lnTo>
                    <a:pt x="5688280" y="5583593"/>
                  </a:lnTo>
                  <a:lnTo>
                    <a:pt x="5694806" y="5550788"/>
                  </a:lnTo>
                  <a:lnTo>
                    <a:pt x="5694806" y="159638"/>
                  </a:lnTo>
                  <a:lnTo>
                    <a:pt x="5684672" y="119187"/>
                  </a:lnTo>
                  <a:lnTo>
                    <a:pt x="5656716" y="88347"/>
                  </a:lnTo>
                  <a:lnTo>
                    <a:pt x="5617526" y="74321"/>
                  </a:lnTo>
                  <a:lnTo>
                    <a:pt x="5609081" y="73913"/>
                  </a:lnTo>
                  <a:lnTo>
                    <a:pt x="5806439" y="73913"/>
                  </a:lnTo>
                  <a:lnTo>
                    <a:pt x="5806439" y="5636513"/>
                  </a:lnTo>
                  <a:close/>
                </a:path>
              </a:pathLst>
            </a:custGeom>
            <a:solidFill>
              <a:srgbClr val="000000">
                <a:alpha val="5098"/>
              </a:srgbClr>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878" name="Google Shape;878;p18"/>
            <p:cNvSpPr/>
            <p:nvPr/>
          </p:nvSpPr>
          <p:spPr>
            <a:xfrm>
              <a:off x="380999" y="1533524"/>
              <a:ext cx="5600700" cy="5581650"/>
            </a:xfrm>
            <a:custGeom>
              <a:avLst/>
              <a:gdLst/>
              <a:ahLst/>
              <a:cxnLst/>
              <a:rect l="l" t="t" r="r" b="b"/>
              <a:pathLst>
                <a:path w="5600700" h="5581650" extrusionOk="0">
                  <a:moveTo>
                    <a:pt x="5511703" y="5581648"/>
                  </a:moveTo>
                  <a:lnTo>
                    <a:pt x="88995" y="5581648"/>
                  </a:lnTo>
                  <a:lnTo>
                    <a:pt x="82801" y="5581039"/>
                  </a:lnTo>
                  <a:lnTo>
                    <a:pt x="37131" y="5562121"/>
                  </a:lnTo>
                  <a:lnTo>
                    <a:pt x="9643" y="5528627"/>
                  </a:lnTo>
                  <a:lnTo>
                    <a:pt x="0" y="5492653"/>
                  </a:lnTo>
                  <a:lnTo>
                    <a:pt x="0" y="5486399"/>
                  </a:lnTo>
                  <a:lnTo>
                    <a:pt x="0" y="88995"/>
                  </a:lnTo>
                  <a:lnTo>
                    <a:pt x="12577" y="47531"/>
                  </a:lnTo>
                  <a:lnTo>
                    <a:pt x="47532" y="12577"/>
                  </a:lnTo>
                  <a:lnTo>
                    <a:pt x="88995" y="0"/>
                  </a:lnTo>
                  <a:lnTo>
                    <a:pt x="5511703" y="0"/>
                  </a:lnTo>
                  <a:lnTo>
                    <a:pt x="5553166" y="12577"/>
                  </a:lnTo>
                  <a:lnTo>
                    <a:pt x="5588120" y="47531"/>
                  </a:lnTo>
                  <a:lnTo>
                    <a:pt x="5600699" y="88995"/>
                  </a:lnTo>
                  <a:lnTo>
                    <a:pt x="5600699" y="5492653"/>
                  </a:lnTo>
                  <a:lnTo>
                    <a:pt x="5588120" y="5534116"/>
                  </a:lnTo>
                  <a:lnTo>
                    <a:pt x="5553165" y="5569070"/>
                  </a:lnTo>
                  <a:lnTo>
                    <a:pt x="5517897" y="5581039"/>
                  </a:lnTo>
                  <a:lnTo>
                    <a:pt x="5511703" y="5581648"/>
                  </a:lnTo>
                  <a:close/>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879" name="Google Shape;879;p18"/>
            <p:cNvSpPr/>
            <p:nvPr/>
          </p:nvSpPr>
          <p:spPr>
            <a:xfrm>
              <a:off x="576262" y="2166937"/>
              <a:ext cx="5210175" cy="1895475"/>
            </a:xfrm>
            <a:custGeom>
              <a:avLst/>
              <a:gdLst/>
              <a:ahLst/>
              <a:cxnLst/>
              <a:rect l="l" t="t" r="r" b="b"/>
              <a:pathLst>
                <a:path w="5210175" h="1895475" extrusionOk="0">
                  <a:moveTo>
                    <a:pt x="5143427" y="1895474"/>
                  </a:moveTo>
                  <a:lnTo>
                    <a:pt x="66746" y="1895474"/>
                  </a:lnTo>
                  <a:lnTo>
                    <a:pt x="62101" y="1895017"/>
                  </a:lnTo>
                  <a:lnTo>
                    <a:pt x="24240" y="1877867"/>
                  </a:lnTo>
                  <a:lnTo>
                    <a:pt x="2287" y="1842573"/>
                  </a:lnTo>
                  <a:lnTo>
                    <a:pt x="0" y="1828727"/>
                  </a:lnTo>
                  <a:lnTo>
                    <a:pt x="0" y="1824037"/>
                  </a:lnTo>
                  <a:lnTo>
                    <a:pt x="0" y="66746"/>
                  </a:lnTo>
                  <a:lnTo>
                    <a:pt x="14645" y="27848"/>
                  </a:lnTo>
                  <a:lnTo>
                    <a:pt x="48433" y="3642"/>
                  </a:lnTo>
                  <a:lnTo>
                    <a:pt x="66746" y="0"/>
                  </a:lnTo>
                  <a:lnTo>
                    <a:pt x="5143427" y="0"/>
                  </a:lnTo>
                  <a:lnTo>
                    <a:pt x="5182324" y="14645"/>
                  </a:lnTo>
                  <a:lnTo>
                    <a:pt x="5206530" y="48432"/>
                  </a:lnTo>
                  <a:lnTo>
                    <a:pt x="5210174" y="66746"/>
                  </a:lnTo>
                  <a:lnTo>
                    <a:pt x="5210174" y="1828727"/>
                  </a:lnTo>
                  <a:lnTo>
                    <a:pt x="5195528" y="1867625"/>
                  </a:lnTo>
                  <a:lnTo>
                    <a:pt x="5161740" y="1891831"/>
                  </a:lnTo>
                  <a:lnTo>
                    <a:pt x="5148072" y="1895017"/>
                  </a:lnTo>
                  <a:lnTo>
                    <a:pt x="5143427" y="1895474"/>
                  </a:lnTo>
                  <a:close/>
                </a:path>
              </a:pathLst>
            </a:custGeom>
            <a:solidFill>
              <a:srgbClr val="FFFAE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880" name="Google Shape;880;p18"/>
            <p:cNvSpPr/>
            <p:nvPr/>
          </p:nvSpPr>
          <p:spPr>
            <a:xfrm>
              <a:off x="576262" y="2166937"/>
              <a:ext cx="5210175" cy="1895475"/>
            </a:xfrm>
            <a:custGeom>
              <a:avLst/>
              <a:gdLst/>
              <a:ahLst/>
              <a:cxnLst/>
              <a:rect l="l" t="t" r="r" b="b"/>
              <a:pathLst>
                <a:path w="5210175" h="1895475" extrusionOk="0">
                  <a:moveTo>
                    <a:pt x="0" y="1824037"/>
                  </a:moveTo>
                  <a:lnTo>
                    <a:pt x="0" y="71437"/>
                  </a:lnTo>
                  <a:lnTo>
                    <a:pt x="0" y="66746"/>
                  </a:lnTo>
                  <a:lnTo>
                    <a:pt x="457" y="62101"/>
                  </a:lnTo>
                  <a:lnTo>
                    <a:pt x="1372" y="57500"/>
                  </a:lnTo>
                  <a:lnTo>
                    <a:pt x="2287" y="52900"/>
                  </a:lnTo>
                  <a:lnTo>
                    <a:pt x="3642" y="48432"/>
                  </a:lnTo>
                  <a:lnTo>
                    <a:pt x="5437" y="44099"/>
                  </a:lnTo>
                  <a:lnTo>
                    <a:pt x="7232" y="39765"/>
                  </a:lnTo>
                  <a:lnTo>
                    <a:pt x="9433" y="35648"/>
                  </a:lnTo>
                  <a:lnTo>
                    <a:pt x="12039" y="31748"/>
                  </a:lnTo>
                  <a:lnTo>
                    <a:pt x="14645" y="27848"/>
                  </a:lnTo>
                  <a:lnTo>
                    <a:pt x="17606" y="24240"/>
                  </a:lnTo>
                  <a:lnTo>
                    <a:pt x="20923" y="20923"/>
                  </a:lnTo>
                  <a:lnTo>
                    <a:pt x="24240" y="17606"/>
                  </a:lnTo>
                  <a:lnTo>
                    <a:pt x="27848" y="14645"/>
                  </a:lnTo>
                  <a:lnTo>
                    <a:pt x="31748" y="12039"/>
                  </a:lnTo>
                  <a:lnTo>
                    <a:pt x="35648" y="9432"/>
                  </a:lnTo>
                  <a:lnTo>
                    <a:pt x="39765" y="7232"/>
                  </a:lnTo>
                  <a:lnTo>
                    <a:pt x="44099" y="5437"/>
                  </a:lnTo>
                  <a:lnTo>
                    <a:pt x="48433" y="3642"/>
                  </a:lnTo>
                  <a:lnTo>
                    <a:pt x="52900" y="2287"/>
                  </a:lnTo>
                  <a:lnTo>
                    <a:pt x="57500" y="1372"/>
                  </a:lnTo>
                  <a:lnTo>
                    <a:pt x="62101" y="457"/>
                  </a:lnTo>
                  <a:lnTo>
                    <a:pt x="66746" y="0"/>
                  </a:lnTo>
                  <a:lnTo>
                    <a:pt x="71437" y="0"/>
                  </a:lnTo>
                  <a:lnTo>
                    <a:pt x="5138736" y="0"/>
                  </a:lnTo>
                  <a:lnTo>
                    <a:pt x="5143427" y="0"/>
                  </a:lnTo>
                  <a:lnTo>
                    <a:pt x="5148072" y="457"/>
                  </a:lnTo>
                  <a:lnTo>
                    <a:pt x="5152672" y="1372"/>
                  </a:lnTo>
                  <a:lnTo>
                    <a:pt x="5157272" y="2287"/>
                  </a:lnTo>
                  <a:lnTo>
                    <a:pt x="5161740" y="3642"/>
                  </a:lnTo>
                  <a:lnTo>
                    <a:pt x="5166074" y="5437"/>
                  </a:lnTo>
                  <a:lnTo>
                    <a:pt x="5170407" y="7232"/>
                  </a:lnTo>
                  <a:lnTo>
                    <a:pt x="5174524" y="9432"/>
                  </a:lnTo>
                  <a:lnTo>
                    <a:pt x="5178424" y="12039"/>
                  </a:lnTo>
                  <a:lnTo>
                    <a:pt x="5182324" y="14645"/>
                  </a:lnTo>
                  <a:lnTo>
                    <a:pt x="5185933" y="17606"/>
                  </a:lnTo>
                  <a:lnTo>
                    <a:pt x="5189250" y="20923"/>
                  </a:lnTo>
                  <a:lnTo>
                    <a:pt x="5192567" y="24240"/>
                  </a:lnTo>
                  <a:lnTo>
                    <a:pt x="5208801" y="57500"/>
                  </a:lnTo>
                  <a:lnTo>
                    <a:pt x="5209716" y="62101"/>
                  </a:lnTo>
                  <a:lnTo>
                    <a:pt x="5210174" y="66746"/>
                  </a:lnTo>
                  <a:lnTo>
                    <a:pt x="5210174" y="71437"/>
                  </a:lnTo>
                  <a:lnTo>
                    <a:pt x="5210174" y="1824037"/>
                  </a:lnTo>
                  <a:lnTo>
                    <a:pt x="5210174" y="1828727"/>
                  </a:lnTo>
                  <a:lnTo>
                    <a:pt x="5209716" y="1833373"/>
                  </a:lnTo>
                  <a:lnTo>
                    <a:pt x="5208801" y="1837973"/>
                  </a:lnTo>
                  <a:lnTo>
                    <a:pt x="5207886" y="1842573"/>
                  </a:lnTo>
                  <a:lnTo>
                    <a:pt x="5185933" y="1877867"/>
                  </a:lnTo>
                  <a:lnTo>
                    <a:pt x="5152672" y="1894101"/>
                  </a:lnTo>
                  <a:lnTo>
                    <a:pt x="5148072" y="1895017"/>
                  </a:lnTo>
                  <a:lnTo>
                    <a:pt x="5143427" y="1895474"/>
                  </a:lnTo>
                  <a:lnTo>
                    <a:pt x="5138736" y="1895474"/>
                  </a:lnTo>
                  <a:lnTo>
                    <a:pt x="71437" y="1895474"/>
                  </a:lnTo>
                  <a:lnTo>
                    <a:pt x="66746" y="1895474"/>
                  </a:lnTo>
                  <a:lnTo>
                    <a:pt x="62101" y="1895017"/>
                  </a:lnTo>
                  <a:lnTo>
                    <a:pt x="31748" y="1883434"/>
                  </a:lnTo>
                  <a:lnTo>
                    <a:pt x="27848" y="1880828"/>
                  </a:lnTo>
                  <a:lnTo>
                    <a:pt x="3642" y="1847041"/>
                  </a:lnTo>
                  <a:lnTo>
                    <a:pt x="0" y="1828727"/>
                  </a:lnTo>
                  <a:lnTo>
                    <a:pt x="0" y="1824037"/>
                  </a:lnTo>
                </a:path>
              </a:pathLst>
            </a:custGeom>
            <a:noFill/>
            <a:ln w="9525" cap="flat" cmpd="sng">
              <a:solidFill>
                <a:srgbClr val="FEF2C7"/>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881" name="Google Shape;881;p18"/>
            <p:cNvSpPr/>
            <p:nvPr/>
          </p:nvSpPr>
          <p:spPr>
            <a:xfrm>
              <a:off x="576262" y="4224337"/>
              <a:ext cx="5210175" cy="2619375"/>
            </a:xfrm>
            <a:custGeom>
              <a:avLst/>
              <a:gdLst/>
              <a:ahLst/>
              <a:cxnLst/>
              <a:rect l="l" t="t" r="r" b="b"/>
              <a:pathLst>
                <a:path w="5210175" h="2619375" extrusionOk="0">
                  <a:moveTo>
                    <a:pt x="5143427" y="2619374"/>
                  </a:moveTo>
                  <a:lnTo>
                    <a:pt x="66746" y="2619374"/>
                  </a:lnTo>
                  <a:lnTo>
                    <a:pt x="62101" y="2618916"/>
                  </a:lnTo>
                  <a:lnTo>
                    <a:pt x="24240" y="2601767"/>
                  </a:lnTo>
                  <a:lnTo>
                    <a:pt x="2287" y="2566473"/>
                  </a:lnTo>
                  <a:lnTo>
                    <a:pt x="0" y="2552627"/>
                  </a:lnTo>
                  <a:lnTo>
                    <a:pt x="0" y="2547937"/>
                  </a:lnTo>
                  <a:lnTo>
                    <a:pt x="0" y="66746"/>
                  </a:lnTo>
                  <a:lnTo>
                    <a:pt x="14645" y="27848"/>
                  </a:lnTo>
                  <a:lnTo>
                    <a:pt x="48433" y="3642"/>
                  </a:lnTo>
                  <a:lnTo>
                    <a:pt x="66746" y="0"/>
                  </a:lnTo>
                  <a:lnTo>
                    <a:pt x="5143427" y="0"/>
                  </a:lnTo>
                  <a:lnTo>
                    <a:pt x="5182324" y="14645"/>
                  </a:lnTo>
                  <a:lnTo>
                    <a:pt x="5206530" y="48432"/>
                  </a:lnTo>
                  <a:lnTo>
                    <a:pt x="5210174" y="66746"/>
                  </a:lnTo>
                  <a:lnTo>
                    <a:pt x="5210174" y="2552627"/>
                  </a:lnTo>
                  <a:lnTo>
                    <a:pt x="5195528" y="2591524"/>
                  </a:lnTo>
                  <a:lnTo>
                    <a:pt x="5161740" y="2615730"/>
                  </a:lnTo>
                  <a:lnTo>
                    <a:pt x="5148072" y="2618916"/>
                  </a:lnTo>
                  <a:lnTo>
                    <a:pt x="5143427" y="2619374"/>
                  </a:lnTo>
                  <a:close/>
                </a:path>
              </a:pathLst>
            </a:custGeom>
            <a:solidFill>
              <a:srgbClr val="EFF5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882" name="Google Shape;882;p18"/>
            <p:cNvSpPr/>
            <p:nvPr/>
          </p:nvSpPr>
          <p:spPr>
            <a:xfrm>
              <a:off x="576262" y="4224337"/>
              <a:ext cx="5210175" cy="2619375"/>
            </a:xfrm>
            <a:custGeom>
              <a:avLst/>
              <a:gdLst/>
              <a:ahLst/>
              <a:cxnLst/>
              <a:rect l="l" t="t" r="r" b="b"/>
              <a:pathLst>
                <a:path w="5210175" h="2619375" extrusionOk="0">
                  <a:moveTo>
                    <a:pt x="0" y="2547937"/>
                  </a:moveTo>
                  <a:lnTo>
                    <a:pt x="0" y="71437"/>
                  </a:lnTo>
                  <a:lnTo>
                    <a:pt x="0" y="66746"/>
                  </a:lnTo>
                  <a:lnTo>
                    <a:pt x="457" y="62100"/>
                  </a:lnTo>
                  <a:lnTo>
                    <a:pt x="1372" y="57500"/>
                  </a:lnTo>
                  <a:lnTo>
                    <a:pt x="2287" y="52899"/>
                  </a:lnTo>
                  <a:lnTo>
                    <a:pt x="3642" y="48432"/>
                  </a:lnTo>
                  <a:lnTo>
                    <a:pt x="5437" y="44098"/>
                  </a:lnTo>
                  <a:lnTo>
                    <a:pt x="7232" y="39764"/>
                  </a:lnTo>
                  <a:lnTo>
                    <a:pt x="9433" y="35648"/>
                  </a:lnTo>
                  <a:lnTo>
                    <a:pt x="12039" y="31748"/>
                  </a:lnTo>
                  <a:lnTo>
                    <a:pt x="14645" y="27848"/>
                  </a:lnTo>
                  <a:lnTo>
                    <a:pt x="17606" y="24239"/>
                  </a:lnTo>
                  <a:lnTo>
                    <a:pt x="20923" y="20923"/>
                  </a:lnTo>
                  <a:lnTo>
                    <a:pt x="24240" y="17606"/>
                  </a:lnTo>
                  <a:lnTo>
                    <a:pt x="62101" y="457"/>
                  </a:lnTo>
                  <a:lnTo>
                    <a:pt x="66746" y="0"/>
                  </a:lnTo>
                  <a:lnTo>
                    <a:pt x="71437" y="0"/>
                  </a:lnTo>
                  <a:lnTo>
                    <a:pt x="5138736" y="0"/>
                  </a:lnTo>
                  <a:lnTo>
                    <a:pt x="5143427" y="0"/>
                  </a:lnTo>
                  <a:lnTo>
                    <a:pt x="5148072" y="457"/>
                  </a:lnTo>
                  <a:lnTo>
                    <a:pt x="5178424" y="12039"/>
                  </a:lnTo>
                  <a:lnTo>
                    <a:pt x="5182324" y="14645"/>
                  </a:lnTo>
                  <a:lnTo>
                    <a:pt x="5185933" y="17606"/>
                  </a:lnTo>
                  <a:lnTo>
                    <a:pt x="5189250" y="20923"/>
                  </a:lnTo>
                  <a:lnTo>
                    <a:pt x="5192567" y="24239"/>
                  </a:lnTo>
                  <a:lnTo>
                    <a:pt x="5208801" y="57500"/>
                  </a:lnTo>
                  <a:lnTo>
                    <a:pt x="5209716" y="62100"/>
                  </a:lnTo>
                  <a:lnTo>
                    <a:pt x="5210174" y="66746"/>
                  </a:lnTo>
                  <a:lnTo>
                    <a:pt x="5210174" y="71437"/>
                  </a:lnTo>
                  <a:lnTo>
                    <a:pt x="5210174" y="2547937"/>
                  </a:lnTo>
                  <a:lnTo>
                    <a:pt x="5210174" y="2552627"/>
                  </a:lnTo>
                  <a:lnTo>
                    <a:pt x="5209716" y="2557273"/>
                  </a:lnTo>
                  <a:lnTo>
                    <a:pt x="5208801" y="2561873"/>
                  </a:lnTo>
                  <a:lnTo>
                    <a:pt x="5207886" y="2566473"/>
                  </a:lnTo>
                  <a:lnTo>
                    <a:pt x="5189250" y="2598450"/>
                  </a:lnTo>
                  <a:lnTo>
                    <a:pt x="5185933" y="2601767"/>
                  </a:lnTo>
                  <a:lnTo>
                    <a:pt x="5148072" y="2618916"/>
                  </a:lnTo>
                  <a:lnTo>
                    <a:pt x="5138736" y="2619374"/>
                  </a:lnTo>
                  <a:lnTo>
                    <a:pt x="71437" y="2619374"/>
                  </a:lnTo>
                  <a:lnTo>
                    <a:pt x="66746" y="2619374"/>
                  </a:lnTo>
                  <a:lnTo>
                    <a:pt x="62101" y="2618916"/>
                  </a:lnTo>
                  <a:lnTo>
                    <a:pt x="57500" y="2618000"/>
                  </a:lnTo>
                  <a:lnTo>
                    <a:pt x="52900" y="2617085"/>
                  </a:lnTo>
                  <a:lnTo>
                    <a:pt x="20923" y="2598450"/>
                  </a:lnTo>
                  <a:lnTo>
                    <a:pt x="17606" y="2595133"/>
                  </a:lnTo>
                  <a:lnTo>
                    <a:pt x="1372" y="2561872"/>
                  </a:lnTo>
                  <a:lnTo>
                    <a:pt x="457" y="2557272"/>
                  </a:lnTo>
                  <a:lnTo>
                    <a:pt x="0" y="2552627"/>
                  </a:lnTo>
                  <a:lnTo>
                    <a:pt x="0" y="2547937"/>
                  </a:lnTo>
                </a:path>
              </a:pathLst>
            </a:custGeom>
            <a:noFill/>
            <a:ln w="9525" cap="flat" cmpd="sng">
              <a:solidFill>
                <a:srgbClr val="DAE9FE"/>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883" name="Google Shape;883;p18"/>
            <p:cNvSpPr/>
            <p:nvPr/>
          </p:nvSpPr>
          <p:spPr>
            <a:xfrm>
              <a:off x="695324" y="5505449"/>
              <a:ext cx="4972050" cy="1219200"/>
            </a:xfrm>
            <a:custGeom>
              <a:avLst/>
              <a:gdLst/>
              <a:ahLst/>
              <a:cxnLst/>
              <a:rect l="l" t="t" r="r" b="b"/>
              <a:pathLst>
                <a:path w="4972050" h="1219200" extrusionOk="0">
                  <a:moveTo>
                    <a:pt x="4939000" y="1219199"/>
                  </a:moveTo>
                  <a:lnTo>
                    <a:pt x="33047" y="1219199"/>
                  </a:lnTo>
                  <a:lnTo>
                    <a:pt x="28187" y="1218232"/>
                  </a:lnTo>
                  <a:lnTo>
                    <a:pt x="966" y="1191011"/>
                  </a:lnTo>
                  <a:lnTo>
                    <a:pt x="0" y="1186151"/>
                  </a:lnTo>
                  <a:lnTo>
                    <a:pt x="0" y="1181099"/>
                  </a:lnTo>
                  <a:lnTo>
                    <a:pt x="0" y="33047"/>
                  </a:lnTo>
                  <a:lnTo>
                    <a:pt x="28187" y="966"/>
                  </a:lnTo>
                  <a:lnTo>
                    <a:pt x="33047" y="0"/>
                  </a:lnTo>
                  <a:lnTo>
                    <a:pt x="4939000" y="0"/>
                  </a:lnTo>
                  <a:lnTo>
                    <a:pt x="4971082" y="28187"/>
                  </a:lnTo>
                  <a:lnTo>
                    <a:pt x="4972048" y="33047"/>
                  </a:lnTo>
                  <a:lnTo>
                    <a:pt x="4972048" y="1186151"/>
                  </a:lnTo>
                  <a:lnTo>
                    <a:pt x="4943861" y="1218232"/>
                  </a:lnTo>
                  <a:lnTo>
                    <a:pt x="4939000" y="1219199"/>
                  </a:lnTo>
                  <a:close/>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884" name="Google Shape;884;p18"/>
          <p:cNvSpPr txBox="1"/>
          <p:nvPr/>
        </p:nvSpPr>
        <p:spPr>
          <a:xfrm>
            <a:off x="663759" y="1190811"/>
            <a:ext cx="7886701" cy="233397"/>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100"/>
              </a:spcBef>
              <a:spcAft>
                <a:spcPts val="0"/>
              </a:spcAft>
              <a:buNone/>
            </a:pPr>
            <a:r>
              <a:rPr lang="en-US" sz="135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Thực</a:t>
            </a:r>
            <a:r>
              <a:rPr lang="en-US" sz="135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trạng</a:t>
            </a:r>
            <a:r>
              <a:rPr lang="en-US" sz="135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công</a:t>
            </a:r>
            <a:r>
              <a:rPr lang="en-US" sz="135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nghệ</a:t>
            </a:r>
            <a:r>
              <a:rPr lang="en-US" sz="135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và</a:t>
            </a:r>
            <a:r>
              <a:rPr lang="en-US" sz="135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trường</a:t>
            </a:r>
            <a:r>
              <a:rPr lang="en-US" sz="135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hợp</a:t>
            </a:r>
            <a:r>
              <a:rPr lang="en-US" sz="135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kinh</a:t>
            </a:r>
            <a:r>
              <a:rPr lang="en-US" sz="135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doanh</a:t>
            </a:r>
            <a:r>
              <a:rPr lang="en-US" sz="135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trong</a:t>
            </a:r>
            <a:r>
              <a:rPr lang="en-US" sz="135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lĩnh</a:t>
            </a:r>
            <a:r>
              <a:rPr lang="en-US" sz="135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vực</a:t>
            </a:r>
            <a:r>
              <a:rPr lang="en-US" sz="135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vận</a:t>
            </a:r>
            <a:r>
              <a:rPr lang="en-US" sz="135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tải</a:t>
            </a:r>
            <a:endParaRPr sz="1350" dirty="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885" name="Google Shape;885;p18"/>
          <p:cNvSpPr txBox="1"/>
          <p:nvPr/>
        </p:nvSpPr>
        <p:spPr>
          <a:xfrm>
            <a:off x="558800" y="1706562"/>
            <a:ext cx="4838700" cy="271228"/>
          </a:xfrm>
          <a:prstGeom prst="rect">
            <a:avLst/>
          </a:prstGeom>
          <a:noFill/>
          <a:ln>
            <a:noFill/>
          </a:ln>
        </p:spPr>
        <p:txBody>
          <a:bodyPr spcFirstLastPara="1" wrap="square" lIns="0" tIns="17125" rIns="0" bIns="0" anchor="t" anchorCtr="0">
            <a:spAutoFit/>
          </a:bodyPr>
          <a:lstStyle/>
          <a:p>
            <a:pPr marL="12700" marR="0" lvl="0" indent="0" algn="l" rtl="0">
              <a:lnSpc>
                <a:spcPct val="100000"/>
              </a:lnSpc>
              <a:spcBef>
                <a:spcPts val="0"/>
              </a:spcBef>
              <a:spcAft>
                <a:spcPts val="0"/>
              </a:spcAft>
              <a:buNone/>
            </a:pPr>
            <a:r>
              <a:rPr lang="en-US" sz="1650">
                <a:solidFill>
                  <a:srgbClr val="D97705"/>
                </a:solidFill>
                <a:latin typeface="Lato" panose="020F0502020204030203" pitchFamily="34" charset="0"/>
                <a:ea typeface="Lato" panose="020F0502020204030203" pitchFamily="34" charset="0"/>
                <a:cs typeface="Lato" panose="020F0502020204030203" pitchFamily="34" charset="0"/>
                <a:sym typeface="Arial Black"/>
              </a:rPr>
              <a:t> </a:t>
            </a:r>
            <a:r>
              <a:rPr lang="en-US" sz="1500" b="1">
                <a:solidFill>
                  <a:srgbClr val="1A5275"/>
                </a:solidFill>
                <a:latin typeface="Lato" panose="020F0502020204030203" pitchFamily="34" charset="0"/>
                <a:ea typeface="Lato" panose="020F0502020204030203" pitchFamily="34" charset="0"/>
                <a:cs typeface="Lato" panose="020F0502020204030203" pitchFamily="34" charset="0"/>
                <a:sym typeface="Arial"/>
              </a:rPr>
              <a:t>Tổng quan ngành giao thông vận tải (18% tiêu thụ)</a:t>
            </a:r>
            <a:endParaRPr sz="1500">
              <a:solidFill>
                <a:schemeClr val="dk1"/>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886" name="Google Shape;886;p18"/>
          <p:cNvSpPr txBox="1"/>
          <p:nvPr/>
        </p:nvSpPr>
        <p:spPr>
          <a:xfrm>
            <a:off x="892175" y="3101975"/>
            <a:ext cx="1990089" cy="174407"/>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050">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Giao thông đường bộ: 80-85%</a:t>
            </a:r>
            <a:endParaRPr>
              <a:latin typeface="Lato" panose="020F0502020204030203" pitchFamily="34" charset="0"/>
              <a:ea typeface="Lato" panose="020F0502020204030203" pitchFamily="34" charset="0"/>
              <a:cs typeface="Lato" panose="020F0502020204030203" pitchFamily="34" charset="0"/>
            </a:endParaRPr>
          </a:p>
        </p:txBody>
      </p:sp>
      <p:sp>
        <p:nvSpPr>
          <p:cNvPr id="887" name="Google Shape;887;p18"/>
          <p:cNvSpPr txBox="1"/>
          <p:nvPr/>
        </p:nvSpPr>
        <p:spPr>
          <a:xfrm>
            <a:off x="682624" y="3180556"/>
            <a:ext cx="643255" cy="188311"/>
          </a:xfrm>
          <a:prstGeom prst="rect">
            <a:avLst/>
          </a:prstGeom>
          <a:noFill/>
          <a:ln>
            <a:noFill/>
          </a:ln>
        </p:spPr>
        <p:txBody>
          <a:bodyPr spcFirstLastPara="1" wrap="square" lIns="0" tIns="16500" rIns="0" bIns="0" anchor="t" anchorCtr="0">
            <a:spAutoFit/>
          </a:bodyPr>
          <a:lstStyle/>
          <a:p>
            <a:pPr marL="12700" marR="0" lvl="0" indent="0" algn="l" rtl="0">
              <a:lnSpc>
                <a:spcPct val="96956"/>
              </a:lnSpc>
              <a:spcBef>
                <a:spcPts val="0"/>
              </a:spcBef>
              <a:spcAft>
                <a:spcPts val="0"/>
              </a:spcAft>
              <a:buNone/>
            </a:pPr>
            <a:r>
              <a:rPr lang="en-US" sz="1150">
                <a:solidFill>
                  <a:srgbClr val="6A7280"/>
                </a:solidFill>
                <a:latin typeface="Lato" panose="020F0502020204030203" pitchFamily="34" charset="0"/>
                <a:ea typeface="Lato" panose="020F0502020204030203" pitchFamily="34" charset="0"/>
                <a:cs typeface="Lato" panose="020F0502020204030203" pitchFamily="34" charset="0"/>
                <a:sym typeface="Arial Black"/>
              </a:rPr>
              <a:t></a:t>
            </a:r>
            <a:endParaRPr sz="1150">
              <a:solidFill>
                <a:schemeClr val="dk1"/>
              </a:solidFill>
              <a:latin typeface="Lato" panose="020F0502020204030203" pitchFamily="34" charset="0"/>
              <a:ea typeface="Lato" panose="020F0502020204030203" pitchFamily="34" charset="0"/>
              <a:cs typeface="Lato" panose="020F0502020204030203" pitchFamily="34" charset="0"/>
              <a:sym typeface="Arial Black"/>
            </a:endParaRPr>
          </a:p>
        </p:txBody>
      </p:sp>
      <p:sp>
        <p:nvSpPr>
          <p:cNvPr id="888" name="Google Shape;888;p18"/>
          <p:cNvSpPr txBox="1"/>
          <p:nvPr/>
        </p:nvSpPr>
        <p:spPr>
          <a:xfrm>
            <a:off x="3206749" y="3180556"/>
            <a:ext cx="2202815" cy="355215"/>
          </a:xfrm>
          <a:prstGeom prst="rect">
            <a:avLst/>
          </a:prstGeom>
          <a:noFill/>
          <a:ln>
            <a:noFill/>
          </a:ln>
        </p:spPr>
        <p:txBody>
          <a:bodyPr spcFirstLastPara="1" wrap="square" lIns="0" tIns="16500" rIns="0" bIns="0" anchor="t" anchorCtr="0">
            <a:spAutoFit/>
          </a:bodyPr>
          <a:lstStyle/>
          <a:p>
            <a:pPr marL="12700" marR="0" lvl="0" indent="0" algn="l" rtl="0">
              <a:lnSpc>
                <a:spcPct val="100000"/>
              </a:lnSpc>
              <a:spcBef>
                <a:spcPts val="0"/>
              </a:spcBef>
              <a:spcAft>
                <a:spcPts val="0"/>
              </a:spcAft>
              <a:buNone/>
            </a:pPr>
            <a:r>
              <a:rPr lang="en-US" sz="1150">
                <a:solidFill>
                  <a:schemeClr val="dk1"/>
                </a:solidFill>
                <a:latin typeface="Lato" panose="020F0502020204030203" pitchFamily="34" charset="0"/>
                <a:ea typeface="Lato" panose="020F0502020204030203" pitchFamily="34" charset="0"/>
                <a:cs typeface="Lato" panose="020F0502020204030203" pitchFamily="34" charset="0"/>
                <a:sym typeface="Arial Black"/>
              </a:rPr>
              <a:t> </a:t>
            </a:r>
            <a:r>
              <a:rPr lang="en-US" sz="1050">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Tuổi thọ trung bình của xe cộ: 10-</a:t>
            </a:r>
          </a:p>
          <a:p>
            <a:pPr marL="12700" marR="0" lvl="0" indent="0" algn="l" rtl="0">
              <a:lnSpc>
                <a:spcPct val="100000"/>
              </a:lnSpc>
              <a:spcBef>
                <a:spcPts val="0"/>
              </a:spcBef>
              <a:spcAft>
                <a:spcPts val="0"/>
              </a:spcAft>
              <a:buNone/>
            </a:pPr>
            <a:r>
              <a:rPr lang="en-US" sz="1050">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    12 năm</a:t>
            </a:r>
            <a:endParaRPr sz="105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889" name="Google Shape;889;p18"/>
          <p:cNvSpPr txBox="1"/>
          <p:nvPr/>
        </p:nvSpPr>
        <p:spPr>
          <a:xfrm>
            <a:off x="682624" y="3637756"/>
            <a:ext cx="1916430" cy="193643"/>
          </a:xfrm>
          <a:prstGeom prst="rect">
            <a:avLst/>
          </a:prstGeom>
          <a:noFill/>
          <a:ln>
            <a:noFill/>
          </a:ln>
        </p:spPr>
        <p:txBody>
          <a:bodyPr spcFirstLastPara="1" wrap="square" lIns="0" tIns="16500" rIns="0" bIns="0" anchor="t" anchorCtr="0">
            <a:spAutoFit/>
          </a:bodyPr>
          <a:lstStyle/>
          <a:p>
            <a:pPr marL="12700" marR="0" lvl="0" indent="0" algn="l" rtl="0">
              <a:lnSpc>
                <a:spcPct val="100000"/>
              </a:lnSpc>
              <a:spcBef>
                <a:spcPts val="0"/>
              </a:spcBef>
              <a:spcAft>
                <a:spcPts val="0"/>
              </a:spcAft>
              <a:buNone/>
            </a:pPr>
            <a:r>
              <a:rPr lang="en-US" sz="1150">
                <a:solidFill>
                  <a:srgbClr val="0FB981"/>
                </a:solidFill>
                <a:latin typeface="Lato" panose="020F0502020204030203" pitchFamily="34" charset="0"/>
                <a:ea typeface="Lato" panose="020F0502020204030203" pitchFamily="34" charset="0"/>
                <a:cs typeface="Lato" panose="020F0502020204030203" pitchFamily="34" charset="0"/>
                <a:sym typeface="Arial Black"/>
              </a:rPr>
              <a:t> </a:t>
            </a:r>
            <a:r>
              <a:rPr lang="en-US" sz="1050">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EV Thâm nhập: &lt;1% đội xe</a:t>
            </a:r>
            <a:endParaRPr sz="105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890" name="Google Shape;890;p18"/>
          <p:cNvSpPr txBox="1"/>
          <p:nvPr/>
        </p:nvSpPr>
        <p:spPr>
          <a:xfrm>
            <a:off x="3349617" y="3560603"/>
            <a:ext cx="2140394" cy="335989"/>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050">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Phương tiện công cộng: </a:t>
            </a:r>
            <a:r>
              <a:rPr lang="vi-VN" sz="1050">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Chỉ chiếm 20% </a:t>
            </a:r>
            <a:r>
              <a:rPr lang="en-US" sz="1050">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tỷ trọng </a:t>
            </a:r>
            <a:r>
              <a:rPr lang="vi-VN" sz="1050">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phương thức vận tải</a:t>
            </a:r>
            <a:endParaRPr sz="105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892" name="Google Shape;892;p18"/>
          <p:cNvSpPr txBox="1"/>
          <p:nvPr/>
        </p:nvSpPr>
        <p:spPr>
          <a:xfrm>
            <a:off x="682623" y="4330700"/>
            <a:ext cx="3684935" cy="220573"/>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350">
                <a:solidFill>
                  <a:srgbClr val="2562EB"/>
                </a:solidFill>
                <a:latin typeface="Lato" panose="020F0502020204030203" pitchFamily="34" charset="0"/>
                <a:ea typeface="Lato" panose="020F0502020204030203" pitchFamily="34" charset="0"/>
                <a:cs typeface="Lato" panose="020F0502020204030203" pitchFamily="34" charset="0"/>
                <a:sym typeface="Arial Black"/>
              </a:rPr>
              <a:t> </a:t>
            </a:r>
            <a:r>
              <a:rPr lang="en-US" sz="1800" baseline="3000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Phân chia phương thức &amp; cường độ năng lượng</a:t>
            </a:r>
            <a:endParaRPr sz="1800" baseline="3000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grpSp>
        <p:nvGrpSpPr>
          <p:cNvPr id="893" name="Google Shape;893;p18"/>
          <p:cNvGrpSpPr/>
          <p:nvPr/>
        </p:nvGrpSpPr>
        <p:grpSpPr>
          <a:xfrm>
            <a:off x="667511" y="4629912"/>
            <a:ext cx="1637030" cy="759460"/>
            <a:chOff x="667511" y="4629912"/>
            <a:chExt cx="1637030" cy="759460"/>
          </a:xfrm>
        </p:grpSpPr>
        <p:sp>
          <p:nvSpPr>
            <p:cNvPr id="894" name="Google Shape;894;p18"/>
            <p:cNvSpPr/>
            <p:nvPr/>
          </p:nvSpPr>
          <p:spPr>
            <a:xfrm>
              <a:off x="667511" y="4629912"/>
              <a:ext cx="1637030" cy="759460"/>
            </a:xfrm>
            <a:custGeom>
              <a:avLst/>
              <a:gdLst/>
              <a:ahLst/>
              <a:cxnLst/>
              <a:rect l="l" t="t" r="r" b="b"/>
              <a:pathLst>
                <a:path w="1637030" h="759460" extrusionOk="0">
                  <a:moveTo>
                    <a:pt x="1636775" y="758951"/>
                  </a:moveTo>
                  <a:lnTo>
                    <a:pt x="0" y="758951"/>
                  </a:lnTo>
                  <a:lnTo>
                    <a:pt x="0" y="0"/>
                  </a:lnTo>
                  <a:lnTo>
                    <a:pt x="1636775" y="0"/>
                  </a:lnTo>
                  <a:lnTo>
                    <a:pt x="1636775" y="27812"/>
                  </a:lnTo>
                  <a:lnTo>
                    <a:pt x="58022" y="27812"/>
                  </a:lnTo>
                  <a:lnTo>
                    <a:pt x="51286" y="30602"/>
                  </a:lnTo>
                  <a:lnTo>
                    <a:pt x="40127" y="41761"/>
                  </a:lnTo>
                  <a:lnTo>
                    <a:pt x="37337" y="48496"/>
                  </a:lnTo>
                  <a:lnTo>
                    <a:pt x="37337" y="692928"/>
                  </a:lnTo>
                  <a:lnTo>
                    <a:pt x="40127" y="699663"/>
                  </a:lnTo>
                  <a:lnTo>
                    <a:pt x="51286" y="710822"/>
                  </a:lnTo>
                  <a:lnTo>
                    <a:pt x="58022" y="713612"/>
                  </a:lnTo>
                  <a:lnTo>
                    <a:pt x="1636775" y="713612"/>
                  </a:lnTo>
                  <a:lnTo>
                    <a:pt x="1636775" y="758951"/>
                  </a:lnTo>
                  <a:close/>
                </a:path>
                <a:path w="1637030" h="759460" extrusionOk="0">
                  <a:moveTo>
                    <a:pt x="1636775" y="713612"/>
                  </a:moveTo>
                  <a:lnTo>
                    <a:pt x="1578753" y="713612"/>
                  </a:lnTo>
                  <a:lnTo>
                    <a:pt x="1585488" y="710822"/>
                  </a:lnTo>
                  <a:lnTo>
                    <a:pt x="1596647" y="699663"/>
                  </a:lnTo>
                  <a:lnTo>
                    <a:pt x="1599437" y="692928"/>
                  </a:lnTo>
                  <a:lnTo>
                    <a:pt x="1599437" y="48496"/>
                  </a:lnTo>
                  <a:lnTo>
                    <a:pt x="1596647" y="41761"/>
                  </a:lnTo>
                  <a:lnTo>
                    <a:pt x="1585488" y="30602"/>
                  </a:lnTo>
                  <a:lnTo>
                    <a:pt x="1578753" y="27812"/>
                  </a:lnTo>
                  <a:lnTo>
                    <a:pt x="1636775" y="27812"/>
                  </a:lnTo>
                  <a:lnTo>
                    <a:pt x="1636775" y="713612"/>
                  </a:lnTo>
                  <a:close/>
                </a:path>
              </a:pathLst>
            </a:custGeom>
            <a:solidFill>
              <a:srgbClr val="000000">
                <a:alpha val="5098"/>
              </a:srgbClr>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895" name="Google Shape;895;p18"/>
            <p:cNvSpPr/>
            <p:nvPr/>
          </p:nvSpPr>
          <p:spPr>
            <a:xfrm>
              <a:off x="695324" y="4648199"/>
              <a:ext cx="1581150" cy="704850"/>
            </a:xfrm>
            <a:custGeom>
              <a:avLst/>
              <a:gdLst/>
              <a:ahLst/>
              <a:cxnLst/>
              <a:rect l="l" t="t" r="r" b="b"/>
              <a:pathLst>
                <a:path w="1581150" h="704850" extrusionOk="0">
                  <a:moveTo>
                    <a:pt x="1548102" y="704849"/>
                  </a:moveTo>
                  <a:lnTo>
                    <a:pt x="33047" y="704849"/>
                  </a:lnTo>
                  <a:lnTo>
                    <a:pt x="28187" y="703883"/>
                  </a:lnTo>
                  <a:lnTo>
                    <a:pt x="966" y="676662"/>
                  </a:lnTo>
                  <a:lnTo>
                    <a:pt x="0" y="671801"/>
                  </a:lnTo>
                  <a:lnTo>
                    <a:pt x="0" y="666749"/>
                  </a:lnTo>
                  <a:lnTo>
                    <a:pt x="0" y="33047"/>
                  </a:lnTo>
                  <a:lnTo>
                    <a:pt x="28187" y="966"/>
                  </a:lnTo>
                  <a:lnTo>
                    <a:pt x="33047" y="0"/>
                  </a:lnTo>
                  <a:lnTo>
                    <a:pt x="1548102" y="0"/>
                  </a:lnTo>
                  <a:lnTo>
                    <a:pt x="1580183" y="28186"/>
                  </a:lnTo>
                  <a:lnTo>
                    <a:pt x="1581149" y="33047"/>
                  </a:lnTo>
                  <a:lnTo>
                    <a:pt x="1581149" y="671801"/>
                  </a:lnTo>
                  <a:lnTo>
                    <a:pt x="1552962" y="703883"/>
                  </a:lnTo>
                  <a:lnTo>
                    <a:pt x="1548102" y="704849"/>
                  </a:lnTo>
                  <a:close/>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896" name="Google Shape;896;p18"/>
          <p:cNvSpPr txBox="1"/>
          <p:nvPr/>
        </p:nvSpPr>
        <p:spPr>
          <a:xfrm>
            <a:off x="998735" y="4694554"/>
            <a:ext cx="974725" cy="362900"/>
          </a:xfrm>
          <a:prstGeom prst="rect">
            <a:avLst/>
          </a:prstGeom>
          <a:noFill/>
          <a:ln>
            <a:noFill/>
          </a:ln>
        </p:spPr>
        <p:txBody>
          <a:bodyPr spcFirstLastPara="1" wrap="square" lIns="0" tIns="39350" rIns="0" bIns="0" anchor="t" anchorCtr="0">
            <a:spAutoFit/>
          </a:bodyPr>
          <a:lstStyle/>
          <a:p>
            <a:pPr marL="0" marR="0" lvl="0" indent="0" algn="ctr" rtl="0">
              <a:lnSpc>
                <a:spcPct val="100000"/>
              </a:lnSpc>
              <a:spcBef>
                <a:spcPts val="0"/>
              </a:spcBef>
              <a:spcAft>
                <a:spcPts val="0"/>
              </a:spcAft>
              <a:buNone/>
            </a:pPr>
            <a:r>
              <a:rPr lang="en-US" sz="105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Xe cá nhân</a:t>
            </a:r>
            <a:br>
              <a:rPr lang="en-US" sz="105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br>
            <a:r>
              <a:rPr lang="en-US" sz="105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65%</a:t>
            </a:r>
            <a:endParaRPr sz="1200">
              <a:solidFill>
                <a:schemeClr val="dk1"/>
              </a:solidFill>
              <a:latin typeface="Lato" panose="020F0502020204030203" pitchFamily="34" charset="0"/>
              <a:ea typeface="Lato" panose="020F0502020204030203" pitchFamily="34" charset="0"/>
              <a:cs typeface="Lato" panose="020F0502020204030203" pitchFamily="34" charset="0"/>
              <a:sym typeface="Arial"/>
            </a:endParaRPr>
          </a:p>
        </p:txBody>
      </p:sp>
      <p:grpSp>
        <p:nvGrpSpPr>
          <p:cNvPr id="897" name="Google Shape;897;p18"/>
          <p:cNvGrpSpPr/>
          <p:nvPr/>
        </p:nvGrpSpPr>
        <p:grpSpPr>
          <a:xfrm>
            <a:off x="2362200" y="4629912"/>
            <a:ext cx="1637030" cy="759460"/>
            <a:chOff x="2362200" y="4629912"/>
            <a:chExt cx="1637030" cy="759460"/>
          </a:xfrm>
        </p:grpSpPr>
        <p:sp>
          <p:nvSpPr>
            <p:cNvPr id="898" name="Google Shape;898;p18"/>
            <p:cNvSpPr/>
            <p:nvPr/>
          </p:nvSpPr>
          <p:spPr>
            <a:xfrm>
              <a:off x="2362200" y="4629912"/>
              <a:ext cx="1637030" cy="759460"/>
            </a:xfrm>
            <a:custGeom>
              <a:avLst/>
              <a:gdLst/>
              <a:ahLst/>
              <a:cxnLst/>
              <a:rect l="l" t="t" r="r" b="b"/>
              <a:pathLst>
                <a:path w="1637029" h="759460" extrusionOk="0">
                  <a:moveTo>
                    <a:pt x="1636775" y="758951"/>
                  </a:moveTo>
                  <a:lnTo>
                    <a:pt x="0" y="758951"/>
                  </a:lnTo>
                  <a:lnTo>
                    <a:pt x="0" y="0"/>
                  </a:lnTo>
                  <a:lnTo>
                    <a:pt x="1636775" y="0"/>
                  </a:lnTo>
                  <a:lnTo>
                    <a:pt x="1636775" y="27812"/>
                  </a:lnTo>
                  <a:lnTo>
                    <a:pt x="58784" y="27812"/>
                  </a:lnTo>
                  <a:lnTo>
                    <a:pt x="52048" y="30602"/>
                  </a:lnTo>
                  <a:lnTo>
                    <a:pt x="40889" y="41761"/>
                  </a:lnTo>
                  <a:lnTo>
                    <a:pt x="38099" y="48496"/>
                  </a:lnTo>
                  <a:lnTo>
                    <a:pt x="38099" y="692928"/>
                  </a:lnTo>
                  <a:lnTo>
                    <a:pt x="40889" y="699663"/>
                  </a:lnTo>
                  <a:lnTo>
                    <a:pt x="52048" y="710822"/>
                  </a:lnTo>
                  <a:lnTo>
                    <a:pt x="58784" y="713612"/>
                  </a:lnTo>
                  <a:lnTo>
                    <a:pt x="1636775" y="713612"/>
                  </a:lnTo>
                  <a:lnTo>
                    <a:pt x="1636775" y="758951"/>
                  </a:lnTo>
                  <a:close/>
                </a:path>
                <a:path w="1637029" h="759460" extrusionOk="0">
                  <a:moveTo>
                    <a:pt x="1636775" y="713612"/>
                  </a:moveTo>
                  <a:lnTo>
                    <a:pt x="1579515" y="713612"/>
                  </a:lnTo>
                  <a:lnTo>
                    <a:pt x="1586250" y="710822"/>
                  </a:lnTo>
                  <a:lnTo>
                    <a:pt x="1597409" y="699663"/>
                  </a:lnTo>
                  <a:lnTo>
                    <a:pt x="1600199" y="692928"/>
                  </a:lnTo>
                  <a:lnTo>
                    <a:pt x="1600199" y="48496"/>
                  </a:lnTo>
                  <a:lnTo>
                    <a:pt x="1597409" y="41761"/>
                  </a:lnTo>
                  <a:lnTo>
                    <a:pt x="1586250" y="30602"/>
                  </a:lnTo>
                  <a:lnTo>
                    <a:pt x="1579515" y="27812"/>
                  </a:lnTo>
                  <a:lnTo>
                    <a:pt x="1636775" y="27812"/>
                  </a:lnTo>
                  <a:lnTo>
                    <a:pt x="1636775" y="713612"/>
                  </a:lnTo>
                  <a:close/>
                </a:path>
              </a:pathLst>
            </a:custGeom>
            <a:solidFill>
              <a:srgbClr val="000000">
                <a:alpha val="5098"/>
              </a:srgbClr>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899" name="Google Shape;899;p18"/>
            <p:cNvSpPr/>
            <p:nvPr/>
          </p:nvSpPr>
          <p:spPr>
            <a:xfrm>
              <a:off x="2390774" y="4648199"/>
              <a:ext cx="1581150" cy="704850"/>
            </a:xfrm>
            <a:custGeom>
              <a:avLst/>
              <a:gdLst/>
              <a:ahLst/>
              <a:cxnLst/>
              <a:rect l="l" t="t" r="r" b="b"/>
              <a:pathLst>
                <a:path w="1581150" h="704850" extrusionOk="0">
                  <a:moveTo>
                    <a:pt x="1548102" y="704849"/>
                  </a:moveTo>
                  <a:lnTo>
                    <a:pt x="33047" y="704849"/>
                  </a:lnTo>
                  <a:lnTo>
                    <a:pt x="28187" y="703883"/>
                  </a:lnTo>
                  <a:lnTo>
                    <a:pt x="966" y="676662"/>
                  </a:lnTo>
                  <a:lnTo>
                    <a:pt x="0" y="671801"/>
                  </a:lnTo>
                  <a:lnTo>
                    <a:pt x="0" y="666749"/>
                  </a:lnTo>
                  <a:lnTo>
                    <a:pt x="0" y="33047"/>
                  </a:lnTo>
                  <a:lnTo>
                    <a:pt x="28187" y="966"/>
                  </a:lnTo>
                  <a:lnTo>
                    <a:pt x="33047" y="0"/>
                  </a:lnTo>
                  <a:lnTo>
                    <a:pt x="1548102" y="0"/>
                  </a:lnTo>
                  <a:lnTo>
                    <a:pt x="1580182" y="28186"/>
                  </a:lnTo>
                  <a:lnTo>
                    <a:pt x="1581149" y="33047"/>
                  </a:lnTo>
                  <a:lnTo>
                    <a:pt x="1581149" y="671801"/>
                  </a:lnTo>
                  <a:lnTo>
                    <a:pt x="1552961" y="703883"/>
                  </a:lnTo>
                  <a:lnTo>
                    <a:pt x="1548102" y="704849"/>
                  </a:lnTo>
                  <a:close/>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900" name="Google Shape;900;p18"/>
          <p:cNvSpPr txBox="1"/>
          <p:nvPr/>
        </p:nvSpPr>
        <p:spPr>
          <a:xfrm>
            <a:off x="2644901" y="4607699"/>
            <a:ext cx="989330" cy="524482"/>
          </a:xfrm>
          <a:prstGeom prst="rect">
            <a:avLst/>
          </a:prstGeom>
          <a:noFill/>
          <a:ln>
            <a:noFill/>
          </a:ln>
        </p:spPr>
        <p:txBody>
          <a:bodyPr spcFirstLastPara="1" wrap="square" lIns="0" tIns="39350" rIns="0" bIns="0" anchor="t" anchorCtr="0">
            <a:spAutoFit/>
          </a:bodyPr>
          <a:lstStyle/>
          <a:p>
            <a:pPr marL="0" marR="0" lvl="0" indent="0" algn="ctr" rtl="0">
              <a:lnSpc>
                <a:spcPct val="100000"/>
              </a:lnSpc>
              <a:spcBef>
                <a:spcPts val="0"/>
              </a:spcBef>
              <a:spcAft>
                <a:spcPts val="0"/>
              </a:spcAft>
              <a:buNone/>
            </a:pPr>
            <a:r>
              <a:rPr lang="en-US" sz="105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Giao thông công cộng</a:t>
            </a:r>
            <a:br>
              <a:rPr lang="en-US" sz="105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br>
            <a:r>
              <a:rPr lang="en-US" sz="105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20%</a:t>
            </a:r>
            <a:endParaRPr sz="1200">
              <a:solidFill>
                <a:schemeClr val="dk1"/>
              </a:solidFill>
              <a:latin typeface="Lato" panose="020F0502020204030203" pitchFamily="34" charset="0"/>
              <a:ea typeface="Lato" panose="020F0502020204030203" pitchFamily="34" charset="0"/>
              <a:cs typeface="Lato" panose="020F0502020204030203" pitchFamily="34" charset="0"/>
              <a:sym typeface="Arial"/>
            </a:endParaRPr>
          </a:p>
        </p:txBody>
      </p:sp>
      <p:grpSp>
        <p:nvGrpSpPr>
          <p:cNvPr id="901" name="Google Shape;901;p18"/>
          <p:cNvGrpSpPr/>
          <p:nvPr/>
        </p:nvGrpSpPr>
        <p:grpSpPr>
          <a:xfrm>
            <a:off x="4059935" y="4629912"/>
            <a:ext cx="1633855" cy="759460"/>
            <a:chOff x="4059935" y="4629912"/>
            <a:chExt cx="1633855" cy="759460"/>
          </a:xfrm>
        </p:grpSpPr>
        <p:sp>
          <p:nvSpPr>
            <p:cNvPr id="902" name="Google Shape;902;p18"/>
            <p:cNvSpPr/>
            <p:nvPr/>
          </p:nvSpPr>
          <p:spPr>
            <a:xfrm>
              <a:off x="4059935" y="4629912"/>
              <a:ext cx="1633855" cy="759460"/>
            </a:xfrm>
            <a:custGeom>
              <a:avLst/>
              <a:gdLst/>
              <a:ahLst/>
              <a:cxnLst/>
              <a:rect l="l" t="t" r="r" b="b"/>
              <a:pathLst>
                <a:path w="1633854" h="759460" extrusionOk="0">
                  <a:moveTo>
                    <a:pt x="1633727" y="758951"/>
                  </a:moveTo>
                  <a:lnTo>
                    <a:pt x="0" y="758951"/>
                  </a:lnTo>
                  <a:lnTo>
                    <a:pt x="0" y="0"/>
                  </a:lnTo>
                  <a:lnTo>
                    <a:pt x="1633727" y="0"/>
                  </a:lnTo>
                  <a:lnTo>
                    <a:pt x="1633727" y="27812"/>
                  </a:lnTo>
                  <a:lnTo>
                    <a:pt x="56498" y="27812"/>
                  </a:lnTo>
                  <a:lnTo>
                    <a:pt x="49762" y="30602"/>
                  </a:lnTo>
                  <a:lnTo>
                    <a:pt x="38603" y="41761"/>
                  </a:lnTo>
                  <a:lnTo>
                    <a:pt x="35813" y="48496"/>
                  </a:lnTo>
                  <a:lnTo>
                    <a:pt x="35813" y="692928"/>
                  </a:lnTo>
                  <a:lnTo>
                    <a:pt x="38603" y="699663"/>
                  </a:lnTo>
                  <a:lnTo>
                    <a:pt x="49762" y="710822"/>
                  </a:lnTo>
                  <a:lnTo>
                    <a:pt x="56498" y="713612"/>
                  </a:lnTo>
                  <a:lnTo>
                    <a:pt x="1633727" y="713612"/>
                  </a:lnTo>
                  <a:lnTo>
                    <a:pt x="1633727" y="758951"/>
                  </a:lnTo>
                  <a:close/>
                </a:path>
                <a:path w="1633854" h="759460" extrusionOk="0">
                  <a:moveTo>
                    <a:pt x="1633727" y="713612"/>
                  </a:moveTo>
                  <a:lnTo>
                    <a:pt x="1577229" y="713612"/>
                  </a:lnTo>
                  <a:lnTo>
                    <a:pt x="1583964" y="710822"/>
                  </a:lnTo>
                  <a:lnTo>
                    <a:pt x="1595123" y="699663"/>
                  </a:lnTo>
                  <a:lnTo>
                    <a:pt x="1597913" y="692928"/>
                  </a:lnTo>
                  <a:lnTo>
                    <a:pt x="1597913" y="48496"/>
                  </a:lnTo>
                  <a:lnTo>
                    <a:pt x="1595123" y="41761"/>
                  </a:lnTo>
                  <a:lnTo>
                    <a:pt x="1583964" y="30602"/>
                  </a:lnTo>
                  <a:lnTo>
                    <a:pt x="1577229" y="27812"/>
                  </a:lnTo>
                  <a:lnTo>
                    <a:pt x="1633727" y="27812"/>
                  </a:lnTo>
                  <a:lnTo>
                    <a:pt x="1633727" y="713612"/>
                  </a:lnTo>
                  <a:close/>
                </a:path>
              </a:pathLst>
            </a:custGeom>
            <a:solidFill>
              <a:srgbClr val="000000">
                <a:alpha val="5098"/>
              </a:srgbClr>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903" name="Google Shape;903;p18"/>
            <p:cNvSpPr/>
            <p:nvPr/>
          </p:nvSpPr>
          <p:spPr>
            <a:xfrm>
              <a:off x="4086224" y="4648199"/>
              <a:ext cx="1581150" cy="704850"/>
            </a:xfrm>
            <a:custGeom>
              <a:avLst/>
              <a:gdLst/>
              <a:ahLst/>
              <a:cxnLst/>
              <a:rect l="l" t="t" r="r" b="b"/>
              <a:pathLst>
                <a:path w="1581150" h="704850" extrusionOk="0">
                  <a:moveTo>
                    <a:pt x="1548101" y="704849"/>
                  </a:moveTo>
                  <a:lnTo>
                    <a:pt x="33047" y="704849"/>
                  </a:lnTo>
                  <a:lnTo>
                    <a:pt x="28187" y="703883"/>
                  </a:lnTo>
                  <a:lnTo>
                    <a:pt x="966" y="676662"/>
                  </a:lnTo>
                  <a:lnTo>
                    <a:pt x="0" y="671801"/>
                  </a:lnTo>
                  <a:lnTo>
                    <a:pt x="0" y="666749"/>
                  </a:lnTo>
                  <a:lnTo>
                    <a:pt x="0" y="33047"/>
                  </a:lnTo>
                  <a:lnTo>
                    <a:pt x="28187" y="966"/>
                  </a:lnTo>
                  <a:lnTo>
                    <a:pt x="33047" y="0"/>
                  </a:lnTo>
                  <a:lnTo>
                    <a:pt x="1548101" y="0"/>
                  </a:lnTo>
                  <a:lnTo>
                    <a:pt x="1580182" y="28186"/>
                  </a:lnTo>
                  <a:lnTo>
                    <a:pt x="1581149" y="33047"/>
                  </a:lnTo>
                  <a:lnTo>
                    <a:pt x="1581149" y="671801"/>
                  </a:lnTo>
                  <a:lnTo>
                    <a:pt x="1552961" y="703883"/>
                  </a:lnTo>
                  <a:lnTo>
                    <a:pt x="1548101" y="704849"/>
                  </a:lnTo>
                  <a:close/>
                </a:path>
              </a:pathLst>
            </a:custGeom>
            <a:solidFill>
              <a:srgbClr val="FFFFFF"/>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904" name="Google Shape;904;p18"/>
          <p:cNvSpPr txBox="1"/>
          <p:nvPr/>
        </p:nvSpPr>
        <p:spPr>
          <a:xfrm>
            <a:off x="4249294" y="4721226"/>
            <a:ext cx="1160270" cy="174407"/>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05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Vận tải hàng hóa</a:t>
            </a:r>
            <a:endParaRPr sz="105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905" name="Google Shape;905;p18"/>
          <p:cNvSpPr txBox="1"/>
          <p:nvPr/>
        </p:nvSpPr>
        <p:spPr>
          <a:xfrm>
            <a:off x="4711551" y="4911725"/>
            <a:ext cx="330835" cy="197490"/>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200" b="1">
                <a:solidFill>
                  <a:srgbClr val="B45309"/>
                </a:solidFill>
                <a:latin typeface="Lato" panose="020F0502020204030203" pitchFamily="34" charset="0"/>
                <a:ea typeface="Lato" panose="020F0502020204030203" pitchFamily="34" charset="0"/>
                <a:cs typeface="Lato" panose="020F0502020204030203" pitchFamily="34" charset="0"/>
                <a:sym typeface="Arial"/>
              </a:rPr>
              <a:t>15%</a:t>
            </a:r>
            <a:endParaRPr sz="1200">
              <a:solidFill>
                <a:schemeClr val="dk1"/>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906" name="Google Shape;906;p18"/>
          <p:cNvSpPr txBox="1"/>
          <p:nvPr/>
        </p:nvSpPr>
        <p:spPr>
          <a:xfrm>
            <a:off x="796924" y="5616574"/>
            <a:ext cx="3632200" cy="477054"/>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05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So sánh cường độ năng lượng (MJ/hành khách-km)</a:t>
            </a:r>
            <a:endParaRPr sz="1050">
              <a:solidFill>
                <a:srgbClr val="374050"/>
              </a:solidFill>
              <a:latin typeface="Lato" panose="020F0502020204030203" pitchFamily="34" charset="0"/>
              <a:ea typeface="Lato" panose="020F0502020204030203" pitchFamily="34" charset="0"/>
              <a:cs typeface="Lato" panose="020F0502020204030203" pitchFamily="34" charset="0"/>
              <a:sym typeface="Helvetica Neue"/>
            </a:endParaRPr>
          </a:p>
          <a:p>
            <a:pPr marL="12700" marR="0" lvl="0" indent="0" algn="l" rtl="0">
              <a:lnSpc>
                <a:spcPct val="100000"/>
              </a:lnSpc>
              <a:spcBef>
                <a:spcPts val="100"/>
              </a:spcBef>
              <a:spcAft>
                <a:spcPts val="0"/>
              </a:spcAft>
              <a:buNone/>
            </a:pPr>
            <a:endParaRPr sz="90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a:p>
            <a:pPr marL="12700" marR="0" lvl="0" indent="0" algn="l" rtl="0">
              <a:lnSpc>
                <a:spcPct val="100000"/>
              </a:lnSpc>
              <a:spcBef>
                <a:spcPts val="100"/>
              </a:spcBef>
              <a:spcAft>
                <a:spcPts val="0"/>
              </a:spcAft>
              <a:buNone/>
            </a:pPr>
            <a:r>
              <a:rPr lang="en-US" sz="900">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                   Xe máy</a:t>
            </a:r>
            <a:endParaRPr sz="90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907" name="Google Shape;907;p18"/>
          <p:cNvSpPr txBox="1"/>
          <p:nvPr/>
        </p:nvSpPr>
        <p:spPr>
          <a:xfrm>
            <a:off x="1469925" y="6159499"/>
            <a:ext cx="267335" cy="151323"/>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900">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Ô tô</a:t>
            </a:r>
            <a:endParaRPr sz="90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908" name="Google Shape;908;p18"/>
          <p:cNvSpPr txBox="1"/>
          <p:nvPr/>
        </p:nvSpPr>
        <p:spPr>
          <a:xfrm>
            <a:off x="1139188" y="6422828"/>
            <a:ext cx="565785" cy="151323"/>
          </a:xfrm>
          <a:prstGeom prst="rect">
            <a:avLst/>
          </a:prstGeom>
          <a:noFill/>
          <a:ln>
            <a:noFill/>
          </a:ln>
        </p:spPr>
        <p:txBody>
          <a:bodyPr spcFirstLastPara="1" wrap="square" lIns="0" tIns="12700" rIns="0" bIns="0" anchor="t" anchorCtr="0">
            <a:spAutoFit/>
          </a:bodyPr>
          <a:lstStyle/>
          <a:p>
            <a:pPr marL="12700" marR="0" lvl="0" indent="0" algn="r" rtl="0">
              <a:lnSpc>
                <a:spcPct val="100000"/>
              </a:lnSpc>
              <a:spcBef>
                <a:spcPts val="0"/>
              </a:spcBef>
              <a:spcAft>
                <a:spcPts val="0"/>
              </a:spcAft>
              <a:buNone/>
            </a:pPr>
            <a:r>
              <a:rPr lang="en-US" sz="900">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Xe buýt</a:t>
            </a:r>
            <a:endParaRPr sz="90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grpSp>
        <p:nvGrpSpPr>
          <p:cNvPr id="909" name="Google Shape;909;p18"/>
          <p:cNvGrpSpPr/>
          <p:nvPr/>
        </p:nvGrpSpPr>
        <p:grpSpPr>
          <a:xfrm>
            <a:off x="400172" y="1533525"/>
            <a:ext cx="5562353" cy="1457579"/>
            <a:chOff x="400172" y="1533525"/>
            <a:chExt cx="5562353" cy="1457579"/>
          </a:xfrm>
        </p:grpSpPr>
        <p:pic>
          <p:nvPicPr>
            <p:cNvPr id="910" name="Google Shape;910;p18"/>
            <p:cNvPicPr preferRelativeResize="0"/>
            <p:nvPr/>
          </p:nvPicPr>
          <p:blipFill rotWithShape="1">
            <a:blip r:embed="rId3">
              <a:alphaModFix/>
            </a:blip>
            <a:srcRect/>
            <a:stretch/>
          </p:blipFill>
          <p:spPr>
            <a:xfrm>
              <a:off x="400172" y="1533525"/>
              <a:ext cx="5562353" cy="38099"/>
            </a:xfrm>
            <a:prstGeom prst="rect">
              <a:avLst/>
            </a:prstGeom>
            <a:noFill/>
            <a:ln>
              <a:noFill/>
            </a:ln>
          </p:spPr>
        </p:pic>
        <p:sp>
          <p:nvSpPr>
            <p:cNvPr id="911" name="Google Shape;911;p18"/>
            <p:cNvSpPr/>
            <p:nvPr/>
          </p:nvSpPr>
          <p:spPr>
            <a:xfrm>
              <a:off x="695324" y="2819399"/>
              <a:ext cx="4972050" cy="171450"/>
            </a:xfrm>
            <a:custGeom>
              <a:avLst/>
              <a:gdLst/>
              <a:ahLst/>
              <a:cxnLst/>
              <a:rect l="l" t="t" r="r" b="b"/>
              <a:pathLst>
                <a:path w="4972050" h="171450" extrusionOk="0">
                  <a:moveTo>
                    <a:pt x="4891953" y="171449"/>
                  </a:moveTo>
                  <a:lnTo>
                    <a:pt x="80096" y="171449"/>
                  </a:lnTo>
                  <a:lnTo>
                    <a:pt x="74521" y="170900"/>
                  </a:lnTo>
                  <a:lnTo>
                    <a:pt x="33418" y="153874"/>
                  </a:lnTo>
                  <a:lnTo>
                    <a:pt x="8679" y="123730"/>
                  </a:lnTo>
                  <a:lnTo>
                    <a:pt x="0" y="91353"/>
                  </a:lnTo>
                  <a:lnTo>
                    <a:pt x="0" y="85724"/>
                  </a:lnTo>
                  <a:lnTo>
                    <a:pt x="0" y="80096"/>
                  </a:lnTo>
                  <a:lnTo>
                    <a:pt x="11319" y="42778"/>
                  </a:lnTo>
                  <a:lnTo>
                    <a:pt x="42778" y="11319"/>
                  </a:lnTo>
                  <a:lnTo>
                    <a:pt x="80096" y="0"/>
                  </a:lnTo>
                  <a:lnTo>
                    <a:pt x="4891953" y="0"/>
                  </a:lnTo>
                  <a:lnTo>
                    <a:pt x="4929269" y="11319"/>
                  </a:lnTo>
                  <a:lnTo>
                    <a:pt x="4960728" y="42778"/>
                  </a:lnTo>
                  <a:lnTo>
                    <a:pt x="4972048" y="80096"/>
                  </a:lnTo>
                  <a:lnTo>
                    <a:pt x="4972048" y="91353"/>
                  </a:lnTo>
                  <a:lnTo>
                    <a:pt x="4960728" y="128670"/>
                  </a:lnTo>
                  <a:lnTo>
                    <a:pt x="4929269" y="160129"/>
                  </a:lnTo>
                  <a:lnTo>
                    <a:pt x="4897528" y="170900"/>
                  </a:lnTo>
                  <a:lnTo>
                    <a:pt x="4891953" y="171449"/>
                  </a:lnTo>
                  <a:close/>
                </a:path>
              </a:pathLst>
            </a:custGeom>
            <a:solidFill>
              <a:srgbClr val="E4E7E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912" name="Google Shape;912;p18"/>
            <p:cNvSpPr/>
            <p:nvPr/>
          </p:nvSpPr>
          <p:spPr>
            <a:xfrm>
              <a:off x="695324" y="2819400"/>
              <a:ext cx="3733800" cy="171450"/>
            </a:xfrm>
            <a:custGeom>
              <a:avLst/>
              <a:gdLst/>
              <a:ahLst/>
              <a:cxnLst/>
              <a:rect l="l" t="t" r="r" b="b"/>
              <a:pathLst>
                <a:path w="3733800" h="171450" extrusionOk="0">
                  <a:moveTo>
                    <a:pt x="3653703" y="171449"/>
                  </a:moveTo>
                  <a:lnTo>
                    <a:pt x="85724" y="171449"/>
                  </a:lnTo>
                  <a:lnTo>
                    <a:pt x="77280" y="171042"/>
                  </a:lnTo>
                  <a:lnTo>
                    <a:pt x="38089" y="157015"/>
                  </a:lnTo>
                  <a:lnTo>
                    <a:pt x="10019" y="126237"/>
                  </a:lnTo>
                  <a:lnTo>
                    <a:pt x="0" y="85724"/>
                  </a:lnTo>
                  <a:lnTo>
                    <a:pt x="407" y="77280"/>
                  </a:lnTo>
                  <a:lnTo>
                    <a:pt x="14433" y="38089"/>
                  </a:lnTo>
                  <a:lnTo>
                    <a:pt x="45212" y="10018"/>
                  </a:lnTo>
                  <a:lnTo>
                    <a:pt x="85724" y="0"/>
                  </a:lnTo>
                  <a:lnTo>
                    <a:pt x="3653703" y="0"/>
                  </a:lnTo>
                  <a:lnTo>
                    <a:pt x="3691020" y="11319"/>
                  </a:lnTo>
                  <a:lnTo>
                    <a:pt x="3722479" y="42778"/>
                  </a:lnTo>
                  <a:lnTo>
                    <a:pt x="3733799" y="80095"/>
                  </a:lnTo>
                  <a:lnTo>
                    <a:pt x="3733799" y="91353"/>
                  </a:lnTo>
                  <a:lnTo>
                    <a:pt x="3722479" y="128670"/>
                  </a:lnTo>
                  <a:lnTo>
                    <a:pt x="3691020" y="160128"/>
                  </a:lnTo>
                  <a:lnTo>
                    <a:pt x="3653703" y="171449"/>
                  </a:lnTo>
                  <a:close/>
                </a:path>
              </a:pathLst>
            </a:custGeom>
            <a:solidFill>
              <a:srgbClr val="EF4444"/>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913" name="Google Shape;913;p18"/>
            <p:cNvSpPr/>
            <p:nvPr/>
          </p:nvSpPr>
          <p:spPr>
            <a:xfrm>
              <a:off x="774191" y="2828544"/>
              <a:ext cx="822960" cy="162560"/>
            </a:xfrm>
            <a:custGeom>
              <a:avLst/>
              <a:gdLst/>
              <a:ahLst/>
              <a:cxnLst/>
              <a:rect l="l" t="t" r="r" b="b"/>
              <a:pathLst>
                <a:path w="822960" h="162560" extrusionOk="0">
                  <a:moveTo>
                    <a:pt x="822959" y="162305"/>
                  </a:moveTo>
                  <a:lnTo>
                    <a:pt x="6857" y="162305"/>
                  </a:lnTo>
                  <a:lnTo>
                    <a:pt x="0" y="161974"/>
                  </a:lnTo>
                  <a:lnTo>
                    <a:pt x="0" y="0"/>
                  </a:lnTo>
                  <a:lnTo>
                    <a:pt x="822959" y="0"/>
                  </a:lnTo>
                  <a:lnTo>
                    <a:pt x="822959" y="162305"/>
                  </a:lnTo>
                  <a:close/>
                </a:path>
              </a:pathLst>
            </a:custGeom>
            <a:solidFill>
              <a:srgbClr val="000000">
                <a:alpha val="50196"/>
              </a:srgbClr>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914" name="Google Shape;914;p18"/>
          <p:cNvSpPr txBox="1"/>
          <p:nvPr/>
        </p:nvSpPr>
        <p:spPr>
          <a:xfrm>
            <a:off x="682624" y="2273300"/>
            <a:ext cx="2561506" cy="707886"/>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350">
                <a:solidFill>
                  <a:srgbClr val="D97705"/>
                </a:solidFill>
                <a:latin typeface="Lato" panose="020F0502020204030203" pitchFamily="34" charset="0"/>
                <a:ea typeface="Lato" panose="020F0502020204030203" pitchFamily="34" charset="0"/>
                <a:cs typeface="Lato" panose="020F0502020204030203" pitchFamily="34" charset="0"/>
                <a:sym typeface="Arial Black"/>
              </a:rPr>
              <a:t> </a:t>
            </a:r>
            <a:r>
              <a:rPr lang="en-US" sz="1800" baseline="30000">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Thực trạng giao thông</a:t>
            </a:r>
            <a:endParaRPr sz="1800" baseline="3000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a:p>
            <a:pPr marL="0" marR="1203325" lvl="0" indent="0" algn="ctr" rtl="0">
              <a:lnSpc>
                <a:spcPct val="100000"/>
              </a:lnSpc>
              <a:spcBef>
                <a:spcPts val="855"/>
              </a:spcBef>
              <a:spcAft>
                <a:spcPts val="0"/>
              </a:spcAft>
              <a:buNone/>
            </a:pPr>
            <a:r>
              <a:rPr lang="en-US" sz="105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Hiệu suất phương tiện</a:t>
            </a:r>
            <a:endParaRPr sz="105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a:p>
            <a:pPr marL="0" marR="1265555" lvl="0" indent="0" algn="ctr" rtl="0">
              <a:lnSpc>
                <a:spcPct val="100000"/>
              </a:lnSpc>
              <a:spcBef>
                <a:spcPts val="489"/>
              </a:spcBef>
              <a:spcAft>
                <a:spcPts val="0"/>
              </a:spcAft>
              <a:buNone/>
            </a:pPr>
            <a:r>
              <a:rPr lang="en-US" sz="9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Khoảng trống hiệu suất</a:t>
            </a:r>
            <a:endParaRPr sz="95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915" name="Google Shape;915;p18"/>
          <p:cNvSpPr/>
          <p:nvPr/>
        </p:nvSpPr>
        <p:spPr>
          <a:xfrm>
            <a:off x="4492751" y="2828544"/>
            <a:ext cx="1097280" cy="162560"/>
          </a:xfrm>
          <a:custGeom>
            <a:avLst/>
            <a:gdLst/>
            <a:ahLst/>
            <a:cxnLst/>
            <a:rect l="l" t="t" r="r" b="b"/>
            <a:pathLst>
              <a:path w="1097279" h="162560" extrusionOk="0">
                <a:moveTo>
                  <a:pt x="1088897" y="162305"/>
                </a:moveTo>
                <a:lnTo>
                  <a:pt x="0" y="162305"/>
                </a:lnTo>
                <a:lnTo>
                  <a:pt x="0" y="0"/>
                </a:lnTo>
                <a:lnTo>
                  <a:pt x="1097279" y="0"/>
                </a:lnTo>
                <a:lnTo>
                  <a:pt x="1097279" y="161898"/>
                </a:lnTo>
                <a:lnTo>
                  <a:pt x="1088897" y="162305"/>
                </a:lnTo>
                <a:close/>
              </a:path>
            </a:pathLst>
          </a:custGeom>
          <a:solidFill>
            <a:srgbClr val="000000">
              <a:alpha val="50196"/>
            </a:srgbClr>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916" name="Google Shape;916;p18"/>
          <p:cNvSpPr txBox="1"/>
          <p:nvPr/>
        </p:nvSpPr>
        <p:spPr>
          <a:xfrm>
            <a:off x="3268513" y="2520950"/>
            <a:ext cx="2411730" cy="459740"/>
          </a:xfrm>
          <a:prstGeom prst="rect">
            <a:avLst/>
          </a:prstGeom>
          <a:noFill/>
          <a:ln>
            <a:noFill/>
          </a:ln>
        </p:spPr>
        <p:txBody>
          <a:bodyPr spcFirstLastPara="1" wrap="square" lIns="0" tIns="79375" rIns="0" bIns="0" anchor="t" anchorCtr="0">
            <a:spAutoFit/>
          </a:bodyPr>
          <a:lstStyle/>
          <a:p>
            <a:pPr marL="12700" marR="0" lvl="0" indent="0" algn="r" rtl="0">
              <a:lnSpc>
                <a:spcPct val="100000"/>
              </a:lnSpc>
              <a:spcBef>
                <a:spcPts val="0"/>
              </a:spcBef>
              <a:spcAft>
                <a:spcPts val="0"/>
              </a:spcAft>
              <a:buNone/>
            </a:pPr>
            <a:r>
              <a:rPr lang="en-US" sz="1050" b="1">
                <a:solidFill>
                  <a:srgbClr val="DB2525"/>
                </a:solidFill>
                <a:latin typeface="Lato" panose="020F0502020204030203" pitchFamily="34" charset="0"/>
                <a:ea typeface="Lato" panose="020F0502020204030203" pitchFamily="34" charset="0"/>
                <a:cs typeface="Lato" panose="020F0502020204030203" pitchFamily="34" charset="0"/>
                <a:sym typeface="Arial"/>
              </a:rPr>
              <a:t>Dưới 25-40% tiêu chuẩn quốc tế</a:t>
            </a:r>
            <a:endParaRPr sz="1050">
              <a:solidFill>
                <a:schemeClr val="dk1"/>
              </a:solidFill>
              <a:latin typeface="Lato" panose="020F0502020204030203" pitchFamily="34" charset="0"/>
              <a:ea typeface="Lato" panose="020F0502020204030203" pitchFamily="34" charset="0"/>
              <a:cs typeface="Lato" panose="020F0502020204030203" pitchFamily="34" charset="0"/>
              <a:sym typeface="Arial"/>
            </a:endParaRPr>
          </a:p>
          <a:p>
            <a:pPr marL="1245870" marR="0" lvl="0" indent="0" algn="l" rtl="0">
              <a:lnSpc>
                <a:spcPct val="100000"/>
              </a:lnSpc>
              <a:spcBef>
                <a:spcPts val="489"/>
              </a:spcBef>
              <a:spcAft>
                <a:spcPts val="0"/>
              </a:spcAft>
              <a:buNone/>
            </a:pPr>
            <a:r>
              <a:rPr lang="en-US" sz="9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Tiềm năng đáng kể</a:t>
            </a:r>
            <a:endParaRPr sz="95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grpSp>
        <p:nvGrpSpPr>
          <p:cNvPr id="917" name="Google Shape;917;p18"/>
          <p:cNvGrpSpPr/>
          <p:nvPr/>
        </p:nvGrpSpPr>
        <p:grpSpPr>
          <a:xfrm>
            <a:off x="771524" y="5219699"/>
            <a:ext cx="4819650" cy="857250"/>
            <a:chOff x="771524" y="5219699"/>
            <a:chExt cx="4819650" cy="857250"/>
          </a:xfrm>
        </p:grpSpPr>
        <p:sp>
          <p:nvSpPr>
            <p:cNvPr id="918" name="Google Shape;918;p18"/>
            <p:cNvSpPr/>
            <p:nvPr/>
          </p:nvSpPr>
          <p:spPr>
            <a:xfrm>
              <a:off x="771524" y="5219699"/>
              <a:ext cx="1428750" cy="57150"/>
            </a:xfrm>
            <a:custGeom>
              <a:avLst/>
              <a:gdLst/>
              <a:ahLst/>
              <a:cxnLst/>
              <a:rect l="l" t="t" r="r" b="b"/>
              <a:pathLst>
                <a:path w="1428750" h="57150" extrusionOk="0">
                  <a:moveTo>
                    <a:pt x="1403964" y="57149"/>
                  </a:moveTo>
                  <a:lnTo>
                    <a:pt x="24785" y="57149"/>
                  </a:lnTo>
                  <a:lnTo>
                    <a:pt x="21140" y="56424"/>
                  </a:lnTo>
                  <a:lnTo>
                    <a:pt x="0" y="32363"/>
                  </a:lnTo>
                  <a:lnTo>
                    <a:pt x="0" y="28574"/>
                  </a:lnTo>
                  <a:lnTo>
                    <a:pt x="0" y="24785"/>
                  </a:lnTo>
                  <a:lnTo>
                    <a:pt x="24785" y="0"/>
                  </a:lnTo>
                  <a:lnTo>
                    <a:pt x="1403964" y="0"/>
                  </a:lnTo>
                  <a:lnTo>
                    <a:pt x="1428749" y="24785"/>
                  </a:lnTo>
                  <a:lnTo>
                    <a:pt x="1428749" y="32363"/>
                  </a:lnTo>
                  <a:lnTo>
                    <a:pt x="1407609" y="56424"/>
                  </a:lnTo>
                  <a:lnTo>
                    <a:pt x="1403964" y="57149"/>
                  </a:lnTo>
                  <a:close/>
                </a:path>
              </a:pathLst>
            </a:custGeom>
            <a:solidFill>
              <a:srgbClr val="E4E7E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pic>
          <p:nvPicPr>
            <p:cNvPr id="919" name="Google Shape;919;p18"/>
            <p:cNvPicPr preferRelativeResize="0"/>
            <p:nvPr/>
          </p:nvPicPr>
          <p:blipFill rotWithShape="1">
            <a:blip r:embed="rId4">
              <a:alphaModFix/>
            </a:blip>
            <a:srcRect/>
            <a:stretch/>
          </p:blipFill>
          <p:spPr>
            <a:xfrm>
              <a:off x="771524" y="5219699"/>
              <a:ext cx="933449" cy="57149"/>
            </a:xfrm>
            <a:prstGeom prst="rect">
              <a:avLst/>
            </a:prstGeom>
            <a:noFill/>
            <a:ln>
              <a:noFill/>
            </a:ln>
          </p:spPr>
        </p:pic>
        <p:sp>
          <p:nvSpPr>
            <p:cNvPr id="920" name="Google Shape;920;p18"/>
            <p:cNvSpPr/>
            <p:nvPr/>
          </p:nvSpPr>
          <p:spPr>
            <a:xfrm>
              <a:off x="2466974" y="5219699"/>
              <a:ext cx="1428750" cy="57150"/>
            </a:xfrm>
            <a:custGeom>
              <a:avLst/>
              <a:gdLst/>
              <a:ahLst/>
              <a:cxnLst/>
              <a:rect l="l" t="t" r="r" b="b"/>
              <a:pathLst>
                <a:path w="1428750" h="57150" extrusionOk="0">
                  <a:moveTo>
                    <a:pt x="1403964" y="57149"/>
                  </a:moveTo>
                  <a:lnTo>
                    <a:pt x="24785" y="57149"/>
                  </a:lnTo>
                  <a:lnTo>
                    <a:pt x="21140" y="56424"/>
                  </a:lnTo>
                  <a:lnTo>
                    <a:pt x="0" y="32363"/>
                  </a:lnTo>
                  <a:lnTo>
                    <a:pt x="0" y="28574"/>
                  </a:lnTo>
                  <a:lnTo>
                    <a:pt x="0" y="24785"/>
                  </a:lnTo>
                  <a:lnTo>
                    <a:pt x="24785" y="0"/>
                  </a:lnTo>
                  <a:lnTo>
                    <a:pt x="1403964" y="0"/>
                  </a:lnTo>
                  <a:lnTo>
                    <a:pt x="1428749" y="24785"/>
                  </a:lnTo>
                  <a:lnTo>
                    <a:pt x="1428749" y="32363"/>
                  </a:lnTo>
                  <a:lnTo>
                    <a:pt x="1407609" y="56424"/>
                  </a:lnTo>
                  <a:lnTo>
                    <a:pt x="1403964" y="57149"/>
                  </a:lnTo>
                  <a:close/>
                </a:path>
              </a:pathLst>
            </a:custGeom>
            <a:solidFill>
              <a:srgbClr val="E4E7E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pic>
          <p:nvPicPr>
            <p:cNvPr id="921" name="Google Shape;921;p18"/>
            <p:cNvPicPr preferRelativeResize="0"/>
            <p:nvPr/>
          </p:nvPicPr>
          <p:blipFill rotWithShape="1">
            <a:blip r:embed="rId5">
              <a:alphaModFix/>
            </a:blip>
            <a:srcRect/>
            <a:stretch/>
          </p:blipFill>
          <p:spPr>
            <a:xfrm>
              <a:off x="2466974" y="5219699"/>
              <a:ext cx="285749" cy="57149"/>
            </a:xfrm>
            <a:prstGeom prst="rect">
              <a:avLst/>
            </a:prstGeom>
            <a:noFill/>
            <a:ln>
              <a:noFill/>
            </a:ln>
          </p:spPr>
        </p:pic>
        <p:sp>
          <p:nvSpPr>
            <p:cNvPr id="922" name="Google Shape;922;p18"/>
            <p:cNvSpPr/>
            <p:nvPr/>
          </p:nvSpPr>
          <p:spPr>
            <a:xfrm>
              <a:off x="4162424" y="5219699"/>
              <a:ext cx="1428750" cy="57150"/>
            </a:xfrm>
            <a:custGeom>
              <a:avLst/>
              <a:gdLst/>
              <a:ahLst/>
              <a:cxnLst/>
              <a:rect l="l" t="t" r="r" b="b"/>
              <a:pathLst>
                <a:path w="1428750" h="57150" extrusionOk="0">
                  <a:moveTo>
                    <a:pt x="1403963" y="57149"/>
                  </a:moveTo>
                  <a:lnTo>
                    <a:pt x="24785" y="57149"/>
                  </a:lnTo>
                  <a:lnTo>
                    <a:pt x="21140" y="56424"/>
                  </a:lnTo>
                  <a:lnTo>
                    <a:pt x="0" y="32363"/>
                  </a:lnTo>
                  <a:lnTo>
                    <a:pt x="0" y="28574"/>
                  </a:lnTo>
                  <a:lnTo>
                    <a:pt x="0" y="24785"/>
                  </a:lnTo>
                  <a:lnTo>
                    <a:pt x="24785" y="0"/>
                  </a:lnTo>
                  <a:lnTo>
                    <a:pt x="1403963" y="0"/>
                  </a:lnTo>
                  <a:lnTo>
                    <a:pt x="1428749" y="24785"/>
                  </a:lnTo>
                  <a:lnTo>
                    <a:pt x="1428749" y="32363"/>
                  </a:lnTo>
                  <a:lnTo>
                    <a:pt x="1407608" y="56424"/>
                  </a:lnTo>
                  <a:lnTo>
                    <a:pt x="1403963" y="57149"/>
                  </a:lnTo>
                  <a:close/>
                </a:path>
              </a:pathLst>
            </a:custGeom>
            <a:solidFill>
              <a:srgbClr val="E4E7E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pic>
          <p:nvPicPr>
            <p:cNvPr id="923" name="Google Shape;923;p18"/>
            <p:cNvPicPr preferRelativeResize="0"/>
            <p:nvPr/>
          </p:nvPicPr>
          <p:blipFill rotWithShape="1">
            <a:blip r:embed="rId6">
              <a:alphaModFix/>
            </a:blip>
            <a:srcRect/>
            <a:stretch/>
          </p:blipFill>
          <p:spPr>
            <a:xfrm>
              <a:off x="4162424" y="5219699"/>
              <a:ext cx="219075" cy="57149"/>
            </a:xfrm>
            <a:prstGeom prst="rect">
              <a:avLst/>
            </a:prstGeom>
            <a:noFill/>
            <a:ln>
              <a:noFill/>
            </a:ln>
          </p:spPr>
        </p:pic>
        <p:sp>
          <p:nvSpPr>
            <p:cNvPr id="924" name="Google Shape;924;p18"/>
            <p:cNvSpPr/>
            <p:nvPr/>
          </p:nvSpPr>
          <p:spPr>
            <a:xfrm>
              <a:off x="1800224" y="5886449"/>
              <a:ext cx="3752850" cy="190500"/>
            </a:xfrm>
            <a:custGeom>
              <a:avLst/>
              <a:gdLst/>
              <a:ahLst/>
              <a:cxnLst/>
              <a:rect l="l" t="t" r="r" b="b"/>
              <a:pathLst>
                <a:path w="3752850" h="190500" extrusionOk="0">
                  <a:moveTo>
                    <a:pt x="3719802" y="190499"/>
                  </a:moveTo>
                  <a:lnTo>
                    <a:pt x="33047" y="190499"/>
                  </a:lnTo>
                  <a:lnTo>
                    <a:pt x="28187" y="189532"/>
                  </a:lnTo>
                  <a:lnTo>
                    <a:pt x="966" y="162312"/>
                  </a:lnTo>
                  <a:lnTo>
                    <a:pt x="0" y="157452"/>
                  </a:lnTo>
                  <a:lnTo>
                    <a:pt x="0" y="152399"/>
                  </a:lnTo>
                  <a:lnTo>
                    <a:pt x="0" y="33047"/>
                  </a:lnTo>
                  <a:lnTo>
                    <a:pt x="28187" y="966"/>
                  </a:lnTo>
                  <a:lnTo>
                    <a:pt x="33047" y="0"/>
                  </a:lnTo>
                  <a:lnTo>
                    <a:pt x="3719802" y="0"/>
                  </a:lnTo>
                  <a:lnTo>
                    <a:pt x="3751882" y="28186"/>
                  </a:lnTo>
                  <a:lnTo>
                    <a:pt x="3752849" y="33047"/>
                  </a:lnTo>
                  <a:lnTo>
                    <a:pt x="3752849" y="157452"/>
                  </a:lnTo>
                  <a:lnTo>
                    <a:pt x="3724661" y="189532"/>
                  </a:lnTo>
                  <a:lnTo>
                    <a:pt x="3719802" y="190499"/>
                  </a:lnTo>
                  <a:close/>
                </a:path>
              </a:pathLst>
            </a:custGeom>
            <a:solidFill>
              <a:srgbClr val="F2F4F5"/>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925" name="Google Shape;925;p18"/>
            <p:cNvSpPr/>
            <p:nvPr/>
          </p:nvSpPr>
          <p:spPr>
            <a:xfrm>
              <a:off x="1800224" y="5886449"/>
              <a:ext cx="2247900" cy="190500"/>
            </a:xfrm>
            <a:custGeom>
              <a:avLst/>
              <a:gdLst/>
              <a:ahLst/>
              <a:cxnLst/>
              <a:rect l="l" t="t" r="r" b="b"/>
              <a:pathLst>
                <a:path w="2247900" h="190500" extrusionOk="0">
                  <a:moveTo>
                    <a:pt x="2214852" y="190499"/>
                  </a:moveTo>
                  <a:lnTo>
                    <a:pt x="33047" y="190499"/>
                  </a:lnTo>
                  <a:lnTo>
                    <a:pt x="28187" y="189532"/>
                  </a:lnTo>
                  <a:lnTo>
                    <a:pt x="966" y="162312"/>
                  </a:lnTo>
                  <a:lnTo>
                    <a:pt x="0" y="157452"/>
                  </a:lnTo>
                  <a:lnTo>
                    <a:pt x="0" y="152399"/>
                  </a:lnTo>
                  <a:lnTo>
                    <a:pt x="0" y="33047"/>
                  </a:lnTo>
                  <a:lnTo>
                    <a:pt x="28187" y="966"/>
                  </a:lnTo>
                  <a:lnTo>
                    <a:pt x="33047" y="0"/>
                  </a:lnTo>
                  <a:lnTo>
                    <a:pt x="2214852" y="0"/>
                  </a:lnTo>
                  <a:lnTo>
                    <a:pt x="2246932" y="28186"/>
                  </a:lnTo>
                  <a:lnTo>
                    <a:pt x="2247899" y="33047"/>
                  </a:lnTo>
                  <a:lnTo>
                    <a:pt x="2247899" y="157452"/>
                  </a:lnTo>
                  <a:lnTo>
                    <a:pt x="2219712" y="189532"/>
                  </a:lnTo>
                  <a:lnTo>
                    <a:pt x="2214852" y="190499"/>
                  </a:lnTo>
                  <a:close/>
                </a:path>
              </a:pathLst>
            </a:custGeom>
            <a:solidFill>
              <a:srgbClr val="FABE24"/>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926" name="Google Shape;926;p18"/>
          <p:cNvSpPr txBox="1"/>
          <p:nvPr/>
        </p:nvSpPr>
        <p:spPr>
          <a:xfrm>
            <a:off x="5305226" y="5892799"/>
            <a:ext cx="184785" cy="151323"/>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900">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1.2</a:t>
            </a:r>
            <a:endParaRPr sz="90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grpSp>
        <p:nvGrpSpPr>
          <p:cNvPr id="927" name="Google Shape;927;p18"/>
          <p:cNvGrpSpPr/>
          <p:nvPr/>
        </p:nvGrpSpPr>
        <p:grpSpPr>
          <a:xfrm>
            <a:off x="1800224" y="6153149"/>
            <a:ext cx="3752850" cy="190500"/>
            <a:chOff x="1800224" y="6153149"/>
            <a:chExt cx="3752850" cy="190500"/>
          </a:xfrm>
        </p:grpSpPr>
        <p:sp>
          <p:nvSpPr>
            <p:cNvPr id="928" name="Google Shape;928;p18"/>
            <p:cNvSpPr/>
            <p:nvPr/>
          </p:nvSpPr>
          <p:spPr>
            <a:xfrm>
              <a:off x="1800224" y="6153149"/>
              <a:ext cx="3752850" cy="190500"/>
            </a:xfrm>
            <a:custGeom>
              <a:avLst/>
              <a:gdLst/>
              <a:ahLst/>
              <a:cxnLst/>
              <a:rect l="l" t="t" r="r" b="b"/>
              <a:pathLst>
                <a:path w="3752850" h="190500" extrusionOk="0">
                  <a:moveTo>
                    <a:pt x="3719802" y="190499"/>
                  </a:moveTo>
                  <a:lnTo>
                    <a:pt x="33047" y="190499"/>
                  </a:lnTo>
                  <a:lnTo>
                    <a:pt x="28187" y="189532"/>
                  </a:lnTo>
                  <a:lnTo>
                    <a:pt x="966" y="162311"/>
                  </a:lnTo>
                  <a:lnTo>
                    <a:pt x="0" y="157451"/>
                  </a:lnTo>
                  <a:lnTo>
                    <a:pt x="0" y="152399"/>
                  </a:lnTo>
                  <a:lnTo>
                    <a:pt x="0" y="33047"/>
                  </a:lnTo>
                  <a:lnTo>
                    <a:pt x="28187" y="966"/>
                  </a:lnTo>
                  <a:lnTo>
                    <a:pt x="33047" y="0"/>
                  </a:lnTo>
                  <a:lnTo>
                    <a:pt x="3719802" y="0"/>
                  </a:lnTo>
                  <a:lnTo>
                    <a:pt x="3751882" y="28187"/>
                  </a:lnTo>
                  <a:lnTo>
                    <a:pt x="3752849" y="33047"/>
                  </a:lnTo>
                  <a:lnTo>
                    <a:pt x="3752849" y="157451"/>
                  </a:lnTo>
                  <a:lnTo>
                    <a:pt x="3724661" y="189532"/>
                  </a:lnTo>
                  <a:lnTo>
                    <a:pt x="3719802" y="190499"/>
                  </a:lnTo>
                  <a:close/>
                </a:path>
              </a:pathLst>
            </a:custGeom>
            <a:solidFill>
              <a:srgbClr val="F2F4F5"/>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929" name="Google Shape;929;p18"/>
            <p:cNvSpPr/>
            <p:nvPr/>
          </p:nvSpPr>
          <p:spPr>
            <a:xfrm>
              <a:off x="1800224" y="6153149"/>
              <a:ext cx="3381375" cy="190500"/>
            </a:xfrm>
            <a:custGeom>
              <a:avLst/>
              <a:gdLst/>
              <a:ahLst/>
              <a:cxnLst/>
              <a:rect l="l" t="t" r="r" b="b"/>
              <a:pathLst>
                <a:path w="3381375" h="190500" extrusionOk="0">
                  <a:moveTo>
                    <a:pt x="3348326" y="190499"/>
                  </a:moveTo>
                  <a:lnTo>
                    <a:pt x="33047" y="190499"/>
                  </a:lnTo>
                  <a:lnTo>
                    <a:pt x="28187" y="189532"/>
                  </a:lnTo>
                  <a:lnTo>
                    <a:pt x="966" y="162311"/>
                  </a:lnTo>
                  <a:lnTo>
                    <a:pt x="0" y="157451"/>
                  </a:lnTo>
                  <a:lnTo>
                    <a:pt x="0" y="152399"/>
                  </a:lnTo>
                  <a:lnTo>
                    <a:pt x="0" y="33047"/>
                  </a:lnTo>
                  <a:lnTo>
                    <a:pt x="28187" y="966"/>
                  </a:lnTo>
                  <a:lnTo>
                    <a:pt x="33047" y="0"/>
                  </a:lnTo>
                  <a:lnTo>
                    <a:pt x="3348326" y="0"/>
                  </a:lnTo>
                  <a:lnTo>
                    <a:pt x="3380407" y="28187"/>
                  </a:lnTo>
                  <a:lnTo>
                    <a:pt x="3381374" y="33047"/>
                  </a:lnTo>
                  <a:lnTo>
                    <a:pt x="3381374" y="157451"/>
                  </a:lnTo>
                  <a:lnTo>
                    <a:pt x="3353186" y="189532"/>
                  </a:lnTo>
                  <a:lnTo>
                    <a:pt x="3348326" y="190499"/>
                  </a:lnTo>
                  <a:close/>
                </a:path>
              </a:pathLst>
            </a:custGeom>
            <a:solidFill>
              <a:srgbClr val="F7707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930" name="Google Shape;930;p18"/>
          <p:cNvSpPr txBox="1"/>
          <p:nvPr/>
        </p:nvSpPr>
        <p:spPr>
          <a:xfrm>
            <a:off x="5305226" y="6159499"/>
            <a:ext cx="184785" cy="151323"/>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900">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2.2</a:t>
            </a:r>
            <a:endParaRPr sz="90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grpSp>
        <p:nvGrpSpPr>
          <p:cNvPr id="931" name="Google Shape;931;p18"/>
          <p:cNvGrpSpPr/>
          <p:nvPr/>
        </p:nvGrpSpPr>
        <p:grpSpPr>
          <a:xfrm>
            <a:off x="1800224" y="6419849"/>
            <a:ext cx="3752850" cy="190500"/>
            <a:chOff x="1800224" y="6419849"/>
            <a:chExt cx="3752850" cy="190500"/>
          </a:xfrm>
        </p:grpSpPr>
        <p:sp>
          <p:nvSpPr>
            <p:cNvPr id="932" name="Google Shape;932;p18"/>
            <p:cNvSpPr/>
            <p:nvPr/>
          </p:nvSpPr>
          <p:spPr>
            <a:xfrm>
              <a:off x="1800224" y="6419849"/>
              <a:ext cx="3752850" cy="190500"/>
            </a:xfrm>
            <a:custGeom>
              <a:avLst/>
              <a:gdLst/>
              <a:ahLst/>
              <a:cxnLst/>
              <a:rect l="l" t="t" r="r" b="b"/>
              <a:pathLst>
                <a:path w="3752850" h="190500" extrusionOk="0">
                  <a:moveTo>
                    <a:pt x="3719802" y="190499"/>
                  </a:moveTo>
                  <a:lnTo>
                    <a:pt x="33047" y="190499"/>
                  </a:lnTo>
                  <a:lnTo>
                    <a:pt x="28187" y="189532"/>
                  </a:lnTo>
                  <a:lnTo>
                    <a:pt x="966" y="162311"/>
                  </a:lnTo>
                  <a:lnTo>
                    <a:pt x="0" y="157452"/>
                  </a:lnTo>
                  <a:lnTo>
                    <a:pt x="0" y="152399"/>
                  </a:lnTo>
                  <a:lnTo>
                    <a:pt x="0" y="33047"/>
                  </a:lnTo>
                  <a:lnTo>
                    <a:pt x="28187" y="966"/>
                  </a:lnTo>
                  <a:lnTo>
                    <a:pt x="33047" y="0"/>
                  </a:lnTo>
                  <a:lnTo>
                    <a:pt x="3719802" y="0"/>
                  </a:lnTo>
                  <a:lnTo>
                    <a:pt x="3751882" y="28186"/>
                  </a:lnTo>
                  <a:lnTo>
                    <a:pt x="3752849" y="33047"/>
                  </a:lnTo>
                  <a:lnTo>
                    <a:pt x="3752849" y="157452"/>
                  </a:lnTo>
                  <a:lnTo>
                    <a:pt x="3724661" y="189532"/>
                  </a:lnTo>
                  <a:lnTo>
                    <a:pt x="3719802" y="190499"/>
                  </a:lnTo>
                  <a:close/>
                </a:path>
              </a:pathLst>
            </a:custGeom>
            <a:solidFill>
              <a:srgbClr val="F2F4F5"/>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933" name="Google Shape;933;p18"/>
            <p:cNvSpPr/>
            <p:nvPr/>
          </p:nvSpPr>
          <p:spPr>
            <a:xfrm>
              <a:off x="1800224" y="6419849"/>
              <a:ext cx="1123950" cy="190500"/>
            </a:xfrm>
            <a:custGeom>
              <a:avLst/>
              <a:gdLst/>
              <a:ahLst/>
              <a:cxnLst/>
              <a:rect l="l" t="t" r="r" b="b"/>
              <a:pathLst>
                <a:path w="1123950" h="190500" extrusionOk="0">
                  <a:moveTo>
                    <a:pt x="1090902" y="190499"/>
                  </a:moveTo>
                  <a:lnTo>
                    <a:pt x="33047" y="190499"/>
                  </a:lnTo>
                  <a:lnTo>
                    <a:pt x="28187" y="189532"/>
                  </a:lnTo>
                  <a:lnTo>
                    <a:pt x="966" y="162311"/>
                  </a:lnTo>
                  <a:lnTo>
                    <a:pt x="0" y="157452"/>
                  </a:lnTo>
                  <a:lnTo>
                    <a:pt x="0" y="152399"/>
                  </a:lnTo>
                  <a:lnTo>
                    <a:pt x="0" y="33047"/>
                  </a:lnTo>
                  <a:lnTo>
                    <a:pt x="28187" y="966"/>
                  </a:lnTo>
                  <a:lnTo>
                    <a:pt x="33047" y="0"/>
                  </a:lnTo>
                  <a:lnTo>
                    <a:pt x="1090902" y="0"/>
                  </a:lnTo>
                  <a:lnTo>
                    <a:pt x="1122982" y="28186"/>
                  </a:lnTo>
                  <a:lnTo>
                    <a:pt x="1123949" y="33047"/>
                  </a:lnTo>
                  <a:lnTo>
                    <a:pt x="1123949" y="157452"/>
                  </a:lnTo>
                  <a:lnTo>
                    <a:pt x="1095761" y="189532"/>
                  </a:lnTo>
                  <a:lnTo>
                    <a:pt x="1090902" y="190499"/>
                  </a:lnTo>
                  <a:close/>
                </a:path>
              </a:pathLst>
            </a:custGeom>
            <a:solidFill>
              <a:srgbClr val="33D399"/>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934" name="Google Shape;934;p18"/>
          <p:cNvSpPr txBox="1"/>
          <p:nvPr/>
        </p:nvSpPr>
        <p:spPr>
          <a:xfrm>
            <a:off x="5305226" y="6426199"/>
            <a:ext cx="184785" cy="151323"/>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900">
                <a:solidFill>
                  <a:schemeClr val="dk1"/>
                </a:solidFill>
                <a:latin typeface="Lato" panose="020F0502020204030203" pitchFamily="34" charset="0"/>
                <a:ea typeface="Lato" panose="020F0502020204030203" pitchFamily="34" charset="0"/>
                <a:cs typeface="Lato" panose="020F0502020204030203" pitchFamily="34" charset="0"/>
                <a:sym typeface="Helvetica Neue"/>
              </a:rPr>
              <a:t>0.7</a:t>
            </a:r>
            <a:endParaRPr sz="90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pic>
        <p:nvPicPr>
          <p:cNvPr id="935" name="Google Shape;935;p18"/>
          <p:cNvPicPr preferRelativeResize="0"/>
          <p:nvPr/>
        </p:nvPicPr>
        <p:blipFill rotWithShape="1">
          <a:blip r:embed="rId7">
            <a:alphaModFix/>
          </a:blip>
          <a:srcRect/>
          <a:stretch/>
        </p:blipFill>
        <p:spPr>
          <a:xfrm>
            <a:off x="6076190" y="1666922"/>
            <a:ext cx="5806439" cy="5268148"/>
          </a:xfrm>
          <a:prstGeom prst="rect">
            <a:avLst/>
          </a:prstGeom>
          <a:noFill/>
          <a:ln>
            <a:noFill/>
          </a:ln>
        </p:spPr>
      </p:pic>
      <p:sp>
        <p:nvSpPr>
          <p:cNvPr id="936" name="Google Shape;936;p18"/>
          <p:cNvSpPr txBox="1"/>
          <p:nvPr/>
        </p:nvSpPr>
        <p:spPr>
          <a:xfrm>
            <a:off x="6388099" y="1706562"/>
            <a:ext cx="3067050" cy="271228"/>
          </a:xfrm>
          <a:prstGeom prst="rect">
            <a:avLst/>
          </a:prstGeom>
          <a:noFill/>
          <a:ln>
            <a:noFill/>
          </a:ln>
        </p:spPr>
        <p:txBody>
          <a:bodyPr spcFirstLastPara="1" wrap="square" lIns="0" tIns="17125" rIns="0" bIns="0" anchor="t" anchorCtr="0">
            <a:spAutoFit/>
          </a:bodyPr>
          <a:lstStyle/>
          <a:p>
            <a:pPr marL="12700" marR="0" lvl="0" indent="0" algn="l" rtl="0">
              <a:lnSpc>
                <a:spcPct val="100000"/>
              </a:lnSpc>
              <a:spcBef>
                <a:spcPts val="0"/>
              </a:spcBef>
              <a:spcAft>
                <a:spcPts val="0"/>
              </a:spcAft>
              <a:buNone/>
            </a:pPr>
            <a:r>
              <a:rPr lang="en-US" sz="1650">
                <a:solidFill>
                  <a:srgbClr val="2562EB"/>
                </a:solidFill>
                <a:latin typeface="Lato" panose="020F0502020204030203" pitchFamily="34" charset="0"/>
                <a:ea typeface="Lato" panose="020F0502020204030203" pitchFamily="34" charset="0"/>
                <a:cs typeface="Lato" panose="020F0502020204030203" pitchFamily="34" charset="0"/>
                <a:sym typeface="Arial Black"/>
              </a:rPr>
              <a:t> </a:t>
            </a:r>
            <a:r>
              <a:rPr lang="en-US" sz="1500" b="1">
                <a:solidFill>
                  <a:srgbClr val="1A5275"/>
                </a:solidFill>
                <a:latin typeface="Lato" panose="020F0502020204030203" pitchFamily="34" charset="0"/>
                <a:ea typeface="Lato" panose="020F0502020204030203" pitchFamily="34" charset="0"/>
                <a:cs typeface="Lato" panose="020F0502020204030203" pitchFamily="34" charset="0"/>
                <a:sym typeface="Arial"/>
              </a:rPr>
              <a:t>Công nghệ và giải pháp chính</a:t>
            </a:r>
            <a:endParaRPr sz="1500">
              <a:solidFill>
                <a:schemeClr val="dk1"/>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937" name="Google Shape;937;p18"/>
          <p:cNvSpPr txBox="1"/>
          <p:nvPr/>
        </p:nvSpPr>
        <p:spPr>
          <a:xfrm>
            <a:off x="6588125" y="2425700"/>
            <a:ext cx="196850" cy="220573"/>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350">
                <a:solidFill>
                  <a:srgbClr val="FFFFFF"/>
                </a:solidFill>
                <a:latin typeface="Lato" panose="020F0502020204030203" pitchFamily="34" charset="0"/>
                <a:ea typeface="Lato" panose="020F0502020204030203" pitchFamily="34" charset="0"/>
                <a:cs typeface="Lato" panose="020F0502020204030203" pitchFamily="34" charset="0"/>
                <a:sym typeface="Arial Black"/>
              </a:rPr>
              <a:t></a:t>
            </a:r>
            <a:endParaRPr sz="1350">
              <a:solidFill>
                <a:schemeClr val="dk1"/>
              </a:solidFill>
              <a:latin typeface="Lato" panose="020F0502020204030203" pitchFamily="34" charset="0"/>
              <a:ea typeface="Lato" panose="020F0502020204030203" pitchFamily="34" charset="0"/>
              <a:cs typeface="Lato" panose="020F0502020204030203" pitchFamily="34" charset="0"/>
              <a:sym typeface="Arial Black"/>
            </a:endParaRPr>
          </a:p>
        </p:txBody>
      </p:sp>
      <p:sp>
        <p:nvSpPr>
          <p:cNvPr id="938" name="Google Shape;938;p18"/>
          <p:cNvSpPr txBox="1"/>
          <p:nvPr/>
        </p:nvSpPr>
        <p:spPr>
          <a:xfrm>
            <a:off x="6959600" y="2210752"/>
            <a:ext cx="4320540" cy="375744"/>
          </a:xfrm>
          <a:prstGeom prst="rect">
            <a:avLst/>
          </a:prstGeom>
          <a:noFill/>
          <a:ln>
            <a:noFill/>
          </a:ln>
        </p:spPr>
        <p:txBody>
          <a:bodyPr spcFirstLastPara="1" wrap="square" lIns="0" tIns="36825" rIns="0" bIns="0" anchor="t" anchorCtr="0">
            <a:spAutoFit/>
          </a:bodyPr>
          <a:lstStyle/>
          <a:p>
            <a:pPr marL="12700" marR="0" lvl="0" indent="0" algn="l" rtl="0">
              <a:lnSpc>
                <a:spcPct val="100000"/>
              </a:lnSpc>
              <a:spcBef>
                <a:spcPts val="0"/>
              </a:spcBef>
              <a:spcAft>
                <a:spcPts val="0"/>
              </a:spcAft>
              <a:buNone/>
            </a:pPr>
            <a:r>
              <a:rPr lang="en-US" sz="105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Điện khí hóa đoàn phương tiện</a:t>
            </a:r>
            <a:endParaRPr sz="1050">
              <a:solidFill>
                <a:srgbClr val="1F2937"/>
              </a:solidFill>
              <a:latin typeface="Lato" panose="020F0502020204030203" pitchFamily="34" charset="0"/>
              <a:ea typeface="Lato" panose="020F0502020204030203" pitchFamily="34" charset="0"/>
              <a:cs typeface="Lato" panose="020F0502020204030203" pitchFamily="34" charset="0"/>
              <a:sym typeface="Helvetica Neue"/>
            </a:endParaRPr>
          </a:p>
          <a:p>
            <a:pPr marL="12700" marR="0" lvl="0" indent="0" algn="l" rtl="0">
              <a:lnSpc>
                <a:spcPct val="100000"/>
              </a:lnSpc>
              <a:spcBef>
                <a:spcPts val="290"/>
              </a:spcBef>
              <a:spcAft>
                <a:spcPts val="0"/>
              </a:spcAft>
              <a:buNone/>
            </a:pPr>
            <a:r>
              <a:rPr lang="en-US" sz="90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Xe điện, xe buýt và xe vận tải có cơ sở hạ tầng sạc hỗ trợ</a:t>
            </a:r>
            <a:endParaRPr sz="90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939" name="Google Shape;939;p18"/>
          <p:cNvSpPr txBox="1"/>
          <p:nvPr/>
        </p:nvSpPr>
        <p:spPr>
          <a:xfrm>
            <a:off x="6829213" y="2631773"/>
            <a:ext cx="1603587" cy="151323"/>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900">
                <a:solidFill>
                  <a:srgbClr val="047857"/>
                </a:solidFill>
                <a:latin typeface="Lato" panose="020F0502020204030203" pitchFamily="34" charset="0"/>
                <a:ea typeface="Lato" panose="020F0502020204030203" pitchFamily="34" charset="0"/>
                <a:cs typeface="Lato" panose="020F0502020204030203" pitchFamily="34" charset="0"/>
                <a:sym typeface="Helvetica Neue"/>
              </a:rPr>
              <a:t>Tiết kiệm năng lượng: 25-35%</a:t>
            </a:r>
            <a:endParaRPr sz="90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940" name="Google Shape;940;p18"/>
          <p:cNvSpPr txBox="1"/>
          <p:nvPr/>
        </p:nvSpPr>
        <p:spPr>
          <a:xfrm>
            <a:off x="6597650" y="3282950"/>
            <a:ext cx="177800" cy="220573"/>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350">
                <a:solidFill>
                  <a:srgbClr val="FFFFFF"/>
                </a:solidFill>
                <a:latin typeface="Lato" panose="020F0502020204030203" pitchFamily="34" charset="0"/>
                <a:ea typeface="Lato" panose="020F0502020204030203" pitchFamily="34" charset="0"/>
                <a:cs typeface="Lato" panose="020F0502020204030203" pitchFamily="34" charset="0"/>
                <a:sym typeface="Arial Black"/>
              </a:rPr>
              <a:t></a:t>
            </a:r>
            <a:endParaRPr sz="1350">
              <a:solidFill>
                <a:schemeClr val="dk1"/>
              </a:solidFill>
              <a:latin typeface="Lato" panose="020F0502020204030203" pitchFamily="34" charset="0"/>
              <a:ea typeface="Lato" panose="020F0502020204030203" pitchFamily="34" charset="0"/>
              <a:cs typeface="Lato" panose="020F0502020204030203" pitchFamily="34" charset="0"/>
              <a:sym typeface="Arial Black"/>
            </a:endParaRPr>
          </a:p>
        </p:txBody>
      </p:sp>
      <p:sp>
        <p:nvSpPr>
          <p:cNvPr id="941" name="Google Shape;941;p18"/>
          <p:cNvSpPr txBox="1"/>
          <p:nvPr/>
        </p:nvSpPr>
        <p:spPr>
          <a:xfrm>
            <a:off x="6959600" y="3068002"/>
            <a:ext cx="4832224" cy="552715"/>
          </a:xfrm>
          <a:prstGeom prst="rect">
            <a:avLst/>
          </a:prstGeom>
          <a:noFill/>
          <a:ln>
            <a:noFill/>
          </a:ln>
        </p:spPr>
        <p:txBody>
          <a:bodyPr spcFirstLastPara="1" wrap="square" lIns="0" tIns="36825" rIns="0" bIns="0" anchor="t" anchorCtr="0">
            <a:spAutoFit/>
          </a:bodyPr>
          <a:lstStyle/>
          <a:p>
            <a:pPr marL="12700" marR="0" lvl="0" indent="0" algn="l" rtl="0">
              <a:lnSpc>
                <a:spcPct val="100000"/>
              </a:lnSpc>
              <a:spcBef>
                <a:spcPts val="0"/>
              </a:spcBef>
              <a:spcAft>
                <a:spcPts val="0"/>
              </a:spcAft>
              <a:buNone/>
            </a:pPr>
            <a:r>
              <a:rPr lang="en-US" sz="105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Quản lý đội xe và tối ưu hóa logistic</a:t>
            </a:r>
            <a:endParaRPr>
              <a:latin typeface="Lato" panose="020F0502020204030203" pitchFamily="34" charset="0"/>
              <a:ea typeface="Lato" panose="020F0502020204030203" pitchFamily="34" charset="0"/>
              <a:cs typeface="Lato" panose="020F0502020204030203" pitchFamily="34" charset="0"/>
            </a:endParaRPr>
          </a:p>
          <a:p>
            <a:pPr marL="12700" marR="0" lvl="0" indent="0" algn="l" rtl="0">
              <a:lnSpc>
                <a:spcPct val="100000"/>
              </a:lnSpc>
              <a:spcBef>
                <a:spcPts val="290"/>
              </a:spcBef>
              <a:spcAft>
                <a:spcPts val="0"/>
              </a:spcAft>
              <a:buNone/>
            </a:pPr>
            <a:r>
              <a:rPr lang="en-US" sz="90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Tối ưu hóa tuyến đường, quản lý tải, đào tạo lái xe và các chương trình bảo dưỡng xe</a:t>
            </a:r>
            <a:endParaRPr sz="900">
              <a:solidFill>
                <a:srgbClr val="4A5462"/>
              </a:solidFill>
              <a:latin typeface="Lato" panose="020F0502020204030203" pitchFamily="34" charset="0"/>
              <a:ea typeface="Lato" panose="020F0502020204030203" pitchFamily="34" charset="0"/>
              <a:cs typeface="Lato" panose="020F0502020204030203" pitchFamily="34" charset="0"/>
              <a:sym typeface="Helvetica Neue"/>
            </a:endParaRPr>
          </a:p>
          <a:p>
            <a:pPr marL="12700" marR="0" lvl="0" indent="0" algn="l" rtl="0">
              <a:lnSpc>
                <a:spcPct val="100000"/>
              </a:lnSpc>
              <a:spcBef>
                <a:spcPts val="290"/>
              </a:spcBef>
              <a:spcAft>
                <a:spcPts val="0"/>
              </a:spcAft>
              <a:buNone/>
            </a:pPr>
            <a:r>
              <a:rPr lang="en-US" sz="900">
                <a:solidFill>
                  <a:srgbClr val="1C4ED8"/>
                </a:solidFill>
                <a:latin typeface="Lato" panose="020F0502020204030203" pitchFamily="34" charset="0"/>
                <a:ea typeface="Lato" panose="020F0502020204030203" pitchFamily="34" charset="0"/>
                <a:cs typeface="Lato" panose="020F0502020204030203" pitchFamily="34" charset="0"/>
                <a:sym typeface="Helvetica Neue"/>
              </a:rPr>
              <a:t>Tiết kiệm năng lượng: 10-20%</a:t>
            </a:r>
            <a:endParaRPr sz="90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942" name="Google Shape;942;p18"/>
          <p:cNvSpPr txBox="1"/>
          <p:nvPr/>
        </p:nvSpPr>
        <p:spPr>
          <a:xfrm>
            <a:off x="6607175" y="4140200"/>
            <a:ext cx="158750" cy="220573"/>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350">
                <a:solidFill>
                  <a:srgbClr val="FFFFFF"/>
                </a:solidFill>
                <a:latin typeface="Lato" panose="020F0502020204030203" pitchFamily="34" charset="0"/>
                <a:ea typeface="Lato" panose="020F0502020204030203" pitchFamily="34" charset="0"/>
                <a:cs typeface="Lato" panose="020F0502020204030203" pitchFamily="34" charset="0"/>
                <a:sym typeface="Arial Black"/>
              </a:rPr>
              <a:t></a:t>
            </a:r>
            <a:endParaRPr sz="1350">
              <a:solidFill>
                <a:schemeClr val="dk1"/>
              </a:solidFill>
              <a:latin typeface="Lato" panose="020F0502020204030203" pitchFamily="34" charset="0"/>
              <a:ea typeface="Lato" panose="020F0502020204030203" pitchFamily="34" charset="0"/>
              <a:cs typeface="Lato" panose="020F0502020204030203" pitchFamily="34" charset="0"/>
              <a:sym typeface="Arial Black"/>
            </a:endParaRPr>
          </a:p>
        </p:txBody>
      </p:sp>
      <p:sp>
        <p:nvSpPr>
          <p:cNvPr id="943" name="Google Shape;943;p18"/>
          <p:cNvSpPr txBox="1"/>
          <p:nvPr/>
        </p:nvSpPr>
        <p:spPr>
          <a:xfrm>
            <a:off x="6959600" y="3925252"/>
            <a:ext cx="4832224" cy="375744"/>
          </a:xfrm>
          <a:prstGeom prst="rect">
            <a:avLst/>
          </a:prstGeom>
          <a:noFill/>
          <a:ln>
            <a:noFill/>
          </a:ln>
        </p:spPr>
        <p:txBody>
          <a:bodyPr spcFirstLastPara="1" wrap="square" lIns="0" tIns="36825" rIns="0" bIns="0" anchor="t" anchorCtr="0">
            <a:spAutoFit/>
          </a:bodyPr>
          <a:lstStyle/>
          <a:p>
            <a:pPr marL="12700" marR="0" lvl="0" indent="0" algn="l" rtl="0">
              <a:lnSpc>
                <a:spcPct val="100000"/>
              </a:lnSpc>
              <a:spcBef>
                <a:spcPts val="0"/>
              </a:spcBef>
              <a:spcAft>
                <a:spcPts val="0"/>
              </a:spcAft>
              <a:buNone/>
            </a:pPr>
            <a:r>
              <a:rPr lang="en-US" sz="105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Hỗ trợ thay đổi phương thức</a:t>
            </a:r>
            <a:endParaRPr sz="1050">
              <a:solidFill>
                <a:srgbClr val="1F2937"/>
              </a:solidFill>
              <a:latin typeface="Lato" panose="020F0502020204030203" pitchFamily="34" charset="0"/>
              <a:ea typeface="Lato" panose="020F0502020204030203" pitchFamily="34" charset="0"/>
              <a:cs typeface="Lato" panose="020F0502020204030203" pitchFamily="34" charset="0"/>
              <a:sym typeface="Helvetica Neue"/>
            </a:endParaRPr>
          </a:p>
          <a:p>
            <a:pPr marL="12700" marR="0" lvl="0" indent="0" algn="l" rtl="0">
              <a:lnSpc>
                <a:spcPct val="100000"/>
              </a:lnSpc>
              <a:spcBef>
                <a:spcPts val="290"/>
              </a:spcBef>
              <a:spcAft>
                <a:spcPts val="0"/>
              </a:spcAft>
              <a:buNone/>
            </a:pPr>
            <a:r>
              <a:rPr lang="en-US" sz="90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cải thiện phương tiện công cộng, cơ sở hạ tầng giao thông không cơ giới, nền tảng đi chung xe</a:t>
            </a:r>
            <a:endParaRPr sz="90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944" name="Google Shape;944;p18"/>
          <p:cNvSpPr txBox="1"/>
          <p:nvPr/>
        </p:nvSpPr>
        <p:spPr>
          <a:xfrm>
            <a:off x="6854083" y="4352618"/>
            <a:ext cx="1553845" cy="151323"/>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900">
                <a:solidFill>
                  <a:srgbClr val="6D28D9"/>
                </a:solidFill>
                <a:latin typeface="Lato" panose="020F0502020204030203" pitchFamily="34" charset="0"/>
                <a:ea typeface="Lato" panose="020F0502020204030203" pitchFamily="34" charset="0"/>
                <a:cs typeface="Lato" panose="020F0502020204030203" pitchFamily="34" charset="0"/>
                <a:sym typeface="Helvetica Neue"/>
              </a:rPr>
              <a:t>Tiết kiệm năng lượng: 10-20%</a:t>
            </a:r>
            <a:endParaRPr sz="90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945" name="Google Shape;945;p18"/>
          <p:cNvSpPr txBox="1"/>
          <p:nvPr/>
        </p:nvSpPr>
        <p:spPr>
          <a:xfrm>
            <a:off x="6578600" y="4997450"/>
            <a:ext cx="215900" cy="220573"/>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350">
                <a:solidFill>
                  <a:srgbClr val="FFFFFF"/>
                </a:solidFill>
                <a:latin typeface="Lato" panose="020F0502020204030203" pitchFamily="34" charset="0"/>
                <a:ea typeface="Lato" panose="020F0502020204030203" pitchFamily="34" charset="0"/>
                <a:cs typeface="Lato" panose="020F0502020204030203" pitchFamily="34" charset="0"/>
                <a:sym typeface="Arial Black"/>
              </a:rPr>
              <a:t></a:t>
            </a:r>
            <a:endParaRPr sz="1350">
              <a:solidFill>
                <a:schemeClr val="dk1"/>
              </a:solidFill>
              <a:latin typeface="Lato" panose="020F0502020204030203" pitchFamily="34" charset="0"/>
              <a:ea typeface="Lato" panose="020F0502020204030203" pitchFamily="34" charset="0"/>
              <a:cs typeface="Lato" panose="020F0502020204030203" pitchFamily="34" charset="0"/>
              <a:sym typeface="Arial Black"/>
            </a:endParaRPr>
          </a:p>
        </p:txBody>
      </p:sp>
      <p:sp>
        <p:nvSpPr>
          <p:cNvPr id="946" name="Google Shape;946;p18"/>
          <p:cNvSpPr txBox="1"/>
          <p:nvPr/>
        </p:nvSpPr>
        <p:spPr>
          <a:xfrm>
            <a:off x="6959600" y="4782502"/>
            <a:ext cx="4627757" cy="575799"/>
          </a:xfrm>
          <a:prstGeom prst="rect">
            <a:avLst/>
          </a:prstGeom>
          <a:noFill/>
          <a:ln>
            <a:noFill/>
          </a:ln>
        </p:spPr>
        <p:txBody>
          <a:bodyPr spcFirstLastPara="1" wrap="square" lIns="0" tIns="36825" rIns="0" bIns="0" anchor="t" anchorCtr="0">
            <a:spAutoFit/>
          </a:bodyPr>
          <a:lstStyle/>
          <a:p>
            <a:pPr marL="12700" marR="0" lvl="0" indent="0" algn="l" rtl="0">
              <a:lnSpc>
                <a:spcPct val="100000"/>
              </a:lnSpc>
              <a:spcBef>
                <a:spcPts val="0"/>
              </a:spcBef>
              <a:spcAft>
                <a:spcPts val="0"/>
              </a:spcAft>
              <a:buNone/>
            </a:pPr>
            <a:r>
              <a:rPr lang="en-US" sz="105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Công nghệ hiệu quả</a:t>
            </a:r>
            <a:endParaRPr sz="1050">
              <a:solidFill>
                <a:srgbClr val="1F2937"/>
              </a:solidFill>
              <a:latin typeface="Lato" panose="020F0502020204030203" pitchFamily="34" charset="0"/>
              <a:ea typeface="Lato" panose="020F0502020204030203" pitchFamily="34" charset="0"/>
              <a:cs typeface="Lato" panose="020F0502020204030203" pitchFamily="34" charset="0"/>
              <a:sym typeface="Helvetica Neue"/>
            </a:endParaRPr>
          </a:p>
          <a:p>
            <a:pPr marL="12700" marR="0" lvl="0" indent="0" algn="l" rtl="0">
              <a:lnSpc>
                <a:spcPct val="100000"/>
              </a:lnSpc>
              <a:spcBef>
                <a:spcPts val="290"/>
              </a:spcBef>
              <a:spcAft>
                <a:spcPts val="0"/>
              </a:spcAft>
              <a:buNone/>
            </a:pPr>
            <a:r>
              <a:rPr lang="en-US" sz="105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Động cơ tiết kiệm nhiên liệu, vật liệu nhẹ, cải tiến khí động học, công nghệ lốp xe</a:t>
            </a:r>
            <a:endParaRPr sz="900">
              <a:solidFill>
                <a:srgbClr val="4A5462"/>
              </a:solidFill>
              <a:latin typeface="Lato" panose="020F0502020204030203" pitchFamily="34" charset="0"/>
              <a:ea typeface="Lato" panose="020F0502020204030203" pitchFamily="34" charset="0"/>
              <a:cs typeface="Lato" panose="020F0502020204030203" pitchFamily="34" charset="0"/>
              <a:sym typeface="Helvetica Neue"/>
            </a:endParaRPr>
          </a:p>
          <a:p>
            <a:pPr marL="12700" marR="0" lvl="0" indent="0" algn="l" rtl="0">
              <a:lnSpc>
                <a:spcPct val="100000"/>
              </a:lnSpc>
              <a:spcBef>
                <a:spcPts val="290"/>
              </a:spcBef>
              <a:spcAft>
                <a:spcPts val="0"/>
              </a:spcAft>
              <a:buNone/>
            </a:pPr>
            <a:r>
              <a:rPr lang="en-US" sz="900">
                <a:solidFill>
                  <a:srgbClr val="B45309"/>
                </a:solidFill>
                <a:latin typeface="Lato" panose="020F0502020204030203" pitchFamily="34" charset="0"/>
                <a:ea typeface="Lato" panose="020F0502020204030203" pitchFamily="34" charset="0"/>
                <a:cs typeface="Lato" panose="020F0502020204030203" pitchFamily="34" charset="0"/>
                <a:sym typeface="Helvetica Neue"/>
              </a:rPr>
              <a:t>Tiết kiệm năng lượng: 15-25%</a:t>
            </a:r>
            <a:endParaRPr sz="90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947" name="Google Shape;947;p18"/>
          <p:cNvSpPr txBox="1"/>
          <p:nvPr/>
        </p:nvSpPr>
        <p:spPr>
          <a:xfrm>
            <a:off x="6597650" y="5854699"/>
            <a:ext cx="177800" cy="220573"/>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350">
                <a:solidFill>
                  <a:srgbClr val="FFFFFF"/>
                </a:solidFill>
                <a:latin typeface="Lato" panose="020F0502020204030203" pitchFamily="34" charset="0"/>
                <a:ea typeface="Lato" panose="020F0502020204030203" pitchFamily="34" charset="0"/>
                <a:cs typeface="Lato" panose="020F0502020204030203" pitchFamily="34" charset="0"/>
                <a:sym typeface="Arial Black"/>
              </a:rPr>
              <a:t></a:t>
            </a:r>
            <a:endParaRPr sz="1350">
              <a:solidFill>
                <a:schemeClr val="dk1"/>
              </a:solidFill>
              <a:latin typeface="Lato" panose="020F0502020204030203" pitchFamily="34" charset="0"/>
              <a:ea typeface="Lato" panose="020F0502020204030203" pitchFamily="34" charset="0"/>
              <a:cs typeface="Lato" panose="020F0502020204030203" pitchFamily="34" charset="0"/>
              <a:sym typeface="Arial Black"/>
            </a:endParaRPr>
          </a:p>
        </p:txBody>
      </p:sp>
      <p:sp>
        <p:nvSpPr>
          <p:cNvPr id="948" name="Google Shape;948;p18"/>
          <p:cNvSpPr txBox="1"/>
          <p:nvPr/>
        </p:nvSpPr>
        <p:spPr>
          <a:xfrm>
            <a:off x="6959599" y="5639752"/>
            <a:ext cx="4320539" cy="375744"/>
          </a:xfrm>
          <a:prstGeom prst="rect">
            <a:avLst/>
          </a:prstGeom>
          <a:noFill/>
          <a:ln>
            <a:noFill/>
          </a:ln>
        </p:spPr>
        <p:txBody>
          <a:bodyPr spcFirstLastPara="1" wrap="square" lIns="0" tIns="36825" rIns="0" bIns="0" anchor="t" anchorCtr="0">
            <a:spAutoFit/>
          </a:bodyPr>
          <a:lstStyle/>
          <a:p>
            <a:pPr marL="12700" marR="0" lvl="0" indent="0" algn="l" rtl="0">
              <a:lnSpc>
                <a:spcPct val="100000"/>
              </a:lnSpc>
              <a:spcBef>
                <a:spcPts val="0"/>
              </a:spcBef>
              <a:spcAft>
                <a:spcPts val="0"/>
              </a:spcAft>
              <a:buNone/>
            </a:pPr>
            <a:r>
              <a:rPr lang="en-US" sz="1050">
                <a:solidFill>
                  <a:srgbClr val="1F2937"/>
                </a:solidFill>
                <a:latin typeface="Lato" panose="020F0502020204030203" pitchFamily="34" charset="0"/>
                <a:ea typeface="Lato" panose="020F0502020204030203" pitchFamily="34" charset="0"/>
                <a:cs typeface="Lato" panose="020F0502020204030203" pitchFamily="34" charset="0"/>
                <a:sym typeface="Helvetica Neue"/>
              </a:rPr>
              <a:t>Hệ thống giao thông thông minh</a:t>
            </a:r>
            <a:endParaRPr sz="1050">
              <a:solidFill>
                <a:srgbClr val="1F2937"/>
              </a:solidFill>
              <a:latin typeface="Lato" panose="020F0502020204030203" pitchFamily="34" charset="0"/>
              <a:ea typeface="Lato" panose="020F0502020204030203" pitchFamily="34" charset="0"/>
              <a:cs typeface="Lato" panose="020F0502020204030203" pitchFamily="34" charset="0"/>
              <a:sym typeface="Helvetica Neue"/>
            </a:endParaRPr>
          </a:p>
          <a:p>
            <a:pPr marL="12700" marR="0" lvl="0" indent="0" algn="l" rtl="0">
              <a:lnSpc>
                <a:spcPct val="100000"/>
              </a:lnSpc>
              <a:spcBef>
                <a:spcPts val="290"/>
              </a:spcBef>
              <a:spcAft>
                <a:spcPts val="0"/>
              </a:spcAft>
              <a:buNone/>
            </a:pPr>
            <a:r>
              <a:rPr lang="en-US" sz="90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Quản lý giao thông thông minh, phương tiện kết nối, tối ưu hóa thời gian thực</a:t>
            </a:r>
            <a:endParaRPr sz="90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949" name="Google Shape;949;p18"/>
          <p:cNvSpPr txBox="1"/>
          <p:nvPr/>
        </p:nvSpPr>
        <p:spPr>
          <a:xfrm>
            <a:off x="6850529" y="6068152"/>
            <a:ext cx="1480820" cy="151323"/>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900">
                <a:solidFill>
                  <a:srgbClr val="B91B1B"/>
                </a:solidFill>
                <a:latin typeface="Lato" panose="020F0502020204030203" pitchFamily="34" charset="0"/>
                <a:ea typeface="Lato" panose="020F0502020204030203" pitchFamily="34" charset="0"/>
                <a:cs typeface="Lato" panose="020F0502020204030203" pitchFamily="34" charset="0"/>
                <a:sym typeface="Helvetica Neue"/>
              </a:rPr>
              <a:t>Tiết kiệm năng lượng: 5-10%</a:t>
            </a:r>
            <a:endParaRPr sz="900">
              <a:solidFill>
                <a:schemeClr val="dk1"/>
              </a:solidFill>
              <a:latin typeface="Lato" panose="020F0502020204030203" pitchFamily="34" charset="0"/>
              <a:ea typeface="Lato" panose="020F0502020204030203" pitchFamily="34" charset="0"/>
              <a:cs typeface="Lato" panose="020F0502020204030203" pitchFamily="34" charset="0"/>
              <a:sym typeface="Helvetica Neue"/>
            </a:endParaRPr>
          </a:p>
        </p:txBody>
      </p:sp>
      <p:pic>
        <p:nvPicPr>
          <p:cNvPr id="950" name="Google Shape;950;p18"/>
          <p:cNvPicPr preferRelativeResize="0"/>
          <p:nvPr/>
        </p:nvPicPr>
        <p:blipFill rotWithShape="1">
          <a:blip r:embed="rId3">
            <a:alphaModFix/>
          </a:blip>
          <a:srcRect/>
          <a:stretch/>
        </p:blipFill>
        <p:spPr>
          <a:xfrm>
            <a:off x="6229471" y="1533525"/>
            <a:ext cx="5562353" cy="38099"/>
          </a:xfrm>
          <a:prstGeom prst="rect">
            <a:avLst/>
          </a:prstGeom>
          <a:noFill/>
          <a:ln>
            <a:noFill/>
          </a:ln>
        </p:spPr>
      </p:pic>
      <p:sp>
        <p:nvSpPr>
          <p:cNvPr id="951" name="Google Shape;951;p18"/>
          <p:cNvSpPr txBox="1"/>
          <p:nvPr/>
        </p:nvSpPr>
        <p:spPr>
          <a:xfrm>
            <a:off x="777874" y="8112125"/>
            <a:ext cx="196850" cy="220573"/>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endParaRPr sz="1350">
              <a:solidFill>
                <a:schemeClr val="dk1"/>
              </a:solidFill>
              <a:latin typeface="Lato" panose="020F0502020204030203" pitchFamily="34" charset="0"/>
              <a:ea typeface="Lato" panose="020F0502020204030203" pitchFamily="34" charset="0"/>
              <a:cs typeface="Lato" panose="020F0502020204030203" pitchFamily="34" charset="0"/>
              <a:sym typeface="Arial Black"/>
            </a:endParaRPr>
          </a:p>
        </p:txBody>
      </p:sp>
      <p:sp>
        <p:nvSpPr>
          <p:cNvPr id="952" name="Google Shape;952;p18"/>
          <p:cNvSpPr txBox="1"/>
          <p:nvPr/>
        </p:nvSpPr>
        <p:spPr>
          <a:xfrm>
            <a:off x="8255000" y="8112125"/>
            <a:ext cx="177800" cy="220573"/>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US" sz="1350">
                <a:solidFill>
                  <a:srgbClr val="D97705"/>
                </a:solidFill>
                <a:latin typeface="Lato" panose="020F0502020204030203" pitchFamily="34" charset="0"/>
                <a:ea typeface="Lato" panose="020F0502020204030203" pitchFamily="34" charset="0"/>
                <a:cs typeface="Lato" panose="020F0502020204030203" pitchFamily="34" charset="0"/>
                <a:sym typeface="Arial Black"/>
              </a:rPr>
              <a:t></a:t>
            </a:r>
            <a:endParaRPr sz="1350">
              <a:solidFill>
                <a:schemeClr val="dk1"/>
              </a:solidFill>
              <a:latin typeface="Lato" panose="020F0502020204030203" pitchFamily="34" charset="0"/>
              <a:ea typeface="Lato" panose="020F0502020204030203" pitchFamily="34" charset="0"/>
              <a:cs typeface="Lato" panose="020F0502020204030203" pitchFamily="34" charset="0"/>
              <a:sym typeface="Arial Black"/>
            </a:endParaRPr>
          </a:p>
        </p:txBody>
      </p:sp>
      <p:sp>
        <p:nvSpPr>
          <p:cNvPr id="2" name="TextBox 1">
            <a:extLst>
              <a:ext uri="{FF2B5EF4-FFF2-40B4-BE49-F238E27FC236}">
                <a16:creationId xmlns:a16="http://schemas.microsoft.com/office/drawing/2014/main" id="{D957A201-70E8-16B3-1BBC-2AC72B01FD9C}"/>
              </a:ext>
            </a:extLst>
          </p:cNvPr>
          <p:cNvSpPr txBox="1"/>
          <p:nvPr/>
        </p:nvSpPr>
        <p:spPr>
          <a:xfrm>
            <a:off x="8470738" y="6264939"/>
            <a:ext cx="3710634" cy="600164"/>
          </a:xfrm>
          <a:prstGeom prst="rect">
            <a:avLst/>
          </a:prstGeom>
          <a:noFill/>
        </p:spPr>
        <p:txBody>
          <a:bodyPr wrap="square">
            <a:spAutoFit/>
          </a:bodyPr>
          <a:lstStyle/>
          <a:p>
            <a:pPr marL="0" lvl="0" indent="0" algn="l" rtl="0">
              <a:lnSpc>
                <a:spcPct val="100000"/>
              </a:lnSpc>
              <a:spcBef>
                <a:spcPts val="0"/>
              </a:spcBef>
              <a:spcAft>
                <a:spcPts val="0"/>
              </a:spcAft>
              <a:buSzPts val="1100"/>
              <a:buNone/>
            </a:pPr>
            <a:r>
              <a:rPr lang="en-US" sz="1100" i="1" dirty="0" err="1"/>
              <a:t>Nguồn</a:t>
            </a:r>
            <a:r>
              <a:rPr lang="en-US" sz="1100" i="1" dirty="0"/>
              <a:t>:</a:t>
            </a:r>
            <a:r>
              <a:rPr lang="en-US" sz="1100" i="1" dirty="0">
                <a:latin typeface="Lato" panose="020F0502020204030203" pitchFamily="34" charset="0"/>
                <a:ea typeface="Lato" panose="020F0502020204030203" pitchFamily="34" charset="0"/>
                <a:cs typeface="Lato" panose="020F0502020204030203" pitchFamily="34" charset="0"/>
              </a:rPr>
              <a:t> </a:t>
            </a:r>
          </a:p>
          <a:p>
            <a:pPr marL="0" lvl="0" indent="0" algn="l" rtl="0">
              <a:lnSpc>
                <a:spcPct val="100000"/>
              </a:lnSpc>
              <a:spcBef>
                <a:spcPts val="0"/>
              </a:spcBef>
              <a:spcAft>
                <a:spcPts val="0"/>
              </a:spcAft>
              <a:buSzPts val="1100"/>
              <a:buNone/>
            </a:pPr>
            <a:r>
              <a:rPr lang="en-US" sz="1100" i="1" dirty="0">
                <a:latin typeface="Lato" panose="020F0502020204030203" pitchFamily="34" charset="0"/>
                <a:ea typeface="Lato" panose="020F0502020204030203" pitchFamily="34" charset="0"/>
                <a:cs typeface="Lato" panose="020F0502020204030203" pitchFamily="34" charset="0"/>
              </a:rPr>
              <a:t>  -</a:t>
            </a:r>
            <a:r>
              <a:rPr lang="it-IT" sz="1100" i="1" dirty="0"/>
              <a:t>VN General Statistics Office: </a:t>
            </a:r>
            <a:r>
              <a:rPr lang="it-IT" sz="1100" i="1" dirty="0">
                <a:hlinkClick r:id="rId8"/>
              </a:rPr>
              <a:t>https://www.nso.gov.vn/</a:t>
            </a:r>
            <a:r>
              <a:rPr lang="it-IT" sz="1100" i="1" dirty="0"/>
              <a:t>; </a:t>
            </a:r>
          </a:p>
          <a:p>
            <a:pPr marL="0" lvl="0" indent="0" algn="l" rtl="0">
              <a:lnSpc>
                <a:spcPct val="100000"/>
              </a:lnSpc>
              <a:spcBef>
                <a:spcPts val="0"/>
              </a:spcBef>
              <a:spcAft>
                <a:spcPts val="0"/>
              </a:spcAft>
              <a:buSzPts val="1100"/>
              <a:buNone/>
            </a:pPr>
            <a:r>
              <a:rPr lang="it-IT" sz="1100" i="1" dirty="0"/>
              <a:t> - Vietnam: National energy master Plan</a:t>
            </a:r>
          </a:p>
        </p:txBody>
      </p:sp>
      <p:sp>
        <p:nvSpPr>
          <p:cNvPr id="3" name="Google Shape;791;p16">
            <a:extLst>
              <a:ext uri="{FF2B5EF4-FFF2-40B4-BE49-F238E27FC236}">
                <a16:creationId xmlns:a16="http://schemas.microsoft.com/office/drawing/2014/main" id="{C5019865-0749-586E-D79F-B5968B81E30D}"/>
              </a:ext>
            </a:extLst>
          </p:cNvPr>
          <p:cNvSpPr txBox="1">
            <a:spLocks noGrp="1"/>
          </p:cNvSpPr>
          <p:nvPr>
            <p:ph type="title"/>
          </p:nvPr>
        </p:nvSpPr>
        <p:spPr>
          <a:xfrm>
            <a:off x="576264" y="557412"/>
            <a:ext cx="10113645" cy="443711"/>
          </a:xfrm>
          <a:prstGeom prst="rect">
            <a:avLst/>
          </a:prstGeom>
          <a:noFill/>
          <a:ln>
            <a:noFill/>
          </a:ln>
        </p:spPr>
        <p:txBody>
          <a:bodyPr spcFirstLastPara="1" wrap="square" lIns="0" tIns="12700" rIns="0" bIns="0" anchor="ctr" anchorCtr="0">
            <a:spAutoFit/>
          </a:bodyPr>
          <a:lstStyle/>
          <a:p>
            <a:pPr marL="12700" lvl="0">
              <a:buClr>
                <a:srgbClr val="1A5275"/>
              </a:buClr>
              <a:buSzPts val="2400"/>
            </a:pPr>
            <a:r>
              <a:rPr lang="en-US" dirty="0" err="1">
                <a:solidFill>
                  <a:schemeClr val="accent1">
                    <a:lumMod val="50000"/>
                  </a:schemeClr>
                </a:solidFill>
                <a:latin typeface="Arial" panose="020B0604020202020204" pitchFamily="34" charset="0"/>
                <a:sym typeface="Arial"/>
              </a:rPr>
              <a:t>Cơ</a:t>
            </a:r>
            <a:r>
              <a:rPr lang="en-US" dirty="0">
                <a:solidFill>
                  <a:schemeClr val="accent1">
                    <a:lumMod val="50000"/>
                  </a:schemeClr>
                </a:solidFill>
                <a:latin typeface="Arial" panose="020B0604020202020204" pitchFamily="34" charset="0"/>
                <a:sym typeface="Arial"/>
              </a:rPr>
              <a:t> </a:t>
            </a:r>
            <a:r>
              <a:rPr lang="en-US" dirty="0" err="1">
                <a:solidFill>
                  <a:schemeClr val="accent1">
                    <a:lumMod val="50000"/>
                  </a:schemeClr>
                </a:solidFill>
                <a:latin typeface="Arial" panose="020B0604020202020204" pitchFamily="34" charset="0"/>
                <a:sym typeface="Arial"/>
              </a:rPr>
              <a:t>hội</a:t>
            </a:r>
            <a:r>
              <a:rPr lang="en-US" dirty="0">
                <a:solidFill>
                  <a:schemeClr val="accent1">
                    <a:lumMod val="50000"/>
                  </a:schemeClr>
                </a:solidFill>
                <a:latin typeface="Arial" panose="020B0604020202020204" pitchFamily="34" charset="0"/>
                <a:sym typeface="Arial"/>
              </a:rPr>
              <a:t> </a:t>
            </a:r>
            <a:r>
              <a:rPr lang="en-US" dirty="0" err="1">
                <a:solidFill>
                  <a:schemeClr val="accent1">
                    <a:lumMod val="50000"/>
                  </a:schemeClr>
                </a:solidFill>
                <a:latin typeface="Arial" panose="020B0604020202020204" pitchFamily="34" charset="0"/>
                <a:sym typeface="Arial"/>
              </a:rPr>
              <a:t>cho</a:t>
            </a:r>
            <a:r>
              <a:rPr lang="en-US" dirty="0">
                <a:solidFill>
                  <a:schemeClr val="accent1">
                    <a:lumMod val="50000"/>
                  </a:schemeClr>
                </a:solidFill>
                <a:latin typeface="Arial" panose="020B0604020202020204" pitchFamily="34" charset="0"/>
                <a:sym typeface="Arial"/>
              </a:rPr>
              <a:t> </a:t>
            </a:r>
            <a:r>
              <a:rPr lang="en-US" dirty="0" err="1">
                <a:solidFill>
                  <a:schemeClr val="accent1">
                    <a:lumMod val="50000"/>
                  </a:schemeClr>
                </a:solidFill>
                <a:latin typeface="Arial" panose="020B0604020202020204" pitchFamily="34" charset="0"/>
                <a:sym typeface="Arial"/>
              </a:rPr>
              <a:t>hiệu</a:t>
            </a:r>
            <a:r>
              <a:rPr lang="en-US" dirty="0">
                <a:solidFill>
                  <a:schemeClr val="accent1">
                    <a:lumMod val="50000"/>
                  </a:schemeClr>
                </a:solidFill>
                <a:latin typeface="Arial" panose="020B0604020202020204" pitchFamily="34" charset="0"/>
                <a:sym typeface="Arial"/>
              </a:rPr>
              <a:t> </a:t>
            </a:r>
            <a:r>
              <a:rPr lang="en-US" dirty="0" err="1">
                <a:solidFill>
                  <a:schemeClr val="accent1">
                    <a:lumMod val="50000"/>
                  </a:schemeClr>
                </a:solidFill>
                <a:latin typeface="Arial" panose="020B0604020202020204" pitchFamily="34" charset="0"/>
                <a:sym typeface="Arial"/>
              </a:rPr>
              <a:t>quả</a:t>
            </a:r>
            <a:r>
              <a:rPr lang="en-US" dirty="0">
                <a:solidFill>
                  <a:schemeClr val="accent1">
                    <a:lumMod val="50000"/>
                  </a:schemeClr>
                </a:solidFill>
                <a:latin typeface="Arial" panose="020B0604020202020204" pitchFamily="34" charset="0"/>
                <a:sym typeface="Arial"/>
              </a:rPr>
              <a:t> </a:t>
            </a:r>
            <a:r>
              <a:rPr lang="en-US" dirty="0" err="1">
                <a:solidFill>
                  <a:schemeClr val="accent1">
                    <a:lumMod val="50000"/>
                  </a:schemeClr>
                </a:solidFill>
                <a:latin typeface="Arial" panose="020B0604020202020204" pitchFamily="34" charset="0"/>
                <a:sym typeface="Arial"/>
              </a:rPr>
              <a:t>năng</a:t>
            </a:r>
            <a:r>
              <a:rPr lang="en-US" dirty="0">
                <a:solidFill>
                  <a:schemeClr val="accent1">
                    <a:lumMod val="50000"/>
                  </a:schemeClr>
                </a:solidFill>
                <a:latin typeface="Arial" panose="020B0604020202020204" pitchFamily="34" charset="0"/>
                <a:sym typeface="Arial"/>
              </a:rPr>
              <a:t> </a:t>
            </a:r>
            <a:r>
              <a:rPr lang="en-US" dirty="0" err="1">
                <a:solidFill>
                  <a:schemeClr val="accent1">
                    <a:lumMod val="50000"/>
                  </a:schemeClr>
                </a:solidFill>
                <a:latin typeface="Arial" panose="020B0604020202020204" pitchFamily="34" charset="0"/>
                <a:sym typeface="Arial"/>
              </a:rPr>
              <a:t>lượng</a:t>
            </a:r>
            <a:r>
              <a:rPr lang="en-US" dirty="0">
                <a:solidFill>
                  <a:schemeClr val="accent1">
                    <a:lumMod val="50000"/>
                  </a:schemeClr>
                </a:solidFill>
                <a:latin typeface="Arial" panose="020B0604020202020204" pitchFamily="34" charset="0"/>
                <a:sym typeface="Arial"/>
              </a:rPr>
              <a:t> </a:t>
            </a:r>
            <a:r>
              <a:rPr lang="en-US" dirty="0" err="1">
                <a:solidFill>
                  <a:schemeClr val="accent1">
                    <a:lumMod val="50000"/>
                  </a:schemeClr>
                </a:solidFill>
                <a:latin typeface="Arial" panose="020B0604020202020204" pitchFamily="34" charset="0"/>
                <a:sym typeface="Arial"/>
              </a:rPr>
              <a:t>trong</a:t>
            </a:r>
            <a:r>
              <a:rPr lang="en-US" dirty="0">
                <a:solidFill>
                  <a:schemeClr val="accent1">
                    <a:lumMod val="50000"/>
                  </a:schemeClr>
                </a:solidFill>
                <a:latin typeface="Arial" panose="020B0604020202020204" pitchFamily="34" charset="0"/>
                <a:sym typeface="Arial"/>
              </a:rPr>
              <a:t> </a:t>
            </a:r>
            <a:r>
              <a:rPr lang="en-US" dirty="0" err="1">
                <a:solidFill>
                  <a:schemeClr val="accent1">
                    <a:lumMod val="50000"/>
                  </a:schemeClr>
                </a:solidFill>
                <a:latin typeface="Arial" panose="020B0604020202020204" pitchFamily="34" charset="0"/>
                <a:sym typeface="Arial"/>
              </a:rPr>
              <a:t>giao</a:t>
            </a:r>
            <a:r>
              <a:rPr lang="en-US" dirty="0">
                <a:solidFill>
                  <a:schemeClr val="accent1">
                    <a:lumMod val="50000"/>
                  </a:schemeClr>
                </a:solidFill>
                <a:latin typeface="Arial" panose="020B0604020202020204" pitchFamily="34" charset="0"/>
                <a:sym typeface="Arial"/>
              </a:rPr>
              <a:t> </a:t>
            </a:r>
            <a:r>
              <a:rPr lang="en-US" dirty="0" err="1">
                <a:solidFill>
                  <a:schemeClr val="accent1">
                    <a:lumMod val="50000"/>
                  </a:schemeClr>
                </a:solidFill>
                <a:latin typeface="Arial" panose="020B0604020202020204" pitchFamily="34" charset="0"/>
                <a:sym typeface="Arial"/>
              </a:rPr>
              <a:t>thông</a:t>
            </a:r>
            <a:r>
              <a:rPr lang="en-US" dirty="0">
                <a:solidFill>
                  <a:schemeClr val="accent1">
                    <a:lumMod val="50000"/>
                  </a:schemeClr>
                </a:solidFill>
                <a:latin typeface="Arial" panose="020B0604020202020204" pitchFamily="34" charset="0"/>
                <a:sym typeface="Arial"/>
              </a:rPr>
              <a:t> </a:t>
            </a:r>
            <a:r>
              <a:rPr lang="en-US" dirty="0" err="1">
                <a:solidFill>
                  <a:schemeClr val="accent1">
                    <a:lumMod val="50000"/>
                  </a:schemeClr>
                </a:solidFill>
                <a:latin typeface="Arial" panose="020B0604020202020204" pitchFamily="34" charset="0"/>
                <a:sym typeface="Arial"/>
              </a:rPr>
              <a:t>vận</a:t>
            </a:r>
            <a:r>
              <a:rPr lang="en-US" dirty="0">
                <a:solidFill>
                  <a:schemeClr val="accent1">
                    <a:lumMod val="50000"/>
                  </a:schemeClr>
                </a:solidFill>
                <a:latin typeface="Arial" panose="020B0604020202020204" pitchFamily="34" charset="0"/>
                <a:sym typeface="Arial"/>
              </a:rPr>
              <a:t> </a:t>
            </a:r>
            <a:r>
              <a:rPr lang="en-US" dirty="0" err="1">
                <a:solidFill>
                  <a:schemeClr val="accent1">
                    <a:lumMod val="50000"/>
                  </a:schemeClr>
                </a:solidFill>
                <a:latin typeface="Arial" panose="020B0604020202020204" pitchFamily="34" charset="0"/>
                <a:sym typeface="Arial"/>
              </a:rPr>
              <a:t>tải</a:t>
            </a:r>
            <a:endParaRPr dirty="0">
              <a:solidFill>
                <a:schemeClr val="accent1">
                  <a:lumMod val="50000"/>
                </a:schemeClr>
              </a:solidFill>
              <a:latin typeface="Arial" panose="020B0604020202020204" pitchFamily="34" charset="0"/>
              <a:sym typeface="Arial"/>
            </a:endParaRPr>
          </a:p>
        </p:txBody>
      </p:sp>
    </p:spTree>
  </p:cSld>
  <p:clrMapOvr>
    <a:masterClrMapping/>
  </p:clrMapOvr>
  <p:transition advClick="0"/>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3C9AC-82AD-457A-F5F7-C8DE2F103DCD}"/>
              </a:ext>
            </a:extLst>
          </p:cNvPr>
          <p:cNvSpPr>
            <a:spLocks noGrp="1"/>
          </p:cNvSpPr>
          <p:nvPr>
            <p:ph type="title"/>
          </p:nvPr>
        </p:nvSpPr>
        <p:spPr>
          <a:xfrm>
            <a:off x="0" y="548633"/>
            <a:ext cx="12192000" cy="495200"/>
          </a:xfrm>
        </p:spPr>
        <p:txBody>
          <a:bodyPr>
            <a:noAutofit/>
          </a:bodyPr>
          <a:lstStyle/>
          <a:p>
            <a:r>
              <a:rPr lang="en-US" sz="2400">
                <a:solidFill>
                  <a:schemeClr val="accent1">
                    <a:lumMod val="50000"/>
                  </a:schemeClr>
                </a:solidFill>
              </a:rPr>
              <a:t>TIÊU THỤ NĂNG LƯỢNG CỤ THỂ VÀ TIỀM NĂNG TIẾT KIỆM NĂNG LƯỢNG</a:t>
            </a:r>
            <a:endParaRPr lang="en-VN" sz="2400" dirty="0">
              <a:solidFill>
                <a:schemeClr val="accent1">
                  <a:lumMod val="50000"/>
                </a:schemeClr>
              </a:solidFill>
            </a:endParaRPr>
          </a:p>
        </p:txBody>
      </p:sp>
      <p:sp>
        <p:nvSpPr>
          <p:cNvPr id="6" name="TextBox 5">
            <a:extLst>
              <a:ext uri="{FF2B5EF4-FFF2-40B4-BE49-F238E27FC236}">
                <a16:creationId xmlns:a16="http://schemas.microsoft.com/office/drawing/2014/main" id="{5BA55248-EC72-B994-B48B-0BE338152879}"/>
              </a:ext>
            </a:extLst>
          </p:cNvPr>
          <p:cNvSpPr txBox="1"/>
          <p:nvPr/>
        </p:nvSpPr>
        <p:spPr>
          <a:xfrm>
            <a:off x="4784271" y="6364393"/>
            <a:ext cx="7089075"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400" b="0" i="0" u="none" strike="noStrike" kern="0" cap="none" spc="0" normalizeH="0" baseline="0" noProof="0">
                <a:ln>
                  <a:noFill/>
                </a:ln>
                <a:solidFill>
                  <a:srgbClr val="000000"/>
                </a:solidFill>
                <a:effectLst/>
                <a:uLnTx/>
                <a:uFillTx/>
                <a:latin typeface="Arial"/>
                <a:cs typeface="Arial"/>
                <a:sym typeface="Arial"/>
              </a:rPr>
              <a:t>Kịch bản hiệu quả năng lượng C3 của báo cáo Triển vọng năng lượng Việt Nam 2019</a:t>
            </a:r>
            <a:endParaRPr kumimoji="0" lang="en-VN" sz="1400" b="0" i="0" u="none" strike="noStrike" kern="0" cap="none" spc="0" normalizeH="0" baseline="0" noProof="0" dirty="0">
              <a:ln>
                <a:noFill/>
              </a:ln>
              <a:solidFill>
                <a:srgbClr val="000000"/>
              </a:solidFill>
              <a:effectLst/>
              <a:uLnTx/>
              <a:uFillTx/>
              <a:latin typeface="Arial"/>
              <a:cs typeface="Arial"/>
              <a:sym typeface="Arial"/>
            </a:endParaRPr>
          </a:p>
        </p:txBody>
      </p:sp>
      <p:graphicFrame>
        <p:nvGraphicFramePr>
          <p:cNvPr id="3" name="Table 2"/>
          <p:cNvGraphicFramePr>
            <a:graphicFrameLocks noGrp="1"/>
          </p:cNvGraphicFramePr>
          <p:nvPr>
            <p:extLst>
              <p:ext uri="{D42A27DB-BD31-4B8C-83A1-F6EECF244321}">
                <p14:modId xmlns:p14="http://schemas.microsoft.com/office/powerpoint/2010/main" val="4105515410"/>
              </p:ext>
            </p:extLst>
          </p:nvPr>
        </p:nvGraphicFramePr>
        <p:xfrm>
          <a:off x="609600" y="1242853"/>
          <a:ext cx="10983687" cy="4922520"/>
        </p:xfrm>
        <a:graphic>
          <a:graphicData uri="http://schemas.openxmlformats.org/drawingml/2006/table">
            <a:tbl>
              <a:tblPr firstRow="1" bandRow="1">
                <a:tableStyleId>{12ACAA50-B3C0-4FEF-8DD3-66675128A787}</a:tableStyleId>
              </a:tblPr>
              <a:tblGrid>
                <a:gridCol w="3661229">
                  <a:extLst>
                    <a:ext uri="{9D8B030D-6E8A-4147-A177-3AD203B41FA5}">
                      <a16:colId xmlns:a16="http://schemas.microsoft.com/office/drawing/2014/main" val="1010020516"/>
                    </a:ext>
                  </a:extLst>
                </a:gridCol>
                <a:gridCol w="3661229">
                  <a:extLst>
                    <a:ext uri="{9D8B030D-6E8A-4147-A177-3AD203B41FA5}">
                      <a16:colId xmlns:a16="http://schemas.microsoft.com/office/drawing/2014/main" val="3309321017"/>
                    </a:ext>
                  </a:extLst>
                </a:gridCol>
                <a:gridCol w="3661229">
                  <a:extLst>
                    <a:ext uri="{9D8B030D-6E8A-4147-A177-3AD203B41FA5}">
                      <a16:colId xmlns:a16="http://schemas.microsoft.com/office/drawing/2014/main" val="2372131001"/>
                    </a:ext>
                  </a:extLst>
                </a:gridCol>
              </a:tblGrid>
              <a:tr h="167088">
                <a:tc>
                  <a:txBody>
                    <a:bodyPr/>
                    <a:lstStyle/>
                    <a:p>
                      <a:pPr algn="ctr"/>
                      <a:r>
                        <a:rPr lang="en-US" sz="1100" b="1"/>
                        <a:t>Ngành</a:t>
                      </a:r>
                    </a:p>
                  </a:txBody>
                  <a:tcPr/>
                </a:tc>
                <a:tc>
                  <a:txBody>
                    <a:bodyPr/>
                    <a:lstStyle/>
                    <a:p>
                      <a:pPr algn="ctr"/>
                      <a:r>
                        <a:rPr lang="en-US" sz="1100" b="1"/>
                        <a:t>Sản</a:t>
                      </a:r>
                      <a:r>
                        <a:rPr lang="en-US" sz="1100" b="1" baseline="0"/>
                        <a:t> phẩm</a:t>
                      </a:r>
                      <a:endParaRPr lang="en-US" sz="1100" b="1"/>
                    </a:p>
                  </a:txBody>
                  <a:tcPr/>
                </a:tc>
                <a:tc>
                  <a:txBody>
                    <a:bodyPr/>
                    <a:lstStyle/>
                    <a:p>
                      <a:pPr algn="ctr"/>
                      <a:r>
                        <a:rPr lang="en-US" sz="1100" b="1"/>
                        <a:t>Tiềm</a:t>
                      </a:r>
                      <a:r>
                        <a:rPr lang="en-US" sz="1100" b="1" baseline="0"/>
                        <a:t> năng tiết kiệm (%)</a:t>
                      </a:r>
                      <a:endParaRPr lang="en-US" sz="1100" b="1"/>
                    </a:p>
                  </a:txBody>
                  <a:tcPr/>
                </a:tc>
                <a:extLst>
                  <a:ext uri="{0D108BD9-81ED-4DB2-BD59-A6C34878D82A}">
                    <a16:rowId xmlns:a16="http://schemas.microsoft.com/office/drawing/2014/main" val="2875342284"/>
                  </a:ext>
                </a:extLst>
              </a:tr>
              <a:tr h="167088">
                <a:tc rowSpan="2">
                  <a:txBody>
                    <a:bodyPr/>
                    <a:lstStyle/>
                    <a:p>
                      <a:pPr algn="l"/>
                      <a:r>
                        <a:rPr lang="en-US" sz="1100"/>
                        <a:t>Đồ</a:t>
                      </a:r>
                      <a:r>
                        <a:rPr lang="en-US" sz="1100" baseline="0"/>
                        <a:t> uống</a:t>
                      </a:r>
                      <a:endParaRPr lang="en-US" sz="1100"/>
                    </a:p>
                  </a:txBody>
                  <a:tcPr/>
                </a:tc>
                <a:tc>
                  <a:txBody>
                    <a:bodyPr/>
                    <a:lstStyle/>
                    <a:p>
                      <a:r>
                        <a:rPr lang="en-US" sz="1100"/>
                        <a:t>Bia</a:t>
                      </a:r>
                    </a:p>
                  </a:txBody>
                  <a:tcPr/>
                </a:tc>
                <a:tc>
                  <a:txBody>
                    <a:bodyPr/>
                    <a:lstStyle/>
                    <a:p>
                      <a:r>
                        <a:rPr lang="en-US" sz="1100"/>
                        <a:t>9 - 12</a:t>
                      </a:r>
                    </a:p>
                  </a:txBody>
                  <a:tcPr/>
                </a:tc>
                <a:extLst>
                  <a:ext uri="{0D108BD9-81ED-4DB2-BD59-A6C34878D82A}">
                    <a16:rowId xmlns:a16="http://schemas.microsoft.com/office/drawing/2014/main" val="2797524854"/>
                  </a:ext>
                </a:extLst>
              </a:tr>
              <a:tr h="167088">
                <a:tc vMerge="1">
                  <a:txBody>
                    <a:bodyPr/>
                    <a:lstStyle/>
                    <a:p>
                      <a:endParaRPr lang="en-US" sz="1100"/>
                    </a:p>
                  </a:txBody>
                  <a:tcPr/>
                </a:tc>
                <a:tc>
                  <a:txBody>
                    <a:bodyPr/>
                    <a:lstStyle/>
                    <a:p>
                      <a:r>
                        <a:rPr lang="en-US" sz="1100"/>
                        <a:t>Đồ</a:t>
                      </a:r>
                      <a:r>
                        <a:rPr lang="en-US" sz="1100" baseline="0"/>
                        <a:t> uống không có cồn</a:t>
                      </a:r>
                      <a:endParaRPr lang="en-US" sz="1100"/>
                    </a:p>
                  </a:txBody>
                  <a:tcPr/>
                </a:tc>
                <a:tc>
                  <a:txBody>
                    <a:bodyPr/>
                    <a:lstStyle/>
                    <a:p>
                      <a:r>
                        <a:rPr lang="en-US" sz="1100"/>
                        <a:t>4 - 9</a:t>
                      </a:r>
                    </a:p>
                  </a:txBody>
                  <a:tcPr/>
                </a:tc>
                <a:extLst>
                  <a:ext uri="{0D108BD9-81ED-4DB2-BD59-A6C34878D82A}">
                    <a16:rowId xmlns:a16="http://schemas.microsoft.com/office/drawing/2014/main" val="839945901"/>
                  </a:ext>
                </a:extLst>
              </a:tr>
              <a:tr h="167088">
                <a:tc rowSpan="5">
                  <a:txBody>
                    <a:bodyPr/>
                    <a:lstStyle/>
                    <a:p>
                      <a:pPr algn="l"/>
                      <a:r>
                        <a:rPr lang="en-US" sz="1100" b="1" dirty="0" err="1"/>
                        <a:t>Nhựa</a:t>
                      </a:r>
                      <a:endParaRPr lang="en-US" sz="1100" b="1" dirty="0"/>
                    </a:p>
                  </a:txBody>
                  <a:tcPr/>
                </a:tc>
                <a:tc>
                  <a:txBody>
                    <a:bodyPr/>
                    <a:lstStyle/>
                    <a:p>
                      <a:r>
                        <a:rPr lang="en-US" sz="1100"/>
                        <a:t>Nhựa</a:t>
                      </a:r>
                      <a:r>
                        <a:rPr lang="en-US" sz="1100" baseline="0"/>
                        <a:t> tiêu dùng</a:t>
                      </a:r>
                      <a:endParaRPr lang="en-US" sz="1100"/>
                    </a:p>
                  </a:txBody>
                  <a:tcPr/>
                </a:tc>
                <a:tc>
                  <a:txBody>
                    <a:bodyPr/>
                    <a:lstStyle/>
                    <a:p>
                      <a:r>
                        <a:rPr lang="en-US" sz="1100"/>
                        <a:t>9 -</a:t>
                      </a:r>
                      <a:r>
                        <a:rPr lang="en-US" sz="1100" baseline="0"/>
                        <a:t> </a:t>
                      </a:r>
                      <a:r>
                        <a:rPr lang="en-US" sz="1100"/>
                        <a:t>13</a:t>
                      </a:r>
                    </a:p>
                  </a:txBody>
                  <a:tcPr/>
                </a:tc>
                <a:extLst>
                  <a:ext uri="{0D108BD9-81ED-4DB2-BD59-A6C34878D82A}">
                    <a16:rowId xmlns:a16="http://schemas.microsoft.com/office/drawing/2014/main" val="1770021147"/>
                  </a:ext>
                </a:extLst>
              </a:tr>
              <a:tr h="167088">
                <a:tc vMerge="1">
                  <a:txBody>
                    <a:bodyPr/>
                    <a:lstStyle/>
                    <a:p>
                      <a:endParaRPr lang="en-US" sz="1100"/>
                    </a:p>
                  </a:txBody>
                  <a:tcPr/>
                </a:tc>
                <a:tc>
                  <a:txBody>
                    <a:bodyPr/>
                    <a:lstStyle/>
                    <a:p>
                      <a:r>
                        <a:rPr lang="en-US" sz="1100"/>
                        <a:t>Nhựa</a:t>
                      </a:r>
                      <a:r>
                        <a:rPr lang="en-US" sz="1100" baseline="0"/>
                        <a:t> xây dựng</a:t>
                      </a:r>
                      <a:endParaRPr lang="en-US" sz="1100"/>
                    </a:p>
                  </a:txBody>
                  <a:tcPr/>
                </a:tc>
                <a:tc>
                  <a:txBody>
                    <a:bodyPr/>
                    <a:lstStyle/>
                    <a:p>
                      <a:r>
                        <a:rPr lang="en-US" sz="1100"/>
                        <a:t>5 - 14</a:t>
                      </a:r>
                    </a:p>
                  </a:txBody>
                  <a:tcPr/>
                </a:tc>
                <a:extLst>
                  <a:ext uri="{0D108BD9-81ED-4DB2-BD59-A6C34878D82A}">
                    <a16:rowId xmlns:a16="http://schemas.microsoft.com/office/drawing/2014/main" val="3630527279"/>
                  </a:ext>
                </a:extLst>
              </a:tr>
              <a:tr h="167088">
                <a:tc vMerge="1">
                  <a:txBody>
                    <a:bodyPr/>
                    <a:lstStyle/>
                    <a:p>
                      <a:endParaRPr lang="en-US" sz="1100"/>
                    </a:p>
                  </a:txBody>
                  <a:tcPr/>
                </a:tc>
                <a:tc>
                  <a:txBody>
                    <a:bodyPr/>
                    <a:lstStyle/>
                    <a:p>
                      <a:r>
                        <a:rPr lang="en-US" sz="1100"/>
                        <a:t>Bao bì</a:t>
                      </a:r>
                    </a:p>
                  </a:txBody>
                  <a:tcPr/>
                </a:tc>
                <a:tc>
                  <a:txBody>
                    <a:bodyPr/>
                    <a:lstStyle/>
                    <a:p>
                      <a:r>
                        <a:rPr lang="en-US" sz="1100"/>
                        <a:t>4 - 12</a:t>
                      </a:r>
                    </a:p>
                  </a:txBody>
                  <a:tcPr/>
                </a:tc>
                <a:extLst>
                  <a:ext uri="{0D108BD9-81ED-4DB2-BD59-A6C34878D82A}">
                    <a16:rowId xmlns:a16="http://schemas.microsoft.com/office/drawing/2014/main" val="3754463841"/>
                  </a:ext>
                </a:extLst>
              </a:tr>
              <a:tr h="167088">
                <a:tc vMerge="1">
                  <a:txBody>
                    <a:bodyPr/>
                    <a:lstStyle/>
                    <a:p>
                      <a:endParaRPr lang="en-US" sz="1100"/>
                    </a:p>
                  </a:txBody>
                  <a:tcPr/>
                </a:tc>
                <a:tc>
                  <a:txBody>
                    <a:bodyPr/>
                    <a:lstStyle/>
                    <a:p>
                      <a:r>
                        <a:rPr lang="en-US" sz="1100"/>
                        <a:t>Chai nhựa</a:t>
                      </a:r>
                    </a:p>
                  </a:txBody>
                  <a:tcPr/>
                </a:tc>
                <a:tc>
                  <a:txBody>
                    <a:bodyPr/>
                    <a:lstStyle/>
                    <a:p>
                      <a:r>
                        <a:rPr lang="en-US" sz="1100"/>
                        <a:t>5 - 14.5</a:t>
                      </a:r>
                    </a:p>
                  </a:txBody>
                  <a:tcPr/>
                </a:tc>
                <a:extLst>
                  <a:ext uri="{0D108BD9-81ED-4DB2-BD59-A6C34878D82A}">
                    <a16:rowId xmlns:a16="http://schemas.microsoft.com/office/drawing/2014/main" val="4193071883"/>
                  </a:ext>
                </a:extLst>
              </a:tr>
              <a:tr h="167088">
                <a:tc vMerge="1">
                  <a:txBody>
                    <a:bodyPr/>
                    <a:lstStyle/>
                    <a:p>
                      <a:endParaRPr lang="en-US" sz="1100"/>
                    </a:p>
                  </a:txBody>
                  <a:tcPr/>
                </a:tc>
                <a:tc>
                  <a:txBody>
                    <a:bodyPr/>
                    <a:lstStyle/>
                    <a:p>
                      <a:r>
                        <a:rPr lang="en-US" sz="1100"/>
                        <a:t>Túi</a:t>
                      </a:r>
                      <a:r>
                        <a:rPr lang="en-US" sz="1100" baseline="0"/>
                        <a:t> nhựa</a:t>
                      </a:r>
                      <a:endParaRPr lang="en-US" sz="1100"/>
                    </a:p>
                  </a:txBody>
                  <a:tcPr/>
                </a:tc>
                <a:tc>
                  <a:txBody>
                    <a:bodyPr/>
                    <a:lstStyle/>
                    <a:p>
                      <a:r>
                        <a:rPr lang="en-US" sz="1100"/>
                        <a:t>11 - 17</a:t>
                      </a:r>
                    </a:p>
                  </a:txBody>
                  <a:tcPr/>
                </a:tc>
                <a:extLst>
                  <a:ext uri="{0D108BD9-81ED-4DB2-BD59-A6C34878D82A}">
                    <a16:rowId xmlns:a16="http://schemas.microsoft.com/office/drawing/2014/main" val="2180894897"/>
                  </a:ext>
                </a:extLst>
              </a:tr>
              <a:tr h="167088">
                <a:tc rowSpan="4">
                  <a:txBody>
                    <a:bodyPr/>
                    <a:lstStyle/>
                    <a:p>
                      <a:pPr algn="l"/>
                      <a:r>
                        <a:rPr lang="en-US" sz="1100"/>
                        <a:t>Giấy</a:t>
                      </a:r>
                    </a:p>
                  </a:txBody>
                  <a:tcPr/>
                </a:tc>
                <a:tc>
                  <a:txBody>
                    <a:bodyPr/>
                    <a:lstStyle/>
                    <a:p>
                      <a:r>
                        <a:rPr lang="en-US" sz="1100"/>
                        <a:t>Bột</a:t>
                      </a:r>
                      <a:r>
                        <a:rPr lang="en-US" sz="1100" baseline="0"/>
                        <a:t> giấy</a:t>
                      </a:r>
                      <a:endParaRPr lang="en-US" sz="1100"/>
                    </a:p>
                  </a:txBody>
                  <a:tcPr/>
                </a:tc>
                <a:tc>
                  <a:txBody>
                    <a:bodyPr/>
                    <a:lstStyle/>
                    <a:p>
                      <a:r>
                        <a:rPr lang="en-US" sz="1100"/>
                        <a:t>6.8</a:t>
                      </a:r>
                    </a:p>
                  </a:txBody>
                  <a:tcPr/>
                </a:tc>
                <a:extLst>
                  <a:ext uri="{0D108BD9-81ED-4DB2-BD59-A6C34878D82A}">
                    <a16:rowId xmlns:a16="http://schemas.microsoft.com/office/drawing/2014/main" val="738160853"/>
                  </a:ext>
                </a:extLst>
              </a:tr>
              <a:tr h="167088">
                <a:tc vMerge="1">
                  <a:txBody>
                    <a:bodyPr/>
                    <a:lstStyle/>
                    <a:p>
                      <a:endParaRPr lang="en-US" sz="1100"/>
                    </a:p>
                  </a:txBody>
                  <a:tcPr/>
                </a:tc>
                <a:tc>
                  <a:txBody>
                    <a:bodyPr/>
                    <a:lstStyle/>
                    <a:p>
                      <a:r>
                        <a:rPr lang="en-US" sz="1100"/>
                        <a:t>Bao bì</a:t>
                      </a:r>
                    </a:p>
                  </a:txBody>
                  <a:tcPr/>
                </a:tc>
                <a:tc>
                  <a:txBody>
                    <a:bodyPr/>
                    <a:lstStyle/>
                    <a:p>
                      <a:r>
                        <a:rPr lang="en-US" sz="1100"/>
                        <a:t>3.8</a:t>
                      </a:r>
                    </a:p>
                  </a:txBody>
                  <a:tcPr/>
                </a:tc>
                <a:extLst>
                  <a:ext uri="{0D108BD9-81ED-4DB2-BD59-A6C34878D82A}">
                    <a16:rowId xmlns:a16="http://schemas.microsoft.com/office/drawing/2014/main" val="466615656"/>
                  </a:ext>
                </a:extLst>
              </a:tr>
              <a:tr h="167088">
                <a:tc vMerge="1">
                  <a:txBody>
                    <a:bodyPr/>
                    <a:lstStyle/>
                    <a:p>
                      <a:endParaRPr lang="en-US" sz="1100"/>
                    </a:p>
                  </a:txBody>
                  <a:tcPr/>
                </a:tc>
                <a:tc>
                  <a:txBody>
                    <a:bodyPr/>
                    <a:lstStyle/>
                    <a:p>
                      <a:r>
                        <a:rPr lang="en-US" sz="1100"/>
                        <a:t>Giấy in</a:t>
                      </a:r>
                    </a:p>
                  </a:txBody>
                  <a:tcPr/>
                </a:tc>
                <a:tc>
                  <a:txBody>
                    <a:bodyPr/>
                    <a:lstStyle/>
                    <a:p>
                      <a:r>
                        <a:rPr lang="en-US" sz="1100"/>
                        <a:t>4.4</a:t>
                      </a:r>
                    </a:p>
                  </a:txBody>
                  <a:tcPr/>
                </a:tc>
                <a:extLst>
                  <a:ext uri="{0D108BD9-81ED-4DB2-BD59-A6C34878D82A}">
                    <a16:rowId xmlns:a16="http://schemas.microsoft.com/office/drawing/2014/main" val="2156849599"/>
                  </a:ext>
                </a:extLst>
              </a:tr>
              <a:tr h="167088">
                <a:tc vMerge="1">
                  <a:txBody>
                    <a:bodyPr/>
                    <a:lstStyle/>
                    <a:p>
                      <a:endParaRPr lang="en-US" sz="1100"/>
                    </a:p>
                  </a:txBody>
                  <a:tcPr/>
                </a:tc>
                <a:tc>
                  <a:txBody>
                    <a:bodyPr/>
                    <a:lstStyle/>
                    <a:p>
                      <a:r>
                        <a:rPr lang="en-US" sz="1100"/>
                        <a:t>Giấy vệ</a:t>
                      </a:r>
                      <a:r>
                        <a:rPr lang="en-US" sz="1100" baseline="0"/>
                        <a:t> sinh</a:t>
                      </a:r>
                      <a:endParaRPr lang="en-US" sz="1100"/>
                    </a:p>
                  </a:txBody>
                  <a:tcPr/>
                </a:tc>
                <a:tc>
                  <a:txBody>
                    <a:bodyPr/>
                    <a:lstStyle/>
                    <a:p>
                      <a:r>
                        <a:rPr lang="en-US" sz="1100"/>
                        <a:t>3.8</a:t>
                      </a:r>
                    </a:p>
                  </a:txBody>
                  <a:tcPr/>
                </a:tc>
                <a:extLst>
                  <a:ext uri="{0D108BD9-81ED-4DB2-BD59-A6C34878D82A}">
                    <a16:rowId xmlns:a16="http://schemas.microsoft.com/office/drawing/2014/main" val="2334656543"/>
                  </a:ext>
                </a:extLst>
              </a:tr>
              <a:tr h="167088">
                <a:tc rowSpan="4">
                  <a:txBody>
                    <a:bodyPr/>
                    <a:lstStyle/>
                    <a:p>
                      <a:pPr algn="l"/>
                      <a:r>
                        <a:rPr lang="en-US" sz="1100"/>
                        <a:t>Hóa</a:t>
                      </a:r>
                      <a:r>
                        <a:rPr lang="en-US" sz="1100" baseline="0"/>
                        <a:t> chất</a:t>
                      </a:r>
                      <a:endParaRPr lang="en-US" sz="1100"/>
                    </a:p>
                  </a:txBody>
                  <a:tcPr/>
                </a:tc>
                <a:tc>
                  <a:txBody>
                    <a:bodyPr/>
                    <a:lstStyle/>
                    <a:p>
                      <a:r>
                        <a:rPr lang="en-US" sz="1100"/>
                        <a:t>Cao su SVR 10CV, 20CV</a:t>
                      </a:r>
                    </a:p>
                  </a:txBody>
                  <a:tcPr/>
                </a:tc>
                <a:tc>
                  <a:txBody>
                    <a:bodyPr/>
                    <a:lstStyle/>
                    <a:p>
                      <a:r>
                        <a:rPr lang="en-US" sz="1100"/>
                        <a:t>9.4 - 32.7</a:t>
                      </a:r>
                    </a:p>
                  </a:txBody>
                  <a:tcPr/>
                </a:tc>
                <a:extLst>
                  <a:ext uri="{0D108BD9-81ED-4DB2-BD59-A6C34878D82A}">
                    <a16:rowId xmlns:a16="http://schemas.microsoft.com/office/drawing/2014/main" val="3370359113"/>
                  </a:ext>
                </a:extLst>
              </a:tr>
              <a:tr h="167088">
                <a:tc vMerge="1">
                  <a:txBody>
                    <a:bodyPr/>
                    <a:lstStyle/>
                    <a:p>
                      <a:endParaRPr lang="en-US" sz="1100"/>
                    </a:p>
                  </a:txBody>
                  <a:tcPr/>
                </a:tc>
                <a:tc>
                  <a:txBody>
                    <a:bodyPr/>
                    <a:lstStyle/>
                    <a:p>
                      <a:r>
                        <a:rPr lang="en-US" sz="1100"/>
                        <a:t>Cao</a:t>
                      </a:r>
                      <a:r>
                        <a:rPr lang="en-US" sz="1100" baseline="0"/>
                        <a:t> su SSVR 10, 20</a:t>
                      </a:r>
                      <a:endParaRPr lang="en-US" sz="1100"/>
                    </a:p>
                  </a:txBody>
                  <a:tcPr/>
                </a:tc>
                <a:tc>
                  <a:txBody>
                    <a:bodyPr/>
                    <a:lstStyle/>
                    <a:p>
                      <a:r>
                        <a:rPr lang="en-US" sz="1100"/>
                        <a:t>9.8 - 32.7</a:t>
                      </a:r>
                    </a:p>
                  </a:txBody>
                  <a:tcPr/>
                </a:tc>
                <a:extLst>
                  <a:ext uri="{0D108BD9-81ED-4DB2-BD59-A6C34878D82A}">
                    <a16:rowId xmlns:a16="http://schemas.microsoft.com/office/drawing/2014/main" val="2700973333"/>
                  </a:ext>
                </a:extLst>
              </a:tr>
              <a:tr h="167088">
                <a:tc vMerge="1">
                  <a:txBody>
                    <a:bodyPr/>
                    <a:lstStyle/>
                    <a:p>
                      <a:endParaRPr lang="en-US" sz="1100"/>
                    </a:p>
                  </a:txBody>
                  <a:tcPr/>
                </a:tc>
                <a:tc>
                  <a:txBody>
                    <a:bodyPr/>
                    <a:lstStyle/>
                    <a:p>
                      <a:r>
                        <a:rPr lang="en-US" sz="1100"/>
                        <a:t>Phân</a:t>
                      </a:r>
                      <a:r>
                        <a:rPr lang="en-US" sz="1100" baseline="0"/>
                        <a:t> bón</a:t>
                      </a:r>
                      <a:endParaRPr lang="en-US" sz="1100"/>
                    </a:p>
                  </a:txBody>
                  <a:tcPr/>
                </a:tc>
                <a:tc>
                  <a:txBody>
                    <a:bodyPr/>
                    <a:lstStyle/>
                    <a:p>
                      <a:r>
                        <a:rPr lang="en-US" sz="1100"/>
                        <a:t>1.4 - 5.4</a:t>
                      </a:r>
                    </a:p>
                  </a:txBody>
                  <a:tcPr/>
                </a:tc>
                <a:extLst>
                  <a:ext uri="{0D108BD9-81ED-4DB2-BD59-A6C34878D82A}">
                    <a16:rowId xmlns:a16="http://schemas.microsoft.com/office/drawing/2014/main" val="3227782684"/>
                  </a:ext>
                </a:extLst>
              </a:tr>
              <a:tr h="167088">
                <a:tc vMerge="1">
                  <a:txBody>
                    <a:bodyPr/>
                    <a:lstStyle/>
                    <a:p>
                      <a:endParaRPr lang="en-US" sz="1100"/>
                    </a:p>
                  </a:txBody>
                  <a:tcPr/>
                </a:tc>
                <a:tc>
                  <a:txBody>
                    <a:bodyPr/>
                    <a:lstStyle/>
                    <a:p>
                      <a:r>
                        <a:rPr lang="en-US" sz="1100"/>
                        <a:t>Sơn</a:t>
                      </a:r>
                      <a:r>
                        <a:rPr lang="en-US" sz="1100" baseline="0"/>
                        <a:t> nước</a:t>
                      </a:r>
                      <a:endParaRPr lang="en-US" sz="1100"/>
                    </a:p>
                  </a:txBody>
                  <a:tcPr/>
                </a:tc>
                <a:tc>
                  <a:txBody>
                    <a:bodyPr/>
                    <a:lstStyle/>
                    <a:p>
                      <a:r>
                        <a:rPr lang="en-US" sz="1100"/>
                        <a:t>20 - 30</a:t>
                      </a:r>
                    </a:p>
                  </a:txBody>
                  <a:tcPr/>
                </a:tc>
                <a:extLst>
                  <a:ext uri="{0D108BD9-81ED-4DB2-BD59-A6C34878D82A}">
                    <a16:rowId xmlns:a16="http://schemas.microsoft.com/office/drawing/2014/main" val="1462885676"/>
                  </a:ext>
                </a:extLst>
              </a:tr>
              <a:tr h="167088">
                <a:tc rowSpan="3">
                  <a:txBody>
                    <a:bodyPr/>
                    <a:lstStyle/>
                    <a:p>
                      <a:pPr algn="l"/>
                      <a:r>
                        <a:rPr lang="en-US" sz="1100"/>
                        <a:t>Sản</a:t>
                      </a:r>
                      <a:r>
                        <a:rPr lang="en-US" sz="1100" baseline="0"/>
                        <a:t> phẩm ngành c</a:t>
                      </a:r>
                      <a:r>
                        <a:rPr lang="en-US" sz="1100"/>
                        <a:t>ông</a:t>
                      </a:r>
                      <a:r>
                        <a:rPr lang="en-US" sz="1100" baseline="0"/>
                        <a:t> nghiệp nặng</a:t>
                      </a:r>
                      <a:endParaRPr lang="en-US" sz="1100"/>
                    </a:p>
                  </a:txBody>
                  <a:tcPr/>
                </a:tc>
                <a:tc>
                  <a:txBody>
                    <a:bodyPr/>
                    <a:lstStyle/>
                    <a:p>
                      <a:r>
                        <a:rPr lang="en-US" sz="1100"/>
                        <a:t>Thép</a:t>
                      </a:r>
                      <a:r>
                        <a:rPr lang="en-US" sz="1100" baseline="0"/>
                        <a:t> thành phẩm</a:t>
                      </a:r>
                      <a:endParaRPr lang="en-US" sz="1100"/>
                    </a:p>
                  </a:txBody>
                  <a:tcPr/>
                </a:tc>
                <a:tc>
                  <a:txBody>
                    <a:bodyPr/>
                    <a:lstStyle/>
                    <a:p>
                      <a:r>
                        <a:rPr lang="en-US" sz="1100"/>
                        <a:t>13</a:t>
                      </a:r>
                    </a:p>
                  </a:txBody>
                  <a:tcPr/>
                </a:tc>
                <a:extLst>
                  <a:ext uri="{0D108BD9-81ED-4DB2-BD59-A6C34878D82A}">
                    <a16:rowId xmlns:a16="http://schemas.microsoft.com/office/drawing/2014/main" val="917951248"/>
                  </a:ext>
                </a:extLst>
              </a:tr>
              <a:tr h="167088">
                <a:tc vMerge="1">
                  <a:txBody>
                    <a:bodyPr/>
                    <a:lstStyle/>
                    <a:p>
                      <a:endParaRPr lang="en-US" sz="1100"/>
                    </a:p>
                  </a:txBody>
                  <a:tcPr/>
                </a:tc>
                <a:tc>
                  <a:txBody>
                    <a:bodyPr/>
                    <a:lstStyle/>
                    <a:p>
                      <a:r>
                        <a:rPr lang="en-US" sz="1100"/>
                        <a:t>Xi măng</a:t>
                      </a:r>
                    </a:p>
                  </a:txBody>
                  <a:tcPr/>
                </a:tc>
                <a:tc>
                  <a:txBody>
                    <a:bodyPr/>
                    <a:lstStyle/>
                    <a:p>
                      <a:r>
                        <a:rPr lang="en-US" sz="1100"/>
                        <a:t>14</a:t>
                      </a:r>
                    </a:p>
                  </a:txBody>
                  <a:tcPr/>
                </a:tc>
                <a:extLst>
                  <a:ext uri="{0D108BD9-81ED-4DB2-BD59-A6C34878D82A}">
                    <a16:rowId xmlns:a16="http://schemas.microsoft.com/office/drawing/2014/main" val="648734119"/>
                  </a:ext>
                </a:extLst>
              </a:tr>
              <a:tr h="167088">
                <a:tc vMerge="1">
                  <a:txBody>
                    <a:bodyPr/>
                    <a:lstStyle/>
                    <a:p>
                      <a:endParaRPr lang="en-US" sz="1100"/>
                    </a:p>
                  </a:txBody>
                  <a:tcPr/>
                </a:tc>
                <a:tc>
                  <a:txBody>
                    <a:bodyPr/>
                    <a:lstStyle/>
                    <a:p>
                      <a:r>
                        <a:rPr lang="en-US" sz="1100"/>
                        <a:t>Sợi</a:t>
                      </a:r>
                      <a:r>
                        <a:rPr lang="en-US" sz="1100" baseline="0"/>
                        <a:t> dệt</a:t>
                      </a:r>
                      <a:endParaRPr lang="en-US" sz="1100"/>
                    </a:p>
                  </a:txBody>
                  <a:tcPr/>
                </a:tc>
                <a:tc>
                  <a:txBody>
                    <a:bodyPr/>
                    <a:lstStyle/>
                    <a:p>
                      <a:r>
                        <a:rPr lang="en-US" sz="1100" dirty="0"/>
                        <a:t>14</a:t>
                      </a:r>
                    </a:p>
                  </a:txBody>
                  <a:tcPr/>
                </a:tc>
                <a:extLst>
                  <a:ext uri="{0D108BD9-81ED-4DB2-BD59-A6C34878D82A}">
                    <a16:rowId xmlns:a16="http://schemas.microsoft.com/office/drawing/2014/main" val="3704673215"/>
                  </a:ext>
                </a:extLst>
              </a:tr>
            </a:tbl>
          </a:graphicData>
        </a:graphic>
      </p:graphicFrame>
    </p:spTree>
    <p:extLst>
      <p:ext uri="{BB962C8B-B14F-4D97-AF65-F5344CB8AC3E}">
        <p14:creationId xmlns:p14="http://schemas.microsoft.com/office/powerpoint/2010/main" val="38787143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0" y="473530"/>
            <a:ext cx="12192000" cy="713029"/>
          </a:xfrm>
        </p:spPr>
        <p:txBody>
          <a:bodyPr>
            <a:noAutofit/>
          </a:bodyPr>
          <a:lstStyle/>
          <a:p>
            <a:r>
              <a:rPr lang="en-US" sz="2400">
                <a:solidFill>
                  <a:schemeClr val="accent1">
                    <a:lumMod val="50000"/>
                  </a:schemeClr>
                </a:solidFill>
              </a:rPr>
              <a:t>GIÁ ĐIỆN TRUNG BÌNH (2010 – 2024)</a:t>
            </a:r>
            <a:endParaRPr lang="vi-VN" sz="2400" dirty="0">
              <a:solidFill>
                <a:schemeClr val="accent1">
                  <a:lumMod val="50000"/>
                </a:schemeClr>
              </a:solidFill>
              <a:latin typeface="Arial" panose="020B0604020202020204" pitchFamily="34" charset="0"/>
            </a:endParaRPr>
          </a:p>
        </p:txBody>
      </p:sp>
      <p:pic>
        <p:nvPicPr>
          <p:cNvPr id="5" name="Picture 4">
            <a:extLst>
              <a:ext uri="{FF2B5EF4-FFF2-40B4-BE49-F238E27FC236}">
                <a16:creationId xmlns:a16="http://schemas.microsoft.com/office/drawing/2014/main" id="{B493B80E-BDF5-4563-AEEF-A1B412A6545B}"/>
              </a:ext>
            </a:extLst>
          </p:cNvPr>
          <p:cNvPicPr>
            <a:picLocks noChangeAspect="1"/>
          </p:cNvPicPr>
          <p:nvPr/>
        </p:nvPicPr>
        <p:blipFill>
          <a:blip r:embed="rId2"/>
          <a:stretch>
            <a:fillRect/>
          </a:stretch>
        </p:blipFill>
        <p:spPr>
          <a:xfrm>
            <a:off x="6004056" y="1327075"/>
            <a:ext cx="5865219" cy="5006500"/>
          </a:xfrm>
          <a:prstGeom prst="rect">
            <a:avLst/>
          </a:prstGeom>
        </p:spPr>
      </p:pic>
      <p:sp>
        <p:nvSpPr>
          <p:cNvPr id="4" name="TextBox 3">
            <a:extLst>
              <a:ext uri="{FF2B5EF4-FFF2-40B4-BE49-F238E27FC236}">
                <a16:creationId xmlns:a16="http://schemas.microsoft.com/office/drawing/2014/main" id="{943B5371-759C-20D2-2C04-B88DF4881EA7}"/>
              </a:ext>
            </a:extLst>
          </p:cNvPr>
          <p:cNvSpPr txBox="1"/>
          <p:nvPr/>
        </p:nvSpPr>
        <p:spPr>
          <a:xfrm>
            <a:off x="4472839" y="6441496"/>
            <a:ext cx="7910944"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4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Bảng so sánh giá điện của Việt Nam với một số nước trên thế giới (Nguồn: EVN 2022)</a:t>
            </a:r>
            <a:endParaRPr kumimoji="0" lang="en-US" sz="14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endParaRPr>
          </a:p>
        </p:txBody>
      </p:sp>
      <p:graphicFrame>
        <p:nvGraphicFramePr>
          <p:cNvPr id="2" name="Chart 1">
            <a:extLst>
              <a:ext uri="{FF2B5EF4-FFF2-40B4-BE49-F238E27FC236}">
                <a16:creationId xmlns:a16="http://schemas.microsoft.com/office/drawing/2014/main" id="{FF54AB34-A74B-C7D4-AB40-75CF4617E545}"/>
              </a:ext>
            </a:extLst>
          </p:cNvPr>
          <p:cNvGraphicFramePr>
            <a:graphicFrameLocks/>
          </p:cNvGraphicFramePr>
          <p:nvPr/>
        </p:nvGraphicFramePr>
        <p:xfrm>
          <a:off x="134755" y="1767695"/>
          <a:ext cx="5865219" cy="391009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298413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381CE-7006-5323-8E5A-9FF7F0B377FF}"/>
              </a:ext>
            </a:extLst>
          </p:cNvPr>
          <p:cNvSpPr>
            <a:spLocks noGrp="1"/>
          </p:cNvSpPr>
          <p:nvPr>
            <p:ph type="title"/>
          </p:nvPr>
        </p:nvSpPr>
        <p:spPr>
          <a:xfrm>
            <a:off x="0" y="581291"/>
            <a:ext cx="12192000" cy="495200"/>
          </a:xfrm>
        </p:spPr>
        <p:txBody>
          <a:bodyPr>
            <a:noAutofit/>
          </a:bodyPr>
          <a:lstStyle/>
          <a:p>
            <a:r>
              <a:rPr lang="vi-VN">
                <a:solidFill>
                  <a:schemeClr val="accent1">
                    <a:lumMod val="50000"/>
                  </a:schemeClr>
                </a:solidFill>
                <a:latin typeface="Arial" panose="020B0604020202020204" pitchFamily="34" charset="0"/>
              </a:rPr>
              <a:t>THỰC TRẠNG SỬ DỤNG NĂNG LƯỢNG TRONG CÔNG NGHIỆP</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CF4EBBAF-536F-B23C-EB81-D3C5F5916BF4}"/>
              </a:ext>
            </a:extLst>
          </p:cNvPr>
          <p:cNvSpPr>
            <a:spLocks noGrp="1" noChangeArrowheads="1"/>
          </p:cNvSpPr>
          <p:nvPr>
            <p:ph type="body" idx="1"/>
          </p:nvPr>
        </p:nvSpPr>
        <p:spPr bwMode="auto">
          <a:xfrm>
            <a:off x="609600" y="1094082"/>
            <a:ext cx="10972800" cy="5355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algn="just" defTabSz="1219170" eaLnBrk="0" fontAlgn="base" hangingPunct="0">
              <a:lnSpc>
                <a:spcPct val="150000"/>
              </a:lnSpc>
              <a:spcBef>
                <a:spcPts val="800"/>
              </a:spcBef>
              <a:spcAft>
                <a:spcPts val="800"/>
              </a:spcAft>
              <a:buClrTx/>
              <a:buSzTx/>
              <a:buFont typeface="Wingdings" pitchFamily="2" charset="2"/>
              <a:buChar char="v"/>
            </a:pPr>
            <a:r>
              <a:rPr lang="en-US" altLang="en-US" b="1" dirty="0" err="1">
                <a:solidFill>
                  <a:schemeClr val="tx1"/>
                </a:solidFill>
              </a:rPr>
              <a:t>Tỷ</a:t>
            </a:r>
            <a:r>
              <a:rPr lang="en-US" altLang="en-US" b="1" dirty="0">
                <a:solidFill>
                  <a:schemeClr val="tx1"/>
                </a:solidFill>
              </a:rPr>
              <a:t> </a:t>
            </a:r>
            <a:r>
              <a:rPr lang="en-US" altLang="en-US" b="1" dirty="0" err="1">
                <a:solidFill>
                  <a:schemeClr val="tx1"/>
                </a:solidFill>
              </a:rPr>
              <a:t>trọng</a:t>
            </a:r>
            <a:r>
              <a:rPr lang="en-US" altLang="en-US" b="1" dirty="0">
                <a:solidFill>
                  <a:schemeClr val="tx1"/>
                </a:solidFill>
              </a:rPr>
              <a:t> </a:t>
            </a:r>
            <a:r>
              <a:rPr lang="en-US" altLang="en-US" b="1" dirty="0" err="1">
                <a:solidFill>
                  <a:schemeClr val="tx1"/>
                </a:solidFill>
              </a:rPr>
              <a:t>tiêu</a:t>
            </a:r>
            <a:r>
              <a:rPr lang="en-US" altLang="en-US" b="1" dirty="0">
                <a:solidFill>
                  <a:schemeClr val="tx1"/>
                </a:solidFill>
              </a:rPr>
              <a:t> </a:t>
            </a:r>
            <a:r>
              <a:rPr lang="en-US" altLang="en-US" b="1" dirty="0" err="1">
                <a:solidFill>
                  <a:schemeClr val="tx1"/>
                </a:solidFill>
              </a:rPr>
              <a:t>thụ</a:t>
            </a:r>
            <a:r>
              <a:rPr lang="en-US" altLang="en-US" b="1" dirty="0">
                <a:solidFill>
                  <a:schemeClr val="tx1"/>
                </a:solidFill>
              </a:rPr>
              <a:t> </a:t>
            </a:r>
            <a:r>
              <a:rPr lang="en-US" altLang="en-US" b="1" dirty="0" err="1">
                <a:solidFill>
                  <a:schemeClr val="tx1"/>
                </a:solidFill>
              </a:rPr>
              <a:t>năng</a:t>
            </a:r>
            <a:r>
              <a:rPr lang="en-US" altLang="en-US" b="1" dirty="0">
                <a:solidFill>
                  <a:schemeClr val="tx1"/>
                </a:solidFill>
              </a:rPr>
              <a:t> </a:t>
            </a:r>
            <a:r>
              <a:rPr lang="en-US" altLang="en-US" b="1" dirty="0" err="1">
                <a:solidFill>
                  <a:schemeClr val="tx1"/>
                </a:solidFill>
              </a:rPr>
              <a:t>lượng</a:t>
            </a:r>
            <a:r>
              <a:rPr lang="en-US" altLang="en-US" dirty="0">
                <a:solidFill>
                  <a:schemeClr val="tx1"/>
                </a:solidFill>
              </a:rPr>
              <a:t>: </a:t>
            </a:r>
            <a:r>
              <a:rPr lang="en-US" altLang="en-US" dirty="0" err="1">
                <a:solidFill>
                  <a:schemeClr val="tx1"/>
                </a:solidFill>
              </a:rPr>
              <a:t>Ngành</a:t>
            </a:r>
            <a:r>
              <a:rPr lang="en-US" altLang="en-US" dirty="0">
                <a:solidFill>
                  <a:schemeClr val="tx1"/>
                </a:solidFill>
              </a:rPr>
              <a:t> </a:t>
            </a:r>
            <a:r>
              <a:rPr lang="en-US" altLang="en-US" dirty="0" err="1">
                <a:solidFill>
                  <a:schemeClr val="tx1"/>
                </a:solidFill>
              </a:rPr>
              <a:t>công</a:t>
            </a:r>
            <a:r>
              <a:rPr lang="en-US" altLang="en-US" dirty="0">
                <a:solidFill>
                  <a:schemeClr val="tx1"/>
                </a:solidFill>
              </a:rPr>
              <a:t> </a:t>
            </a:r>
            <a:r>
              <a:rPr lang="en-US" altLang="en-US" dirty="0" err="1">
                <a:solidFill>
                  <a:schemeClr val="tx1"/>
                </a:solidFill>
              </a:rPr>
              <a:t>nghiệp</a:t>
            </a:r>
            <a:r>
              <a:rPr lang="en-US" altLang="en-US" dirty="0">
                <a:solidFill>
                  <a:schemeClr val="tx1"/>
                </a:solidFill>
              </a:rPr>
              <a:t> </a:t>
            </a:r>
            <a:r>
              <a:rPr lang="en-US" altLang="en-US" dirty="0" err="1">
                <a:solidFill>
                  <a:schemeClr val="tx1"/>
                </a:solidFill>
              </a:rPr>
              <a:t>chiếm</a:t>
            </a:r>
            <a:r>
              <a:rPr lang="en-US" altLang="en-US" dirty="0">
                <a:solidFill>
                  <a:schemeClr val="tx1"/>
                </a:solidFill>
              </a:rPr>
              <a:t> </a:t>
            </a:r>
            <a:r>
              <a:rPr lang="en-US" altLang="en-US" dirty="0" err="1">
                <a:solidFill>
                  <a:schemeClr val="tx1"/>
                </a:solidFill>
              </a:rPr>
              <a:t>khoảng</a:t>
            </a:r>
            <a:r>
              <a:rPr lang="en-US" altLang="en-US" dirty="0">
                <a:solidFill>
                  <a:schemeClr val="tx1"/>
                </a:solidFill>
              </a:rPr>
              <a:t> 54% </a:t>
            </a:r>
            <a:r>
              <a:rPr lang="en-US" altLang="en-US" dirty="0" err="1">
                <a:solidFill>
                  <a:schemeClr val="tx1"/>
                </a:solidFill>
              </a:rPr>
              <a:t>tổng</a:t>
            </a:r>
            <a:r>
              <a:rPr lang="en-US" altLang="en-US" dirty="0">
                <a:solidFill>
                  <a:schemeClr val="tx1"/>
                </a:solidFill>
              </a:rPr>
              <a:t> </a:t>
            </a:r>
            <a:r>
              <a:rPr lang="en-US" altLang="en-US" dirty="0" err="1">
                <a:solidFill>
                  <a:schemeClr val="tx1"/>
                </a:solidFill>
              </a:rPr>
              <a:t>tiêu</a:t>
            </a:r>
            <a:r>
              <a:rPr lang="en-US" altLang="en-US" dirty="0">
                <a:solidFill>
                  <a:schemeClr val="tx1"/>
                </a:solidFill>
              </a:rPr>
              <a:t> </a:t>
            </a:r>
            <a:r>
              <a:rPr lang="en-US" altLang="en-US" dirty="0" err="1">
                <a:solidFill>
                  <a:schemeClr val="tx1"/>
                </a:solidFill>
              </a:rPr>
              <a:t>thụ</a:t>
            </a:r>
            <a:r>
              <a:rPr lang="en-US" altLang="en-US" dirty="0">
                <a:solidFill>
                  <a:schemeClr val="tx1"/>
                </a:solidFill>
              </a:rPr>
              <a:t> </a:t>
            </a:r>
            <a:r>
              <a:rPr lang="en-US" altLang="en-US" dirty="0" err="1">
                <a:solidFill>
                  <a:schemeClr val="tx1"/>
                </a:solidFill>
              </a:rPr>
              <a:t>năng</a:t>
            </a:r>
            <a:r>
              <a:rPr lang="en-US" altLang="en-US" dirty="0">
                <a:solidFill>
                  <a:schemeClr val="tx1"/>
                </a:solidFill>
              </a:rPr>
              <a:t> </a:t>
            </a:r>
            <a:r>
              <a:rPr lang="en-US" altLang="en-US" dirty="0" err="1">
                <a:solidFill>
                  <a:schemeClr val="tx1"/>
                </a:solidFill>
              </a:rPr>
              <a:t>lượng</a:t>
            </a:r>
            <a:r>
              <a:rPr lang="en-US" altLang="en-US" dirty="0">
                <a:solidFill>
                  <a:schemeClr val="tx1"/>
                </a:solidFill>
              </a:rPr>
              <a:t> </a:t>
            </a:r>
            <a:r>
              <a:rPr lang="en-US" altLang="en-US" dirty="0" err="1">
                <a:solidFill>
                  <a:schemeClr val="tx1"/>
                </a:solidFill>
              </a:rPr>
              <a:t>cả</a:t>
            </a:r>
            <a:r>
              <a:rPr lang="en-US" altLang="en-US" dirty="0">
                <a:solidFill>
                  <a:schemeClr val="tx1"/>
                </a:solidFill>
              </a:rPr>
              <a:t> </a:t>
            </a:r>
            <a:r>
              <a:rPr lang="en-US" altLang="en-US" dirty="0" err="1">
                <a:solidFill>
                  <a:schemeClr val="tx1"/>
                </a:solidFill>
              </a:rPr>
              <a:t>nước</a:t>
            </a:r>
            <a:r>
              <a:rPr lang="en-US" altLang="en-US" dirty="0">
                <a:solidFill>
                  <a:schemeClr val="tx1"/>
                </a:solidFill>
              </a:rPr>
              <a:t>.</a:t>
            </a:r>
          </a:p>
          <a:p>
            <a:pPr marL="380990" indent="-380990" algn="just" defTabSz="1219170" eaLnBrk="0" fontAlgn="base" hangingPunct="0">
              <a:lnSpc>
                <a:spcPct val="150000"/>
              </a:lnSpc>
              <a:spcBef>
                <a:spcPts val="800"/>
              </a:spcBef>
              <a:spcAft>
                <a:spcPts val="800"/>
              </a:spcAft>
              <a:buClrTx/>
              <a:buSzTx/>
              <a:buFont typeface="Wingdings" pitchFamily="2" charset="2"/>
              <a:buChar char="v"/>
            </a:pPr>
            <a:r>
              <a:rPr lang="vi-VN" altLang="en-US" dirty="0">
                <a:solidFill>
                  <a:schemeClr val="tx1"/>
                </a:solidFill>
              </a:rPr>
              <a:t>Ngành nhựa/cao su là một trong những ngành tiêu thụ năng lượng lớn, với ~7,6 tỷ kWh/năm (2019) và 18–22% doanh thu chi cho năng lượng.</a:t>
            </a:r>
            <a:r>
              <a:rPr lang="en-US" altLang="en-US" dirty="0">
                <a:solidFill>
                  <a:schemeClr val="tx1"/>
                </a:solidFill>
              </a:rPr>
              <a:t>.</a:t>
            </a:r>
          </a:p>
          <a:p>
            <a:pPr>
              <a:lnSpc>
                <a:spcPct val="150000"/>
              </a:lnSpc>
              <a:buFont typeface="Wingdings" pitchFamily="2" charset="2"/>
              <a:buChar char="Ø"/>
            </a:pPr>
            <a:r>
              <a:rPr lang="vi-VN" dirty="0"/>
              <a:t>Mức tiêu thụ này xấp xỉ bằng hoặc thấp hơn so với các ngành công nghiệp nặng như giấy (20–30%) và cao hơn so với ngành dệt may (~8%).</a:t>
            </a:r>
          </a:p>
          <a:p>
            <a:pPr>
              <a:lnSpc>
                <a:spcPct val="150000"/>
              </a:lnSpc>
              <a:buFont typeface="Wingdings" pitchFamily="2" charset="2"/>
              <a:buChar char="Ø"/>
            </a:pPr>
            <a:r>
              <a:rPr lang="vi-VN" dirty="0"/>
              <a:t>Tuy nhiên, ngành nhựa vẫn tiêu thụ ít hơn nhiều so với các ngành công nghiệp như thép, xi măng và hóa chất – (khoảng 70% tổng năng lượng trong ngành công nghiệp)</a:t>
            </a:r>
            <a:endParaRPr lang="en-US" altLang="en-US" dirty="0">
              <a:solidFill>
                <a:schemeClr val="tx1"/>
              </a:solidFill>
            </a:endParaRPr>
          </a:p>
          <a:p>
            <a:pPr marL="380990" indent="-380990" algn="just" defTabSz="1219170" eaLnBrk="0" fontAlgn="base" hangingPunct="0">
              <a:lnSpc>
                <a:spcPct val="150000"/>
              </a:lnSpc>
              <a:spcBef>
                <a:spcPts val="800"/>
              </a:spcBef>
              <a:spcAft>
                <a:spcPts val="800"/>
              </a:spcAft>
              <a:buClrTx/>
              <a:buSzTx/>
              <a:buFont typeface="Wingdings" pitchFamily="2" charset="2"/>
              <a:buChar char="v"/>
            </a:pPr>
            <a:r>
              <a:rPr lang="en-US" altLang="en-US" b="1" dirty="0">
                <a:solidFill>
                  <a:schemeClr val="tx1"/>
                </a:solidFill>
              </a:rPr>
              <a:t>Hiệu </a:t>
            </a:r>
            <a:r>
              <a:rPr lang="en-US" altLang="en-US" b="1" dirty="0" err="1">
                <a:solidFill>
                  <a:schemeClr val="tx1"/>
                </a:solidFill>
              </a:rPr>
              <a:t>quả</a:t>
            </a:r>
            <a:r>
              <a:rPr lang="en-US" altLang="en-US" b="1" dirty="0">
                <a:solidFill>
                  <a:schemeClr val="tx1"/>
                </a:solidFill>
              </a:rPr>
              <a:t> </a:t>
            </a:r>
            <a:r>
              <a:rPr lang="en-US" altLang="en-US" b="1" dirty="0" err="1">
                <a:solidFill>
                  <a:schemeClr val="tx1"/>
                </a:solidFill>
              </a:rPr>
              <a:t>sử</a:t>
            </a:r>
            <a:r>
              <a:rPr lang="en-US" altLang="en-US" b="1" dirty="0">
                <a:solidFill>
                  <a:schemeClr val="tx1"/>
                </a:solidFill>
              </a:rPr>
              <a:t> </a:t>
            </a:r>
            <a:r>
              <a:rPr lang="en-US" altLang="en-US" b="1" dirty="0" err="1">
                <a:solidFill>
                  <a:schemeClr val="tx1"/>
                </a:solidFill>
              </a:rPr>
              <a:t>dụng</a:t>
            </a:r>
            <a:r>
              <a:rPr lang="en-US" altLang="en-US" b="1" dirty="0">
                <a:solidFill>
                  <a:schemeClr val="tx1"/>
                </a:solidFill>
              </a:rPr>
              <a:t> </a:t>
            </a:r>
            <a:r>
              <a:rPr lang="en-US" altLang="en-US" b="1" dirty="0" err="1">
                <a:solidFill>
                  <a:schemeClr val="tx1"/>
                </a:solidFill>
              </a:rPr>
              <a:t>năng</a:t>
            </a:r>
            <a:r>
              <a:rPr lang="en-US" altLang="en-US" b="1" dirty="0">
                <a:solidFill>
                  <a:schemeClr val="tx1"/>
                </a:solidFill>
              </a:rPr>
              <a:t> </a:t>
            </a:r>
            <a:r>
              <a:rPr lang="en-US" altLang="en-US" b="1" dirty="0" err="1">
                <a:solidFill>
                  <a:schemeClr val="tx1"/>
                </a:solidFill>
              </a:rPr>
              <a:t>lượng</a:t>
            </a:r>
            <a:r>
              <a:rPr lang="en-US" altLang="en-US" b="1" dirty="0">
                <a:solidFill>
                  <a:schemeClr val="tx1"/>
                </a:solidFill>
              </a:rPr>
              <a:t>: </a:t>
            </a:r>
            <a:r>
              <a:rPr lang="en-US" altLang="en-US" dirty="0">
                <a:solidFill>
                  <a:schemeClr val="tx1"/>
                </a:solidFill>
              </a:rPr>
              <a:t>Hiệu </a:t>
            </a:r>
            <a:r>
              <a:rPr lang="en-US" altLang="en-US" dirty="0" err="1">
                <a:solidFill>
                  <a:schemeClr val="tx1"/>
                </a:solidFill>
              </a:rPr>
              <a:t>suất</a:t>
            </a:r>
            <a:r>
              <a:rPr lang="en-US" altLang="en-US" dirty="0">
                <a:solidFill>
                  <a:schemeClr val="tx1"/>
                </a:solidFill>
              </a:rPr>
              <a:t> </a:t>
            </a:r>
            <a:r>
              <a:rPr lang="en-US" altLang="en-US" dirty="0" err="1">
                <a:solidFill>
                  <a:schemeClr val="tx1"/>
                </a:solidFill>
              </a:rPr>
              <a:t>tiêu</a:t>
            </a:r>
            <a:r>
              <a:rPr lang="en-US" altLang="en-US" dirty="0">
                <a:solidFill>
                  <a:schemeClr val="tx1"/>
                </a:solidFill>
              </a:rPr>
              <a:t> </a:t>
            </a:r>
            <a:r>
              <a:rPr lang="en-US" altLang="en-US" dirty="0" err="1">
                <a:solidFill>
                  <a:schemeClr val="tx1"/>
                </a:solidFill>
              </a:rPr>
              <a:t>thụ</a:t>
            </a:r>
            <a:r>
              <a:rPr lang="en-US" altLang="en-US" dirty="0">
                <a:solidFill>
                  <a:schemeClr val="tx1"/>
                </a:solidFill>
              </a:rPr>
              <a:t> </a:t>
            </a:r>
            <a:r>
              <a:rPr lang="en-US" altLang="en-US" dirty="0" err="1">
                <a:solidFill>
                  <a:schemeClr val="tx1"/>
                </a:solidFill>
              </a:rPr>
              <a:t>năng</a:t>
            </a:r>
            <a:r>
              <a:rPr lang="en-US" altLang="en-US" dirty="0">
                <a:solidFill>
                  <a:schemeClr val="tx1"/>
                </a:solidFill>
              </a:rPr>
              <a:t> </a:t>
            </a:r>
            <a:r>
              <a:rPr lang="en-US" altLang="en-US" dirty="0" err="1">
                <a:solidFill>
                  <a:schemeClr val="tx1"/>
                </a:solidFill>
              </a:rPr>
              <a:t>lượng</a:t>
            </a:r>
            <a:r>
              <a:rPr lang="en-US" altLang="en-US" dirty="0">
                <a:solidFill>
                  <a:schemeClr val="tx1"/>
                </a:solidFill>
              </a:rPr>
              <a:t> </a:t>
            </a:r>
            <a:r>
              <a:rPr lang="en-US" altLang="en-US" dirty="0" err="1">
                <a:solidFill>
                  <a:schemeClr val="tx1"/>
                </a:solidFill>
              </a:rPr>
              <a:t>vẫn</a:t>
            </a:r>
            <a:r>
              <a:rPr lang="en-US" altLang="en-US" dirty="0">
                <a:solidFill>
                  <a:schemeClr val="tx1"/>
                </a:solidFill>
              </a:rPr>
              <a:t> </a:t>
            </a:r>
            <a:r>
              <a:rPr lang="en-US" altLang="en-US" dirty="0" err="1">
                <a:solidFill>
                  <a:schemeClr val="tx1"/>
                </a:solidFill>
              </a:rPr>
              <a:t>chưa</a:t>
            </a:r>
            <a:r>
              <a:rPr lang="en-US" altLang="en-US" dirty="0">
                <a:solidFill>
                  <a:schemeClr val="tx1"/>
                </a:solidFill>
              </a:rPr>
              <a:t> </a:t>
            </a:r>
            <a:r>
              <a:rPr lang="en-US" altLang="en-US" dirty="0" err="1">
                <a:solidFill>
                  <a:schemeClr val="tx1"/>
                </a:solidFill>
              </a:rPr>
              <a:t>cao</a:t>
            </a:r>
            <a:r>
              <a:rPr lang="en-US" altLang="en-US" dirty="0">
                <a:solidFill>
                  <a:schemeClr val="tx1"/>
                </a:solidFill>
              </a:rPr>
              <a:t>, </a:t>
            </a:r>
            <a:r>
              <a:rPr lang="en-US" altLang="en-US" dirty="0" err="1">
                <a:solidFill>
                  <a:schemeClr val="tx1"/>
                </a:solidFill>
              </a:rPr>
              <a:t>có</a:t>
            </a:r>
            <a:r>
              <a:rPr lang="en-US" altLang="en-US" dirty="0">
                <a:solidFill>
                  <a:schemeClr val="tx1"/>
                </a:solidFill>
              </a:rPr>
              <a:t> </a:t>
            </a:r>
            <a:r>
              <a:rPr lang="en-US" altLang="en-US" dirty="0" err="1">
                <a:solidFill>
                  <a:schemeClr val="tx1"/>
                </a:solidFill>
              </a:rPr>
              <a:t>sự</a:t>
            </a:r>
            <a:r>
              <a:rPr lang="en-US" altLang="en-US" dirty="0">
                <a:solidFill>
                  <a:schemeClr val="tx1"/>
                </a:solidFill>
              </a:rPr>
              <a:t> </a:t>
            </a:r>
            <a:r>
              <a:rPr lang="en-US" altLang="en-US" dirty="0" err="1">
                <a:solidFill>
                  <a:schemeClr val="tx1"/>
                </a:solidFill>
              </a:rPr>
              <a:t>lãng</a:t>
            </a:r>
            <a:r>
              <a:rPr lang="en-US" altLang="en-US" dirty="0">
                <a:solidFill>
                  <a:schemeClr val="tx1"/>
                </a:solidFill>
              </a:rPr>
              <a:t> </a:t>
            </a:r>
            <a:r>
              <a:rPr lang="en-US" altLang="en-US" dirty="0" err="1">
                <a:solidFill>
                  <a:schemeClr val="tx1"/>
                </a:solidFill>
              </a:rPr>
              <a:t>phí</a:t>
            </a:r>
            <a:r>
              <a:rPr lang="en-US" altLang="en-US" dirty="0">
                <a:solidFill>
                  <a:schemeClr val="tx1"/>
                </a:solidFill>
              </a:rPr>
              <a:t> </a:t>
            </a:r>
            <a:r>
              <a:rPr lang="en-US" altLang="en-US" dirty="0" err="1">
                <a:solidFill>
                  <a:schemeClr val="tx1"/>
                </a:solidFill>
              </a:rPr>
              <a:t>đáng</a:t>
            </a:r>
            <a:r>
              <a:rPr lang="en-US" altLang="en-US" dirty="0">
                <a:solidFill>
                  <a:schemeClr val="tx1"/>
                </a:solidFill>
              </a:rPr>
              <a:t> </a:t>
            </a:r>
            <a:r>
              <a:rPr lang="en-US" altLang="en-US" dirty="0" err="1">
                <a:solidFill>
                  <a:schemeClr val="tx1"/>
                </a:solidFill>
              </a:rPr>
              <a:t>kể</a:t>
            </a:r>
            <a:r>
              <a:rPr lang="en-US" altLang="en-US" dirty="0">
                <a:solidFill>
                  <a:schemeClr val="tx1"/>
                </a:solidFill>
              </a:rPr>
              <a:t> do </a:t>
            </a:r>
            <a:r>
              <a:rPr lang="en-US" altLang="en-US" dirty="0" err="1">
                <a:solidFill>
                  <a:schemeClr val="tx1"/>
                </a:solidFill>
              </a:rPr>
              <a:t>công</a:t>
            </a:r>
            <a:r>
              <a:rPr lang="en-US" altLang="en-US" dirty="0">
                <a:solidFill>
                  <a:schemeClr val="tx1"/>
                </a:solidFill>
              </a:rPr>
              <a:t> </a:t>
            </a:r>
            <a:r>
              <a:rPr lang="en-US" altLang="en-US" dirty="0" err="1">
                <a:solidFill>
                  <a:schemeClr val="tx1"/>
                </a:solidFill>
              </a:rPr>
              <a:t>nghệ</a:t>
            </a:r>
            <a:r>
              <a:rPr lang="en-US" altLang="en-US" dirty="0">
                <a:solidFill>
                  <a:schemeClr val="tx1"/>
                </a:solidFill>
              </a:rPr>
              <a:t> </a:t>
            </a:r>
            <a:r>
              <a:rPr lang="en-US" altLang="en-US" dirty="0" err="1">
                <a:solidFill>
                  <a:schemeClr val="tx1"/>
                </a:solidFill>
              </a:rPr>
              <a:t>lạc</a:t>
            </a:r>
            <a:r>
              <a:rPr lang="en-US" altLang="en-US" dirty="0">
                <a:solidFill>
                  <a:schemeClr val="tx1"/>
                </a:solidFill>
              </a:rPr>
              <a:t> </a:t>
            </a:r>
            <a:r>
              <a:rPr lang="en-US" altLang="en-US" dirty="0" err="1">
                <a:solidFill>
                  <a:schemeClr val="tx1"/>
                </a:solidFill>
              </a:rPr>
              <a:t>hậu</a:t>
            </a:r>
            <a:r>
              <a:rPr lang="en-US" altLang="en-US" dirty="0">
                <a:solidFill>
                  <a:schemeClr val="tx1"/>
                </a:solidFill>
              </a:rPr>
              <a:t> </a:t>
            </a:r>
            <a:r>
              <a:rPr lang="en-US" altLang="en-US" dirty="0" err="1">
                <a:solidFill>
                  <a:schemeClr val="tx1"/>
                </a:solidFill>
              </a:rPr>
              <a:t>và</a:t>
            </a:r>
            <a:r>
              <a:rPr lang="en-US" altLang="en-US" dirty="0">
                <a:solidFill>
                  <a:schemeClr val="tx1"/>
                </a:solidFill>
              </a:rPr>
              <a:t> </a:t>
            </a:r>
            <a:r>
              <a:rPr lang="en-US" altLang="en-US" dirty="0" err="1">
                <a:solidFill>
                  <a:schemeClr val="tx1"/>
                </a:solidFill>
              </a:rPr>
              <a:t>quản</a:t>
            </a:r>
            <a:r>
              <a:rPr lang="en-US" altLang="en-US" dirty="0">
                <a:solidFill>
                  <a:schemeClr val="tx1"/>
                </a:solidFill>
              </a:rPr>
              <a:t> </a:t>
            </a:r>
            <a:r>
              <a:rPr lang="en-US" altLang="en-US" dirty="0" err="1">
                <a:solidFill>
                  <a:schemeClr val="tx1"/>
                </a:solidFill>
              </a:rPr>
              <a:t>lý</a:t>
            </a:r>
            <a:r>
              <a:rPr lang="en-US" altLang="en-US" dirty="0">
                <a:solidFill>
                  <a:schemeClr val="tx1"/>
                </a:solidFill>
              </a:rPr>
              <a:t> </a:t>
            </a:r>
            <a:r>
              <a:rPr lang="en-US" altLang="en-US" dirty="0" err="1">
                <a:solidFill>
                  <a:schemeClr val="tx1"/>
                </a:solidFill>
              </a:rPr>
              <a:t>kém</a:t>
            </a:r>
            <a:r>
              <a:rPr lang="en-US" altLang="en-US" dirty="0">
                <a:solidFill>
                  <a:schemeClr val="tx1"/>
                </a:solidFill>
              </a:rPr>
              <a:t> </a:t>
            </a:r>
            <a:r>
              <a:rPr lang="en-US" altLang="en-US" dirty="0" err="1">
                <a:solidFill>
                  <a:schemeClr val="tx1"/>
                </a:solidFill>
              </a:rPr>
              <a:t>hiệu</a:t>
            </a:r>
            <a:r>
              <a:rPr lang="en-US" altLang="en-US" dirty="0">
                <a:solidFill>
                  <a:schemeClr val="tx1"/>
                </a:solidFill>
              </a:rPr>
              <a:t> </a:t>
            </a:r>
            <a:r>
              <a:rPr lang="en-US" altLang="en-US" dirty="0" err="1">
                <a:solidFill>
                  <a:schemeClr val="tx1"/>
                </a:solidFill>
              </a:rPr>
              <a:t>quả</a:t>
            </a:r>
            <a:r>
              <a:rPr lang="en-US" altLang="en-US" dirty="0">
                <a:solidFill>
                  <a:schemeClr val="tx1"/>
                </a:solidFill>
              </a:rPr>
              <a:t>. </a:t>
            </a:r>
          </a:p>
        </p:txBody>
      </p:sp>
    </p:spTree>
    <p:extLst>
      <p:ext uri="{BB962C8B-B14F-4D97-AF65-F5344CB8AC3E}">
        <p14:creationId xmlns:p14="http://schemas.microsoft.com/office/powerpoint/2010/main" val="12503385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17995-1A16-4DEA-9591-F97019E58940}"/>
              </a:ext>
            </a:extLst>
          </p:cNvPr>
          <p:cNvSpPr>
            <a:spLocks noGrp="1"/>
          </p:cNvSpPr>
          <p:nvPr>
            <p:ph type="title"/>
          </p:nvPr>
        </p:nvSpPr>
        <p:spPr/>
        <p:txBody>
          <a:bodyPr>
            <a:noAutofit/>
          </a:bodyPr>
          <a:lstStyle/>
          <a:p>
            <a:r>
              <a:rPr lang="vi-VN" sz="3200">
                <a:solidFill>
                  <a:schemeClr val="accent1">
                    <a:lumMod val="50000"/>
                  </a:schemeClr>
                </a:solidFill>
                <a:latin typeface="Arial" panose="020B0604020202020204" pitchFamily="34" charset="0"/>
              </a:rPr>
              <a:t>NGUYÊN NHÂN TIÊU THỤ NĂNG LƯỢNG CAO</a:t>
            </a:r>
            <a:endParaRPr lang="en-US" sz="3200" dirty="0">
              <a:solidFill>
                <a:schemeClr val="accent1">
                  <a:lumMod val="50000"/>
                </a:schemeClr>
              </a:solidFill>
            </a:endParaRPr>
          </a:p>
        </p:txBody>
      </p:sp>
      <p:sp>
        <p:nvSpPr>
          <p:cNvPr id="4" name="Rectangle 1">
            <a:extLst>
              <a:ext uri="{FF2B5EF4-FFF2-40B4-BE49-F238E27FC236}">
                <a16:creationId xmlns:a16="http://schemas.microsoft.com/office/drawing/2014/main" id="{CB60CE5D-FDD1-1804-9E20-442F5A4FC3A3}"/>
              </a:ext>
            </a:extLst>
          </p:cNvPr>
          <p:cNvSpPr>
            <a:spLocks noGrp="1" noChangeArrowheads="1"/>
          </p:cNvSpPr>
          <p:nvPr>
            <p:ph type="body" idx="1"/>
          </p:nvPr>
        </p:nvSpPr>
        <p:spPr bwMode="auto">
          <a:xfrm>
            <a:off x="609600" y="1505498"/>
            <a:ext cx="10972800" cy="5304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algn="just"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rPr>
              <a:t>Công</a:t>
            </a:r>
            <a:r>
              <a:rPr lang="en-US" altLang="en-US" sz="1800" b="1" dirty="0">
                <a:solidFill>
                  <a:schemeClr val="tx1"/>
                </a:solidFill>
              </a:rPr>
              <a:t> </a:t>
            </a:r>
            <a:r>
              <a:rPr lang="en-US" altLang="en-US" sz="1800" b="1" dirty="0" err="1">
                <a:solidFill>
                  <a:schemeClr val="tx1"/>
                </a:solidFill>
              </a:rPr>
              <a:t>nghệ</a:t>
            </a:r>
            <a:r>
              <a:rPr lang="en-US" altLang="en-US" sz="1800" b="1" dirty="0">
                <a:solidFill>
                  <a:schemeClr val="tx1"/>
                </a:solidFill>
              </a:rPr>
              <a:t> </a:t>
            </a:r>
            <a:r>
              <a:rPr lang="en-US" altLang="en-US" sz="1800" b="1" err="1">
                <a:solidFill>
                  <a:schemeClr val="tx1"/>
                </a:solidFill>
              </a:rPr>
              <a:t>lạc</a:t>
            </a:r>
            <a:r>
              <a:rPr lang="en-US" altLang="en-US" sz="1800" b="1">
                <a:solidFill>
                  <a:schemeClr val="tx1"/>
                </a:solidFill>
              </a:rPr>
              <a:t> hậu trong ngành nhựa chẳng hạn như</a:t>
            </a:r>
            <a:r>
              <a:rPr lang="en-US" altLang="en-US" sz="1800">
                <a:solidFill>
                  <a:schemeClr val="tx1"/>
                </a:solidFill>
              </a:rPr>
              <a:t>: </a:t>
            </a:r>
            <a:r>
              <a:rPr lang="en-US" altLang="en-US" sz="1800" dirty="0" err="1">
                <a:solidFill>
                  <a:schemeClr val="tx1"/>
                </a:solidFill>
              </a:rPr>
              <a:t>Nhiều</a:t>
            </a:r>
            <a:r>
              <a:rPr lang="en-US" altLang="en-US" sz="1800" dirty="0">
                <a:solidFill>
                  <a:schemeClr val="tx1"/>
                </a:solidFill>
              </a:rPr>
              <a:t> </a:t>
            </a:r>
            <a:r>
              <a:rPr lang="en-US" altLang="en-US" sz="1800" dirty="0" err="1">
                <a:solidFill>
                  <a:schemeClr val="tx1"/>
                </a:solidFill>
              </a:rPr>
              <a:t>doanh</a:t>
            </a:r>
            <a:r>
              <a:rPr lang="en-US" altLang="en-US" sz="1800" dirty="0">
                <a:solidFill>
                  <a:schemeClr val="tx1"/>
                </a:solidFill>
              </a:rPr>
              <a:t> </a:t>
            </a:r>
            <a:r>
              <a:rPr lang="en-US" altLang="en-US" sz="1800" dirty="0" err="1">
                <a:solidFill>
                  <a:schemeClr val="tx1"/>
                </a:solidFill>
              </a:rPr>
              <a:t>nghiệp</a:t>
            </a:r>
            <a:r>
              <a:rPr lang="en-US" altLang="en-US" sz="1800" dirty="0">
                <a:solidFill>
                  <a:schemeClr val="tx1"/>
                </a:solidFill>
              </a:rPr>
              <a:t> </a:t>
            </a:r>
            <a:r>
              <a:rPr lang="en-US" altLang="en-US" sz="1800" dirty="0" err="1">
                <a:solidFill>
                  <a:schemeClr val="tx1"/>
                </a:solidFill>
              </a:rPr>
              <a:t>vẫn</a:t>
            </a:r>
            <a:r>
              <a:rPr lang="en-US" altLang="en-US" sz="1800" dirty="0">
                <a:solidFill>
                  <a:schemeClr val="tx1"/>
                </a:solidFill>
              </a:rPr>
              <a:t> </a:t>
            </a:r>
            <a:r>
              <a:rPr lang="en-US" altLang="en-US" sz="1800" dirty="0" err="1">
                <a:solidFill>
                  <a:schemeClr val="tx1"/>
                </a:solidFill>
              </a:rPr>
              <a:t>sử</a:t>
            </a:r>
            <a:r>
              <a:rPr lang="en-US" altLang="en-US" sz="1800" dirty="0">
                <a:solidFill>
                  <a:schemeClr val="tx1"/>
                </a:solidFill>
              </a:rPr>
              <a:t> </a:t>
            </a:r>
            <a:r>
              <a:rPr lang="en-US" altLang="en-US" sz="1800" err="1">
                <a:solidFill>
                  <a:schemeClr val="tx1"/>
                </a:solidFill>
              </a:rPr>
              <a:t>dụng</a:t>
            </a:r>
            <a:r>
              <a:rPr lang="en-US" altLang="en-US" sz="1800">
                <a:solidFill>
                  <a:schemeClr val="tx1"/>
                </a:solidFill>
              </a:rPr>
              <a:t> </a:t>
            </a:r>
            <a:r>
              <a:rPr lang="vi-VN" altLang="en-US" sz="1800">
                <a:solidFill>
                  <a:schemeClr val="tx1"/>
                </a:solidFill>
              </a:rPr>
              <a:t>Công nghệ lạc hậu trong ngành nhựa như: Máy đúc thủy lực cũ, Hệ thống sưởi ấm lỗi thời, Hệ thống làm mát/máy làm lạnh không hiệu quả, Máy đùn thủ công có mức độ tự động hóa thấp, Không tích hợp thu hồi hoặc tái chế chất thải, Máy nén khí cũ. Tiêu thụ nhiều năng lượng và gây ô nhiễm môi trường.</a:t>
            </a:r>
            <a:endParaRPr lang="en-US" altLang="en-US" sz="1800">
              <a:solidFill>
                <a:schemeClr val="tx1"/>
              </a:solidFill>
            </a:endParaRPr>
          </a:p>
          <a:p>
            <a:pPr marL="380990" indent="-380990" algn="just" defTabSz="1219170" eaLnBrk="0" fontAlgn="base" hangingPunct="0">
              <a:lnSpc>
                <a:spcPct val="150000"/>
              </a:lnSpc>
              <a:spcBef>
                <a:spcPts val="800"/>
              </a:spcBef>
              <a:spcAft>
                <a:spcPts val="800"/>
              </a:spcAft>
              <a:buClrTx/>
              <a:buSzTx/>
              <a:buFont typeface="Wingdings" pitchFamily="2" charset="2"/>
              <a:buChar char="v"/>
            </a:pPr>
            <a:r>
              <a:rPr lang="en-US" altLang="en-US" sz="1800" b="1">
                <a:solidFill>
                  <a:schemeClr val="tx1"/>
                </a:solidFill>
              </a:rPr>
              <a:t>Thiếu </a:t>
            </a:r>
            <a:r>
              <a:rPr lang="en-US" altLang="en-US" sz="1800" b="1" dirty="0" err="1">
                <a:solidFill>
                  <a:schemeClr val="tx1"/>
                </a:solidFill>
              </a:rPr>
              <a:t>đầu</a:t>
            </a:r>
            <a:r>
              <a:rPr lang="en-US" altLang="en-US" sz="1800" b="1" dirty="0">
                <a:solidFill>
                  <a:schemeClr val="tx1"/>
                </a:solidFill>
              </a:rPr>
              <a:t> </a:t>
            </a:r>
            <a:r>
              <a:rPr lang="en-US" altLang="en-US" sz="1800" b="1" dirty="0" err="1">
                <a:solidFill>
                  <a:schemeClr val="tx1"/>
                </a:solidFill>
              </a:rPr>
              <a:t>tư</a:t>
            </a:r>
            <a:r>
              <a:rPr lang="en-US" altLang="en-US" sz="1800" b="1" dirty="0">
                <a:solidFill>
                  <a:schemeClr val="tx1"/>
                </a:solidFill>
              </a:rPr>
              <a:t> </a:t>
            </a:r>
            <a:r>
              <a:rPr lang="en-US" altLang="en-US" sz="1800" b="1" dirty="0" err="1">
                <a:solidFill>
                  <a:schemeClr val="tx1"/>
                </a:solidFill>
              </a:rPr>
              <a:t>vào</a:t>
            </a:r>
            <a:r>
              <a:rPr lang="en-US" altLang="en-US" sz="1800" b="1" dirty="0">
                <a:solidFill>
                  <a:schemeClr val="tx1"/>
                </a:solidFill>
              </a:rPr>
              <a:t> </a:t>
            </a:r>
            <a:r>
              <a:rPr lang="en-US" altLang="en-US" sz="1800" b="1" dirty="0" err="1">
                <a:solidFill>
                  <a:schemeClr val="tx1"/>
                </a:solidFill>
              </a:rPr>
              <a:t>đổi</a:t>
            </a:r>
            <a:r>
              <a:rPr lang="en-US" altLang="en-US" sz="1800" b="1" dirty="0">
                <a:solidFill>
                  <a:schemeClr val="tx1"/>
                </a:solidFill>
              </a:rPr>
              <a:t> </a:t>
            </a:r>
            <a:r>
              <a:rPr lang="en-US" altLang="en-US" sz="1800" b="1" dirty="0" err="1">
                <a:solidFill>
                  <a:schemeClr val="tx1"/>
                </a:solidFill>
              </a:rPr>
              <a:t>mới</a:t>
            </a:r>
            <a:r>
              <a:rPr lang="en-US" altLang="en-US" sz="1800" dirty="0">
                <a:solidFill>
                  <a:schemeClr val="tx1"/>
                </a:solidFill>
              </a:rPr>
              <a:t>: </a:t>
            </a:r>
            <a:r>
              <a:rPr lang="en-US" altLang="en-US" sz="1800" dirty="0" err="1">
                <a:solidFill>
                  <a:schemeClr val="tx1"/>
                </a:solidFill>
              </a:rPr>
              <a:t>Thiếu</a:t>
            </a:r>
            <a:r>
              <a:rPr lang="en-US" altLang="en-US" sz="1800" dirty="0">
                <a:solidFill>
                  <a:schemeClr val="tx1"/>
                </a:solidFill>
              </a:rPr>
              <a:t> </a:t>
            </a:r>
            <a:r>
              <a:rPr lang="en-US" altLang="en-US" sz="1800" dirty="0" err="1">
                <a:solidFill>
                  <a:schemeClr val="tx1"/>
                </a:solidFill>
              </a:rPr>
              <a:t>nguồn</a:t>
            </a:r>
            <a:r>
              <a:rPr lang="en-US" altLang="en-US" sz="1800" dirty="0">
                <a:solidFill>
                  <a:schemeClr val="tx1"/>
                </a:solidFill>
              </a:rPr>
              <a:t> </a:t>
            </a:r>
            <a:r>
              <a:rPr lang="en-US" altLang="en-US" sz="1800" dirty="0" err="1">
                <a:solidFill>
                  <a:schemeClr val="tx1"/>
                </a:solidFill>
              </a:rPr>
              <a:t>vốn</a:t>
            </a:r>
            <a:r>
              <a:rPr lang="en-US" altLang="en-US" sz="1800" dirty="0">
                <a:solidFill>
                  <a:schemeClr val="tx1"/>
                </a:solidFill>
              </a:rPr>
              <a:t> </a:t>
            </a:r>
            <a:r>
              <a:rPr lang="en-US" altLang="en-US" sz="1800" dirty="0" err="1">
                <a:solidFill>
                  <a:schemeClr val="tx1"/>
                </a:solidFill>
              </a:rPr>
              <a:t>và</a:t>
            </a:r>
            <a:r>
              <a:rPr lang="en-US" altLang="en-US" sz="1800" dirty="0">
                <a:solidFill>
                  <a:schemeClr val="tx1"/>
                </a:solidFill>
              </a:rPr>
              <a:t> </a:t>
            </a:r>
            <a:r>
              <a:rPr lang="en-US" altLang="en-US" sz="1800" dirty="0" err="1">
                <a:solidFill>
                  <a:schemeClr val="tx1"/>
                </a:solidFill>
              </a:rPr>
              <a:t>động</a:t>
            </a:r>
            <a:r>
              <a:rPr lang="en-US" altLang="en-US" sz="1800" dirty="0">
                <a:solidFill>
                  <a:schemeClr val="tx1"/>
                </a:solidFill>
              </a:rPr>
              <a:t> </a:t>
            </a:r>
            <a:r>
              <a:rPr lang="en-US" altLang="en-US" sz="1800" dirty="0" err="1">
                <a:solidFill>
                  <a:schemeClr val="tx1"/>
                </a:solidFill>
              </a:rPr>
              <a:t>lực</a:t>
            </a:r>
            <a:r>
              <a:rPr lang="en-US" altLang="en-US" sz="1800" dirty="0">
                <a:solidFill>
                  <a:schemeClr val="tx1"/>
                </a:solidFill>
              </a:rPr>
              <a:t> </a:t>
            </a:r>
            <a:r>
              <a:rPr lang="en-US" altLang="en-US" sz="1800" dirty="0" err="1">
                <a:solidFill>
                  <a:schemeClr val="tx1"/>
                </a:solidFill>
              </a:rPr>
              <a:t>đầu</a:t>
            </a:r>
            <a:r>
              <a:rPr lang="en-US" altLang="en-US" sz="1800" dirty="0">
                <a:solidFill>
                  <a:schemeClr val="tx1"/>
                </a:solidFill>
              </a:rPr>
              <a:t> </a:t>
            </a:r>
            <a:r>
              <a:rPr lang="en-US" altLang="en-US" sz="1800" dirty="0" err="1">
                <a:solidFill>
                  <a:schemeClr val="tx1"/>
                </a:solidFill>
              </a:rPr>
              <a:t>tư</a:t>
            </a:r>
            <a:r>
              <a:rPr lang="en-US" altLang="en-US" sz="1800" dirty="0">
                <a:solidFill>
                  <a:schemeClr val="tx1"/>
                </a:solidFill>
              </a:rPr>
              <a:t> </a:t>
            </a:r>
            <a:r>
              <a:rPr lang="en-US" altLang="en-US" sz="1800" dirty="0" err="1">
                <a:solidFill>
                  <a:schemeClr val="tx1"/>
                </a:solidFill>
              </a:rPr>
              <a:t>vào</a:t>
            </a:r>
            <a:r>
              <a:rPr lang="en-US" altLang="en-US" sz="1800" dirty="0">
                <a:solidFill>
                  <a:schemeClr val="tx1"/>
                </a:solidFill>
              </a:rPr>
              <a:t> </a:t>
            </a:r>
            <a:r>
              <a:rPr lang="en-US" altLang="en-US" sz="1800" dirty="0" err="1">
                <a:solidFill>
                  <a:schemeClr val="tx1"/>
                </a:solidFill>
              </a:rPr>
              <a:t>các</a:t>
            </a:r>
            <a:r>
              <a:rPr lang="en-US" altLang="en-US" sz="1800" dirty="0">
                <a:solidFill>
                  <a:schemeClr val="tx1"/>
                </a:solidFill>
              </a:rPr>
              <a:t> </a:t>
            </a:r>
            <a:r>
              <a:rPr lang="en-US" altLang="en-US" sz="1800" dirty="0" err="1">
                <a:solidFill>
                  <a:schemeClr val="tx1"/>
                </a:solidFill>
              </a:rPr>
              <a:t>thiết</a:t>
            </a:r>
            <a:r>
              <a:rPr lang="en-US" altLang="en-US" sz="1800" dirty="0">
                <a:solidFill>
                  <a:schemeClr val="tx1"/>
                </a:solidFill>
              </a:rPr>
              <a:t> </a:t>
            </a:r>
            <a:r>
              <a:rPr lang="en-US" altLang="en-US" sz="1800" dirty="0" err="1">
                <a:solidFill>
                  <a:schemeClr val="tx1"/>
                </a:solidFill>
              </a:rPr>
              <a:t>bị</a:t>
            </a:r>
            <a:r>
              <a:rPr lang="en-US" altLang="en-US" sz="1800" dirty="0">
                <a:solidFill>
                  <a:schemeClr val="tx1"/>
                </a:solidFill>
              </a:rPr>
              <a:t>, </a:t>
            </a:r>
            <a:r>
              <a:rPr lang="en-US" altLang="en-US" sz="1800" dirty="0" err="1">
                <a:solidFill>
                  <a:schemeClr val="tx1"/>
                </a:solidFill>
              </a:rPr>
              <a:t>công</a:t>
            </a:r>
            <a:r>
              <a:rPr lang="en-US" altLang="en-US" sz="1800" dirty="0">
                <a:solidFill>
                  <a:schemeClr val="tx1"/>
                </a:solidFill>
              </a:rPr>
              <a:t> </a:t>
            </a:r>
            <a:r>
              <a:rPr lang="en-US" altLang="en-US" sz="1800" dirty="0" err="1">
                <a:solidFill>
                  <a:schemeClr val="tx1"/>
                </a:solidFill>
              </a:rPr>
              <a:t>nghệ</a:t>
            </a:r>
            <a:r>
              <a:rPr lang="en-US" altLang="en-US" sz="1800" dirty="0">
                <a:solidFill>
                  <a:schemeClr val="tx1"/>
                </a:solidFill>
              </a:rPr>
              <a:t> </a:t>
            </a:r>
            <a:r>
              <a:rPr lang="en-US" altLang="en-US" sz="1800" dirty="0" err="1">
                <a:solidFill>
                  <a:schemeClr val="tx1"/>
                </a:solidFill>
              </a:rPr>
              <a:t>tiết</a:t>
            </a:r>
            <a:r>
              <a:rPr lang="en-US" altLang="en-US" sz="1800" dirty="0">
                <a:solidFill>
                  <a:schemeClr val="tx1"/>
                </a:solidFill>
              </a:rPr>
              <a:t> </a:t>
            </a:r>
            <a:r>
              <a:rPr lang="en-US" altLang="en-US" sz="1800" dirty="0" err="1">
                <a:solidFill>
                  <a:schemeClr val="tx1"/>
                </a:solidFill>
              </a:rPr>
              <a:t>kiệm</a:t>
            </a:r>
            <a:r>
              <a:rPr lang="en-US" altLang="en-US" sz="1800" dirty="0">
                <a:solidFill>
                  <a:schemeClr val="tx1"/>
                </a:solidFill>
              </a:rPr>
              <a:t> </a:t>
            </a:r>
            <a:r>
              <a:rPr lang="en-US" altLang="en-US" sz="1800" dirty="0" err="1">
                <a:solidFill>
                  <a:schemeClr val="tx1"/>
                </a:solidFill>
              </a:rPr>
              <a:t>năng</a:t>
            </a:r>
            <a:r>
              <a:rPr lang="en-US" altLang="en-US" sz="1800" dirty="0">
                <a:solidFill>
                  <a:schemeClr val="tx1"/>
                </a:solidFill>
              </a:rPr>
              <a:t> </a:t>
            </a:r>
            <a:r>
              <a:rPr lang="en-US" altLang="en-US" sz="1800" dirty="0" err="1">
                <a:solidFill>
                  <a:schemeClr val="tx1"/>
                </a:solidFill>
              </a:rPr>
              <a:t>lượng</a:t>
            </a:r>
            <a:r>
              <a:rPr lang="en-US" altLang="en-US" sz="1800" dirty="0">
                <a:solidFill>
                  <a:schemeClr val="tx1"/>
                </a:solidFill>
              </a:rPr>
              <a:t>.</a:t>
            </a:r>
            <a:endParaRPr lang="vi-VN" altLang="en-US" sz="1800" dirty="0">
              <a:solidFill>
                <a:schemeClr val="tx1"/>
              </a:solidFill>
            </a:endParaRPr>
          </a:p>
          <a:p>
            <a:pPr marL="380990" indent="-380990" algn="just"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rPr>
              <a:t>Nhận</a:t>
            </a:r>
            <a:r>
              <a:rPr lang="en-US" altLang="en-US" sz="1800" b="1" dirty="0">
                <a:solidFill>
                  <a:schemeClr val="tx1"/>
                </a:solidFill>
              </a:rPr>
              <a:t> </a:t>
            </a:r>
            <a:r>
              <a:rPr lang="en-US" altLang="en-US" sz="1800" b="1" dirty="0" err="1">
                <a:solidFill>
                  <a:schemeClr val="tx1"/>
                </a:solidFill>
              </a:rPr>
              <a:t>thức</a:t>
            </a:r>
            <a:r>
              <a:rPr lang="en-US" altLang="en-US" sz="1800" b="1" dirty="0">
                <a:solidFill>
                  <a:schemeClr val="tx1"/>
                </a:solidFill>
              </a:rPr>
              <a:t> </a:t>
            </a:r>
            <a:r>
              <a:rPr lang="en-US" altLang="en-US" sz="1800" b="1" dirty="0" err="1">
                <a:solidFill>
                  <a:schemeClr val="tx1"/>
                </a:solidFill>
              </a:rPr>
              <a:t>thấp</a:t>
            </a:r>
            <a:r>
              <a:rPr lang="en-US" altLang="en-US" sz="1800" b="1" dirty="0">
                <a:solidFill>
                  <a:schemeClr val="tx1"/>
                </a:solidFill>
              </a:rPr>
              <a:t> </a:t>
            </a:r>
            <a:r>
              <a:rPr lang="en-US" altLang="en-US" sz="1800" b="1" dirty="0" err="1">
                <a:solidFill>
                  <a:schemeClr val="tx1"/>
                </a:solidFill>
              </a:rPr>
              <a:t>về</a:t>
            </a:r>
            <a:r>
              <a:rPr lang="en-US" altLang="en-US" sz="1800" b="1" dirty="0">
                <a:solidFill>
                  <a:schemeClr val="tx1"/>
                </a:solidFill>
              </a:rPr>
              <a:t> </a:t>
            </a:r>
            <a:r>
              <a:rPr lang="en-US" altLang="en-US" sz="1800" b="1" dirty="0" err="1">
                <a:solidFill>
                  <a:schemeClr val="tx1"/>
                </a:solidFill>
              </a:rPr>
              <a:t>tiết</a:t>
            </a:r>
            <a:r>
              <a:rPr lang="en-US" altLang="en-US" sz="1800" b="1" dirty="0">
                <a:solidFill>
                  <a:schemeClr val="tx1"/>
                </a:solidFill>
              </a:rPr>
              <a:t> </a:t>
            </a:r>
            <a:r>
              <a:rPr lang="en-US" altLang="en-US" sz="1800" b="1" dirty="0" err="1">
                <a:solidFill>
                  <a:schemeClr val="tx1"/>
                </a:solidFill>
              </a:rPr>
              <a:t>kiệm</a:t>
            </a:r>
            <a:r>
              <a:rPr lang="en-US" altLang="en-US" sz="1800" b="1" dirty="0">
                <a:solidFill>
                  <a:schemeClr val="tx1"/>
                </a:solidFill>
              </a:rPr>
              <a:t> </a:t>
            </a:r>
            <a:r>
              <a:rPr lang="en-US" altLang="en-US" sz="1800" b="1" dirty="0" err="1">
                <a:solidFill>
                  <a:schemeClr val="tx1"/>
                </a:solidFill>
              </a:rPr>
              <a:t>năng</a:t>
            </a:r>
            <a:r>
              <a:rPr lang="en-US" altLang="en-US" sz="1800" b="1" dirty="0">
                <a:solidFill>
                  <a:schemeClr val="tx1"/>
                </a:solidFill>
              </a:rPr>
              <a:t> </a:t>
            </a:r>
            <a:r>
              <a:rPr lang="en-US" altLang="en-US" sz="1800" b="1" dirty="0" err="1">
                <a:solidFill>
                  <a:schemeClr val="tx1"/>
                </a:solidFill>
              </a:rPr>
              <a:t>lượng</a:t>
            </a:r>
            <a:r>
              <a:rPr lang="en-US" altLang="en-US" sz="1800" b="1" dirty="0">
                <a:solidFill>
                  <a:schemeClr val="tx1"/>
                </a:solidFill>
              </a:rPr>
              <a:t>:</a:t>
            </a:r>
            <a:r>
              <a:rPr lang="en-US" altLang="en-US" sz="1800" dirty="0">
                <a:solidFill>
                  <a:schemeClr val="tx1"/>
                </a:solidFill>
              </a:rPr>
              <a:t> </a:t>
            </a:r>
            <a:r>
              <a:rPr lang="en-US" altLang="en-US" sz="1800" dirty="0" err="1">
                <a:solidFill>
                  <a:schemeClr val="tx1"/>
                </a:solidFill>
              </a:rPr>
              <a:t>Một</a:t>
            </a:r>
            <a:r>
              <a:rPr lang="en-US" altLang="en-US" sz="1800" dirty="0">
                <a:solidFill>
                  <a:schemeClr val="tx1"/>
                </a:solidFill>
              </a:rPr>
              <a:t> </a:t>
            </a:r>
            <a:r>
              <a:rPr lang="en-US" altLang="en-US" sz="1800" dirty="0" err="1">
                <a:solidFill>
                  <a:schemeClr val="tx1"/>
                </a:solidFill>
              </a:rPr>
              <a:t>số</a:t>
            </a:r>
            <a:r>
              <a:rPr lang="en-US" altLang="en-US" sz="1800" dirty="0">
                <a:solidFill>
                  <a:schemeClr val="tx1"/>
                </a:solidFill>
              </a:rPr>
              <a:t> </a:t>
            </a:r>
            <a:r>
              <a:rPr lang="en-US" altLang="en-US" sz="1800" dirty="0" err="1">
                <a:solidFill>
                  <a:schemeClr val="tx1"/>
                </a:solidFill>
              </a:rPr>
              <a:t>doanh</a:t>
            </a:r>
            <a:r>
              <a:rPr lang="en-US" altLang="en-US" sz="1800" dirty="0">
                <a:solidFill>
                  <a:schemeClr val="tx1"/>
                </a:solidFill>
              </a:rPr>
              <a:t> </a:t>
            </a:r>
            <a:r>
              <a:rPr lang="en-US" altLang="en-US" sz="1800" dirty="0" err="1">
                <a:solidFill>
                  <a:schemeClr val="tx1"/>
                </a:solidFill>
              </a:rPr>
              <a:t>nghiệp</a:t>
            </a:r>
            <a:r>
              <a:rPr lang="en-US" altLang="en-US" sz="1800" dirty="0">
                <a:solidFill>
                  <a:schemeClr val="tx1"/>
                </a:solidFill>
              </a:rPr>
              <a:t> </a:t>
            </a:r>
            <a:r>
              <a:rPr lang="en-US" altLang="en-US" sz="1800" dirty="0" err="1">
                <a:solidFill>
                  <a:schemeClr val="tx1"/>
                </a:solidFill>
              </a:rPr>
              <a:t>chưa</a:t>
            </a:r>
            <a:r>
              <a:rPr lang="en-US" altLang="en-US" sz="1800" dirty="0">
                <a:solidFill>
                  <a:schemeClr val="tx1"/>
                </a:solidFill>
              </a:rPr>
              <a:t> </a:t>
            </a:r>
            <a:r>
              <a:rPr lang="en-US" altLang="en-US" sz="1800" dirty="0" err="1">
                <a:solidFill>
                  <a:schemeClr val="tx1"/>
                </a:solidFill>
              </a:rPr>
              <a:t>chú</a:t>
            </a:r>
            <a:r>
              <a:rPr lang="en-US" altLang="en-US" sz="1800" dirty="0">
                <a:solidFill>
                  <a:schemeClr val="tx1"/>
                </a:solidFill>
              </a:rPr>
              <a:t> </a:t>
            </a:r>
            <a:r>
              <a:rPr lang="en-US" altLang="en-US" sz="1800" dirty="0" err="1">
                <a:solidFill>
                  <a:schemeClr val="tx1"/>
                </a:solidFill>
              </a:rPr>
              <a:t>trọng</a:t>
            </a:r>
            <a:r>
              <a:rPr lang="en-US" altLang="en-US" sz="1800" dirty="0">
                <a:solidFill>
                  <a:schemeClr val="tx1"/>
                </a:solidFill>
              </a:rPr>
              <a:t> </a:t>
            </a:r>
            <a:r>
              <a:rPr lang="en-US" altLang="en-US" sz="1800" dirty="0" err="1">
                <a:solidFill>
                  <a:schemeClr val="tx1"/>
                </a:solidFill>
              </a:rPr>
              <a:t>đến</a:t>
            </a:r>
            <a:r>
              <a:rPr lang="en-US" altLang="en-US" sz="1800" dirty="0">
                <a:solidFill>
                  <a:schemeClr val="tx1"/>
                </a:solidFill>
              </a:rPr>
              <a:t> </a:t>
            </a:r>
            <a:r>
              <a:rPr lang="en-US" altLang="en-US" sz="1800" dirty="0" err="1">
                <a:solidFill>
                  <a:schemeClr val="tx1"/>
                </a:solidFill>
              </a:rPr>
              <a:t>các</a:t>
            </a:r>
            <a:r>
              <a:rPr lang="en-US" altLang="en-US" sz="1800" dirty="0">
                <a:solidFill>
                  <a:schemeClr val="tx1"/>
                </a:solidFill>
              </a:rPr>
              <a:t> </a:t>
            </a:r>
            <a:r>
              <a:rPr lang="en-US" altLang="en-US" sz="1800" dirty="0" err="1">
                <a:solidFill>
                  <a:schemeClr val="tx1"/>
                </a:solidFill>
              </a:rPr>
              <a:t>giải</a:t>
            </a:r>
            <a:r>
              <a:rPr lang="en-US" altLang="en-US" sz="1800" dirty="0">
                <a:solidFill>
                  <a:schemeClr val="tx1"/>
                </a:solidFill>
              </a:rPr>
              <a:t> </a:t>
            </a:r>
            <a:r>
              <a:rPr lang="en-US" altLang="en-US" sz="1800" dirty="0" err="1">
                <a:solidFill>
                  <a:schemeClr val="tx1"/>
                </a:solidFill>
              </a:rPr>
              <a:t>pháp</a:t>
            </a:r>
            <a:r>
              <a:rPr lang="en-US" altLang="en-US" sz="1800" dirty="0">
                <a:solidFill>
                  <a:schemeClr val="tx1"/>
                </a:solidFill>
              </a:rPr>
              <a:t> </a:t>
            </a:r>
            <a:r>
              <a:rPr lang="en-US" altLang="en-US" sz="1800" dirty="0" err="1">
                <a:solidFill>
                  <a:schemeClr val="tx1"/>
                </a:solidFill>
              </a:rPr>
              <a:t>tiết</a:t>
            </a:r>
            <a:r>
              <a:rPr lang="en-US" altLang="en-US" sz="1800" dirty="0">
                <a:solidFill>
                  <a:schemeClr val="tx1"/>
                </a:solidFill>
              </a:rPr>
              <a:t> </a:t>
            </a:r>
            <a:r>
              <a:rPr lang="en-US" altLang="en-US" sz="1800" dirty="0" err="1">
                <a:solidFill>
                  <a:schemeClr val="tx1"/>
                </a:solidFill>
              </a:rPr>
              <a:t>kiệm</a:t>
            </a:r>
            <a:r>
              <a:rPr lang="en-US" altLang="en-US" sz="1800" dirty="0">
                <a:solidFill>
                  <a:schemeClr val="tx1"/>
                </a:solidFill>
              </a:rPr>
              <a:t> </a:t>
            </a:r>
            <a:r>
              <a:rPr lang="en-US" altLang="en-US" sz="1800" dirty="0" err="1">
                <a:solidFill>
                  <a:schemeClr val="tx1"/>
                </a:solidFill>
              </a:rPr>
              <a:t>năng</a:t>
            </a:r>
            <a:r>
              <a:rPr lang="en-US" altLang="en-US" sz="1800" dirty="0">
                <a:solidFill>
                  <a:schemeClr val="tx1"/>
                </a:solidFill>
              </a:rPr>
              <a:t> </a:t>
            </a:r>
            <a:r>
              <a:rPr lang="en-US" altLang="en-US" sz="1800" dirty="0" err="1">
                <a:solidFill>
                  <a:schemeClr val="tx1"/>
                </a:solidFill>
              </a:rPr>
              <a:t>lượng</a:t>
            </a:r>
            <a:r>
              <a:rPr lang="en-US" altLang="en-US" sz="1800" dirty="0">
                <a:solidFill>
                  <a:schemeClr val="tx1"/>
                </a:solidFill>
              </a:rPr>
              <a:t> </a:t>
            </a:r>
            <a:r>
              <a:rPr lang="en-US" altLang="en-US" sz="1800" dirty="0" err="1">
                <a:solidFill>
                  <a:schemeClr val="tx1"/>
                </a:solidFill>
              </a:rPr>
              <a:t>trong</a:t>
            </a:r>
            <a:r>
              <a:rPr lang="en-US" altLang="en-US" sz="1800" dirty="0">
                <a:solidFill>
                  <a:schemeClr val="tx1"/>
                </a:solidFill>
              </a:rPr>
              <a:t> </a:t>
            </a:r>
            <a:r>
              <a:rPr lang="en-US" altLang="en-US" sz="1800" dirty="0" err="1">
                <a:solidFill>
                  <a:schemeClr val="tx1"/>
                </a:solidFill>
              </a:rPr>
              <a:t>quy</a:t>
            </a:r>
            <a:r>
              <a:rPr lang="en-US" altLang="en-US" sz="1800" dirty="0">
                <a:solidFill>
                  <a:schemeClr val="tx1"/>
                </a:solidFill>
              </a:rPr>
              <a:t> </a:t>
            </a:r>
            <a:r>
              <a:rPr lang="en-US" altLang="en-US" sz="1800" dirty="0" err="1">
                <a:solidFill>
                  <a:schemeClr val="tx1"/>
                </a:solidFill>
              </a:rPr>
              <a:t>trình</a:t>
            </a:r>
            <a:r>
              <a:rPr lang="en-US" altLang="en-US" sz="1800" dirty="0">
                <a:solidFill>
                  <a:schemeClr val="tx1"/>
                </a:solidFill>
              </a:rPr>
              <a:t> </a:t>
            </a:r>
            <a:r>
              <a:rPr lang="en-US" altLang="en-US" sz="1800" dirty="0" err="1">
                <a:solidFill>
                  <a:schemeClr val="tx1"/>
                </a:solidFill>
              </a:rPr>
              <a:t>sản</a:t>
            </a:r>
            <a:r>
              <a:rPr lang="en-US" altLang="en-US" sz="1800" dirty="0">
                <a:solidFill>
                  <a:schemeClr val="tx1"/>
                </a:solidFill>
              </a:rPr>
              <a:t> </a:t>
            </a:r>
            <a:r>
              <a:rPr lang="en-US" altLang="en-US" sz="1800" dirty="0" err="1">
                <a:solidFill>
                  <a:schemeClr val="tx1"/>
                </a:solidFill>
              </a:rPr>
              <a:t>xuất</a:t>
            </a:r>
            <a:r>
              <a:rPr lang="en-US" altLang="en-US" sz="1800">
                <a:solidFill>
                  <a:schemeClr val="tx1"/>
                </a:solidFill>
              </a:rPr>
              <a:t>. </a:t>
            </a:r>
          </a:p>
          <a:p>
            <a:pPr marL="0" indent="0" algn="just" defTabSz="1219170" eaLnBrk="0" fontAlgn="base" hangingPunct="0">
              <a:lnSpc>
                <a:spcPct val="150000"/>
              </a:lnSpc>
              <a:spcBef>
                <a:spcPts val="800"/>
              </a:spcBef>
              <a:spcAft>
                <a:spcPts val="800"/>
              </a:spcAft>
              <a:buClrTx/>
              <a:buSzTx/>
              <a:buNone/>
            </a:pPr>
            <a:r>
              <a:rPr lang="vi-VN" altLang="en-US" b="1">
                <a:solidFill>
                  <a:schemeClr val="tx1"/>
                </a:solidFill>
              </a:rPr>
              <a:t>Do đó, hiệu quả trong ngành Nhựa vẫn còn thấp và mang lại nhiều cơ hội để cải thiện</a:t>
            </a:r>
            <a:endParaRPr lang="vi-VN" altLang="en-US" b="1" dirty="0">
              <a:solidFill>
                <a:schemeClr val="tx1"/>
              </a:solidFill>
            </a:endParaRPr>
          </a:p>
          <a:p>
            <a:pPr marL="380990" indent="-380990" algn="just" defTabSz="1219170" eaLnBrk="0" fontAlgn="base" hangingPunct="0">
              <a:lnSpc>
                <a:spcPct val="150000"/>
              </a:lnSpc>
              <a:spcBef>
                <a:spcPts val="800"/>
              </a:spcBef>
              <a:spcAft>
                <a:spcPts val="800"/>
              </a:spcAft>
              <a:buClrTx/>
              <a:buSzTx/>
              <a:buFont typeface="Wingdings" pitchFamily="2" charset="2"/>
              <a:buChar char="v"/>
            </a:pPr>
            <a:endParaRPr lang="en-US" altLang="en-US" sz="1800" dirty="0">
              <a:solidFill>
                <a:schemeClr val="tx1"/>
              </a:solidFill>
            </a:endParaRPr>
          </a:p>
        </p:txBody>
      </p:sp>
    </p:spTree>
    <p:extLst>
      <p:ext uri="{BB962C8B-B14F-4D97-AF65-F5344CB8AC3E}">
        <p14:creationId xmlns:p14="http://schemas.microsoft.com/office/powerpoint/2010/main" val="34260582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B07A1-B52F-EFDB-59D9-BF3B2113061F}"/>
              </a:ext>
            </a:extLst>
          </p:cNvPr>
          <p:cNvSpPr>
            <a:spLocks noGrp="1"/>
          </p:cNvSpPr>
          <p:nvPr>
            <p:ph type="title"/>
          </p:nvPr>
        </p:nvSpPr>
        <p:spPr>
          <a:xfrm>
            <a:off x="609600" y="581291"/>
            <a:ext cx="10972800" cy="495200"/>
          </a:xfrm>
        </p:spPr>
        <p:txBody>
          <a:bodyPr>
            <a:noAutofit/>
          </a:bodyPr>
          <a:lstStyle/>
          <a:p>
            <a:r>
              <a:rPr lang="vi-VN" sz="3200">
                <a:solidFill>
                  <a:schemeClr val="accent1">
                    <a:lumMod val="50000"/>
                  </a:schemeClr>
                </a:solidFill>
                <a:latin typeface="Arial" panose="020B0604020202020204" pitchFamily="34" charset="0"/>
              </a:rPr>
              <a:t>NHỮNG THÁCH THỨC TRONG QUẢN LÝ VÀ SDNL</a:t>
            </a:r>
            <a:endParaRPr lang="en-US" sz="3200" dirty="0">
              <a:solidFill>
                <a:schemeClr val="accent1">
                  <a:lumMod val="50000"/>
                </a:schemeClr>
              </a:solidFill>
            </a:endParaRPr>
          </a:p>
        </p:txBody>
      </p:sp>
      <p:sp>
        <p:nvSpPr>
          <p:cNvPr id="4" name="Rectangle 1">
            <a:extLst>
              <a:ext uri="{FF2B5EF4-FFF2-40B4-BE49-F238E27FC236}">
                <a16:creationId xmlns:a16="http://schemas.microsoft.com/office/drawing/2014/main" id="{DCEC5B86-B40F-F3E0-BCCF-88FB9583BF3A}"/>
              </a:ext>
            </a:extLst>
          </p:cNvPr>
          <p:cNvSpPr>
            <a:spLocks noGrp="1" noChangeArrowheads="1"/>
          </p:cNvSpPr>
          <p:nvPr>
            <p:ph type="body" idx="1"/>
          </p:nvPr>
        </p:nvSpPr>
        <p:spPr bwMode="auto">
          <a:xfrm>
            <a:off x="609601" y="1443842"/>
            <a:ext cx="10972800"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algn="just" defTabSz="1219170" eaLnBrk="0" fontAlgn="base" hangingPunct="0">
              <a:lnSpc>
                <a:spcPct val="150000"/>
              </a:lnSpc>
              <a:spcBef>
                <a:spcPts val="800"/>
              </a:spcBef>
              <a:spcAft>
                <a:spcPts val="800"/>
              </a:spcAft>
              <a:buClrTx/>
              <a:buSzTx/>
              <a:buFont typeface="Wingdings" pitchFamily="2" charset="2"/>
              <a:buChar char="v"/>
            </a:pPr>
            <a:r>
              <a:rPr lang="en-US" altLang="en-US" b="1" dirty="0" err="1">
                <a:solidFill>
                  <a:schemeClr val="tx1"/>
                </a:solidFill>
                <a:latin typeface="Arial" panose="020B0604020202020204" pitchFamily="34" charset="0"/>
              </a:rPr>
              <a:t>Thách</a:t>
            </a:r>
            <a:r>
              <a:rPr lang="en-US" altLang="en-US" b="1" dirty="0">
                <a:solidFill>
                  <a:schemeClr val="tx1"/>
                </a:solidFill>
                <a:latin typeface="Arial" panose="020B0604020202020204" pitchFamily="34" charset="0"/>
              </a:rPr>
              <a:t> </a:t>
            </a:r>
            <a:r>
              <a:rPr lang="en-US" altLang="en-US" b="1" dirty="0" err="1">
                <a:solidFill>
                  <a:schemeClr val="tx1"/>
                </a:solidFill>
                <a:latin typeface="Arial" panose="020B0604020202020204" pitchFamily="34" charset="0"/>
              </a:rPr>
              <a:t>thức</a:t>
            </a:r>
            <a:r>
              <a:rPr lang="en-US" altLang="en-US" b="1" dirty="0">
                <a:solidFill>
                  <a:schemeClr val="tx1"/>
                </a:solidFill>
                <a:latin typeface="Arial" panose="020B0604020202020204" pitchFamily="34" charset="0"/>
              </a:rPr>
              <a:t> </a:t>
            </a:r>
            <a:r>
              <a:rPr lang="en-US" altLang="en-US" b="1" dirty="0" err="1">
                <a:solidFill>
                  <a:schemeClr val="tx1"/>
                </a:solidFill>
                <a:latin typeface="Arial" panose="020B0604020202020204" pitchFamily="34" charset="0"/>
              </a:rPr>
              <a:t>về</a:t>
            </a:r>
            <a:r>
              <a:rPr lang="en-US" altLang="en-US" b="1" dirty="0">
                <a:solidFill>
                  <a:schemeClr val="tx1"/>
                </a:solidFill>
                <a:latin typeface="Arial" panose="020B0604020202020204" pitchFamily="34" charset="0"/>
              </a:rPr>
              <a:t> </a:t>
            </a:r>
            <a:r>
              <a:rPr lang="en-US" altLang="en-US" b="1" dirty="0" err="1">
                <a:solidFill>
                  <a:schemeClr val="tx1"/>
                </a:solidFill>
                <a:latin typeface="Arial" panose="020B0604020202020204" pitchFamily="34" charset="0"/>
              </a:rPr>
              <a:t>công</a:t>
            </a:r>
            <a:r>
              <a:rPr lang="en-US" altLang="en-US" b="1" dirty="0">
                <a:solidFill>
                  <a:schemeClr val="tx1"/>
                </a:solidFill>
                <a:latin typeface="Arial" panose="020B0604020202020204" pitchFamily="34" charset="0"/>
              </a:rPr>
              <a:t> </a:t>
            </a:r>
            <a:r>
              <a:rPr lang="en-US" altLang="en-US" b="1" dirty="0" err="1">
                <a:solidFill>
                  <a:schemeClr val="tx1"/>
                </a:solidFill>
                <a:latin typeface="Arial" panose="020B0604020202020204" pitchFamily="34" charset="0"/>
              </a:rPr>
              <a:t>nghệ</a:t>
            </a:r>
            <a:r>
              <a:rPr lang="en-US" altLang="en-US" b="1" dirty="0">
                <a:solidFill>
                  <a:schemeClr val="tx1"/>
                </a:solidFill>
                <a:latin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Nhiều</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doanh</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nghiệp</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sử</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dụng</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công</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nghệ</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cũ</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gây</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ra</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hiệu</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suất</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năng</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lượng</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thấp</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và</a:t>
            </a:r>
            <a:r>
              <a:rPr lang="en-US" altLang="en-US" dirty="0">
                <a:solidFill>
                  <a:schemeClr val="tx1"/>
                </a:solidFill>
                <a:latin typeface="Arial" panose="020B0604020202020204" pitchFamily="34" charset="0"/>
                <a:cs typeface="Arial" panose="020B0604020202020204" pitchFamily="34" charset="0"/>
              </a:rPr>
              <a:t> ô </a:t>
            </a:r>
            <a:r>
              <a:rPr lang="en-US" altLang="en-US" dirty="0" err="1">
                <a:solidFill>
                  <a:schemeClr val="tx1"/>
                </a:solidFill>
                <a:latin typeface="Arial" panose="020B0604020202020204" pitchFamily="34" charset="0"/>
                <a:cs typeface="Arial" panose="020B0604020202020204" pitchFamily="34" charset="0"/>
              </a:rPr>
              <a:t>nhiễm</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môi</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trường</a:t>
            </a:r>
            <a:r>
              <a:rPr lang="en-US" altLang="en-US" dirty="0">
                <a:solidFill>
                  <a:schemeClr val="tx1"/>
                </a:solidFill>
                <a:latin typeface="Arial" panose="020B0604020202020204" pitchFamily="34" charset="0"/>
                <a:cs typeface="Arial" panose="020B0604020202020204" pitchFamily="34" charset="0"/>
              </a:rPr>
              <a:t>.</a:t>
            </a:r>
          </a:p>
          <a:p>
            <a:pPr marL="380990" indent="-380990" algn="just" defTabSz="1219170" eaLnBrk="0" fontAlgn="base" hangingPunct="0">
              <a:lnSpc>
                <a:spcPct val="150000"/>
              </a:lnSpc>
              <a:spcBef>
                <a:spcPts val="800"/>
              </a:spcBef>
              <a:spcAft>
                <a:spcPts val="800"/>
              </a:spcAft>
              <a:buClrTx/>
              <a:buSzTx/>
              <a:buFont typeface="Wingdings" pitchFamily="2" charset="2"/>
              <a:buChar char="v"/>
            </a:pPr>
            <a:r>
              <a:rPr lang="en-US" altLang="en-US" b="1" dirty="0" err="1">
                <a:solidFill>
                  <a:schemeClr val="tx1"/>
                </a:solidFill>
                <a:latin typeface="Arial" panose="020B0604020202020204" pitchFamily="34" charset="0"/>
              </a:rPr>
              <a:t>Thách</a:t>
            </a:r>
            <a:r>
              <a:rPr lang="en-US" altLang="en-US" b="1" dirty="0">
                <a:solidFill>
                  <a:schemeClr val="tx1"/>
                </a:solidFill>
                <a:latin typeface="Arial" panose="020B0604020202020204" pitchFamily="34" charset="0"/>
              </a:rPr>
              <a:t> </a:t>
            </a:r>
            <a:r>
              <a:rPr lang="en-US" altLang="en-US" b="1" dirty="0" err="1">
                <a:solidFill>
                  <a:schemeClr val="tx1"/>
                </a:solidFill>
                <a:latin typeface="Arial" panose="020B0604020202020204" pitchFamily="34" charset="0"/>
              </a:rPr>
              <a:t>thức</a:t>
            </a:r>
            <a:r>
              <a:rPr lang="en-US" altLang="en-US" b="1" dirty="0">
                <a:solidFill>
                  <a:schemeClr val="tx1"/>
                </a:solidFill>
                <a:latin typeface="Arial" panose="020B0604020202020204" pitchFamily="34" charset="0"/>
              </a:rPr>
              <a:t> </a:t>
            </a:r>
            <a:r>
              <a:rPr lang="en-US" altLang="en-US" b="1" dirty="0" err="1">
                <a:solidFill>
                  <a:schemeClr val="tx1"/>
                </a:solidFill>
                <a:latin typeface="Arial" panose="020B0604020202020204" pitchFamily="34" charset="0"/>
              </a:rPr>
              <a:t>về</a:t>
            </a:r>
            <a:r>
              <a:rPr lang="en-US" altLang="en-US" b="1" dirty="0">
                <a:solidFill>
                  <a:schemeClr val="tx1"/>
                </a:solidFill>
                <a:latin typeface="Arial" panose="020B0604020202020204" pitchFamily="34" charset="0"/>
              </a:rPr>
              <a:t> chi </a:t>
            </a:r>
            <a:r>
              <a:rPr lang="en-US" altLang="en-US" b="1" dirty="0" err="1">
                <a:solidFill>
                  <a:schemeClr val="tx1"/>
                </a:solidFill>
                <a:latin typeface="Arial" panose="020B0604020202020204" pitchFamily="34" charset="0"/>
              </a:rPr>
              <a:t>phí</a:t>
            </a:r>
            <a:r>
              <a:rPr lang="en-US" altLang="en-US" b="1" dirty="0">
                <a:solidFill>
                  <a:schemeClr val="tx1"/>
                </a:solidFill>
                <a:latin typeface="Arial" panose="020B0604020202020204" pitchFamily="34" charset="0"/>
              </a:rPr>
              <a:t>: </a:t>
            </a:r>
            <a:r>
              <a:rPr lang="en-US" altLang="en-US" dirty="0">
                <a:solidFill>
                  <a:schemeClr val="tx1"/>
                </a:solidFill>
                <a:latin typeface="Arial" panose="020B0604020202020204" pitchFamily="34" charset="0"/>
                <a:cs typeface="Arial" panose="020B0604020202020204" pitchFamily="34" charset="0"/>
              </a:rPr>
              <a:t>Chi </a:t>
            </a:r>
            <a:r>
              <a:rPr lang="en-US" altLang="en-US" dirty="0" err="1">
                <a:solidFill>
                  <a:schemeClr val="tx1"/>
                </a:solidFill>
                <a:latin typeface="Arial" panose="020B0604020202020204" pitchFamily="34" charset="0"/>
                <a:cs typeface="Arial" panose="020B0604020202020204" pitchFamily="34" charset="0"/>
              </a:rPr>
              <a:t>phí</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đầu</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tư</a:t>
            </a:r>
            <a:r>
              <a:rPr lang="en-US" altLang="en-US" dirty="0">
                <a:solidFill>
                  <a:schemeClr val="tx1"/>
                </a:solidFill>
                <a:latin typeface="Arial" panose="020B0604020202020204" pitchFamily="34" charset="0"/>
                <a:cs typeface="Arial" panose="020B0604020202020204" pitchFamily="34" charset="0"/>
              </a:rPr>
              <a:t> ban </a:t>
            </a:r>
            <a:r>
              <a:rPr lang="en-US" altLang="en-US" dirty="0" err="1">
                <a:solidFill>
                  <a:schemeClr val="tx1"/>
                </a:solidFill>
                <a:latin typeface="Arial" panose="020B0604020202020204" pitchFamily="34" charset="0"/>
                <a:cs typeface="Arial" panose="020B0604020202020204" pitchFamily="34" charset="0"/>
              </a:rPr>
              <a:t>đầu</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cho</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các</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công</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nghệ</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tiết</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kiệm</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năng</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lượng</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cao</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khiến</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nhiều</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doanh</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nghiệp</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ngần</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ngại</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thay</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đổi</a:t>
            </a:r>
            <a:r>
              <a:rPr lang="en-US" altLang="en-US" dirty="0">
                <a:solidFill>
                  <a:schemeClr val="tx1"/>
                </a:solidFill>
                <a:latin typeface="Arial" panose="020B0604020202020204" pitchFamily="34" charset="0"/>
                <a:cs typeface="Arial" panose="020B0604020202020204" pitchFamily="34" charset="0"/>
              </a:rPr>
              <a:t>.</a:t>
            </a:r>
          </a:p>
          <a:p>
            <a:pPr marL="380990" indent="-380990" algn="just" defTabSz="1219170" eaLnBrk="0" fontAlgn="base" hangingPunct="0">
              <a:lnSpc>
                <a:spcPct val="150000"/>
              </a:lnSpc>
              <a:spcBef>
                <a:spcPts val="800"/>
              </a:spcBef>
              <a:spcAft>
                <a:spcPts val="800"/>
              </a:spcAft>
              <a:buClrTx/>
              <a:buSzTx/>
              <a:buFont typeface="Wingdings" pitchFamily="2" charset="2"/>
              <a:buChar char="v"/>
            </a:pPr>
            <a:r>
              <a:rPr lang="en-US" altLang="en-US" b="1" dirty="0" err="1">
                <a:solidFill>
                  <a:schemeClr val="tx1"/>
                </a:solidFill>
                <a:latin typeface="Arial" panose="020B0604020202020204" pitchFamily="34" charset="0"/>
              </a:rPr>
              <a:t>Thiếu</a:t>
            </a:r>
            <a:r>
              <a:rPr lang="en-US" altLang="en-US" b="1" dirty="0">
                <a:solidFill>
                  <a:schemeClr val="tx1"/>
                </a:solidFill>
                <a:latin typeface="Arial" panose="020B0604020202020204" pitchFamily="34" charset="0"/>
              </a:rPr>
              <a:t> </a:t>
            </a:r>
            <a:r>
              <a:rPr lang="en-US" altLang="en-US" b="1" dirty="0" err="1">
                <a:solidFill>
                  <a:schemeClr val="tx1"/>
                </a:solidFill>
                <a:latin typeface="Arial" panose="020B0604020202020204" pitchFamily="34" charset="0"/>
              </a:rPr>
              <a:t>chính</a:t>
            </a:r>
            <a:r>
              <a:rPr lang="en-US" altLang="en-US" b="1" dirty="0">
                <a:solidFill>
                  <a:schemeClr val="tx1"/>
                </a:solidFill>
                <a:latin typeface="Arial" panose="020B0604020202020204" pitchFamily="34" charset="0"/>
              </a:rPr>
              <a:t> </a:t>
            </a:r>
            <a:r>
              <a:rPr lang="en-US" altLang="en-US" b="1" dirty="0" err="1">
                <a:solidFill>
                  <a:schemeClr val="tx1"/>
                </a:solidFill>
                <a:latin typeface="Arial" panose="020B0604020202020204" pitchFamily="34" charset="0"/>
              </a:rPr>
              <a:t>sách</a:t>
            </a:r>
            <a:r>
              <a:rPr lang="en-US" altLang="en-US" b="1" dirty="0">
                <a:solidFill>
                  <a:schemeClr val="tx1"/>
                </a:solidFill>
                <a:latin typeface="Arial" panose="020B0604020202020204" pitchFamily="34" charset="0"/>
              </a:rPr>
              <a:t> </a:t>
            </a:r>
            <a:r>
              <a:rPr lang="en-US" altLang="en-US" b="1" dirty="0" err="1">
                <a:solidFill>
                  <a:schemeClr val="tx1"/>
                </a:solidFill>
                <a:latin typeface="Arial" panose="020B0604020202020204" pitchFamily="34" charset="0"/>
              </a:rPr>
              <a:t>hỗ</a:t>
            </a:r>
            <a:r>
              <a:rPr lang="en-US" altLang="en-US" b="1" dirty="0">
                <a:solidFill>
                  <a:schemeClr val="tx1"/>
                </a:solidFill>
                <a:latin typeface="Arial" panose="020B0604020202020204" pitchFamily="34" charset="0"/>
              </a:rPr>
              <a:t> </a:t>
            </a:r>
            <a:r>
              <a:rPr lang="en-US" altLang="en-US" b="1" dirty="0" err="1">
                <a:solidFill>
                  <a:schemeClr val="tx1"/>
                </a:solidFill>
                <a:latin typeface="Arial" panose="020B0604020202020204" pitchFamily="34" charset="0"/>
              </a:rPr>
              <a:t>trợ</a:t>
            </a:r>
            <a:r>
              <a:rPr lang="en-US" altLang="en-US" b="1" dirty="0">
                <a:solidFill>
                  <a:schemeClr val="tx1"/>
                </a:solidFill>
                <a:latin typeface="Arial" panose="020B0604020202020204" pitchFamily="34" charset="0"/>
              </a:rPr>
              <a:t> </a:t>
            </a:r>
            <a:r>
              <a:rPr lang="en-US" altLang="en-US" b="1" dirty="0" err="1">
                <a:solidFill>
                  <a:schemeClr val="tx1"/>
                </a:solidFill>
                <a:latin typeface="Arial" panose="020B0604020202020204" pitchFamily="34" charset="0"/>
              </a:rPr>
              <a:t>đủ</a:t>
            </a:r>
            <a:r>
              <a:rPr lang="en-US" altLang="en-US" b="1" dirty="0">
                <a:solidFill>
                  <a:schemeClr val="tx1"/>
                </a:solidFill>
                <a:latin typeface="Arial" panose="020B0604020202020204" pitchFamily="34" charset="0"/>
              </a:rPr>
              <a:t> </a:t>
            </a:r>
            <a:r>
              <a:rPr lang="en-US" altLang="en-US" b="1" dirty="0" err="1">
                <a:solidFill>
                  <a:schemeClr val="tx1"/>
                </a:solidFill>
                <a:latin typeface="Arial" panose="020B0604020202020204" pitchFamily="34" charset="0"/>
              </a:rPr>
              <a:t>mạnh</a:t>
            </a:r>
            <a:r>
              <a:rPr lang="en-US" altLang="en-US" b="1" dirty="0">
                <a:solidFill>
                  <a:schemeClr val="tx1"/>
                </a:solidFill>
                <a:latin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Mặc</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dù</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có</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các</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chính</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sách</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khuyến</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khích</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nhưng</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vẫn</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chưa</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đủ</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hiệu</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quả</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để</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thúc</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đẩy</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doanh</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nghiệp</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áp</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dụng</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các</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giải</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pháp</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tiết</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kiệm</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năng</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lượng</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rộng</a:t>
            </a:r>
            <a:r>
              <a:rPr lang="en-US" altLang="en-US" dirty="0">
                <a:solidFill>
                  <a:schemeClr val="tx1"/>
                </a:solidFill>
                <a:latin typeface="Arial" panose="020B0604020202020204" pitchFamily="34" charset="0"/>
                <a:cs typeface="Arial" panose="020B0604020202020204" pitchFamily="34" charset="0"/>
              </a:rPr>
              <a:t> </a:t>
            </a:r>
            <a:r>
              <a:rPr lang="en-US" altLang="en-US" dirty="0" err="1">
                <a:solidFill>
                  <a:schemeClr val="tx1"/>
                </a:solidFill>
                <a:latin typeface="Arial" panose="020B0604020202020204" pitchFamily="34" charset="0"/>
                <a:cs typeface="Arial" panose="020B0604020202020204" pitchFamily="34" charset="0"/>
              </a:rPr>
              <a:t>rãi</a:t>
            </a:r>
            <a:r>
              <a:rPr lang="en-US" altLang="en-US" dirty="0">
                <a:solidFill>
                  <a:schemeClr val="tx1"/>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9448834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748D67-3FDD-2190-729B-93A6DF32A603}"/>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3C35245B-F960-BBFA-8622-04E3399A374E}"/>
              </a:ext>
            </a:extLst>
          </p:cNvPr>
          <p:cNvSpPr>
            <a:spLocks noGrp="1"/>
          </p:cNvSpPr>
          <p:nvPr>
            <p:ph type="title"/>
          </p:nvPr>
        </p:nvSpPr>
        <p:spPr>
          <a:xfrm>
            <a:off x="0" y="544392"/>
            <a:ext cx="12192000" cy="654050"/>
          </a:xfrm>
        </p:spPr>
        <p:txBody>
          <a:bodyPr/>
          <a:lstStyle/>
          <a:p>
            <a:pPr algn="ctr"/>
            <a:r>
              <a:rPr lang="en-US" sz="3200" dirty="0" err="1">
                <a:solidFill>
                  <a:schemeClr val="accent1">
                    <a:lumMod val="50000"/>
                  </a:schemeClr>
                </a:solidFill>
              </a:rPr>
              <a:t>MỤC</a:t>
            </a:r>
            <a:r>
              <a:rPr lang="en-US" sz="3200" dirty="0">
                <a:solidFill>
                  <a:schemeClr val="accent1">
                    <a:lumMod val="50000"/>
                  </a:schemeClr>
                </a:solidFill>
              </a:rPr>
              <a:t> </a:t>
            </a:r>
            <a:r>
              <a:rPr lang="en-US" sz="3200" dirty="0" err="1">
                <a:solidFill>
                  <a:schemeClr val="accent1">
                    <a:lumMod val="50000"/>
                  </a:schemeClr>
                </a:solidFill>
              </a:rPr>
              <a:t>TIÊU</a:t>
            </a:r>
            <a:r>
              <a:rPr lang="en-US" sz="3200" dirty="0">
                <a:solidFill>
                  <a:schemeClr val="accent1">
                    <a:lumMod val="50000"/>
                  </a:schemeClr>
                </a:solidFill>
              </a:rPr>
              <a:t> </a:t>
            </a:r>
            <a:r>
              <a:rPr lang="en-US" sz="3200" dirty="0" err="1">
                <a:solidFill>
                  <a:schemeClr val="accent1">
                    <a:lumMod val="50000"/>
                  </a:schemeClr>
                </a:solidFill>
              </a:rPr>
              <a:t>CỦA</a:t>
            </a:r>
            <a:r>
              <a:rPr lang="en-US" sz="3200" dirty="0">
                <a:solidFill>
                  <a:schemeClr val="accent1">
                    <a:lumMod val="50000"/>
                  </a:schemeClr>
                </a:solidFill>
              </a:rPr>
              <a:t> </a:t>
            </a:r>
            <a:r>
              <a:rPr lang="en-US" sz="3200" dirty="0" err="1">
                <a:solidFill>
                  <a:schemeClr val="accent1">
                    <a:lumMod val="50000"/>
                  </a:schemeClr>
                </a:solidFill>
              </a:rPr>
              <a:t>HỢP</a:t>
            </a:r>
            <a:r>
              <a:rPr lang="en-US" sz="3200" dirty="0">
                <a:solidFill>
                  <a:schemeClr val="accent1">
                    <a:lumMod val="50000"/>
                  </a:schemeClr>
                </a:solidFill>
              </a:rPr>
              <a:t> </a:t>
            </a:r>
            <a:r>
              <a:rPr lang="en-US" sz="3200" dirty="0" err="1">
                <a:solidFill>
                  <a:schemeClr val="accent1">
                    <a:lumMod val="50000"/>
                  </a:schemeClr>
                </a:solidFill>
              </a:rPr>
              <a:t>PHẦN</a:t>
            </a:r>
            <a:endParaRPr lang="en-VN" sz="3200" dirty="0">
              <a:solidFill>
                <a:schemeClr val="accent1">
                  <a:lumMod val="50000"/>
                </a:schemeClr>
              </a:solidFill>
            </a:endParaRPr>
          </a:p>
        </p:txBody>
      </p:sp>
      <p:grpSp>
        <p:nvGrpSpPr>
          <p:cNvPr id="4" name="Group 3">
            <a:extLst>
              <a:ext uri="{FF2B5EF4-FFF2-40B4-BE49-F238E27FC236}">
                <a16:creationId xmlns:a16="http://schemas.microsoft.com/office/drawing/2014/main" id="{EB972F65-DA4A-AD6F-5EFB-B5E3CFDD2AA7}"/>
              </a:ext>
            </a:extLst>
          </p:cNvPr>
          <p:cNvGrpSpPr/>
          <p:nvPr/>
        </p:nvGrpSpPr>
        <p:grpSpPr>
          <a:xfrm>
            <a:off x="634078" y="1725436"/>
            <a:ext cx="5749707" cy="881688"/>
            <a:chOff x="810619" y="1727758"/>
            <a:chExt cx="5749707" cy="881688"/>
          </a:xfrm>
        </p:grpSpPr>
        <p:sp>
          <p:nvSpPr>
            <p:cNvPr id="6" name="Title 20">
              <a:extLst>
                <a:ext uri="{FF2B5EF4-FFF2-40B4-BE49-F238E27FC236}">
                  <a16:creationId xmlns:a16="http://schemas.microsoft.com/office/drawing/2014/main" id="{B68FFA2E-8AEB-6499-4033-7D3F8926A4C5}"/>
                </a:ext>
              </a:extLst>
            </p:cNvPr>
            <p:cNvSpPr txBox="1">
              <a:spLocks/>
            </p:cNvSpPr>
            <p:nvPr/>
          </p:nvSpPr>
          <p:spPr>
            <a:xfrm>
              <a:off x="1796568" y="1727758"/>
              <a:ext cx="4763758" cy="881688"/>
            </a:xfrm>
            <a:prstGeom prst="rect">
              <a:avLst/>
            </a:prstGeom>
          </p:spPr>
          <p:txBody>
            <a:bodyPr vert="horz" wrap="squar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30000"/>
                </a:lnSpc>
              </a:pPr>
              <a:r>
                <a:rPr lang="en-US" sz="2000" dirty="0" err="1">
                  <a:solidFill>
                    <a:srgbClr val="0070C0"/>
                  </a:solidFill>
                  <a:latin typeface="Arial" panose="020B0604020202020204" pitchFamily="34" charset="0"/>
                  <a:cs typeface="Arial" panose="020B0604020202020204" pitchFamily="34" charset="0"/>
                </a:rPr>
                <a:t>Hiểu</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được</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thực</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trạng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và</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tiềm</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năng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tiết</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kiệm</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năng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lượng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tại</a:t>
              </a:r>
              <a:r>
                <a:rPr lang="en-US" sz="2000" dirty="0">
                  <a:solidFill>
                    <a:srgbClr val="0070C0"/>
                  </a:solidFill>
                  <a:latin typeface="Arial" panose="020B0604020202020204" pitchFamily="34" charset="0"/>
                  <a:cs typeface="Arial" panose="020B0604020202020204" pitchFamily="34" charset="0"/>
                </a:rPr>
                <a:t> Việt Nam</a:t>
              </a:r>
            </a:p>
          </p:txBody>
        </p:sp>
        <p:sp>
          <p:nvSpPr>
            <p:cNvPr id="8" name="Oval 7">
              <a:extLst>
                <a:ext uri="{FF2B5EF4-FFF2-40B4-BE49-F238E27FC236}">
                  <a16:creationId xmlns:a16="http://schemas.microsoft.com/office/drawing/2014/main" id="{B15BD697-ECF0-32CB-13AE-D7E37EB12E96}"/>
                </a:ext>
              </a:extLst>
            </p:cNvPr>
            <p:cNvSpPr/>
            <p:nvPr/>
          </p:nvSpPr>
          <p:spPr>
            <a:xfrm>
              <a:off x="810619" y="1762840"/>
              <a:ext cx="811520" cy="811520"/>
            </a:xfrm>
            <a:prstGeom prst="ellipse">
              <a:avLst/>
            </a:prstGeom>
            <a:solidFill>
              <a:schemeClr val="bg2"/>
            </a:solidFill>
            <a:ln>
              <a:noFill/>
            </a:ln>
            <a:effectLst>
              <a:innerShdw blurRad="635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9" name="Group 8">
              <a:extLst>
                <a:ext uri="{FF2B5EF4-FFF2-40B4-BE49-F238E27FC236}">
                  <a16:creationId xmlns:a16="http://schemas.microsoft.com/office/drawing/2014/main" id="{1A433957-6028-82DB-DDE1-535BBFD567E1}"/>
                </a:ext>
              </a:extLst>
            </p:cNvPr>
            <p:cNvGrpSpPr/>
            <p:nvPr/>
          </p:nvGrpSpPr>
          <p:grpSpPr>
            <a:xfrm>
              <a:off x="985048" y="1966281"/>
              <a:ext cx="462663" cy="404639"/>
              <a:chOff x="2437300" y="2768688"/>
              <a:chExt cx="400024" cy="349856"/>
            </a:xfrm>
            <a:solidFill>
              <a:schemeClr val="accent1"/>
            </a:solidFill>
          </p:grpSpPr>
          <p:sp>
            <p:nvSpPr>
              <p:cNvPr id="10" name="Freeform 104">
                <a:extLst>
                  <a:ext uri="{FF2B5EF4-FFF2-40B4-BE49-F238E27FC236}">
                    <a16:creationId xmlns:a16="http://schemas.microsoft.com/office/drawing/2014/main" id="{D9DE39B4-FE46-A342-7279-8078F4BB148A}"/>
                  </a:ext>
                </a:extLst>
              </p:cNvPr>
              <p:cNvSpPr>
                <a:spLocks/>
              </p:cNvSpPr>
              <p:nvPr/>
            </p:nvSpPr>
            <p:spPr bwMode="auto">
              <a:xfrm>
                <a:off x="2499350" y="2830738"/>
                <a:ext cx="143903" cy="93735"/>
              </a:xfrm>
              <a:custGeom>
                <a:avLst/>
                <a:gdLst>
                  <a:gd name="T0" fmla="*/ 44 w 46"/>
                  <a:gd name="T1" fmla="*/ 0 h 30"/>
                  <a:gd name="T2" fmla="*/ 0 w 46"/>
                  <a:gd name="T3" fmla="*/ 28 h 30"/>
                  <a:gd name="T4" fmla="*/ 2 w 46"/>
                  <a:gd name="T5" fmla="*/ 30 h 30"/>
                  <a:gd name="T6" fmla="*/ 4 w 46"/>
                  <a:gd name="T7" fmla="*/ 28 h 30"/>
                  <a:gd name="T8" fmla="*/ 44 w 46"/>
                  <a:gd name="T9" fmla="*/ 4 h 30"/>
                  <a:gd name="T10" fmla="*/ 46 w 46"/>
                  <a:gd name="T11" fmla="*/ 2 h 30"/>
                  <a:gd name="T12" fmla="*/ 44 w 46"/>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46" h="30">
                    <a:moveTo>
                      <a:pt x="44" y="0"/>
                    </a:moveTo>
                    <a:cubicBezTo>
                      <a:pt x="20" y="0"/>
                      <a:pt x="0" y="13"/>
                      <a:pt x="0" y="28"/>
                    </a:cubicBezTo>
                    <a:cubicBezTo>
                      <a:pt x="0" y="29"/>
                      <a:pt x="1" y="30"/>
                      <a:pt x="2" y="30"/>
                    </a:cubicBezTo>
                    <a:cubicBezTo>
                      <a:pt x="3" y="30"/>
                      <a:pt x="4" y="29"/>
                      <a:pt x="4" y="28"/>
                    </a:cubicBezTo>
                    <a:cubicBezTo>
                      <a:pt x="4" y="15"/>
                      <a:pt x="23" y="4"/>
                      <a:pt x="44" y="4"/>
                    </a:cubicBezTo>
                    <a:cubicBezTo>
                      <a:pt x="45" y="4"/>
                      <a:pt x="46" y="3"/>
                      <a:pt x="46" y="2"/>
                    </a:cubicBezTo>
                    <a:cubicBezTo>
                      <a:pt x="46" y="1"/>
                      <a:pt x="45"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 name="Freeform 105">
                <a:extLst>
                  <a:ext uri="{FF2B5EF4-FFF2-40B4-BE49-F238E27FC236}">
                    <a16:creationId xmlns:a16="http://schemas.microsoft.com/office/drawing/2014/main" id="{784EB2C6-4BB5-ABAD-6577-79C0DCDF70B8}"/>
                  </a:ext>
                </a:extLst>
              </p:cNvPr>
              <p:cNvSpPr>
                <a:spLocks noEditPoints="1"/>
              </p:cNvSpPr>
              <p:nvPr/>
            </p:nvSpPr>
            <p:spPr bwMode="auto">
              <a:xfrm>
                <a:off x="2437300" y="2768688"/>
                <a:ext cx="400024" cy="349856"/>
              </a:xfrm>
              <a:custGeom>
                <a:avLst/>
                <a:gdLst>
                  <a:gd name="T0" fmla="*/ 64 w 128"/>
                  <a:gd name="T1" fmla="*/ 0 h 112"/>
                  <a:gd name="T2" fmla="*/ 0 w 128"/>
                  <a:gd name="T3" fmla="*/ 48 h 112"/>
                  <a:gd name="T4" fmla="*/ 28 w 128"/>
                  <a:gd name="T5" fmla="*/ 88 h 112"/>
                  <a:gd name="T6" fmla="*/ 28 w 128"/>
                  <a:gd name="T7" fmla="*/ 88 h 112"/>
                  <a:gd name="T8" fmla="*/ 20 w 128"/>
                  <a:gd name="T9" fmla="*/ 107 h 112"/>
                  <a:gd name="T10" fmla="*/ 20 w 128"/>
                  <a:gd name="T11" fmla="*/ 107 h 112"/>
                  <a:gd name="T12" fmla="*/ 20 w 128"/>
                  <a:gd name="T13" fmla="*/ 108 h 112"/>
                  <a:gd name="T14" fmla="*/ 24 w 128"/>
                  <a:gd name="T15" fmla="*/ 112 h 112"/>
                  <a:gd name="T16" fmla="*/ 25 w 128"/>
                  <a:gd name="T17" fmla="*/ 112 h 112"/>
                  <a:gd name="T18" fmla="*/ 52 w 128"/>
                  <a:gd name="T19" fmla="*/ 95 h 112"/>
                  <a:gd name="T20" fmla="*/ 64 w 128"/>
                  <a:gd name="T21" fmla="*/ 96 h 112"/>
                  <a:gd name="T22" fmla="*/ 128 w 128"/>
                  <a:gd name="T23" fmla="*/ 48 h 112"/>
                  <a:gd name="T24" fmla="*/ 64 w 128"/>
                  <a:gd name="T25" fmla="*/ 0 h 112"/>
                  <a:gd name="T26" fmla="*/ 64 w 128"/>
                  <a:gd name="T27" fmla="*/ 88 h 112"/>
                  <a:gd name="T28" fmla="*/ 53 w 128"/>
                  <a:gd name="T29" fmla="*/ 87 h 112"/>
                  <a:gd name="T30" fmla="*/ 52 w 128"/>
                  <a:gd name="T31" fmla="*/ 87 h 112"/>
                  <a:gd name="T32" fmla="*/ 45 w 128"/>
                  <a:gd name="T33" fmla="*/ 90 h 112"/>
                  <a:gd name="T34" fmla="*/ 33 w 128"/>
                  <a:gd name="T35" fmla="*/ 100 h 112"/>
                  <a:gd name="T36" fmla="*/ 36 w 128"/>
                  <a:gd name="T37" fmla="*/ 88 h 112"/>
                  <a:gd name="T38" fmla="*/ 36 w 128"/>
                  <a:gd name="T39" fmla="*/ 88 h 112"/>
                  <a:gd name="T40" fmla="*/ 32 w 128"/>
                  <a:gd name="T41" fmla="*/ 81 h 112"/>
                  <a:gd name="T42" fmla="*/ 8 w 128"/>
                  <a:gd name="T43" fmla="*/ 48 h 112"/>
                  <a:gd name="T44" fmla="*/ 64 w 128"/>
                  <a:gd name="T45" fmla="*/ 8 h 112"/>
                  <a:gd name="T46" fmla="*/ 120 w 128"/>
                  <a:gd name="T47" fmla="*/ 48 h 112"/>
                  <a:gd name="T48" fmla="*/ 64 w 128"/>
                  <a:gd name="T49" fmla="*/ 8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112">
                    <a:moveTo>
                      <a:pt x="64" y="0"/>
                    </a:moveTo>
                    <a:cubicBezTo>
                      <a:pt x="29" y="0"/>
                      <a:pt x="0" y="21"/>
                      <a:pt x="0" y="48"/>
                    </a:cubicBezTo>
                    <a:cubicBezTo>
                      <a:pt x="0" y="65"/>
                      <a:pt x="11" y="79"/>
                      <a:pt x="28" y="88"/>
                    </a:cubicBezTo>
                    <a:cubicBezTo>
                      <a:pt x="28" y="88"/>
                      <a:pt x="28" y="88"/>
                      <a:pt x="28" y="88"/>
                    </a:cubicBezTo>
                    <a:cubicBezTo>
                      <a:pt x="28" y="95"/>
                      <a:pt x="23" y="103"/>
                      <a:pt x="20" y="107"/>
                    </a:cubicBezTo>
                    <a:cubicBezTo>
                      <a:pt x="20" y="107"/>
                      <a:pt x="20" y="107"/>
                      <a:pt x="20" y="107"/>
                    </a:cubicBezTo>
                    <a:cubicBezTo>
                      <a:pt x="20" y="107"/>
                      <a:pt x="20" y="108"/>
                      <a:pt x="20" y="108"/>
                    </a:cubicBezTo>
                    <a:cubicBezTo>
                      <a:pt x="20" y="110"/>
                      <a:pt x="22" y="112"/>
                      <a:pt x="24" y="112"/>
                    </a:cubicBezTo>
                    <a:cubicBezTo>
                      <a:pt x="24" y="112"/>
                      <a:pt x="25" y="112"/>
                      <a:pt x="25" y="112"/>
                    </a:cubicBezTo>
                    <a:cubicBezTo>
                      <a:pt x="37" y="110"/>
                      <a:pt x="49" y="98"/>
                      <a:pt x="52" y="95"/>
                    </a:cubicBezTo>
                    <a:cubicBezTo>
                      <a:pt x="56" y="96"/>
                      <a:pt x="60" y="96"/>
                      <a:pt x="64" y="96"/>
                    </a:cubicBezTo>
                    <a:cubicBezTo>
                      <a:pt x="99" y="96"/>
                      <a:pt x="128" y="75"/>
                      <a:pt x="128" y="48"/>
                    </a:cubicBezTo>
                    <a:cubicBezTo>
                      <a:pt x="128" y="21"/>
                      <a:pt x="99" y="0"/>
                      <a:pt x="64" y="0"/>
                    </a:cubicBezTo>
                    <a:close/>
                    <a:moveTo>
                      <a:pt x="64" y="88"/>
                    </a:moveTo>
                    <a:cubicBezTo>
                      <a:pt x="60" y="88"/>
                      <a:pt x="57" y="88"/>
                      <a:pt x="53" y="87"/>
                    </a:cubicBezTo>
                    <a:cubicBezTo>
                      <a:pt x="52" y="87"/>
                      <a:pt x="52" y="87"/>
                      <a:pt x="52" y="87"/>
                    </a:cubicBezTo>
                    <a:cubicBezTo>
                      <a:pt x="49" y="87"/>
                      <a:pt x="47" y="88"/>
                      <a:pt x="45" y="90"/>
                    </a:cubicBezTo>
                    <a:cubicBezTo>
                      <a:pt x="44" y="92"/>
                      <a:pt x="39" y="97"/>
                      <a:pt x="33" y="100"/>
                    </a:cubicBezTo>
                    <a:cubicBezTo>
                      <a:pt x="35" y="97"/>
                      <a:pt x="36" y="93"/>
                      <a:pt x="36" y="88"/>
                    </a:cubicBezTo>
                    <a:cubicBezTo>
                      <a:pt x="36" y="88"/>
                      <a:pt x="36" y="88"/>
                      <a:pt x="36" y="88"/>
                    </a:cubicBezTo>
                    <a:cubicBezTo>
                      <a:pt x="36" y="85"/>
                      <a:pt x="34" y="82"/>
                      <a:pt x="32" y="81"/>
                    </a:cubicBezTo>
                    <a:cubicBezTo>
                      <a:pt x="17" y="73"/>
                      <a:pt x="8" y="61"/>
                      <a:pt x="8" y="48"/>
                    </a:cubicBezTo>
                    <a:cubicBezTo>
                      <a:pt x="8" y="26"/>
                      <a:pt x="33" y="8"/>
                      <a:pt x="64" y="8"/>
                    </a:cubicBezTo>
                    <a:cubicBezTo>
                      <a:pt x="95" y="8"/>
                      <a:pt x="120" y="26"/>
                      <a:pt x="120" y="48"/>
                    </a:cubicBezTo>
                    <a:cubicBezTo>
                      <a:pt x="120" y="70"/>
                      <a:pt x="95" y="88"/>
                      <a:pt x="64"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2" name="Group 11">
            <a:extLst>
              <a:ext uri="{FF2B5EF4-FFF2-40B4-BE49-F238E27FC236}">
                <a16:creationId xmlns:a16="http://schemas.microsoft.com/office/drawing/2014/main" id="{5E5214C8-9021-D548-AD14-3362A7162DA1}"/>
              </a:ext>
            </a:extLst>
          </p:cNvPr>
          <p:cNvGrpSpPr/>
          <p:nvPr/>
        </p:nvGrpSpPr>
        <p:grpSpPr>
          <a:xfrm>
            <a:off x="634078" y="3429000"/>
            <a:ext cx="5692980" cy="1281797"/>
            <a:chOff x="810619" y="2961957"/>
            <a:chExt cx="5692980" cy="1281797"/>
          </a:xfrm>
        </p:grpSpPr>
        <p:sp>
          <p:nvSpPr>
            <p:cNvPr id="13" name="Title 20">
              <a:extLst>
                <a:ext uri="{FF2B5EF4-FFF2-40B4-BE49-F238E27FC236}">
                  <a16:creationId xmlns:a16="http://schemas.microsoft.com/office/drawing/2014/main" id="{F3BCAF8B-4770-7196-A6B6-6496D92B6C11}"/>
                </a:ext>
              </a:extLst>
            </p:cNvPr>
            <p:cNvSpPr txBox="1">
              <a:spLocks/>
            </p:cNvSpPr>
            <p:nvPr/>
          </p:nvSpPr>
          <p:spPr>
            <a:xfrm>
              <a:off x="1742153" y="2961957"/>
              <a:ext cx="4761446" cy="1281797"/>
            </a:xfrm>
            <a:prstGeom prst="rect">
              <a:avLst/>
            </a:prstGeom>
          </p:spPr>
          <p:txBody>
            <a:bodyPr vert="horz" wrap="squar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30000"/>
                </a:lnSpc>
              </a:pPr>
              <a:r>
                <a:rPr lang="en-US" sz="2000" dirty="0" err="1">
                  <a:solidFill>
                    <a:srgbClr val="0070C0"/>
                  </a:solidFill>
                  <a:latin typeface="Arial" panose="020B0604020202020204" pitchFamily="34" charset="0"/>
                  <a:cs typeface="Arial" panose="020B0604020202020204" pitchFamily="34" charset="0"/>
                </a:rPr>
                <a:t>Hiểu</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được</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thực</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trạng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và</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tiềm</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năng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tiết</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kiệm</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năng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lượng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trong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ngành</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công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nghiệp</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sản</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xuất</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nhựa</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tại</a:t>
              </a:r>
              <a:r>
                <a:rPr lang="en-US" sz="2000" dirty="0">
                  <a:solidFill>
                    <a:srgbClr val="0070C0"/>
                  </a:solidFill>
                  <a:latin typeface="Arial" panose="020B0604020202020204" pitchFamily="34" charset="0"/>
                  <a:cs typeface="Arial" panose="020B0604020202020204" pitchFamily="34" charset="0"/>
                </a:rPr>
                <a:t> Việt Nam</a:t>
              </a:r>
            </a:p>
          </p:txBody>
        </p:sp>
        <p:sp>
          <p:nvSpPr>
            <p:cNvPr id="14" name="Oval 13">
              <a:extLst>
                <a:ext uri="{FF2B5EF4-FFF2-40B4-BE49-F238E27FC236}">
                  <a16:creationId xmlns:a16="http://schemas.microsoft.com/office/drawing/2014/main" id="{8FDE383F-327A-766A-40DE-0DAD99F1FDEA}"/>
                </a:ext>
              </a:extLst>
            </p:cNvPr>
            <p:cNvSpPr/>
            <p:nvPr/>
          </p:nvSpPr>
          <p:spPr>
            <a:xfrm>
              <a:off x="810619" y="3256840"/>
              <a:ext cx="811520" cy="811520"/>
            </a:xfrm>
            <a:prstGeom prst="ellipse">
              <a:avLst/>
            </a:prstGeom>
            <a:solidFill>
              <a:schemeClr val="bg2"/>
            </a:solidFill>
            <a:ln>
              <a:noFill/>
            </a:ln>
            <a:effectLst>
              <a:innerShdw blurRad="635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5" name="Group 14">
              <a:extLst>
                <a:ext uri="{FF2B5EF4-FFF2-40B4-BE49-F238E27FC236}">
                  <a16:creationId xmlns:a16="http://schemas.microsoft.com/office/drawing/2014/main" id="{CA736130-0E69-4375-DF7D-8F1BE74A5EAF}"/>
                </a:ext>
              </a:extLst>
            </p:cNvPr>
            <p:cNvGrpSpPr/>
            <p:nvPr/>
          </p:nvGrpSpPr>
          <p:grpSpPr>
            <a:xfrm>
              <a:off x="1057577" y="3461550"/>
              <a:ext cx="317604" cy="462663"/>
              <a:chOff x="3299397" y="1943557"/>
              <a:chExt cx="274604" cy="400024"/>
            </a:xfrm>
            <a:solidFill>
              <a:schemeClr val="accent2"/>
            </a:solidFill>
          </p:grpSpPr>
          <p:sp>
            <p:nvSpPr>
              <p:cNvPr id="16" name="Freeform 114">
                <a:extLst>
                  <a:ext uri="{FF2B5EF4-FFF2-40B4-BE49-F238E27FC236}">
                    <a16:creationId xmlns:a16="http://schemas.microsoft.com/office/drawing/2014/main" id="{D4F3D8E4-D185-DC17-9F00-7E1A1F92B770}"/>
                  </a:ext>
                </a:extLst>
              </p:cNvPr>
              <p:cNvSpPr>
                <a:spLocks noEditPoints="1"/>
              </p:cNvSpPr>
              <p:nvPr/>
            </p:nvSpPr>
            <p:spPr bwMode="auto">
              <a:xfrm>
                <a:off x="3299397" y="1943557"/>
                <a:ext cx="274604" cy="400024"/>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Freeform 115">
                <a:extLst>
                  <a:ext uri="{FF2B5EF4-FFF2-40B4-BE49-F238E27FC236}">
                    <a16:creationId xmlns:a16="http://schemas.microsoft.com/office/drawing/2014/main" id="{3F5C1876-F8F6-CC62-C9E5-B1D64FD2E259}"/>
                  </a:ext>
                </a:extLst>
              </p:cNvPr>
              <p:cNvSpPr>
                <a:spLocks/>
              </p:cNvSpPr>
              <p:nvPr/>
            </p:nvSpPr>
            <p:spPr bwMode="auto">
              <a:xfrm>
                <a:off x="3361447" y="2006927"/>
                <a:ext cx="81853" cy="80533"/>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pic>
        <p:nvPicPr>
          <p:cNvPr id="3" name="Picture 2" descr="A person in a yellow helmet standing next to a large machine&#10;&#10;AI-generated content may be incorrect.">
            <a:extLst>
              <a:ext uri="{FF2B5EF4-FFF2-40B4-BE49-F238E27FC236}">
                <a16:creationId xmlns:a16="http://schemas.microsoft.com/office/drawing/2014/main" id="{E22EE995-9E25-E297-0794-8A681500ABC1}"/>
              </a:ext>
            </a:extLst>
          </p:cNvPr>
          <p:cNvPicPr>
            <a:picLocks noChangeAspect="1"/>
          </p:cNvPicPr>
          <p:nvPr/>
        </p:nvPicPr>
        <p:blipFill>
          <a:blip r:embed="rId2"/>
          <a:stretch>
            <a:fillRect/>
          </a:stretch>
        </p:blipFill>
        <p:spPr>
          <a:xfrm>
            <a:off x="6953866" y="1541206"/>
            <a:ext cx="4604056" cy="4114800"/>
          </a:xfrm>
          <a:prstGeom prst="rect">
            <a:avLst/>
          </a:prstGeom>
        </p:spPr>
      </p:pic>
    </p:spTree>
    <p:extLst>
      <p:ext uri="{BB962C8B-B14F-4D97-AF65-F5344CB8AC3E}">
        <p14:creationId xmlns:p14="http://schemas.microsoft.com/office/powerpoint/2010/main" val="3865439554"/>
      </p:ext>
    </p:extLst>
  </p:cSld>
  <p:clrMapOvr>
    <a:masterClrMapping/>
  </p:clrMapOvr>
  <p:transition advClick="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43EF0-E933-69A1-B28B-3AF544964B66}"/>
              </a:ext>
            </a:extLst>
          </p:cNvPr>
          <p:cNvSpPr>
            <a:spLocks noGrp="1"/>
          </p:cNvSpPr>
          <p:nvPr>
            <p:ph type="title"/>
          </p:nvPr>
        </p:nvSpPr>
        <p:spPr>
          <a:xfrm>
            <a:off x="0" y="564962"/>
            <a:ext cx="12192000" cy="495200"/>
          </a:xfrm>
        </p:spPr>
        <p:txBody>
          <a:bodyPr>
            <a:noAutofit/>
          </a:bodyPr>
          <a:lstStyle/>
          <a:p>
            <a:r>
              <a:rPr lang="vi-VN">
                <a:solidFill>
                  <a:schemeClr val="accent1">
                    <a:lumMod val="50000"/>
                  </a:schemeClr>
                </a:solidFill>
                <a:latin typeface="Arial" panose="020B0604020202020204" pitchFamily="34" charset="0"/>
              </a:rPr>
              <a:t>XU HƯỚNG PHÁT TRIỂN BỀN VỮNG TRONG CÔNG NGHIỆP</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76EA44AF-D73B-A321-26BD-9E80A026C4A6}"/>
              </a:ext>
            </a:extLst>
          </p:cNvPr>
          <p:cNvSpPr>
            <a:spLocks noGrp="1" noChangeArrowheads="1"/>
          </p:cNvSpPr>
          <p:nvPr>
            <p:ph type="body" idx="1"/>
          </p:nvPr>
        </p:nvSpPr>
        <p:spPr bwMode="auto">
          <a:xfrm>
            <a:off x="609600" y="1417012"/>
            <a:ext cx="10861481" cy="4683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algn="just"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Công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nghiệp</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xanh</a:t>
            </a:r>
            <a:r>
              <a:rPr lang="en-US" altLang="en-US" sz="1800" b="1"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doanh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nghiệp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đang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dần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quan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tâm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hơn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đến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việc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sử</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dụng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tái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tạo</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phát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triển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sản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xuất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bền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vững</a:t>
            </a:r>
            <a:r>
              <a:rPr lang="en-US" altLang="en-US" sz="1800" dirty="0">
                <a:solidFill>
                  <a:schemeClr val="tx1"/>
                </a:solidFill>
                <a:latin typeface="Arial" panose="020B0604020202020204" pitchFamily="34" charset="0"/>
              </a:rPr>
              <a:t>.</a:t>
            </a:r>
          </a:p>
          <a:p>
            <a:pPr marL="380990" indent="-380990" algn="just" defTabSz="1219170" eaLnBrk="0" fontAlgn="base" hangingPunct="0">
              <a:lnSpc>
                <a:spcPct val="150000"/>
              </a:lnSpc>
              <a:spcBef>
                <a:spcPts val="800"/>
              </a:spcBef>
              <a:spcAft>
                <a:spcPts val="800"/>
              </a:spcAft>
              <a:buClrTx/>
              <a:buSzTx/>
              <a:buFont typeface="Wingdings" pitchFamily="2" charset="2"/>
              <a:buChar char="v"/>
            </a:pPr>
            <a:r>
              <a:rPr lang="en-US" altLang="en-US" sz="1800" b="1" dirty="0">
                <a:solidFill>
                  <a:schemeClr val="tx1"/>
                </a:solidFill>
                <a:latin typeface="Arial" panose="020B0604020202020204" pitchFamily="34" charset="0"/>
              </a:rPr>
              <a:t>Xu </a:t>
            </a:r>
            <a:r>
              <a:rPr lang="en-US" altLang="en-US" sz="1800" b="1" dirty="0" err="1">
                <a:solidFill>
                  <a:schemeClr val="tx1"/>
                </a:solidFill>
                <a:latin typeface="Arial" panose="020B0604020202020204" pitchFamily="34" charset="0"/>
              </a:rPr>
              <a:t>hướng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quốc</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tế</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tập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đoàn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đa</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quốc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gia</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đòi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hỏi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cao</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hơn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về</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tiêu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chuẩn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môi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trường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khi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hợp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đặc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biệt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trong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ngành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như</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dệt</a:t>
            </a:r>
            <a:r>
              <a:rPr lang="en-US" altLang="en-US" sz="1800" dirty="0">
                <a:solidFill>
                  <a:schemeClr val="tx1"/>
                </a:solidFill>
                <a:latin typeface="Arial" panose="020B0604020202020204" pitchFamily="34" charset="0"/>
              </a:rPr>
              <a:t> may, </a:t>
            </a:r>
            <a:r>
              <a:rPr lang="en-US" altLang="en-US" sz="1800" dirty="0" err="1">
                <a:solidFill>
                  <a:schemeClr val="tx1"/>
                </a:solidFill>
                <a:latin typeface="Arial" panose="020B0604020202020204" pitchFamily="34" charset="0"/>
              </a:rPr>
              <a:t>điện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tử</a:t>
            </a:r>
            <a:r>
              <a:rPr lang="en-US" altLang="en-US" sz="1800" dirty="0">
                <a:solidFill>
                  <a:schemeClr val="tx1"/>
                </a:solidFill>
                <a:latin typeface="Arial" panose="020B0604020202020204" pitchFamily="34" charset="0"/>
              </a:rPr>
              <a:t>.</a:t>
            </a:r>
          </a:p>
          <a:p>
            <a:pPr marL="380990" indent="-380990" algn="just"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Chuyển</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đổi</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số</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và</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tối</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ưu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hóa</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năng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lượng</a:t>
            </a:r>
            <a:r>
              <a:rPr lang="en-US" altLang="en-US" sz="1800" b="1"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Ứng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dụng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công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nghệ</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số</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vào</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giám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sát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tối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ưu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hóa</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việc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sử</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dụng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trong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sản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xuất</a:t>
            </a:r>
            <a:r>
              <a:rPr lang="en-US" altLang="en-US" sz="1800">
                <a:solidFill>
                  <a:schemeClr val="tx1"/>
                </a:solidFill>
                <a:latin typeface="Arial" panose="020B0604020202020204" pitchFamily="34" charset="0"/>
              </a:rPr>
              <a:t>. </a:t>
            </a:r>
            <a:endParaRPr lang="en-US" altLang="en-US" sz="1800" dirty="0">
              <a:solidFill>
                <a:schemeClr val="tx1"/>
              </a:solidFill>
              <a:latin typeface="Arial" panose="020B0604020202020204" pitchFamily="34" charset="0"/>
            </a:endParaRPr>
          </a:p>
          <a:p>
            <a:pPr marL="0" indent="0" algn="just" defTabSz="1219170" eaLnBrk="0" fontAlgn="base" hangingPunct="0">
              <a:lnSpc>
                <a:spcPct val="150000"/>
              </a:lnSpc>
              <a:spcBef>
                <a:spcPts val="800"/>
              </a:spcBef>
              <a:spcAft>
                <a:spcPts val="800"/>
              </a:spcAft>
              <a:buClrTx/>
              <a:buSzTx/>
              <a:buNone/>
            </a:pPr>
            <a:r>
              <a:rPr lang="vi-VN" altLang="en-US" sz="1800" b="1">
                <a:solidFill>
                  <a:schemeClr val="tx1"/>
                </a:solidFill>
                <a:latin typeface="Arial" panose="020B0604020202020204" pitchFamily="34" charset="0"/>
              </a:rPr>
              <a:t>Các </a:t>
            </a:r>
            <a:r>
              <a:rPr lang="vi-VN" altLang="en-US" sz="1800" b="1" dirty="0">
                <a:solidFill>
                  <a:schemeClr val="tx1"/>
                </a:solidFill>
                <a:latin typeface="Arial" panose="020B0604020202020204" pitchFamily="34" charset="0"/>
              </a:rPr>
              <a:t>xu hướng mới đều có những chú trọng nhất định đến việc giảm phát thải khí nhà kính trong sản xuất và trở thành tiêu chí hợp tác đối với nhiều tập đoàn quốc tế lớn. Vấn đề này đang ngày càng trở nên quan trọng và thách thức trong sự phát triển công nghiệp của Việt Nam</a:t>
            </a:r>
          </a:p>
        </p:txBody>
      </p:sp>
    </p:spTree>
    <p:extLst>
      <p:ext uri="{BB962C8B-B14F-4D97-AF65-F5344CB8AC3E}">
        <p14:creationId xmlns:p14="http://schemas.microsoft.com/office/powerpoint/2010/main" val="1157283875"/>
      </p:ext>
    </p:extLst>
  </p:cSld>
  <p:clrMapOvr>
    <a:masterClrMapping/>
  </p:clrMapOvr>
</p:sld>
</file>

<file path=ppt/slides/slide21.xml><?xml version="1.0" encoding="utf-8"?>
<p:sld xmlns:p="http://schemas.openxmlformats.org/presentationml/2006/main" xmlns:a="http://schemas.openxmlformats.org/drawingml/2006/main" xmlns:r="http://schemas.openxmlformats.org/officeDocument/2006/relationships">
  <p:cSld>
    <p:spTree>
      <p:nvGrpSpPr>
        <p:cNvPr id="1" name="">
          <a:extLst>
            <a:ext uri="{FF2B5EF4-FFF2-40B4-BE49-F238E27FC236}">
              <a16:creationId xmlns:a16="http://schemas.microsoft.com/office/drawing/2014/main" id="{014C3652-0776-ED32-0F7E-A15CF05C1329}"/>
            </a:ext>
          </a:extLst>
        </p:cNvPr>
        <p:cNvGrpSpPr/>
        <p:nvPr/>
      </p:nvGrpSpPr>
      <p:grpSpPr>
        <a:xfrm>
          <a:off x="0" y="0"/>
          <a:ext cx="0" cy="0"/>
          <a:chOff x="0" y="0"/>
          <a:chExt cx="0" cy="0"/>
        </a:xfrm>
      </p:grpSpPr>
      <p:sp>
        <p:nvSpPr>
          <p:cNvPr id="7" name="Subtitle 2">
            <a:extLst>
              <a:ext uri="{FF2B5EF4-FFF2-40B4-BE49-F238E27FC236}">
                <a16:creationId xmlns:a16="http://schemas.microsoft.com/office/drawing/2014/main" id="{070B9ADB-FDEF-ABF3-9F2B-DAEDB6BEDC0A}"/>
              </a:ext>
            </a:extLst>
          </p:cNvPr>
          <p:cNvSpPr txBox="1">
            <a:spLocks/>
          </p:cNvSpPr>
          <p:nvPr/>
        </p:nvSpPr>
        <p:spPr>
          <a:xfrm>
            <a:off x="2231732" y="519914"/>
            <a:ext cx="7685207" cy="558006"/>
          </a:xfrm>
          <a:prstGeom prst="rect">
            <a:avLst/>
          </a:prstGeom>
          <a:solidFill>
            <a:schemeClr val="bg1"/>
          </a:solidFill>
          <a:ln>
            <a:noFill/>
          </a:ln>
        </p:spPr>
        <p:txBody>
          <a:bodyPr anchor="t" anchorCtr="0" bIns="91425" lIns="91425" rIns="91425" spcFirstLastPara="1" tIns="91425" wrap="square">
            <a:noAutofit/>
          </a:bodyPr>
          <a:lstStyle>
            <a:defPPr algn="l" lvl="0" marR="0" rtl="0">
              <a:lnSpc>
                <a:spcPct val="100000"/>
              </a:lnSpc>
              <a:spcBef>
                <a:spcPts val="0"/>
              </a:spcBef>
              <a:spcAft>
                <a:spcPts val="0"/>
              </a:spcAft>
            </a:defPPr>
            <a:lvl1pPr algn="l" indent="-423323" lvl="0" marL="609585" marR="0" rtl="0">
              <a:lnSpc>
                <a:spcPct val="100000"/>
              </a:lnSpc>
              <a:spcBef>
                <a:spcPts val="0"/>
              </a:spcBef>
              <a:spcAft>
                <a:spcPts val="0"/>
              </a:spcAft>
              <a:buClr>
                <a:schemeClr val="dk1"/>
              </a:buClr>
              <a:buSzPts val="1400"/>
              <a:buFont typeface="Roboto"/>
              <a:buChar char="●"/>
              <a:defRPr b="0" cap="none" i="0" strike="noStrike" sz="2000" u="none">
                <a:solidFill>
                  <a:schemeClr val="dk1"/>
                </a:solidFill>
                <a:latin typeface="+mn-lt"/>
                <a:ea typeface="Roboto"/>
                <a:cs typeface="Roboto"/>
                <a:sym typeface="Roboto"/>
              </a:defRPr>
            </a:lvl1pPr>
            <a:lvl2pPr algn="l" indent="-423323" lvl="1" marL="1219170" marR="0" rtl="0">
              <a:lnSpc>
                <a:spcPct val="100000"/>
              </a:lnSpc>
              <a:spcBef>
                <a:spcPts val="0"/>
              </a:spcBef>
              <a:spcAft>
                <a:spcPts val="0"/>
              </a:spcAft>
              <a:buClr>
                <a:schemeClr val="dk1"/>
              </a:buClr>
              <a:buSzPts val="1400"/>
              <a:buFont typeface="Roboto"/>
              <a:buChar char="○"/>
              <a:defRPr b="0" cap="none" i="0" strike="noStrike" sz="1867" u="none">
                <a:solidFill>
                  <a:schemeClr val="dk1"/>
                </a:solidFill>
                <a:latin typeface="Roboto"/>
                <a:ea typeface="Roboto"/>
                <a:cs typeface="Roboto"/>
                <a:sym typeface="Roboto"/>
              </a:defRPr>
            </a:lvl2pPr>
            <a:lvl3pPr algn="l" indent="-423323" lvl="2" marL="1828754" marR="0" rtl="0">
              <a:lnSpc>
                <a:spcPct val="100000"/>
              </a:lnSpc>
              <a:spcBef>
                <a:spcPts val="0"/>
              </a:spcBef>
              <a:spcAft>
                <a:spcPts val="0"/>
              </a:spcAft>
              <a:buClr>
                <a:schemeClr val="dk1"/>
              </a:buClr>
              <a:buSzPts val="1400"/>
              <a:buFont typeface="Roboto"/>
              <a:buChar char="■"/>
              <a:defRPr b="0" cap="none" i="0" strike="noStrike" sz="1867" u="none">
                <a:solidFill>
                  <a:schemeClr val="dk1"/>
                </a:solidFill>
                <a:latin typeface="Roboto"/>
                <a:ea typeface="Roboto"/>
                <a:cs typeface="Roboto"/>
                <a:sym typeface="Roboto"/>
              </a:defRPr>
            </a:lvl3pPr>
            <a:lvl4pPr algn="l" indent="-423323" lvl="3" marL="2438339" marR="0" rtl="0">
              <a:lnSpc>
                <a:spcPct val="100000"/>
              </a:lnSpc>
              <a:spcBef>
                <a:spcPts val="0"/>
              </a:spcBef>
              <a:spcAft>
                <a:spcPts val="0"/>
              </a:spcAft>
              <a:buClr>
                <a:schemeClr val="dk1"/>
              </a:buClr>
              <a:buSzPts val="1400"/>
              <a:buFont typeface="Roboto"/>
              <a:buChar char="●"/>
              <a:defRPr b="0" cap="none" i="0" strike="noStrike" sz="1867" u="none">
                <a:solidFill>
                  <a:schemeClr val="dk1"/>
                </a:solidFill>
                <a:latin typeface="Roboto"/>
                <a:ea typeface="Roboto"/>
                <a:cs typeface="Roboto"/>
                <a:sym typeface="Roboto"/>
              </a:defRPr>
            </a:lvl4pPr>
            <a:lvl5pPr algn="l" indent="-423323" lvl="4" marL="3047924" marR="0" rtl="0">
              <a:lnSpc>
                <a:spcPct val="100000"/>
              </a:lnSpc>
              <a:spcBef>
                <a:spcPts val="0"/>
              </a:spcBef>
              <a:spcAft>
                <a:spcPts val="0"/>
              </a:spcAft>
              <a:buClr>
                <a:schemeClr val="dk1"/>
              </a:buClr>
              <a:buSzPts val="1400"/>
              <a:buFont typeface="Roboto"/>
              <a:buChar char="○"/>
              <a:defRPr b="0" cap="none" i="0" strike="noStrike" sz="1867" u="none">
                <a:solidFill>
                  <a:schemeClr val="dk1"/>
                </a:solidFill>
                <a:latin typeface="Roboto"/>
                <a:ea typeface="Roboto"/>
                <a:cs typeface="Roboto"/>
                <a:sym typeface="Roboto"/>
              </a:defRPr>
            </a:lvl5pPr>
            <a:lvl6pPr algn="l" indent="-423323" lvl="5" marL="3657509" marR="0" rtl="0">
              <a:lnSpc>
                <a:spcPct val="100000"/>
              </a:lnSpc>
              <a:spcBef>
                <a:spcPts val="0"/>
              </a:spcBef>
              <a:spcAft>
                <a:spcPts val="0"/>
              </a:spcAft>
              <a:buClr>
                <a:schemeClr val="dk1"/>
              </a:buClr>
              <a:buSzPts val="1400"/>
              <a:buFont typeface="Roboto"/>
              <a:buChar char="■"/>
              <a:defRPr b="0" cap="none" i="0" strike="noStrike" sz="1867" u="none">
                <a:solidFill>
                  <a:schemeClr val="dk1"/>
                </a:solidFill>
                <a:latin typeface="Roboto"/>
                <a:ea typeface="Roboto"/>
                <a:cs typeface="Roboto"/>
                <a:sym typeface="Roboto"/>
              </a:defRPr>
            </a:lvl6pPr>
            <a:lvl7pPr algn="l" indent="-423323" lvl="6" marL="4267093" marR="0" rtl="0">
              <a:lnSpc>
                <a:spcPct val="100000"/>
              </a:lnSpc>
              <a:spcBef>
                <a:spcPts val="0"/>
              </a:spcBef>
              <a:spcAft>
                <a:spcPts val="0"/>
              </a:spcAft>
              <a:buClr>
                <a:schemeClr val="dk1"/>
              </a:buClr>
              <a:buSzPts val="1400"/>
              <a:buFont typeface="Roboto"/>
              <a:buChar char="●"/>
              <a:defRPr b="0" cap="none" i="0" strike="noStrike" sz="1867" u="none">
                <a:solidFill>
                  <a:schemeClr val="dk1"/>
                </a:solidFill>
                <a:latin typeface="Roboto"/>
                <a:ea typeface="Roboto"/>
                <a:cs typeface="Roboto"/>
                <a:sym typeface="Roboto"/>
              </a:defRPr>
            </a:lvl7pPr>
            <a:lvl8pPr algn="l" indent="-423323" lvl="7" marL="4876678" marR="0" rtl="0">
              <a:lnSpc>
                <a:spcPct val="100000"/>
              </a:lnSpc>
              <a:spcBef>
                <a:spcPts val="0"/>
              </a:spcBef>
              <a:spcAft>
                <a:spcPts val="0"/>
              </a:spcAft>
              <a:buClr>
                <a:schemeClr val="dk1"/>
              </a:buClr>
              <a:buSzPts val="1400"/>
              <a:buFont typeface="Roboto"/>
              <a:buChar char="○"/>
              <a:defRPr b="0" cap="none" i="0" strike="noStrike" sz="1867" u="none">
                <a:solidFill>
                  <a:schemeClr val="dk1"/>
                </a:solidFill>
                <a:latin typeface="Roboto"/>
                <a:ea typeface="Roboto"/>
                <a:cs typeface="Roboto"/>
                <a:sym typeface="Roboto"/>
              </a:defRPr>
            </a:lvl8pPr>
            <a:lvl9pPr algn="l" indent="-423323" lvl="8" marL="5486263" marR="0" rtl="0">
              <a:lnSpc>
                <a:spcPct val="100000"/>
              </a:lnSpc>
              <a:spcBef>
                <a:spcPts val="0"/>
              </a:spcBef>
              <a:spcAft>
                <a:spcPts val="0"/>
              </a:spcAft>
              <a:buClr>
                <a:schemeClr val="dk1"/>
              </a:buClr>
              <a:buSzPts val="1400"/>
              <a:buFont typeface="Roboto"/>
              <a:buChar char="■"/>
              <a:defRPr b="0" cap="none" i="0" strike="noStrike" sz="1867" u="none">
                <a:solidFill>
                  <a:schemeClr val="dk1"/>
                </a:solidFill>
                <a:latin typeface="Roboto"/>
                <a:ea typeface="Roboto"/>
                <a:cs typeface="Roboto"/>
                <a:sym typeface="Roboto"/>
              </a:defRPr>
            </a:lvl9pPr>
          </a:lstStyle>
          <a:p>
            <a:pPr algn="ctr" indent="0" lvl="0" marL="53975">
              <a:buClr>
                <a:srgbClr val="000000"/>
              </a:buClr>
              <a:buNone/>
              <a:defRPr/>
            </a:pPr>
            <a:r>
              <a:rPr b="1" lang="en-US" sz="3200">
                <a:solidFill>
                  <a:srgbClr val="87C6CC">
                    <a:lumMod val="50000"/>
                  </a:srgbClr>
                </a:solidFill>
              </a:rPr>
              <a:t>Ngành công nghiệp Nhựa tại Việt Nam</a:t>
            </a:r>
          </a:p>
        </p:txBody>
      </p:sp>
      <p:pic>
        <p:nvPicPr>
          <p:cNvPr descr="The Different Types of Plastic Pipes Plumbers Use" id="5" name="Picture 4">
            <a:extLst>
              <a:ext uri="{FF2B5EF4-FFF2-40B4-BE49-F238E27FC236}">
                <a16:creationId xmlns:a16="http://schemas.microsoft.com/office/drawing/2014/main" id="{62F29B26-1C31-3263-7E8D-B0B2195131E8}"/>
              </a:ext>
            </a:extLst>
          </p:cNvPr>
          <p:cNvPicPr>
            <a:picLocks noChangeArrowheads="1" noChangeAspect="1"/>
          </p:cNvPicPr>
          <p:nvPr/>
        </p:nvPicPr>
        <p:blipFill rotWithShape="1">
          <a:blip r:embed="rId2">
            <a:extLst>
              <a:ext uri="{28A0092B-C50C-407E-A947-70E740481C1C}">
                <a14:useLocalDpi xmlns:a14="http://schemas.microsoft.com/office/drawing/2010/main" val="0"/>
              </a:ext>
            </a:extLst>
          </a:blip>
          <a:srcRect l="74" t="130"/>
          <a:stretch>
            <a:fillRect/>
          </a:stretch>
        </p:blipFill>
        <p:spPr bwMode="auto">
          <a:xfrm>
            <a:off x="2195063" y="1310523"/>
            <a:ext cx="7721876" cy="48234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52992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096BD0-33B0-8AD6-4315-9163DE44E85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D80AA2B-8FD7-183E-1B86-56C50F02A6BC}"/>
              </a:ext>
            </a:extLst>
          </p:cNvPr>
          <p:cNvSpPr>
            <a:spLocks noGrp="1"/>
          </p:cNvSpPr>
          <p:nvPr>
            <p:ph type="title"/>
          </p:nvPr>
        </p:nvSpPr>
        <p:spPr/>
        <p:txBody>
          <a:bodyPr>
            <a:noAutofit/>
          </a:bodyPr>
          <a:lstStyle/>
          <a:p>
            <a:r>
              <a:rPr lang="vi-VN" sz="3200">
                <a:solidFill>
                  <a:schemeClr val="accent1">
                    <a:lumMod val="50000"/>
                  </a:schemeClr>
                </a:solidFill>
                <a:latin typeface="+mn-lt"/>
              </a:rPr>
              <a:t>N</a:t>
            </a:r>
            <a:r>
              <a:rPr lang="en-US" sz="3200">
                <a:solidFill>
                  <a:schemeClr val="accent1">
                    <a:lumMod val="50000"/>
                  </a:schemeClr>
                </a:solidFill>
                <a:latin typeface="+mn-lt"/>
              </a:rPr>
              <a:t>GÀNH SẢN XUẤT NHỰA Ở VIỆT NAM</a:t>
            </a:r>
            <a:endParaRPr lang="en-US" sz="3200" dirty="0">
              <a:solidFill>
                <a:schemeClr val="accent1">
                  <a:lumMod val="50000"/>
                </a:schemeClr>
              </a:solidFill>
              <a:latin typeface="+mn-lt"/>
            </a:endParaRPr>
          </a:p>
        </p:txBody>
      </p:sp>
      <p:sp>
        <p:nvSpPr>
          <p:cNvPr id="4" name="Rectangle 1">
            <a:extLst>
              <a:ext uri="{FF2B5EF4-FFF2-40B4-BE49-F238E27FC236}">
                <a16:creationId xmlns:a16="http://schemas.microsoft.com/office/drawing/2014/main" id="{FC97C9AE-4416-3279-BE82-CED034F116CF}"/>
              </a:ext>
            </a:extLst>
          </p:cNvPr>
          <p:cNvSpPr>
            <a:spLocks noGrp="1" noChangeArrowheads="1"/>
          </p:cNvSpPr>
          <p:nvPr>
            <p:ph type="body" idx="1"/>
          </p:nvPr>
        </p:nvSpPr>
        <p:spPr bwMode="auto">
          <a:xfrm>
            <a:off x="665259" y="1443922"/>
            <a:ext cx="10861481" cy="4124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eaLnBrk="0" fontAlgn="base" hangingPunct="0">
              <a:lnSpc>
                <a:spcPct val="130000"/>
              </a:lnSpc>
              <a:buClrTx/>
              <a:buSzTx/>
              <a:buNone/>
            </a:pPr>
            <a:r>
              <a:rPr lang="en-US" altLang="en-US" b="1">
                <a:solidFill>
                  <a:schemeClr val="tx1"/>
                </a:solidFill>
              </a:rPr>
              <a:t>Tổng quan:</a:t>
            </a:r>
          </a:p>
          <a:p>
            <a:pPr marL="914400" indent="-277813" eaLnBrk="0" fontAlgn="base" hangingPunct="0">
              <a:lnSpc>
                <a:spcPct val="130000"/>
              </a:lnSpc>
              <a:buClrTx/>
              <a:buSzTx/>
              <a:buFont typeface="Wingdings" panose="05000000000000000000" pitchFamily="2" charset="2"/>
              <a:buChar char="Ø"/>
            </a:pPr>
            <a:r>
              <a:rPr lang="en-US" altLang="en-US">
                <a:solidFill>
                  <a:schemeClr val="tx1"/>
                </a:solidFill>
              </a:rPr>
              <a:t> </a:t>
            </a:r>
            <a:r>
              <a:rPr lang="vi-VN" altLang="en-US">
                <a:solidFill>
                  <a:schemeClr val="tx1"/>
                </a:solidFill>
              </a:rPr>
              <a:t>Ngành </a:t>
            </a:r>
            <a:r>
              <a:rPr lang="vi-VN" altLang="en-US" dirty="0">
                <a:solidFill>
                  <a:schemeClr val="tx1"/>
                </a:solidFill>
              </a:rPr>
              <a:t>sản xuất nhựa Việt Nam đã và đang phát triển mạnh mẽ, đóng góp quan trọng vào nền kinh tế quốc gia.</a:t>
            </a:r>
          </a:p>
          <a:p>
            <a:pPr marL="914400" indent="-277813" eaLnBrk="0" fontAlgn="base" hangingPunct="0">
              <a:lnSpc>
                <a:spcPct val="130000"/>
              </a:lnSpc>
              <a:buClrTx/>
              <a:buSzTx/>
              <a:buFont typeface="Wingdings" panose="05000000000000000000" pitchFamily="2" charset="2"/>
              <a:buChar char="Ø"/>
            </a:pPr>
            <a:r>
              <a:rPr lang="en-US" altLang="en-US">
                <a:solidFill>
                  <a:schemeClr val="tx1"/>
                </a:solidFill>
              </a:rPr>
              <a:t> </a:t>
            </a:r>
            <a:r>
              <a:rPr lang="vi-VN" altLang="en-US">
                <a:solidFill>
                  <a:schemeClr val="tx1"/>
                </a:solidFill>
              </a:rPr>
              <a:t>Sự </a:t>
            </a:r>
            <a:r>
              <a:rPr lang="vi-VN" altLang="en-US" dirty="0">
                <a:solidFill>
                  <a:schemeClr val="tx1"/>
                </a:solidFill>
              </a:rPr>
              <a:t>tăng trưởng này được thúc đẩy bởi nhu cầu tiêu dùng trong nước và xuất khẩu ngày càng tăng.</a:t>
            </a:r>
          </a:p>
          <a:p>
            <a:pPr marL="0" indent="0" eaLnBrk="0" fontAlgn="base" hangingPunct="0">
              <a:lnSpc>
                <a:spcPct val="130000"/>
              </a:lnSpc>
              <a:buClrTx/>
              <a:buSzTx/>
              <a:buNone/>
            </a:pPr>
            <a:r>
              <a:rPr lang="vi-VN" altLang="en-US" b="1" dirty="0">
                <a:solidFill>
                  <a:schemeClr val="tx1"/>
                </a:solidFill>
              </a:rPr>
              <a:t>Số lượng doanh nghiệp: </a:t>
            </a:r>
            <a:r>
              <a:rPr lang="vi-VN" altLang="en-US" dirty="0">
                <a:solidFill>
                  <a:schemeClr val="tx1"/>
                </a:solidFill>
              </a:rPr>
              <a:t>Hơn 2.000 doanh nghiệp hoạt động trong lĩnh vực sản xuất nhựa.</a:t>
            </a:r>
          </a:p>
          <a:p>
            <a:pPr marL="0" indent="0" eaLnBrk="0" fontAlgn="base" hangingPunct="0">
              <a:lnSpc>
                <a:spcPct val="130000"/>
              </a:lnSpc>
              <a:buClrTx/>
              <a:buSzTx/>
              <a:buNone/>
            </a:pPr>
            <a:r>
              <a:rPr lang="vi-VN" altLang="en-US" b="1" dirty="0">
                <a:solidFill>
                  <a:schemeClr val="tx1"/>
                </a:solidFill>
              </a:rPr>
              <a:t>Tăng trưởng sản lượng:</a:t>
            </a:r>
          </a:p>
          <a:p>
            <a:pPr marL="952485" lvl="1" indent="-342900" eaLnBrk="0" fontAlgn="base" hangingPunct="0">
              <a:lnSpc>
                <a:spcPct val="130000"/>
              </a:lnSpc>
              <a:buClrTx/>
              <a:buSzTx/>
              <a:buFont typeface="Wingdings" panose="05000000000000000000" pitchFamily="2" charset="2"/>
              <a:buChar char="Ø"/>
            </a:pPr>
            <a:r>
              <a:rPr lang="vi-VN" altLang="en-US" sz="2000" dirty="0">
                <a:solidFill>
                  <a:schemeClr val="tx1"/>
                </a:solidFill>
                <a:latin typeface="+mn-lt"/>
              </a:rPr>
              <a:t>Năm 2020: 7,9 triệu tấn, tăng 6,8% so với năm 2019.</a:t>
            </a:r>
          </a:p>
          <a:p>
            <a:pPr marL="952485" lvl="1" indent="-342900" eaLnBrk="0" fontAlgn="base" hangingPunct="0">
              <a:lnSpc>
                <a:spcPct val="130000"/>
              </a:lnSpc>
              <a:buClrTx/>
              <a:buSzTx/>
              <a:buFont typeface="Wingdings" panose="05000000000000000000" pitchFamily="2" charset="2"/>
              <a:buChar char="Ø"/>
            </a:pPr>
            <a:r>
              <a:rPr lang="vi-VN" altLang="en-US" sz="2000" dirty="0">
                <a:solidFill>
                  <a:schemeClr val="tx1"/>
                </a:solidFill>
                <a:latin typeface="+mn-lt"/>
              </a:rPr>
              <a:t>Năm 2022: 9,54 triệu tấn, tăng 1,9% so với năm 2021.</a:t>
            </a:r>
          </a:p>
          <a:p>
            <a:pPr marL="0" indent="0" eaLnBrk="0" fontAlgn="base" hangingPunct="0">
              <a:lnSpc>
                <a:spcPct val="130000"/>
              </a:lnSpc>
              <a:buClrTx/>
              <a:buSzTx/>
              <a:buNone/>
            </a:pPr>
            <a:r>
              <a:rPr lang="vi-VN" altLang="en-US" b="1" dirty="0">
                <a:solidFill>
                  <a:schemeClr val="tx1"/>
                </a:solidFill>
              </a:rPr>
              <a:t>Doanh thu: </a:t>
            </a:r>
            <a:r>
              <a:rPr lang="vi-VN" altLang="en-US" dirty="0">
                <a:solidFill>
                  <a:schemeClr val="tx1"/>
                </a:solidFill>
              </a:rPr>
              <a:t>Năm 2022: 25,18 tỷ USD, tăng 5,68% so với năm 2021.</a:t>
            </a:r>
          </a:p>
        </p:txBody>
      </p:sp>
    </p:spTree>
    <p:extLst>
      <p:ext uri="{BB962C8B-B14F-4D97-AF65-F5344CB8AC3E}">
        <p14:creationId xmlns:p14="http://schemas.microsoft.com/office/powerpoint/2010/main" val="23711415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580B95-EA5A-2827-5E11-4E5A37D0DFB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C13923-F4C3-25A5-E8BE-2899F6C5F7E6}"/>
              </a:ext>
            </a:extLst>
          </p:cNvPr>
          <p:cNvSpPr>
            <a:spLocks noGrp="1"/>
          </p:cNvSpPr>
          <p:nvPr>
            <p:ph type="title"/>
          </p:nvPr>
        </p:nvSpPr>
        <p:spPr/>
        <p:txBody>
          <a:bodyPr>
            <a:noAutofit/>
          </a:bodyPr>
          <a:lstStyle/>
          <a:p>
            <a:r>
              <a:rPr lang="vi-VN" sz="3200">
                <a:solidFill>
                  <a:schemeClr val="accent1">
                    <a:lumMod val="50000"/>
                  </a:schemeClr>
                </a:solidFill>
                <a:latin typeface="+mn-lt"/>
              </a:rPr>
              <a:t>N</a:t>
            </a:r>
            <a:r>
              <a:rPr lang="en-US" sz="3200">
                <a:solidFill>
                  <a:schemeClr val="accent1">
                    <a:lumMod val="50000"/>
                  </a:schemeClr>
                </a:solidFill>
                <a:latin typeface="+mn-lt"/>
              </a:rPr>
              <a:t>GÀNH SẢN XUẤT NHỰA Ở VIỆT NAM</a:t>
            </a:r>
            <a:endParaRPr lang="en-US" sz="3200" dirty="0">
              <a:solidFill>
                <a:schemeClr val="accent1">
                  <a:lumMod val="50000"/>
                </a:schemeClr>
              </a:solidFill>
              <a:latin typeface="+mn-lt"/>
            </a:endParaRPr>
          </a:p>
        </p:txBody>
      </p:sp>
      <p:sp>
        <p:nvSpPr>
          <p:cNvPr id="4" name="Rectangle 1">
            <a:extLst>
              <a:ext uri="{FF2B5EF4-FFF2-40B4-BE49-F238E27FC236}">
                <a16:creationId xmlns:a16="http://schemas.microsoft.com/office/drawing/2014/main" id="{2BD1CD97-793A-3ABF-3B45-8F7D2918CCCA}"/>
              </a:ext>
            </a:extLst>
          </p:cNvPr>
          <p:cNvSpPr>
            <a:spLocks noGrp="1" noChangeArrowheads="1"/>
          </p:cNvSpPr>
          <p:nvPr>
            <p:ph type="body" idx="1"/>
          </p:nvPr>
        </p:nvSpPr>
        <p:spPr bwMode="auto">
          <a:xfrm>
            <a:off x="324592" y="1827734"/>
            <a:ext cx="5597237" cy="3898503"/>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algn="ctr" eaLnBrk="0" fontAlgn="base" hangingPunct="0">
              <a:spcBef>
                <a:spcPts val="800"/>
              </a:spcBef>
              <a:spcAft>
                <a:spcPts val="800"/>
              </a:spcAft>
              <a:buClrTx/>
              <a:buSzTx/>
              <a:buNone/>
            </a:pPr>
            <a:r>
              <a:rPr lang="vi-VN" altLang="en-US" sz="2400" b="1" dirty="0">
                <a:solidFill>
                  <a:schemeClr val="tx1"/>
                </a:solidFill>
                <a:latin typeface="Arial" panose="020B0604020202020204" pitchFamily="34" charset="0"/>
              </a:rPr>
              <a:t>Cơ cấu sản phẩm nhựa</a:t>
            </a:r>
          </a:p>
          <a:p>
            <a:pPr marL="380990" indent="-380990" eaLnBrk="0" fontAlgn="base" hangingPunct="0">
              <a:spcBef>
                <a:spcPts val="800"/>
              </a:spcBef>
              <a:spcAft>
                <a:spcPts val="800"/>
              </a:spcAft>
              <a:buClrTx/>
              <a:buSzTx/>
            </a:pPr>
            <a:r>
              <a:rPr lang="vi-VN" altLang="en-US" sz="2400" b="1" dirty="0">
                <a:solidFill>
                  <a:schemeClr val="tx1"/>
                </a:solidFill>
                <a:latin typeface="Arial" panose="020B0604020202020204" pitchFamily="34" charset="0"/>
              </a:rPr>
              <a:t>Nhựa bao bì: </a:t>
            </a:r>
            <a:r>
              <a:rPr lang="vi-VN" altLang="en-US" sz="2400" dirty="0">
                <a:solidFill>
                  <a:schemeClr val="tx1"/>
                </a:solidFill>
                <a:latin typeface="Arial" panose="020B0604020202020204" pitchFamily="34" charset="0"/>
              </a:rPr>
              <a:t>Chiếm 35-40% tổng sản lượng.</a:t>
            </a:r>
          </a:p>
          <a:p>
            <a:pPr marL="380990" indent="-380990" eaLnBrk="0" fontAlgn="base" hangingPunct="0">
              <a:spcBef>
                <a:spcPts val="800"/>
              </a:spcBef>
              <a:spcAft>
                <a:spcPts val="800"/>
              </a:spcAft>
              <a:buClrTx/>
              <a:buSzTx/>
            </a:pPr>
            <a:r>
              <a:rPr lang="vi-VN" altLang="en-US" sz="2400" b="1" dirty="0">
                <a:solidFill>
                  <a:schemeClr val="tx1"/>
                </a:solidFill>
                <a:latin typeface="Arial" panose="020B0604020202020204" pitchFamily="34" charset="0"/>
              </a:rPr>
              <a:t>Nhựa xây dựng: </a:t>
            </a:r>
            <a:r>
              <a:rPr lang="vi-VN" altLang="en-US" sz="2400" dirty="0">
                <a:solidFill>
                  <a:schemeClr val="tx1"/>
                </a:solidFill>
                <a:latin typeface="Arial" panose="020B0604020202020204" pitchFamily="34" charset="0"/>
              </a:rPr>
              <a:t>Chiếm khoảng 25% tổng sản lượng.</a:t>
            </a:r>
          </a:p>
          <a:p>
            <a:pPr marL="380990" indent="-380990" eaLnBrk="0" fontAlgn="base" hangingPunct="0">
              <a:spcBef>
                <a:spcPts val="800"/>
              </a:spcBef>
              <a:spcAft>
                <a:spcPts val="800"/>
              </a:spcAft>
              <a:buClrTx/>
              <a:buSzTx/>
            </a:pPr>
            <a:r>
              <a:rPr lang="vi-VN" altLang="en-US" sz="2400" b="1" dirty="0">
                <a:solidFill>
                  <a:schemeClr val="tx1"/>
                </a:solidFill>
                <a:latin typeface="Arial" panose="020B0604020202020204" pitchFamily="34" charset="0"/>
              </a:rPr>
              <a:t>Nhựa gia dụng và nhựa kỹ thuật: </a:t>
            </a:r>
            <a:r>
              <a:rPr lang="vi-VN" altLang="en-US" sz="2400" dirty="0">
                <a:solidFill>
                  <a:schemeClr val="tx1"/>
                </a:solidFill>
                <a:latin typeface="Arial" panose="020B0604020202020204" pitchFamily="34" charset="0"/>
              </a:rPr>
              <a:t>Phần còn lại, với tỷ trọng ngày càng tăng.</a:t>
            </a:r>
          </a:p>
        </p:txBody>
      </p:sp>
      <p:sp>
        <p:nvSpPr>
          <p:cNvPr id="3" name="Rectangle 1">
            <a:extLst>
              <a:ext uri="{FF2B5EF4-FFF2-40B4-BE49-F238E27FC236}">
                <a16:creationId xmlns:a16="http://schemas.microsoft.com/office/drawing/2014/main" id="{637D9CEA-342B-EF46-8F2E-54AAA805C8C7}"/>
              </a:ext>
            </a:extLst>
          </p:cNvPr>
          <p:cNvSpPr txBox="1">
            <a:spLocks noChangeArrowheads="1"/>
          </p:cNvSpPr>
          <p:nvPr/>
        </p:nvSpPr>
        <p:spPr bwMode="auto">
          <a:xfrm>
            <a:off x="6096001" y="1808475"/>
            <a:ext cx="5898079" cy="3898503"/>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pPr marL="0" indent="0" algn="ctr" eaLnBrk="0" fontAlgn="base" hangingPunct="0">
              <a:spcBef>
                <a:spcPts val="800"/>
              </a:spcBef>
              <a:spcAft>
                <a:spcPts val="800"/>
              </a:spcAft>
              <a:buClrTx/>
              <a:buSzTx/>
              <a:buNone/>
            </a:pPr>
            <a:r>
              <a:rPr lang="vi-VN" altLang="en-US" sz="2400" b="1" dirty="0">
                <a:solidFill>
                  <a:schemeClr val="tx1"/>
                </a:solidFill>
                <a:latin typeface="Arial" panose="020B0604020202020204" pitchFamily="34" charset="0"/>
              </a:rPr>
              <a:t>Thị trường xuất khẩu</a:t>
            </a:r>
          </a:p>
          <a:p>
            <a:pPr marL="380990" indent="-380990" eaLnBrk="0" fontAlgn="base" hangingPunct="0">
              <a:spcBef>
                <a:spcPts val="800"/>
              </a:spcBef>
              <a:spcAft>
                <a:spcPts val="800"/>
              </a:spcAft>
              <a:buClrTx/>
              <a:buSzTx/>
            </a:pPr>
            <a:r>
              <a:rPr lang="vi-VN" altLang="en-US" sz="2400" b="1" dirty="0">
                <a:solidFill>
                  <a:schemeClr val="tx1"/>
                </a:solidFill>
                <a:latin typeface="Arial" panose="020B0604020202020204" pitchFamily="34" charset="0"/>
              </a:rPr>
              <a:t>Hoa Kỳ: </a:t>
            </a:r>
            <a:r>
              <a:rPr lang="vi-VN" altLang="en-US" sz="2400" dirty="0">
                <a:solidFill>
                  <a:schemeClr val="tx1"/>
                </a:solidFill>
                <a:latin typeface="Arial" panose="020B0604020202020204" pitchFamily="34" charset="0"/>
              </a:rPr>
              <a:t>Năm 2021: 1,85 tỷ USD, chiếm 37,5% tổng kim ngạch xuất khẩu sản phẩm nhựa.</a:t>
            </a:r>
          </a:p>
          <a:p>
            <a:pPr marL="380990" indent="-380990" eaLnBrk="0" fontAlgn="base" hangingPunct="0">
              <a:spcBef>
                <a:spcPts val="800"/>
              </a:spcBef>
              <a:spcAft>
                <a:spcPts val="800"/>
              </a:spcAft>
              <a:buClrTx/>
              <a:buSzTx/>
            </a:pPr>
            <a:r>
              <a:rPr lang="vi-VN" altLang="en-US" sz="2400" b="1" dirty="0">
                <a:solidFill>
                  <a:schemeClr val="tx1"/>
                </a:solidFill>
                <a:latin typeface="Arial" panose="020B0604020202020204" pitchFamily="34" charset="0"/>
              </a:rPr>
              <a:t>Nhật Bản: </a:t>
            </a:r>
            <a:r>
              <a:rPr lang="vi-VN" altLang="en-US" sz="2400" dirty="0">
                <a:solidFill>
                  <a:schemeClr val="tx1"/>
                </a:solidFill>
                <a:latin typeface="Arial" panose="020B0604020202020204" pitchFamily="34" charset="0"/>
              </a:rPr>
              <a:t>Năm 2021: 696,9 triệu USD, chiếm 14,13% tổng kim ngạch.</a:t>
            </a:r>
          </a:p>
          <a:p>
            <a:pPr marL="380990" indent="-380990" eaLnBrk="0" fontAlgn="base" hangingPunct="0">
              <a:spcBef>
                <a:spcPts val="800"/>
              </a:spcBef>
              <a:spcAft>
                <a:spcPts val="800"/>
              </a:spcAft>
              <a:buClrTx/>
              <a:buSzTx/>
            </a:pPr>
            <a:r>
              <a:rPr lang="vi-VN" altLang="en-US" sz="2400" b="1" dirty="0">
                <a:solidFill>
                  <a:schemeClr val="tx1"/>
                </a:solidFill>
                <a:latin typeface="Arial" panose="020B0604020202020204" pitchFamily="34" charset="0"/>
              </a:rPr>
              <a:t>EU và ASEAN: </a:t>
            </a:r>
            <a:r>
              <a:rPr lang="vi-VN" altLang="en-US" sz="2400" dirty="0">
                <a:solidFill>
                  <a:schemeClr val="tx1"/>
                </a:solidFill>
                <a:latin typeface="Arial" panose="020B0604020202020204" pitchFamily="34" charset="0"/>
              </a:rPr>
              <a:t>Kim ngạch xuất khẩu tăng trưởng ổn định qua các năm.</a:t>
            </a:r>
          </a:p>
        </p:txBody>
      </p:sp>
    </p:spTree>
    <p:extLst>
      <p:ext uri="{BB962C8B-B14F-4D97-AF65-F5344CB8AC3E}">
        <p14:creationId xmlns:p14="http://schemas.microsoft.com/office/powerpoint/2010/main" val="16896461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F74E09-7BEE-D6F3-C16F-F6AE901F9AA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C6B1D1B-B3EC-26CA-4960-FD25949B9CF5}"/>
              </a:ext>
            </a:extLst>
          </p:cNvPr>
          <p:cNvSpPr>
            <a:spLocks noGrp="1"/>
          </p:cNvSpPr>
          <p:nvPr>
            <p:ph type="title"/>
          </p:nvPr>
        </p:nvSpPr>
        <p:spPr>
          <a:xfrm>
            <a:off x="609600" y="517721"/>
            <a:ext cx="10972800" cy="495200"/>
          </a:xfrm>
        </p:spPr>
        <p:txBody>
          <a:bodyPr>
            <a:noAutofit/>
          </a:bodyPr>
          <a:lstStyle/>
          <a:p>
            <a:r>
              <a:rPr lang="vi-VN" sz="3200">
                <a:solidFill>
                  <a:schemeClr val="accent1">
                    <a:lumMod val="50000"/>
                  </a:schemeClr>
                </a:solidFill>
                <a:latin typeface="+mn-lt"/>
              </a:rPr>
              <a:t>N</a:t>
            </a:r>
            <a:r>
              <a:rPr lang="en-US" sz="3200">
                <a:solidFill>
                  <a:schemeClr val="accent1">
                    <a:lumMod val="50000"/>
                  </a:schemeClr>
                </a:solidFill>
                <a:latin typeface="+mn-lt"/>
              </a:rPr>
              <a:t>GÀNH SẢN XUẤT NHỰA Ở VIỆT NAM</a:t>
            </a:r>
            <a:endParaRPr lang="en-US" sz="3200" dirty="0">
              <a:solidFill>
                <a:schemeClr val="accent1">
                  <a:lumMod val="50000"/>
                </a:schemeClr>
              </a:solidFill>
              <a:latin typeface="+mn-lt"/>
            </a:endParaRPr>
          </a:p>
        </p:txBody>
      </p:sp>
      <p:sp>
        <p:nvSpPr>
          <p:cNvPr id="4" name="Rectangle 1">
            <a:extLst>
              <a:ext uri="{FF2B5EF4-FFF2-40B4-BE49-F238E27FC236}">
                <a16:creationId xmlns:a16="http://schemas.microsoft.com/office/drawing/2014/main" id="{642CEE46-41C3-A389-3ECE-053A6FEB71E3}"/>
              </a:ext>
            </a:extLst>
          </p:cNvPr>
          <p:cNvSpPr>
            <a:spLocks noGrp="1" noChangeArrowheads="1"/>
          </p:cNvSpPr>
          <p:nvPr>
            <p:ph type="body" idx="1"/>
          </p:nvPr>
        </p:nvSpPr>
        <p:spPr bwMode="auto">
          <a:xfrm>
            <a:off x="433061" y="1659318"/>
            <a:ext cx="5248759" cy="4185761"/>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algn="ctr" eaLnBrk="0" fontAlgn="base" hangingPunct="0">
              <a:buClrTx/>
              <a:buSzTx/>
              <a:buNone/>
            </a:pPr>
            <a:r>
              <a:rPr lang="vi-VN" altLang="en-US" sz="2400" b="1" dirty="0">
                <a:solidFill>
                  <a:schemeClr val="tx1"/>
                </a:solidFill>
                <a:latin typeface="Arial" panose="020B0604020202020204" pitchFamily="34" charset="0"/>
              </a:rPr>
              <a:t>Thuận lợi</a:t>
            </a:r>
          </a:p>
          <a:p>
            <a:pPr marL="380990" indent="-380990" eaLnBrk="0" fontAlgn="base" hangingPunct="0">
              <a:buClrTx/>
              <a:buSzTx/>
            </a:pPr>
            <a:r>
              <a:rPr lang="vi-VN" altLang="en-US" sz="2400" b="1" dirty="0">
                <a:solidFill>
                  <a:schemeClr val="tx1"/>
                </a:solidFill>
                <a:latin typeface="Arial" panose="020B0604020202020204" pitchFamily="34" charset="0"/>
              </a:rPr>
              <a:t>Năng lực cạnh tranh tốt: </a:t>
            </a:r>
            <a:r>
              <a:rPr lang="vi-VN" altLang="en-US" sz="2400" dirty="0">
                <a:solidFill>
                  <a:schemeClr val="tx1"/>
                </a:solidFill>
                <a:latin typeface="Arial" panose="020B0604020202020204" pitchFamily="34" charset="0"/>
              </a:rPr>
              <a:t>Sản phẩm đa dạng, chất lượng cao, giá cả cạnh tranh.</a:t>
            </a:r>
          </a:p>
          <a:p>
            <a:pPr marL="380990" indent="-380990" eaLnBrk="0" fontAlgn="base" hangingPunct="0">
              <a:buClrTx/>
              <a:buSzTx/>
            </a:pPr>
            <a:r>
              <a:rPr lang="vi-VN" altLang="en-US" sz="2400" b="1" dirty="0">
                <a:solidFill>
                  <a:schemeClr val="tx1"/>
                </a:solidFill>
                <a:latin typeface="Arial" panose="020B0604020202020204" pitchFamily="34" charset="0"/>
              </a:rPr>
              <a:t>Ưu đãi thuế quan: </a:t>
            </a:r>
            <a:r>
              <a:rPr lang="vi-VN" altLang="en-US" sz="2400" dirty="0">
                <a:solidFill>
                  <a:schemeClr val="tx1"/>
                </a:solidFill>
                <a:latin typeface="Arial" panose="020B0604020202020204" pitchFamily="34" charset="0"/>
              </a:rPr>
              <a:t>Hưởng lợi từ các hiệp định thương mại tự do (FTA) và GSP của EU.</a:t>
            </a:r>
          </a:p>
          <a:p>
            <a:pPr marL="380990" indent="-380990" eaLnBrk="0" fontAlgn="base" hangingPunct="0">
              <a:buClrTx/>
              <a:buSzTx/>
            </a:pPr>
            <a:r>
              <a:rPr lang="vi-VN" altLang="en-US" sz="2400" b="1" dirty="0">
                <a:solidFill>
                  <a:schemeClr val="tx1"/>
                </a:solidFill>
                <a:latin typeface="Arial" panose="020B0604020202020204" pitchFamily="34" charset="0"/>
              </a:rPr>
              <a:t>Nguồn nhân lực dồi dào: </a:t>
            </a:r>
            <a:r>
              <a:rPr lang="vi-VN" altLang="en-US" sz="2400" dirty="0">
                <a:solidFill>
                  <a:schemeClr val="tx1"/>
                </a:solidFill>
                <a:latin typeface="Arial" panose="020B0604020202020204" pitchFamily="34" charset="0"/>
              </a:rPr>
              <a:t>Lực lượng lao động trẻ, chi phí nhân công hợp lý.</a:t>
            </a:r>
          </a:p>
          <a:p>
            <a:pPr marL="380990" indent="-380990" eaLnBrk="0" fontAlgn="base" hangingPunct="0">
              <a:buClrTx/>
              <a:buSzTx/>
            </a:pPr>
            <a:endParaRPr lang="en-US" altLang="en-US" sz="2400" dirty="0">
              <a:solidFill>
                <a:schemeClr val="tx1"/>
              </a:solidFill>
              <a:latin typeface="Arial" panose="020B0604020202020204" pitchFamily="34" charset="0"/>
            </a:endParaRPr>
          </a:p>
        </p:txBody>
      </p:sp>
      <p:sp>
        <p:nvSpPr>
          <p:cNvPr id="3" name="Rectangle 1">
            <a:extLst>
              <a:ext uri="{FF2B5EF4-FFF2-40B4-BE49-F238E27FC236}">
                <a16:creationId xmlns:a16="http://schemas.microsoft.com/office/drawing/2014/main" id="{F06A30AC-7AEA-8686-C5E9-B7AEA7C2B4F9}"/>
              </a:ext>
            </a:extLst>
          </p:cNvPr>
          <p:cNvSpPr txBox="1">
            <a:spLocks noChangeArrowheads="1"/>
          </p:cNvSpPr>
          <p:nvPr/>
        </p:nvSpPr>
        <p:spPr bwMode="auto">
          <a:xfrm>
            <a:off x="6301839" y="1659319"/>
            <a:ext cx="5520435" cy="4555093"/>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pPr marL="0" indent="0" algn="ctr" eaLnBrk="0" fontAlgn="base" hangingPunct="0">
              <a:buClrTx/>
              <a:buSzTx/>
              <a:buNone/>
            </a:pPr>
            <a:r>
              <a:rPr lang="vi-VN" altLang="en-US" sz="2400" b="1" dirty="0">
                <a:solidFill>
                  <a:schemeClr val="tx1"/>
                </a:solidFill>
                <a:latin typeface="Arial" panose="020B0604020202020204" pitchFamily="34" charset="0"/>
              </a:rPr>
              <a:t>Thách thức</a:t>
            </a:r>
          </a:p>
          <a:p>
            <a:pPr marL="380990" indent="-380990" eaLnBrk="0" fontAlgn="base" hangingPunct="0">
              <a:buClrTx/>
              <a:buSzTx/>
            </a:pPr>
            <a:r>
              <a:rPr lang="vi-VN" altLang="en-US" sz="2400" b="1" dirty="0">
                <a:solidFill>
                  <a:schemeClr val="tx1"/>
                </a:solidFill>
                <a:latin typeface="Arial" panose="020B0604020202020204" pitchFamily="34" charset="0"/>
              </a:rPr>
              <a:t>Phụ thuộc nguyên liệu nhập khẩu: </a:t>
            </a:r>
            <a:r>
              <a:rPr lang="vi-VN" altLang="en-US" sz="2400" dirty="0">
                <a:solidFill>
                  <a:schemeClr val="tx1"/>
                </a:solidFill>
                <a:latin typeface="Arial" panose="020B0604020202020204" pitchFamily="34" charset="0"/>
              </a:rPr>
              <a:t>Phần lớn nguyên liệu nhựa phải nhập khẩu, gây biến động chi phí.</a:t>
            </a:r>
          </a:p>
          <a:p>
            <a:pPr marL="380990" indent="-380990" eaLnBrk="0" fontAlgn="base" hangingPunct="0">
              <a:buClrTx/>
              <a:buSzTx/>
            </a:pPr>
            <a:r>
              <a:rPr lang="vi-VN" altLang="en-US" sz="2400" b="1" dirty="0">
                <a:solidFill>
                  <a:schemeClr val="tx1"/>
                </a:solidFill>
                <a:latin typeface="Arial" panose="020B0604020202020204" pitchFamily="34" charset="0"/>
              </a:rPr>
              <a:t>Cạnh tranh quốc tế: </a:t>
            </a:r>
            <a:r>
              <a:rPr lang="vi-VN" altLang="en-US" sz="2400" dirty="0">
                <a:solidFill>
                  <a:schemeClr val="tx1"/>
                </a:solidFill>
                <a:latin typeface="Arial" panose="020B0604020202020204" pitchFamily="34" charset="0"/>
              </a:rPr>
              <a:t>Đối mặt với sự cạnh tranh từ Trung Quốc, Thái Lan, Malaysia.</a:t>
            </a:r>
          </a:p>
          <a:p>
            <a:pPr marL="380990" indent="-380990" eaLnBrk="0" fontAlgn="base" hangingPunct="0">
              <a:buClrTx/>
              <a:buSzTx/>
            </a:pPr>
            <a:r>
              <a:rPr lang="vi-VN" altLang="en-US" sz="2400" b="1" dirty="0">
                <a:solidFill>
                  <a:schemeClr val="tx1"/>
                </a:solidFill>
                <a:latin typeface="Arial" panose="020B0604020202020204" pitchFamily="34" charset="0"/>
              </a:rPr>
              <a:t>Áp lực môi trường: </a:t>
            </a:r>
            <a:r>
              <a:rPr lang="vi-VN" altLang="en-US" sz="2400" dirty="0">
                <a:solidFill>
                  <a:schemeClr val="tx1"/>
                </a:solidFill>
                <a:latin typeface="Arial" panose="020B0604020202020204" pitchFamily="34" charset="0"/>
              </a:rPr>
              <a:t>Xu hướng hạn chế sử dụng nhựa và yêu cầu sản phẩm thân thiện với môi trường.</a:t>
            </a:r>
          </a:p>
          <a:p>
            <a:pPr marL="380990" indent="-380990" eaLnBrk="0" fontAlgn="base" hangingPunct="0">
              <a:buClrTx/>
              <a:buSzTx/>
            </a:pPr>
            <a:endParaRPr lang="en-US" altLang="en-US" sz="2400" dirty="0">
              <a:solidFill>
                <a:schemeClr val="tx1"/>
              </a:solidFill>
              <a:latin typeface="Arial" panose="020B0604020202020204" pitchFamily="34" charset="0"/>
            </a:endParaRPr>
          </a:p>
        </p:txBody>
      </p:sp>
    </p:spTree>
    <p:extLst>
      <p:ext uri="{BB962C8B-B14F-4D97-AF65-F5344CB8AC3E}">
        <p14:creationId xmlns:p14="http://schemas.microsoft.com/office/powerpoint/2010/main" val="2080588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6CE87E-FC6D-5C38-DA55-45A7068C40C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4DD90A1-F5B0-119D-3653-29825D440184}"/>
              </a:ext>
            </a:extLst>
          </p:cNvPr>
          <p:cNvSpPr>
            <a:spLocks noGrp="1"/>
          </p:cNvSpPr>
          <p:nvPr>
            <p:ph type="title"/>
          </p:nvPr>
        </p:nvSpPr>
        <p:spPr/>
        <p:txBody>
          <a:bodyPr>
            <a:noAutofit/>
          </a:bodyPr>
          <a:lstStyle/>
          <a:p>
            <a:r>
              <a:rPr lang="vi-VN" sz="3200">
                <a:solidFill>
                  <a:schemeClr val="accent1">
                    <a:lumMod val="50000"/>
                  </a:schemeClr>
                </a:solidFill>
                <a:latin typeface="+mn-lt"/>
              </a:rPr>
              <a:t>N</a:t>
            </a:r>
            <a:r>
              <a:rPr lang="en-US" sz="3200">
                <a:solidFill>
                  <a:schemeClr val="accent1">
                    <a:lumMod val="50000"/>
                  </a:schemeClr>
                </a:solidFill>
                <a:latin typeface="+mn-lt"/>
              </a:rPr>
              <a:t>GÀNH SẢN XUẤT NHỰA Ở VIỆT NAM</a:t>
            </a:r>
            <a:endParaRPr lang="en-US" sz="3200" dirty="0">
              <a:solidFill>
                <a:schemeClr val="accent1">
                  <a:lumMod val="50000"/>
                </a:schemeClr>
              </a:solidFill>
              <a:latin typeface="+mn-lt"/>
            </a:endParaRPr>
          </a:p>
        </p:txBody>
      </p:sp>
      <p:sp>
        <p:nvSpPr>
          <p:cNvPr id="4" name="Rectangle 1">
            <a:extLst>
              <a:ext uri="{FF2B5EF4-FFF2-40B4-BE49-F238E27FC236}">
                <a16:creationId xmlns:a16="http://schemas.microsoft.com/office/drawing/2014/main" id="{18C9853B-1C74-CE24-AF82-0DE44493606D}"/>
              </a:ext>
            </a:extLst>
          </p:cNvPr>
          <p:cNvSpPr>
            <a:spLocks noGrp="1" noChangeArrowheads="1"/>
          </p:cNvSpPr>
          <p:nvPr>
            <p:ph type="body" idx="1"/>
          </p:nvPr>
        </p:nvSpPr>
        <p:spPr bwMode="auto">
          <a:xfrm>
            <a:off x="609600" y="1436785"/>
            <a:ext cx="5072743" cy="4555093"/>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eaLnBrk="0" fontAlgn="base" hangingPunct="0">
              <a:buClrTx/>
              <a:buSzTx/>
              <a:buNone/>
            </a:pPr>
            <a:r>
              <a:rPr lang="vi-VN" altLang="en-US" sz="2400" b="1" dirty="0">
                <a:solidFill>
                  <a:schemeClr val="tx1"/>
                </a:solidFill>
                <a:latin typeface="Arial" panose="020B0604020202020204" pitchFamily="34" charset="0"/>
              </a:rPr>
              <a:t>Chuyển đổi sản phẩm:</a:t>
            </a:r>
          </a:p>
          <a:p>
            <a:pPr marL="571500" lvl="1" indent="-342900" eaLnBrk="0" fontAlgn="base" hangingPunct="0">
              <a:buClrTx/>
              <a:buSzTx/>
              <a:buFont typeface="Arial" panose="020B0604020202020204" pitchFamily="34" charset="0"/>
              <a:buChar char="•"/>
            </a:pPr>
            <a:r>
              <a:rPr lang="vi-VN" altLang="en-US" sz="2400" dirty="0">
                <a:solidFill>
                  <a:schemeClr val="tx1"/>
                </a:solidFill>
                <a:latin typeface="Arial" panose="020B0604020202020204" pitchFamily="34" charset="0"/>
              </a:rPr>
              <a:t>Giảm tỷ trọng nhựa bao bì, tăng nhựa xây dựng và nhựa </a:t>
            </a:r>
            <a:r>
              <a:rPr lang="vi-VN" altLang="en-US" sz="2400">
                <a:solidFill>
                  <a:schemeClr val="tx1"/>
                </a:solidFill>
                <a:latin typeface="Arial" panose="020B0604020202020204" pitchFamily="34" charset="0"/>
              </a:rPr>
              <a:t>kỹ thuật.</a:t>
            </a:r>
            <a:endParaRPr lang="en-US" altLang="en-US" sz="2400">
              <a:solidFill>
                <a:schemeClr val="tx1"/>
              </a:solidFill>
              <a:latin typeface="Arial" panose="020B0604020202020204" pitchFamily="34" charset="0"/>
            </a:endParaRPr>
          </a:p>
          <a:p>
            <a:pPr marL="571500" lvl="1" indent="-342900" eaLnBrk="0" fontAlgn="base" hangingPunct="0">
              <a:buClrTx/>
              <a:buSzTx/>
              <a:buFont typeface="Arial" panose="020B0604020202020204" pitchFamily="34" charset="0"/>
              <a:buChar char="•"/>
            </a:pPr>
            <a:r>
              <a:rPr lang="vi-VN" altLang="en-US" sz="2400" b="1">
                <a:solidFill>
                  <a:schemeClr val="tx1"/>
                </a:solidFill>
                <a:latin typeface="Arial" panose="020B0604020202020204" pitchFamily="34" charset="0"/>
              </a:rPr>
              <a:t>Đầu </a:t>
            </a:r>
            <a:r>
              <a:rPr lang="vi-VN" altLang="en-US" sz="2400" b="1" dirty="0">
                <a:solidFill>
                  <a:schemeClr val="tx1"/>
                </a:solidFill>
                <a:latin typeface="Arial" panose="020B0604020202020204" pitchFamily="34" charset="0"/>
              </a:rPr>
              <a:t>tư </a:t>
            </a:r>
            <a:r>
              <a:rPr lang="vi-VN" altLang="en-US" sz="2400" b="1">
                <a:solidFill>
                  <a:schemeClr val="tx1"/>
                </a:solidFill>
                <a:latin typeface="Arial" panose="020B0604020202020204" pitchFamily="34" charset="0"/>
              </a:rPr>
              <a:t>công nghệ:</a:t>
            </a:r>
            <a:r>
              <a:rPr lang="en-US" altLang="en-US" sz="2400" b="1">
                <a:solidFill>
                  <a:schemeClr val="tx1"/>
                </a:solidFill>
                <a:latin typeface="Arial" panose="020B0604020202020204" pitchFamily="34" charset="0"/>
              </a:rPr>
              <a:t> </a:t>
            </a:r>
            <a:r>
              <a:rPr lang="vi-VN" altLang="en-US" sz="2400">
                <a:solidFill>
                  <a:schemeClr val="tx1"/>
                </a:solidFill>
                <a:latin typeface="Arial" panose="020B0604020202020204" pitchFamily="34" charset="0"/>
              </a:rPr>
              <a:t>Áp </a:t>
            </a:r>
            <a:r>
              <a:rPr lang="vi-VN" altLang="en-US" sz="2400" dirty="0">
                <a:solidFill>
                  <a:schemeClr val="tx1"/>
                </a:solidFill>
                <a:latin typeface="Arial" panose="020B0604020202020204" pitchFamily="34" charset="0"/>
              </a:rPr>
              <a:t>dụng công nghệ tiên tiến, tự động hóa trong </a:t>
            </a:r>
            <a:r>
              <a:rPr lang="vi-VN" altLang="en-US" sz="2400">
                <a:solidFill>
                  <a:schemeClr val="tx1"/>
                </a:solidFill>
                <a:latin typeface="Arial" panose="020B0604020202020204" pitchFamily="34" charset="0"/>
              </a:rPr>
              <a:t>sản xuất.</a:t>
            </a:r>
            <a:endParaRPr lang="en-US" altLang="en-US" sz="2400">
              <a:solidFill>
                <a:schemeClr val="tx1"/>
              </a:solidFill>
              <a:latin typeface="Arial" panose="020B0604020202020204" pitchFamily="34" charset="0"/>
            </a:endParaRPr>
          </a:p>
          <a:p>
            <a:pPr marL="571500" lvl="1" indent="-342900" eaLnBrk="0" fontAlgn="base" hangingPunct="0">
              <a:buClrTx/>
              <a:buSzTx/>
              <a:buFont typeface="Arial" panose="020B0604020202020204" pitchFamily="34" charset="0"/>
              <a:buChar char="•"/>
            </a:pPr>
            <a:r>
              <a:rPr lang="vi-VN" altLang="en-US" sz="2400" b="1">
                <a:solidFill>
                  <a:schemeClr val="tx1"/>
                </a:solidFill>
                <a:latin typeface="Arial" panose="020B0604020202020204" pitchFamily="34" charset="0"/>
              </a:rPr>
              <a:t>Phát </a:t>
            </a:r>
            <a:r>
              <a:rPr lang="vi-VN" altLang="en-US" sz="2400" b="1" dirty="0">
                <a:solidFill>
                  <a:schemeClr val="tx1"/>
                </a:solidFill>
                <a:latin typeface="Arial" panose="020B0604020202020204" pitchFamily="34" charset="0"/>
              </a:rPr>
              <a:t>triển sản </a:t>
            </a:r>
            <a:r>
              <a:rPr lang="vi-VN" altLang="en-US" sz="2400" b="1">
                <a:solidFill>
                  <a:schemeClr val="tx1"/>
                </a:solidFill>
                <a:latin typeface="Arial" panose="020B0604020202020204" pitchFamily="34" charset="0"/>
              </a:rPr>
              <a:t>phẩm xanh:</a:t>
            </a:r>
            <a:r>
              <a:rPr lang="en-US" altLang="en-US" sz="2400" b="1">
                <a:solidFill>
                  <a:schemeClr val="tx1"/>
                </a:solidFill>
                <a:latin typeface="Arial" panose="020B0604020202020204" pitchFamily="34" charset="0"/>
              </a:rPr>
              <a:t> </a:t>
            </a:r>
            <a:r>
              <a:rPr lang="vi-VN" altLang="en-US" sz="2400">
                <a:solidFill>
                  <a:schemeClr val="tx1"/>
                </a:solidFill>
                <a:latin typeface="Arial" panose="020B0604020202020204" pitchFamily="34" charset="0"/>
              </a:rPr>
              <a:t>Sản </a:t>
            </a:r>
            <a:r>
              <a:rPr lang="vi-VN" altLang="en-US" sz="2400" dirty="0">
                <a:solidFill>
                  <a:schemeClr val="tx1"/>
                </a:solidFill>
                <a:latin typeface="Arial" panose="020B0604020202020204" pitchFamily="34" charset="0"/>
              </a:rPr>
              <a:t>xuất nhựa tái chế, nhựa sinh học, thân thiện với môi trường.</a:t>
            </a:r>
          </a:p>
          <a:p>
            <a:pPr marL="380990" indent="-380990" eaLnBrk="0" fontAlgn="base" hangingPunct="0">
              <a:buClrTx/>
              <a:buSzTx/>
            </a:pPr>
            <a:endParaRPr lang="en-US" altLang="en-US" sz="2400" dirty="0">
              <a:solidFill>
                <a:schemeClr val="tx1"/>
              </a:solidFill>
              <a:latin typeface="Arial" panose="020B0604020202020204" pitchFamily="34" charset="0"/>
            </a:endParaRPr>
          </a:p>
        </p:txBody>
      </p:sp>
      <p:sp>
        <p:nvSpPr>
          <p:cNvPr id="3" name="Rectangle 1">
            <a:extLst>
              <a:ext uri="{FF2B5EF4-FFF2-40B4-BE49-F238E27FC236}">
                <a16:creationId xmlns:a16="http://schemas.microsoft.com/office/drawing/2014/main" id="{30668E4D-4AB7-0201-9D8D-0C937C019BAE}"/>
              </a:ext>
            </a:extLst>
          </p:cNvPr>
          <p:cNvSpPr txBox="1">
            <a:spLocks noChangeArrowheads="1"/>
          </p:cNvSpPr>
          <p:nvPr/>
        </p:nvSpPr>
        <p:spPr bwMode="auto">
          <a:xfrm>
            <a:off x="5967401" y="1436785"/>
            <a:ext cx="5614999" cy="4555093"/>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pPr marL="0" indent="0" eaLnBrk="0" fontAlgn="base" hangingPunct="0">
              <a:buClrTx/>
              <a:buSzTx/>
              <a:buNone/>
            </a:pPr>
            <a:r>
              <a:rPr lang="vi-VN" altLang="en-US" sz="2400" b="1" dirty="0">
                <a:solidFill>
                  <a:schemeClr val="tx1"/>
                </a:solidFill>
                <a:latin typeface="Arial" panose="020B0604020202020204" pitchFamily="34" charset="0"/>
              </a:rPr>
              <a:t>Tăng trưởng sản lượng:</a:t>
            </a:r>
          </a:p>
          <a:p>
            <a:pPr marL="636588" lvl="1" indent="-293688" eaLnBrk="0" fontAlgn="base" hangingPunct="0">
              <a:buClrTx/>
              <a:buSzTx/>
              <a:buFont typeface="Arial" panose="020B0604020202020204" pitchFamily="34" charset="0"/>
              <a:buChar char="•"/>
            </a:pPr>
            <a:r>
              <a:rPr lang="vi-VN" altLang="en-US" sz="2400" dirty="0">
                <a:solidFill>
                  <a:schemeClr val="tx1"/>
                </a:solidFill>
                <a:latin typeface="Arial" panose="020B0604020202020204" pitchFamily="34" charset="0"/>
              </a:rPr>
              <a:t>Dự báo đạt 10,92 triệu tấn vào năm 2024, với CAGR 8,44% giai </a:t>
            </a:r>
            <a:r>
              <a:rPr lang="vi-VN" altLang="en-US" sz="2400">
                <a:solidFill>
                  <a:schemeClr val="tx1"/>
                </a:solidFill>
                <a:latin typeface="Arial" panose="020B0604020202020204" pitchFamily="34" charset="0"/>
              </a:rPr>
              <a:t>đoạn 2024-2029.</a:t>
            </a:r>
            <a:endParaRPr lang="en-US" altLang="en-US" sz="2400">
              <a:solidFill>
                <a:schemeClr val="tx1"/>
              </a:solidFill>
              <a:latin typeface="Arial" panose="020B0604020202020204" pitchFamily="34" charset="0"/>
            </a:endParaRPr>
          </a:p>
          <a:p>
            <a:pPr marL="636588" lvl="1" indent="-293688" eaLnBrk="0" fontAlgn="base" hangingPunct="0">
              <a:buClrTx/>
              <a:buSzTx/>
              <a:buFont typeface="Arial" panose="020B0604020202020204" pitchFamily="34" charset="0"/>
              <a:buChar char="•"/>
            </a:pPr>
            <a:r>
              <a:rPr lang="vi-VN" altLang="en-US" sz="2400" b="1">
                <a:solidFill>
                  <a:schemeClr val="tx1"/>
                </a:solidFill>
                <a:latin typeface="Arial" panose="020B0604020202020204" pitchFamily="34" charset="0"/>
              </a:rPr>
              <a:t>Mở </a:t>
            </a:r>
            <a:r>
              <a:rPr lang="vi-VN" altLang="en-US" sz="2400" b="1" dirty="0">
                <a:solidFill>
                  <a:schemeClr val="tx1"/>
                </a:solidFill>
                <a:latin typeface="Arial" panose="020B0604020202020204" pitchFamily="34" charset="0"/>
              </a:rPr>
              <a:t>rộng </a:t>
            </a:r>
            <a:r>
              <a:rPr lang="vi-VN" altLang="en-US" sz="2400" b="1">
                <a:solidFill>
                  <a:schemeClr val="tx1"/>
                </a:solidFill>
                <a:latin typeface="Arial" panose="020B0604020202020204" pitchFamily="34" charset="0"/>
              </a:rPr>
              <a:t>thị trường:</a:t>
            </a:r>
            <a:r>
              <a:rPr lang="en-US" altLang="en-US" sz="2400" b="1">
                <a:solidFill>
                  <a:schemeClr val="tx1"/>
                </a:solidFill>
                <a:latin typeface="Arial" panose="020B0604020202020204" pitchFamily="34" charset="0"/>
              </a:rPr>
              <a:t> </a:t>
            </a:r>
            <a:r>
              <a:rPr lang="vi-VN" altLang="en-US" sz="2400">
                <a:solidFill>
                  <a:schemeClr val="tx1"/>
                </a:solidFill>
                <a:latin typeface="Arial" panose="020B0604020202020204" pitchFamily="34" charset="0"/>
              </a:rPr>
              <a:t>Tiếp </a:t>
            </a:r>
            <a:r>
              <a:rPr lang="vi-VN" altLang="en-US" sz="2400" dirty="0">
                <a:solidFill>
                  <a:schemeClr val="tx1"/>
                </a:solidFill>
                <a:latin typeface="Arial" panose="020B0604020202020204" pitchFamily="34" charset="0"/>
              </a:rPr>
              <a:t>tục chinh phục các thị trường mới, tăng thị phần tại Mỹ, EU, </a:t>
            </a:r>
            <a:r>
              <a:rPr lang="vi-VN" altLang="en-US" sz="2400">
                <a:solidFill>
                  <a:schemeClr val="tx1"/>
                </a:solidFill>
                <a:latin typeface="Arial" panose="020B0604020202020204" pitchFamily="34" charset="0"/>
              </a:rPr>
              <a:t>Nhật Bản.</a:t>
            </a:r>
            <a:endParaRPr lang="en-US" altLang="en-US" sz="2400">
              <a:solidFill>
                <a:schemeClr val="tx1"/>
              </a:solidFill>
              <a:latin typeface="Arial" panose="020B0604020202020204" pitchFamily="34" charset="0"/>
            </a:endParaRPr>
          </a:p>
          <a:p>
            <a:pPr marL="636588" lvl="1" indent="-293688" eaLnBrk="0" fontAlgn="base" hangingPunct="0">
              <a:buClrTx/>
              <a:buSzTx/>
              <a:buFont typeface="Arial" panose="020B0604020202020204" pitchFamily="34" charset="0"/>
              <a:buChar char="•"/>
            </a:pPr>
            <a:r>
              <a:rPr lang="vi-VN" altLang="en-US" sz="2400" b="1">
                <a:solidFill>
                  <a:schemeClr val="tx1"/>
                </a:solidFill>
                <a:latin typeface="Arial" panose="020B0604020202020204" pitchFamily="34" charset="0"/>
              </a:rPr>
              <a:t>Phát </a:t>
            </a:r>
            <a:r>
              <a:rPr lang="vi-VN" altLang="en-US" sz="2400" b="1" dirty="0">
                <a:solidFill>
                  <a:schemeClr val="tx1"/>
                </a:solidFill>
                <a:latin typeface="Arial" panose="020B0604020202020204" pitchFamily="34" charset="0"/>
              </a:rPr>
              <a:t>triển </a:t>
            </a:r>
            <a:r>
              <a:rPr lang="vi-VN" altLang="en-US" sz="2400" b="1">
                <a:solidFill>
                  <a:schemeClr val="tx1"/>
                </a:solidFill>
                <a:latin typeface="Arial" panose="020B0604020202020204" pitchFamily="34" charset="0"/>
              </a:rPr>
              <a:t>bền vững:</a:t>
            </a:r>
            <a:r>
              <a:rPr lang="en-US" altLang="en-US" sz="2400" b="1">
                <a:solidFill>
                  <a:schemeClr val="tx1"/>
                </a:solidFill>
                <a:latin typeface="Arial" panose="020B0604020202020204" pitchFamily="34" charset="0"/>
              </a:rPr>
              <a:t> </a:t>
            </a:r>
            <a:r>
              <a:rPr lang="vi-VN" altLang="en-US" sz="2400">
                <a:solidFill>
                  <a:schemeClr val="tx1"/>
                </a:solidFill>
                <a:latin typeface="Arial" panose="020B0604020202020204" pitchFamily="34" charset="0"/>
              </a:rPr>
              <a:t>Hướng </a:t>
            </a:r>
            <a:r>
              <a:rPr lang="vi-VN" altLang="en-US" sz="2400" dirty="0">
                <a:solidFill>
                  <a:schemeClr val="tx1"/>
                </a:solidFill>
                <a:latin typeface="Arial" panose="020B0604020202020204" pitchFamily="34" charset="0"/>
              </a:rPr>
              <a:t>tới sản xuất xanh, giảm thiểu tác động môi trường.</a:t>
            </a:r>
          </a:p>
          <a:p>
            <a:pPr marL="380990" indent="-380990" eaLnBrk="0" fontAlgn="base" hangingPunct="0">
              <a:buClrTx/>
              <a:buSzTx/>
            </a:pPr>
            <a:endParaRPr lang="en-US" altLang="en-US" sz="2400" dirty="0">
              <a:solidFill>
                <a:schemeClr val="tx1"/>
              </a:solidFill>
              <a:latin typeface="Arial" panose="020B0604020202020204" pitchFamily="34" charset="0"/>
            </a:endParaRPr>
          </a:p>
        </p:txBody>
      </p:sp>
    </p:spTree>
    <p:extLst>
      <p:ext uri="{BB962C8B-B14F-4D97-AF65-F5344CB8AC3E}">
        <p14:creationId xmlns:p14="http://schemas.microsoft.com/office/powerpoint/2010/main" val="34572777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0EADF-D658-457E-995C-20784FB1AB60}"/>
              </a:ext>
            </a:extLst>
          </p:cNvPr>
          <p:cNvSpPr>
            <a:spLocks noGrp="1"/>
          </p:cNvSpPr>
          <p:nvPr>
            <p:ph type="title"/>
          </p:nvPr>
        </p:nvSpPr>
        <p:spPr>
          <a:xfrm>
            <a:off x="0" y="548633"/>
            <a:ext cx="12192000" cy="495200"/>
          </a:xfrm>
        </p:spPr>
        <p:txBody>
          <a:bodyPr>
            <a:noAutofit/>
          </a:bodyPr>
          <a:lstStyle/>
          <a:p>
            <a:r>
              <a:rPr lang="vi-VN">
                <a:solidFill>
                  <a:schemeClr val="accent1">
                    <a:lumMod val="50000"/>
                  </a:schemeClr>
                </a:solidFill>
                <a:latin typeface="+mn-lt"/>
              </a:rPr>
              <a:t>ĐỊNH MỨC TIÊU HAO NĂNG LƯỢNG </a:t>
            </a:r>
            <a:r>
              <a:rPr lang="en-US">
                <a:solidFill>
                  <a:schemeClr val="accent1">
                    <a:lumMod val="50000"/>
                  </a:schemeClr>
                </a:solidFill>
                <a:latin typeface="+mn-lt"/>
              </a:rPr>
              <a:t>CHO NGÀNH SẢN XUẤT NHỰA</a:t>
            </a:r>
            <a:endParaRPr lang="en-US" dirty="0">
              <a:solidFill>
                <a:schemeClr val="accent1">
                  <a:lumMod val="50000"/>
                </a:schemeClr>
              </a:solidFill>
              <a:latin typeface="+mn-lt"/>
            </a:endParaRPr>
          </a:p>
        </p:txBody>
      </p:sp>
      <p:graphicFrame>
        <p:nvGraphicFramePr>
          <p:cNvPr id="4" name="Table 3">
            <a:extLst>
              <a:ext uri="{FF2B5EF4-FFF2-40B4-BE49-F238E27FC236}">
                <a16:creationId xmlns:a16="http://schemas.microsoft.com/office/drawing/2014/main" id="{20D01C69-BEB3-4E34-B161-CBF7ECA5FF46}"/>
              </a:ext>
            </a:extLst>
          </p:cNvPr>
          <p:cNvGraphicFramePr>
            <a:graphicFrameLocks noGrp="1"/>
          </p:cNvGraphicFramePr>
          <p:nvPr/>
        </p:nvGraphicFramePr>
        <p:xfrm>
          <a:off x="609600" y="1452363"/>
          <a:ext cx="10972801" cy="4507316"/>
        </p:xfrm>
        <a:graphic>
          <a:graphicData uri="http://schemas.openxmlformats.org/drawingml/2006/table">
            <a:tbl>
              <a:tblPr firstRow="1" firstCol="1" bandRow="1">
                <a:tableStyleId>{912C8C85-51F0-491E-9774-3900AFEF0FD7}</a:tableStyleId>
              </a:tblPr>
              <a:tblGrid>
                <a:gridCol w="5095461">
                  <a:extLst>
                    <a:ext uri="{9D8B030D-6E8A-4147-A177-3AD203B41FA5}">
                      <a16:colId xmlns:a16="http://schemas.microsoft.com/office/drawing/2014/main" val="1885385817"/>
                    </a:ext>
                  </a:extLst>
                </a:gridCol>
                <a:gridCol w="159026">
                  <a:extLst>
                    <a:ext uri="{9D8B030D-6E8A-4147-A177-3AD203B41FA5}">
                      <a16:colId xmlns:a16="http://schemas.microsoft.com/office/drawing/2014/main" val="3519789765"/>
                    </a:ext>
                  </a:extLst>
                </a:gridCol>
                <a:gridCol w="5718314">
                  <a:extLst>
                    <a:ext uri="{9D8B030D-6E8A-4147-A177-3AD203B41FA5}">
                      <a16:colId xmlns:a16="http://schemas.microsoft.com/office/drawing/2014/main" val="2278902221"/>
                    </a:ext>
                  </a:extLst>
                </a:gridCol>
              </a:tblGrid>
              <a:tr h="475828">
                <a:tc gridSpan="2">
                  <a:txBody>
                    <a:bodyPr/>
                    <a:lstStyle/>
                    <a:p>
                      <a:pPr algn="ctr">
                        <a:lnSpc>
                          <a:spcPct val="125000"/>
                        </a:lnSpc>
                        <a:spcBef>
                          <a:spcPts val="600"/>
                        </a:spcBef>
                        <a:spcAft>
                          <a:spcPts val="600"/>
                        </a:spcAft>
                      </a:pPr>
                      <a:r>
                        <a:rPr lang="en-US" sz="2000" b="1" dirty="0">
                          <a:solidFill>
                            <a:srgbClr val="FFFFFF"/>
                          </a:solidFill>
                          <a:effectLst/>
                          <a:latin typeface="+mn-lt"/>
                          <a:ea typeface="Calibri" panose="020F0502020204030204" pitchFamily="34" charset="0"/>
                          <a:cs typeface="Times New Roman" panose="02020603050405020304" pitchFamily="18" charset="0"/>
                        </a:rPr>
                        <a:t>Định mức tiêu hao năng lượng (ĐMTHNL)</a:t>
                      </a:r>
                      <a:endParaRPr lang="en-US" sz="2400" dirty="0">
                        <a:effectLst/>
                        <a:latin typeface="+mn-lt"/>
                        <a:ea typeface="Calibri" panose="020F0502020204030204" pitchFamily="34" charset="0"/>
                        <a:cs typeface="Times New Roman" panose="02020603050405020304" pitchFamily="18" charset="0"/>
                      </a:endParaRPr>
                    </a:p>
                  </a:txBody>
                  <a:tcPr marL="43518" marR="43518" marT="0" marB="0" anchor="ctr">
                    <a:solidFill>
                      <a:schemeClr val="accent1">
                        <a:lumMod val="50000"/>
                      </a:schemeClr>
                    </a:solidFill>
                  </a:tcPr>
                </a:tc>
                <a:tc hMerge="1">
                  <a:txBody>
                    <a:bodyPr/>
                    <a:lstStyle/>
                    <a:p>
                      <a:pPr algn="ctr">
                        <a:lnSpc>
                          <a:spcPct val="125000"/>
                        </a:lnSpc>
                        <a:spcBef>
                          <a:spcPts val="600"/>
                        </a:spcBef>
                        <a:spcAft>
                          <a:spcPts val="600"/>
                        </a:spcAft>
                      </a:pPr>
                      <a:r>
                        <a:rPr lang="vi-VN" sz="2000" b="1" dirty="0">
                          <a:solidFill>
                            <a:srgbClr val="FFFFFF"/>
                          </a:solidFill>
                          <a:effectLst/>
                          <a:latin typeface="+mn-lt"/>
                        </a:rPr>
                        <a:t>Các yêu cầu liên quan khác</a:t>
                      </a:r>
                      <a:endParaRPr lang="en-US" sz="2400" dirty="0">
                        <a:effectLst/>
                        <a:latin typeface="+mn-lt"/>
                        <a:ea typeface="Calibri" panose="020F0502020204030204" pitchFamily="34" charset="0"/>
                        <a:cs typeface="Times New Roman" panose="02020603050405020304" pitchFamily="18" charset="0"/>
                      </a:endParaRPr>
                    </a:p>
                  </a:txBody>
                  <a:tcPr marL="43518" marR="43518" marT="0" marB="0" anchor="ctr">
                    <a:solidFill>
                      <a:schemeClr val="accent1">
                        <a:lumMod val="50000"/>
                      </a:schemeClr>
                    </a:solidFill>
                  </a:tcPr>
                </a:tc>
                <a:tc>
                  <a:txBody>
                    <a:bodyPr/>
                    <a:lstStyle/>
                    <a:p>
                      <a:pPr algn="ctr">
                        <a:lnSpc>
                          <a:spcPct val="125000"/>
                        </a:lnSpc>
                        <a:spcBef>
                          <a:spcPts val="600"/>
                        </a:spcBef>
                        <a:spcAft>
                          <a:spcPts val="600"/>
                        </a:spcAft>
                      </a:pPr>
                      <a:r>
                        <a:rPr lang="vi-VN" sz="2000" b="1" dirty="0">
                          <a:solidFill>
                            <a:srgbClr val="FFFFFF"/>
                          </a:solidFill>
                          <a:effectLst/>
                          <a:latin typeface="+mn-lt"/>
                        </a:rPr>
                        <a:t>Các yêu cầu liên quan khác</a:t>
                      </a:r>
                      <a:endParaRPr lang="en-US" sz="2400" dirty="0">
                        <a:effectLst/>
                        <a:latin typeface="+mn-lt"/>
                        <a:ea typeface="Calibri" panose="020F0502020204030204" pitchFamily="34" charset="0"/>
                        <a:cs typeface="Times New Roman" panose="02020603050405020304" pitchFamily="18" charset="0"/>
                      </a:endParaRPr>
                    </a:p>
                  </a:txBody>
                  <a:tcPr marL="43518" marR="43518" marT="0" marB="0" anchor="ctr">
                    <a:solidFill>
                      <a:schemeClr val="accent1">
                        <a:lumMod val="50000"/>
                      </a:schemeClr>
                    </a:solidFill>
                  </a:tcPr>
                </a:tc>
                <a:extLst>
                  <a:ext uri="{0D108BD9-81ED-4DB2-BD59-A6C34878D82A}">
                    <a16:rowId xmlns:a16="http://schemas.microsoft.com/office/drawing/2014/main" val="4069407932"/>
                  </a:ext>
                </a:extLst>
              </a:tr>
              <a:tr h="597711">
                <a:tc gridSpan="3">
                  <a:txBody>
                    <a:bodyPr/>
                    <a:lstStyle/>
                    <a:p>
                      <a:pPr algn="just">
                        <a:lnSpc>
                          <a:spcPct val="125000"/>
                        </a:lnSpc>
                        <a:spcBef>
                          <a:spcPts val="600"/>
                        </a:spcBef>
                        <a:spcAft>
                          <a:spcPts val="600"/>
                        </a:spcAft>
                      </a:pPr>
                      <a:r>
                        <a:rPr lang="vi-VN" sz="1600" b="0" i="0" u="none" strike="noStrike" cap="none" dirty="0">
                          <a:solidFill>
                            <a:schemeClr val="tx1"/>
                          </a:solidFill>
                          <a:effectLst/>
                          <a:latin typeface="+mn-lt"/>
                          <a:ea typeface="+mn-ea"/>
                          <a:cs typeface="+mn-cs"/>
                          <a:sym typeface="Arial"/>
                        </a:rPr>
                        <a:t>Theo quy định tại Điều </a:t>
                      </a:r>
                      <a:r>
                        <a:rPr lang="en-US" sz="1600" b="0" i="0" u="none" strike="noStrike" cap="none" dirty="0">
                          <a:solidFill>
                            <a:schemeClr val="tx1"/>
                          </a:solidFill>
                          <a:effectLst/>
                          <a:latin typeface="+mn-lt"/>
                          <a:ea typeface="+mn-ea"/>
                          <a:cs typeface="+mn-cs"/>
                          <a:sym typeface="Arial"/>
                        </a:rPr>
                        <a:t>5</a:t>
                      </a:r>
                      <a:r>
                        <a:rPr lang="vi-VN" sz="1600" b="0" i="0" u="none" strike="noStrike" cap="none" dirty="0">
                          <a:solidFill>
                            <a:schemeClr val="tx1"/>
                          </a:solidFill>
                          <a:effectLst/>
                          <a:latin typeface="+mn-lt"/>
                          <a:ea typeface="+mn-ea"/>
                          <a:cs typeface="+mn-cs"/>
                          <a:sym typeface="Arial"/>
                        </a:rPr>
                        <a:t> </a:t>
                      </a:r>
                      <a:r>
                        <a:rPr lang="vi-VN" sz="1800" b="1" i="0" u="none" strike="noStrike" cap="none" dirty="0">
                          <a:solidFill>
                            <a:schemeClr val="accent1">
                              <a:lumMod val="50000"/>
                            </a:schemeClr>
                          </a:solidFill>
                          <a:effectLst/>
                          <a:latin typeface="+mn-lt"/>
                          <a:ea typeface="+mn-ea"/>
                          <a:cs typeface="+mn-cs"/>
                          <a:sym typeface="Arial"/>
                        </a:rPr>
                        <a:t>Thông tư </a:t>
                      </a:r>
                      <a:r>
                        <a:rPr lang="en-US" sz="1800" b="1" i="0" u="none" strike="noStrike" cap="none" dirty="0">
                          <a:solidFill>
                            <a:schemeClr val="accent1">
                              <a:lumMod val="50000"/>
                            </a:schemeClr>
                          </a:solidFill>
                          <a:effectLst/>
                          <a:latin typeface="+mn-lt"/>
                          <a:ea typeface="+mn-ea"/>
                          <a:cs typeface="+mn-cs"/>
                          <a:sym typeface="Arial"/>
                        </a:rPr>
                        <a:t>29/2024/</a:t>
                      </a:r>
                      <a:r>
                        <a:rPr lang="vi-VN" sz="1800" b="1" i="0" u="none" strike="noStrike" cap="none" dirty="0">
                          <a:solidFill>
                            <a:schemeClr val="accent1">
                              <a:lumMod val="50000"/>
                            </a:schemeClr>
                          </a:solidFill>
                          <a:effectLst/>
                          <a:latin typeface="+mn-lt"/>
                          <a:ea typeface="+mn-ea"/>
                          <a:cs typeface="+mn-cs"/>
                          <a:sym typeface="Arial"/>
                        </a:rPr>
                        <a:t>TT-BCT</a:t>
                      </a:r>
                      <a:r>
                        <a:rPr lang="vi-VN" sz="1600" b="0" i="0" u="none" strike="noStrike" cap="none" dirty="0">
                          <a:solidFill>
                            <a:schemeClr val="tx1"/>
                          </a:solidFill>
                          <a:effectLst/>
                          <a:latin typeface="+mn-lt"/>
                          <a:ea typeface="+mn-ea"/>
                          <a:cs typeface="+mn-cs"/>
                          <a:sym typeface="Arial"/>
                        </a:rPr>
                        <a:t>, ĐMTHNL đối với ngành </a:t>
                      </a:r>
                      <a:r>
                        <a:rPr lang="en-US" sz="1600" b="0" i="0" u="none" strike="noStrike" cap="none" dirty="0">
                          <a:solidFill>
                            <a:schemeClr val="tx1"/>
                          </a:solidFill>
                          <a:effectLst/>
                          <a:latin typeface="+mn-lt"/>
                          <a:ea typeface="+mn-ea"/>
                          <a:cs typeface="+mn-cs"/>
                          <a:sym typeface="Arial"/>
                        </a:rPr>
                        <a:t>sản xuất nhựa (mức sử dụng điện từ 3.000.000 kWh/năm trở lên) là</a:t>
                      </a:r>
                      <a:endParaRPr lang="vi-VN" sz="1600" b="1" i="0" u="none" strike="noStrike" cap="none" dirty="0">
                        <a:solidFill>
                          <a:schemeClr val="tx1"/>
                        </a:solidFill>
                        <a:effectLst/>
                        <a:latin typeface="+mn-lt"/>
                        <a:ea typeface="+mn-ea"/>
                        <a:cs typeface="+mn-cs"/>
                        <a:sym typeface="Arial"/>
                      </a:endParaRPr>
                    </a:p>
                  </a:txBody>
                  <a:tcPr marL="68580" marR="68580" marT="0" marB="0" anchor="ctr"/>
                </a:tc>
                <a:tc hMerge="1">
                  <a:txBody>
                    <a:bodyPr/>
                    <a:lstStyle/>
                    <a:p>
                      <a:pPr algn="just">
                        <a:lnSpc>
                          <a:spcPct val="125000"/>
                        </a:lnSpc>
                        <a:spcBef>
                          <a:spcPts val="600"/>
                        </a:spcBef>
                        <a:spcAft>
                          <a:spcPts val="600"/>
                        </a:spcAft>
                      </a:pPr>
                      <a:endParaRPr lang="vi-VN" sz="1600" b="1" i="0" u="none" strike="noStrike" cap="none" dirty="0">
                        <a:solidFill>
                          <a:schemeClr val="tx1"/>
                        </a:solidFill>
                        <a:effectLst/>
                        <a:latin typeface="+mn-lt"/>
                        <a:ea typeface="+mn-ea"/>
                        <a:cs typeface="+mn-cs"/>
                        <a:sym typeface="Arial"/>
                      </a:endParaRPr>
                    </a:p>
                  </a:txBody>
                  <a:tcPr marL="68580" marR="68580" marT="0" marB="0" anchor="ctr"/>
                </a:tc>
                <a:tc hMerge="1">
                  <a:txBody>
                    <a:bodyPr/>
                    <a:lstStyle/>
                    <a:p>
                      <a:pPr algn="just">
                        <a:lnSpc>
                          <a:spcPct val="125000"/>
                        </a:lnSpc>
                        <a:spcBef>
                          <a:spcPts val="600"/>
                        </a:spcBef>
                        <a:spcAft>
                          <a:spcPts val="600"/>
                        </a:spcAft>
                      </a:pPr>
                      <a:endParaRPr lang="vi-VN" sz="1600" b="1" i="0" u="none" strike="noStrike" cap="none" dirty="0">
                        <a:solidFill>
                          <a:schemeClr val="tx1"/>
                        </a:solidFill>
                        <a:effectLst/>
                        <a:latin typeface="+mn-lt"/>
                        <a:ea typeface="+mn-ea"/>
                        <a:cs typeface="+mn-cs"/>
                        <a:sym typeface="Arial"/>
                      </a:endParaRPr>
                    </a:p>
                  </a:txBody>
                  <a:tcPr marL="68580" marR="68580" marT="0" marB="0" anchor="ctr"/>
                </a:tc>
                <a:extLst>
                  <a:ext uri="{0D108BD9-81ED-4DB2-BD59-A6C34878D82A}">
                    <a16:rowId xmlns:a16="http://schemas.microsoft.com/office/drawing/2014/main" val="347692109"/>
                  </a:ext>
                </a:extLst>
              </a:tr>
              <a:tr h="3201737">
                <a:tc>
                  <a:txBody>
                    <a:bodyPr/>
                    <a:lstStyle/>
                    <a:p>
                      <a:pPr marL="0" indent="0" algn="just">
                        <a:lnSpc>
                          <a:spcPct val="100000"/>
                        </a:lnSpc>
                        <a:spcBef>
                          <a:spcPts val="600"/>
                        </a:spcBef>
                        <a:spcAft>
                          <a:spcPts val="600"/>
                        </a:spcAft>
                        <a:buNone/>
                      </a:pPr>
                      <a:r>
                        <a:rPr lang="en-US" sz="1600" b="0" i="0" u="none" strike="noStrike" cap="none" dirty="0">
                          <a:solidFill>
                            <a:schemeClr val="tx1"/>
                          </a:solidFill>
                          <a:effectLst/>
                          <a:latin typeface="+mn-lt"/>
                          <a:ea typeface="+mn-ea"/>
                          <a:cs typeface="+mn-cs"/>
                          <a:sym typeface="Arial"/>
                        </a:rPr>
                        <a:t>1. Nhựa bao </a:t>
                      </a:r>
                      <a:r>
                        <a:rPr lang="en-US" sz="1600" b="0" i="0" u="none" strike="noStrike" cap="none" dirty="0" err="1">
                          <a:solidFill>
                            <a:schemeClr val="tx1"/>
                          </a:solidFill>
                          <a:effectLst/>
                          <a:latin typeface="+mn-lt"/>
                          <a:ea typeface="+mn-ea"/>
                          <a:cs typeface="+mn-cs"/>
                          <a:sym typeface="Arial"/>
                        </a:rPr>
                        <a:t>gòi</a:t>
                      </a:r>
                      <a:endParaRPr lang="en-US" sz="1600" b="0" i="0" u="none" strike="noStrike" cap="none" dirty="0">
                        <a:solidFill>
                          <a:schemeClr val="tx1"/>
                        </a:solidFill>
                        <a:effectLst/>
                        <a:latin typeface="+mn-lt"/>
                        <a:ea typeface="+mn-ea"/>
                        <a:cs typeface="+mn-cs"/>
                        <a:sym typeface="Arial"/>
                      </a:endParaRPr>
                    </a:p>
                    <a:p>
                      <a:pPr marL="285750" indent="-285750" algn="just">
                        <a:lnSpc>
                          <a:spcPct val="100000"/>
                        </a:lnSpc>
                        <a:spcBef>
                          <a:spcPts val="600"/>
                        </a:spcBef>
                        <a:spcAft>
                          <a:spcPts val="600"/>
                        </a:spcAft>
                        <a:buFont typeface="Arial" panose="020B0604020202020204" pitchFamily="34" charset="0"/>
                        <a:buChar char="•"/>
                      </a:pPr>
                      <a:r>
                        <a:rPr lang="en-US" sz="1600" b="0" i="0" u="none" strike="noStrike" cap="none" dirty="0">
                          <a:solidFill>
                            <a:schemeClr val="tx1"/>
                          </a:solidFill>
                          <a:effectLst/>
                          <a:latin typeface="+mn-lt"/>
                          <a:ea typeface="+mn-ea"/>
                          <a:cs typeface="+mn-cs"/>
                          <a:sym typeface="Arial"/>
                        </a:rPr>
                        <a:t>Túi nhựa: 0,95 kWh/kg</a:t>
                      </a:r>
                    </a:p>
                    <a:p>
                      <a:pPr marL="285750" indent="-285750" algn="just">
                        <a:lnSpc>
                          <a:spcPct val="100000"/>
                        </a:lnSpc>
                        <a:spcBef>
                          <a:spcPts val="600"/>
                        </a:spcBef>
                        <a:spcAft>
                          <a:spcPts val="600"/>
                        </a:spcAft>
                        <a:buFont typeface="Arial" panose="020B0604020202020204" pitchFamily="34" charset="0"/>
                        <a:buChar char="•"/>
                      </a:pPr>
                      <a:r>
                        <a:rPr lang="en-US" sz="1600" b="0" i="0" u="none" strike="noStrike" cap="none" dirty="0">
                          <a:solidFill>
                            <a:schemeClr val="tx1"/>
                          </a:solidFill>
                          <a:effectLst/>
                          <a:latin typeface="+mn-lt"/>
                          <a:ea typeface="+mn-ea"/>
                          <a:cs typeface="+mn-cs"/>
                          <a:sym typeface="Arial"/>
                        </a:rPr>
                        <a:t>Chai nhựa: 1.45 kWh/kg</a:t>
                      </a:r>
                    </a:p>
                    <a:p>
                      <a:pPr marL="285750" indent="-285750" algn="just">
                        <a:lnSpc>
                          <a:spcPct val="100000"/>
                        </a:lnSpc>
                        <a:spcBef>
                          <a:spcPts val="600"/>
                        </a:spcBef>
                        <a:spcAft>
                          <a:spcPts val="600"/>
                        </a:spcAft>
                        <a:buFont typeface="Arial" panose="020B0604020202020204" pitchFamily="34" charset="0"/>
                        <a:buChar char="•"/>
                      </a:pPr>
                      <a:r>
                        <a:rPr lang="en-US" sz="1600" b="0" i="0" u="none" strike="noStrike" cap="none" dirty="0">
                          <a:solidFill>
                            <a:schemeClr val="tx1"/>
                          </a:solidFill>
                          <a:effectLst/>
                          <a:latin typeface="+mn-lt"/>
                          <a:ea typeface="+mn-ea"/>
                          <a:cs typeface="+mn-cs"/>
                          <a:sym typeface="Arial"/>
                        </a:rPr>
                        <a:t>Nhựa bao bì: 0,62 kWh/kg</a:t>
                      </a:r>
                    </a:p>
                    <a:p>
                      <a:pPr marL="0" indent="0" algn="just">
                        <a:lnSpc>
                          <a:spcPct val="100000"/>
                        </a:lnSpc>
                        <a:spcBef>
                          <a:spcPts val="600"/>
                        </a:spcBef>
                        <a:spcAft>
                          <a:spcPts val="600"/>
                        </a:spcAft>
                        <a:buNone/>
                      </a:pPr>
                      <a:r>
                        <a:rPr lang="en-US" sz="1600" b="0" i="0" u="none" strike="noStrike" cap="none" dirty="0">
                          <a:solidFill>
                            <a:schemeClr val="tx1"/>
                          </a:solidFill>
                          <a:effectLst/>
                          <a:latin typeface="+mn-lt"/>
                          <a:ea typeface="+mn-ea"/>
                          <a:cs typeface="+mn-cs"/>
                          <a:sym typeface="Arial"/>
                        </a:rPr>
                        <a:t>2. Nhựa vật liệu xây dựng</a:t>
                      </a:r>
                    </a:p>
                    <a:p>
                      <a:pPr marL="285750" indent="-285750" algn="just">
                        <a:lnSpc>
                          <a:spcPct val="100000"/>
                        </a:lnSpc>
                        <a:spcBef>
                          <a:spcPts val="600"/>
                        </a:spcBef>
                        <a:spcAft>
                          <a:spcPts val="600"/>
                        </a:spcAft>
                        <a:buFont typeface="Arial" panose="020B0604020202020204" pitchFamily="34" charset="0"/>
                        <a:buChar char="•"/>
                      </a:pPr>
                      <a:r>
                        <a:rPr lang="en-US" sz="1600" b="0" i="0" u="none" strike="noStrike" cap="none" dirty="0">
                          <a:solidFill>
                            <a:schemeClr val="tx1"/>
                          </a:solidFill>
                          <a:effectLst/>
                          <a:latin typeface="+mn-lt"/>
                          <a:ea typeface="+mn-ea"/>
                          <a:cs typeface="+mn-cs"/>
                          <a:sym typeface="Arial"/>
                        </a:rPr>
                        <a:t>PVC: 0,35 kWh/kg</a:t>
                      </a:r>
                    </a:p>
                    <a:p>
                      <a:pPr marL="285750" indent="-285750" algn="just">
                        <a:lnSpc>
                          <a:spcPct val="100000"/>
                        </a:lnSpc>
                        <a:spcBef>
                          <a:spcPts val="600"/>
                        </a:spcBef>
                        <a:spcAft>
                          <a:spcPts val="600"/>
                        </a:spcAft>
                        <a:buFont typeface="Arial" panose="020B0604020202020204" pitchFamily="34" charset="0"/>
                        <a:buChar char="•"/>
                      </a:pPr>
                      <a:r>
                        <a:rPr lang="en-US" sz="1600" b="0" i="0" u="none" strike="noStrike" cap="none" dirty="0">
                          <a:solidFill>
                            <a:schemeClr val="tx1"/>
                          </a:solidFill>
                          <a:effectLst/>
                          <a:latin typeface="+mn-lt"/>
                          <a:ea typeface="+mn-ea"/>
                          <a:cs typeface="+mn-cs"/>
                          <a:sym typeface="Arial"/>
                        </a:rPr>
                        <a:t>HDPE&amp;PPR: 0,58 kWh/kg</a:t>
                      </a:r>
                    </a:p>
                    <a:p>
                      <a:pPr marL="0" indent="0" algn="just">
                        <a:lnSpc>
                          <a:spcPct val="100000"/>
                        </a:lnSpc>
                        <a:spcBef>
                          <a:spcPts val="600"/>
                        </a:spcBef>
                        <a:spcAft>
                          <a:spcPts val="600"/>
                        </a:spcAft>
                        <a:buNone/>
                      </a:pPr>
                      <a:r>
                        <a:rPr lang="en-US" sz="1600" b="0" i="0" u="none" strike="noStrike" cap="none" dirty="0">
                          <a:solidFill>
                            <a:schemeClr val="tx1"/>
                          </a:solidFill>
                          <a:effectLst/>
                          <a:latin typeface="+mn-lt"/>
                          <a:ea typeface="+mn-ea"/>
                          <a:cs typeface="+mn-cs"/>
                          <a:sym typeface="Arial"/>
                        </a:rPr>
                        <a:t>3. Nhựa gia dụng: 1,0 kWh/kg</a:t>
                      </a:r>
                    </a:p>
                    <a:p>
                      <a:pPr marL="0" indent="0" algn="just">
                        <a:lnSpc>
                          <a:spcPct val="100000"/>
                        </a:lnSpc>
                        <a:spcBef>
                          <a:spcPts val="600"/>
                        </a:spcBef>
                        <a:spcAft>
                          <a:spcPts val="600"/>
                        </a:spcAft>
                        <a:buNone/>
                      </a:pPr>
                      <a:r>
                        <a:rPr lang="en-US" sz="1600" b="0" i="0" u="none" strike="noStrike" cap="none" dirty="0">
                          <a:solidFill>
                            <a:schemeClr val="tx1"/>
                          </a:solidFill>
                          <a:effectLst/>
                          <a:latin typeface="+mn-lt"/>
                          <a:ea typeface="+mn-ea"/>
                          <a:cs typeface="+mn-cs"/>
                          <a:sym typeface="Arial"/>
                        </a:rPr>
                        <a:t>4. Nhựa kỹ thuật: kWh/kg</a:t>
                      </a:r>
                      <a:endParaRPr lang="vi-VN" sz="1600" b="0" i="0" u="none" strike="noStrike" cap="none" dirty="0">
                        <a:solidFill>
                          <a:schemeClr val="tx1"/>
                        </a:solidFill>
                        <a:effectLst/>
                        <a:latin typeface="+mn-lt"/>
                        <a:ea typeface="+mn-ea"/>
                        <a:cs typeface="+mn-cs"/>
                        <a:sym typeface="Arial"/>
                      </a:endParaRPr>
                    </a:p>
                  </a:txBody>
                  <a:tcPr marL="68580" marR="68580" marT="0" marB="0" anchor="ctr"/>
                </a:tc>
                <a:tc gridSpan="2">
                  <a:txBody>
                    <a:bodyPr/>
                    <a:lstStyle/>
                    <a:p>
                      <a:pPr algn="just">
                        <a:lnSpc>
                          <a:spcPct val="125000"/>
                        </a:lnSpc>
                        <a:spcBef>
                          <a:spcPts val="600"/>
                        </a:spcBef>
                        <a:spcAft>
                          <a:spcPts val="600"/>
                        </a:spcAft>
                      </a:pPr>
                      <a:r>
                        <a:rPr lang="vi-VN" sz="1600" dirty="0">
                          <a:effectLst/>
                          <a:latin typeface="+mn-lt"/>
                        </a:rPr>
                        <a:t>-</a:t>
                      </a:r>
                      <a:r>
                        <a:rPr lang="en-US" sz="1600" dirty="0">
                          <a:effectLst/>
                          <a:latin typeface="+mn-lt"/>
                        </a:rPr>
                        <a:t> </a:t>
                      </a:r>
                      <a:r>
                        <a:rPr lang="vi-VN" sz="1600" dirty="0">
                          <a:effectLst/>
                          <a:latin typeface="+mn-lt"/>
                        </a:rPr>
                        <a:t>Quản lý, giám sát quá trình sản xuất để xác định lượng năng lượng đã tiêu thụ</a:t>
                      </a:r>
                      <a:endParaRPr lang="en-US" sz="1600" dirty="0">
                        <a:effectLst/>
                        <a:latin typeface="+mn-lt"/>
                      </a:endParaRPr>
                    </a:p>
                    <a:p>
                      <a:pPr algn="just">
                        <a:lnSpc>
                          <a:spcPct val="125000"/>
                        </a:lnSpc>
                        <a:spcBef>
                          <a:spcPts val="600"/>
                        </a:spcBef>
                        <a:spcAft>
                          <a:spcPts val="600"/>
                        </a:spcAft>
                      </a:pPr>
                      <a:r>
                        <a:rPr lang="en-US" sz="1600" dirty="0">
                          <a:effectLst/>
                          <a:latin typeface="+mn-lt"/>
                        </a:rPr>
                        <a:t>- </a:t>
                      </a:r>
                      <a:r>
                        <a:rPr lang="vi-VN" sz="1600" dirty="0">
                          <a:effectLst/>
                          <a:latin typeface="+mn-lt"/>
                        </a:rPr>
                        <a:t>Cơ sở có SEC cao hơn ĐMTHNL: Phải báo cáo giải trình với cơ quan chức năng nguyên nhân và kế hoạch thực hiện để đáp ứng định mức trên cơ sở báo cáo kiểm toán năng lượng.</a:t>
                      </a:r>
                    </a:p>
                    <a:p>
                      <a:pPr algn="just">
                        <a:lnSpc>
                          <a:spcPct val="125000"/>
                        </a:lnSpc>
                        <a:spcBef>
                          <a:spcPts val="600"/>
                        </a:spcBef>
                        <a:spcAft>
                          <a:spcPts val="600"/>
                        </a:spcAft>
                      </a:pPr>
                      <a:r>
                        <a:rPr lang="vi-VN" sz="1600" dirty="0">
                          <a:effectLst/>
                          <a:latin typeface="+mn-lt"/>
                        </a:rPr>
                        <a:t>-</a:t>
                      </a:r>
                      <a:r>
                        <a:rPr lang="en-US" sz="1600" dirty="0">
                          <a:effectLst/>
                          <a:latin typeface="+mn-lt"/>
                        </a:rPr>
                        <a:t> </a:t>
                      </a:r>
                      <a:r>
                        <a:rPr lang="vi-VN" sz="1600" dirty="0">
                          <a:effectLst/>
                          <a:latin typeface="+mn-lt"/>
                        </a:rPr>
                        <a:t>Báo cáo SCT địa phương trước ngày </a:t>
                      </a:r>
                      <a:r>
                        <a:rPr lang="en-US" sz="1600" dirty="0">
                          <a:effectLst/>
                          <a:latin typeface="+mn-lt"/>
                        </a:rPr>
                        <a:t>31 </a:t>
                      </a:r>
                      <a:r>
                        <a:rPr lang="vi-VN" sz="1600" dirty="0">
                          <a:effectLst/>
                          <a:latin typeface="+mn-lt"/>
                        </a:rPr>
                        <a:t>tháng 01 hằng năm về tình hình thực hiện ĐMTHNL của đơn vị. </a:t>
                      </a:r>
                      <a:r>
                        <a:rPr lang="en-US" sz="1600" dirty="0">
                          <a:effectLst/>
                          <a:latin typeface="+mn-lt"/>
                        </a:rPr>
                        <a:t>(cụ thể tại </a:t>
                      </a:r>
                      <a:r>
                        <a:rPr lang="en-US" sz="1600" dirty="0" err="1">
                          <a:effectLst/>
                          <a:latin typeface="+mn-lt"/>
                        </a:rPr>
                        <a:t>Điều</a:t>
                      </a:r>
                      <a:r>
                        <a:rPr lang="en-US" sz="1600" dirty="0">
                          <a:effectLst/>
                          <a:latin typeface="+mn-lt"/>
                        </a:rPr>
                        <a:t> 5 của Thông tư)</a:t>
                      </a:r>
                      <a:endParaRPr lang="vi-VN" sz="1600" b="0" i="0" u="none" strike="noStrike" cap="none" dirty="0">
                        <a:solidFill>
                          <a:schemeClr val="tx1"/>
                        </a:solidFill>
                        <a:effectLst/>
                        <a:latin typeface="+mn-lt"/>
                        <a:ea typeface="+mn-ea"/>
                        <a:cs typeface="+mn-cs"/>
                        <a:sym typeface="Arial"/>
                      </a:endParaRPr>
                    </a:p>
                  </a:txBody>
                  <a:tcPr marL="43518" marR="43518" marT="0" marB="0" anchor="ctr"/>
                </a:tc>
                <a:tc hMerge="1">
                  <a:txBody>
                    <a:bodyPr/>
                    <a:lstStyle/>
                    <a:p>
                      <a:pPr algn="just">
                        <a:lnSpc>
                          <a:spcPct val="125000"/>
                        </a:lnSpc>
                        <a:spcBef>
                          <a:spcPts val="600"/>
                        </a:spcBef>
                        <a:spcAft>
                          <a:spcPts val="600"/>
                        </a:spcAft>
                      </a:pPr>
                      <a:endParaRPr lang="vi-VN" sz="1600" b="0" i="0" u="none" strike="noStrike" cap="none" dirty="0">
                        <a:solidFill>
                          <a:schemeClr val="tx1"/>
                        </a:solidFill>
                        <a:effectLst/>
                        <a:latin typeface="+mn-lt"/>
                        <a:ea typeface="+mn-ea"/>
                        <a:cs typeface="+mn-cs"/>
                        <a:sym typeface="Arial"/>
                      </a:endParaRPr>
                    </a:p>
                  </a:txBody>
                  <a:tcPr marL="43518" marR="43518" marT="0" marB="0" anchor="ctr"/>
                </a:tc>
                <a:extLst>
                  <a:ext uri="{0D108BD9-81ED-4DB2-BD59-A6C34878D82A}">
                    <a16:rowId xmlns:a16="http://schemas.microsoft.com/office/drawing/2014/main" val="897526497"/>
                  </a:ext>
                </a:extLst>
              </a:tr>
            </a:tbl>
          </a:graphicData>
        </a:graphic>
      </p:graphicFrame>
    </p:spTree>
    <p:extLst>
      <p:ext uri="{BB962C8B-B14F-4D97-AF65-F5344CB8AC3E}">
        <p14:creationId xmlns:p14="http://schemas.microsoft.com/office/powerpoint/2010/main" val="28733782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7BD2C0-3174-9976-26F0-EE21BC7FEB5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D5E28D9-BE23-B299-CF6A-0289DBC60C9D}"/>
              </a:ext>
            </a:extLst>
          </p:cNvPr>
          <p:cNvSpPr>
            <a:spLocks noGrp="1"/>
          </p:cNvSpPr>
          <p:nvPr>
            <p:ph type="title"/>
          </p:nvPr>
        </p:nvSpPr>
        <p:spPr/>
        <p:txBody>
          <a:bodyPr>
            <a:noAutofit/>
          </a:bodyPr>
          <a:lstStyle/>
          <a:p>
            <a:r>
              <a:rPr lang="en-US" sz="3200">
                <a:solidFill>
                  <a:schemeClr val="accent1">
                    <a:lumMod val="50000"/>
                  </a:schemeClr>
                </a:solidFill>
                <a:latin typeface="+mn-lt"/>
              </a:rPr>
              <a:t>QUY TRÌNH SẢN XUẤT TRONG NGÀNH NHỰA</a:t>
            </a:r>
            <a:endParaRPr lang="en-US" sz="3200" dirty="0">
              <a:solidFill>
                <a:schemeClr val="accent1">
                  <a:lumMod val="50000"/>
                </a:schemeClr>
              </a:solidFill>
              <a:latin typeface="+mn-lt"/>
            </a:endParaRPr>
          </a:p>
        </p:txBody>
      </p:sp>
      <p:sp>
        <p:nvSpPr>
          <p:cNvPr id="4" name="Rectangle 1">
            <a:extLst>
              <a:ext uri="{FF2B5EF4-FFF2-40B4-BE49-F238E27FC236}">
                <a16:creationId xmlns:a16="http://schemas.microsoft.com/office/drawing/2014/main" id="{33C15265-5AF2-438F-7DC1-CA95378A9BCF}"/>
              </a:ext>
            </a:extLst>
          </p:cNvPr>
          <p:cNvSpPr>
            <a:spLocks noGrp="1" noChangeArrowheads="1"/>
          </p:cNvSpPr>
          <p:nvPr>
            <p:ph type="body" idx="1"/>
          </p:nvPr>
        </p:nvSpPr>
        <p:spPr bwMode="auto">
          <a:xfrm>
            <a:off x="609601" y="1569608"/>
            <a:ext cx="10861481" cy="45550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eaLnBrk="0" fontAlgn="base" hangingPunct="0">
              <a:buClrTx/>
              <a:buSzTx/>
              <a:buNone/>
            </a:pPr>
            <a:r>
              <a:rPr lang="vi-VN" altLang="en-US" sz="2400" dirty="0">
                <a:solidFill>
                  <a:schemeClr val="tx1"/>
                </a:solidFill>
                <a:latin typeface="Arial" panose="020B0604020202020204" pitchFamily="34" charset="0"/>
              </a:rPr>
              <a:t>Quy trình sản xuất nhựa bao gồm nhiều công đoạn liên quan chặt chẽ, từ xử lý nguyên liệu đến tạo hình và hoàn thiện </a:t>
            </a:r>
            <a:r>
              <a:rPr lang="vi-VN" altLang="en-US" sz="2400">
                <a:solidFill>
                  <a:schemeClr val="tx1"/>
                </a:solidFill>
                <a:latin typeface="Arial" panose="020B0604020202020204" pitchFamily="34" charset="0"/>
              </a:rPr>
              <a:t>sản phẩm.</a:t>
            </a:r>
            <a:r>
              <a:rPr lang="en-US" altLang="en-US" sz="2400">
                <a:solidFill>
                  <a:schemeClr val="tx1"/>
                </a:solidFill>
                <a:latin typeface="Arial" panose="020B0604020202020204" pitchFamily="34" charset="0"/>
              </a:rPr>
              <a:t> </a:t>
            </a:r>
            <a:r>
              <a:rPr lang="vi-VN" altLang="en-US" sz="2400">
                <a:solidFill>
                  <a:schemeClr val="tx1"/>
                </a:solidFill>
                <a:latin typeface="Arial" panose="020B0604020202020204" pitchFamily="34" charset="0"/>
              </a:rPr>
              <a:t>Mỗi </a:t>
            </a:r>
            <a:r>
              <a:rPr lang="vi-VN" altLang="en-US" sz="2400" dirty="0">
                <a:solidFill>
                  <a:schemeClr val="tx1"/>
                </a:solidFill>
                <a:latin typeface="Arial" panose="020B0604020202020204" pitchFamily="34" charset="0"/>
              </a:rPr>
              <a:t>công đoạn đóng vai trò quan trọng trong việc đảm bảo chất lượng và hiệu quả sản xuất. Các công đoạn chính bao gồm: </a:t>
            </a:r>
          </a:p>
          <a:p>
            <a:pPr marL="1066773" lvl="1" indent="-457189" eaLnBrk="0" fontAlgn="base" hangingPunct="0">
              <a:buClrTx/>
              <a:buSzTx/>
              <a:buFont typeface="+mj-lt"/>
              <a:buAutoNum type="arabicPeriod"/>
            </a:pPr>
            <a:r>
              <a:rPr lang="vi-VN" altLang="en-US" sz="2400" dirty="0">
                <a:solidFill>
                  <a:schemeClr val="tx1"/>
                </a:solidFill>
                <a:latin typeface="Arial" panose="020B0604020202020204" pitchFamily="34" charset="0"/>
              </a:rPr>
              <a:t>Lựa chọn và xử lý nguyên liệu.</a:t>
            </a:r>
          </a:p>
          <a:p>
            <a:pPr marL="1066773" lvl="1" indent="-457189" eaLnBrk="0" fontAlgn="base" hangingPunct="0">
              <a:buClrTx/>
              <a:buSzTx/>
              <a:buFont typeface="+mj-lt"/>
              <a:buAutoNum type="arabicPeriod"/>
            </a:pPr>
            <a:r>
              <a:rPr lang="vi-VN" altLang="en-US" sz="2400" dirty="0">
                <a:solidFill>
                  <a:schemeClr val="tx1"/>
                </a:solidFill>
                <a:latin typeface="Arial" panose="020B0604020202020204" pitchFamily="34" charset="0"/>
              </a:rPr>
              <a:t>Pha trộn và tạo hạt nhựa.</a:t>
            </a:r>
          </a:p>
          <a:p>
            <a:pPr marL="1066773" lvl="1" indent="-457189" eaLnBrk="0" fontAlgn="base" hangingPunct="0">
              <a:buClrTx/>
              <a:buSzTx/>
              <a:buFont typeface="+mj-lt"/>
              <a:buAutoNum type="arabicPeriod"/>
            </a:pPr>
            <a:r>
              <a:rPr lang="vi-VN" altLang="en-US" sz="2400" dirty="0">
                <a:solidFill>
                  <a:schemeClr val="tx1"/>
                </a:solidFill>
                <a:latin typeface="Arial" panose="020B0604020202020204" pitchFamily="34" charset="0"/>
              </a:rPr>
              <a:t>Gia nhiệt và ép đùn.</a:t>
            </a:r>
          </a:p>
          <a:p>
            <a:pPr marL="1066773" lvl="1" indent="-457189" eaLnBrk="0" fontAlgn="base" hangingPunct="0">
              <a:buClrTx/>
              <a:buSzTx/>
              <a:buFont typeface="+mj-lt"/>
              <a:buAutoNum type="arabicPeriod"/>
            </a:pPr>
            <a:r>
              <a:rPr lang="vi-VN" altLang="en-US" sz="2400" dirty="0">
                <a:solidFill>
                  <a:schemeClr val="tx1"/>
                </a:solidFill>
                <a:latin typeface="Arial" panose="020B0604020202020204" pitchFamily="34" charset="0"/>
              </a:rPr>
              <a:t>Tạo hình sản phẩm.</a:t>
            </a:r>
          </a:p>
          <a:p>
            <a:pPr marL="1066773" lvl="1" indent="-457189" eaLnBrk="0" fontAlgn="base" hangingPunct="0">
              <a:buClrTx/>
              <a:buSzTx/>
              <a:buFont typeface="+mj-lt"/>
              <a:buAutoNum type="arabicPeriod"/>
            </a:pPr>
            <a:r>
              <a:rPr lang="vi-VN" altLang="en-US" sz="2400" dirty="0">
                <a:solidFill>
                  <a:schemeClr val="tx1"/>
                </a:solidFill>
                <a:latin typeface="Arial" panose="020B0604020202020204" pitchFamily="34" charset="0"/>
              </a:rPr>
              <a:t>Làm nguội và cắt gọt.</a:t>
            </a:r>
          </a:p>
          <a:p>
            <a:pPr marL="1066773" lvl="1" indent="-457189" eaLnBrk="0" fontAlgn="base" hangingPunct="0">
              <a:buClrTx/>
              <a:buSzTx/>
              <a:buFont typeface="+mj-lt"/>
              <a:buAutoNum type="arabicPeriod"/>
            </a:pPr>
            <a:r>
              <a:rPr lang="vi-VN" altLang="en-US" sz="2400" dirty="0">
                <a:solidFill>
                  <a:schemeClr val="tx1"/>
                </a:solidFill>
                <a:latin typeface="Arial" panose="020B0604020202020204" pitchFamily="34" charset="0"/>
              </a:rPr>
              <a:t>Hoàn thiện sản phẩm.</a:t>
            </a:r>
          </a:p>
          <a:p>
            <a:pPr marL="1066773" lvl="1" indent="-457189" eaLnBrk="0" fontAlgn="base" hangingPunct="0">
              <a:buClrTx/>
              <a:buSzTx/>
              <a:buFont typeface="+mj-lt"/>
              <a:buAutoNum type="arabicPeriod"/>
            </a:pPr>
            <a:r>
              <a:rPr lang="vi-VN" altLang="en-US" sz="2400" dirty="0">
                <a:solidFill>
                  <a:schemeClr val="tx1"/>
                </a:solidFill>
                <a:latin typeface="Arial" panose="020B0604020202020204" pitchFamily="34" charset="0"/>
              </a:rPr>
              <a:t>Kiểm tra chất lượng.</a:t>
            </a:r>
          </a:p>
          <a:p>
            <a:pPr marL="1066773" lvl="1" indent="-457189" eaLnBrk="0" fontAlgn="base" hangingPunct="0">
              <a:buClrTx/>
              <a:buSzTx/>
              <a:buFont typeface="+mj-lt"/>
              <a:buAutoNum type="arabicPeriod"/>
            </a:pPr>
            <a:r>
              <a:rPr lang="vi-VN" altLang="en-US" sz="2400" dirty="0">
                <a:solidFill>
                  <a:schemeClr val="tx1"/>
                </a:solidFill>
                <a:latin typeface="Arial" panose="020B0604020202020204" pitchFamily="34" charset="0"/>
              </a:rPr>
              <a:t>Đóng gói và lưu kho.</a:t>
            </a:r>
          </a:p>
        </p:txBody>
      </p:sp>
    </p:spTree>
    <p:extLst>
      <p:ext uri="{BB962C8B-B14F-4D97-AF65-F5344CB8AC3E}">
        <p14:creationId xmlns:p14="http://schemas.microsoft.com/office/powerpoint/2010/main" val="18254352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F6F349-FF8D-A36D-DFC7-098F62AFF34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DE7E471-0845-E0A3-B47D-2F78BE961560}"/>
              </a:ext>
            </a:extLst>
          </p:cNvPr>
          <p:cNvSpPr>
            <a:spLocks noGrp="1"/>
          </p:cNvSpPr>
          <p:nvPr>
            <p:ph type="title"/>
          </p:nvPr>
        </p:nvSpPr>
        <p:spPr/>
        <p:txBody>
          <a:bodyPr>
            <a:noAutofit/>
          </a:bodyPr>
          <a:lstStyle/>
          <a:p>
            <a:r>
              <a:rPr lang="vi-VN" sz="3200">
                <a:solidFill>
                  <a:schemeClr val="accent1">
                    <a:lumMod val="50000"/>
                  </a:schemeClr>
                </a:solidFill>
                <a:latin typeface="+mn-lt"/>
              </a:rPr>
              <a:t>GIẢI PHÁP TKNL TRONG NGÀNH NHỰA</a:t>
            </a:r>
            <a:endParaRPr lang="en-US" sz="3200" dirty="0">
              <a:solidFill>
                <a:schemeClr val="accent1">
                  <a:lumMod val="50000"/>
                </a:schemeClr>
              </a:solidFill>
              <a:latin typeface="+mn-lt"/>
            </a:endParaRPr>
          </a:p>
        </p:txBody>
      </p:sp>
      <p:sp>
        <p:nvSpPr>
          <p:cNvPr id="4" name="Rectangle 1">
            <a:extLst>
              <a:ext uri="{FF2B5EF4-FFF2-40B4-BE49-F238E27FC236}">
                <a16:creationId xmlns:a16="http://schemas.microsoft.com/office/drawing/2014/main" id="{E9990F96-7C9C-A464-58A1-6C1526F8FA98}"/>
              </a:ext>
            </a:extLst>
          </p:cNvPr>
          <p:cNvSpPr>
            <a:spLocks noGrp="1" noChangeArrowheads="1"/>
          </p:cNvSpPr>
          <p:nvPr>
            <p:ph type="body" idx="1"/>
          </p:nvPr>
        </p:nvSpPr>
        <p:spPr bwMode="auto">
          <a:xfrm>
            <a:off x="609600" y="1061583"/>
            <a:ext cx="10972800" cy="5355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algn="just" eaLnBrk="0" fontAlgn="base" hangingPunct="0">
              <a:spcBef>
                <a:spcPts val="800"/>
              </a:spcBef>
              <a:spcAft>
                <a:spcPts val="800"/>
              </a:spcAft>
              <a:buClrTx/>
              <a:buSzTx/>
              <a:buNone/>
            </a:pPr>
            <a:r>
              <a:rPr lang="vi-VN" altLang="en-US" b="1" dirty="0">
                <a:solidFill>
                  <a:schemeClr val="tx1"/>
                </a:solidFill>
              </a:rPr>
              <a:t>Giới thiệu:</a:t>
            </a:r>
          </a:p>
          <a:p>
            <a:pPr marL="979488" indent="-342900" algn="just" eaLnBrk="0" fontAlgn="base" hangingPunct="0">
              <a:spcBef>
                <a:spcPts val="800"/>
              </a:spcBef>
              <a:spcAft>
                <a:spcPts val="800"/>
              </a:spcAft>
              <a:buClrTx/>
              <a:buSzTx/>
              <a:buFont typeface="Wingdings" panose="05000000000000000000" pitchFamily="2" charset="2"/>
              <a:buChar char="Ø"/>
            </a:pPr>
            <a:r>
              <a:rPr lang="vi-VN" altLang="en-US" sz="1900" dirty="0">
                <a:solidFill>
                  <a:schemeClr val="tx1"/>
                </a:solidFill>
              </a:rPr>
              <a:t>Ngành nhựa là một trong những ngành tiêu thụ năng lượng lớn, đặc biệt trong các công đoạn gia nhiệt, ép đùn và tạo hình.</a:t>
            </a:r>
          </a:p>
          <a:p>
            <a:pPr marL="979488" indent="-342900" algn="just" eaLnBrk="0" fontAlgn="base" hangingPunct="0">
              <a:spcBef>
                <a:spcPts val="800"/>
              </a:spcBef>
              <a:spcAft>
                <a:spcPts val="800"/>
              </a:spcAft>
              <a:buClrTx/>
              <a:buSzTx/>
              <a:buFont typeface="Wingdings" panose="05000000000000000000" pitchFamily="2" charset="2"/>
              <a:buChar char="Ø"/>
            </a:pPr>
            <a:r>
              <a:rPr lang="vi-VN" altLang="en-US" sz="1900" dirty="0">
                <a:solidFill>
                  <a:schemeClr val="tx1"/>
                </a:solidFill>
              </a:rPr>
              <a:t>Việc áp dụng các giải pháp tiết kiệm năng lượng không chỉ giảm chi phí sản xuất mà còn bảo vệ môi trường và nâng cao tính </a:t>
            </a:r>
            <a:r>
              <a:rPr lang="vi-VN" altLang="en-US" sz="1900">
                <a:solidFill>
                  <a:schemeClr val="tx1"/>
                </a:solidFill>
              </a:rPr>
              <a:t>cạnh tranh.</a:t>
            </a:r>
            <a:endParaRPr lang="en-US" altLang="en-US" sz="1900">
              <a:solidFill>
                <a:schemeClr val="tx1"/>
              </a:solidFill>
            </a:endParaRPr>
          </a:p>
          <a:p>
            <a:pPr marL="0" indent="0" algn="just" eaLnBrk="0" fontAlgn="base" hangingPunct="0">
              <a:spcBef>
                <a:spcPts val="800"/>
              </a:spcBef>
              <a:spcAft>
                <a:spcPts val="800"/>
              </a:spcAft>
              <a:buClrTx/>
              <a:buSzTx/>
              <a:buNone/>
            </a:pPr>
            <a:r>
              <a:rPr lang="vi-VN" altLang="en-US" b="1">
                <a:solidFill>
                  <a:schemeClr val="tx1"/>
                </a:solidFill>
              </a:rPr>
              <a:t>Nguồn năng lượng chính:</a:t>
            </a:r>
          </a:p>
          <a:p>
            <a:pPr marL="990575" lvl="1" indent="-380990" algn="just" eaLnBrk="0" fontAlgn="base" hangingPunct="0">
              <a:spcBef>
                <a:spcPts val="800"/>
              </a:spcBef>
              <a:spcAft>
                <a:spcPts val="800"/>
              </a:spcAft>
              <a:buClrTx/>
              <a:buSzTx/>
              <a:buFont typeface="Wingdings" panose="05000000000000000000" pitchFamily="2" charset="2"/>
              <a:buChar char="Ø"/>
            </a:pPr>
            <a:r>
              <a:rPr lang="vi-VN" altLang="en-US" sz="1900">
                <a:solidFill>
                  <a:schemeClr val="tx1"/>
                </a:solidFill>
                <a:latin typeface="+mn-lt"/>
              </a:rPr>
              <a:t>Điện: Chiếm 60-70% năng lượng tiêu thụ, dùng trong máy móc và hệ thống sản xuất.</a:t>
            </a:r>
          </a:p>
          <a:p>
            <a:pPr marL="990575" lvl="1" indent="-380990" algn="just" eaLnBrk="0" fontAlgn="base" hangingPunct="0">
              <a:spcBef>
                <a:spcPts val="800"/>
              </a:spcBef>
              <a:spcAft>
                <a:spcPts val="800"/>
              </a:spcAft>
              <a:buClrTx/>
              <a:buSzTx/>
              <a:buFont typeface="Wingdings" panose="05000000000000000000" pitchFamily="2" charset="2"/>
              <a:buChar char="Ø"/>
            </a:pPr>
            <a:r>
              <a:rPr lang="vi-VN" altLang="en-US" sz="1900">
                <a:solidFill>
                  <a:schemeClr val="tx1"/>
                </a:solidFill>
                <a:latin typeface="+mn-lt"/>
              </a:rPr>
              <a:t>Nhiên liệu hóa thạch: Than, dầu, khí gas trong các công đoạn gia nhiệt.</a:t>
            </a:r>
          </a:p>
          <a:p>
            <a:pPr marL="0" indent="0" algn="just" eaLnBrk="0" fontAlgn="base" hangingPunct="0">
              <a:spcBef>
                <a:spcPts val="800"/>
              </a:spcBef>
              <a:spcAft>
                <a:spcPts val="800"/>
              </a:spcAft>
              <a:buClrTx/>
              <a:buSzTx/>
              <a:buNone/>
            </a:pPr>
            <a:r>
              <a:rPr lang="vi-VN" altLang="en-US" b="1">
                <a:solidFill>
                  <a:schemeClr val="tx1"/>
                </a:solidFill>
              </a:rPr>
              <a:t>Thách thức:</a:t>
            </a:r>
          </a:p>
          <a:p>
            <a:pPr marL="990575" lvl="1" indent="-380990" algn="just" eaLnBrk="0" fontAlgn="base" hangingPunct="0">
              <a:spcBef>
                <a:spcPts val="800"/>
              </a:spcBef>
              <a:spcAft>
                <a:spcPts val="800"/>
              </a:spcAft>
              <a:buClrTx/>
              <a:buSzTx/>
              <a:buFont typeface="Wingdings" panose="05000000000000000000" pitchFamily="2" charset="2"/>
              <a:buChar char="Ø"/>
            </a:pPr>
            <a:r>
              <a:rPr lang="vi-VN" altLang="en-US" sz="1900">
                <a:solidFill>
                  <a:schemeClr val="tx1"/>
                </a:solidFill>
                <a:latin typeface="+mn-lt"/>
              </a:rPr>
              <a:t>Hiệu suất năng lượng thấp trong nhiều cơ sở sản xuất.</a:t>
            </a:r>
          </a:p>
          <a:p>
            <a:pPr marL="990575" lvl="1" indent="-380990" algn="just" eaLnBrk="0" fontAlgn="base" hangingPunct="0">
              <a:spcBef>
                <a:spcPts val="800"/>
              </a:spcBef>
              <a:spcAft>
                <a:spcPts val="800"/>
              </a:spcAft>
              <a:buClrTx/>
              <a:buSzTx/>
              <a:buFont typeface="Wingdings" panose="05000000000000000000" pitchFamily="2" charset="2"/>
              <a:buChar char="Ø"/>
            </a:pPr>
            <a:r>
              <a:rPr lang="vi-VN" altLang="en-US" sz="1900">
                <a:solidFill>
                  <a:schemeClr val="tx1"/>
                </a:solidFill>
                <a:latin typeface="+mn-lt"/>
              </a:rPr>
              <a:t>Lãng phí năng lượng do máy móc lạc hậu và quản lý chưa hiệu quả.</a:t>
            </a:r>
          </a:p>
        </p:txBody>
      </p:sp>
    </p:spTree>
    <p:extLst>
      <p:ext uri="{BB962C8B-B14F-4D97-AF65-F5344CB8AC3E}">
        <p14:creationId xmlns:p14="http://schemas.microsoft.com/office/powerpoint/2010/main" val="25828639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180410-8D34-40DA-5204-68CF24C2D834}"/>
            </a:ext>
          </a:extLst>
        </p:cNvPr>
        <p:cNvGrpSpPr/>
        <p:nvPr/>
      </p:nvGrpSpPr>
      <p:grpSpPr>
        <a:xfrm>
          <a:off x="0" y="0"/>
          <a:ext cx="0" cy="0"/>
          <a:chOff x="0" y="0"/>
          <a:chExt cx="0" cy="0"/>
        </a:xfrm>
      </p:grpSpPr>
      <p:sp>
        <p:nvSpPr>
          <p:cNvPr id="4" name="Rectangle 1">
            <a:extLst>
              <a:ext uri="{FF2B5EF4-FFF2-40B4-BE49-F238E27FC236}">
                <a16:creationId xmlns:a16="http://schemas.microsoft.com/office/drawing/2014/main" id="{49D1232F-5138-2623-3993-AC9CC9DA6B8A}"/>
              </a:ext>
            </a:extLst>
          </p:cNvPr>
          <p:cNvSpPr>
            <a:spLocks noGrp="1" noChangeArrowheads="1"/>
          </p:cNvSpPr>
          <p:nvPr>
            <p:ph type="body" idx="1"/>
          </p:nvPr>
        </p:nvSpPr>
        <p:spPr bwMode="auto">
          <a:xfrm>
            <a:off x="1197427" y="1359252"/>
            <a:ext cx="4697187" cy="4267387"/>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algn="just" eaLnBrk="0" fontAlgn="base" hangingPunct="0">
              <a:buClrTx/>
              <a:buSzTx/>
              <a:buNone/>
            </a:pPr>
            <a:r>
              <a:rPr lang="vi-VN" altLang="en-US" sz="2133" b="1" dirty="0">
                <a:solidFill>
                  <a:schemeClr val="tx1"/>
                </a:solidFill>
                <a:latin typeface="Arial" panose="020B0604020202020204" pitchFamily="34" charset="0"/>
              </a:rPr>
              <a:t>Cải tạo hệ thống gia nhiệt</a:t>
            </a:r>
          </a:p>
          <a:p>
            <a:pPr marL="0" indent="0" algn="just" eaLnBrk="0" fontAlgn="base" hangingPunct="0">
              <a:buClrTx/>
              <a:buSzTx/>
              <a:buNone/>
            </a:pPr>
            <a:endParaRPr lang="vi-VN" altLang="en-US" sz="2133" b="1" dirty="0">
              <a:solidFill>
                <a:schemeClr val="tx1"/>
              </a:solidFill>
              <a:latin typeface="Arial" panose="020B0604020202020204" pitchFamily="34" charset="0"/>
            </a:endParaRPr>
          </a:p>
          <a:p>
            <a:pPr marL="0" indent="0" algn="just" eaLnBrk="0" fontAlgn="base" hangingPunct="0">
              <a:buClrTx/>
              <a:buSzTx/>
              <a:buNone/>
            </a:pPr>
            <a:r>
              <a:rPr lang="vi-VN" altLang="en-US" sz="2133" b="1">
                <a:solidFill>
                  <a:schemeClr val="tx1"/>
                </a:solidFill>
                <a:latin typeface="Arial" panose="020B0604020202020204" pitchFamily="34" charset="0"/>
              </a:rPr>
              <a:t>Đặc điểm:</a:t>
            </a:r>
            <a:r>
              <a:rPr lang="en-US" altLang="en-US" sz="2133" b="1">
                <a:solidFill>
                  <a:schemeClr val="tx1"/>
                </a:solidFill>
                <a:latin typeface="Arial" panose="020B0604020202020204" pitchFamily="34" charset="0"/>
              </a:rPr>
              <a:t> </a:t>
            </a:r>
            <a:r>
              <a:rPr lang="vi-VN" altLang="en-US" sz="2133">
                <a:solidFill>
                  <a:schemeClr val="tx1"/>
                </a:solidFill>
                <a:latin typeface="Arial" panose="020B0604020202020204" pitchFamily="34" charset="0"/>
              </a:rPr>
              <a:t>Gia </a:t>
            </a:r>
            <a:r>
              <a:rPr lang="vi-VN" altLang="en-US" sz="2133" dirty="0">
                <a:solidFill>
                  <a:schemeClr val="tx1"/>
                </a:solidFill>
                <a:latin typeface="Arial" panose="020B0604020202020204" pitchFamily="34" charset="0"/>
              </a:rPr>
              <a:t>nhiệt chiếm tỷ trọng lớn trong tiêu thụ năng lượng.</a:t>
            </a:r>
          </a:p>
          <a:p>
            <a:pPr marL="0" indent="0" algn="just" eaLnBrk="0" fontAlgn="base" hangingPunct="0">
              <a:buClrTx/>
              <a:buSzTx/>
              <a:buNone/>
            </a:pPr>
            <a:r>
              <a:rPr lang="vi-VN" altLang="en-US" sz="2133" b="1" dirty="0">
                <a:solidFill>
                  <a:schemeClr val="tx1"/>
                </a:solidFill>
                <a:latin typeface="Arial" panose="020B0604020202020204" pitchFamily="34" charset="0"/>
              </a:rPr>
              <a:t>Giải pháp:</a:t>
            </a:r>
          </a:p>
          <a:p>
            <a:pPr marL="990575" lvl="1" indent="-380990" algn="just" eaLnBrk="0" fontAlgn="base" hangingPunct="0">
              <a:buClrTx/>
              <a:buSzTx/>
              <a:buFont typeface="Wingdings" panose="05000000000000000000" pitchFamily="2" charset="2"/>
              <a:buChar char="Ø"/>
            </a:pPr>
            <a:r>
              <a:rPr lang="vi-VN" altLang="en-US" sz="2000" dirty="0">
                <a:solidFill>
                  <a:schemeClr val="tx1"/>
                </a:solidFill>
                <a:latin typeface="Arial" panose="020B0604020202020204" pitchFamily="34" charset="0"/>
              </a:rPr>
              <a:t>Sử dụng hệ thống gia nhiệt tuần hoàn: Tận dụng nhiệt thải để tái sử dụng trong quá trình sản xuất.</a:t>
            </a:r>
          </a:p>
          <a:p>
            <a:pPr marL="990575" lvl="1" indent="-380990" algn="just" eaLnBrk="0" fontAlgn="base" hangingPunct="0">
              <a:buClrTx/>
              <a:buSzTx/>
              <a:buFont typeface="Wingdings" panose="05000000000000000000" pitchFamily="2" charset="2"/>
              <a:buChar char="Ø"/>
            </a:pPr>
            <a:r>
              <a:rPr lang="vi-VN" altLang="en-US" sz="2000" dirty="0">
                <a:solidFill>
                  <a:schemeClr val="tx1"/>
                </a:solidFill>
                <a:latin typeface="Arial" panose="020B0604020202020204" pitchFamily="34" charset="0"/>
              </a:rPr>
              <a:t>Cách nhiệt tốt: Giảm thất thoát nhiệt từ các thiết bị gia nhiệt.</a:t>
            </a:r>
          </a:p>
          <a:p>
            <a:pPr marL="0" indent="0" algn="just" eaLnBrk="0" fontAlgn="base" hangingPunct="0">
              <a:buClrTx/>
              <a:buSzTx/>
              <a:buNone/>
            </a:pPr>
            <a:r>
              <a:rPr lang="vi-VN" altLang="en-US" sz="2133" b="1">
                <a:solidFill>
                  <a:schemeClr val="tx1"/>
                </a:solidFill>
                <a:latin typeface="Arial" panose="020B0604020202020204" pitchFamily="34" charset="0"/>
              </a:rPr>
              <a:t>Lợi ích:</a:t>
            </a:r>
            <a:r>
              <a:rPr lang="en-US" altLang="en-US" sz="2133" b="1">
                <a:solidFill>
                  <a:schemeClr val="tx1"/>
                </a:solidFill>
                <a:latin typeface="Arial" panose="020B0604020202020204" pitchFamily="34" charset="0"/>
              </a:rPr>
              <a:t> </a:t>
            </a:r>
            <a:r>
              <a:rPr lang="vi-VN" altLang="en-US" sz="2133">
                <a:solidFill>
                  <a:schemeClr val="tx1"/>
                </a:solidFill>
                <a:latin typeface="Arial" panose="020B0604020202020204" pitchFamily="34" charset="0"/>
              </a:rPr>
              <a:t>Tiết </a:t>
            </a:r>
            <a:r>
              <a:rPr lang="vi-VN" altLang="en-US" sz="2133" dirty="0">
                <a:solidFill>
                  <a:schemeClr val="tx1"/>
                </a:solidFill>
                <a:latin typeface="Arial" panose="020B0604020202020204" pitchFamily="34" charset="0"/>
              </a:rPr>
              <a:t>kiệm 20-30% năng lượng trong công đoạn gia </a:t>
            </a:r>
            <a:r>
              <a:rPr lang="vi-VN" altLang="en-US" sz="2133">
                <a:solidFill>
                  <a:schemeClr val="tx1"/>
                </a:solidFill>
                <a:latin typeface="Arial" panose="020B0604020202020204" pitchFamily="34" charset="0"/>
              </a:rPr>
              <a:t>nhiệt.</a:t>
            </a:r>
            <a:endParaRPr lang="en-US" altLang="en-US" sz="2133">
              <a:solidFill>
                <a:schemeClr val="tx1"/>
              </a:solidFill>
              <a:latin typeface="Arial" panose="020B0604020202020204" pitchFamily="34" charset="0"/>
            </a:endParaRPr>
          </a:p>
        </p:txBody>
      </p:sp>
      <p:sp>
        <p:nvSpPr>
          <p:cNvPr id="3" name="Rectangle 1">
            <a:extLst>
              <a:ext uri="{FF2B5EF4-FFF2-40B4-BE49-F238E27FC236}">
                <a16:creationId xmlns:a16="http://schemas.microsoft.com/office/drawing/2014/main" id="{506B51C9-237D-E827-E23B-5434A4DEFCAC}"/>
              </a:ext>
            </a:extLst>
          </p:cNvPr>
          <p:cNvSpPr txBox="1">
            <a:spLocks noChangeArrowheads="1"/>
          </p:cNvSpPr>
          <p:nvPr/>
        </p:nvSpPr>
        <p:spPr bwMode="auto">
          <a:xfrm>
            <a:off x="6400800" y="1359252"/>
            <a:ext cx="4838700" cy="4431983"/>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pPr marL="0" indent="0" algn="ctr" eaLnBrk="0" fontAlgn="base" hangingPunct="0">
              <a:buClrTx/>
              <a:buSzTx/>
              <a:buNone/>
            </a:pPr>
            <a:r>
              <a:rPr lang="vi-VN" altLang="en-US" sz="2000" b="1" dirty="0">
                <a:solidFill>
                  <a:schemeClr val="tx1"/>
                </a:solidFill>
                <a:latin typeface="Arial" panose="020B0604020202020204" pitchFamily="34" charset="0"/>
              </a:rPr>
              <a:t>Sử dụng máy móc hiệu suất cao</a:t>
            </a:r>
          </a:p>
          <a:p>
            <a:pPr marL="0" indent="0" algn="ctr" eaLnBrk="0" fontAlgn="base" hangingPunct="0">
              <a:buClrTx/>
              <a:buSzTx/>
              <a:buNone/>
            </a:pPr>
            <a:endParaRPr lang="vi-VN" altLang="en-US" sz="2000" b="1" dirty="0">
              <a:solidFill>
                <a:schemeClr val="tx1"/>
              </a:solidFill>
              <a:latin typeface="Arial" panose="020B0604020202020204" pitchFamily="34" charset="0"/>
            </a:endParaRPr>
          </a:p>
          <a:p>
            <a:pPr marL="0" indent="0" eaLnBrk="0" fontAlgn="base" hangingPunct="0">
              <a:buClrTx/>
              <a:buSzTx/>
              <a:buNone/>
            </a:pPr>
            <a:r>
              <a:rPr lang="vi-VN" altLang="en-US" sz="2000" b="1">
                <a:solidFill>
                  <a:schemeClr val="tx1"/>
                </a:solidFill>
                <a:latin typeface="Arial" panose="020B0604020202020204" pitchFamily="34" charset="0"/>
              </a:rPr>
              <a:t>Đặc điểm:</a:t>
            </a:r>
            <a:r>
              <a:rPr lang="en-US" altLang="en-US" sz="2000" b="1">
                <a:solidFill>
                  <a:schemeClr val="tx1"/>
                </a:solidFill>
                <a:latin typeface="Arial" panose="020B0604020202020204" pitchFamily="34" charset="0"/>
              </a:rPr>
              <a:t> </a:t>
            </a:r>
            <a:r>
              <a:rPr lang="vi-VN" altLang="en-US" sz="2000">
                <a:solidFill>
                  <a:schemeClr val="tx1"/>
                </a:solidFill>
                <a:latin typeface="Arial" panose="020B0604020202020204" pitchFamily="34" charset="0"/>
              </a:rPr>
              <a:t>Máy </a:t>
            </a:r>
            <a:r>
              <a:rPr lang="vi-VN" altLang="en-US" sz="2000" dirty="0">
                <a:solidFill>
                  <a:schemeClr val="tx1"/>
                </a:solidFill>
                <a:latin typeface="Arial" panose="020B0604020202020204" pitchFamily="34" charset="0"/>
              </a:rPr>
              <a:t>móc cũ tiêu thụ nhiều năng lượng và hoạt động không hiệu quả.</a:t>
            </a:r>
          </a:p>
          <a:p>
            <a:pPr marL="0" indent="0" eaLnBrk="0" fontAlgn="base" hangingPunct="0">
              <a:buClrTx/>
              <a:buSzTx/>
              <a:buNone/>
            </a:pPr>
            <a:r>
              <a:rPr lang="vi-VN" altLang="en-US" sz="2000" b="1" dirty="0">
                <a:solidFill>
                  <a:schemeClr val="tx1"/>
                </a:solidFill>
                <a:latin typeface="Arial" panose="020B0604020202020204" pitchFamily="34" charset="0"/>
              </a:rPr>
              <a:t>Giải pháp:</a:t>
            </a:r>
          </a:p>
          <a:p>
            <a:pPr marL="990575" lvl="1" indent="-380990" eaLnBrk="0" fontAlgn="base" hangingPunct="0">
              <a:buClrTx/>
              <a:buSzTx/>
              <a:buFont typeface="Wingdings" panose="05000000000000000000" pitchFamily="2" charset="2"/>
              <a:buChar char="Ø"/>
            </a:pPr>
            <a:r>
              <a:rPr lang="vi-VN" altLang="en-US" sz="2000" dirty="0">
                <a:solidFill>
                  <a:schemeClr val="tx1"/>
                </a:solidFill>
                <a:latin typeface="Arial" panose="020B0604020202020204" pitchFamily="34" charset="0"/>
              </a:rPr>
              <a:t>Đầu tư vào máy móc thế hệ mới, tiết kiệm năng lượng.</a:t>
            </a:r>
          </a:p>
          <a:p>
            <a:pPr marL="990575" lvl="1" indent="-380990" eaLnBrk="0" fontAlgn="base" hangingPunct="0">
              <a:buClrTx/>
              <a:buSzTx/>
              <a:buFont typeface="Wingdings" panose="05000000000000000000" pitchFamily="2" charset="2"/>
              <a:buChar char="Ø"/>
            </a:pPr>
            <a:r>
              <a:rPr lang="vi-VN" altLang="en-US" sz="2000" dirty="0">
                <a:solidFill>
                  <a:schemeClr val="tx1"/>
                </a:solidFill>
                <a:latin typeface="Arial" panose="020B0604020202020204" pitchFamily="34" charset="0"/>
              </a:rPr>
              <a:t>Bảo trì định kỳ để duy trì hiệu suất hoạt động.</a:t>
            </a:r>
          </a:p>
          <a:p>
            <a:pPr marL="0" indent="0" eaLnBrk="0" fontAlgn="base" hangingPunct="0">
              <a:buClrTx/>
              <a:buSzTx/>
              <a:buNone/>
            </a:pPr>
            <a:r>
              <a:rPr lang="vi-VN" altLang="en-US" sz="2000" b="1" dirty="0">
                <a:solidFill>
                  <a:schemeClr val="tx1"/>
                </a:solidFill>
                <a:latin typeface="Arial" panose="020B0604020202020204" pitchFamily="34" charset="0"/>
              </a:rPr>
              <a:t>Lợi ích:</a:t>
            </a:r>
          </a:p>
          <a:p>
            <a:pPr marL="990575" lvl="1" indent="-380990" eaLnBrk="0" fontAlgn="base" hangingPunct="0">
              <a:buClrTx/>
              <a:buSzTx/>
              <a:buFont typeface="Wingdings" panose="05000000000000000000" pitchFamily="2" charset="2"/>
              <a:buChar char="Ø"/>
            </a:pPr>
            <a:r>
              <a:rPr lang="vi-VN" altLang="en-US" sz="2000" dirty="0">
                <a:solidFill>
                  <a:schemeClr val="tx1"/>
                </a:solidFill>
                <a:latin typeface="Arial" panose="020B0604020202020204" pitchFamily="34" charset="0"/>
              </a:rPr>
              <a:t>Giảm 15-25% điện năng tiêu thụ.</a:t>
            </a:r>
          </a:p>
          <a:p>
            <a:pPr marL="990575" lvl="1" indent="-380990" eaLnBrk="0" fontAlgn="base" hangingPunct="0">
              <a:buClrTx/>
              <a:buSzTx/>
              <a:buFont typeface="Wingdings" panose="05000000000000000000" pitchFamily="2" charset="2"/>
              <a:buChar char="Ø"/>
            </a:pPr>
            <a:r>
              <a:rPr lang="vi-VN" altLang="en-US" sz="2000" dirty="0">
                <a:solidFill>
                  <a:schemeClr val="tx1"/>
                </a:solidFill>
                <a:latin typeface="Arial" panose="020B0604020202020204" pitchFamily="34" charset="0"/>
              </a:rPr>
              <a:t>Tăng năng suất sản xuất.</a:t>
            </a:r>
          </a:p>
        </p:txBody>
      </p:sp>
      <p:sp>
        <p:nvSpPr>
          <p:cNvPr id="6" name="Title 1">
            <a:extLst>
              <a:ext uri="{FF2B5EF4-FFF2-40B4-BE49-F238E27FC236}">
                <a16:creationId xmlns:a16="http://schemas.microsoft.com/office/drawing/2014/main" id="{9DE7E471-0845-E0A3-B47D-2F78BE961560}"/>
              </a:ext>
            </a:extLst>
          </p:cNvPr>
          <p:cNvSpPr>
            <a:spLocks noGrp="1"/>
          </p:cNvSpPr>
          <p:nvPr>
            <p:ph type="title"/>
          </p:nvPr>
        </p:nvSpPr>
        <p:spPr>
          <a:xfrm>
            <a:off x="609600" y="548633"/>
            <a:ext cx="10972800" cy="495200"/>
          </a:xfrm>
        </p:spPr>
        <p:txBody>
          <a:bodyPr>
            <a:noAutofit/>
          </a:bodyPr>
          <a:lstStyle/>
          <a:p>
            <a:r>
              <a:rPr lang="vi-VN" sz="3200">
                <a:solidFill>
                  <a:schemeClr val="accent1">
                    <a:lumMod val="50000"/>
                  </a:schemeClr>
                </a:solidFill>
                <a:latin typeface="+mn-lt"/>
              </a:rPr>
              <a:t>GIẢI PHÁP TKNL TRONG NGÀNH NHỰA</a:t>
            </a:r>
            <a:endParaRPr lang="en-US" sz="3200" dirty="0">
              <a:solidFill>
                <a:schemeClr val="accent1">
                  <a:lumMod val="50000"/>
                </a:schemeClr>
              </a:solidFill>
              <a:latin typeface="+mn-lt"/>
            </a:endParaRPr>
          </a:p>
        </p:txBody>
      </p:sp>
    </p:spTree>
    <p:extLst>
      <p:ext uri="{BB962C8B-B14F-4D97-AF65-F5344CB8AC3E}">
        <p14:creationId xmlns:p14="http://schemas.microsoft.com/office/powerpoint/2010/main" val="18140448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04D4BDC-7DB4-6F30-30C8-23D4DB14ADD8}"/>
              </a:ext>
            </a:extLst>
          </p:cNvPr>
          <p:cNvSpPr>
            <a:spLocks noGrp="1"/>
          </p:cNvSpPr>
          <p:nvPr>
            <p:ph type="title"/>
          </p:nvPr>
        </p:nvSpPr>
        <p:spPr>
          <a:xfrm>
            <a:off x="0" y="544392"/>
            <a:ext cx="12192000" cy="654050"/>
          </a:xfrm>
        </p:spPr>
        <p:txBody>
          <a:bodyPr/>
          <a:lstStyle/>
          <a:p>
            <a:pPr algn="ctr"/>
            <a:r>
              <a:rPr lang="en-US" sz="3200">
                <a:solidFill>
                  <a:schemeClr val="accent1">
                    <a:lumMod val="50000"/>
                  </a:schemeClr>
                </a:solidFill>
              </a:rPr>
              <a:t>CHIA NHÓM VÀ THẢO LUẬN</a:t>
            </a:r>
            <a:endParaRPr lang="en-VN" sz="3200" dirty="0">
              <a:solidFill>
                <a:schemeClr val="accent1">
                  <a:lumMod val="50000"/>
                </a:schemeClr>
              </a:solidFill>
            </a:endParaRPr>
          </a:p>
        </p:txBody>
      </p:sp>
      <p:sp>
        <p:nvSpPr>
          <p:cNvPr id="7" name="Content Placeholder 2">
            <a:extLst>
              <a:ext uri="{FF2B5EF4-FFF2-40B4-BE49-F238E27FC236}">
                <a16:creationId xmlns:a16="http://schemas.microsoft.com/office/drawing/2014/main" id="{50C8C3F9-A797-202C-A42B-6690B17ECD45}"/>
              </a:ext>
            </a:extLst>
          </p:cNvPr>
          <p:cNvSpPr>
            <a:spLocks noGrp="1"/>
          </p:cNvSpPr>
          <p:nvPr>
            <p:ph idx="1"/>
          </p:nvPr>
        </p:nvSpPr>
        <p:spPr>
          <a:xfrm>
            <a:off x="609600" y="1536633"/>
            <a:ext cx="10972800" cy="4772800"/>
          </a:xfrm>
        </p:spPr>
        <p:txBody>
          <a:bodyPr/>
          <a:lstStyle/>
          <a:p>
            <a:pPr marL="139700" indent="0">
              <a:buNone/>
            </a:pPr>
            <a:r>
              <a:rPr lang="en-US" b="1" dirty="0"/>
              <a:t>Chia </a:t>
            </a:r>
            <a:r>
              <a:rPr lang="en-US" b="1" dirty="0" err="1"/>
              <a:t>lớp</a:t>
            </a:r>
            <a:r>
              <a:rPr lang="en-US" b="1" dirty="0"/>
              <a:t> </a:t>
            </a:r>
            <a:r>
              <a:rPr lang="en-US" b="1" dirty="0" err="1"/>
              <a:t>thành</a:t>
            </a:r>
            <a:r>
              <a:rPr lang="en-US" b="1" dirty="0"/>
              <a:t> 4 </a:t>
            </a:r>
            <a:r>
              <a:rPr lang="en-US" b="1" dirty="0" err="1"/>
              <a:t>nhóm</a:t>
            </a:r>
            <a:endParaRPr lang="en-VN" b="1" dirty="0"/>
          </a:p>
          <a:p>
            <a:pPr marL="139700" indent="0">
              <a:buNone/>
            </a:pPr>
            <a:endParaRPr lang="en-VN" dirty="0"/>
          </a:p>
          <a:p>
            <a:pPr marL="139700" indent="0">
              <a:buNone/>
            </a:pPr>
            <a:r>
              <a:rPr lang="en-US" b="1" dirty="0"/>
              <a:t>Thảo </a:t>
            </a:r>
            <a:r>
              <a:rPr lang="en-US" b="1" dirty="0" err="1"/>
              <a:t>luận</a:t>
            </a:r>
            <a:r>
              <a:rPr lang="en-US" b="1" dirty="0"/>
              <a:t> </a:t>
            </a:r>
            <a:r>
              <a:rPr lang="en-US" b="1" dirty="0" err="1"/>
              <a:t>trong</a:t>
            </a:r>
            <a:r>
              <a:rPr lang="en-US" b="1" dirty="0"/>
              <a:t> 15 </a:t>
            </a:r>
            <a:r>
              <a:rPr lang="en-US" b="1" dirty="0" err="1"/>
              <a:t>phút</a:t>
            </a:r>
            <a:endParaRPr lang="en-VN" b="1" dirty="0"/>
          </a:p>
          <a:p>
            <a:pPr marL="139700" indent="0">
              <a:buNone/>
            </a:pPr>
            <a:endParaRPr lang="en-VN" b="1" dirty="0"/>
          </a:p>
          <a:p>
            <a:r>
              <a:rPr lang="vi-VN" dirty="0"/>
              <a:t>Theo bạn, ngành nào sử dụng nhiều năng lượng nhất tại Việt Nam?</a:t>
            </a:r>
          </a:p>
          <a:p>
            <a:pPr marL="139700" indent="0">
              <a:buNone/>
            </a:pPr>
            <a:endParaRPr lang="vi-VN" dirty="0"/>
          </a:p>
          <a:p>
            <a:r>
              <a:rPr lang="vi-VN" dirty="0"/>
              <a:t>Công ty của bạn sử dụng nguồn năng lượng</a:t>
            </a:r>
            <a:r>
              <a:rPr lang="en-US" dirty="0"/>
              <a:t> </a:t>
            </a:r>
            <a:r>
              <a:rPr lang="en-US" dirty="0" err="1"/>
              <a:t>chủ</a:t>
            </a:r>
            <a:r>
              <a:rPr lang="en-US" dirty="0"/>
              <a:t> </a:t>
            </a:r>
            <a:r>
              <a:rPr lang="en-US" dirty="0" err="1"/>
              <a:t>yếu</a:t>
            </a:r>
            <a:r>
              <a:rPr lang="en-US" dirty="0"/>
              <a:t> </a:t>
            </a:r>
            <a:r>
              <a:rPr lang="en-US" dirty="0" err="1"/>
              <a:t>nào</a:t>
            </a:r>
            <a:r>
              <a:rPr lang="vi-VN" dirty="0"/>
              <a:t>?</a:t>
            </a:r>
            <a:endParaRPr lang="en-US" dirty="0"/>
          </a:p>
          <a:p>
            <a:pPr marL="139700" indent="0">
              <a:buNone/>
            </a:pPr>
            <a:endParaRPr lang="en-US" dirty="0"/>
          </a:p>
          <a:p>
            <a:r>
              <a:rPr lang="en-US" dirty="0" err="1"/>
              <a:t>Xác</a:t>
            </a:r>
            <a:r>
              <a:rPr lang="en-US" dirty="0"/>
              <a:t> </a:t>
            </a:r>
            <a:r>
              <a:rPr lang="en-US" dirty="0" err="1"/>
              <a:t>định</a:t>
            </a:r>
            <a:r>
              <a:rPr lang="en-US" dirty="0"/>
              <a:t> </a:t>
            </a:r>
            <a:r>
              <a:rPr lang="en-US" dirty="0" err="1"/>
              <a:t>khu</a:t>
            </a:r>
            <a:r>
              <a:rPr lang="en-US" dirty="0"/>
              <a:t> </a:t>
            </a:r>
            <a:r>
              <a:rPr lang="en-US" dirty="0" err="1"/>
              <a:t>vực</a:t>
            </a:r>
            <a:r>
              <a:rPr lang="en-US" dirty="0"/>
              <a:t>/</a:t>
            </a:r>
            <a:r>
              <a:rPr lang="en-US" dirty="0" err="1"/>
              <a:t>thiết</a:t>
            </a:r>
            <a:r>
              <a:rPr lang="en-US" dirty="0"/>
              <a:t> </a:t>
            </a:r>
            <a:r>
              <a:rPr lang="en-US" dirty="0" err="1"/>
              <a:t>bị</a:t>
            </a:r>
            <a:r>
              <a:rPr lang="en-US" dirty="0"/>
              <a:t> </a:t>
            </a:r>
            <a:r>
              <a:rPr lang="en-US" dirty="0" err="1"/>
              <a:t>tiêu</a:t>
            </a:r>
            <a:r>
              <a:rPr lang="en-US" dirty="0"/>
              <a:t> </a:t>
            </a:r>
            <a:r>
              <a:rPr lang="en-US" dirty="0" err="1"/>
              <a:t>thụ</a:t>
            </a:r>
            <a:r>
              <a:rPr lang="en-US" dirty="0"/>
              <a:t> </a:t>
            </a:r>
            <a:r>
              <a:rPr lang="en-US" dirty="0" err="1"/>
              <a:t>năng</a:t>
            </a:r>
            <a:r>
              <a:rPr lang="en-US" dirty="0"/>
              <a:t> </a:t>
            </a:r>
            <a:r>
              <a:rPr lang="en-US" dirty="0" err="1"/>
              <a:t>lượng</a:t>
            </a:r>
            <a:r>
              <a:rPr lang="en-US" dirty="0"/>
              <a:t> </a:t>
            </a:r>
            <a:r>
              <a:rPr lang="en-US" dirty="0" err="1"/>
              <a:t>chính</a:t>
            </a:r>
            <a:r>
              <a:rPr lang="en-US" dirty="0"/>
              <a:t> </a:t>
            </a:r>
            <a:r>
              <a:rPr lang="en-US" dirty="0" err="1"/>
              <a:t>và</a:t>
            </a:r>
            <a:r>
              <a:rPr lang="en-US" dirty="0"/>
              <a:t> </a:t>
            </a:r>
            <a:r>
              <a:rPr lang="en-US" dirty="0" err="1"/>
              <a:t>có</a:t>
            </a:r>
            <a:r>
              <a:rPr lang="en-US" dirty="0"/>
              <a:t> </a:t>
            </a:r>
            <a:r>
              <a:rPr lang="en-US" dirty="0" err="1"/>
              <a:t>tiềm</a:t>
            </a:r>
            <a:r>
              <a:rPr lang="en-US" dirty="0"/>
              <a:t> </a:t>
            </a:r>
            <a:r>
              <a:rPr lang="en-US" dirty="0" err="1"/>
              <a:t>năng</a:t>
            </a:r>
            <a:r>
              <a:rPr lang="en-US" dirty="0"/>
              <a:t> </a:t>
            </a:r>
            <a:r>
              <a:rPr lang="en-US" dirty="0" err="1"/>
              <a:t>TKNL</a:t>
            </a:r>
            <a:r>
              <a:rPr lang="en-US" dirty="0"/>
              <a:t> </a:t>
            </a:r>
            <a:r>
              <a:rPr lang="en-US" dirty="0" err="1"/>
              <a:t>trong</a:t>
            </a:r>
            <a:r>
              <a:rPr lang="en-US" dirty="0"/>
              <a:t> </a:t>
            </a:r>
            <a:r>
              <a:rPr lang="en-US" dirty="0" err="1"/>
              <a:t>ngành</a:t>
            </a:r>
            <a:r>
              <a:rPr lang="en-US" dirty="0"/>
              <a:t> </a:t>
            </a:r>
            <a:r>
              <a:rPr lang="en-US" dirty="0" err="1"/>
              <a:t>Nhựa</a:t>
            </a:r>
            <a:r>
              <a:rPr lang="en-US" dirty="0"/>
              <a:t>?</a:t>
            </a:r>
            <a:endParaRPr lang="vi-VN" dirty="0"/>
          </a:p>
          <a:p>
            <a:endParaRPr lang="vi-VN" dirty="0"/>
          </a:p>
          <a:p>
            <a:r>
              <a:rPr lang="en-US" dirty="0" err="1"/>
              <a:t>Xác</a:t>
            </a:r>
            <a:r>
              <a:rPr lang="en-US" dirty="0"/>
              <a:t> </a:t>
            </a:r>
            <a:r>
              <a:rPr lang="en-US" dirty="0" err="1"/>
              <a:t>định</a:t>
            </a:r>
            <a:r>
              <a:rPr lang="en-US" dirty="0"/>
              <a:t> </a:t>
            </a:r>
            <a:r>
              <a:rPr lang="en-US" dirty="0" err="1"/>
              <a:t>các</a:t>
            </a:r>
            <a:r>
              <a:rPr lang="en-US" dirty="0"/>
              <a:t> </a:t>
            </a:r>
            <a:r>
              <a:rPr lang="en-US" dirty="0" err="1"/>
              <a:t>cơ</a:t>
            </a:r>
            <a:r>
              <a:rPr lang="en-US" dirty="0"/>
              <a:t> </a:t>
            </a:r>
            <a:r>
              <a:rPr lang="en-US" dirty="0" err="1"/>
              <a:t>hội</a:t>
            </a:r>
            <a:r>
              <a:rPr lang="en-US" dirty="0"/>
              <a:t> </a:t>
            </a:r>
            <a:r>
              <a:rPr lang="en-US" dirty="0" err="1"/>
              <a:t>TKNL</a:t>
            </a:r>
            <a:r>
              <a:rPr lang="vi-VN" dirty="0"/>
              <a:t> trong </a:t>
            </a:r>
            <a:r>
              <a:rPr lang="en-US" dirty="0"/>
              <a:t>C</a:t>
            </a:r>
            <a:r>
              <a:rPr lang="vi-VN" dirty="0"/>
              <a:t>ông ty của bạn là gì</a:t>
            </a:r>
            <a:r>
              <a:rPr lang="en-US" dirty="0"/>
              <a:t>?</a:t>
            </a:r>
          </a:p>
          <a:p>
            <a:pPr marL="139700" indent="0">
              <a:buNone/>
            </a:pPr>
            <a:endParaRPr lang="en-VN" dirty="0"/>
          </a:p>
          <a:p>
            <a:pPr marL="139700" indent="0">
              <a:buNone/>
            </a:pPr>
            <a:r>
              <a:rPr lang="en-US" b="1" dirty="0" err="1"/>
              <a:t>Trình</a:t>
            </a:r>
            <a:r>
              <a:rPr lang="en-US" b="1" dirty="0"/>
              <a:t> </a:t>
            </a:r>
            <a:r>
              <a:rPr lang="en-US" b="1" dirty="0" err="1"/>
              <a:t>bày</a:t>
            </a:r>
            <a:r>
              <a:rPr lang="en-US" b="1" dirty="0"/>
              <a:t> </a:t>
            </a:r>
            <a:r>
              <a:rPr lang="en-US" b="1" dirty="0" err="1"/>
              <a:t>trong</a:t>
            </a:r>
            <a:r>
              <a:rPr lang="en-US" b="1" dirty="0"/>
              <a:t> 5 </a:t>
            </a:r>
            <a:r>
              <a:rPr lang="en-US" b="1" dirty="0" err="1"/>
              <a:t>phút</a:t>
            </a:r>
            <a:endParaRPr lang="en-VN" b="1" dirty="0"/>
          </a:p>
          <a:p>
            <a:endParaRPr lang="en-VN" dirty="0"/>
          </a:p>
        </p:txBody>
      </p:sp>
    </p:spTree>
    <p:extLst>
      <p:ext uri="{BB962C8B-B14F-4D97-AF65-F5344CB8AC3E}">
        <p14:creationId xmlns:p14="http://schemas.microsoft.com/office/powerpoint/2010/main" val="738132899"/>
      </p:ext>
    </p:extLst>
  </p:cSld>
  <p:clrMapOvr>
    <a:masterClrMapping/>
  </p:clrMapOvr>
  <p:transition advClick="0"/>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1CB898-7310-2330-A260-4B24D9372EEB}"/>
            </a:ext>
          </a:extLst>
        </p:cNvPr>
        <p:cNvGrpSpPr/>
        <p:nvPr/>
      </p:nvGrpSpPr>
      <p:grpSpPr>
        <a:xfrm>
          <a:off x="0" y="0"/>
          <a:ext cx="0" cy="0"/>
          <a:chOff x="0" y="0"/>
          <a:chExt cx="0" cy="0"/>
        </a:xfrm>
      </p:grpSpPr>
      <p:sp>
        <p:nvSpPr>
          <p:cNvPr id="4" name="Rectangle 1">
            <a:extLst>
              <a:ext uri="{FF2B5EF4-FFF2-40B4-BE49-F238E27FC236}">
                <a16:creationId xmlns:a16="http://schemas.microsoft.com/office/drawing/2014/main" id="{CE8F99AB-3BC4-9A7E-02C9-01BC384859BF}"/>
              </a:ext>
            </a:extLst>
          </p:cNvPr>
          <p:cNvSpPr>
            <a:spLocks noGrp="1" noChangeArrowheads="1"/>
          </p:cNvSpPr>
          <p:nvPr>
            <p:ph type="body" idx="1"/>
          </p:nvPr>
        </p:nvSpPr>
        <p:spPr bwMode="auto">
          <a:xfrm>
            <a:off x="609602" y="1531569"/>
            <a:ext cx="4958441" cy="4493538"/>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algn="ctr" eaLnBrk="0" fontAlgn="base" hangingPunct="0">
              <a:buClrTx/>
              <a:buSzTx/>
              <a:buNone/>
            </a:pPr>
            <a:r>
              <a:rPr lang="vi-VN" altLang="en-US" sz="2400" b="1" dirty="0">
                <a:solidFill>
                  <a:schemeClr val="tx1"/>
                </a:solidFill>
                <a:latin typeface="Arial" panose="020B0604020202020204" pitchFamily="34" charset="0"/>
              </a:rPr>
              <a:t>Ứng dụng công nghệ biến tần</a:t>
            </a:r>
          </a:p>
          <a:p>
            <a:pPr marL="0" indent="0" algn="ctr" eaLnBrk="0" fontAlgn="base" hangingPunct="0">
              <a:lnSpc>
                <a:spcPct val="130000"/>
              </a:lnSpc>
              <a:buClrTx/>
              <a:buSzTx/>
              <a:buNone/>
            </a:pPr>
            <a:endParaRPr lang="vi-VN" altLang="en-US" b="1" dirty="0">
              <a:solidFill>
                <a:schemeClr val="tx1"/>
              </a:solidFill>
              <a:latin typeface="Arial" panose="020B0604020202020204" pitchFamily="34" charset="0"/>
            </a:endParaRPr>
          </a:p>
          <a:p>
            <a:pPr marL="0" indent="0" eaLnBrk="0" fontAlgn="base" hangingPunct="0">
              <a:lnSpc>
                <a:spcPct val="130000"/>
              </a:lnSpc>
              <a:buClrTx/>
              <a:buSzTx/>
              <a:buNone/>
            </a:pPr>
            <a:r>
              <a:rPr lang="vi-VN" altLang="en-US" b="1">
                <a:solidFill>
                  <a:schemeClr val="tx1"/>
                </a:solidFill>
                <a:latin typeface="Arial" panose="020B0604020202020204" pitchFamily="34" charset="0"/>
              </a:rPr>
              <a:t>Đặc điểm:</a:t>
            </a:r>
            <a:r>
              <a:rPr lang="en-US" altLang="en-US" b="1">
                <a:solidFill>
                  <a:schemeClr val="tx1"/>
                </a:solidFill>
                <a:latin typeface="Arial" panose="020B0604020202020204" pitchFamily="34" charset="0"/>
              </a:rPr>
              <a:t> </a:t>
            </a:r>
            <a:r>
              <a:rPr lang="vi-VN" altLang="en-US">
                <a:solidFill>
                  <a:schemeClr val="tx1"/>
                </a:solidFill>
                <a:latin typeface="Arial" panose="020B0604020202020204" pitchFamily="34" charset="0"/>
              </a:rPr>
              <a:t>Các </a:t>
            </a:r>
            <a:r>
              <a:rPr lang="vi-VN" altLang="en-US" dirty="0">
                <a:solidFill>
                  <a:schemeClr val="tx1"/>
                </a:solidFill>
                <a:latin typeface="Arial" panose="020B0604020202020204" pitchFamily="34" charset="0"/>
              </a:rPr>
              <a:t>máy móc như máy đùn, máy ép phun hoạt động liên tục, tiêu tốn điện năng lớn.</a:t>
            </a:r>
          </a:p>
          <a:p>
            <a:pPr marL="0" indent="0" eaLnBrk="0" fontAlgn="base" hangingPunct="0">
              <a:lnSpc>
                <a:spcPct val="130000"/>
              </a:lnSpc>
              <a:buClrTx/>
              <a:buSzTx/>
              <a:buNone/>
            </a:pPr>
            <a:r>
              <a:rPr lang="vi-VN" altLang="en-US" b="1">
                <a:solidFill>
                  <a:schemeClr val="tx1"/>
                </a:solidFill>
                <a:latin typeface="Arial" panose="020B0604020202020204" pitchFamily="34" charset="0"/>
              </a:rPr>
              <a:t>Giải pháp:</a:t>
            </a:r>
            <a:r>
              <a:rPr lang="en-US" altLang="en-US" b="1">
                <a:solidFill>
                  <a:schemeClr val="tx1"/>
                </a:solidFill>
                <a:latin typeface="Arial" panose="020B0604020202020204" pitchFamily="34" charset="0"/>
              </a:rPr>
              <a:t> </a:t>
            </a:r>
            <a:r>
              <a:rPr lang="vi-VN" altLang="en-US">
                <a:solidFill>
                  <a:schemeClr val="tx1"/>
                </a:solidFill>
                <a:latin typeface="Arial" panose="020B0604020202020204" pitchFamily="34" charset="0"/>
              </a:rPr>
              <a:t>Lắp </a:t>
            </a:r>
            <a:r>
              <a:rPr lang="vi-VN" altLang="en-US" dirty="0">
                <a:solidFill>
                  <a:schemeClr val="tx1"/>
                </a:solidFill>
                <a:latin typeface="Arial" panose="020B0604020202020204" pitchFamily="34" charset="0"/>
              </a:rPr>
              <a:t>đặt bộ biến tần (VFD) để điều chỉnh tốc độ động cơ theo nhu cầu thực tế.</a:t>
            </a:r>
          </a:p>
          <a:p>
            <a:pPr marL="0" indent="0" eaLnBrk="0" fontAlgn="base" hangingPunct="0">
              <a:lnSpc>
                <a:spcPct val="130000"/>
              </a:lnSpc>
              <a:buClrTx/>
              <a:buSzTx/>
              <a:buNone/>
            </a:pPr>
            <a:r>
              <a:rPr lang="vi-VN" altLang="en-US" b="1" dirty="0">
                <a:solidFill>
                  <a:schemeClr val="tx1"/>
                </a:solidFill>
                <a:latin typeface="Arial" panose="020B0604020202020204" pitchFamily="34" charset="0"/>
              </a:rPr>
              <a:t>Lợi ích:</a:t>
            </a:r>
          </a:p>
          <a:p>
            <a:pPr marL="990575" lvl="1" indent="-380990" eaLnBrk="0" fontAlgn="base" hangingPunct="0">
              <a:lnSpc>
                <a:spcPct val="130000"/>
              </a:lnSpc>
              <a:buClrTx/>
              <a:buSzTx/>
              <a:buFont typeface="Wingdings" panose="05000000000000000000" pitchFamily="2" charset="2"/>
              <a:buChar char="Ø"/>
            </a:pPr>
            <a:r>
              <a:rPr lang="vi-VN" altLang="en-US" sz="2000" dirty="0">
                <a:solidFill>
                  <a:schemeClr val="tx1"/>
                </a:solidFill>
                <a:latin typeface="Arial" panose="020B0604020202020204" pitchFamily="34" charset="0"/>
              </a:rPr>
              <a:t>Giảm 20-40% điện năng tiêu thụ.</a:t>
            </a:r>
          </a:p>
          <a:p>
            <a:pPr marL="990575" lvl="1" indent="-380990" eaLnBrk="0" fontAlgn="base" hangingPunct="0">
              <a:lnSpc>
                <a:spcPct val="130000"/>
              </a:lnSpc>
              <a:buClrTx/>
              <a:buSzTx/>
              <a:buFont typeface="Wingdings" panose="05000000000000000000" pitchFamily="2" charset="2"/>
              <a:buChar char="Ø"/>
            </a:pPr>
            <a:r>
              <a:rPr lang="vi-VN" altLang="en-US" sz="2000" dirty="0">
                <a:solidFill>
                  <a:schemeClr val="tx1"/>
                </a:solidFill>
                <a:latin typeface="Arial" panose="020B0604020202020204" pitchFamily="34" charset="0"/>
              </a:rPr>
              <a:t>Kéo dài tuổi thọ của thiết bị.</a:t>
            </a:r>
          </a:p>
        </p:txBody>
      </p:sp>
      <p:sp>
        <p:nvSpPr>
          <p:cNvPr id="3" name="Rectangle 1">
            <a:extLst>
              <a:ext uri="{FF2B5EF4-FFF2-40B4-BE49-F238E27FC236}">
                <a16:creationId xmlns:a16="http://schemas.microsoft.com/office/drawing/2014/main" id="{0E3F80A9-7683-D09B-F023-972DFB37381E}"/>
              </a:ext>
            </a:extLst>
          </p:cNvPr>
          <p:cNvSpPr txBox="1">
            <a:spLocks noChangeArrowheads="1"/>
          </p:cNvSpPr>
          <p:nvPr/>
        </p:nvSpPr>
        <p:spPr bwMode="auto">
          <a:xfrm>
            <a:off x="6057900" y="1521341"/>
            <a:ext cx="5524500" cy="4513993"/>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pPr marL="0" indent="0" algn="ctr" eaLnBrk="0" fontAlgn="base" hangingPunct="0">
              <a:buClrTx/>
              <a:buSzTx/>
              <a:buNone/>
            </a:pPr>
            <a:r>
              <a:rPr lang="vi-VN" altLang="en-US" sz="2400" b="1" dirty="0">
                <a:solidFill>
                  <a:schemeClr val="tx1"/>
                </a:solidFill>
                <a:latin typeface="Arial" panose="020B0604020202020204" pitchFamily="34" charset="0"/>
              </a:rPr>
              <a:t>Tăng cường tự động hóa</a:t>
            </a:r>
          </a:p>
          <a:p>
            <a:pPr marL="0" indent="0" algn="ctr" eaLnBrk="0" fontAlgn="base" hangingPunct="0">
              <a:buClrTx/>
              <a:buSzTx/>
              <a:buNone/>
            </a:pPr>
            <a:endParaRPr lang="vi-VN" altLang="en-US" sz="2000" b="1" dirty="0">
              <a:solidFill>
                <a:schemeClr val="tx1"/>
              </a:solidFill>
              <a:latin typeface="Arial" panose="020B0604020202020204" pitchFamily="34" charset="0"/>
            </a:endParaRPr>
          </a:p>
          <a:p>
            <a:pPr marL="0" indent="0" eaLnBrk="0" fontAlgn="base" hangingPunct="0">
              <a:buClrTx/>
              <a:buSzTx/>
              <a:buNone/>
            </a:pPr>
            <a:r>
              <a:rPr lang="vi-VN" altLang="en-US" sz="2000" b="1">
                <a:solidFill>
                  <a:schemeClr val="tx1"/>
                </a:solidFill>
                <a:latin typeface="Arial" panose="020B0604020202020204" pitchFamily="34" charset="0"/>
              </a:rPr>
              <a:t>Đặc điểm:</a:t>
            </a:r>
            <a:r>
              <a:rPr lang="en-US" altLang="en-US" sz="2000" b="1">
                <a:solidFill>
                  <a:schemeClr val="tx1"/>
                </a:solidFill>
                <a:latin typeface="Arial" panose="020B0604020202020204" pitchFamily="34" charset="0"/>
              </a:rPr>
              <a:t> </a:t>
            </a:r>
            <a:r>
              <a:rPr lang="vi-VN" altLang="en-US" sz="2000">
                <a:solidFill>
                  <a:schemeClr val="tx1"/>
                </a:solidFill>
                <a:latin typeface="Arial" panose="020B0604020202020204" pitchFamily="34" charset="0"/>
              </a:rPr>
              <a:t>Quá </a:t>
            </a:r>
            <a:r>
              <a:rPr lang="vi-VN" altLang="en-US" sz="2000" dirty="0">
                <a:solidFill>
                  <a:schemeClr val="tx1"/>
                </a:solidFill>
                <a:latin typeface="Arial" panose="020B0604020202020204" pitchFamily="34" charset="0"/>
              </a:rPr>
              <a:t>trình sản xuất thủ công gây lãng phí năng lượng và không đồng đều.</a:t>
            </a:r>
          </a:p>
          <a:p>
            <a:pPr marL="0" indent="0" eaLnBrk="0" fontAlgn="base" hangingPunct="0">
              <a:buClrTx/>
              <a:buSzTx/>
              <a:buNone/>
            </a:pPr>
            <a:r>
              <a:rPr lang="vi-VN" altLang="en-US" sz="2000" b="1" dirty="0">
                <a:solidFill>
                  <a:schemeClr val="tx1"/>
                </a:solidFill>
                <a:latin typeface="Arial" panose="020B0604020202020204" pitchFamily="34" charset="0"/>
              </a:rPr>
              <a:t>Giải pháp:</a:t>
            </a:r>
          </a:p>
          <a:p>
            <a:pPr marL="990575" lvl="1" indent="-380990" eaLnBrk="0" fontAlgn="base" hangingPunct="0">
              <a:buClrTx/>
              <a:buSzTx/>
              <a:buFont typeface="Wingdings" panose="05000000000000000000" pitchFamily="2" charset="2"/>
              <a:buChar char="Ø"/>
            </a:pPr>
            <a:r>
              <a:rPr lang="vi-VN" altLang="en-US" sz="2000" dirty="0">
                <a:solidFill>
                  <a:schemeClr val="tx1"/>
                </a:solidFill>
                <a:latin typeface="Arial" panose="020B0604020202020204" pitchFamily="34" charset="0"/>
              </a:rPr>
              <a:t>Sử dụng hệ thống điều khiển tự động để tối ưu hóa vận hành máy móc.</a:t>
            </a:r>
          </a:p>
          <a:p>
            <a:pPr marL="990575" lvl="1" indent="-380990" eaLnBrk="0" fontAlgn="base" hangingPunct="0">
              <a:buClrTx/>
              <a:buSzTx/>
              <a:buFont typeface="Wingdings" panose="05000000000000000000" pitchFamily="2" charset="2"/>
              <a:buChar char="Ø"/>
            </a:pPr>
            <a:r>
              <a:rPr lang="vi-VN" altLang="en-US" sz="2000" dirty="0">
                <a:solidFill>
                  <a:schemeClr val="tx1"/>
                </a:solidFill>
                <a:latin typeface="Arial" panose="020B0604020202020204" pitchFamily="34" charset="0"/>
              </a:rPr>
              <a:t>Ứng dụng cảm biến thông minh trong quản lý năng lượng.</a:t>
            </a:r>
          </a:p>
          <a:p>
            <a:pPr marL="0" indent="0" eaLnBrk="0" fontAlgn="base" hangingPunct="0">
              <a:buClrTx/>
              <a:buSzTx/>
              <a:buNone/>
            </a:pPr>
            <a:r>
              <a:rPr lang="vi-VN" altLang="en-US" sz="2133" b="1" dirty="0">
                <a:solidFill>
                  <a:schemeClr val="tx1"/>
                </a:solidFill>
                <a:latin typeface="Arial" panose="020B0604020202020204" pitchFamily="34" charset="0"/>
              </a:rPr>
              <a:t>Lợi ích:</a:t>
            </a:r>
          </a:p>
          <a:p>
            <a:pPr marL="990575" lvl="1" indent="-380990" eaLnBrk="0" fontAlgn="base" hangingPunct="0">
              <a:buClrTx/>
              <a:buSzTx/>
              <a:buFont typeface="Wingdings" panose="05000000000000000000" pitchFamily="2" charset="2"/>
              <a:buChar char="Ø"/>
            </a:pPr>
            <a:r>
              <a:rPr lang="vi-VN" altLang="en-US" sz="2000" dirty="0">
                <a:solidFill>
                  <a:schemeClr val="tx1"/>
                </a:solidFill>
                <a:latin typeface="Arial" panose="020B0604020202020204" pitchFamily="34" charset="0"/>
              </a:rPr>
              <a:t>Tăng hiệu suất hoạt động lên 15-20%.</a:t>
            </a:r>
          </a:p>
          <a:p>
            <a:pPr marL="990575" lvl="1" indent="-380990" eaLnBrk="0" fontAlgn="base" hangingPunct="0">
              <a:buClrTx/>
              <a:buSzTx/>
              <a:buFont typeface="Wingdings" panose="05000000000000000000" pitchFamily="2" charset="2"/>
              <a:buChar char="Ø"/>
            </a:pPr>
            <a:r>
              <a:rPr lang="vi-VN" altLang="en-US" sz="2000" dirty="0">
                <a:solidFill>
                  <a:schemeClr val="tx1"/>
                </a:solidFill>
                <a:latin typeface="Arial" panose="020B0604020202020204" pitchFamily="34" charset="0"/>
              </a:rPr>
              <a:t>Giảm sai sót và tiêu thụ năng lượng không cần thiết.</a:t>
            </a:r>
          </a:p>
        </p:txBody>
      </p:sp>
      <p:sp>
        <p:nvSpPr>
          <p:cNvPr id="6" name="Title 1">
            <a:extLst>
              <a:ext uri="{FF2B5EF4-FFF2-40B4-BE49-F238E27FC236}">
                <a16:creationId xmlns:a16="http://schemas.microsoft.com/office/drawing/2014/main" id="{9DE7E471-0845-E0A3-B47D-2F78BE961560}"/>
              </a:ext>
            </a:extLst>
          </p:cNvPr>
          <p:cNvSpPr>
            <a:spLocks noGrp="1"/>
          </p:cNvSpPr>
          <p:nvPr>
            <p:ph type="title"/>
          </p:nvPr>
        </p:nvSpPr>
        <p:spPr>
          <a:xfrm>
            <a:off x="609600" y="548633"/>
            <a:ext cx="10972800" cy="495200"/>
          </a:xfrm>
        </p:spPr>
        <p:txBody>
          <a:bodyPr>
            <a:noAutofit/>
          </a:bodyPr>
          <a:lstStyle/>
          <a:p>
            <a:r>
              <a:rPr lang="vi-VN" sz="3200">
                <a:solidFill>
                  <a:schemeClr val="accent1">
                    <a:lumMod val="50000"/>
                  </a:schemeClr>
                </a:solidFill>
                <a:latin typeface="+mn-lt"/>
              </a:rPr>
              <a:t>GIẢI PHÁP TKNL TRONG NGÀNH NHỰA</a:t>
            </a:r>
            <a:endParaRPr lang="en-US" sz="3200" dirty="0">
              <a:solidFill>
                <a:schemeClr val="accent1">
                  <a:lumMod val="50000"/>
                </a:schemeClr>
              </a:solidFill>
              <a:latin typeface="+mn-lt"/>
            </a:endParaRPr>
          </a:p>
        </p:txBody>
      </p:sp>
    </p:spTree>
    <p:extLst>
      <p:ext uri="{BB962C8B-B14F-4D97-AF65-F5344CB8AC3E}">
        <p14:creationId xmlns:p14="http://schemas.microsoft.com/office/powerpoint/2010/main" val="24286037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C6E9A8-EC9C-A751-1C04-3A7B18811933}"/>
            </a:ext>
          </a:extLst>
        </p:cNvPr>
        <p:cNvGrpSpPr/>
        <p:nvPr/>
      </p:nvGrpSpPr>
      <p:grpSpPr>
        <a:xfrm>
          <a:off x="0" y="0"/>
          <a:ext cx="0" cy="0"/>
          <a:chOff x="0" y="0"/>
          <a:chExt cx="0" cy="0"/>
        </a:xfrm>
      </p:grpSpPr>
      <p:sp>
        <p:nvSpPr>
          <p:cNvPr id="4" name="Rectangle 1">
            <a:extLst>
              <a:ext uri="{FF2B5EF4-FFF2-40B4-BE49-F238E27FC236}">
                <a16:creationId xmlns:a16="http://schemas.microsoft.com/office/drawing/2014/main" id="{B52A4690-A2A4-0FCC-BBE9-4C9B5F12AD5B}"/>
              </a:ext>
            </a:extLst>
          </p:cNvPr>
          <p:cNvSpPr>
            <a:spLocks noGrp="1" noChangeArrowheads="1"/>
          </p:cNvSpPr>
          <p:nvPr>
            <p:ph type="body" idx="1"/>
          </p:nvPr>
        </p:nvSpPr>
        <p:spPr bwMode="auto">
          <a:xfrm>
            <a:off x="609600" y="1477861"/>
            <a:ext cx="6101444" cy="4555093"/>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algn="ctr" eaLnBrk="0" fontAlgn="base" hangingPunct="0">
              <a:lnSpc>
                <a:spcPct val="120000"/>
              </a:lnSpc>
              <a:buClrTx/>
              <a:buSzTx/>
              <a:buNone/>
            </a:pPr>
            <a:r>
              <a:rPr lang="vi-VN" altLang="en-US" b="1">
                <a:solidFill>
                  <a:schemeClr val="tx1"/>
                </a:solidFill>
                <a:latin typeface="Arial" panose="020B0604020202020204" pitchFamily="34" charset="0"/>
              </a:rPr>
              <a:t>Tối ưu hóa hệ thống làm mát</a:t>
            </a:r>
          </a:p>
          <a:p>
            <a:pPr marL="380990" indent="-380990" eaLnBrk="0" fontAlgn="base" hangingPunct="0">
              <a:lnSpc>
                <a:spcPct val="120000"/>
              </a:lnSpc>
              <a:buClrTx/>
              <a:buSzTx/>
            </a:pPr>
            <a:endParaRPr lang="vi-VN" altLang="en-US" b="1">
              <a:solidFill>
                <a:schemeClr val="tx1"/>
              </a:solidFill>
              <a:latin typeface="Arial" panose="020B0604020202020204" pitchFamily="34" charset="0"/>
            </a:endParaRPr>
          </a:p>
          <a:p>
            <a:pPr marL="0" indent="0" eaLnBrk="0" fontAlgn="base" hangingPunct="0">
              <a:lnSpc>
                <a:spcPct val="120000"/>
              </a:lnSpc>
              <a:buClrTx/>
              <a:buSzTx/>
              <a:buNone/>
            </a:pPr>
            <a:r>
              <a:rPr lang="vi-VN" altLang="en-US" b="1">
                <a:solidFill>
                  <a:schemeClr val="tx1"/>
                </a:solidFill>
                <a:latin typeface="Arial" panose="020B0604020202020204" pitchFamily="34" charset="0"/>
              </a:rPr>
              <a:t>Đặc điểm: </a:t>
            </a:r>
            <a:r>
              <a:rPr lang="vi-VN" altLang="en-US">
                <a:solidFill>
                  <a:schemeClr val="tx1"/>
                </a:solidFill>
                <a:latin typeface="Arial" panose="020B0604020202020204" pitchFamily="34" charset="0"/>
              </a:rPr>
              <a:t>Hệ thống làm mát chiếm tỷ trọng đáng kể trong năng lượng tiêu thụ.</a:t>
            </a:r>
          </a:p>
          <a:p>
            <a:pPr marL="0" indent="0" eaLnBrk="0" fontAlgn="base" hangingPunct="0">
              <a:lnSpc>
                <a:spcPct val="120000"/>
              </a:lnSpc>
              <a:buClrTx/>
              <a:buSzTx/>
              <a:buNone/>
            </a:pPr>
            <a:r>
              <a:rPr lang="vi-VN" altLang="en-US" b="1">
                <a:solidFill>
                  <a:schemeClr val="tx1"/>
                </a:solidFill>
                <a:latin typeface="Arial" panose="020B0604020202020204" pitchFamily="34" charset="0"/>
              </a:rPr>
              <a:t>Giải pháp:</a:t>
            </a:r>
          </a:p>
          <a:p>
            <a:pPr marL="380990" indent="-380990" eaLnBrk="0" fontAlgn="base" hangingPunct="0">
              <a:lnSpc>
                <a:spcPct val="120000"/>
              </a:lnSpc>
              <a:buClrTx/>
              <a:buSzTx/>
              <a:buFont typeface="Wingdings" pitchFamily="2" charset="2"/>
              <a:buChar char="Ø"/>
            </a:pPr>
            <a:r>
              <a:rPr lang="vi-VN" altLang="en-US">
                <a:solidFill>
                  <a:schemeClr val="tx1"/>
                </a:solidFill>
                <a:latin typeface="Arial" panose="020B0604020202020204" pitchFamily="34" charset="0"/>
              </a:rPr>
              <a:t>Sử dụng hệ thống làm mát tuần hoàn kín để giảm thất thoát nước và năng lượng.</a:t>
            </a:r>
          </a:p>
          <a:p>
            <a:pPr marL="380990" indent="-380990" eaLnBrk="0" fontAlgn="base" hangingPunct="0">
              <a:lnSpc>
                <a:spcPct val="120000"/>
              </a:lnSpc>
              <a:buClrTx/>
              <a:buSzTx/>
              <a:buFont typeface="Wingdings" pitchFamily="2" charset="2"/>
              <a:buChar char="Ø"/>
            </a:pPr>
            <a:r>
              <a:rPr lang="vi-VN" altLang="en-US">
                <a:solidFill>
                  <a:schemeClr val="tx1"/>
                </a:solidFill>
                <a:latin typeface="Arial" panose="020B0604020202020204" pitchFamily="34" charset="0"/>
              </a:rPr>
              <a:t>Cải tiến công nghệ làm mát bằng không khí thay vì nước.</a:t>
            </a:r>
          </a:p>
          <a:p>
            <a:pPr marL="0" indent="0" eaLnBrk="0" fontAlgn="base" hangingPunct="0">
              <a:lnSpc>
                <a:spcPct val="120000"/>
              </a:lnSpc>
              <a:buClrTx/>
              <a:buSzTx/>
              <a:buNone/>
            </a:pPr>
            <a:r>
              <a:rPr lang="vi-VN" altLang="en-US" b="1">
                <a:solidFill>
                  <a:schemeClr val="tx1"/>
                </a:solidFill>
                <a:latin typeface="Arial" panose="020B0604020202020204" pitchFamily="34" charset="0"/>
              </a:rPr>
              <a:t>Lợi ích:</a:t>
            </a:r>
          </a:p>
          <a:p>
            <a:pPr marL="380990" indent="-380990" eaLnBrk="0" fontAlgn="base" hangingPunct="0">
              <a:lnSpc>
                <a:spcPct val="120000"/>
              </a:lnSpc>
              <a:buClrTx/>
              <a:buSzTx/>
              <a:buFont typeface="Wingdings" pitchFamily="2" charset="2"/>
              <a:buChar char="Ø"/>
            </a:pPr>
            <a:r>
              <a:rPr lang="vi-VN" altLang="en-US">
                <a:solidFill>
                  <a:schemeClr val="tx1"/>
                </a:solidFill>
                <a:latin typeface="Arial" panose="020B0604020202020204" pitchFamily="34" charset="0"/>
              </a:rPr>
              <a:t>Giảm 10-15% chi phí làm mát.</a:t>
            </a:r>
          </a:p>
          <a:p>
            <a:pPr marL="380990" indent="-380990" eaLnBrk="0" fontAlgn="base" hangingPunct="0">
              <a:lnSpc>
                <a:spcPct val="120000"/>
              </a:lnSpc>
              <a:buClrTx/>
              <a:buSzTx/>
              <a:buFont typeface="Wingdings" pitchFamily="2" charset="2"/>
              <a:buChar char="Ø"/>
            </a:pPr>
            <a:r>
              <a:rPr lang="vi-VN" altLang="en-US">
                <a:solidFill>
                  <a:schemeClr val="tx1"/>
                </a:solidFill>
                <a:latin typeface="Arial" panose="020B0604020202020204" pitchFamily="34" charset="0"/>
              </a:rPr>
              <a:t>Bảo vệ môi trường nhờ giảm tiêu thụ nước.</a:t>
            </a:r>
            <a:endParaRPr lang="vi-VN" altLang="en-US" dirty="0">
              <a:solidFill>
                <a:schemeClr val="tx1"/>
              </a:solidFill>
              <a:latin typeface="Arial" panose="020B0604020202020204" pitchFamily="34" charset="0"/>
            </a:endParaRPr>
          </a:p>
        </p:txBody>
      </p:sp>
      <p:sp>
        <p:nvSpPr>
          <p:cNvPr id="3" name="Rectangle 1">
            <a:extLst>
              <a:ext uri="{FF2B5EF4-FFF2-40B4-BE49-F238E27FC236}">
                <a16:creationId xmlns:a16="http://schemas.microsoft.com/office/drawing/2014/main" id="{5F9D1ABF-700C-736D-4CD4-770299B81EE8}"/>
              </a:ext>
            </a:extLst>
          </p:cNvPr>
          <p:cNvSpPr txBox="1">
            <a:spLocks noChangeArrowheads="1"/>
          </p:cNvSpPr>
          <p:nvPr/>
        </p:nvSpPr>
        <p:spPr bwMode="auto">
          <a:xfrm>
            <a:off x="7151914" y="1493249"/>
            <a:ext cx="4016829" cy="4124206"/>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pPr marL="0" indent="0" algn="ctr" eaLnBrk="0" fontAlgn="base" hangingPunct="0">
              <a:lnSpc>
                <a:spcPct val="130000"/>
              </a:lnSpc>
              <a:buClrTx/>
              <a:buSzTx/>
              <a:buNone/>
            </a:pPr>
            <a:r>
              <a:rPr lang="vi-VN" altLang="en-US" sz="2000" b="1" dirty="0">
                <a:solidFill>
                  <a:schemeClr val="tx1"/>
                </a:solidFill>
                <a:latin typeface="Arial" panose="020B0604020202020204" pitchFamily="34" charset="0"/>
              </a:rPr>
              <a:t>Sử dụng năng lượng tái tạo</a:t>
            </a:r>
          </a:p>
          <a:p>
            <a:pPr marL="0" indent="0" algn="ctr" eaLnBrk="0" fontAlgn="base" hangingPunct="0">
              <a:lnSpc>
                <a:spcPct val="130000"/>
              </a:lnSpc>
              <a:buClrTx/>
              <a:buSzTx/>
              <a:buNone/>
            </a:pPr>
            <a:endParaRPr lang="vi-VN" altLang="en-US" sz="2000" b="1" dirty="0">
              <a:solidFill>
                <a:schemeClr val="tx1"/>
              </a:solidFill>
              <a:latin typeface="Arial" panose="020B0604020202020204" pitchFamily="34" charset="0"/>
            </a:endParaRPr>
          </a:p>
          <a:p>
            <a:pPr marL="0" indent="0" eaLnBrk="0" fontAlgn="base" hangingPunct="0">
              <a:lnSpc>
                <a:spcPct val="130000"/>
              </a:lnSpc>
              <a:buClrTx/>
              <a:buSzTx/>
              <a:buNone/>
            </a:pPr>
            <a:r>
              <a:rPr lang="vi-VN" altLang="en-US" sz="2000" b="1" dirty="0">
                <a:solidFill>
                  <a:schemeClr val="tx1"/>
                </a:solidFill>
                <a:latin typeface="Arial" panose="020B0604020202020204" pitchFamily="34" charset="0"/>
              </a:rPr>
              <a:t>Đặc điểm: </a:t>
            </a:r>
            <a:r>
              <a:rPr lang="vi-VN" altLang="en-US" sz="2000" dirty="0">
                <a:solidFill>
                  <a:schemeClr val="tx1"/>
                </a:solidFill>
                <a:latin typeface="Arial" panose="020B0604020202020204" pitchFamily="34" charset="0"/>
              </a:rPr>
              <a:t>Các cơ sở sản xuất thường phụ thuộc vào điện lưới và nhiên liệu hóa thạch.</a:t>
            </a:r>
          </a:p>
          <a:p>
            <a:pPr marL="0" indent="0" eaLnBrk="0" fontAlgn="base" hangingPunct="0">
              <a:lnSpc>
                <a:spcPct val="130000"/>
              </a:lnSpc>
              <a:buClrTx/>
              <a:buSzTx/>
              <a:buNone/>
            </a:pPr>
            <a:r>
              <a:rPr lang="vi-VN" altLang="en-US" sz="2000" b="1" dirty="0">
                <a:solidFill>
                  <a:schemeClr val="tx1"/>
                </a:solidFill>
                <a:latin typeface="Arial" panose="020B0604020202020204" pitchFamily="34" charset="0"/>
              </a:rPr>
              <a:t>Giải pháp: </a:t>
            </a:r>
            <a:r>
              <a:rPr lang="vi-VN" altLang="en-US" sz="2000" dirty="0">
                <a:solidFill>
                  <a:schemeClr val="tx1"/>
                </a:solidFill>
                <a:latin typeface="Arial" panose="020B0604020202020204" pitchFamily="34" charset="0"/>
              </a:rPr>
              <a:t>Lắp đặt hệ thống điện mặt trời để giảm phụ thuộc vào điện lưới.</a:t>
            </a:r>
          </a:p>
          <a:p>
            <a:pPr marL="0" indent="0" eaLnBrk="0" fontAlgn="base" hangingPunct="0">
              <a:lnSpc>
                <a:spcPct val="130000"/>
              </a:lnSpc>
              <a:buClrTx/>
              <a:buSzTx/>
              <a:buNone/>
            </a:pPr>
            <a:r>
              <a:rPr lang="vi-VN" altLang="en-US" sz="2000" b="1" dirty="0">
                <a:solidFill>
                  <a:schemeClr val="tx1"/>
                </a:solidFill>
                <a:latin typeface="Arial" panose="020B0604020202020204" pitchFamily="34" charset="0"/>
              </a:rPr>
              <a:t>Lợi ích: </a:t>
            </a:r>
            <a:r>
              <a:rPr lang="vi-VN" altLang="en-US" sz="2000" dirty="0">
                <a:solidFill>
                  <a:schemeClr val="tx1"/>
                </a:solidFill>
                <a:latin typeface="Arial" panose="020B0604020202020204" pitchFamily="34" charset="0"/>
              </a:rPr>
              <a:t>Giảm phát thải khí CO₂ và chi phí năng lượng dài hạn.</a:t>
            </a:r>
          </a:p>
        </p:txBody>
      </p:sp>
      <p:sp>
        <p:nvSpPr>
          <p:cNvPr id="6" name="Title 1">
            <a:extLst>
              <a:ext uri="{FF2B5EF4-FFF2-40B4-BE49-F238E27FC236}">
                <a16:creationId xmlns:a16="http://schemas.microsoft.com/office/drawing/2014/main" id="{9DE7E471-0845-E0A3-B47D-2F78BE961560}"/>
              </a:ext>
            </a:extLst>
          </p:cNvPr>
          <p:cNvSpPr>
            <a:spLocks noGrp="1"/>
          </p:cNvSpPr>
          <p:nvPr>
            <p:ph type="title"/>
          </p:nvPr>
        </p:nvSpPr>
        <p:spPr>
          <a:xfrm>
            <a:off x="609600" y="548633"/>
            <a:ext cx="10972800" cy="495200"/>
          </a:xfrm>
        </p:spPr>
        <p:txBody>
          <a:bodyPr>
            <a:noAutofit/>
          </a:bodyPr>
          <a:lstStyle/>
          <a:p>
            <a:r>
              <a:rPr lang="vi-VN" sz="3200">
                <a:solidFill>
                  <a:schemeClr val="accent1">
                    <a:lumMod val="50000"/>
                  </a:schemeClr>
                </a:solidFill>
                <a:latin typeface="+mn-lt"/>
              </a:rPr>
              <a:t>GIẢI PHÁP TKNL TRONG NGÀNH NHỰA</a:t>
            </a:r>
            <a:endParaRPr lang="en-US" sz="3200" dirty="0">
              <a:solidFill>
                <a:schemeClr val="accent1">
                  <a:lumMod val="50000"/>
                </a:schemeClr>
              </a:solidFill>
              <a:latin typeface="+mn-lt"/>
            </a:endParaRPr>
          </a:p>
        </p:txBody>
      </p:sp>
    </p:spTree>
    <p:extLst>
      <p:ext uri="{BB962C8B-B14F-4D97-AF65-F5344CB8AC3E}">
        <p14:creationId xmlns:p14="http://schemas.microsoft.com/office/powerpoint/2010/main" val="13590568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35FB2D-67C8-737E-ED6D-F9D3024C4371}"/>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94588BD8-EF4C-787F-CA84-205B9979F351}"/>
              </a:ext>
            </a:extLst>
          </p:cNvPr>
          <p:cNvSpPr txBox="1"/>
          <p:nvPr/>
        </p:nvSpPr>
        <p:spPr>
          <a:xfrm>
            <a:off x="4454013" y="1727511"/>
            <a:ext cx="7128386" cy="3639458"/>
          </a:xfrm>
          <a:prstGeom prst="rect">
            <a:avLst/>
          </a:prstGeom>
          <a:noFill/>
          <a:ln>
            <a:solidFill>
              <a:schemeClr val="accent1">
                <a:lumMod val="50000"/>
              </a:schemeClr>
            </a:solidFill>
          </a:ln>
        </p:spPr>
        <p:txBody>
          <a:bodyPr wrap="square">
            <a:spAutoFit/>
          </a:bodyPr>
          <a:lstStyle/>
          <a:p>
            <a:pPr>
              <a:lnSpc>
                <a:spcPct val="130000"/>
              </a:lnSpc>
            </a:pPr>
            <a:r>
              <a:rPr lang="en-US" sz="2000" b="1">
                <a:solidFill>
                  <a:srgbClr val="0E0E0E"/>
                </a:solidFill>
                <a:latin typeface="+mn-lt"/>
              </a:rPr>
              <a:t>Đặc điểm: </a:t>
            </a:r>
            <a:r>
              <a:rPr lang="vi-VN" sz="2000">
                <a:solidFill>
                  <a:srgbClr val="0E0E0E"/>
                </a:solidFill>
                <a:latin typeface="+mn-lt"/>
              </a:rPr>
              <a:t>Quản lý năng lượng không hiệu quả, dẫn đến lãng phí đáng kể.</a:t>
            </a:r>
            <a:endParaRPr lang="en-US" sz="2000">
              <a:solidFill>
                <a:srgbClr val="0E0E0E"/>
              </a:solidFill>
              <a:effectLst/>
              <a:latin typeface="+mn-lt"/>
            </a:endParaRPr>
          </a:p>
          <a:p>
            <a:pPr>
              <a:lnSpc>
                <a:spcPct val="130000"/>
              </a:lnSpc>
            </a:pPr>
            <a:r>
              <a:rPr lang="en-US" sz="2000" b="1">
                <a:solidFill>
                  <a:srgbClr val="0E0E0E"/>
                </a:solidFill>
                <a:latin typeface="+mn-lt"/>
              </a:rPr>
              <a:t>Giải pháp:</a:t>
            </a:r>
            <a:endParaRPr lang="en-US" sz="2000" dirty="0">
              <a:solidFill>
                <a:srgbClr val="0E0E0E"/>
              </a:solidFill>
              <a:effectLst/>
              <a:latin typeface="+mn-lt"/>
            </a:endParaRPr>
          </a:p>
          <a:p>
            <a:pPr marL="342900" indent="-342900">
              <a:lnSpc>
                <a:spcPct val="130000"/>
              </a:lnSpc>
              <a:spcBef>
                <a:spcPts val="900"/>
              </a:spcBef>
              <a:buFontTx/>
              <a:buChar char="-"/>
            </a:pPr>
            <a:r>
              <a:rPr lang="vi-VN" sz="2000">
                <a:solidFill>
                  <a:srgbClr val="0E0E0E"/>
                </a:solidFill>
                <a:latin typeface="+mn-lt"/>
              </a:rPr>
              <a:t>Triển khai hệ thống quản lý năng lượng (ISO 50001).</a:t>
            </a:r>
          </a:p>
          <a:p>
            <a:pPr marL="342900" indent="-342900">
              <a:lnSpc>
                <a:spcPct val="130000"/>
              </a:lnSpc>
              <a:spcBef>
                <a:spcPts val="900"/>
              </a:spcBef>
              <a:buFontTx/>
              <a:buChar char="-"/>
            </a:pPr>
            <a:r>
              <a:rPr lang="vi-VN" sz="2000">
                <a:solidFill>
                  <a:srgbClr val="0E0E0E"/>
                </a:solidFill>
                <a:latin typeface="+mn-lt"/>
              </a:rPr>
              <a:t>Giám sát và đánh giá hiệu quả sử dụng năng lượng ở từng giai đoạn sản xuất.</a:t>
            </a:r>
            <a:endParaRPr lang="en-US" sz="2000">
              <a:solidFill>
                <a:srgbClr val="0E0E0E"/>
              </a:solidFill>
              <a:latin typeface="+mn-lt"/>
            </a:endParaRPr>
          </a:p>
          <a:p>
            <a:pPr>
              <a:lnSpc>
                <a:spcPct val="130000"/>
              </a:lnSpc>
              <a:spcBef>
                <a:spcPts val="900"/>
              </a:spcBef>
            </a:pPr>
            <a:r>
              <a:rPr lang="en-US" sz="2000" b="1">
                <a:solidFill>
                  <a:srgbClr val="0E0E0E"/>
                </a:solidFill>
                <a:effectLst/>
                <a:latin typeface="+mn-lt"/>
              </a:rPr>
              <a:t>Lợi ích:</a:t>
            </a:r>
            <a:r>
              <a:rPr lang="en-US" sz="2000" b="1">
                <a:solidFill>
                  <a:srgbClr val="0E0E0E"/>
                </a:solidFill>
                <a:latin typeface="+mn-lt"/>
              </a:rPr>
              <a:t> </a:t>
            </a:r>
            <a:r>
              <a:rPr lang="vi-VN" sz="2000">
                <a:solidFill>
                  <a:srgbClr val="0E0E0E"/>
                </a:solidFill>
                <a:latin typeface="+mn-lt"/>
              </a:rPr>
              <a:t>Tiết kiệm 5-10% năng lượng thông qua quản lý tốt hơn</a:t>
            </a:r>
            <a:r>
              <a:rPr lang="en-US" sz="2000">
                <a:solidFill>
                  <a:srgbClr val="0E0E0E"/>
                </a:solidFill>
                <a:effectLst/>
                <a:latin typeface="+mn-lt"/>
              </a:rPr>
              <a:t>.</a:t>
            </a:r>
            <a:endParaRPr lang="en-US" sz="2000" dirty="0">
              <a:solidFill>
                <a:srgbClr val="0E0E0E"/>
              </a:solidFill>
              <a:effectLst/>
              <a:latin typeface="+mn-lt"/>
            </a:endParaRPr>
          </a:p>
        </p:txBody>
      </p:sp>
      <p:sp>
        <p:nvSpPr>
          <p:cNvPr id="7" name="Title 1">
            <a:extLst>
              <a:ext uri="{FF2B5EF4-FFF2-40B4-BE49-F238E27FC236}">
                <a16:creationId xmlns:a16="http://schemas.microsoft.com/office/drawing/2014/main" id="{9DE7E471-0845-E0A3-B47D-2F78BE961560}"/>
              </a:ext>
            </a:extLst>
          </p:cNvPr>
          <p:cNvSpPr>
            <a:spLocks noGrp="1"/>
          </p:cNvSpPr>
          <p:nvPr>
            <p:ph type="title"/>
          </p:nvPr>
        </p:nvSpPr>
        <p:spPr>
          <a:xfrm>
            <a:off x="609600" y="548633"/>
            <a:ext cx="10972800" cy="495200"/>
          </a:xfrm>
        </p:spPr>
        <p:txBody>
          <a:bodyPr>
            <a:noAutofit/>
          </a:bodyPr>
          <a:lstStyle/>
          <a:p>
            <a:r>
              <a:rPr lang="vi-VN" sz="3200">
                <a:solidFill>
                  <a:schemeClr val="accent1">
                    <a:lumMod val="50000"/>
                  </a:schemeClr>
                </a:solidFill>
                <a:latin typeface="+mn-lt"/>
              </a:rPr>
              <a:t>GIẢI PHÁP TKNL TRONG NGÀNH NHỰA</a:t>
            </a:r>
            <a:endParaRPr lang="en-US" sz="3200" dirty="0">
              <a:solidFill>
                <a:schemeClr val="accent1">
                  <a:lumMod val="50000"/>
                </a:schemeClr>
              </a:solidFill>
              <a:latin typeface="+mn-lt"/>
            </a:endParaRPr>
          </a:p>
        </p:txBody>
      </p:sp>
      <p:sp>
        <p:nvSpPr>
          <p:cNvPr id="4" name="TextBox 3">
            <a:extLst>
              <a:ext uri="{FF2B5EF4-FFF2-40B4-BE49-F238E27FC236}">
                <a16:creationId xmlns:a16="http://schemas.microsoft.com/office/drawing/2014/main" id="{94588BD8-EF4C-787F-CA84-205B9979F351}"/>
              </a:ext>
            </a:extLst>
          </p:cNvPr>
          <p:cNvSpPr txBox="1"/>
          <p:nvPr/>
        </p:nvSpPr>
        <p:spPr>
          <a:xfrm>
            <a:off x="609600" y="1727510"/>
            <a:ext cx="3608440" cy="3477875"/>
          </a:xfrm>
          <a:prstGeom prst="rect">
            <a:avLst/>
          </a:prstGeom>
          <a:noFill/>
          <a:ln>
            <a:solidFill>
              <a:schemeClr val="accent1">
                <a:lumMod val="50000"/>
              </a:schemeClr>
            </a:solidFill>
          </a:ln>
        </p:spPr>
        <p:txBody>
          <a:bodyPr wrap="square">
            <a:spAutoFit/>
          </a:bodyPr>
          <a:lstStyle/>
          <a:p>
            <a:pPr marL="342900" indent="-342900" algn="just">
              <a:buFont typeface="Arial" panose="020B0604020202020204" pitchFamily="34" charset="0"/>
              <a:buChar char="•"/>
            </a:pPr>
            <a:r>
              <a:rPr lang="vi-VN" sz="2000" b="1">
                <a:solidFill>
                  <a:srgbClr val="0E0E0E"/>
                </a:solidFill>
              </a:rPr>
              <a:t>Đặc điểm: </a:t>
            </a:r>
            <a:r>
              <a:rPr lang="vi-VN" sz="2000">
                <a:solidFill>
                  <a:srgbClr val="0E0E0E"/>
                </a:solidFill>
              </a:rPr>
              <a:t>Các cơ sở sản xuất thường phụ thuộc vào lưới điện và nhiên liệu hóa thạch.</a:t>
            </a:r>
          </a:p>
          <a:p>
            <a:pPr marL="342900" indent="-342900" algn="just">
              <a:buFont typeface="Arial" panose="020B0604020202020204" pitchFamily="34" charset="0"/>
              <a:buChar char="•"/>
            </a:pPr>
            <a:r>
              <a:rPr lang="vi-VN" sz="2000" b="1">
                <a:solidFill>
                  <a:srgbClr val="0E0E0E"/>
                </a:solidFill>
              </a:rPr>
              <a:t>Giải pháp: </a:t>
            </a:r>
            <a:r>
              <a:rPr lang="vi-VN" sz="2000">
                <a:solidFill>
                  <a:srgbClr val="0E0E0E"/>
                </a:solidFill>
              </a:rPr>
              <a:t>Lắp đặt hệ thống năng lượng mặt trời để giảm sự phụ thuộc vào lưới điện.</a:t>
            </a:r>
          </a:p>
          <a:p>
            <a:pPr marL="342900" indent="-342900" algn="just">
              <a:buFont typeface="Arial" panose="020B0604020202020204" pitchFamily="34" charset="0"/>
              <a:buChar char="•"/>
            </a:pPr>
            <a:r>
              <a:rPr lang="vi-VN" sz="2000" b="1">
                <a:solidFill>
                  <a:srgbClr val="0E0E0E"/>
                </a:solidFill>
              </a:rPr>
              <a:t>Lợi ích: </a:t>
            </a:r>
            <a:r>
              <a:rPr lang="vi-VN" sz="2000">
                <a:solidFill>
                  <a:srgbClr val="0E0E0E"/>
                </a:solidFill>
              </a:rPr>
              <a:t>Giảm lượng khí thải CO₂ và chi phí năng lượng dài hạn.</a:t>
            </a:r>
            <a:endParaRPr lang="en-US" sz="2000" dirty="0">
              <a:solidFill>
                <a:srgbClr val="0E0E0E"/>
              </a:solidFill>
            </a:endParaRPr>
          </a:p>
        </p:txBody>
      </p:sp>
    </p:spTree>
    <p:extLst>
      <p:ext uri="{BB962C8B-B14F-4D97-AF65-F5344CB8AC3E}">
        <p14:creationId xmlns:p14="http://schemas.microsoft.com/office/powerpoint/2010/main" val="12754152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C7CD07-756E-607E-1C33-6A85C01C4039}"/>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8AAF617E-A389-5B83-DD4F-9EA994853F1D}"/>
              </a:ext>
            </a:extLst>
          </p:cNvPr>
          <p:cNvSpPr txBox="1"/>
          <p:nvPr/>
        </p:nvSpPr>
        <p:spPr>
          <a:xfrm>
            <a:off x="5102087" y="1727511"/>
            <a:ext cx="6480312" cy="4611455"/>
          </a:xfrm>
          <a:prstGeom prst="rect">
            <a:avLst/>
          </a:prstGeom>
          <a:noFill/>
          <a:ln>
            <a:solidFill>
              <a:schemeClr val="accent1">
                <a:lumMod val="50000"/>
              </a:schemeClr>
            </a:solidFill>
          </a:ln>
        </p:spPr>
        <p:txBody>
          <a:bodyPr wrap="square">
            <a:spAutoFit/>
          </a:bodyPr>
          <a:lstStyle/>
          <a:p>
            <a:pPr>
              <a:lnSpc>
                <a:spcPct val="150000"/>
              </a:lnSpc>
            </a:pPr>
            <a:r>
              <a:rPr lang="en-US" sz="1800" b="1" dirty="0">
                <a:solidFill>
                  <a:schemeClr val="accent1">
                    <a:lumMod val="50000"/>
                  </a:schemeClr>
                </a:solidFill>
                <a:latin typeface="+mn-lt"/>
                <a:cs typeface="Times New Roman" panose="02020603050405020304" pitchFamily="18" charset="0"/>
              </a:rPr>
              <a:t>Các </a:t>
            </a:r>
            <a:r>
              <a:rPr lang="en-US" sz="1800" b="1" dirty="0" err="1">
                <a:solidFill>
                  <a:schemeClr val="accent1">
                    <a:lumMod val="50000"/>
                  </a:schemeClr>
                </a:solidFill>
                <a:latin typeface="+mn-lt"/>
                <a:cs typeface="Times New Roman" panose="02020603050405020304" pitchFamily="18" charset="0"/>
              </a:rPr>
              <a:t>điểm</a:t>
            </a:r>
            <a:r>
              <a:rPr lang="en-US" sz="1800" b="1" dirty="0">
                <a:solidFill>
                  <a:schemeClr val="accent1">
                    <a:lumMod val="50000"/>
                  </a:schemeClr>
                </a:solidFill>
                <a:latin typeface="+mn-lt"/>
                <a:cs typeface="Times New Roman" panose="02020603050405020304" pitchFamily="18" charset="0"/>
              </a:rPr>
              <a:t> </a:t>
            </a:r>
            <a:r>
              <a:rPr lang="en-US" sz="1800" b="1" dirty="0" err="1">
                <a:solidFill>
                  <a:schemeClr val="accent1">
                    <a:lumMod val="50000"/>
                  </a:schemeClr>
                </a:solidFill>
                <a:latin typeface="+mn-lt"/>
                <a:cs typeface="Times New Roman" panose="02020603050405020304" pitchFamily="18" charset="0"/>
              </a:rPr>
              <a:t>kiểm</a:t>
            </a:r>
            <a:r>
              <a:rPr lang="en-US" sz="1800" b="1" dirty="0">
                <a:solidFill>
                  <a:schemeClr val="accent1">
                    <a:lumMod val="50000"/>
                  </a:schemeClr>
                </a:solidFill>
                <a:latin typeface="+mn-lt"/>
                <a:cs typeface="Times New Roman" panose="02020603050405020304" pitchFamily="18" charset="0"/>
              </a:rPr>
              <a:t> </a:t>
            </a:r>
            <a:r>
              <a:rPr lang="en-US" sz="1800" b="1" dirty="0" err="1">
                <a:solidFill>
                  <a:schemeClr val="accent1">
                    <a:lumMod val="50000"/>
                  </a:schemeClr>
                </a:solidFill>
                <a:latin typeface="+mn-lt"/>
                <a:cs typeface="Times New Roman" panose="02020603050405020304" pitchFamily="18" charset="0"/>
              </a:rPr>
              <a:t>tra</a:t>
            </a:r>
            <a:r>
              <a:rPr lang="en-US" sz="1800" b="1" dirty="0">
                <a:solidFill>
                  <a:schemeClr val="accent1">
                    <a:lumMod val="50000"/>
                  </a:schemeClr>
                </a:solidFill>
                <a:latin typeface="+mn-lt"/>
                <a:cs typeface="Times New Roman" panose="02020603050405020304" pitchFamily="18" charset="0"/>
              </a:rPr>
              <a:t> </a:t>
            </a:r>
            <a:r>
              <a:rPr lang="en-US" sz="1800" b="1" dirty="0" err="1">
                <a:solidFill>
                  <a:schemeClr val="accent1">
                    <a:lumMod val="50000"/>
                  </a:schemeClr>
                </a:solidFill>
                <a:latin typeface="+mn-lt"/>
                <a:cs typeface="Times New Roman" panose="02020603050405020304" pitchFamily="18" charset="0"/>
              </a:rPr>
              <a:t>quan</a:t>
            </a:r>
            <a:r>
              <a:rPr lang="en-US" sz="1800" b="1" dirty="0">
                <a:solidFill>
                  <a:schemeClr val="accent1">
                    <a:lumMod val="50000"/>
                  </a:schemeClr>
                </a:solidFill>
                <a:latin typeface="+mn-lt"/>
                <a:cs typeface="Times New Roman" panose="02020603050405020304" pitchFamily="18" charset="0"/>
              </a:rPr>
              <a:t> </a:t>
            </a:r>
            <a:r>
              <a:rPr lang="en-US" sz="1800" b="1" dirty="0" err="1">
                <a:solidFill>
                  <a:schemeClr val="accent1">
                    <a:lumMod val="50000"/>
                  </a:schemeClr>
                </a:solidFill>
                <a:latin typeface="+mn-lt"/>
                <a:cs typeface="Times New Roman" panose="02020603050405020304" pitchFamily="18" charset="0"/>
              </a:rPr>
              <a:t>trọng</a:t>
            </a:r>
            <a:r>
              <a:rPr lang="en-US" sz="1800" b="1" dirty="0">
                <a:solidFill>
                  <a:schemeClr val="accent1">
                    <a:lumMod val="50000"/>
                  </a:schemeClr>
                </a:solidFill>
                <a:latin typeface="+mn-lt"/>
                <a:cs typeface="Times New Roman" panose="02020603050405020304" pitchFamily="18" charset="0"/>
              </a:rPr>
              <a:t> </a:t>
            </a:r>
            <a:r>
              <a:rPr lang="en-US" sz="1800" b="1" dirty="0" err="1">
                <a:solidFill>
                  <a:schemeClr val="accent1">
                    <a:lumMod val="50000"/>
                  </a:schemeClr>
                </a:solidFill>
                <a:latin typeface="+mn-lt"/>
                <a:cs typeface="Times New Roman" panose="02020603050405020304" pitchFamily="18" charset="0"/>
              </a:rPr>
              <a:t>trong</a:t>
            </a:r>
            <a:r>
              <a:rPr lang="en-US" sz="1800" b="1" dirty="0">
                <a:solidFill>
                  <a:schemeClr val="accent1">
                    <a:lumMod val="50000"/>
                  </a:schemeClr>
                </a:solidFill>
                <a:latin typeface="+mn-lt"/>
                <a:cs typeface="Times New Roman" panose="02020603050405020304" pitchFamily="18" charset="0"/>
              </a:rPr>
              <a:t> </a:t>
            </a:r>
            <a:r>
              <a:rPr lang="en-US" sz="1800" b="1" dirty="0" err="1">
                <a:solidFill>
                  <a:schemeClr val="accent1">
                    <a:lumMod val="50000"/>
                  </a:schemeClr>
                </a:solidFill>
                <a:latin typeface="+mn-lt"/>
                <a:cs typeface="Times New Roman" panose="02020603050405020304" pitchFamily="18" charset="0"/>
              </a:rPr>
              <a:t>hệ</a:t>
            </a:r>
            <a:r>
              <a:rPr lang="en-US" sz="1800" b="1" dirty="0">
                <a:solidFill>
                  <a:schemeClr val="accent1">
                    <a:lumMod val="50000"/>
                  </a:schemeClr>
                </a:solidFill>
                <a:latin typeface="+mn-lt"/>
                <a:cs typeface="Times New Roman" panose="02020603050405020304" pitchFamily="18" charset="0"/>
              </a:rPr>
              <a:t> </a:t>
            </a:r>
            <a:r>
              <a:rPr lang="en-US" sz="1800" b="1" dirty="0" err="1">
                <a:solidFill>
                  <a:schemeClr val="accent1">
                    <a:lumMod val="50000"/>
                  </a:schemeClr>
                </a:solidFill>
                <a:latin typeface="+mn-lt"/>
                <a:cs typeface="Times New Roman" panose="02020603050405020304" pitchFamily="18" charset="0"/>
              </a:rPr>
              <a:t>thống</a:t>
            </a:r>
            <a:r>
              <a:rPr lang="en-US" sz="1800" b="1" dirty="0">
                <a:solidFill>
                  <a:schemeClr val="accent1">
                    <a:lumMod val="50000"/>
                  </a:schemeClr>
                </a:solidFill>
                <a:latin typeface="+mn-lt"/>
                <a:cs typeface="Times New Roman" panose="02020603050405020304" pitchFamily="18" charset="0"/>
              </a:rPr>
              <a:t> </a:t>
            </a:r>
            <a:r>
              <a:rPr lang="en-US" sz="1800" b="1" dirty="0" err="1">
                <a:solidFill>
                  <a:schemeClr val="accent1">
                    <a:lumMod val="50000"/>
                  </a:schemeClr>
                </a:solidFill>
                <a:latin typeface="+mn-lt"/>
                <a:cs typeface="Times New Roman" panose="02020603050405020304" pitchFamily="18" charset="0"/>
              </a:rPr>
              <a:t>năng</a:t>
            </a:r>
            <a:r>
              <a:rPr lang="en-US" sz="1800" b="1" dirty="0">
                <a:solidFill>
                  <a:schemeClr val="accent1">
                    <a:lumMod val="50000"/>
                  </a:schemeClr>
                </a:solidFill>
                <a:latin typeface="+mn-lt"/>
                <a:cs typeface="Times New Roman" panose="02020603050405020304" pitchFamily="18" charset="0"/>
              </a:rPr>
              <a:t> </a:t>
            </a:r>
            <a:r>
              <a:rPr lang="en-US" sz="1800" b="1" dirty="0" err="1">
                <a:solidFill>
                  <a:schemeClr val="accent1">
                    <a:lumMod val="50000"/>
                  </a:schemeClr>
                </a:solidFill>
                <a:latin typeface="+mn-lt"/>
                <a:cs typeface="Times New Roman" panose="02020603050405020304" pitchFamily="18" charset="0"/>
              </a:rPr>
              <a:t>lượng</a:t>
            </a:r>
            <a:endParaRPr lang="en-US" sz="1800" b="1" dirty="0">
              <a:solidFill>
                <a:schemeClr val="accent1">
                  <a:lumMod val="50000"/>
                </a:schemeClr>
              </a:solidFill>
              <a:latin typeface="+mn-lt"/>
              <a:cs typeface="Times New Roman" panose="02020603050405020304" pitchFamily="18" charset="0"/>
            </a:endParaRPr>
          </a:p>
          <a:p>
            <a:pPr marL="285750" lvl="0" indent="-285750" eaLnBrk="0" fontAlgn="base" hangingPunct="0">
              <a:lnSpc>
                <a:spcPct val="150000"/>
              </a:lnSpc>
              <a:spcBef>
                <a:spcPct val="0"/>
              </a:spcBef>
              <a:spcAft>
                <a:spcPct val="0"/>
              </a:spcAft>
              <a:buClrTx/>
              <a:buFont typeface="Arial" panose="020B0604020202020204" pitchFamily="34" charset="0"/>
              <a:buChar char="•"/>
            </a:pPr>
            <a:r>
              <a:rPr lang="en-US" altLang="en-US" sz="1800" b="1" dirty="0" err="1">
                <a:solidFill>
                  <a:schemeClr val="tx1"/>
                </a:solidFill>
                <a:latin typeface="+mn-lt"/>
              </a:rPr>
              <a:t>Hệ</a:t>
            </a:r>
            <a:r>
              <a:rPr lang="en-US" altLang="en-US" sz="1800" b="1" dirty="0">
                <a:solidFill>
                  <a:schemeClr val="tx1"/>
                </a:solidFill>
                <a:latin typeface="+mn-lt"/>
              </a:rPr>
              <a:t> </a:t>
            </a:r>
            <a:r>
              <a:rPr lang="en-US" altLang="en-US" sz="1800" b="1" dirty="0" err="1">
                <a:solidFill>
                  <a:schemeClr val="tx1"/>
                </a:solidFill>
                <a:latin typeface="+mn-lt"/>
              </a:rPr>
              <a:t>thống</a:t>
            </a:r>
            <a:r>
              <a:rPr lang="en-US" altLang="en-US" sz="1800" b="1" dirty="0">
                <a:solidFill>
                  <a:schemeClr val="tx1"/>
                </a:solidFill>
                <a:latin typeface="+mn-lt"/>
              </a:rPr>
              <a:t> </a:t>
            </a:r>
            <a:r>
              <a:rPr lang="en-US" altLang="en-US" sz="1800" b="1" dirty="0" err="1">
                <a:solidFill>
                  <a:schemeClr val="tx1"/>
                </a:solidFill>
                <a:latin typeface="+mn-lt"/>
              </a:rPr>
              <a:t>hơi</a:t>
            </a:r>
            <a:r>
              <a:rPr lang="en-US" altLang="en-US" sz="1800" b="1" dirty="0">
                <a:solidFill>
                  <a:schemeClr val="tx1"/>
                </a:solidFill>
                <a:latin typeface="+mn-lt"/>
              </a:rPr>
              <a:t>:</a:t>
            </a:r>
            <a:r>
              <a:rPr lang="en-US" altLang="en-US" sz="1800" dirty="0">
                <a:solidFill>
                  <a:schemeClr val="tx1"/>
                </a:solidFill>
                <a:latin typeface="+mn-lt"/>
              </a:rPr>
              <a:t> </a:t>
            </a:r>
            <a:r>
              <a:rPr lang="en-US" altLang="en-US" sz="1800" dirty="0" err="1">
                <a:solidFill>
                  <a:schemeClr val="tx1"/>
                </a:solidFill>
                <a:latin typeface="+mn-lt"/>
              </a:rPr>
              <a:t>kiểm</a:t>
            </a:r>
            <a:r>
              <a:rPr lang="en-US" altLang="en-US" sz="1800" dirty="0">
                <a:solidFill>
                  <a:schemeClr val="tx1"/>
                </a:solidFill>
                <a:latin typeface="+mn-lt"/>
              </a:rPr>
              <a:t> </a:t>
            </a:r>
            <a:r>
              <a:rPr lang="en-US" altLang="en-US" sz="1800" dirty="0" err="1">
                <a:solidFill>
                  <a:schemeClr val="tx1"/>
                </a:solidFill>
                <a:latin typeface="+mn-lt"/>
              </a:rPr>
              <a:t>tra</a:t>
            </a:r>
            <a:r>
              <a:rPr lang="en-US" altLang="en-US" sz="1800" dirty="0">
                <a:solidFill>
                  <a:schemeClr val="tx1"/>
                </a:solidFill>
                <a:latin typeface="+mn-lt"/>
              </a:rPr>
              <a:t> </a:t>
            </a:r>
            <a:r>
              <a:rPr lang="en-US" altLang="en-US" sz="1800" dirty="0" err="1">
                <a:solidFill>
                  <a:schemeClr val="tx1"/>
                </a:solidFill>
                <a:latin typeface="+mn-lt"/>
              </a:rPr>
              <a:t>bẫy</a:t>
            </a:r>
            <a:r>
              <a:rPr lang="en-US" altLang="en-US" sz="1800" dirty="0">
                <a:solidFill>
                  <a:schemeClr val="tx1"/>
                </a:solidFill>
                <a:latin typeface="+mn-lt"/>
              </a:rPr>
              <a:t> </a:t>
            </a:r>
            <a:r>
              <a:rPr lang="en-US" altLang="en-US" sz="1800" dirty="0" err="1">
                <a:solidFill>
                  <a:schemeClr val="tx1"/>
                </a:solidFill>
                <a:latin typeface="+mn-lt"/>
              </a:rPr>
              <a:t>hơi</a:t>
            </a:r>
            <a:r>
              <a:rPr lang="en-US" altLang="en-US" sz="1800" dirty="0">
                <a:solidFill>
                  <a:schemeClr val="tx1"/>
                </a:solidFill>
                <a:latin typeface="+mn-lt"/>
              </a:rPr>
              <a:t>, </a:t>
            </a:r>
            <a:r>
              <a:rPr lang="en-US" altLang="en-US" sz="1800" dirty="0" err="1">
                <a:solidFill>
                  <a:schemeClr val="tx1"/>
                </a:solidFill>
                <a:latin typeface="+mn-lt"/>
              </a:rPr>
              <a:t>rò</a:t>
            </a:r>
            <a:r>
              <a:rPr lang="en-US" altLang="en-US" sz="1800" dirty="0">
                <a:solidFill>
                  <a:schemeClr val="tx1"/>
                </a:solidFill>
                <a:latin typeface="+mn-lt"/>
              </a:rPr>
              <a:t> </a:t>
            </a:r>
            <a:r>
              <a:rPr lang="en-US" altLang="en-US" sz="1800" dirty="0" err="1">
                <a:solidFill>
                  <a:schemeClr val="tx1"/>
                </a:solidFill>
                <a:latin typeface="+mn-lt"/>
              </a:rPr>
              <a:t>rỉ</a:t>
            </a:r>
            <a:r>
              <a:rPr lang="en-US" altLang="en-US" sz="1800" dirty="0">
                <a:solidFill>
                  <a:schemeClr val="tx1"/>
                </a:solidFill>
                <a:latin typeface="+mn-lt"/>
              </a:rPr>
              <a:t>, van </a:t>
            </a:r>
            <a:r>
              <a:rPr lang="en-US" altLang="en-US" sz="1800" dirty="0" err="1">
                <a:solidFill>
                  <a:schemeClr val="tx1"/>
                </a:solidFill>
                <a:latin typeface="+mn-lt"/>
              </a:rPr>
              <a:t>điều</a:t>
            </a:r>
            <a:r>
              <a:rPr lang="en-US" altLang="en-US" sz="1800" dirty="0">
                <a:solidFill>
                  <a:schemeClr val="tx1"/>
                </a:solidFill>
                <a:latin typeface="+mn-lt"/>
              </a:rPr>
              <a:t> </a:t>
            </a:r>
            <a:r>
              <a:rPr lang="en-US" altLang="en-US" sz="1800" dirty="0" err="1">
                <a:solidFill>
                  <a:schemeClr val="tx1"/>
                </a:solidFill>
                <a:latin typeface="+mn-lt"/>
              </a:rPr>
              <a:t>áp</a:t>
            </a:r>
            <a:r>
              <a:rPr lang="en-US" altLang="en-US" sz="1800" dirty="0">
                <a:solidFill>
                  <a:schemeClr val="tx1"/>
                </a:solidFill>
                <a:latin typeface="+mn-lt"/>
              </a:rPr>
              <a:t>, </a:t>
            </a:r>
            <a:r>
              <a:rPr lang="en-US" altLang="en-US" sz="1800" dirty="0" err="1">
                <a:solidFill>
                  <a:schemeClr val="tx1"/>
                </a:solidFill>
                <a:latin typeface="+mn-lt"/>
              </a:rPr>
              <a:t>lọc</a:t>
            </a:r>
            <a:r>
              <a:rPr lang="en-US" altLang="en-US" sz="1800" dirty="0">
                <a:solidFill>
                  <a:schemeClr val="tx1"/>
                </a:solidFill>
                <a:latin typeface="+mn-lt"/>
              </a:rPr>
              <a:t> </a:t>
            </a:r>
            <a:r>
              <a:rPr lang="en-US" altLang="en-US" sz="1800" dirty="0" err="1">
                <a:solidFill>
                  <a:schemeClr val="tx1"/>
                </a:solidFill>
                <a:latin typeface="+mn-lt"/>
              </a:rPr>
              <a:t>khí</a:t>
            </a:r>
            <a:r>
              <a:rPr lang="en-US" altLang="en-US" sz="1800" dirty="0">
                <a:solidFill>
                  <a:schemeClr val="tx1"/>
                </a:solidFill>
                <a:latin typeface="+mn-lt"/>
              </a:rPr>
              <a:t> </a:t>
            </a:r>
            <a:r>
              <a:rPr lang="en-US" altLang="en-US" sz="1800" dirty="0" err="1">
                <a:solidFill>
                  <a:schemeClr val="tx1"/>
                </a:solidFill>
                <a:latin typeface="+mn-lt"/>
              </a:rPr>
              <a:t>ngưng</a:t>
            </a:r>
            <a:r>
              <a:rPr lang="en-US" altLang="en-US" sz="1800" dirty="0">
                <a:solidFill>
                  <a:schemeClr val="tx1"/>
                </a:solidFill>
                <a:latin typeface="+mn-lt"/>
              </a:rPr>
              <a:t>.</a:t>
            </a:r>
          </a:p>
          <a:p>
            <a:pPr marL="285750" lvl="0" indent="-285750" eaLnBrk="0" fontAlgn="base" hangingPunct="0">
              <a:lnSpc>
                <a:spcPct val="150000"/>
              </a:lnSpc>
              <a:spcBef>
                <a:spcPct val="0"/>
              </a:spcBef>
              <a:spcAft>
                <a:spcPct val="0"/>
              </a:spcAft>
              <a:buClrTx/>
              <a:buFont typeface="Arial" panose="020B0604020202020204" pitchFamily="34" charset="0"/>
              <a:buChar char="•"/>
            </a:pPr>
            <a:r>
              <a:rPr lang="en-US" altLang="en-US" sz="1800" b="1" dirty="0" err="1">
                <a:solidFill>
                  <a:schemeClr val="tx1"/>
                </a:solidFill>
                <a:latin typeface="+mn-lt"/>
              </a:rPr>
              <a:t>Khí</a:t>
            </a:r>
            <a:r>
              <a:rPr lang="en-US" altLang="en-US" sz="1800" b="1" dirty="0">
                <a:solidFill>
                  <a:schemeClr val="tx1"/>
                </a:solidFill>
                <a:latin typeface="+mn-lt"/>
              </a:rPr>
              <a:t> </a:t>
            </a:r>
            <a:r>
              <a:rPr lang="en-US" altLang="en-US" sz="1800" b="1" dirty="0" err="1">
                <a:solidFill>
                  <a:schemeClr val="tx1"/>
                </a:solidFill>
                <a:latin typeface="+mn-lt"/>
              </a:rPr>
              <a:t>nén</a:t>
            </a:r>
            <a:r>
              <a:rPr lang="en-US" altLang="en-US" sz="1800" b="1" dirty="0">
                <a:solidFill>
                  <a:schemeClr val="tx1"/>
                </a:solidFill>
                <a:latin typeface="+mn-lt"/>
              </a:rPr>
              <a:t>:</a:t>
            </a:r>
            <a:r>
              <a:rPr lang="en-US" altLang="en-US" sz="1800" dirty="0">
                <a:solidFill>
                  <a:schemeClr val="tx1"/>
                </a:solidFill>
                <a:latin typeface="+mn-lt"/>
              </a:rPr>
              <a:t> </a:t>
            </a:r>
            <a:r>
              <a:rPr lang="en-US" altLang="en-US" sz="1800" dirty="0" err="1">
                <a:solidFill>
                  <a:schemeClr val="tx1"/>
                </a:solidFill>
                <a:latin typeface="+mn-lt"/>
              </a:rPr>
              <a:t>lọc</a:t>
            </a:r>
            <a:r>
              <a:rPr lang="en-US" altLang="en-US" sz="1800" dirty="0">
                <a:solidFill>
                  <a:schemeClr val="tx1"/>
                </a:solidFill>
                <a:latin typeface="+mn-lt"/>
              </a:rPr>
              <a:t> </a:t>
            </a:r>
            <a:r>
              <a:rPr lang="en-US" altLang="en-US" sz="1800" dirty="0" err="1">
                <a:solidFill>
                  <a:schemeClr val="tx1"/>
                </a:solidFill>
                <a:latin typeface="+mn-lt"/>
              </a:rPr>
              <a:t>dầu</a:t>
            </a:r>
            <a:r>
              <a:rPr lang="en-US" altLang="en-US" sz="1800" dirty="0">
                <a:solidFill>
                  <a:schemeClr val="tx1"/>
                </a:solidFill>
                <a:latin typeface="+mn-lt"/>
              </a:rPr>
              <a:t>, van an </a:t>
            </a:r>
            <a:r>
              <a:rPr lang="en-US" altLang="en-US" sz="1800" dirty="0" err="1">
                <a:solidFill>
                  <a:schemeClr val="tx1"/>
                </a:solidFill>
                <a:latin typeface="+mn-lt"/>
              </a:rPr>
              <a:t>toàn</a:t>
            </a:r>
            <a:r>
              <a:rPr lang="en-US" altLang="en-US" sz="1800" dirty="0">
                <a:solidFill>
                  <a:schemeClr val="tx1"/>
                </a:solidFill>
                <a:latin typeface="+mn-lt"/>
              </a:rPr>
              <a:t>, </a:t>
            </a:r>
            <a:r>
              <a:rPr lang="en-US" altLang="en-US" sz="1800" dirty="0" err="1">
                <a:solidFill>
                  <a:schemeClr val="tx1"/>
                </a:solidFill>
                <a:latin typeface="+mn-lt"/>
              </a:rPr>
              <a:t>rò</a:t>
            </a:r>
            <a:r>
              <a:rPr lang="en-US" altLang="en-US" sz="1800" dirty="0">
                <a:solidFill>
                  <a:schemeClr val="tx1"/>
                </a:solidFill>
                <a:latin typeface="+mn-lt"/>
              </a:rPr>
              <a:t> </a:t>
            </a:r>
            <a:r>
              <a:rPr lang="en-US" altLang="en-US" sz="1800" dirty="0" err="1">
                <a:solidFill>
                  <a:schemeClr val="tx1"/>
                </a:solidFill>
                <a:latin typeface="+mn-lt"/>
              </a:rPr>
              <a:t>rỉ</a:t>
            </a:r>
            <a:r>
              <a:rPr lang="en-US" altLang="en-US" sz="1800" dirty="0">
                <a:solidFill>
                  <a:schemeClr val="tx1"/>
                </a:solidFill>
                <a:latin typeface="+mn-lt"/>
              </a:rPr>
              <a:t>, </a:t>
            </a:r>
            <a:r>
              <a:rPr lang="en-US" altLang="en-US" sz="1800" dirty="0" err="1">
                <a:solidFill>
                  <a:schemeClr val="tx1"/>
                </a:solidFill>
                <a:latin typeface="+mn-lt"/>
              </a:rPr>
              <a:t>xả</a:t>
            </a:r>
            <a:r>
              <a:rPr lang="en-US" altLang="en-US" sz="1800" dirty="0">
                <a:solidFill>
                  <a:schemeClr val="tx1"/>
                </a:solidFill>
                <a:latin typeface="+mn-lt"/>
              </a:rPr>
              <a:t> </a:t>
            </a:r>
            <a:r>
              <a:rPr lang="en-US" altLang="en-US" sz="1800" dirty="0" err="1">
                <a:solidFill>
                  <a:schemeClr val="tx1"/>
                </a:solidFill>
                <a:latin typeface="+mn-lt"/>
              </a:rPr>
              <a:t>nước</a:t>
            </a:r>
            <a:r>
              <a:rPr lang="en-US" altLang="en-US" sz="1800" dirty="0">
                <a:solidFill>
                  <a:schemeClr val="tx1"/>
                </a:solidFill>
                <a:latin typeface="+mn-lt"/>
              </a:rPr>
              <a:t> </a:t>
            </a:r>
            <a:r>
              <a:rPr lang="en-US" altLang="en-US" sz="1800" dirty="0" err="1">
                <a:solidFill>
                  <a:schemeClr val="tx1"/>
                </a:solidFill>
                <a:latin typeface="+mn-lt"/>
              </a:rPr>
              <a:t>bình</a:t>
            </a:r>
            <a:r>
              <a:rPr lang="en-US" altLang="en-US" sz="1800" dirty="0">
                <a:solidFill>
                  <a:schemeClr val="tx1"/>
                </a:solidFill>
                <a:latin typeface="+mn-lt"/>
              </a:rPr>
              <a:t> </a:t>
            </a:r>
            <a:r>
              <a:rPr lang="en-US" altLang="en-US" sz="1800" dirty="0" err="1">
                <a:solidFill>
                  <a:schemeClr val="tx1"/>
                </a:solidFill>
                <a:latin typeface="+mn-lt"/>
              </a:rPr>
              <a:t>chứa</a:t>
            </a:r>
            <a:r>
              <a:rPr lang="en-US" altLang="en-US" sz="1800" dirty="0">
                <a:solidFill>
                  <a:schemeClr val="tx1"/>
                </a:solidFill>
                <a:latin typeface="+mn-lt"/>
              </a:rPr>
              <a:t>.</a:t>
            </a:r>
          </a:p>
          <a:p>
            <a:pPr marL="285750" lvl="0" indent="-285750" eaLnBrk="0" fontAlgn="base" hangingPunct="0">
              <a:lnSpc>
                <a:spcPct val="150000"/>
              </a:lnSpc>
              <a:spcBef>
                <a:spcPct val="0"/>
              </a:spcBef>
              <a:spcAft>
                <a:spcPct val="0"/>
              </a:spcAft>
              <a:buClrTx/>
              <a:buFont typeface="Arial" panose="020B0604020202020204" pitchFamily="34" charset="0"/>
              <a:buChar char="•"/>
            </a:pPr>
            <a:r>
              <a:rPr lang="en-US" altLang="en-US" sz="1800" b="1" dirty="0">
                <a:solidFill>
                  <a:schemeClr val="tx1"/>
                </a:solidFill>
                <a:latin typeface="+mn-lt"/>
              </a:rPr>
              <a:t>Chiller:</a:t>
            </a:r>
            <a:r>
              <a:rPr lang="en-US" altLang="en-US" sz="1800" dirty="0">
                <a:solidFill>
                  <a:schemeClr val="tx1"/>
                </a:solidFill>
                <a:latin typeface="+mn-lt"/>
              </a:rPr>
              <a:t> </a:t>
            </a:r>
            <a:r>
              <a:rPr lang="en-US" altLang="en-US" sz="1800" dirty="0" err="1">
                <a:solidFill>
                  <a:schemeClr val="tx1"/>
                </a:solidFill>
                <a:latin typeface="+mn-lt"/>
              </a:rPr>
              <a:t>áp</a:t>
            </a:r>
            <a:r>
              <a:rPr lang="en-US" altLang="en-US" sz="1800" dirty="0">
                <a:solidFill>
                  <a:schemeClr val="tx1"/>
                </a:solidFill>
                <a:latin typeface="+mn-lt"/>
              </a:rPr>
              <a:t> </a:t>
            </a:r>
            <a:r>
              <a:rPr lang="en-US" altLang="en-US" sz="1800" dirty="0" err="1">
                <a:solidFill>
                  <a:schemeClr val="tx1"/>
                </a:solidFill>
                <a:latin typeface="+mn-lt"/>
              </a:rPr>
              <a:t>suất</a:t>
            </a:r>
            <a:r>
              <a:rPr lang="en-US" altLang="en-US" sz="1800" dirty="0">
                <a:solidFill>
                  <a:schemeClr val="tx1"/>
                </a:solidFill>
                <a:latin typeface="+mn-lt"/>
              </a:rPr>
              <a:t> </a:t>
            </a:r>
            <a:r>
              <a:rPr lang="en-US" altLang="en-US" sz="1800" dirty="0" err="1">
                <a:solidFill>
                  <a:schemeClr val="tx1"/>
                </a:solidFill>
                <a:latin typeface="+mn-lt"/>
              </a:rPr>
              <a:t>ngưng</a:t>
            </a:r>
            <a:r>
              <a:rPr lang="en-US" altLang="en-US" sz="1800" dirty="0">
                <a:solidFill>
                  <a:schemeClr val="tx1"/>
                </a:solidFill>
                <a:latin typeface="+mn-lt"/>
              </a:rPr>
              <a:t> </a:t>
            </a:r>
            <a:r>
              <a:rPr lang="en-US" altLang="en-US" sz="1800" dirty="0" err="1">
                <a:solidFill>
                  <a:schemeClr val="tx1"/>
                </a:solidFill>
                <a:latin typeface="+mn-lt"/>
              </a:rPr>
              <a:t>tụ</a:t>
            </a:r>
            <a:r>
              <a:rPr lang="en-US" altLang="en-US" sz="1800" dirty="0">
                <a:solidFill>
                  <a:schemeClr val="tx1"/>
                </a:solidFill>
                <a:latin typeface="+mn-lt"/>
              </a:rPr>
              <a:t> – bay </a:t>
            </a:r>
            <a:r>
              <a:rPr lang="en-US" altLang="en-US" sz="1800" dirty="0" err="1">
                <a:solidFill>
                  <a:schemeClr val="tx1"/>
                </a:solidFill>
                <a:latin typeface="+mn-lt"/>
              </a:rPr>
              <a:t>hơi</a:t>
            </a:r>
            <a:r>
              <a:rPr lang="en-US" altLang="en-US" sz="1800" dirty="0">
                <a:solidFill>
                  <a:schemeClr val="tx1"/>
                </a:solidFill>
                <a:latin typeface="+mn-lt"/>
              </a:rPr>
              <a:t>, </a:t>
            </a:r>
            <a:r>
              <a:rPr lang="en-US" altLang="en-US" sz="1800" dirty="0" err="1">
                <a:solidFill>
                  <a:schemeClr val="tx1"/>
                </a:solidFill>
                <a:latin typeface="+mn-lt"/>
              </a:rPr>
              <a:t>nạp</a:t>
            </a:r>
            <a:r>
              <a:rPr lang="en-US" altLang="en-US" sz="1800" dirty="0">
                <a:solidFill>
                  <a:schemeClr val="tx1"/>
                </a:solidFill>
                <a:latin typeface="+mn-lt"/>
              </a:rPr>
              <a:t> gas, </a:t>
            </a:r>
            <a:r>
              <a:rPr lang="en-US" altLang="en-US" sz="1800" dirty="0" err="1">
                <a:solidFill>
                  <a:schemeClr val="tx1"/>
                </a:solidFill>
                <a:latin typeface="+mn-lt"/>
              </a:rPr>
              <a:t>quạt</a:t>
            </a:r>
            <a:r>
              <a:rPr lang="en-US" altLang="en-US" sz="1800" dirty="0">
                <a:solidFill>
                  <a:schemeClr val="tx1"/>
                </a:solidFill>
                <a:latin typeface="+mn-lt"/>
              </a:rPr>
              <a:t> </a:t>
            </a:r>
            <a:r>
              <a:rPr lang="en-US" altLang="en-US" sz="1800" dirty="0" err="1">
                <a:solidFill>
                  <a:schemeClr val="tx1"/>
                </a:solidFill>
                <a:latin typeface="+mn-lt"/>
              </a:rPr>
              <a:t>giải</a:t>
            </a:r>
            <a:r>
              <a:rPr lang="en-US" altLang="en-US" sz="1800" dirty="0">
                <a:solidFill>
                  <a:schemeClr val="tx1"/>
                </a:solidFill>
                <a:latin typeface="+mn-lt"/>
              </a:rPr>
              <a:t> </a:t>
            </a:r>
            <a:r>
              <a:rPr lang="en-US" altLang="en-US" sz="1800" dirty="0" err="1">
                <a:solidFill>
                  <a:schemeClr val="tx1"/>
                </a:solidFill>
                <a:latin typeface="+mn-lt"/>
              </a:rPr>
              <a:t>nhiệt</a:t>
            </a:r>
            <a:r>
              <a:rPr lang="en-US" altLang="en-US" sz="1800" dirty="0">
                <a:solidFill>
                  <a:schemeClr val="tx1"/>
                </a:solidFill>
                <a:latin typeface="+mn-lt"/>
              </a:rPr>
              <a:t>.</a:t>
            </a:r>
          </a:p>
          <a:p>
            <a:pPr marL="285750" lvl="0" indent="-285750" eaLnBrk="0" fontAlgn="base" hangingPunct="0">
              <a:lnSpc>
                <a:spcPct val="150000"/>
              </a:lnSpc>
              <a:spcBef>
                <a:spcPct val="0"/>
              </a:spcBef>
              <a:spcAft>
                <a:spcPct val="0"/>
              </a:spcAft>
              <a:buClrTx/>
              <a:buFont typeface="Arial" panose="020B0604020202020204" pitchFamily="34" charset="0"/>
              <a:buChar char="•"/>
            </a:pPr>
            <a:r>
              <a:rPr lang="en-US" altLang="en-US" sz="1800" b="1" dirty="0" err="1">
                <a:solidFill>
                  <a:schemeClr val="tx1"/>
                </a:solidFill>
                <a:latin typeface="+mn-lt"/>
              </a:rPr>
              <a:t>Bơm</a:t>
            </a:r>
            <a:r>
              <a:rPr lang="en-US" altLang="en-US" sz="1800" b="1" dirty="0">
                <a:solidFill>
                  <a:schemeClr val="tx1"/>
                </a:solidFill>
                <a:latin typeface="+mn-lt"/>
              </a:rPr>
              <a:t>/</a:t>
            </a:r>
            <a:r>
              <a:rPr lang="en-US" altLang="en-US" sz="1800" b="1" dirty="0" err="1">
                <a:solidFill>
                  <a:schemeClr val="tx1"/>
                </a:solidFill>
                <a:latin typeface="+mn-lt"/>
              </a:rPr>
              <a:t>quạt</a:t>
            </a:r>
            <a:r>
              <a:rPr lang="en-US" altLang="en-US" sz="1800" b="1" dirty="0">
                <a:solidFill>
                  <a:schemeClr val="tx1"/>
                </a:solidFill>
                <a:latin typeface="+mn-lt"/>
              </a:rPr>
              <a:t>/</a:t>
            </a:r>
            <a:r>
              <a:rPr lang="en-US" altLang="en-US" sz="1800" b="1" dirty="0" err="1">
                <a:solidFill>
                  <a:schemeClr val="tx1"/>
                </a:solidFill>
                <a:latin typeface="+mn-lt"/>
              </a:rPr>
              <a:t>động</a:t>
            </a:r>
            <a:r>
              <a:rPr lang="en-US" altLang="en-US" sz="1800" b="1" dirty="0">
                <a:solidFill>
                  <a:schemeClr val="tx1"/>
                </a:solidFill>
                <a:latin typeface="+mn-lt"/>
              </a:rPr>
              <a:t> </a:t>
            </a:r>
            <a:r>
              <a:rPr lang="en-US" altLang="en-US" sz="1800" b="1" dirty="0" err="1">
                <a:solidFill>
                  <a:schemeClr val="tx1"/>
                </a:solidFill>
                <a:latin typeface="+mn-lt"/>
              </a:rPr>
              <a:t>cơ</a:t>
            </a:r>
            <a:r>
              <a:rPr lang="en-US" altLang="en-US" sz="1800" b="1" dirty="0">
                <a:solidFill>
                  <a:schemeClr val="tx1"/>
                </a:solidFill>
                <a:latin typeface="+mn-lt"/>
              </a:rPr>
              <a:t>:</a:t>
            </a:r>
            <a:r>
              <a:rPr lang="en-US" altLang="en-US" sz="1800" dirty="0">
                <a:solidFill>
                  <a:schemeClr val="tx1"/>
                </a:solidFill>
                <a:latin typeface="+mn-lt"/>
              </a:rPr>
              <a:t> </a:t>
            </a:r>
            <a:r>
              <a:rPr lang="en-US" altLang="en-US" sz="1800" dirty="0" err="1">
                <a:solidFill>
                  <a:schemeClr val="tx1"/>
                </a:solidFill>
                <a:latin typeface="+mn-lt"/>
              </a:rPr>
              <a:t>bạc</a:t>
            </a:r>
            <a:r>
              <a:rPr lang="en-US" altLang="en-US" sz="1800" dirty="0">
                <a:solidFill>
                  <a:schemeClr val="tx1"/>
                </a:solidFill>
                <a:latin typeface="+mn-lt"/>
              </a:rPr>
              <a:t> </a:t>
            </a:r>
            <a:r>
              <a:rPr lang="en-US" altLang="en-US" sz="1800" dirty="0" err="1">
                <a:solidFill>
                  <a:schemeClr val="tx1"/>
                </a:solidFill>
                <a:latin typeface="+mn-lt"/>
              </a:rPr>
              <a:t>đạn</a:t>
            </a:r>
            <a:r>
              <a:rPr lang="en-US" altLang="en-US" sz="1800" dirty="0">
                <a:solidFill>
                  <a:schemeClr val="tx1"/>
                </a:solidFill>
                <a:latin typeface="+mn-lt"/>
              </a:rPr>
              <a:t>, rung </a:t>
            </a:r>
            <a:r>
              <a:rPr lang="en-US" altLang="en-US" sz="1800" dirty="0" err="1">
                <a:solidFill>
                  <a:schemeClr val="tx1"/>
                </a:solidFill>
                <a:latin typeface="+mn-lt"/>
              </a:rPr>
              <a:t>động</a:t>
            </a:r>
            <a:r>
              <a:rPr lang="en-US" altLang="en-US" sz="1800" dirty="0">
                <a:solidFill>
                  <a:schemeClr val="tx1"/>
                </a:solidFill>
                <a:latin typeface="+mn-lt"/>
              </a:rPr>
              <a:t>, </a:t>
            </a:r>
            <a:r>
              <a:rPr lang="en-US" altLang="en-US" sz="1800" dirty="0" err="1">
                <a:solidFill>
                  <a:schemeClr val="tx1"/>
                </a:solidFill>
                <a:latin typeface="+mn-lt"/>
              </a:rPr>
              <a:t>bôi</a:t>
            </a:r>
            <a:r>
              <a:rPr lang="en-US" altLang="en-US" sz="1800" dirty="0">
                <a:solidFill>
                  <a:schemeClr val="tx1"/>
                </a:solidFill>
                <a:latin typeface="+mn-lt"/>
              </a:rPr>
              <a:t> </a:t>
            </a:r>
            <a:r>
              <a:rPr lang="en-US" altLang="en-US" sz="1800" dirty="0" err="1">
                <a:solidFill>
                  <a:schemeClr val="tx1"/>
                </a:solidFill>
                <a:latin typeface="+mn-lt"/>
              </a:rPr>
              <a:t>trơn</a:t>
            </a:r>
            <a:r>
              <a:rPr lang="en-US" altLang="en-US" sz="1800" dirty="0">
                <a:solidFill>
                  <a:schemeClr val="tx1"/>
                </a:solidFill>
                <a:latin typeface="+mn-lt"/>
              </a:rPr>
              <a:t>, </a:t>
            </a:r>
            <a:r>
              <a:rPr lang="en-US" altLang="en-US" sz="1800" dirty="0" err="1">
                <a:solidFill>
                  <a:schemeClr val="tx1"/>
                </a:solidFill>
                <a:latin typeface="+mn-lt"/>
              </a:rPr>
              <a:t>đồng</a:t>
            </a:r>
            <a:r>
              <a:rPr lang="en-US" altLang="en-US" sz="1800" dirty="0">
                <a:solidFill>
                  <a:schemeClr val="tx1"/>
                </a:solidFill>
                <a:latin typeface="+mn-lt"/>
              </a:rPr>
              <a:t> </a:t>
            </a:r>
            <a:r>
              <a:rPr lang="en-US" altLang="en-US" sz="1800" dirty="0" err="1">
                <a:solidFill>
                  <a:schemeClr val="tx1"/>
                </a:solidFill>
                <a:latin typeface="+mn-lt"/>
              </a:rPr>
              <a:t>tâm</a:t>
            </a:r>
            <a:r>
              <a:rPr lang="en-US" altLang="en-US" sz="1800" dirty="0">
                <a:solidFill>
                  <a:schemeClr val="tx1"/>
                </a:solidFill>
                <a:latin typeface="+mn-lt"/>
              </a:rPr>
              <a:t> </a:t>
            </a:r>
            <a:r>
              <a:rPr lang="en-US" altLang="en-US" sz="1800" dirty="0" err="1">
                <a:solidFill>
                  <a:schemeClr val="tx1"/>
                </a:solidFill>
                <a:latin typeface="+mn-lt"/>
              </a:rPr>
              <a:t>trục</a:t>
            </a:r>
            <a:r>
              <a:rPr lang="en-US" altLang="en-US" sz="1800" dirty="0">
                <a:solidFill>
                  <a:schemeClr val="tx1"/>
                </a:solidFill>
                <a:latin typeface="+mn-lt"/>
              </a:rPr>
              <a:t>.</a:t>
            </a:r>
          </a:p>
          <a:p>
            <a:pPr marL="285750" lvl="0" indent="-285750" eaLnBrk="0" fontAlgn="base" hangingPunct="0">
              <a:lnSpc>
                <a:spcPct val="150000"/>
              </a:lnSpc>
              <a:spcBef>
                <a:spcPct val="0"/>
              </a:spcBef>
              <a:spcAft>
                <a:spcPct val="0"/>
              </a:spcAft>
              <a:buClrTx/>
              <a:buFont typeface="Arial" panose="020B0604020202020204" pitchFamily="34" charset="0"/>
              <a:buChar char="•"/>
            </a:pPr>
            <a:r>
              <a:rPr lang="en-US" altLang="en-US" sz="1800" b="1" dirty="0" err="1">
                <a:solidFill>
                  <a:schemeClr val="tx1"/>
                </a:solidFill>
                <a:latin typeface="+mn-lt"/>
              </a:rPr>
              <a:t>Chiếu</a:t>
            </a:r>
            <a:r>
              <a:rPr lang="en-US" altLang="en-US" sz="1800" b="1" dirty="0">
                <a:solidFill>
                  <a:schemeClr val="tx1"/>
                </a:solidFill>
                <a:latin typeface="+mn-lt"/>
              </a:rPr>
              <a:t> </a:t>
            </a:r>
            <a:r>
              <a:rPr lang="en-US" altLang="en-US" sz="1800" b="1" dirty="0" err="1">
                <a:solidFill>
                  <a:schemeClr val="tx1"/>
                </a:solidFill>
                <a:latin typeface="+mn-lt"/>
              </a:rPr>
              <a:t>sáng</a:t>
            </a:r>
            <a:r>
              <a:rPr lang="en-US" altLang="en-US" sz="1800" b="1" dirty="0">
                <a:solidFill>
                  <a:schemeClr val="tx1"/>
                </a:solidFill>
                <a:latin typeface="+mn-lt"/>
              </a:rPr>
              <a:t>:</a:t>
            </a:r>
            <a:r>
              <a:rPr lang="en-US" altLang="en-US" sz="1800" dirty="0">
                <a:solidFill>
                  <a:schemeClr val="tx1"/>
                </a:solidFill>
                <a:latin typeface="+mn-lt"/>
              </a:rPr>
              <a:t> </a:t>
            </a:r>
            <a:r>
              <a:rPr lang="en-US" altLang="en-US" sz="1800" dirty="0" err="1">
                <a:solidFill>
                  <a:schemeClr val="tx1"/>
                </a:solidFill>
                <a:latin typeface="+mn-lt"/>
              </a:rPr>
              <a:t>thay</a:t>
            </a:r>
            <a:r>
              <a:rPr lang="en-US" altLang="en-US" sz="1800" dirty="0">
                <a:solidFill>
                  <a:schemeClr val="tx1"/>
                </a:solidFill>
                <a:latin typeface="+mn-lt"/>
              </a:rPr>
              <a:t> </a:t>
            </a:r>
            <a:r>
              <a:rPr lang="en-US" altLang="en-US" sz="1800" dirty="0" err="1">
                <a:solidFill>
                  <a:schemeClr val="tx1"/>
                </a:solidFill>
                <a:latin typeface="+mn-lt"/>
              </a:rPr>
              <a:t>bóng</a:t>
            </a:r>
            <a:r>
              <a:rPr lang="en-US" altLang="en-US" sz="1800" dirty="0">
                <a:solidFill>
                  <a:schemeClr val="tx1"/>
                </a:solidFill>
                <a:latin typeface="+mn-lt"/>
              </a:rPr>
              <a:t> </a:t>
            </a:r>
            <a:r>
              <a:rPr lang="en-US" altLang="en-US" sz="1800" dirty="0" err="1">
                <a:solidFill>
                  <a:schemeClr val="tx1"/>
                </a:solidFill>
                <a:latin typeface="+mn-lt"/>
              </a:rPr>
              <a:t>hỏng</a:t>
            </a:r>
            <a:r>
              <a:rPr lang="en-US" altLang="en-US" sz="1800" dirty="0">
                <a:solidFill>
                  <a:schemeClr val="tx1"/>
                </a:solidFill>
                <a:latin typeface="+mn-lt"/>
              </a:rPr>
              <a:t>, </a:t>
            </a:r>
            <a:r>
              <a:rPr lang="en-US" altLang="en-US" sz="1800" dirty="0" err="1">
                <a:solidFill>
                  <a:schemeClr val="tx1"/>
                </a:solidFill>
                <a:latin typeface="+mn-lt"/>
              </a:rPr>
              <a:t>kiểm</a:t>
            </a:r>
            <a:r>
              <a:rPr lang="en-US" altLang="en-US" sz="1800" dirty="0">
                <a:solidFill>
                  <a:schemeClr val="tx1"/>
                </a:solidFill>
                <a:latin typeface="+mn-lt"/>
              </a:rPr>
              <a:t> </a:t>
            </a:r>
            <a:r>
              <a:rPr lang="en-US" altLang="en-US" sz="1800" dirty="0" err="1">
                <a:solidFill>
                  <a:schemeClr val="tx1"/>
                </a:solidFill>
                <a:latin typeface="+mn-lt"/>
              </a:rPr>
              <a:t>tra</a:t>
            </a:r>
            <a:r>
              <a:rPr lang="en-US" altLang="en-US" sz="1800" dirty="0">
                <a:solidFill>
                  <a:schemeClr val="tx1"/>
                </a:solidFill>
                <a:latin typeface="+mn-lt"/>
              </a:rPr>
              <a:t> </a:t>
            </a:r>
            <a:r>
              <a:rPr lang="en-US" altLang="en-US" sz="1800" dirty="0" err="1">
                <a:solidFill>
                  <a:schemeClr val="tx1"/>
                </a:solidFill>
                <a:latin typeface="+mn-lt"/>
              </a:rPr>
              <a:t>bộ</a:t>
            </a:r>
            <a:r>
              <a:rPr lang="en-US" altLang="en-US" sz="1800" dirty="0">
                <a:solidFill>
                  <a:schemeClr val="tx1"/>
                </a:solidFill>
                <a:latin typeface="+mn-lt"/>
              </a:rPr>
              <a:t> </a:t>
            </a:r>
            <a:r>
              <a:rPr lang="en-US" altLang="en-US" sz="1800" dirty="0" err="1">
                <a:solidFill>
                  <a:schemeClr val="tx1"/>
                </a:solidFill>
                <a:latin typeface="+mn-lt"/>
              </a:rPr>
              <a:t>điều</a:t>
            </a:r>
            <a:r>
              <a:rPr lang="en-US" altLang="en-US" sz="1800" dirty="0">
                <a:solidFill>
                  <a:schemeClr val="tx1"/>
                </a:solidFill>
                <a:latin typeface="+mn-lt"/>
              </a:rPr>
              <a:t> </a:t>
            </a:r>
            <a:r>
              <a:rPr lang="en-US" altLang="en-US" sz="1800" dirty="0" err="1">
                <a:solidFill>
                  <a:schemeClr val="tx1"/>
                </a:solidFill>
                <a:latin typeface="+mn-lt"/>
              </a:rPr>
              <a:t>khiển</a:t>
            </a:r>
            <a:r>
              <a:rPr lang="en-US" altLang="en-US" sz="1800" dirty="0">
                <a:solidFill>
                  <a:schemeClr val="tx1"/>
                </a:solidFill>
                <a:latin typeface="+mn-lt"/>
              </a:rPr>
              <a:t> </a:t>
            </a:r>
            <a:r>
              <a:rPr lang="en-US" altLang="en-US" sz="1800" dirty="0" err="1">
                <a:solidFill>
                  <a:schemeClr val="tx1"/>
                </a:solidFill>
                <a:latin typeface="+mn-lt"/>
              </a:rPr>
              <a:t>cảm</a:t>
            </a:r>
            <a:r>
              <a:rPr lang="en-US" altLang="en-US" sz="1800" dirty="0">
                <a:solidFill>
                  <a:schemeClr val="tx1"/>
                </a:solidFill>
                <a:latin typeface="+mn-lt"/>
              </a:rPr>
              <a:t> </a:t>
            </a:r>
            <a:r>
              <a:rPr lang="en-US" altLang="en-US" sz="1800" dirty="0" err="1">
                <a:solidFill>
                  <a:schemeClr val="tx1"/>
                </a:solidFill>
                <a:latin typeface="+mn-lt"/>
              </a:rPr>
              <a:t>biến</a:t>
            </a:r>
            <a:r>
              <a:rPr lang="en-US" altLang="en-US" sz="1800" dirty="0">
                <a:solidFill>
                  <a:schemeClr val="tx1"/>
                </a:solidFill>
                <a:latin typeface="+mn-lt"/>
              </a:rPr>
              <a:t>.</a:t>
            </a:r>
          </a:p>
          <a:p>
            <a:pPr>
              <a:lnSpc>
                <a:spcPct val="150000"/>
              </a:lnSpc>
            </a:pPr>
            <a:endParaRPr lang="en-US" sz="1800" dirty="0">
              <a:solidFill>
                <a:schemeClr val="tx1"/>
              </a:solidFill>
              <a:effectLst/>
              <a:latin typeface="+mn-lt"/>
            </a:endParaRPr>
          </a:p>
        </p:txBody>
      </p:sp>
      <p:sp>
        <p:nvSpPr>
          <p:cNvPr id="7" name="Title 1">
            <a:extLst>
              <a:ext uri="{FF2B5EF4-FFF2-40B4-BE49-F238E27FC236}">
                <a16:creationId xmlns:a16="http://schemas.microsoft.com/office/drawing/2014/main" id="{AE00405E-0A04-5E64-9C2D-2900D1B88654}"/>
              </a:ext>
            </a:extLst>
          </p:cNvPr>
          <p:cNvSpPr>
            <a:spLocks noGrp="1"/>
          </p:cNvSpPr>
          <p:nvPr>
            <p:ph type="title"/>
          </p:nvPr>
        </p:nvSpPr>
        <p:spPr>
          <a:xfrm>
            <a:off x="609600" y="548633"/>
            <a:ext cx="10972800" cy="495200"/>
          </a:xfrm>
        </p:spPr>
        <p:txBody>
          <a:bodyPr>
            <a:noAutofit/>
          </a:bodyPr>
          <a:lstStyle/>
          <a:p>
            <a:r>
              <a:rPr lang="vi-VN" sz="3200">
                <a:solidFill>
                  <a:schemeClr val="accent1">
                    <a:lumMod val="50000"/>
                  </a:schemeClr>
                </a:solidFill>
                <a:latin typeface="+mn-lt"/>
              </a:rPr>
              <a:t>GIẢI PHÁP TKNL TRONG NGÀNH NHỰA</a:t>
            </a:r>
            <a:endParaRPr lang="en-US" sz="3200" dirty="0">
              <a:solidFill>
                <a:schemeClr val="accent1">
                  <a:lumMod val="50000"/>
                </a:schemeClr>
              </a:solidFill>
              <a:latin typeface="+mn-lt"/>
            </a:endParaRPr>
          </a:p>
        </p:txBody>
      </p:sp>
      <p:sp>
        <p:nvSpPr>
          <p:cNvPr id="4" name="TextBox 3">
            <a:extLst>
              <a:ext uri="{FF2B5EF4-FFF2-40B4-BE49-F238E27FC236}">
                <a16:creationId xmlns:a16="http://schemas.microsoft.com/office/drawing/2014/main" id="{28BAC103-C25E-1919-D6D8-B503CAE8AEF3}"/>
              </a:ext>
            </a:extLst>
          </p:cNvPr>
          <p:cNvSpPr txBox="1"/>
          <p:nvPr/>
        </p:nvSpPr>
        <p:spPr>
          <a:xfrm>
            <a:off x="609600" y="1727510"/>
            <a:ext cx="4253948" cy="4611455"/>
          </a:xfrm>
          <a:prstGeom prst="rect">
            <a:avLst/>
          </a:prstGeom>
          <a:noFill/>
          <a:ln>
            <a:solidFill>
              <a:schemeClr val="accent1">
                <a:lumMod val="50000"/>
              </a:schemeClr>
            </a:solidFill>
          </a:ln>
        </p:spPr>
        <p:txBody>
          <a:bodyPr wrap="square">
            <a:spAutoFit/>
          </a:bodyPr>
          <a:lstStyle/>
          <a:p>
            <a:pPr algn="just">
              <a:lnSpc>
                <a:spcPct val="150000"/>
              </a:lnSpc>
            </a:pPr>
            <a:r>
              <a:rPr lang="en-US" sz="1800" b="1" dirty="0" err="1">
                <a:solidFill>
                  <a:schemeClr val="accent1">
                    <a:lumMod val="50000"/>
                  </a:schemeClr>
                </a:solidFill>
                <a:latin typeface="+mn-lt"/>
                <a:cs typeface="Times New Roman" panose="02020603050405020304" pitchFamily="18" charset="0"/>
              </a:rPr>
              <a:t>Lập</a:t>
            </a:r>
            <a:r>
              <a:rPr lang="en-US" sz="1800" b="1" dirty="0">
                <a:solidFill>
                  <a:schemeClr val="accent1">
                    <a:lumMod val="50000"/>
                  </a:schemeClr>
                </a:solidFill>
                <a:latin typeface="+mn-lt"/>
                <a:cs typeface="Times New Roman" panose="02020603050405020304" pitchFamily="18" charset="0"/>
              </a:rPr>
              <a:t> </a:t>
            </a:r>
            <a:r>
              <a:rPr lang="en-US" sz="1800" b="1" dirty="0" err="1">
                <a:solidFill>
                  <a:schemeClr val="accent1">
                    <a:lumMod val="50000"/>
                  </a:schemeClr>
                </a:solidFill>
                <a:latin typeface="+mn-lt"/>
                <a:cs typeface="Times New Roman" panose="02020603050405020304" pitchFamily="18" charset="0"/>
              </a:rPr>
              <a:t>kế</a:t>
            </a:r>
            <a:r>
              <a:rPr lang="en-US" sz="1800" b="1" dirty="0">
                <a:solidFill>
                  <a:schemeClr val="accent1">
                    <a:lumMod val="50000"/>
                  </a:schemeClr>
                </a:solidFill>
                <a:latin typeface="+mn-lt"/>
                <a:cs typeface="Times New Roman" panose="02020603050405020304" pitchFamily="18" charset="0"/>
              </a:rPr>
              <a:t> </a:t>
            </a:r>
            <a:r>
              <a:rPr lang="en-US" sz="1800" b="1" dirty="0" err="1">
                <a:solidFill>
                  <a:schemeClr val="accent1">
                    <a:lumMod val="50000"/>
                  </a:schemeClr>
                </a:solidFill>
                <a:latin typeface="+mn-lt"/>
                <a:cs typeface="Times New Roman" panose="02020603050405020304" pitchFamily="18" charset="0"/>
              </a:rPr>
              <a:t>hoạch</a:t>
            </a:r>
            <a:r>
              <a:rPr lang="en-US" sz="1800" b="1" dirty="0">
                <a:solidFill>
                  <a:schemeClr val="accent1">
                    <a:lumMod val="50000"/>
                  </a:schemeClr>
                </a:solidFill>
                <a:latin typeface="+mn-lt"/>
                <a:cs typeface="Times New Roman" panose="02020603050405020304" pitchFamily="18" charset="0"/>
              </a:rPr>
              <a:t> </a:t>
            </a:r>
            <a:r>
              <a:rPr lang="en-US" sz="1800" b="1" dirty="0" err="1">
                <a:solidFill>
                  <a:schemeClr val="accent1">
                    <a:lumMod val="50000"/>
                  </a:schemeClr>
                </a:solidFill>
                <a:latin typeface="+mn-lt"/>
                <a:cs typeface="Times New Roman" panose="02020603050405020304" pitchFamily="18" charset="0"/>
              </a:rPr>
              <a:t>bảo</a:t>
            </a:r>
            <a:r>
              <a:rPr lang="en-US" sz="1800" b="1" dirty="0">
                <a:solidFill>
                  <a:schemeClr val="accent1">
                    <a:lumMod val="50000"/>
                  </a:schemeClr>
                </a:solidFill>
                <a:latin typeface="+mn-lt"/>
                <a:cs typeface="Times New Roman" panose="02020603050405020304" pitchFamily="18" charset="0"/>
              </a:rPr>
              <a:t> </a:t>
            </a:r>
            <a:r>
              <a:rPr lang="en-US" sz="1800" b="1" dirty="0" err="1">
                <a:solidFill>
                  <a:schemeClr val="accent1">
                    <a:lumMod val="50000"/>
                  </a:schemeClr>
                </a:solidFill>
                <a:latin typeface="+mn-lt"/>
                <a:cs typeface="Times New Roman" panose="02020603050405020304" pitchFamily="18" charset="0"/>
              </a:rPr>
              <a:t>trì</a:t>
            </a:r>
            <a:r>
              <a:rPr lang="en-US" sz="1800" b="1" dirty="0">
                <a:solidFill>
                  <a:schemeClr val="accent1">
                    <a:lumMod val="50000"/>
                  </a:schemeClr>
                </a:solidFill>
                <a:latin typeface="+mn-lt"/>
                <a:cs typeface="Times New Roman" panose="02020603050405020304" pitchFamily="18" charset="0"/>
              </a:rPr>
              <a:t> </a:t>
            </a:r>
            <a:r>
              <a:rPr lang="en-US" sz="1800" b="1" dirty="0" err="1">
                <a:solidFill>
                  <a:schemeClr val="accent1">
                    <a:lumMod val="50000"/>
                  </a:schemeClr>
                </a:solidFill>
                <a:latin typeface="+mn-lt"/>
                <a:cs typeface="Times New Roman" panose="02020603050405020304" pitchFamily="18" charset="0"/>
              </a:rPr>
              <a:t>định</a:t>
            </a:r>
            <a:r>
              <a:rPr lang="en-US" sz="1800" b="1" dirty="0">
                <a:solidFill>
                  <a:schemeClr val="accent1">
                    <a:lumMod val="50000"/>
                  </a:schemeClr>
                </a:solidFill>
                <a:latin typeface="+mn-lt"/>
                <a:cs typeface="Times New Roman" panose="02020603050405020304" pitchFamily="18" charset="0"/>
              </a:rPr>
              <a:t> </a:t>
            </a:r>
            <a:r>
              <a:rPr lang="en-US" sz="1800" b="1" dirty="0" err="1">
                <a:solidFill>
                  <a:schemeClr val="accent1">
                    <a:lumMod val="50000"/>
                  </a:schemeClr>
                </a:solidFill>
                <a:latin typeface="+mn-lt"/>
                <a:cs typeface="Times New Roman" panose="02020603050405020304" pitchFamily="18" charset="0"/>
              </a:rPr>
              <a:t>kỳ</a:t>
            </a:r>
            <a:endParaRPr lang="en-US" sz="1800" b="1" dirty="0">
              <a:solidFill>
                <a:schemeClr val="accent1">
                  <a:lumMod val="50000"/>
                </a:schemeClr>
              </a:solidFill>
              <a:latin typeface="+mn-lt"/>
              <a:cs typeface="Times New Roman" panose="02020603050405020304" pitchFamily="18" charset="0"/>
            </a:endParaRPr>
          </a:p>
          <a:p>
            <a:pPr marL="342900" indent="-342900">
              <a:lnSpc>
                <a:spcPct val="150000"/>
              </a:lnSpc>
              <a:buFont typeface="Arial" panose="020B0604020202020204" pitchFamily="34" charset="0"/>
              <a:buChar char="•"/>
            </a:pPr>
            <a:r>
              <a:rPr lang="en-US" sz="1800" dirty="0" err="1">
                <a:solidFill>
                  <a:schemeClr val="tx1"/>
                </a:solidFill>
                <a:latin typeface="+mn-lt"/>
                <a:cs typeface="Times New Roman" panose="02020603050405020304" pitchFamily="18" charset="0"/>
              </a:rPr>
              <a:t>Lập</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danh</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sách</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thiết</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bị</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cần</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bảo</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trì</a:t>
            </a:r>
            <a:r>
              <a:rPr lang="en-US" sz="1800" dirty="0">
                <a:solidFill>
                  <a:schemeClr val="tx1"/>
                </a:solidFill>
                <a:latin typeface="+mn-lt"/>
                <a:cs typeface="Times New Roman" panose="02020603050405020304" pitchFamily="18" charset="0"/>
              </a:rPr>
              <a:t> -&gt; </a:t>
            </a:r>
            <a:r>
              <a:rPr lang="en-US" sz="1800" dirty="0" err="1">
                <a:solidFill>
                  <a:schemeClr val="tx1"/>
                </a:solidFill>
                <a:latin typeface="+mn-lt"/>
                <a:cs typeface="Times New Roman" panose="02020603050405020304" pitchFamily="18" charset="0"/>
              </a:rPr>
              <a:t>phân</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loại</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theo</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mức</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độ</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ưu</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tiên</a:t>
            </a:r>
            <a:endParaRPr lang="en-US" sz="1800" dirty="0">
              <a:solidFill>
                <a:schemeClr val="tx1"/>
              </a:solidFill>
              <a:latin typeface="+mn-lt"/>
              <a:cs typeface="Times New Roman" panose="02020603050405020304" pitchFamily="18" charset="0"/>
            </a:endParaRPr>
          </a:p>
          <a:p>
            <a:pPr marL="342900" indent="-342900">
              <a:lnSpc>
                <a:spcPct val="150000"/>
              </a:lnSpc>
              <a:buFont typeface="Arial" panose="020B0604020202020204" pitchFamily="34" charset="0"/>
              <a:buChar char="•"/>
            </a:pPr>
            <a:r>
              <a:rPr lang="en-US" sz="1800" dirty="0" err="1">
                <a:solidFill>
                  <a:schemeClr val="tx1"/>
                </a:solidFill>
                <a:latin typeface="+mn-lt"/>
                <a:cs typeface="Times New Roman" panose="02020603050405020304" pitchFamily="18" charset="0"/>
              </a:rPr>
              <a:t>Xác</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định</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tần</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suất</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bảo</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trì</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theo</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giờ</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chạy</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ngày</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tháng</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năm</a:t>
            </a:r>
            <a:r>
              <a:rPr lang="en-US" sz="1800" dirty="0">
                <a:solidFill>
                  <a:schemeClr val="tx1"/>
                </a:solidFill>
                <a:latin typeface="+mn-lt"/>
                <a:cs typeface="Times New Roman" panose="02020603050405020304" pitchFamily="18" charset="0"/>
              </a:rPr>
              <a:t>)</a:t>
            </a:r>
          </a:p>
          <a:p>
            <a:pPr marL="342900" indent="-342900">
              <a:lnSpc>
                <a:spcPct val="150000"/>
              </a:lnSpc>
              <a:buFont typeface="Arial" panose="020B0604020202020204" pitchFamily="34" charset="0"/>
              <a:buChar char="•"/>
            </a:pPr>
            <a:r>
              <a:rPr lang="en-US" sz="1800" dirty="0" err="1">
                <a:solidFill>
                  <a:schemeClr val="tx1"/>
                </a:solidFill>
                <a:latin typeface="+mn-lt"/>
                <a:cs typeface="Times New Roman" panose="02020603050405020304" pitchFamily="18" charset="0"/>
              </a:rPr>
              <a:t>Sử</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dụng</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Phần</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mềm</a:t>
            </a:r>
            <a:r>
              <a:rPr lang="en-US" sz="1800" dirty="0">
                <a:solidFill>
                  <a:schemeClr val="tx1"/>
                </a:solidFill>
                <a:latin typeface="+mn-lt"/>
                <a:cs typeface="Times New Roman" panose="02020603050405020304" pitchFamily="18" charset="0"/>
              </a:rPr>
              <a:t> Schedule (</a:t>
            </a:r>
            <a:r>
              <a:rPr lang="en-US" sz="1800" dirty="0" err="1">
                <a:solidFill>
                  <a:schemeClr val="tx1"/>
                </a:solidFill>
                <a:latin typeface="+mn-lt"/>
                <a:cs typeface="Times New Roman" panose="02020603050405020304" pitchFamily="18" charset="0"/>
              </a:rPr>
              <a:t>Kế</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hoạch</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bảo</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trì</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định</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kỳ</a:t>
            </a:r>
            <a:r>
              <a:rPr lang="en-US" sz="1800" dirty="0">
                <a:solidFill>
                  <a:schemeClr val="tx1"/>
                </a:solidFill>
                <a:latin typeface="+mn-lt"/>
                <a:cs typeface="Times New Roman" panose="02020603050405020304" pitchFamily="18" charset="0"/>
              </a:rPr>
              <a:t>)-excel </a:t>
            </a:r>
            <a:r>
              <a:rPr lang="en-US" sz="1800" dirty="0" err="1">
                <a:solidFill>
                  <a:schemeClr val="tx1"/>
                </a:solidFill>
                <a:latin typeface="+mn-lt"/>
                <a:cs typeface="Times New Roman" panose="02020603050405020304" pitchFamily="18" charset="0"/>
              </a:rPr>
              <a:t>hoặc</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phần</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mềm</a:t>
            </a:r>
            <a:r>
              <a:rPr lang="en-US" sz="1800" dirty="0">
                <a:solidFill>
                  <a:schemeClr val="tx1"/>
                </a:solidFill>
                <a:latin typeface="+mn-lt"/>
                <a:cs typeface="Times New Roman" panose="02020603050405020304" pitchFamily="18" charset="0"/>
              </a:rPr>
              <a:t> CMMS</a:t>
            </a:r>
          </a:p>
          <a:p>
            <a:pPr marL="342900" indent="-342900">
              <a:lnSpc>
                <a:spcPct val="150000"/>
              </a:lnSpc>
              <a:buFont typeface="Arial" panose="020B0604020202020204" pitchFamily="34" charset="0"/>
              <a:buChar char="•"/>
            </a:pPr>
            <a:r>
              <a:rPr lang="en-US" sz="1800" dirty="0" err="1">
                <a:solidFill>
                  <a:schemeClr val="tx1"/>
                </a:solidFill>
                <a:latin typeface="+mn-lt"/>
                <a:cs typeface="Times New Roman" panose="02020603050405020304" pitchFamily="18" charset="0"/>
              </a:rPr>
              <a:t>Tích</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hơp</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dữ</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liệu</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từ</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vận</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hành</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để</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điều</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chỉnh</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kế</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hoạch</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bảo</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trì</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linh</a:t>
            </a:r>
            <a:r>
              <a:rPr lang="en-US" sz="1800" dirty="0">
                <a:solidFill>
                  <a:schemeClr val="tx1"/>
                </a:solidFill>
                <a:latin typeface="+mn-lt"/>
                <a:cs typeface="Times New Roman" panose="02020603050405020304" pitchFamily="18" charset="0"/>
              </a:rPr>
              <a:t> </a:t>
            </a:r>
            <a:r>
              <a:rPr lang="en-US" sz="1800" dirty="0" err="1">
                <a:solidFill>
                  <a:schemeClr val="tx1"/>
                </a:solidFill>
                <a:latin typeface="+mn-lt"/>
                <a:cs typeface="Times New Roman" panose="02020603050405020304" pitchFamily="18" charset="0"/>
              </a:rPr>
              <a:t>hoạt</a:t>
            </a:r>
            <a:endParaRPr lang="en-US" sz="1800" dirty="0">
              <a:solidFill>
                <a:schemeClr val="tx1"/>
              </a:solidFill>
              <a:latin typeface="+mn-lt"/>
              <a:cs typeface="Times New Roman" panose="02020603050405020304" pitchFamily="18" charset="0"/>
            </a:endParaRPr>
          </a:p>
          <a:p>
            <a:pPr algn="just">
              <a:lnSpc>
                <a:spcPct val="150000"/>
              </a:lnSpc>
            </a:pPr>
            <a:endParaRPr lang="en-US" sz="1800" b="1" dirty="0">
              <a:solidFill>
                <a:schemeClr val="tx1"/>
              </a:solidFill>
              <a:latin typeface="+mn-lt"/>
              <a:cs typeface="Times New Roman" panose="02020603050405020304" pitchFamily="18" charset="0"/>
            </a:endParaRPr>
          </a:p>
        </p:txBody>
      </p:sp>
    </p:spTree>
    <p:extLst>
      <p:ext uri="{BB962C8B-B14F-4D97-AF65-F5344CB8AC3E}">
        <p14:creationId xmlns:p14="http://schemas.microsoft.com/office/powerpoint/2010/main" val="33273891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EE7616-4FC4-A8F6-D0BB-8DD3AF81656D}"/>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5101013F-63B8-D806-1029-6B1EDE6CDFD9}"/>
              </a:ext>
            </a:extLst>
          </p:cNvPr>
          <p:cNvSpPr txBox="1"/>
          <p:nvPr/>
        </p:nvSpPr>
        <p:spPr>
          <a:xfrm>
            <a:off x="609600" y="1325524"/>
            <a:ext cx="6100354" cy="461665"/>
          </a:xfrm>
          <a:prstGeom prst="rect">
            <a:avLst/>
          </a:prstGeom>
          <a:noFill/>
        </p:spPr>
        <p:txBody>
          <a:bodyPr wrap="square">
            <a:spAutoFit/>
          </a:bodyPr>
          <a:lstStyle/>
          <a:p>
            <a:pPr algn="l" fontAlgn="base">
              <a:spcBef>
                <a:spcPts val="750"/>
              </a:spcBef>
            </a:pPr>
            <a:r>
              <a:rPr lang="en-US" sz="2400" b="1" i="0">
                <a:solidFill>
                  <a:schemeClr val="tx1"/>
                </a:solidFill>
                <a:effectLst/>
                <a:latin typeface="+mn-lt"/>
              </a:rPr>
              <a:t>Tái chế nhiệt phân</a:t>
            </a:r>
            <a:endParaRPr lang="en-VN" sz="2400" dirty="0">
              <a:solidFill>
                <a:schemeClr val="tx1"/>
              </a:solidFill>
              <a:latin typeface="+mn-lt"/>
            </a:endParaRPr>
          </a:p>
        </p:txBody>
      </p:sp>
      <p:sp>
        <p:nvSpPr>
          <p:cNvPr id="9" name="TextBox 8">
            <a:extLst>
              <a:ext uri="{FF2B5EF4-FFF2-40B4-BE49-F238E27FC236}">
                <a16:creationId xmlns:a16="http://schemas.microsoft.com/office/drawing/2014/main" id="{5D3EF7CE-F47A-F3FE-9D6E-A70267C543B2}"/>
              </a:ext>
            </a:extLst>
          </p:cNvPr>
          <p:cNvSpPr txBox="1"/>
          <p:nvPr/>
        </p:nvSpPr>
        <p:spPr>
          <a:xfrm>
            <a:off x="609600" y="1842007"/>
            <a:ext cx="11473543" cy="3046988"/>
          </a:xfrm>
          <a:prstGeom prst="rect">
            <a:avLst/>
          </a:prstGeom>
          <a:noFill/>
        </p:spPr>
        <p:txBody>
          <a:bodyPr wrap="square">
            <a:spAutoFit/>
          </a:bodyPr>
          <a:lstStyle/>
          <a:p>
            <a:pPr algn="l" fontAlgn="base">
              <a:spcAft>
                <a:spcPts val="900"/>
              </a:spcAft>
            </a:pPr>
            <a:r>
              <a:rPr lang="en-US" sz="1800" b="1" i="0">
                <a:solidFill>
                  <a:schemeClr val="tx1"/>
                </a:solidFill>
                <a:effectLst/>
                <a:latin typeface="+mn-lt"/>
              </a:rPr>
              <a:t>Mô tả công nghệ</a:t>
            </a:r>
            <a:endParaRPr lang="en-US" sz="1800" b="1" i="0" dirty="0">
              <a:solidFill>
                <a:schemeClr val="tx1"/>
              </a:solidFill>
              <a:effectLst/>
              <a:latin typeface="+mn-lt"/>
            </a:endParaRPr>
          </a:p>
          <a:p>
            <a:pPr fontAlgn="base">
              <a:spcAft>
                <a:spcPts val="900"/>
              </a:spcAft>
            </a:pPr>
            <a:r>
              <a:rPr lang="vi-VN" sz="1800"/>
              <a:t>Nhiệt phân là quá trình phân hủy vật liệu ở nhiệt độ cao trong điều kiện không có oxy. Nhiệt phân có thể được sử dụng để chuyển đổi rác thải nhựa hỗn hợp thành hydrocarbon lỏng, có thể được ngành công nghiệp hóa dầu tái sử dụng.</a:t>
            </a:r>
            <a:endParaRPr lang="en-US" sz="1800" b="0" i="0">
              <a:solidFill>
                <a:schemeClr val="tx1"/>
              </a:solidFill>
              <a:effectLst/>
              <a:latin typeface="+mn-lt"/>
            </a:endParaRPr>
          </a:p>
          <a:p>
            <a:pPr algn="l" fontAlgn="base">
              <a:spcAft>
                <a:spcPts val="900"/>
              </a:spcAft>
            </a:pPr>
            <a:r>
              <a:rPr lang="en-US" sz="1800" b="1" i="0">
                <a:solidFill>
                  <a:schemeClr val="tx1"/>
                </a:solidFill>
                <a:effectLst/>
                <a:latin typeface="+mn-lt"/>
              </a:rPr>
              <a:t>Liên quan đến phát thải ròng bằng 0</a:t>
            </a:r>
          </a:p>
          <a:p>
            <a:pPr fontAlgn="base">
              <a:spcAft>
                <a:spcPts val="900"/>
              </a:spcAft>
            </a:pPr>
            <a:r>
              <a:rPr lang="vi-VN" sz="1800"/>
              <a:t>Việc cải thiện tái chế sẽ giúp giảm nhu cầu sản xuất nguyên liệu thô và có thể giảm tình trạng tái chế kém hiệu quả, trong đó một vật liệu được tái chế thành sản phẩm có giá trị thấp hơn. Tuy nhiên, các rào cản về hành vi cũng cần được khắc phục để tăng tỷ lệ thu gom nhựa, và sản xuất thứ cấp khó có thể hoàn toàn thay thế nhu cầu sản xuất nguyên liệu thô.</a:t>
            </a:r>
            <a:endParaRPr lang="en-US" sz="1800" b="0" i="0" dirty="0">
              <a:solidFill>
                <a:schemeClr val="tx1"/>
              </a:solidFill>
              <a:effectLst/>
              <a:latin typeface="+mn-lt"/>
            </a:endParaRPr>
          </a:p>
        </p:txBody>
      </p:sp>
      <p:pic>
        <p:nvPicPr>
          <p:cNvPr id="1026" name="Picture 2">
            <a:extLst>
              <a:ext uri="{FF2B5EF4-FFF2-40B4-BE49-F238E27FC236}">
                <a16:creationId xmlns:a16="http://schemas.microsoft.com/office/drawing/2014/main" id="{CAA18B7D-3777-FE02-5D1E-2E9F8CD982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9777" y="4551197"/>
            <a:ext cx="6786881" cy="187788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66F225D7-B49E-88E0-49BC-1882326BA6CC}"/>
              </a:ext>
            </a:extLst>
          </p:cNvPr>
          <p:cNvSpPr txBox="1"/>
          <p:nvPr/>
        </p:nvSpPr>
        <p:spPr>
          <a:xfrm>
            <a:off x="8161018" y="6429077"/>
            <a:ext cx="3615146" cy="307777"/>
          </a:xfrm>
          <a:prstGeom prst="rect">
            <a:avLst/>
          </a:prstGeom>
          <a:noFill/>
        </p:spPr>
        <p:txBody>
          <a:bodyPr wrap="square">
            <a:spAutoFit/>
          </a:bodyPr>
          <a:lstStyle/>
          <a:p>
            <a:r>
              <a:rPr lang="en-US" sz="1400">
                <a:solidFill>
                  <a:srgbClr val="333333"/>
                </a:solidFill>
                <a:latin typeface="+mn-lt"/>
              </a:rPr>
              <a:t>Nguồn</a:t>
            </a:r>
            <a:r>
              <a:rPr lang="en-US" sz="1400" b="0" i="0">
                <a:solidFill>
                  <a:srgbClr val="333333"/>
                </a:solidFill>
                <a:effectLst/>
                <a:latin typeface="+mn-lt"/>
              </a:rPr>
              <a:t>: </a:t>
            </a:r>
            <a:r>
              <a:rPr lang="en-US" sz="1400" b="0" i="0" dirty="0">
                <a:solidFill>
                  <a:srgbClr val="333333"/>
                </a:solidFill>
                <a:effectLst/>
                <a:latin typeface="+mn-lt"/>
              </a:rPr>
              <a:t>Alex </a:t>
            </a:r>
            <a:r>
              <a:rPr lang="en-US" sz="1400" b="0" i="0" dirty="0" err="1">
                <a:solidFill>
                  <a:srgbClr val="333333"/>
                </a:solidFill>
                <a:effectLst/>
                <a:latin typeface="+mn-lt"/>
              </a:rPr>
              <a:t>Tullo</a:t>
            </a:r>
            <a:r>
              <a:rPr lang="en-US" sz="1400" b="0" i="0" dirty="0">
                <a:solidFill>
                  <a:srgbClr val="333333"/>
                </a:solidFill>
                <a:effectLst/>
                <a:latin typeface="+mn-lt"/>
              </a:rPr>
              <a:t>/Will Ludwig/C&amp;EN</a:t>
            </a:r>
            <a:endParaRPr lang="en-VN" sz="1400" dirty="0">
              <a:latin typeface="+mn-lt"/>
            </a:endParaRPr>
          </a:p>
        </p:txBody>
      </p:sp>
      <p:sp>
        <p:nvSpPr>
          <p:cNvPr id="3" name="Rectangle 2"/>
          <p:cNvSpPr/>
          <p:nvPr/>
        </p:nvSpPr>
        <p:spPr>
          <a:xfrm>
            <a:off x="3838575" y="4676775"/>
            <a:ext cx="1238250" cy="2122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Tiền xử lý</a:t>
            </a:r>
          </a:p>
        </p:txBody>
      </p:sp>
      <p:sp>
        <p:nvSpPr>
          <p:cNvPr id="8" name="Rectangle 7"/>
          <p:cNvSpPr/>
          <p:nvPr/>
        </p:nvSpPr>
        <p:spPr>
          <a:xfrm>
            <a:off x="5353050" y="4757498"/>
            <a:ext cx="1238250" cy="1863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Nhiệt phân</a:t>
            </a:r>
          </a:p>
        </p:txBody>
      </p:sp>
      <p:sp>
        <p:nvSpPr>
          <p:cNvPr id="10" name="Rectangle 9"/>
          <p:cNvSpPr/>
          <p:nvPr/>
        </p:nvSpPr>
        <p:spPr>
          <a:xfrm>
            <a:off x="7036798" y="4636932"/>
            <a:ext cx="1238250" cy="1863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Khí Gas</a:t>
            </a:r>
          </a:p>
        </p:txBody>
      </p:sp>
      <p:sp>
        <p:nvSpPr>
          <p:cNvPr id="11" name="Rectangle 10"/>
          <p:cNvSpPr/>
          <p:nvPr/>
        </p:nvSpPr>
        <p:spPr>
          <a:xfrm>
            <a:off x="6796496" y="5095874"/>
            <a:ext cx="909229" cy="1333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chemeClr val="tx1"/>
                </a:solidFill>
              </a:rPr>
              <a:t>Sản phẩm</a:t>
            </a:r>
          </a:p>
        </p:txBody>
      </p:sp>
      <p:sp>
        <p:nvSpPr>
          <p:cNvPr id="13" name="Rectangle 12"/>
          <p:cNvSpPr/>
          <p:nvPr/>
        </p:nvSpPr>
        <p:spPr>
          <a:xfrm>
            <a:off x="5615304" y="6162676"/>
            <a:ext cx="909229" cy="247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chemeClr val="tx1"/>
                </a:solidFill>
              </a:rPr>
              <a:t>Rác thải</a:t>
            </a:r>
          </a:p>
        </p:txBody>
      </p:sp>
      <p:sp>
        <p:nvSpPr>
          <p:cNvPr id="14" name="Rectangle 13"/>
          <p:cNvSpPr/>
          <p:nvPr/>
        </p:nvSpPr>
        <p:spPr>
          <a:xfrm>
            <a:off x="7751082" y="5153024"/>
            <a:ext cx="764268" cy="247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a:solidFill>
                  <a:schemeClr val="tx1"/>
                </a:solidFill>
              </a:rPr>
              <a:t>Nâng cấp</a:t>
            </a:r>
          </a:p>
        </p:txBody>
      </p:sp>
      <p:sp>
        <p:nvSpPr>
          <p:cNvPr id="15" name="Rectangle 14"/>
          <p:cNvSpPr/>
          <p:nvPr/>
        </p:nvSpPr>
        <p:spPr>
          <a:xfrm>
            <a:off x="8920391" y="5595655"/>
            <a:ext cx="1552575" cy="2146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chemeClr val="tx1"/>
                </a:solidFill>
              </a:rPr>
              <a:t>Nhà máy hóa dầu</a:t>
            </a:r>
          </a:p>
        </p:txBody>
      </p:sp>
      <p:sp>
        <p:nvSpPr>
          <p:cNvPr id="16" name="Rectangle 15"/>
          <p:cNvSpPr/>
          <p:nvPr/>
        </p:nvSpPr>
        <p:spPr>
          <a:xfrm>
            <a:off x="6969171" y="5810349"/>
            <a:ext cx="1031829" cy="247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chemeClr val="tx1"/>
                </a:solidFill>
              </a:rPr>
              <a:t>Chất thải rắn</a:t>
            </a:r>
          </a:p>
        </p:txBody>
      </p:sp>
      <p:sp>
        <p:nvSpPr>
          <p:cNvPr id="17" name="Title 1">
            <a:extLst>
              <a:ext uri="{FF2B5EF4-FFF2-40B4-BE49-F238E27FC236}">
                <a16:creationId xmlns:a16="http://schemas.microsoft.com/office/drawing/2014/main" id="{A867E629-610E-1264-BD38-D46A9B09A892}"/>
              </a:ext>
            </a:extLst>
          </p:cNvPr>
          <p:cNvSpPr>
            <a:spLocks noGrp="1"/>
          </p:cNvSpPr>
          <p:nvPr>
            <p:ph type="title"/>
          </p:nvPr>
        </p:nvSpPr>
        <p:spPr>
          <a:xfrm>
            <a:off x="0" y="532800"/>
            <a:ext cx="12192000" cy="495200"/>
          </a:xfrm>
        </p:spPr>
        <p:txBody>
          <a:bodyPr>
            <a:noAutofit/>
          </a:bodyPr>
          <a:lstStyle/>
          <a:p>
            <a:r>
              <a:rPr lang="en-US" sz="3200">
                <a:solidFill>
                  <a:schemeClr val="accent1">
                    <a:lumMod val="50000"/>
                  </a:schemeClr>
                </a:solidFill>
                <a:latin typeface="+mn-lt"/>
              </a:rPr>
              <a:t>GIẢI PHÁP TKNL TRONG NGÀNH NHỰA TRÊN THẾ GIỚI</a:t>
            </a:r>
            <a:endParaRPr lang="en-US" sz="3200" dirty="0">
              <a:solidFill>
                <a:schemeClr val="accent1">
                  <a:lumMod val="50000"/>
                </a:schemeClr>
              </a:solidFill>
            </a:endParaRPr>
          </a:p>
        </p:txBody>
      </p:sp>
    </p:spTree>
    <p:extLst>
      <p:ext uri="{BB962C8B-B14F-4D97-AF65-F5344CB8AC3E}">
        <p14:creationId xmlns:p14="http://schemas.microsoft.com/office/powerpoint/2010/main" val="17825118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A2C0B9-4294-6324-8AD4-59A6EF9FF9AE}"/>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95C7B3E8-B6FD-A4AF-1D26-3F1993CBFBAD}"/>
              </a:ext>
            </a:extLst>
          </p:cNvPr>
          <p:cNvSpPr txBox="1"/>
          <p:nvPr/>
        </p:nvSpPr>
        <p:spPr>
          <a:xfrm>
            <a:off x="609600" y="1325524"/>
            <a:ext cx="6100354" cy="1200329"/>
          </a:xfrm>
          <a:prstGeom prst="rect">
            <a:avLst/>
          </a:prstGeom>
          <a:noFill/>
        </p:spPr>
        <p:txBody>
          <a:bodyPr wrap="square">
            <a:spAutoFit/>
          </a:bodyPr>
          <a:lstStyle/>
          <a:p>
            <a:pPr fontAlgn="base">
              <a:spcBef>
                <a:spcPts val="750"/>
              </a:spcBef>
            </a:pPr>
            <a:r>
              <a:rPr lang="en-US" sz="2400" b="1">
                <a:solidFill>
                  <a:schemeClr val="tx1"/>
                </a:solidFill>
                <a:latin typeface="+mn-lt"/>
              </a:rPr>
              <a:t>Tái chế nhiệt phân</a:t>
            </a:r>
          </a:p>
          <a:p>
            <a:br>
              <a:rPr lang="en-US" sz="2400" b="0" i="0" dirty="0">
                <a:solidFill>
                  <a:schemeClr val="tx1"/>
                </a:solidFill>
                <a:effectLst/>
                <a:latin typeface="+mn-lt"/>
              </a:rPr>
            </a:br>
            <a:endParaRPr lang="en-VN" sz="2400" dirty="0">
              <a:solidFill>
                <a:schemeClr val="tx1"/>
              </a:solidFill>
              <a:latin typeface="+mn-lt"/>
            </a:endParaRPr>
          </a:p>
        </p:txBody>
      </p:sp>
      <p:sp>
        <p:nvSpPr>
          <p:cNvPr id="9" name="TextBox 8">
            <a:extLst>
              <a:ext uri="{FF2B5EF4-FFF2-40B4-BE49-F238E27FC236}">
                <a16:creationId xmlns:a16="http://schemas.microsoft.com/office/drawing/2014/main" id="{08618ACD-FC72-9331-7A2F-C08F82D20A59}"/>
              </a:ext>
            </a:extLst>
          </p:cNvPr>
          <p:cNvSpPr txBox="1"/>
          <p:nvPr/>
        </p:nvSpPr>
        <p:spPr>
          <a:xfrm>
            <a:off x="609599" y="1769571"/>
            <a:ext cx="6827519" cy="3965188"/>
          </a:xfrm>
          <a:prstGeom prst="rect">
            <a:avLst/>
          </a:prstGeom>
          <a:noFill/>
        </p:spPr>
        <p:txBody>
          <a:bodyPr wrap="square">
            <a:spAutoFit/>
          </a:bodyPr>
          <a:lstStyle/>
          <a:p>
            <a:pPr algn="just" fontAlgn="base">
              <a:spcAft>
                <a:spcPts val="900"/>
              </a:spcAft>
            </a:pPr>
            <a:r>
              <a:rPr lang="en-US" sz="2000" b="1" i="0">
                <a:solidFill>
                  <a:schemeClr val="tx1"/>
                </a:solidFill>
                <a:effectLst/>
                <a:latin typeface="+mn-lt"/>
              </a:rPr>
              <a:t>Sáng kiến</a:t>
            </a:r>
            <a:endParaRPr lang="en-US" sz="2000" b="1" dirty="0">
              <a:solidFill>
                <a:schemeClr val="tx1"/>
              </a:solidFill>
              <a:latin typeface="+mn-lt"/>
            </a:endParaRPr>
          </a:p>
          <a:p>
            <a:pPr marL="285750" indent="-285750" algn="just" fontAlgn="base">
              <a:spcAft>
                <a:spcPts val="450"/>
              </a:spcAft>
              <a:buFont typeface="Arial" panose="020B0604020202020204" pitchFamily="34" charset="0"/>
              <a:buChar char="•"/>
            </a:pPr>
            <a:r>
              <a:rPr lang="vi-VN" sz="2000">
                <a:latin typeface="+mn-lt"/>
              </a:rPr>
              <a:t>Công ty Na Uy Quantafuel đã phát triển một công nghệ kết hợp giữa nhiệt phân và xúc tác để chuyển đổi rác thải nhựa hỗn hợp thành nhiên liệu tổng hợp. Nhà máy thương mại đầu tiên của công ty đã bắt đầu hoạt động vào cuối năm 2019 tại Đan Mạch và sẽ xử lý 18 kt (18.000 tấn) rác thải nhựa mỗi năm. Công ty đã nhận được sự hỗ trợ từ các công ty lớn như nhà sản xuất hóa chất hàng đầu BASF.</a:t>
            </a:r>
            <a:endParaRPr lang="en-US" sz="2000">
              <a:latin typeface="+mn-lt"/>
            </a:endParaRPr>
          </a:p>
          <a:p>
            <a:pPr marL="285750" indent="-285750" algn="just" fontAlgn="base">
              <a:spcAft>
                <a:spcPts val="450"/>
              </a:spcAft>
              <a:buFont typeface="Arial" panose="020B0604020202020204" pitchFamily="34" charset="0"/>
              <a:buChar char="•"/>
            </a:pPr>
            <a:r>
              <a:rPr lang="en-US" sz="2000" b="1">
                <a:solidFill>
                  <a:schemeClr val="tx1"/>
                </a:solidFill>
                <a:latin typeface="+mn-lt"/>
              </a:rPr>
              <a:t>Nhật Bản</a:t>
            </a:r>
            <a:r>
              <a:rPr lang="en-US" sz="2000" b="1" i="0">
                <a:solidFill>
                  <a:schemeClr val="tx1"/>
                </a:solidFill>
                <a:effectLst/>
                <a:latin typeface="+mn-lt"/>
              </a:rPr>
              <a:t>:</a:t>
            </a:r>
            <a:r>
              <a:rPr lang="en-US" sz="2000" b="0" i="0">
                <a:solidFill>
                  <a:schemeClr val="tx1"/>
                </a:solidFill>
                <a:effectLst/>
                <a:latin typeface="+mn-lt"/>
              </a:rPr>
              <a:t> </a:t>
            </a:r>
            <a:r>
              <a:rPr lang="en-US" sz="2000">
                <a:latin typeface="+mn-lt"/>
              </a:rPr>
              <a:t> Phát triển công nghệ sản xuất nguyên liệu thô cho nhựa bằng cách sử dụng CO₂ và các nguồn khác. </a:t>
            </a:r>
            <a:r>
              <a:rPr lang="en-US" sz="2000">
                <a:solidFill>
                  <a:schemeClr val="tx1"/>
                </a:solidFill>
                <a:latin typeface="+mn-lt"/>
              </a:rPr>
              <a:t>Nguồn</a:t>
            </a:r>
            <a:r>
              <a:rPr lang="en-US" sz="2000" b="0" i="0">
                <a:solidFill>
                  <a:schemeClr val="tx1"/>
                </a:solidFill>
                <a:effectLst/>
                <a:latin typeface="+mn-lt"/>
              </a:rPr>
              <a:t>: </a:t>
            </a:r>
            <a:r>
              <a:rPr lang="en-US" sz="2000" b="0" i="0" dirty="0">
                <a:solidFill>
                  <a:schemeClr val="tx1"/>
                </a:solidFill>
                <a:effectLst/>
                <a:latin typeface="+mn-lt"/>
              </a:rPr>
              <a:t>NA </a:t>
            </a:r>
          </a:p>
        </p:txBody>
      </p:sp>
      <p:pic>
        <p:nvPicPr>
          <p:cNvPr id="2050" name="Picture 2" descr="Skive Plant Quantafuel">
            <a:extLst>
              <a:ext uri="{FF2B5EF4-FFF2-40B4-BE49-F238E27FC236}">
                <a16:creationId xmlns:a16="http://schemas.microsoft.com/office/drawing/2014/main" id="{1070407F-ED80-4795-88B1-D85B11F671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1587" y="1325524"/>
            <a:ext cx="3770811" cy="251503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CCC6448B-0A3E-FE60-FF55-4946FAFAE78C}"/>
              </a:ext>
            </a:extLst>
          </p:cNvPr>
          <p:cNvSpPr txBox="1"/>
          <p:nvPr/>
        </p:nvSpPr>
        <p:spPr>
          <a:xfrm>
            <a:off x="7811587" y="3876476"/>
            <a:ext cx="3770811" cy="646331"/>
          </a:xfrm>
          <a:prstGeom prst="rect">
            <a:avLst/>
          </a:prstGeom>
          <a:noFill/>
        </p:spPr>
        <p:txBody>
          <a:bodyPr wrap="square">
            <a:spAutoFit/>
          </a:bodyPr>
          <a:lstStyle/>
          <a:p>
            <a:r>
              <a:rPr lang="en-US" sz="1200"/>
              <a:t>Nhà máy chuyển đổi nhựa thành chất lỏng (Ptl) của Quantafuel tại Skive là nhà máy đầu tiên thuộc loại này trên thế giới.</a:t>
            </a:r>
            <a:endParaRPr lang="en-VN" sz="1200" dirty="0"/>
          </a:p>
        </p:txBody>
      </p:sp>
      <p:pic>
        <p:nvPicPr>
          <p:cNvPr id="2052" name="Picture 4" descr="Development of Technology for Producing Raw Materials for Plastics Using CO2 and Other Sources">
            <a:extLst>
              <a:ext uri="{FF2B5EF4-FFF2-40B4-BE49-F238E27FC236}">
                <a16:creationId xmlns:a16="http://schemas.microsoft.com/office/drawing/2014/main" id="{F61C285F-C6BA-8FC3-24E1-8C129921435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1586" y="4609750"/>
            <a:ext cx="3770811" cy="211518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5D79009A-F1AD-939E-0026-F1A75AE60FE2}"/>
              </a:ext>
            </a:extLst>
          </p:cNvPr>
          <p:cNvSpPr txBox="1"/>
          <p:nvPr/>
        </p:nvSpPr>
        <p:spPr>
          <a:xfrm>
            <a:off x="5704109" y="6325200"/>
            <a:ext cx="1733009" cy="307777"/>
          </a:xfrm>
          <a:prstGeom prst="rect">
            <a:avLst/>
          </a:prstGeom>
          <a:noFill/>
        </p:spPr>
        <p:txBody>
          <a:bodyPr wrap="square">
            <a:spAutoFit/>
          </a:bodyPr>
          <a:lstStyle/>
          <a:p>
            <a:r>
              <a:rPr lang="en-US" sz="1400"/>
              <a:t>Nguồn: </a:t>
            </a:r>
            <a:r>
              <a:rPr lang="en-US" sz="1400" dirty="0">
                <a:hlinkClick r:id="rId5"/>
              </a:rPr>
              <a:t>NEDO</a:t>
            </a:r>
            <a:endParaRPr lang="en-VN" sz="1400" dirty="0"/>
          </a:p>
        </p:txBody>
      </p:sp>
      <p:sp>
        <p:nvSpPr>
          <p:cNvPr id="11" name="Title 1">
            <a:extLst>
              <a:ext uri="{FF2B5EF4-FFF2-40B4-BE49-F238E27FC236}">
                <a16:creationId xmlns:a16="http://schemas.microsoft.com/office/drawing/2014/main" id="{A867E629-610E-1264-BD38-D46A9B09A892}"/>
              </a:ext>
            </a:extLst>
          </p:cNvPr>
          <p:cNvSpPr>
            <a:spLocks noGrp="1"/>
          </p:cNvSpPr>
          <p:nvPr>
            <p:ph type="title"/>
          </p:nvPr>
        </p:nvSpPr>
        <p:spPr>
          <a:xfrm>
            <a:off x="0" y="532800"/>
            <a:ext cx="12192000" cy="495200"/>
          </a:xfrm>
        </p:spPr>
        <p:txBody>
          <a:bodyPr>
            <a:noAutofit/>
          </a:bodyPr>
          <a:lstStyle/>
          <a:p>
            <a:r>
              <a:rPr lang="en-US" sz="3200">
                <a:solidFill>
                  <a:schemeClr val="accent1">
                    <a:lumMod val="50000"/>
                  </a:schemeClr>
                </a:solidFill>
                <a:latin typeface="+mn-lt"/>
              </a:rPr>
              <a:t>GIẢI PHÁP TKNL TRONG NGÀNH NHỰA TRÊN THẾ GIỚI</a:t>
            </a:r>
            <a:endParaRPr lang="en-US" sz="3200" dirty="0">
              <a:solidFill>
                <a:schemeClr val="accent1">
                  <a:lumMod val="50000"/>
                </a:schemeClr>
              </a:solidFill>
            </a:endParaRPr>
          </a:p>
        </p:txBody>
      </p:sp>
    </p:spTree>
    <p:extLst>
      <p:ext uri="{BB962C8B-B14F-4D97-AF65-F5344CB8AC3E}">
        <p14:creationId xmlns:p14="http://schemas.microsoft.com/office/powerpoint/2010/main" val="20472488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6CBCF8-855C-2CB2-C733-AF31322EE230}"/>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71C41479-A4C3-C575-EC3D-78B538F582AF}"/>
              </a:ext>
            </a:extLst>
          </p:cNvPr>
          <p:cNvSpPr txBox="1"/>
          <p:nvPr/>
        </p:nvSpPr>
        <p:spPr>
          <a:xfrm>
            <a:off x="609599" y="1325524"/>
            <a:ext cx="7032171" cy="1200329"/>
          </a:xfrm>
          <a:prstGeom prst="rect">
            <a:avLst/>
          </a:prstGeom>
          <a:noFill/>
        </p:spPr>
        <p:txBody>
          <a:bodyPr wrap="square">
            <a:spAutoFit/>
          </a:bodyPr>
          <a:lstStyle/>
          <a:p>
            <a:pPr algn="l" fontAlgn="base">
              <a:spcBef>
                <a:spcPts val="750"/>
              </a:spcBef>
            </a:pPr>
            <a:r>
              <a:rPr lang="en-US" sz="2400" b="1" i="0">
                <a:solidFill>
                  <a:schemeClr val="tx1"/>
                </a:solidFill>
                <a:effectLst/>
                <a:latin typeface="+mn-lt"/>
              </a:rPr>
              <a:t>Tái chế nhiệt phân</a:t>
            </a:r>
            <a:endParaRPr lang="en-US" sz="2400" b="1" i="0" dirty="0">
              <a:solidFill>
                <a:schemeClr val="tx1"/>
              </a:solidFill>
              <a:effectLst/>
              <a:latin typeface="+mn-lt"/>
            </a:endParaRPr>
          </a:p>
          <a:p>
            <a:br>
              <a:rPr lang="en-US" sz="2400" b="0" i="0" dirty="0">
                <a:solidFill>
                  <a:schemeClr val="tx1"/>
                </a:solidFill>
                <a:effectLst/>
                <a:latin typeface="+mn-lt"/>
              </a:rPr>
            </a:br>
            <a:endParaRPr lang="en-VN" sz="2400" dirty="0">
              <a:solidFill>
                <a:schemeClr val="tx1"/>
              </a:solidFill>
              <a:latin typeface="+mn-lt"/>
            </a:endParaRPr>
          </a:p>
        </p:txBody>
      </p:sp>
      <p:sp>
        <p:nvSpPr>
          <p:cNvPr id="9" name="TextBox 8">
            <a:extLst>
              <a:ext uri="{FF2B5EF4-FFF2-40B4-BE49-F238E27FC236}">
                <a16:creationId xmlns:a16="http://schemas.microsoft.com/office/drawing/2014/main" id="{CF7D5521-415C-C344-0B16-A531306D7804}"/>
              </a:ext>
            </a:extLst>
          </p:cNvPr>
          <p:cNvSpPr txBox="1"/>
          <p:nvPr/>
        </p:nvSpPr>
        <p:spPr>
          <a:xfrm>
            <a:off x="609601" y="1802674"/>
            <a:ext cx="10972800" cy="4324261"/>
          </a:xfrm>
          <a:prstGeom prst="rect">
            <a:avLst/>
          </a:prstGeom>
          <a:noFill/>
        </p:spPr>
        <p:txBody>
          <a:bodyPr wrap="square">
            <a:spAutoFit/>
          </a:bodyPr>
          <a:lstStyle/>
          <a:p>
            <a:pPr algn="just" fontAlgn="base">
              <a:lnSpc>
                <a:spcPct val="130000"/>
              </a:lnSpc>
              <a:spcAft>
                <a:spcPts val="900"/>
              </a:spcAft>
            </a:pPr>
            <a:r>
              <a:rPr lang="en-US" sz="2000" b="1" i="0">
                <a:solidFill>
                  <a:schemeClr val="tx1"/>
                </a:solidFill>
                <a:effectLst/>
                <a:latin typeface="+mn-lt"/>
              </a:rPr>
              <a:t>Sáng kiến</a:t>
            </a:r>
            <a:endParaRPr lang="en-US" sz="2000" b="1" dirty="0">
              <a:solidFill>
                <a:schemeClr val="tx1"/>
              </a:solidFill>
              <a:latin typeface="+mn-lt"/>
            </a:endParaRPr>
          </a:p>
          <a:p>
            <a:pPr marL="285750" indent="-285750" algn="just" fontAlgn="base">
              <a:lnSpc>
                <a:spcPct val="130000"/>
              </a:lnSpc>
              <a:spcAft>
                <a:spcPts val="900"/>
              </a:spcAft>
              <a:buFont typeface="Arial" panose="020B0604020202020204" pitchFamily="34" charset="0"/>
              <a:buChar char="•"/>
            </a:pPr>
            <a:r>
              <a:rPr lang="en-US" sz="1800">
                <a:solidFill>
                  <a:schemeClr val="tx1"/>
                </a:solidFill>
                <a:latin typeface="+mn-lt"/>
              </a:rPr>
              <a:t>Công ty lọc dầu Phần Lan Neste đã công bố vào năm 2019 các quan hệ đối tác với công ty quản lý chất thải của Đức Remondis và công ty tái chế Bỉ Ravago nhằm phát triển các công nghệ tái chế nhiệt hóa. </a:t>
            </a:r>
            <a:r>
              <a:rPr lang="vi-VN" sz="1800">
                <a:solidFill>
                  <a:schemeClr val="tx1"/>
                </a:solidFill>
                <a:latin typeface="+mn-lt"/>
              </a:rPr>
              <a:t>Dự án này đặt mục tiêu xử lý hơn 1 triệu tấn nhựa thải mỗi năm từ năm 2030 trở đi</a:t>
            </a:r>
            <a:r>
              <a:rPr lang="en-US" sz="1800" i="0">
                <a:solidFill>
                  <a:schemeClr val="tx1"/>
                </a:solidFill>
                <a:effectLst/>
                <a:latin typeface="+mn-lt"/>
              </a:rPr>
              <a:t>, </a:t>
            </a:r>
            <a:r>
              <a:rPr lang="vi-VN" sz="1800">
                <a:solidFill>
                  <a:schemeClr val="tx1"/>
                </a:solidFill>
                <a:latin typeface="+mn-lt"/>
              </a:rPr>
              <a:t>Năm 2023, một loạt các công ty, bao gồm Neste, đã áp dụng phương pháp pyrolysis (nhiệt phân) trong sản xuất ống</a:t>
            </a:r>
            <a:r>
              <a:rPr lang="en-US" sz="1800">
                <a:solidFill>
                  <a:schemeClr val="tx1"/>
                </a:solidFill>
                <a:latin typeface="+mn-lt"/>
              </a:rPr>
              <a:t> </a:t>
            </a:r>
            <a:r>
              <a:rPr lang="vi-VN" sz="1800">
                <a:solidFill>
                  <a:schemeClr val="tx1"/>
                </a:solidFill>
                <a:latin typeface="+mn-lt"/>
              </a:rPr>
              <a:t>PEX.</a:t>
            </a:r>
            <a:endParaRPr lang="en-US" sz="1800" i="0" dirty="0">
              <a:solidFill>
                <a:schemeClr val="tx1"/>
              </a:solidFill>
              <a:effectLst/>
              <a:latin typeface="+mn-lt"/>
            </a:endParaRPr>
          </a:p>
          <a:p>
            <a:pPr marL="285750" indent="-285750" algn="just" fontAlgn="base">
              <a:lnSpc>
                <a:spcPct val="130000"/>
              </a:lnSpc>
              <a:spcAft>
                <a:spcPts val="450"/>
              </a:spcAft>
              <a:buFont typeface="Arial" panose="020B0604020202020204" pitchFamily="34" charset="0"/>
              <a:buChar char="•"/>
            </a:pPr>
            <a:r>
              <a:rPr lang="vi-VN" sz="1800">
                <a:solidFill>
                  <a:schemeClr val="tx1"/>
                </a:solidFill>
                <a:latin typeface="+mn-lt"/>
              </a:rPr>
              <a:t>Công nghệ Chuyển đổi Nhiệt Kỵ khí (TAC), được phát triển bởi công ty Plastic Energy có trụ sở tại Anh, cho phép chuyển đổi nhựa đã qua sử dụng thành dầu (được gọi là Tacoil), hiện đang được sử dụng tại hai nhà máy quy mô thương mại ở Tây Ban Nha (đi vào hoạt động từ năm 2014 và 2017).</a:t>
            </a:r>
            <a:r>
              <a:rPr lang="en-US" sz="1800" b="0" i="0">
                <a:solidFill>
                  <a:schemeClr val="tx1"/>
                </a:solidFill>
                <a:effectLst/>
                <a:latin typeface="+mn-lt"/>
              </a:rPr>
              <a:t> </a:t>
            </a:r>
            <a:r>
              <a:rPr lang="vi-VN" sz="1800"/>
              <a:t>Kế hoạch đang được triển khai để phát triển them</a:t>
            </a:r>
            <a:r>
              <a:rPr lang="en-US" sz="1800"/>
              <a:t> tại một nhà máy ở Hà Lan hợp tác với công ty SABIC của Ả Rập Xê Út, một nhà máy ở Malaysia hợp tác với Petronas.</a:t>
            </a:r>
            <a:endParaRPr lang="en-US" sz="1800" b="0" i="0" dirty="0">
              <a:solidFill>
                <a:schemeClr val="tx1"/>
              </a:solidFill>
              <a:effectLst/>
              <a:latin typeface="+mn-lt"/>
            </a:endParaRPr>
          </a:p>
        </p:txBody>
      </p:sp>
      <p:sp>
        <p:nvSpPr>
          <p:cNvPr id="6" name="Title 1">
            <a:extLst>
              <a:ext uri="{FF2B5EF4-FFF2-40B4-BE49-F238E27FC236}">
                <a16:creationId xmlns:a16="http://schemas.microsoft.com/office/drawing/2014/main" id="{A867E629-610E-1264-BD38-D46A9B09A892}"/>
              </a:ext>
            </a:extLst>
          </p:cNvPr>
          <p:cNvSpPr>
            <a:spLocks noGrp="1"/>
          </p:cNvSpPr>
          <p:nvPr>
            <p:ph type="title"/>
          </p:nvPr>
        </p:nvSpPr>
        <p:spPr>
          <a:xfrm>
            <a:off x="0" y="532800"/>
            <a:ext cx="12192000" cy="495200"/>
          </a:xfrm>
        </p:spPr>
        <p:txBody>
          <a:bodyPr>
            <a:noAutofit/>
          </a:bodyPr>
          <a:lstStyle/>
          <a:p>
            <a:r>
              <a:rPr lang="en-US" sz="3200">
                <a:solidFill>
                  <a:schemeClr val="accent1">
                    <a:lumMod val="50000"/>
                  </a:schemeClr>
                </a:solidFill>
                <a:latin typeface="+mn-lt"/>
              </a:rPr>
              <a:t>GIẢI PHÁP TKNL TRONG NGÀNH NHỰA TRÊN THẾ GIỚI</a:t>
            </a:r>
            <a:endParaRPr lang="en-US" sz="3200" dirty="0">
              <a:solidFill>
                <a:schemeClr val="accent1">
                  <a:lumMod val="50000"/>
                </a:schemeClr>
              </a:solidFill>
            </a:endParaRPr>
          </a:p>
        </p:txBody>
      </p:sp>
    </p:spTree>
    <p:extLst>
      <p:ext uri="{BB962C8B-B14F-4D97-AF65-F5344CB8AC3E}">
        <p14:creationId xmlns:p14="http://schemas.microsoft.com/office/powerpoint/2010/main" val="37092566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0DA44A-B229-6D0D-F32B-74F7A00758D5}"/>
              </a:ext>
            </a:extLst>
          </p:cNvPr>
          <p:cNvSpPr>
            <a:spLocks noGrp="1"/>
          </p:cNvSpPr>
          <p:nvPr>
            <p:ph type="title"/>
          </p:nvPr>
        </p:nvSpPr>
        <p:spPr/>
        <p:txBody>
          <a:bodyPr>
            <a:normAutofit fontScale="90000"/>
          </a:bodyPr>
          <a:lstStyle/>
          <a:p>
            <a:r>
              <a:rPr lang="en-US">
                <a:solidFill>
                  <a:schemeClr val="accent4">
                    <a:lumMod val="50000"/>
                  </a:schemeClr>
                </a:solidFill>
              </a:rPr>
              <a:t>HỎI &amp; ĐÁP</a:t>
            </a:r>
            <a:endParaRPr lang="en-VN" dirty="0">
              <a:solidFill>
                <a:schemeClr val="accent4">
                  <a:lumMod val="50000"/>
                </a:schemeClr>
              </a:solidFill>
            </a:endParaRPr>
          </a:p>
        </p:txBody>
      </p:sp>
      <p:pic>
        <p:nvPicPr>
          <p:cNvPr id="3074" name="Picture 2" descr="Q And A Images – Browse 222,421 Stock Photos, Vectors, and Video | Adobe  Stock">
            <a:extLst>
              <a:ext uri="{FF2B5EF4-FFF2-40B4-BE49-F238E27FC236}">
                <a16:creationId xmlns:a16="http://schemas.microsoft.com/office/drawing/2014/main" id="{0020B199-C95E-1D7D-7A37-7920946E5D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4100" y="1536700"/>
            <a:ext cx="731520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96200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DD5CA2-16DC-1F73-F220-5D3E61A5FCB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4AFC186-1E77-3CB3-04B6-2FDCAE1A56E5}"/>
              </a:ext>
            </a:extLst>
          </p:cNvPr>
          <p:cNvSpPr>
            <a:spLocks noGrp="1"/>
          </p:cNvSpPr>
          <p:nvPr>
            <p:ph type="title"/>
          </p:nvPr>
        </p:nvSpPr>
        <p:spPr/>
        <p:txBody>
          <a:bodyPr>
            <a:noAutofit/>
          </a:bodyPr>
          <a:lstStyle/>
          <a:p>
            <a:r>
              <a:rPr lang="en-US" sz="3200">
                <a:solidFill>
                  <a:schemeClr val="accent1">
                    <a:lumMod val="50000"/>
                  </a:schemeClr>
                </a:solidFill>
              </a:rPr>
              <a:t>KẾT LUẬN VÀ KHUYẾN NGHỊ</a:t>
            </a:r>
            <a:endParaRPr lang="en-US" sz="3200" dirty="0">
              <a:solidFill>
                <a:schemeClr val="accent1">
                  <a:lumMod val="50000"/>
                </a:schemeClr>
              </a:solidFill>
            </a:endParaRPr>
          </a:p>
        </p:txBody>
      </p:sp>
      <p:sp>
        <p:nvSpPr>
          <p:cNvPr id="4" name="Rectangle 1">
            <a:extLst>
              <a:ext uri="{FF2B5EF4-FFF2-40B4-BE49-F238E27FC236}">
                <a16:creationId xmlns:a16="http://schemas.microsoft.com/office/drawing/2014/main" id="{DF048B9C-37E0-77B7-9FA1-EB75BF11E8E7}"/>
              </a:ext>
            </a:extLst>
          </p:cNvPr>
          <p:cNvSpPr>
            <a:spLocks noGrp="1" noChangeArrowheads="1"/>
          </p:cNvSpPr>
          <p:nvPr>
            <p:ph type="body" idx="1"/>
          </p:nvPr>
        </p:nvSpPr>
        <p:spPr bwMode="auto">
          <a:xfrm>
            <a:off x="609600" y="1540003"/>
            <a:ext cx="10972800" cy="43293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eaLnBrk="0" fontAlgn="base" hangingPunct="0">
              <a:spcBef>
                <a:spcPts val="800"/>
              </a:spcBef>
              <a:spcAft>
                <a:spcPts val="800"/>
              </a:spcAft>
              <a:buClrTx/>
              <a:buSzTx/>
              <a:buNone/>
            </a:pPr>
            <a:r>
              <a:rPr lang="vi-VN" altLang="en-US" b="1" dirty="0">
                <a:solidFill>
                  <a:schemeClr val="tx1"/>
                </a:solidFill>
                <a:latin typeface="Arial" panose="020B0604020202020204" pitchFamily="34" charset="0"/>
              </a:rPr>
              <a:t>Kết luận:</a:t>
            </a:r>
          </a:p>
          <a:p>
            <a:pPr marL="380990" indent="-380990" eaLnBrk="0" fontAlgn="base" hangingPunct="0">
              <a:spcBef>
                <a:spcPts val="800"/>
              </a:spcBef>
              <a:spcAft>
                <a:spcPts val="800"/>
              </a:spcAft>
              <a:buClrTx/>
              <a:buSzTx/>
            </a:pPr>
            <a:r>
              <a:rPr lang="vi-VN" altLang="en-US" dirty="0">
                <a:solidFill>
                  <a:schemeClr val="tx1"/>
                </a:solidFill>
                <a:latin typeface="Arial" panose="020B0604020202020204" pitchFamily="34" charset="0"/>
              </a:rPr>
              <a:t>Tiết kiệm năng lượng trong ngành nhựa không chỉ giúp giảm chi phí mà còn bảo vệ môi trường, đáp ứng xu hướng sản xuất bền vững.</a:t>
            </a:r>
          </a:p>
          <a:p>
            <a:pPr marL="0" indent="0" eaLnBrk="0" fontAlgn="base" hangingPunct="0">
              <a:spcBef>
                <a:spcPts val="800"/>
              </a:spcBef>
              <a:spcAft>
                <a:spcPts val="800"/>
              </a:spcAft>
              <a:buClrTx/>
              <a:buSzTx/>
              <a:buNone/>
            </a:pPr>
            <a:r>
              <a:rPr lang="vi-VN" altLang="en-US" b="1" dirty="0">
                <a:solidFill>
                  <a:schemeClr val="tx1"/>
                </a:solidFill>
                <a:latin typeface="Arial" panose="020B0604020202020204" pitchFamily="34" charset="0"/>
              </a:rPr>
              <a:t>Khuyến nghị:</a:t>
            </a:r>
          </a:p>
          <a:p>
            <a:pPr marL="380990" indent="-380990" eaLnBrk="0" fontAlgn="base" hangingPunct="0">
              <a:spcBef>
                <a:spcPts val="800"/>
              </a:spcBef>
              <a:spcAft>
                <a:spcPts val="800"/>
              </a:spcAft>
              <a:buClrTx/>
              <a:buSzTx/>
            </a:pPr>
            <a:r>
              <a:rPr lang="vi-VN" altLang="en-US" dirty="0">
                <a:solidFill>
                  <a:schemeClr val="tx1"/>
                </a:solidFill>
                <a:latin typeface="Arial" panose="020B0604020202020204" pitchFamily="34" charset="0"/>
              </a:rPr>
              <a:t>Doanh nghiệp cần đầu tư công nghệ hiện đại và hệ thống quản lý năng lượng hiệu quả.</a:t>
            </a:r>
          </a:p>
          <a:p>
            <a:pPr marL="380990" indent="-380990" eaLnBrk="0" fontAlgn="base" hangingPunct="0">
              <a:spcBef>
                <a:spcPts val="800"/>
              </a:spcBef>
              <a:spcAft>
                <a:spcPts val="800"/>
              </a:spcAft>
              <a:buClrTx/>
              <a:buSzTx/>
            </a:pPr>
            <a:r>
              <a:rPr lang="vi-VN" altLang="en-US" dirty="0">
                <a:solidFill>
                  <a:schemeClr val="tx1"/>
                </a:solidFill>
                <a:latin typeface="Arial" panose="020B0604020202020204" pitchFamily="34" charset="0"/>
              </a:rPr>
              <a:t>Chính phủ cần hỗ trợ chính sách ưu đãi và vốn vay để khuyến khích doanh nghiệp chuyển đổi công nghệ.</a:t>
            </a:r>
          </a:p>
          <a:p>
            <a:pPr marL="380990" indent="-380990" eaLnBrk="0" fontAlgn="base" hangingPunct="0">
              <a:spcBef>
                <a:spcPts val="800"/>
              </a:spcBef>
              <a:spcAft>
                <a:spcPts val="800"/>
              </a:spcAft>
              <a:buClrTx/>
              <a:buSzTx/>
            </a:pPr>
            <a:r>
              <a:rPr lang="vi-VN" altLang="en-US" dirty="0">
                <a:solidFill>
                  <a:schemeClr val="tx1"/>
                </a:solidFill>
                <a:latin typeface="Arial" panose="020B0604020202020204" pitchFamily="34" charset="0"/>
              </a:rPr>
              <a:t>Tăng cường đào tạo nhân lực về sử dụng năng lượng tiết kiệm và hiệu </a:t>
            </a:r>
            <a:r>
              <a:rPr lang="vi-VN" altLang="en-US">
                <a:solidFill>
                  <a:schemeClr val="tx1"/>
                </a:solidFill>
                <a:latin typeface="Arial" panose="020B0604020202020204" pitchFamily="34" charset="0"/>
              </a:rPr>
              <a:t>quả.</a:t>
            </a:r>
            <a:endParaRPr lang="en-US" altLang="en-US">
              <a:solidFill>
                <a:schemeClr val="tx1"/>
              </a:solidFill>
              <a:latin typeface="Arial" panose="020B0604020202020204" pitchFamily="34" charset="0"/>
            </a:endParaRPr>
          </a:p>
          <a:p>
            <a:pPr marL="0" indent="0" eaLnBrk="0" fontAlgn="base" hangingPunct="0">
              <a:spcBef>
                <a:spcPts val="800"/>
              </a:spcBef>
              <a:spcAft>
                <a:spcPts val="800"/>
              </a:spcAft>
              <a:buClrTx/>
              <a:buSzTx/>
              <a:buNone/>
            </a:pPr>
            <a:r>
              <a:rPr lang="vi-VN" altLang="en-US" b="1">
                <a:solidFill>
                  <a:srgbClr val="FF0000"/>
                </a:solidFill>
              </a:rPr>
              <a:t>CÓ NHỮNG CƠ HỘI ĐÁNG KỂ ĐỂ CẢI THIỆN </a:t>
            </a:r>
            <a:r>
              <a:rPr lang="en-US" altLang="en-US" b="1">
                <a:solidFill>
                  <a:srgbClr val="FF0000"/>
                </a:solidFill>
              </a:rPr>
              <a:t>HIỆU QUẢ SỬ DỤNG NĂNG LƯỢNG</a:t>
            </a:r>
            <a:endParaRPr lang="vi-VN" altLang="en-US" b="1" dirty="0">
              <a:solidFill>
                <a:srgbClr val="FF0000"/>
              </a:solidFill>
              <a:latin typeface="Arial" panose="020B0604020202020204" pitchFamily="34" charset="0"/>
            </a:endParaRPr>
          </a:p>
        </p:txBody>
      </p:sp>
    </p:spTree>
    <p:extLst>
      <p:ext uri="{BB962C8B-B14F-4D97-AF65-F5344CB8AC3E}">
        <p14:creationId xmlns:p14="http://schemas.microsoft.com/office/powerpoint/2010/main" val="322941219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a:solidFill>
                  <a:schemeClr val="accent1">
                    <a:lumMod val="50000"/>
                  </a:schemeClr>
                </a:solidFill>
              </a:rPr>
              <a:t>CẢM ƠN</a:t>
            </a:r>
            <a:endParaRPr lang="en-US" sz="4800" b="1" dirty="0">
              <a:solidFill>
                <a:schemeClr val="accent1">
                  <a:lumMod val="50000"/>
                </a:schemeClr>
              </a:solidFill>
            </a:endParaRPr>
          </a:p>
        </p:txBody>
      </p:sp>
    </p:spTree>
    <p:extLst>
      <p:ext uri="{BB962C8B-B14F-4D97-AF65-F5344CB8AC3E}">
        <p14:creationId xmlns:p14="http://schemas.microsoft.com/office/powerpoint/2010/main" val="41045611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CE5B9D74-CF9F-8964-0E67-AC90057781F6}"/>
              </a:ext>
            </a:extLst>
          </p:cNvPr>
          <p:cNvPicPr>
            <a:picLocks noChangeAspect="1"/>
          </p:cNvPicPr>
          <p:nvPr/>
        </p:nvPicPr>
        <p:blipFill>
          <a:blip r:embed="rId3"/>
          <a:stretch>
            <a:fillRect/>
          </a:stretch>
        </p:blipFill>
        <p:spPr>
          <a:xfrm>
            <a:off x="1291771" y="1816336"/>
            <a:ext cx="9376906" cy="4361351"/>
          </a:xfrm>
          <a:prstGeom prst="rect">
            <a:avLst/>
          </a:prstGeom>
        </p:spPr>
      </p:pic>
      <p:sp>
        <p:nvSpPr>
          <p:cNvPr id="4098" name="Rectangle 5"/>
          <p:cNvSpPr>
            <a:spLocks noGrp="1" noChangeArrowheads="1"/>
          </p:cNvSpPr>
          <p:nvPr>
            <p:ph type="title"/>
          </p:nvPr>
        </p:nvSpPr>
        <p:spPr>
          <a:xfrm>
            <a:off x="0" y="511075"/>
            <a:ext cx="12191999" cy="640557"/>
          </a:xfrm>
        </p:spPr>
        <p:txBody>
          <a:bodyPr>
            <a:noAutofit/>
          </a:bodyPr>
          <a:lstStyle/>
          <a:p>
            <a:pPr algn="ctr" eaLnBrk="1" hangingPunct="1">
              <a:lnSpc>
                <a:spcPct val="90000"/>
              </a:lnSpc>
            </a:pPr>
            <a:r>
              <a:rPr lang="en-US">
                <a:solidFill>
                  <a:schemeClr val="accent1">
                    <a:lumMod val="50000"/>
                  </a:schemeClr>
                </a:solidFill>
              </a:rPr>
              <a:t>VIỆC </a:t>
            </a:r>
            <a:r>
              <a:rPr lang="vi-VN">
                <a:solidFill>
                  <a:schemeClr val="accent1">
                    <a:lumMod val="50000"/>
                  </a:schemeClr>
                </a:solidFill>
              </a:rPr>
              <a:t>SỬ</a:t>
            </a:r>
            <a:r>
              <a:rPr lang="en-US">
                <a:solidFill>
                  <a:schemeClr val="accent1">
                    <a:lumMod val="50000"/>
                  </a:schemeClr>
                </a:solidFill>
              </a:rPr>
              <a:t> DỤNG NĂNG LƯỢNG TRONG CÔNG NGHIỆP TOÀN CẦU</a:t>
            </a:r>
            <a:endParaRPr lang="en-US" dirty="0">
              <a:solidFill>
                <a:schemeClr val="accent1">
                  <a:lumMod val="50000"/>
                </a:schemeClr>
              </a:solidFill>
            </a:endParaRPr>
          </a:p>
        </p:txBody>
      </p:sp>
      <p:sp>
        <p:nvSpPr>
          <p:cNvPr id="10" name="Rectangle 3">
            <a:extLst>
              <a:ext uri="{FF2B5EF4-FFF2-40B4-BE49-F238E27FC236}">
                <a16:creationId xmlns:a16="http://schemas.microsoft.com/office/drawing/2014/main" id="{F8600A51-0B56-40A7-B226-D72A87CD38AB}"/>
              </a:ext>
            </a:extLst>
          </p:cNvPr>
          <p:cNvSpPr txBox="1">
            <a:spLocks noChangeArrowheads="1"/>
          </p:cNvSpPr>
          <p:nvPr/>
        </p:nvSpPr>
        <p:spPr>
          <a:xfrm>
            <a:off x="658313" y="1078901"/>
            <a:ext cx="10779490" cy="737435"/>
          </a:xfrm>
          <a:prstGeom prst="rect">
            <a:avLst/>
          </a:prstGeom>
          <a:noFill/>
          <a:ln>
            <a:noFill/>
          </a:ln>
        </p:spPr>
        <p:txBody>
          <a:bodyPr spcFirstLastPara="1" wrap="square" lIns="121900" tIns="121900" rIns="121900" bIns="121900"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607997" marR="0" lvl="0" indent="0" algn="l" defTabSz="914400" rtl="0" eaLnBrk="1" fontAlgn="auto" latinLnBrk="0" hangingPunct="1">
              <a:lnSpc>
                <a:spcPct val="115000"/>
              </a:lnSpc>
              <a:spcBef>
                <a:spcPct val="55000"/>
              </a:spcBef>
              <a:spcAft>
                <a:spcPts val="0"/>
              </a:spcAft>
              <a:buClr>
                <a:srgbClr val="008000"/>
              </a:buClr>
              <a:buSzPts val="1800"/>
              <a:buFont typeface="Arial"/>
              <a:buNone/>
              <a:tabLst/>
              <a:defRPr/>
            </a:pPr>
            <a:endParaRPr kumimoji="0" lang="en-US" sz="1800" b="0" i="0" u="none" strike="noStrike" kern="0" cap="none" spc="0" normalizeH="0" baseline="0" noProof="0" dirty="0">
              <a:ln>
                <a:noFill/>
              </a:ln>
              <a:solidFill>
                <a:srgbClr val="000000"/>
              </a:solidFill>
              <a:effectLst/>
              <a:uLnTx/>
              <a:uFillTx/>
              <a:latin typeface="Arial"/>
              <a:cs typeface="Arial"/>
              <a:sym typeface="Arial"/>
            </a:endParaRPr>
          </a:p>
        </p:txBody>
      </p:sp>
      <p:sp>
        <p:nvSpPr>
          <p:cNvPr id="3" name="Rectangle 2"/>
          <p:cNvSpPr/>
          <p:nvPr/>
        </p:nvSpPr>
        <p:spPr>
          <a:xfrm>
            <a:off x="1291771" y="1484558"/>
            <a:ext cx="7344229" cy="3317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600" b="0" i="0" u="none" strike="noStrike" kern="0" cap="none" spc="0" normalizeH="0" baseline="0" noProof="0">
                <a:ln>
                  <a:noFill/>
                </a:ln>
                <a:solidFill>
                  <a:srgbClr val="000000"/>
                </a:solidFill>
                <a:effectLst/>
                <a:uLnTx/>
                <a:uFillTx/>
                <a:latin typeface="Arial" panose="020B0604020202020204" pitchFamily="34" charset="0"/>
                <a:ea typeface="+mn-ea"/>
                <a:cs typeface="+mn-cs"/>
                <a:sym typeface="Arial"/>
              </a:rPr>
              <a:t>Tổng tiêu thụ năng lượng cuối cùng (TFC) theo ngành giai đoạn 2000 - 2022</a:t>
            </a:r>
          </a:p>
        </p:txBody>
      </p:sp>
      <p:sp>
        <p:nvSpPr>
          <p:cNvPr id="5" name="Rectangle 4"/>
          <p:cNvSpPr/>
          <p:nvPr/>
        </p:nvSpPr>
        <p:spPr>
          <a:xfrm>
            <a:off x="8917918" y="2703831"/>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Ngành công nghiệp</a:t>
            </a:r>
          </a:p>
        </p:txBody>
      </p:sp>
      <p:sp>
        <p:nvSpPr>
          <p:cNvPr id="9" name="Rectangle 8"/>
          <p:cNvSpPr/>
          <p:nvPr/>
        </p:nvSpPr>
        <p:spPr>
          <a:xfrm>
            <a:off x="8917918" y="2982738"/>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Ngành vận tải</a:t>
            </a:r>
          </a:p>
        </p:txBody>
      </p:sp>
      <p:sp>
        <p:nvSpPr>
          <p:cNvPr id="11" name="Rectangle 10"/>
          <p:cNvSpPr/>
          <p:nvPr/>
        </p:nvSpPr>
        <p:spPr>
          <a:xfrm>
            <a:off x="8917918" y="3482500"/>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Khu dân cư</a:t>
            </a:r>
          </a:p>
        </p:txBody>
      </p:sp>
      <p:sp>
        <p:nvSpPr>
          <p:cNvPr id="12" name="Rectangle 11"/>
          <p:cNvSpPr/>
          <p:nvPr/>
        </p:nvSpPr>
        <p:spPr>
          <a:xfrm>
            <a:off x="8917918" y="4972173"/>
            <a:ext cx="16383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Nông nghiệp/Lâm nghiệp</a:t>
            </a:r>
          </a:p>
        </p:txBody>
      </p:sp>
      <p:sp>
        <p:nvSpPr>
          <p:cNvPr id="13" name="Rectangle 12"/>
          <p:cNvSpPr/>
          <p:nvPr/>
        </p:nvSpPr>
        <p:spPr>
          <a:xfrm>
            <a:off x="8917918" y="4417041"/>
            <a:ext cx="1777055"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Không sử dụng năng lượng</a:t>
            </a:r>
          </a:p>
        </p:txBody>
      </p:sp>
      <p:sp>
        <p:nvSpPr>
          <p:cNvPr id="15" name="Rectangle 14"/>
          <p:cNvSpPr/>
          <p:nvPr/>
        </p:nvSpPr>
        <p:spPr>
          <a:xfrm>
            <a:off x="8917918" y="5195710"/>
            <a:ext cx="16383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Không xác định</a:t>
            </a:r>
          </a:p>
        </p:txBody>
      </p:sp>
      <p:sp>
        <p:nvSpPr>
          <p:cNvPr id="16" name="Rectangle 15"/>
          <p:cNvSpPr/>
          <p:nvPr/>
        </p:nvSpPr>
        <p:spPr>
          <a:xfrm>
            <a:off x="1291771" y="1928305"/>
            <a:ext cx="7344229" cy="3317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600" b="0" i="0" u="none" strike="noStrike" kern="0" cap="none" spc="0" normalizeH="0" baseline="0" noProof="0">
                <a:ln>
                  <a:noFill/>
                </a:ln>
                <a:solidFill>
                  <a:srgbClr val="000000"/>
                </a:solidFill>
                <a:effectLst/>
                <a:uLnTx/>
                <a:uFillTx/>
                <a:latin typeface="Arial" panose="020B0604020202020204" pitchFamily="34" charset="0"/>
                <a:ea typeface="+mn-ea"/>
                <a:cs typeface="+mn-cs"/>
                <a:sym typeface="Arial"/>
              </a:rPr>
              <a:t>Tổng tiêu thụ năng lượng </a:t>
            </a:r>
            <a:r>
              <a:rPr kumimoji="0" lang="en-US" sz="1600" b="0" i="0" u="none" strike="noStrike" kern="0" cap="none" spc="0" normalizeH="0" baseline="0" noProof="0">
                <a:ln>
                  <a:noFill/>
                </a:ln>
                <a:solidFill>
                  <a:srgbClr val="000000"/>
                </a:solidFill>
                <a:effectLst/>
                <a:uLnTx/>
                <a:uFillTx/>
                <a:latin typeface="Arial"/>
                <a:ea typeface="+mn-ea"/>
                <a:cs typeface="+mn-cs"/>
                <a:sym typeface="Arial"/>
              </a:rPr>
              <a:t>trên thế giới từ năm 2000</a:t>
            </a:r>
            <a:endParaRPr kumimoji="0" lang="vi-VN" sz="1600" b="0" i="0" u="none" strike="noStrike" kern="0" cap="none" spc="0" normalizeH="0" baseline="0" noProof="0">
              <a:ln>
                <a:noFill/>
              </a:ln>
              <a:solidFill>
                <a:srgbClr val="000000"/>
              </a:solidFill>
              <a:effectLst/>
              <a:uLnTx/>
              <a:uFillTx/>
              <a:latin typeface="Arial" panose="020B0604020202020204" pitchFamily="34" charset="0"/>
              <a:ea typeface="+mn-ea"/>
              <a:cs typeface="+mn-cs"/>
              <a:sym typeface="Arial"/>
            </a:endParaRPr>
          </a:p>
        </p:txBody>
      </p:sp>
      <p:sp>
        <p:nvSpPr>
          <p:cNvPr id="17" name="Rectangle 16"/>
          <p:cNvSpPr/>
          <p:nvPr/>
        </p:nvSpPr>
        <p:spPr>
          <a:xfrm>
            <a:off x="8891622" y="2732860"/>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Ngành công nghiệp</a:t>
            </a:r>
          </a:p>
        </p:txBody>
      </p:sp>
      <p:sp>
        <p:nvSpPr>
          <p:cNvPr id="18" name="Rectangle 17"/>
          <p:cNvSpPr/>
          <p:nvPr/>
        </p:nvSpPr>
        <p:spPr>
          <a:xfrm>
            <a:off x="8891622" y="3011767"/>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Ngành vận tải</a:t>
            </a:r>
          </a:p>
        </p:txBody>
      </p:sp>
      <p:sp>
        <p:nvSpPr>
          <p:cNvPr id="19" name="Rectangle 18"/>
          <p:cNvSpPr/>
          <p:nvPr/>
        </p:nvSpPr>
        <p:spPr>
          <a:xfrm>
            <a:off x="8891622" y="3511529"/>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Khu dân cư</a:t>
            </a:r>
          </a:p>
        </p:txBody>
      </p:sp>
      <p:sp>
        <p:nvSpPr>
          <p:cNvPr id="20" name="Rectangle 19"/>
          <p:cNvSpPr/>
          <p:nvPr/>
        </p:nvSpPr>
        <p:spPr>
          <a:xfrm>
            <a:off x="8891622" y="4446070"/>
            <a:ext cx="1777055"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Phi năng lượng</a:t>
            </a:r>
          </a:p>
        </p:txBody>
      </p:sp>
    </p:spTree>
    <p:extLst>
      <p:ext uri="{BB962C8B-B14F-4D97-AF65-F5344CB8AC3E}">
        <p14:creationId xmlns:p14="http://schemas.microsoft.com/office/powerpoint/2010/main" val="44707036"/>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3"/>
          <p:cNvSpPr/>
          <p:nvPr/>
        </p:nvSpPr>
        <p:spPr>
          <a:xfrm>
            <a:off x="0" y="7238999"/>
            <a:ext cx="12192000" cy="381000"/>
          </a:xfrm>
          <a:custGeom>
            <a:avLst/>
            <a:gdLst/>
            <a:ahLst/>
            <a:cxnLst/>
            <a:rect l="l" t="t" r="r" b="b"/>
            <a:pathLst>
              <a:path w="12192000" h="381000" extrusionOk="0">
                <a:moveTo>
                  <a:pt x="0" y="380999"/>
                </a:moveTo>
                <a:lnTo>
                  <a:pt x="12191999" y="380999"/>
                </a:lnTo>
                <a:lnTo>
                  <a:pt x="12191999" y="0"/>
                </a:lnTo>
                <a:lnTo>
                  <a:pt x="0" y="0"/>
                </a:lnTo>
                <a:lnTo>
                  <a:pt x="0" y="380999"/>
                </a:lnTo>
                <a:close/>
              </a:path>
            </a:pathLst>
          </a:custGeom>
          <a:solidFill>
            <a:srgbClr val="F0F0F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140" name="Google Shape;140;p3"/>
          <p:cNvSpPr txBox="1"/>
          <p:nvPr/>
        </p:nvSpPr>
        <p:spPr>
          <a:xfrm>
            <a:off x="451484" y="1539068"/>
            <a:ext cx="4245265" cy="220573"/>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135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Số</a:t>
            </a:r>
            <a:r>
              <a:rPr lang="en-US" sz="135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liệu</a:t>
            </a:r>
            <a:r>
              <a:rPr lang="en-US" sz="135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thống</a:t>
            </a:r>
            <a:r>
              <a:rPr lang="en-US" sz="135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kê</a:t>
            </a:r>
            <a:r>
              <a:rPr lang="en-US" sz="135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chính</a:t>
            </a:r>
            <a:endParaRPr sz="135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141" name="Google Shape;141;p3"/>
          <p:cNvSpPr txBox="1"/>
          <p:nvPr/>
        </p:nvSpPr>
        <p:spPr>
          <a:xfrm>
            <a:off x="368299" y="1942619"/>
            <a:ext cx="5570541" cy="1567096"/>
          </a:xfrm>
          <a:prstGeom prst="rect">
            <a:avLst/>
          </a:prstGeom>
          <a:noFill/>
          <a:ln>
            <a:noFill/>
          </a:ln>
        </p:spPr>
        <p:txBody>
          <a:bodyPr spcFirstLastPara="1" wrap="square" lIns="0" tIns="12700" rIns="0" bIns="0" anchor="t" anchorCtr="0">
            <a:spAutoFit/>
          </a:bodyPr>
          <a:lstStyle/>
          <a:p>
            <a:pPr marL="481330" marR="0" lvl="0" indent="-285750" algn="l" rtl="0">
              <a:spcBef>
                <a:spcPts val="600"/>
              </a:spcBef>
              <a:spcAft>
                <a:spcPts val="600"/>
              </a:spcAft>
              <a:buClr>
                <a:srgbClr val="000000"/>
              </a:buClr>
              <a:buSzPts val="1350"/>
              <a:buFont typeface="Arial"/>
              <a:buChar char="•"/>
            </a:pP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Tập</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trung</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vào</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các</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chính</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sách</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tiết</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kiệm</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năng</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lượng</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và</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cơ</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hội</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kinh</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doanh</a:t>
            </a:r>
            <a:b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b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Việt Nam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phải</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đối</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mặt</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với</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những</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thách</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thức</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lớn</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trong</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lĩnh</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vực</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năng</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lượng</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do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sự</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phát</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triển</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kinh</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tế</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nhanh</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chóng</a:t>
            </a:r>
            <a:endPar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a:p>
            <a:pPr marL="481330" marR="0" lvl="0" indent="-285750" algn="l" rtl="0">
              <a:spcBef>
                <a:spcPts val="600"/>
              </a:spcBef>
              <a:spcAft>
                <a:spcPts val="600"/>
              </a:spcAft>
              <a:buClr>
                <a:srgbClr val="000000"/>
              </a:buClr>
              <a:buSzPts val="1350"/>
              <a:buFont typeface="Arial"/>
              <a:buChar char="•"/>
            </a:pPr>
            <a:r>
              <a:rPr lang="en-US" sz="2025" b="0" i="0"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Hiệu </a:t>
            </a:r>
            <a:r>
              <a:rPr lang="en-US" sz="2025" b="0" i="0"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quả</a:t>
            </a:r>
            <a:r>
              <a:rPr lang="en-US" sz="2025" b="0" i="0"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0" i="0"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năng</a:t>
            </a:r>
            <a:r>
              <a:rPr lang="en-US" sz="2025" b="0" i="0"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0" i="0"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lượng</a:t>
            </a:r>
            <a:r>
              <a:rPr lang="en-US" sz="2025" b="0" i="0"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0" i="0"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là</a:t>
            </a:r>
            <a:r>
              <a:rPr lang="en-US" sz="2025" b="0" i="0"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0" i="0"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một</a:t>
            </a:r>
            <a:r>
              <a:rPr lang="en-US" sz="2025" b="0" i="0"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0" i="0"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thành</a:t>
            </a:r>
            <a:r>
              <a:rPr lang="en-US" sz="2025" b="0" i="0"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0" i="0"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phần</a:t>
            </a:r>
            <a:r>
              <a:rPr lang="en-US" sz="2025" b="0" i="0"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0" i="0"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quan</a:t>
            </a:r>
            <a:r>
              <a:rPr lang="en-US" sz="2025" b="0" i="0"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0" i="0"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trọng</a:t>
            </a:r>
            <a:r>
              <a:rPr lang="en-US" sz="2025" b="0" i="0"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0" i="0"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của</a:t>
            </a:r>
            <a:r>
              <a:rPr lang="en-US" sz="2025" b="0" i="0"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0" i="0"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việc</a:t>
            </a:r>
            <a:r>
              <a:rPr lang="en-US" sz="2025" b="0" i="0"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0" i="0"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giảm</a:t>
            </a:r>
            <a:r>
              <a:rPr lang="en-US" sz="2025" b="0" i="0"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0" i="0"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phát</a:t>
            </a:r>
            <a:r>
              <a:rPr lang="en-US" sz="2025" b="0" i="0"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0" i="0"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thải</a:t>
            </a:r>
            <a:endParaRPr sz="2025" b="0" i="0" u="none" strike="noStrike" cap="none"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142" name="Google Shape;142;p3"/>
          <p:cNvSpPr txBox="1"/>
          <p:nvPr/>
        </p:nvSpPr>
        <p:spPr>
          <a:xfrm>
            <a:off x="368299" y="3852068"/>
            <a:ext cx="5008880" cy="453328"/>
          </a:xfrm>
          <a:prstGeom prst="rect">
            <a:avLst/>
          </a:prstGeom>
          <a:noFill/>
          <a:ln>
            <a:noFill/>
          </a:ln>
        </p:spPr>
        <p:txBody>
          <a:bodyPr spcFirstLastPara="1" wrap="square" lIns="0" tIns="14600" rIns="0" bIns="0" anchor="t" anchorCtr="0">
            <a:spAutoFit/>
          </a:bodyPr>
          <a:lstStyle/>
          <a:p>
            <a:pPr marL="12700" marR="0" lvl="0" indent="0" algn="l" rtl="0">
              <a:spcBef>
                <a:spcPts val="0"/>
              </a:spcBef>
              <a:spcAft>
                <a:spcPts val="0"/>
              </a:spcAft>
              <a:buNone/>
            </a:pPr>
            <a:r>
              <a:rPr lang="en-US" sz="1500" b="1" dirty="0">
                <a:solidFill>
                  <a:srgbClr val="049569"/>
                </a:solidFill>
                <a:latin typeface="Lato" panose="020F0502020204030203" pitchFamily="34" charset="0"/>
                <a:ea typeface="Lato" panose="020F0502020204030203" pitchFamily="34" charset="0"/>
                <a:cs typeface="Lato" panose="020F0502020204030203" pitchFamily="34" charset="0"/>
                <a:sym typeface="Arial"/>
              </a:rPr>
              <a:t>〉 </a:t>
            </a:r>
            <a:r>
              <a:rPr lang="en-US" sz="2025"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Các </a:t>
            </a:r>
            <a:r>
              <a:rPr lang="en-US" sz="2025"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doanh</a:t>
            </a:r>
            <a:r>
              <a:rPr lang="en-US" sz="2025"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nghiệp</a:t>
            </a:r>
            <a:r>
              <a:rPr lang="en-US" sz="2025"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có</a:t>
            </a:r>
            <a:r>
              <a:rPr lang="en-US" sz="2025"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thể</a:t>
            </a:r>
            <a:r>
              <a:rPr lang="en-US" sz="2025"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tận</a:t>
            </a:r>
            <a:r>
              <a:rPr lang="en-US" sz="2025"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dụng</a:t>
            </a:r>
            <a:r>
              <a:rPr lang="en-US" sz="2025"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tiềm</a:t>
            </a:r>
            <a:r>
              <a:rPr lang="en-US" sz="2025"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năng</a:t>
            </a:r>
            <a:r>
              <a:rPr lang="en-US" sz="2025"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hiệu</a:t>
            </a:r>
            <a:r>
              <a:rPr lang="en-US" sz="2025"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quả</a:t>
            </a:r>
            <a:r>
              <a:rPr lang="en-US" sz="2025"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năng</a:t>
            </a:r>
            <a:r>
              <a:rPr lang="en-US" sz="2025"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lượng</a:t>
            </a:r>
            <a:r>
              <a:rPr lang="en-US" sz="2025"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trong</a:t>
            </a:r>
            <a:r>
              <a:rPr lang="en-US" sz="2025"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nhiều</a:t>
            </a:r>
            <a:r>
              <a:rPr lang="en-US" sz="2025"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lĩnh</a:t>
            </a:r>
            <a:r>
              <a:rPr lang="en-US" sz="2025"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vực</a:t>
            </a:r>
            <a:endParaRPr sz="2025"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143" name="Google Shape;143;p3"/>
          <p:cNvSpPr txBox="1"/>
          <p:nvPr/>
        </p:nvSpPr>
        <p:spPr>
          <a:xfrm>
            <a:off x="6473824" y="2197100"/>
            <a:ext cx="3293631" cy="243656"/>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1500" b="1" dirty="0" err="1">
                <a:solidFill>
                  <a:srgbClr val="1D40AF"/>
                </a:solidFill>
                <a:latin typeface="Lato" panose="020F0502020204030203" pitchFamily="34" charset="0"/>
                <a:ea typeface="Lato" panose="020F0502020204030203" pitchFamily="34" charset="0"/>
                <a:cs typeface="Lato" panose="020F0502020204030203" pitchFamily="34" charset="0"/>
                <a:sym typeface="Arial"/>
              </a:rPr>
              <a:t>Tiêu</a:t>
            </a:r>
            <a:r>
              <a:rPr lang="en-US" sz="1500" b="1" dirty="0">
                <a:solidFill>
                  <a:srgbClr val="1D40AF"/>
                </a:solidFill>
                <a:latin typeface="Lato" panose="020F0502020204030203" pitchFamily="34" charset="0"/>
                <a:ea typeface="Lato" panose="020F0502020204030203" pitchFamily="34" charset="0"/>
                <a:cs typeface="Lato" panose="020F0502020204030203" pitchFamily="34" charset="0"/>
                <a:sym typeface="Arial"/>
              </a:rPr>
              <a:t> </a:t>
            </a:r>
            <a:r>
              <a:rPr lang="en-US" sz="1500" b="1" dirty="0" err="1">
                <a:solidFill>
                  <a:srgbClr val="1D40AF"/>
                </a:solidFill>
                <a:latin typeface="Lato" panose="020F0502020204030203" pitchFamily="34" charset="0"/>
                <a:ea typeface="Lato" panose="020F0502020204030203" pitchFamily="34" charset="0"/>
                <a:cs typeface="Lato" panose="020F0502020204030203" pitchFamily="34" charset="0"/>
                <a:sym typeface="Arial"/>
              </a:rPr>
              <a:t>thụ</a:t>
            </a:r>
            <a:r>
              <a:rPr lang="en-US" sz="1500" b="1" dirty="0">
                <a:solidFill>
                  <a:srgbClr val="1D40AF"/>
                </a:solidFill>
                <a:latin typeface="Lato" panose="020F0502020204030203" pitchFamily="34" charset="0"/>
                <a:ea typeface="Lato" panose="020F0502020204030203" pitchFamily="34" charset="0"/>
                <a:cs typeface="Lato" panose="020F0502020204030203" pitchFamily="34" charset="0"/>
                <a:sym typeface="Arial"/>
              </a:rPr>
              <a:t> </a:t>
            </a:r>
            <a:r>
              <a:rPr lang="en-US" sz="1500" b="1" dirty="0" err="1">
                <a:solidFill>
                  <a:srgbClr val="1D40AF"/>
                </a:solidFill>
                <a:latin typeface="Lato" panose="020F0502020204030203" pitchFamily="34" charset="0"/>
                <a:ea typeface="Lato" panose="020F0502020204030203" pitchFamily="34" charset="0"/>
                <a:cs typeface="Lato" panose="020F0502020204030203" pitchFamily="34" charset="0"/>
                <a:sym typeface="Arial"/>
              </a:rPr>
              <a:t>năng</a:t>
            </a:r>
            <a:r>
              <a:rPr lang="en-US" sz="1500" b="1" dirty="0">
                <a:solidFill>
                  <a:srgbClr val="1D40AF"/>
                </a:solidFill>
                <a:latin typeface="Lato" panose="020F0502020204030203" pitchFamily="34" charset="0"/>
                <a:ea typeface="Lato" panose="020F0502020204030203" pitchFamily="34" charset="0"/>
                <a:cs typeface="Lato" panose="020F0502020204030203" pitchFamily="34" charset="0"/>
                <a:sym typeface="Arial"/>
              </a:rPr>
              <a:t> </a:t>
            </a:r>
            <a:r>
              <a:rPr lang="en-US" sz="1500" b="1" dirty="0" err="1">
                <a:solidFill>
                  <a:srgbClr val="1D40AF"/>
                </a:solidFill>
                <a:latin typeface="Lato" panose="020F0502020204030203" pitchFamily="34" charset="0"/>
                <a:ea typeface="Lato" panose="020F0502020204030203" pitchFamily="34" charset="0"/>
                <a:cs typeface="Lato" panose="020F0502020204030203" pitchFamily="34" charset="0"/>
                <a:sym typeface="Arial"/>
              </a:rPr>
              <a:t>lượng</a:t>
            </a:r>
            <a:r>
              <a:rPr lang="en-US" sz="1500" b="1" dirty="0">
                <a:solidFill>
                  <a:srgbClr val="1D40AF"/>
                </a:solidFill>
                <a:latin typeface="Lato" panose="020F0502020204030203" pitchFamily="34" charset="0"/>
                <a:ea typeface="Lato" panose="020F0502020204030203" pitchFamily="34" charset="0"/>
                <a:cs typeface="Lato" panose="020F0502020204030203" pitchFamily="34" charset="0"/>
                <a:sym typeface="Arial"/>
              </a:rPr>
              <a:t> </a:t>
            </a:r>
            <a:r>
              <a:rPr lang="en-US" sz="1500" b="1" dirty="0" err="1">
                <a:solidFill>
                  <a:srgbClr val="1D40AF"/>
                </a:solidFill>
                <a:latin typeface="Lato" panose="020F0502020204030203" pitchFamily="34" charset="0"/>
                <a:ea typeface="Lato" panose="020F0502020204030203" pitchFamily="34" charset="0"/>
                <a:cs typeface="Lato" panose="020F0502020204030203" pitchFamily="34" charset="0"/>
                <a:sym typeface="Arial"/>
              </a:rPr>
              <a:t>theo</a:t>
            </a:r>
            <a:r>
              <a:rPr lang="en-US" sz="1500" b="1" dirty="0">
                <a:solidFill>
                  <a:srgbClr val="1D40AF"/>
                </a:solidFill>
                <a:latin typeface="Lato" panose="020F0502020204030203" pitchFamily="34" charset="0"/>
                <a:ea typeface="Lato" panose="020F0502020204030203" pitchFamily="34" charset="0"/>
                <a:cs typeface="Lato" panose="020F0502020204030203" pitchFamily="34" charset="0"/>
                <a:sym typeface="Arial"/>
              </a:rPr>
              <a:t> </a:t>
            </a:r>
            <a:r>
              <a:rPr lang="en-US" sz="1500" b="1" dirty="0" err="1">
                <a:solidFill>
                  <a:srgbClr val="1D40AF"/>
                </a:solidFill>
                <a:latin typeface="Lato" panose="020F0502020204030203" pitchFamily="34" charset="0"/>
                <a:ea typeface="Lato" panose="020F0502020204030203" pitchFamily="34" charset="0"/>
                <a:cs typeface="Lato" panose="020F0502020204030203" pitchFamily="34" charset="0"/>
                <a:sym typeface="Arial"/>
              </a:rPr>
              <a:t>ngành</a:t>
            </a:r>
            <a:endParaRPr sz="1500" dirty="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p:txBody>
      </p:sp>
      <p:grpSp>
        <p:nvGrpSpPr>
          <p:cNvPr id="144" name="Google Shape;144;p3"/>
          <p:cNvGrpSpPr/>
          <p:nvPr/>
        </p:nvGrpSpPr>
        <p:grpSpPr>
          <a:xfrm>
            <a:off x="277368" y="2657474"/>
            <a:ext cx="7428355" cy="3390139"/>
            <a:chOff x="277368" y="2657474"/>
            <a:chExt cx="7428355" cy="3390139"/>
          </a:xfrm>
        </p:grpSpPr>
        <p:sp>
          <p:nvSpPr>
            <p:cNvPr id="145" name="Google Shape;145;p3"/>
            <p:cNvSpPr/>
            <p:nvPr/>
          </p:nvSpPr>
          <p:spPr>
            <a:xfrm>
              <a:off x="6486523" y="2657474"/>
              <a:ext cx="1219200" cy="152400"/>
            </a:xfrm>
            <a:custGeom>
              <a:avLst/>
              <a:gdLst/>
              <a:ahLst/>
              <a:cxnLst/>
              <a:rect l="l" t="t" r="r" b="b"/>
              <a:pathLst>
                <a:path w="1219200" h="152400" extrusionOk="0">
                  <a:moveTo>
                    <a:pt x="1186151" y="152399"/>
                  </a:moveTo>
                  <a:lnTo>
                    <a:pt x="33047" y="152399"/>
                  </a:lnTo>
                  <a:lnTo>
                    <a:pt x="28187" y="151432"/>
                  </a:lnTo>
                  <a:lnTo>
                    <a:pt x="966" y="124211"/>
                  </a:lnTo>
                  <a:lnTo>
                    <a:pt x="0" y="119352"/>
                  </a:lnTo>
                  <a:lnTo>
                    <a:pt x="0" y="114299"/>
                  </a:lnTo>
                  <a:lnTo>
                    <a:pt x="0" y="33047"/>
                  </a:lnTo>
                  <a:lnTo>
                    <a:pt x="28187" y="966"/>
                  </a:lnTo>
                  <a:lnTo>
                    <a:pt x="33047" y="0"/>
                  </a:lnTo>
                  <a:lnTo>
                    <a:pt x="1186151" y="0"/>
                  </a:lnTo>
                  <a:lnTo>
                    <a:pt x="1218232" y="28187"/>
                  </a:lnTo>
                  <a:lnTo>
                    <a:pt x="1219199" y="33047"/>
                  </a:lnTo>
                  <a:lnTo>
                    <a:pt x="1219199" y="119352"/>
                  </a:lnTo>
                  <a:lnTo>
                    <a:pt x="1191011" y="151432"/>
                  </a:lnTo>
                  <a:lnTo>
                    <a:pt x="1186151" y="152399"/>
                  </a:lnTo>
                  <a:close/>
                </a:path>
              </a:pathLst>
            </a:custGeom>
            <a:solidFill>
              <a:srgbClr val="1D40A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146" name="Google Shape;146;p3"/>
            <p:cNvSpPr/>
            <p:nvPr/>
          </p:nvSpPr>
          <p:spPr>
            <a:xfrm>
              <a:off x="6486523" y="3038474"/>
              <a:ext cx="609600" cy="152400"/>
            </a:xfrm>
            <a:custGeom>
              <a:avLst/>
              <a:gdLst/>
              <a:ahLst/>
              <a:cxnLst/>
              <a:rect l="l" t="t" r="r" b="b"/>
              <a:pathLst>
                <a:path w="609600" h="152400" extrusionOk="0">
                  <a:moveTo>
                    <a:pt x="576552" y="152399"/>
                  </a:moveTo>
                  <a:lnTo>
                    <a:pt x="33047" y="152399"/>
                  </a:lnTo>
                  <a:lnTo>
                    <a:pt x="28187" y="151432"/>
                  </a:lnTo>
                  <a:lnTo>
                    <a:pt x="966" y="124212"/>
                  </a:lnTo>
                  <a:lnTo>
                    <a:pt x="0" y="119352"/>
                  </a:lnTo>
                  <a:lnTo>
                    <a:pt x="0" y="114299"/>
                  </a:lnTo>
                  <a:lnTo>
                    <a:pt x="0" y="33047"/>
                  </a:lnTo>
                  <a:lnTo>
                    <a:pt x="28187" y="966"/>
                  </a:lnTo>
                  <a:lnTo>
                    <a:pt x="33047" y="0"/>
                  </a:lnTo>
                  <a:lnTo>
                    <a:pt x="576552" y="0"/>
                  </a:lnTo>
                  <a:lnTo>
                    <a:pt x="608633" y="28187"/>
                  </a:lnTo>
                  <a:lnTo>
                    <a:pt x="609599" y="33047"/>
                  </a:lnTo>
                  <a:lnTo>
                    <a:pt x="609599" y="119352"/>
                  </a:lnTo>
                  <a:lnTo>
                    <a:pt x="581412" y="151432"/>
                  </a:lnTo>
                  <a:lnTo>
                    <a:pt x="576552" y="152399"/>
                  </a:lnTo>
                  <a:close/>
                </a:path>
              </a:pathLst>
            </a:custGeom>
            <a:solidFill>
              <a:srgbClr val="049569"/>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147" name="Google Shape;147;p3"/>
            <p:cNvSpPr/>
            <p:nvPr/>
          </p:nvSpPr>
          <p:spPr>
            <a:xfrm>
              <a:off x="6486523" y="3419474"/>
              <a:ext cx="533400" cy="152400"/>
            </a:xfrm>
            <a:custGeom>
              <a:avLst/>
              <a:gdLst/>
              <a:ahLst/>
              <a:cxnLst/>
              <a:rect l="l" t="t" r="r" b="b"/>
              <a:pathLst>
                <a:path w="533400" h="152400" extrusionOk="0">
                  <a:moveTo>
                    <a:pt x="500351" y="152399"/>
                  </a:moveTo>
                  <a:lnTo>
                    <a:pt x="33047" y="152399"/>
                  </a:lnTo>
                  <a:lnTo>
                    <a:pt x="28187" y="151432"/>
                  </a:lnTo>
                  <a:lnTo>
                    <a:pt x="966" y="124212"/>
                  </a:lnTo>
                  <a:lnTo>
                    <a:pt x="0" y="119352"/>
                  </a:lnTo>
                  <a:lnTo>
                    <a:pt x="0" y="114299"/>
                  </a:lnTo>
                  <a:lnTo>
                    <a:pt x="0" y="33047"/>
                  </a:lnTo>
                  <a:lnTo>
                    <a:pt x="28187" y="966"/>
                  </a:lnTo>
                  <a:lnTo>
                    <a:pt x="33047" y="0"/>
                  </a:lnTo>
                  <a:lnTo>
                    <a:pt x="500351" y="0"/>
                  </a:lnTo>
                  <a:lnTo>
                    <a:pt x="532433" y="28187"/>
                  </a:lnTo>
                  <a:lnTo>
                    <a:pt x="533399" y="33047"/>
                  </a:lnTo>
                  <a:lnTo>
                    <a:pt x="533399" y="119352"/>
                  </a:lnTo>
                  <a:lnTo>
                    <a:pt x="505212" y="151432"/>
                  </a:lnTo>
                  <a:lnTo>
                    <a:pt x="500351" y="152399"/>
                  </a:lnTo>
                  <a:close/>
                </a:path>
              </a:pathLst>
            </a:custGeom>
            <a:solidFill>
              <a:srgbClr val="F59D0A"/>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pic>
          <p:nvPicPr>
            <p:cNvPr id="148" name="Google Shape;148;p3"/>
            <p:cNvPicPr preferRelativeResize="0"/>
            <p:nvPr/>
          </p:nvPicPr>
          <p:blipFill rotWithShape="1">
            <a:blip r:embed="rId3">
              <a:alphaModFix/>
            </a:blip>
            <a:srcRect/>
            <a:stretch/>
          </p:blipFill>
          <p:spPr>
            <a:xfrm>
              <a:off x="6486523" y="3800474"/>
              <a:ext cx="152399" cy="152399"/>
            </a:xfrm>
            <a:prstGeom prst="rect">
              <a:avLst/>
            </a:prstGeom>
            <a:noFill/>
            <a:ln>
              <a:noFill/>
            </a:ln>
          </p:spPr>
        </p:pic>
        <p:sp>
          <p:nvSpPr>
            <p:cNvPr id="149" name="Google Shape;149;p3"/>
            <p:cNvSpPr/>
            <p:nvPr/>
          </p:nvSpPr>
          <p:spPr>
            <a:xfrm>
              <a:off x="277368" y="4468368"/>
              <a:ext cx="3865245" cy="1579245"/>
            </a:xfrm>
            <a:custGeom>
              <a:avLst/>
              <a:gdLst/>
              <a:ahLst/>
              <a:cxnLst/>
              <a:rect l="l" t="t" r="r" b="b"/>
              <a:pathLst>
                <a:path w="3865245" h="1579245" extrusionOk="0">
                  <a:moveTo>
                    <a:pt x="3864863" y="1578863"/>
                  </a:moveTo>
                  <a:lnTo>
                    <a:pt x="0" y="1578863"/>
                  </a:lnTo>
                  <a:lnTo>
                    <a:pt x="0" y="0"/>
                  </a:lnTo>
                  <a:lnTo>
                    <a:pt x="3864863" y="0"/>
                  </a:lnTo>
                  <a:lnTo>
                    <a:pt x="3864863" y="75056"/>
                  </a:lnTo>
                  <a:lnTo>
                    <a:pt x="179831" y="75056"/>
                  </a:lnTo>
                  <a:lnTo>
                    <a:pt x="173263" y="75374"/>
                  </a:lnTo>
                  <a:lnTo>
                    <a:pt x="137554" y="90165"/>
                  </a:lnTo>
                  <a:lnTo>
                    <a:pt x="116011" y="122405"/>
                  </a:lnTo>
                  <a:lnTo>
                    <a:pt x="113156" y="141731"/>
                  </a:lnTo>
                  <a:lnTo>
                    <a:pt x="113156" y="1360931"/>
                  </a:lnTo>
                  <a:lnTo>
                    <a:pt x="124383" y="1397980"/>
                  </a:lnTo>
                  <a:lnTo>
                    <a:pt x="154316" y="1422530"/>
                  </a:lnTo>
                  <a:lnTo>
                    <a:pt x="179831" y="1427606"/>
                  </a:lnTo>
                  <a:lnTo>
                    <a:pt x="3864863" y="1427606"/>
                  </a:lnTo>
                  <a:lnTo>
                    <a:pt x="3864863" y="1578863"/>
                  </a:lnTo>
                  <a:close/>
                </a:path>
                <a:path w="3865245" h="1579245" extrusionOk="0">
                  <a:moveTo>
                    <a:pt x="3864863" y="1427606"/>
                  </a:moveTo>
                  <a:lnTo>
                    <a:pt x="3685031" y="1427606"/>
                  </a:lnTo>
                  <a:lnTo>
                    <a:pt x="3691599" y="1427289"/>
                  </a:lnTo>
                  <a:lnTo>
                    <a:pt x="3698041" y="1426337"/>
                  </a:lnTo>
                  <a:lnTo>
                    <a:pt x="3732178" y="1408077"/>
                  </a:lnTo>
                  <a:lnTo>
                    <a:pt x="3750437" y="1373941"/>
                  </a:lnTo>
                  <a:lnTo>
                    <a:pt x="3751706" y="1360931"/>
                  </a:lnTo>
                  <a:lnTo>
                    <a:pt x="3751706" y="141731"/>
                  </a:lnTo>
                  <a:lnTo>
                    <a:pt x="3740480" y="104681"/>
                  </a:lnTo>
                  <a:lnTo>
                    <a:pt x="3710546" y="80131"/>
                  </a:lnTo>
                  <a:lnTo>
                    <a:pt x="3685031" y="75056"/>
                  </a:lnTo>
                  <a:lnTo>
                    <a:pt x="3864863" y="75056"/>
                  </a:lnTo>
                  <a:lnTo>
                    <a:pt x="3864863" y="1427606"/>
                  </a:lnTo>
                  <a:close/>
                </a:path>
              </a:pathLst>
            </a:custGeom>
            <a:solidFill>
              <a:srgbClr val="000000">
                <a:alpha val="5098"/>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150" name="Google Shape;150;p3"/>
            <p:cNvSpPr/>
            <p:nvPr/>
          </p:nvSpPr>
          <p:spPr>
            <a:xfrm>
              <a:off x="400049" y="4533899"/>
              <a:ext cx="3638550" cy="1371600"/>
            </a:xfrm>
            <a:custGeom>
              <a:avLst/>
              <a:gdLst/>
              <a:ahLst/>
              <a:cxnLst/>
              <a:rect l="l" t="t" r="r" b="b"/>
              <a:pathLst>
                <a:path w="3638550" h="1371600" extrusionOk="0">
                  <a:moveTo>
                    <a:pt x="3567352" y="1371599"/>
                  </a:moveTo>
                  <a:lnTo>
                    <a:pt x="53397" y="1371599"/>
                  </a:lnTo>
                  <a:lnTo>
                    <a:pt x="49681" y="1371112"/>
                  </a:lnTo>
                  <a:lnTo>
                    <a:pt x="14085" y="1345743"/>
                  </a:lnTo>
                  <a:lnTo>
                    <a:pt x="366" y="1305358"/>
                  </a:lnTo>
                  <a:lnTo>
                    <a:pt x="0" y="1300403"/>
                  </a:lnTo>
                  <a:lnTo>
                    <a:pt x="0" y="1295399"/>
                  </a:lnTo>
                  <a:lnTo>
                    <a:pt x="0" y="71196"/>
                  </a:lnTo>
                  <a:lnTo>
                    <a:pt x="11716" y="29704"/>
                  </a:lnTo>
                  <a:lnTo>
                    <a:pt x="42320" y="2440"/>
                  </a:lnTo>
                  <a:lnTo>
                    <a:pt x="53397" y="0"/>
                  </a:lnTo>
                  <a:lnTo>
                    <a:pt x="3567352" y="0"/>
                  </a:lnTo>
                  <a:lnTo>
                    <a:pt x="3608843" y="15621"/>
                  </a:lnTo>
                  <a:lnTo>
                    <a:pt x="3634663" y="51661"/>
                  </a:lnTo>
                  <a:lnTo>
                    <a:pt x="3638549" y="71196"/>
                  </a:lnTo>
                  <a:lnTo>
                    <a:pt x="3638549" y="1300403"/>
                  </a:lnTo>
                  <a:lnTo>
                    <a:pt x="3622927" y="1341894"/>
                  </a:lnTo>
                  <a:lnTo>
                    <a:pt x="3586887" y="1367714"/>
                  </a:lnTo>
                  <a:lnTo>
                    <a:pt x="3572308" y="1371112"/>
                  </a:lnTo>
                  <a:lnTo>
                    <a:pt x="3567352" y="1371599"/>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151" name="Google Shape;151;p3"/>
            <p:cNvSpPr/>
            <p:nvPr/>
          </p:nvSpPr>
          <p:spPr>
            <a:xfrm>
              <a:off x="380999" y="4534177"/>
              <a:ext cx="70485" cy="1371600"/>
            </a:xfrm>
            <a:custGeom>
              <a:avLst/>
              <a:gdLst/>
              <a:ahLst/>
              <a:cxnLst/>
              <a:rect l="l" t="t" r="r" b="b"/>
              <a:pathLst>
                <a:path w="70484" h="1371600" extrusionOk="0">
                  <a:moveTo>
                    <a:pt x="70450" y="1371044"/>
                  </a:moveTo>
                  <a:lnTo>
                    <a:pt x="33857" y="1358491"/>
                  </a:lnTo>
                  <a:lnTo>
                    <a:pt x="5800" y="1324282"/>
                  </a:lnTo>
                  <a:lnTo>
                    <a:pt x="0" y="1295122"/>
                  </a:lnTo>
                  <a:lnTo>
                    <a:pt x="0" y="75922"/>
                  </a:lnTo>
                  <a:lnTo>
                    <a:pt x="12830" y="33579"/>
                  </a:lnTo>
                  <a:lnTo>
                    <a:pt x="47039" y="5522"/>
                  </a:lnTo>
                  <a:lnTo>
                    <a:pt x="70449" y="0"/>
                  </a:lnTo>
                  <a:lnTo>
                    <a:pt x="66287" y="1655"/>
                  </a:lnTo>
                  <a:lnTo>
                    <a:pt x="56951" y="9389"/>
                  </a:lnTo>
                  <a:lnTo>
                    <a:pt x="41000" y="46761"/>
                  </a:lnTo>
                  <a:lnTo>
                    <a:pt x="38100" y="75922"/>
                  </a:lnTo>
                  <a:lnTo>
                    <a:pt x="38100" y="1295122"/>
                  </a:lnTo>
                  <a:lnTo>
                    <a:pt x="44514" y="1337464"/>
                  </a:lnTo>
                  <a:lnTo>
                    <a:pt x="66287" y="1369388"/>
                  </a:lnTo>
                  <a:lnTo>
                    <a:pt x="70450" y="1371044"/>
                  </a:lnTo>
                  <a:close/>
                </a:path>
              </a:pathLst>
            </a:custGeom>
            <a:solidFill>
              <a:srgbClr val="2E8B57"/>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152" name="Google Shape;152;p3"/>
          <p:cNvSpPr txBox="1"/>
          <p:nvPr/>
        </p:nvSpPr>
        <p:spPr>
          <a:xfrm>
            <a:off x="7769225" y="2616200"/>
            <a:ext cx="1451610" cy="197490"/>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12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Công </a:t>
            </a:r>
            <a:r>
              <a:rPr lang="en-US" sz="12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nghiệp</a:t>
            </a:r>
            <a:r>
              <a:rPr lang="en-US" sz="12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(54%)</a:t>
            </a:r>
            <a:endParaRPr sz="12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153" name="Google Shape;153;p3"/>
          <p:cNvSpPr txBox="1"/>
          <p:nvPr/>
        </p:nvSpPr>
        <p:spPr>
          <a:xfrm>
            <a:off x="7159625" y="2997200"/>
            <a:ext cx="1092835" cy="197490"/>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120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Tòa nhà (24%)</a:t>
            </a:r>
            <a:endParaRPr sz="120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154" name="Google Shape;154;p3"/>
          <p:cNvSpPr txBox="1"/>
          <p:nvPr/>
        </p:nvSpPr>
        <p:spPr>
          <a:xfrm>
            <a:off x="7083424" y="3378200"/>
            <a:ext cx="1967057" cy="197490"/>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120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Giao thông vận tải (18%)</a:t>
            </a:r>
            <a:endParaRPr sz="120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155" name="Google Shape;155;p3"/>
          <p:cNvSpPr txBox="1"/>
          <p:nvPr/>
        </p:nvSpPr>
        <p:spPr>
          <a:xfrm>
            <a:off x="6702425" y="3759200"/>
            <a:ext cx="770890" cy="197490"/>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120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Khác (4%)</a:t>
            </a:r>
            <a:endParaRPr sz="120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156" name="Google Shape;156;p3"/>
          <p:cNvSpPr txBox="1"/>
          <p:nvPr/>
        </p:nvSpPr>
        <p:spPr>
          <a:xfrm>
            <a:off x="596899" y="4854575"/>
            <a:ext cx="2431415" cy="905376"/>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2400" b="1" dirty="0">
                <a:solidFill>
                  <a:srgbClr val="1A5275"/>
                </a:solidFill>
                <a:latin typeface="Lato" panose="020F0502020204030203" pitchFamily="34" charset="0"/>
                <a:ea typeface="Lato" panose="020F0502020204030203" pitchFamily="34" charset="0"/>
                <a:cs typeface="Lato" panose="020F0502020204030203" pitchFamily="34" charset="0"/>
                <a:sym typeface="Arial"/>
              </a:rPr>
              <a:t>97.5 MTOE</a:t>
            </a:r>
            <a:endParaRPr sz="2400" dirty="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a:p>
            <a:pPr marL="12700" marR="0" lvl="0" indent="0" algn="l" rtl="0">
              <a:spcBef>
                <a:spcPts val="1170"/>
              </a:spcBef>
              <a:spcAft>
                <a:spcPts val="0"/>
              </a:spcAft>
              <a:buNone/>
            </a:pP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Mức</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tiêu</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thụ</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năng</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lượng</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hiện</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tại</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(2023)</a:t>
            </a:r>
            <a:endParaRPr sz="12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grpSp>
        <p:nvGrpSpPr>
          <p:cNvPr id="157" name="Google Shape;157;p3"/>
          <p:cNvGrpSpPr/>
          <p:nvPr/>
        </p:nvGrpSpPr>
        <p:grpSpPr>
          <a:xfrm>
            <a:off x="4163567" y="4468368"/>
            <a:ext cx="3865245" cy="1579245"/>
            <a:chOff x="4163567" y="4468368"/>
            <a:chExt cx="3865245" cy="1579245"/>
          </a:xfrm>
        </p:grpSpPr>
        <p:sp>
          <p:nvSpPr>
            <p:cNvPr id="158" name="Google Shape;158;p3"/>
            <p:cNvSpPr/>
            <p:nvPr/>
          </p:nvSpPr>
          <p:spPr>
            <a:xfrm>
              <a:off x="4163567" y="4468368"/>
              <a:ext cx="3865245" cy="1579245"/>
            </a:xfrm>
            <a:custGeom>
              <a:avLst/>
              <a:gdLst/>
              <a:ahLst/>
              <a:cxnLst/>
              <a:rect l="l" t="t" r="r" b="b"/>
              <a:pathLst>
                <a:path w="3865245" h="1579245" extrusionOk="0">
                  <a:moveTo>
                    <a:pt x="3864863" y="1578863"/>
                  </a:moveTo>
                  <a:lnTo>
                    <a:pt x="0" y="1578863"/>
                  </a:lnTo>
                  <a:lnTo>
                    <a:pt x="0" y="0"/>
                  </a:lnTo>
                  <a:lnTo>
                    <a:pt x="3864863" y="0"/>
                  </a:lnTo>
                  <a:lnTo>
                    <a:pt x="3864863" y="75056"/>
                  </a:lnTo>
                  <a:lnTo>
                    <a:pt x="179831" y="75056"/>
                  </a:lnTo>
                  <a:lnTo>
                    <a:pt x="173263" y="75374"/>
                  </a:lnTo>
                  <a:lnTo>
                    <a:pt x="137553" y="90165"/>
                  </a:lnTo>
                  <a:lnTo>
                    <a:pt x="116011" y="122405"/>
                  </a:lnTo>
                  <a:lnTo>
                    <a:pt x="113156" y="141731"/>
                  </a:lnTo>
                  <a:lnTo>
                    <a:pt x="113156" y="1360931"/>
                  </a:lnTo>
                  <a:lnTo>
                    <a:pt x="124382" y="1397980"/>
                  </a:lnTo>
                  <a:lnTo>
                    <a:pt x="154316" y="1422530"/>
                  </a:lnTo>
                  <a:lnTo>
                    <a:pt x="179831" y="1427606"/>
                  </a:lnTo>
                  <a:lnTo>
                    <a:pt x="3864863" y="1427606"/>
                  </a:lnTo>
                  <a:lnTo>
                    <a:pt x="3864863" y="1578863"/>
                  </a:lnTo>
                  <a:close/>
                </a:path>
                <a:path w="3865245" h="1579245" extrusionOk="0">
                  <a:moveTo>
                    <a:pt x="3864863" y="1427606"/>
                  </a:moveTo>
                  <a:lnTo>
                    <a:pt x="3685031" y="1427606"/>
                  </a:lnTo>
                  <a:lnTo>
                    <a:pt x="3691599" y="1427289"/>
                  </a:lnTo>
                  <a:lnTo>
                    <a:pt x="3698041" y="1426337"/>
                  </a:lnTo>
                  <a:lnTo>
                    <a:pt x="3732177" y="1408077"/>
                  </a:lnTo>
                  <a:lnTo>
                    <a:pt x="3750437" y="1373941"/>
                  </a:lnTo>
                  <a:lnTo>
                    <a:pt x="3751706" y="1360931"/>
                  </a:lnTo>
                  <a:lnTo>
                    <a:pt x="3751706" y="141731"/>
                  </a:lnTo>
                  <a:lnTo>
                    <a:pt x="3740479" y="104681"/>
                  </a:lnTo>
                  <a:lnTo>
                    <a:pt x="3710546" y="80131"/>
                  </a:lnTo>
                  <a:lnTo>
                    <a:pt x="3685031" y="75056"/>
                  </a:lnTo>
                  <a:lnTo>
                    <a:pt x="3864863" y="75056"/>
                  </a:lnTo>
                  <a:lnTo>
                    <a:pt x="3864863" y="1427606"/>
                  </a:lnTo>
                  <a:close/>
                </a:path>
              </a:pathLst>
            </a:custGeom>
            <a:solidFill>
              <a:srgbClr val="000000">
                <a:alpha val="5098"/>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159" name="Google Shape;159;p3"/>
            <p:cNvSpPr/>
            <p:nvPr/>
          </p:nvSpPr>
          <p:spPr>
            <a:xfrm>
              <a:off x="4286249" y="4533899"/>
              <a:ext cx="3638550" cy="1371600"/>
            </a:xfrm>
            <a:custGeom>
              <a:avLst/>
              <a:gdLst/>
              <a:ahLst/>
              <a:cxnLst/>
              <a:rect l="l" t="t" r="r" b="b"/>
              <a:pathLst>
                <a:path w="3638550" h="1371600" extrusionOk="0">
                  <a:moveTo>
                    <a:pt x="3567352" y="1371599"/>
                  </a:moveTo>
                  <a:lnTo>
                    <a:pt x="53397" y="1371599"/>
                  </a:lnTo>
                  <a:lnTo>
                    <a:pt x="49680" y="1371112"/>
                  </a:lnTo>
                  <a:lnTo>
                    <a:pt x="14085" y="1345743"/>
                  </a:lnTo>
                  <a:lnTo>
                    <a:pt x="365" y="1305358"/>
                  </a:lnTo>
                  <a:lnTo>
                    <a:pt x="0" y="1300403"/>
                  </a:lnTo>
                  <a:lnTo>
                    <a:pt x="0" y="1295399"/>
                  </a:lnTo>
                  <a:lnTo>
                    <a:pt x="0" y="71196"/>
                  </a:lnTo>
                  <a:lnTo>
                    <a:pt x="11715" y="29704"/>
                  </a:lnTo>
                  <a:lnTo>
                    <a:pt x="42319" y="2440"/>
                  </a:lnTo>
                  <a:lnTo>
                    <a:pt x="53397" y="0"/>
                  </a:lnTo>
                  <a:lnTo>
                    <a:pt x="3567352" y="0"/>
                  </a:lnTo>
                  <a:lnTo>
                    <a:pt x="3608843" y="15621"/>
                  </a:lnTo>
                  <a:lnTo>
                    <a:pt x="3634662" y="51661"/>
                  </a:lnTo>
                  <a:lnTo>
                    <a:pt x="3638549" y="71196"/>
                  </a:lnTo>
                  <a:lnTo>
                    <a:pt x="3638549" y="1300403"/>
                  </a:lnTo>
                  <a:lnTo>
                    <a:pt x="3622926" y="1341894"/>
                  </a:lnTo>
                  <a:lnTo>
                    <a:pt x="3586886" y="1367714"/>
                  </a:lnTo>
                  <a:lnTo>
                    <a:pt x="3572307" y="1371112"/>
                  </a:lnTo>
                  <a:lnTo>
                    <a:pt x="3567352" y="1371599"/>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160" name="Google Shape;160;p3"/>
            <p:cNvSpPr/>
            <p:nvPr/>
          </p:nvSpPr>
          <p:spPr>
            <a:xfrm>
              <a:off x="4267199" y="4534177"/>
              <a:ext cx="70485" cy="1371600"/>
            </a:xfrm>
            <a:custGeom>
              <a:avLst/>
              <a:gdLst/>
              <a:ahLst/>
              <a:cxnLst/>
              <a:rect l="l" t="t" r="r" b="b"/>
              <a:pathLst>
                <a:path w="70485" h="1371600" extrusionOk="0">
                  <a:moveTo>
                    <a:pt x="70449" y="1371044"/>
                  </a:moveTo>
                  <a:lnTo>
                    <a:pt x="33857" y="1358491"/>
                  </a:lnTo>
                  <a:lnTo>
                    <a:pt x="5800" y="1324282"/>
                  </a:lnTo>
                  <a:lnTo>
                    <a:pt x="0" y="1295122"/>
                  </a:lnTo>
                  <a:lnTo>
                    <a:pt x="0" y="75922"/>
                  </a:lnTo>
                  <a:lnTo>
                    <a:pt x="12829" y="33579"/>
                  </a:lnTo>
                  <a:lnTo>
                    <a:pt x="47039" y="5522"/>
                  </a:lnTo>
                  <a:lnTo>
                    <a:pt x="70449" y="0"/>
                  </a:lnTo>
                  <a:lnTo>
                    <a:pt x="66287" y="1655"/>
                  </a:lnTo>
                  <a:lnTo>
                    <a:pt x="56951" y="9389"/>
                  </a:lnTo>
                  <a:lnTo>
                    <a:pt x="40999" y="46761"/>
                  </a:lnTo>
                  <a:lnTo>
                    <a:pt x="38100" y="75922"/>
                  </a:lnTo>
                  <a:lnTo>
                    <a:pt x="38100" y="1295122"/>
                  </a:lnTo>
                  <a:lnTo>
                    <a:pt x="44514" y="1337464"/>
                  </a:lnTo>
                  <a:lnTo>
                    <a:pt x="66287" y="1369388"/>
                  </a:lnTo>
                  <a:lnTo>
                    <a:pt x="70449" y="1371044"/>
                  </a:lnTo>
                  <a:close/>
                </a:path>
              </a:pathLst>
            </a:custGeom>
            <a:solidFill>
              <a:srgbClr val="2E8B57"/>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161" name="Google Shape;161;p3"/>
          <p:cNvSpPr txBox="1"/>
          <p:nvPr/>
        </p:nvSpPr>
        <p:spPr>
          <a:xfrm>
            <a:off x="4483100" y="4740275"/>
            <a:ext cx="2600324" cy="946413"/>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2400" b="1" dirty="0">
                <a:solidFill>
                  <a:srgbClr val="1A5275"/>
                </a:solidFill>
                <a:latin typeface="Lato" panose="020F0502020204030203" pitchFamily="34" charset="0"/>
                <a:ea typeface="Lato" panose="020F0502020204030203" pitchFamily="34" charset="0"/>
                <a:cs typeface="Lato" panose="020F0502020204030203" pitchFamily="34" charset="0"/>
                <a:sym typeface="Arial"/>
              </a:rPr>
              <a:t>8.5-10%</a:t>
            </a:r>
            <a:endParaRPr sz="2400" dirty="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a:p>
            <a:pPr marL="12700" marR="5080" lvl="0" indent="0" algn="l" rtl="0">
              <a:lnSpc>
                <a:spcPct val="125000"/>
              </a:lnSpc>
              <a:spcBef>
                <a:spcPts val="810"/>
              </a:spcBef>
              <a:spcAft>
                <a:spcPts val="0"/>
              </a:spcAft>
              <a:buNone/>
            </a:pP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Tăng</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trưởng</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nhu</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cầu</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năng</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lượng</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hàng</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năm</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(Trung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bình</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toàn</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cầu</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1-2%)</a:t>
            </a:r>
            <a:endParaRPr sz="12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grpSp>
        <p:nvGrpSpPr>
          <p:cNvPr id="162" name="Google Shape;162;p3"/>
          <p:cNvGrpSpPr/>
          <p:nvPr/>
        </p:nvGrpSpPr>
        <p:grpSpPr>
          <a:xfrm>
            <a:off x="8049767" y="4468368"/>
            <a:ext cx="3865245" cy="1579245"/>
            <a:chOff x="8049767" y="4468368"/>
            <a:chExt cx="3865245" cy="1579245"/>
          </a:xfrm>
        </p:grpSpPr>
        <p:sp>
          <p:nvSpPr>
            <p:cNvPr id="163" name="Google Shape;163;p3"/>
            <p:cNvSpPr/>
            <p:nvPr/>
          </p:nvSpPr>
          <p:spPr>
            <a:xfrm>
              <a:off x="8049767" y="4468368"/>
              <a:ext cx="3865245" cy="1579245"/>
            </a:xfrm>
            <a:custGeom>
              <a:avLst/>
              <a:gdLst/>
              <a:ahLst/>
              <a:cxnLst/>
              <a:rect l="l" t="t" r="r" b="b"/>
              <a:pathLst>
                <a:path w="3865245" h="1579245" extrusionOk="0">
                  <a:moveTo>
                    <a:pt x="3864863" y="1578863"/>
                  </a:moveTo>
                  <a:lnTo>
                    <a:pt x="0" y="1578863"/>
                  </a:lnTo>
                  <a:lnTo>
                    <a:pt x="0" y="0"/>
                  </a:lnTo>
                  <a:lnTo>
                    <a:pt x="3864863" y="0"/>
                  </a:lnTo>
                  <a:lnTo>
                    <a:pt x="3864863" y="75056"/>
                  </a:lnTo>
                  <a:lnTo>
                    <a:pt x="179831" y="75056"/>
                  </a:lnTo>
                  <a:lnTo>
                    <a:pt x="173263" y="75374"/>
                  </a:lnTo>
                  <a:lnTo>
                    <a:pt x="137553" y="90165"/>
                  </a:lnTo>
                  <a:lnTo>
                    <a:pt x="116010" y="122405"/>
                  </a:lnTo>
                  <a:lnTo>
                    <a:pt x="113156" y="141731"/>
                  </a:lnTo>
                  <a:lnTo>
                    <a:pt x="113156" y="1360931"/>
                  </a:lnTo>
                  <a:lnTo>
                    <a:pt x="124381" y="1397980"/>
                  </a:lnTo>
                  <a:lnTo>
                    <a:pt x="154315" y="1422530"/>
                  </a:lnTo>
                  <a:lnTo>
                    <a:pt x="179831" y="1427606"/>
                  </a:lnTo>
                  <a:lnTo>
                    <a:pt x="3864863" y="1427606"/>
                  </a:lnTo>
                  <a:lnTo>
                    <a:pt x="3864863" y="1578863"/>
                  </a:lnTo>
                  <a:close/>
                </a:path>
                <a:path w="3865245" h="1579245" extrusionOk="0">
                  <a:moveTo>
                    <a:pt x="3864863" y="1427606"/>
                  </a:moveTo>
                  <a:lnTo>
                    <a:pt x="3685031" y="1427606"/>
                  </a:lnTo>
                  <a:lnTo>
                    <a:pt x="3691599" y="1427289"/>
                  </a:lnTo>
                  <a:lnTo>
                    <a:pt x="3698041" y="1426337"/>
                  </a:lnTo>
                  <a:lnTo>
                    <a:pt x="3732177" y="1408077"/>
                  </a:lnTo>
                  <a:lnTo>
                    <a:pt x="3750437" y="1373941"/>
                  </a:lnTo>
                  <a:lnTo>
                    <a:pt x="3751706" y="1360931"/>
                  </a:lnTo>
                  <a:lnTo>
                    <a:pt x="3751706" y="141731"/>
                  </a:lnTo>
                  <a:lnTo>
                    <a:pt x="3740479" y="104681"/>
                  </a:lnTo>
                  <a:lnTo>
                    <a:pt x="3710545" y="80131"/>
                  </a:lnTo>
                  <a:lnTo>
                    <a:pt x="3685031" y="75056"/>
                  </a:lnTo>
                  <a:lnTo>
                    <a:pt x="3864863" y="75056"/>
                  </a:lnTo>
                  <a:lnTo>
                    <a:pt x="3864863" y="1427606"/>
                  </a:lnTo>
                  <a:close/>
                </a:path>
              </a:pathLst>
            </a:custGeom>
            <a:solidFill>
              <a:srgbClr val="000000">
                <a:alpha val="5098"/>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164" name="Google Shape;164;p3"/>
            <p:cNvSpPr/>
            <p:nvPr/>
          </p:nvSpPr>
          <p:spPr>
            <a:xfrm>
              <a:off x="8172448" y="4533899"/>
              <a:ext cx="3638550" cy="1371600"/>
            </a:xfrm>
            <a:custGeom>
              <a:avLst/>
              <a:gdLst/>
              <a:ahLst/>
              <a:cxnLst/>
              <a:rect l="l" t="t" r="r" b="b"/>
              <a:pathLst>
                <a:path w="3638550" h="1371600" extrusionOk="0">
                  <a:moveTo>
                    <a:pt x="3567353" y="1371599"/>
                  </a:moveTo>
                  <a:lnTo>
                    <a:pt x="53397" y="1371599"/>
                  </a:lnTo>
                  <a:lnTo>
                    <a:pt x="49681" y="1371112"/>
                  </a:lnTo>
                  <a:lnTo>
                    <a:pt x="14085" y="1345743"/>
                  </a:lnTo>
                  <a:lnTo>
                    <a:pt x="365" y="1305358"/>
                  </a:lnTo>
                  <a:lnTo>
                    <a:pt x="0" y="1300403"/>
                  </a:lnTo>
                  <a:lnTo>
                    <a:pt x="0" y="1295399"/>
                  </a:lnTo>
                  <a:lnTo>
                    <a:pt x="0" y="71196"/>
                  </a:lnTo>
                  <a:lnTo>
                    <a:pt x="11716" y="29704"/>
                  </a:lnTo>
                  <a:lnTo>
                    <a:pt x="42320" y="2440"/>
                  </a:lnTo>
                  <a:lnTo>
                    <a:pt x="53397" y="0"/>
                  </a:lnTo>
                  <a:lnTo>
                    <a:pt x="3567353" y="0"/>
                  </a:lnTo>
                  <a:lnTo>
                    <a:pt x="3608845" y="15621"/>
                  </a:lnTo>
                  <a:lnTo>
                    <a:pt x="3634664" y="51661"/>
                  </a:lnTo>
                  <a:lnTo>
                    <a:pt x="3638550" y="71196"/>
                  </a:lnTo>
                  <a:lnTo>
                    <a:pt x="3638550" y="1300403"/>
                  </a:lnTo>
                  <a:lnTo>
                    <a:pt x="3622927" y="1341894"/>
                  </a:lnTo>
                  <a:lnTo>
                    <a:pt x="3586888" y="1367714"/>
                  </a:lnTo>
                  <a:lnTo>
                    <a:pt x="3572308" y="1371112"/>
                  </a:lnTo>
                  <a:lnTo>
                    <a:pt x="3567353" y="1371599"/>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165" name="Google Shape;165;p3"/>
            <p:cNvSpPr/>
            <p:nvPr/>
          </p:nvSpPr>
          <p:spPr>
            <a:xfrm>
              <a:off x="8153398" y="4534177"/>
              <a:ext cx="70485" cy="1371600"/>
            </a:xfrm>
            <a:custGeom>
              <a:avLst/>
              <a:gdLst/>
              <a:ahLst/>
              <a:cxnLst/>
              <a:rect l="l" t="t" r="r" b="b"/>
              <a:pathLst>
                <a:path w="70484" h="1371600" extrusionOk="0">
                  <a:moveTo>
                    <a:pt x="70450" y="1371044"/>
                  </a:moveTo>
                  <a:lnTo>
                    <a:pt x="33857" y="1358491"/>
                  </a:lnTo>
                  <a:lnTo>
                    <a:pt x="5800" y="1324282"/>
                  </a:lnTo>
                  <a:lnTo>
                    <a:pt x="0" y="1295122"/>
                  </a:lnTo>
                  <a:lnTo>
                    <a:pt x="0" y="75922"/>
                  </a:lnTo>
                  <a:lnTo>
                    <a:pt x="12830" y="33579"/>
                  </a:lnTo>
                  <a:lnTo>
                    <a:pt x="47039" y="5522"/>
                  </a:lnTo>
                  <a:lnTo>
                    <a:pt x="70449" y="0"/>
                  </a:lnTo>
                  <a:lnTo>
                    <a:pt x="66287" y="1655"/>
                  </a:lnTo>
                  <a:lnTo>
                    <a:pt x="56951" y="9389"/>
                  </a:lnTo>
                  <a:lnTo>
                    <a:pt x="40999" y="46761"/>
                  </a:lnTo>
                  <a:lnTo>
                    <a:pt x="38100" y="75922"/>
                  </a:lnTo>
                  <a:lnTo>
                    <a:pt x="38100" y="1295122"/>
                  </a:lnTo>
                  <a:lnTo>
                    <a:pt x="44515" y="1337464"/>
                  </a:lnTo>
                  <a:lnTo>
                    <a:pt x="66287" y="1369388"/>
                  </a:lnTo>
                  <a:lnTo>
                    <a:pt x="70450" y="1371044"/>
                  </a:lnTo>
                  <a:close/>
                </a:path>
              </a:pathLst>
            </a:custGeom>
            <a:solidFill>
              <a:srgbClr val="2E8B57"/>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166" name="Google Shape;166;p3"/>
          <p:cNvSpPr txBox="1"/>
          <p:nvPr/>
        </p:nvSpPr>
        <p:spPr>
          <a:xfrm>
            <a:off x="8369300" y="4740275"/>
            <a:ext cx="2753360" cy="1177245"/>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2400" b="1" dirty="0">
                <a:solidFill>
                  <a:srgbClr val="1A5275"/>
                </a:solidFill>
                <a:latin typeface="Lato" panose="020F0502020204030203" pitchFamily="34" charset="0"/>
                <a:ea typeface="Lato" panose="020F0502020204030203" pitchFamily="34" charset="0"/>
                <a:cs typeface="Lato" panose="020F0502020204030203" pitchFamily="34" charset="0"/>
                <a:sym typeface="Arial"/>
              </a:rPr>
              <a:t>279 </a:t>
            </a:r>
            <a:r>
              <a:rPr lang="en-US" sz="2400" b="1" dirty="0" err="1">
                <a:solidFill>
                  <a:srgbClr val="1A5275"/>
                </a:solidFill>
                <a:latin typeface="Lato" panose="020F0502020204030203" pitchFamily="34" charset="0"/>
                <a:ea typeface="Lato" panose="020F0502020204030203" pitchFamily="34" charset="0"/>
                <a:cs typeface="Lato" panose="020F0502020204030203" pitchFamily="34" charset="0"/>
                <a:sym typeface="Arial"/>
              </a:rPr>
              <a:t>kgoe</a:t>
            </a:r>
            <a:endParaRPr sz="2400" dirty="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a:p>
            <a:pPr marL="12700" marR="5080" lvl="0" indent="0" algn="l" rtl="0">
              <a:lnSpc>
                <a:spcPct val="125000"/>
              </a:lnSpc>
              <a:spcBef>
                <a:spcPts val="810"/>
              </a:spcBef>
              <a:spcAft>
                <a:spcPts val="0"/>
              </a:spcAft>
              <a:buNone/>
            </a:pP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Cường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độ</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năng</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lượng</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trên</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1000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đô</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la GDP (Cao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hơn</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đáng</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kể</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so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với</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các</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đồng</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nghiệp</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trong</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khu</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vực</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a:t>
            </a:r>
            <a:endParaRPr sz="12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2" name="TextBox 1">
            <a:extLst>
              <a:ext uri="{FF2B5EF4-FFF2-40B4-BE49-F238E27FC236}">
                <a16:creationId xmlns:a16="http://schemas.microsoft.com/office/drawing/2014/main" id="{1796EEE8-249A-21FD-C14C-55F8AEE13BD9}"/>
              </a:ext>
            </a:extLst>
          </p:cNvPr>
          <p:cNvSpPr txBox="1"/>
          <p:nvPr/>
        </p:nvSpPr>
        <p:spPr>
          <a:xfrm>
            <a:off x="2101055" y="6253989"/>
            <a:ext cx="9433345" cy="276999"/>
          </a:xfrm>
          <a:prstGeom prst="rect">
            <a:avLst/>
          </a:prstGeom>
          <a:noFill/>
        </p:spPr>
        <p:txBody>
          <a:bodyPr wrap="square">
            <a:spAutoFit/>
          </a:bodyPr>
          <a:lstStyle/>
          <a:p>
            <a:r>
              <a:rPr lang="en-US" sz="1200" i="1" dirty="0" err="1"/>
              <a:t>Nguồn</a:t>
            </a:r>
            <a:r>
              <a:rPr lang="en-US" sz="1200" i="1" dirty="0"/>
              <a:t>:</a:t>
            </a:r>
            <a:r>
              <a:rPr lang="en-US" sz="1200" i="1" dirty="0">
                <a:latin typeface="Lato" panose="020F0502020204030203" pitchFamily="34" charset="0"/>
                <a:ea typeface="Lato" panose="020F0502020204030203" pitchFamily="34" charset="0"/>
                <a:cs typeface="Lato" panose="020F0502020204030203" pitchFamily="34" charset="0"/>
              </a:rPr>
              <a:t> </a:t>
            </a:r>
            <a:r>
              <a:rPr lang="en-US" sz="1200" i="1" dirty="0">
                <a:effectLst/>
              </a:rPr>
              <a:t>Statista: </a:t>
            </a:r>
            <a:r>
              <a:rPr lang="en-US" sz="1200" i="1" dirty="0">
                <a:hlinkClick r:id="rId4"/>
              </a:rPr>
              <a:t>https://www.statista.com/statistics/613437/primary-energy-consumption-in-vietnam/</a:t>
            </a:r>
            <a:r>
              <a:rPr lang="en-US" sz="1200" i="1" dirty="0"/>
              <a:t> </a:t>
            </a:r>
          </a:p>
        </p:txBody>
      </p:sp>
      <p:sp>
        <p:nvSpPr>
          <p:cNvPr id="3" name="Title 1">
            <a:extLst>
              <a:ext uri="{FF2B5EF4-FFF2-40B4-BE49-F238E27FC236}">
                <a16:creationId xmlns:a16="http://schemas.microsoft.com/office/drawing/2014/main" id="{CF712447-00E9-9C0B-B75C-28DE6D916D75}"/>
              </a:ext>
            </a:extLst>
          </p:cNvPr>
          <p:cNvSpPr>
            <a:spLocks noGrp="1"/>
          </p:cNvSpPr>
          <p:nvPr>
            <p:ph type="title"/>
          </p:nvPr>
        </p:nvSpPr>
        <p:spPr>
          <a:xfrm>
            <a:off x="833966" y="484660"/>
            <a:ext cx="10524067" cy="654050"/>
          </a:xfrm>
        </p:spPr>
        <p:txBody>
          <a:bodyPr>
            <a:noAutofit/>
          </a:bodyPr>
          <a:lstStyle/>
          <a:p>
            <a:pPr algn="ctr"/>
            <a:r>
              <a:rPr lang="en-US" sz="3200" dirty="0" err="1">
                <a:solidFill>
                  <a:schemeClr val="accent1">
                    <a:lumMod val="50000"/>
                  </a:schemeClr>
                </a:solidFill>
                <a:latin typeface="Arial" panose="020B0604020202020204" pitchFamily="34" charset="0"/>
              </a:rPr>
              <a:t>BỐI</a:t>
            </a:r>
            <a:r>
              <a:rPr lang="en-US" sz="3200" dirty="0">
                <a:solidFill>
                  <a:schemeClr val="accent1">
                    <a:lumMod val="50000"/>
                  </a:schemeClr>
                </a:solidFill>
                <a:latin typeface="Arial" panose="020B0604020202020204" pitchFamily="34" charset="0"/>
              </a:rPr>
              <a:t> </a:t>
            </a:r>
            <a:r>
              <a:rPr lang="en-US" sz="3200" dirty="0" err="1">
                <a:solidFill>
                  <a:schemeClr val="accent1">
                    <a:lumMod val="50000"/>
                  </a:schemeClr>
                </a:solidFill>
                <a:latin typeface="Arial" panose="020B0604020202020204" pitchFamily="34" charset="0"/>
              </a:rPr>
              <a:t>CẢNH</a:t>
            </a:r>
            <a:r>
              <a:rPr lang="en-US" sz="3200" dirty="0">
                <a:solidFill>
                  <a:schemeClr val="accent1">
                    <a:lumMod val="50000"/>
                  </a:schemeClr>
                </a:solidFill>
                <a:latin typeface="Arial" panose="020B0604020202020204" pitchFamily="34" charset="0"/>
              </a:rPr>
              <a:t> </a:t>
            </a:r>
            <a:r>
              <a:rPr lang="en-US" sz="3200" dirty="0" err="1">
                <a:solidFill>
                  <a:schemeClr val="accent1">
                    <a:lumMod val="50000"/>
                  </a:schemeClr>
                </a:solidFill>
                <a:latin typeface="Arial" panose="020B0604020202020204" pitchFamily="34" charset="0"/>
              </a:rPr>
              <a:t>NĂNG</a:t>
            </a:r>
            <a:r>
              <a:rPr lang="en-US" sz="3200" dirty="0">
                <a:solidFill>
                  <a:schemeClr val="accent1">
                    <a:lumMod val="50000"/>
                  </a:schemeClr>
                </a:solidFill>
                <a:latin typeface="Arial" panose="020B0604020202020204" pitchFamily="34" charset="0"/>
              </a:rPr>
              <a:t> </a:t>
            </a:r>
            <a:r>
              <a:rPr lang="en-US" sz="3200" dirty="0" err="1">
                <a:solidFill>
                  <a:schemeClr val="accent1">
                    <a:lumMod val="50000"/>
                  </a:schemeClr>
                </a:solidFill>
                <a:latin typeface="Arial" panose="020B0604020202020204" pitchFamily="34" charset="0"/>
              </a:rPr>
              <a:t>LƯỢNG</a:t>
            </a:r>
            <a:r>
              <a:rPr lang="en-US" sz="3200" dirty="0">
                <a:solidFill>
                  <a:schemeClr val="accent1">
                    <a:lumMod val="50000"/>
                  </a:schemeClr>
                </a:solidFill>
                <a:latin typeface="Arial" panose="020B0604020202020204" pitchFamily="34" charset="0"/>
              </a:rPr>
              <a:t> </a:t>
            </a:r>
            <a:r>
              <a:rPr lang="en-US" sz="3200" dirty="0" err="1">
                <a:solidFill>
                  <a:schemeClr val="accent1">
                    <a:lumMod val="50000"/>
                  </a:schemeClr>
                </a:solidFill>
                <a:latin typeface="Arial" panose="020B0604020202020204" pitchFamily="34" charset="0"/>
              </a:rPr>
              <a:t>TIÊU</a:t>
            </a:r>
            <a:r>
              <a:rPr lang="en-US" sz="3200" dirty="0">
                <a:solidFill>
                  <a:schemeClr val="accent1">
                    <a:lumMod val="50000"/>
                  </a:schemeClr>
                </a:solidFill>
                <a:latin typeface="Arial" panose="020B0604020202020204" pitchFamily="34" charset="0"/>
              </a:rPr>
              <a:t> </a:t>
            </a:r>
            <a:r>
              <a:rPr lang="en-US" sz="3200" dirty="0" err="1">
                <a:solidFill>
                  <a:schemeClr val="accent1">
                    <a:lumMod val="50000"/>
                  </a:schemeClr>
                </a:solidFill>
                <a:latin typeface="Arial" panose="020B0604020202020204" pitchFamily="34" charset="0"/>
              </a:rPr>
              <a:t>THỤ</a:t>
            </a:r>
            <a:r>
              <a:rPr lang="vi-VN" sz="3200" dirty="0">
                <a:solidFill>
                  <a:schemeClr val="accent1">
                    <a:lumMod val="50000"/>
                  </a:schemeClr>
                </a:solidFill>
                <a:latin typeface="Arial" panose="020B0604020202020204" pitchFamily="34" charset="0"/>
              </a:rPr>
              <a:t> Ở VIỆT NAM</a:t>
            </a:r>
            <a:endParaRPr lang="en-US" sz="3200" dirty="0">
              <a:solidFill>
                <a:schemeClr val="accent1">
                  <a:lumMod val="50000"/>
                </a:schemeClr>
              </a:solidFill>
            </a:endParaRPr>
          </a:p>
        </p:txBody>
      </p:sp>
    </p:spTree>
  </p:cSld>
  <p:clrMapOvr>
    <a:masterClrMapping/>
  </p:clrMapOvr>
  <p:transition advClick="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grpSp>
        <p:nvGrpSpPr>
          <p:cNvPr id="440" name="Google Shape;440;p10"/>
          <p:cNvGrpSpPr/>
          <p:nvPr/>
        </p:nvGrpSpPr>
        <p:grpSpPr>
          <a:xfrm>
            <a:off x="293927" y="1308277"/>
            <a:ext cx="3796471" cy="5167724"/>
            <a:chOff x="298703" y="1490472"/>
            <a:chExt cx="3822700" cy="3868420"/>
          </a:xfrm>
        </p:grpSpPr>
        <p:sp>
          <p:nvSpPr>
            <p:cNvPr id="441" name="Google Shape;441;p10"/>
            <p:cNvSpPr/>
            <p:nvPr/>
          </p:nvSpPr>
          <p:spPr>
            <a:xfrm>
              <a:off x="298703" y="1490472"/>
              <a:ext cx="3822700" cy="3868420"/>
            </a:xfrm>
            <a:custGeom>
              <a:avLst/>
              <a:gdLst/>
              <a:ahLst/>
              <a:cxnLst/>
              <a:rect l="l" t="t" r="r" b="b"/>
              <a:pathLst>
                <a:path w="3822700" h="3868420" extrusionOk="0">
                  <a:moveTo>
                    <a:pt x="3822191" y="3867911"/>
                  </a:moveTo>
                  <a:lnTo>
                    <a:pt x="0" y="3867911"/>
                  </a:lnTo>
                  <a:lnTo>
                    <a:pt x="0" y="0"/>
                  </a:lnTo>
                  <a:lnTo>
                    <a:pt x="3822191" y="0"/>
                  </a:lnTo>
                  <a:lnTo>
                    <a:pt x="3822191" y="52577"/>
                  </a:lnTo>
                  <a:lnTo>
                    <a:pt x="177545" y="52577"/>
                  </a:lnTo>
                  <a:lnTo>
                    <a:pt x="169101" y="52985"/>
                  </a:lnTo>
                  <a:lnTo>
                    <a:pt x="129910" y="67011"/>
                  </a:lnTo>
                  <a:lnTo>
                    <a:pt x="101954" y="97851"/>
                  </a:lnTo>
                  <a:lnTo>
                    <a:pt x="91820" y="138302"/>
                  </a:lnTo>
                  <a:lnTo>
                    <a:pt x="91820" y="3653027"/>
                  </a:lnTo>
                  <a:lnTo>
                    <a:pt x="101954" y="3693478"/>
                  </a:lnTo>
                  <a:lnTo>
                    <a:pt x="129910" y="3724318"/>
                  </a:lnTo>
                  <a:lnTo>
                    <a:pt x="169103" y="3738344"/>
                  </a:lnTo>
                  <a:lnTo>
                    <a:pt x="177545" y="3738752"/>
                  </a:lnTo>
                  <a:lnTo>
                    <a:pt x="3822191" y="3738752"/>
                  </a:lnTo>
                  <a:lnTo>
                    <a:pt x="3822191" y="3867911"/>
                  </a:lnTo>
                  <a:close/>
                </a:path>
                <a:path w="3822700" h="3868420" extrusionOk="0">
                  <a:moveTo>
                    <a:pt x="3822191" y="3738752"/>
                  </a:moveTo>
                  <a:lnTo>
                    <a:pt x="3644645" y="3738752"/>
                  </a:lnTo>
                  <a:lnTo>
                    <a:pt x="3653090" y="3738344"/>
                  </a:lnTo>
                  <a:lnTo>
                    <a:pt x="3661372" y="3737121"/>
                  </a:lnTo>
                  <a:lnTo>
                    <a:pt x="3699002" y="3719326"/>
                  </a:lnTo>
                  <a:lnTo>
                    <a:pt x="3723844" y="3685832"/>
                  </a:lnTo>
                  <a:lnTo>
                    <a:pt x="3730370" y="3653027"/>
                  </a:lnTo>
                  <a:lnTo>
                    <a:pt x="3730370" y="138302"/>
                  </a:lnTo>
                  <a:lnTo>
                    <a:pt x="3720236" y="97851"/>
                  </a:lnTo>
                  <a:lnTo>
                    <a:pt x="3692280" y="67011"/>
                  </a:lnTo>
                  <a:lnTo>
                    <a:pt x="3653090" y="52985"/>
                  </a:lnTo>
                  <a:lnTo>
                    <a:pt x="3644645" y="52577"/>
                  </a:lnTo>
                  <a:lnTo>
                    <a:pt x="3822191" y="52577"/>
                  </a:lnTo>
                  <a:lnTo>
                    <a:pt x="3822191" y="3738752"/>
                  </a:lnTo>
                  <a:close/>
                </a:path>
              </a:pathLst>
            </a:custGeom>
            <a:solidFill>
              <a:srgbClr val="000000">
                <a:alpha val="5098"/>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442" name="Google Shape;442;p10"/>
            <p:cNvSpPr/>
            <p:nvPr/>
          </p:nvSpPr>
          <p:spPr>
            <a:xfrm>
              <a:off x="380999" y="1533524"/>
              <a:ext cx="3657600" cy="3705225"/>
            </a:xfrm>
            <a:custGeom>
              <a:avLst/>
              <a:gdLst/>
              <a:ahLst/>
              <a:cxnLst/>
              <a:rect l="l" t="t" r="r" b="b"/>
              <a:pathLst>
                <a:path w="3657600" h="3705225" extrusionOk="0">
                  <a:moveTo>
                    <a:pt x="3568603" y="3705224"/>
                  </a:moveTo>
                  <a:lnTo>
                    <a:pt x="88995" y="3705224"/>
                  </a:lnTo>
                  <a:lnTo>
                    <a:pt x="82801" y="3704614"/>
                  </a:lnTo>
                  <a:lnTo>
                    <a:pt x="37131" y="3685696"/>
                  </a:lnTo>
                  <a:lnTo>
                    <a:pt x="9643" y="3652202"/>
                  </a:lnTo>
                  <a:lnTo>
                    <a:pt x="0" y="3616229"/>
                  </a:lnTo>
                  <a:lnTo>
                    <a:pt x="0" y="3609974"/>
                  </a:lnTo>
                  <a:lnTo>
                    <a:pt x="0" y="88995"/>
                  </a:lnTo>
                  <a:lnTo>
                    <a:pt x="12577" y="47531"/>
                  </a:lnTo>
                  <a:lnTo>
                    <a:pt x="47532" y="12577"/>
                  </a:lnTo>
                  <a:lnTo>
                    <a:pt x="88995" y="0"/>
                  </a:lnTo>
                  <a:lnTo>
                    <a:pt x="3568603" y="0"/>
                  </a:lnTo>
                  <a:lnTo>
                    <a:pt x="3610066" y="12577"/>
                  </a:lnTo>
                  <a:lnTo>
                    <a:pt x="3645021" y="47531"/>
                  </a:lnTo>
                  <a:lnTo>
                    <a:pt x="3657599" y="88995"/>
                  </a:lnTo>
                  <a:lnTo>
                    <a:pt x="3657599" y="3616229"/>
                  </a:lnTo>
                  <a:lnTo>
                    <a:pt x="3645021" y="3657691"/>
                  </a:lnTo>
                  <a:lnTo>
                    <a:pt x="3610066" y="3692645"/>
                  </a:lnTo>
                  <a:lnTo>
                    <a:pt x="3574797" y="3704614"/>
                  </a:lnTo>
                  <a:lnTo>
                    <a:pt x="3568603" y="3705224"/>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443" name="Google Shape;443;p10"/>
          <p:cNvSpPr txBox="1"/>
          <p:nvPr/>
        </p:nvSpPr>
        <p:spPr>
          <a:xfrm>
            <a:off x="520700" y="1657985"/>
            <a:ext cx="2877018" cy="261595"/>
          </a:xfrm>
          <a:prstGeom prst="rect">
            <a:avLst/>
          </a:prstGeom>
          <a:noFill/>
          <a:ln>
            <a:noFill/>
          </a:ln>
        </p:spPr>
        <p:txBody>
          <a:bodyPr spcFirstLastPara="1" wrap="square" lIns="0" tIns="15225" rIns="0" bIns="0" anchor="t" anchorCtr="0">
            <a:spAutoFit/>
          </a:bodyPr>
          <a:lstStyle/>
          <a:p>
            <a:pPr marL="12700" marR="0" lvl="0" indent="0" algn="l" rtl="0">
              <a:spcBef>
                <a:spcPts val="0"/>
              </a:spcBef>
              <a:spcAft>
                <a:spcPts val="0"/>
              </a:spcAft>
              <a:buNone/>
            </a:pPr>
            <a:r>
              <a:rPr lang="en-US" sz="2400" baseline="-25000" dirty="0">
                <a:solidFill>
                  <a:srgbClr val="2562EB"/>
                </a:solidFill>
                <a:latin typeface="Lato" panose="020F0502020204030203" pitchFamily="34" charset="0"/>
                <a:ea typeface="Lato" panose="020F0502020204030203" pitchFamily="34" charset="0"/>
                <a:cs typeface="Lato" panose="020F0502020204030203" pitchFamily="34" charset="0"/>
                <a:sym typeface="Quattrocento Sans"/>
              </a:rPr>
              <a:t>⚖ </a:t>
            </a:r>
            <a:r>
              <a:rPr lang="en-US" sz="1450" b="1" dirty="0" err="1">
                <a:solidFill>
                  <a:srgbClr val="1A5275"/>
                </a:solidFill>
                <a:latin typeface="Lato" panose="020F0502020204030203" pitchFamily="34" charset="0"/>
                <a:ea typeface="Lato" panose="020F0502020204030203" pitchFamily="34" charset="0"/>
                <a:cs typeface="Lato" panose="020F0502020204030203" pitchFamily="34" charset="0"/>
                <a:sym typeface="Arial"/>
              </a:rPr>
              <a:t>Cân</a:t>
            </a:r>
            <a:r>
              <a:rPr lang="en-US" sz="1450" b="1" dirty="0">
                <a:solidFill>
                  <a:srgbClr val="1A5275"/>
                </a:solidFill>
                <a:latin typeface="Lato" panose="020F0502020204030203" pitchFamily="34" charset="0"/>
                <a:ea typeface="Lato" panose="020F0502020204030203" pitchFamily="34" charset="0"/>
                <a:cs typeface="Lato" panose="020F0502020204030203" pitchFamily="34" charset="0"/>
                <a:sym typeface="Arial"/>
              </a:rPr>
              <a:t> </a:t>
            </a:r>
            <a:r>
              <a:rPr lang="en-US" sz="1450" b="1" dirty="0" err="1">
                <a:solidFill>
                  <a:srgbClr val="1A5275"/>
                </a:solidFill>
                <a:latin typeface="Lato" panose="020F0502020204030203" pitchFamily="34" charset="0"/>
                <a:ea typeface="Lato" panose="020F0502020204030203" pitchFamily="34" charset="0"/>
                <a:cs typeface="Lato" panose="020F0502020204030203" pitchFamily="34" charset="0"/>
                <a:sym typeface="Arial"/>
              </a:rPr>
              <a:t>bằng</a:t>
            </a:r>
            <a:r>
              <a:rPr lang="en-US" sz="1450" b="1" dirty="0">
                <a:solidFill>
                  <a:srgbClr val="1A5275"/>
                </a:solidFill>
                <a:latin typeface="Lato" panose="020F0502020204030203" pitchFamily="34" charset="0"/>
                <a:ea typeface="Lato" panose="020F0502020204030203" pitchFamily="34" charset="0"/>
                <a:cs typeface="Lato" panose="020F0502020204030203" pitchFamily="34" charset="0"/>
                <a:sym typeface="Arial"/>
              </a:rPr>
              <a:t> </a:t>
            </a:r>
            <a:r>
              <a:rPr lang="en-US" sz="1450" b="1" dirty="0" err="1">
                <a:solidFill>
                  <a:srgbClr val="1A5275"/>
                </a:solidFill>
                <a:latin typeface="Lato" panose="020F0502020204030203" pitchFamily="34" charset="0"/>
                <a:ea typeface="Lato" panose="020F0502020204030203" pitchFamily="34" charset="0"/>
                <a:cs typeface="Lato" panose="020F0502020204030203" pitchFamily="34" charset="0"/>
                <a:sym typeface="Arial"/>
              </a:rPr>
              <a:t>năng</a:t>
            </a:r>
            <a:r>
              <a:rPr lang="en-US" sz="1450" b="1" dirty="0">
                <a:solidFill>
                  <a:srgbClr val="1A5275"/>
                </a:solidFill>
                <a:latin typeface="Lato" panose="020F0502020204030203" pitchFamily="34" charset="0"/>
                <a:ea typeface="Lato" panose="020F0502020204030203" pitchFamily="34" charset="0"/>
                <a:cs typeface="Lato" panose="020F0502020204030203" pitchFamily="34" charset="0"/>
                <a:sym typeface="Arial"/>
              </a:rPr>
              <a:t> </a:t>
            </a:r>
            <a:r>
              <a:rPr lang="en-US" sz="1450" b="1" dirty="0" err="1">
                <a:solidFill>
                  <a:srgbClr val="1A5275"/>
                </a:solidFill>
                <a:latin typeface="Lato" panose="020F0502020204030203" pitchFamily="34" charset="0"/>
                <a:ea typeface="Lato" panose="020F0502020204030203" pitchFamily="34" charset="0"/>
                <a:cs typeface="Lato" panose="020F0502020204030203" pitchFamily="34" charset="0"/>
                <a:sym typeface="Arial"/>
              </a:rPr>
              <a:t>lượng</a:t>
            </a:r>
            <a:r>
              <a:rPr lang="en-US" sz="1450" b="1" dirty="0">
                <a:solidFill>
                  <a:srgbClr val="1A5275"/>
                </a:solidFill>
                <a:latin typeface="Lato" panose="020F0502020204030203" pitchFamily="34" charset="0"/>
                <a:ea typeface="Lato" panose="020F0502020204030203" pitchFamily="34" charset="0"/>
                <a:cs typeface="Lato" panose="020F0502020204030203" pitchFamily="34" charset="0"/>
                <a:sym typeface="Arial"/>
              </a:rPr>
              <a:t> </a:t>
            </a:r>
            <a:r>
              <a:rPr lang="en-US" sz="1450" b="1" dirty="0" err="1">
                <a:solidFill>
                  <a:srgbClr val="1A5275"/>
                </a:solidFill>
                <a:latin typeface="Lato" panose="020F0502020204030203" pitchFamily="34" charset="0"/>
                <a:ea typeface="Lato" panose="020F0502020204030203" pitchFamily="34" charset="0"/>
                <a:cs typeface="Lato" panose="020F0502020204030203" pitchFamily="34" charset="0"/>
                <a:sym typeface="Arial"/>
              </a:rPr>
              <a:t>quốc</a:t>
            </a:r>
            <a:r>
              <a:rPr lang="en-US" sz="1450" b="1" dirty="0">
                <a:solidFill>
                  <a:srgbClr val="1A5275"/>
                </a:solidFill>
                <a:latin typeface="Lato" panose="020F0502020204030203" pitchFamily="34" charset="0"/>
                <a:ea typeface="Lato" panose="020F0502020204030203" pitchFamily="34" charset="0"/>
                <a:cs typeface="Lato" panose="020F0502020204030203" pitchFamily="34" charset="0"/>
                <a:sym typeface="Arial"/>
              </a:rPr>
              <a:t> </a:t>
            </a:r>
            <a:r>
              <a:rPr lang="en-US" sz="1450" b="1" dirty="0" err="1">
                <a:solidFill>
                  <a:srgbClr val="1A5275"/>
                </a:solidFill>
                <a:latin typeface="Lato" panose="020F0502020204030203" pitchFamily="34" charset="0"/>
                <a:ea typeface="Lato" panose="020F0502020204030203" pitchFamily="34" charset="0"/>
                <a:cs typeface="Lato" panose="020F0502020204030203" pitchFamily="34" charset="0"/>
                <a:sym typeface="Arial"/>
              </a:rPr>
              <a:t>gia</a:t>
            </a:r>
            <a:r>
              <a:rPr lang="en-US" sz="1450" b="1" dirty="0">
                <a:solidFill>
                  <a:srgbClr val="1A5275"/>
                </a:solidFill>
                <a:latin typeface="Lato" panose="020F0502020204030203" pitchFamily="34" charset="0"/>
                <a:ea typeface="Lato" panose="020F0502020204030203" pitchFamily="34" charset="0"/>
                <a:cs typeface="Lato" panose="020F0502020204030203" pitchFamily="34" charset="0"/>
                <a:sym typeface="Arial"/>
              </a:rPr>
              <a:t> </a:t>
            </a:r>
            <a:endParaRPr sz="1450" dirty="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p:txBody>
      </p:sp>
      <p:graphicFrame>
        <p:nvGraphicFramePr>
          <p:cNvPr id="444" name="Google Shape;444;p10"/>
          <p:cNvGraphicFramePr/>
          <p:nvPr/>
        </p:nvGraphicFramePr>
        <p:xfrm>
          <a:off x="501650" y="3543302"/>
          <a:ext cx="3415650" cy="1988791"/>
        </p:xfrm>
        <a:graphic>
          <a:graphicData uri="http://schemas.openxmlformats.org/drawingml/2006/table">
            <a:tbl>
              <a:tblPr>
                <a:noFill/>
              </a:tblPr>
              <a:tblGrid>
                <a:gridCol w="2169150">
                  <a:extLst>
                    <a:ext uri="{9D8B030D-6E8A-4147-A177-3AD203B41FA5}">
                      <a16:colId xmlns:a16="http://schemas.microsoft.com/office/drawing/2014/main" val="20000"/>
                    </a:ext>
                  </a:extLst>
                </a:gridCol>
                <a:gridCol w="1246500">
                  <a:extLst>
                    <a:ext uri="{9D8B030D-6E8A-4147-A177-3AD203B41FA5}">
                      <a16:colId xmlns:a16="http://schemas.microsoft.com/office/drawing/2014/main" val="20001"/>
                    </a:ext>
                  </a:extLst>
                </a:gridCol>
              </a:tblGrid>
              <a:tr h="213025">
                <a:tc>
                  <a:txBody>
                    <a:bodyPr/>
                    <a:lstStyle/>
                    <a:p>
                      <a:pPr marL="31750" marR="0" lvl="0" indent="0" algn="l" rtl="0">
                        <a:lnSpc>
                          <a:spcPct val="110476"/>
                        </a:lnSpc>
                        <a:spcBef>
                          <a:spcPts val="0"/>
                        </a:spcBef>
                        <a:spcAft>
                          <a:spcPts val="0"/>
                        </a:spcAft>
                        <a:buNone/>
                      </a:pPr>
                      <a:r>
                        <a:rPr lang="en-US" sz="1600" u="none" strike="noStrike" cap="none">
                          <a:solidFill>
                            <a:srgbClr val="374050"/>
                          </a:solidFill>
                          <a:latin typeface="Helvetica Neue"/>
                          <a:ea typeface="Helvetica Neue"/>
                          <a:cs typeface="Helvetica Neue"/>
                          <a:sym typeface="Helvetica Neue"/>
                        </a:rPr>
                        <a:t>Tốc độ tăng trưởng hàng năm:</a:t>
                      </a:r>
                      <a:endParaRPr sz="1600" u="none" strike="noStrike" cap="none">
                        <a:latin typeface="Helvetica Neue"/>
                        <a:ea typeface="Helvetica Neue"/>
                        <a:cs typeface="Helvetica Neue"/>
                        <a:sym typeface="Helvetica Neue"/>
                      </a:endParaRPr>
                    </a:p>
                  </a:txBody>
                  <a:tcPr marL="0" marR="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24130" lvl="0" indent="0" algn="r" rtl="0">
                        <a:lnSpc>
                          <a:spcPct val="110476"/>
                        </a:lnSpc>
                        <a:spcBef>
                          <a:spcPts val="0"/>
                        </a:spcBef>
                        <a:spcAft>
                          <a:spcPts val="0"/>
                        </a:spcAft>
                        <a:buNone/>
                      </a:pPr>
                      <a:r>
                        <a:rPr lang="en-US" sz="1600" b="1" u="none" strike="noStrike" cap="none" dirty="0">
                          <a:solidFill>
                            <a:srgbClr val="DB2525"/>
                          </a:solidFill>
                          <a:latin typeface="Arial"/>
                          <a:ea typeface="Arial"/>
                          <a:cs typeface="Arial"/>
                          <a:sym typeface="Arial"/>
                        </a:rPr>
                        <a:t>8.5-10%</a:t>
                      </a:r>
                      <a:endParaRPr sz="1600" u="none" strike="noStrike" cap="none" dirty="0">
                        <a:latin typeface="Arial"/>
                        <a:ea typeface="Arial"/>
                        <a:cs typeface="Arial"/>
                        <a:sym typeface="Arial"/>
                      </a:endParaRPr>
                    </a:p>
                  </a:txBody>
                  <a:tcPr marL="0" marR="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371900">
                <a:tc>
                  <a:txBody>
                    <a:bodyPr/>
                    <a:lstStyle/>
                    <a:p>
                      <a:pPr marL="31750" marR="0" lvl="0" indent="0" algn="l" rtl="0">
                        <a:lnSpc>
                          <a:spcPct val="100000"/>
                        </a:lnSpc>
                        <a:spcBef>
                          <a:spcPts val="0"/>
                        </a:spcBef>
                        <a:spcAft>
                          <a:spcPts val="0"/>
                        </a:spcAft>
                        <a:buNone/>
                      </a:pPr>
                      <a:r>
                        <a:rPr lang="en-US" sz="1600" u="none" strike="noStrike" cap="none">
                          <a:solidFill>
                            <a:srgbClr val="374050"/>
                          </a:solidFill>
                          <a:latin typeface="Helvetica Neue"/>
                          <a:ea typeface="Helvetica Neue"/>
                          <a:cs typeface="Helvetica Neue"/>
                          <a:sym typeface="Helvetica Neue"/>
                        </a:rPr>
                        <a:t>Trung bình toàn cầu:</a:t>
                      </a:r>
                      <a:endParaRPr sz="1600" u="none" strike="noStrike" cap="none">
                        <a:latin typeface="Helvetica Neue"/>
                        <a:ea typeface="Helvetica Neue"/>
                        <a:cs typeface="Helvetica Neue"/>
                        <a:sym typeface="Helvetica Neue"/>
                      </a:endParaRPr>
                    </a:p>
                  </a:txBody>
                  <a:tcPr marL="0" marR="0" marT="463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24130" lvl="0" indent="0" algn="r" rtl="0">
                        <a:lnSpc>
                          <a:spcPct val="100000"/>
                        </a:lnSpc>
                        <a:spcBef>
                          <a:spcPts val="0"/>
                        </a:spcBef>
                        <a:spcAft>
                          <a:spcPts val="0"/>
                        </a:spcAft>
                        <a:buNone/>
                      </a:pPr>
                      <a:r>
                        <a:rPr lang="en-US" sz="1600" u="none" strike="noStrike" cap="none" dirty="0">
                          <a:solidFill>
                            <a:srgbClr val="1F2937"/>
                          </a:solidFill>
                          <a:latin typeface="Helvetica Neue"/>
                          <a:ea typeface="Helvetica Neue"/>
                          <a:cs typeface="Helvetica Neue"/>
                          <a:sym typeface="Helvetica Neue"/>
                        </a:rPr>
                        <a:t>1-2%</a:t>
                      </a:r>
                      <a:endParaRPr sz="1600" u="none" strike="noStrike" cap="none" dirty="0">
                        <a:latin typeface="Helvetica Neue"/>
                        <a:ea typeface="Helvetica Neue"/>
                        <a:cs typeface="Helvetica Neue"/>
                        <a:sym typeface="Helvetica Neue"/>
                      </a:endParaRPr>
                    </a:p>
                  </a:txBody>
                  <a:tcPr marL="0" marR="0" marT="463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371900">
                <a:tc>
                  <a:txBody>
                    <a:bodyPr/>
                    <a:lstStyle/>
                    <a:p>
                      <a:pPr marL="31750" marR="0" lvl="0" indent="0" algn="l" rtl="0">
                        <a:lnSpc>
                          <a:spcPct val="100000"/>
                        </a:lnSpc>
                        <a:spcBef>
                          <a:spcPts val="0"/>
                        </a:spcBef>
                        <a:spcAft>
                          <a:spcPts val="0"/>
                        </a:spcAft>
                        <a:buNone/>
                      </a:pPr>
                      <a:r>
                        <a:rPr lang="en-US" sz="1600" u="none" strike="noStrike" cap="none">
                          <a:solidFill>
                            <a:srgbClr val="374050"/>
                          </a:solidFill>
                          <a:latin typeface="Helvetica Neue"/>
                          <a:ea typeface="Helvetica Neue"/>
                          <a:cs typeface="Helvetica Neue"/>
                          <a:sym typeface="Helvetica Neue"/>
                        </a:rPr>
                        <a:t>Tiêu thụ bình quân đầu người:</a:t>
                      </a:r>
                      <a:endParaRPr sz="1600" u="none" strike="noStrike" cap="none">
                        <a:latin typeface="Helvetica Neue"/>
                        <a:ea typeface="Helvetica Neue"/>
                        <a:cs typeface="Helvetica Neue"/>
                        <a:sym typeface="Helvetica Neue"/>
                      </a:endParaRPr>
                    </a:p>
                  </a:txBody>
                  <a:tcPr marL="0" marR="0" marT="463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24130" lvl="0" indent="0" algn="r" rtl="0">
                        <a:lnSpc>
                          <a:spcPct val="100000"/>
                        </a:lnSpc>
                        <a:spcBef>
                          <a:spcPts val="0"/>
                        </a:spcBef>
                        <a:spcAft>
                          <a:spcPts val="0"/>
                        </a:spcAft>
                        <a:buNone/>
                      </a:pPr>
                      <a:r>
                        <a:rPr lang="en-US" sz="1600" u="none" strike="noStrike" cap="none" dirty="0">
                          <a:solidFill>
                            <a:srgbClr val="1F2937"/>
                          </a:solidFill>
                          <a:latin typeface="Helvetica Neue"/>
                          <a:ea typeface="Helvetica Neue"/>
                          <a:cs typeface="Helvetica Neue"/>
                          <a:sym typeface="Helvetica Neue"/>
                        </a:rPr>
                        <a:t>~1,000 </a:t>
                      </a:r>
                      <a:r>
                        <a:rPr lang="en-US" sz="1600" u="none" strike="noStrike" cap="none" dirty="0" err="1">
                          <a:solidFill>
                            <a:srgbClr val="1F2937"/>
                          </a:solidFill>
                          <a:latin typeface="Helvetica Neue"/>
                          <a:ea typeface="Helvetica Neue"/>
                          <a:cs typeface="Helvetica Neue"/>
                          <a:sym typeface="Helvetica Neue"/>
                        </a:rPr>
                        <a:t>kgoe</a:t>
                      </a:r>
                      <a:endParaRPr sz="1600" u="none" strike="noStrike" cap="none" dirty="0">
                        <a:latin typeface="Helvetica Neue"/>
                        <a:ea typeface="Helvetica Neue"/>
                        <a:cs typeface="Helvetica Neue"/>
                        <a:sym typeface="Helvetica Neue"/>
                      </a:endParaRPr>
                    </a:p>
                  </a:txBody>
                  <a:tcPr marL="0" marR="0" marT="463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405225">
                <a:tc>
                  <a:txBody>
                    <a:bodyPr/>
                    <a:lstStyle/>
                    <a:p>
                      <a:pPr marL="31750" marR="0" lvl="0" indent="0" algn="l" rtl="0">
                        <a:lnSpc>
                          <a:spcPct val="111904"/>
                        </a:lnSpc>
                        <a:spcBef>
                          <a:spcPts val="0"/>
                        </a:spcBef>
                        <a:spcAft>
                          <a:spcPts val="0"/>
                        </a:spcAft>
                        <a:buNone/>
                      </a:pPr>
                      <a:r>
                        <a:rPr lang="en-US" sz="1600" u="none" strike="noStrike" cap="none" dirty="0" err="1">
                          <a:solidFill>
                            <a:srgbClr val="374050"/>
                          </a:solidFill>
                          <a:latin typeface="Helvetica Neue"/>
                          <a:ea typeface="Helvetica Neue"/>
                          <a:cs typeface="Helvetica Neue"/>
                          <a:sym typeface="Helvetica Neue"/>
                        </a:rPr>
                        <a:t>Nhập</a:t>
                      </a:r>
                      <a:r>
                        <a:rPr lang="en-US" sz="1600" u="none" strike="noStrike" cap="none" dirty="0">
                          <a:solidFill>
                            <a:srgbClr val="374050"/>
                          </a:solidFill>
                          <a:latin typeface="Helvetica Neue"/>
                          <a:ea typeface="Helvetica Neue"/>
                          <a:cs typeface="Helvetica Neue"/>
                          <a:sym typeface="Helvetica Neue"/>
                        </a:rPr>
                        <a:t> </a:t>
                      </a:r>
                      <a:r>
                        <a:rPr lang="en-US" sz="1600" u="none" strike="noStrike" cap="none" dirty="0" err="1">
                          <a:solidFill>
                            <a:srgbClr val="374050"/>
                          </a:solidFill>
                          <a:latin typeface="Helvetica Neue"/>
                          <a:ea typeface="Helvetica Neue"/>
                          <a:cs typeface="Helvetica Neue"/>
                          <a:sym typeface="Helvetica Neue"/>
                        </a:rPr>
                        <a:t>khẩu</a:t>
                      </a:r>
                      <a:r>
                        <a:rPr lang="en-US" sz="1600" u="none" strike="noStrike" cap="none" dirty="0">
                          <a:solidFill>
                            <a:srgbClr val="374050"/>
                          </a:solidFill>
                          <a:latin typeface="Helvetica Neue"/>
                          <a:ea typeface="Helvetica Neue"/>
                          <a:cs typeface="Helvetica Neue"/>
                          <a:sym typeface="Helvetica Neue"/>
                        </a:rPr>
                        <a:t> </a:t>
                      </a:r>
                      <a:r>
                        <a:rPr lang="en-US" sz="1600" u="none" strike="noStrike" cap="none" dirty="0" err="1">
                          <a:solidFill>
                            <a:srgbClr val="374050"/>
                          </a:solidFill>
                          <a:latin typeface="Helvetica Neue"/>
                          <a:ea typeface="Helvetica Neue"/>
                          <a:cs typeface="Helvetica Neue"/>
                          <a:sym typeface="Helvetica Neue"/>
                        </a:rPr>
                        <a:t>năng</a:t>
                      </a:r>
                      <a:r>
                        <a:rPr lang="en-US" sz="1600" u="none" strike="noStrike" cap="none" dirty="0">
                          <a:solidFill>
                            <a:srgbClr val="374050"/>
                          </a:solidFill>
                          <a:latin typeface="Helvetica Neue"/>
                          <a:ea typeface="Helvetica Neue"/>
                          <a:cs typeface="Helvetica Neue"/>
                          <a:sym typeface="Helvetica Neue"/>
                        </a:rPr>
                        <a:t> </a:t>
                      </a:r>
                      <a:r>
                        <a:rPr lang="en-US" sz="1600" u="none" strike="noStrike" cap="none" dirty="0" err="1">
                          <a:solidFill>
                            <a:srgbClr val="374050"/>
                          </a:solidFill>
                          <a:latin typeface="Helvetica Neue"/>
                          <a:ea typeface="Helvetica Neue"/>
                          <a:cs typeface="Helvetica Neue"/>
                          <a:sym typeface="Helvetica Neue"/>
                        </a:rPr>
                        <a:t>lượng</a:t>
                      </a:r>
                      <a:r>
                        <a:rPr lang="en-US" sz="1600" u="none" strike="noStrike" cap="none" dirty="0">
                          <a:solidFill>
                            <a:srgbClr val="374050"/>
                          </a:solidFill>
                          <a:latin typeface="Helvetica Neue"/>
                          <a:ea typeface="Helvetica Neue"/>
                          <a:cs typeface="Helvetica Neue"/>
                          <a:sym typeface="Helvetica Neue"/>
                        </a:rPr>
                        <a:t>:</a:t>
                      </a:r>
                      <a:endParaRPr sz="1600" u="none" strike="noStrike" cap="none" dirty="0">
                        <a:latin typeface="Helvetica Neue"/>
                        <a:ea typeface="Helvetica Neue"/>
                        <a:cs typeface="Helvetica Neue"/>
                        <a:sym typeface="Helvetica Neue"/>
                      </a:endParaRPr>
                    </a:p>
                  </a:txBody>
                  <a:tcPr marL="0" marR="0" marT="463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24130" lvl="0" indent="0" algn="r" rtl="0">
                        <a:lnSpc>
                          <a:spcPct val="111904"/>
                        </a:lnSpc>
                        <a:spcBef>
                          <a:spcPts val="0"/>
                        </a:spcBef>
                        <a:spcAft>
                          <a:spcPts val="0"/>
                        </a:spcAft>
                        <a:buNone/>
                      </a:pPr>
                      <a:r>
                        <a:rPr lang="en-US" sz="1600" u="none" strike="noStrike" cap="none" dirty="0">
                          <a:solidFill>
                            <a:srgbClr val="1F2937"/>
                          </a:solidFill>
                          <a:latin typeface="Helvetica Neue"/>
                          <a:ea typeface="Helvetica Neue"/>
                          <a:cs typeface="Helvetica Neue"/>
                          <a:sym typeface="Helvetica Neue"/>
                        </a:rPr>
                        <a:t>35-40%</a:t>
                      </a:r>
                      <a:endParaRPr sz="1600" u="none" strike="noStrike" cap="none" dirty="0">
                        <a:latin typeface="Helvetica Neue"/>
                        <a:ea typeface="Helvetica Neue"/>
                        <a:cs typeface="Helvetica Neue"/>
                        <a:sym typeface="Helvetica Neue"/>
                      </a:endParaRPr>
                    </a:p>
                  </a:txBody>
                  <a:tcPr marL="0" marR="0" marT="463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grpSp>
        <p:nvGrpSpPr>
          <p:cNvPr id="445" name="Google Shape;445;p10"/>
          <p:cNvGrpSpPr/>
          <p:nvPr/>
        </p:nvGrpSpPr>
        <p:grpSpPr>
          <a:xfrm>
            <a:off x="4194123" y="1308277"/>
            <a:ext cx="3744906" cy="5167724"/>
            <a:chOff x="4184903" y="1490472"/>
            <a:chExt cx="3822700" cy="3868420"/>
          </a:xfrm>
        </p:grpSpPr>
        <p:sp>
          <p:nvSpPr>
            <p:cNvPr id="446" name="Google Shape;446;p10"/>
            <p:cNvSpPr/>
            <p:nvPr/>
          </p:nvSpPr>
          <p:spPr>
            <a:xfrm>
              <a:off x="4184903" y="1490472"/>
              <a:ext cx="3822700" cy="3868420"/>
            </a:xfrm>
            <a:custGeom>
              <a:avLst/>
              <a:gdLst/>
              <a:ahLst/>
              <a:cxnLst/>
              <a:rect l="l" t="t" r="r" b="b"/>
              <a:pathLst>
                <a:path w="3822700" h="3868420" extrusionOk="0">
                  <a:moveTo>
                    <a:pt x="3822191" y="3867911"/>
                  </a:moveTo>
                  <a:lnTo>
                    <a:pt x="0" y="3867911"/>
                  </a:lnTo>
                  <a:lnTo>
                    <a:pt x="0" y="0"/>
                  </a:lnTo>
                  <a:lnTo>
                    <a:pt x="3822191" y="0"/>
                  </a:lnTo>
                  <a:lnTo>
                    <a:pt x="3822191" y="52577"/>
                  </a:lnTo>
                  <a:lnTo>
                    <a:pt x="177545" y="52577"/>
                  </a:lnTo>
                  <a:lnTo>
                    <a:pt x="169100" y="52985"/>
                  </a:lnTo>
                  <a:lnTo>
                    <a:pt x="129910" y="67011"/>
                  </a:lnTo>
                  <a:lnTo>
                    <a:pt x="101954" y="97851"/>
                  </a:lnTo>
                  <a:lnTo>
                    <a:pt x="91820" y="138302"/>
                  </a:lnTo>
                  <a:lnTo>
                    <a:pt x="91820" y="3653027"/>
                  </a:lnTo>
                  <a:lnTo>
                    <a:pt x="101954" y="3693478"/>
                  </a:lnTo>
                  <a:lnTo>
                    <a:pt x="129910" y="3724318"/>
                  </a:lnTo>
                  <a:lnTo>
                    <a:pt x="169102" y="3738344"/>
                  </a:lnTo>
                  <a:lnTo>
                    <a:pt x="177545" y="3738752"/>
                  </a:lnTo>
                  <a:lnTo>
                    <a:pt x="3822191" y="3738752"/>
                  </a:lnTo>
                  <a:lnTo>
                    <a:pt x="3822191" y="3867911"/>
                  </a:lnTo>
                  <a:close/>
                </a:path>
                <a:path w="3822700" h="3868420" extrusionOk="0">
                  <a:moveTo>
                    <a:pt x="3822191" y="3738752"/>
                  </a:moveTo>
                  <a:lnTo>
                    <a:pt x="3644645" y="3738752"/>
                  </a:lnTo>
                  <a:lnTo>
                    <a:pt x="3653090" y="3738344"/>
                  </a:lnTo>
                  <a:lnTo>
                    <a:pt x="3661372" y="3737121"/>
                  </a:lnTo>
                  <a:lnTo>
                    <a:pt x="3699002" y="3719326"/>
                  </a:lnTo>
                  <a:lnTo>
                    <a:pt x="3723844" y="3685832"/>
                  </a:lnTo>
                  <a:lnTo>
                    <a:pt x="3730370" y="3653027"/>
                  </a:lnTo>
                  <a:lnTo>
                    <a:pt x="3730370" y="138302"/>
                  </a:lnTo>
                  <a:lnTo>
                    <a:pt x="3720236" y="97851"/>
                  </a:lnTo>
                  <a:lnTo>
                    <a:pt x="3692280" y="67011"/>
                  </a:lnTo>
                  <a:lnTo>
                    <a:pt x="3653090" y="52985"/>
                  </a:lnTo>
                  <a:lnTo>
                    <a:pt x="3644645" y="52577"/>
                  </a:lnTo>
                  <a:lnTo>
                    <a:pt x="3822191" y="52577"/>
                  </a:lnTo>
                  <a:lnTo>
                    <a:pt x="3822191" y="3738752"/>
                  </a:lnTo>
                  <a:close/>
                </a:path>
              </a:pathLst>
            </a:custGeom>
            <a:solidFill>
              <a:srgbClr val="000000">
                <a:alpha val="5098"/>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447" name="Google Shape;447;p10"/>
            <p:cNvSpPr/>
            <p:nvPr/>
          </p:nvSpPr>
          <p:spPr>
            <a:xfrm>
              <a:off x="4267199" y="1533524"/>
              <a:ext cx="3657600" cy="3705225"/>
            </a:xfrm>
            <a:custGeom>
              <a:avLst/>
              <a:gdLst/>
              <a:ahLst/>
              <a:cxnLst/>
              <a:rect l="l" t="t" r="r" b="b"/>
              <a:pathLst>
                <a:path w="3657600" h="3705225" extrusionOk="0">
                  <a:moveTo>
                    <a:pt x="3568603" y="3705224"/>
                  </a:moveTo>
                  <a:lnTo>
                    <a:pt x="88995" y="3705224"/>
                  </a:lnTo>
                  <a:lnTo>
                    <a:pt x="82801" y="3704614"/>
                  </a:lnTo>
                  <a:lnTo>
                    <a:pt x="37131" y="3685696"/>
                  </a:lnTo>
                  <a:lnTo>
                    <a:pt x="9643" y="3652202"/>
                  </a:lnTo>
                  <a:lnTo>
                    <a:pt x="0" y="3616229"/>
                  </a:lnTo>
                  <a:lnTo>
                    <a:pt x="0" y="3609974"/>
                  </a:lnTo>
                  <a:lnTo>
                    <a:pt x="0" y="88995"/>
                  </a:lnTo>
                  <a:lnTo>
                    <a:pt x="12577" y="47531"/>
                  </a:lnTo>
                  <a:lnTo>
                    <a:pt x="47531" y="12577"/>
                  </a:lnTo>
                  <a:lnTo>
                    <a:pt x="88995" y="0"/>
                  </a:lnTo>
                  <a:lnTo>
                    <a:pt x="3568603" y="0"/>
                  </a:lnTo>
                  <a:lnTo>
                    <a:pt x="3610066" y="12577"/>
                  </a:lnTo>
                  <a:lnTo>
                    <a:pt x="3645020" y="47531"/>
                  </a:lnTo>
                  <a:lnTo>
                    <a:pt x="3657599" y="88995"/>
                  </a:lnTo>
                  <a:lnTo>
                    <a:pt x="3657599" y="3616229"/>
                  </a:lnTo>
                  <a:lnTo>
                    <a:pt x="3645021" y="3657691"/>
                  </a:lnTo>
                  <a:lnTo>
                    <a:pt x="3610066" y="3692645"/>
                  </a:lnTo>
                  <a:lnTo>
                    <a:pt x="3574797" y="3704614"/>
                  </a:lnTo>
                  <a:lnTo>
                    <a:pt x="3568603" y="3705224"/>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448" name="Google Shape;448;p10"/>
            <p:cNvSpPr/>
            <p:nvPr/>
          </p:nvSpPr>
          <p:spPr>
            <a:xfrm>
              <a:off x="4419599" y="3752849"/>
              <a:ext cx="3352800" cy="1333500"/>
            </a:xfrm>
            <a:custGeom>
              <a:avLst/>
              <a:gdLst/>
              <a:ahLst/>
              <a:cxnLst/>
              <a:rect l="l" t="t" r="r" b="b"/>
              <a:pathLst>
                <a:path w="3352800" h="1333500" extrusionOk="0">
                  <a:moveTo>
                    <a:pt x="3319752" y="1333499"/>
                  </a:moveTo>
                  <a:lnTo>
                    <a:pt x="33047" y="1333499"/>
                  </a:lnTo>
                  <a:lnTo>
                    <a:pt x="28187" y="1332531"/>
                  </a:lnTo>
                  <a:lnTo>
                    <a:pt x="966" y="1305312"/>
                  </a:lnTo>
                  <a:lnTo>
                    <a:pt x="0" y="1300451"/>
                  </a:lnTo>
                  <a:lnTo>
                    <a:pt x="0" y="1295399"/>
                  </a:lnTo>
                  <a:lnTo>
                    <a:pt x="0" y="33047"/>
                  </a:lnTo>
                  <a:lnTo>
                    <a:pt x="28187" y="966"/>
                  </a:lnTo>
                  <a:lnTo>
                    <a:pt x="33047" y="0"/>
                  </a:lnTo>
                  <a:lnTo>
                    <a:pt x="3319752" y="0"/>
                  </a:lnTo>
                  <a:lnTo>
                    <a:pt x="3351832" y="28187"/>
                  </a:lnTo>
                  <a:lnTo>
                    <a:pt x="3352799" y="33047"/>
                  </a:lnTo>
                  <a:lnTo>
                    <a:pt x="3352799" y="1300451"/>
                  </a:lnTo>
                  <a:lnTo>
                    <a:pt x="3324611" y="1332531"/>
                  </a:lnTo>
                  <a:lnTo>
                    <a:pt x="3319752" y="1333499"/>
                  </a:lnTo>
                  <a:close/>
                </a:path>
              </a:pathLst>
            </a:custGeom>
            <a:solidFill>
              <a:srgbClr val="EFF5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449" name="Google Shape;449;p10"/>
          <p:cNvSpPr txBox="1"/>
          <p:nvPr/>
        </p:nvSpPr>
        <p:spPr>
          <a:xfrm>
            <a:off x="4406900" y="1657985"/>
            <a:ext cx="2999616" cy="261610"/>
          </a:xfrm>
          <a:prstGeom prst="rect">
            <a:avLst/>
          </a:prstGeom>
          <a:noFill/>
          <a:ln>
            <a:noFill/>
          </a:ln>
        </p:spPr>
        <p:txBody>
          <a:bodyPr spcFirstLastPara="1" wrap="square" lIns="0" tIns="15225" rIns="0" bIns="0" anchor="t" anchorCtr="0">
            <a:spAutoFit/>
          </a:bodyPr>
          <a:lstStyle/>
          <a:p>
            <a:pPr marL="12700" marR="0" lvl="0" indent="0" algn="l" rtl="0">
              <a:spcBef>
                <a:spcPts val="0"/>
              </a:spcBef>
              <a:spcAft>
                <a:spcPts val="0"/>
              </a:spcAft>
              <a:buNone/>
            </a:pPr>
            <a:r>
              <a:rPr lang="en-US" sz="2400" baseline="-25000">
                <a:solidFill>
                  <a:srgbClr val="049569"/>
                </a:solidFill>
                <a:latin typeface="Lato" panose="020F0502020204030203" pitchFamily="34" charset="0"/>
                <a:ea typeface="Lato" panose="020F0502020204030203" pitchFamily="34" charset="0"/>
                <a:cs typeface="Lato" panose="020F0502020204030203" pitchFamily="34" charset="0"/>
                <a:sym typeface="Arial Black"/>
              </a:rPr>
              <a:t> </a:t>
            </a:r>
            <a:r>
              <a:rPr lang="en-US" sz="1450" b="1">
                <a:solidFill>
                  <a:srgbClr val="1A5275"/>
                </a:solidFill>
                <a:latin typeface="Lato" panose="020F0502020204030203" pitchFamily="34" charset="0"/>
                <a:ea typeface="Lato" panose="020F0502020204030203" pitchFamily="34" charset="0"/>
                <a:cs typeface="Lato" panose="020F0502020204030203" pitchFamily="34" charset="0"/>
                <a:sym typeface="Arial"/>
              </a:rPr>
              <a:t>Cơ cấu nguồn năng lượng</a:t>
            </a:r>
            <a:endParaRPr sz="145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450" name="Google Shape;450;p10"/>
          <p:cNvSpPr/>
          <p:nvPr/>
        </p:nvSpPr>
        <p:spPr>
          <a:xfrm>
            <a:off x="4581512" y="4181474"/>
            <a:ext cx="38100" cy="723900"/>
          </a:xfrm>
          <a:custGeom>
            <a:avLst/>
            <a:gdLst/>
            <a:ahLst/>
            <a:cxnLst/>
            <a:rect l="l" t="t" r="r" b="b"/>
            <a:pathLst>
              <a:path w="38100" h="723900" extrusionOk="0">
                <a:moveTo>
                  <a:pt x="38100" y="702335"/>
                </a:moveTo>
                <a:lnTo>
                  <a:pt x="21577" y="685800"/>
                </a:lnTo>
                <a:lnTo>
                  <a:pt x="16535" y="685800"/>
                </a:lnTo>
                <a:lnTo>
                  <a:pt x="0" y="702335"/>
                </a:lnTo>
                <a:lnTo>
                  <a:pt x="0" y="707377"/>
                </a:lnTo>
                <a:lnTo>
                  <a:pt x="16535" y="723900"/>
                </a:lnTo>
                <a:lnTo>
                  <a:pt x="21577" y="723900"/>
                </a:lnTo>
                <a:lnTo>
                  <a:pt x="38100" y="707377"/>
                </a:lnTo>
                <a:lnTo>
                  <a:pt x="38100" y="704850"/>
                </a:lnTo>
                <a:lnTo>
                  <a:pt x="38100" y="702335"/>
                </a:lnTo>
                <a:close/>
              </a:path>
              <a:path w="38100" h="723900" extrusionOk="0">
                <a:moveTo>
                  <a:pt x="38100" y="473735"/>
                </a:moveTo>
                <a:lnTo>
                  <a:pt x="21577" y="457200"/>
                </a:lnTo>
                <a:lnTo>
                  <a:pt x="16535" y="457200"/>
                </a:lnTo>
                <a:lnTo>
                  <a:pt x="0" y="473735"/>
                </a:lnTo>
                <a:lnTo>
                  <a:pt x="0" y="478777"/>
                </a:lnTo>
                <a:lnTo>
                  <a:pt x="16535" y="495300"/>
                </a:lnTo>
                <a:lnTo>
                  <a:pt x="21577" y="495300"/>
                </a:lnTo>
                <a:lnTo>
                  <a:pt x="38100" y="478777"/>
                </a:lnTo>
                <a:lnTo>
                  <a:pt x="38100" y="476250"/>
                </a:lnTo>
                <a:lnTo>
                  <a:pt x="38100" y="473735"/>
                </a:lnTo>
                <a:close/>
              </a:path>
              <a:path w="38100" h="723900" extrusionOk="0">
                <a:moveTo>
                  <a:pt x="38100" y="245135"/>
                </a:moveTo>
                <a:lnTo>
                  <a:pt x="21577" y="228600"/>
                </a:lnTo>
                <a:lnTo>
                  <a:pt x="16535" y="228600"/>
                </a:lnTo>
                <a:lnTo>
                  <a:pt x="0" y="245135"/>
                </a:lnTo>
                <a:lnTo>
                  <a:pt x="0" y="250177"/>
                </a:lnTo>
                <a:lnTo>
                  <a:pt x="16535" y="266700"/>
                </a:lnTo>
                <a:lnTo>
                  <a:pt x="21577" y="266700"/>
                </a:lnTo>
                <a:lnTo>
                  <a:pt x="38100" y="250177"/>
                </a:lnTo>
                <a:lnTo>
                  <a:pt x="38100" y="247650"/>
                </a:lnTo>
                <a:lnTo>
                  <a:pt x="38100" y="245135"/>
                </a:lnTo>
                <a:close/>
              </a:path>
              <a:path w="38100" h="723900" extrusionOk="0">
                <a:moveTo>
                  <a:pt x="38100" y="16535"/>
                </a:moveTo>
                <a:lnTo>
                  <a:pt x="21577" y="0"/>
                </a:lnTo>
                <a:lnTo>
                  <a:pt x="16535" y="0"/>
                </a:lnTo>
                <a:lnTo>
                  <a:pt x="0" y="16535"/>
                </a:lnTo>
                <a:lnTo>
                  <a:pt x="0" y="21577"/>
                </a:lnTo>
                <a:lnTo>
                  <a:pt x="16535" y="38100"/>
                </a:lnTo>
                <a:lnTo>
                  <a:pt x="21577" y="38100"/>
                </a:lnTo>
                <a:lnTo>
                  <a:pt x="38100" y="21577"/>
                </a:lnTo>
                <a:lnTo>
                  <a:pt x="38100" y="19050"/>
                </a:lnTo>
                <a:lnTo>
                  <a:pt x="38100" y="16535"/>
                </a:lnTo>
                <a:close/>
              </a:path>
            </a:pathLst>
          </a:custGeom>
          <a:solidFill>
            <a:srgbClr val="374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451" name="Google Shape;451;p10"/>
          <p:cNvSpPr txBox="1"/>
          <p:nvPr/>
        </p:nvSpPr>
        <p:spPr>
          <a:xfrm>
            <a:off x="4580559" y="3924178"/>
            <a:ext cx="3178047" cy="2298060"/>
          </a:xfrm>
          <a:prstGeom prst="rect">
            <a:avLst/>
          </a:prstGeom>
          <a:solidFill>
            <a:srgbClr val="EFF5FF"/>
          </a:solidFill>
          <a:ln>
            <a:noFill/>
          </a:ln>
        </p:spPr>
        <p:txBody>
          <a:bodyPr spcFirstLastPara="1" wrap="square" lIns="0" tIns="81275" rIns="0" bIns="0" anchor="t" anchorCtr="0">
            <a:spAutoFit/>
          </a:bodyPr>
          <a:lstStyle/>
          <a:p>
            <a:pPr marL="12700" marR="0" lvl="0" algn="l" rtl="0">
              <a:spcBef>
                <a:spcPts val="0"/>
              </a:spcBef>
              <a:spcAft>
                <a:spcPts val="0"/>
              </a:spcAft>
            </a:pP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Các xu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hướng</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chính</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a:t>
            </a:r>
          </a:p>
          <a:p>
            <a:pPr marL="184150" marR="0" lvl="0" indent="-171450" algn="l" rtl="0">
              <a:spcBef>
                <a:spcPts val="0"/>
              </a:spcBef>
              <a:spcAft>
                <a:spcPts val="0"/>
              </a:spcAft>
              <a:buFont typeface="Arial" panose="020B0604020202020204" pitchFamily="34" charset="0"/>
              <a:buChar char="•"/>
            </a:pP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Than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tăng</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để</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sản</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xuất</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điện</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p>
          <a:p>
            <a:pPr marL="184150" marR="0" lvl="0" indent="-171450" algn="l" rtl="0">
              <a:spcBef>
                <a:spcPts val="0"/>
              </a:spcBef>
              <a:spcAft>
                <a:spcPts val="0"/>
              </a:spcAft>
              <a:buFont typeface="Arial" panose="020B0604020202020204" pitchFamily="34" charset="0"/>
              <a:buChar char="•"/>
            </a:pP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Năng</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lượng</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tái</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tạo</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tăng</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30-40%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hàng</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năm</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p>
          <a:p>
            <a:pPr marL="184150" marR="0" lvl="0" indent="-171450" algn="l" rtl="0">
              <a:spcBef>
                <a:spcPts val="0"/>
              </a:spcBef>
              <a:spcAft>
                <a:spcPts val="0"/>
              </a:spcAft>
              <a:buFont typeface="Arial" panose="020B0604020202020204" pitchFamily="34" charset="0"/>
              <a:buChar char="•"/>
            </a:pP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Sử</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dụng</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sinh</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khối</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truyền</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thống</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giảm</a:t>
            </a:r>
            <a:endPar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endParaRPr>
          </a:p>
          <a:p>
            <a:pPr marL="184150" marR="0" lvl="0" indent="-171450" algn="l" rtl="0">
              <a:spcBef>
                <a:spcPts val="0"/>
              </a:spcBef>
              <a:spcAft>
                <a:spcPts val="0"/>
              </a:spcAft>
              <a:buFont typeface="Arial" panose="020B0604020202020204" pitchFamily="34" charset="0"/>
              <a:buChar char="•"/>
            </a:pP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Khí</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đốt</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tự</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nhiên</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bị</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hạn</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chế</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bởi</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hạn</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chế</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nguồn</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cung</a:t>
            </a:r>
            <a:endParaRPr sz="18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grpSp>
        <p:nvGrpSpPr>
          <p:cNvPr id="452" name="Google Shape;452;p10"/>
          <p:cNvGrpSpPr/>
          <p:nvPr/>
        </p:nvGrpSpPr>
        <p:grpSpPr>
          <a:xfrm>
            <a:off x="8021659" y="1308277"/>
            <a:ext cx="4018116" cy="5167724"/>
            <a:chOff x="8071103" y="1490472"/>
            <a:chExt cx="3822700" cy="3868420"/>
          </a:xfrm>
        </p:grpSpPr>
        <p:sp>
          <p:nvSpPr>
            <p:cNvPr id="453" name="Google Shape;453;p10"/>
            <p:cNvSpPr/>
            <p:nvPr/>
          </p:nvSpPr>
          <p:spPr>
            <a:xfrm>
              <a:off x="8071103" y="1490472"/>
              <a:ext cx="3822700" cy="3868420"/>
            </a:xfrm>
            <a:custGeom>
              <a:avLst/>
              <a:gdLst/>
              <a:ahLst/>
              <a:cxnLst/>
              <a:rect l="l" t="t" r="r" b="b"/>
              <a:pathLst>
                <a:path w="3822700" h="3868420" extrusionOk="0">
                  <a:moveTo>
                    <a:pt x="3822191" y="3867911"/>
                  </a:moveTo>
                  <a:lnTo>
                    <a:pt x="0" y="3867911"/>
                  </a:lnTo>
                  <a:lnTo>
                    <a:pt x="0" y="0"/>
                  </a:lnTo>
                  <a:lnTo>
                    <a:pt x="3822191" y="0"/>
                  </a:lnTo>
                  <a:lnTo>
                    <a:pt x="3822191" y="52577"/>
                  </a:lnTo>
                  <a:lnTo>
                    <a:pt x="177545" y="52577"/>
                  </a:lnTo>
                  <a:lnTo>
                    <a:pt x="169101" y="52985"/>
                  </a:lnTo>
                  <a:lnTo>
                    <a:pt x="129909" y="67011"/>
                  </a:lnTo>
                  <a:lnTo>
                    <a:pt x="101953" y="97851"/>
                  </a:lnTo>
                  <a:lnTo>
                    <a:pt x="91820" y="138302"/>
                  </a:lnTo>
                  <a:lnTo>
                    <a:pt x="91820" y="3653027"/>
                  </a:lnTo>
                  <a:lnTo>
                    <a:pt x="101953" y="3693478"/>
                  </a:lnTo>
                  <a:lnTo>
                    <a:pt x="129909" y="3724318"/>
                  </a:lnTo>
                  <a:lnTo>
                    <a:pt x="169102" y="3738344"/>
                  </a:lnTo>
                  <a:lnTo>
                    <a:pt x="177545" y="3738752"/>
                  </a:lnTo>
                  <a:lnTo>
                    <a:pt x="3822191" y="3738752"/>
                  </a:lnTo>
                  <a:lnTo>
                    <a:pt x="3822191" y="3867911"/>
                  </a:lnTo>
                  <a:close/>
                </a:path>
                <a:path w="3822700" h="3868420" extrusionOk="0">
                  <a:moveTo>
                    <a:pt x="3822191" y="3738752"/>
                  </a:moveTo>
                  <a:lnTo>
                    <a:pt x="3644645" y="3738752"/>
                  </a:lnTo>
                  <a:lnTo>
                    <a:pt x="3653089" y="3738344"/>
                  </a:lnTo>
                  <a:lnTo>
                    <a:pt x="3661372" y="3737121"/>
                  </a:lnTo>
                  <a:lnTo>
                    <a:pt x="3699002" y="3719326"/>
                  </a:lnTo>
                  <a:lnTo>
                    <a:pt x="3723844" y="3685832"/>
                  </a:lnTo>
                  <a:lnTo>
                    <a:pt x="3730370" y="3653027"/>
                  </a:lnTo>
                  <a:lnTo>
                    <a:pt x="3730370" y="138302"/>
                  </a:lnTo>
                  <a:lnTo>
                    <a:pt x="3720235" y="97851"/>
                  </a:lnTo>
                  <a:lnTo>
                    <a:pt x="3692280" y="67011"/>
                  </a:lnTo>
                  <a:lnTo>
                    <a:pt x="3653089" y="52985"/>
                  </a:lnTo>
                  <a:lnTo>
                    <a:pt x="3644645" y="52577"/>
                  </a:lnTo>
                  <a:lnTo>
                    <a:pt x="3822191" y="52577"/>
                  </a:lnTo>
                  <a:lnTo>
                    <a:pt x="3822191" y="3738752"/>
                  </a:lnTo>
                  <a:close/>
                </a:path>
              </a:pathLst>
            </a:custGeom>
            <a:solidFill>
              <a:srgbClr val="000000">
                <a:alpha val="5098"/>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454" name="Google Shape;454;p10"/>
            <p:cNvSpPr/>
            <p:nvPr/>
          </p:nvSpPr>
          <p:spPr>
            <a:xfrm>
              <a:off x="8153398" y="1533524"/>
              <a:ext cx="3657600" cy="3705225"/>
            </a:xfrm>
            <a:custGeom>
              <a:avLst/>
              <a:gdLst/>
              <a:ahLst/>
              <a:cxnLst/>
              <a:rect l="l" t="t" r="r" b="b"/>
              <a:pathLst>
                <a:path w="3657600" h="3705225" extrusionOk="0">
                  <a:moveTo>
                    <a:pt x="3568604" y="3705224"/>
                  </a:moveTo>
                  <a:lnTo>
                    <a:pt x="88996" y="3705224"/>
                  </a:lnTo>
                  <a:lnTo>
                    <a:pt x="82801" y="3704614"/>
                  </a:lnTo>
                  <a:lnTo>
                    <a:pt x="37132" y="3685696"/>
                  </a:lnTo>
                  <a:lnTo>
                    <a:pt x="9643" y="3652202"/>
                  </a:lnTo>
                  <a:lnTo>
                    <a:pt x="0" y="3616229"/>
                  </a:lnTo>
                  <a:lnTo>
                    <a:pt x="0" y="3609974"/>
                  </a:lnTo>
                  <a:lnTo>
                    <a:pt x="0" y="88995"/>
                  </a:lnTo>
                  <a:lnTo>
                    <a:pt x="12577" y="47531"/>
                  </a:lnTo>
                  <a:lnTo>
                    <a:pt x="47532" y="12577"/>
                  </a:lnTo>
                  <a:lnTo>
                    <a:pt x="88996" y="0"/>
                  </a:lnTo>
                  <a:lnTo>
                    <a:pt x="3568604" y="0"/>
                  </a:lnTo>
                  <a:lnTo>
                    <a:pt x="3610065" y="12577"/>
                  </a:lnTo>
                  <a:lnTo>
                    <a:pt x="3645021" y="47531"/>
                  </a:lnTo>
                  <a:lnTo>
                    <a:pt x="3657600" y="88995"/>
                  </a:lnTo>
                  <a:lnTo>
                    <a:pt x="3657600" y="3616229"/>
                  </a:lnTo>
                  <a:lnTo>
                    <a:pt x="3645021" y="3657691"/>
                  </a:lnTo>
                  <a:lnTo>
                    <a:pt x="3610065" y="3692645"/>
                  </a:lnTo>
                  <a:lnTo>
                    <a:pt x="3574798" y="3704614"/>
                  </a:lnTo>
                  <a:lnTo>
                    <a:pt x="3568604" y="3705224"/>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455" name="Google Shape;455;p10"/>
            <p:cNvSpPr/>
            <p:nvPr/>
          </p:nvSpPr>
          <p:spPr>
            <a:xfrm>
              <a:off x="8305799" y="4133849"/>
              <a:ext cx="3352800" cy="800100"/>
            </a:xfrm>
            <a:custGeom>
              <a:avLst/>
              <a:gdLst/>
              <a:ahLst/>
              <a:cxnLst/>
              <a:rect l="l" t="t" r="r" b="b"/>
              <a:pathLst>
                <a:path w="3352800" h="800100" extrusionOk="0">
                  <a:moveTo>
                    <a:pt x="3319750" y="800099"/>
                  </a:moveTo>
                  <a:lnTo>
                    <a:pt x="33047" y="800099"/>
                  </a:lnTo>
                  <a:lnTo>
                    <a:pt x="28187" y="799132"/>
                  </a:lnTo>
                  <a:lnTo>
                    <a:pt x="966" y="771911"/>
                  </a:lnTo>
                  <a:lnTo>
                    <a:pt x="0" y="767051"/>
                  </a:lnTo>
                  <a:lnTo>
                    <a:pt x="0" y="761999"/>
                  </a:lnTo>
                  <a:lnTo>
                    <a:pt x="0" y="33047"/>
                  </a:lnTo>
                  <a:lnTo>
                    <a:pt x="28187" y="966"/>
                  </a:lnTo>
                  <a:lnTo>
                    <a:pt x="33047" y="0"/>
                  </a:lnTo>
                  <a:lnTo>
                    <a:pt x="3319750" y="0"/>
                  </a:lnTo>
                  <a:lnTo>
                    <a:pt x="3351831" y="28187"/>
                  </a:lnTo>
                  <a:lnTo>
                    <a:pt x="3352798" y="33047"/>
                  </a:lnTo>
                  <a:lnTo>
                    <a:pt x="3352798" y="767051"/>
                  </a:lnTo>
                  <a:lnTo>
                    <a:pt x="3324609" y="799132"/>
                  </a:lnTo>
                  <a:lnTo>
                    <a:pt x="3319750" y="800099"/>
                  </a:lnTo>
                  <a:close/>
                </a:path>
              </a:pathLst>
            </a:custGeom>
            <a:solidFill>
              <a:srgbClr val="FFFAEB"/>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456" name="Google Shape;456;p10"/>
          <p:cNvSpPr txBox="1"/>
          <p:nvPr/>
        </p:nvSpPr>
        <p:spPr>
          <a:xfrm>
            <a:off x="8293100" y="1657985"/>
            <a:ext cx="3245485" cy="261610"/>
          </a:xfrm>
          <a:prstGeom prst="rect">
            <a:avLst/>
          </a:prstGeom>
          <a:noFill/>
          <a:ln>
            <a:noFill/>
          </a:ln>
        </p:spPr>
        <p:txBody>
          <a:bodyPr spcFirstLastPara="1" wrap="square" lIns="0" tIns="15225" rIns="0" bIns="0" anchor="t" anchorCtr="0">
            <a:spAutoFit/>
          </a:bodyPr>
          <a:lstStyle/>
          <a:p>
            <a:pPr marL="12700" marR="0" lvl="0" indent="0" algn="l" rtl="0">
              <a:spcBef>
                <a:spcPts val="0"/>
              </a:spcBef>
              <a:spcAft>
                <a:spcPts val="0"/>
              </a:spcAft>
              <a:buNone/>
            </a:pPr>
            <a:r>
              <a:rPr lang="en-US" sz="2400" baseline="-25000" dirty="0">
                <a:solidFill>
                  <a:srgbClr val="7C3AEC"/>
                </a:solidFill>
                <a:latin typeface="Lato" panose="020F0502020204030203" pitchFamily="34" charset="0"/>
                <a:ea typeface="Lato" panose="020F0502020204030203" pitchFamily="34" charset="0"/>
                <a:cs typeface="Lato" panose="020F0502020204030203" pitchFamily="34" charset="0"/>
                <a:sym typeface="Arial Black"/>
              </a:rPr>
              <a:t> </a:t>
            </a:r>
            <a:r>
              <a:rPr lang="en-US" sz="1450" b="1" dirty="0">
                <a:solidFill>
                  <a:srgbClr val="1A5275"/>
                </a:solidFill>
                <a:latin typeface="Lato" panose="020F0502020204030203" pitchFamily="34" charset="0"/>
                <a:ea typeface="Lato" panose="020F0502020204030203" pitchFamily="34" charset="0"/>
                <a:cs typeface="Lato" panose="020F0502020204030203" pitchFamily="34" charset="0"/>
                <a:sym typeface="Arial"/>
              </a:rPr>
              <a:t>Hiệu </a:t>
            </a:r>
            <a:r>
              <a:rPr lang="en-US" sz="1450" b="1" dirty="0" err="1">
                <a:solidFill>
                  <a:srgbClr val="1A5275"/>
                </a:solidFill>
                <a:latin typeface="Lato" panose="020F0502020204030203" pitchFamily="34" charset="0"/>
                <a:ea typeface="Lato" panose="020F0502020204030203" pitchFamily="34" charset="0"/>
                <a:cs typeface="Lato" panose="020F0502020204030203" pitchFamily="34" charset="0"/>
                <a:sym typeface="Arial"/>
              </a:rPr>
              <a:t>quả</a:t>
            </a:r>
            <a:r>
              <a:rPr lang="en-US" sz="1450" b="1" dirty="0">
                <a:solidFill>
                  <a:srgbClr val="1A5275"/>
                </a:solidFill>
                <a:latin typeface="Lato" panose="020F0502020204030203" pitchFamily="34" charset="0"/>
                <a:ea typeface="Lato" panose="020F0502020204030203" pitchFamily="34" charset="0"/>
                <a:cs typeface="Lato" panose="020F0502020204030203" pitchFamily="34" charset="0"/>
                <a:sym typeface="Arial"/>
              </a:rPr>
              <a:t> </a:t>
            </a:r>
            <a:r>
              <a:rPr lang="en-US" sz="1450" b="1" dirty="0" err="1">
                <a:solidFill>
                  <a:srgbClr val="1A5275"/>
                </a:solidFill>
                <a:latin typeface="Lato" panose="020F0502020204030203" pitchFamily="34" charset="0"/>
                <a:ea typeface="Lato" panose="020F0502020204030203" pitchFamily="34" charset="0"/>
                <a:cs typeface="Lato" panose="020F0502020204030203" pitchFamily="34" charset="0"/>
                <a:sym typeface="Arial"/>
              </a:rPr>
              <a:t>chuyển</a:t>
            </a:r>
            <a:r>
              <a:rPr lang="en-US" sz="1450" b="1" dirty="0">
                <a:solidFill>
                  <a:srgbClr val="1A5275"/>
                </a:solidFill>
                <a:latin typeface="Lato" panose="020F0502020204030203" pitchFamily="34" charset="0"/>
                <a:ea typeface="Lato" panose="020F0502020204030203" pitchFamily="34" charset="0"/>
                <a:cs typeface="Lato" panose="020F0502020204030203" pitchFamily="34" charset="0"/>
                <a:sym typeface="Arial"/>
              </a:rPr>
              <a:t> </a:t>
            </a:r>
            <a:r>
              <a:rPr lang="en-US" sz="1450" b="1" dirty="0" err="1">
                <a:solidFill>
                  <a:srgbClr val="1A5275"/>
                </a:solidFill>
                <a:latin typeface="Lato" panose="020F0502020204030203" pitchFamily="34" charset="0"/>
                <a:ea typeface="Lato" panose="020F0502020204030203" pitchFamily="34" charset="0"/>
                <a:cs typeface="Lato" panose="020F0502020204030203" pitchFamily="34" charset="0"/>
                <a:sym typeface="Arial"/>
              </a:rPr>
              <a:t>đổi</a:t>
            </a:r>
            <a:r>
              <a:rPr lang="en-US" sz="1450" b="1" dirty="0">
                <a:solidFill>
                  <a:srgbClr val="1A5275"/>
                </a:solidFill>
                <a:latin typeface="Lato" panose="020F0502020204030203" pitchFamily="34" charset="0"/>
                <a:ea typeface="Lato" panose="020F0502020204030203" pitchFamily="34" charset="0"/>
                <a:cs typeface="Lato" panose="020F0502020204030203" pitchFamily="34" charset="0"/>
                <a:sym typeface="Arial"/>
              </a:rPr>
              <a:t> </a:t>
            </a:r>
            <a:r>
              <a:rPr lang="en-US" sz="1450" b="1" dirty="0" err="1">
                <a:solidFill>
                  <a:srgbClr val="1A5275"/>
                </a:solidFill>
                <a:latin typeface="Lato" panose="020F0502020204030203" pitchFamily="34" charset="0"/>
                <a:ea typeface="Lato" panose="020F0502020204030203" pitchFamily="34" charset="0"/>
                <a:cs typeface="Lato" panose="020F0502020204030203" pitchFamily="34" charset="0"/>
                <a:sym typeface="Arial"/>
              </a:rPr>
              <a:t>năng</a:t>
            </a:r>
            <a:r>
              <a:rPr lang="en-US" sz="1450" b="1" dirty="0">
                <a:solidFill>
                  <a:srgbClr val="1A5275"/>
                </a:solidFill>
                <a:latin typeface="Lato" panose="020F0502020204030203" pitchFamily="34" charset="0"/>
                <a:ea typeface="Lato" panose="020F0502020204030203" pitchFamily="34" charset="0"/>
                <a:cs typeface="Lato" panose="020F0502020204030203" pitchFamily="34" charset="0"/>
                <a:sym typeface="Arial"/>
              </a:rPr>
              <a:t> </a:t>
            </a:r>
            <a:r>
              <a:rPr lang="en-US" sz="1450" b="1" dirty="0" err="1">
                <a:solidFill>
                  <a:srgbClr val="1A5275"/>
                </a:solidFill>
                <a:latin typeface="Lato" panose="020F0502020204030203" pitchFamily="34" charset="0"/>
                <a:ea typeface="Lato" panose="020F0502020204030203" pitchFamily="34" charset="0"/>
                <a:cs typeface="Lato" panose="020F0502020204030203" pitchFamily="34" charset="0"/>
                <a:sym typeface="Arial"/>
              </a:rPr>
              <a:t>lượng</a:t>
            </a:r>
            <a:endParaRPr sz="1450" dirty="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457" name="Google Shape;457;p10"/>
          <p:cNvSpPr/>
          <p:nvPr/>
        </p:nvSpPr>
        <p:spPr>
          <a:xfrm>
            <a:off x="8305799" y="2076450"/>
            <a:ext cx="1600200" cy="876300"/>
          </a:xfrm>
          <a:custGeom>
            <a:avLst/>
            <a:gdLst/>
            <a:ahLst/>
            <a:cxnLst/>
            <a:rect l="l" t="t" r="r" b="b"/>
            <a:pathLst>
              <a:path w="1600200" h="876300" extrusionOk="0">
                <a:moveTo>
                  <a:pt x="1529003" y="876299"/>
                </a:moveTo>
                <a:lnTo>
                  <a:pt x="71196" y="876299"/>
                </a:lnTo>
                <a:lnTo>
                  <a:pt x="66240" y="875811"/>
                </a:lnTo>
                <a:lnTo>
                  <a:pt x="29704" y="860677"/>
                </a:lnTo>
                <a:lnTo>
                  <a:pt x="3885" y="824637"/>
                </a:lnTo>
                <a:lnTo>
                  <a:pt x="0" y="800099"/>
                </a:lnTo>
                <a:lnTo>
                  <a:pt x="0" y="71196"/>
                </a:lnTo>
                <a:lnTo>
                  <a:pt x="15621" y="29704"/>
                </a:lnTo>
                <a:lnTo>
                  <a:pt x="51661" y="3885"/>
                </a:lnTo>
                <a:lnTo>
                  <a:pt x="71196" y="0"/>
                </a:lnTo>
                <a:lnTo>
                  <a:pt x="1529003" y="0"/>
                </a:lnTo>
                <a:lnTo>
                  <a:pt x="1570494" y="15621"/>
                </a:lnTo>
                <a:lnTo>
                  <a:pt x="1596312" y="51661"/>
                </a:lnTo>
                <a:lnTo>
                  <a:pt x="1600198" y="71196"/>
                </a:lnTo>
                <a:lnTo>
                  <a:pt x="1600198" y="805103"/>
                </a:lnTo>
                <a:lnTo>
                  <a:pt x="1584577" y="846594"/>
                </a:lnTo>
                <a:lnTo>
                  <a:pt x="1548536" y="872413"/>
                </a:lnTo>
                <a:lnTo>
                  <a:pt x="1529003" y="876299"/>
                </a:lnTo>
                <a:close/>
              </a:path>
            </a:pathLst>
          </a:custGeom>
          <a:solidFill>
            <a:srgbClr val="ECE8FE"/>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458" name="Google Shape;458;p10"/>
          <p:cNvSpPr txBox="1"/>
          <p:nvPr/>
        </p:nvSpPr>
        <p:spPr>
          <a:xfrm>
            <a:off x="8459489" y="2133146"/>
            <a:ext cx="1292860" cy="503279"/>
          </a:xfrm>
          <a:prstGeom prst="rect">
            <a:avLst/>
          </a:prstGeom>
          <a:noFill/>
          <a:ln>
            <a:noFill/>
          </a:ln>
        </p:spPr>
        <p:txBody>
          <a:bodyPr spcFirstLastPara="1" wrap="square" lIns="0" tIns="66675" rIns="0" bIns="0" anchor="t" anchorCtr="0">
            <a:spAutoFit/>
          </a:bodyPr>
          <a:lstStyle/>
          <a:p>
            <a:pPr marL="0" marR="0" lvl="0" indent="0" algn="ctr" rtl="0">
              <a:spcBef>
                <a:spcPts val="0"/>
              </a:spcBef>
              <a:spcAft>
                <a:spcPts val="0"/>
              </a:spcAft>
              <a:buNone/>
            </a:pPr>
            <a:r>
              <a:rPr lang="en-US" sz="1500" b="1">
                <a:solidFill>
                  <a:srgbClr val="5B20B5"/>
                </a:solidFill>
                <a:latin typeface="Lato" panose="020F0502020204030203" pitchFamily="34" charset="0"/>
                <a:ea typeface="Lato" panose="020F0502020204030203" pitchFamily="34" charset="0"/>
                <a:cs typeface="Lato" panose="020F0502020204030203" pitchFamily="34" charset="0"/>
                <a:sym typeface="Arial"/>
              </a:rPr>
              <a:t>35-38%</a:t>
            </a:r>
            <a:endParaRPr sz="150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a:p>
            <a:pPr marL="12700" marR="5080" lvl="0" indent="0" algn="ctr" rtl="0">
              <a:lnSpc>
                <a:spcPct val="119000"/>
              </a:lnSpc>
              <a:spcBef>
                <a:spcPts val="65"/>
              </a:spcBef>
              <a:spcAft>
                <a:spcPts val="0"/>
              </a:spcAft>
              <a:buNone/>
            </a:pPr>
            <a:r>
              <a:rPr lang="en-US" sz="105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Hiệu suất phát điện</a:t>
            </a:r>
            <a:endParaRPr sz="10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459" name="Google Shape;459;p10"/>
          <p:cNvSpPr/>
          <p:nvPr/>
        </p:nvSpPr>
        <p:spPr>
          <a:xfrm>
            <a:off x="10058399" y="2076450"/>
            <a:ext cx="1600200" cy="876300"/>
          </a:xfrm>
          <a:custGeom>
            <a:avLst/>
            <a:gdLst/>
            <a:ahLst/>
            <a:cxnLst/>
            <a:rect l="l" t="t" r="r" b="b"/>
            <a:pathLst>
              <a:path w="1600200" h="876300" extrusionOk="0">
                <a:moveTo>
                  <a:pt x="1529003" y="876299"/>
                </a:moveTo>
                <a:lnTo>
                  <a:pt x="71195" y="876299"/>
                </a:lnTo>
                <a:lnTo>
                  <a:pt x="66240" y="875811"/>
                </a:lnTo>
                <a:lnTo>
                  <a:pt x="29705" y="860677"/>
                </a:lnTo>
                <a:lnTo>
                  <a:pt x="3884" y="824637"/>
                </a:lnTo>
                <a:lnTo>
                  <a:pt x="0" y="805103"/>
                </a:lnTo>
                <a:lnTo>
                  <a:pt x="0" y="800099"/>
                </a:lnTo>
                <a:lnTo>
                  <a:pt x="0" y="71196"/>
                </a:lnTo>
                <a:lnTo>
                  <a:pt x="15622" y="29704"/>
                </a:lnTo>
                <a:lnTo>
                  <a:pt x="51660" y="3885"/>
                </a:lnTo>
                <a:lnTo>
                  <a:pt x="71195" y="0"/>
                </a:lnTo>
                <a:lnTo>
                  <a:pt x="1529003" y="0"/>
                </a:lnTo>
                <a:lnTo>
                  <a:pt x="1570493" y="15621"/>
                </a:lnTo>
                <a:lnTo>
                  <a:pt x="1596311" y="51661"/>
                </a:lnTo>
                <a:lnTo>
                  <a:pt x="1600198" y="71196"/>
                </a:lnTo>
                <a:lnTo>
                  <a:pt x="1600198" y="805103"/>
                </a:lnTo>
                <a:lnTo>
                  <a:pt x="1584576" y="846594"/>
                </a:lnTo>
                <a:lnTo>
                  <a:pt x="1548536" y="872413"/>
                </a:lnTo>
                <a:lnTo>
                  <a:pt x="1533957" y="875811"/>
                </a:lnTo>
                <a:lnTo>
                  <a:pt x="1529003" y="876299"/>
                </a:lnTo>
                <a:close/>
              </a:path>
            </a:pathLst>
          </a:custGeom>
          <a:solidFill>
            <a:srgbClr val="FEE2E2"/>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460" name="Google Shape;460;p10"/>
          <p:cNvSpPr txBox="1"/>
          <p:nvPr/>
        </p:nvSpPr>
        <p:spPr>
          <a:xfrm>
            <a:off x="10282485" y="2133146"/>
            <a:ext cx="1152525" cy="695575"/>
          </a:xfrm>
          <a:prstGeom prst="rect">
            <a:avLst/>
          </a:prstGeom>
          <a:noFill/>
          <a:ln>
            <a:noFill/>
          </a:ln>
        </p:spPr>
        <p:txBody>
          <a:bodyPr spcFirstLastPara="1" wrap="square" lIns="0" tIns="66675" rIns="0" bIns="0" anchor="t" anchorCtr="0">
            <a:spAutoFit/>
          </a:bodyPr>
          <a:lstStyle/>
          <a:p>
            <a:pPr marL="0" marR="0" lvl="0" indent="0" algn="ctr" rtl="0">
              <a:spcBef>
                <a:spcPts val="0"/>
              </a:spcBef>
              <a:spcAft>
                <a:spcPts val="0"/>
              </a:spcAft>
              <a:buNone/>
            </a:pPr>
            <a:r>
              <a:rPr lang="en-US" sz="1500" b="1">
                <a:solidFill>
                  <a:srgbClr val="991B1B"/>
                </a:solidFill>
                <a:latin typeface="Lato" panose="020F0502020204030203" pitchFamily="34" charset="0"/>
                <a:ea typeface="Lato" panose="020F0502020204030203" pitchFamily="34" charset="0"/>
                <a:cs typeface="Lato" panose="020F0502020204030203" pitchFamily="34" charset="0"/>
                <a:sym typeface="Arial"/>
              </a:rPr>
              <a:t>6.88%</a:t>
            </a:r>
            <a:endParaRPr sz="150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a:p>
            <a:pPr marL="12700" marR="5080" lvl="0" indent="-635" algn="ctr" rtl="0">
              <a:lnSpc>
                <a:spcPct val="119000"/>
              </a:lnSpc>
              <a:spcBef>
                <a:spcPts val="65"/>
              </a:spcBef>
              <a:spcAft>
                <a:spcPts val="0"/>
              </a:spcAft>
              <a:buNone/>
            </a:pPr>
            <a:r>
              <a:rPr lang="en-US" sz="105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Tổn thất phân phối và truyền tải</a:t>
            </a:r>
            <a:endParaRPr sz="10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461" name="Google Shape;461;p10"/>
          <p:cNvSpPr/>
          <p:nvPr/>
        </p:nvSpPr>
        <p:spPr>
          <a:xfrm>
            <a:off x="8305799" y="3105149"/>
            <a:ext cx="1600200" cy="876300"/>
          </a:xfrm>
          <a:custGeom>
            <a:avLst/>
            <a:gdLst/>
            <a:ahLst/>
            <a:cxnLst/>
            <a:rect l="l" t="t" r="r" b="b"/>
            <a:pathLst>
              <a:path w="1600200" h="876300" extrusionOk="0">
                <a:moveTo>
                  <a:pt x="1529003" y="876299"/>
                </a:moveTo>
                <a:lnTo>
                  <a:pt x="71196" y="876299"/>
                </a:lnTo>
                <a:lnTo>
                  <a:pt x="66240" y="875811"/>
                </a:lnTo>
                <a:lnTo>
                  <a:pt x="29704" y="860678"/>
                </a:lnTo>
                <a:lnTo>
                  <a:pt x="3885" y="824637"/>
                </a:lnTo>
                <a:lnTo>
                  <a:pt x="0" y="800099"/>
                </a:lnTo>
                <a:lnTo>
                  <a:pt x="0" y="71196"/>
                </a:lnTo>
                <a:lnTo>
                  <a:pt x="15621" y="29705"/>
                </a:lnTo>
                <a:lnTo>
                  <a:pt x="51661" y="3885"/>
                </a:lnTo>
                <a:lnTo>
                  <a:pt x="71196" y="0"/>
                </a:lnTo>
                <a:lnTo>
                  <a:pt x="1529003" y="0"/>
                </a:lnTo>
                <a:lnTo>
                  <a:pt x="1570494" y="15621"/>
                </a:lnTo>
                <a:lnTo>
                  <a:pt x="1596312" y="51661"/>
                </a:lnTo>
                <a:lnTo>
                  <a:pt x="1600198" y="71196"/>
                </a:lnTo>
                <a:lnTo>
                  <a:pt x="1600198" y="805103"/>
                </a:lnTo>
                <a:lnTo>
                  <a:pt x="1584577" y="846594"/>
                </a:lnTo>
                <a:lnTo>
                  <a:pt x="1548536" y="872413"/>
                </a:lnTo>
                <a:lnTo>
                  <a:pt x="1529003" y="876299"/>
                </a:lnTo>
                <a:close/>
              </a:path>
            </a:pathLst>
          </a:custGeom>
          <a:solidFill>
            <a:srgbClr val="DAE9FE"/>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462" name="Google Shape;462;p10"/>
          <p:cNvSpPr txBox="1"/>
          <p:nvPr/>
        </p:nvSpPr>
        <p:spPr>
          <a:xfrm>
            <a:off x="8477944" y="3161846"/>
            <a:ext cx="1256030" cy="821379"/>
          </a:xfrm>
          <a:prstGeom prst="rect">
            <a:avLst/>
          </a:prstGeom>
          <a:noFill/>
          <a:ln>
            <a:noFill/>
          </a:ln>
        </p:spPr>
        <p:txBody>
          <a:bodyPr spcFirstLastPara="1" wrap="square" lIns="0" tIns="66675" rIns="0" bIns="0" anchor="t" anchorCtr="0">
            <a:spAutoFit/>
          </a:bodyPr>
          <a:lstStyle/>
          <a:p>
            <a:pPr marL="0" marR="0" lvl="0" indent="0" algn="ctr" rtl="0">
              <a:spcBef>
                <a:spcPts val="0"/>
              </a:spcBef>
              <a:spcAft>
                <a:spcPts val="0"/>
              </a:spcAft>
              <a:buNone/>
            </a:pPr>
            <a:r>
              <a:rPr lang="en-US" sz="1500" b="1">
                <a:solidFill>
                  <a:srgbClr val="1D40AF"/>
                </a:solidFill>
                <a:latin typeface="Lato" panose="020F0502020204030203" pitchFamily="34" charset="0"/>
                <a:ea typeface="Lato" panose="020F0502020204030203" pitchFamily="34" charset="0"/>
                <a:cs typeface="Lato" panose="020F0502020204030203" pitchFamily="34" charset="0"/>
                <a:sym typeface="Arial"/>
              </a:rPr>
              <a:t>7-9%</a:t>
            </a:r>
            <a:endParaRPr sz="150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a:p>
            <a:pPr marL="0" marR="0" lvl="0" indent="0" algn="ctr" rtl="0">
              <a:spcBef>
                <a:spcPts val="300"/>
              </a:spcBef>
              <a:spcAft>
                <a:spcPts val="0"/>
              </a:spcAft>
              <a:buNone/>
            </a:pPr>
            <a:r>
              <a:rPr lang="vi-VN" sz="105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Sử dụng năng lượng trong nhà máy lọc dầu</a:t>
            </a:r>
            <a:endParaRPr sz="10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463" name="Google Shape;463;p10"/>
          <p:cNvSpPr/>
          <p:nvPr/>
        </p:nvSpPr>
        <p:spPr>
          <a:xfrm>
            <a:off x="10058399" y="3105149"/>
            <a:ext cx="1600200" cy="876300"/>
          </a:xfrm>
          <a:custGeom>
            <a:avLst/>
            <a:gdLst/>
            <a:ahLst/>
            <a:cxnLst/>
            <a:rect l="l" t="t" r="r" b="b"/>
            <a:pathLst>
              <a:path w="1600200" h="876300" extrusionOk="0">
                <a:moveTo>
                  <a:pt x="1529003" y="876299"/>
                </a:moveTo>
                <a:lnTo>
                  <a:pt x="71195" y="876299"/>
                </a:lnTo>
                <a:lnTo>
                  <a:pt x="66240" y="875811"/>
                </a:lnTo>
                <a:lnTo>
                  <a:pt x="29705" y="860678"/>
                </a:lnTo>
                <a:lnTo>
                  <a:pt x="3884" y="824637"/>
                </a:lnTo>
                <a:lnTo>
                  <a:pt x="0" y="805103"/>
                </a:lnTo>
                <a:lnTo>
                  <a:pt x="0" y="800099"/>
                </a:lnTo>
                <a:lnTo>
                  <a:pt x="0" y="71196"/>
                </a:lnTo>
                <a:lnTo>
                  <a:pt x="15622" y="29705"/>
                </a:lnTo>
                <a:lnTo>
                  <a:pt x="51660" y="3885"/>
                </a:lnTo>
                <a:lnTo>
                  <a:pt x="71195" y="0"/>
                </a:lnTo>
                <a:lnTo>
                  <a:pt x="1529003" y="0"/>
                </a:lnTo>
                <a:lnTo>
                  <a:pt x="1570493" y="15621"/>
                </a:lnTo>
                <a:lnTo>
                  <a:pt x="1596311" y="51661"/>
                </a:lnTo>
                <a:lnTo>
                  <a:pt x="1600198" y="71196"/>
                </a:lnTo>
                <a:lnTo>
                  <a:pt x="1600198" y="805103"/>
                </a:lnTo>
                <a:lnTo>
                  <a:pt x="1584576" y="846594"/>
                </a:lnTo>
                <a:lnTo>
                  <a:pt x="1548536" y="872413"/>
                </a:lnTo>
                <a:lnTo>
                  <a:pt x="1533957" y="875811"/>
                </a:lnTo>
                <a:lnTo>
                  <a:pt x="1529003" y="876299"/>
                </a:lnTo>
                <a:close/>
              </a:path>
            </a:pathLst>
          </a:custGeom>
          <a:solidFill>
            <a:srgbClr val="D0FAE4"/>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464" name="Google Shape;464;p10"/>
          <p:cNvSpPr txBox="1"/>
          <p:nvPr/>
        </p:nvSpPr>
        <p:spPr>
          <a:xfrm>
            <a:off x="10237837" y="3161846"/>
            <a:ext cx="1241425" cy="697230"/>
          </a:xfrm>
          <a:prstGeom prst="rect">
            <a:avLst/>
          </a:prstGeom>
          <a:noFill/>
          <a:ln>
            <a:noFill/>
          </a:ln>
        </p:spPr>
        <p:txBody>
          <a:bodyPr spcFirstLastPara="1" wrap="square" lIns="0" tIns="66675" rIns="0" bIns="0" anchor="t" anchorCtr="0">
            <a:spAutoFit/>
          </a:bodyPr>
          <a:lstStyle/>
          <a:p>
            <a:pPr marL="0" marR="0" lvl="0" indent="0" algn="ctr" rtl="0">
              <a:spcBef>
                <a:spcPts val="0"/>
              </a:spcBef>
              <a:spcAft>
                <a:spcPts val="0"/>
              </a:spcAft>
              <a:buNone/>
            </a:pPr>
            <a:r>
              <a:rPr lang="en-US" sz="1500" b="1" dirty="0">
                <a:solidFill>
                  <a:srgbClr val="055E45"/>
                </a:solidFill>
                <a:latin typeface="Lato" panose="020F0502020204030203" pitchFamily="34" charset="0"/>
                <a:ea typeface="Lato" panose="020F0502020204030203" pitchFamily="34" charset="0"/>
                <a:cs typeface="Lato" panose="020F0502020204030203" pitchFamily="34" charset="0"/>
                <a:sym typeface="Arial"/>
              </a:rPr>
              <a:t>40-50%</a:t>
            </a:r>
            <a:endParaRPr sz="1500" dirty="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a:p>
            <a:pPr marL="0" marR="0" lvl="0" indent="0" algn="ctr" rtl="0">
              <a:spcBef>
                <a:spcPts val="300"/>
              </a:spcBef>
              <a:spcAft>
                <a:spcPts val="0"/>
              </a:spcAft>
              <a:buNone/>
            </a:pPr>
            <a:r>
              <a:rPr lang="en-US" sz="105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Thiết</a:t>
            </a:r>
            <a:r>
              <a:rPr lang="en-US" sz="105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105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bị</a:t>
            </a:r>
            <a:r>
              <a:rPr lang="en-US" sz="105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105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công</a:t>
            </a:r>
            <a:r>
              <a:rPr lang="en-US" sz="105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105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nghiệo</a:t>
            </a:r>
            <a:endParaRPr sz="105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a:p>
            <a:pPr marL="0" marR="0" lvl="0" indent="0" algn="ctr" rtl="0">
              <a:spcBef>
                <a:spcPts val="240"/>
              </a:spcBef>
              <a:spcAft>
                <a:spcPts val="0"/>
              </a:spcAft>
              <a:buNone/>
            </a:pPr>
            <a:r>
              <a:rPr lang="en-US" sz="105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&gt;15 </a:t>
            </a:r>
            <a:r>
              <a:rPr lang="en-US" sz="105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tuổi</a:t>
            </a:r>
            <a:endParaRPr sz="105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465" name="Google Shape;465;p10"/>
          <p:cNvSpPr txBox="1"/>
          <p:nvPr/>
        </p:nvSpPr>
        <p:spPr>
          <a:xfrm>
            <a:off x="8480269" y="4397496"/>
            <a:ext cx="3485897" cy="1477840"/>
          </a:xfrm>
          <a:prstGeom prst="rect">
            <a:avLst/>
          </a:prstGeom>
          <a:noFill/>
          <a:ln>
            <a:noFill/>
          </a:ln>
        </p:spPr>
        <p:txBody>
          <a:bodyPr spcFirstLastPara="1" wrap="square" lIns="0" tIns="12700" rIns="0" bIns="0" anchor="t" anchorCtr="0">
            <a:spAutoFit/>
          </a:bodyPr>
          <a:lstStyle/>
          <a:p>
            <a:pPr marL="12700" marR="5080" lvl="0" indent="0" algn="l" rtl="0">
              <a:lnSpc>
                <a:spcPct val="119000"/>
              </a:lnSpc>
              <a:spcBef>
                <a:spcPts val="0"/>
              </a:spcBef>
              <a:spcAft>
                <a:spcPts val="0"/>
              </a:spcAft>
              <a:buNone/>
            </a:pPr>
            <a:r>
              <a:rPr lang="en-US" sz="2000" dirty="0">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Hiệu </a:t>
            </a:r>
            <a:r>
              <a:rPr lang="en-US" sz="2000" dirty="0" err="1">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quả</a:t>
            </a:r>
            <a:r>
              <a:rPr lang="en-US" sz="2000" dirty="0">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 </a:t>
            </a:r>
            <a:r>
              <a:rPr lang="en-US" sz="2000" dirty="0" err="1">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năng</a:t>
            </a:r>
            <a:r>
              <a:rPr lang="en-US" sz="2000" dirty="0">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 </a:t>
            </a:r>
            <a:r>
              <a:rPr lang="en-US" sz="2000" dirty="0" err="1">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lượng</a:t>
            </a:r>
            <a:r>
              <a:rPr lang="en-US" sz="2000" dirty="0">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 </a:t>
            </a:r>
            <a:r>
              <a:rPr lang="en-US" sz="2000" dirty="0" err="1">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trong</a:t>
            </a:r>
            <a:r>
              <a:rPr lang="en-US" sz="2000" dirty="0">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 chi </a:t>
            </a:r>
            <a:r>
              <a:rPr lang="en-US" sz="2000" dirty="0" err="1">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phí</a:t>
            </a:r>
            <a:r>
              <a:rPr lang="en-US" sz="2000" dirty="0">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 </a:t>
            </a:r>
            <a:r>
              <a:rPr lang="en-US" sz="2000" dirty="0" err="1">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vốn</a:t>
            </a:r>
            <a:r>
              <a:rPr lang="en-US" sz="2000" dirty="0">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 </a:t>
            </a:r>
            <a:r>
              <a:rPr lang="en-US" sz="2000" dirty="0" err="1">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chỉ</a:t>
            </a:r>
            <a:r>
              <a:rPr lang="en-US" sz="2000" dirty="0">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 </a:t>
            </a:r>
            <a:r>
              <a:rPr lang="en-US" sz="2000" dirty="0" err="1">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chiếm</a:t>
            </a:r>
            <a:r>
              <a:rPr lang="en-US" sz="2000" dirty="0">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 3-5% </a:t>
            </a:r>
            <a:r>
              <a:rPr lang="en-US" sz="2000" dirty="0" err="1">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đầu</a:t>
            </a:r>
            <a:r>
              <a:rPr lang="en-US" sz="2000" dirty="0">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 </a:t>
            </a:r>
            <a:r>
              <a:rPr lang="en-US" sz="2000" dirty="0" err="1">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tư</a:t>
            </a:r>
            <a:r>
              <a:rPr lang="en-US" sz="2000" dirty="0">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 </a:t>
            </a:r>
            <a:r>
              <a:rPr lang="en-US" sz="2000" dirty="0" err="1">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công</a:t>
            </a:r>
            <a:r>
              <a:rPr lang="en-US" sz="2000" dirty="0">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 </a:t>
            </a:r>
            <a:r>
              <a:rPr lang="en-US" sz="2000" dirty="0" err="1">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nghiệp</a:t>
            </a:r>
            <a:r>
              <a:rPr lang="en-US" sz="2000" dirty="0">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 </a:t>
            </a:r>
            <a:r>
              <a:rPr lang="en-US" sz="2000" dirty="0" err="1">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cho</a:t>
            </a:r>
            <a:r>
              <a:rPr lang="en-US" sz="2000" dirty="0">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 </a:t>
            </a:r>
            <a:r>
              <a:rPr lang="en-US" sz="2000" dirty="0" err="1">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thấy</a:t>
            </a:r>
            <a:r>
              <a:rPr lang="en-US" sz="2000" dirty="0">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 </a:t>
            </a:r>
            <a:r>
              <a:rPr lang="en-US" sz="2000" dirty="0" err="1">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tiềm</a:t>
            </a:r>
            <a:r>
              <a:rPr lang="en-US" sz="2000" dirty="0">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 </a:t>
            </a:r>
            <a:r>
              <a:rPr lang="en-US" sz="2000" dirty="0" err="1">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năng</a:t>
            </a:r>
            <a:r>
              <a:rPr lang="en-US" sz="2000" dirty="0">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 </a:t>
            </a:r>
            <a:r>
              <a:rPr lang="en-US" sz="2000" dirty="0" err="1">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cải</a:t>
            </a:r>
            <a:r>
              <a:rPr lang="en-US" sz="2000" dirty="0">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 </a:t>
            </a:r>
            <a:r>
              <a:rPr lang="en-US" sz="2000" dirty="0" err="1">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thiện</a:t>
            </a:r>
            <a:r>
              <a:rPr lang="en-US" sz="2000" dirty="0">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 </a:t>
            </a:r>
            <a:r>
              <a:rPr lang="en-US" sz="2000" dirty="0" err="1">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đáng</a:t>
            </a:r>
            <a:r>
              <a:rPr lang="en-US" sz="2000" dirty="0">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 </a:t>
            </a:r>
            <a:r>
              <a:rPr lang="en-US" sz="2000" dirty="0" err="1">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kể</a:t>
            </a:r>
            <a:r>
              <a:rPr lang="en-US" sz="2000" dirty="0">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a:t>
            </a:r>
            <a:endParaRPr sz="2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pic>
        <p:nvPicPr>
          <p:cNvPr id="466" name="Google Shape;466;p10"/>
          <p:cNvPicPr preferRelativeResize="0"/>
          <p:nvPr/>
        </p:nvPicPr>
        <p:blipFill rotWithShape="1">
          <a:blip r:embed="rId3">
            <a:alphaModFix/>
          </a:blip>
          <a:srcRect/>
          <a:stretch/>
        </p:blipFill>
        <p:spPr>
          <a:xfrm>
            <a:off x="1590674" y="2076449"/>
            <a:ext cx="1238249" cy="1238249"/>
          </a:xfrm>
          <a:prstGeom prst="rect">
            <a:avLst/>
          </a:prstGeom>
          <a:noFill/>
          <a:ln>
            <a:noFill/>
          </a:ln>
        </p:spPr>
      </p:pic>
      <p:sp>
        <p:nvSpPr>
          <p:cNvPr id="467" name="Google Shape;467;p10"/>
          <p:cNvSpPr txBox="1"/>
          <p:nvPr/>
        </p:nvSpPr>
        <p:spPr>
          <a:xfrm>
            <a:off x="1686768" y="2280062"/>
            <a:ext cx="1046480" cy="870864"/>
          </a:xfrm>
          <a:prstGeom prst="rect">
            <a:avLst/>
          </a:prstGeom>
          <a:noFill/>
          <a:ln>
            <a:noFill/>
          </a:ln>
        </p:spPr>
        <p:txBody>
          <a:bodyPr spcFirstLastPara="1" wrap="square" lIns="0" tIns="66025" rIns="0" bIns="0" anchor="t" anchorCtr="0">
            <a:spAutoFit/>
          </a:bodyPr>
          <a:lstStyle/>
          <a:p>
            <a:pPr marL="0" marR="0" lvl="0" indent="0" algn="ctr" rtl="0">
              <a:spcBef>
                <a:spcPts val="0"/>
              </a:spcBef>
              <a:spcAft>
                <a:spcPts val="0"/>
              </a:spcAft>
              <a:buNone/>
            </a:pPr>
            <a:r>
              <a:rPr lang="en-US" sz="2150" b="1">
                <a:solidFill>
                  <a:srgbClr val="FFFFFF"/>
                </a:solidFill>
                <a:latin typeface="Lato" panose="020F0502020204030203" pitchFamily="34" charset="0"/>
                <a:ea typeface="Lato" panose="020F0502020204030203" pitchFamily="34" charset="0"/>
                <a:cs typeface="Lato" panose="020F0502020204030203" pitchFamily="34" charset="0"/>
                <a:sym typeface="Arial"/>
              </a:rPr>
              <a:t>97.5</a:t>
            </a:r>
            <a:endParaRPr sz="215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a:p>
            <a:pPr marL="12700" marR="5080" lvl="0" indent="-635" algn="ctr" rtl="0">
              <a:lnSpc>
                <a:spcPct val="105300"/>
              </a:lnSpc>
              <a:spcBef>
                <a:spcPts val="135"/>
              </a:spcBef>
              <a:spcAft>
                <a:spcPts val="0"/>
              </a:spcAft>
              <a:buNone/>
            </a:pPr>
            <a:r>
              <a:rPr lang="en-US" sz="9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Triệu tấn dầu tương đương (MTOE)</a:t>
            </a:r>
            <a:endParaRPr sz="9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468" name="Google Shape;468;p10"/>
          <p:cNvSpPr/>
          <p:nvPr/>
        </p:nvSpPr>
        <p:spPr>
          <a:xfrm>
            <a:off x="4419599" y="2076450"/>
            <a:ext cx="3352800" cy="190500"/>
          </a:xfrm>
          <a:custGeom>
            <a:avLst/>
            <a:gdLst/>
            <a:ahLst/>
            <a:cxnLst/>
            <a:rect l="l" t="t" r="r" b="b"/>
            <a:pathLst>
              <a:path w="3352800" h="190500" extrusionOk="0">
                <a:moveTo>
                  <a:pt x="3263803" y="190499"/>
                </a:moveTo>
                <a:lnTo>
                  <a:pt x="88995" y="190499"/>
                </a:lnTo>
                <a:lnTo>
                  <a:pt x="82801" y="189889"/>
                </a:lnTo>
                <a:lnTo>
                  <a:pt x="37131" y="170972"/>
                </a:lnTo>
                <a:lnTo>
                  <a:pt x="9643" y="137478"/>
                </a:lnTo>
                <a:lnTo>
                  <a:pt x="0" y="101503"/>
                </a:lnTo>
                <a:lnTo>
                  <a:pt x="0" y="95249"/>
                </a:lnTo>
                <a:lnTo>
                  <a:pt x="0" y="88995"/>
                </a:lnTo>
                <a:lnTo>
                  <a:pt x="12577" y="47531"/>
                </a:lnTo>
                <a:lnTo>
                  <a:pt x="47531" y="12577"/>
                </a:lnTo>
                <a:lnTo>
                  <a:pt x="88995" y="0"/>
                </a:lnTo>
                <a:lnTo>
                  <a:pt x="3263803" y="0"/>
                </a:lnTo>
                <a:lnTo>
                  <a:pt x="3305266" y="12577"/>
                </a:lnTo>
                <a:lnTo>
                  <a:pt x="3340221" y="47531"/>
                </a:lnTo>
                <a:lnTo>
                  <a:pt x="3352800" y="88995"/>
                </a:lnTo>
                <a:lnTo>
                  <a:pt x="3352800" y="101503"/>
                </a:lnTo>
                <a:lnTo>
                  <a:pt x="3340222" y="142967"/>
                </a:lnTo>
                <a:lnTo>
                  <a:pt x="3305266" y="177921"/>
                </a:lnTo>
                <a:lnTo>
                  <a:pt x="3269998" y="189889"/>
                </a:lnTo>
                <a:lnTo>
                  <a:pt x="3263803" y="190499"/>
                </a:lnTo>
                <a:close/>
              </a:path>
            </a:pathLst>
          </a:custGeom>
          <a:solidFill>
            <a:srgbClr val="1F2937"/>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469" name="Google Shape;469;p10"/>
          <p:cNvSpPr txBox="1"/>
          <p:nvPr/>
        </p:nvSpPr>
        <p:spPr>
          <a:xfrm>
            <a:off x="4492751" y="2093976"/>
            <a:ext cx="292735" cy="169598"/>
          </a:xfrm>
          <a:prstGeom prst="rect">
            <a:avLst/>
          </a:prstGeom>
          <a:solidFill>
            <a:srgbClr val="000000">
              <a:alpha val="50196"/>
            </a:srgbClr>
          </a:solidFill>
          <a:ln>
            <a:noFill/>
          </a:ln>
        </p:spPr>
        <p:txBody>
          <a:bodyPr spcFirstLastPara="1" wrap="square" lIns="0" tIns="0" rIns="0" bIns="0" anchor="t" anchorCtr="0">
            <a:spAutoFit/>
          </a:bodyPr>
          <a:lstStyle/>
          <a:p>
            <a:pPr marL="21590" marR="0" lvl="0" indent="0" algn="l" rtl="0">
              <a:lnSpc>
                <a:spcPct val="115789"/>
              </a:lnSpc>
              <a:spcBef>
                <a:spcPts val="0"/>
              </a:spcBef>
              <a:spcAft>
                <a:spcPts val="0"/>
              </a:spcAft>
              <a:buNone/>
            </a:pPr>
            <a:r>
              <a:rPr lang="en-US" sz="9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Than</a:t>
            </a:r>
            <a:endParaRPr sz="9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470" name="Google Shape;470;p10"/>
          <p:cNvSpPr txBox="1"/>
          <p:nvPr/>
        </p:nvSpPr>
        <p:spPr>
          <a:xfrm>
            <a:off x="7409687" y="2097024"/>
            <a:ext cx="289560" cy="166649"/>
          </a:xfrm>
          <a:prstGeom prst="rect">
            <a:avLst/>
          </a:prstGeom>
          <a:solidFill>
            <a:srgbClr val="000000">
              <a:alpha val="50196"/>
            </a:srgbClr>
          </a:solidFill>
          <a:ln>
            <a:noFill/>
          </a:ln>
        </p:spPr>
        <p:txBody>
          <a:bodyPr spcFirstLastPara="1" wrap="square" lIns="0" tIns="0" rIns="0" bIns="0" anchor="t" anchorCtr="0">
            <a:spAutoFit/>
          </a:bodyPr>
          <a:lstStyle/>
          <a:p>
            <a:pPr marL="22860" marR="0" lvl="0" indent="0" algn="l" rtl="0">
              <a:lnSpc>
                <a:spcPct val="113684"/>
              </a:lnSpc>
              <a:spcBef>
                <a:spcPts val="0"/>
              </a:spcBef>
              <a:spcAft>
                <a:spcPts val="0"/>
              </a:spcAft>
              <a:buNone/>
            </a:pPr>
            <a:r>
              <a:rPr lang="en-US" sz="9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36%</a:t>
            </a:r>
            <a:endParaRPr sz="9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grpSp>
        <p:nvGrpSpPr>
          <p:cNvPr id="471" name="Google Shape;471;p10"/>
          <p:cNvGrpSpPr/>
          <p:nvPr/>
        </p:nvGrpSpPr>
        <p:grpSpPr>
          <a:xfrm>
            <a:off x="4419599" y="2343149"/>
            <a:ext cx="2143125" cy="190500"/>
            <a:chOff x="4419599" y="2343149"/>
            <a:chExt cx="2143125" cy="190500"/>
          </a:xfrm>
        </p:grpSpPr>
        <p:sp>
          <p:nvSpPr>
            <p:cNvPr id="472" name="Google Shape;472;p10"/>
            <p:cNvSpPr/>
            <p:nvPr/>
          </p:nvSpPr>
          <p:spPr>
            <a:xfrm>
              <a:off x="4419599" y="2343149"/>
              <a:ext cx="2143125" cy="190500"/>
            </a:xfrm>
            <a:custGeom>
              <a:avLst/>
              <a:gdLst/>
              <a:ahLst/>
              <a:cxnLst/>
              <a:rect l="l" t="t" r="r" b="b"/>
              <a:pathLst>
                <a:path w="2143125" h="190500" extrusionOk="0">
                  <a:moveTo>
                    <a:pt x="2054128" y="190499"/>
                  </a:moveTo>
                  <a:lnTo>
                    <a:pt x="88995" y="190499"/>
                  </a:lnTo>
                  <a:lnTo>
                    <a:pt x="82801" y="189889"/>
                  </a:lnTo>
                  <a:lnTo>
                    <a:pt x="37131" y="170972"/>
                  </a:lnTo>
                  <a:lnTo>
                    <a:pt x="9643" y="137478"/>
                  </a:lnTo>
                  <a:lnTo>
                    <a:pt x="0" y="101504"/>
                  </a:lnTo>
                  <a:lnTo>
                    <a:pt x="0" y="95249"/>
                  </a:lnTo>
                  <a:lnTo>
                    <a:pt x="0" y="88995"/>
                  </a:lnTo>
                  <a:lnTo>
                    <a:pt x="12577" y="47531"/>
                  </a:lnTo>
                  <a:lnTo>
                    <a:pt x="47531" y="12577"/>
                  </a:lnTo>
                  <a:lnTo>
                    <a:pt x="88995" y="0"/>
                  </a:lnTo>
                  <a:lnTo>
                    <a:pt x="2054128" y="0"/>
                  </a:lnTo>
                  <a:lnTo>
                    <a:pt x="2095591" y="12577"/>
                  </a:lnTo>
                  <a:lnTo>
                    <a:pt x="2130546" y="47531"/>
                  </a:lnTo>
                  <a:lnTo>
                    <a:pt x="2143124" y="88995"/>
                  </a:lnTo>
                  <a:lnTo>
                    <a:pt x="2143124" y="101504"/>
                  </a:lnTo>
                  <a:lnTo>
                    <a:pt x="2130546" y="142967"/>
                  </a:lnTo>
                  <a:lnTo>
                    <a:pt x="2095591" y="177921"/>
                  </a:lnTo>
                  <a:lnTo>
                    <a:pt x="2060322" y="189889"/>
                  </a:lnTo>
                  <a:lnTo>
                    <a:pt x="2054128" y="190499"/>
                  </a:lnTo>
                  <a:close/>
                </a:path>
              </a:pathLst>
            </a:custGeom>
            <a:solidFill>
              <a:srgbClr val="4A5462"/>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473" name="Google Shape;473;p10"/>
            <p:cNvSpPr/>
            <p:nvPr/>
          </p:nvSpPr>
          <p:spPr>
            <a:xfrm>
              <a:off x="4492751" y="2362200"/>
              <a:ext cx="189230" cy="143510"/>
            </a:xfrm>
            <a:custGeom>
              <a:avLst/>
              <a:gdLst/>
              <a:ahLst/>
              <a:cxnLst/>
              <a:rect l="l" t="t" r="r" b="b"/>
              <a:pathLst>
                <a:path w="189229" h="143510" extrusionOk="0">
                  <a:moveTo>
                    <a:pt x="188975" y="143255"/>
                  </a:moveTo>
                  <a:lnTo>
                    <a:pt x="0" y="143255"/>
                  </a:lnTo>
                  <a:lnTo>
                    <a:pt x="0" y="0"/>
                  </a:lnTo>
                  <a:lnTo>
                    <a:pt x="188975" y="0"/>
                  </a:lnTo>
                  <a:lnTo>
                    <a:pt x="188975" y="143255"/>
                  </a:lnTo>
                  <a:close/>
                </a:path>
              </a:pathLst>
            </a:custGeom>
            <a:solidFill>
              <a:srgbClr val="000000">
                <a:alpha val="50196"/>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474" name="Google Shape;474;p10"/>
          <p:cNvSpPr txBox="1"/>
          <p:nvPr/>
        </p:nvSpPr>
        <p:spPr>
          <a:xfrm>
            <a:off x="4502150" y="2341879"/>
            <a:ext cx="283336" cy="160280"/>
          </a:xfrm>
          <a:prstGeom prst="rect">
            <a:avLst/>
          </a:prstGeom>
          <a:noFill/>
          <a:ln>
            <a:noFill/>
          </a:ln>
        </p:spPr>
        <p:txBody>
          <a:bodyPr spcFirstLastPara="1" wrap="square" lIns="0" tIns="13950" rIns="0" bIns="0" anchor="t" anchorCtr="0">
            <a:spAutoFit/>
          </a:bodyPr>
          <a:lstStyle/>
          <a:p>
            <a:pPr marL="12700" marR="0" lvl="0" indent="0" algn="l" rtl="0">
              <a:spcBef>
                <a:spcPts val="0"/>
              </a:spcBef>
              <a:spcAft>
                <a:spcPts val="0"/>
              </a:spcAft>
              <a:buNone/>
            </a:pPr>
            <a:r>
              <a:rPr lang="en-US" sz="9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Dầu</a:t>
            </a:r>
            <a:endParaRPr sz="9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475" name="Google Shape;475;p10"/>
          <p:cNvSpPr txBox="1"/>
          <p:nvPr/>
        </p:nvSpPr>
        <p:spPr>
          <a:xfrm>
            <a:off x="6205727" y="2365248"/>
            <a:ext cx="287020" cy="163763"/>
          </a:xfrm>
          <a:prstGeom prst="rect">
            <a:avLst/>
          </a:prstGeom>
          <a:solidFill>
            <a:srgbClr val="000000">
              <a:alpha val="50196"/>
            </a:srgbClr>
          </a:solidFill>
          <a:ln>
            <a:noFill/>
          </a:ln>
        </p:spPr>
        <p:txBody>
          <a:bodyPr spcFirstLastPara="1" wrap="square" lIns="0" tIns="0" rIns="0" bIns="0" anchor="t" anchorCtr="0">
            <a:spAutoFit/>
          </a:bodyPr>
          <a:lstStyle/>
          <a:p>
            <a:pPr marL="19685" marR="0" lvl="0" indent="0" algn="l" rtl="0">
              <a:lnSpc>
                <a:spcPct val="112105"/>
              </a:lnSpc>
              <a:spcBef>
                <a:spcPts val="0"/>
              </a:spcBef>
              <a:spcAft>
                <a:spcPts val="0"/>
              </a:spcAft>
              <a:buNone/>
            </a:pPr>
            <a:r>
              <a:rPr lang="en-US" sz="9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23%</a:t>
            </a:r>
            <a:endParaRPr sz="9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476" name="Google Shape;476;p10"/>
          <p:cNvSpPr/>
          <p:nvPr/>
        </p:nvSpPr>
        <p:spPr>
          <a:xfrm>
            <a:off x="4419599" y="2609849"/>
            <a:ext cx="1371600" cy="190500"/>
          </a:xfrm>
          <a:custGeom>
            <a:avLst/>
            <a:gdLst/>
            <a:ahLst/>
            <a:cxnLst/>
            <a:rect l="l" t="t" r="r" b="b"/>
            <a:pathLst>
              <a:path w="1371600" h="190500" extrusionOk="0">
                <a:moveTo>
                  <a:pt x="1282603" y="190499"/>
                </a:moveTo>
                <a:lnTo>
                  <a:pt x="88995" y="190499"/>
                </a:lnTo>
                <a:lnTo>
                  <a:pt x="82801" y="189889"/>
                </a:lnTo>
                <a:lnTo>
                  <a:pt x="37131" y="170972"/>
                </a:lnTo>
                <a:lnTo>
                  <a:pt x="9643" y="137478"/>
                </a:lnTo>
                <a:lnTo>
                  <a:pt x="0" y="101504"/>
                </a:lnTo>
                <a:lnTo>
                  <a:pt x="0" y="95249"/>
                </a:lnTo>
                <a:lnTo>
                  <a:pt x="0" y="88995"/>
                </a:lnTo>
                <a:lnTo>
                  <a:pt x="12577" y="47531"/>
                </a:lnTo>
                <a:lnTo>
                  <a:pt x="47531" y="12577"/>
                </a:lnTo>
                <a:lnTo>
                  <a:pt x="88995" y="0"/>
                </a:lnTo>
                <a:lnTo>
                  <a:pt x="1282603" y="0"/>
                </a:lnTo>
                <a:lnTo>
                  <a:pt x="1324067" y="12577"/>
                </a:lnTo>
                <a:lnTo>
                  <a:pt x="1359021" y="47531"/>
                </a:lnTo>
                <a:lnTo>
                  <a:pt x="1371599" y="88995"/>
                </a:lnTo>
                <a:lnTo>
                  <a:pt x="1371599" y="101504"/>
                </a:lnTo>
                <a:lnTo>
                  <a:pt x="1359021" y="142967"/>
                </a:lnTo>
                <a:lnTo>
                  <a:pt x="1324067" y="177921"/>
                </a:lnTo>
                <a:lnTo>
                  <a:pt x="1288797" y="189889"/>
                </a:lnTo>
                <a:lnTo>
                  <a:pt x="1282603" y="190499"/>
                </a:lnTo>
                <a:close/>
              </a:path>
            </a:pathLst>
          </a:custGeom>
          <a:solidFill>
            <a:srgbClr val="6A728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477" name="Google Shape;477;p10"/>
          <p:cNvSpPr txBox="1"/>
          <p:nvPr/>
        </p:nvSpPr>
        <p:spPr>
          <a:xfrm>
            <a:off x="4498847" y="2627376"/>
            <a:ext cx="688975" cy="169598"/>
          </a:xfrm>
          <a:prstGeom prst="rect">
            <a:avLst/>
          </a:prstGeom>
          <a:solidFill>
            <a:srgbClr val="000000">
              <a:alpha val="50196"/>
            </a:srgbClr>
          </a:solidFill>
          <a:ln>
            <a:noFill/>
          </a:ln>
        </p:spPr>
        <p:txBody>
          <a:bodyPr spcFirstLastPara="1" wrap="square" lIns="0" tIns="0" rIns="0" bIns="0" anchor="t" anchorCtr="0">
            <a:spAutoFit/>
          </a:bodyPr>
          <a:lstStyle/>
          <a:p>
            <a:pPr marL="15875" marR="0" lvl="0" indent="0" algn="l" rtl="0">
              <a:lnSpc>
                <a:spcPct val="115789"/>
              </a:lnSpc>
              <a:spcBef>
                <a:spcPts val="0"/>
              </a:spcBef>
              <a:spcAft>
                <a:spcPts val="0"/>
              </a:spcAft>
              <a:buNone/>
            </a:pPr>
            <a:r>
              <a:rPr lang="en-US" sz="9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Khí tự nhiên</a:t>
            </a:r>
            <a:endParaRPr sz="9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478" name="Google Shape;478;p10"/>
          <p:cNvSpPr txBox="1"/>
          <p:nvPr/>
        </p:nvSpPr>
        <p:spPr>
          <a:xfrm>
            <a:off x="5501639" y="2630423"/>
            <a:ext cx="219710" cy="166649"/>
          </a:xfrm>
          <a:prstGeom prst="rect">
            <a:avLst/>
          </a:prstGeom>
          <a:solidFill>
            <a:srgbClr val="000000">
              <a:alpha val="50196"/>
            </a:srgbClr>
          </a:solidFill>
          <a:ln>
            <a:noFill/>
          </a:ln>
        </p:spPr>
        <p:txBody>
          <a:bodyPr spcFirstLastPara="1" wrap="square" lIns="0" tIns="0" rIns="0" bIns="0" anchor="t" anchorCtr="0">
            <a:spAutoFit/>
          </a:bodyPr>
          <a:lstStyle/>
          <a:p>
            <a:pPr marL="20955" marR="0" lvl="0" indent="0" algn="l" rtl="0">
              <a:lnSpc>
                <a:spcPct val="113684"/>
              </a:lnSpc>
              <a:spcBef>
                <a:spcPts val="0"/>
              </a:spcBef>
              <a:spcAft>
                <a:spcPts val="0"/>
              </a:spcAft>
              <a:buNone/>
            </a:pPr>
            <a:r>
              <a:rPr lang="en-US" sz="9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9%</a:t>
            </a:r>
            <a:endParaRPr sz="9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479" name="Google Shape;479;p10"/>
          <p:cNvSpPr/>
          <p:nvPr/>
        </p:nvSpPr>
        <p:spPr>
          <a:xfrm>
            <a:off x="4419599" y="2876549"/>
            <a:ext cx="1076325" cy="190500"/>
          </a:xfrm>
          <a:custGeom>
            <a:avLst/>
            <a:gdLst/>
            <a:ahLst/>
            <a:cxnLst/>
            <a:rect l="l" t="t" r="r" b="b"/>
            <a:pathLst>
              <a:path w="1076325" h="190500" extrusionOk="0">
                <a:moveTo>
                  <a:pt x="987329" y="190499"/>
                </a:moveTo>
                <a:lnTo>
                  <a:pt x="88995" y="190499"/>
                </a:lnTo>
                <a:lnTo>
                  <a:pt x="82801" y="189889"/>
                </a:lnTo>
                <a:lnTo>
                  <a:pt x="37131" y="170972"/>
                </a:lnTo>
                <a:lnTo>
                  <a:pt x="9643" y="137478"/>
                </a:lnTo>
                <a:lnTo>
                  <a:pt x="0" y="101504"/>
                </a:lnTo>
                <a:lnTo>
                  <a:pt x="0" y="95249"/>
                </a:lnTo>
                <a:lnTo>
                  <a:pt x="0" y="88995"/>
                </a:lnTo>
                <a:lnTo>
                  <a:pt x="12577" y="47531"/>
                </a:lnTo>
                <a:lnTo>
                  <a:pt x="47531" y="12577"/>
                </a:lnTo>
                <a:lnTo>
                  <a:pt x="88995" y="0"/>
                </a:lnTo>
                <a:lnTo>
                  <a:pt x="987329" y="0"/>
                </a:lnTo>
                <a:lnTo>
                  <a:pt x="1028792" y="12577"/>
                </a:lnTo>
                <a:lnTo>
                  <a:pt x="1063746" y="47531"/>
                </a:lnTo>
                <a:lnTo>
                  <a:pt x="1076325" y="88995"/>
                </a:lnTo>
                <a:lnTo>
                  <a:pt x="1076325" y="101504"/>
                </a:lnTo>
                <a:lnTo>
                  <a:pt x="1063746" y="142967"/>
                </a:lnTo>
                <a:lnTo>
                  <a:pt x="1028792" y="177921"/>
                </a:lnTo>
                <a:lnTo>
                  <a:pt x="993523" y="189889"/>
                </a:lnTo>
                <a:lnTo>
                  <a:pt x="987329" y="190499"/>
                </a:lnTo>
                <a:close/>
              </a:path>
            </a:pathLst>
          </a:custGeom>
          <a:solidFill>
            <a:srgbClr val="2562EB"/>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480" name="Google Shape;480;p10"/>
          <p:cNvSpPr txBox="1"/>
          <p:nvPr/>
        </p:nvSpPr>
        <p:spPr>
          <a:xfrm>
            <a:off x="4498847" y="2895600"/>
            <a:ext cx="920750" cy="167640"/>
          </a:xfrm>
          <a:prstGeom prst="rect">
            <a:avLst/>
          </a:prstGeom>
          <a:solidFill>
            <a:srgbClr val="000000">
              <a:alpha val="50196"/>
            </a:srgbClr>
          </a:solidFill>
          <a:ln>
            <a:noFill/>
          </a:ln>
        </p:spPr>
        <p:txBody>
          <a:bodyPr spcFirstLastPara="1" wrap="square" lIns="0" tIns="0" rIns="0" bIns="0" anchor="t" anchorCtr="0">
            <a:spAutoFit/>
          </a:bodyPr>
          <a:lstStyle/>
          <a:p>
            <a:pPr marL="15875" marR="0" lvl="0" indent="0" algn="l" rtl="0">
              <a:lnSpc>
                <a:spcPct val="114736"/>
              </a:lnSpc>
              <a:spcBef>
                <a:spcPts val="0"/>
              </a:spcBef>
              <a:spcAft>
                <a:spcPts val="0"/>
              </a:spcAft>
              <a:buNone/>
            </a:pPr>
            <a:r>
              <a:rPr lang="en-US" sz="9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Thủy điện 8%</a:t>
            </a:r>
            <a:endParaRPr sz="9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grpSp>
        <p:nvGrpSpPr>
          <p:cNvPr id="481" name="Google Shape;481;p10"/>
          <p:cNvGrpSpPr/>
          <p:nvPr/>
        </p:nvGrpSpPr>
        <p:grpSpPr>
          <a:xfrm>
            <a:off x="4419599" y="3143249"/>
            <a:ext cx="800100" cy="190500"/>
            <a:chOff x="4419599" y="3143249"/>
            <a:chExt cx="800100" cy="190500"/>
          </a:xfrm>
        </p:grpSpPr>
        <p:sp>
          <p:nvSpPr>
            <p:cNvPr id="482" name="Google Shape;482;p10"/>
            <p:cNvSpPr/>
            <p:nvPr/>
          </p:nvSpPr>
          <p:spPr>
            <a:xfrm>
              <a:off x="4419599" y="3143249"/>
              <a:ext cx="800100" cy="190500"/>
            </a:xfrm>
            <a:custGeom>
              <a:avLst/>
              <a:gdLst/>
              <a:ahLst/>
              <a:cxnLst/>
              <a:rect l="l" t="t" r="r" b="b"/>
              <a:pathLst>
                <a:path w="800100" h="190500" extrusionOk="0">
                  <a:moveTo>
                    <a:pt x="711103" y="190499"/>
                  </a:moveTo>
                  <a:lnTo>
                    <a:pt x="88995" y="190499"/>
                  </a:lnTo>
                  <a:lnTo>
                    <a:pt x="82801" y="189889"/>
                  </a:lnTo>
                  <a:lnTo>
                    <a:pt x="37131" y="170972"/>
                  </a:lnTo>
                  <a:lnTo>
                    <a:pt x="9643" y="137478"/>
                  </a:lnTo>
                  <a:lnTo>
                    <a:pt x="0" y="101504"/>
                  </a:lnTo>
                  <a:lnTo>
                    <a:pt x="0" y="95249"/>
                  </a:lnTo>
                  <a:lnTo>
                    <a:pt x="0" y="88995"/>
                  </a:lnTo>
                  <a:lnTo>
                    <a:pt x="12577" y="47531"/>
                  </a:lnTo>
                  <a:lnTo>
                    <a:pt x="47531" y="12577"/>
                  </a:lnTo>
                  <a:lnTo>
                    <a:pt x="88995" y="0"/>
                  </a:lnTo>
                  <a:lnTo>
                    <a:pt x="711103" y="0"/>
                  </a:lnTo>
                  <a:lnTo>
                    <a:pt x="752567" y="12577"/>
                  </a:lnTo>
                  <a:lnTo>
                    <a:pt x="787521" y="47531"/>
                  </a:lnTo>
                  <a:lnTo>
                    <a:pt x="800099" y="88995"/>
                  </a:lnTo>
                  <a:lnTo>
                    <a:pt x="800099" y="101504"/>
                  </a:lnTo>
                  <a:lnTo>
                    <a:pt x="787521" y="142967"/>
                  </a:lnTo>
                  <a:lnTo>
                    <a:pt x="752567" y="177921"/>
                  </a:lnTo>
                  <a:lnTo>
                    <a:pt x="717298" y="189889"/>
                  </a:lnTo>
                  <a:lnTo>
                    <a:pt x="711103" y="190499"/>
                  </a:lnTo>
                  <a:close/>
                </a:path>
              </a:pathLst>
            </a:custGeom>
            <a:solidFill>
              <a:srgbClr val="049569"/>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483" name="Google Shape;483;p10"/>
            <p:cNvSpPr/>
            <p:nvPr/>
          </p:nvSpPr>
          <p:spPr>
            <a:xfrm>
              <a:off x="4498847" y="3160776"/>
              <a:ext cx="710565" cy="143510"/>
            </a:xfrm>
            <a:custGeom>
              <a:avLst/>
              <a:gdLst/>
              <a:ahLst/>
              <a:cxnLst/>
              <a:rect l="l" t="t" r="r" b="b"/>
              <a:pathLst>
                <a:path w="710564" h="143510" extrusionOk="0">
                  <a:moveTo>
                    <a:pt x="694605" y="143255"/>
                  </a:moveTo>
                  <a:lnTo>
                    <a:pt x="0" y="143255"/>
                  </a:lnTo>
                  <a:lnTo>
                    <a:pt x="0" y="0"/>
                  </a:lnTo>
                  <a:lnTo>
                    <a:pt x="680534" y="0"/>
                  </a:lnTo>
                  <a:lnTo>
                    <a:pt x="685998" y="4057"/>
                  </a:lnTo>
                  <a:lnTo>
                    <a:pt x="710183" y="34032"/>
                  </a:lnTo>
                  <a:lnTo>
                    <a:pt x="710183" y="121414"/>
                  </a:lnTo>
                  <a:lnTo>
                    <a:pt x="709591" y="122669"/>
                  </a:lnTo>
                  <a:lnTo>
                    <a:pt x="704814" y="130651"/>
                  </a:lnTo>
                  <a:lnTo>
                    <a:pt x="699267" y="138120"/>
                  </a:lnTo>
                  <a:lnTo>
                    <a:pt x="694605" y="143255"/>
                  </a:lnTo>
                  <a:close/>
                </a:path>
              </a:pathLst>
            </a:custGeom>
            <a:solidFill>
              <a:srgbClr val="000000">
                <a:alpha val="50196"/>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486" name="Google Shape;486;p10"/>
          <p:cNvSpPr txBox="1"/>
          <p:nvPr/>
        </p:nvSpPr>
        <p:spPr>
          <a:xfrm>
            <a:off x="4505831" y="3148003"/>
            <a:ext cx="696595" cy="160280"/>
          </a:xfrm>
          <a:prstGeom prst="rect">
            <a:avLst/>
          </a:prstGeom>
          <a:noFill/>
          <a:ln>
            <a:noFill/>
          </a:ln>
        </p:spPr>
        <p:txBody>
          <a:bodyPr spcFirstLastPara="1" wrap="square" lIns="0" tIns="13950" rIns="0" bIns="0" anchor="t" anchorCtr="0">
            <a:spAutoFit/>
          </a:bodyPr>
          <a:lstStyle/>
          <a:p>
            <a:pPr marL="12700" marR="0" lvl="0" indent="0" algn="l" rtl="0">
              <a:spcBef>
                <a:spcPts val="0"/>
              </a:spcBef>
              <a:spcAft>
                <a:spcPts val="0"/>
              </a:spcAft>
              <a:buNone/>
            </a:pPr>
            <a:r>
              <a:rPr lang="en-US" sz="950" dirty="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Tái </a:t>
            </a:r>
            <a:r>
              <a:rPr lang="en-US" sz="950" dirty="0" err="1">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tạo</a:t>
            </a:r>
            <a:r>
              <a:rPr lang="en-US" sz="950" dirty="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 4%</a:t>
            </a:r>
            <a:endParaRPr sz="95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487" name="Google Shape;487;p10"/>
          <p:cNvSpPr/>
          <p:nvPr/>
        </p:nvSpPr>
        <p:spPr>
          <a:xfrm>
            <a:off x="4419599" y="3409949"/>
            <a:ext cx="999998" cy="190500"/>
          </a:xfrm>
          <a:custGeom>
            <a:avLst/>
            <a:gdLst/>
            <a:ahLst/>
            <a:cxnLst/>
            <a:rect l="l" t="t" r="r" b="b"/>
            <a:pathLst>
              <a:path w="666750" h="190500" extrusionOk="0">
                <a:moveTo>
                  <a:pt x="577753" y="190499"/>
                </a:moveTo>
                <a:lnTo>
                  <a:pt x="88995" y="190499"/>
                </a:lnTo>
                <a:lnTo>
                  <a:pt x="82801" y="189889"/>
                </a:lnTo>
                <a:lnTo>
                  <a:pt x="37131" y="170972"/>
                </a:lnTo>
                <a:lnTo>
                  <a:pt x="9643" y="137478"/>
                </a:lnTo>
                <a:lnTo>
                  <a:pt x="0" y="101504"/>
                </a:lnTo>
                <a:lnTo>
                  <a:pt x="0" y="95249"/>
                </a:lnTo>
                <a:lnTo>
                  <a:pt x="0" y="88995"/>
                </a:lnTo>
                <a:lnTo>
                  <a:pt x="12577" y="47531"/>
                </a:lnTo>
                <a:lnTo>
                  <a:pt x="47531" y="12577"/>
                </a:lnTo>
                <a:lnTo>
                  <a:pt x="88995" y="0"/>
                </a:lnTo>
                <a:lnTo>
                  <a:pt x="577753" y="0"/>
                </a:lnTo>
                <a:lnTo>
                  <a:pt x="619217" y="12577"/>
                </a:lnTo>
                <a:lnTo>
                  <a:pt x="654171" y="47531"/>
                </a:lnTo>
                <a:lnTo>
                  <a:pt x="666749" y="88995"/>
                </a:lnTo>
                <a:lnTo>
                  <a:pt x="666749" y="101504"/>
                </a:lnTo>
                <a:lnTo>
                  <a:pt x="654171" y="142967"/>
                </a:lnTo>
                <a:lnTo>
                  <a:pt x="619217" y="177921"/>
                </a:lnTo>
                <a:lnTo>
                  <a:pt x="583948" y="189889"/>
                </a:lnTo>
                <a:lnTo>
                  <a:pt x="577753" y="190499"/>
                </a:lnTo>
                <a:close/>
              </a:path>
            </a:pathLst>
          </a:custGeom>
          <a:solidFill>
            <a:srgbClr val="D97705"/>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488" name="Google Shape;488;p10"/>
          <p:cNvSpPr txBox="1"/>
          <p:nvPr/>
        </p:nvSpPr>
        <p:spPr>
          <a:xfrm>
            <a:off x="4691019" y="3432928"/>
            <a:ext cx="291465" cy="163763"/>
          </a:xfrm>
          <a:prstGeom prst="rect">
            <a:avLst/>
          </a:prstGeom>
          <a:noFill/>
          <a:ln>
            <a:noFill/>
          </a:ln>
        </p:spPr>
        <p:txBody>
          <a:bodyPr spcFirstLastPara="1" wrap="square" lIns="0" tIns="0" rIns="0" bIns="0" anchor="t" anchorCtr="0">
            <a:spAutoFit/>
          </a:bodyPr>
          <a:lstStyle/>
          <a:p>
            <a:pPr marL="0" marR="0" lvl="0" indent="0" algn="l" rtl="0">
              <a:lnSpc>
                <a:spcPct val="111578"/>
              </a:lnSpc>
              <a:spcBef>
                <a:spcPts val="0"/>
              </a:spcBef>
              <a:spcAft>
                <a:spcPts val="0"/>
              </a:spcAft>
              <a:buNone/>
            </a:pPr>
            <a:r>
              <a:rPr lang="en-US" sz="9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mass</a:t>
            </a:r>
            <a:endParaRPr sz="9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489" name="Google Shape;489;p10"/>
          <p:cNvSpPr txBox="1"/>
          <p:nvPr/>
        </p:nvSpPr>
        <p:spPr>
          <a:xfrm>
            <a:off x="4502150" y="3432326"/>
            <a:ext cx="920750" cy="168123"/>
          </a:xfrm>
          <a:prstGeom prst="rect">
            <a:avLst/>
          </a:prstGeom>
          <a:solidFill>
            <a:srgbClr val="000000">
              <a:alpha val="50196"/>
            </a:srgbClr>
          </a:solidFill>
          <a:ln>
            <a:noFill/>
          </a:ln>
        </p:spPr>
        <p:txBody>
          <a:bodyPr spcFirstLastPara="1" wrap="square" lIns="0" tIns="0" rIns="0" bIns="0" anchor="t" anchorCtr="0">
            <a:spAutoFit/>
          </a:bodyPr>
          <a:lstStyle/>
          <a:p>
            <a:pPr marL="15875" marR="0" lvl="0" indent="0" algn="l" rtl="0">
              <a:lnSpc>
                <a:spcPct val="114736"/>
              </a:lnSpc>
              <a:spcBef>
                <a:spcPts val="0"/>
              </a:spcBef>
              <a:spcAft>
                <a:spcPts val="0"/>
              </a:spcAft>
              <a:buNone/>
            </a:pPr>
            <a:r>
              <a:rPr lang="en-US" sz="9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Sinh khối 20%</a:t>
            </a:r>
            <a:endParaRPr sz="9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3" name="TextBox 2">
            <a:extLst>
              <a:ext uri="{FF2B5EF4-FFF2-40B4-BE49-F238E27FC236}">
                <a16:creationId xmlns:a16="http://schemas.microsoft.com/office/drawing/2014/main" id="{63AF2460-A0AA-C5DF-17D3-320FB4ECA703}"/>
              </a:ext>
            </a:extLst>
          </p:cNvPr>
          <p:cNvSpPr txBox="1"/>
          <p:nvPr/>
        </p:nvSpPr>
        <p:spPr>
          <a:xfrm>
            <a:off x="520700" y="5604920"/>
            <a:ext cx="6993989" cy="76944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i="1" dirty="0" err="1"/>
              <a:t>Nguồn</a:t>
            </a:r>
            <a:r>
              <a:rPr lang="en-US" sz="1100" i="1" dirty="0"/>
              <a:t>:</a:t>
            </a:r>
            <a:r>
              <a:rPr lang="en-US" sz="1100" i="1" dirty="0">
                <a:latin typeface="Lato" panose="020F0502020204030203" pitchFamily="34" charset="0"/>
                <a:ea typeface="Lato" panose="020F0502020204030203" pitchFamily="34" charset="0"/>
                <a:cs typeface="Lato" panose="020F0502020204030203" pitchFamily="34" charset="0"/>
              </a:rPr>
              <a:t>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i="1" dirty="0">
                <a:latin typeface="Lato" panose="020F0502020204030203" pitchFamily="34" charset="0"/>
                <a:ea typeface="Lato" panose="020F0502020204030203" pitchFamily="34" charset="0"/>
                <a:cs typeface="Lato" panose="020F0502020204030203" pitchFamily="34" charset="0"/>
              </a:rPr>
              <a:t>  -</a:t>
            </a:r>
            <a:r>
              <a:rPr lang="en-US" sz="1100" i="1" dirty="0"/>
              <a:t>Vietnam Energy statistic 2023</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i="1" dirty="0"/>
              <a:t>  - Ener Data: </a:t>
            </a:r>
            <a:r>
              <a:rPr lang="en-US" sz="1100" i="1" dirty="0">
                <a:hlinkClick r:id="rId4"/>
              </a:rPr>
              <a:t>https://www.enerdata.net/estore/energy-market/vietnam/</a:t>
            </a:r>
            <a:r>
              <a:rPr lang="en-US" sz="1100" i="1" dirty="0"/>
              <a:t> </a:t>
            </a:r>
          </a:p>
          <a:p>
            <a:pPr marL="0" lvl="0" indent="0" algn="l" rtl="0">
              <a:lnSpc>
                <a:spcPct val="100000"/>
              </a:lnSpc>
              <a:spcBef>
                <a:spcPts val="0"/>
              </a:spcBef>
              <a:spcAft>
                <a:spcPts val="0"/>
              </a:spcAft>
              <a:buSzPts val="1100"/>
              <a:buNone/>
            </a:pPr>
            <a:r>
              <a:rPr lang="en-US" sz="1100" i="1" dirty="0"/>
              <a:t>  - VN General Statistics Office: </a:t>
            </a:r>
            <a:r>
              <a:rPr lang="en-US" sz="1100" i="1" dirty="0">
                <a:hlinkClick r:id="rId5"/>
              </a:rPr>
              <a:t>https://www.nso.gov.vn/</a:t>
            </a:r>
            <a:r>
              <a:rPr lang="en-US" sz="1100" i="1" dirty="0"/>
              <a:t> </a:t>
            </a:r>
          </a:p>
        </p:txBody>
      </p:sp>
      <p:sp>
        <p:nvSpPr>
          <p:cNvPr id="2" name="Title 1">
            <a:extLst>
              <a:ext uri="{FF2B5EF4-FFF2-40B4-BE49-F238E27FC236}">
                <a16:creationId xmlns:a16="http://schemas.microsoft.com/office/drawing/2014/main" id="{AF53FC8C-3034-BCC4-70B8-B74F276339C5}"/>
              </a:ext>
            </a:extLst>
          </p:cNvPr>
          <p:cNvSpPr>
            <a:spLocks noGrp="1"/>
          </p:cNvSpPr>
          <p:nvPr>
            <p:ph type="title"/>
          </p:nvPr>
        </p:nvSpPr>
        <p:spPr>
          <a:xfrm>
            <a:off x="908345" y="434084"/>
            <a:ext cx="10524067" cy="654050"/>
          </a:xfrm>
        </p:spPr>
        <p:txBody>
          <a:bodyPr>
            <a:noAutofit/>
          </a:bodyPr>
          <a:lstStyle/>
          <a:p>
            <a:pPr algn="ctr"/>
            <a:r>
              <a:rPr lang="en-US" sz="3200" dirty="0" err="1">
                <a:solidFill>
                  <a:schemeClr val="accent1">
                    <a:lumMod val="50000"/>
                  </a:schemeClr>
                </a:solidFill>
                <a:latin typeface="Arial" panose="020B0604020202020204" pitchFamily="34" charset="0"/>
              </a:rPr>
              <a:t>THỰC</a:t>
            </a:r>
            <a:r>
              <a:rPr lang="en-US" sz="3200" dirty="0">
                <a:solidFill>
                  <a:schemeClr val="accent1">
                    <a:lumMod val="50000"/>
                  </a:schemeClr>
                </a:solidFill>
                <a:latin typeface="Arial" panose="020B0604020202020204" pitchFamily="34" charset="0"/>
              </a:rPr>
              <a:t> </a:t>
            </a:r>
            <a:r>
              <a:rPr lang="en-US" sz="3200" dirty="0" err="1">
                <a:solidFill>
                  <a:schemeClr val="accent1">
                    <a:lumMod val="50000"/>
                  </a:schemeClr>
                </a:solidFill>
                <a:latin typeface="Arial" panose="020B0604020202020204" pitchFamily="34" charset="0"/>
              </a:rPr>
              <a:t>TRẠNG</a:t>
            </a:r>
            <a:r>
              <a:rPr lang="en-US" sz="3200" dirty="0">
                <a:solidFill>
                  <a:schemeClr val="accent1">
                    <a:lumMod val="50000"/>
                  </a:schemeClr>
                </a:solidFill>
                <a:latin typeface="Arial" panose="020B0604020202020204" pitchFamily="34" charset="0"/>
              </a:rPr>
              <a:t> </a:t>
            </a:r>
            <a:r>
              <a:rPr lang="en-US" sz="3200" dirty="0" err="1">
                <a:solidFill>
                  <a:schemeClr val="accent1">
                    <a:lumMod val="50000"/>
                  </a:schemeClr>
                </a:solidFill>
                <a:latin typeface="Arial" panose="020B0604020202020204" pitchFamily="34" charset="0"/>
              </a:rPr>
              <a:t>TIÊU</a:t>
            </a:r>
            <a:r>
              <a:rPr lang="en-US" sz="3200" dirty="0">
                <a:solidFill>
                  <a:schemeClr val="accent1">
                    <a:lumMod val="50000"/>
                  </a:schemeClr>
                </a:solidFill>
                <a:latin typeface="Arial" panose="020B0604020202020204" pitchFamily="34" charset="0"/>
              </a:rPr>
              <a:t> </a:t>
            </a:r>
            <a:r>
              <a:rPr lang="en-US" sz="3200" dirty="0" err="1">
                <a:solidFill>
                  <a:schemeClr val="accent1">
                    <a:lumMod val="50000"/>
                  </a:schemeClr>
                </a:solidFill>
                <a:latin typeface="Arial" panose="020B0604020202020204" pitchFamily="34" charset="0"/>
              </a:rPr>
              <a:t>THỤ</a:t>
            </a:r>
            <a:r>
              <a:rPr lang="vi-VN" sz="3200" dirty="0">
                <a:solidFill>
                  <a:schemeClr val="accent1">
                    <a:lumMod val="50000"/>
                  </a:schemeClr>
                </a:solidFill>
                <a:latin typeface="Arial" panose="020B0604020202020204" pitchFamily="34" charset="0"/>
              </a:rPr>
              <a:t> </a:t>
            </a:r>
            <a:r>
              <a:rPr lang="en-US" sz="3200" dirty="0" err="1">
                <a:solidFill>
                  <a:schemeClr val="accent1">
                    <a:lumMod val="50000"/>
                  </a:schemeClr>
                </a:solidFill>
                <a:latin typeface="Arial" panose="020B0604020202020204" pitchFamily="34" charset="0"/>
              </a:rPr>
              <a:t>NĂNG</a:t>
            </a:r>
            <a:r>
              <a:rPr lang="en-US" sz="3200" dirty="0">
                <a:solidFill>
                  <a:schemeClr val="accent1">
                    <a:lumMod val="50000"/>
                  </a:schemeClr>
                </a:solidFill>
                <a:latin typeface="Arial" panose="020B0604020202020204" pitchFamily="34" charset="0"/>
              </a:rPr>
              <a:t> </a:t>
            </a:r>
            <a:r>
              <a:rPr lang="en-US" sz="3200" dirty="0" err="1">
                <a:solidFill>
                  <a:schemeClr val="accent1">
                    <a:lumMod val="50000"/>
                  </a:schemeClr>
                </a:solidFill>
                <a:latin typeface="Arial" panose="020B0604020202020204" pitchFamily="34" charset="0"/>
              </a:rPr>
              <a:t>LƯỢNG</a:t>
            </a:r>
            <a:r>
              <a:rPr lang="en-US" sz="3200" dirty="0">
                <a:solidFill>
                  <a:schemeClr val="accent1">
                    <a:lumMod val="50000"/>
                  </a:schemeClr>
                </a:solidFill>
                <a:latin typeface="Arial" panose="020B0604020202020204" pitchFamily="34" charset="0"/>
              </a:rPr>
              <a:t> </a:t>
            </a:r>
            <a:r>
              <a:rPr lang="vi-VN" sz="3200" dirty="0">
                <a:solidFill>
                  <a:schemeClr val="accent1">
                    <a:lumMod val="50000"/>
                  </a:schemeClr>
                </a:solidFill>
                <a:latin typeface="Arial" panose="020B0604020202020204" pitchFamily="34" charset="0"/>
              </a:rPr>
              <a:t>Ở VIỆT NAM</a:t>
            </a:r>
            <a:endParaRPr lang="en-US" sz="3200" dirty="0">
              <a:solidFill>
                <a:schemeClr val="accent1">
                  <a:lumMod val="50000"/>
                </a:schemeClr>
              </a:solidFill>
            </a:endParaRPr>
          </a:p>
        </p:txBody>
      </p:sp>
    </p:spTree>
  </p:cSld>
  <p:clrMapOvr>
    <a:masterClrMapping/>
  </p:clrMapOvr>
  <p:transition advClick="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93"/>
        <p:cNvGrpSpPr/>
        <p:nvPr/>
      </p:nvGrpSpPr>
      <p:grpSpPr>
        <a:xfrm>
          <a:off x="0" y="0"/>
          <a:ext cx="0" cy="0"/>
          <a:chOff x="0" y="0"/>
          <a:chExt cx="0" cy="0"/>
        </a:xfrm>
      </p:grpSpPr>
      <p:pic>
        <p:nvPicPr>
          <p:cNvPr id="498" name="Google Shape;498;p11"/>
          <p:cNvPicPr preferRelativeResize="0"/>
          <p:nvPr/>
        </p:nvPicPr>
        <p:blipFill rotWithShape="1">
          <a:blip r:embed="rId3">
            <a:alphaModFix/>
          </a:blip>
          <a:srcRect/>
          <a:stretch/>
        </p:blipFill>
        <p:spPr>
          <a:xfrm>
            <a:off x="367031" y="1227558"/>
            <a:ext cx="5763767" cy="5026152"/>
          </a:xfrm>
          <a:prstGeom prst="rect">
            <a:avLst/>
          </a:prstGeom>
          <a:noFill/>
          <a:ln>
            <a:noFill/>
          </a:ln>
        </p:spPr>
      </p:pic>
      <p:sp>
        <p:nvSpPr>
          <p:cNvPr id="499" name="Google Shape;499;p11"/>
          <p:cNvSpPr txBox="1"/>
          <p:nvPr/>
        </p:nvSpPr>
        <p:spPr>
          <a:xfrm>
            <a:off x="554229" y="1328109"/>
            <a:ext cx="3330159" cy="261595"/>
          </a:xfrm>
          <a:prstGeom prst="rect">
            <a:avLst/>
          </a:prstGeom>
          <a:noFill/>
          <a:ln>
            <a:noFill/>
          </a:ln>
        </p:spPr>
        <p:txBody>
          <a:bodyPr spcFirstLastPara="1" wrap="square" lIns="0" tIns="15225" rIns="0" bIns="0" anchor="t" anchorCtr="0">
            <a:spAutoFit/>
          </a:bodyPr>
          <a:lstStyle/>
          <a:p>
            <a:pPr marL="12700" marR="0" lvl="0" indent="0" algn="l" rtl="0">
              <a:spcBef>
                <a:spcPts val="0"/>
              </a:spcBef>
              <a:spcAft>
                <a:spcPts val="0"/>
              </a:spcAft>
              <a:buNone/>
            </a:pPr>
            <a:r>
              <a:rPr lang="en-US" sz="2400" baseline="-25000">
                <a:solidFill>
                  <a:srgbClr val="2562EB"/>
                </a:solidFill>
                <a:latin typeface="Lato" panose="020F0502020204030203" pitchFamily="34" charset="0"/>
                <a:ea typeface="Lato" panose="020F0502020204030203" pitchFamily="34" charset="0"/>
                <a:cs typeface="Lato" panose="020F0502020204030203" pitchFamily="34" charset="0"/>
                <a:sym typeface="Quattrocento Sans"/>
              </a:rPr>
              <a:t> </a:t>
            </a:r>
            <a:r>
              <a:rPr lang="en-US" sz="1450" b="1">
                <a:solidFill>
                  <a:srgbClr val="1A5275"/>
                </a:solidFill>
                <a:latin typeface="Lato" panose="020F0502020204030203" pitchFamily="34" charset="0"/>
                <a:ea typeface="Lato" panose="020F0502020204030203" pitchFamily="34" charset="0"/>
                <a:cs typeface="Lato" panose="020F0502020204030203" pitchFamily="34" charset="0"/>
                <a:sym typeface="Arial"/>
              </a:rPr>
              <a:t>Tiêu thụ năng lượng theo ngành</a:t>
            </a:r>
            <a:endParaRPr sz="145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500" name="Google Shape;500;p11"/>
          <p:cNvSpPr txBox="1"/>
          <p:nvPr/>
        </p:nvSpPr>
        <p:spPr>
          <a:xfrm>
            <a:off x="2533197" y="1857699"/>
            <a:ext cx="1834514" cy="174407"/>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1050" b="1">
                <a:solidFill>
                  <a:srgbClr val="374050"/>
                </a:solidFill>
                <a:latin typeface="Lato" panose="020F0502020204030203" pitchFamily="34" charset="0"/>
                <a:ea typeface="Lato" panose="020F0502020204030203" pitchFamily="34" charset="0"/>
                <a:cs typeface="Lato" panose="020F0502020204030203" pitchFamily="34" charset="0"/>
                <a:sym typeface="Arial"/>
              </a:rPr>
              <a:t>Đặc điểm chính của ngành</a:t>
            </a:r>
            <a:endParaRPr sz="105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502" name="Google Shape;502;p11"/>
          <p:cNvSpPr txBox="1"/>
          <p:nvPr/>
        </p:nvSpPr>
        <p:spPr>
          <a:xfrm>
            <a:off x="4248739" y="2137734"/>
            <a:ext cx="1433195" cy="1087462"/>
          </a:xfrm>
          <a:prstGeom prst="rect">
            <a:avLst/>
          </a:prstGeom>
          <a:noFill/>
          <a:ln>
            <a:noFill/>
          </a:ln>
        </p:spPr>
        <p:txBody>
          <a:bodyPr spcFirstLastPara="1" wrap="square" lIns="0" tIns="66025" rIns="0" bIns="0" anchor="t" anchorCtr="0">
            <a:spAutoFit/>
          </a:bodyPr>
          <a:lstStyle/>
          <a:p>
            <a:pPr marL="12700" marR="0" lvl="0" indent="0" algn="l" rtl="0">
              <a:spcBef>
                <a:spcPts val="0"/>
              </a:spcBef>
              <a:spcAft>
                <a:spcPts val="0"/>
              </a:spcAft>
              <a:buNone/>
            </a:pPr>
            <a:r>
              <a:rPr lang="en-US" sz="900" b="1">
                <a:solidFill>
                  <a:srgbClr val="047857"/>
                </a:solidFill>
                <a:latin typeface="Lato" panose="020F0502020204030203" pitchFamily="34" charset="0"/>
                <a:ea typeface="Lato" panose="020F0502020204030203" pitchFamily="34" charset="0"/>
                <a:cs typeface="Lato" panose="020F0502020204030203" pitchFamily="34" charset="0"/>
                <a:sym typeface="Arial"/>
              </a:rPr>
              <a:t>Lĩnh vực xây dựng:</a:t>
            </a:r>
            <a:endParaRPr sz="90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a:p>
            <a:pPr marL="126364" marR="0" lvl="0" indent="0" algn="l" rtl="0">
              <a:spcBef>
                <a:spcPts val="420"/>
              </a:spcBef>
              <a:spcAft>
                <a:spcPts val="0"/>
              </a:spcAft>
              <a:buNone/>
            </a:pPr>
            <a:r>
              <a:rPr lang="en-US" sz="90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Hộ dân thành thị: 180-</a:t>
            </a:r>
            <a:br>
              <a:rPr lang="en-US" sz="90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br>
            <a:r>
              <a:rPr lang="en-US" sz="90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220 kWh / tháng</a:t>
            </a:r>
            <a:br>
              <a:rPr lang="en-US" sz="90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br>
            <a:r>
              <a:rPr lang="en-US" sz="90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Công trình thương mại: 200-300 kWh/m²/năm Tỷ lệ thâm nhập công trình xanh: &lt;5% cổ phiếu</a:t>
            </a:r>
            <a:endParaRPr sz="90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503" name="Google Shape;503;p11"/>
          <p:cNvSpPr txBox="1"/>
          <p:nvPr/>
        </p:nvSpPr>
        <p:spPr>
          <a:xfrm>
            <a:off x="2609397" y="3981774"/>
            <a:ext cx="1274992" cy="151323"/>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900" b="1">
                <a:solidFill>
                  <a:srgbClr val="B45309"/>
                </a:solidFill>
                <a:latin typeface="Lato" panose="020F0502020204030203" pitchFamily="34" charset="0"/>
                <a:ea typeface="Lato" panose="020F0502020204030203" pitchFamily="34" charset="0"/>
                <a:cs typeface="Lato" panose="020F0502020204030203" pitchFamily="34" charset="0"/>
                <a:sym typeface="Arial"/>
              </a:rPr>
              <a:t>Giao thông vận tải:</a:t>
            </a:r>
            <a:endParaRPr sz="90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504" name="Google Shape;504;p11"/>
          <p:cNvSpPr txBox="1"/>
          <p:nvPr/>
        </p:nvSpPr>
        <p:spPr>
          <a:xfrm>
            <a:off x="4248739" y="3981774"/>
            <a:ext cx="1181735" cy="151323"/>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900" b="1">
                <a:solidFill>
                  <a:srgbClr val="374050"/>
                </a:solidFill>
                <a:latin typeface="Lato" panose="020F0502020204030203" pitchFamily="34" charset="0"/>
                <a:ea typeface="Lato" panose="020F0502020204030203" pitchFamily="34" charset="0"/>
                <a:cs typeface="Lato" panose="020F0502020204030203" pitchFamily="34" charset="0"/>
                <a:sym typeface="Arial"/>
              </a:rPr>
              <a:t>Quản lý năng lượng:</a:t>
            </a:r>
            <a:endParaRPr sz="90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p:txBody>
      </p:sp>
      <p:grpSp>
        <p:nvGrpSpPr>
          <p:cNvPr id="505" name="Google Shape;505;p11"/>
          <p:cNvGrpSpPr/>
          <p:nvPr/>
        </p:nvGrpSpPr>
        <p:grpSpPr>
          <a:xfrm>
            <a:off x="6163057" y="1203649"/>
            <a:ext cx="5763895" cy="5026660"/>
            <a:chOff x="6129527" y="0"/>
            <a:chExt cx="5763895" cy="5026660"/>
          </a:xfrm>
        </p:grpSpPr>
        <p:sp>
          <p:nvSpPr>
            <p:cNvPr id="506" name="Google Shape;506;p11"/>
            <p:cNvSpPr/>
            <p:nvPr/>
          </p:nvSpPr>
          <p:spPr>
            <a:xfrm>
              <a:off x="6129527" y="0"/>
              <a:ext cx="5763895" cy="5026660"/>
            </a:xfrm>
            <a:custGeom>
              <a:avLst/>
              <a:gdLst/>
              <a:ahLst/>
              <a:cxnLst/>
              <a:rect l="l" t="t" r="r" b="b"/>
              <a:pathLst>
                <a:path w="5763895" h="5026660" extrusionOk="0">
                  <a:moveTo>
                    <a:pt x="5763767" y="5026151"/>
                  </a:moveTo>
                  <a:lnTo>
                    <a:pt x="0" y="5026151"/>
                  </a:lnTo>
                  <a:lnTo>
                    <a:pt x="0" y="0"/>
                  </a:lnTo>
                  <a:lnTo>
                    <a:pt x="5763767" y="0"/>
                  </a:lnTo>
                  <a:lnTo>
                    <a:pt x="5763767" y="9524"/>
                  </a:lnTo>
                  <a:lnTo>
                    <a:pt x="176021" y="9524"/>
                  </a:lnTo>
                  <a:lnTo>
                    <a:pt x="167576" y="9932"/>
                  </a:lnTo>
                  <a:lnTo>
                    <a:pt x="128385" y="23958"/>
                  </a:lnTo>
                  <a:lnTo>
                    <a:pt x="100430" y="54798"/>
                  </a:lnTo>
                  <a:lnTo>
                    <a:pt x="90296" y="95249"/>
                  </a:lnTo>
                  <a:lnTo>
                    <a:pt x="90296" y="4810124"/>
                  </a:lnTo>
                  <a:lnTo>
                    <a:pt x="100430" y="4850575"/>
                  </a:lnTo>
                  <a:lnTo>
                    <a:pt x="128385" y="4881415"/>
                  </a:lnTo>
                  <a:lnTo>
                    <a:pt x="167576" y="4895441"/>
                  </a:lnTo>
                  <a:lnTo>
                    <a:pt x="176021" y="4895849"/>
                  </a:lnTo>
                  <a:lnTo>
                    <a:pt x="5763767" y="4895849"/>
                  </a:lnTo>
                  <a:lnTo>
                    <a:pt x="5763767" y="5026151"/>
                  </a:lnTo>
                  <a:close/>
                </a:path>
                <a:path w="5763895" h="5026660" extrusionOk="0">
                  <a:moveTo>
                    <a:pt x="5763767" y="4895849"/>
                  </a:moveTo>
                  <a:lnTo>
                    <a:pt x="5586221" y="4895849"/>
                  </a:lnTo>
                  <a:lnTo>
                    <a:pt x="5594665" y="4895441"/>
                  </a:lnTo>
                  <a:lnTo>
                    <a:pt x="5602948" y="4894218"/>
                  </a:lnTo>
                  <a:lnTo>
                    <a:pt x="5640578" y="4876424"/>
                  </a:lnTo>
                  <a:lnTo>
                    <a:pt x="5665420" y="4842929"/>
                  </a:lnTo>
                  <a:lnTo>
                    <a:pt x="5671946" y="4810124"/>
                  </a:lnTo>
                  <a:lnTo>
                    <a:pt x="5671946" y="95249"/>
                  </a:lnTo>
                  <a:lnTo>
                    <a:pt x="5661811" y="54798"/>
                  </a:lnTo>
                  <a:lnTo>
                    <a:pt x="5633856" y="23958"/>
                  </a:lnTo>
                  <a:lnTo>
                    <a:pt x="5594665" y="9932"/>
                  </a:lnTo>
                  <a:lnTo>
                    <a:pt x="5586221" y="9524"/>
                  </a:lnTo>
                  <a:lnTo>
                    <a:pt x="5763767" y="9524"/>
                  </a:lnTo>
                  <a:lnTo>
                    <a:pt x="5763767" y="4895849"/>
                  </a:lnTo>
                  <a:close/>
                </a:path>
              </a:pathLst>
            </a:custGeom>
            <a:solidFill>
              <a:srgbClr val="000000">
                <a:alpha val="5098"/>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507" name="Google Shape;507;p11"/>
            <p:cNvSpPr/>
            <p:nvPr/>
          </p:nvSpPr>
          <p:spPr>
            <a:xfrm>
              <a:off x="6210298" y="0"/>
              <a:ext cx="5600700" cy="4905375"/>
            </a:xfrm>
            <a:custGeom>
              <a:avLst/>
              <a:gdLst/>
              <a:ahLst/>
              <a:cxnLst/>
              <a:rect l="l" t="t" r="r" b="b"/>
              <a:pathLst>
                <a:path w="5600700" h="4905375" extrusionOk="0">
                  <a:moveTo>
                    <a:pt x="5511704" y="4905374"/>
                  </a:moveTo>
                  <a:lnTo>
                    <a:pt x="88995" y="4905374"/>
                  </a:lnTo>
                  <a:lnTo>
                    <a:pt x="82801" y="4904764"/>
                  </a:lnTo>
                  <a:lnTo>
                    <a:pt x="37131" y="4885845"/>
                  </a:lnTo>
                  <a:lnTo>
                    <a:pt x="9643" y="4852349"/>
                  </a:lnTo>
                  <a:lnTo>
                    <a:pt x="0" y="4816378"/>
                  </a:lnTo>
                  <a:lnTo>
                    <a:pt x="0" y="4810124"/>
                  </a:lnTo>
                  <a:lnTo>
                    <a:pt x="0" y="88995"/>
                  </a:lnTo>
                  <a:lnTo>
                    <a:pt x="12577" y="47530"/>
                  </a:lnTo>
                  <a:lnTo>
                    <a:pt x="47531" y="12577"/>
                  </a:lnTo>
                  <a:lnTo>
                    <a:pt x="88995" y="0"/>
                  </a:lnTo>
                  <a:lnTo>
                    <a:pt x="5511704" y="0"/>
                  </a:lnTo>
                  <a:lnTo>
                    <a:pt x="5553165" y="12577"/>
                  </a:lnTo>
                  <a:lnTo>
                    <a:pt x="5588121" y="47530"/>
                  </a:lnTo>
                  <a:lnTo>
                    <a:pt x="5600700" y="88995"/>
                  </a:lnTo>
                  <a:lnTo>
                    <a:pt x="5600700" y="4816378"/>
                  </a:lnTo>
                  <a:lnTo>
                    <a:pt x="5588121" y="4857839"/>
                  </a:lnTo>
                  <a:lnTo>
                    <a:pt x="5553165" y="4892793"/>
                  </a:lnTo>
                  <a:lnTo>
                    <a:pt x="5517898" y="4904764"/>
                  </a:lnTo>
                  <a:lnTo>
                    <a:pt x="5511704" y="4905374"/>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508" name="Google Shape;508;p11"/>
            <p:cNvSpPr/>
            <p:nvPr/>
          </p:nvSpPr>
          <p:spPr>
            <a:xfrm>
              <a:off x="6362698" y="3762374"/>
              <a:ext cx="5295900" cy="990600"/>
            </a:xfrm>
            <a:custGeom>
              <a:avLst/>
              <a:gdLst/>
              <a:ahLst/>
              <a:cxnLst/>
              <a:rect l="l" t="t" r="r" b="b"/>
              <a:pathLst>
                <a:path w="5295900" h="990600" extrusionOk="0">
                  <a:moveTo>
                    <a:pt x="5262850" y="990598"/>
                  </a:moveTo>
                  <a:lnTo>
                    <a:pt x="33047" y="990598"/>
                  </a:lnTo>
                  <a:lnTo>
                    <a:pt x="28187" y="989632"/>
                  </a:lnTo>
                  <a:lnTo>
                    <a:pt x="966" y="962410"/>
                  </a:lnTo>
                  <a:lnTo>
                    <a:pt x="0" y="957551"/>
                  </a:lnTo>
                  <a:lnTo>
                    <a:pt x="0" y="952499"/>
                  </a:lnTo>
                  <a:lnTo>
                    <a:pt x="0" y="33046"/>
                  </a:lnTo>
                  <a:lnTo>
                    <a:pt x="28187" y="966"/>
                  </a:lnTo>
                  <a:lnTo>
                    <a:pt x="33047" y="0"/>
                  </a:lnTo>
                  <a:lnTo>
                    <a:pt x="5262850" y="0"/>
                  </a:lnTo>
                  <a:lnTo>
                    <a:pt x="5294931" y="28186"/>
                  </a:lnTo>
                  <a:lnTo>
                    <a:pt x="5295899" y="33046"/>
                  </a:lnTo>
                  <a:lnTo>
                    <a:pt x="5295899" y="957551"/>
                  </a:lnTo>
                  <a:lnTo>
                    <a:pt x="5267710" y="989632"/>
                  </a:lnTo>
                  <a:lnTo>
                    <a:pt x="5262850" y="990598"/>
                  </a:lnTo>
                  <a:close/>
                </a:path>
              </a:pathLst>
            </a:custGeom>
            <a:solidFill>
              <a:srgbClr val="EFF5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509" name="Google Shape;509;p11"/>
          <p:cNvSpPr txBox="1"/>
          <p:nvPr/>
        </p:nvSpPr>
        <p:spPr>
          <a:xfrm>
            <a:off x="6383529" y="1328109"/>
            <a:ext cx="4043045" cy="589905"/>
          </a:xfrm>
          <a:prstGeom prst="rect">
            <a:avLst/>
          </a:prstGeom>
          <a:noFill/>
          <a:ln>
            <a:noFill/>
          </a:ln>
        </p:spPr>
        <p:txBody>
          <a:bodyPr spcFirstLastPara="1" wrap="square" lIns="0" tIns="15225" rIns="0" bIns="0" anchor="t" anchorCtr="0">
            <a:spAutoFit/>
          </a:bodyPr>
          <a:lstStyle/>
          <a:p>
            <a:pPr marL="12700" marR="0" lvl="0" indent="0" algn="l" rtl="0">
              <a:spcBef>
                <a:spcPts val="0"/>
              </a:spcBef>
              <a:spcAft>
                <a:spcPts val="0"/>
              </a:spcAft>
              <a:buNone/>
            </a:pPr>
            <a:r>
              <a:rPr lang="en-US" sz="2400" baseline="-25000">
                <a:solidFill>
                  <a:srgbClr val="DB2525"/>
                </a:solidFill>
                <a:latin typeface="Lato" panose="020F0502020204030203" pitchFamily="34" charset="0"/>
                <a:ea typeface="Lato" panose="020F0502020204030203" pitchFamily="34" charset="0"/>
                <a:cs typeface="Lato" panose="020F0502020204030203" pitchFamily="34" charset="0"/>
                <a:sym typeface="Arial Black"/>
              </a:rPr>
              <a:t> </a:t>
            </a:r>
            <a:r>
              <a:rPr lang="en-US" sz="1450" b="1">
                <a:solidFill>
                  <a:schemeClr val="accent1"/>
                </a:solidFill>
                <a:latin typeface="Lato" panose="020F0502020204030203" pitchFamily="34" charset="0"/>
                <a:ea typeface="Lato" panose="020F0502020204030203" pitchFamily="34" charset="0"/>
                <a:cs typeface="Lato" panose="020F0502020204030203" pitchFamily="34" charset="0"/>
                <a:sym typeface="Arial"/>
              </a:rPr>
              <a:t> Cường độ năng lượng</a:t>
            </a:r>
            <a:endParaRPr sz="1450" b="1">
              <a:solidFill>
                <a:schemeClr val="accent1"/>
              </a:solidFill>
              <a:latin typeface="Lato" panose="020F0502020204030203" pitchFamily="34" charset="0"/>
              <a:ea typeface="Lato" panose="020F0502020204030203" pitchFamily="34" charset="0"/>
              <a:cs typeface="Lato" panose="020F0502020204030203" pitchFamily="34" charset="0"/>
              <a:sym typeface="Arial"/>
            </a:endParaRPr>
          </a:p>
          <a:p>
            <a:pPr marL="12700" marR="0" lvl="0" indent="0" algn="l" rtl="0">
              <a:spcBef>
                <a:spcPts val="1330"/>
              </a:spcBef>
              <a:spcAft>
                <a:spcPts val="0"/>
              </a:spcAft>
              <a:buNone/>
            </a:pPr>
            <a:r>
              <a:rPr lang="en-US" sz="105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So sánh cường độ năng lượng (kgoe/$1000 GDP) trong khu vực:</a:t>
            </a:r>
            <a:endParaRPr sz="10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510" name="Google Shape;510;p11"/>
          <p:cNvSpPr/>
          <p:nvPr/>
        </p:nvSpPr>
        <p:spPr>
          <a:xfrm>
            <a:off x="6396228" y="4127823"/>
            <a:ext cx="1685925" cy="685800"/>
          </a:xfrm>
          <a:custGeom>
            <a:avLst/>
            <a:gdLst/>
            <a:ahLst/>
            <a:cxnLst/>
            <a:rect l="l" t="t" r="r" b="b"/>
            <a:pathLst>
              <a:path w="1685925" h="685800" extrusionOk="0">
                <a:moveTo>
                  <a:pt x="1652877" y="685798"/>
                </a:moveTo>
                <a:lnTo>
                  <a:pt x="33047" y="685798"/>
                </a:lnTo>
                <a:lnTo>
                  <a:pt x="28187" y="684831"/>
                </a:lnTo>
                <a:lnTo>
                  <a:pt x="966" y="657610"/>
                </a:lnTo>
                <a:lnTo>
                  <a:pt x="0" y="652752"/>
                </a:lnTo>
                <a:lnTo>
                  <a:pt x="0" y="647699"/>
                </a:lnTo>
                <a:lnTo>
                  <a:pt x="0" y="33046"/>
                </a:lnTo>
                <a:lnTo>
                  <a:pt x="28187" y="966"/>
                </a:lnTo>
                <a:lnTo>
                  <a:pt x="33047" y="0"/>
                </a:lnTo>
                <a:lnTo>
                  <a:pt x="1652877" y="0"/>
                </a:lnTo>
                <a:lnTo>
                  <a:pt x="1684958" y="28186"/>
                </a:lnTo>
                <a:lnTo>
                  <a:pt x="1685924" y="33046"/>
                </a:lnTo>
                <a:lnTo>
                  <a:pt x="1685924" y="652752"/>
                </a:lnTo>
                <a:lnTo>
                  <a:pt x="1657737" y="684831"/>
                </a:lnTo>
                <a:lnTo>
                  <a:pt x="1652877" y="685798"/>
                </a:lnTo>
                <a:close/>
              </a:path>
            </a:pathLst>
          </a:custGeom>
          <a:solidFill>
            <a:srgbClr val="FEF1F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511" name="Google Shape;511;p11"/>
          <p:cNvSpPr txBox="1"/>
          <p:nvPr/>
        </p:nvSpPr>
        <p:spPr>
          <a:xfrm>
            <a:off x="6497828" y="4172750"/>
            <a:ext cx="1483549" cy="557189"/>
          </a:xfrm>
          <a:prstGeom prst="rect">
            <a:avLst/>
          </a:prstGeom>
          <a:noFill/>
          <a:ln>
            <a:noFill/>
          </a:ln>
        </p:spPr>
        <p:txBody>
          <a:bodyPr spcFirstLastPara="1" wrap="square" lIns="0" tIns="31100" rIns="0" bIns="0" anchor="t" anchorCtr="0">
            <a:spAutoFit/>
          </a:bodyPr>
          <a:lstStyle/>
          <a:p>
            <a:pPr marL="0" marR="0" lvl="0" indent="0" algn="ctr" rtl="0">
              <a:spcBef>
                <a:spcPts val="0"/>
              </a:spcBef>
              <a:spcAft>
                <a:spcPts val="0"/>
              </a:spcAft>
              <a:buNone/>
            </a:pPr>
            <a:r>
              <a:rPr lang="en-US" sz="900" b="1" dirty="0">
                <a:solidFill>
                  <a:srgbClr val="B91B1B"/>
                </a:solidFill>
                <a:latin typeface="Lato" panose="020F0502020204030203" pitchFamily="34" charset="0"/>
                <a:ea typeface="Lato" panose="020F0502020204030203" pitchFamily="34" charset="0"/>
                <a:cs typeface="Lato" panose="020F0502020204030203" pitchFamily="34" charset="0"/>
              </a:rPr>
              <a:t>Nang </a:t>
            </a:r>
            <a:r>
              <a:rPr lang="en-US" sz="900" b="1" dirty="0" err="1">
                <a:solidFill>
                  <a:srgbClr val="B91B1B"/>
                </a:solidFill>
                <a:latin typeface="Lato" panose="020F0502020204030203" pitchFamily="34" charset="0"/>
                <a:ea typeface="Lato" panose="020F0502020204030203" pitchFamily="34" charset="0"/>
                <a:cs typeface="Lato" panose="020F0502020204030203" pitchFamily="34" charset="0"/>
              </a:rPr>
              <a:t>lượng</a:t>
            </a:r>
            <a:r>
              <a:rPr lang="en-US" sz="900" b="1" dirty="0">
                <a:solidFill>
                  <a:srgbClr val="B91B1B"/>
                </a:solidFill>
                <a:latin typeface="Lato" panose="020F0502020204030203" pitchFamily="34" charset="0"/>
                <a:ea typeface="Lato" panose="020F0502020204030203" pitchFamily="34" charset="0"/>
                <a:cs typeface="Lato" panose="020F0502020204030203" pitchFamily="34" charset="0"/>
              </a:rPr>
              <a:t> </a:t>
            </a:r>
            <a:r>
              <a:rPr lang="en-US" sz="900" b="1" dirty="0" err="1">
                <a:solidFill>
                  <a:srgbClr val="B91B1B"/>
                </a:solidFill>
                <a:latin typeface="Lato" panose="020F0502020204030203" pitchFamily="34" charset="0"/>
                <a:ea typeface="Lato" panose="020F0502020204030203" pitchFamily="34" charset="0"/>
                <a:cs typeface="Lato" panose="020F0502020204030203" pitchFamily="34" charset="0"/>
              </a:rPr>
              <a:t>c</a:t>
            </a:r>
            <a:r>
              <a:rPr lang="en-US" sz="900" b="1" dirty="0" err="1">
                <a:solidFill>
                  <a:srgbClr val="B91B1B"/>
                </a:solidFill>
                <a:latin typeface="Lato" panose="020F0502020204030203" pitchFamily="34" charset="0"/>
                <a:ea typeface="Lato" panose="020F0502020204030203" pitchFamily="34" charset="0"/>
                <a:cs typeface="Lato" panose="020F0502020204030203" pitchFamily="34" charset="0"/>
                <a:sym typeface="Arial"/>
              </a:rPr>
              <a:t>ông</a:t>
            </a:r>
            <a:r>
              <a:rPr lang="en-US" sz="900" b="1" dirty="0">
                <a:solidFill>
                  <a:srgbClr val="B91B1B"/>
                </a:solidFill>
                <a:latin typeface="Lato" panose="020F0502020204030203" pitchFamily="34" charset="0"/>
                <a:ea typeface="Lato" panose="020F0502020204030203" pitchFamily="34" charset="0"/>
                <a:cs typeface="Lato" panose="020F0502020204030203" pitchFamily="34" charset="0"/>
                <a:sym typeface="Arial"/>
              </a:rPr>
              <a:t> </a:t>
            </a:r>
            <a:r>
              <a:rPr lang="en-US" sz="900" b="1" dirty="0" err="1">
                <a:solidFill>
                  <a:srgbClr val="B91B1B"/>
                </a:solidFill>
                <a:latin typeface="Lato" panose="020F0502020204030203" pitchFamily="34" charset="0"/>
                <a:ea typeface="Lato" panose="020F0502020204030203" pitchFamily="34" charset="0"/>
                <a:cs typeface="Lato" panose="020F0502020204030203" pitchFamily="34" charset="0"/>
                <a:sym typeface="Arial"/>
              </a:rPr>
              <a:t>nghiệp</a:t>
            </a:r>
            <a:endParaRPr sz="900" dirty="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a:p>
            <a:pPr marL="0" marR="0" lvl="0" indent="0" algn="ctr" rtl="0">
              <a:spcBef>
                <a:spcPts val="195"/>
              </a:spcBef>
              <a:spcAft>
                <a:spcPts val="0"/>
              </a:spcAft>
              <a:buNone/>
            </a:pPr>
            <a:r>
              <a:rPr lang="en-US" sz="1200" b="1" dirty="0">
                <a:solidFill>
                  <a:srgbClr val="991B1B"/>
                </a:solidFill>
                <a:latin typeface="Lato" panose="020F0502020204030203" pitchFamily="34" charset="0"/>
                <a:ea typeface="Lato" panose="020F0502020204030203" pitchFamily="34" charset="0"/>
                <a:cs typeface="Lato" panose="020F0502020204030203" pitchFamily="34" charset="0"/>
                <a:sym typeface="Arial"/>
              </a:rPr>
              <a:t>30-40%</a:t>
            </a:r>
            <a:endParaRPr sz="1200" dirty="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a:p>
            <a:pPr marL="0" marR="0" lvl="0" indent="0" algn="ctr" rtl="0">
              <a:spcBef>
                <a:spcPts val="285"/>
              </a:spcBef>
              <a:spcAft>
                <a:spcPts val="0"/>
              </a:spcAft>
              <a:buNone/>
            </a:pPr>
            <a:r>
              <a:rPr lang="en-US" sz="90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Cao </a:t>
            </a:r>
            <a:r>
              <a:rPr lang="en-US" sz="90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hơn</a:t>
            </a:r>
            <a:r>
              <a:rPr lang="en-US" sz="90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trung</a:t>
            </a:r>
            <a:r>
              <a:rPr lang="en-US" sz="90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bình</a:t>
            </a:r>
            <a:r>
              <a:rPr lang="en-US" sz="90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ASEAN</a:t>
            </a:r>
            <a:endParaRPr sz="9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512" name="Google Shape;512;p11"/>
          <p:cNvSpPr/>
          <p:nvPr/>
        </p:nvSpPr>
        <p:spPr>
          <a:xfrm>
            <a:off x="8196453" y="4127823"/>
            <a:ext cx="1695450" cy="685800"/>
          </a:xfrm>
          <a:custGeom>
            <a:avLst/>
            <a:gdLst/>
            <a:ahLst/>
            <a:cxnLst/>
            <a:rect l="l" t="t" r="r" b="b"/>
            <a:pathLst>
              <a:path w="1695450" h="685800" extrusionOk="0">
                <a:moveTo>
                  <a:pt x="1662402" y="685798"/>
                </a:moveTo>
                <a:lnTo>
                  <a:pt x="33047" y="685798"/>
                </a:lnTo>
                <a:lnTo>
                  <a:pt x="28186" y="684831"/>
                </a:lnTo>
                <a:lnTo>
                  <a:pt x="966" y="657610"/>
                </a:lnTo>
                <a:lnTo>
                  <a:pt x="0" y="652752"/>
                </a:lnTo>
                <a:lnTo>
                  <a:pt x="0" y="647699"/>
                </a:lnTo>
                <a:lnTo>
                  <a:pt x="0" y="33046"/>
                </a:lnTo>
                <a:lnTo>
                  <a:pt x="28187" y="966"/>
                </a:lnTo>
                <a:lnTo>
                  <a:pt x="33047" y="0"/>
                </a:lnTo>
                <a:lnTo>
                  <a:pt x="1662402" y="0"/>
                </a:lnTo>
                <a:lnTo>
                  <a:pt x="1694481" y="28186"/>
                </a:lnTo>
                <a:lnTo>
                  <a:pt x="1695449" y="33046"/>
                </a:lnTo>
                <a:lnTo>
                  <a:pt x="1695449" y="652752"/>
                </a:lnTo>
                <a:lnTo>
                  <a:pt x="1667261" y="684831"/>
                </a:lnTo>
                <a:lnTo>
                  <a:pt x="1662402" y="685798"/>
                </a:lnTo>
                <a:close/>
              </a:path>
            </a:pathLst>
          </a:custGeom>
          <a:solidFill>
            <a:srgbClr val="FFFAEB"/>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513" name="Google Shape;513;p11"/>
          <p:cNvSpPr txBox="1"/>
          <p:nvPr/>
        </p:nvSpPr>
        <p:spPr>
          <a:xfrm>
            <a:off x="8411908" y="4172750"/>
            <a:ext cx="1392492" cy="557189"/>
          </a:xfrm>
          <a:prstGeom prst="rect">
            <a:avLst/>
          </a:prstGeom>
          <a:noFill/>
          <a:ln>
            <a:noFill/>
          </a:ln>
        </p:spPr>
        <p:txBody>
          <a:bodyPr spcFirstLastPara="1" wrap="square" lIns="0" tIns="31100" rIns="0" bIns="0" anchor="t" anchorCtr="0">
            <a:spAutoFit/>
          </a:bodyPr>
          <a:lstStyle/>
          <a:p>
            <a:pPr marL="0" marR="0" lvl="0" indent="0" algn="ctr" rtl="0">
              <a:spcBef>
                <a:spcPts val="0"/>
              </a:spcBef>
              <a:spcAft>
                <a:spcPts val="0"/>
              </a:spcAft>
              <a:buNone/>
            </a:pPr>
            <a:r>
              <a:rPr lang="en-US" sz="900" b="1">
                <a:solidFill>
                  <a:srgbClr val="B45309"/>
                </a:solidFill>
                <a:latin typeface="Lato" panose="020F0502020204030203" pitchFamily="34" charset="0"/>
                <a:ea typeface="Lato" panose="020F0502020204030203" pitchFamily="34" charset="0"/>
                <a:cs typeface="Lato" panose="020F0502020204030203" pitchFamily="34" charset="0"/>
                <a:sym typeface="Arial"/>
              </a:rPr>
              <a:t>Năng lượng tòa nhà</a:t>
            </a:r>
            <a:endParaRPr sz="90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a:p>
            <a:pPr marL="0" marR="0" lvl="0" indent="0" algn="ctr" rtl="0">
              <a:spcBef>
                <a:spcPts val="195"/>
              </a:spcBef>
              <a:spcAft>
                <a:spcPts val="0"/>
              </a:spcAft>
              <a:buNone/>
            </a:pPr>
            <a:r>
              <a:rPr lang="en-US" sz="1200" b="1">
                <a:solidFill>
                  <a:srgbClr val="91400D"/>
                </a:solidFill>
                <a:latin typeface="Lato" panose="020F0502020204030203" pitchFamily="34" charset="0"/>
                <a:ea typeface="Lato" panose="020F0502020204030203" pitchFamily="34" charset="0"/>
                <a:cs typeface="Lato" panose="020F0502020204030203" pitchFamily="34" charset="0"/>
                <a:sym typeface="Arial"/>
              </a:rPr>
              <a:t>25-35%</a:t>
            </a:r>
            <a:endParaRPr sz="120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a:p>
            <a:pPr marL="0" marR="0" lvl="0" indent="0" algn="ctr" rtl="0">
              <a:spcBef>
                <a:spcPts val="285"/>
              </a:spcBef>
              <a:spcAft>
                <a:spcPts val="0"/>
              </a:spcAft>
              <a:buNone/>
            </a:pPr>
            <a:r>
              <a:rPr lang="en-US" sz="90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Cao hơn thực tiễn khu vực</a:t>
            </a:r>
            <a:endParaRPr sz="90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514" name="Google Shape;514;p11"/>
          <p:cNvSpPr txBox="1"/>
          <p:nvPr/>
        </p:nvSpPr>
        <p:spPr>
          <a:xfrm>
            <a:off x="10107358" y="4172750"/>
            <a:ext cx="1372820" cy="557189"/>
          </a:xfrm>
          <a:prstGeom prst="rect">
            <a:avLst/>
          </a:prstGeom>
          <a:noFill/>
          <a:ln>
            <a:noFill/>
          </a:ln>
        </p:spPr>
        <p:txBody>
          <a:bodyPr spcFirstLastPara="1" wrap="square" lIns="0" tIns="31100" rIns="0" bIns="0" anchor="t" anchorCtr="0">
            <a:spAutoFit/>
          </a:bodyPr>
          <a:lstStyle/>
          <a:p>
            <a:pPr marL="0" marR="0" lvl="0" indent="0" algn="ctr" rtl="0">
              <a:spcBef>
                <a:spcPts val="0"/>
              </a:spcBef>
              <a:spcAft>
                <a:spcPts val="0"/>
              </a:spcAft>
              <a:buNone/>
            </a:pPr>
            <a:r>
              <a:rPr lang="en-US" sz="900" b="1">
                <a:solidFill>
                  <a:srgbClr val="000000"/>
                </a:solidFill>
                <a:latin typeface="Lato" panose="020F0502020204030203" pitchFamily="34" charset="0"/>
                <a:ea typeface="Lato" panose="020F0502020204030203" pitchFamily="34" charset="0"/>
                <a:cs typeface="Lato" panose="020F0502020204030203" pitchFamily="34" charset="0"/>
                <a:sym typeface="Arial"/>
              </a:rPr>
              <a:t>Năng lượng giao thông</a:t>
            </a:r>
            <a:endParaRPr sz="90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a:p>
            <a:pPr marL="0" marR="0" lvl="0" indent="0" algn="ctr" rtl="0">
              <a:spcBef>
                <a:spcPts val="195"/>
              </a:spcBef>
              <a:spcAft>
                <a:spcPts val="0"/>
              </a:spcAft>
              <a:buNone/>
            </a:pPr>
            <a:r>
              <a:rPr lang="en-US" sz="1200" b="1">
                <a:solidFill>
                  <a:srgbClr val="000000"/>
                </a:solidFill>
                <a:latin typeface="Lato" panose="020F0502020204030203" pitchFamily="34" charset="0"/>
                <a:ea typeface="Lato" panose="020F0502020204030203" pitchFamily="34" charset="0"/>
                <a:cs typeface="Lato" panose="020F0502020204030203" pitchFamily="34" charset="0"/>
                <a:sym typeface="Arial"/>
              </a:rPr>
              <a:t>35-45%</a:t>
            </a:r>
            <a:endParaRPr sz="120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a:p>
            <a:pPr marL="0" marR="0" lvl="0" indent="0" algn="ctr" rtl="0">
              <a:spcBef>
                <a:spcPts val="285"/>
              </a:spcBef>
              <a:spcAft>
                <a:spcPts val="0"/>
              </a:spcAft>
              <a:buNone/>
            </a:pPr>
            <a:r>
              <a:rPr lang="vi-VN" sz="90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Cao hơn thực tiễn khu vực</a:t>
            </a:r>
          </a:p>
        </p:txBody>
      </p:sp>
      <p:sp>
        <p:nvSpPr>
          <p:cNvPr id="515" name="Google Shape;515;p11"/>
          <p:cNvSpPr txBox="1"/>
          <p:nvPr/>
        </p:nvSpPr>
        <p:spPr>
          <a:xfrm>
            <a:off x="6497828" y="5030723"/>
            <a:ext cx="5261387" cy="705957"/>
          </a:xfrm>
          <a:prstGeom prst="rect">
            <a:avLst/>
          </a:prstGeom>
          <a:noFill/>
          <a:ln>
            <a:noFill/>
          </a:ln>
        </p:spPr>
        <p:txBody>
          <a:bodyPr spcFirstLastPara="1" wrap="square" lIns="0" tIns="59050" rIns="0" bIns="0" anchor="t" anchorCtr="0">
            <a:spAutoFit/>
          </a:bodyPr>
          <a:lstStyle/>
          <a:p>
            <a:pPr marL="12700" marR="0" lvl="0" indent="0" algn="l" rtl="0">
              <a:spcBef>
                <a:spcPts val="0"/>
              </a:spcBef>
              <a:spcAft>
                <a:spcPts val="0"/>
              </a:spcAft>
              <a:buNone/>
            </a:pPr>
            <a:r>
              <a:rPr lang="en-US" sz="1050" b="1">
                <a:solidFill>
                  <a:srgbClr val="1D40AF"/>
                </a:solidFill>
                <a:latin typeface="Lato" panose="020F0502020204030203" pitchFamily="34" charset="0"/>
                <a:ea typeface="Lato" panose="020F0502020204030203" pitchFamily="34" charset="0"/>
                <a:cs typeface="Lato" panose="020F0502020204030203" pitchFamily="34" charset="0"/>
                <a:sym typeface="Arial"/>
              </a:rPr>
              <a:t>Tình trạng thực hiện hiện tại:</a:t>
            </a:r>
            <a:br>
              <a:rPr lang="en-US" sz="1050" b="1">
                <a:solidFill>
                  <a:srgbClr val="1D40AF"/>
                </a:solidFill>
                <a:latin typeface="Lato" panose="020F0502020204030203" pitchFamily="34" charset="0"/>
                <a:ea typeface="Lato" panose="020F0502020204030203" pitchFamily="34" charset="0"/>
                <a:cs typeface="Lato" panose="020F0502020204030203" pitchFamily="34" charset="0"/>
                <a:sym typeface="Arial"/>
              </a:rPr>
            </a:br>
            <a:r>
              <a:rPr lang="en-US" sz="1050" b="1">
                <a:solidFill>
                  <a:srgbClr val="1D40AF"/>
                </a:solidFill>
                <a:latin typeface="Lato" panose="020F0502020204030203" pitchFamily="34" charset="0"/>
                <a:ea typeface="Lato" panose="020F0502020204030203" pitchFamily="34" charset="0"/>
                <a:cs typeface="Lato" panose="020F0502020204030203" pitchFamily="34" charset="0"/>
                <a:sym typeface="Arial"/>
              </a:rPr>
              <a:t>  Đầu tư EE: 200-250 triệu đô la hàng năm (0,06-0,08% GDP)</a:t>
            </a:r>
            <a:br>
              <a:rPr lang="en-US" sz="1050" b="1">
                <a:solidFill>
                  <a:srgbClr val="1D40AF"/>
                </a:solidFill>
                <a:latin typeface="Lato" panose="020F0502020204030203" pitchFamily="34" charset="0"/>
                <a:ea typeface="Lato" panose="020F0502020204030203" pitchFamily="34" charset="0"/>
                <a:cs typeface="Lato" panose="020F0502020204030203" pitchFamily="34" charset="0"/>
                <a:sym typeface="Arial"/>
              </a:rPr>
            </a:br>
            <a:r>
              <a:rPr lang="en-US" sz="1050" b="1">
                <a:solidFill>
                  <a:srgbClr val="1D40AF"/>
                </a:solidFill>
                <a:latin typeface="Lato" panose="020F0502020204030203" pitchFamily="34" charset="0"/>
                <a:ea typeface="Lato" panose="020F0502020204030203" pitchFamily="34" charset="0"/>
                <a:cs typeface="Lato" panose="020F0502020204030203" pitchFamily="34" charset="0"/>
                <a:sym typeface="Arial"/>
              </a:rPr>
              <a:t>  Tỷ lệ cải thiện hiệu quả hàng năm: 1,8-2,2% (thấp hơn mục tiêu)</a:t>
            </a:r>
            <a:br>
              <a:rPr lang="en-US" sz="1050" b="1">
                <a:solidFill>
                  <a:srgbClr val="1D40AF"/>
                </a:solidFill>
                <a:latin typeface="Lato" panose="020F0502020204030203" pitchFamily="34" charset="0"/>
                <a:ea typeface="Lato" panose="020F0502020204030203" pitchFamily="34" charset="0"/>
                <a:cs typeface="Lato" panose="020F0502020204030203" pitchFamily="34" charset="0"/>
                <a:sym typeface="Arial"/>
              </a:rPr>
            </a:br>
            <a:r>
              <a:rPr lang="en-US" sz="1050" b="1">
                <a:solidFill>
                  <a:srgbClr val="1D40AF"/>
                </a:solidFill>
                <a:latin typeface="Lato" panose="020F0502020204030203" pitchFamily="34" charset="0"/>
                <a:ea typeface="Lato" panose="020F0502020204030203" pitchFamily="34" charset="0"/>
                <a:cs typeface="Lato" panose="020F0502020204030203" pitchFamily="34" charset="0"/>
                <a:sym typeface="Arial"/>
              </a:rPr>
              <a:t>  Độ co giãn tiêu thụ năng lượng so với GDP: 1,1 (cải thiện từ 1,5 năm 2010)</a:t>
            </a:r>
            <a:endParaRPr sz="90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516" name="Google Shape;516;p11"/>
          <p:cNvSpPr txBox="1"/>
          <p:nvPr/>
        </p:nvSpPr>
        <p:spPr>
          <a:xfrm>
            <a:off x="630428" y="2581599"/>
            <a:ext cx="903731" cy="151323"/>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900" b="1">
                <a:solidFill>
                  <a:srgbClr val="2562EB"/>
                </a:solidFill>
                <a:latin typeface="Lato" panose="020F0502020204030203" pitchFamily="34" charset="0"/>
                <a:ea typeface="Lato" panose="020F0502020204030203" pitchFamily="34" charset="0"/>
                <a:cs typeface="Lato" panose="020F0502020204030203" pitchFamily="34" charset="0"/>
              </a:rPr>
              <a:t>CÔNG NGHIỆP</a:t>
            </a:r>
            <a:endParaRPr sz="90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517" name="Google Shape;517;p11"/>
          <p:cNvSpPr txBox="1"/>
          <p:nvPr/>
        </p:nvSpPr>
        <p:spPr>
          <a:xfrm>
            <a:off x="2037599" y="2581599"/>
            <a:ext cx="254635" cy="151323"/>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900" b="1">
                <a:solidFill>
                  <a:srgbClr val="2562EB"/>
                </a:solidFill>
                <a:latin typeface="Lato" panose="020F0502020204030203" pitchFamily="34" charset="0"/>
                <a:ea typeface="Lato" panose="020F0502020204030203" pitchFamily="34" charset="0"/>
                <a:cs typeface="Lato" panose="020F0502020204030203" pitchFamily="34" charset="0"/>
                <a:sym typeface="Arial"/>
              </a:rPr>
              <a:t>54%</a:t>
            </a:r>
            <a:endParaRPr sz="90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518" name="Google Shape;518;p11"/>
          <p:cNvSpPr txBox="1"/>
          <p:nvPr/>
        </p:nvSpPr>
        <p:spPr>
          <a:xfrm>
            <a:off x="630429" y="3162624"/>
            <a:ext cx="654050" cy="151323"/>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900" b="1">
                <a:solidFill>
                  <a:srgbClr val="049569"/>
                </a:solidFill>
                <a:latin typeface="Lato" panose="020F0502020204030203" pitchFamily="34" charset="0"/>
                <a:ea typeface="Lato" panose="020F0502020204030203" pitchFamily="34" charset="0"/>
                <a:cs typeface="Lato" panose="020F0502020204030203" pitchFamily="34" charset="0"/>
              </a:rPr>
              <a:t>TÒA NHÀ</a:t>
            </a:r>
            <a:endParaRPr sz="90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519" name="Google Shape;519;p11"/>
          <p:cNvSpPr txBox="1"/>
          <p:nvPr/>
        </p:nvSpPr>
        <p:spPr>
          <a:xfrm>
            <a:off x="2037599" y="3162624"/>
            <a:ext cx="254635" cy="151323"/>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900" b="1">
                <a:solidFill>
                  <a:srgbClr val="049569"/>
                </a:solidFill>
                <a:latin typeface="Lato" panose="020F0502020204030203" pitchFamily="34" charset="0"/>
                <a:ea typeface="Lato" panose="020F0502020204030203" pitchFamily="34" charset="0"/>
                <a:cs typeface="Lato" panose="020F0502020204030203" pitchFamily="34" charset="0"/>
                <a:sym typeface="Arial"/>
              </a:rPr>
              <a:t>24%</a:t>
            </a:r>
            <a:endParaRPr sz="90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520" name="Google Shape;520;p11"/>
          <p:cNvSpPr txBox="1"/>
          <p:nvPr/>
        </p:nvSpPr>
        <p:spPr>
          <a:xfrm>
            <a:off x="630428" y="3743649"/>
            <a:ext cx="822451" cy="151323"/>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900" b="1">
                <a:solidFill>
                  <a:srgbClr val="D97705"/>
                </a:solidFill>
                <a:latin typeface="Lato" panose="020F0502020204030203" pitchFamily="34" charset="0"/>
                <a:ea typeface="Lato" panose="020F0502020204030203" pitchFamily="34" charset="0"/>
                <a:cs typeface="Lato" panose="020F0502020204030203" pitchFamily="34" charset="0"/>
                <a:sym typeface="Arial"/>
              </a:rPr>
              <a:t>GIAO THÔNG</a:t>
            </a:r>
            <a:endParaRPr sz="90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521" name="Google Shape;521;p11"/>
          <p:cNvSpPr txBox="1"/>
          <p:nvPr/>
        </p:nvSpPr>
        <p:spPr>
          <a:xfrm>
            <a:off x="2037599" y="3743649"/>
            <a:ext cx="254635" cy="151323"/>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900" b="1">
                <a:solidFill>
                  <a:srgbClr val="D97705"/>
                </a:solidFill>
                <a:latin typeface="Lato" panose="020F0502020204030203" pitchFamily="34" charset="0"/>
                <a:ea typeface="Lato" panose="020F0502020204030203" pitchFamily="34" charset="0"/>
                <a:cs typeface="Lato" panose="020F0502020204030203" pitchFamily="34" charset="0"/>
                <a:sym typeface="Arial"/>
              </a:rPr>
              <a:t>18%</a:t>
            </a:r>
            <a:endParaRPr sz="90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p:txBody>
      </p:sp>
      <p:graphicFrame>
        <p:nvGraphicFramePr>
          <p:cNvPr id="522" name="Google Shape;522;p11"/>
          <p:cNvGraphicFramePr/>
          <p:nvPr/>
        </p:nvGraphicFramePr>
        <p:xfrm>
          <a:off x="630429" y="4096545"/>
          <a:ext cx="5085050" cy="1161011"/>
        </p:xfrm>
        <a:graphic>
          <a:graphicData uri="http://schemas.openxmlformats.org/drawingml/2006/table">
            <a:tbl>
              <a:tblPr>
                <a:noFill/>
              </a:tblPr>
              <a:tblGrid>
                <a:gridCol w="967100">
                  <a:extLst>
                    <a:ext uri="{9D8B030D-6E8A-4147-A177-3AD203B41FA5}">
                      <a16:colId xmlns:a16="http://schemas.microsoft.com/office/drawing/2014/main" val="20000"/>
                    </a:ext>
                  </a:extLst>
                </a:gridCol>
                <a:gridCol w="929000">
                  <a:extLst>
                    <a:ext uri="{9D8B030D-6E8A-4147-A177-3AD203B41FA5}">
                      <a16:colId xmlns:a16="http://schemas.microsoft.com/office/drawing/2014/main" val="20001"/>
                    </a:ext>
                  </a:extLst>
                </a:gridCol>
                <a:gridCol w="1654800">
                  <a:extLst>
                    <a:ext uri="{9D8B030D-6E8A-4147-A177-3AD203B41FA5}">
                      <a16:colId xmlns:a16="http://schemas.microsoft.com/office/drawing/2014/main" val="20002"/>
                    </a:ext>
                  </a:extLst>
                </a:gridCol>
                <a:gridCol w="1534150">
                  <a:extLst>
                    <a:ext uri="{9D8B030D-6E8A-4147-A177-3AD203B41FA5}">
                      <a16:colId xmlns:a16="http://schemas.microsoft.com/office/drawing/2014/main" val="20003"/>
                    </a:ext>
                  </a:extLst>
                </a:gridCol>
              </a:tblGrid>
              <a:tr h="139700">
                <a:tc gridSpan="2">
                  <a:txBody>
                    <a:bodyPr/>
                    <a:lstStyle/>
                    <a:p>
                      <a:pPr marL="0" marR="0" lvl="0" indent="0" algn="l" rtl="0">
                        <a:lnSpc>
                          <a:spcPct val="100000"/>
                        </a:lnSpc>
                        <a:spcBef>
                          <a:spcPts val="0"/>
                        </a:spcBef>
                        <a:spcAft>
                          <a:spcPts val="0"/>
                        </a:spcAft>
                        <a:buNone/>
                      </a:pPr>
                      <a:endParaRPr sz="700" u="none" strike="noStrike" cap="none">
                        <a:latin typeface="Times New Roman"/>
                        <a:ea typeface="Times New Roman"/>
                        <a:cs typeface="Times New Roman"/>
                        <a:sym typeface="Times New Roman"/>
                      </a:endParaRPr>
                    </a:p>
                  </a:txBody>
                  <a:tcPr marL="0" marR="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hMerge="1">
                  <a:txBody>
                    <a:bodyPr/>
                    <a:lstStyle/>
                    <a:p>
                      <a:endParaRPr lang="en-US"/>
                    </a:p>
                  </a:txBody>
                  <a:tcPr/>
                </a:tc>
                <a:tc>
                  <a:txBody>
                    <a:bodyPr/>
                    <a:lstStyle/>
                    <a:p>
                      <a:pPr marL="227965" marR="0" lvl="0" indent="0" algn="l" rtl="0">
                        <a:lnSpc>
                          <a:spcPct val="110444"/>
                        </a:lnSpc>
                        <a:spcBef>
                          <a:spcPts val="0"/>
                        </a:spcBef>
                        <a:spcAft>
                          <a:spcPts val="0"/>
                        </a:spcAft>
                        <a:buNone/>
                      </a:pPr>
                      <a:endParaRPr sz="900" u="none" strike="noStrike" cap="none">
                        <a:latin typeface="Helvetica Neue"/>
                        <a:ea typeface="Helvetica Neue"/>
                        <a:cs typeface="Helvetica Neue"/>
                        <a:sym typeface="Helvetica Neue"/>
                      </a:endParaRPr>
                    </a:p>
                  </a:txBody>
                  <a:tcPr marL="0" marR="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212725" marR="0" lvl="0" indent="0" algn="l" rtl="0">
                        <a:lnSpc>
                          <a:spcPct val="110444"/>
                        </a:lnSpc>
                        <a:spcBef>
                          <a:spcPts val="0"/>
                        </a:spcBef>
                        <a:spcAft>
                          <a:spcPts val="0"/>
                        </a:spcAft>
                        <a:buNone/>
                      </a:pPr>
                      <a:r>
                        <a:rPr lang="en-US" sz="900" u="none" strike="noStrike" cap="none">
                          <a:latin typeface="Helvetica Neue"/>
                          <a:ea typeface="Helvetica Neue"/>
                          <a:cs typeface="Helvetica Neue"/>
                          <a:sym typeface="Helvetica Neue"/>
                        </a:rPr>
                        <a:t>Hệ thống QLNL: 42% DN trọng điểm </a:t>
                      </a:r>
                      <a:endParaRPr sz="900" u="none" strike="noStrike" cap="none">
                        <a:latin typeface="Helvetica Neue"/>
                        <a:ea typeface="Helvetica Neue"/>
                        <a:cs typeface="Helvetica Neue"/>
                        <a:sym typeface="Helvetica Neue"/>
                      </a:endParaRPr>
                    </a:p>
                  </a:txBody>
                  <a:tcPr marL="0" marR="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114300">
                <a:tc>
                  <a:txBody>
                    <a:bodyPr/>
                    <a:lstStyle/>
                    <a:p>
                      <a:pPr marL="31750" marR="0" lvl="0" indent="0" algn="l" rtl="0">
                        <a:lnSpc>
                          <a:spcPct val="100000"/>
                        </a:lnSpc>
                        <a:spcBef>
                          <a:spcPts val="0"/>
                        </a:spcBef>
                        <a:spcAft>
                          <a:spcPts val="0"/>
                        </a:spcAft>
                        <a:buNone/>
                      </a:pPr>
                      <a:r>
                        <a:rPr lang="en-US" sz="900" b="1" u="none" strike="noStrike" cap="none">
                          <a:solidFill>
                            <a:srgbClr val="4A5462"/>
                          </a:solidFill>
                          <a:latin typeface="Arial"/>
                          <a:ea typeface="Arial"/>
                          <a:cs typeface="Arial"/>
                          <a:sym typeface="Arial"/>
                        </a:rPr>
                        <a:t>KHÁC</a:t>
                      </a:r>
                      <a:endParaRPr sz="900" u="none" strike="noStrike" cap="none">
                        <a:latin typeface="Arial"/>
                        <a:ea typeface="Arial"/>
                        <a:cs typeface="Arial"/>
                        <a:sym typeface="Arial"/>
                      </a:endParaRPr>
                    </a:p>
                  </a:txBody>
                  <a:tcPr marL="0" marR="0" marT="1275"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535305" marR="0" lvl="0" indent="0" algn="l" rtl="0">
                        <a:lnSpc>
                          <a:spcPct val="100000"/>
                        </a:lnSpc>
                        <a:spcBef>
                          <a:spcPts val="0"/>
                        </a:spcBef>
                        <a:spcAft>
                          <a:spcPts val="0"/>
                        </a:spcAft>
                        <a:buNone/>
                      </a:pPr>
                      <a:r>
                        <a:rPr lang="en-US" sz="900" b="1" u="none" strike="noStrike" cap="none">
                          <a:solidFill>
                            <a:srgbClr val="4A5462"/>
                          </a:solidFill>
                          <a:latin typeface="Arial"/>
                          <a:ea typeface="Arial"/>
                          <a:cs typeface="Arial"/>
                          <a:sym typeface="Arial"/>
                        </a:rPr>
                        <a:t>4%</a:t>
                      </a:r>
                      <a:endParaRPr sz="900" u="none" strike="noStrike" cap="none">
                        <a:latin typeface="Arial"/>
                        <a:ea typeface="Arial"/>
                        <a:cs typeface="Arial"/>
                        <a:sym typeface="Arial"/>
                      </a:endParaRPr>
                    </a:p>
                  </a:txBody>
                  <a:tcPr marL="0" marR="0" marT="1275"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227965" marR="0" lvl="0" indent="0" algn="l" rtl="0">
                        <a:lnSpc>
                          <a:spcPct val="100000"/>
                        </a:lnSpc>
                        <a:spcBef>
                          <a:spcPts val="0"/>
                        </a:spcBef>
                        <a:spcAft>
                          <a:spcPts val="0"/>
                        </a:spcAft>
                        <a:buNone/>
                      </a:pPr>
                      <a:endParaRPr sz="900" u="none" strike="noStrike" cap="none">
                        <a:latin typeface="Helvetica Neue"/>
                        <a:ea typeface="Helvetica Neue"/>
                        <a:cs typeface="Helvetica Neue"/>
                        <a:sym typeface="Helvetica Neue"/>
                      </a:endParaRPr>
                    </a:p>
                  </a:txBody>
                  <a:tcPr marL="0" marR="0" marT="1275"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212725" marR="0" lvl="0" indent="0" algn="l" rtl="0">
                        <a:lnSpc>
                          <a:spcPct val="100000"/>
                        </a:lnSpc>
                        <a:spcBef>
                          <a:spcPts val="0"/>
                        </a:spcBef>
                        <a:spcAft>
                          <a:spcPts val="0"/>
                        </a:spcAft>
                        <a:buNone/>
                      </a:pPr>
                      <a:endParaRPr sz="900" u="none" strike="noStrike" cap="none">
                        <a:latin typeface="Helvetica Neue"/>
                        <a:ea typeface="Helvetica Neue"/>
                        <a:cs typeface="Helvetica Neue"/>
                        <a:sym typeface="Helvetica Neue"/>
                      </a:endParaRPr>
                    </a:p>
                  </a:txBody>
                  <a:tcPr marL="0" marR="0" marT="1275"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151775">
                <a:tc>
                  <a:txBody>
                    <a:bodyPr/>
                    <a:lstStyle/>
                    <a:p>
                      <a:pPr marL="0" marR="0" lvl="0" indent="0" algn="l" rtl="0">
                        <a:lnSpc>
                          <a:spcPct val="100000"/>
                        </a:lnSpc>
                        <a:spcBef>
                          <a:spcPts val="0"/>
                        </a:spcBef>
                        <a:spcAft>
                          <a:spcPts val="0"/>
                        </a:spcAft>
                        <a:buNone/>
                      </a:pPr>
                      <a:endParaRPr sz="800" u="none" strike="noStrike" cap="none">
                        <a:latin typeface="Times New Roman"/>
                        <a:ea typeface="Times New Roman"/>
                        <a:cs typeface="Times New Roman"/>
                        <a:sym typeface="Times New Roman"/>
                      </a:endParaRPr>
                    </a:p>
                  </a:txBody>
                  <a:tcPr marL="0" marR="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800" u="none" strike="noStrike" cap="none">
                        <a:latin typeface="Times New Roman"/>
                        <a:ea typeface="Times New Roman"/>
                        <a:cs typeface="Times New Roman"/>
                        <a:sym typeface="Times New Roman"/>
                      </a:endParaRPr>
                    </a:p>
                  </a:txBody>
                  <a:tcPr marL="0" marR="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227965" marR="0" lvl="0" indent="0" algn="l" rtl="0">
                        <a:lnSpc>
                          <a:spcPct val="100000"/>
                        </a:lnSpc>
                        <a:spcBef>
                          <a:spcPts val="0"/>
                        </a:spcBef>
                        <a:spcAft>
                          <a:spcPts val="0"/>
                        </a:spcAft>
                        <a:buNone/>
                      </a:pPr>
                      <a:endParaRPr sz="900" u="none" strike="noStrike" cap="none">
                        <a:latin typeface="Helvetica Neue"/>
                        <a:ea typeface="Helvetica Neue"/>
                        <a:cs typeface="Helvetica Neue"/>
                        <a:sym typeface="Helvetica Neue"/>
                      </a:endParaRPr>
                    </a:p>
                  </a:txBody>
                  <a:tcPr marL="0" marR="0" marT="1275"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212725" marR="0" lvl="0" indent="0" algn="l" rtl="0">
                        <a:lnSpc>
                          <a:spcPct val="100000"/>
                        </a:lnSpc>
                        <a:spcBef>
                          <a:spcPts val="0"/>
                        </a:spcBef>
                        <a:spcAft>
                          <a:spcPts val="0"/>
                        </a:spcAft>
                        <a:buNone/>
                      </a:pPr>
                      <a:endParaRPr sz="900" u="none" strike="noStrike" cap="none">
                        <a:latin typeface="Helvetica Neue"/>
                        <a:ea typeface="Helvetica Neue"/>
                        <a:cs typeface="Helvetica Neue"/>
                        <a:sym typeface="Helvetica Neue"/>
                      </a:endParaRPr>
                    </a:p>
                  </a:txBody>
                  <a:tcPr marL="0" marR="0" marT="1275"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151775">
                <a:tc>
                  <a:txBody>
                    <a:bodyPr/>
                    <a:lstStyle/>
                    <a:p>
                      <a:pPr marL="0" marR="0" lvl="0" indent="0" algn="l" rtl="0">
                        <a:lnSpc>
                          <a:spcPct val="100000"/>
                        </a:lnSpc>
                        <a:spcBef>
                          <a:spcPts val="0"/>
                        </a:spcBef>
                        <a:spcAft>
                          <a:spcPts val="0"/>
                        </a:spcAft>
                        <a:buNone/>
                      </a:pPr>
                      <a:endParaRPr sz="800" u="none" strike="noStrike" cap="none">
                        <a:latin typeface="Times New Roman"/>
                        <a:ea typeface="Times New Roman"/>
                        <a:cs typeface="Times New Roman"/>
                        <a:sym typeface="Times New Roman"/>
                      </a:endParaRPr>
                    </a:p>
                  </a:txBody>
                  <a:tcPr marL="0" marR="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800" u="none" strike="noStrike" cap="none">
                        <a:latin typeface="Times New Roman"/>
                        <a:ea typeface="Times New Roman"/>
                        <a:cs typeface="Times New Roman"/>
                        <a:sym typeface="Times New Roman"/>
                      </a:endParaRPr>
                    </a:p>
                  </a:txBody>
                  <a:tcPr marL="0" marR="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227965" marR="0" lvl="0" indent="0" algn="l" rtl="0">
                        <a:lnSpc>
                          <a:spcPct val="100000"/>
                        </a:lnSpc>
                        <a:spcBef>
                          <a:spcPts val="0"/>
                        </a:spcBef>
                        <a:spcAft>
                          <a:spcPts val="0"/>
                        </a:spcAft>
                        <a:buNone/>
                      </a:pPr>
                      <a:endParaRPr sz="900" u="none" strike="noStrike" cap="none">
                        <a:latin typeface="Helvetica Neue"/>
                        <a:ea typeface="Helvetica Neue"/>
                        <a:cs typeface="Helvetica Neue"/>
                        <a:sym typeface="Helvetica Neue"/>
                      </a:endParaRPr>
                    </a:p>
                  </a:txBody>
                  <a:tcPr marL="0" marR="0" marT="1275"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212725" marR="0" lvl="0" indent="0" algn="l" rtl="0">
                        <a:lnSpc>
                          <a:spcPct val="100000"/>
                        </a:lnSpc>
                        <a:spcBef>
                          <a:spcPts val="0"/>
                        </a:spcBef>
                        <a:spcAft>
                          <a:spcPts val="0"/>
                        </a:spcAft>
                        <a:buNone/>
                      </a:pPr>
                      <a:r>
                        <a:rPr lang="en-US" sz="900" u="none" strike="noStrike" cap="none">
                          <a:solidFill>
                            <a:srgbClr val="374050"/>
                          </a:solidFill>
                          <a:latin typeface="Helvetica Neue"/>
                          <a:ea typeface="Helvetica Neue"/>
                          <a:cs typeface="Helvetica Neue"/>
                          <a:sym typeface="Helvetica Neue"/>
                        </a:rPr>
                        <a:t>Kiểm toán năng lượng :</a:t>
                      </a:r>
                      <a:endParaRPr sz="900" u="none" strike="noStrike" cap="none">
                        <a:latin typeface="Helvetica Neue"/>
                        <a:ea typeface="Helvetica Neue"/>
                        <a:cs typeface="Helvetica Neue"/>
                        <a:sym typeface="Helvetica Neue"/>
                      </a:endParaRPr>
                    </a:p>
                  </a:txBody>
                  <a:tcPr marL="0" marR="0" marT="1275"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r h="151775">
                <a:tc>
                  <a:txBody>
                    <a:bodyPr/>
                    <a:lstStyle/>
                    <a:p>
                      <a:pPr marL="0" marR="0" lvl="0" indent="0" algn="l" rtl="0">
                        <a:lnSpc>
                          <a:spcPct val="100000"/>
                        </a:lnSpc>
                        <a:spcBef>
                          <a:spcPts val="0"/>
                        </a:spcBef>
                        <a:spcAft>
                          <a:spcPts val="0"/>
                        </a:spcAft>
                        <a:buNone/>
                      </a:pPr>
                      <a:endParaRPr sz="800" u="none" strike="noStrike" cap="none">
                        <a:latin typeface="Times New Roman"/>
                        <a:ea typeface="Times New Roman"/>
                        <a:cs typeface="Times New Roman"/>
                        <a:sym typeface="Times New Roman"/>
                      </a:endParaRPr>
                    </a:p>
                  </a:txBody>
                  <a:tcPr marL="0" marR="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800" u="none" strike="noStrike" cap="none">
                        <a:latin typeface="Times New Roman"/>
                        <a:ea typeface="Times New Roman"/>
                        <a:cs typeface="Times New Roman"/>
                        <a:sym typeface="Times New Roman"/>
                      </a:endParaRPr>
                    </a:p>
                  </a:txBody>
                  <a:tcPr marL="0" marR="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227965" marR="0" lvl="0" indent="0" algn="l" rtl="0">
                        <a:lnSpc>
                          <a:spcPct val="100000"/>
                        </a:lnSpc>
                        <a:spcBef>
                          <a:spcPts val="0"/>
                        </a:spcBef>
                        <a:spcAft>
                          <a:spcPts val="0"/>
                        </a:spcAft>
                        <a:buNone/>
                      </a:pPr>
                      <a:endParaRPr sz="900" u="none" strike="noStrike" cap="none">
                        <a:latin typeface="Helvetica Neue"/>
                        <a:ea typeface="Helvetica Neue"/>
                        <a:cs typeface="Helvetica Neue"/>
                        <a:sym typeface="Helvetica Neue"/>
                      </a:endParaRPr>
                    </a:p>
                  </a:txBody>
                  <a:tcPr marL="0" marR="0" marT="1275"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212725" marR="0" lvl="0" indent="0" algn="l" rtl="0">
                        <a:lnSpc>
                          <a:spcPct val="100000"/>
                        </a:lnSpc>
                        <a:spcBef>
                          <a:spcPts val="0"/>
                        </a:spcBef>
                        <a:spcAft>
                          <a:spcPts val="0"/>
                        </a:spcAft>
                        <a:buNone/>
                      </a:pPr>
                      <a:r>
                        <a:rPr lang="en-US" sz="900" u="none" strike="noStrike" cap="none">
                          <a:solidFill>
                            <a:srgbClr val="374050"/>
                          </a:solidFill>
                          <a:latin typeface="Helvetica Neue"/>
                          <a:ea typeface="Helvetica Neue"/>
                          <a:cs typeface="Helvetica Neue"/>
                          <a:sym typeface="Helvetica Neue"/>
                        </a:rPr>
                        <a:t>45-50% so với yêu cầu </a:t>
                      </a:r>
                      <a:endParaRPr sz="900" u="none" strike="noStrike" cap="none">
                        <a:latin typeface="Helvetica Neue"/>
                        <a:ea typeface="Helvetica Neue"/>
                        <a:cs typeface="Helvetica Neue"/>
                        <a:sym typeface="Helvetica Neue"/>
                      </a:endParaRPr>
                    </a:p>
                  </a:txBody>
                  <a:tcPr marL="0" marR="0" marT="1275"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4"/>
                  </a:ext>
                </a:extLst>
              </a:tr>
              <a:tr h="85150">
                <a:tc>
                  <a:txBody>
                    <a:bodyPr/>
                    <a:lstStyle/>
                    <a:p>
                      <a:pPr marL="0" marR="0" lvl="0" indent="0" algn="l" rtl="0">
                        <a:lnSpc>
                          <a:spcPct val="100000"/>
                        </a:lnSpc>
                        <a:spcBef>
                          <a:spcPts val="0"/>
                        </a:spcBef>
                        <a:spcAft>
                          <a:spcPts val="0"/>
                        </a:spcAft>
                        <a:buNone/>
                      </a:pPr>
                      <a:endParaRPr sz="800" u="none" strike="noStrike" cap="none">
                        <a:latin typeface="Times New Roman"/>
                        <a:ea typeface="Times New Roman"/>
                        <a:cs typeface="Times New Roman"/>
                        <a:sym typeface="Times New Roman"/>
                      </a:endParaRPr>
                    </a:p>
                  </a:txBody>
                  <a:tcPr marL="0" marR="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800" u="none" strike="noStrike" cap="none">
                        <a:latin typeface="Times New Roman"/>
                        <a:ea typeface="Times New Roman"/>
                        <a:cs typeface="Times New Roman"/>
                        <a:sym typeface="Times New Roman"/>
                      </a:endParaRPr>
                    </a:p>
                  </a:txBody>
                  <a:tcPr marL="0" marR="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227965" marR="0" lvl="0" indent="0" algn="l" rtl="0">
                        <a:lnSpc>
                          <a:spcPct val="100000"/>
                        </a:lnSpc>
                        <a:spcBef>
                          <a:spcPts val="0"/>
                        </a:spcBef>
                        <a:spcAft>
                          <a:spcPts val="0"/>
                        </a:spcAft>
                        <a:buNone/>
                      </a:pPr>
                      <a:endParaRPr sz="900" u="none" strike="noStrike" cap="none">
                        <a:latin typeface="Helvetica Neue"/>
                        <a:ea typeface="Helvetica Neue"/>
                        <a:cs typeface="Helvetica Neue"/>
                        <a:sym typeface="Helvetica Neue"/>
                      </a:endParaRPr>
                    </a:p>
                  </a:txBody>
                  <a:tcPr marL="0" marR="0" marT="1275"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212725" marR="0" lvl="0" indent="0" algn="l" rtl="0">
                        <a:lnSpc>
                          <a:spcPct val="100000"/>
                        </a:lnSpc>
                        <a:spcBef>
                          <a:spcPts val="0"/>
                        </a:spcBef>
                        <a:spcAft>
                          <a:spcPts val="0"/>
                        </a:spcAft>
                        <a:buNone/>
                      </a:pPr>
                      <a:r>
                        <a:rPr lang="en-US" sz="900" u="none" strike="noStrike" cap="none">
                          <a:solidFill>
                            <a:srgbClr val="374050"/>
                          </a:solidFill>
                          <a:latin typeface="Helvetica Neue"/>
                          <a:ea typeface="Helvetica Neue"/>
                          <a:cs typeface="Helvetica Neue"/>
                          <a:sym typeface="Helvetica Neue"/>
                        </a:rPr>
                        <a:t>ISO 50001:</a:t>
                      </a:r>
                      <a:endParaRPr sz="900" u="none" strike="noStrike" cap="none">
                        <a:latin typeface="Helvetica Neue"/>
                        <a:ea typeface="Helvetica Neue"/>
                        <a:cs typeface="Helvetica Neue"/>
                        <a:sym typeface="Helvetica Neue"/>
                      </a:endParaRPr>
                    </a:p>
                  </a:txBody>
                  <a:tcPr marL="0" marR="0" marT="1275"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5"/>
                  </a:ext>
                </a:extLst>
              </a:tr>
              <a:tr h="139700">
                <a:tc>
                  <a:txBody>
                    <a:bodyPr/>
                    <a:lstStyle/>
                    <a:p>
                      <a:pPr marL="0" marR="0" lvl="0" indent="0" algn="l" rtl="0">
                        <a:lnSpc>
                          <a:spcPct val="100000"/>
                        </a:lnSpc>
                        <a:spcBef>
                          <a:spcPts val="0"/>
                        </a:spcBef>
                        <a:spcAft>
                          <a:spcPts val="0"/>
                        </a:spcAft>
                        <a:buNone/>
                      </a:pPr>
                      <a:endParaRPr sz="700" u="none" strike="noStrike" cap="none">
                        <a:latin typeface="Times New Roman"/>
                        <a:ea typeface="Times New Roman"/>
                        <a:cs typeface="Times New Roman"/>
                        <a:sym typeface="Times New Roman"/>
                      </a:endParaRPr>
                    </a:p>
                  </a:txBody>
                  <a:tcPr marL="0" marR="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700" u="none" strike="noStrike" cap="none">
                        <a:latin typeface="Times New Roman"/>
                        <a:ea typeface="Times New Roman"/>
                        <a:cs typeface="Times New Roman"/>
                        <a:sym typeface="Times New Roman"/>
                      </a:endParaRPr>
                    </a:p>
                  </a:txBody>
                  <a:tcPr marL="0" marR="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700" u="none" strike="noStrike" cap="none">
                        <a:latin typeface="Times New Roman"/>
                        <a:ea typeface="Times New Roman"/>
                        <a:cs typeface="Times New Roman"/>
                        <a:sym typeface="Times New Roman"/>
                      </a:endParaRPr>
                    </a:p>
                  </a:txBody>
                  <a:tcPr marL="0" marR="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212725" marR="0" lvl="0" indent="0" algn="l" rtl="0">
                        <a:lnSpc>
                          <a:spcPct val="110000"/>
                        </a:lnSpc>
                        <a:spcBef>
                          <a:spcPts val="0"/>
                        </a:spcBef>
                        <a:spcAft>
                          <a:spcPts val="0"/>
                        </a:spcAft>
                        <a:buNone/>
                      </a:pPr>
                      <a:r>
                        <a:rPr lang="en-US" sz="900" u="none" strike="noStrike" cap="none" dirty="0">
                          <a:solidFill>
                            <a:srgbClr val="374050"/>
                          </a:solidFill>
                          <a:latin typeface="Helvetica Neue"/>
                          <a:ea typeface="Helvetica Neue"/>
                          <a:cs typeface="Helvetica Neue"/>
                          <a:sym typeface="Helvetica Neue"/>
                        </a:rPr>
                        <a:t>&lt;10% </a:t>
                      </a:r>
                      <a:r>
                        <a:rPr lang="en-US" sz="900" u="none" strike="noStrike" cap="none" dirty="0" err="1">
                          <a:solidFill>
                            <a:srgbClr val="374050"/>
                          </a:solidFill>
                          <a:latin typeface="Helvetica Neue"/>
                          <a:ea typeface="Helvetica Neue"/>
                          <a:cs typeface="Helvetica Neue"/>
                          <a:sym typeface="Helvetica Neue"/>
                        </a:rPr>
                        <a:t>các</a:t>
                      </a:r>
                      <a:r>
                        <a:rPr lang="en-US" sz="900" u="none" strike="noStrike" cap="none" dirty="0">
                          <a:solidFill>
                            <a:srgbClr val="374050"/>
                          </a:solidFill>
                          <a:latin typeface="Helvetica Neue"/>
                          <a:ea typeface="Helvetica Neue"/>
                          <a:cs typeface="Helvetica Neue"/>
                          <a:sym typeface="Helvetica Neue"/>
                        </a:rPr>
                        <a:t> </a:t>
                      </a:r>
                      <a:r>
                        <a:rPr lang="en-US" sz="900" u="none" strike="noStrike" cap="none" dirty="0" err="1">
                          <a:solidFill>
                            <a:srgbClr val="374050"/>
                          </a:solidFill>
                          <a:latin typeface="Helvetica Neue"/>
                          <a:ea typeface="Helvetica Neue"/>
                          <a:cs typeface="Helvetica Neue"/>
                          <a:sym typeface="Helvetica Neue"/>
                        </a:rPr>
                        <a:t>doanh</a:t>
                      </a:r>
                      <a:endParaRPr sz="900" u="none" strike="noStrike" cap="none" dirty="0">
                        <a:latin typeface="Helvetica Neue"/>
                        <a:ea typeface="Helvetica Neue"/>
                        <a:cs typeface="Helvetica Neue"/>
                        <a:sym typeface="Helvetica Neue"/>
                      </a:endParaRPr>
                    </a:p>
                  </a:txBody>
                  <a:tcPr marL="0" marR="0" marT="1275"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grpSp>
        <p:nvGrpSpPr>
          <p:cNvPr id="523" name="Google Shape;523;p11"/>
          <p:cNvGrpSpPr/>
          <p:nvPr/>
        </p:nvGrpSpPr>
        <p:grpSpPr>
          <a:xfrm>
            <a:off x="6396228" y="2089472"/>
            <a:ext cx="5295901" cy="285751"/>
            <a:chOff x="6362698" y="885823"/>
            <a:chExt cx="5295901" cy="285751"/>
          </a:xfrm>
        </p:grpSpPr>
        <p:sp>
          <p:nvSpPr>
            <p:cNvPr id="524" name="Google Shape;524;p11"/>
            <p:cNvSpPr/>
            <p:nvPr/>
          </p:nvSpPr>
          <p:spPr>
            <a:xfrm>
              <a:off x="6362698" y="885824"/>
              <a:ext cx="5295900" cy="285750"/>
            </a:xfrm>
            <a:custGeom>
              <a:avLst/>
              <a:gdLst/>
              <a:ahLst/>
              <a:cxnLst/>
              <a:rect l="l" t="t" r="r" b="b"/>
              <a:pathLst>
                <a:path w="5295900" h="285750" extrusionOk="0">
                  <a:moveTo>
                    <a:pt x="5262850" y="285748"/>
                  </a:moveTo>
                  <a:lnTo>
                    <a:pt x="33047" y="285748"/>
                  </a:lnTo>
                  <a:lnTo>
                    <a:pt x="28187" y="284782"/>
                  </a:lnTo>
                  <a:lnTo>
                    <a:pt x="966" y="257561"/>
                  </a:lnTo>
                  <a:lnTo>
                    <a:pt x="0" y="252702"/>
                  </a:lnTo>
                  <a:lnTo>
                    <a:pt x="0" y="247649"/>
                  </a:lnTo>
                  <a:lnTo>
                    <a:pt x="0" y="33046"/>
                  </a:lnTo>
                  <a:lnTo>
                    <a:pt x="28187" y="966"/>
                  </a:lnTo>
                  <a:lnTo>
                    <a:pt x="33047" y="0"/>
                  </a:lnTo>
                  <a:lnTo>
                    <a:pt x="5262850" y="0"/>
                  </a:lnTo>
                  <a:lnTo>
                    <a:pt x="5294931" y="28186"/>
                  </a:lnTo>
                  <a:lnTo>
                    <a:pt x="5295899" y="33046"/>
                  </a:lnTo>
                  <a:lnTo>
                    <a:pt x="5295899" y="252702"/>
                  </a:lnTo>
                  <a:lnTo>
                    <a:pt x="5267710" y="284782"/>
                  </a:lnTo>
                  <a:lnTo>
                    <a:pt x="5262850" y="285748"/>
                  </a:lnTo>
                  <a:close/>
                </a:path>
              </a:pathLst>
            </a:custGeom>
            <a:solidFill>
              <a:srgbClr val="E4E7EB"/>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525" name="Google Shape;525;p11"/>
            <p:cNvSpPr/>
            <p:nvPr/>
          </p:nvSpPr>
          <p:spPr>
            <a:xfrm>
              <a:off x="6362699" y="885823"/>
              <a:ext cx="5295900" cy="285750"/>
            </a:xfrm>
            <a:custGeom>
              <a:avLst/>
              <a:gdLst/>
              <a:ahLst/>
              <a:cxnLst/>
              <a:rect l="l" t="t" r="r" b="b"/>
              <a:pathLst>
                <a:path w="5295900" h="285750" extrusionOk="0">
                  <a:moveTo>
                    <a:pt x="5257799" y="285750"/>
                  </a:moveTo>
                  <a:lnTo>
                    <a:pt x="38099" y="285750"/>
                  </a:lnTo>
                  <a:lnTo>
                    <a:pt x="2794" y="262284"/>
                  </a:lnTo>
                  <a:lnTo>
                    <a:pt x="0" y="247649"/>
                  </a:lnTo>
                  <a:lnTo>
                    <a:pt x="0" y="38099"/>
                  </a:lnTo>
                  <a:lnTo>
                    <a:pt x="23463" y="2796"/>
                  </a:lnTo>
                  <a:lnTo>
                    <a:pt x="5257799" y="0"/>
                  </a:lnTo>
                  <a:lnTo>
                    <a:pt x="5265401" y="697"/>
                  </a:lnTo>
                  <a:lnTo>
                    <a:pt x="5295201" y="30498"/>
                  </a:lnTo>
                  <a:lnTo>
                    <a:pt x="5295899" y="247649"/>
                  </a:lnTo>
                  <a:lnTo>
                    <a:pt x="5295201" y="255252"/>
                  </a:lnTo>
                  <a:lnTo>
                    <a:pt x="5265401" y="285052"/>
                  </a:lnTo>
                  <a:lnTo>
                    <a:pt x="5257799" y="285750"/>
                  </a:lnTo>
                  <a:close/>
                </a:path>
              </a:pathLst>
            </a:custGeom>
            <a:solidFill>
              <a:srgbClr val="EF4444"/>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526" name="Google Shape;526;p11"/>
          <p:cNvSpPr txBox="1"/>
          <p:nvPr/>
        </p:nvSpPr>
        <p:spPr>
          <a:xfrm>
            <a:off x="6464809" y="2154625"/>
            <a:ext cx="674116" cy="184218"/>
          </a:xfrm>
          <a:prstGeom prst="rect">
            <a:avLst/>
          </a:prstGeom>
          <a:solidFill>
            <a:srgbClr val="000000">
              <a:alpha val="50196"/>
            </a:srgbClr>
          </a:solidFill>
          <a:ln>
            <a:noFill/>
          </a:ln>
        </p:spPr>
        <p:txBody>
          <a:bodyPr spcFirstLastPara="1" wrap="square" lIns="0" tIns="0" rIns="0" bIns="0" anchor="t" anchorCtr="0">
            <a:spAutoFit/>
          </a:bodyPr>
          <a:lstStyle/>
          <a:p>
            <a:pPr marL="26669" marR="0" lvl="0" indent="0" algn="l" rtl="0">
              <a:lnSpc>
                <a:spcPct val="113809"/>
              </a:lnSpc>
              <a:spcBef>
                <a:spcPts val="0"/>
              </a:spcBef>
              <a:spcAft>
                <a:spcPts val="0"/>
              </a:spcAft>
              <a:buNone/>
            </a:pPr>
            <a:r>
              <a:rPr lang="en-US" sz="10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Việt Nam</a:t>
            </a:r>
            <a:endParaRPr sz="10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527" name="Google Shape;527;p11"/>
          <p:cNvSpPr txBox="1"/>
          <p:nvPr/>
        </p:nvSpPr>
        <p:spPr>
          <a:xfrm>
            <a:off x="11355430" y="2130113"/>
            <a:ext cx="254635" cy="178244"/>
          </a:xfrm>
          <a:prstGeom prst="rect">
            <a:avLst/>
          </a:prstGeom>
          <a:noFill/>
          <a:ln>
            <a:noFill/>
          </a:ln>
        </p:spPr>
        <p:txBody>
          <a:bodyPr spcFirstLastPara="1" wrap="square" lIns="0" tIns="16500" rIns="0" bIns="0" anchor="t" anchorCtr="0">
            <a:spAutoFit/>
          </a:bodyPr>
          <a:lstStyle/>
          <a:p>
            <a:pPr marL="12700" marR="0" lvl="0" indent="0" algn="l" rtl="0">
              <a:spcBef>
                <a:spcPts val="0"/>
              </a:spcBef>
              <a:spcAft>
                <a:spcPts val="0"/>
              </a:spcAft>
              <a:buNone/>
            </a:pPr>
            <a:r>
              <a:rPr lang="en-US" sz="105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279</a:t>
            </a:r>
            <a:endParaRPr sz="10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grpSp>
        <p:nvGrpSpPr>
          <p:cNvPr id="528" name="Google Shape;528;p11"/>
          <p:cNvGrpSpPr/>
          <p:nvPr/>
        </p:nvGrpSpPr>
        <p:grpSpPr>
          <a:xfrm>
            <a:off x="6396228" y="2489523"/>
            <a:ext cx="5295900" cy="285750"/>
            <a:chOff x="6362698" y="1285874"/>
            <a:chExt cx="5295900" cy="285750"/>
          </a:xfrm>
        </p:grpSpPr>
        <p:sp>
          <p:nvSpPr>
            <p:cNvPr id="529" name="Google Shape;529;p11"/>
            <p:cNvSpPr/>
            <p:nvPr/>
          </p:nvSpPr>
          <p:spPr>
            <a:xfrm>
              <a:off x="6362698" y="1285874"/>
              <a:ext cx="5295900" cy="285750"/>
            </a:xfrm>
            <a:custGeom>
              <a:avLst/>
              <a:gdLst/>
              <a:ahLst/>
              <a:cxnLst/>
              <a:rect l="l" t="t" r="r" b="b"/>
              <a:pathLst>
                <a:path w="5295900" h="285750" extrusionOk="0">
                  <a:moveTo>
                    <a:pt x="5262850" y="285748"/>
                  </a:moveTo>
                  <a:lnTo>
                    <a:pt x="33047" y="285748"/>
                  </a:lnTo>
                  <a:lnTo>
                    <a:pt x="28187" y="284781"/>
                  </a:lnTo>
                  <a:lnTo>
                    <a:pt x="966" y="257561"/>
                  </a:lnTo>
                  <a:lnTo>
                    <a:pt x="0" y="252702"/>
                  </a:lnTo>
                  <a:lnTo>
                    <a:pt x="0" y="247649"/>
                  </a:lnTo>
                  <a:lnTo>
                    <a:pt x="0" y="33046"/>
                  </a:lnTo>
                  <a:lnTo>
                    <a:pt x="28187" y="966"/>
                  </a:lnTo>
                  <a:lnTo>
                    <a:pt x="33047" y="0"/>
                  </a:lnTo>
                  <a:lnTo>
                    <a:pt x="5262850" y="0"/>
                  </a:lnTo>
                  <a:lnTo>
                    <a:pt x="5294931" y="28186"/>
                  </a:lnTo>
                  <a:lnTo>
                    <a:pt x="5295899" y="33046"/>
                  </a:lnTo>
                  <a:lnTo>
                    <a:pt x="5295899" y="252702"/>
                  </a:lnTo>
                  <a:lnTo>
                    <a:pt x="5267710" y="284781"/>
                  </a:lnTo>
                  <a:lnTo>
                    <a:pt x="5262850" y="285748"/>
                  </a:lnTo>
                  <a:close/>
                </a:path>
              </a:pathLst>
            </a:custGeom>
            <a:solidFill>
              <a:srgbClr val="E4E7EB"/>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530" name="Google Shape;530;p11"/>
            <p:cNvSpPr/>
            <p:nvPr/>
          </p:nvSpPr>
          <p:spPr>
            <a:xfrm>
              <a:off x="6362699" y="1285874"/>
              <a:ext cx="3552825" cy="285750"/>
            </a:xfrm>
            <a:custGeom>
              <a:avLst/>
              <a:gdLst/>
              <a:ahLst/>
              <a:cxnLst/>
              <a:rect l="l" t="t" r="r" b="b"/>
              <a:pathLst>
                <a:path w="3552825" h="285750" extrusionOk="0">
                  <a:moveTo>
                    <a:pt x="3519776" y="285749"/>
                  </a:moveTo>
                  <a:lnTo>
                    <a:pt x="38099" y="285749"/>
                  </a:lnTo>
                  <a:lnTo>
                    <a:pt x="30497" y="285052"/>
                  </a:lnTo>
                  <a:lnTo>
                    <a:pt x="697" y="255251"/>
                  </a:lnTo>
                  <a:lnTo>
                    <a:pt x="0" y="247649"/>
                  </a:lnTo>
                  <a:lnTo>
                    <a:pt x="0" y="38099"/>
                  </a:lnTo>
                  <a:lnTo>
                    <a:pt x="23463" y="2795"/>
                  </a:lnTo>
                  <a:lnTo>
                    <a:pt x="38099" y="0"/>
                  </a:lnTo>
                  <a:lnTo>
                    <a:pt x="3519776" y="0"/>
                  </a:lnTo>
                  <a:lnTo>
                    <a:pt x="3551855" y="28186"/>
                  </a:lnTo>
                  <a:lnTo>
                    <a:pt x="3552823" y="33046"/>
                  </a:lnTo>
                  <a:lnTo>
                    <a:pt x="3552823" y="252701"/>
                  </a:lnTo>
                  <a:lnTo>
                    <a:pt x="3524635" y="284780"/>
                  </a:lnTo>
                  <a:lnTo>
                    <a:pt x="3519776" y="285749"/>
                  </a:lnTo>
                  <a:close/>
                </a:path>
              </a:pathLst>
            </a:custGeom>
            <a:solidFill>
              <a:srgbClr val="F59D0A"/>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531" name="Google Shape;531;p11"/>
          <p:cNvSpPr txBox="1"/>
          <p:nvPr/>
        </p:nvSpPr>
        <p:spPr>
          <a:xfrm>
            <a:off x="6467857" y="2553913"/>
            <a:ext cx="567055" cy="185820"/>
          </a:xfrm>
          <a:prstGeom prst="rect">
            <a:avLst/>
          </a:prstGeom>
          <a:solidFill>
            <a:srgbClr val="000000">
              <a:alpha val="50196"/>
            </a:srgbClr>
          </a:solidFill>
          <a:ln>
            <a:noFill/>
          </a:ln>
        </p:spPr>
        <p:txBody>
          <a:bodyPr spcFirstLastPara="1" wrap="square" lIns="0" tIns="0" rIns="0" bIns="0" anchor="t" anchorCtr="0">
            <a:spAutoFit/>
          </a:bodyPr>
          <a:lstStyle/>
          <a:p>
            <a:pPr marL="23495" marR="0" lvl="0" indent="0" algn="l" rtl="0">
              <a:lnSpc>
                <a:spcPct val="114761"/>
              </a:lnSpc>
              <a:spcBef>
                <a:spcPts val="0"/>
              </a:spcBef>
              <a:spcAft>
                <a:spcPts val="0"/>
              </a:spcAft>
              <a:buNone/>
            </a:pPr>
            <a:r>
              <a:rPr lang="en-US" sz="10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Thái Lan</a:t>
            </a:r>
            <a:endParaRPr sz="10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532" name="Google Shape;532;p11"/>
          <p:cNvSpPr txBox="1"/>
          <p:nvPr/>
        </p:nvSpPr>
        <p:spPr>
          <a:xfrm>
            <a:off x="11355430" y="2530163"/>
            <a:ext cx="254635" cy="178244"/>
          </a:xfrm>
          <a:prstGeom prst="rect">
            <a:avLst/>
          </a:prstGeom>
          <a:noFill/>
          <a:ln>
            <a:noFill/>
          </a:ln>
        </p:spPr>
        <p:txBody>
          <a:bodyPr spcFirstLastPara="1" wrap="square" lIns="0" tIns="16500" rIns="0" bIns="0" anchor="t" anchorCtr="0">
            <a:spAutoFit/>
          </a:bodyPr>
          <a:lstStyle/>
          <a:p>
            <a:pPr marL="12700" marR="0" lvl="0" indent="0" algn="l" rtl="0">
              <a:spcBef>
                <a:spcPts val="0"/>
              </a:spcBef>
              <a:spcAft>
                <a:spcPts val="0"/>
              </a:spcAft>
              <a:buNone/>
            </a:pPr>
            <a:r>
              <a:rPr lang="en-US" sz="105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187</a:t>
            </a:r>
            <a:endParaRPr sz="10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grpSp>
        <p:nvGrpSpPr>
          <p:cNvPr id="533" name="Google Shape;533;p11"/>
          <p:cNvGrpSpPr/>
          <p:nvPr/>
        </p:nvGrpSpPr>
        <p:grpSpPr>
          <a:xfrm>
            <a:off x="6396228" y="2889573"/>
            <a:ext cx="5295900" cy="285750"/>
            <a:chOff x="6362698" y="1685924"/>
            <a:chExt cx="5295900" cy="285750"/>
          </a:xfrm>
        </p:grpSpPr>
        <p:sp>
          <p:nvSpPr>
            <p:cNvPr id="534" name="Google Shape;534;p11"/>
            <p:cNvSpPr/>
            <p:nvPr/>
          </p:nvSpPr>
          <p:spPr>
            <a:xfrm>
              <a:off x="6362698" y="1685924"/>
              <a:ext cx="5295900" cy="285750"/>
            </a:xfrm>
            <a:custGeom>
              <a:avLst/>
              <a:gdLst/>
              <a:ahLst/>
              <a:cxnLst/>
              <a:rect l="l" t="t" r="r" b="b"/>
              <a:pathLst>
                <a:path w="5295900" h="285750" extrusionOk="0">
                  <a:moveTo>
                    <a:pt x="5262850" y="285748"/>
                  </a:moveTo>
                  <a:lnTo>
                    <a:pt x="33047" y="285748"/>
                  </a:lnTo>
                  <a:lnTo>
                    <a:pt x="28187" y="284782"/>
                  </a:lnTo>
                  <a:lnTo>
                    <a:pt x="966" y="257561"/>
                  </a:lnTo>
                  <a:lnTo>
                    <a:pt x="0" y="252702"/>
                  </a:lnTo>
                  <a:lnTo>
                    <a:pt x="0" y="247649"/>
                  </a:lnTo>
                  <a:lnTo>
                    <a:pt x="0" y="33046"/>
                  </a:lnTo>
                  <a:lnTo>
                    <a:pt x="28187" y="966"/>
                  </a:lnTo>
                  <a:lnTo>
                    <a:pt x="33047" y="0"/>
                  </a:lnTo>
                  <a:lnTo>
                    <a:pt x="5262850" y="0"/>
                  </a:lnTo>
                  <a:lnTo>
                    <a:pt x="5294931" y="28186"/>
                  </a:lnTo>
                  <a:lnTo>
                    <a:pt x="5295899" y="33046"/>
                  </a:lnTo>
                  <a:lnTo>
                    <a:pt x="5295899" y="252702"/>
                  </a:lnTo>
                  <a:lnTo>
                    <a:pt x="5267710" y="284782"/>
                  </a:lnTo>
                  <a:lnTo>
                    <a:pt x="5262850" y="285748"/>
                  </a:lnTo>
                  <a:close/>
                </a:path>
              </a:pathLst>
            </a:custGeom>
            <a:solidFill>
              <a:srgbClr val="E4E7EB"/>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535" name="Google Shape;535;p11"/>
            <p:cNvSpPr/>
            <p:nvPr/>
          </p:nvSpPr>
          <p:spPr>
            <a:xfrm>
              <a:off x="6362699" y="1685924"/>
              <a:ext cx="3181350" cy="285750"/>
            </a:xfrm>
            <a:custGeom>
              <a:avLst/>
              <a:gdLst/>
              <a:ahLst/>
              <a:cxnLst/>
              <a:rect l="l" t="t" r="r" b="b"/>
              <a:pathLst>
                <a:path w="3181350" h="285750" extrusionOk="0">
                  <a:moveTo>
                    <a:pt x="3148300" y="285749"/>
                  </a:moveTo>
                  <a:lnTo>
                    <a:pt x="38099" y="285749"/>
                  </a:lnTo>
                  <a:lnTo>
                    <a:pt x="30497" y="285052"/>
                  </a:lnTo>
                  <a:lnTo>
                    <a:pt x="697" y="255251"/>
                  </a:lnTo>
                  <a:lnTo>
                    <a:pt x="0" y="247649"/>
                  </a:lnTo>
                  <a:lnTo>
                    <a:pt x="0" y="38099"/>
                  </a:lnTo>
                  <a:lnTo>
                    <a:pt x="23463" y="2795"/>
                  </a:lnTo>
                  <a:lnTo>
                    <a:pt x="38099" y="0"/>
                  </a:lnTo>
                  <a:lnTo>
                    <a:pt x="3148300" y="0"/>
                  </a:lnTo>
                  <a:lnTo>
                    <a:pt x="3180382" y="28186"/>
                  </a:lnTo>
                  <a:lnTo>
                    <a:pt x="3181348" y="33046"/>
                  </a:lnTo>
                  <a:lnTo>
                    <a:pt x="3181348" y="252701"/>
                  </a:lnTo>
                  <a:lnTo>
                    <a:pt x="3153161" y="284782"/>
                  </a:lnTo>
                  <a:lnTo>
                    <a:pt x="3148300" y="285749"/>
                  </a:lnTo>
                  <a:close/>
                </a:path>
              </a:pathLst>
            </a:custGeom>
            <a:solidFill>
              <a:srgbClr val="F59D0A"/>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536" name="Google Shape;536;p11"/>
          <p:cNvSpPr txBox="1"/>
          <p:nvPr/>
        </p:nvSpPr>
        <p:spPr>
          <a:xfrm>
            <a:off x="6473953" y="2953201"/>
            <a:ext cx="585470" cy="185820"/>
          </a:xfrm>
          <a:prstGeom prst="rect">
            <a:avLst/>
          </a:prstGeom>
          <a:solidFill>
            <a:srgbClr val="000000">
              <a:alpha val="50196"/>
            </a:srgbClr>
          </a:solidFill>
          <a:ln>
            <a:noFill/>
          </a:ln>
        </p:spPr>
        <p:txBody>
          <a:bodyPr spcFirstLastPara="1" wrap="square" lIns="0" tIns="0" rIns="0" bIns="0" anchor="t" anchorCtr="0">
            <a:spAutoFit/>
          </a:bodyPr>
          <a:lstStyle/>
          <a:p>
            <a:pPr marL="17145" marR="0" lvl="0" indent="0" algn="l" rtl="0">
              <a:lnSpc>
                <a:spcPct val="115238"/>
              </a:lnSpc>
              <a:spcBef>
                <a:spcPts val="0"/>
              </a:spcBef>
              <a:spcAft>
                <a:spcPts val="0"/>
              </a:spcAft>
              <a:buNone/>
            </a:pPr>
            <a:r>
              <a:rPr lang="en-US" sz="10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Malaysia</a:t>
            </a:r>
            <a:endParaRPr sz="10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537" name="Google Shape;537;p11"/>
          <p:cNvSpPr txBox="1"/>
          <p:nvPr/>
        </p:nvSpPr>
        <p:spPr>
          <a:xfrm>
            <a:off x="11355430" y="2930213"/>
            <a:ext cx="254635" cy="178244"/>
          </a:xfrm>
          <a:prstGeom prst="rect">
            <a:avLst/>
          </a:prstGeom>
          <a:noFill/>
          <a:ln>
            <a:noFill/>
          </a:ln>
        </p:spPr>
        <p:txBody>
          <a:bodyPr spcFirstLastPara="1" wrap="square" lIns="0" tIns="16500" rIns="0" bIns="0" anchor="t" anchorCtr="0">
            <a:spAutoFit/>
          </a:bodyPr>
          <a:lstStyle/>
          <a:p>
            <a:pPr marL="12700" marR="0" lvl="0" indent="0" algn="l" rtl="0">
              <a:spcBef>
                <a:spcPts val="0"/>
              </a:spcBef>
              <a:spcAft>
                <a:spcPts val="0"/>
              </a:spcAft>
              <a:buNone/>
            </a:pPr>
            <a:r>
              <a:rPr lang="en-US" sz="105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167</a:t>
            </a:r>
            <a:endParaRPr sz="10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grpSp>
        <p:nvGrpSpPr>
          <p:cNvPr id="538" name="Google Shape;538;p11"/>
          <p:cNvGrpSpPr/>
          <p:nvPr/>
        </p:nvGrpSpPr>
        <p:grpSpPr>
          <a:xfrm>
            <a:off x="6396228" y="3289623"/>
            <a:ext cx="5295900" cy="285750"/>
            <a:chOff x="6362698" y="2085974"/>
            <a:chExt cx="5295900" cy="285750"/>
          </a:xfrm>
        </p:grpSpPr>
        <p:sp>
          <p:nvSpPr>
            <p:cNvPr id="539" name="Google Shape;539;p11"/>
            <p:cNvSpPr/>
            <p:nvPr/>
          </p:nvSpPr>
          <p:spPr>
            <a:xfrm>
              <a:off x="6362698" y="2085974"/>
              <a:ext cx="5295900" cy="285750"/>
            </a:xfrm>
            <a:custGeom>
              <a:avLst/>
              <a:gdLst/>
              <a:ahLst/>
              <a:cxnLst/>
              <a:rect l="l" t="t" r="r" b="b"/>
              <a:pathLst>
                <a:path w="5295900" h="285750" extrusionOk="0">
                  <a:moveTo>
                    <a:pt x="5262850" y="285748"/>
                  </a:moveTo>
                  <a:lnTo>
                    <a:pt x="33047" y="285748"/>
                  </a:lnTo>
                  <a:lnTo>
                    <a:pt x="28187" y="284781"/>
                  </a:lnTo>
                  <a:lnTo>
                    <a:pt x="966" y="257559"/>
                  </a:lnTo>
                  <a:lnTo>
                    <a:pt x="0" y="252700"/>
                  </a:lnTo>
                  <a:lnTo>
                    <a:pt x="0" y="247649"/>
                  </a:lnTo>
                  <a:lnTo>
                    <a:pt x="0" y="33045"/>
                  </a:lnTo>
                  <a:lnTo>
                    <a:pt x="28187" y="966"/>
                  </a:lnTo>
                  <a:lnTo>
                    <a:pt x="33047" y="0"/>
                  </a:lnTo>
                  <a:lnTo>
                    <a:pt x="5262850" y="0"/>
                  </a:lnTo>
                  <a:lnTo>
                    <a:pt x="5294931" y="28185"/>
                  </a:lnTo>
                  <a:lnTo>
                    <a:pt x="5295899" y="33045"/>
                  </a:lnTo>
                  <a:lnTo>
                    <a:pt x="5295899" y="252700"/>
                  </a:lnTo>
                  <a:lnTo>
                    <a:pt x="5267710" y="284781"/>
                  </a:lnTo>
                  <a:lnTo>
                    <a:pt x="5262850" y="285748"/>
                  </a:lnTo>
                  <a:close/>
                </a:path>
              </a:pathLst>
            </a:custGeom>
            <a:solidFill>
              <a:srgbClr val="E4E7EB"/>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540" name="Google Shape;540;p11"/>
            <p:cNvSpPr/>
            <p:nvPr/>
          </p:nvSpPr>
          <p:spPr>
            <a:xfrm>
              <a:off x="6362699" y="2085974"/>
              <a:ext cx="2486025" cy="285750"/>
            </a:xfrm>
            <a:custGeom>
              <a:avLst/>
              <a:gdLst/>
              <a:ahLst/>
              <a:cxnLst/>
              <a:rect l="l" t="t" r="r" b="b"/>
              <a:pathLst>
                <a:path w="2486025" h="285750" extrusionOk="0">
                  <a:moveTo>
                    <a:pt x="2452975" y="285749"/>
                  </a:moveTo>
                  <a:lnTo>
                    <a:pt x="38099" y="285749"/>
                  </a:lnTo>
                  <a:lnTo>
                    <a:pt x="30497" y="285052"/>
                  </a:lnTo>
                  <a:lnTo>
                    <a:pt x="697" y="255251"/>
                  </a:lnTo>
                  <a:lnTo>
                    <a:pt x="0" y="247649"/>
                  </a:lnTo>
                  <a:lnTo>
                    <a:pt x="0" y="38099"/>
                  </a:lnTo>
                  <a:lnTo>
                    <a:pt x="23463" y="2795"/>
                  </a:lnTo>
                  <a:lnTo>
                    <a:pt x="38099" y="0"/>
                  </a:lnTo>
                  <a:lnTo>
                    <a:pt x="2452975" y="0"/>
                  </a:lnTo>
                  <a:lnTo>
                    <a:pt x="2485055" y="28184"/>
                  </a:lnTo>
                  <a:lnTo>
                    <a:pt x="2486023" y="33045"/>
                  </a:lnTo>
                  <a:lnTo>
                    <a:pt x="2486023" y="252700"/>
                  </a:lnTo>
                  <a:lnTo>
                    <a:pt x="2457835" y="284780"/>
                  </a:lnTo>
                  <a:lnTo>
                    <a:pt x="2452975" y="285749"/>
                  </a:lnTo>
                  <a:close/>
                </a:path>
              </a:pathLst>
            </a:custGeom>
            <a:solidFill>
              <a:srgbClr val="0FB98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541" name="Google Shape;541;p11"/>
          <p:cNvSpPr txBox="1"/>
          <p:nvPr/>
        </p:nvSpPr>
        <p:spPr>
          <a:xfrm>
            <a:off x="6470905" y="3352489"/>
            <a:ext cx="1216828" cy="187424"/>
          </a:xfrm>
          <a:prstGeom prst="rect">
            <a:avLst/>
          </a:prstGeom>
          <a:solidFill>
            <a:srgbClr val="000000">
              <a:alpha val="50196"/>
            </a:srgbClr>
          </a:solidFill>
          <a:ln>
            <a:noFill/>
          </a:ln>
        </p:spPr>
        <p:txBody>
          <a:bodyPr spcFirstLastPara="1" wrap="square" lIns="0" tIns="0" rIns="0" bIns="0" anchor="t" anchorCtr="0">
            <a:spAutoFit/>
          </a:bodyPr>
          <a:lstStyle/>
          <a:p>
            <a:pPr marL="20320" marR="0" lvl="0" indent="0" algn="l" rtl="0">
              <a:lnSpc>
                <a:spcPct val="115714"/>
              </a:lnSpc>
              <a:spcBef>
                <a:spcPts val="0"/>
              </a:spcBef>
              <a:spcAft>
                <a:spcPts val="0"/>
              </a:spcAft>
              <a:buNone/>
            </a:pPr>
            <a:r>
              <a:rPr lang="en-US" sz="10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Trung bình toàn cầu</a:t>
            </a:r>
            <a:endParaRPr sz="10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542" name="Google Shape;542;p11"/>
          <p:cNvSpPr txBox="1"/>
          <p:nvPr/>
        </p:nvSpPr>
        <p:spPr>
          <a:xfrm>
            <a:off x="11355430" y="3330263"/>
            <a:ext cx="254635" cy="178244"/>
          </a:xfrm>
          <a:prstGeom prst="rect">
            <a:avLst/>
          </a:prstGeom>
          <a:noFill/>
          <a:ln>
            <a:noFill/>
          </a:ln>
        </p:spPr>
        <p:txBody>
          <a:bodyPr spcFirstLastPara="1" wrap="square" lIns="0" tIns="16500" rIns="0" bIns="0" anchor="t" anchorCtr="0">
            <a:spAutoFit/>
          </a:bodyPr>
          <a:lstStyle/>
          <a:p>
            <a:pPr marL="12700" marR="0" lvl="0" indent="0" algn="l" rtl="0">
              <a:spcBef>
                <a:spcPts val="0"/>
              </a:spcBef>
              <a:spcAft>
                <a:spcPts val="0"/>
              </a:spcAft>
              <a:buNone/>
            </a:pPr>
            <a:r>
              <a:rPr lang="en-US" sz="105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132</a:t>
            </a:r>
            <a:endParaRPr sz="10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grpSp>
        <p:nvGrpSpPr>
          <p:cNvPr id="543" name="Google Shape;543;p11"/>
          <p:cNvGrpSpPr/>
          <p:nvPr/>
        </p:nvGrpSpPr>
        <p:grpSpPr>
          <a:xfrm>
            <a:off x="6396228" y="3689673"/>
            <a:ext cx="5295900" cy="285750"/>
            <a:chOff x="6362698" y="2486024"/>
            <a:chExt cx="5295900" cy="285750"/>
          </a:xfrm>
        </p:grpSpPr>
        <p:sp>
          <p:nvSpPr>
            <p:cNvPr id="544" name="Google Shape;544;p11"/>
            <p:cNvSpPr/>
            <p:nvPr/>
          </p:nvSpPr>
          <p:spPr>
            <a:xfrm>
              <a:off x="6362698" y="2486024"/>
              <a:ext cx="5295900" cy="285750"/>
            </a:xfrm>
            <a:custGeom>
              <a:avLst/>
              <a:gdLst/>
              <a:ahLst/>
              <a:cxnLst/>
              <a:rect l="l" t="t" r="r" b="b"/>
              <a:pathLst>
                <a:path w="5295900" h="285750" extrusionOk="0">
                  <a:moveTo>
                    <a:pt x="5262850" y="285748"/>
                  </a:moveTo>
                  <a:lnTo>
                    <a:pt x="33047" y="285748"/>
                  </a:lnTo>
                  <a:lnTo>
                    <a:pt x="28187" y="284781"/>
                  </a:lnTo>
                  <a:lnTo>
                    <a:pt x="966" y="257561"/>
                  </a:lnTo>
                  <a:lnTo>
                    <a:pt x="0" y="252702"/>
                  </a:lnTo>
                  <a:lnTo>
                    <a:pt x="0" y="247649"/>
                  </a:lnTo>
                  <a:lnTo>
                    <a:pt x="0" y="33047"/>
                  </a:lnTo>
                  <a:lnTo>
                    <a:pt x="28187" y="966"/>
                  </a:lnTo>
                  <a:lnTo>
                    <a:pt x="33047" y="0"/>
                  </a:lnTo>
                  <a:lnTo>
                    <a:pt x="5262850" y="0"/>
                  </a:lnTo>
                  <a:lnTo>
                    <a:pt x="5294931" y="28186"/>
                  </a:lnTo>
                  <a:lnTo>
                    <a:pt x="5295899" y="33047"/>
                  </a:lnTo>
                  <a:lnTo>
                    <a:pt x="5295899" y="252702"/>
                  </a:lnTo>
                  <a:lnTo>
                    <a:pt x="5267710" y="284781"/>
                  </a:lnTo>
                  <a:lnTo>
                    <a:pt x="5262850" y="285748"/>
                  </a:lnTo>
                  <a:close/>
                </a:path>
              </a:pathLst>
            </a:custGeom>
            <a:solidFill>
              <a:srgbClr val="E4E7EB"/>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545" name="Google Shape;545;p11"/>
            <p:cNvSpPr/>
            <p:nvPr/>
          </p:nvSpPr>
          <p:spPr>
            <a:xfrm>
              <a:off x="6362699" y="2486024"/>
              <a:ext cx="2009775" cy="285750"/>
            </a:xfrm>
            <a:custGeom>
              <a:avLst/>
              <a:gdLst/>
              <a:ahLst/>
              <a:cxnLst/>
              <a:rect l="l" t="t" r="r" b="b"/>
              <a:pathLst>
                <a:path w="2009775" h="285750" extrusionOk="0">
                  <a:moveTo>
                    <a:pt x="1976725" y="285749"/>
                  </a:moveTo>
                  <a:lnTo>
                    <a:pt x="38099" y="285749"/>
                  </a:lnTo>
                  <a:lnTo>
                    <a:pt x="30497" y="285052"/>
                  </a:lnTo>
                  <a:lnTo>
                    <a:pt x="697" y="255251"/>
                  </a:lnTo>
                  <a:lnTo>
                    <a:pt x="0" y="247649"/>
                  </a:lnTo>
                  <a:lnTo>
                    <a:pt x="0" y="38099"/>
                  </a:lnTo>
                  <a:lnTo>
                    <a:pt x="23463" y="2795"/>
                  </a:lnTo>
                  <a:lnTo>
                    <a:pt x="38099" y="0"/>
                  </a:lnTo>
                  <a:lnTo>
                    <a:pt x="1976725" y="0"/>
                  </a:lnTo>
                  <a:lnTo>
                    <a:pt x="2008807" y="28186"/>
                  </a:lnTo>
                  <a:lnTo>
                    <a:pt x="2009773" y="33047"/>
                  </a:lnTo>
                  <a:lnTo>
                    <a:pt x="2009773" y="252701"/>
                  </a:lnTo>
                  <a:lnTo>
                    <a:pt x="1981586" y="284780"/>
                  </a:lnTo>
                  <a:lnTo>
                    <a:pt x="1976725" y="285749"/>
                  </a:lnTo>
                  <a:close/>
                </a:path>
              </a:pathLst>
            </a:custGeom>
            <a:solidFill>
              <a:srgbClr val="049569"/>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546" name="Google Shape;546;p11"/>
          <p:cNvSpPr txBox="1"/>
          <p:nvPr/>
        </p:nvSpPr>
        <p:spPr>
          <a:xfrm>
            <a:off x="6470905" y="3754825"/>
            <a:ext cx="668020" cy="184218"/>
          </a:xfrm>
          <a:prstGeom prst="rect">
            <a:avLst/>
          </a:prstGeom>
          <a:solidFill>
            <a:srgbClr val="000000">
              <a:alpha val="50196"/>
            </a:srgbClr>
          </a:solidFill>
          <a:ln>
            <a:noFill/>
          </a:ln>
        </p:spPr>
        <p:txBody>
          <a:bodyPr spcFirstLastPara="1" wrap="square" lIns="0" tIns="0" rIns="0" bIns="0" anchor="t" anchorCtr="0">
            <a:spAutoFit/>
          </a:bodyPr>
          <a:lstStyle/>
          <a:p>
            <a:pPr marL="20320" marR="0" lvl="0" indent="0" algn="l" rtl="0">
              <a:lnSpc>
                <a:spcPct val="113809"/>
              </a:lnSpc>
              <a:spcBef>
                <a:spcPts val="0"/>
              </a:spcBef>
              <a:spcAft>
                <a:spcPts val="0"/>
              </a:spcAft>
              <a:buNone/>
            </a:pPr>
            <a:r>
              <a:rPr lang="en-US" sz="10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Singapore</a:t>
            </a:r>
            <a:endParaRPr sz="10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547" name="Google Shape;547;p11"/>
          <p:cNvSpPr txBox="1"/>
          <p:nvPr/>
        </p:nvSpPr>
        <p:spPr>
          <a:xfrm>
            <a:off x="11355430" y="3730313"/>
            <a:ext cx="254635" cy="178244"/>
          </a:xfrm>
          <a:prstGeom prst="rect">
            <a:avLst/>
          </a:prstGeom>
          <a:noFill/>
          <a:ln>
            <a:noFill/>
          </a:ln>
        </p:spPr>
        <p:txBody>
          <a:bodyPr spcFirstLastPara="1" wrap="square" lIns="0" tIns="16500" rIns="0" bIns="0" anchor="t" anchorCtr="0">
            <a:spAutoFit/>
          </a:bodyPr>
          <a:lstStyle/>
          <a:p>
            <a:pPr marL="12700" marR="0" lvl="0" indent="0" algn="l" rtl="0">
              <a:spcBef>
                <a:spcPts val="0"/>
              </a:spcBef>
              <a:spcAft>
                <a:spcPts val="0"/>
              </a:spcAft>
              <a:buNone/>
            </a:pPr>
            <a:r>
              <a:rPr lang="en-US" sz="105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105</a:t>
            </a:r>
            <a:endParaRPr sz="10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2" name="Rectangle 1">
            <a:extLst>
              <a:ext uri="{FF2B5EF4-FFF2-40B4-BE49-F238E27FC236}">
                <a16:creationId xmlns:a16="http://schemas.microsoft.com/office/drawing/2014/main" id="{B0C4607D-C0EE-E096-E06F-4A2B3A781DC8}"/>
              </a:ext>
            </a:extLst>
          </p:cNvPr>
          <p:cNvSpPr/>
          <p:nvPr/>
        </p:nvSpPr>
        <p:spPr>
          <a:xfrm>
            <a:off x="2609397" y="2553913"/>
            <a:ext cx="203353" cy="1121156"/>
          </a:xfrm>
          <a:prstGeom prst="rect">
            <a:avLst/>
          </a:prstGeom>
          <a:solidFill>
            <a:srgbClr val="EFF5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501" name="Google Shape;501;p11"/>
          <p:cNvSpPr txBox="1"/>
          <p:nvPr/>
        </p:nvSpPr>
        <p:spPr>
          <a:xfrm>
            <a:off x="2609396" y="2175834"/>
            <a:ext cx="2043757" cy="1742657"/>
          </a:xfrm>
          <a:prstGeom prst="rect">
            <a:avLst/>
          </a:prstGeom>
          <a:noFill/>
          <a:ln>
            <a:noFill/>
          </a:ln>
        </p:spPr>
        <p:txBody>
          <a:bodyPr spcFirstLastPara="1" wrap="square" lIns="0" tIns="12700" rIns="0" bIns="0" anchor="t" anchorCtr="0">
            <a:spAutoFit/>
          </a:bodyPr>
          <a:lstStyle/>
          <a:p>
            <a:pPr marL="12700" marR="474980" lvl="0" indent="0" algn="l" rtl="0">
              <a:lnSpc>
                <a:spcPct val="111100"/>
              </a:lnSpc>
              <a:spcBef>
                <a:spcPts val="0"/>
              </a:spcBef>
              <a:spcAft>
                <a:spcPts val="0"/>
              </a:spcAft>
              <a:buNone/>
            </a:pPr>
            <a:r>
              <a:rPr lang="en-US" sz="900" b="1" dirty="0">
                <a:solidFill>
                  <a:srgbClr val="1C4ED8"/>
                </a:solidFill>
                <a:latin typeface="Lato" panose="020F0502020204030203" pitchFamily="34" charset="0"/>
                <a:ea typeface="Lato" panose="020F0502020204030203" pitchFamily="34" charset="0"/>
                <a:cs typeface="Lato" panose="020F0502020204030203" pitchFamily="34" charset="0"/>
                <a:sym typeface="Arial"/>
              </a:rPr>
              <a:t>Các </a:t>
            </a:r>
            <a:r>
              <a:rPr lang="en-US" sz="900" b="1" dirty="0" err="1">
                <a:solidFill>
                  <a:srgbClr val="1C4ED8"/>
                </a:solidFill>
                <a:latin typeface="Lato" panose="020F0502020204030203" pitchFamily="34" charset="0"/>
                <a:ea typeface="Lato" panose="020F0502020204030203" pitchFamily="34" charset="0"/>
                <a:cs typeface="Lato" panose="020F0502020204030203" pitchFamily="34" charset="0"/>
                <a:sym typeface="Arial"/>
              </a:rPr>
              <a:t>doanh</a:t>
            </a:r>
            <a:r>
              <a:rPr lang="en-US" sz="900" b="1" dirty="0">
                <a:solidFill>
                  <a:srgbClr val="1C4ED8"/>
                </a:solidFill>
                <a:latin typeface="Lato" panose="020F0502020204030203" pitchFamily="34" charset="0"/>
                <a:ea typeface="Lato" panose="020F0502020204030203" pitchFamily="34" charset="0"/>
                <a:cs typeface="Lato" panose="020F0502020204030203" pitchFamily="34" charset="0"/>
                <a:sym typeface="Arial"/>
              </a:rPr>
              <a:t> </a:t>
            </a:r>
            <a:r>
              <a:rPr lang="en-US" sz="900" b="1" dirty="0" err="1">
                <a:solidFill>
                  <a:srgbClr val="1C4ED8"/>
                </a:solidFill>
                <a:latin typeface="Lato" panose="020F0502020204030203" pitchFamily="34" charset="0"/>
                <a:ea typeface="Lato" panose="020F0502020204030203" pitchFamily="34" charset="0"/>
                <a:cs typeface="Lato" panose="020F0502020204030203" pitchFamily="34" charset="0"/>
                <a:sym typeface="Arial"/>
              </a:rPr>
              <a:t>nghiệp</a:t>
            </a:r>
            <a:r>
              <a:rPr lang="en-US" sz="900" b="1" dirty="0">
                <a:solidFill>
                  <a:srgbClr val="1C4ED8"/>
                </a:solidFill>
                <a:latin typeface="Lato" panose="020F0502020204030203" pitchFamily="34" charset="0"/>
                <a:ea typeface="Lato" panose="020F0502020204030203" pitchFamily="34" charset="0"/>
                <a:cs typeface="Lato" panose="020F0502020204030203" pitchFamily="34" charset="0"/>
                <a:sym typeface="Arial"/>
              </a:rPr>
              <a:t> </a:t>
            </a:r>
            <a:r>
              <a:rPr lang="en-US" sz="900" b="1" dirty="0" err="1">
                <a:solidFill>
                  <a:srgbClr val="1C4ED8"/>
                </a:solidFill>
                <a:latin typeface="Lato" panose="020F0502020204030203" pitchFamily="34" charset="0"/>
                <a:ea typeface="Lato" panose="020F0502020204030203" pitchFamily="34" charset="0"/>
                <a:cs typeface="Lato" panose="020F0502020204030203" pitchFamily="34" charset="0"/>
                <a:sym typeface="Arial"/>
              </a:rPr>
              <a:t>trong</a:t>
            </a:r>
            <a:r>
              <a:rPr lang="en-US" sz="900" b="1" dirty="0">
                <a:solidFill>
                  <a:srgbClr val="1C4ED8"/>
                </a:solidFill>
                <a:latin typeface="Lato" panose="020F0502020204030203" pitchFamily="34" charset="0"/>
                <a:ea typeface="Lato" panose="020F0502020204030203" pitchFamily="34" charset="0"/>
                <a:cs typeface="Lato" panose="020F0502020204030203" pitchFamily="34" charset="0"/>
                <a:sym typeface="Arial"/>
              </a:rPr>
              <a:t> </a:t>
            </a:r>
            <a:r>
              <a:rPr lang="en-US" sz="900" b="1" dirty="0" err="1">
                <a:solidFill>
                  <a:srgbClr val="1C4ED8"/>
                </a:solidFill>
                <a:latin typeface="Lato" panose="020F0502020204030203" pitchFamily="34" charset="0"/>
                <a:ea typeface="Lato" panose="020F0502020204030203" pitchFamily="34" charset="0"/>
                <a:cs typeface="Lato" panose="020F0502020204030203" pitchFamily="34" charset="0"/>
                <a:sym typeface="Arial"/>
              </a:rPr>
              <a:t>ngành</a:t>
            </a:r>
            <a:r>
              <a:rPr lang="en-US" sz="900" b="1" dirty="0">
                <a:solidFill>
                  <a:srgbClr val="1C4ED8"/>
                </a:solidFill>
                <a:latin typeface="Lato" panose="020F0502020204030203" pitchFamily="34" charset="0"/>
                <a:ea typeface="Lato" panose="020F0502020204030203" pitchFamily="34" charset="0"/>
                <a:cs typeface="Lato" panose="020F0502020204030203" pitchFamily="34" charset="0"/>
                <a:sym typeface="Arial"/>
              </a:rPr>
              <a:t> </a:t>
            </a:r>
            <a:r>
              <a:rPr lang="en-US" sz="900" b="1" dirty="0" err="1">
                <a:solidFill>
                  <a:srgbClr val="1C4ED8"/>
                </a:solidFill>
                <a:latin typeface="Lato" panose="020F0502020204030203" pitchFamily="34" charset="0"/>
                <a:ea typeface="Lato" panose="020F0502020204030203" pitchFamily="34" charset="0"/>
                <a:cs typeface="Lato" panose="020F0502020204030203" pitchFamily="34" charset="0"/>
                <a:sym typeface="Arial"/>
              </a:rPr>
              <a:t>công</a:t>
            </a:r>
            <a:r>
              <a:rPr lang="en-US" sz="900" b="1" dirty="0">
                <a:solidFill>
                  <a:srgbClr val="1C4ED8"/>
                </a:solidFill>
                <a:latin typeface="Lato" panose="020F0502020204030203" pitchFamily="34" charset="0"/>
                <a:ea typeface="Lato" panose="020F0502020204030203" pitchFamily="34" charset="0"/>
                <a:cs typeface="Lato" panose="020F0502020204030203" pitchFamily="34" charset="0"/>
                <a:sym typeface="Arial"/>
              </a:rPr>
              <a:t> </a:t>
            </a:r>
            <a:r>
              <a:rPr lang="en-US" sz="900" b="1" dirty="0" err="1">
                <a:solidFill>
                  <a:srgbClr val="1C4ED8"/>
                </a:solidFill>
                <a:latin typeface="Lato" panose="020F0502020204030203" pitchFamily="34" charset="0"/>
                <a:ea typeface="Lato" panose="020F0502020204030203" pitchFamily="34" charset="0"/>
                <a:cs typeface="Lato" panose="020F0502020204030203" pitchFamily="34" charset="0"/>
                <a:sym typeface="Arial"/>
              </a:rPr>
              <a:t>nghiệp</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a:t>
            </a:r>
            <a:endParaRPr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endParaRPr>
          </a:p>
          <a:p>
            <a:pPr marL="184150" marR="474980" lvl="0" indent="-171450" algn="l" rtl="0">
              <a:lnSpc>
                <a:spcPct val="111100"/>
              </a:lnSpc>
              <a:spcBef>
                <a:spcPts val="100"/>
              </a:spcBef>
              <a:spcAft>
                <a:spcPts val="0"/>
              </a:spcAft>
              <a:buFont typeface="Arial" panose="020B0604020202020204" pitchFamily="34" charset="0"/>
              <a:buChar char="•"/>
            </a:pP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Thép: 21-23 GJ/</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tấn</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(30-40% so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với</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thực</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tiễn</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tốt</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nhất</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a:t>
            </a:r>
            <a:endParaRPr dirty="0">
              <a:latin typeface="Lato" panose="020F0502020204030203" pitchFamily="34" charset="0"/>
              <a:ea typeface="Lato" panose="020F0502020204030203" pitchFamily="34" charset="0"/>
              <a:cs typeface="Lato" panose="020F0502020204030203" pitchFamily="34" charset="0"/>
            </a:endParaRPr>
          </a:p>
          <a:p>
            <a:pPr marL="184150" marR="474980" lvl="0" indent="-171450" algn="l" rtl="0">
              <a:lnSpc>
                <a:spcPct val="111100"/>
              </a:lnSpc>
              <a:spcBef>
                <a:spcPts val="100"/>
              </a:spcBef>
              <a:spcAft>
                <a:spcPts val="0"/>
              </a:spcAft>
              <a:buFont typeface="Arial" panose="020B0604020202020204" pitchFamily="34" charset="0"/>
              <a:buChar char="•"/>
            </a:pP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Xi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măng</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3,8-4,2 GJ /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tấn</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(25-35%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trên</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thực</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tiễn</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tốt</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nhất</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a:t>
            </a:r>
            <a:endParaRPr dirty="0">
              <a:latin typeface="Lato" panose="020F0502020204030203" pitchFamily="34" charset="0"/>
              <a:ea typeface="Lato" panose="020F0502020204030203" pitchFamily="34" charset="0"/>
              <a:cs typeface="Lato" panose="020F0502020204030203" pitchFamily="34" charset="0"/>
            </a:endParaRPr>
          </a:p>
          <a:p>
            <a:pPr marL="184150" marR="474980" lvl="0" indent="-171450" algn="l" rtl="0">
              <a:lnSpc>
                <a:spcPct val="111100"/>
              </a:lnSpc>
              <a:spcBef>
                <a:spcPts val="100"/>
              </a:spcBef>
              <a:spcAft>
                <a:spcPts val="0"/>
              </a:spcAft>
              <a:buFont typeface="Arial" panose="020B0604020202020204" pitchFamily="34" charset="0"/>
              <a:buChar char="•"/>
            </a:pP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Dệt</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may: 14-18 kWh / kg</a:t>
            </a:r>
            <a:b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b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(20-30%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trên</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thực</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tiễn</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tốt</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nhất</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a:t>
            </a:r>
            <a:endParaRPr sz="9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4" name="Rectangle 3">
            <a:extLst>
              <a:ext uri="{FF2B5EF4-FFF2-40B4-BE49-F238E27FC236}">
                <a16:creationId xmlns:a16="http://schemas.microsoft.com/office/drawing/2014/main" id="{23ED34B7-513A-B517-BC4C-9C440F3003BC}"/>
              </a:ext>
            </a:extLst>
          </p:cNvPr>
          <p:cNvSpPr/>
          <p:nvPr/>
        </p:nvSpPr>
        <p:spPr>
          <a:xfrm>
            <a:off x="2609396" y="3994917"/>
            <a:ext cx="1181735" cy="1043775"/>
          </a:xfrm>
          <a:prstGeom prst="rect">
            <a:avLst/>
          </a:prstGeom>
          <a:solidFill>
            <a:srgbClr val="FFFAEB"/>
          </a:solidFill>
          <a:ln>
            <a:solidFill>
              <a:srgbClr val="FFFAE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3" name="Google Shape;501;p11">
            <a:extLst>
              <a:ext uri="{FF2B5EF4-FFF2-40B4-BE49-F238E27FC236}">
                <a16:creationId xmlns:a16="http://schemas.microsoft.com/office/drawing/2014/main" id="{DC6D3420-F85F-5351-CFE4-4CE250008C6A}"/>
              </a:ext>
            </a:extLst>
          </p:cNvPr>
          <p:cNvSpPr txBox="1"/>
          <p:nvPr/>
        </p:nvSpPr>
        <p:spPr>
          <a:xfrm>
            <a:off x="2630801" y="3983811"/>
            <a:ext cx="2043757" cy="1127616"/>
          </a:xfrm>
          <a:prstGeom prst="rect">
            <a:avLst/>
          </a:prstGeom>
          <a:noFill/>
          <a:ln>
            <a:noFill/>
          </a:ln>
        </p:spPr>
        <p:txBody>
          <a:bodyPr spcFirstLastPara="1" wrap="square" lIns="0" tIns="12700" rIns="0" bIns="0" anchor="t" anchorCtr="0">
            <a:spAutoFit/>
          </a:bodyPr>
          <a:lstStyle/>
          <a:p>
            <a:pPr marL="12700" marR="474980" lvl="0" indent="0" algn="l" rtl="0">
              <a:lnSpc>
                <a:spcPct val="111100"/>
              </a:lnSpc>
              <a:spcBef>
                <a:spcPts val="0"/>
              </a:spcBef>
              <a:spcAft>
                <a:spcPts val="0"/>
              </a:spcAft>
              <a:buNone/>
            </a:pPr>
            <a:r>
              <a:rPr lang="en-US" sz="900" b="1" dirty="0">
                <a:solidFill>
                  <a:srgbClr val="C47639"/>
                </a:solidFill>
                <a:latin typeface="Lato" panose="020F0502020204030203" pitchFamily="34" charset="0"/>
                <a:ea typeface="Lato" panose="020F0502020204030203" pitchFamily="34" charset="0"/>
                <a:cs typeface="Lato" panose="020F0502020204030203" pitchFamily="34" charset="0"/>
                <a:sym typeface="Arial"/>
              </a:rPr>
              <a:t>Giao </a:t>
            </a:r>
            <a:r>
              <a:rPr lang="en-US" sz="900" b="1" dirty="0" err="1">
                <a:solidFill>
                  <a:srgbClr val="C47639"/>
                </a:solidFill>
                <a:latin typeface="Lato" panose="020F0502020204030203" pitchFamily="34" charset="0"/>
                <a:ea typeface="Lato" panose="020F0502020204030203" pitchFamily="34" charset="0"/>
                <a:cs typeface="Lato" panose="020F0502020204030203" pitchFamily="34" charset="0"/>
                <a:sym typeface="Arial"/>
              </a:rPr>
              <a:t>thông</a:t>
            </a:r>
            <a:r>
              <a:rPr lang="en-US" sz="900" b="1" dirty="0">
                <a:solidFill>
                  <a:srgbClr val="C47639"/>
                </a:solidFill>
                <a:latin typeface="Lato" panose="020F0502020204030203" pitchFamily="34" charset="0"/>
                <a:ea typeface="Lato" panose="020F0502020204030203" pitchFamily="34" charset="0"/>
                <a:cs typeface="Lato" panose="020F0502020204030203" pitchFamily="34" charset="0"/>
                <a:sym typeface="Arial"/>
              </a:rPr>
              <a:t> </a:t>
            </a:r>
            <a:r>
              <a:rPr lang="en-US" sz="900" b="1" dirty="0" err="1">
                <a:solidFill>
                  <a:srgbClr val="C47639"/>
                </a:solidFill>
                <a:latin typeface="Lato" panose="020F0502020204030203" pitchFamily="34" charset="0"/>
                <a:ea typeface="Lato" panose="020F0502020204030203" pitchFamily="34" charset="0"/>
                <a:cs typeface="Lato" panose="020F0502020204030203" pitchFamily="34" charset="0"/>
                <a:sym typeface="Arial"/>
              </a:rPr>
              <a:t>vận</a:t>
            </a:r>
            <a:r>
              <a:rPr lang="en-US" sz="900" b="1" dirty="0">
                <a:solidFill>
                  <a:srgbClr val="C47639"/>
                </a:solidFill>
                <a:latin typeface="Lato" panose="020F0502020204030203" pitchFamily="34" charset="0"/>
                <a:ea typeface="Lato" panose="020F0502020204030203" pitchFamily="34" charset="0"/>
                <a:cs typeface="Lato" panose="020F0502020204030203" pitchFamily="34" charset="0"/>
                <a:sym typeface="Arial"/>
              </a:rPr>
              <a:t> </a:t>
            </a:r>
            <a:r>
              <a:rPr lang="en-US" sz="900" b="1" dirty="0" err="1">
                <a:solidFill>
                  <a:srgbClr val="C47639"/>
                </a:solidFill>
                <a:latin typeface="Lato" panose="020F0502020204030203" pitchFamily="34" charset="0"/>
                <a:ea typeface="Lato" panose="020F0502020204030203" pitchFamily="34" charset="0"/>
                <a:cs typeface="Lato" panose="020F0502020204030203" pitchFamily="34" charset="0"/>
                <a:sym typeface="Arial"/>
              </a:rPr>
              <a:t>tải</a:t>
            </a:r>
            <a:endParaRPr sz="900" dirty="0">
              <a:solidFill>
                <a:srgbClr val="C47639"/>
              </a:solidFill>
              <a:latin typeface="Lato" panose="020F0502020204030203" pitchFamily="34" charset="0"/>
              <a:ea typeface="Lato" panose="020F0502020204030203" pitchFamily="34" charset="0"/>
              <a:cs typeface="Lato" panose="020F0502020204030203" pitchFamily="34" charset="0"/>
              <a:sym typeface="Helvetica Neue"/>
            </a:endParaRPr>
          </a:p>
          <a:p>
            <a:pPr marL="184150" marR="474980" lvl="0" indent="-171450" algn="l" rtl="0">
              <a:lnSpc>
                <a:spcPct val="111100"/>
              </a:lnSpc>
              <a:spcBef>
                <a:spcPts val="100"/>
              </a:spcBef>
              <a:spcAft>
                <a:spcPts val="0"/>
              </a:spcAft>
              <a:buFont typeface="Arial" panose="020B0604020202020204" pitchFamily="34" charset="0"/>
              <a:buChar char="•"/>
            </a:pPr>
            <a:r>
              <a:rPr lang="vi-VN"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Vận tải đường bộ: 80-85% NL tiêu thụ của ngành</a:t>
            </a:r>
          </a:p>
          <a:p>
            <a:pPr marL="184150" marR="474980" lvl="0" indent="-171450" algn="l" rtl="0">
              <a:lnSpc>
                <a:spcPct val="111100"/>
              </a:lnSpc>
              <a:spcBef>
                <a:spcPts val="100"/>
              </a:spcBef>
              <a:spcAft>
                <a:spcPts val="0"/>
              </a:spcAft>
              <a:buFont typeface="Arial" panose="020B0604020202020204" pitchFamily="34" charset="0"/>
              <a:buChar char="•"/>
            </a:pP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Hiệu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suất</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phương</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tiện</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25-40%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dưới</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chân</a:t>
            </a:r>
            <a:endParaRPr dirty="0">
              <a:latin typeface="Lato" panose="020F0502020204030203" pitchFamily="34" charset="0"/>
              <a:ea typeface="Lato" panose="020F0502020204030203" pitchFamily="34" charset="0"/>
              <a:cs typeface="Lato" panose="020F0502020204030203" pitchFamily="34" charset="0"/>
            </a:endParaRPr>
          </a:p>
          <a:p>
            <a:pPr marL="184150" marR="474980" lvl="0" indent="-171450" algn="l" rtl="0">
              <a:lnSpc>
                <a:spcPct val="111100"/>
              </a:lnSpc>
              <a:spcBef>
                <a:spcPts val="100"/>
              </a:spcBef>
              <a:spcAft>
                <a:spcPts val="0"/>
              </a:spcAft>
              <a:buFont typeface="Arial" panose="020B0604020202020204" pitchFamily="34" charset="0"/>
              <a:buChar char="•"/>
            </a:pP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Tỷ</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lệ</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thâm</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nhập</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EV: &lt;1%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tổng</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số</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đoàn</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phương</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tiện</a:t>
            </a:r>
            <a:endParaRPr sz="9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6" name="Rectangle 5">
            <a:extLst>
              <a:ext uri="{FF2B5EF4-FFF2-40B4-BE49-F238E27FC236}">
                <a16:creationId xmlns:a16="http://schemas.microsoft.com/office/drawing/2014/main" id="{5FE36CB2-421B-795F-F9BB-77DE43C8425B}"/>
              </a:ext>
            </a:extLst>
          </p:cNvPr>
          <p:cNvSpPr/>
          <p:nvPr/>
        </p:nvSpPr>
        <p:spPr>
          <a:xfrm>
            <a:off x="4259043" y="3959822"/>
            <a:ext cx="1433195" cy="1323512"/>
          </a:xfrm>
          <a:prstGeom prst="rect">
            <a:avLst/>
          </a:prstGeom>
          <a:solidFill>
            <a:srgbClr val="F9FAF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5" name="Google Shape;501;p11">
            <a:extLst>
              <a:ext uri="{FF2B5EF4-FFF2-40B4-BE49-F238E27FC236}">
                <a16:creationId xmlns:a16="http://schemas.microsoft.com/office/drawing/2014/main" id="{44C9F466-EA9B-FFB6-83A1-51D97BD3873C}"/>
              </a:ext>
            </a:extLst>
          </p:cNvPr>
          <p:cNvSpPr txBox="1"/>
          <p:nvPr/>
        </p:nvSpPr>
        <p:spPr>
          <a:xfrm>
            <a:off x="4301672" y="3981774"/>
            <a:ext cx="1879102" cy="1127616"/>
          </a:xfrm>
          <a:prstGeom prst="rect">
            <a:avLst/>
          </a:prstGeom>
          <a:noFill/>
          <a:ln>
            <a:noFill/>
          </a:ln>
        </p:spPr>
        <p:txBody>
          <a:bodyPr spcFirstLastPara="1" wrap="square" lIns="0" tIns="12700" rIns="0" bIns="0" anchor="t" anchorCtr="0">
            <a:spAutoFit/>
          </a:bodyPr>
          <a:lstStyle/>
          <a:p>
            <a:pPr marL="12700" marR="474980" lvl="0" indent="0" algn="l" rtl="0">
              <a:lnSpc>
                <a:spcPct val="111100"/>
              </a:lnSpc>
              <a:spcBef>
                <a:spcPts val="0"/>
              </a:spcBef>
              <a:spcAft>
                <a:spcPts val="0"/>
              </a:spcAft>
              <a:buNone/>
            </a:pPr>
            <a:r>
              <a:rPr lang="en-US" sz="900" b="1" dirty="0">
                <a:solidFill>
                  <a:srgbClr val="636A77"/>
                </a:solidFill>
                <a:latin typeface="Lato" panose="020F0502020204030203" pitchFamily="34" charset="0"/>
                <a:ea typeface="Lato" panose="020F0502020204030203" pitchFamily="34" charset="0"/>
                <a:cs typeface="Lato" panose="020F0502020204030203" pitchFamily="34" charset="0"/>
                <a:sym typeface="Arial"/>
              </a:rPr>
              <a:t>Quản </a:t>
            </a:r>
            <a:r>
              <a:rPr lang="en-US" sz="900" b="1" dirty="0" err="1">
                <a:solidFill>
                  <a:srgbClr val="636A77"/>
                </a:solidFill>
                <a:latin typeface="Lato" panose="020F0502020204030203" pitchFamily="34" charset="0"/>
                <a:ea typeface="Lato" panose="020F0502020204030203" pitchFamily="34" charset="0"/>
                <a:cs typeface="Lato" panose="020F0502020204030203" pitchFamily="34" charset="0"/>
                <a:sym typeface="Arial"/>
              </a:rPr>
              <a:t>lý</a:t>
            </a:r>
            <a:r>
              <a:rPr lang="en-US" sz="900" b="1" dirty="0">
                <a:solidFill>
                  <a:srgbClr val="636A77"/>
                </a:solidFill>
                <a:latin typeface="Lato" panose="020F0502020204030203" pitchFamily="34" charset="0"/>
                <a:ea typeface="Lato" panose="020F0502020204030203" pitchFamily="34" charset="0"/>
                <a:cs typeface="Lato" panose="020F0502020204030203" pitchFamily="34" charset="0"/>
                <a:sym typeface="Arial"/>
              </a:rPr>
              <a:t> </a:t>
            </a:r>
            <a:r>
              <a:rPr lang="en-US" sz="900" b="1" dirty="0" err="1">
                <a:solidFill>
                  <a:srgbClr val="636A77"/>
                </a:solidFill>
                <a:latin typeface="Lato" panose="020F0502020204030203" pitchFamily="34" charset="0"/>
                <a:ea typeface="Lato" panose="020F0502020204030203" pitchFamily="34" charset="0"/>
                <a:cs typeface="Lato" panose="020F0502020204030203" pitchFamily="34" charset="0"/>
                <a:sym typeface="Arial"/>
              </a:rPr>
              <a:t>năng</a:t>
            </a:r>
            <a:r>
              <a:rPr lang="en-US" sz="900" b="1" dirty="0">
                <a:solidFill>
                  <a:srgbClr val="636A77"/>
                </a:solidFill>
                <a:latin typeface="Lato" panose="020F0502020204030203" pitchFamily="34" charset="0"/>
                <a:ea typeface="Lato" panose="020F0502020204030203" pitchFamily="34" charset="0"/>
                <a:cs typeface="Lato" panose="020F0502020204030203" pitchFamily="34" charset="0"/>
                <a:sym typeface="Arial"/>
              </a:rPr>
              <a:t> </a:t>
            </a:r>
            <a:r>
              <a:rPr lang="en-US" sz="900" b="1" dirty="0" err="1">
                <a:solidFill>
                  <a:srgbClr val="636A77"/>
                </a:solidFill>
                <a:latin typeface="Lato" panose="020F0502020204030203" pitchFamily="34" charset="0"/>
                <a:ea typeface="Lato" panose="020F0502020204030203" pitchFamily="34" charset="0"/>
                <a:cs typeface="Lato" panose="020F0502020204030203" pitchFamily="34" charset="0"/>
                <a:sym typeface="Arial"/>
              </a:rPr>
              <a:t>lượng</a:t>
            </a:r>
            <a:r>
              <a:rPr lang="en-US" sz="900" b="1" dirty="0">
                <a:solidFill>
                  <a:srgbClr val="636A77"/>
                </a:solidFill>
                <a:latin typeface="Lato" panose="020F0502020204030203" pitchFamily="34" charset="0"/>
                <a:ea typeface="Lato" panose="020F0502020204030203" pitchFamily="34" charset="0"/>
                <a:cs typeface="Lato" panose="020F0502020204030203" pitchFamily="34" charset="0"/>
                <a:sym typeface="Arial"/>
              </a:rPr>
              <a:t>:</a:t>
            </a:r>
            <a:endParaRPr sz="900" dirty="0">
              <a:solidFill>
                <a:srgbClr val="636A77"/>
              </a:solidFill>
              <a:latin typeface="Lato" panose="020F0502020204030203" pitchFamily="34" charset="0"/>
              <a:ea typeface="Lato" panose="020F0502020204030203" pitchFamily="34" charset="0"/>
              <a:cs typeface="Lato" panose="020F0502020204030203" pitchFamily="34" charset="0"/>
              <a:sym typeface="Helvetica Neue"/>
            </a:endParaRPr>
          </a:p>
          <a:p>
            <a:pPr marL="184150" marR="474980" lvl="0" indent="-171450" algn="l" rtl="0">
              <a:lnSpc>
                <a:spcPct val="111100"/>
              </a:lnSpc>
              <a:spcBef>
                <a:spcPts val="100"/>
              </a:spcBef>
              <a:spcAft>
                <a:spcPts val="0"/>
              </a:spcAft>
              <a:buFont typeface="Arial" panose="020B0604020202020204" pitchFamily="34" charset="0"/>
              <a:buChar char="•"/>
            </a:pP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Hệ</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thống</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QLNL: 42% DN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trọng</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điểm</a:t>
            </a:r>
            <a:endParaRPr lang="vi-VN"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endParaRPr>
          </a:p>
          <a:p>
            <a:pPr marL="184150" marR="474980" lvl="0" indent="-171450" algn="l" rtl="0">
              <a:lnSpc>
                <a:spcPct val="111100"/>
              </a:lnSpc>
              <a:spcBef>
                <a:spcPts val="100"/>
              </a:spcBef>
              <a:spcAft>
                <a:spcPts val="0"/>
              </a:spcAft>
              <a:buFont typeface="Arial" panose="020B0604020202020204" pitchFamily="34" charset="0"/>
              <a:buChar char="•"/>
            </a:pP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Kiểm</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toán</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năng</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lượng</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45-50% so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với</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yêu</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cầu</a:t>
            </a:r>
            <a:endParaRPr dirty="0">
              <a:latin typeface="Lato" panose="020F0502020204030203" pitchFamily="34" charset="0"/>
              <a:ea typeface="Lato" panose="020F0502020204030203" pitchFamily="34" charset="0"/>
              <a:cs typeface="Lato" panose="020F0502020204030203" pitchFamily="34" charset="0"/>
            </a:endParaRPr>
          </a:p>
          <a:p>
            <a:pPr marL="184150" marR="474980" lvl="0" indent="-171450" algn="l" rtl="0">
              <a:lnSpc>
                <a:spcPct val="111100"/>
              </a:lnSpc>
              <a:spcBef>
                <a:spcPts val="100"/>
              </a:spcBef>
              <a:spcAft>
                <a:spcPts val="0"/>
              </a:spcAft>
              <a:buFont typeface="Arial" panose="020B0604020202020204" pitchFamily="34" charset="0"/>
              <a:buChar char="•"/>
            </a:pP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ISO 50001: &lt;10%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các</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doanh</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nghiệp</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lớn</a:t>
            </a:r>
            <a:endParaRPr sz="9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7" name="TextBox 6">
            <a:extLst>
              <a:ext uri="{FF2B5EF4-FFF2-40B4-BE49-F238E27FC236}">
                <a16:creationId xmlns:a16="http://schemas.microsoft.com/office/drawing/2014/main" id="{12BFF21E-B1FD-9351-7D37-6D8AA4E7CA9C}"/>
              </a:ext>
            </a:extLst>
          </p:cNvPr>
          <p:cNvSpPr txBox="1"/>
          <p:nvPr/>
        </p:nvSpPr>
        <p:spPr>
          <a:xfrm>
            <a:off x="503745" y="5498968"/>
            <a:ext cx="6902189" cy="76944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i="1" dirty="0" err="1"/>
              <a:t>Nguồn</a:t>
            </a:r>
            <a:r>
              <a:rPr lang="en-US" sz="1100" i="1" dirty="0"/>
              <a:t>:</a:t>
            </a:r>
            <a:r>
              <a:rPr lang="en-US" sz="1100" i="1" dirty="0">
                <a:latin typeface="Lato" panose="020F0502020204030203" pitchFamily="34" charset="0"/>
                <a:ea typeface="Lato" panose="020F0502020204030203" pitchFamily="34" charset="0"/>
                <a:cs typeface="Lato" panose="020F0502020204030203" pitchFamily="34" charset="0"/>
              </a:rPr>
              <a:t>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i="1" dirty="0">
                <a:latin typeface="Lato" panose="020F0502020204030203" pitchFamily="34" charset="0"/>
                <a:ea typeface="Lato" panose="020F0502020204030203" pitchFamily="34" charset="0"/>
                <a:cs typeface="Lato" panose="020F0502020204030203" pitchFamily="34" charset="0"/>
              </a:rPr>
              <a:t>  -</a:t>
            </a:r>
            <a:r>
              <a:rPr lang="en-US" sz="1100" i="1" dirty="0"/>
              <a:t>Vietnam Energy statistic 2023</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i="1" dirty="0"/>
              <a:t>  - Ener Data: </a:t>
            </a:r>
            <a:r>
              <a:rPr lang="en-US" sz="1100" i="1" dirty="0">
                <a:hlinkClick r:id="rId4"/>
              </a:rPr>
              <a:t>https://www.enerdata.net/estore/energy-market/vietnam/</a:t>
            </a:r>
            <a:r>
              <a:rPr lang="en-US" sz="1100" i="1" dirty="0"/>
              <a:t> </a:t>
            </a:r>
          </a:p>
          <a:p>
            <a:pPr marL="0" lvl="0" indent="0" algn="l" rtl="0">
              <a:lnSpc>
                <a:spcPct val="100000"/>
              </a:lnSpc>
              <a:spcBef>
                <a:spcPts val="0"/>
              </a:spcBef>
              <a:spcAft>
                <a:spcPts val="0"/>
              </a:spcAft>
              <a:buSzPts val="1100"/>
              <a:buNone/>
            </a:pPr>
            <a:r>
              <a:rPr lang="en-US" sz="1100" i="1" dirty="0"/>
              <a:t> - VN General Statistics Office: </a:t>
            </a:r>
            <a:r>
              <a:rPr lang="en-US" sz="1100" i="1" dirty="0">
                <a:hlinkClick r:id="rId5"/>
              </a:rPr>
              <a:t>https://www.nso.gov.vn/</a:t>
            </a:r>
            <a:r>
              <a:rPr lang="en-US" sz="1100" i="1" dirty="0"/>
              <a:t> </a:t>
            </a:r>
          </a:p>
        </p:txBody>
      </p:sp>
      <p:sp>
        <p:nvSpPr>
          <p:cNvPr id="8" name="Title 1">
            <a:extLst>
              <a:ext uri="{FF2B5EF4-FFF2-40B4-BE49-F238E27FC236}">
                <a16:creationId xmlns:a16="http://schemas.microsoft.com/office/drawing/2014/main" id="{3E677B22-FC96-31D2-79D0-22966BF866FC}"/>
              </a:ext>
            </a:extLst>
          </p:cNvPr>
          <p:cNvSpPr>
            <a:spLocks noGrp="1"/>
          </p:cNvSpPr>
          <p:nvPr>
            <p:ph type="title"/>
          </p:nvPr>
        </p:nvSpPr>
        <p:spPr>
          <a:xfrm>
            <a:off x="908345" y="434084"/>
            <a:ext cx="10524067" cy="654050"/>
          </a:xfrm>
        </p:spPr>
        <p:txBody>
          <a:bodyPr>
            <a:noAutofit/>
          </a:bodyPr>
          <a:lstStyle/>
          <a:p>
            <a:pPr algn="ctr"/>
            <a:r>
              <a:rPr lang="en-US" sz="3200" dirty="0" err="1">
                <a:solidFill>
                  <a:schemeClr val="accent1">
                    <a:lumMod val="50000"/>
                  </a:schemeClr>
                </a:solidFill>
                <a:latin typeface="Arial" panose="020B0604020202020204" pitchFamily="34" charset="0"/>
              </a:rPr>
              <a:t>THỰC</a:t>
            </a:r>
            <a:r>
              <a:rPr lang="en-US" sz="3200" dirty="0">
                <a:solidFill>
                  <a:schemeClr val="accent1">
                    <a:lumMod val="50000"/>
                  </a:schemeClr>
                </a:solidFill>
                <a:latin typeface="Arial" panose="020B0604020202020204" pitchFamily="34" charset="0"/>
              </a:rPr>
              <a:t> </a:t>
            </a:r>
            <a:r>
              <a:rPr lang="en-US" sz="3200" dirty="0" err="1">
                <a:solidFill>
                  <a:schemeClr val="accent1">
                    <a:lumMod val="50000"/>
                  </a:schemeClr>
                </a:solidFill>
                <a:latin typeface="Arial" panose="020B0604020202020204" pitchFamily="34" charset="0"/>
              </a:rPr>
              <a:t>TRẠNG</a:t>
            </a:r>
            <a:r>
              <a:rPr lang="en-US" sz="3200" dirty="0">
                <a:solidFill>
                  <a:schemeClr val="accent1">
                    <a:lumMod val="50000"/>
                  </a:schemeClr>
                </a:solidFill>
                <a:latin typeface="Arial" panose="020B0604020202020204" pitchFamily="34" charset="0"/>
              </a:rPr>
              <a:t> </a:t>
            </a:r>
            <a:r>
              <a:rPr lang="en-US" sz="3200" dirty="0" err="1">
                <a:solidFill>
                  <a:schemeClr val="accent1">
                    <a:lumMod val="50000"/>
                  </a:schemeClr>
                </a:solidFill>
                <a:latin typeface="Arial" panose="020B0604020202020204" pitchFamily="34" charset="0"/>
              </a:rPr>
              <a:t>TIÊU</a:t>
            </a:r>
            <a:r>
              <a:rPr lang="en-US" sz="3200" dirty="0">
                <a:solidFill>
                  <a:schemeClr val="accent1">
                    <a:lumMod val="50000"/>
                  </a:schemeClr>
                </a:solidFill>
                <a:latin typeface="Arial" panose="020B0604020202020204" pitchFamily="34" charset="0"/>
              </a:rPr>
              <a:t> </a:t>
            </a:r>
            <a:r>
              <a:rPr lang="en-US" sz="3200" dirty="0" err="1">
                <a:solidFill>
                  <a:schemeClr val="accent1">
                    <a:lumMod val="50000"/>
                  </a:schemeClr>
                </a:solidFill>
                <a:latin typeface="Arial" panose="020B0604020202020204" pitchFamily="34" charset="0"/>
              </a:rPr>
              <a:t>THỤ</a:t>
            </a:r>
            <a:r>
              <a:rPr lang="vi-VN" sz="3200" dirty="0">
                <a:solidFill>
                  <a:schemeClr val="accent1">
                    <a:lumMod val="50000"/>
                  </a:schemeClr>
                </a:solidFill>
                <a:latin typeface="Arial" panose="020B0604020202020204" pitchFamily="34" charset="0"/>
              </a:rPr>
              <a:t> </a:t>
            </a:r>
            <a:r>
              <a:rPr lang="en-US" sz="3200" dirty="0" err="1">
                <a:solidFill>
                  <a:schemeClr val="accent1">
                    <a:lumMod val="50000"/>
                  </a:schemeClr>
                </a:solidFill>
                <a:latin typeface="Arial" panose="020B0604020202020204" pitchFamily="34" charset="0"/>
              </a:rPr>
              <a:t>NĂNG</a:t>
            </a:r>
            <a:r>
              <a:rPr lang="en-US" sz="3200" dirty="0">
                <a:solidFill>
                  <a:schemeClr val="accent1">
                    <a:lumMod val="50000"/>
                  </a:schemeClr>
                </a:solidFill>
                <a:latin typeface="Arial" panose="020B0604020202020204" pitchFamily="34" charset="0"/>
              </a:rPr>
              <a:t> </a:t>
            </a:r>
            <a:r>
              <a:rPr lang="en-US" sz="3200" dirty="0" err="1">
                <a:solidFill>
                  <a:schemeClr val="accent1">
                    <a:lumMod val="50000"/>
                  </a:schemeClr>
                </a:solidFill>
                <a:latin typeface="Arial" panose="020B0604020202020204" pitchFamily="34" charset="0"/>
              </a:rPr>
              <a:t>LƯỢNG</a:t>
            </a:r>
            <a:r>
              <a:rPr lang="en-US" sz="3200" dirty="0">
                <a:solidFill>
                  <a:schemeClr val="accent1">
                    <a:lumMod val="50000"/>
                  </a:schemeClr>
                </a:solidFill>
                <a:latin typeface="Arial" panose="020B0604020202020204" pitchFamily="34" charset="0"/>
              </a:rPr>
              <a:t> </a:t>
            </a:r>
            <a:r>
              <a:rPr lang="vi-VN" sz="3200" dirty="0">
                <a:solidFill>
                  <a:schemeClr val="accent1">
                    <a:lumMod val="50000"/>
                  </a:schemeClr>
                </a:solidFill>
                <a:latin typeface="Arial" panose="020B0604020202020204" pitchFamily="34" charset="0"/>
              </a:rPr>
              <a:t>Ở VIỆT NAM</a:t>
            </a:r>
            <a:endParaRPr lang="en-US" sz="3200" dirty="0">
              <a:solidFill>
                <a:schemeClr val="accent1">
                  <a:lumMod val="50000"/>
                </a:schemeClr>
              </a:solidFill>
            </a:endParaRPr>
          </a:p>
        </p:txBody>
      </p:sp>
    </p:spTree>
  </p:cSld>
  <p:clrMapOvr>
    <a:masterClrMapping/>
  </p:clrMapOvr>
  <p:transition advClick="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E60E0-986D-D900-26B5-9961CE602FCE}"/>
              </a:ext>
            </a:extLst>
          </p:cNvPr>
          <p:cNvSpPr>
            <a:spLocks noGrp="1"/>
          </p:cNvSpPr>
          <p:nvPr>
            <p:ph type="title"/>
          </p:nvPr>
        </p:nvSpPr>
        <p:spPr>
          <a:xfrm>
            <a:off x="609600" y="471469"/>
            <a:ext cx="10972800" cy="701433"/>
          </a:xfrm>
        </p:spPr>
        <p:txBody>
          <a:bodyPr>
            <a:normAutofit/>
          </a:bodyPr>
          <a:lstStyle/>
          <a:p>
            <a:pPr algn="ctr"/>
            <a:r>
              <a:rPr lang="vi-VN" sz="3200">
                <a:solidFill>
                  <a:schemeClr val="accent1">
                    <a:lumMod val="50000"/>
                  </a:schemeClr>
                </a:solidFill>
                <a:latin typeface="Arial" panose="020B0604020202020204" pitchFamily="34" charset="0"/>
              </a:rPr>
              <a:t>ĐẶC ĐIỂM TIÊU THỤ NL TRONG CÔNG NGHIỆP Ở VN</a:t>
            </a:r>
            <a:endParaRPr lang="en-US" sz="3200" dirty="0">
              <a:solidFill>
                <a:schemeClr val="accent1">
                  <a:lumMod val="50000"/>
                </a:schemeClr>
              </a:solidFill>
            </a:endParaRPr>
          </a:p>
        </p:txBody>
      </p:sp>
      <p:sp>
        <p:nvSpPr>
          <p:cNvPr id="3" name="Content Placeholder 2">
            <a:extLst>
              <a:ext uri="{FF2B5EF4-FFF2-40B4-BE49-F238E27FC236}">
                <a16:creationId xmlns:a16="http://schemas.microsoft.com/office/drawing/2014/main" id="{B3A7010B-C688-7D56-11A7-7B487689FD41}"/>
              </a:ext>
            </a:extLst>
          </p:cNvPr>
          <p:cNvSpPr>
            <a:spLocks noGrp="1"/>
          </p:cNvSpPr>
          <p:nvPr>
            <p:ph idx="1"/>
          </p:nvPr>
        </p:nvSpPr>
        <p:spPr>
          <a:xfrm>
            <a:off x="609600" y="1333681"/>
            <a:ext cx="10972800" cy="5052852"/>
          </a:xfrm>
        </p:spPr>
        <p:txBody>
          <a:bodyPr>
            <a:normAutofit lnSpcReduction="10000"/>
          </a:bodyPr>
          <a:lstStyle/>
          <a:p>
            <a:pPr algn="just">
              <a:lnSpc>
                <a:spcPct val="150000"/>
              </a:lnSpc>
              <a:buFont typeface="Wingdings" pitchFamily="2" charset="2"/>
              <a:buChar char="v"/>
            </a:pPr>
            <a:r>
              <a:rPr lang="vi-VN" sz="1800" dirty="0"/>
              <a:t>Công nghiệp là </a:t>
            </a:r>
            <a:r>
              <a:rPr lang="en-US" sz="1800" dirty="0" err="1"/>
              <a:t>lĩnh</a:t>
            </a:r>
            <a:r>
              <a:rPr lang="en-US" sz="1800" dirty="0"/>
              <a:t> </a:t>
            </a:r>
            <a:r>
              <a:rPr lang="en-US" sz="1800" dirty="0" err="1"/>
              <a:t>vực</a:t>
            </a:r>
            <a:r>
              <a:rPr lang="vi-VN" sz="1800" dirty="0"/>
              <a:t> tiêu thụ Năng lượng hàng đầu ở Việt Nam tính theo tiêu thụ điện và tiêu thụ năng lượng cuối cùng</a:t>
            </a:r>
          </a:p>
          <a:p>
            <a:pPr algn="just">
              <a:lnSpc>
                <a:spcPct val="150000"/>
              </a:lnSpc>
              <a:buFont typeface="Wingdings" pitchFamily="2" charset="2"/>
              <a:buChar char="v"/>
            </a:pPr>
            <a:r>
              <a:rPr lang="vi-VN" sz="1800" dirty="0"/>
              <a:t>Việt Nam hiện có </a:t>
            </a:r>
            <a:r>
              <a:rPr lang="en-US" sz="1800" dirty="0">
                <a:solidFill>
                  <a:srgbClr val="FF0000"/>
                </a:solidFill>
              </a:rPr>
              <a:t>3.491 (năm 2023)</a:t>
            </a:r>
            <a:r>
              <a:rPr lang="vi-VN" sz="1800" dirty="0">
                <a:solidFill>
                  <a:srgbClr val="FF0000"/>
                </a:solidFill>
              </a:rPr>
              <a:t> </a:t>
            </a:r>
            <a:r>
              <a:rPr lang="vi-VN" sz="1800" dirty="0"/>
              <a:t>cơ sở sử dụng năng lượng trọng điểm (tăng từ 2496 cơ sở từ năm 2017) tiêu thụ năng lượng 51</a:t>
            </a:r>
            <a:r>
              <a:rPr lang="en-US" sz="1800" dirty="0"/>
              <a:t>.</a:t>
            </a:r>
            <a:r>
              <a:rPr lang="vi-VN" sz="1800" dirty="0"/>
              <a:t>393</a:t>
            </a:r>
            <a:r>
              <a:rPr lang="en-US" sz="1800" dirty="0"/>
              <a:t>.</a:t>
            </a:r>
            <a:r>
              <a:rPr lang="vi-VN" sz="1800" dirty="0"/>
              <a:t>648 TOE trong đó cơ sở tiêu thụ Năng lượng trọng điểm thuộc mảng công nghiệp chiếm phần lớn là </a:t>
            </a:r>
            <a:r>
              <a:rPr lang="en-US" sz="1800" dirty="0">
                <a:solidFill>
                  <a:srgbClr val="FF0000"/>
                </a:solidFill>
              </a:rPr>
              <a:t>2.864</a:t>
            </a:r>
            <a:r>
              <a:rPr lang="vi-VN" sz="1800" dirty="0">
                <a:solidFill>
                  <a:srgbClr val="FF0000"/>
                </a:solidFill>
              </a:rPr>
              <a:t> </a:t>
            </a:r>
            <a:r>
              <a:rPr lang="vi-VN" sz="1800" dirty="0"/>
              <a:t>cơ sở tiêu thụ  </a:t>
            </a:r>
            <a:r>
              <a:rPr lang="vi-VN" sz="1800" dirty="0">
                <a:solidFill>
                  <a:srgbClr val="FF0000"/>
                </a:solidFill>
              </a:rPr>
              <a:t>40,586,299</a:t>
            </a:r>
            <a:r>
              <a:rPr lang="vi-VN" sz="1800" dirty="0"/>
              <a:t> TOE. Công nghiệp Việt Nam có ưu thế lớn về tiết kiệm năng lượng</a:t>
            </a:r>
            <a:r>
              <a:rPr lang="en-US" sz="1800" dirty="0"/>
              <a:t>.</a:t>
            </a:r>
          </a:p>
          <a:p>
            <a:pPr algn="just">
              <a:lnSpc>
                <a:spcPct val="150000"/>
              </a:lnSpc>
              <a:buFont typeface="Wingdings" pitchFamily="2" charset="2"/>
              <a:buChar char="v"/>
            </a:pPr>
            <a:r>
              <a:rPr lang="vi-VN" sz="1800" dirty="0"/>
              <a:t>Ngành nhựa Việt Nam có hơn 4.000 doanh nghiệp, trong đó 90% là doanh nghiệp vừa và nhỏ</a:t>
            </a:r>
          </a:p>
          <a:p>
            <a:pPr algn="just">
              <a:lnSpc>
                <a:spcPct val="150000"/>
              </a:lnSpc>
              <a:buFont typeface="Wingdings" pitchFamily="2" charset="2"/>
              <a:buChar char="v"/>
            </a:pPr>
            <a:r>
              <a:rPr lang="vi-VN" sz="1800" dirty="0"/>
              <a:t>Đến năm 2025, Việt Nam </a:t>
            </a:r>
            <a:r>
              <a:rPr lang="en-US" sz="1800" dirty="0" err="1"/>
              <a:t>yêu</a:t>
            </a:r>
            <a:r>
              <a:rPr lang="en-US" sz="1800" dirty="0"/>
              <a:t> </a:t>
            </a:r>
            <a:r>
              <a:rPr lang="en-US" sz="1800" dirty="0" err="1"/>
              <a:t>cầu</a:t>
            </a:r>
            <a:r>
              <a:rPr lang="vi-VN" sz="1800" dirty="0"/>
              <a:t> 100% doanh nghiệp trọng điểm phải áp dụng hệ thống quản lý năng lượng theo quy định theo quyết định 280/Q Đ TTG của </a:t>
            </a:r>
            <a:r>
              <a:rPr lang="en-US" sz="1800" dirty="0"/>
              <a:t>T</a:t>
            </a:r>
            <a:r>
              <a:rPr lang="vi-VN" sz="1800" dirty="0"/>
              <a:t>hủ </a:t>
            </a:r>
            <a:r>
              <a:rPr lang="en-US" sz="1800" dirty="0"/>
              <a:t>T</a:t>
            </a:r>
            <a:r>
              <a:rPr lang="vi-VN" sz="1800" dirty="0"/>
              <a:t>ướng </a:t>
            </a:r>
            <a:r>
              <a:rPr lang="en-US" sz="1800" dirty="0"/>
              <a:t>C</a:t>
            </a:r>
            <a:r>
              <a:rPr lang="vi-VN" sz="1800" dirty="0"/>
              <a:t>hính </a:t>
            </a:r>
            <a:r>
              <a:rPr lang="en-US" sz="1800" dirty="0"/>
              <a:t>P</a:t>
            </a:r>
            <a:r>
              <a:rPr lang="vi-VN" sz="1800" dirty="0"/>
              <a:t>hủ về phê duyệt chương trình Quốc gia về sử dụng NLTKHQ giai đoạn 2019 – 2030.</a:t>
            </a:r>
          </a:p>
          <a:p>
            <a:pPr algn="just">
              <a:lnSpc>
                <a:spcPct val="150000"/>
              </a:lnSpc>
              <a:buFont typeface="Wingdings" pitchFamily="2" charset="2"/>
              <a:buChar char="v"/>
            </a:pPr>
            <a:r>
              <a:rPr lang="vi-VN" sz="1800" dirty="0"/>
              <a:t>Việc áp dụng hệ thống Quản lý Năng lượng ở Việt Nam còn rất thiếu và yếu. Nhiều doanh nghiệp chỉ thực hiện để đáp ứng khuôn khổ về luật. </a:t>
            </a:r>
          </a:p>
          <a:p>
            <a:pPr algn="just">
              <a:lnSpc>
                <a:spcPct val="150000"/>
              </a:lnSpc>
              <a:buFont typeface="Wingdings" pitchFamily="2" charset="2"/>
              <a:buChar char="v"/>
            </a:pPr>
            <a:endParaRPr lang="vi-VN" sz="1800" dirty="0"/>
          </a:p>
          <a:p>
            <a:pPr algn="just">
              <a:lnSpc>
                <a:spcPct val="150000"/>
              </a:lnSpc>
              <a:buFont typeface="Wingdings" pitchFamily="2" charset="2"/>
              <a:buChar char="v"/>
            </a:pPr>
            <a:endParaRPr lang="en-US" sz="1800" dirty="0"/>
          </a:p>
        </p:txBody>
      </p:sp>
    </p:spTree>
    <p:extLst>
      <p:ext uri="{BB962C8B-B14F-4D97-AF65-F5344CB8AC3E}">
        <p14:creationId xmlns:p14="http://schemas.microsoft.com/office/powerpoint/2010/main" val="1889701147"/>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C98DE-B5D6-58DE-FFAA-2D521470DAC2}"/>
              </a:ext>
            </a:extLst>
          </p:cNvPr>
          <p:cNvSpPr>
            <a:spLocks noGrp="1"/>
          </p:cNvSpPr>
          <p:nvPr>
            <p:ph type="title"/>
          </p:nvPr>
        </p:nvSpPr>
        <p:spPr>
          <a:xfrm>
            <a:off x="587828" y="509813"/>
            <a:ext cx="10989129" cy="654050"/>
          </a:xfrm>
        </p:spPr>
        <p:txBody>
          <a:bodyPr>
            <a:noAutofit/>
          </a:bodyPr>
          <a:lstStyle/>
          <a:p>
            <a:pPr algn="ctr"/>
            <a:r>
              <a:rPr lang="vi-VN" sz="3200">
                <a:solidFill>
                  <a:schemeClr val="accent1">
                    <a:lumMod val="50000"/>
                  </a:schemeClr>
                </a:solidFill>
                <a:latin typeface="+mn-lt"/>
              </a:rPr>
              <a:t>CƠ SỞ SỬ DỤNG NĂNG LƯỢNG TRỌNG ĐIỂM</a:t>
            </a:r>
            <a:endParaRPr lang="en-US" sz="3200" dirty="0">
              <a:solidFill>
                <a:schemeClr val="accent1">
                  <a:lumMod val="50000"/>
                </a:schemeClr>
              </a:solidFill>
              <a:latin typeface="+mn-lt"/>
            </a:endParaRPr>
          </a:p>
        </p:txBody>
      </p:sp>
      <p:sp>
        <p:nvSpPr>
          <p:cNvPr id="7" name="TextBox 6">
            <a:extLst>
              <a:ext uri="{FF2B5EF4-FFF2-40B4-BE49-F238E27FC236}">
                <a16:creationId xmlns:a16="http://schemas.microsoft.com/office/drawing/2014/main" id="{B512A8AF-0AD3-E2B0-287C-0D3AB658E9E5}"/>
              </a:ext>
            </a:extLst>
          </p:cNvPr>
          <p:cNvSpPr txBox="1"/>
          <p:nvPr/>
        </p:nvSpPr>
        <p:spPr>
          <a:xfrm>
            <a:off x="2927494" y="6107370"/>
            <a:ext cx="8017789"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600" b="1" i="0" u="none" strike="noStrike" kern="0" cap="none" spc="0" normalizeH="0" baseline="0" noProof="0" dirty="0">
                <a:ln>
                  <a:noFill/>
                </a:ln>
                <a:solidFill>
                  <a:srgbClr val="0070C0"/>
                </a:solidFill>
                <a:effectLst/>
                <a:uLnTx/>
                <a:uFillTx/>
                <a:latin typeface="Arial" panose="020B0604020202020204" pitchFamily="34" charset="0"/>
                <a:cs typeface="Arial"/>
                <a:sym typeface="Arial"/>
              </a:rPr>
              <a:t>Số lượng CSSD NLTD và năng lượng tiêu thụ tương ứng, giai đoạn 2017-2023</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600" b="0" i="1" u="none" strike="noStrike" kern="0" cap="none" spc="0" normalizeH="0" baseline="0" noProof="0" dirty="0">
                <a:ln>
                  <a:noFill/>
                </a:ln>
                <a:solidFill>
                  <a:srgbClr val="000000"/>
                </a:solidFill>
                <a:effectLst/>
                <a:uLnTx/>
                <a:uFillTx/>
                <a:latin typeface="Arial" panose="020B0604020202020204" pitchFamily="34" charset="0"/>
                <a:cs typeface="Arial"/>
                <a:sym typeface="Arial"/>
              </a:rPr>
              <a:t>(Nguồn: Tổng hợp từ Danh sách CSSD NLTĐ)</a:t>
            </a:r>
            <a:r>
              <a:rPr kumimoji="0" lang="vi-VN" sz="16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 </a:t>
            </a:r>
            <a:endParaRPr kumimoji="0" lang="en-US" sz="1600" b="0" i="0" u="none" strike="noStrike" kern="0" cap="none" spc="0" normalizeH="0" baseline="0" noProof="0" dirty="0">
              <a:ln>
                <a:noFill/>
              </a:ln>
              <a:solidFill>
                <a:srgbClr val="000000"/>
              </a:solidFill>
              <a:effectLst/>
              <a:uLnTx/>
              <a:uFillTx/>
              <a:latin typeface="Arial"/>
              <a:cs typeface="Arial"/>
              <a:sym typeface="Arial"/>
            </a:endParaRPr>
          </a:p>
        </p:txBody>
      </p:sp>
      <p:sp>
        <p:nvSpPr>
          <p:cNvPr id="6" name="TextBox 5">
            <a:extLst>
              <a:ext uri="{FF2B5EF4-FFF2-40B4-BE49-F238E27FC236}">
                <a16:creationId xmlns:a16="http://schemas.microsoft.com/office/drawing/2014/main" id="{B942C6BB-3227-4E7A-1097-F804965B6C2A}"/>
              </a:ext>
            </a:extLst>
          </p:cNvPr>
          <p:cNvSpPr txBox="1"/>
          <p:nvPr/>
        </p:nvSpPr>
        <p:spPr>
          <a:xfrm>
            <a:off x="2355574" y="1381560"/>
            <a:ext cx="6102626" cy="379656"/>
          </a:xfrm>
          <a:prstGeom prst="rect">
            <a:avLst/>
          </a:prstGeom>
          <a:noFill/>
        </p:spPr>
        <p:txBody>
          <a:bodyPr wrap="square">
            <a:spAutoFit/>
          </a:bodyPr>
          <a:lstStyle/>
          <a:p>
            <a:r>
              <a:rPr lang="vi-VN" b="1">
                <a:solidFill>
                  <a:srgbClr val="FF0000"/>
                </a:solidFill>
              </a:rPr>
              <a:t>Ngành công nghiệp nhựa có khoảng 400 DEU</a:t>
            </a:r>
            <a:endParaRPr lang="en-VN" dirty="0"/>
          </a:p>
        </p:txBody>
      </p:sp>
      <p:graphicFrame>
        <p:nvGraphicFramePr>
          <p:cNvPr id="8" name="Chart 7">
            <a:extLst>
              <a:ext uri="{FF2B5EF4-FFF2-40B4-BE49-F238E27FC236}">
                <a16:creationId xmlns:a16="http://schemas.microsoft.com/office/drawing/2014/main" id="{C37F59E7-F36E-4EAB-8410-4143C8D1E9AF}"/>
              </a:ext>
            </a:extLst>
          </p:cNvPr>
          <p:cNvGraphicFramePr>
            <a:graphicFrameLocks/>
          </p:cNvGraphicFramePr>
          <p:nvPr/>
        </p:nvGraphicFramePr>
        <p:xfrm>
          <a:off x="2055851" y="1381560"/>
          <a:ext cx="8017789" cy="445536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42198092"/>
      </p:ext>
    </p:extLst>
  </p:cSld>
  <p:clrMapOvr>
    <a:masterClrMapping/>
  </p:clrMapOvr>
  <p:transition/>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16823</TotalTime>
  <Words>6275</Words>
  <Application>Microsoft Macintosh PowerPoint</Application>
  <PresentationFormat>Widescreen</PresentationFormat>
  <Paragraphs>629</Paragraphs>
  <Slides>39</Slides>
  <Notes>13</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39</vt:i4>
      </vt:variant>
    </vt:vector>
  </HeadingPairs>
  <TitlesOfParts>
    <vt:vector size="50" baseType="lpstr">
      <vt:lpstr>Lato</vt:lpstr>
      <vt:lpstr>Times New Roman</vt:lpstr>
      <vt:lpstr>Fira Sans Extra Condensed</vt:lpstr>
      <vt:lpstr>Calibri</vt:lpstr>
      <vt:lpstr>Roboto</vt:lpstr>
      <vt:lpstr>Wingdings</vt:lpstr>
      <vt:lpstr>Times</vt:lpstr>
      <vt:lpstr>Arial</vt:lpstr>
      <vt:lpstr>Helvetica Neue</vt:lpstr>
      <vt:lpstr>Energy Saving Infographics by Slidesgo</vt:lpstr>
      <vt:lpstr>1_Energy Saving Infographics by Slidesgo</vt:lpstr>
      <vt:lpstr>CHƯƠNG TRÌNH TẬP HUẤN CHO  DOANH NGHIỆP CÔNG NGHIỆP</vt:lpstr>
      <vt:lpstr>MỤC TIÊU CỦA HỢP PHẦN</vt:lpstr>
      <vt:lpstr>CHIA NHÓM VÀ THẢO LUẬN</vt:lpstr>
      <vt:lpstr>VIỆC SỬ DỤNG NĂNG LƯỢNG TRONG CÔNG NGHIỆP TOÀN CẦU</vt:lpstr>
      <vt:lpstr>BỐI CẢNH NĂNG LƯỢNG TIÊU THỤ Ở VIỆT NAM</vt:lpstr>
      <vt:lpstr>THỰC TRẠNG TIÊU THỤ NĂNG LƯỢNG Ở VIỆT NAM</vt:lpstr>
      <vt:lpstr>THỰC TRẠNG TIÊU THỤ NĂNG LƯỢNG Ở VIỆT NAM</vt:lpstr>
      <vt:lpstr>ĐẶC ĐIỂM TIÊU THỤ NL TRONG CÔNG NGHIỆP Ở VN</vt:lpstr>
      <vt:lpstr>CƠ SỞ SỬ DỤNG NĂNG LƯỢNG TRỌNG ĐIỂM</vt:lpstr>
      <vt:lpstr>Mục tiêu TKNL cho các ngành công nghiệp Việt Nam đến năm 2030</vt:lpstr>
      <vt:lpstr>Các nhiệm vụ của chương trình VNEEP3</vt:lpstr>
      <vt:lpstr>Cơ hội cho hiệu quả năng lượng trong công nghiệp</vt:lpstr>
      <vt:lpstr>Cơ hội cho hiệu quả năng lượng trong xây dựng</vt:lpstr>
      <vt:lpstr>Cơ hội cho hiệu quả năng lượng trong giao thông vận tải</vt:lpstr>
      <vt:lpstr>TIÊU THỤ NĂNG LƯỢNG CỤ THỂ VÀ TIỀM NĂNG TIẾT KIỆM NĂNG LƯỢNG</vt:lpstr>
      <vt:lpstr>GIÁ ĐIỆN TRUNG BÌNH (2010 – 2024)</vt:lpstr>
      <vt:lpstr>THỰC TRẠNG SỬ DỤNG NĂNG LƯỢNG TRONG CÔNG NGHIỆP</vt:lpstr>
      <vt:lpstr>NGUYÊN NHÂN TIÊU THỤ NĂNG LƯỢNG CAO</vt:lpstr>
      <vt:lpstr>NHỮNG THÁCH THỨC TRONG QUẢN LÝ VÀ SDNL</vt:lpstr>
      <vt:lpstr>XU HƯỚNG PHÁT TRIỂN BỀN VỮNG TRONG CÔNG NGHIỆP</vt:lpstr>
      <vt:lpstr>PowerPoint Presentation</vt:lpstr>
      <vt:lpstr>NGÀNH SẢN XUẤT NHỰA Ở VIỆT NAM</vt:lpstr>
      <vt:lpstr>NGÀNH SẢN XUẤT NHỰA Ở VIỆT NAM</vt:lpstr>
      <vt:lpstr>NGÀNH SẢN XUẤT NHỰA Ở VIỆT NAM</vt:lpstr>
      <vt:lpstr>NGÀNH SẢN XUẤT NHỰA Ở VIỆT NAM</vt:lpstr>
      <vt:lpstr>ĐỊNH MỨC TIÊU HAO NĂNG LƯỢNG CHO NGÀNH SẢN XUẤT NHỰA</vt:lpstr>
      <vt:lpstr>QUY TRÌNH SẢN XUẤT TRONG NGÀNH NHỰA</vt:lpstr>
      <vt:lpstr>GIẢI PHÁP TKNL TRONG NGÀNH NHỰA</vt:lpstr>
      <vt:lpstr>GIẢI PHÁP TKNL TRONG NGÀNH NHỰA</vt:lpstr>
      <vt:lpstr>GIẢI PHÁP TKNL TRONG NGÀNH NHỰA</vt:lpstr>
      <vt:lpstr>GIẢI PHÁP TKNL TRONG NGÀNH NHỰA</vt:lpstr>
      <vt:lpstr>GIẢI PHÁP TKNL TRONG NGÀNH NHỰA</vt:lpstr>
      <vt:lpstr>GIẢI PHÁP TKNL TRONG NGÀNH NHỰA</vt:lpstr>
      <vt:lpstr>GIẢI PHÁP TKNL TRONG NGÀNH NHỰA TRÊN THẾ GIỚI</vt:lpstr>
      <vt:lpstr>GIẢI PHÁP TKNL TRONG NGÀNH NHỰA TRÊN THẾ GIỚI</vt:lpstr>
      <vt:lpstr>GIẢI PHÁP TKNL TRONG NGÀNH NHỰA TRÊN THẾ GIỚI</vt:lpstr>
      <vt:lpstr>HỎI &amp; ĐÁP</vt:lpstr>
      <vt:lpstr>KẾT LUẬN VÀ KHUYẾN NGHỊ</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CHƯƠNG TRÌNH TẬP HUẤN TKNL DÀNH CHO LÃNH ĐẠO DOANH NGHIỆP</dc:title>
  <cp:lastModifiedBy>823417-Nguyễn Mạnh Hùng</cp:lastModifiedBy>
  <cp:revision>138</cp:revision>
  <dcterms:modified xsi:type="dcterms:W3CDTF">2025-07-18T15:01:26Z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3001863</vt:lpwstr>
  </property>
  <property fmtid="{D5CDD505-2E9C-101B-9397-08002B2CF9AE}" name="NXPowerLiteSettings" pid="3">
    <vt:lpwstr>F7000400038000</vt:lpwstr>
  </property>
  <property fmtid="{D5CDD505-2E9C-101B-9397-08002B2CF9AE}" name="NXPowerLiteVersion" pid="4">
    <vt:lpwstr>S11.0.1</vt:lpwstr>
  </property>
</Properties>
</file>