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38"/>
  </p:notesMasterIdLst>
  <p:sldIdLst>
    <p:sldId id="2369" r:id="rId2"/>
    <p:sldId id="2370" r:id="rId3"/>
    <p:sldId id="2371" r:id="rId4"/>
    <p:sldId id="2372" r:id="rId5"/>
    <p:sldId id="2373" r:id="rId6"/>
    <p:sldId id="2374" r:id="rId7"/>
    <p:sldId id="2375" r:id="rId8"/>
    <p:sldId id="2376" r:id="rId9"/>
    <p:sldId id="2377" r:id="rId10"/>
    <p:sldId id="2378" r:id="rId11"/>
    <p:sldId id="2379" r:id="rId12"/>
    <p:sldId id="2380" r:id="rId13"/>
    <p:sldId id="2381" r:id="rId14"/>
    <p:sldId id="2382" r:id="rId15"/>
    <p:sldId id="2383" r:id="rId16"/>
    <p:sldId id="2384" r:id="rId17"/>
    <p:sldId id="2385" r:id="rId18"/>
    <p:sldId id="2386" r:id="rId19"/>
    <p:sldId id="2387" r:id="rId20"/>
    <p:sldId id="2388" r:id="rId21"/>
    <p:sldId id="2389" r:id="rId22"/>
    <p:sldId id="2390" r:id="rId23"/>
    <p:sldId id="2391" r:id="rId24"/>
    <p:sldId id="2392" r:id="rId25"/>
    <p:sldId id="2393" r:id="rId26"/>
    <p:sldId id="2394" r:id="rId27"/>
    <p:sldId id="2395" r:id="rId28"/>
    <p:sldId id="2396" r:id="rId29"/>
    <p:sldId id="2402" r:id="rId30"/>
    <p:sldId id="2397" r:id="rId31"/>
    <p:sldId id="2403" r:id="rId32"/>
    <p:sldId id="2398" r:id="rId33"/>
    <p:sldId id="2399" r:id="rId34"/>
    <p:sldId id="2400" r:id="rId35"/>
    <p:sldId id="2404" r:id="rId36"/>
    <p:sldId id="2401" r:id="rId37"/>
  </p:sldIdLst>
  <p:sldSz cx="12192000" cy="6858000"/>
  <p:notesSz cx="6858000" cy="9144000"/>
  <p:embeddedFontLst>
    <p:embeddedFont>
      <p:font typeface="Fira Sans Extra Condensed" panose="020F0502020204030204" pitchFamily="34" charset="0"/>
      <p:regular r:id="rId39"/>
      <p:bold r:id="rId40"/>
      <p:italic r:id="rId41"/>
      <p:boldItalic r:id="rId42"/>
    </p:embeddedFont>
    <p:embeddedFont>
      <p:font typeface="Roboto" panose="02000000000000000000" pitchFamily="2" charset="0"/>
      <p:regular r:id="rId43"/>
      <p:bold r:id="rId44"/>
      <p:italic r:id="rId45"/>
      <p:boldItalic r:id="rId46"/>
    </p:embeddedFont>
    <p:embeddedFont>
      <p:font typeface="Tahoma" panose="020B0604030504040204" pitchFamily="34" charset="0"/>
      <p:regular r:id="rId47"/>
      <p:bold r:id="rId48"/>
    </p:embeddedFont>
    <p:embeddedFont>
      <p:font typeface="Times" panose="02020603050405020304" pitchFamily="18"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48"/>
    <p:restoredTop sz="85135"/>
  </p:normalViewPr>
  <p:slideViewPr>
    <p:cSldViewPr snapToGrid="0">
      <p:cViewPr>
        <p:scale>
          <a:sx n="96" d="100"/>
          <a:sy n="96" d="100"/>
        </p:scale>
        <p:origin x="144" y="192"/>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a:t>Biểu đồ giá điện từ năm 2009 đến năm 2024</a:t>
            </a:r>
            <a:endParaRPr lang="en-US"/>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Năm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Giá điện (VND/kWh)</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07925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ea typeface="+mn-ea"/>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3</a:t>
            </a:fld>
            <a:endParaRPr kumimoji="0" lang="en-US" sz="1200" b="0" i="0" u="none" strike="noStrike" kern="0" cap="none" spc="0" normalizeH="0" baseline="0" noProof="0">
              <a:ln>
                <a:noFill/>
              </a:ln>
              <a:solidFill>
                <a:srgbClr val="000000"/>
              </a:solidFill>
              <a:effectLst/>
              <a:uLnTx/>
              <a:uFillTx/>
              <a:latin typeface="Times" pitchFamily="18" charset="0"/>
              <a:ea typeface="+mn-ea"/>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1429104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308863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395190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BECF2DCF-3FB2-4886-B9A2-C1E0050B20B1}" type="slidenum">
              <a:rPr kumimoji="0" lang="en-GB" sz="1867" b="0" i="0" u="none" strike="noStrike" kern="0" cap="none" spc="0" normalizeH="0" baseline="0" noProof="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83020485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737302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3" r:id="rId2"/>
    <p:sldLayoutId id="2147483654" r:id="rId3"/>
    <p:sldLayoutId id="2147483655" r:id="rId4"/>
    <p:sldLayoutId id="2147483656" r:id="rId5"/>
    <p:sldLayoutId id="2147483657" r:id="rId6"/>
    <p:sldLayoutId id="2147483662" r:id="rId7"/>
    <p:sldLayoutId id="2147483663" r:id="rId8"/>
    <p:sldLayoutId id="2147483664"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arget="../charts/chart1.xml" Type="http://schemas.openxmlformats.org/officeDocument/2006/relationships/chart"/><Relationship Id="rId2" Target="../media/image14.jpeg" Type="http://schemas.openxmlformats.org/officeDocument/2006/relationships/image"/><Relationship Id="rId1" Target="../slideLayouts/slideLayout9.xml" Type="http://schemas.openxmlformats.org/officeDocument/2006/relationships/slideLayout"/></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arget="../media/image15.jpeg" Type="http://schemas.openxmlformats.org/officeDocument/2006/relationships/image"/><Relationship Id="rId1" Target="../slideLayouts/slideLayout9.xml" Type="http://schemas.openxmlformats.org/officeDocument/2006/relationships/slideLayout"/></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arget="../media/image17.jpeg" Type="http://schemas.openxmlformats.org/officeDocument/2006/relationships/image"/><Relationship Id="rId2" Target="../notesSlides/notesSlide3.xml" Type="http://schemas.openxmlformats.org/officeDocument/2006/relationships/notesSlide"/><Relationship Id="rId1" Target="../slideLayouts/slideLayout9.xml" Type="http://schemas.openxmlformats.org/officeDocument/2006/relationships/slideLayout"/></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packaging-gateway.com/news/upm-eight-electric-boilers-mills/" TargetMode="Externa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arget="../media/image8.jpeg" Type="http://schemas.openxmlformats.org/officeDocument/2006/relationships/image"/><Relationship Id="rId1" Target="../slideLayouts/slideLayout9.xml" Type="http://schemas.openxmlformats.org/officeDocument/2006/relationships/slideLayout"/></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597346" y="3801520"/>
            <a:ext cx="6699951" cy="2323600"/>
          </a:xfrm>
        </p:spPr>
        <p:txBody>
          <a:bodyPr>
            <a:normAutofit/>
          </a:bodyPr>
          <a:lstStyle/>
          <a:p>
            <a:pPr>
              <a:buClr>
                <a:schemeClr val="accent1">
                  <a:lumMod val="50000"/>
                </a:schemeClr>
              </a:buClr>
            </a:pPr>
            <a:r>
              <a:rPr lang="en-VN" sz="2200" b="1" u="sng">
                <a:solidFill>
                  <a:schemeClr val="accent1">
                    <a:lumMod val="50000"/>
                  </a:schemeClr>
                </a:solidFill>
              </a:rPr>
              <a:t>Module </a:t>
            </a:r>
            <a:r>
              <a:rPr lang="en-US" sz="2200" b="1" u="sng">
                <a:solidFill>
                  <a:schemeClr val="accent1">
                    <a:lumMod val="50000"/>
                  </a:schemeClr>
                </a:solidFill>
              </a:rPr>
              <a:t>4</a:t>
            </a:r>
            <a:r>
              <a:rPr lang="en-VN" sz="2200" b="1" u="sng">
                <a:solidFill>
                  <a:schemeClr val="accent1">
                    <a:lumMod val="50000"/>
                  </a:schemeClr>
                </a:solidFill>
              </a:rPr>
              <a:t>:</a:t>
            </a:r>
            <a:r>
              <a:rPr lang="en-US" sz="2200">
                <a:solidFill>
                  <a:schemeClr val="accent1">
                    <a:lumMod val="50000"/>
                  </a:schemeClr>
                </a:solidFill>
              </a:rPr>
              <a:t> </a:t>
            </a:r>
          </a:p>
          <a:p>
            <a:pPr marL="179388" indent="-39688">
              <a:buClr>
                <a:schemeClr val="accent1">
                  <a:lumMod val="50000"/>
                </a:schemeClr>
              </a:buClr>
            </a:pPr>
            <a:r>
              <a:rPr lang="en-US" sz="2200">
                <a:solidFill>
                  <a:schemeClr val="accent1">
                    <a:lumMod val="50000"/>
                  </a:schemeClr>
                </a:solidFill>
              </a:rPr>
              <a:t>Thực trạng, tiềm năng TKNL trong các ngành  công nghiệp ở Việt Nam.</a:t>
            </a:r>
          </a:p>
          <a:p>
            <a:pPr>
              <a:buClr>
                <a:schemeClr val="accent1">
                  <a:lumMod val="50000"/>
                </a:schemeClr>
              </a:buClr>
            </a:pPr>
            <a:endParaRPr lang="en-US" sz="2200" dirty="0">
              <a:solidFill>
                <a:schemeClr val="accent1">
                  <a:lumMod val="50000"/>
                </a:schemeClr>
              </a:solidFill>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712676" y="3207056"/>
            <a:ext cx="5383324" cy="400110"/>
          </a:xfrm>
          <a:prstGeom prst="rect">
            <a:avLst/>
          </a:prstGeom>
          <a:noFill/>
        </p:spPr>
        <p:txBody>
          <a:bodyPr wrap="square" rtlCol="0" anchor="ctr">
            <a:spAutoFit/>
          </a:bodyPr>
          <a:lstStyle/>
          <a:p>
            <a:r>
              <a:rPr lang="en-US" altLang="ko-KR" sz="2000" b="1" dirty="0" err="1">
                <a:solidFill>
                  <a:srgbClr val="0070C0"/>
                </a:solidFill>
                <a:cs typeface="Arial" pitchFamily="34" charset="0"/>
              </a:rPr>
              <a:t>Đối</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tượng</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Quản</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lý</a:t>
            </a:r>
            <a:r>
              <a:rPr lang="en-US" altLang="ko-KR" sz="2000" b="1">
                <a:solidFill>
                  <a:srgbClr val="0070C0"/>
                </a:solidFill>
                <a:cs typeface="Arial" pitchFamily="34" charset="0"/>
              </a:rPr>
              <a:t> Doanh</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nghiệp</a:t>
            </a:r>
            <a:endParaRPr lang="ko-KR" altLang="en-US" sz="2000" b="1" dirty="0">
              <a:solidFill>
                <a:srgbClr val="0070C0"/>
              </a:solidFill>
              <a:cs typeface="Arial" pitchFamily="34" charset="0"/>
            </a:endParaRPr>
          </a:p>
        </p:txBody>
      </p:sp>
      <p:sp>
        <p:nvSpPr>
          <p:cNvPr id="364" name="Google Shape;46;p15"/>
          <p:cNvSpPr txBox="1">
            <a:spLocks noGrp="1"/>
          </p:cNvSpPr>
          <p:nvPr>
            <p:ph type="ctrTitle"/>
          </p:nvPr>
        </p:nvSpPr>
        <p:spPr>
          <a:xfrm>
            <a:off x="597346" y="927235"/>
            <a:ext cx="7796487" cy="2323600"/>
          </a:xfrm>
          <a:prstGeom prst="rect">
            <a:avLst/>
          </a:prstGeom>
        </p:spPr>
        <p:txBody>
          <a:bodyPr spcFirstLastPara="1" wrap="square" lIns="121900" tIns="121900" rIns="121900" bIns="121900" anchor="ctr" anchorCtr="0">
            <a:noAutofit/>
          </a:bodyPr>
          <a:lstStyle/>
          <a:p>
            <a:r>
              <a:rPr lang="en" sz="4400" b="1" dirty="0">
                <a:solidFill>
                  <a:schemeClr val="accent1">
                    <a:lumMod val="50000"/>
                  </a:schemeClr>
                </a:solidFill>
              </a:rPr>
              <a:t>CHƯƠNG TRÌNH TẬP </a:t>
            </a:r>
            <a:r>
              <a:rPr lang="en" sz="4400" b="1">
                <a:solidFill>
                  <a:schemeClr val="accent1">
                    <a:lumMod val="50000"/>
                  </a:schemeClr>
                </a:solidFill>
              </a:rPr>
              <a:t>HUẤN CHO DOANH NGHIỆP </a:t>
            </a:r>
            <a:br>
              <a:rPr lang="en" sz="4400" b="1">
                <a:solidFill>
                  <a:schemeClr val="accent1">
                    <a:lumMod val="50000"/>
                  </a:schemeClr>
                </a:solidFill>
              </a:rPr>
            </a:br>
            <a:r>
              <a:rPr lang="en" sz="4400" b="1">
                <a:solidFill>
                  <a:schemeClr val="accent1">
                    <a:lumMod val="50000"/>
                  </a:schemeClr>
                </a:solidFill>
              </a:rPr>
              <a:t>CÔNG NGHIỆP</a:t>
            </a:r>
            <a:endParaRPr sz="4400" b="1" dirty="0">
              <a:solidFill>
                <a:schemeClr val="accent1">
                  <a:lumMod val="50000"/>
                </a:schemeClr>
              </a:solidFill>
            </a:endParaRPr>
          </a:p>
        </p:txBody>
      </p:sp>
      <p:grpSp>
        <p:nvGrpSpPr>
          <p:cNvPr id="365" name="Google Shape;48;p15"/>
          <p:cNvGrpSpPr/>
          <p:nvPr/>
        </p:nvGrpSpPr>
        <p:grpSpPr>
          <a:xfrm>
            <a:off x="6219122" y="1529188"/>
            <a:ext cx="5856514" cy="4773263"/>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Tree>
    <p:extLst>
      <p:ext uri="{BB962C8B-B14F-4D97-AF65-F5344CB8AC3E}">
        <p14:creationId xmlns:p14="http://schemas.microsoft.com/office/powerpoint/2010/main" val="3653748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430582"/>
            <a:ext cx="10972800" cy="664804"/>
          </a:xfrm>
        </p:spPr>
        <p:txBody>
          <a:bodyPr>
            <a:normAutofit/>
          </a:bodyPr>
          <a:lstStyle/>
          <a:p>
            <a:r>
              <a:rPr lang="en-US" dirty="0">
                <a:solidFill>
                  <a:schemeClr val="accent1">
                    <a:lumMod val="50000"/>
                  </a:schemeClr>
                </a:solidFill>
                <a:latin typeface="+mn-lt"/>
              </a:rPr>
              <a:t>THỰC</a:t>
            </a:r>
            <a:r>
              <a:rPr lang="vi-VN" dirty="0">
                <a:solidFill>
                  <a:schemeClr val="accent1">
                    <a:lumMod val="50000"/>
                  </a:schemeClr>
                </a:solidFill>
                <a:latin typeface="+mn-lt"/>
              </a:rPr>
              <a:t> TRẠNG SỬ DỤNG NĂNG LƯỢNG </a:t>
            </a:r>
            <a:r>
              <a:rPr lang="vi-VN">
                <a:solidFill>
                  <a:schemeClr val="accent1">
                    <a:lumMod val="50000"/>
                  </a:schemeClr>
                </a:solidFill>
                <a:latin typeface="+mn-lt"/>
              </a:rPr>
              <a:t>TẠI V</a:t>
            </a:r>
            <a:r>
              <a:rPr lang="en-US">
                <a:solidFill>
                  <a:schemeClr val="accent1">
                    <a:lumMod val="50000"/>
                  </a:schemeClr>
                </a:solidFill>
                <a:latin typeface="+mn-lt"/>
              </a:rPr>
              <a:t>I</a:t>
            </a:r>
            <a:r>
              <a:rPr lang="vi-VN">
                <a:solidFill>
                  <a:schemeClr val="accent1">
                    <a:lumMod val="50000"/>
                  </a:schemeClr>
                </a:solidFill>
                <a:latin typeface="+mn-lt"/>
              </a:rPr>
              <a:t>ỆT </a:t>
            </a:r>
            <a:r>
              <a:rPr lang="vi-VN" dirty="0">
                <a:solidFill>
                  <a:schemeClr val="accent1">
                    <a:lumMod val="50000"/>
                  </a:schemeClr>
                </a:solidFill>
                <a:latin typeface="+mn-lt"/>
              </a:rPr>
              <a:t>NAM</a:t>
            </a:r>
          </a:p>
        </p:txBody>
      </p:sp>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Năng lượng sơ cấp</a:t>
                </a:r>
                <a:endParaRPr kumimoji="0" sz="24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ea typeface="+mn-ea"/>
                    <a:cs typeface="Arial"/>
                    <a:sym typeface="Arial"/>
                  </a:rPr>
                  <a:t>Năm 2020, TPES của Việt Nam ước đạt 95.762 KTOE, chỉ tăng 1,5% so với năm trước.</a:t>
                </a:r>
                <a:endParaRPr kumimoji="0" lang="vi-VN" sz="20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1</a:t>
              </a:r>
              <a:endParaRPr kumimoji="0" sz="2489" b="0" i="0" u="none" strike="noStrike" kern="0" cap="none" spc="0" normalizeH="0" baseline="0" noProof="0" dirty="0">
                <a:ln>
                  <a:noFill/>
                </a:ln>
                <a:solidFill>
                  <a:srgbClr val="FFFFFF"/>
                </a:solidFill>
                <a:effectLst/>
                <a:uLnTx/>
                <a:uFillTx/>
                <a:latin typeface="Arial"/>
                <a:ea typeface="+mn-ea"/>
                <a:cs typeface="Arial"/>
                <a:sym typeface="Aria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4"/>
            <a:ext cx="5707371" cy="1711382"/>
            <a:chOff x="616063" y="2189586"/>
            <a:chExt cx="4280529" cy="1283536"/>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0" y="2189586"/>
              <a:ext cx="3552112" cy="1283536"/>
              <a:chOff x="2015875" y="1815752"/>
              <a:chExt cx="3552112" cy="1283536"/>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Sử dụng năng lượng sơ cấp</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5" y="2258243"/>
                <a:ext cx="3552112" cy="841045"/>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rPr>
                  <a:t>﻿Sản lượng xuất khẩu của năm 2019 chỉ còn 8.834 KTOE, giảm 2,4 lần so với năm 2010</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rPr>
                  <a:t>﻿Năm 2019, năng lượng nhập khẩu là 44.342 KTOE, tăng 39,6% so với năm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2</a:t>
              </a:r>
              <a:endParaRPr kumimoji="0" sz="2489" b="0" i="0" u="none" strike="noStrike" kern="0" cap="none" spc="0" normalizeH="0" baseline="0" noProof="0" dirty="0">
                <a:ln>
                  <a:noFill/>
                </a:ln>
                <a:solidFill>
                  <a:srgbClr val="000000"/>
                </a:solidFill>
                <a:effectLst/>
                <a:uLnTx/>
                <a:uFillTx/>
                <a:latin typeface="Arial"/>
                <a:ea typeface="+mn-ea"/>
                <a:cs typeface="Arial"/>
                <a:sym typeface="Arial"/>
              </a:endParaRPr>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40525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1" u="none" strike="noStrike" kern="0" cap="none" spc="0" normalizeH="0" baseline="0" noProof="0">
                <a:ln>
                  <a:noFill/>
                </a:ln>
                <a:solidFill>
                  <a:srgbClr val="000000"/>
                </a:solidFill>
                <a:effectLst/>
                <a:uLnTx/>
                <a:uFillTx/>
                <a:latin typeface="Arial"/>
                <a:ea typeface="+mn-ea"/>
                <a:cs typeface="Arial"/>
                <a:sym typeface="Arial"/>
              </a:rPr>
              <a:t>Thống kê năng lượng Việt Nam 2020</a:t>
            </a:r>
            <a:endParaRPr kumimoji="0" lang="en-VN" sz="1800" b="0" i="1" u="none" strike="noStrike" kern="0" cap="none" spc="0" normalizeH="0" baseline="0" noProof="0" dirty="0">
              <a:ln>
                <a:noFill/>
              </a:ln>
              <a:solidFill>
                <a:srgbClr val="000000"/>
              </a:solidFill>
              <a:effectLst/>
              <a:uLnTx/>
              <a:uFillTx/>
              <a:latin typeface="Arial"/>
              <a:ea typeface="+mn-ea"/>
              <a:cs typeface="Arial"/>
              <a:sym typeface="Arial"/>
            </a:endParaRPr>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593271" y="3969971"/>
            <a:ext cx="4686305" cy="2166947"/>
          </a:xfrm>
          <a:prstGeom prst="rect">
            <a:avLst/>
          </a:prstGeom>
        </p:spPr>
      </p:pic>
    </p:spTree>
    <p:extLst>
      <p:ext uri="{BB962C8B-B14F-4D97-AF65-F5344CB8AC3E}">
        <p14:creationId xmlns:p14="http://schemas.microsoft.com/office/powerpoint/2010/main" val="2623910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Cường độ năng l</a:t>
                </a:r>
                <a:r>
                  <a:rPr kumimoji="0" lang="en-US" sz="1800" b="1" i="0" u="none" strike="noStrike" kern="0" cap="none" spc="0" normalizeH="0" baseline="0" noProof="0" dirty="0" err="1">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ượ</a:t>
                </a:r>
                <a:r>
                  <a:rPr kumimoji="0" lang="vi-VN"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ng </a:t>
                </a: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theo </a:t>
                </a:r>
                <a:r>
                  <a:rPr kumimoji="0" lang="vi-VN"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từng nước</a:t>
                </a: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80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ea typeface="+mn-ea"/>
                    <a:cs typeface="Arial"/>
                    <a:sym typeface="Roboto"/>
                  </a:rPr>
                  <a:t>﻿Xét trên quy mô dân số, chỉ số TPES trên đầu người của Việt Nam ở năm 2018 còn tương đối thấp, chỉ 848 kgOE/người, thậm chí còn thập hơn trung bình của toàn khối ASEAN là 1.041 kgOE/người. Tuy nhiên, cường độ TPES trên GDP lại khá cao. Điều này cho thấy hiệu quả sử dụng năng lượng của Việt Nam cần phải cải thiện</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3</a:t>
              </a:r>
              <a:endParaRPr kumimoji="0" sz="1800" b="0" i="0" u="none" strike="noStrike" kern="0" cap="none" spc="0" normalizeH="0" baseline="0" noProof="0" dirty="0">
                <a:ln>
                  <a:noFill/>
                </a:ln>
                <a:solidFill>
                  <a:srgbClr val="FFFFFF"/>
                </a:solidFill>
                <a:effectLst/>
                <a:uLnTx/>
                <a:uFillTx/>
                <a:latin typeface="Arial"/>
                <a:ea typeface="+mn-ea"/>
                <a:cs typeface="Arial"/>
                <a:sym typeface="Aria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843638" cy="1121392"/>
            <a:chOff x="616063" y="2364491"/>
            <a:chExt cx="4382728"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654312" cy="841044"/>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ea typeface="+mn-ea"/>
                  <a:cs typeface="Arial"/>
                  <a:sym typeface="Arial"/>
                </a:rPr>
                <a:t>Lượng năng lượng cần thiết để sản xuất một đơn vị sản lượng kinh tế. Con số thấp hơn có nghĩa là các nền kinh tế tạo ra giá trị kinh tế theo cách ít sử dụng năng lượng hơn.</a:t>
              </a:r>
              <a:endParaRPr kumimoji="0" lang="en-US" sz="18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4</a:t>
              </a:r>
              <a:endParaRPr kumimoji="0" sz="1800" b="0" i="0" u="none" strike="noStrike" kern="0" cap="none" spc="0" normalizeH="0" baseline="0" noProof="0" dirty="0">
                <a:ln>
                  <a:noFill/>
                </a:ln>
                <a:solidFill>
                  <a:srgbClr val="000000"/>
                </a:solidFill>
                <a:effectLst/>
                <a:uLnTx/>
                <a:uFillTx/>
                <a:latin typeface="Arial"/>
                <a:ea typeface="+mn-ea"/>
                <a:cs typeface="Arial"/>
                <a:sym typeface="Arial"/>
              </a:endParaRPr>
            </a:p>
          </p:txBody>
        </p:sp>
      </p:grpSp>
      <p:sp>
        <p:nvSpPr>
          <p:cNvPr id="5" name="Title 2">
            <a:extLst>
              <a:ext uri="{FF2B5EF4-FFF2-40B4-BE49-F238E27FC236}">
                <a16:creationId xmlns:a16="http://schemas.microsoft.com/office/drawing/2014/main" id="{F9FA7664-EF11-D672-A0F3-C953DEA6435E}"/>
              </a:ext>
            </a:extLst>
          </p:cNvPr>
          <p:cNvSpPr>
            <a:spLocks noGrp="1"/>
          </p:cNvSpPr>
          <p:nvPr>
            <p:ph type="title"/>
          </p:nvPr>
        </p:nvSpPr>
        <p:spPr>
          <a:xfrm>
            <a:off x="609600" y="585531"/>
            <a:ext cx="10972800" cy="590491"/>
          </a:xfrm>
        </p:spPr>
        <p:txBody>
          <a:bodyPr>
            <a:noAutofit/>
          </a:bodyPr>
          <a:lstStyle/>
          <a:p>
            <a:r>
              <a:rPr lang="en-US" dirty="0">
                <a:solidFill>
                  <a:schemeClr val="accent1">
                    <a:lumMod val="50000"/>
                  </a:schemeClr>
                </a:solidFill>
                <a:latin typeface="+mn-lt"/>
              </a:rPr>
              <a:t>THỰC</a:t>
            </a:r>
            <a:r>
              <a:rPr lang="vi-VN" dirty="0">
                <a:solidFill>
                  <a:schemeClr val="accent1">
                    <a:lumMod val="50000"/>
                  </a:schemeClr>
                </a:solidFill>
                <a:latin typeface="+mn-lt"/>
              </a:rPr>
              <a:t> TRẠNG SỬ </a:t>
            </a:r>
            <a:r>
              <a:rPr lang="vi-VN">
                <a:solidFill>
                  <a:schemeClr val="accent1">
                    <a:lumMod val="50000"/>
                  </a:schemeClr>
                </a:solidFill>
                <a:latin typeface="+mn-lt"/>
              </a:rPr>
              <a:t>DỤNG NĂNG </a:t>
            </a:r>
            <a:r>
              <a:rPr lang="vi-VN" dirty="0">
                <a:solidFill>
                  <a:schemeClr val="accent1">
                    <a:lumMod val="50000"/>
                  </a:schemeClr>
                </a:solidFill>
                <a:latin typeface="+mn-lt"/>
              </a:rPr>
              <a:t>LƯỢNG </a:t>
            </a:r>
            <a:r>
              <a:rPr lang="vi-VN">
                <a:solidFill>
                  <a:schemeClr val="accent1">
                    <a:lumMod val="50000"/>
                  </a:schemeClr>
                </a:solidFill>
                <a:latin typeface="+mn-lt"/>
              </a:rPr>
              <a:t>TẠI V</a:t>
            </a:r>
            <a:r>
              <a:rPr lang="en-US">
                <a:solidFill>
                  <a:schemeClr val="accent1">
                    <a:lumMod val="50000"/>
                  </a:schemeClr>
                </a:solidFill>
                <a:latin typeface="+mn-lt"/>
              </a:rPr>
              <a:t>I</a:t>
            </a:r>
            <a:r>
              <a:rPr lang="vi-VN">
                <a:solidFill>
                  <a:schemeClr val="accent1">
                    <a:lumMod val="50000"/>
                  </a:schemeClr>
                </a:solidFill>
                <a:latin typeface="+mn-lt"/>
              </a:rPr>
              <a:t>ỆT </a:t>
            </a:r>
            <a:r>
              <a:rPr lang="vi-VN" dirty="0">
                <a:solidFill>
                  <a:schemeClr val="accent1">
                    <a:lumMod val="50000"/>
                  </a:schemeClr>
                </a:solidFill>
                <a:latin typeface="+mn-lt"/>
              </a:rPr>
              <a:t>NAM</a:t>
            </a:r>
          </a:p>
        </p:txBody>
      </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609600" y="1299415"/>
            <a:ext cx="5131440" cy="2374108"/>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750004" y="3778826"/>
            <a:ext cx="4076039" cy="236272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438066"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Arial"/>
                <a:ea typeface="+mn-ea"/>
                <a:cs typeface="Arial"/>
                <a:sym typeface="Arial"/>
              </a:rPr>
              <a:t>Cường độ năng lượng, 2000- 2020</a:t>
            </a:r>
            <a:endParaRPr kumimoji="0" lang="en-US" sz="2000" b="1"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7" name="TextBox 6">
            <a:extLst>
              <a:ext uri="{FF2B5EF4-FFF2-40B4-BE49-F238E27FC236}">
                <a16:creationId xmlns:a16="http://schemas.microsoft.com/office/drawing/2014/main" id="{FF118041-ED07-9D6C-21CC-F07D2754EC5F}"/>
              </a:ext>
            </a:extLst>
          </p:cNvPr>
          <p:cNvSpPr txBox="1"/>
          <p:nvPr/>
        </p:nvSpPr>
        <p:spPr>
          <a:xfrm>
            <a:off x="2788023" y="6329098"/>
            <a:ext cx="3203407"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200" b="0" i="1" u="none" strike="noStrike" kern="0" cap="none" spc="0" normalizeH="0" baseline="0" noProof="0">
                <a:ln>
                  <a:noFill/>
                </a:ln>
                <a:solidFill>
                  <a:srgbClr val="000000"/>
                </a:solidFill>
                <a:effectLst/>
                <a:uLnTx/>
                <a:uFillTx/>
                <a:latin typeface="Arial"/>
                <a:ea typeface="+mn-ea"/>
                <a:cs typeface="Arial"/>
                <a:sym typeface="Arial"/>
              </a:rPr>
              <a:t>Thống kê năng lượng Việt Nam 2020</a:t>
            </a:r>
            <a:endParaRPr kumimoji="0" lang="en-VN" sz="1200" b="0" i="1" u="none" strike="noStrike" kern="0" cap="none" spc="0" normalizeH="0" baseline="0" noProof="0" dirty="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4118977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517656" y="424543"/>
            <a:ext cx="10972800" cy="713029"/>
          </a:xfrm>
        </p:spPr>
        <p:txBody>
          <a:bodyPr>
            <a:noAutofit/>
          </a:bodyPr>
          <a:lstStyle/>
          <a:p>
            <a:r>
              <a:rPr lang="en-US" sz="2300" dirty="0" err="1">
                <a:solidFill>
                  <a:schemeClr val="accent1">
                    <a:lumMod val="50000"/>
                  </a:schemeClr>
                </a:solidFill>
              </a:rPr>
              <a:t>Bảng</a:t>
            </a:r>
            <a:r>
              <a:rPr lang="en-US" sz="2300" dirty="0">
                <a:solidFill>
                  <a:schemeClr val="accent1">
                    <a:lumMod val="50000"/>
                  </a:schemeClr>
                </a:solidFill>
              </a:rPr>
              <a:t> so </a:t>
            </a:r>
            <a:r>
              <a:rPr lang="en-US" sz="2300" dirty="0" err="1">
                <a:solidFill>
                  <a:schemeClr val="accent1">
                    <a:lumMod val="50000"/>
                  </a:schemeClr>
                </a:solidFill>
              </a:rPr>
              <a:t>sánh</a:t>
            </a:r>
            <a:r>
              <a:rPr lang="en-US" sz="2300" dirty="0">
                <a:solidFill>
                  <a:schemeClr val="accent1">
                    <a:lumMod val="50000"/>
                  </a:schemeClr>
                </a:solidFill>
              </a:rPr>
              <a:t> </a:t>
            </a:r>
            <a:r>
              <a:rPr lang="en-US" sz="2300" dirty="0" err="1">
                <a:solidFill>
                  <a:schemeClr val="accent1">
                    <a:lumMod val="50000"/>
                  </a:schemeClr>
                </a:solidFill>
              </a:rPr>
              <a:t>giá</a:t>
            </a:r>
            <a:r>
              <a:rPr lang="en-US" sz="2300" dirty="0">
                <a:solidFill>
                  <a:schemeClr val="accent1">
                    <a:lumMod val="50000"/>
                  </a:schemeClr>
                </a:solidFill>
              </a:rPr>
              <a:t> </a:t>
            </a:r>
            <a:r>
              <a:rPr lang="en-US" sz="2300" dirty="0" err="1">
                <a:solidFill>
                  <a:schemeClr val="accent1">
                    <a:lumMod val="50000"/>
                  </a:schemeClr>
                </a:solidFill>
              </a:rPr>
              <a:t>điện</a:t>
            </a:r>
            <a:r>
              <a:rPr lang="en-US" sz="2300" dirty="0">
                <a:solidFill>
                  <a:schemeClr val="accent1">
                    <a:lumMod val="50000"/>
                  </a:schemeClr>
                </a:solidFill>
              </a:rPr>
              <a:t> </a:t>
            </a:r>
            <a:r>
              <a:rPr lang="en-US" sz="2300" dirty="0" err="1">
                <a:solidFill>
                  <a:schemeClr val="accent1">
                    <a:lumMod val="50000"/>
                  </a:schemeClr>
                </a:solidFill>
              </a:rPr>
              <a:t>của</a:t>
            </a:r>
            <a:r>
              <a:rPr lang="en-US" sz="2300" dirty="0">
                <a:solidFill>
                  <a:schemeClr val="accent1">
                    <a:lumMod val="50000"/>
                  </a:schemeClr>
                </a:solidFill>
              </a:rPr>
              <a:t> </a:t>
            </a:r>
            <a:r>
              <a:rPr lang="en-US" sz="2300" dirty="0" err="1">
                <a:solidFill>
                  <a:schemeClr val="accent1">
                    <a:lumMod val="50000"/>
                  </a:schemeClr>
                </a:solidFill>
              </a:rPr>
              <a:t>Việt</a:t>
            </a:r>
            <a:r>
              <a:rPr lang="en-US" sz="2300" dirty="0">
                <a:solidFill>
                  <a:schemeClr val="accent1">
                    <a:lumMod val="50000"/>
                  </a:schemeClr>
                </a:solidFill>
              </a:rPr>
              <a:t> </a:t>
            </a:r>
            <a:r>
              <a:rPr lang="en-US" sz="2300">
                <a:solidFill>
                  <a:schemeClr val="accent1">
                    <a:lumMod val="50000"/>
                  </a:schemeClr>
                </a:solidFill>
              </a:rPr>
              <a:t>Nam với </a:t>
            </a:r>
            <a:r>
              <a:rPr lang="en-US" sz="2300" dirty="0" err="1">
                <a:solidFill>
                  <a:schemeClr val="accent1">
                    <a:lumMod val="50000"/>
                  </a:schemeClr>
                </a:solidFill>
              </a:rPr>
              <a:t>một</a:t>
            </a:r>
            <a:r>
              <a:rPr lang="en-US" sz="2300" dirty="0">
                <a:solidFill>
                  <a:schemeClr val="accent1">
                    <a:lumMod val="50000"/>
                  </a:schemeClr>
                </a:solidFill>
              </a:rPr>
              <a:t> </a:t>
            </a:r>
            <a:r>
              <a:rPr lang="en-US" sz="2300" dirty="0" err="1">
                <a:solidFill>
                  <a:schemeClr val="accent1">
                    <a:lumMod val="50000"/>
                  </a:schemeClr>
                </a:solidFill>
              </a:rPr>
              <a:t>số</a:t>
            </a:r>
            <a:r>
              <a:rPr lang="en-US" sz="2300" dirty="0">
                <a:solidFill>
                  <a:schemeClr val="accent1">
                    <a:lumMod val="50000"/>
                  </a:schemeClr>
                </a:solidFill>
              </a:rPr>
              <a:t> </a:t>
            </a:r>
            <a:r>
              <a:rPr lang="en-US" sz="2300" dirty="0" err="1">
                <a:solidFill>
                  <a:schemeClr val="accent1">
                    <a:lumMod val="50000"/>
                  </a:schemeClr>
                </a:solidFill>
              </a:rPr>
              <a:t>quốc</a:t>
            </a:r>
            <a:r>
              <a:rPr lang="en-US" sz="2300" dirty="0">
                <a:solidFill>
                  <a:schemeClr val="accent1">
                    <a:lumMod val="50000"/>
                  </a:schemeClr>
                </a:solidFill>
              </a:rPr>
              <a:t> </a:t>
            </a:r>
            <a:r>
              <a:rPr lang="en-US" sz="2300" dirty="0" err="1">
                <a:solidFill>
                  <a:schemeClr val="accent1">
                    <a:lumMod val="50000"/>
                  </a:schemeClr>
                </a:solidFill>
              </a:rPr>
              <a:t>gia</a:t>
            </a:r>
            <a:r>
              <a:rPr lang="en-US" sz="2300" dirty="0">
                <a:solidFill>
                  <a:schemeClr val="accent1">
                    <a:lumMod val="50000"/>
                  </a:schemeClr>
                </a:solidFill>
              </a:rPr>
              <a:t> </a:t>
            </a:r>
            <a:r>
              <a:rPr lang="en-US" sz="2300" dirty="0" err="1">
                <a:solidFill>
                  <a:schemeClr val="accent1">
                    <a:lumMod val="50000"/>
                  </a:schemeClr>
                </a:solidFill>
              </a:rPr>
              <a:t>trên</a:t>
            </a:r>
            <a:r>
              <a:rPr lang="en-US" sz="2300" dirty="0">
                <a:solidFill>
                  <a:schemeClr val="accent1">
                    <a:lumMod val="50000"/>
                  </a:schemeClr>
                </a:solidFill>
              </a:rPr>
              <a:t> </a:t>
            </a:r>
            <a:r>
              <a:rPr lang="en-US" sz="2300" dirty="0" err="1">
                <a:solidFill>
                  <a:schemeClr val="accent1">
                    <a:lumMod val="50000"/>
                  </a:schemeClr>
                </a:solidFill>
              </a:rPr>
              <a:t>thế</a:t>
            </a:r>
            <a:r>
              <a:rPr lang="en-US" sz="2300" dirty="0">
                <a:solidFill>
                  <a:schemeClr val="accent1">
                    <a:lumMod val="50000"/>
                  </a:schemeClr>
                </a:solidFill>
              </a:rPr>
              <a:t> </a:t>
            </a:r>
            <a:r>
              <a:rPr lang="en-US" sz="2300" err="1">
                <a:solidFill>
                  <a:schemeClr val="accent1">
                    <a:lumMod val="50000"/>
                  </a:schemeClr>
                </a:solidFill>
              </a:rPr>
              <a:t>giới</a:t>
            </a:r>
            <a:r>
              <a:rPr lang="en-US" sz="2300">
                <a:solidFill>
                  <a:schemeClr val="accent1">
                    <a:lumMod val="50000"/>
                  </a:schemeClr>
                </a:solidFill>
              </a:rPr>
              <a:t> </a:t>
            </a:r>
            <a:br>
              <a:rPr lang="en-US" sz="2300">
                <a:solidFill>
                  <a:schemeClr val="accent1">
                    <a:lumMod val="50000"/>
                  </a:schemeClr>
                </a:solidFill>
              </a:rPr>
            </a:br>
            <a:r>
              <a:rPr lang="en-US" sz="2300">
                <a:solidFill>
                  <a:schemeClr val="accent1">
                    <a:lumMod val="50000"/>
                  </a:schemeClr>
                </a:solidFill>
              </a:rPr>
              <a:t>(</a:t>
            </a:r>
            <a:r>
              <a:rPr lang="en-US" sz="2300" dirty="0" err="1">
                <a:solidFill>
                  <a:schemeClr val="accent1">
                    <a:lumMod val="50000"/>
                  </a:schemeClr>
                </a:solidFill>
              </a:rPr>
              <a:t>nguồn</a:t>
            </a:r>
            <a:r>
              <a:rPr lang="en-US" sz="2300" dirty="0">
                <a:solidFill>
                  <a:schemeClr val="accent1">
                    <a:lumMod val="50000"/>
                  </a:schemeClr>
                </a:solidFill>
              </a:rPr>
              <a:t> EVN)</a:t>
            </a:r>
            <a:endParaRPr lang="vi-VN" sz="2300" dirty="0">
              <a:solidFill>
                <a:schemeClr val="accent1">
                  <a:lumMod val="50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04056" y="1327075"/>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441496"/>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1" u="none" strike="noStrike" kern="0" cap="none" spc="0" normalizeH="0" baseline="0" noProof="0">
                <a:ln>
                  <a:noFill/>
                </a:ln>
                <a:solidFill>
                  <a:srgbClr val="323232"/>
                </a:solidFill>
                <a:effectLst/>
                <a:uLnTx/>
                <a:uFillTx/>
                <a:latin typeface="Inter"/>
                <a:ea typeface="+mn-ea"/>
                <a:cs typeface="Arial"/>
                <a:sym typeface="Arial"/>
              </a:rPr>
              <a:t>Bảng so sánh giá điện của Việt Nam với một số nước trên thế giới (Nguồn: EVN 2022)</a:t>
            </a:r>
            <a:endParaRPr kumimoji="0" lang="en-US" sz="1400" b="0" i="0" u="none" strike="noStrike" kern="0" cap="none" spc="0" normalizeH="0" baseline="0" noProof="0" dirty="0">
              <a:ln>
                <a:noFill/>
              </a:ln>
              <a:solidFill>
                <a:srgbClr val="323232"/>
              </a:solidFill>
              <a:effectLst/>
              <a:uLnTx/>
              <a:uFillTx/>
              <a:latin typeface="Inter"/>
              <a:ea typeface="+mn-ea"/>
              <a:cs typeface="Arial"/>
              <a:sym typeface="Arial"/>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nvGraphicFramePr>
        <p:xfrm>
          <a:off x="134755" y="1767695"/>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895660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Autofit/>
          </a:bodyPr>
          <a:lstStyle/>
          <a:p>
            <a:r>
              <a:rPr lang="en-US">
                <a:solidFill>
                  <a:schemeClr val="accent1">
                    <a:lumMod val="50000"/>
                  </a:schemeClr>
                </a:solidFill>
              </a:rPr>
              <a:t>Tiêu thụ năng lượng cụ thể và tiềm năng tiết kiệm năng lượng</a:t>
            </a:r>
            <a:endParaRPr lang="en-VN"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5698672" y="6539347"/>
            <a:ext cx="6174674" cy="276999"/>
          </a:xfrm>
          <a:prstGeom prst="rect">
            <a:avLst/>
          </a:prstGeom>
          <a:noFill/>
        </p:spPr>
        <p:txBody>
          <a:bodyPr wrap="square">
            <a:spAutoFit/>
          </a:bodyPr>
          <a:lstStyle/>
          <a:p>
            <a:pPr lvl="0">
              <a:defRPr/>
            </a:pPr>
            <a:r>
              <a:rPr lang="vi-VN" sz="1200">
                <a:ea typeface="+mn-ea"/>
              </a:rPr>
              <a:t>Kịch bản hiệu quả năng lượng C3 của báo cáo Triển vọng năng lượng Việt Nam 2019</a:t>
            </a:r>
            <a:endParaRPr kumimoji="0" lang="en-VN" sz="1200" b="0" i="0" u="none" strike="noStrike" kern="0" cap="none" spc="0" normalizeH="0" baseline="0" noProof="0" dirty="0">
              <a:ln>
                <a:noFill/>
              </a:ln>
              <a:solidFill>
                <a:srgbClr val="000000"/>
              </a:solidFill>
              <a:effectLst/>
              <a:uLnTx/>
              <a:uFillTx/>
              <a:latin typeface="Arial"/>
              <a:ea typeface="+mn-ea"/>
              <a:cs typeface="Arial"/>
              <a:sym typeface="Arial"/>
            </a:endParaRPr>
          </a:p>
        </p:txBody>
      </p:sp>
      <p:graphicFrame>
        <p:nvGraphicFramePr>
          <p:cNvPr id="3" name="Table 2"/>
          <p:cNvGraphicFramePr>
            <a:graphicFrameLocks noGrp="1"/>
          </p:cNvGraphicFramePr>
          <p:nvPr>
            <p:extLst>
              <p:ext uri="{D42A27DB-BD31-4B8C-83A1-F6EECF244321}">
                <p14:modId xmlns:p14="http://schemas.microsoft.com/office/powerpoint/2010/main" val="2312850637"/>
              </p:ext>
            </p:extLst>
          </p:nvPr>
        </p:nvGraphicFramePr>
        <p:xfrm>
          <a:off x="609600" y="1226524"/>
          <a:ext cx="11263746" cy="4922520"/>
        </p:xfrm>
        <a:graphic>
          <a:graphicData uri="http://schemas.openxmlformats.org/drawingml/2006/table">
            <a:tbl>
              <a:tblPr firstRow="1" bandRow="1">
                <a:tableStyleId>{12ACAA50-B3C0-4FEF-8DD3-66675128A787}</a:tableStyleId>
              </a:tblPr>
              <a:tblGrid>
                <a:gridCol w="3754582">
                  <a:extLst>
                    <a:ext uri="{9D8B030D-6E8A-4147-A177-3AD203B41FA5}">
                      <a16:colId xmlns:a16="http://schemas.microsoft.com/office/drawing/2014/main" val="1010020516"/>
                    </a:ext>
                  </a:extLst>
                </a:gridCol>
                <a:gridCol w="3754582">
                  <a:extLst>
                    <a:ext uri="{9D8B030D-6E8A-4147-A177-3AD203B41FA5}">
                      <a16:colId xmlns:a16="http://schemas.microsoft.com/office/drawing/2014/main" val="3309321017"/>
                    </a:ext>
                  </a:extLst>
                </a:gridCol>
                <a:gridCol w="3754582">
                  <a:extLst>
                    <a:ext uri="{9D8B030D-6E8A-4147-A177-3AD203B41FA5}">
                      <a16:colId xmlns:a16="http://schemas.microsoft.com/office/drawing/2014/main" val="2372131001"/>
                    </a:ext>
                  </a:extLst>
                </a:gridCol>
              </a:tblGrid>
              <a:tr h="167088">
                <a:tc>
                  <a:txBody>
                    <a:bodyPr/>
                    <a:lstStyle/>
                    <a:p>
                      <a:pPr algn="ctr"/>
                      <a:r>
                        <a:rPr lang="en-US" sz="1100" b="1"/>
                        <a:t>Ngành</a:t>
                      </a:r>
                    </a:p>
                  </a:txBody>
                  <a:tcPr/>
                </a:tc>
                <a:tc>
                  <a:txBody>
                    <a:bodyPr/>
                    <a:lstStyle/>
                    <a:p>
                      <a:pPr algn="ctr"/>
                      <a:r>
                        <a:rPr lang="en-US" sz="1100" b="1"/>
                        <a:t>Sản</a:t>
                      </a:r>
                      <a:r>
                        <a:rPr lang="en-US" sz="1100" b="1" baseline="0"/>
                        <a:t> phẩm</a:t>
                      </a:r>
                      <a:endParaRPr lang="en-US" sz="1100" b="1"/>
                    </a:p>
                  </a:txBody>
                  <a:tcPr/>
                </a:tc>
                <a:tc>
                  <a:txBody>
                    <a:bodyPr/>
                    <a:lstStyle/>
                    <a:p>
                      <a:pPr algn="ctr"/>
                      <a:r>
                        <a:rPr lang="en-US" sz="1100" b="1"/>
                        <a:t>Tiềm</a:t>
                      </a:r>
                      <a:r>
                        <a:rPr lang="en-US" sz="1100" b="1" baseline="0"/>
                        <a:t> năng tiết kiệm (%)</a:t>
                      </a:r>
                      <a:endParaRPr lang="en-US" sz="1100" b="1"/>
                    </a:p>
                  </a:txBody>
                  <a:tcPr/>
                </a:tc>
                <a:extLst>
                  <a:ext uri="{0D108BD9-81ED-4DB2-BD59-A6C34878D82A}">
                    <a16:rowId xmlns:a16="http://schemas.microsoft.com/office/drawing/2014/main" val="2875342284"/>
                  </a:ext>
                </a:extLst>
              </a:tr>
              <a:tr h="167088">
                <a:tc rowSpan="2">
                  <a:txBody>
                    <a:bodyPr/>
                    <a:lstStyle/>
                    <a:p>
                      <a:pPr algn="l"/>
                      <a:r>
                        <a:rPr lang="en-US" sz="1100"/>
                        <a:t>Đồ</a:t>
                      </a:r>
                      <a:r>
                        <a:rPr lang="en-US" sz="1100" baseline="0"/>
                        <a:t> uống</a:t>
                      </a:r>
                      <a:endParaRPr lang="en-US" sz="1100"/>
                    </a:p>
                  </a:txBody>
                  <a:tcPr/>
                </a:tc>
                <a:tc>
                  <a:txBody>
                    <a:bodyPr/>
                    <a:lstStyle/>
                    <a:p>
                      <a:r>
                        <a:rPr lang="en-US" sz="1100"/>
                        <a:t>Bia</a:t>
                      </a:r>
                    </a:p>
                  </a:txBody>
                  <a:tcPr/>
                </a:tc>
                <a:tc>
                  <a:txBody>
                    <a:bodyPr/>
                    <a:lstStyle/>
                    <a:p>
                      <a:r>
                        <a:rPr lang="en-US" sz="1100"/>
                        <a:t>9 - 12</a:t>
                      </a:r>
                    </a:p>
                  </a:txBody>
                  <a:tcPr/>
                </a:tc>
                <a:extLst>
                  <a:ext uri="{0D108BD9-81ED-4DB2-BD59-A6C34878D82A}">
                    <a16:rowId xmlns:a16="http://schemas.microsoft.com/office/drawing/2014/main" val="2797524854"/>
                  </a:ext>
                </a:extLst>
              </a:tr>
              <a:tr h="167088">
                <a:tc vMerge="1">
                  <a:txBody>
                    <a:bodyPr/>
                    <a:lstStyle/>
                    <a:p>
                      <a:endParaRPr lang="en-US" sz="1100"/>
                    </a:p>
                  </a:txBody>
                  <a:tcPr/>
                </a:tc>
                <a:tc>
                  <a:txBody>
                    <a:bodyPr/>
                    <a:lstStyle/>
                    <a:p>
                      <a:r>
                        <a:rPr lang="en-US" sz="1100"/>
                        <a:t>Đồ</a:t>
                      </a:r>
                      <a:r>
                        <a:rPr lang="en-US" sz="1100" baseline="0"/>
                        <a:t> uống không có cồn</a:t>
                      </a:r>
                      <a:endParaRPr lang="en-US" sz="1100"/>
                    </a:p>
                  </a:txBody>
                  <a:tcPr/>
                </a:tc>
                <a:tc>
                  <a:txBody>
                    <a:bodyPr/>
                    <a:lstStyle/>
                    <a:p>
                      <a:r>
                        <a:rPr lang="en-US" sz="1100"/>
                        <a:t>4 - 9</a:t>
                      </a:r>
                    </a:p>
                  </a:txBody>
                  <a:tcPr/>
                </a:tc>
                <a:extLst>
                  <a:ext uri="{0D108BD9-81ED-4DB2-BD59-A6C34878D82A}">
                    <a16:rowId xmlns:a16="http://schemas.microsoft.com/office/drawing/2014/main" val="839945901"/>
                  </a:ext>
                </a:extLst>
              </a:tr>
              <a:tr h="167088">
                <a:tc rowSpan="5">
                  <a:txBody>
                    <a:bodyPr/>
                    <a:lstStyle/>
                    <a:p>
                      <a:pPr algn="l"/>
                      <a:r>
                        <a:rPr lang="en-US" sz="1100"/>
                        <a:t>Nhựa</a:t>
                      </a:r>
                    </a:p>
                  </a:txBody>
                  <a:tcPr/>
                </a:tc>
                <a:tc>
                  <a:txBody>
                    <a:bodyPr/>
                    <a:lstStyle/>
                    <a:p>
                      <a:r>
                        <a:rPr lang="en-US" sz="1100"/>
                        <a:t>Nhựa</a:t>
                      </a:r>
                      <a:r>
                        <a:rPr lang="en-US" sz="1100" baseline="0"/>
                        <a:t> tiêu dùng</a:t>
                      </a:r>
                      <a:endParaRPr lang="en-US" sz="1100"/>
                    </a:p>
                  </a:txBody>
                  <a:tcPr/>
                </a:tc>
                <a:tc>
                  <a:txBody>
                    <a:bodyPr/>
                    <a:lstStyle/>
                    <a:p>
                      <a:r>
                        <a:rPr lang="en-US" sz="1100"/>
                        <a:t>9 -</a:t>
                      </a:r>
                      <a:r>
                        <a:rPr lang="en-US" sz="1100" baseline="0"/>
                        <a:t> </a:t>
                      </a:r>
                      <a:r>
                        <a:rPr lang="en-US" sz="1100"/>
                        <a:t>13</a:t>
                      </a:r>
                    </a:p>
                  </a:txBody>
                  <a:tcPr/>
                </a:tc>
                <a:extLst>
                  <a:ext uri="{0D108BD9-81ED-4DB2-BD59-A6C34878D82A}">
                    <a16:rowId xmlns:a16="http://schemas.microsoft.com/office/drawing/2014/main" val="1770021147"/>
                  </a:ext>
                </a:extLst>
              </a:tr>
              <a:tr h="167088">
                <a:tc vMerge="1">
                  <a:txBody>
                    <a:bodyPr/>
                    <a:lstStyle/>
                    <a:p>
                      <a:endParaRPr lang="en-US" sz="1100"/>
                    </a:p>
                  </a:txBody>
                  <a:tcPr/>
                </a:tc>
                <a:tc>
                  <a:txBody>
                    <a:bodyPr/>
                    <a:lstStyle/>
                    <a:p>
                      <a:r>
                        <a:rPr lang="en-US" sz="1100"/>
                        <a:t>Nhựa</a:t>
                      </a:r>
                      <a:r>
                        <a:rPr lang="en-US" sz="1100" baseline="0"/>
                        <a:t> xây dựng</a:t>
                      </a:r>
                      <a:endParaRPr lang="en-US" sz="1100"/>
                    </a:p>
                  </a:txBody>
                  <a:tcPr/>
                </a:tc>
                <a:tc>
                  <a:txBody>
                    <a:bodyPr/>
                    <a:lstStyle/>
                    <a:p>
                      <a:r>
                        <a:rPr lang="en-US" sz="1100"/>
                        <a:t>5 - 14</a:t>
                      </a:r>
                    </a:p>
                  </a:txBody>
                  <a:tcPr/>
                </a:tc>
                <a:extLst>
                  <a:ext uri="{0D108BD9-81ED-4DB2-BD59-A6C34878D82A}">
                    <a16:rowId xmlns:a16="http://schemas.microsoft.com/office/drawing/2014/main" val="3630527279"/>
                  </a:ext>
                </a:extLst>
              </a:tr>
              <a:tr h="167088">
                <a:tc vMerge="1">
                  <a:txBody>
                    <a:bodyPr/>
                    <a:lstStyle/>
                    <a:p>
                      <a:endParaRPr lang="en-US" sz="1100"/>
                    </a:p>
                  </a:txBody>
                  <a:tcPr/>
                </a:tc>
                <a:tc>
                  <a:txBody>
                    <a:bodyPr/>
                    <a:lstStyle/>
                    <a:p>
                      <a:r>
                        <a:rPr lang="en-US" sz="1100"/>
                        <a:t>Bao bì</a:t>
                      </a:r>
                    </a:p>
                  </a:txBody>
                  <a:tcPr/>
                </a:tc>
                <a:tc>
                  <a:txBody>
                    <a:bodyPr/>
                    <a:lstStyle/>
                    <a:p>
                      <a:r>
                        <a:rPr lang="en-US" sz="1100"/>
                        <a:t>4 - 12</a:t>
                      </a:r>
                    </a:p>
                  </a:txBody>
                  <a:tcPr/>
                </a:tc>
                <a:extLst>
                  <a:ext uri="{0D108BD9-81ED-4DB2-BD59-A6C34878D82A}">
                    <a16:rowId xmlns:a16="http://schemas.microsoft.com/office/drawing/2014/main" val="3754463841"/>
                  </a:ext>
                </a:extLst>
              </a:tr>
              <a:tr h="167088">
                <a:tc vMerge="1">
                  <a:txBody>
                    <a:bodyPr/>
                    <a:lstStyle/>
                    <a:p>
                      <a:endParaRPr lang="en-US" sz="1100"/>
                    </a:p>
                  </a:txBody>
                  <a:tcPr/>
                </a:tc>
                <a:tc>
                  <a:txBody>
                    <a:bodyPr/>
                    <a:lstStyle/>
                    <a:p>
                      <a:r>
                        <a:rPr lang="en-US" sz="1100"/>
                        <a:t>Chai nhựa</a:t>
                      </a:r>
                    </a:p>
                  </a:txBody>
                  <a:tcPr/>
                </a:tc>
                <a:tc>
                  <a:txBody>
                    <a:bodyPr/>
                    <a:lstStyle/>
                    <a:p>
                      <a:r>
                        <a:rPr lang="en-US" sz="1100"/>
                        <a:t>5 - 14.5</a:t>
                      </a:r>
                    </a:p>
                  </a:txBody>
                  <a:tcPr/>
                </a:tc>
                <a:extLst>
                  <a:ext uri="{0D108BD9-81ED-4DB2-BD59-A6C34878D82A}">
                    <a16:rowId xmlns:a16="http://schemas.microsoft.com/office/drawing/2014/main" val="4193071883"/>
                  </a:ext>
                </a:extLst>
              </a:tr>
              <a:tr h="167088">
                <a:tc vMerge="1">
                  <a:txBody>
                    <a:bodyPr/>
                    <a:lstStyle/>
                    <a:p>
                      <a:endParaRPr lang="en-US" sz="1100"/>
                    </a:p>
                  </a:txBody>
                  <a:tcPr/>
                </a:tc>
                <a:tc>
                  <a:txBody>
                    <a:bodyPr/>
                    <a:lstStyle/>
                    <a:p>
                      <a:r>
                        <a:rPr lang="en-US" sz="1100"/>
                        <a:t>Túi</a:t>
                      </a:r>
                      <a:r>
                        <a:rPr lang="en-US" sz="1100" baseline="0"/>
                        <a:t> nhựa</a:t>
                      </a:r>
                      <a:endParaRPr lang="en-US" sz="1100"/>
                    </a:p>
                  </a:txBody>
                  <a:tcPr/>
                </a:tc>
                <a:tc>
                  <a:txBody>
                    <a:bodyPr/>
                    <a:lstStyle/>
                    <a:p>
                      <a:r>
                        <a:rPr lang="en-US" sz="1100"/>
                        <a:t>11 - 17</a:t>
                      </a:r>
                    </a:p>
                  </a:txBody>
                  <a:tcPr/>
                </a:tc>
                <a:extLst>
                  <a:ext uri="{0D108BD9-81ED-4DB2-BD59-A6C34878D82A}">
                    <a16:rowId xmlns:a16="http://schemas.microsoft.com/office/drawing/2014/main" val="2180894897"/>
                  </a:ext>
                </a:extLst>
              </a:tr>
              <a:tr h="167088">
                <a:tc rowSpan="4">
                  <a:txBody>
                    <a:bodyPr/>
                    <a:lstStyle/>
                    <a:p>
                      <a:pPr algn="l"/>
                      <a:r>
                        <a:rPr lang="en-US" sz="1100" b="1" dirty="0" err="1">
                          <a:solidFill>
                            <a:schemeClr val="accent4">
                              <a:lumMod val="50000"/>
                            </a:schemeClr>
                          </a:solidFill>
                        </a:rPr>
                        <a:t>Giấy</a:t>
                      </a:r>
                      <a:endParaRPr lang="en-US" sz="1100" b="1" dirty="0">
                        <a:solidFill>
                          <a:schemeClr val="accent4">
                            <a:lumMod val="50000"/>
                          </a:schemeClr>
                        </a:solidFill>
                      </a:endParaRPr>
                    </a:p>
                  </a:txBody>
                  <a:tcPr/>
                </a:tc>
                <a:tc>
                  <a:txBody>
                    <a:bodyPr/>
                    <a:lstStyle/>
                    <a:p>
                      <a:r>
                        <a:rPr lang="en-US" sz="1100"/>
                        <a:t>Bột</a:t>
                      </a:r>
                      <a:r>
                        <a:rPr lang="en-US" sz="1100" baseline="0"/>
                        <a:t> giấy</a:t>
                      </a:r>
                      <a:endParaRPr lang="en-US" sz="1100"/>
                    </a:p>
                  </a:txBody>
                  <a:tcPr/>
                </a:tc>
                <a:tc>
                  <a:txBody>
                    <a:bodyPr/>
                    <a:lstStyle/>
                    <a:p>
                      <a:r>
                        <a:rPr lang="en-US" sz="1100"/>
                        <a:t>6.8</a:t>
                      </a:r>
                    </a:p>
                  </a:txBody>
                  <a:tcPr/>
                </a:tc>
                <a:extLst>
                  <a:ext uri="{0D108BD9-81ED-4DB2-BD59-A6C34878D82A}">
                    <a16:rowId xmlns:a16="http://schemas.microsoft.com/office/drawing/2014/main" val="738160853"/>
                  </a:ext>
                </a:extLst>
              </a:tr>
              <a:tr h="167088">
                <a:tc vMerge="1">
                  <a:txBody>
                    <a:bodyPr/>
                    <a:lstStyle/>
                    <a:p>
                      <a:endParaRPr lang="en-US" sz="1100"/>
                    </a:p>
                  </a:txBody>
                  <a:tcPr/>
                </a:tc>
                <a:tc>
                  <a:txBody>
                    <a:bodyPr/>
                    <a:lstStyle/>
                    <a:p>
                      <a:r>
                        <a:rPr lang="en-US" sz="1100"/>
                        <a:t>Bao bì</a:t>
                      </a:r>
                    </a:p>
                  </a:txBody>
                  <a:tcPr/>
                </a:tc>
                <a:tc>
                  <a:txBody>
                    <a:bodyPr/>
                    <a:lstStyle/>
                    <a:p>
                      <a:r>
                        <a:rPr lang="en-US" sz="1100"/>
                        <a:t>3.8</a:t>
                      </a:r>
                    </a:p>
                  </a:txBody>
                  <a:tcPr/>
                </a:tc>
                <a:extLst>
                  <a:ext uri="{0D108BD9-81ED-4DB2-BD59-A6C34878D82A}">
                    <a16:rowId xmlns:a16="http://schemas.microsoft.com/office/drawing/2014/main" val="466615656"/>
                  </a:ext>
                </a:extLst>
              </a:tr>
              <a:tr h="167088">
                <a:tc vMerge="1">
                  <a:txBody>
                    <a:bodyPr/>
                    <a:lstStyle/>
                    <a:p>
                      <a:endParaRPr lang="en-US" sz="1100"/>
                    </a:p>
                  </a:txBody>
                  <a:tcPr/>
                </a:tc>
                <a:tc>
                  <a:txBody>
                    <a:bodyPr/>
                    <a:lstStyle/>
                    <a:p>
                      <a:r>
                        <a:rPr lang="en-US" sz="1100"/>
                        <a:t>Giấy in</a:t>
                      </a:r>
                    </a:p>
                  </a:txBody>
                  <a:tcPr/>
                </a:tc>
                <a:tc>
                  <a:txBody>
                    <a:bodyPr/>
                    <a:lstStyle/>
                    <a:p>
                      <a:r>
                        <a:rPr lang="en-US" sz="1100"/>
                        <a:t>4.4</a:t>
                      </a:r>
                    </a:p>
                  </a:txBody>
                  <a:tcPr/>
                </a:tc>
                <a:extLst>
                  <a:ext uri="{0D108BD9-81ED-4DB2-BD59-A6C34878D82A}">
                    <a16:rowId xmlns:a16="http://schemas.microsoft.com/office/drawing/2014/main" val="2156849599"/>
                  </a:ext>
                </a:extLst>
              </a:tr>
              <a:tr h="167088">
                <a:tc vMerge="1">
                  <a:txBody>
                    <a:bodyPr/>
                    <a:lstStyle/>
                    <a:p>
                      <a:endParaRPr lang="en-US" sz="1100"/>
                    </a:p>
                  </a:txBody>
                  <a:tcPr/>
                </a:tc>
                <a:tc>
                  <a:txBody>
                    <a:bodyPr/>
                    <a:lstStyle/>
                    <a:p>
                      <a:r>
                        <a:rPr lang="en-US" sz="1100"/>
                        <a:t>Giấy vệ</a:t>
                      </a:r>
                      <a:r>
                        <a:rPr lang="en-US" sz="1100" baseline="0"/>
                        <a:t> sinh</a:t>
                      </a:r>
                      <a:endParaRPr lang="en-US" sz="1100"/>
                    </a:p>
                  </a:txBody>
                  <a:tcPr/>
                </a:tc>
                <a:tc>
                  <a:txBody>
                    <a:bodyPr/>
                    <a:lstStyle/>
                    <a:p>
                      <a:r>
                        <a:rPr lang="en-US" sz="1100"/>
                        <a:t>3.8</a:t>
                      </a:r>
                    </a:p>
                  </a:txBody>
                  <a:tcPr/>
                </a:tc>
                <a:extLst>
                  <a:ext uri="{0D108BD9-81ED-4DB2-BD59-A6C34878D82A}">
                    <a16:rowId xmlns:a16="http://schemas.microsoft.com/office/drawing/2014/main" val="2334656543"/>
                  </a:ext>
                </a:extLst>
              </a:tr>
              <a:tr h="167088">
                <a:tc rowSpan="4">
                  <a:txBody>
                    <a:bodyPr/>
                    <a:lstStyle/>
                    <a:p>
                      <a:pPr algn="l"/>
                      <a:r>
                        <a:rPr lang="en-US" sz="1100"/>
                        <a:t>Hóa</a:t>
                      </a:r>
                      <a:r>
                        <a:rPr lang="en-US" sz="1100" baseline="0"/>
                        <a:t> chất</a:t>
                      </a:r>
                      <a:endParaRPr lang="en-US" sz="1100"/>
                    </a:p>
                  </a:txBody>
                  <a:tcPr/>
                </a:tc>
                <a:tc>
                  <a:txBody>
                    <a:bodyPr/>
                    <a:lstStyle/>
                    <a:p>
                      <a:r>
                        <a:rPr lang="en-US" sz="1100"/>
                        <a:t>Cao su SVR 10CV, 20CV</a:t>
                      </a:r>
                    </a:p>
                  </a:txBody>
                  <a:tcPr/>
                </a:tc>
                <a:tc>
                  <a:txBody>
                    <a:bodyPr/>
                    <a:lstStyle/>
                    <a:p>
                      <a:r>
                        <a:rPr lang="en-US" sz="1100"/>
                        <a:t>9.4 - 32.7</a:t>
                      </a:r>
                    </a:p>
                  </a:txBody>
                  <a:tcPr/>
                </a:tc>
                <a:extLst>
                  <a:ext uri="{0D108BD9-81ED-4DB2-BD59-A6C34878D82A}">
                    <a16:rowId xmlns:a16="http://schemas.microsoft.com/office/drawing/2014/main" val="3370359113"/>
                  </a:ext>
                </a:extLst>
              </a:tr>
              <a:tr h="167088">
                <a:tc vMerge="1">
                  <a:txBody>
                    <a:bodyPr/>
                    <a:lstStyle/>
                    <a:p>
                      <a:endParaRPr lang="en-US" sz="1100"/>
                    </a:p>
                  </a:txBody>
                  <a:tcPr/>
                </a:tc>
                <a:tc>
                  <a:txBody>
                    <a:bodyPr/>
                    <a:lstStyle/>
                    <a:p>
                      <a:r>
                        <a:rPr lang="en-US" sz="1100"/>
                        <a:t>Cao</a:t>
                      </a:r>
                      <a:r>
                        <a:rPr lang="en-US" sz="1100" baseline="0"/>
                        <a:t> su SSVR 10, 20</a:t>
                      </a:r>
                      <a:endParaRPr lang="en-US" sz="1100"/>
                    </a:p>
                  </a:txBody>
                  <a:tcPr/>
                </a:tc>
                <a:tc>
                  <a:txBody>
                    <a:bodyPr/>
                    <a:lstStyle/>
                    <a:p>
                      <a:r>
                        <a:rPr lang="en-US" sz="1100"/>
                        <a:t>9.8 - 32.7</a:t>
                      </a:r>
                    </a:p>
                  </a:txBody>
                  <a:tcPr/>
                </a:tc>
                <a:extLst>
                  <a:ext uri="{0D108BD9-81ED-4DB2-BD59-A6C34878D82A}">
                    <a16:rowId xmlns:a16="http://schemas.microsoft.com/office/drawing/2014/main" val="2700973333"/>
                  </a:ext>
                </a:extLst>
              </a:tr>
              <a:tr h="167088">
                <a:tc vMerge="1">
                  <a:txBody>
                    <a:bodyPr/>
                    <a:lstStyle/>
                    <a:p>
                      <a:endParaRPr lang="en-US" sz="1100"/>
                    </a:p>
                  </a:txBody>
                  <a:tcPr/>
                </a:tc>
                <a:tc>
                  <a:txBody>
                    <a:bodyPr/>
                    <a:lstStyle/>
                    <a:p>
                      <a:r>
                        <a:rPr lang="en-US" sz="1100"/>
                        <a:t>Phân</a:t>
                      </a:r>
                      <a:r>
                        <a:rPr lang="en-US" sz="1100" baseline="0"/>
                        <a:t> bón</a:t>
                      </a:r>
                      <a:endParaRPr lang="en-US" sz="1100"/>
                    </a:p>
                  </a:txBody>
                  <a:tcPr/>
                </a:tc>
                <a:tc>
                  <a:txBody>
                    <a:bodyPr/>
                    <a:lstStyle/>
                    <a:p>
                      <a:r>
                        <a:rPr lang="en-US" sz="1100"/>
                        <a:t>1.4 - 5.4</a:t>
                      </a:r>
                    </a:p>
                  </a:txBody>
                  <a:tcPr/>
                </a:tc>
                <a:extLst>
                  <a:ext uri="{0D108BD9-81ED-4DB2-BD59-A6C34878D82A}">
                    <a16:rowId xmlns:a16="http://schemas.microsoft.com/office/drawing/2014/main" val="3227782684"/>
                  </a:ext>
                </a:extLst>
              </a:tr>
              <a:tr h="167088">
                <a:tc vMerge="1">
                  <a:txBody>
                    <a:bodyPr/>
                    <a:lstStyle/>
                    <a:p>
                      <a:endParaRPr lang="en-US" sz="1100"/>
                    </a:p>
                  </a:txBody>
                  <a:tcPr/>
                </a:tc>
                <a:tc>
                  <a:txBody>
                    <a:bodyPr/>
                    <a:lstStyle/>
                    <a:p>
                      <a:r>
                        <a:rPr lang="en-US" sz="1100"/>
                        <a:t>Sơn</a:t>
                      </a:r>
                      <a:r>
                        <a:rPr lang="en-US" sz="1100" baseline="0"/>
                        <a:t> nước</a:t>
                      </a:r>
                      <a:endParaRPr lang="en-US" sz="1100"/>
                    </a:p>
                  </a:txBody>
                  <a:tcPr/>
                </a:tc>
                <a:tc>
                  <a:txBody>
                    <a:bodyPr/>
                    <a:lstStyle/>
                    <a:p>
                      <a:r>
                        <a:rPr lang="en-US" sz="1100"/>
                        <a:t>20 - 30</a:t>
                      </a:r>
                    </a:p>
                  </a:txBody>
                  <a:tcPr/>
                </a:tc>
                <a:extLst>
                  <a:ext uri="{0D108BD9-81ED-4DB2-BD59-A6C34878D82A}">
                    <a16:rowId xmlns:a16="http://schemas.microsoft.com/office/drawing/2014/main" val="1462885676"/>
                  </a:ext>
                </a:extLst>
              </a:tr>
              <a:tr h="167088">
                <a:tc rowSpan="3">
                  <a:txBody>
                    <a:bodyPr/>
                    <a:lstStyle/>
                    <a:p>
                      <a:pPr algn="l"/>
                      <a:r>
                        <a:rPr lang="en-US" sz="1100"/>
                        <a:t>Sản</a:t>
                      </a:r>
                      <a:r>
                        <a:rPr lang="en-US" sz="1100" baseline="0"/>
                        <a:t> phẩm ngành c</a:t>
                      </a:r>
                      <a:r>
                        <a:rPr lang="en-US" sz="1100"/>
                        <a:t>ông</a:t>
                      </a:r>
                      <a:r>
                        <a:rPr lang="en-US" sz="1100" baseline="0"/>
                        <a:t> nghiệp nặng</a:t>
                      </a:r>
                      <a:endParaRPr lang="en-US" sz="1100"/>
                    </a:p>
                  </a:txBody>
                  <a:tcPr/>
                </a:tc>
                <a:tc>
                  <a:txBody>
                    <a:bodyPr/>
                    <a:lstStyle/>
                    <a:p>
                      <a:r>
                        <a:rPr lang="en-US" sz="1100"/>
                        <a:t>Thép</a:t>
                      </a:r>
                      <a:r>
                        <a:rPr lang="en-US" sz="1100" baseline="0"/>
                        <a:t> thành phẩm</a:t>
                      </a:r>
                      <a:endParaRPr lang="en-US" sz="1100"/>
                    </a:p>
                  </a:txBody>
                  <a:tcPr/>
                </a:tc>
                <a:tc>
                  <a:txBody>
                    <a:bodyPr/>
                    <a:lstStyle/>
                    <a:p>
                      <a:r>
                        <a:rPr lang="en-US" sz="1100"/>
                        <a:t>13</a:t>
                      </a:r>
                    </a:p>
                  </a:txBody>
                  <a:tcPr/>
                </a:tc>
                <a:extLst>
                  <a:ext uri="{0D108BD9-81ED-4DB2-BD59-A6C34878D82A}">
                    <a16:rowId xmlns:a16="http://schemas.microsoft.com/office/drawing/2014/main" val="917951248"/>
                  </a:ext>
                </a:extLst>
              </a:tr>
              <a:tr h="167088">
                <a:tc vMerge="1">
                  <a:txBody>
                    <a:bodyPr/>
                    <a:lstStyle/>
                    <a:p>
                      <a:endParaRPr lang="en-US" sz="1100"/>
                    </a:p>
                  </a:txBody>
                  <a:tcPr/>
                </a:tc>
                <a:tc>
                  <a:txBody>
                    <a:bodyPr/>
                    <a:lstStyle/>
                    <a:p>
                      <a:r>
                        <a:rPr lang="en-US" sz="1100"/>
                        <a:t>Xi măng</a:t>
                      </a:r>
                    </a:p>
                  </a:txBody>
                  <a:tcPr/>
                </a:tc>
                <a:tc>
                  <a:txBody>
                    <a:bodyPr/>
                    <a:lstStyle/>
                    <a:p>
                      <a:r>
                        <a:rPr lang="en-US" sz="1100"/>
                        <a:t>14</a:t>
                      </a:r>
                    </a:p>
                  </a:txBody>
                  <a:tcPr/>
                </a:tc>
                <a:extLst>
                  <a:ext uri="{0D108BD9-81ED-4DB2-BD59-A6C34878D82A}">
                    <a16:rowId xmlns:a16="http://schemas.microsoft.com/office/drawing/2014/main" val="648734119"/>
                  </a:ext>
                </a:extLst>
              </a:tr>
              <a:tr h="167088">
                <a:tc vMerge="1">
                  <a:txBody>
                    <a:bodyPr/>
                    <a:lstStyle/>
                    <a:p>
                      <a:endParaRPr lang="en-US" sz="1100"/>
                    </a:p>
                  </a:txBody>
                  <a:tcPr/>
                </a:tc>
                <a:tc>
                  <a:txBody>
                    <a:bodyPr/>
                    <a:lstStyle/>
                    <a:p>
                      <a:r>
                        <a:rPr lang="en-US" sz="1100"/>
                        <a:t>Sợi</a:t>
                      </a:r>
                      <a:r>
                        <a:rPr lang="en-US" sz="1100" baseline="0"/>
                        <a:t> dệt</a:t>
                      </a:r>
                      <a:endParaRPr lang="en-US" sz="1100"/>
                    </a:p>
                  </a:txBody>
                  <a:tcPr/>
                </a:tc>
                <a:tc>
                  <a:txBody>
                    <a:bodyPr/>
                    <a:lstStyle/>
                    <a:p>
                      <a:r>
                        <a:rPr lang="en-US" sz="1100" dirty="0"/>
                        <a:t>14</a:t>
                      </a:r>
                    </a:p>
                  </a:txBody>
                  <a:tcP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25760576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Thực trạng sử dụng năng lượng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622662"/>
            <a:ext cx="10972800" cy="405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Tỷ</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trọng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chiếm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khoảng</a:t>
            </a:r>
            <a:r>
              <a:rPr lang="en-US" altLang="en-US" sz="1800" dirty="0">
                <a:solidFill>
                  <a:schemeClr val="tx1"/>
                </a:solidFill>
                <a:latin typeface="Arial" panose="020B0604020202020204" pitchFamily="34" charset="0"/>
              </a:rPr>
              <a:t> 47% </a:t>
            </a:r>
            <a:r>
              <a:rPr lang="en-US" altLang="en-US" sz="1800" dirty="0" err="1">
                <a:solidFill>
                  <a:schemeClr val="tx1"/>
                </a:solidFill>
                <a:latin typeface="Arial" panose="020B0604020202020204" pitchFamily="34" charset="0"/>
              </a:rPr>
              <a:t>tổng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cả</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nước</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ngành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nhiều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sản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xuất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thép</a:t>
            </a:r>
            <a:r>
              <a:rPr lang="en-US" altLang="en-US" sz="1800" dirty="0">
                <a:solidFill>
                  <a:schemeClr val="tx1"/>
                </a:solidFill>
                <a:latin typeface="Arial" panose="020B0604020202020204" pitchFamily="34" charset="0"/>
                <a:cs typeface="Arial" panose="020B0604020202020204" pitchFamily="34" charset="0"/>
              </a:rPr>
              <a:t>, xi </a:t>
            </a:r>
            <a:r>
              <a:rPr lang="en-US" altLang="en-US" sz="1800" dirty="0" err="1">
                <a:solidFill>
                  <a:schemeClr val="tx1"/>
                </a:solidFill>
                <a:latin typeface="Arial" panose="020B0604020202020204" pitchFamily="34" charset="0"/>
                <a:cs typeface="Arial" panose="020B0604020202020204" pitchFamily="34" charset="0"/>
              </a:rPr>
              <a:t>măng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dệt</a:t>
            </a:r>
            <a:r>
              <a:rPr lang="en-US" altLang="en-US" sz="1800" dirty="0">
                <a:solidFill>
                  <a:schemeClr val="tx1"/>
                </a:solidFill>
                <a:latin typeface="Arial" panose="020B0604020202020204" pitchFamily="34" charset="0"/>
                <a:cs typeface="Arial" panose="020B0604020202020204" pitchFamily="34" charset="0"/>
              </a:rPr>
              <a:t> may, </a:t>
            </a:r>
            <a:r>
              <a:rPr lang="en-US" altLang="en-US" sz="1800" dirty="0" err="1">
                <a:solidFill>
                  <a:schemeClr val="tx1"/>
                </a:solidFill>
                <a:latin typeface="Arial" panose="020B0604020202020204" pitchFamily="34" charset="0"/>
                <a:cs typeface="Arial" panose="020B0604020202020204" pitchFamily="34" charset="0"/>
              </a:rPr>
              <a:t>chế</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biến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gỗ</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hóa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chất</a:t>
            </a:r>
            <a:r>
              <a:rPr lang="en-US" altLang="en-US" sz="18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này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tiêu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thụ</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khoảng</a:t>
            </a:r>
            <a:r>
              <a:rPr lang="en-US" altLang="en-US" sz="1800" dirty="0">
                <a:solidFill>
                  <a:schemeClr val="tx1"/>
                </a:solidFill>
                <a:latin typeface="Arial" panose="020B0604020202020204" pitchFamily="34" charset="0"/>
                <a:cs typeface="Arial" panose="020B0604020202020204" pitchFamily="34" charset="0"/>
              </a:rPr>
              <a:t> 70%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của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toàn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Hiệu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sử</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dụng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có</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đáng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kể</a:t>
            </a:r>
            <a:r>
              <a:rPr lang="en-US" altLang="en-US" sz="1800" dirty="0">
                <a:solidFill>
                  <a:schemeClr val="tx1"/>
                </a:solidFill>
                <a:latin typeface="Arial" panose="020B0604020202020204" pitchFamily="34" charset="0"/>
              </a:rPr>
              <a:t> do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lý</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kém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a:t>
            </a:r>
            <a:r>
              <a:rPr lang="en-US" altLang="en-US" sz="1800" dirty="0">
                <a:solidFill>
                  <a:schemeClr val="tx1"/>
                </a:solidFill>
                <a:latin typeface="Arial" panose="020B0604020202020204" pitchFamily="34" charset="0"/>
              </a:rPr>
              <a:t>. </a:t>
            </a:r>
          </a:p>
        </p:txBody>
      </p:sp>
    </p:spTree>
    <p:extLst>
      <p:ext uri="{BB962C8B-B14F-4D97-AF65-F5344CB8AC3E}">
        <p14:creationId xmlns:p14="http://schemas.microsoft.com/office/powerpoint/2010/main" val="42042738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462988"/>
            <a:ext cx="10972800" cy="580845"/>
          </a:xfrm>
        </p:spPr>
        <p:txBody>
          <a:bodyPr>
            <a:noAutofit/>
          </a:bodyPr>
          <a:lstStyle/>
          <a:p>
            <a:r>
              <a:rPr lang="vi-VN" sz="3200" dirty="0">
                <a:solidFill>
                  <a:schemeClr val="accent1">
                    <a:lumMod val="50000"/>
                  </a:schemeClr>
                </a:solidFill>
                <a:latin typeface="Arial" panose="020B0604020202020204" pitchFamily="34" charset="0"/>
              </a:rPr>
              <a:t>Cấu </a:t>
            </a:r>
            <a:r>
              <a:rPr lang="vi-VN" sz="3200">
                <a:solidFill>
                  <a:schemeClr val="accent1">
                    <a:lumMod val="50000"/>
                  </a:schemeClr>
                </a:solidFill>
                <a:latin typeface="Arial" panose="020B0604020202020204" pitchFamily="34" charset="0"/>
              </a:rPr>
              <a:t>trúc </a:t>
            </a:r>
            <a:r>
              <a:rPr lang="en-US" sz="3200">
                <a:solidFill>
                  <a:schemeClr val="accent1">
                    <a:lumMod val="50000"/>
                  </a:schemeClr>
                </a:solidFill>
                <a:latin typeface="Arial" panose="020B0604020202020204" pitchFamily="34" charset="0"/>
              </a:rPr>
              <a:t>tiêu thụ </a:t>
            </a:r>
            <a:r>
              <a:rPr lang="vi-VN" sz="3200">
                <a:solidFill>
                  <a:schemeClr val="accent1">
                    <a:lumMod val="50000"/>
                  </a:schemeClr>
                </a:solidFill>
                <a:latin typeface="Arial" panose="020B0604020202020204" pitchFamily="34" charset="0"/>
              </a:rPr>
              <a:t>NL </a:t>
            </a:r>
            <a:r>
              <a:rPr lang="vi-VN" sz="3200" dirty="0">
                <a:solidFill>
                  <a:schemeClr val="accent1">
                    <a:lumMod val="50000"/>
                  </a:schemeClr>
                </a:solidFill>
                <a:latin typeface="Arial" panose="020B0604020202020204" pitchFamily="34" charset="0"/>
              </a:rPr>
              <a:t>trong ngành công nghiệp</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1E8255B3-D952-2DF9-7CBD-0AB8DC6CFA8D}"/>
              </a:ext>
            </a:extLst>
          </p:cNvPr>
          <p:cNvSpPr>
            <a:spLocks noGrp="1" noChangeArrowheads="1"/>
          </p:cNvSpPr>
          <p:nvPr>
            <p:ph type="body" idx="1"/>
          </p:nvPr>
        </p:nvSpPr>
        <p:spPr bwMode="auto">
          <a:xfrm>
            <a:off x="609600" y="1274103"/>
            <a:ext cx="5221357" cy="5068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defTabSz="1219170" eaLnBrk="0" fontAlgn="base" hangingPunct="0">
              <a:spcBef>
                <a:spcPts val="800"/>
              </a:spcBef>
              <a:spcAft>
                <a:spcPts val="800"/>
              </a:spcAft>
              <a:buClrTx/>
              <a:buSzTx/>
              <a:buNone/>
            </a:pPr>
            <a:r>
              <a:rPr lang="en-US" altLang="en-US" sz="1600" b="1" dirty="0" err="1">
                <a:solidFill>
                  <a:schemeClr val="tx1"/>
                </a:solidFill>
                <a:latin typeface="Arial" panose="020B0604020202020204" pitchFamily="34" charset="0"/>
              </a:rPr>
              <a:t>Tỷ</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lệ</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tiêu</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thụ</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năng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lượng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theo</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loại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ngành</a:t>
            </a:r>
            <a:r>
              <a:rPr lang="en-US" altLang="en-US" sz="1600" b="1" dirty="0">
                <a:solidFill>
                  <a:schemeClr val="tx1"/>
                </a:solidFill>
                <a:latin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sản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xuất</a:t>
            </a:r>
            <a:r>
              <a:rPr lang="en-US" altLang="en-US" sz="1600" dirty="0">
                <a:solidFill>
                  <a:schemeClr val="tx1"/>
                </a:solidFill>
                <a:latin typeface="Arial" panose="020B0604020202020204" pitchFamily="34" charset="0"/>
                <a:cs typeface="Arial" panose="020B0604020202020204" pitchFamily="34" charset="0"/>
              </a:rPr>
              <a:t>: 60%</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xây</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dựng</a:t>
            </a:r>
            <a:r>
              <a:rPr lang="en-US" altLang="en-US" sz="1600" dirty="0">
                <a:solidFill>
                  <a:schemeClr val="tx1"/>
                </a:solidFill>
                <a:latin typeface="Arial" panose="020B0604020202020204" pitchFamily="34" charset="0"/>
                <a:cs typeface="Arial" panose="020B0604020202020204" pitchFamily="34" charset="0"/>
              </a:rPr>
              <a:t>: 15%</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khai</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khoáng</a:t>
            </a:r>
            <a:r>
              <a:rPr lang="en-US" altLang="en-US" sz="1600" dirty="0">
                <a:solidFill>
                  <a:schemeClr val="tx1"/>
                </a:solidFill>
                <a:latin typeface="Arial" panose="020B0604020202020204" pitchFamily="34" charset="0"/>
                <a:cs typeface="Arial" panose="020B0604020202020204" pitchFamily="34" charset="0"/>
              </a:rPr>
              <a:t>: 10%</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vận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tải</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logistics: 5%</a:t>
            </a:r>
          </a:p>
          <a:p>
            <a:pPr marL="0" indent="0" algn="just" defTabSz="1219170" eaLnBrk="0" fontAlgn="base" hangingPunct="0">
              <a:spcBef>
                <a:spcPts val="800"/>
              </a:spcBef>
              <a:spcAft>
                <a:spcPts val="800"/>
              </a:spcAft>
              <a:buClrTx/>
              <a:buSzTx/>
              <a:buNone/>
            </a:pPr>
            <a:r>
              <a:rPr lang="en-US" altLang="en-US" sz="1600" b="1" dirty="0" err="1">
                <a:solidFill>
                  <a:schemeClr val="tx1"/>
                </a:solidFill>
                <a:latin typeface="Arial" panose="020B0604020202020204" pitchFamily="34" charset="0"/>
              </a:rPr>
              <a:t>Các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loại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năng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lượng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chính</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được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sử</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dụng</a:t>
            </a:r>
            <a:r>
              <a:rPr lang="en-US" altLang="en-US" sz="1600" b="1" dirty="0">
                <a:solidFill>
                  <a:schemeClr val="tx1"/>
                </a:solidFill>
                <a:latin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Điện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Chiếm</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tỷ</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lệ</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lớn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nhất</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cơ</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cấu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năng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lượng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của</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công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nghiệp</a:t>
            </a:r>
            <a:r>
              <a:rPr lang="en-US" altLang="en-US" sz="1600" dirty="0">
                <a:solidFill>
                  <a:schemeClr val="tx1"/>
                </a:solidFill>
                <a:latin typeface="Arial" panose="020B0604020202020204" pitchFamily="34" charset="0"/>
                <a:cs typeface="Arial" panose="020B0604020202020204" pitchFamily="34" charset="0"/>
              </a:rPr>
              <a:t>.</a:t>
            </a:r>
          </a:p>
          <a:p>
            <a:pPr marL="990575" lvl="1" indent="-380990" algn="just" eaLnBrk="0" fontAlgn="base" hangingPunct="0">
              <a:spcBef>
                <a:spcPts val="400"/>
              </a:spcBef>
              <a:spcAft>
                <a:spcPts val="400"/>
              </a:spcAft>
              <a:buClrTx/>
              <a:buSzTx/>
              <a:buFont typeface="Wingdings" pitchFamily="2" charset="2"/>
              <a:buChar char="v"/>
            </a:pPr>
            <a:r>
              <a:rPr lang="en-US" altLang="en-US" sz="1600" dirty="0">
                <a:solidFill>
                  <a:schemeClr val="tx1"/>
                </a:solidFill>
                <a:latin typeface="Arial" panose="020B0604020202020204" pitchFamily="34" charset="0"/>
                <a:cs typeface="Arial" panose="020B0604020202020204" pitchFamily="34" charset="0"/>
              </a:rPr>
              <a:t>Than: </a:t>
            </a:r>
            <a:r>
              <a:rPr lang="en-US" altLang="en-US" sz="1600" dirty="0" err="1">
                <a:solidFill>
                  <a:schemeClr val="tx1"/>
                </a:solidFill>
                <a:latin typeface="Arial" panose="020B0604020202020204" pitchFamily="34" charset="0"/>
                <a:cs typeface="Arial" panose="020B0604020202020204" pitchFamily="34" charset="0"/>
              </a:rPr>
              <a:t>Chủ</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yếu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xi </a:t>
            </a:r>
            <a:r>
              <a:rPr lang="en-US" altLang="en-US" sz="1600" dirty="0" err="1">
                <a:solidFill>
                  <a:schemeClr val="tx1"/>
                </a:solidFill>
                <a:latin typeface="Arial" panose="020B0604020202020204" pitchFamily="34" charset="0"/>
                <a:cs typeface="Arial" panose="020B0604020202020204" pitchFamily="34" charset="0"/>
              </a:rPr>
              <a:t>măng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luyện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kim</a:t>
            </a:r>
            <a:r>
              <a:rPr lang="en-US" altLang="en-US" sz="1600" dirty="0">
                <a:solidFill>
                  <a:schemeClr val="tx1"/>
                </a:solidFill>
                <a:latin typeface="Arial" panose="020B0604020202020204" pitchFamily="34" charset="0"/>
                <a:cs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Dầu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tự</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nhiên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Được</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các</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sản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xuất</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hóa</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chất</a:t>
            </a:r>
            <a:r>
              <a:rPr lang="en-US" altLang="en-US" sz="1600" dirty="0">
                <a:solidFill>
                  <a:schemeClr val="tx1"/>
                </a:solidFill>
                <a:latin typeface="Arial" panose="020B0604020202020204" pitchFamily="34" charset="0"/>
                <a:cs typeface="Arial" panose="020B0604020202020204" pitchFamily="34" charset="0"/>
              </a:rPr>
              <a:t>.</a:t>
            </a:r>
          </a:p>
        </p:txBody>
      </p:sp>
      <p:pic>
        <p:nvPicPr>
          <p:cNvPr id="3" name="Picture 2">
            <a:extLst>
              <a:ext uri="{FF2B5EF4-FFF2-40B4-BE49-F238E27FC236}">
                <a16:creationId xmlns:a16="http://schemas.microsoft.com/office/drawing/2014/main" id="{7C4CA93B-98D4-7CF9-4823-A52822DA2713}"/>
              </a:ext>
            </a:extLst>
          </p:cNvPr>
          <p:cNvPicPr>
            <a:picLocks noChangeAspect="1"/>
          </p:cNvPicPr>
          <p:nvPr/>
        </p:nvPicPr>
        <p:blipFill>
          <a:blip r:embed="rId2"/>
          <a:stretch>
            <a:fillRect/>
          </a:stretch>
        </p:blipFill>
        <p:spPr>
          <a:xfrm>
            <a:off x="5830958" y="2204124"/>
            <a:ext cx="5751442" cy="3208012"/>
          </a:xfrm>
          <a:prstGeom prst="rect">
            <a:avLst/>
          </a:prstGeom>
        </p:spPr>
      </p:pic>
    </p:spTree>
    <p:extLst>
      <p:ext uri="{BB962C8B-B14F-4D97-AF65-F5344CB8AC3E}">
        <p14:creationId xmlns:p14="http://schemas.microsoft.com/office/powerpoint/2010/main" val="36824150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Nguyên nhân tiêu thụ năng lượng cao</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599" y="1757166"/>
            <a:ext cx="11084119" cy="385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cũ</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gây</a:t>
            </a:r>
            <a:r>
              <a:rPr lang="en-US" altLang="en-US" sz="1800" dirty="0">
                <a:solidFill>
                  <a:schemeClr val="tx1"/>
                </a:solidFill>
                <a:latin typeface="Arial" panose="020B0604020202020204" pitchFamily="34" charset="0"/>
              </a:rPr>
              <a:t> ô </a:t>
            </a:r>
            <a:r>
              <a:rPr lang="en-US" altLang="en-US" sz="1800" dirty="0" err="1">
                <a:solidFill>
                  <a:schemeClr val="tx1"/>
                </a:solidFill>
                <a:latin typeface="Arial" panose="020B0604020202020204" pitchFamily="34" charset="0"/>
              </a:rPr>
              <a:t>nhiễm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đầu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tư</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vào</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nguồn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vốn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lực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đầu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bị</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Nhận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thấp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tiết</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kiệm</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Một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chú</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trọng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giải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quy</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trình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endParaRPr lang="en-US"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2835865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Những thách thức trong quản lý và SDNL</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813174"/>
            <a:ext cx="10861481"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cũ</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gây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thấp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và</a:t>
            </a:r>
            <a:r>
              <a:rPr lang="en-US" altLang="en-US" sz="1800" dirty="0">
                <a:solidFill>
                  <a:schemeClr val="tx1"/>
                </a:solidFill>
                <a:latin typeface="Arial" panose="020B0604020202020204" pitchFamily="34" charset="0"/>
                <a:cs typeface="Arial" panose="020B0604020202020204" pitchFamily="34" charset="0"/>
              </a:rPr>
              <a:t> ô </a:t>
            </a:r>
            <a:r>
              <a:rPr lang="en-US" altLang="en-US" sz="1800" dirty="0" err="1">
                <a:solidFill>
                  <a:schemeClr val="tx1"/>
                </a:solidFill>
                <a:latin typeface="Arial" panose="020B0604020202020204" pitchFamily="34" charset="0"/>
                <a:cs typeface="Arial" panose="020B0604020202020204" pitchFamily="34" charset="0"/>
              </a:rPr>
              <a:t>nhiễm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môi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trường</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chi </a:t>
            </a:r>
            <a:r>
              <a:rPr lang="en-US" altLang="en-US" sz="1800" b="1" dirty="0" err="1">
                <a:solidFill>
                  <a:schemeClr val="tx1"/>
                </a:solidFill>
                <a:latin typeface="Arial" panose="020B0604020202020204" pitchFamily="34" charset="0"/>
              </a:rPr>
              <a:t>phí</a:t>
            </a:r>
            <a:r>
              <a:rPr lang="en-US" altLang="en-US" sz="1800" b="1"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cs typeface="Arial" panose="020B0604020202020204" pitchFamily="34" charset="0"/>
              </a:rPr>
              <a:t>Chi </a:t>
            </a:r>
            <a:r>
              <a:rPr lang="en-US" altLang="en-US" sz="1800" dirty="0" err="1">
                <a:solidFill>
                  <a:schemeClr val="tx1"/>
                </a:solidFill>
                <a:latin typeface="Arial" panose="020B0604020202020204" pitchFamily="34" charset="0"/>
                <a:cs typeface="Arial" panose="020B0604020202020204" pitchFamily="34" charset="0"/>
              </a:rPr>
              <a:t>phí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tư</a:t>
            </a:r>
            <a:r>
              <a:rPr lang="en-US" altLang="en-US" sz="1800" dirty="0">
                <a:solidFill>
                  <a:schemeClr val="tx1"/>
                </a:solidFill>
                <a:latin typeface="Arial" panose="020B0604020202020204" pitchFamily="34" charset="0"/>
                <a:cs typeface="Arial" panose="020B0604020202020204" pitchFamily="34" charset="0"/>
              </a:rPr>
              <a:t> ban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cao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ngần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ngại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thay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đổi</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chính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hỗ</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đủ</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mạnh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Mặc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dù</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có</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chính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sách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khuyến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khích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nhưng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vẫn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chưa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đủ</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quả</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để</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thúc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đẩy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giải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pháp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rộng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rãi</a:t>
            </a:r>
            <a:r>
              <a:rPr lang="en-US" altLang="en-US" sz="18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538053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Xu hướng phát triển bền vững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609600" y="1417012"/>
            <a:ext cx="10861481"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xanh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dần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quan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tâm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tạo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bền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vững</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Xu </a:t>
            </a:r>
            <a:r>
              <a:rPr lang="en-US" altLang="en-US" sz="1800" b="1" dirty="0" err="1">
                <a:solidFill>
                  <a:schemeClr val="tx1"/>
                </a:solidFill>
                <a:latin typeface="Arial" panose="020B0604020202020204" pitchFamily="34" charset="0"/>
              </a:rPr>
              <a:t>hướng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quốc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tế</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tập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đoàn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quốc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đòi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hỏi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về</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chuẩn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biệt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dệt</a:t>
            </a:r>
            <a:r>
              <a:rPr lang="en-US" altLang="en-US" sz="1800" dirty="0">
                <a:solidFill>
                  <a:schemeClr val="tx1"/>
                </a:solidFill>
                <a:latin typeface="Arial" panose="020B0604020202020204" pitchFamily="34" charset="0"/>
              </a:rPr>
              <a:t> may,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tử</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Chuyển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số</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tối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ưu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hóa</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Ứng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tối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ưu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hóa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altLang="en-US" sz="1800" dirty="0">
                <a:solidFill>
                  <a:schemeClr val="tx1"/>
                </a:solidFill>
                <a:latin typeface="Arial" panose="020B0604020202020204" pitchFamily="34" charset="0"/>
              </a:rPr>
              <a:t>Các 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a:t>
            </a:r>
          </a:p>
        </p:txBody>
      </p:sp>
    </p:spTree>
    <p:extLst>
      <p:ext uri="{BB962C8B-B14F-4D97-AF65-F5344CB8AC3E}">
        <p14:creationId xmlns:p14="http://schemas.microsoft.com/office/powerpoint/2010/main" val="42591671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7" name="Subtitle 2">
            <a:extLst>
              <a:ext uri="{FF2B5EF4-FFF2-40B4-BE49-F238E27FC236}">
                <a16:creationId xmlns:a16="http://schemas.microsoft.com/office/drawing/2014/main" id="{070B9ADB-FDEF-ABF3-9F2B-DAEDB6BEDC0A}"/>
              </a:ext>
            </a:extLst>
          </p:cNvPr>
          <p:cNvSpPr txBox="1">
            <a:spLocks/>
          </p:cNvSpPr>
          <p:nvPr/>
        </p:nvSpPr>
        <p:spPr>
          <a:xfrm>
            <a:off x="653144" y="519914"/>
            <a:ext cx="10923814"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lvl="0" indent="0" algn="ctr">
              <a:buClr>
                <a:srgbClr val="000000"/>
              </a:buClr>
              <a:buNone/>
            </a:pPr>
            <a:r>
              <a:rPr lang="en-US" sz="2800" b="1">
                <a:solidFill>
                  <a:srgbClr val="87C6CC">
                    <a:lumMod val="50000"/>
                  </a:srgbClr>
                </a:solidFill>
              </a:rPr>
              <a:t>Ngành công nghiệp giấy và bột giấy tại Việt Nam</a:t>
            </a:r>
          </a:p>
        </p:txBody>
      </p:sp>
      <p:pic>
        <p:nvPicPr>
          <p:cNvPr id="4" name="Picture 6" descr="Paper and Pulp Industry">
            <a:extLst>
              <a:ext uri="{FF2B5EF4-FFF2-40B4-BE49-F238E27FC236}">
                <a16:creationId xmlns:a16="http://schemas.microsoft.com/office/drawing/2014/main" id="{0C10332E-F05D-74D9-FB2F-1E866A4E93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5378" y="1286428"/>
            <a:ext cx="9437914" cy="48131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072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p:nvPr>
        </p:nvSpPr>
        <p:spPr>
          <a:xfrm>
            <a:off x="609600" y="528063"/>
            <a:ext cx="10972800" cy="654050"/>
          </a:xfrm>
        </p:spPr>
        <p:txBody>
          <a:bodyPr/>
          <a:lstStyle/>
          <a:p>
            <a:pPr algn="ctr"/>
            <a:r>
              <a:rPr lang="en-US">
                <a:solidFill>
                  <a:schemeClr val="accent1">
                    <a:lumMod val="50000"/>
                  </a:schemeClr>
                </a:solidFill>
              </a:rPr>
              <a:t>Thảo luận nhóm và trình bày</a:t>
            </a:r>
            <a:endParaRPr lang="en-VN" dirty="0">
              <a:solidFill>
                <a:schemeClr val="accent1">
                  <a:lumMod val="50000"/>
                </a:schemeClr>
              </a:solidFill>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1"/>
          </p:nvPr>
        </p:nvSpPr>
        <p:spPr/>
        <p:txBody>
          <a:bodyPr/>
          <a:lstStyle/>
          <a:p>
            <a:pPr marL="139700" indent="0">
              <a:buNone/>
            </a:pPr>
            <a:r>
              <a:rPr lang="en-US" b="1"/>
              <a:t>Chia lớp thành 4 nhóm</a:t>
            </a:r>
            <a:endParaRPr lang="en-VN" b="1" dirty="0"/>
          </a:p>
          <a:p>
            <a:pPr marL="139700" indent="0">
              <a:buNone/>
            </a:pPr>
            <a:endParaRPr lang="en-VN" dirty="0"/>
          </a:p>
          <a:p>
            <a:pPr marL="139700" indent="0">
              <a:buNone/>
            </a:pPr>
            <a:r>
              <a:rPr lang="en-US" b="1"/>
              <a:t>Thảo luận trong 15 phút</a:t>
            </a:r>
            <a:endParaRPr lang="en-VN" b="1" dirty="0"/>
          </a:p>
          <a:p>
            <a:pPr marL="139700" indent="0">
              <a:buNone/>
            </a:pPr>
            <a:endParaRPr lang="en-VN" b="1" dirty="0"/>
          </a:p>
          <a:p>
            <a:r>
              <a:rPr lang="en-US"/>
              <a:t>Theo bạn, ngành nào sử dụng nhiều năng lượng nhất tại Việt Nam ?</a:t>
            </a:r>
            <a:endParaRPr lang="en-US" dirty="0"/>
          </a:p>
          <a:p>
            <a:endParaRPr lang="en-US" dirty="0"/>
          </a:p>
          <a:p>
            <a:r>
              <a:rPr lang="vi-VN"/>
              <a:t>Xác định những người sử dụng năng lượng được chỉ định trong công ty giấy và bột giấy </a:t>
            </a:r>
            <a:r>
              <a:rPr lang="en-US"/>
              <a:t>?</a:t>
            </a:r>
          </a:p>
          <a:p>
            <a:pPr marL="139700" indent="0">
              <a:buNone/>
            </a:pPr>
            <a:endParaRPr lang="en-US" dirty="0"/>
          </a:p>
          <a:p>
            <a:r>
              <a:rPr lang="vi-VN"/>
              <a:t>Công ty của bạn chủ yếu sử dụng nguồn năng lượng nào</a:t>
            </a:r>
            <a:r>
              <a:rPr lang="en-US"/>
              <a:t> ?</a:t>
            </a:r>
            <a:endParaRPr lang="en-US" dirty="0"/>
          </a:p>
          <a:p>
            <a:endParaRPr lang="en-US" dirty="0"/>
          </a:p>
          <a:p>
            <a:r>
              <a:rPr lang="en-US"/>
              <a:t>Giải pháp tiết kiệm năng lượng trong công ty của bạn ?</a:t>
            </a:r>
            <a:endParaRPr lang="en-VN" dirty="0"/>
          </a:p>
          <a:p>
            <a:pPr marL="139700" indent="0">
              <a:buNone/>
            </a:pPr>
            <a:endParaRPr lang="en-VN" dirty="0"/>
          </a:p>
          <a:p>
            <a:pPr marL="139700" indent="0">
              <a:buNone/>
            </a:pPr>
            <a:r>
              <a:rPr lang="en-US" b="1"/>
              <a:t>Trình bày trong 5 phút</a:t>
            </a:r>
            <a:endParaRPr lang="en-VN" b="1" dirty="0"/>
          </a:p>
          <a:p>
            <a:endParaRPr lang="en-VN" dirty="0"/>
          </a:p>
        </p:txBody>
      </p:sp>
    </p:spTree>
    <p:extLst>
      <p:ext uri="{BB962C8B-B14F-4D97-AF65-F5344CB8AC3E}">
        <p14:creationId xmlns:p14="http://schemas.microsoft.com/office/powerpoint/2010/main" val="68633333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p:nvPr>
        </p:nvSpPr>
        <p:spPr/>
        <p:txBody>
          <a:bodyPr>
            <a:noAutofit/>
          </a:bodyPr>
          <a:lstStyle/>
          <a:p>
            <a:r>
              <a:rPr lang="en-US" sz="2400">
                <a:solidFill>
                  <a:schemeClr val="accent1">
                    <a:lumMod val="50000"/>
                  </a:schemeClr>
                </a:solidFill>
              </a:rPr>
              <a:t>Cường độ năng lượng trong các ngành công nghiệp </a:t>
            </a:r>
            <a:br>
              <a:rPr lang="en-US" sz="2400">
                <a:solidFill>
                  <a:schemeClr val="accent1">
                    <a:lumMod val="50000"/>
                  </a:schemeClr>
                </a:solidFill>
              </a:rPr>
            </a:br>
            <a:r>
              <a:rPr lang="en-US" sz="2400">
                <a:solidFill>
                  <a:schemeClr val="accent1">
                    <a:lumMod val="50000"/>
                  </a:schemeClr>
                </a:solidFill>
              </a:rPr>
              <a:t>trọng điểm tại Việt Nam</a:t>
            </a:r>
            <a:endParaRPr lang="en-VN" sz="2400" dirty="0">
              <a:solidFill>
                <a:schemeClr val="accent1">
                  <a:lumMod val="50000"/>
                </a:schemeClr>
              </a:solidFill>
            </a:endParaRPr>
          </a:p>
        </p:txBody>
      </p:sp>
      <p:pic>
        <p:nvPicPr>
          <p:cNvPr id="8" name="Picture 7">
            <a:extLst>
              <a:ext uri="{FF2B5EF4-FFF2-40B4-BE49-F238E27FC236}">
                <a16:creationId xmlns:a16="http://schemas.microsoft.com/office/drawing/2014/main" id="{6EE58507-0E27-08CE-F8CE-68620EA7F6F8}"/>
              </a:ext>
            </a:extLst>
          </p:cNvPr>
          <p:cNvPicPr>
            <a:picLocks noChangeAspect="1"/>
          </p:cNvPicPr>
          <p:nvPr/>
        </p:nvPicPr>
        <p:blipFill>
          <a:blip r:embed="rId3"/>
          <a:stretch>
            <a:fillRect/>
          </a:stretch>
        </p:blipFill>
        <p:spPr>
          <a:xfrm>
            <a:off x="1103933" y="1400267"/>
            <a:ext cx="9984133" cy="4695733"/>
          </a:xfrm>
          <a:prstGeom prst="rect">
            <a:avLst/>
          </a:prstGeom>
        </p:spPr>
      </p:pic>
      <p:sp>
        <p:nvSpPr>
          <p:cNvPr id="10" name="TextBox 9">
            <a:extLst>
              <a:ext uri="{FF2B5EF4-FFF2-40B4-BE49-F238E27FC236}">
                <a16:creationId xmlns:a16="http://schemas.microsoft.com/office/drawing/2014/main" id="{A9FB1340-59C4-C105-15DA-2CCD0EEB89BB}"/>
              </a:ext>
            </a:extLst>
          </p:cNvPr>
          <p:cNvSpPr txBox="1"/>
          <p:nvPr/>
        </p:nvSpPr>
        <p:spPr>
          <a:xfrm>
            <a:off x="4050334" y="5943601"/>
            <a:ext cx="7532066" cy="738664"/>
          </a:xfrm>
          <a:prstGeom prst="rect">
            <a:avLst/>
          </a:prstGeom>
          <a:noFill/>
        </p:spPr>
        <p:txBody>
          <a:bodyPr wrap="square">
            <a:spAutoFit/>
          </a:bodyPr>
          <a:lstStyle/>
          <a:p>
            <a:r>
              <a:rPr lang="en-US" sz="1400" i="1"/>
              <a:t>Hình</a:t>
            </a:r>
            <a:r>
              <a:rPr lang="vi-VN" sz="1400" i="1"/>
              <a:t>: Cải thiện cường độ năng lượng trong các ngành công nghiệp trọng điểm trong giai đoạn 2 của VNEEP </a:t>
            </a:r>
            <a:endParaRPr lang="en-US" sz="1400" i="1"/>
          </a:p>
          <a:p>
            <a:r>
              <a:rPr lang="vi-VN" sz="1400" i="1"/>
              <a:t>Thay đổi cường độ năng lượng trong các ngành công nghiệp trọng điểm</a:t>
            </a:r>
            <a:endParaRPr lang="en-VN" sz="1400" i="1" dirty="0"/>
          </a:p>
        </p:txBody>
      </p:sp>
      <p:sp>
        <p:nvSpPr>
          <p:cNvPr id="2" name="Rectangle 1"/>
          <p:cNvSpPr/>
          <p:nvPr/>
        </p:nvSpPr>
        <p:spPr>
          <a:xfrm>
            <a:off x="2371724" y="5095875"/>
            <a:ext cx="942975"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Sắt thép</a:t>
            </a:r>
          </a:p>
        </p:txBody>
      </p:sp>
      <p:sp>
        <p:nvSpPr>
          <p:cNvPr id="7" name="Rectangle 6"/>
          <p:cNvSpPr/>
          <p:nvPr/>
        </p:nvSpPr>
        <p:spPr>
          <a:xfrm>
            <a:off x="3914774" y="5095874"/>
            <a:ext cx="1209676"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Bột giấy và giấy</a:t>
            </a:r>
          </a:p>
        </p:txBody>
      </p:sp>
      <p:sp>
        <p:nvSpPr>
          <p:cNvPr id="9" name="Rectangle 8"/>
          <p:cNvSpPr/>
          <p:nvPr/>
        </p:nvSpPr>
        <p:spPr>
          <a:xfrm>
            <a:off x="5549277" y="5095874"/>
            <a:ext cx="1318248"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Dệt may và da</a:t>
            </a:r>
          </a:p>
        </p:txBody>
      </p:sp>
      <p:sp>
        <p:nvSpPr>
          <p:cNvPr id="11" name="Rectangle 10"/>
          <p:cNvSpPr/>
          <p:nvPr/>
        </p:nvSpPr>
        <p:spPr>
          <a:xfrm>
            <a:off x="7435226" y="5095873"/>
            <a:ext cx="1632573"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Vật liệu xây dựng khác</a:t>
            </a:r>
          </a:p>
        </p:txBody>
      </p:sp>
      <p:sp>
        <p:nvSpPr>
          <p:cNvPr id="12" name="Rectangle 11"/>
          <p:cNvSpPr/>
          <p:nvPr/>
        </p:nvSpPr>
        <p:spPr>
          <a:xfrm>
            <a:off x="9679329" y="5095873"/>
            <a:ext cx="883896" cy="257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rPr>
              <a:t>Xi măng</a:t>
            </a:r>
          </a:p>
        </p:txBody>
      </p:sp>
      <p:sp>
        <p:nvSpPr>
          <p:cNvPr id="3" name="Rectangle 2"/>
          <p:cNvSpPr/>
          <p:nvPr/>
        </p:nvSpPr>
        <p:spPr>
          <a:xfrm>
            <a:off x="1076326" y="5734882"/>
            <a:ext cx="7619999" cy="2341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a:solidFill>
                  <a:schemeClr val="tx1"/>
                </a:solidFill>
              </a:rPr>
              <a:t>Nguồn: RCEE-NIRAS, Đánh giá chương trình hiệu quả năng lượng Việt Nam – Giai đoạn II (Hà Nội: Danida/MOIT, 2017)</a:t>
            </a:r>
          </a:p>
        </p:txBody>
      </p:sp>
    </p:spTree>
    <p:extLst>
      <p:ext uri="{BB962C8B-B14F-4D97-AF65-F5344CB8AC3E}">
        <p14:creationId xmlns:p14="http://schemas.microsoft.com/office/powerpoint/2010/main" val="3281574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AC6B0-E0AB-D479-576E-0A614311DF4E}"/>
              </a:ext>
            </a:extLst>
          </p:cNvPr>
          <p:cNvSpPr>
            <a:spLocks noGrp="1"/>
          </p:cNvSpPr>
          <p:nvPr>
            <p:ph type="title"/>
          </p:nvPr>
        </p:nvSpPr>
        <p:spPr/>
        <p:txBody>
          <a:bodyPr>
            <a:noAutofit/>
          </a:bodyPr>
          <a:lstStyle/>
          <a:p>
            <a:r>
              <a:rPr lang="vi-VN" sz="3200" dirty="0">
                <a:solidFill>
                  <a:schemeClr val="accent1">
                    <a:lumMod val="50000"/>
                  </a:schemeClr>
                </a:solidFill>
                <a:latin typeface="+mn-lt"/>
              </a:rPr>
              <a:t>N</a:t>
            </a:r>
            <a:r>
              <a:rPr lang="en-US" sz="3200" dirty="0" err="1">
                <a:solidFill>
                  <a:schemeClr val="accent1">
                    <a:lumMod val="50000"/>
                  </a:schemeClr>
                </a:solidFill>
                <a:latin typeface="+mn-lt"/>
              </a:rPr>
              <a:t>gành</a:t>
            </a:r>
            <a:r>
              <a:rPr lang="en-US" sz="3200" dirty="0">
                <a:solidFill>
                  <a:schemeClr val="accent1">
                    <a:lumMod val="50000"/>
                  </a:schemeClr>
                </a:solidFill>
                <a:latin typeface="+mn-lt"/>
              </a:rPr>
              <a:t> </a:t>
            </a:r>
            <a:r>
              <a:rPr lang="en-US" sz="3200" dirty="0" err="1">
                <a:solidFill>
                  <a:schemeClr val="accent1">
                    <a:lumMod val="50000"/>
                  </a:schemeClr>
                </a:solidFill>
                <a:latin typeface="+mn-lt"/>
              </a:rPr>
              <a:t>công</a:t>
            </a:r>
            <a:r>
              <a:rPr lang="en-US" sz="3200" dirty="0">
                <a:solidFill>
                  <a:schemeClr val="accent1">
                    <a:lumMod val="50000"/>
                  </a:schemeClr>
                </a:solidFill>
                <a:latin typeface="+mn-lt"/>
              </a:rPr>
              <a:t> </a:t>
            </a:r>
            <a:r>
              <a:rPr lang="en-US" sz="3200" dirty="0" err="1">
                <a:solidFill>
                  <a:schemeClr val="accent1">
                    <a:lumMod val="50000"/>
                  </a:schemeClr>
                </a:solidFill>
                <a:latin typeface="+mn-lt"/>
              </a:rPr>
              <a:t>nghiệp</a:t>
            </a:r>
            <a:r>
              <a:rPr lang="en-US" sz="3200" dirty="0">
                <a:solidFill>
                  <a:schemeClr val="accent1">
                    <a:lumMod val="50000"/>
                  </a:schemeClr>
                </a:solidFill>
                <a:latin typeface="+mn-lt"/>
              </a:rPr>
              <a:t> </a:t>
            </a:r>
            <a:r>
              <a:rPr lang="en-US" sz="3200" dirty="0" err="1">
                <a:solidFill>
                  <a:schemeClr val="accent1">
                    <a:lumMod val="50000"/>
                  </a:schemeClr>
                </a:solidFill>
                <a:latin typeface="+mn-lt"/>
              </a:rPr>
              <a:t>giấy</a:t>
            </a:r>
            <a:r>
              <a:rPr lang="en-US" sz="3200" dirty="0">
                <a:solidFill>
                  <a:schemeClr val="accent1">
                    <a:lumMod val="50000"/>
                  </a:schemeClr>
                </a:solidFill>
                <a:latin typeface="+mn-lt"/>
              </a:rPr>
              <a:t> </a:t>
            </a:r>
            <a:r>
              <a:rPr lang="en-US" sz="3200" dirty="0" err="1">
                <a:solidFill>
                  <a:schemeClr val="accent1">
                    <a:lumMod val="50000"/>
                  </a:schemeClr>
                </a:solidFill>
                <a:latin typeface="+mn-lt"/>
              </a:rPr>
              <a:t>và</a:t>
            </a:r>
            <a:r>
              <a:rPr lang="en-US" sz="3200" dirty="0">
                <a:solidFill>
                  <a:schemeClr val="accent1">
                    <a:lumMod val="50000"/>
                  </a:schemeClr>
                </a:solidFill>
                <a:latin typeface="+mn-lt"/>
              </a:rPr>
              <a:t> </a:t>
            </a:r>
            <a:r>
              <a:rPr lang="en-US" sz="3200" dirty="0" err="1">
                <a:solidFill>
                  <a:schemeClr val="accent1">
                    <a:lumMod val="50000"/>
                  </a:schemeClr>
                </a:solidFill>
                <a:latin typeface="+mn-lt"/>
              </a:rPr>
              <a:t>bột</a:t>
            </a:r>
            <a:r>
              <a:rPr lang="en-US" sz="3200" dirty="0">
                <a:solidFill>
                  <a:schemeClr val="accent1">
                    <a:lumMod val="50000"/>
                  </a:schemeClr>
                </a:solidFill>
                <a:latin typeface="+mn-lt"/>
              </a:rPr>
              <a:t> </a:t>
            </a:r>
            <a:r>
              <a:rPr lang="en-US" sz="3200" dirty="0" err="1">
                <a:solidFill>
                  <a:schemeClr val="accent1">
                    <a:lumMod val="50000"/>
                  </a:schemeClr>
                </a:solidFill>
                <a:latin typeface="+mn-lt"/>
              </a:rPr>
              <a:t>giấy</a:t>
            </a:r>
            <a:r>
              <a:rPr lang="en-US" sz="3200" dirty="0">
                <a:solidFill>
                  <a:schemeClr val="accent1">
                    <a:lumMod val="50000"/>
                  </a:schemeClr>
                </a:solidFill>
                <a:latin typeface="+mn-lt"/>
              </a:rPr>
              <a:t> </a:t>
            </a:r>
            <a:r>
              <a:rPr lang="en-US" sz="3200" dirty="0" err="1">
                <a:solidFill>
                  <a:schemeClr val="accent1">
                    <a:lumMod val="50000"/>
                  </a:schemeClr>
                </a:solidFill>
                <a:latin typeface="+mn-lt"/>
              </a:rPr>
              <a:t>tại</a:t>
            </a:r>
            <a:r>
              <a:rPr lang="en-US" sz="3200" dirty="0">
                <a:solidFill>
                  <a:schemeClr val="accent1">
                    <a:lumMod val="50000"/>
                  </a:schemeClr>
                </a:solidFill>
                <a:latin typeface="+mn-lt"/>
              </a:rPr>
              <a:t> </a:t>
            </a:r>
            <a:r>
              <a:rPr lang="en-US" sz="3200" dirty="0" err="1">
                <a:solidFill>
                  <a:schemeClr val="accent1">
                    <a:lumMod val="50000"/>
                  </a:schemeClr>
                </a:solidFill>
                <a:latin typeface="+mn-lt"/>
              </a:rPr>
              <a:t>Việt</a:t>
            </a:r>
            <a:r>
              <a:rPr lang="en-US" sz="3200" dirty="0">
                <a:solidFill>
                  <a:schemeClr val="accent1">
                    <a:lumMod val="50000"/>
                  </a:schemeClr>
                </a:solidFill>
                <a:latin typeface="+mn-lt"/>
              </a:rPr>
              <a:t> Nam</a:t>
            </a:r>
            <a:endParaRPr lang="en-US" sz="3200" dirty="0">
              <a:solidFill>
                <a:schemeClr val="accent1">
                  <a:lumMod val="50000"/>
                </a:schemeClr>
              </a:solidFill>
              <a:latin typeface="+mn-lt"/>
              <a:ea typeface="Tahoma" panose="020B0604030504040204" pitchFamily="34" charset="0"/>
              <a:cs typeface="Tahoma" panose="020B0604030504040204" pitchFamily="34" charset="0"/>
            </a:endParaRPr>
          </a:p>
        </p:txBody>
      </p:sp>
      <p:sp>
        <p:nvSpPr>
          <p:cNvPr id="4" name="Rectangle 1">
            <a:extLst>
              <a:ext uri="{FF2B5EF4-FFF2-40B4-BE49-F238E27FC236}">
                <a16:creationId xmlns:a16="http://schemas.microsoft.com/office/drawing/2014/main" id="{42E94682-08F3-DD04-8680-35ABD1086647}"/>
              </a:ext>
            </a:extLst>
          </p:cNvPr>
          <p:cNvSpPr>
            <a:spLocks noGrp="1" noChangeArrowheads="1"/>
          </p:cNvSpPr>
          <p:nvPr>
            <p:ph type="body" idx="1"/>
          </p:nvPr>
        </p:nvSpPr>
        <p:spPr bwMode="auto">
          <a:xfrm>
            <a:off x="609600" y="1406847"/>
            <a:ext cx="11066491" cy="5293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none" lIns="121920" tIns="60960" rIns="121920" bIns="60960" numCol="1" anchor="ctr" anchorCtr="0" compatLnSpc="1">
            <a:prstTxWarp prst="textNoShape">
              <a:avLst/>
            </a:prstTxWarp>
            <a:spAutoFit/>
          </a:bodyPr>
          <a:lstStyle/>
          <a:p>
            <a:pPr marL="0" indent="0" eaLnBrk="0" fontAlgn="base" hangingPunct="0">
              <a:spcBef>
                <a:spcPts val="800"/>
              </a:spcBef>
              <a:spcAft>
                <a:spcPts val="800"/>
              </a:spcAft>
              <a:buClrTx/>
              <a:buSzTx/>
              <a:buNone/>
            </a:pPr>
            <a:r>
              <a:rPr lang="en-US" altLang="en-US" sz="2400" b="1" dirty="0" err="1">
                <a:solidFill>
                  <a:schemeClr val="tx1"/>
                </a:solidFill>
                <a:latin typeface="Arial" panose="020B0604020202020204" pitchFamily="34" charset="0"/>
              </a:rPr>
              <a:t>Diện</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mạo</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ngành</a:t>
            </a:r>
            <a:r>
              <a:rPr lang="en-US" altLang="en-US" sz="2400" b="1" dirty="0">
                <a:solidFill>
                  <a:schemeClr val="tx1"/>
                </a:solidFill>
                <a:latin typeface="Arial" panose="020B0604020202020204" pitchFamily="34" charset="0"/>
              </a:rPr>
              <a:t>:</a:t>
            </a:r>
          </a:p>
          <a:p>
            <a:pPr marL="990575" lvl="1" indent="-380990" eaLnBrk="0" fontAlgn="base" hangingPunct="0">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Việt</a:t>
            </a:r>
            <a:r>
              <a:rPr lang="en-US" altLang="en-US" sz="2400" dirty="0">
                <a:solidFill>
                  <a:schemeClr val="tx1"/>
                </a:solidFill>
                <a:latin typeface="Arial" panose="020B0604020202020204" pitchFamily="34" charset="0"/>
                <a:cs typeface="Arial" panose="020B0604020202020204" pitchFamily="34" charset="0"/>
              </a:rPr>
              <a:t> Nam </a:t>
            </a:r>
            <a:r>
              <a:rPr lang="en-US" altLang="en-US" sz="2400" dirty="0" err="1">
                <a:solidFill>
                  <a:schemeClr val="tx1"/>
                </a:solidFill>
                <a:latin typeface="Arial" panose="020B0604020202020204" pitchFamily="34" charset="0"/>
                <a:cs typeface="Arial" panose="020B0604020202020204" pitchFamily="34" charset="0"/>
              </a:rPr>
              <a:t>nằm</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trong</a:t>
            </a:r>
            <a:r>
              <a:rPr lang="en-US" altLang="en-US" sz="2400" dirty="0">
                <a:solidFill>
                  <a:schemeClr val="tx1"/>
                </a:solidFill>
                <a:latin typeface="Arial" panose="020B0604020202020204" pitchFamily="34" charset="0"/>
                <a:cs typeface="Arial" panose="020B0604020202020204" pitchFamily="34" charset="0"/>
              </a:rPr>
              <a:t> top 10 </a:t>
            </a:r>
            <a:r>
              <a:rPr lang="en-US" altLang="en-US" sz="2400" dirty="0" err="1">
                <a:solidFill>
                  <a:schemeClr val="tx1"/>
                </a:solidFill>
                <a:latin typeface="Arial" panose="020B0604020202020204" pitchFamily="34" charset="0"/>
                <a:cs typeface="Arial" panose="020B0604020202020204" pitchFamily="34" charset="0"/>
              </a:rPr>
              <a:t>quốc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gia</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tiêu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thụ</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giấy</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lớn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nhất</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thế</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giới</a:t>
            </a:r>
            <a:r>
              <a:rPr lang="en-US" altLang="en-US" sz="2400" dirty="0">
                <a:solidFill>
                  <a:schemeClr val="tx1"/>
                </a:solidFill>
                <a:latin typeface="Arial" panose="020B0604020202020204" pitchFamily="34" charset="0"/>
                <a:cs typeface="Arial" panose="020B0604020202020204" pitchFamily="34" charset="0"/>
              </a:rPr>
              <a:t>.</a:t>
            </a:r>
          </a:p>
          <a:p>
            <a:pPr marL="990575" lvl="1" indent="-380990" eaLnBrk="0" fontAlgn="base" hangingPunct="0">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Năng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lực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sản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xuất</a:t>
            </a:r>
            <a:r>
              <a:rPr lang="en-US" altLang="en-US" sz="2400" dirty="0">
                <a:solidFill>
                  <a:schemeClr val="tx1"/>
                </a:solidFill>
                <a:latin typeface="Arial" panose="020B0604020202020204" pitchFamily="34" charset="0"/>
                <a:cs typeface="Arial" panose="020B0604020202020204" pitchFamily="34" charset="0"/>
              </a:rPr>
              <a:t>: 5,3 </a:t>
            </a:r>
            <a:r>
              <a:rPr lang="en-US" altLang="en-US" sz="2400" dirty="0" err="1">
                <a:solidFill>
                  <a:schemeClr val="tx1"/>
                </a:solidFill>
                <a:latin typeface="Arial" panose="020B0604020202020204" pitchFamily="34" charset="0"/>
                <a:cs typeface="Arial" panose="020B0604020202020204" pitchFamily="34" charset="0"/>
              </a:rPr>
              <a:t>triệu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tấn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giấy</a:t>
            </a:r>
            <a:r>
              <a:rPr lang="en-US" altLang="en-US" sz="2400" dirty="0">
                <a:solidFill>
                  <a:schemeClr val="tx1"/>
                </a:solidFill>
                <a:latin typeface="Arial" panose="020B0604020202020204" pitchFamily="34" charset="0"/>
                <a:cs typeface="Arial" panose="020B0604020202020204" pitchFamily="34" charset="0"/>
              </a:rPr>
              <a:t>/</a:t>
            </a:r>
            <a:r>
              <a:rPr lang="en-US" altLang="en-US" sz="2400" dirty="0" err="1">
                <a:solidFill>
                  <a:schemeClr val="tx1"/>
                </a:solidFill>
                <a:latin typeface="Arial" panose="020B0604020202020204" pitchFamily="34" charset="0"/>
                <a:cs typeface="Arial" panose="020B0604020202020204" pitchFamily="34" charset="0"/>
              </a:rPr>
              <a:t>năm</a:t>
            </a:r>
            <a:r>
              <a:rPr lang="en-US" altLang="en-US" sz="2400" dirty="0">
                <a:solidFill>
                  <a:schemeClr val="tx1"/>
                </a:solidFill>
                <a:latin typeface="Arial" panose="020B0604020202020204" pitchFamily="34" charset="0"/>
                <a:cs typeface="Arial" panose="020B0604020202020204" pitchFamily="34" charset="0"/>
              </a:rPr>
              <a:t>.</a:t>
            </a:r>
          </a:p>
          <a:p>
            <a:pPr marL="990575" lvl="1" indent="-380990" eaLnBrk="0" fontAlgn="base" hangingPunct="0">
              <a:spcBef>
                <a:spcPts val="800"/>
              </a:spcBef>
              <a:spcAft>
                <a:spcPts val="800"/>
              </a:spcAft>
              <a:buClrTx/>
              <a:buSzTx/>
              <a:buFont typeface="Wingdings" pitchFamily="2" charset="2"/>
              <a:buChar char="v"/>
            </a:pPr>
            <a:r>
              <a:rPr lang="en-US" altLang="en-US" sz="2400" dirty="0">
                <a:solidFill>
                  <a:schemeClr val="tx1"/>
                </a:solidFill>
                <a:latin typeface="Arial" panose="020B0604020202020204" pitchFamily="34" charset="0"/>
                <a:cs typeface="Arial" panose="020B0604020202020204" pitchFamily="34" charset="0"/>
              </a:rPr>
              <a:t>Nhu </a:t>
            </a:r>
            <a:r>
              <a:rPr lang="en-US" altLang="en-US" sz="2400" dirty="0" err="1">
                <a:solidFill>
                  <a:schemeClr val="tx1"/>
                </a:solidFill>
                <a:latin typeface="Arial" panose="020B0604020202020204" pitchFamily="34" charset="0"/>
                <a:cs typeface="Arial" panose="020B0604020202020204" pitchFamily="34" charset="0"/>
              </a:rPr>
              <a:t>cầu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tiêu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thụ</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giấy</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năm</a:t>
            </a:r>
            <a:r>
              <a:rPr lang="en-US" altLang="en-US" sz="2400" dirty="0">
                <a:solidFill>
                  <a:schemeClr val="tx1"/>
                </a:solidFill>
                <a:latin typeface="Arial" panose="020B0604020202020204" pitchFamily="34" charset="0"/>
                <a:cs typeface="Arial" panose="020B0604020202020204" pitchFamily="34" charset="0"/>
              </a:rPr>
              <a:t> 2023: </a:t>
            </a:r>
            <a:r>
              <a:rPr lang="en-US" altLang="en-US" sz="2400" dirty="0" err="1">
                <a:solidFill>
                  <a:schemeClr val="tx1"/>
                </a:solidFill>
                <a:latin typeface="Arial" panose="020B0604020202020204" pitchFamily="34" charset="0"/>
                <a:cs typeface="Arial" panose="020B0604020202020204" pitchFamily="34" charset="0"/>
              </a:rPr>
              <a:t>hơn</a:t>
            </a:r>
            <a:r>
              <a:rPr lang="en-US" altLang="en-US" sz="2400" dirty="0">
                <a:solidFill>
                  <a:schemeClr val="tx1"/>
                </a:solidFill>
                <a:latin typeface="Arial" panose="020B0604020202020204" pitchFamily="34" charset="0"/>
                <a:cs typeface="Arial" panose="020B0604020202020204" pitchFamily="34" charset="0"/>
              </a:rPr>
              <a:t> 5,9 </a:t>
            </a:r>
            <a:r>
              <a:rPr lang="en-US" altLang="en-US" sz="2400" dirty="0" err="1">
                <a:solidFill>
                  <a:schemeClr val="tx1"/>
                </a:solidFill>
                <a:latin typeface="Arial" panose="020B0604020202020204" pitchFamily="34" charset="0"/>
                <a:cs typeface="Arial" panose="020B0604020202020204" pitchFamily="34" charset="0"/>
              </a:rPr>
              <a:t>triệu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tấn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dự</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kiến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tiếp</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tục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tăng</a:t>
            </a:r>
            <a:r>
              <a:rPr lang="en-US" altLang="en-US" sz="2400" dirty="0">
                <a:solidFill>
                  <a:schemeClr val="tx1"/>
                </a:solidFill>
                <a:latin typeface="Arial" panose="020B0604020202020204" pitchFamily="34" charset="0"/>
                <a:cs typeface="Arial" panose="020B0604020202020204" pitchFamily="34" charset="0"/>
              </a:rPr>
              <a:t>.</a:t>
            </a:r>
          </a:p>
          <a:p>
            <a:pPr marL="0" indent="0" eaLnBrk="0" fontAlgn="base" hangingPunct="0">
              <a:spcBef>
                <a:spcPts val="800"/>
              </a:spcBef>
              <a:spcAft>
                <a:spcPts val="800"/>
              </a:spcAft>
              <a:buClrTx/>
              <a:buSzTx/>
              <a:buNone/>
            </a:pPr>
            <a:r>
              <a:rPr lang="en-US" altLang="en-US" sz="2400" b="1" dirty="0" err="1">
                <a:solidFill>
                  <a:schemeClr val="tx1"/>
                </a:solidFill>
                <a:latin typeface="Arial" panose="020B0604020202020204" pitchFamily="34" charset="0"/>
              </a:rPr>
              <a:t>Phân</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khúc</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sản</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phẩm</a:t>
            </a:r>
            <a:r>
              <a:rPr lang="en-US" altLang="en-US" sz="2400" b="1" dirty="0">
                <a:solidFill>
                  <a:schemeClr val="tx1"/>
                </a:solidFill>
                <a:latin typeface="Arial" panose="020B0604020202020204" pitchFamily="34" charset="0"/>
              </a:rPr>
              <a:t>:</a:t>
            </a:r>
          </a:p>
          <a:p>
            <a:pPr marL="990575" lvl="1" indent="-380990" eaLnBrk="0" fontAlgn="base" hangingPunct="0">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Giấy</a:t>
            </a:r>
            <a:r>
              <a:rPr lang="en-US" altLang="en-US" sz="2400" dirty="0">
                <a:solidFill>
                  <a:schemeClr val="tx1"/>
                </a:solidFill>
                <a:latin typeface="Arial" panose="020B0604020202020204" pitchFamily="34" charset="0"/>
                <a:cs typeface="Arial" panose="020B0604020202020204" pitchFamily="34" charset="0"/>
              </a:rPr>
              <a:t> in, </a:t>
            </a:r>
            <a:r>
              <a:rPr lang="en-US" altLang="en-US" sz="2400" dirty="0" err="1">
                <a:solidFill>
                  <a:schemeClr val="tx1"/>
                </a:solidFill>
                <a:latin typeface="Arial" panose="020B0604020202020204" pitchFamily="34" charset="0"/>
                <a:cs typeface="Arial" panose="020B0604020202020204" pitchFamily="34" charset="0"/>
              </a:rPr>
              <a:t>viết</a:t>
            </a:r>
            <a:r>
              <a:rPr lang="en-US" altLang="en-US" sz="2400" dirty="0">
                <a:solidFill>
                  <a:schemeClr val="tx1"/>
                </a:solidFill>
                <a:latin typeface="Arial" panose="020B0604020202020204" pitchFamily="34" charset="0"/>
                <a:cs typeface="Arial" panose="020B0604020202020204" pitchFamily="34" charset="0"/>
              </a:rPr>
              <a:t>: 10%.</a:t>
            </a:r>
          </a:p>
          <a:p>
            <a:pPr marL="990575" lvl="1" indent="-380990" eaLnBrk="0" fontAlgn="base" hangingPunct="0">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Giấy</a:t>
            </a:r>
            <a:r>
              <a:rPr lang="en-US" altLang="en-US" sz="2400" dirty="0">
                <a:solidFill>
                  <a:schemeClr val="tx1"/>
                </a:solidFill>
                <a:latin typeface="Arial" panose="020B0604020202020204" pitchFamily="34" charset="0"/>
                <a:cs typeface="Arial" panose="020B0604020202020204" pitchFamily="34" charset="0"/>
              </a:rPr>
              <a:t> bao </a:t>
            </a:r>
            <a:r>
              <a:rPr lang="en-US" altLang="en-US" sz="2400" dirty="0" err="1">
                <a:solidFill>
                  <a:schemeClr val="tx1"/>
                </a:solidFill>
                <a:latin typeface="Arial" panose="020B0604020202020204" pitchFamily="34" charset="0"/>
                <a:cs typeface="Arial" panose="020B0604020202020204" pitchFamily="34" charset="0"/>
              </a:rPr>
              <a:t>bì</a:t>
            </a:r>
            <a:r>
              <a:rPr lang="en-US" altLang="en-US" sz="2400" dirty="0">
                <a:solidFill>
                  <a:schemeClr val="tx1"/>
                </a:solidFill>
                <a:latin typeface="Arial" panose="020B0604020202020204" pitchFamily="34" charset="0"/>
                <a:cs typeface="Arial" panose="020B0604020202020204" pitchFamily="34" charset="0"/>
              </a:rPr>
              <a:t>: 75%.</a:t>
            </a:r>
          </a:p>
          <a:p>
            <a:pPr marL="990575" lvl="1" indent="-380990" eaLnBrk="0" fontAlgn="base" hangingPunct="0">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Các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loại</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giấy</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khác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vệ</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sinh</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chuyên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dụng</a:t>
            </a:r>
            <a:r>
              <a:rPr lang="en-US" altLang="en-US" sz="2400" dirty="0">
                <a:solidFill>
                  <a:schemeClr val="tx1"/>
                </a:solidFill>
                <a:latin typeface="Arial" panose="020B0604020202020204" pitchFamily="34" charset="0"/>
                <a:cs typeface="Arial" panose="020B0604020202020204" pitchFamily="34" charset="0"/>
              </a:rPr>
              <a:t>): 15%.</a:t>
            </a:r>
          </a:p>
          <a:p>
            <a:pPr marL="380990" indent="-380990" defTabSz="1219170" eaLnBrk="0" fontAlgn="base" hangingPunct="0">
              <a:spcBef>
                <a:spcPts val="800"/>
              </a:spcBef>
              <a:spcAft>
                <a:spcPts val="800"/>
              </a:spcAft>
              <a:buClrTx/>
              <a:buSzTx/>
              <a:buFont typeface="Wingdings" pitchFamily="2" charset="2"/>
              <a:buChar char="v"/>
            </a:pP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37522538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4548C752-0620-A441-190B-858523AF936B}"/>
              </a:ext>
            </a:extLst>
          </p:cNvPr>
          <p:cNvSpPr>
            <a:spLocks noGrp="1" noChangeArrowheads="1"/>
          </p:cNvSpPr>
          <p:nvPr>
            <p:ph type="body" idx="1"/>
          </p:nvPr>
        </p:nvSpPr>
        <p:spPr bwMode="auto">
          <a:xfrm>
            <a:off x="609600" y="1344231"/>
            <a:ext cx="9896299"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none" lIns="121920" tIns="60960" rIns="121920" bIns="60960" numCol="1" anchor="ctr" anchorCtr="0" compatLnSpc="1">
            <a:prstTxWarp prst="textNoShape">
              <a:avLst/>
            </a:prstTxWarp>
            <a:spAutoFit/>
          </a:bodyPr>
          <a:lstStyle/>
          <a:p>
            <a:pPr marL="0" indent="0" eaLnBrk="0" fontAlgn="base" hangingPunct="0">
              <a:lnSpc>
                <a:spcPct val="150000"/>
              </a:lnSpc>
              <a:spcBef>
                <a:spcPts val="800"/>
              </a:spcBef>
              <a:spcAft>
                <a:spcPts val="800"/>
              </a:spcAft>
              <a:buClrTx/>
              <a:buSzTx/>
              <a:buNone/>
            </a:pPr>
            <a:r>
              <a:rPr lang="en-US" altLang="en-US" sz="2400" b="1" dirty="0" err="1">
                <a:solidFill>
                  <a:schemeClr val="tx1"/>
                </a:solidFill>
                <a:latin typeface="Arial" panose="020B0604020202020204" pitchFamily="34" charset="0"/>
              </a:rPr>
              <a:t>Hiện</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trạng</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sản</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xuất</a:t>
            </a:r>
            <a:r>
              <a:rPr lang="en-US" altLang="en-US" sz="2400" b="1" dirty="0">
                <a:solidFill>
                  <a:schemeClr val="tx1"/>
                </a:solidFill>
                <a:latin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Sản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lượng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bột</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giấy</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trong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nước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khoảng</a:t>
            </a:r>
            <a:r>
              <a:rPr lang="en-US" altLang="en-US" sz="2400" dirty="0">
                <a:solidFill>
                  <a:schemeClr val="tx1"/>
                </a:solidFill>
                <a:latin typeface="Arial" panose="020B0604020202020204" pitchFamily="34" charset="0"/>
                <a:cs typeface="Arial" panose="020B0604020202020204" pitchFamily="34" charset="0"/>
              </a:rPr>
              <a:t> 1,2 </a:t>
            </a:r>
            <a:r>
              <a:rPr lang="en-US" altLang="en-US" sz="2400" dirty="0" err="1">
                <a:solidFill>
                  <a:schemeClr val="tx1"/>
                </a:solidFill>
                <a:latin typeface="Arial" panose="020B0604020202020204" pitchFamily="34" charset="0"/>
                <a:cs typeface="Arial" panose="020B0604020202020204" pitchFamily="34" charset="0"/>
              </a:rPr>
              <a:t>triệu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tấn</a:t>
            </a:r>
            <a:r>
              <a:rPr lang="en-US" altLang="en-US" sz="2400" dirty="0">
                <a:solidFill>
                  <a:schemeClr val="tx1"/>
                </a:solidFill>
                <a:latin typeface="Arial" panose="020B0604020202020204" pitchFamily="34" charset="0"/>
                <a:cs typeface="Arial" panose="020B0604020202020204" pitchFamily="34" charset="0"/>
              </a:rPr>
              <a:t>/</a:t>
            </a:r>
            <a:r>
              <a:rPr lang="en-US" altLang="en-US" sz="2400" dirty="0" err="1">
                <a:solidFill>
                  <a:schemeClr val="tx1"/>
                </a:solidFill>
                <a:latin typeface="Arial" panose="020B0604020202020204" pitchFamily="34" charset="0"/>
                <a:cs typeface="Arial" panose="020B0604020202020204" pitchFamily="34" charset="0"/>
              </a:rPr>
              <a:t>năm</a:t>
            </a:r>
            <a:r>
              <a:rPr lang="en-US" altLang="en-US" sz="24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Phụ</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thuộc</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nhập</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khẩu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hơn</a:t>
            </a:r>
            <a:r>
              <a:rPr lang="en-US" altLang="en-US" sz="2400" dirty="0">
                <a:solidFill>
                  <a:schemeClr val="tx1"/>
                </a:solidFill>
                <a:latin typeface="Arial" panose="020B0604020202020204" pitchFamily="34" charset="0"/>
                <a:cs typeface="Arial" panose="020B0604020202020204" pitchFamily="34" charset="0"/>
              </a:rPr>
              <a:t> 60% </a:t>
            </a:r>
            <a:r>
              <a:rPr lang="en-US" altLang="en-US" sz="2400" dirty="0" err="1">
                <a:solidFill>
                  <a:schemeClr val="tx1"/>
                </a:solidFill>
                <a:latin typeface="Arial" panose="020B0604020202020204" pitchFamily="34" charset="0"/>
                <a:cs typeface="Arial" panose="020B0604020202020204" pitchFamily="34" charset="0"/>
              </a:rPr>
              <a:t>nhu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cầu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bột</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giấy</a:t>
            </a:r>
            <a:r>
              <a:rPr lang="en-US" altLang="en-US" sz="2400" dirty="0">
                <a:solidFill>
                  <a:schemeClr val="tx1"/>
                </a:solidFill>
                <a:latin typeface="Arial" panose="020B0604020202020204" pitchFamily="34" charset="0"/>
                <a:cs typeface="Arial" panose="020B0604020202020204" pitchFamily="34" charset="0"/>
              </a:rPr>
              <a:t>.</a:t>
            </a:r>
          </a:p>
          <a:p>
            <a:pPr marL="0" indent="0" eaLnBrk="0" fontAlgn="base" hangingPunct="0">
              <a:lnSpc>
                <a:spcPct val="150000"/>
              </a:lnSpc>
              <a:spcBef>
                <a:spcPts val="800"/>
              </a:spcBef>
              <a:spcAft>
                <a:spcPts val="800"/>
              </a:spcAft>
              <a:buClrTx/>
              <a:buSzTx/>
              <a:buNone/>
            </a:pPr>
            <a:r>
              <a:rPr lang="en-US" altLang="en-US" sz="2400" b="1" dirty="0" err="1">
                <a:solidFill>
                  <a:schemeClr val="tx1"/>
                </a:solidFill>
                <a:latin typeface="Arial" panose="020B0604020202020204" pitchFamily="34" charset="0"/>
              </a:rPr>
              <a:t>Nguyên</a:t>
            </a:r>
            <a:r>
              <a:rPr lang="en-US" altLang="en-US" sz="2400" b="1" dirty="0">
                <a:solidFill>
                  <a:schemeClr val="tx1"/>
                </a:solidFill>
                <a:latin typeface="Arial" panose="020B0604020202020204" pitchFamily="34" charset="0"/>
              </a:rPr>
              <a:t> </a:t>
            </a:r>
            <a:r>
              <a:rPr lang="en-US" altLang="en-US" sz="2400" b="1" dirty="0" err="1">
                <a:solidFill>
                  <a:schemeClr val="tx1"/>
                </a:solidFill>
                <a:latin typeface="Arial" panose="020B0604020202020204" pitchFamily="34" charset="0"/>
              </a:rPr>
              <a:t>liệu</a:t>
            </a:r>
            <a:r>
              <a:rPr lang="en-US" altLang="en-US" sz="2400" b="1" dirty="0">
                <a:solidFill>
                  <a:schemeClr val="tx1"/>
                </a:solidFill>
                <a:latin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Chủ</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yếu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từ</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gỗ</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rừng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trồng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keo</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bạch</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đàn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và</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giấy</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tái</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chế</a:t>
            </a:r>
            <a:r>
              <a:rPr lang="en-US" altLang="en-US" sz="24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Wingdings" pitchFamily="2" charset="2"/>
              <a:buChar char="v"/>
            </a:pPr>
            <a:r>
              <a:rPr lang="en-US" altLang="en-US" sz="2400" dirty="0" err="1">
                <a:solidFill>
                  <a:schemeClr val="tx1"/>
                </a:solidFill>
                <a:latin typeface="Arial" panose="020B0604020202020204" pitchFamily="34" charset="0"/>
                <a:cs typeface="Arial" panose="020B0604020202020204" pitchFamily="34" charset="0"/>
              </a:rPr>
              <a:t>Hạn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chế</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về</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nguồn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nguyên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liệu</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tự</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nhiên</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và</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công</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nghệ</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chế</a:t>
            </a:r>
            <a:r>
              <a:rPr lang="en-US" altLang="en-US" sz="2400" dirty="0">
                <a:solidFill>
                  <a:schemeClr val="tx1"/>
                </a:solidFill>
                <a:latin typeface="Arial" panose="020B0604020202020204" pitchFamily="34" charset="0"/>
                <a:cs typeface="Arial" panose="020B0604020202020204" pitchFamily="34" charset="0"/>
              </a:rPr>
              <a:t> </a:t>
            </a:r>
            <a:r>
              <a:rPr lang="en-US" altLang="en-US" sz="2400" dirty="0" err="1">
                <a:solidFill>
                  <a:schemeClr val="tx1"/>
                </a:solidFill>
                <a:latin typeface="Arial" panose="020B0604020202020204" pitchFamily="34" charset="0"/>
                <a:cs typeface="Arial" panose="020B0604020202020204" pitchFamily="34" charset="0"/>
              </a:rPr>
              <a:t>biến</a:t>
            </a:r>
            <a:r>
              <a:rPr lang="en-US" altLang="en-US" sz="2400" dirty="0">
                <a:solidFill>
                  <a:schemeClr val="tx1"/>
                </a:solidFill>
                <a:latin typeface="Arial" panose="020B0604020202020204" pitchFamily="34" charset="0"/>
                <a:cs typeface="Arial" panose="020B0604020202020204" pitchFamily="34" charset="0"/>
              </a:rPr>
              <a:t>.</a:t>
            </a:r>
          </a:p>
        </p:txBody>
      </p:sp>
      <p:sp>
        <p:nvSpPr>
          <p:cNvPr id="6" name="Title 1">
            <a:extLst>
              <a:ext uri="{FF2B5EF4-FFF2-40B4-BE49-F238E27FC236}">
                <a16:creationId xmlns:a16="http://schemas.microsoft.com/office/drawing/2014/main" id="{5A80A4DF-E473-58A4-E065-A5854B5B7DF4}"/>
              </a:ext>
            </a:extLst>
          </p:cNvPr>
          <p:cNvSpPr>
            <a:spLocks noGrp="1"/>
          </p:cNvSpPr>
          <p:nvPr>
            <p:ph type="title"/>
          </p:nvPr>
        </p:nvSpPr>
        <p:spPr>
          <a:xfrm>
            <a:off x="609600" y="517767"/>
            <a:ext cx="10972800" cy="495200"/>
          </a:xfrm>
        </p:spPr>
        <p:txBody>
          <a:bodyPr>
            <a:noAutofit/>
          </a:bodyPr>
          <a:lstStyle/>
          <a:p>
            <a:r>
              <a:rPr lang="vi-VN" sz="3200" dirty="0">
                <a:solidFill>
                  <a:schemeClr val="accent1">
                    <a:lumMod val="50000"/>
                  </a:schemeClr>
                </a:solidFill>
                <a:latin typeface="+mn-lt"/>
              </a:rPr>
              <a:t>N</a:t>
            </a:r>
            <a:r>
              <a:rPr lang="en-US" sz="3200" dirty="0" err="1">
                <a:solidFill>
                  <a:schemeClr val="accent1">
                    <a:lumMod val="50000"/>
                  </a:schemeClr>
                </a:solidFill>
                <a:latin typeface="+mn-lt"/>
              </a:rPr>
              <a:t>gành</a:t>
            </a:r>
            <a:r>
              <a:rPr lang="en-US" sz="3200" dirty="0">
                <a:solidFill>
                  <a:schemeClr val="accent1">
                    <a:lumMod val="50000"/>
                  </a:schemeClr>
                </a:solidFill>
                <a:latin typeface="+mn-lt"/>
              </a:rPr>
              <a:t> </a:t>
            </a:r>
            <a:r>
              <a:rPr lang="en-US" sz="3200" dirty="0" err="1">
                <a:solidFill>
                  <a:schemeClr val="accent1">
                    <a:lumMod val="50000"/>
                  </a:schemeClr>
                </a:solidFill>
                <a:latin typeface="+mn-lt"/>
              </a:rPr>
              <a:t>công</a:t>
            </a:r>
            <a:r>
              <a:rPr lang="en-US" sz="3200" dirty="0">
                <a:solidFill>
                  <a:schemeClr val="accent1">
                    <a:lumMod val="50000"/>
                  </a:schemeClr>
                </a:solidFill>
                <a:latin typeface="+mn-lt"/>
              </a:rPr>
              <a:t> </a:t>
            </a:r>
            <a:r>
              <a:rPr lang="en-US" sz="3200" dirty="0" err="1">
                <a:solidFill>
                  <a:schemeClr val="accent1">
                    <a:lumMod val="50000"/>
                  </a:schemeClr>
                </a:solidFill>
                <a:latin typeface="+mn-lt"/>
              </a:rPr>
              <a:t>nghiệp</a:t>
            </a:r>
            <a:r>
              <a:rPr lang="en-US" sz="3200" dirty="0">
                <a:solidFill>
                  <a:schemeClr val="accent1">
                    <a:lumMod val="50000"/>
                  </a:schemeClr>
                </a:solidFill>
                <a:latin typeface="+mn-lt"/>
              </a:rPr>
              <a:t> </a:t>
            </a:r>
            <a:r>
              <a:rPr lang="en-US" sz="3200" dirty="0" err="1">
                <a:solidFill>
                  <a:schemeClr val="accent1">
                    <a:lumMod val="50000"/>
                  </a:schemeClr>
                </a:solidFill>
                <a:latin typeface="+mn-lt"/>
              </a:rPr>
              <a:t>giấy</a:t>
            </a:r>
            <a:r>
              <a:rPr lang="en-US" sz="3200" dirty="0">
                <a:solidFill>
                  <a:schemeClr val="accent1">
                    <a:lumMod val="50000"/>
                  </a:schemeClr>
                </a:solidFill>
                <a:latin typeface="+mn-lt"/>
              </a:rPr>
              <a:t> </a:t>
            </a:r>
            <a:r>
              <a:rPr lang="en-US" sz="3200" dirty="0" err="1">
                <a:solidFill>
                  <a:schemeClr val="accent1">
                    <a:lumMod val="50000"/>
                  </a:schemeClr>
                </a:solidFill>
                <a:latin typeface="+mn-lt"/>
              </a:rPr>
              <a:t>và</a:t>
            </a:r>
            <a:r>
              <a:rPr lang="en-US" sz="3200" dirty="0">
                <a:solidFill>
                  <a:schemeClr val="accent1">
                    <a:lumMod val="50000"/>
                  </a:schemeClr>
                </a:solidFill>
                <a:latin typeface="+mn-lt"/>
              </a:rPr>
              <a:t> </a:t>
            </a:r>
            <a:r>
              <a:rPr lang="en-US" sz="3200" dirty="0" err="1">
                <a:solidFill>
                  <a:schemeClr val="accent1">
                    <a:lumMod val="50000"/>
                  </a:schemeClr>
                </a:solidFill>
                <a:latin typeface="+mn-lt"/>
              </a:rPr>
              <a:t>bột</a:t>
            </a:r>
            <a:r>
              <a:rPr lang="en-US" sz="3200" dirty="0">
                <a:solidFill>
                  <a:schemeClr val="accent1">
                    <a:lumMod val="50000"/>
                  </a:schemeClr>
                </a:solidFill>
                <a:latin typeface="+mn-lt"/>
              </a:rPr>
              <a:t> </a:t>
            </a:r>
            <a:r>
              <a:rPr lang="en-US" sz="3200" dirty="0" err="1">
                <a:solidFill>
                  <a:schemeClr val="accent1">
                    <a:lumMod val="50000"/>
                  </a:schemeClr>
                </a:solidFill>
                <a:latin typeface="+mn-lt"/>
              </a:rPr>
              <a:t>giấy</a:t>
            </a:r>
            <a:r>
              <a:rPr lang="en-US" sz="3200" dirty="0">
                <a:solidFill>
                  <a:schemeClr val="accent1">
                    <a:lumMod val="50000"/>
                  </a:schemeClr>
                </a:solidFill>
                <a:latin typeface="+mn-lt"/>
              </a:rPr>
              <a:t> </a:t>
            </a:r>
            <a:r>
              <a:rPr lang="en-US" sz="3200" dirty="0" err="1">
                <a:solidFill>
                  <a:schemeClr val="accent1">
                    <a:lumMod val="50000"/>
                  </a:schemeClr>
                </a:solidFill>
                <a:latin typeface="+mn-lt"/>
              </a:rPr>
              <a:t>tại</a:t>
            </a:r>
            <a:r>
              <a:rPr lang="en-US" sz="3200" dirty="0">
                <a:solidFill>
                  <a:schemeClr val="accent1">
                    <a:lumMod val="50000"/>
                  </a:schemeClr>
                </a:solidFill>
                <a:latin typeface="+mn-lt"/>
              </a:rPr>
              <a:t> </a:t>
            </a:r>
            <a:r>
              <a:rPr lang="en-US" sz="3200" dirty="0" err="1">
                <a:solidFill>
                  <a:schemeClr val="accent1">
                    <a:lumMod val="50000"/>
                  </a:schemeClr>
                </a:solidFill>
                <a:latin typeface="+mn-lt"/>
              </a:rPr>
              <a:t>Việt</a:t>
            </a:r>
            <a:r>
              <a:rPr lang="en-US" sz="3200" dirty="0">
                <a:solidFill>
                  <a:schemeClr val="accent1">
                    <a:lumMod val="50000"/>
                  </a:schemeClr>
                </a:solidFill>
                <a:latin typeface="+mn-lt"/>
              </a:rPr>
              <a:t> Nam</a:t>
            </a:r>
            <a:endParaRPr lang="en-US" sz="3200" dirty="0">
              <a:solidFill>
                <a:schemeClr val="accent1">
                  <a:lumMod val="50000"/>
                </a:schemeClr>
              </a:solidFill>
              <a:latin typeface="+mn-lt"/>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867888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9A549532-A43B-7048-0A2C-7160FB292ECF}"/>
              </a:ext>
            </a:extLst>
          </p:cNvPr>
          <p:cNvSpPr>
            <a:spLocks noGrp="1" noChangeArrowheads="1"/>
          </p:cNvSpPr>
          <p:nvPr>
            <p:ph type="body" idx="1"/>
          </p:nvPr>
        </p:nvSpPr>
        <p:spPr bwMode="auto">
          <a:xfrm>
            <a:off x="609600" y="1497755"/>
            <a:ext cx="10972800" cy="4739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spcBef>
                <a:spcPts val="800"/>
              </a:spcBef>
              <a:spcAft>
                <a:spcPts val="800"/>
              </a:spcAft>
              <a:buClrTx/>
              <a:buSzTx/>
              <a:buNone/>
            </a:pPr>
            <a:r>
              <a:rPr lang="en-US" altLang="en-US" b="1" dirty="0" err="1">
                <a:solidFill>
                  <a:schemeClr val="tx1"/>
                </a:solidFill>
                <a:latin typeface="Arial" panose="020B0604020202020204" pitchFamily="34" charset="0"/>
              </a:rPr>
              <a:t>Tác</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động</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môi</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trường</a:t>
            </a:r>
            <a:r>
              <a:rPr lang="en-US" altLang="en-US" b="1" dirty="0">
                <a:solidFill>
                  <a:schemeClr val="tx1"/>
                </a:solidFill>
                <a:latin typeface="Arial" panose="020B0604020202020204" pitchFamily="34" charset="0"/>
              </a:rPr>
              <a:t>:</a:t>
            </a:r>
          </a:p>
          <a:p>
            <a:pPr marL="990575" lvl="1" indent="-380990" eaLnBrk="0" fontAlgn="base" hangingPunct="0">
              <a:spcBef>
                <a:spcPts val="800"/>
              </a:spcBef>
              <a:spcAft>
                <a:spcPts val="80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Sản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xuất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giấy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tiêu</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thụ</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nhiều</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nước</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và</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hóa</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chất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gây</a:t>
            </a:r>
            <a:r>
              <a:rPr lang="en-US" altLang="en-US" sz="2000" dirty="0">
                <a:solidFill>
                  <a:schemeClr val="tx1"/>
                </a:solidFill>
                <a:latin typeface="Arial" panose="020B0604020202020204" pitchFamily="34" charset="0"/>
                <a:cs typeface="Arial" panose="020B0604020202020204" pitchFamily="34" charset="0"/>
              </a:rPr>
              <a:t> ô </a:t>
            </a:r>
            <a:r>
              <a:rPr lang="en-US" altLang="en-US" sz="2000" dirty="0" err="1">
                <a:solidFill>
                  <a:schemeClr val="tx1"/>
                </a:solidFill>
                <a:latin typeface="Arial" panose="020B0604020202020204" pitchFamily="34" charset="0"/>
                <a:cs typeface="Arial" panose="020B0604020202020204" pitchFamily="34" charset="0"/>
              </a:rPr>
              <a:t>nhiễm</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nguồn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nước</a:t>
            </a:r>
            <a:r>
              <a:rPr lang="en-US" altLang="en-US" sz="2000" dirty="0">
                <a:solidFill>
                  <a:schemeClr val="tx1"/>
                </a:solidFill>
                <a:latin typeface="Arial" panose="020B0604020202020204" pitchFamily="34" charset="0"/>
                <a:cs typeface="Arial" panose="020B0604020202020204" pitchFamily="34" charset="0"/>
              </a:rPr>
              <a:t>.</a:t>
            </a:r>
          </a:p>
          <a:p>
            <a:pPr marL="990575" lvl="1" indent="-380990" eaLnBrk="0" fontAlgn="base" hangingPunct="0">
              <a:spcBef>
                <a:spcPts val="800"/>
              </a:spcBef>
              <a:spcAft>
                <a:spcPts val="80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Chất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thải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rắn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từ</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bột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giấy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làm</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gia</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áp</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lực</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xử</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lý</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rác</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thải</a:t>
            </a:r>
            <a:r>
              <a:rPr lang="en-US" altLang="en-US" sz="2000" dirty="0">
                <a:solidFill>
                  <a:schemeClr val="tx1"/>
                </a:solidFill>
                <a:latin typeface="Arial" panose="020B0604020202020204" pitchFamily="34" charset="0"/>
                <a:cs typeface="Arial" panose="020B0604020202020204" pitchFamily="34" charset="0"/>
              </a:rPr>
              <a:t>.</a:t>
            </a:r>
            <a:endParaRPr lang="vi-VN" altLang="en-US" sz="2000" dirty="0">
              <a:solidFill>
                <a:schemeClr val="tx1"/>
              </a:solidFill>
              <a:latin typeface="Arial" panose="020B0604020202020204" pitchFamily="34" charset="0"/>
              <a:cs typeface="Arial" panose="020B0604020202020204" pitchFamily="34" charset="0"/>
            </a:endParaRPr>
          </a:p>
          <a:p>
            <a:pPr marL="0" indent="0" eaLnBrk="0" fontAlgn="base" hangingPunct="0">
              <a:spcBef>
                <a:spcPts val="800"/>
              </a:spcBef>
              <a:spcAft>
                <a:spcPts val="800"/>
              </a:spcAft>
              <a:buClrTx/>
              <a:buSzTx/>
              <a:buNone/>
            </a:pPr>
            <a:r>
              <a:rPr lang="en-US" altLang="en-US" b="1" dirty="0">
                <a:solidFill>
                  <a:schemeClr val="tx1"/>
                </a:solidFill>
                <a:latin typeface="Arial" panose="020B0604020202020204" pitchFamily="34" charset="0"/>
              </a:rPr>
              <a:t>Xu </a:t>
            </a:r>
            <a:r>
              <a:rPr lang="en-US" altLang="en-US" b="1" dirty="0" err="1">
                <a:solidFill>
                  <a:schemeClr val="tx1"/>
                </a:solidFill>
                <a:latin typeface="Arial" panose="020B0604020202020204" pitchFamily="34" charset="0"/>
              </a:rPr>
              <a:t>hướng</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thị</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trường</a:t>
            </a:r>
            <a:r>
              <a:rPr lang="en-US" altLang="en-US" b="1" dirty="0">
                <a:solidFill>
                  <a:schemeClr val="tx1"/>
                </a:solidFill>
                <a:latin typeface="Arial" panose="020B0604020202020204" pitchFamily="34" charset="0"/>
              </a:rPr>
              <a:t>:</a:t>
            </a:r>
          </a:p>
          <a:p>
            <a:pPr marL="990575" lvl="1" indent="-380990" eaLnBrk="0" fontAlgn="base" hangingPunct="0">
              <a:spcBef>
                <a:spcPts val="800"/>
              </a:spcBef>
              <a:spcAft>
                <a:spcPts val="80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Tăng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trưởng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của</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ngành</a:t>
            </a:r>
            <a:r>
              <a:rPr lang="en-US" altLang="en-US" sz="2000" dirty="0">
                <a:solidFill>
                  <a:schemeClr val="tx1"/>
                </a:solidFill>
                <a:latin typeface="Arial" panose="020B0604020202020204" pitchFamily="34" charset="0"/>
                <a:cs typeface="Arial" panose="020B0604020202020204" pitchFamily="34" charset="0"/>
              </a:rPr>
              <a:t> bao </a:t>
            </a:r>
            <a:r>
              <a:rPr lang="en-US" altLang="en-US" sz="2000" dirty="0" err="1">
                <a:solidFill>
                  <a:schemeClr val="tx1"/>
                </a:solidFill>
                <a:latin typeface="Arial" panose="020B0604020202020204" pitchFamily="34" charset="0"/>
                <a:cs typeface="Arial" panose="020B0604020202020204" pitchFamily="34" charset="0"/>
              </a:rPr>
              <a:t>bì</a:t>
            </a:r>
            <a:r>
              <a:rPr lang="en-US" altLang="en-US" sz="2000" dirty="0">
                <a:solidFill>
                  <a:schemeClr val="tx1"/>
                </a:solidFill>
                <a:latin typeface="Arial" panose="020B0604020202020204" pitchFamily="34" charset="0"/>
                <a:cs typeface="Arial" panose="020B0604020202020204" pitchFamily="34" charset="0"/>
              </a:rPr>
              <a:t> do </a:t>
            </a:r>
            <a:r>
              <a:rPr lang="en-US" altLang="en-US" sz="2000" dirty="0" err="1">
                <a:solidFill>
                  <a:schemeClr val="tx1"/>
                </a:solidFill>
                <a:latin typeface="Arial" panose="020B0604020202020204" pitchFamily="34" charset="0"/>
                <a:cs typeface="Arial" panose="020B0604020202020204" pitchFamily="34" charset="0"/>
              </a:rPr>
              <a:t>thương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mại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điện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tử</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bùng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nổ</a:t>
            </a:r>
            <a:r>
              <a:rPr lang="en-US" altLang="en-US" sz="2000" dirty="0">
                <a:solidFill>
                  <a:schemeClr val="tx1"/>
                </a:solidFill>
                <a:latin typeface="Arial" panose="020B0604020202020204" pitchFamily="34" charset="0"/>
                <a:cs typeface="Arial" panose="020B0604020202020204" pitchFamily="34" charset="0"/>
              </a:rPr>
              <a:t>.</a:t>
            </a:r>
          </a:p>
          <a:p>
            <a:pPr marL="990575" lvl="1" indent="-380990" eaLnBrk="0" fontAlgn="base" hangingPunct="0">
              <a:spcBef>
                <a:spcPts val="800"/>
              </a:spcBef>
              <a:spcAft>
                <a:spcPts val="800"/>
              </a:spcAft>
              <a:buClrTx/>
              <a:buSzTx/>
              <a:buFont typeface="Wingdings" pitchFamily="2" charset="2"/>
              <a:buChar char="v"/>
            </a:pPr>
            <a:r>
              <a:rPr lang="en-US" altLang="en-US" sz="2000" dirty="0">
                <a:solidFill>
                  <a:schemeClr val="tx1"/>
                </a:solidFill>
                <a:latin typeface="Arial" panose="020B0604020202020204" pitchFamily="34" charset="0"/>
                <a:cs typeface="Arial" panose="020B0604020202020204" pitchFamily="34" charset="0"/>
              </a:rPr>
              <a:t>Nhu </a:t>
            </a:r>
            <a:r>
              <a:rPr lang="en-US" altLang="en-US" sz="2000" dirty="0" err="1">
                <a:solidFill>
                  <a:schemeClr val="tx1"/>
                </a:solidFill>
                <a:latin typeface="Arial" panose="020B0604020202020204" pitchFamily="34" charset="0"/>
                <a:cs typeface="Arial" panose="020B0604020202020204" pitchFamily="34" charset="0"/>
              </a:rPr>
              <a:t>cầu</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giấy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vệ</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sinh</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và</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giấy</a:t>
            </a:r>
            <a:r>
              <a:rPr lang="en-US" altLang="en-US" sz="2000" dirty="0">
                <a:solidFill>
                  <a:schemeClr val="tx1"/>
                </a:solidFill>
                <a:latin typeface="Arial" panose="020B0604020202020204" pitchFamily="34" charset="0"/>
                <a:cs typeface="Arial" panose="020B0604020202020204" pitchFamily="34" charset="0"/>
              </a:rPr>
              <a:t> in </a:t>
            </a:r>
            <a:r>
              <a:rPr lang="en-US" altLang="en-US" sz="2000" dirty="0" err="1">
                <a:solidFill>
                  <a:schemeClr val="tx1"/>
                </a:solidFill>
                <a:latin typeface="Arial" panose="020B0604020202020204" pitchFamily="34" charset="0"/>
                <a:cs typeface="Arial" panose="020B0604020202020204" pitchFamily="34" charset="0"/>
              </a:rPr>
              <a:t>ấn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ổn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định</a:t>
            </a:r>
            <a:r>
              <a:rPr lang="en-US" altLang="en-US" sz="2000" dirty="0">
                <a:solidFill>
                  <a:schemeClr val="tx1"/>
                </a:solidFill>
                <a:latin typeface="Arial" panose="020B0604020202020204" pitchFamily="34" charset="0"/>
                <a:cs typeface="Arial" panose="020B0604020202020204" pitchFamily="34" charset="0"/>
              </a:rPr>
              <a:t>.</a:t>
            </a:r>
          </a:p>
          <a:p>
            <a:pPr marL="0" indent="0" eaLnBrk="0" fontAlgn="base" hangingPunct="0">
              <a:spcBef>
                <a:spcPts val="800"/>
              </a:spcBef>
              <a:spcAft>
                <a:spcPts val="800"/>
              </a:spcAft>
              <a:buClrTx/>
              <a:buSzTx/>
              <a:buNone/>
            </a:pPr>
            <a:r>
              <a:rPr lang="en-US" altLang="en-US" b="1" dirty="0" err="1">
                <a:solidFill>
                  <a:schemeClr val="tx1"/>
                </a:solidFill>
                <a:latin typeface="Arial" panose="020B0604020202020204" pitchFamily="34" charset="0"/>
              </a:rPr>
              <a:t>Dự</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báo</a:t>
            </a:r>
            <a:r>
              <a:rPr lang="en-US" altLang="en-US" b="1" dirty="0">
                <a:solidFill>
                  <a:schemeClr val="tx1"/>
                </a:solidFill>
                <a:latin typeface="Arial" panose="020B0604020202020204" pitchFamily="34" charset="0"/>
              </a:rPr>
              <a:t>:</a:t>
            </a:r>
          </a:p>
          <a:p>
            <a:pPr marL="990575" lvl="1" indent="-380990" eaLnBrk="0" fontAlgn="base" hangingPunct="0">
              <a:spcBef>
                <a:spcPts val="800"/>
              </a:spcBef>
              <a:spcAft>
                <a:spcPts val="80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Tăng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trưởng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trung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bình</a:t>
            </a:r>
            <a:r>
              <a:rPr lang="en-US" altLang="en-US" sz="2000" dirty="0">
                <a:solidFill>
                  <a:schemeClr val="tx1"/>
                </a:solidFill>
                <a:latin typeface="Arial" panose="020B0604020202020204" pitchFamily="34" charset="0"/>
                <a:cs typeface="Arial" panose="020B0604020202020204" pitchFamily="34" charset="0"/>
              </a:rPr>
              <a:t> 10%/</a:t>
            </a:r>
            <a:r>
              <a:rPr lang="en-US" altLang="en-US" sz="2000" dirty="0" err="1">
                <a:solidFill>
                  <a:schemeClr val="tx1"/>
                </a:solidFill>
                <a:latin typeface="Arial" panose="020B0604020202020204" pitchFamily="34" charset="0"/>
                <a:cs typeface="Arial" panose="020B0604020202020204" pitchFamily="34" charset="0"/>
              </a:rPr>
              <a:t>năm</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đến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năm</a:t>
            </a:r>
            <a:r>
              <a:rPr lang="en-US" altLang="en-US" sz="2000" dirty="0">
                <a:solidFill>
                  <a:schemeClr val="tx1"/>
                </a:solidFill>
                <a:latin typeface="Arial" panose="020B0604020202020204" pitchFamily="34" charset="0"/>
                <a:cs typeface="Arial" panose="020B0604020202020204" pitchFamily="34" charset="0"/>
              </a:rPr>
              <a:t> 2030.</a:t>
            </a:r>
          </a:p>
          <a:p>
            <a:pPr marL="990575" lvl="1" indent="-380990" eaLnBrk="0" fontAlgn="base" hangingPunct="0">
              <a:spcBef>
                <a:spcPts val="800"/>
              </a:spcBef>
              <a:spcAft>
                <a:spcPts val="80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Động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lực</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từ</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tiêu</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dùng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nội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địa</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và</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xuất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khẩu</a:t>
            </a:r>
            <a:r>
              <a:rPr lang="en-US" altLang="en-US" sz="2000" dirty="0">
                <a:solidFill>
                  <a:schemeClr val="tx1"/>
                </a:solidFill>
                <a:latin typeface="Arial" panose="020B0604020202020204" pitchFamily="34" charset="0"/>
                <a:cs typeface="Arial" panose="020B0604020202020204" pitchFamily="34" charset="0"/>
              </a:rPr>
              <a:t>.</a:t>
            </a:r>
          </a:p>
        </p:txBody>
      </p:sp>
      <p:sp>
        <p:nvSpPr>
          <p:cNvPr id="8" name="Title 1">
            <a:extLst>
              <a:ext uri="{FF2B5EF4-FFF2-40B4-BE49-F238E27FC236}">
                <a16:creationId xmlns:a16="http://schemas.microsoft.com/office/drawing/2014/main" id="{A63BAA19-F02C-3B10-F231-E6106A8CA381}"/>
              </a:ext>
            </a:extLst>
          </p:cNvPr>
          <p:cNvSpPr txBox="1">
            <a:spLocks/>
          </p:cNvSpPr>
          <p:nvPr/>
        </p:nvSpPr>
        <p:spPr>
          <a:xfrm>
            <a:off x="609600" y="529579"/>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Arial" panose="020B0604020202020204" pitchFamily="34" charset="0"/>
                <a:cs typeface="Arial" panose="020B0604020202020204" pitchFamily="34" charset="0"/>
              </a:rPr>
              <a:t>N</a:t>
            </a:r>
            <a:r>
              <a:rPr lang="en-US" sz="3200" dirty="0" err="1">
                <a:solidFill>
                  <a:schemeClr val="accent1">
                    <a:lumMod val="50000"/>
                  </a:schemeClr>
                </a:solidFill>
                <a:latin typeface="Arial" panose="020B0604020202020204" pitchFamily="34" charset="0"/>
                <a:cs typeface="Arial" panose="020B0604020202020204" pitchFamily="34" charset="0"/>
              </a:rPr>
              <a:t>gành</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công</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nghiệp</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giấy</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và</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bột</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giấy</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tại</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Việt</a:t>
            </a:r>
            <a:r>
              <a:rPr lang="en-US" sz="3200" dirty="0">
                <a:solidFill>
                  <a:schemeClr val="accent1">
                    <a:lumMod val="50000"/>
                  </a:schemeClr>
                </a:solidFill>
                <a:latin typeface="Arial" panose="020B0604020202020204" pitchFamily="34" charset="0"/>
                <a:cs typeface="Arial" panose="020B0604020202020204" pitchFamily="34" charset="0"/>
              </a:rPr>
              <a:t> 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751750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F09793DD-5060-CB20-DCC1-79AB1587FAC5}"/>
              </a:ext>
            </a:extLst>
          </p:cNvPr>
          <p:cNvSpPr>
            <a:spLocks noGrp="1" noChangeArrowheads="1"/>
          </p:cNvSpPr>
          <p:nvPr>
            <p:ph type="body" idx="1"/>
          </p:nvPr>
        </p:nvSpPr>
        <p:spPr bwMode="auto">
          <a:xfrm>
            <a:off x="639507" y="1350216"/>
            <a:ext cx="10741507" cy="4444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30000"/>
              </a:lnSpc>
              <a:spcBef>
                <a:spcPct val="0"/>
              </a:spcBef>
              <a:spcAft>
                <a:spcPct val="0"/>
              </a:spcAft>
              <a:buClrTx/>
              <a:buSzTx/>
              <a:buNone/>
            </a:pPr>
            <a:r>
              <a:rPr lang="en-US" altLang="en-US" sz="2400" b="1">
                <a:solidFill>
                  <a:schemeClr val="tx1"/>
                </a:solidFill>
              </a:rPr>
              <a:t>Những thách thức hiện tại:</a:t>
            </a:r>
          </a:p>
          <a:p>
            <a:pPr marL="342900" indent="-342900" algn="just" eaLnBrk="0" fontAlgn="base" hangingPunct="0">
              <a:lnSpc>
                <a:spcPct val="130000"/>
              </a:lnSpc>
              <a:spcBef>
                <a:spcPct val="0"/>
              </a:spcBef>
              <a:spcAft>
                <a:spcPct val="0"/>
              </a:spcAft>
              <a:buClrTx/>
              <a:buSzTx/>
            </a:pPr>
            <a:r>
              <a:rPr lang="vi-VN" sz="2400"/>
              <a:t>Nhiều nhà máy vẫn sử dụng công nghệ lỗi thời, tiêu tốn nhiều năng lượng.</a:t>
            </a:r>
            <a:endParaRPr lang="en-US" sz="2400"/>
          </a:p>
          <a:p>
            <a:pPr marL="342900" indent="-342900" algn="just" eaLnBrk="0" fontAlgn="base" hangingPunct="0">
              <a:lnSpc>
                <a:spcPct val="130000"/>
              </a:lnSpc>
              <a:spcBef>
                <a:spcPct val="0"/>
              </a:spcBef>
              <a:spcAft>
                <a:spcPct val="0"/>
              </a:spcAft>
              <a:buClrTx/>
              <a:buSzTx/>
            </a:pPr>
            <a:r>
              <a:rPr lang="vi-VN" sz="2400"/>
              <a:t>Mức độ tự động hóa vẫn còn thấp so với các nước phát triển.</a:t>
            </a:r>
            <a:endParaRPr lang="en-US" sz="2400"/>
          </a:p>
          <a:p>
            <a:pPr marL="0" indent="0" algn="just" eaLnBrk="0" fontAlgn="base" hangingPunct="0">
              <a:lnSpc>
                <a:spcPct val="130000"/>
              </a:lnSpc>
              <a:spcBef>
                <a:spcPct val="0"/>
              </a:spcBef>
              <a:spcAft>
                <a:spcPct val="0"/>
              </a:spcAft>
              <a:buClrTx/>
              <a:buSzTx/>
              <a:buNone/>
            </a:pPr>
            <a:r>
              <a:rPr lang="en-US" altLang="en-US" sz="2400" b="1">
                <a:solidFill>
                  <a:schemeClr val="tx1"/>
                </a:solidFill>
              </a:rPr>
              <a:t>Hướng cải thiện:</a:t>
            </a:r>
          </a:p>
          <a:p>
            <a:pPr marL="342900" indent="-342900" algn="just" eaLnBrk="0" fontAlgn="base" hangingPunct="0">
              <a:lnSpc>
                <a:spcPct val="130000"/>
              </a:lnSpc>
              <a:spcBef>
                <a:spcPct val="0"/>
              </a:spcBef>
              <a:spcAft>
                <a:spcPct val="0"/>
              </a:spcAft>
              <a:buClrTx/>
              <a:buSzTx/>
            </a:pPr>
            <a:r>
              <a:rPr lang="vi-VN" sz="2400"/>
              <a:t>Đầu tư vào công nghệ tái chế: Nâng cao hiệu quả tái chế và tiết kiệm năng lượng.</a:t>
            </a:r>
            <a:endParaRPr lang="en-US" sz="2400"/>
          </a:p>
          <a:p>
            <a:pPr marL="342900" indent="-342900" eaLnBrk="0" fontAlgn="base" hangingPunct="0">
              <a:lnSpc>
                <a:spcPct val="130000"/>
              </a:lnSpc>
              <a:spcBef>
                <a:spcPct val="0"/>
              </a:spcBef>
              <a:spcAft>
                <a:spcPct val="0"/>
              </a:spcAft>
              <a:buClrTx/>
              <a:buSzTx/>
            </a:pPr>
            <a:r>
              <a:rPr lang="en-US" sz="2400"/>
              <a:t>Áp dụng số hóa: Tích hợp các công cụ kỹ thuật số vào quá trình quản lý và sản suất</a:t>
            </a:r>
            <a:br>
              <a:rPr lang="en-US" altLang="en-US" sz="2400" b="1">
                <a:solidFill>
                  <a:schemeClr val="tx1"/>
                </a:solidFill>
              </a:rPr>
            </a:br>
            <a:endParaRPr lang="en-US" altLang="en-US" sz="2400" dirty="0">
              <a:solidFill>
                <a:schemeClr val="tx1"/>
              </a:solidFill>
              <a:cs typeface="Arial" panose="020B0604020202020204" pitchFamily="34" charset="0"/>
            </a:endParaRPr>
          </a:p>
        </p:txBody>
      </p:sp>
      <p:sp>
        <p:nvSpPr>
          <p:cNvPr id="7" name="Title 1">
            <a:extLst>
              <a:ext uri="{FF2B5EF4-FFF2-40B4-BE49-F238E27FC236}">
                <a16:creationId xmlns:a16="http://schemas.microsoft.com/office/drawing/2014/main" id="{A63BAA19-F02C-3B10-F231-E6106A8CA381}"/>
              </a:ext>
            </a:extLst>
          </p:cNvPr>
          <p:cNvSpPr txBox="1">
            <a:spLocks/>
          </p:cNvSpPr>
          <p:nvPr/>
        </p:nvSpPr>
        <p:spPr>
          <a:xfrm>
            <a:off x="609600" y="529579"/>
            <a:ext cx="10972800" cy="49520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3200" dirty="0">
                <a:solidFill>
                  <a:schemeClr val="accent1">
                    <a:lumMod val="50000"/>
                  </a:schemeClr>
                </a:solidFill>
                <a:latin typeface="Arial" panose="020B0604020202020204" pitchFamily="34" charset="0"/>
                <a:cs typeface="Arial" panose="020B0604020202020204" pitchFamily="34" charset="0"/>
              </a:rPr>
              <a:t>N</a:t>
            </a:r>
            <a:r>
              <a:rPr lang="en-US" sz="3200" dirty="0" err="1">
                <a:solidFill>
                  <a:schemeClr val="accent1">
                    <a:lumMod val="50000"/>
                  </a:schemeClr>
                </a:solidFill>
                <a:latin typeface="Arial" panose="020B0604020202020204" pitchFamily="34" charset="0"/>
                <a:cs typeface="Arial" panose="020B0604020202020204" pitchFamily="34" charset="0"/>
              </a:rPr>
              <a:t>gành</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công</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nghiệp</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giấy</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và</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bột</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giấy</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tại</a:t>
            </a:r>
            <a:r>
              <a:rPr lang="en-US" sz="3200" dirty="0">
                <a:solidFill>
                  <a:schemeClr val="accent1">
                    <a:lumMod val="50000"/>
                  </a:schemeClr>
                </a:solidFill>
                <a:latin typeface="Arial" panose="020B0604020202020204" pitchFamily="34" charset="0"/>
                <a:cs typeface="Arial" panose="020B0604020202020204" pitchFamily="34" charset="0"/>
              </a:rPr>
              <a:t> </a:t>
            </a:r>
            <a:r>
              <a:rPr lang="en-US" sz="3200" dirty="0" err="1">
                <a:solidFill>
                  <a:schemeClr val="accent1">
                    <a:lumMod val="50000"/>
                  </a:schemeClr>
                </a:solidFill>
                <a:latin typeface="Arial" panose="020B0604020202020204" pitchFamily="34" charset="0"/>
                <a:cs typeface="Arial" panose="020B0604020202020204" pitchFamily="34" charset="0"/>
              </a:rPr>
              <a:t>Việt</a:t>
            </a:r>
            <a:r>
              <a:rPr lang="en-US" sz="3200" dirty="0">
                <a:solidFill>
                  <a:schemeClr val="accent1">
                    <a:lumMod val="50000"/>
                  </a:schemeClr>
                </a:solidFill>
                <a:latin typeface="Arial" panose="020B0604020202020204" pitchFamily="34" charset="0"/>
                <a:cs typeface="Arial" panose="020B0604020202020204" pitchFamily="34" charset="0"/>
              </a:rPr>
              <a:t> Nam</a:t>
            </a:r>
            <a:endParaRPr lang="en-US" sz="3200" dirty="0">
              <a:solidFill>
                <a:schemeClr val="accent1">
                  <a:lumMod val="50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536316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953384B-7E3C-A3F9-40FA-51E61F5E3760}"/>
              </a:ext>
            </a:extLst>
          </p:cNvPr>
          <p:cNvSpPr>
            <a:spLocks noGrp="1"/>
          </p:cNvSpPr>
          <p:nvPr>
            <p:ph type="title"/>
          </p:nvPr>
        </p:nvSpPr>
        <p:spPr/>
        <p:txBody>
          <a:bodyPr>
            <a:noAutofit/>
          </a:bodyPr>
          <a:lstStyle/>
          <a:p>
            <a:r>
              <a:rPr lang="vi-VN" sz="3200" dirty="0">
                <a:solidFill>
                  <a:schemeClr val="accent1">
                    <a:lumMod val="50000"/>
                  </a:schemeClr>
                </a:solidFill>
                <a:latin typeface="+mn-lt"/>
              </a:rPr>
              <a:t>Tiêu thụ năng lượng trong ngành giấy và bột giấy</a:t>
            </a:r>
            <a:endParaRPr lang="en-US" sz="3200" dirty="0">
              <a:solidFill>
                <a:schemeClr val="accent1">
                  <a:lumMod val="50000"/>
                </a:schemeClr>
              </a:solidFill>
              <a:latin typeface="+mn-lt"/>
            </a:endParaRPr>
          </a:p>
        </p:txBody>
      </p:sp>
      <p:sp>
        <p:nvSpPr>
          <p:cNvPr id="8" name="Rectangle 1">
            <a:extLst>
              <a:ext uri="{FF2B5EF4-FFF2-40B4-BE49-F238E27FC236}">
                <a16:creationId xmlns:a16="http://schemas.microsoft.com/office/drawing/2014/main" id="{2D164EB8-4376-2713-70E8-411F3EDB136E}"/>
              </a:ext>
            </a:extLst>
          </p:cNvPr>
          <p:cNvSpPr>
            <a:spLocks noGrp="1" noChangeArrowheads="1"/>
          </p:cNvSpPr>
          <p:nvPr>
            <p:ph type="body" idx="1"/>
          </p:nvPr>
        </p:nvSpPr>
        <p:spPr bwMode="auto">
          <a:xfrm>
            <a:off x="609600" y="1205800"/>
            <a:ext cx="11228439" cy="5047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lnSpc>
                <a:spcPct val="130000"/>
              </a:lnSpc>
              <a:spcBef>
                <a:spcPts val="400"/>
              </a:spcBef>
              <a:spcAft>
                <a:spcPts val="400"/>
              </a:spcAft>
              <a:buClrTx/>
              <a:buSzTx/>
              <a:buNone/>
            </a:pPr>
            <a:r>
              <a:rPr lang="en-US" altLang="en-US" dirty="0" err="1">
                <a:solidFill>
                  <a:schemeClr val="tx1"/>
                </a:solidFill>
              </a:rPr>
              <a:t>Ngành</a:t>
            </a:r>
            <a:r>
              <a:rPr lang="en-US" altLang="en-US" dirty="0">
                <a:solidFill>
                  <a:schemeClr val="tx1"/>
                </a:solidFill>
              </a:rPr>
              <a:t> </a:t>
            </a:r>
            <a:r>
              <a:rPr lang="en-US" altLang="en-US" dirty="0" err="1">
                <a:solidFill>
                  <a:schemeClr val="tx1"/>
                </a:solidFill>
              </a:rPr>
              <a:t>giấy</a:t>
            </a:r>
            <a:r>
              <a:rPr lang="en-US" altLang="en-US" dirty="0">
                <a:solidFill>
                  <a:schemeClr val="tx1"/>
                </a:solidFill>
              </a:rPr>
              <a:t> </a:t>
            </a:r>
            <a:r>
              <a:rPr lang="en-US" altLang="en-US" dirty="0" err="1">
                <a:solidFill>
                  <a:schemeClr val="tx1"/>
                </a:solidFill>
              </a:rPr>
              <a:t>và</a:t>
            </a:r>
            <a:r>
              <a:rPr lang="en-US" altLang="en-US" dirty="0">
                <a:solidFill>
                  <a:schemeClr val="tx1"/>
                </a:solidFill>
              </a:rPr>
              <a:t> </a:t>
            </a:r>
            <a:r>
              <a:rPr lang="en-US" altLang="en-US" dirty="0" err="1">
                <a:solidFill>
                  <a:schemeClr val="tx1"/>
                </a:solidFill>
              </a:rPr>
              <a:t>bột</a:t>
            </a:r>
            <a:r>
              <a:rPr lang="en-US" altLang="en-US" dirty="0">
                <a:solidFill>
                  <a:schemeClr val="tx1"/>
                </a:solidFill>
              </a:rPr>
              <a:t> </a:t>
            </a:r>
            <a:r>
              <a:rPr lang="en-US" altLang="en-US" dirty="0" err="1">
                <a:solidFill>
                  <a:schemeClr val="tx1"/>
                </a:solidFill>
              </a:rPr>
              <a:t>giấy</a:t>
            </a:r>
            <a:r>
              <a:rPr lang="en-US" altLang="en-US" dirty="0">
                <a:solidFill>
                  <a:schemeClr val="tx1"/>
                </a:solidFill>
              </a:rPr>
              <a:t> </a:t>
            </a:r>
            <a:r>
              <a:rPr lang="en-US" altLang="en-US" dirty="0" err="1">
                <a:solidFill>
                  <a:schemeClr val="tx1"/>
                </a:solidFill>
              </a:rPr>
              <a:t>thuộc</a:t>
            </a:r>
            <a:r>
              <a:rPr lang="en-US" altLang="en-US" dirty="0">
                <a:solidFill>
                  <a:schemeClr val="tx1"/>
                </a:solidFill>
              </a:rPr>
              <a:t> </a:t>
            </a:r>
            <a:r>
              <a:rPr lang="en-US" altLang="en-US" dirty="0" err="1">
                <a:solidFill>
                  <a:schemeClr val="tx1"/>
                </a:solidFill>
              </a:rPr>
              <a:t>nhóm</a:t>
            </a:r>
            <a:r>
              <a:rPr lang="en-US" altLang="en-US" dirty="0">
                <a:solidFill>
                  <a:schemeClr val="tx1"/>
                </a:solidFill>
              </a:rPr>
              <a:t> </a:t>
            </a:r>
            <a:r>
              <a:rPr lang="en-US" altLang="en-US" dirty="0" err="1">
                <a:solidFill>
                  <a:schemeClr val="tx1"/>
                </a:solidFill>
              </a:rPr>
              <a:t>tiêu</a:t>
            </a:r>
            <a:r>
              <a:rPr lang="en-US" altLang="en-US" dirty="0">
                <a:solidFill>
                  <a:schemeClr val="tx1"/>
                </a:solidFill>
              </a:rPr>
              <a:t> </a:t>
            </a:r>
            <a:r>
              <a:rPr lang="en-US" altLang="en-US" dirty="0" err="1">
                <a:solidFill>
                  <a:schemeClr val="tx1"/>
                </a:solidFill>
              </a:rPr>
              <a:t>thụ</a:t>
            </a:r>
            <a:r>
              <a:rPr lang="en-US" altLang="en-US" dirty="0">
                <a:solidFill>
                  <a:schemeClr val="tx1"/>
                </a:solidFill>
              </a:rPr>
              <a:t> </a:t>
            </a:r>
            <a:r>
              <a:rPr lang="en-US" altLang="en-US" dirty="0" err="1">
                <a:solidFill>
                  <a:schemeClr val="tx1"/>
                </a:solidFill>
              </a:rPr>
              <a:t>năng</a:t>
            </a:r>
            <a:r>
              <a:rPr lang="en-US" altLang="en-US" dirty="0">
                <a:solidFill>
                  <a:schemeClr val="tx1"/>
                </a:solidFill>
              </a:rPr>
              <a:t> </a:t>
            </a:r>
            <a:r>
              <a:rPr lang="en-US" altLang="en-US" dirty="0" err="1">
                <a:solidFill>
                  <a:schemeClr val="tx1"/>
                </a:solidFill>
              </a:rPr>
              <a:t>lượng</a:t>
            </a:r>
            <a:r>
              <a:rPr lang="en-US" altLang="en-US" dirty="0">
                <a:solidFill>
                  <a:schemeClr val="tx1"/>
                </a:solidFill>
              </a:rPr>
              <a:t> </a:t>
            </a:r>
            <a:r>
              <a:rPr lang="en-US" altLang="en-US" dirty="0" err="1">
                <a:solidFill>
                  <a:schemeClr val="tx1"/>
                </a:solidFill>
              </a:rPr>
              <a:t>nhiều</a:t>
            </a:r>
            <a:r>
              <a:rPr lang="en-US" altLang="en-US" dirty="0">
                <a:solidFill>
                  <a:schemeClr val="tx1"/>
                </a:solidFill>
              </a:rPr>
              <a:t> </a:t>
            </a:r>
            <a:r>
              <a:rPr lang="en-US" altLang="en-US" dirty="0" err="1">
                <a:solidFill>
                  <a:schemeClr val="tx1"/>
                </a:solidFill>
              </a:rPr>
              <a:t>nhất</a:t>
            </a:r>
            <a:r>
              <a:rPr lang="en-US" altLang="en-US" dirty="0">
                <a:solidFill>
                  <a:schemeClr val="tx1"/>
                </a:solidFill>
              </a:rPr>
              <a:t> </a:t>
            </a:r>
            <a:r>
              <a:rPr lang="en-US" altLang="en-US" dirty="0" err="1">
                <a:solidFill>
                  <a:schemeClr val="tx1"/>
                </a:solidFill>
              </a:rPr>
              <a:t>trong</a:t>
            </a:r>
            <a:r>
              <a:rPr lang="en-US" altLang="en-US" dirty="0">
                <a:solidFill>
                  <a:schemeClr val="tx1"/>
                </a:solidFill>
              </a:rPr>
              <a:t> </a:t>
            </a:r>
            <a:r>
              <a:rPr lang="en-US" altLang="en-US" dirty="0" err="1">
                <a:solidFill>
                  <a:schemeClr val="tx1"/>
                </a:solidFill>
              </a:rPr>
              <a:t>công</a:t>
            </a:r>
            <a:r>
              <a:rPr lang="en-US" altLang="en-US" dirty="0">
                <a:solidFill>
                  <a:schemeClr val="tx1"/>
                </a:solidFill>
              </a:rPr>
              <a:t> </a:t>
            </a:r>
            <a:r>
              <a:rPr lang="en-US" altLang="en-US" dirty="0" err="1">
                <a:solidFill>
                  <a:schemeClr val="tx1"/>
                </a:solidFill>
              </a:rPr>
              <a:t>nghiệp</a:t>
            </a:r>
            <a:r>
              <a:rPr lang="en-US" altLang="en-US" dirty="0">
                <a:solidFill>
                  <a:schemeClr val="tx1"/>
                </a:solidFill>
              </a:rPr>
              <a:t> </a:t>
            </a:r>
            <a:r>
              <a:rPr lang="en-US" altLang="en-US" dirty="0" err="1">
                <a:solidFill>
                  <a:schemeClr val="tx1"/>
                </a:solidFill>
              </a:rPr>
              <a:t>sản</a:t>
            </a:r>
            <a:r>
              <a:rPr lang="en-US" altLang="en-US" dirty="0">
                <a:solidFill>
                  <a:schemeClr val="tx1"/>
                </a:solidFill>
              </a:rPr>
              <a:t> </a:t>
            </a:r>
            <a:r>
              <a:rPr lang="en-US" altLang="en-US" dirty="0" err="1">
                <a:solidFill>
                  <a:schemeClr val="tx1"/>
                </a:solidFill>
              </a:rPr>
              <a:t>xuất</a:t>
            </a:r>
            <a:r>
              <a:rPr lang="en-US" altLang="en-US" dirty="0">
                <a:solidFill>
                  <a:schemeClr val="tx1"/>
                </a:solidFill>
              </a:rPr>
              <a:t>.</a:t>
            </a:r>
          </a:p>
          <a:p>
            <a:pPr marL="0" indent="0" eaLnBrk="0" fontAlgn="base" hangingPunct="0">
              <a:lnSpc>
                <a:spcPct val="130000"/>
              </a:lnSpc>
              <a:spcBef>
                <a:spcPts val="400"/>
              </a:spcBef>
              <a:spcAft>
                <a:spcPts val="400"/>
              </a:spcAft>
              <a:buClrTx/>
              <a:buSzTx/>
              <a:buNone/>
            </a:pPr>
            <a:r>
              <a:rPr lang="en-US" altLang="en-US" b="1" dirty="0">
                <a:solidFill>
                  <a:schemeClr val="tx1"/>
                </a:solidFill>
              </a:rPr>
              <a:t>Các </a:t>
            </a:r>
            <a:r>
              <a:rPr lang="en-US" altLang="en-US" b="1" dirty="0" err="1">
                <a:solidFill>
                  <a:schemeClr val="tx1"/>
                </a:solidFill>
              </a:rPr>
              <a:t>nguồn</a:t>
            </a:r>
            <a:r>
              <a:rPr lang="en-US" altLang="en-US" b="1" dirty="0">
                <a:solidFill>
                  <a:schemeClr val="tx1"/>
                </a:solidFill>
              </a:rPr>
              <a:t> </a:t>
            </a:r>
            <a:r>
              <a:rPr lang="en-US" altLang="en-US" b="1" dirty="0" err="1">
                <a:solidFill>
                  <a:schemeClr val="tx1"/>
                </a:solidFill>
              </a:rPr>
              <a:t>năng</a:t>
            </a:r>
            <a:r>
              <a:rPr lang="en-US" altLang="en-US" b="1" dirty="0">
                <a:solidFill>
                  <a:schemeClr val="tx1"/>
                </a:solidFill>
              </a:rPr>
              <a:t> </a:t>
            </a:r>
            <a:r>
              <a:rPr lang="en-US" altLang="en-US" b="1" dirty="0" err="1">
                <a:solidFill>
                  <a:schemeClr val="tx1"/>
                </a:solidFill>
              </a:rPr>
              <a:t>lượng</a:t>
            </a:r>
            <a:r>
              <a:rPr lang="en-US" altLang="en-US" b="1" dirty="0">
                <a:solidFill>
                  <a:schemeClr val="tx1"/>
                </a:solidFill>
              </a:rPr>
              <a:t> </a:t>
            </a:r>
            <a:r>
              <a:rPr lang="en-US" altLang="en-US" b="1" dirty="0" err="1">
                <a:solidFill>
                  <a:schemeClr val="tx1"/>
                </a:solidFill>
              </a:rPr>
              <a:t>chính</a:t>
            </a:r>
            <a:r>
              <a:rPr lang="en-US" altLang="en-US" b="1" dirty="0">
                <a:solidFill>
                  <a:schemeClr val="tx1"/>
                </a:solidFill>
              </a:rPr>
              <a:t>: </a:t>
            </a:r>
          </a:p>
          <a:p>
            <a:pPr marL="342900" indent="-342900" eaLnBrk="0" fontAlgn="base" hangingPunct="0">
              <a:lnSpc>
                <a:spcPct val="130000"/>
              </a:lnSpc>
              <a:spcBef>
                <a:spcPts val="400"/>
              </a:spcBef>
              <a:spcAft>
                <a:spcPts val="400"/>
              </a:spcAft>
              <a:buClrTx/>
              <a:buSzTx/>
            </a:pPr>
            <a:r>
              <a:rPr lang="en-US" altLang="en-US" dirty="0" err="1">
                <a:solidFill>
                  <a:schemeClr val="tx1"/>
                </a:solidFill>
              </a:rPr>
              <a:t>Điện</a:t>
            </a:r>
            <a:r>
              <a:rPr lang="en-US" altLang="en-US" dirty="0">
                <a:solidFill>
                  <a:schemeClr val="tx1"/>
                </a:solidFill>
              </a:rPr>
              <a:t>, than, </a:t>
            </a:r>
            <a:r>
              <a:rPr lang="en-US" altLang="en-US" dirty="0" err="1">
                <a:solidFill>
                  <a:schemeClr val="tx1"/>
                </a:solidFill>
              </a:rPr>
              <a:t>khí</a:t>
            </a:r>
            <a:r>
              <a:rPr lang="en-US" altLang="en-US" dirty="0">
                <a:solidFill>
                  <a:schemeClr val="tx1"/>
                </a:solidFill>
              </a:rPr>
              <a:t> </a:t>
            </a:r>
            <a:r>
              <a:rPr lang="en-US" altLang="en-US" dirty="0" err="1">
                <a:solidFill>
                  <a:schemeClr val="tx1"/>
                </a:solidFill>
              </a:rPr>
              <a:t>tự</a:t>
            </a:r>
            <a:r>
              <a:rPr lang="en-US" altLang="en-US" dirty="0">
                <a:solidFill>
                  <a:schemeClr val="tx1"/>
                </a:solidFill>
              </a:rPr>
              <a:t> </a:t>
            </a:r>
            <a:r>
              <a:rPr lang="en-US" altLang="en-US" dirty="0" err="1">
                <a:solidFill>
                  <a:schemeClr val="tx1"/>
                </a:solidFill>
              </a:rPr>
              <a:t>nhiên</a:t>
            </a:r>
            <a:r>
              <a:rPr lang="en-US" altLang="en-US" dirty="0">
                <a:solidFill>
                  <a:schemeClr val="tx1"/>
                </a:solidFill>
              </a:rPr>
              <a:t>, </a:t>
            </a:r>
            <a:r>
              <a:rPr lang="en-US" altLang="en-US" dirty="0" err="1">
                <a:solidFill>
                  <a:schemeClr val="tx1"/>
                </a:solidFill>
              </a:rPr>
              <a:t>và</a:t>
            </a:r>
            <a:r>
              <a:rPr lang="en-US" altLang="en-US" dirty="0">
                <a:solidFill>
                  <a:schemeClr val="tx1"/>
                </a:solidFill>
              </a:rPr>
              <a:t> </a:t>
            </a:r>
            <a:r>
              <a:rPr lang="en-US" altLang="en-US" dirty="0" err="1">
                <a:solidFill>
                  <a:schemeClr val="tx1"/>
                </a:solidFill>
              </a:rPr>
              <a:t>năng</a:t>
            </a:r>
            <a:r>
              <a:rPr lang="en-US" altLang="en-US" dirty="0">
                <a:solidFill>
                  <a:schemeClr val="tx1"/>
                </a:solidFill>
              </a:rPr>
              <a:t> </a:t>
            </a:r>
            <a:r>
              <a:rPr lang="en-US" altLang="en-US" dirty="0" err="1">
                <a:solidFill>
                  <a:schemeClr val="tx1"/>
                </a:solidFill>
              </a:rPr>
              <a:t>lượng</a:t>
            </a:r>
            <a:r>
              <a:rPr lang="en-US" altLang="en-US" dirty="0">
                <a:solidFill>
                  <a:schemeClr val="tx1"/>
                </a:solidFill>
              </a:rPr>
              <a:t> </a:t>
            </a:r>
            <a:r>
              <a:rPr lang="en-US" altLang="en-US" dirty="0" err="1">
                <a:solidFill>
                  <a:schemeClr val="tx1"/>
                </a:solidFill>
              </a:rPr>
              <a:t>sinh</a:t>
            </a:r>
            <a:r>
              <a:rPr lang="en-US" altLang="en-US" dirty="0">
                <a:solidFill>
                  <a:schemeClr val="tx1"/>
                </a:solidFill>
              </a:rPr>
              <a:t> </a:t>
            </a:r>
            <a:r>
              <a:rPr lang="en-US" altLang="en-US" dirty="0" err="1">
                <a:solidFill>
                  <a:schemeClr val="tx1"/>
                </a:solidFill>
              </a:rPr>
              <a:t>khối</a:t>
            </a:r>
            <a:r>
              <a:rPr lang="en-US" altLang="en-US" dirty="0">
                <a:solidFill>
                  <a:schemeClr val="tx1"/>
                </a:solidFill>
              </a:rPr>
              <a:t>.</a:t>
            </a:r>
          </a:p>
          <a:p>
            <a:pPr marL="342900" indent="-342900" eaLnBrk="0" fontAlgn="base" hangingPunct="0">
              <a:lnSpc>
                <a:spcPct val="130000"/>
              </a:lnSpc>
              <a:spcBef>
                <a:spcPts val="400"/>
              </a:spcBef>
              <a:spcAft>
                <a:spcPts val="400"/>
              </a:spcAft>
              <a:buClrTx/>
              <a:buSzTx/>
            </a:pPr>
            <a:r>
              <a:rPr lang="en-US" altLang="en-US" dirty="0" err="1">
                <a:solidFill>
                  <a:schemeClr val="tx1"/>
                </a:solidFill>
              </a:rPr>
              <a:t>Tiêu</a:t>
            </a:r>
            <a:r>
              <a:rPr lang="en-US" altLang="en-US" dirty="0">
                <a:solidFill>
                  <a:schemeClr val="tx1"/>
                </a:solidFill>
              </a:rPr>
              <a:t> </a:t>
            </a:r>
            <a:r>
              <a:rPr lang="en-US" altLang="en-US" dirty="0" err="1">
                <a:solidFill>
                  <a:schemeClr val="tx1"/>
                </a:solidFill>
              </a:rPr>
              <a:t>thụ</a:t>
            </a:r>
            <a:r>
              <a:rPr lang="en-US" altLang="en-US" dirty="0">
                <a:solidFill>
                  <a:schemeClr val="tx1"/>
                </a:solidFill>
              </a:rPr>
              <a:t> </a:t>
            </a:r>
            <a:r>
              <a:rPr lang="en-US" altLang="en-US" dirty="0" err="1">
                <a:solidFill>
                  <a:schemeClr val="tx1"/>
                </a:solidFill>
              </a:rPr>
              <a:t>năng</a:t>
            </a:r>
            <a:r>
              <a:rPr lang="en-US" altLang="en-US" dirty="0">
                <a:solidFill>
                  <a:schemeClr val="tx1"/>
                </a:solidFill>
              </a:rPr>
              <a:t> </a:t>
            </a:r>
            <a:r>
              <a:rPr lang="en-US" altLang="en-US" dirty="0" err="1">
                <a:solidFill>
                  <a:schemeClr val="tx1"/>
                </a:solidFill>
              </a:rPr>
              <a:t>lượng</a:t>
            </a:r>
            <a:r>
              <a:rPr lang="en-US" altLang="en-US" dirty="0">
                <a:solidFill>
                  <a:schemeClr val="tx1"/>
                </a:solidFill>
              </a:rPr>
              <a:t> </a:t>
            </a:r>
            <a:r>
              <a:rPr lang="en-US" altLang="en-US" dirty="0" err="1">
                <a:solidFill>
                  <a:schemeClr val="tx1"/>
                </a:solidFill>
              </a:rPr>
              <a:t>lớn</a:t>
            </a:r>
            <a:r>
              <a:rPr lang="en-US" altLang="en-US" dirty="0">
                <a:solidFill>
                  <a:schemeClr val="tx1"/>
                </a:solidFill>
              </a:rPr>
              <a:t> </a:t>
            </a:r>
            <a:r>
              <a:rPr lang="en-US" altLang="en-US" dirty="0" err="1">
                <a:solidFill>
                  <a:schemeClr val="tx1"/>
                </a:solidFill>
              </a:rPr>
              <a:t>trong</a:t>
            </a:r>
            <a:r>
              <a:rPr lang="en-US" altLang="en-US" dirty="0">
                <a:solidFill>
                  <a:schemeClr val="tx1"/>
                </a:solidFill>
              </a:rPr>
              <a:t> </a:t>
            </a:r>
            <a:r>
              <a:rPr lang="en-US" altLang="en-US" dirty="0" err="1">
                <a:solidFill>
                  <a:schemeClr val="tx1"/>
                </a:solidFill>
              </a:rPr>
              <a:t>các</a:t>
            </a:r>
            <a:r>
              <a:rPr lang="en-US" altLang="en-US" dirty="0">
                <a:solidFill>
                  <a:schemeClr val="tx1"/>
                </a:solidFill>
              </a:rPr>
              <a:t> </a:t>
            </a:r>
            <a:r>
              <a:rPr lang="en-US" altLang="en-US" dirty="0" err="1">
                <a:solidFill>
                  <a:schemeClr val="tx1"/>
                </a:solidFill>
              </a:rPr>
              <a:t>khâu</a:t>
            </a:r>
            <a:r>
              <a:rPr lang="en-US" altLang="en-US" dirty="0">
                <a:solidFill>
                  <a:schemeClr val="tx1"/>
                </a:solidFill>
              </a:rPr>
              <a:t> </a:t>
            </a:r>
            <a:r>
              <a:rPr lang="en-US" altLang="en-US" dirty="0" err="1">
                <a:solidFill>
                  <a:schemeClr val="tx1"/>
                </a:solidFill>
              </a:rPr>
              <a:t>sấy</a:t>
            </a:r>
            <a:r>
              <a:rPr lang="en-US" altLang="en-US" dirty="0">
                <a:solidFill>
                  <a:schemeClr val="tx1"/>
                </a:solidFill>
              </a:rPr>
              <a:t>, </a:t>
            </a:r>
            <a:r>
              <a:rPr lang="en-US" altLang="en-US" dirty="0" err="1">
                <a:solidFill>
                  <a:schemeClr val="tx1"/>
                </a:solidFill>
              </a:rPr>
              <a:t>sản</a:t>
            </a:r>
            <a:r>
              <a:rPr lang="en-US" altLang="en-US" dirty="0">
                <a:solidFill>
                  <a:schemeClr val="tx1"/>
                </a:solidFill>
              </a:rPr>
              <a:t> </a:t>
            </a:r>
            <a:r>
              <a:rPr lang="en-US" altLang="en-US" dirty="0" err="1">
                <a:solidFill>
                  <a:schemeClr val="tx1"/>
                </a:solidFill>
              </a:rPr>
              <a:t>xuất</a:t>
            </a:r>
            <a:r>
              <a:rPr lang="en-US" altLang="en-US" dirty="0">
                <a:solidFill>
                  <a:schemeClr val="tx1"/>
                </a:solidFill>
              </a:rPr>
              <a:t> </a:t>
            </a:r>
            <a:r>
              <a:rPr lang="en-US" altLang="en-US" dirty="0" err="1">
                <a:solidFill>
                  <a:schemeClr val="tx1"/>
                </a:solidFill>
              </a:rPr>
              <a:t>bột</a:t>
            </a:r>
            <a:r>
              <a:rPr lang="en-US" altLang="en-US" dirty="0">
                <a:solidFill>
                  <a:schemeClr val="tx1"/>
                </a:solidFill>
              </a:rPr>
              <a:t> </a:t>
            </a:r>
            <a:r>
              <a:rPr lang="en-US" altLang="en-US" dirty="0" err="1">
                <a:solidFill>
                  <a:schemeClr val="tx1"/>
                </a:solidFill>
              </a:rPr>
              <a:t>giấy</a:t>
            </a:r>
            <a:r>
              <a:rPr lang="en-US" altLang="en-US" dirty="0">
                <a:solidFill>
                  <a:schemeClr val="tx1"/>
                </a:solidFill>
              </a:rPr>
              <a:t>, </a:t>
            </a:r>
            <a:r>
              <a:rPr lang="en-US" altLang="en-US" dirty="0" err="1">
                <a:solidFill>
                  <a:schemeClr val="tx1"/>
                </a:solidFill>
              </a:rPr>
              <a:t>và</a:t>
            </a:r>
            <a:r>
              <a:rPr lang="en-US" altLang="en-US" dirty="0">
                <a:solidFill>
                  <a:schemeClr val="tx1"/>
                </a:solidFill>
              </a:rPr>
              <a:t> </a:t>
            </a:r>
            <a:r>
              <a:rPr lang="en-US" altLang="en-US" dirty="0" err="1">
                <a:solidFill>
                  <a:schemeClr val="tx1"/>
                </a:solidFill>
              </a:rPr>
              <a:t>vận</a:t>
            </a:r>
            <a:r>
              <a:rPr lang="en-US" altLang="en-US" dirty="0">
                <a:solidFill>
                  <a:schemeClr val="tx1"/>
                </a:solidFill>
              </a:rPr>
              <a:t> </a:t>
            </a:r>
            <a:r>
              <a:rPr lang="en-US" altLang="en-US" dirty="0" err="1">
                <a:solidFill>
                  <a:schemeClr val="tx1"/>
                </a:solidFill>
              </a:rPr>
              <a:t>hành</a:t>
            </a:r>
            <a:r>
              <a:rPr lang="en-US" altLang="en-US" dirty="0">
                <a:solidFill>
                  <a:schemeClr val="tx1"/>
                </a:solidFill>
              </a:rPr>
              <a:t> </a:t>
            </a:r>
            <a:r>
              <a:rPr lang="en-US" altLang="en-US" dirty="0" err="1">
                <a:solidFill>
                  <a:schemeClr val="tx1"/>
                </a:solidFill>
              </a:rPr>
              <a:t>máy</a:t>
            </a:r>
            <a:r>
              <a:rPr lang="en-US" altLang="en-US" dirty="0">
                <a:solidFill>
                  <a:schemeClr val="tx1"/>
                </a:solidFill>
              </a:rPr>
              <a:t> </a:t>
            </a:r>
            <a:r>
              <a:rPr lang="en-US" altLang="en-US" dirty="0" err="1">
                <a:solidFill>
                  <a:schemeClr val="tx1"/>
                </a:solidFill>
              </a:rPr>
              <a:t>móc</a:t>
            </a:r>
            <a:r>
              <a:rPr lang="en-US" altLang="en-US" dirty="0">
                <a:solidFill>
                  <a:schemeClr val="tx1"/>
                </a:solidFill>
              </a:rPr>
              <a:t>. </a:t>
            </a:r>
          </a:p>
          <a:p>
            <a:pPr marL="0" indent="0" eaLnBrk="0" fontAlgn="base" hangingPunct="0">
              <a:lnSpc>
                <a:spcPct val="130000"/>
              </a:lnSpc>
              <a:spcBef>
                <a:spcPts val="400"/>
              </a:spcBef>
              <a:spcAft>
                <a:spcPts val="400"/>
              </a:spcAft>
              <a:buClrTx/>
              <a:buSzTx/>
              <a:buNone/>
            </a:pPr>
            <a:r>
              <a:rPr lang="vi-VN" altLang="en-US" b="1" dirty="0">
                <a:solidFill>
                  <a:schemeClr val="tx1"/>
                </a:solidFill>
              </a:rPr>
              <a:t>Các chỉ số năng lượng chính:</a:t>
            </a:r>
            <a:endParaRPr lang="en-US" altLang="en-US" b="1" dirty="0">
              <a:solidFill>
                <a:schemeClr val="tx1"/>
              </a:solidFill>
            </a:endParaRPr>
          </a:p>
          <a:p>
            <a:pPr marL="342900" indent="-342900" eaLnBrk="0" fontAlgn="base" hangingPunct="0">
              <a:lnSpc>
                <a:spcPct val="130000"/>
              </a:lnSpc>
              <a:spcBef>
                <a:spcPts val="400"/>
              </a:spcBef>
              <a:spcAft>
                <a:spcPts val="400"/>
              </a:spcAft>
              <a:buClrTx/>
              <a:buSzTx/>
            </a:pPr>
            <a:r>
              <a:rPr lang="en-US" altLang="en-US" dirty="0" err="1">
                <a:solidFill>
                  <a:schemeClr val="tx1"/>
                </a:solidFill>
              </a:rPr>
              <a:t>Năng</a:t>
            </a:r>
            <a:r>
              <a:rPr lang="en-US" altLang="en-US" dirty="0">
                <a:solidFill>
                  <a:schemeClr val="tx1"/>
                </a:solidFill>
              </a:rPr>
              <a:t> </a:t>
            </a:r>
            <a:r>
              <a:rPr lang="en-US" altLang="en-US" dirty="0" err="1">
                <a:solidFill>
                  <a:schemeClr val="tx1"/>
                </a:solidFill>
              </a:rPr>
              <a:t>lượng</a:t>
            </a:r>
            <a:r>
              <a:rPr lang="en-US" altLang="en-US" dirty="0">
                <a:solidFill>
                  <a:schemeClr val="tx1"/>
                </a:solidFill>
              </a:rPr>
              <a:t> </a:t>
            </a:r>
            <a:r>
              <a:rPr lang="en-US" altLang="en-US" dirty="0" err="1">
                <a:solidFill>
                  <a:schemeClr val="tx1"/>
                </a:solidFill>
              </a:rPr>
              <a:t>tiêu</a:t>
            </a:r>
            <a:r>
              <a:rPr lang="en-US" altLang="en-US" dirty="0">
                <a:solidFill>
                  <a:schemeClr val="tx1"/>
                </a:solidFill>
              </a:rPr>
              <a:t> </a:t>
            </a:r>
            <a:r>
              <a:rPr lang="en-US" altLang="en-US" dirty="0" err="1">
                <a:solidFill>
                  <a:schemeClr val="tx1"/>
                </a:solidFill>
              </a:rPr>
              <a:t>thụ</a:t>
            </a:r>
            <a:r>
              <a:rPr lang="en-US" altLang="en-US" dirty="0">
                <a:solidFill>
                  <a:schemeClr val="tx1"/>
                </a:solidFill>
              </a:rPr>
              <a:t> </a:t>
            </a:r>
            <a:r>
              <a:rPr lang="en-US" altLang="en-US" dirty="0" err="1">
                <a:solidFill>
                  <a:schemeClr val="tx1"/>
                </a:solidFill>
              </a:rPr>
              <a:t>bình</a:t>
            </a:r>
            <a:r>
              <a:rPr lang="en-US" altLang="en-US" dirty="0">
                <a:solidFill>
                  <a:schemeClr val="tx1"/>
                </a:solidFill>
              </a:rPr>
              <a:t> </a:t>
            </a:r>
            <a:r>
              <a:rPr lang="en-US" altLang="en-US" dirty="0" err="1">
                <a:solidFill>
                  <a:schemeClr val="tx1"/>
                </a:solidFill>
              </a:rPr>
              <a:t>quân</a:t>
            </a:r>
            <a:r>
              <a:rPr lang="en-US" altLang="en-US" dirty="0">
                <a:solidFill>
                  <a:schemeClr val="tx1"/>
                </a:solidFill>
              </a:rPr>
              <a:t>: 18-30 GJ/</a:t>
            </a:r>
            <a:r>
              <a:rPr lang="en-US" altLang="en-US" dirty="0" err="1">
                <a:solidFill>
                  <a:schemeClr val="tx1"/>
                </a:solidFill>
              </a:rPr>
              <a:t>tấn</a:t>
            </a:r>
            <a:r>
              <a:rPr lang="en-US" altLang="en-US" dirty="0">
                <a:solidFill>
                  <a:schemeClr val="tx1"/>
                </a:solidFill>
              </a:rPr>
              <a:t> </a:t>
            </a:r>
            <a:r>
              <a:rPr lang="en-US" altLang="en-US" dirty="0" err="1">
                <a:solidFill>
                  <a:schemeClr val="tx1"/>
                </a:solidFill>
              </a:rPr>
              <a:t>sản</a:t>
            </a:r>
            <a:r>
              <a:rPr lang="en-US" altLang="en-US" dirty="0">
                <a:solidFill>
                  <a:schemeClr val="tx1"/>
                </a:solidFill>
              </a:rPr>
              <a:t> </a:t>
            </a:r>
            <a:r>
              <a:rPr lang="en-US" altLang="en-US" dirty="0" err="1">
                <a:solidFill>
                  <a:schemeClr val="tx1"/>
                </a:solidFill>
              </a:rPr>
              <a:t>phẩm</a:t>
            </a:r>
            <a:r>
              <a:rPr lang="en-US" altLang="en-US" dirty="0">
                <a:solidFill>
                  <a:schemeClr val="tx1"/>
                </a:solidFill>
              </a:rPr>
              <a:t>, </a:t>
            </a:r>
            <a:r>
              <a:rPr lang="en-US" altLang="en-US" dirty="0" err="1">
                <a:solidFill>
                  <a:schemeClr val="tx1"/>
                </a:solidFill>
              </a:rPr>
              <a:t>cao</a:t>
            </a:r>
            <a:r>
              <a:rPr lang="en-US" altLang="en-US" dirty="0">
                <a:solidFill>
                  <a:schemeClr val="tx1"/>
                </a:solidFill>
              </a:rPr>
              <a:t> </a:t>
            </a:r>
            <a:r>
              <a:rPr lang="en-US" altLang="en-US" dirty="0" err="1">
                <a:solidFill>
                  <a:schemeClr val="tx1"/>
                </a:solidFill>
              </a:rPr>
              <a:t>hơn</a:t>
            </a:r>
            <a:r>
              <a:rPr lang="en-US" altLang="en-US" dirty="0">
                <a:solidFill>
                  <a:schemeClr val="tx1"/>
                </a:solidFill>
              </a:rPr>
              <a:t> so </a:t>
            </a:r>
            <a:r>
              <a:rPr lang="en-US" altLang="en-US" dirty="0" err="1">
                <a:solidFill>
                  <a:schemeClr val="tx1"/>
                </a:solidFill>
              </a:rPr>
              <a:t>với</a:t>
            </a:r>
            <a:r>
              <a:rPr lang="en-US" altLang="en-US" dirty="0">
                <a:solidFill>
                  <a:schemeClr val="tx1"/>
                </a:solidFill>
              </a:rPr>
              <a:t> </a:t>
            </a:r>
            <a:r>
              <a:rPr lang="en-US" altLang="en-US" dirty="0" err="1">
                <a:solidFill>
                  <a:schemeClr val="tx1"/>
                </a:solidFill>
              </a:rPr>
              <a:t>các</a:t>
            </a:r>
            <a:r>
              <a:rPr lang="en-US" altLang="en-US" dirty="0">
                <a:solidFill>
                  <a:schemeClr val="tx1"/>
                </a:solidFill>
              </a:rPr>
              <a:t> </a:t>
            </a:r>
            <a:r>
              <a:rPr lang="en-US" altLang="en-US" dirty="0" err="1">
                <a:solidFill>
                  <a:schemeClr val="tx1"/>
                </a:solidFill>
              </a:rPr>
              <a:t>nước</a:t>
            </a:r>
            <a:r>
              <a:rPr lang="en-US" altLang="en-US" dirty="0">
                <a:solidFill>
                  <a:schemeClr val="tx1"/>
                </a:solidFill>
              </a:rPr>
              <a:t> </a:t>
            </a:r>
            <a:r>
              <a:rPr lang="en-US" altLang="en-US" dirty="0" err="1">
                <a:solidFill>
                  <a:schemeClr val="tx1"/>
                </a:solidFill>
              </a:rPr>
              <a:t>phát</a:t>
            </a:r>
            <a:r>
              <a:rPr lang="en-US" altLang="en-US" dirty="0">
                <a:solidFill>
                  <a:schemeClr val="tx1"/>
                </a:solidFill>
              </a:rPr>
              <a:t> </a:t>
            </a:r>
            <a:r>
              <a:rPr lang="en-US" altLang="en-US" dirty="0" err="1">
                <a:solidFill>
                  <a:schemeClr val="tx1"/>
                </a:solidFill>
              </a:rPr>
              <a:t>triển</a:t>
            </a:r>
            <a:r>
              <a:rPr lang="en-US" altLang="en-US" dirty="0">
                <a:solidFill>
                  <a:schemeClr val="tx1"/>
                </a:solidFill>
              </a:rPr>
              <a:t>.</a:t>
            </a:r>
          </a:p>
          <a:p>
            <a:pPr marL="342900" indent="-342900" eaLnBrk="0" fontAlgn="base" hangingPunct="0">
              <a:lnSpc>
                <a:spcPct val="130000"/>
              </a:lnSpc>
              <a:spcBef>
                <a:spcPts val="400"/>
              </a:spcBef>
              <a:spcAft>
                <a:spcPts val="400"/>
              </a:spcAft>
              <a:buClrTx/>
              <a:buSzTx/>
            </a:pPr>
            <a:r>
              <a:rPr lang="en-US" altLang="en-US" dirty="0">
                <a:solidFill>
                  <a:schemeClr val="tx1"/>
                </a:solidFill>
              </a:rPr>
              <a:t>Chi </a:t>
            </a:r>
            <a:r>
              <a:rPr lang="en-US" altLang="en-US" dirty="0" err="1">
                <a:solidFill>
                  <a:schemeClr val="tx1"/>
                </a:solidFill>
              </a:rPr>
              <a:t>phí</a:t>
            </a:r>
            <a:r>
              <a:rPr lang="en-US" altLang="en-US" dirty="0">
                <a:solidFill>
                  <a:schemeClr val="tx1"/>
                </a:solidFill>
              </a:rPr>
              <a:t> </a:t>
            </a:r>
            <a:r>
              <a:rPr lang="en-US" altLang="en-US" dirty="0" err="1">
                <a:solidFill>
                  <a:schemeClr val="tx1"/>
                </a:solidFill>
              </a:rPr>
              <a:t>điện</a:t>
            </a:r>
            <a:r>
              <a:rPr lang="en-US" altLang="en-US" dirty="0">
                <a:solidFill>
                  <a:schemeClr val="tx1"/>
                </a:solidFill>
              </a:rPr>
              <a:t> </a:t>
            </a:r>
            <a:r>
              <a:rPr lang="en-US" altLang="en-US" dirty="0" err="1">
                <a:solidFill>
                  <a:schemeClr val="tx1"/>
                </a:solidFill>
              </a:rPr>
              <a:t>năng</a:t>
            </a:r>
            <a:r>
              <a:rPr lang="en-US" altLang="en-US" dirty="0">
                <a:solidFill>
                  <a:schemeClr val="tx1"/>
                </a:solidFill>
              </a:rPr>
              <a:t>: </a:t>
            </a:r>
            <a:r>
              <a:rPr lang="en-US" altLang="en-US" dirty="0" err="1">
                <a:solidFill>
                  <a:schemeClr val="tx1"/>
                </a:solidFill>
              </a:rPr>
              <a:t>chiếm</a:t>
            </a:r>
            <a:r>
              <a:rPr lang="en-US" altLang="en-US" dirty="0">
                <a:solidFill>
                  <a:schemeClr val="tx1"/>
                </a:solidFill>
              </a:rPr>
              <a:t> 10-15% </a:t>
            </a:r>
            <a:r>
              <a:rPr lang="en-US" altLang="en-US" dirty="0" err="1">
                <a:solidFill>
                  <a:schemeClr val="tx1"/>
                </a:solidFill>
              </a:rPr>
              <a:t>tổng</a:t>
            </a:r>
            <a:r>
              <a:rPr lang="en-US" altLang="en-US" dirty="0">
                <a:solidFill>
                  <a:schemeClr val="tx1"/>
                </a:solidFill>
              </a:rPr>
              <a:t> chi </a:t>
            </a:r>
            <a:r>
              <a:rPr lang="en-US" altLang="en-US" dirty="0" err="1">
                <a:solidFill>
                  <a:schemeClr val="tx1"/>
                </a:solidFill>
              </a:rPr>
              <a:t>phí</a:t>
            </a:r>
            <a:r>
              <a:rPr lang="en-US" altLang="en-US" dirty="0">
                <a:solidFill>
                  <a:schemeClr val="tx1"/>
                </a:solidFill>
              </a:rPr>
              <a:t> </a:t>
            </a:r>
            <a:r>
              <a:rPr lang="en-US" altLang="en-US" dirty="0" err="1">
                <a:solidFill>
                  <a:schemeClr val="tx1"/>
                </a:solidFill>
              </a:rPr>
              <a:t>sản</a:t>
            </a:r>
            <a:r>
              <a:rPr lang="en-US" altLang="en-US" dirty="0">
                <a:solidFill>
                  <a:schemeClr val="tx1"/>
                </a:solidFill>
              </a:rPr>
              <a:t> </a:t>
            </a:r>
            <a:r>
              <a:rPr lang="en-US" altLang="en-US" dirty="0" err="1">
                <a:solidFill>
                  <a:schemeClr val="tx1"/>
                </a:solidFill>
              </a:rPr>
              <a:t>xuất</a:t>
            </a:r>
            <a:r>
              <a:rPr lang="en-US" altLang="en-US" dirty="0">
                <a:solidFill>
                  <a:schemeClr val="tx1"/>
                </a:solidFill>
              </a:rPr>
              <a:t>.</a:t>
            </a:r>
          </a:p>
          <a:p>
            <a:pPr marL="342900" indent="-342900" eaLnBrk="0" fontAlgn="base" hangingPunct="0">
              <a:lnSpc>
                <a:spcPct val="130000"/>
              </a:lnSpc>
              <a:spcBef>
                <a:spcPts val="400"/>
              </a:spcBef>
              <a:spcAft>
                <a:spcPts val="400"/>
              </a:spcAft>
              <a:buClrTx/>
              <a:buSzTx/>
            </a:pPr>
            <a:r>
              <a:rPr lang="en-US" altLang="en-US" dirty="0" err="1">
                <a:solidFill>
                  <a:schemeClr val="tx1"/>
                </a:solidFill>
              </a:rPr>
              <a:t>Nguồn</a:t>
            </a:r>
            <a:r>
              <a:rPr lang="en-US" altLang="en-US" dirty="0">
                <a:solidFill>
                  <a:schemeClr val="tx1"/>
                </a:solidFill>
              </a:rPr>
              <a:t> </a:t>
            </a:r>
            <a:r>
              <a:rPr lang="en-US" altLang="en-US" dirty="0" err="1">
                <a:solidFill>
                  <a:schemeClr val="tx1"/>
                </a:solidFill>
              </a:rPr>
              <a:t>năng</a:t>
            </a:r>
            <a:r>
              <a:rPr lang="en-US" altLang="en-US" dirty="0">
                <a:solidFill>
                  <a:schemeClr val="tx1"/>
                </a:solidFill>
              </a:rPr>
              <a:t> </a:t>
            </a:r>
            <a:r>
              <a:rPr lang="en-US" altLang="en-US" dirty="0" err="1">
                <a:solidFill>
                  <a:schemeClr val="tx1"/>
                </a:solidFill>
              </a:rPr>
              <a:t>lượng</a:t>
            </a:r>
            <a:r>
              <a:rPr lang="en-US" altLang="en-US" dirty="0">
                <a:solidFill>
                  <a:schemeClr val="tx1"/>
                </a:solidFill>
              </a:rPr>
              <a:t> </a:t>
            </a:r>
            <a:r>
              <a:rPr lang="en-US" altLang="en-US" dirty="0" err="1">
                <a:solidFill>
                  <a:schemeClr val="tx1"/>
                </a:solidFill>
              </a:rPr>
              <a:t>nhiệt</a:t>
            </a:r>
            <a:r>
              <a:rPr lang="en-US" altLang="en-US" dirty="0">
                <a:solidFill>
                  <a:schemeClr val="tx1"/>
                </a:solidFill>
              </a:rPr>
              <a:t>: Than </a:t>
            </a:r>
            <a:r>
              <a:rPr lang="en-US" altLang="en-US" dirty="0" err="1">
                <a:solidFill>
                  <a:schemeClr val="tx1"/>
                </a:solidFill>
              </a:rPr>
              <a:t>và</a:t>
            </a:r>
            <a:r>
              <a:rPr lang="en-US" altLang="en-US" dirty="0">
                <a:solidFill>
                  <a:schemeClr val="tx1"/>
                </a:solidFill>
              </a:rPr>
              <a:t> </a:t>
            </a:r>
            <a:r>
              <a:rPr lang="en-US" altLang="en-US" dirty="0" err="1">
                <a:solidFill>
                  <a:schemeClr val="tx1"/>
                </a:solidFill>
              </a:rPr>
              <a:t>năng</a:t>
            </a:r>
            <a:r>
              <a:rPr lang="en-US" altLang="en-US" dirty="0">
                <a:solidFill>
                  <a:schemeClr val="tx1"/>
                </a:solidFill>
              </a:rPr>
              <a:t> </a:t>
            </a:r>
            <a:r>
              <a:rPr lang="en-US" altLang="en-US" dirty="0" err="1">
                <a:solidFill>
                  <a:schemeClr val="tx1"/>
                </a:solidFill>
              </a:rPr>
              <a:t>lượng</a:t>
            </a:r>
            <a:r>
              <a:rPr lang="en-US" altLang="en-US" dirty="0">
                <a:solidFill>
                  <a:schemeClr val="tx1"/>
                </a:solidFill>
              </a:rPr>
              <a:t> </a:t>
            </a:r>
            <a:r>
              <a:rPr lang="en-US" altLang="en-US" dirty="0" err="1">
                <a:solidFill>
                  <a:schemeClr val="tx1"/>
                </a:solidFill>
              </a:rPr>
              <a:t>sinh</a:t>
            </a:r>
            <a:r>
              <a:rPr lang="en-US" altLang="en-US" dirty="0">
                <a:solidFill>
                  <a:schemeClr val="tx1"/>
                </a:solidFill>
              </a:rPr>
              <a:t> </a:t>
            </a:r>
            <a:r>
              <a:rPr lang="en-US" altLang="en-US" dirty="0" err="1">
                <a:solidFill>
                  <a:schemeClr val="tx1"/>
                </a:solidFill>
              </a:rPr>
              <a:t>khối</a:t>
            </a:r>
            <a:r>
              <a:rPr lang="en-US" altLang="en-US" dirty="0">
                <a:solidFill>
                  <a:schemeClr val="tx1"/>
                </a:solidFill>
              </a:rPr>
              <a:t> </a:t>
            </a:r>
            <a:r>
              <a:rPr lang="en-US" altLang="en-US" dirty="0" err="1">
                <a:solidFill>
                  <a:schemeClr val="tx1"/>
                </a:solidFill>
              </a:rPr>
              <a:t>chiếm</a:t>
            </a:r>
            <a:r>
              <a:rPr lang="en-US" altLang="en-US" dirty="0">
                <a:solidFill>
                  <a:schemeClr val="tx1"/>
                </a:solidFill>
              </a:rPr>
              <a:t> </a:t>
            </a:r>
            <a:r>
              <a:rPr lang="en-US" altLang="en-US" dirty="0" err="1">
                <a:solidFill>
                  <a:schemeClr val="tx1"/>
                </a:solidFill>
              </a:rPr>
              <a:t>phần</a:t>
            </a:r>
            <a:r>
              <a:rPr lang="en-US" altLang="en-US" dirty="0">
                <a:solidFill>
                  <a:schemeClr val="tx1"/>
                </a:solidFill>
              </a:rPr>
              <a:t> </a:t>
            </a:r>
            <a:r>
              <a:rPr lang="en-US" altLang="en-US" dirty="0" err="1">
                <a:solidFill>
                  <a:schemeClr val="tx1"/>
                </a:solidFill>
              </a:rPr>
              <a:t>lớn</a:t>
            </a:r>
            <a:r>
              <a:rPr lang="en-US" altLang="en-US" dirty="0">
                <a:solidFill>
                  <a:schemeClr val="tx1"/>
                </a:solidFill>
              </a:rPr>
              <a:t> </a:t>
            </a:r>
            <a:r>
              <a:rPr lang="en-US" altLang="en-US" dirty="0" err="1">
                <a:solidFill>
                  <a:schemeClr val="tx1"/>
                </a:solidFill>
              </a:rPr>
              <a:t>trong</a:t>
            </a:r>
            <a:r>
              <a:rPr lang="en-US" altLang="en-US" dirty="0">
                <a:solidFill>
                  <a:schemeClr val="tx1"/>
                </a:solidFill>
              </a:rPr>
              <a:t> </a:t>
            </a:r>
            <a:r>
              <a:rPr lang="en-US" altLang="en-US" dirty="0" err="1">
                <a:solidFill>
                  <a:schemeClr val="tx1"/>
                </a:solidFill>
              </a:rPr>
              <a:t>sản</a:t>
            </a:r>
            <a:r>
              <a:rPr lang="en-US" altLang="en-US" dirty="0">
                <a:solidFill>
                  <a:schemeClr val="tx1"/>
                </a:solidFill>
              </a:rPr>
              <a:t> </a:t>
            </a:r>
            <a:r>
              <a:rPr lang="en-US" altLang="en-US" dirty="0" err="1">
                <a:solidFill>
                  <a:schemeClr val="tx1"/>
                </a:solidFill>
              </a:rPr>
              <a:t>xuất</a:t>
            </a:r>
            <a:r>
              <a:rPr lang="en-US" altLang="en-US" dirty="0">
                <a:solidFill>
                  <a:schemeClr val="tx1"/>
                </a:solidFill>
              </a:rPr>
              <a:t> </a:t>
            </a:r>
            <a:r>
              <a:rPr lang="en-US" altLang="en-US" dirty="0" err="1">
                <a:solidFill>
                  <a:schemeClr val="tx1"/>
                </a:solidFill>
              </a:rPr>
              <a:t>nhiệt</a:t>
            </a:r>
            <a:r>
              <a:rPr lang="en-US" altLang="en-US" dirty="0">
                <a:solidFill>
                  <a:schemeClr val="tx1"/>
                </a:solidFill>
              </a:rPr>
              <a:t> (</a:t>
            </a:r>
            <a:r>
              <a:rPr lang="en-US" altLang="en-US" dirty="0" err="1">
                <a:solidFill>
                  <a:schemeClr val="tx1"/>
                </a:solidFill>
              </a:rPr>
              <a:t>hơi</a:t>
            </a:r>
            <a:r>
              <a:rPr lang="en-US" altLang="en-US" dirty="0">
                <a:solidFill>
                  <a:schemeClr val="tx1"/>
                </a:solidFill>
              </a:rPr>
              <a:t> </a:t>
            </a:r>
            <a:r>
              <a:rPr lang="en-US" altLang="en-US" dirty="0" err="1">
                <a:solidFill>
                  <a:schemeClr val="tx1"/>
                </a:solidFill>
              </a:rPr>
              <a:t>nước</a:t>
            </a:r>
            <a:r>
              <a:rPr lang="en-US" altLang="en-US" dirty="0">
                <a:solidFill>
                  <a:schemeClr val="tx1"/>
                </a:solidFill>
              </a:rPr>
              <a:t>).</a:t>
            </a:r>
          </a:p>
          <a:p>
            <a:pPr marL="342900" indent="-342900" eaLnBrk="0" fontAlgn="base" hangingPunct="0">
              <a:lnSpc>
                <a:spcPct val="130000"/>
              </a:lnSpc>
              <a:spcBef>
                <a:spcPts val="400"/>
              </a:spcBef>
              <a:spcAft>
                <a:spcPts val="400"/>
              </a:spcAft>
              <a:buClrTx/>
              <a:buSzTx/>
            </a:pPr>
            <a:r>
              <a:rPr lang="en-US" altLang="en-US" dirty="0">
                <a:solidFill>
                  <a:schemeClr val="tx1"/>
                </a:solidFill>
              </a:rPr>
              <a:t>Hiệu </a:t>
            </a:r>
            <a:r>
              <a:rPr lang="en-US" altLang="en-US" dirty="0" err="1">
                <a:solidFill>
                  <a:schemeClr val="tx1"/>
                </a:solidFill>
              </a:rPr>
              <a:t>suất</a:t>
            </a:r>
            <a:r>
              <a:rPr lang="en-US" altLang="en-US" dirty="0">
                <a:solidFill>
                  <a:schemeClr val="tx1"/>
                </a:solidFill>
              </a:rPr>
              <a:t>: </a:t>
            </a:r>
            <a:r>
              <a:rPr lang="en-US" altLang="en-US" dirty="0" err="1">
                <a:solidFill>
                  <a:schemeClr val="tx1"/>
                </a:solidFill>
              </a:rPr>
              <a:t>hiệu</a:t>
            </a:r>
            <a:r>
              <a:rPr lang="en-US" altLang="en-US" dirty="0">
                <a:solidFill>
                  <a:schemeClr val="tx1"/>
                </a:solidFill>
              </a:rPr>
              <a:t> </a:t>
            </a:r>
            <a:r>
              <a:rPr lang="en-US" altLang="en-US" dirty="0" err="1">
                <a:solidFill>
                  <a:schemeClr val="tx1"/>
                </a:solidFill>
              </a:rPr>
              <a:t>suất</a:t>
            </a:r>
            <a:r>
              <a:rPr lang="en-US" altLang="en-US" dirty="0">
                <a:solidFill>
                  <a:schemeClr val="tx1"/>
                </a:solidFill>
              </a:rPr>
              <a:t> </a:t>
            </a:r>
            <a:r>
              <a:rPr lang="en-US" altLang="en-US" dirty="0" err="1">
                <a:solidFill>
                  <a:schemeClr val="tx1"/>
                </a:solidFill>
              </a:rPr>
              <a:t>sử</a:t>
            </a:r>
            <a:r>
              <a:rPr lang="en-US" altLang="en-US" dirty="0">
                <a:solidFill>
                  <a:schemeClr val="tx1"/>
                </a:solidFill>
              </a:rPr>
              <a:t> </a:t>
            </a:r>
            <a:r>
              <a:rPr lang="en-US" altLang="en-US" dirty="0" err="1">
                <a:solidFill>
                  <a:schemeClr val="tx1"/>
                </a:solidFill>
              </a:rPr>
              <a:t>dụng</a:t>
            </a:r>
            <a:r>
              <a:rPr lang="en-US" altLang="en-US" dirty="0">
                <a:solidFill>
                  <a:schemeClr val="tx1"/>
                </a:solidFill>
              </a:rPr>
              <a:t> </a:t>
            </a:r>
            <a:r>
              <a:rPr lang="en-US" altLang="en-US" dirty="0" err="1">
                <a:solidFill>
                  <a:schemeClr val="tx1"/>
                </a:solidFill>
              </a:rPr>
              <a:t>năng</a:t>
            </a:r>
            <a:r>
              <a:rPr lang="en-US" altLang="en-US" dirty="0">
                <a:solidFill>
                  <a:schemeClr val="tx1"/>
                </a:solidFill>
              </a:rPr>
              <a:t> </a:t>
            </a:r>
            <a:r>
              <a:rPr lang="en-US" altLang="en-US" dirty="0" err="1">
                <a:solidFill>
                  <a:schemeClr val="tx1"/>
                </a:solidFill>
              </a:rPr>
              <a:t>lượng</a:t>
            </a:r>
            <a:r>
              <a:rPr lang="en-US" altLang="en-US" dirty="0">
                <a:solidFill>
                  <a:schemeClr val="tx1"/>
                </a:solidFill>
              </a:rPr>
              <a:t> </a:t>
            </a:r>
            <a:r>
              <a:rPr lang="en-US" altLang="en-US" dirty="0" err="1">
                <a:solidFill>
                  <a:schemeClr val="tx1"/>
                </a:solidFill>
              </a:rPr>
              <a:t>còn</a:t>
            </a:r>
            <a:r>
              <a:rPr lang="en-US" altLang="en-US" dirty="0">
                <a:solidFill>
                  <a:schemeClr val="tx1"/>
                </a:solidFill>
              </a:rPr>
              <a:t> </a:t>
            </a:r>
            <a:r>
              <a:rPr lang="en-US" altLang="en-US" dirty="0" err="1">
                <a:solidFill>
                  <a:schemeClr val="tx1"/>
                </a:solidFill>
              </a:rPr>
              <a:t>thấp</a:t>
            </a:r>
            <a:r>
              <a:rPr lang="en-US" altLang="en-US" dirty="0">
                <a:solidFill>
                  <a:schemeClr val="tx1"/>
                </a:solidFill>
              </a:rPr>
              <a:t> do </a:t>
            </a:r>
            <a:r>
              <a:rPr lang="en-US" altLang="en-US" dirty="0" err="1">
                <a:solidFill>
                  <a:schemeClr val="tx1"/>
                </a:solidFill>
              </a:rPr>
              <a:t>công</a:t>
            </a:r>
            <a:r>
              <a:rPr lang="en-US" altLang="en-US" dirty="0">
                <a:solidFill>
                  <a:schemeClr val="tx1"/>
                </a:solidFill>
              </a:rPr>
              <a:t> </a:t>
            </a:r>
            <a:r>
              <a:rPr lang="en-US" altLang="en-US" dirty="0" err="1">
                <a:solidFill>
                  <a:schemeClr val="tx1"/>
                </a:solidFill>
              </a:rPr>
              <a:t>nghệ</a:t>
            </a:r>
            <a:r>
              <a:rPr lang="en-US" altLang="en-US" dirty="0">
                <a:solidFill>
                  <a:schemeClr val="tx1"/>
                </a:solidFill>
              </a:rPr>
              <a:t> </a:t>
            </a:r>
            <a:r>
              <a:rPr lang="en-US" altLang="en-US" dirty="0" err="1">
                <a:solidFill>
                  <a:schemeClr val="tx1"/>
                </a:solidFill>
              </a:rPr>
              <a:t>lạc</a:t>
            </a:r>
            <a:r>
              <a:rPr lang="en-US" altLang="en-US" dirty="0">
                <a:solidFill>
                  <a:schemeClr val="tx1"/>
                </a:solidFill>
              </a:rPr>
              <a:t> </a:t>
            </a:r>
            <a:r>
              <a:rPr lang="en-US" altLang="en-US" dirty="0" err="1">
                <a:solidFill>
                  <a:schemeClr val="tx1"/>
                </a:solidFill>
              </a:rPr>
              <a:t>hậu</a:t>
            </a:r>
            <a:r>
              <a:rPr lang="en-US" altLang="en-US" dirty="0">
                <a:solidFill>
                  <a:schemeClr val="tx1"/>
                </a:solidFill>
              </a:rPr>
              <a:t>. </a:t>
            </a:r>
          </a:p>
        </p:txBody>
      </p:sp>
    </p:spTree>
    <p:extLst>
      <p:ext uri="{BB962C8B-B14F-4D97-AF65-F5344CB8AC3E}">
        <p14:creationId xmlns:p14="http://schemas.microsoft.com/office/powerpoint/2010/main" val="13664716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E254920-6319-87A3-41D2-0F820536E559}"/>
              </a:ext>
            </a:extLst>
          </p:cNvPr>
          <p:cNvSpPr>
            <a:spLocks noGrp="1"/>
          </p:cNvSpPr>
          <p:nvPr>
            <p:ph type="body" idx="1"/>
          </p:nvPr>
        </p:nvSpPr>
        <p:spPr>
          <a:xfrm>
            <a:off x="609600" y="1427935"/>
            <a:ext cx="10972800" cy="4436012"/>
          </a:xfrm>
        </p:spPr>
        <p:txBody>
          <a:bodyPr>
            <a:noAutofit/>
          </a:bodyPr>
          <a:lstStyle/>
          <a:p>
            <a:pPr marL="186262" indent="0" algn="just">
              <a:lnSpc>
                <a:spcPct val="130000"/>
              </a:lnSpc>
              <a:buNone/>
            </a:pPr>
            <a:r>
              <a:rPr lang="vi-VN" b="1" dirty="0"/>
              <a:t>Các khâu tiêu thụ năng lượng chính.</a:t>
            </a:r>
          </a:p>
          <a:p>
            <a:pPr lvl="1"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Sản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xuất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bột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giấy</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Năng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lượng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dùng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để</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nghiền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bột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nấu</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bột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và</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xử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lý</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hóa</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học</a:t>
            </a:r>
            <a:r>
              <a:rPr lang="en-US" altLang="en-US" sz="2000" dirty="0">
                <a:solidFill>
                  <a:schemeClr val="tx1"/>
                </a:solidFill>
                <a:latin typeface="+mn-lt"/>
                <a:cs typeface="Arial" panose="020B0604020202020204" pitchFamily="34" charset="0"/>
              </a:rPr>
              <a:t>.</a:t>
            </a:r>
            <a:endParaRPr lang="vi-VN" altLang="en-US" sz="2000" dirty="0">
              <a:solidFill>
                <a:schemeClr val="tx1"/>
              </a:solidFill>
              <a:latin typeface="+mn-lt"/>
              <a:cs typeface="Arial" panose="020B0604020202020204" pitchFamily="34" charset="0"/>
            </a:endParaRPr>
          </a:p>
          <a:p>
            <a:pPr lvl="1"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Chế</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tạo</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giấy</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Năng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lượng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tiêu</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thụ</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cao</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trong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khâu</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sấy</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nước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và</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điện</a:t>
            </a:r>
            <a:r>
              <a:rPr lang="en-US" altLang="en-US" sz="2000" dirty="0">
                <a:solidFill>
                  <a:schemeClr val="tx1"/>
                </a:solidFill>
                <a:latin typeface="+mn-lt"/>
                <a:cs typeface="Arial" panose="020B0604020202020204" pitchFamily="34" charset="0"/>
              </a:rPr>
              <a:t>).</a:t>
            </a:r>
            <a:endParaRPr lang="vi-VN" altLang="en-US" sz="2000" dirty="0">
              <a:solidFill>
                <a:schemeClr val="tx1"/>
              </a:solidFill>
              <a:latin typeface="+mn-lt"/>
              <a:cs typeface="Arial" panose="020B0604020202020204" pitchFamily="34" charset="0"/>
            </a:endParaRPr>
          </a:p>
          <a:p>
            <a:pPr lvl="1"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Hệ</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thống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phụ</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trợ</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Máy</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nén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khí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hệ</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thống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bơm</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và</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xử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lý</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nước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thải</a:t>
            </a:r>
            <a:r>
              <a:rPr lang="en-US" altLang="en-US" sz="2000" dirty="0">
                <a:solidFill>
                  <a:schemeClr val="tx1"/>
                </a:solidFill>
                <a:latin typeface="+mn-lt"/>
                <a:cs typeface="Arial" panose="020B0604020202020204" pitchFamily="34" charset="0"/>
              </a:rPr>
              <a:t>. </a:t>
            </a:r>
          </a:p>
          <a:p>
            <a:pPr marL="186262" indent="0" algn="just">
              <a:lnSpc>
                <a:spcPct val="130000"/>
              </a:lnSpc>
              <a:buNone/>
            </a:pPr>
            <a:r>
              <a:rPr lang="vi-VN" b="1" dirty="0"/>
              <a:t>Chi phí năng lượng và áp lực cạnh tranh</a:t>
            </a:r>
          </a:p>
          <a:p>
            <a:pPr lvl="1" algn="just">
              <a:lnSpc>
                <a:spcPct val="130000"/>
              </a:lnSpc>
              <a:buFont typeface="Wingdings" pitchFamily="2" charset="2"/>
              <a:buChar char="v"/>
            </a:pPr>
            <a:r>
              <a:rPr lang="en-US" altLang="en-US" sz="2000" dirty="0">
                <a:solidFill>
                  <a:schemeClr val="tx1"/>
                </a:solidFill>
                <a:latin typeface="+mn-lt"/>
                <a:cs typeface="Arial" panose="020B0604020202020204" pitchFamily="34" charset="0"/>
              </a:rPr>
              <a:t>Chi </a:t>
            </a:r>
            <a:r>
              <a:rPr lang="en-US" altLang="en-US" sz="2000" dirty="0" err="1">
                <a:solidFill>
                  <a:schemeClr val="tx1"/>
                </a:solidFill>
                <a:latin typeface="+mn-lt"/>
                <a:cs typeface="Arial" panose="020B0604020202020204" pitchFamily="34" charset="0"/>
              </a:rPr>
              <a:t>phí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năng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lượng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chiếm</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từ</a:t>
            </a:r>
            <a:r>
              <a:rPr lang="en-US" altLang="en-US" sz="2000" dirty="0">
                <a:solidFill>
                  <a:schemeClr val="tx1"/>
                </a:solidFill>
                <a:latin typeface="+mn-lt"/>
                <a:cs typeface="Arial" panose="020B0604020202020204" pitchFamily="34" charset="0"/>
              </a:rPr>
              <a:t> 15-20% </a:t>
            </a:r>
            <a:r>
              <a:rPr lang="en-US" altLang="en-US" sz="2000" dirty="0" err="1">
                <a:solidFill>
                  <a:schemeClr val="tx1"/>
                </a:solidFill>
                <a:latin typeface="+mn-lt"/>
                <a:cs typeface="Arial" panose="020B0604020202020204" pitchFamily="34" charset="0"/>
              </a:rPr>
              <a:t>giá</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thành</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sản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phẩm</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giấy</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Việt</a:t>
            </a:r>
            <a:r>
              <a:rPr lang="en-US" altLang="en-US" sz="2000" dirty="0">
                <a:solidFill>
                  <a:schemeClr val="tx1"/>
                </a:solidFill>
                <a:latin typeface="+mn-lt"/>
                <a:cs typeface="Arial" panose="020B0604020202020204" pitchFamily="34" charset="0"/>
              </a:rPr>
              <a:t> Nam.</a:t>
            </a:r>
            <a:endParaRPr lang="vi-VN" altLang="en-US" sz="2000" dirty="0">
              <a:solidFill>
                <a:schemeClr val="tx1"/>
              </a:solidFill>
              <a:latin typeface="+mn-lt"/>
              <a:cs typeface="Arial" panose="020B0604020202020204" pitchFamily="34" charset="0"/>
            </a:endParaRPr>
          </a:p>
          <a:p>
            <a:pPr lvl="1"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Cạnh</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tranh</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với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các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nước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dụng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công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nghệ</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hiện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đại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như</a:t>
            </a:r>
            <a:r>
              <a:rPr lang="en-US" altLang="en-US" sz="2000" dirty="0">
                <a:solidFill>
                  <a:schemeClr val="tx1"/>
                </a:solidFill>
                <a:latin typeface="+mn-lt"/>
                <a:cs typeface="Arial" panose="020B0604020202020204" pitchFamily="34" charset="0"/>
              </a:rPr>
              <a:t> Trung </a:t>
            </a:r>
            <a:r>
              <a:rPr lang="en-US" altLang="en-US" sz="2000" dirty="0" err="1">
                <a:solidFill>
                  <a:schemeClr val="tx1"/>
                </a:solidFill>
                <a:latin typeface="+mn-lt"/>
                <a:cs typeface="Arial" panose="020B0604020202020204" pitchFamily="34" charset="0"/>
              </a:rPr>
              <a:t>Quốc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Nhật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Bản</a:t>
            </a:r>
            <a:r>
              <a:rPr lang="en-US" altLang="en-US" sz="2000" dirty="0">
                <a:solidFill>
                  <a:schemeClr val="tx1"/>
                </a:solidFill>
                <a:latin typeface="+mn-lt"/>
                <a:cs typeface="Arial" panose="020B0604020202020204" pitchFamily="34" charset="0"/>
              </a:rPr>
              <a:t>)</a:t>
            </a:r>
            <a:endParaRPr lang="vi-VN" altLang="en-US" sz="2000" dirty="0">
              <a:solidFill>
                <a:schemeClr val="tx1"/>
              </a:solidFill>
              <a:latin typeface="+mn-lt"/>
              <a:cs typeface="Arial" panose="020B0604020202020204" pitchFamily="34" charset="0"/>
            </a:endParaRPr>
          </a:p>
          <a:p>
            <a:pPr marL="186262" indent="0" algn="just">
              <a:lnSpc>
                <a:spcPct val="130000"/>
              </a:lnSpc>
              <a:buNone/>
            </a:pPr>
            <a:r>
              <a:rPr lang="vi-VN" b="1" dirty="0"/>
              <a:t>Tác động của tiêu thụ năng lượng đến môi trường</a:t>
            </a:r>
          </a:p>
          <a:p>
            <a:pPr lvl="1"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Phát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thải</a:t>
            </a:r>
            <a:r>
              <a:rPr lang="en-US" altLang="en-US" sz="2000" dirty="0">
                <a:solidFill>
                  <a:schemeClr val="tx1"/>
                </a:solidFill>
                <a:latin typeface="+mn-lt"/>
                <a:cs typeface="Arial" panose="020B0604020202020204" pitchFamily="34" charset="0"/>
              </a:rPr>
              <a:t> CO2 </a:t>
            </a:r>
            <a:r>
              <a:rPr lang="en-US" altLang="en-US" sz="2000" dirty="0" err="1">
                <a:solidFill>
                  <a:schemeClr val="tx1"/>
                </a:solidFill>
                <a:latin typeface="+mn-lt"/>
                <a:cs typeface="Arial" panose="020B0604020202020204" pitchFamily="34" charset="0"/>
              </a:rPr>
              <a:t>từ</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việc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dụng</a:t>
            </a:r>
            <a:r>
              <a:rPr lang="en-US" altLang="en-US" sz="2000" dirty="0">
                <a:solidFill>
                  <a:schemeClr val="tx1"/>
                </a:solidFill>
                <a:latin typeface="+mn-lt"/>
                <a:cs typeface="Arial" panose="020B0604020202020204" pitchFamily="34" charset="0"/>
              </a:rPr>
              <a:t> than </a:t>
            </a:r>
            <a:r>
              <a:rPr lang="en-US" altLang="en-US" sz="2000" dirty="0" err="1">
                <a:solidFill>
                  <a:schemeClr val="tx1"/>
                </a:solidFill>
                <a:latin typeface="+mn-lt"/>
                <a:cs typeface="Arial" panose="020B0604020202020204" pitchFamily="34" charset="0"/>
              </a:rPr>
              <a:t>và</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dầu</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trong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sản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xuất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nhiệt</a:t>
            </a:r>
            <a:r>
              <a:rPr lang="en-US" altLang="en-US" sz="2000" dirty="0">
                <a:solidFill>
                  <a:schemeClr val="tx1"/>
                </a:solidFill>
                <a:latin typeface="+mn-lt"/>
                <a:cs typeface="Arial" panose="020B0604020202020204" pitchFamily="34" charset="0"/>
              </a:rPr>
              <a:t>.</a:t>
            </a:r>
            <a:endParaRPr lang="vi-VN" altLang="en-US" sz="2000" dirty="0">
              <a:solidFill>
                <a:schemeClr val="tx1"/>
              </a:solidFill>
              <a:latin typeface="+mn-lt"/>
              <a:cs typeface="Arial" panose="020B0604020202020204" pitchFamily="34" charset="0"/>
            </a:endParaRPr>
          </a:p>
          <a:p>
            <a:pPr lvl="1" algn="just">
              <a:lnSpc>
                <a:spcPct val="130000"/>
              </a:lnSpc>
              <a:buFont typeface="Wingdings" pitchFamily="2" charset="2"/>
              <a:buChar char="v"/>
            </a:pPr>
            <a:r>
              <a:rPr lang="en-US" altLang="en-US" sz="2000" dirty="0">
                <a:solidFill>
                  <a:schemeClr val="tx1"/>
                </a:solidFill>
                <a:latin typeface="+mn-lt"/>
                <a:cs typeface="Arial" panose="020B0604020202020204" pitchFamily="34" charset="0"/>
              </a:rPr>
              <a:t>Ô </a:t>
            </a:r>
            <a:r>
              <a:rPr lang="en-US" altLang="en-US" sz="2000" dirty="0" err="1">
                <a:solidFill>
                  <a:schemeClr val="tx1"/>
                </a:solidFill>
                <a:latin typeface="+mn-lt"/>
                <a:cs typeface="Arial" panose="020B0604020202020204" pitchFamily="34" charset="0"/>
              </a:rPr>
              <a:t>nhiễm</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không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khí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và</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nước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từ</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các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lò</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dụng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công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nghệ</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cũ</a:t>
            </a:r>
            <a:r>
              <a:rPr lang="en-US" altLang="en-US" sz="2000" dirty="0">
                <a:solidFill>
                  <a:schemeClr val="tx1"/>
                </a:solidFill>
                <a:latin typeface="+mn-lt"/>
                <a:cs typeface="Arial" panose="020B0604020202020204" pitchFamily="34" charset="0"/>
              </a:rPr>
              <a:t>.</a:t>
            </a:r>
            <a:endParaRPr lang="vi-VN" altLang="en-US" sz="2000" dirty="0">
              <a:solidFill>
                <a:schemeClr val="tx1"/>
              </a:solidFill>
              <a:latin typeface="+mn-lt"/>
              <a:cs typeface="Arial" panose="020B0604020202020204" pitchFamily="34" charset="0"/>
            </a:endParaRPr>
          </a:p>
          <a:p>
            <a:pPr lvl="1"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Áp</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lực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lớn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từ</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các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tiêu</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chuẩn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môi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trường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quốc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tế</a:t>
            </a:r>
            <a:r>
              <a:rPr lang="en-US" altLang="en-US" sz="2000" dirty="0">
                <a:solidFill>
                  <a:schemeClr val="tx1"/>
                </a:solidFill>
                <a:latin typeface="+mn-lt"/>
                <a:cs typeface="Arial" panose="020B0604020202020204" pitchFamily="34" charset="0"/>
              </a:rPr>
              <a:t>. </a:t>
            </a:r>
          </a:p>
        </p:txBody>
      </p:sp>
      <p:sp>
        <p:nvSpPr>
          <p:cNvPr id="6" name="Title 4">
            <a:extLst>
              <a:ext uri="{FF2B5EF4-FFF2-40B4-BE49-F238E27FC236}">
                <a16:creationId xmlns:a16="http://schemas.microsoft.com/office/drawing/2014/main" id="{3A386C71-487F-B994-89AD-7E52C3F22243}"/>
              </a:ext>
            </a:extLst>
          </p:cNvPr>
          <p:cNvSpPr>
            <a:spLocks noGrp="1"/>
          </p:cNvSpPr>
          <p:nvPr>
            <p:ph type="title"/>
          </p:nvPr>
        </p:nvSpPr>
        <p:spPr>
          <a:xfrm>
            <a:off x="609600" y="548633"/>
            <a:ext cx="10972800" cy="495200"/>
          </a:xfrm>
        </p:spPr>
        <p:txBody>
          <a:bodyPr>
            <a:noAutofit/>
          </a:bodyPr>
          <a:lstStyle/>
          <a:p>
            <a:r>
              <a:rPr lang="vi-VN" sz="3200" dirty="0">
                <a:solidFill>
                  <a:schemeClr val="accent1">
                    <a:lumMod val="50000"/>
                  </a:schemeClr>
                </a:solidFill>
                <a:latin typeface="+mn-lt"/>
              </a:rPr>
              <a:t>Tiêu thụ năng lượng trong ngành giấy và bột giấy</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42558493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9AA1F-1EAB-6DCB-FAFF-83B94C237AAB}"/>
              </a:ext>
            </a:extLst>
          </p:cNvPr>
          <p:cNvSpPr>
            <a:spLocks noGrp="1"/>
          </p:cNvSpPr>
          <p:nvPr>
            <p:ph type="title"/>
          </p:nvPr>
        </p:nvSpPr>
        <p:spPr/>
        <p:txBody>
          <a:bodyPr>
            <a:noAutofit/>
          </a:bodyPr>
          <a:lstStyle/>
          <a:p>
            <a:r>
              <a:rPr lang="vi-VN" sz="3200" dirty="0">
                <a:solidFill>
                  <a:schemeClr val="accent1">
                    <a:lumMod val="50000"/>
                  </a:schemeClr>
                </a:solidFill>
                <a:latin typeface="+mn-lt"/>
              </a:rPr>
              <a:t>Giải pháp tiết kiệm năng lượng trong ngành giấy</a:t>
            </a:r>
            <a:endParaRPr lang="en-US" sz="3200" dirty="0">
              <a:solidFill>
                <a:schemeClr val="accent1">
                  <a:lumMod val="50000"/>
                </a:schemeClr>
              </a:solidFill>
              <a:latin typeface="+mn-lt"/>
            </a:endParaRPr>
          </a:p>
        </p:txBody>
      </p:sp>
      <p:sp>
        <p:nvSpPr>
          <p:cNvPr id="5" name="Rectangle 2">
            <a:extLst>
              <a:ext uri="{FF2B5EF4-FFF2-40B4-BE49-F238E27FC236}">
                <a16:creationId xmlns:a16="http://schemas.microsoft.com/office/drawing/2014/main" id="{C408B343-3F13-E11E-3EF7-750B81A0875A}"/>
              </a:ext>
            </a:extLst>
          </p:cNvPr>
          <p:cNvSpPr>
            <a:spLocks noGrp="1" noChangeArrowheads="1"/>
          </p:cNvSpPr>
          <p:nvPr>
            <p:ph type="body" idx="1"/>
          </p:nvPr>
        </p:nvSpPr>
        <p:spPr bwMode="auto">
          <a:xfrm>
            <a:off x="609601" y="1421177"/>
            <a:ext cx="109728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defTabSz="1219170" eaLnBrk="0" fontAlgn="base" hangingPunct="0">
              <a:lnSpc>
                <a:spcPct val="130000"/>
              </a:lnSpc>
              <a:spcBef>
                <a:spcPct val="0"/>
              </a:spcBef>
              <a:spcAft>
                <a:spcPct val="0"/>
              </a:spcAft>
              <a:buClrTx/>
              <a:buSzTx/>
              <a:buNone/>
            </a:pPr>
            <a:r>
              <a:rPr lang="en-US" altLang="en-US" b="1" dirty="0" err="1">
                <a:solidFill>
                  <a:schemeClr val="tx1"/>
                </a:solidFill>
                <a:latin typeface="Arial" panose="020B0604020202020204" pitchFamily="34" charset="0"/>
              </a:rPr>
              <a:t>Giải</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pháp</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nội</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bộ</a:t>
            </a:r>
            <a:r>
              <a:rPr lang="en-US" altLang="en-US" b="1" dirty="0">
                <a:solidFill>
                  <a:schemeClr val="tx1"/>
                </a:solidFill>
                <a:latin typeface="Arial" panose="020B0604020202020204" pitchFamily="34" charset="0"/>
              </a:rPr>
              <a:t>:</a:t>
            </a:r>
          </a:p>
          <a:p>
            <a:pPr marL="990575" lvl="1" indent="-380990" eaLnBrk="0" fontAlgn="base" hangingPunct="0">
              <a:lnSpc>
                <a:spcPct val="130000"/>
              </a:lnSpc>
              <a:spcBef>
                <a:spcPct val="0"/>
              </a:spcBef>
              <a:spcAft>
                <a:spcPct val="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Tối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ưu</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hóa</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quy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trình</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sản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xuất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bằng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cách</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cải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tiến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thiết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bị</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nồi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hơi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máy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nén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khí</a:t>
            </a:r>
            <a:r>
              <a:rPr lang="en-US" altLang="en-US" sz="20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30000"/>
              </a:lnSpc>
              <a:spcBef>
                <a:spcPct val="0"/>
              </a:spcBef>
              <a:spcAft>
                <a:spcPct val="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Tăng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cường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cách</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nhiệt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đường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ống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dẫn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hơi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để</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giảm</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thất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thoát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nhiệt</a:t>
            </a:r>
            <a:r>
              <a:rPr lang="en-US" altLang="en-US" sz="20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30000"/>
              </a:lnSpc>
              <a:spcBef>
                <a:spcPct val="0"/>
              </a:spcBef>
              <a:spcAft>
                <a:spcPct val="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Sử</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dụng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biến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tần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cho</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các</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máy</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móc</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tiêu</a:t>
            </a:r>
            <a:r>
              <a:rPr lang="en-US" altLang="en-US" sz="2000" dirty="0">
                <a:solidFill>
                  <a:schemeClr val="tx1"/>
                </a:solidFill>
                <a:latin typeface="Arial" panose="020B0604020202020204" pitchFamily="34" charset="0"/>
                <a:cs typeface="Arial" panose="020B0604020202020204" pitchFamily="34" charset="0"/>
              </a:rPr>
              <a:t> hao </a:t>
            </a:r>
            <a:r>
              <a:rPr lang="en-US" altLang="en-US" sz="2000" dirty="0" err="1">
                <a:solidFill>
                  <a:schemeClr val="tx1"/>
                </a:solidFill>
                <a:latin typeface="Arial" panose="020B0604020202020204" pitchFamily="34" charset="0"/>
                <a:cs typeface="Arial" panose="020B0604020202020204" pitchFamily="34" charset="0"/>
              </a:rPr>
              <a:t>năng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lượng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lớn</a:t>
            </a:r>
            <a:r>
              <a:rPr lang="en-US" altLang="en-US" sz="2000" dirty="0">
                <a:solidFill>
                  <a:schemeClr val="tx1"/>
                </a:solidFill>
                <a:latin typeface="Arial" panose="020B0604020202020204" pitchFamily="34" charset="0"/>
                <a:cs typeface="Arial" panose="020B0604020202020204" pitchFamily="34" charset="0"/>
              </a:rPr>
              <a:t>.</a:t>
            </a:r>
          </a:p>
          <a:p>
            <a:pPr marL="0" indent="0" defTabSz="1219170" eaLnBrk="0" fontAlgn="base" hangingPunct="0">
              <a:lnSpc>
                <a:spcPct val="130000"/>
              </a:lnSpc>
              <a:spcBef>
                <a:spcPct val="0"/>
              </a:spcBef>
              <a:spcAft>
                <a:spcPct val="0"/>
              </a:spcAft>
              <a:buClrTx/>
              <a:buSzTx/>
              <a:buNone/>
            </a:pPr>
            <a:r>
              <a:rPr lang="en-US" altLang="en-US" b="1" dirty="0" err="1">
                <a:solidFill>
                  <a:schemeClr val="tx1"/>
                </a:solidFill>
                <a:latin typeface="Arial" panose="020B0604020202020204" pitchFamily="34" charset="0"/>
              </a:rPr>
              <a:t>Giải</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pháp</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tái</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tạo</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năng</a:t>
            </a:r>
            <a:r>
              <a:rPr lang="en-US" altLang="en-US" b="1" dirty="0">
                <a:solidFill>
                  <a:schemeClr val="tx1"/>
                </a:solidFill>
                <a:latin typeface="Arial" panose="020B0604020202020204" pitchFamily="34" charset="0"/>
              </a:rPr>
              <a:t> </a:t>
            </a:r>
            <a:r>
              <a:rPr lang="en-US" altLang="en-US" b="1" dirty="0" err="1">
                <a:solidFill>
                  <a:schemeClr val="tx1"/>
                </a:solidFill>
                <a:latin typeface="Arial" panose="020B0604020202020204" pitchFamily="34" charset="0"/>
              </a:rPr>
              <a:t>lượng</a:t>
            </a:r>
            <a:r>
              <a:rPr lang="en-US" altLang="en-US" b="1" dirty="0">
                <a:solidFill>
                  <a:schemeClr val="tx1"/>
                </a:solidFill>
                <a:latin typeface="Arial" panose="020B0604020202020204" pitchFamily="34" charset="0"/>
              </a:rPr>
              <a:t>:</a:t>
            </a:r>
          </a:p>
          <a:p>
            <a:pPr marL="990575" lvl="1" indent="-380990" eaLnBrk="0" fontAlgn="base" hangingPunct="0">
              <a:lnSpc>
                <a:spcPct val="130000"/>
              </a:lnSpc>
              <a:spcBef>
                <a:spcPct val="0"/>
              </a:spcBef>
              <a:spcAft>
                <a:spcPct val="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Chuyển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đổi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từ</a:t>
            </a:r>
            <a:r>
              <a:rPr lang="en-US" altLang="en-US" sz="2000" dirty="0">
                <a:solidFill>
                  <a:schemeClr val="tx1"/>
                </a:solidFill>
                <a:latin typeface="Arial" panose="020B0604020202020204" pitchFamily="34" charset="0"/>
                <a:cs typeface="Arial" panose="020B0604020202020204" pitchFamily="34" charset="0"/>
              </a:rPr>
              <a:t> than sang </a:t>
            </a:r>
            <a:r>
              <a:rPr lang="en-US" altLang="en-US" sz="2000" dirty="0" err="1">
                <a:solidFill>
                  <a:schemeClr val="tx1"/>
                </a:solidFill>
                <a:latin typeface="Arial" panose="020B0604020202020204" pitchFamily="34" charset="0"/>
                <a:cs typeface="Arial" panose="020B0604020202020204" pitchFamily="34" charset="0"/>
              </a:rPr>
              <a:t>năng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lượng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sinh</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khối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hoặc</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khí</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tự</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nhiên</a:t>
            </a:r>
            <a:r>
              <a:rPr lang="en-US" altLang="en-US" sz="20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30000"/>
              </a:lnSpc>
              <a:spcBef>
                <a:spcPct val="0"/>
              </a:spcBef>
              <a:spcAft>
                <a:spcPct val="0"/>
              </a:spcAft>
              <a:buClrTx/>
              <a:buSzTx/>
              <a:buFont typeface="Wingdings" pitchFamily="2" charset="2"/>
              <a:buChar char="v"/>
            </a:pPr>
            <a:r>
              <a:rPr lang="en-US" altLang="en-US" sz="2000" dirty="0" err="1">
                <a:solidFill>
                  <a:schemeClr val="tx1"/>
                </a:solidFill>
                <a:latin typeface="Arial" panose="020B0604020202020204" pitchFamily="34" charset="0"/>
                <a:cs typeface="Arial" panose="020B0604020202020204" pitchFamily="34" charset="0"/>
              </a:rPr>
              <a:t>Sử</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dụng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năng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lượng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mặt</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trời</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để</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cung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cấp</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điện</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cho</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hệ</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thống</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phụ</a:t>
            </a:r>
            <a:r>
              <a:rPr lang="en-US" altLang="en-US" sz="2000" dirty="0">
                <a:solidFill>
                  <a:schemeClr val="tx1"/>
                </a:solidFill>
                <a:latin typeface="Arial" panose="020B0604020202020204" pitchFamily="34" charset="0"/>
                <a:cs typeface="Arial" panose="020B0604020202020204" pitchFamily="34" charset="0"/>
              </a:rPr>
              <a:t> </a:t>
            </a:r>
            <a:r>
              <a:rPr lang="en-US" altLang="en-US" sz="2000" dirty="0" err="1">
                <a:solidFill>
                  <a:schemeClr val="tx1"/>
                </a:solidFill>
                <a:latin typeface="Arial" panose="020B0604020202020204" pitchFamily="34" charset="0"/>
                <a:cs typeface="Arial" panose="020B0604020202020204" pitchFamily="34" charset="0"/>
              </a:rPr>
              <a:t>trợ</a:t>
            </a:r>
            <a:r>
              <a:rPr lang="en-US" altLang="en-US" sz="2000" dirty="0">
                <a:solidFill>
                  <a:schemeClr val="tx1"/>
                </a:solidFill>
                <a:latin typeface="Arial" panose="020B0604020202020204" pitchFamily="34" charset="0"/>
                <a:cs typeface="Arial" panose="020B0604020202020204" pitchFamily="34" charset="0"/>
              </a:rPr>
              <a:t>.</a:t>
            </a:r>
          </a:p>
          <a:p>
            <a:pPr marL="0" indent="0" eaLnBrk="0" fontAlgn="base" hangingPunct="0">
              <a:lnSpc>
                <a:spcPct val="130000"/>
              </a:lnSpc>
              <a:spcBef>
                <a:spcPct val="0"/>
              </a:spcBef>
              <a:spcAft>
                <a:spcPct val="0"/>
              </a:spcAft>
              <a:buClrTx/>
              <a:buSzTx/>
              <a:buNone/>
            </a:pPr>
            <a:r>
              <a:rPr lang="vi-VN" b="1" dirty="0">
                <a:solidFill>
                  <a:schemeClr val="tx1"/>
                </a:solidFill>
                <a:latin typeface="Arial" panose="020B0604020202020204" pitchFamily="34" charset="0"/>
              </a:rPr>
              <a:t>Công nghệ tái chế năng lượng:</a:t>
            </a:r>
          </a:p>
          <a:p>
            <a:pPr marL="990575" lvl="1" indent="-380990" eaLnBrk="0" fontAlgn="base" hangingPunct="0">
              <a:lnSpc>
                <a:spcPct val="130000"/>
              </a:lnSpc>
              <a:spcBef>
                <a:spcPct val="0"/>
              </a:spcBef>
              <a:spcAft>
                <a:spcPct val="0"/>
              </a:spcAft>
              <a:buClrTx/>
              <a:buSzTx/>
              <a:buFont typeface="Wingdings" pitchFamily="2" charset="2"/>
              <a:buChar char="v"/>
            </a:pPr>
            <a:r>
              <a:rPr lang="vi-VN" sz="2000" dirty="0">
                <a:solidFill>
                  <a:schemeClr val="tx1"/>
                </a:solidFill>
                <a:latin typeface="Arial" panose="020B0604020202020204" pitchFamily="34" charset="0"/>
                <a:cs typeface="Arial" panose="020B0604020202020204" pitchFamily="34" charset="0"/>
              </a:rPr>
              <a:t>Thu hồi nhiệt thải từ nồi hơi để sử dụng lại.</a:t>
            </a:r>
          </a:p>
          <a:p>
            <a:pPr marL="990575" lvl="1" indent="-380990" eaLnBrk="0" fontAlgn="base" hangingPunct="0">
              <a:lnSpc>
                <a:spcPct val="130000"/>
              </a:lnSpc>
              <a:spcBef>
                <a:spcPct val="0"/>
              </a:spcBef>
              <a:spcAft>
                <a:spcPct val="0"/>
              </a:spcAft>
              <a:buClrTx/>
              <a:buSzTx/>
              <a:buFont typeface="Wingdings" pitchFamily="2" charset="2"/>
              <a:buChar char="v"/>
            </a:pPr>
            <a:r>
              <a:rPr lang="vi-VN" sz="2000" dirty="0">
                <a:solidFill>
                  <a:schemeClr val="tx1"/>
                </a:solidFill>
                <a:latin typeface="Arial" panose="020B0604020202020204" pitchFamily="34" charset="0"/>
                <a:cs typeface="Arial" panose="020B0604020202020204" pitchFamily="34" charset="0"/>
              </a:rPr>
              <a:t>Áp dụng </a:t>
            </a:r>
            <a:r>
              <a:rPr lang="vi-VN" sz="2000" dirty="0">
                <a:latin typeface="Arial" panose="020B0604020202020204" pitchFamily="34" charset="0"/>
                <a:cs typeface="Arial" panose="020B0604020202020204" pitchFamily="34" charset="0"/>
              </a:rPr>
              <a:t>hệ thống CHP (</a:t>
            </a:r>
            <a:r>
              <a:rPr lang="vi-VN" sz="2000" dirty="0" err="1">
                <a:latin typeface="Arial" panose="020B0604020202020204" pitchFamily="34" charset="0"/>
                <a:cs typeface="Arial" panose="020B0604020202020204" pitchFamily="34" charset="0"/>
              </a:rPr>
              <a:t>Combined</a:t>
            </a:r>
            <a:r>
              <a:rPr lang="vi-VN" sz="2000" dirty="0">
                <a:latin typeface="Arial" panose="020B0604020202020204" pitchFamily="34" charset="0"/>
                <a:cs typeface="Arial" panose="020B0604020202020204" pitchFamily="34" charset="0"/>
              </a:rPr>
              <a:t> </a:t>
            </a:r>
            <a:r>
              <a:rPr lang="vi-VN" sz="2000" dirty="0" err="1">
                <a:latin typeface="Arial" panose="020B0604020202020204" pitchFamily="34" charset="0"/>
                <a:cs typeface="Arial" panose="020B0604020202020204" pitchFamily="34" charset="0"/>
              </a:rPr>
              <a:t>Heat</a:t>
            </a:r>
            <a:r>
              <a:rPr lang="vi-VN" sz="2000" dirty="0">
                <a:latin typeface="Arial" panose="020B0604020202020204" pitchFamily="34" charset="0"/>
                <a:cs typeface="Arial" panose="020B0604020202020204" pitchFamily="34" charset="0"/>
              </a:rPr>
              <a:t> </a:t>
            </a:r>
            <a:r>
              <a:rPr lang="vi-VN" sz="2000" dirty="0" err="1">
                <a:latin typeface="Arial" panose="020B0604020202020204" pitchFamily="34" charset="0"/>
                <a:cs typeface="Arial" panose="020B0604020202020204" pitchFamily="34" charset="0"/>
              </a:rPr>
              <a:t>and</a:t>
            </a:r>
            <a:r>
              <a:rPr lang="vi-VN" sz="2000" dirty="0">
                <a:latin typeface="Arial" panose="020B0604020202020204" pitchFamily="34" charset="0"/>
                <a:cs typeface="Arial" panose="020B0604020202020204" pitchFamily="34" charset="0"/>
              </a:rPr>
              <a:t> </a:t>
            </a:r>
            <a:r>
              <a:rPr lang="vi-VN" sz="2000" dirty="0" err="1">
                <a:latin typeface="Arial" panose="020B0604020202020204" pitchFamily="34" charset="0"/>
                <a:cs typeface="Arial" panose="020B0604020202020204" pitchFamily="34" charset="0"/>
              </a:rPr>
              <a:t>Power</a:t>
            </a:r>
            <a:r>
              <a:rPr lang="vi-VN" sz="2000" dirty="0">
                <a:latin typeface="Arial" panose="020B0604020202020204" pitchFamily="34" charset="0"/>
                <a:cs typeface="Arial" panose="020B0604020202020204" pitchFamily="34" charset="0"/>
              </a:rPr>
              <a:t>) để sản xuất đồng thời điện và hơi nước.</a:t>
            </a:r>
          </a:p>
        </p:txBody>
      </p:sp>
    </p:spTree>
    <p:extLst>
      <p:ext uri="{BB962C8B-B14F-4D97-AF65-F5344CB8AC3E}">
        <p14:creationId xmlns:p14="http://schemas.microsoft.com/office/powerpoint/2010/main" val="39950098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94F24DB-6E4E-27C2-5481-BA899CF2806D}"/>
              </a:ext>
            </a:extLst>
          </p:cNvPr>
          <p:cNvSpPr>
            <a:spLocks noGrp="1"/>
          </p:cNvSpPr>
          <p:nvPr>
            <p:ph type="body" idx="1"/>
          </p:nvPr>
        </p:nvSpPr>
        <p:spPr>
          <a:xfrm>
            <a:off x="609600" y="1270642"/>
            <a:ext cx="10972800" cy="5038724"/>
          </a:xfrm>
        </p:spPr>
        <p:txBody>
          <a:bodyPr>
            <a:noAutofit/>
          </a:bodyPr>
          <a:lstStyle/>
          <a:p>
            <a:pPr marL="0" indent="0" algn="just">
              <a:lnSpc>
                <a:spcPct val="130000"/>
              </a:lnSpc>
              <a:buNone/>
            </a:pPr>
            <a:r>
              <a:rPr lang="vi-VN" b="1" dirty="0"/>
              <a:t>Tự động hóa:</a:t>
            </a:r>
          </a:p>
          <a:p>
            <a:pPr marL="990575" lvl="1" indent="-380990" algn="just">
              <a:lnSpc>
                <a:spcPct val="130000"/>
              </a:lnSpc>
              <a:buFont typeface="Wingdings" pitchFamily="2" charset="2"/>
              <a:buChar char="v"/>
            </a:pPr>
            <a:r>
              <a:rPr lang="vi-VN" sz="2000" dirty="0">
                <a:latin typeface="+mn-lt"/>
                <a:cs typeface="Arial" panose="020B0604020202020204" pitchFamily="34" charset="0"/>
              </a:rPr>
              <a:t>Lắp đặt hệ thống giám sát năng lượng (EMS) để theo dõi và kiểm soát hiệu quả.</a:t>
            </a:r>
          </a:p>
          <a:p>
            <a:pPr marL="990575" lvl="1" indent="-380990" algn="just">
              <a:lnSpc>
                <a:spcPct val="130000"/>
              </a:lnSpc>
              <a:buFont typeface="Wingdings" pitchFamily="2" charset="2"/>
              <a:buChar char="v"/>
            </a:pPr>
            <a:r>
              <a:rPr lang="vi-VN" sz="2000" dirty="0">
                <a:latin typeface="+mn-lt"/>
                <a:cs typeface="Arial" panose="020B0604020202020204" pitchFamily="34" charset="0"/>
              </a:rPr>
              <a:t>Áp dụng công nghệ số hóa để tối ưu hóa vận hành máy móc.</a:t>
            </a:r>
          </a:p>
          <a:p>
            <a:pPr marL="0" indent="0" algn="just">
              <a:lnSpc>
                <a:spcPct val="130000"/>
              </a:lnSpc>
              <a:buNone/>
            </a:pPr>
            <a:r>
              <a:rPr lang="vi-VN" b="1" dirty="0"/>
              <a:t>Tối ưu hóa hệ thống nồi hơi và hơi nước</a:t>
            </a:r>
          </a:p>
          <a:p>
            <a:pPr marL="990575" lvl="1" indent="-380990"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Nâng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cấp</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nồi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hiệu</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suất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cao</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hoặc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thay</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thế</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bằng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nồi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tầng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sôi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dụng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năng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lượng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sinh</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khối</a:t>
            </a:r>
            <a:r>
              <a:rPr lang="en-US" altLang="en-US" sz="2000" dirty="0">
                <a:solidFill>
                  <a:schemeClr val="tx1"/>
                </a:solidFill>
                <a:latin typeface="+mn-lt"/>
                <a:cs typeface="Arial" panose="020B0604020202020204" pitchFamily="34" charset="0"/>
              </a:rPr>
              <a:t>.</a:t>
            </a:r>
            <a:endParaRPr lang="vi-VN" altLang="en-US" sz="2000" dirty="0">
              <a:solidFill>
                <a:schemeClr val="tx1"/>
              </a:solidFill>
              <a:latin typeface="+mn-lt"/>
              <a:cs typeface="Arial" panose="020B0604020202020204" pitchFamily="34" charset="0"/>
            </a:endParaRPr>
          </a:p>
          <a:p>
            <a:pPr marL="990575" lvl="1" indent="-380990"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Bọc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cách</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nhiệt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cho</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đường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ống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dẫn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để</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giảm</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thất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thoát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nhiệt</a:t>
            </a:r>
            <a:r>
              <a:rPr lang="en-US" altLang="en-US" sz="2000" dirty="0">
                <a:solidFill>
                  <a:schemeClr val="tx1"/>
                </a:solidFill>
                <a:latin typeface="+mn-lt"/>
                <a:cs typeface="Arial" panose="020B0604020202020204" pitchFamily="34" charset="0"/>
              </a:rPr>
              <a:t>.</a:t>
            </a:r>
            <a:endParaRPr lang="vi-VN" altLang="en-US" sz="2000" dirty="0">
              <a:solidFill>
                <a:schemeClr val="tx1"/>
              </a:solidFill>
              <a:latin typeface="+mn-lt"/>
              <a:cs typeface="Arial" panose="020B0604020202020204" pitchFamily="34" charset="0"/>
            </a:endParaRPr>
          </a:p>
          <a:p>
            <a:pPr marL="990575" lvl="1" indent="-380990" algn="just">
              <a:lnSpc>
                <a:spcPct val="130000"/>
              </a:lnSpc>
              <a:buFont typeface="Wingdings" pitchFamily="2" charset="2"/>
              <a:buChar char="v"/>
            </a:pPr>
            <a:r>
              <a:rPr lang="vi-VN" altLang="en-US" sz="2000" dirty="0">
                <a:solidFill>
                  <a:schemeClr val="tx1"/>
                </a:solidFill>
                <a:latin typeface="+mn-lt"/>
                <a:cs typeface="Arial" panose="020B0604020202020204" pitchFamily="34" charset="0"/>
              </a:rPr>
              <a:t>T</a:t>
            </a:r>
            <a:r>
              <a:rPr lang="en-US" altLang="en-US" sz="2000" dirty="0">
                <a:solidFill>
                  <a:schemeClr val="tx1"/>
                </a:solidFill>
                <a:latin typeface="+mn-lt"/>
                <a:cs typeface="Arial" panose="020B0604020202020204" pitchFamily="34" charset="0"/>
              </a:rPr>
              <a:t>hu </a:t>
            </a:r>
            <a:r>
              <a:rPr lang="en-US" altLang="en-US" sz="2000" dirty="0" err="1">
                <a:solidFill>
                  <a:schemeClr val="tx1"/>
                </a:solidFill>
                <a:latin typeface="+mn-lt"/>
                <a:cs typeface="Arial" panose="020B0604020202020204" pitchFamily="34" charset="0"/>
              </a:rPr>
              <a:t>hồi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nhiệt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thải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từ</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hệ</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thống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nồi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để</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tái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dụng</a:t>
            </a:r>
            <a:r>
              <a:rPr lang="en-US" altLang="en-US" sz="2000" dirty="0">
                <a:solidFill>
                  <a:schemeClr val="tx1"/>
                </a:solidFill>
                <a:latin typeface="+mn-lt"/>
                <a:cs typeface="Arial" panose="020B0604020202020204" pitchFamily="34" charset="0"/>
              </a:rPr>
              <a:t>. </a:t>
            </a:r>
            <a:endParaRPr lang="vi-VN" altLang="en-US" sz="2000" dirty="0">
              <a:solidFill>
                <a:schemeClr val="tx1"/>
              </a:solidFill>
              <a:latin typeface="+mn-lt"/>
              <a:cs typeface="Arial" panose="020B0604020202020204" pitchFamily="34" charset="0"/>
            </a:endParaRPr>
          </a:p>
          <a:p>
            <a:pPr marL="990575" lvl="1" indent="-380990" algn="just">
              <a:lnSpc>
                <a:spcPct val="130000"/>
              </a:lnSpc>
              <a:buFont typeface="Wingdings" pitchFamily="2" charset="2"/>
              <a:buChar char="v"/>
            </a:pPr>
            <a:r>
              <a:rPr lang="vi-VN" altLang="en-US" sz="2000" dirty="0">
                <a:solidFill>
                  <a:schemeClr val="tx1"/>
                </a:solidFill>
                <a:latin typeface="+mn-lt"/>
                <a:cs typeface="Arial" panose="020B0604020202020204" pitchFamily="34" charset="0"/>
              </a:rPr>
              <a:t>Thu hồi nước ngưng ở áp suất cao </a:t>
            </a:r>
          </a:p>
          <a:p>
            <a:pPr marL="990575" lvl="1" indent="-380990" algn="just">
              <a:lnSpc>
                <a:spcPct val="130000"/>
              </a:lnSpc>
              <a:buFont typeface="Wingdings" pitchFamily="2" charset="2"/>
              <a:buChar char="v"/>
            </a:pPr>
            <a:r>
              <a:rPr lang="vi-VN" altLang="en-US" sz="2000" dirty="0">
                <a:solidFill>
                  <a:schemeClr val="tx1"/>
                </a:solidFill>
                <a:latin typeface="+mn-lt"/>
                <a:cs typeface="Arial" panose="020B0604020202020204" pitchFamily="34" charset="0"/>
              </a:rPr>
              <a:t>Nâng cao chất lượng nước cấp vào lò và giảm xả đáy lò hơi</a:t>
            </a:r>
          </a:p>
          <a:p>
            <a:pPr marL="990575" lvl="1" indent="-380990"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Sử</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dụng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vỏ</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cây</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bã</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giấy</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và</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các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phế</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liệu</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sản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xuất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làm</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nhiên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liệu</a:t>
            </a:r>
            <a:r>
              <a:rPr lang="en-US" altLang="en-US" sz="2000" dirty="0">
                <a:solidFill>
                  <a:schemeClr val="tx1"/>
                </a:solidFill>
                <a:latin typeface="+mn-lt"/>
                <a:cs typeface="Arial" panose="020B0604020202020204" pitchFamily="34" charset="0"/>
              </a:rPr>
              <a:t>.</a:t>
            </a:r>
            <a:endParaRPr lang="vi-VN" altLang="en-US" sz="2000" dirty="0">
              <a:solidFill>
                <a:schemeClr val="tx1"/>
              </a:solidFill>
              <a:latin typeface="+mn-lt"/>
              <a:cs typeface="Arial" panose="020B0604020202020204" pitchFamily="34" charset="0"/>
            </a:endParaRPr>
          </a:p>
          <a:p>
            <a:pPr marL="990575" lvl="1" indent="-380990" algn="just">
              <a:lnSpc>
                <a:spcPct val="130000"/>
              </a:lnSpc>
              <a:buFont typeface="Wingdings" pitchFamily="2" charset="2"/>
              <a:buChar char="v"/>
            </a:pPr>
            <a:r>
              <a:rPr lang="en-US" altLang="en-US" sz="2000" dirty="0" err="1">
                <a:solidFill>
                  <a:schemeClr val="tx1"/>
                </a:solidFill>
                <a:latin typeface="+mn-lt"/>
                <a:cs typeface="Arial" panose="020B0604020202020204" pitchFamily="34" charset="0"/>
              </a:rPr>
              <a:t>Lắp</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đặt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nồi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đốt</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sinh</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khối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để</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cung</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cấp</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hơi</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nước</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cho</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sản</a:t>
            </a:r>
            <a:r>
              <a:rPr lang="en-US" altLang="en-US" sz="2000" dirty="0">
                <a:solidFill>
                  <a:schemeClr val="tx1"/>
                </a:solidFill>
                <a:latin typeface="+mn-lt"/>
                <a:cs typeface="Arial" panose="020B0604020202020204" pitchFamily="34" charset="0"/>
              </a:rPr>
              <a:t> </a:t>
            </a:r>
            <a:r>
              <a:rPr lang="en-US" altLang="en-US" sz="2000" dirty="0" err="1">
                <a:solidFill>
                  <a:schemeClr val="tx1"/>
                </a:solidFill>
                <a:latin typeface="+mn-lt"/>
                <a:cs typeface="Arial" panose="020B0604020202020204" pitchFamily="34" charset="0"/>
              </a:rPr>
              <a:t>xuất</a:t>
            </a:r>
            <a:endParaRPr lang="en-US" altLang="en-US" sz="2000" dirty="0">
              <a:solidFill>
                <a:schemeClr val="tx1"/>
              </a:solidFill>
              <a:latin typeface="+mn-lt"/>
              <a:cs typeface="Arial" panose="020B0604020202020204" pitchFamily="34" charset="0"/>
            </a:endParaRPr>
          </a:p>
        </p:txBody>
      </p:sp>
      <p:sp>
        <p:nvSpPr>
          <p:cNvPr id="7" name="Title 6">
            <a:extLst>
              <a:ext uri="{FF2B5EF4-FFF2-40B4-BE49-F238E27FC236}">
                <a16:creationId xmlns:a16="http://schemas.microsoft.com/office/drawing/2014/main" id="{EBB31211-C33A-8B4B-204E-E1D40FE10D0F}"/>
              </a:ext>
            </a:extLst>
          </p:cNvPr>
          <p:cNvSpPr>
            <a:spLocks noGrp="1"/>
          </p:cNvSpPr>
          <p:nvPr>
            <p:ph type="title"/>
          </p:nvPr>
        </p:nvSpPr>
        <p:spPr/>
        <p:txBody>
          <a:bodyPr>
            <a:noAutofit/>
          </a:bodyPr>
          <a:lstStyle/>
          <a:p>
            <a:r>
              <a:rPr lang="vi-VN" sz="3200" dirty="0">
                <a:solidFill>
                  <a:schemeClr val="accent1">
                    <a:lumMod val="50000"/>
                  </a:schemeClr>
                </a:solidFill>
                <a:latin typeface="+mn-lt"/>
              </a:rPr>
              <a:t>Giải pháp tiết kiệm năng lượng trong ngành giấy</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21684752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21B3776-84C9-4116-AB0A-419350C55C02}"/>
              </a:ext>
            </a:extLst>
          </p:cNvPr>
          <p:cNvSpPr txBox="1"/>
          <p:nvPr/>
        </p:nvSpPr>
        <p:spPr>
          <a:xfrm>
            <a:off x="609600" y="1498134"/>
            <a:ext cx="10972800" cy="3747180"/>
          </a:xfrm>
          <a:prstGeom prst="rect">
            <a:avLst/>
          </a:prstGeom>
          <a:noFill/>
        </p:spPr>
        <p:txBody>
          <a:bodyPr wrap="square">
            <a:spAutoFit/>
          </a:bodyPr>
          <a:lstStyle/>
          <a:p>
            <a:r>
              <a:rPr lang="en-US" sz="2000" b="1">
                <a:solidFill>
                  <a:schemeClr val="tx1"/>
                </a:solidFill>
              </a:rPr>
              <a:t>Hệ thống quản lý năng lượng (EMS</a:t>
            </a:r>
            <a:r>
              <a:rPr lang="en-US" sz="2000" b="1" dirty="0">
                <a:solidFill>
                  <a:schemeClr val="tx1"/>
                </a:solidFill>
              </a:rPr>
              <a:t>)</a:t>
            </a:r>
          </a:p>
          <a:p>
            <a:endParaRPr lang="en-US" sz="2000" dirty="0"/>
          </a:p>
          <a:p>
            <a:r>
              <a:rPr lang="en-US" sz="2000" b="1"/>
              <a:t>Ứng dụng:</a:t>
            </a:r>
            <a:endParaRPr lang="en-US" sz="2000" b="1" dirty="0"/>
          </a:p>
          <a:p>
            <a:pPr>
              <a:spcBef>
                <a:spcPts val="900"/>
              </a:spcBef>
            </a:pPr>
            <a:r>
              <a:rPr lang="en-US" sz="2000"/>
              <a:t>• </a:t>
            </a:r>
            <a:r>
              <a:rPr lang="vi-VN" sz="2000"/>
              <a:t>Lắp đặt hệ thống giám sát năng lượng để đo lường và quản lý mức tiêu thụ năng lượng ở từng giai đoạn sản xuất.</a:t>
            </a:r>
            <a:endParaRPr lang="en-US" sz="2000"/>
          </a:p>
          <a:p>
            <a:pPr>
              <a:spcBef>
                <a:spcPts val="900"/>
              </a:spcBef>
            </a:pPr>
            <a:r>
              <a:rPr lang="en-US" sz="2000"/>
              <a:t>• </a:t>
            </a:r>
            <a:r>
              <a:rPr lang="vi-VN" sz="2000"/>
              <a:t>Xác định sớm các điểm lãng phí năng lượng.</a:t>
            </a:r>
            <a:endParaRPr lang="en-US" sz="2000"/>
          </a:p>
          <a:p>
            <a:pPr>
              <a:spcBef>
                <a:spcPts val="900"/>
              </a:spcBef>
            </a:pPr>
            <a:endParaRPr lang="en-US" sz="2000" dirty="0"/>
          </a:p>
          <a:p>
            <a:r>
              <a:rPr lang="en-US" sz="2000" b="1"/>
              <a:t>Lợi ích:</a:t>
            </a:r>
            <a:endParaRPr lang="en-US" sz="2000" dirty="0"/>
          </a:p>
          <a:p>
            <a:pPr>
              <a:spcBef>
                <a:spcPts val="900"/>
              </a:spcBef>
            </a:pPr>
            <a:r>
              <a:rPr lang="en-US" sz="2000"/>
              <a:t>• </a:t>
            </a:r>
            <a:r>
              <a:rPr lang="vi-VN" sz="2000"/>
              <a:t>Giảm mức tiêu thụ năng lượng từ 5-10% thông qua kiểm soát chặt chẽ.</a:t>
            </a:r>
            <a:endParaRPr lang="en-US" sz="2000"/>
          </a:p>
          <a:p>
            <a:pPr>
              <a:spcBef>
                <a:spcPts val="900"/>
              </a:spcBef>
            </a:pPr>
            <a:r>
              <a:rPr lang="en-US" sz="2000"/>
              <a:t>• Nâng cao hiệu quả hoạt động của toàn bộ dây chuyền sản xuất.</a:t>
            </a:r>
            <a:endParaRPr lang="en-US" sz="2000" dirty="0"/>
          </a:p>
        </p:txBody>
      </p:sp>
      <p:sp>
        <p:nvSpPr>
          <p:cNvPr id="5" name="Title 6">
            <a:extLst>
              <a:ext uri="{FF2B5EF4-FFF2-40B4-BE49-F238E27FC236}">
                <a16:creationId xmlns:a16="http://schemas.microsoft.com/office/drawing/2014/main" id="{EBB31211-C33A-8B4B-204E-E1D40FE10D0F}"/>
              </a:ext>
            </a:extLst>
          </p:cNvPr>
          <p:cNvSpPr>
            <a:spLocks noGrp="1"/>
          </p:cNvSpPr>
          <p:nvPr>
            <p:ph type="title"/>
          </p:nvPr>
        </p:nvSpPr>
        <p:spPr>
          <a:xfrm>
            <a:off x="609600" y="548633"/>
            <a:ext cx="10972800" cy="495200"/>
          </a:xfrm>
        </p:spPr>
        <p:txBody>
          <a:bodyPr>
            <a:noAutofit/>
          </a:bodyPr>
          <a:lstStyle/>
          <a:p>
            <a:r>
              <a:rPr lang="vi-VN" sz="3200" dirty="0">
                <a:solidFill>
                  <a:schemeClr val="accent1">
                    <a:lumMod val="50000"/>
                  </a:schemeClr>
                </a:solidFill>
                <a:latin typeface="+mn-lt"/>
              </a:rPr>
              <a:t>Giải pháp tiết kiệm năng lượng trong ngành giấy</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367316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291771" y="1816336"/>
            <a:ext cx="9376906" cy="4361351"/>
          </a:xfrm>
          <a:prstGeom prst="rect">
            <a:avLst/>
          </a:prstGeom>
        </p:spPr>
      </p:pic>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sz="3200" dirty="0" err="1">
                <a:solidFill>
                  <a:schemeClr val="accent1">
                    <a:lumMod val="50000"/>
                  </a:schemeClr>
                </a:solidFill>
              </a:rPr>
              <a:t>Việc</a:t>
            </a:r>
            <a:r>
              <a:rPr lang="en-US" sz="3200" dirty="0">
                <a:solidFill>
                  <a:schemeClr val="accent1">
                    <a:lumMod val="50000"/>
                  </a:schemeClr>
                </a:solidFill>
              </a:rPr>
              <a:t> </a:t>
            </a:r>
            <a:r>
              <a:rPr lang="vi-VN" sz="3200" dirty="0">
                <a:solidFill>
                  <a:schemeClr val="accent1">
                    <a:lumMod val="50000"/>
                  </a:schemeClr>
                </a:solidFill>
              </a:rPr>
              <a:t>sử</a:t>
            </a:r>
            <a:r>
              <a:rPr lang="en-US" sz="3200" dirty="0">
                <a:solidFill>
                  <a:schemeClr val="accent1">
                    <a:lumMod val="50000"/>
                  </a:schemeClr>
                </a:solidFill>
              </a:rPr>
              <a:t> </a:t>
            </a:r>
            <a:r>
              <a:rPr lang="en-US" sz="3200" dirty="0" err="1">
                <a:solidFill>
                  <a:schemeClr val="accent1">
                    <a:lumMod val="50000"/>
                  </a:schemeClr>
                </a:solidFill>
              </a:rPr>
              <a:t>dụng</a:t>
            </a:r>
            <a:r>
              <a:rPr lang="en-US" sz="3200" dirty="0">
                <a:solidFill>
                  <a:schemeClr val="accent1">
                    <a:lumMod val="50000"/>
                  </a:schemeClr>
                </a:solidFill>
              </a:rPr>
              <a:t> </a:t>
            </a:r>
            <a:r>
              <a:rPr lang="en-US" sz="3200" dirty="0" err="1">
                <a:solidFill>
                  <a:schemeClr val="accent1">
                    <a:lumMod val="50000"/>
                  </a:schemeClr>
                </a:solidFill>
              </a:rPr>
              <a:t>năng</a:t>
            </a:r>
            <a:r>
              <a:rPr lang="en-US" sz="3200" dirty="0">
                <a:solidFill>
                  <a:schemeClr val="accent1">
                    <a:lumMod val="50000"/>
                  </a:schemeClr>
                </a:solidFill>
              </a:rPr>
              <a:t> </a:t>
            </a:r>
            <a:r>
              <a:rPr lang="en-US" sz="3200" dirty="0" err="1">
                <a:solidFill>
                  <a:schemeClr val="accent1">
                    <a:lumMod val="50000"/>
                  </a:schemeClr>
                </a:solidFill>
              </a:rPr>
              <a:t>lượng</a:t>
            </a:r>
            <a:r>
              <a:rPr lang="en-US" sz="3200" dirty="0">
                <a:solidFill>
                  <a:schemeClr val="accent1">
                    <a:lumMod val="50000"/>
                  </a:schemeClr>
                </a:solidFill>
              </a:rPr>
              <a:t> </a:t>
            </a:r>
            <a:r>
              <a:rPr lang="en-US" sz="3200" dirty="0" err="1">
                <a:solidFill>
                  <a:schemeClr val="accent1">
                    <a:lumMod val="50000"/>
                  </a:schemeClr>
                </a:solidFill>
              </a:rPr>
              <a:t>trong</a:t>
            </a:r>
            <a:r>
              <a:rPr lang="en-US" sz="3200" dirty="0">
                <a:solidFill>
                  <a:schemeClr val="accent1">
                    <a:lumMod val="50000"/>
                  </a:schemeClr>
                </a:solidFill>
              </a:rPr>
              <a:t> </a:t>
            </a:r>
            <a:r>
              <a:rPr lang="en-US" sz="3200" dirty="0" err="1">
                <a:solidFill>
                  <a:schemeClr val="accent1">
                    <a:lumMod val="50000"/>
                  </a:schemeClr>
                </a:solidFill>
              </a:rPr>
              <a:t>công</a:t>
            </a:r>
            <a:r>
              <a:rPr lang="en-US" sz="3200" dirty="0">
                <a:solidFill>
                  <a:schemeClr val="accent1">
                    <a:lumMod val="50000"/>
                  </a:schemeClr>
                </a:solidFill>
              </a:rPr>
              <a:t> </a:t>
            </a:r>
            <a:r>
              <a:rPr lang="en-US" sz="3200" dirty="0" err="1">
                <a:solidFill>
                  <a:schemeClr val="accent1">
                    <a:lumMod val="50000"/>
                  </a:schemeClr>
                </a:solidFill>
              </a:rPr>
              <a:t>nghiệp</a:t>
            </a:r>
            <a:r>
              <a:rPr lang="en-US" sz="3200" dirty="0">
                <a:solidFill>
                  <a:schemeClr val="accent1">
                    <a:lumMod val="50000"/>
                  </a:schemeClr>
                </a:solidFill>
              </a:rPr>
              <a:t> </a:t>
            </a:r>
            <a:r>
              <a:rPr lang="en-US" sz="3200" dirty="0" err="1">
                <a:solidFill>
                  <a:schemeClr val="accent1">
                    <a:lumMod val="50000"/>
                  </a:schemeClr>
                </a:solidFill>
              </a:rPr>
              <a:t>toàn</a:t>
            </a:r>
            <a:r>
              <a:rPr lang="en-US" sz="3200" dirty="0">
                <a:solidFill>
                  <a:schemeClr val="accent1">
                    <a:lumMod val="50000"/>
                  </a:schemeClr>
                </a:solidFill>
              </a:rPr>
              <a:t> </a:t>
            </a:r>
            <a:r>
              <a:rPr lang="en-US" sz="3200" dirty="0" err="1">
                <a:solidFill>
                  <a:schemeClr val="accent1">
                    <a:lumMod val="50000"/>
                  </a:schemeClr>
                </a:solidFill>
              </a:rPr>
              <a:t>cầu</a:t>
            </a:r>
            <a:endParaRPr lang="en-US" sz="3200"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07890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marR="0" lvl="0" indent="0" algn="l" defTabSz="914400" rtl="0" eaLnBrk="1" fontAlgn="auto" latinLnBrk="0" hangingPunct="1">
              <a:lnSpc>
                <a:spcPct val="115000"/>
              </a:lnSpc>
              <a:spcBef>
                <a:spcPct val="55000"/>
              </a:spcBef>
              <a:spcAft>
                <a:spcPts val="0"/>
              </a:spcAft>
              <a:buClr>
                <a:srgbClr val="008000"/>
              </a:buClr>
              <a:buSzPts val="1800"/>
              <a:buFont typeface="Arial"/>
              <a:buNone/>
              <a:tabLst/>
              <a:defRPr/>
            </a:pP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sp>
        <p:nvSpPr>
          <p:cNvPr id="3" name="Rectangle 2"/>
          <p:cNvSpPr/>
          <p:nvPr/>
        </p:nvSpPr>
        <p:spPr>
          <a:xfrm>
            <a:off x="1291771" y="1484558"/>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cuối cùng (TFC) theo ngành giai đoạn 2000 - 2022</a:t>
            </a:r>
          </a:p>
        </p:txBody>
      </p:sp>
      <p:sp>
        <p:nvSpPr>
          <p:cNvPr id="5" name="Rectangle 4"/>
          <p:cNvSpPr/>
          <p:nvPr/>
        </p:nvSpPr>
        <p:spPr>
          <a:xfrm>
            <a:off x="8917918" y="2703831"/>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9" name="Rectangle 8"/>
          <p:cNvSpPr/>
          <p:nvPr/>
        </p:nvSpPr>
        <p:spPr>
          <a:xfrm>
            <a:off x="8917918" y="2982738"/>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1" name="Rectangle 10"/>
          <p:cNvSpPr/>
          <p:nvPr/>
        </p:nvSpPr>
        <p:spPr>
          <a:xfrm>
            <a:off x="8917918" y="348250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12" name="Rectangle 11"/>
          <p:cNvSpPr/>
          <p:nvPr/>
        </p:nvSpPr>
        <p:spPr>
          <a:xfrm>
            <a:off x="8917918" y="4972173"/>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Nông nghiệp/Lâm nghiệp</a:t>
            </a:r>
          </a:p>
        </p:txBody>
      </p:sp>
      <p:sp>
        <p:nvSpPr>
          <p:cNvPr id="13" name="Rectangle 12"/>
          <p:cNvSpPr/>
          <p:nvPr/>
        </p:nvSpPr>
        <p:spPr>
          <a:xfrm>
            <a:off x="8917918" y="4417041"/>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sử dụng năng lượng</a:t>
            </a:r>
          </a:p>
        </p:txBody>
      </p:sp>
      <p:sp>
        <p:nvSpPr>
          <p:cNvPr id="15" name="Rectangle 14"/>
          <p:cNvSpPr/>
          <p:nvPr/>
        </p:nvSpPr>
        <p:spPr>
          <a:xfrm>
            <a:off x="8917918" y="5195710"/>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xác định</a:t>
            </a:r>
          </a:p>
        </p:txBody>
      </p:sp>
      <p:sp>
        <p:nvSpPr>
          <p:cNvPr id="16" name="Rectangle 15"/>
          <p:cNvSpPr/>
          <p:nvPr/>
        </p:nvSpPr>
        <p:spPr>
          <a:xfrm>
            <a:off x="1291771" y="1928305"/>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a:t>
            </a:r>
            <a:r>
              <a:rPr kumimoji="0" lang="en-US" sz="1600" b="0" i="0" u="none" strike="noStrike" kern="0" cap="none" spc="0" normalizeH="0" baseline="0" noProof="0">
                <a:ln>
                  <a:noFill/>
                </a:ln>
                <a:solidFill>
                  <a:srgbClr val="000000"/>
                </a:solidFill>
                <a:effectLst/>
                <a:uLnTx/>
                <a:uFillTx/>
                <a:latin typeface="Arial"/>
                <a:ea typeface="+mn-ea"/>
                <a:cs typeface="+mn-cs"/>
                <a:sym typeface="Arial"/>
              </a:rPr>
              <a:t>trên thế giới từ năm 2000</a:t>
            </a:r>
            <a:endPar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endParaRPr>
          </a:p>
        </p:txBody>
      </p:sp>
      <p:sp>
        <p:nvSpPr>
          <p:cNvPr id="17" name="Rectangle 16"/>
          <p:cNvSpPr/>
          <p:nvPr/>
        </p:nvSpPr>
        <p:spPr>
          <a:xfrm>
            <a:off x="8891622" y="273286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18" name="Rectangle 17"/>
          <p:cNvSpPr/>
          <p:nvPr/>
        </p:nvSpPr>
        <p:spPr>
          <a:xfrm>
            <a:off x="8891622" y="3011767"/>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9" name="Rectangle 18"/>
          <p:cNvSpPr/>
          <p:nvPr/>
        </p:nvSpPr>
        <p:spPr>
          <a:xfrm>
            <a:off x="8891622" y="3511529"/>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20" name="Rectangle 19"/>
          <p:cNvSpPr/>
          <p:nvPr/>
        </p:nvSpPr>
        <p:spPr>
          <a:xfrm>
            <a:off x="8891622" y="4446070"/>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Phi năng lượng</a:t>
            </a:r>
          </a:p>
        </p:txBody>
      </p:sp>
    </p:spTree>
    <p:extLst>
      <p:ext uri="{BB962C8B-B14F-4D97-AF65-F5344CB8AC3E}">
        <p14:creationId xmlns:p14="http://schemas.microsoft.com/office/powerpoint/2010/main" val="314859441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07477-60C7-0CD6-C80D-41D07EB16EDE}"/>
              </a:ext>
            </a:extLst>
          </p:cNvPr>
          <p:cNvSpPr>
            <a:spLocks noGrp="1"/>
          </p:cNvSpPr>
          <p:nvPr>
            <p:ph type="title"/>
          </p:nvPr>
        </p:nvSpPr>
        <p:spPr/>
        <p:txBody>
          <a:bodyPr>
            <a:noAutofit/>
          </a:bodyPr>
          <a:lstStyle/>
          <a:p>
            <a:r>
              <a:rPr lang="vi-VN" sz="3200" dirty="0">
                <a:solidFill>
                  <a:schemeClr val="accent1">
                    <a:lumMod val="50000"/>
                  </a:schemeClr>
                </a:solidFill>
                <a:latin typeface="+mn-lt"/>
              </a:rPr>
              <a:t>Giải pháp tiết kiệm năng lượng trong ngành giấy</a:t>
            </a:r>
            <a:endParaRPr lang="en-US" sz="3200"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ACF87343-D980-F74D-EBB0-26D8660784D4}"/>
              </a:ext>
            </a:extLst>
          </p:cNvPr>
          <p:cNvSpPr>
            <a:spLocks noGrp="1"/>
          </p:cNvSpPr>
          <p:nvPr>
            <p:ph type="body" idx="1"/>
          </p:nvPr>
        </p:nvSpPr>
        <p:spPr>
          <a:xfrm>
            <a:off x="609600" y="1419004"/>
            <a:ext cx="10972800" cy="4645433"/>
          </a:xfrm>
        </p:spPr>
        <p:txBody>
          <a:bodyPr>
            <a:noAutofit/>
          </a:bodyPr>
          <a:lstStyle/>
          <a:p>
            <a:pPr marL="186262" indent="0">
              <a:spcBef>
                <a:spcPts val="400"/>
              </a:spcBef>
              <a:spcAft>
                <a:spcPts val="400"/>
              </a:spcAft>
              <a:buNone/>
            </a:pPr>
            <a:r>
              <a:rPr lang="en-US" b="1" dirty="0" err="1">
                <a:ea typeface="Aptos" panose="020B0004020202020204" pitchFamily="34" charset="0"/>
              </a:rPr>
              <a:t>Tái</a:t>
            </a:r>
            <a:r>
              <a:rPr lang="en-US" b="1" dirty="0">
                <a:ea typeface="Aptos" panose="020B0004020202020204" pitchFamily="34" charset="0"/>
              </a:rPr>
              <a:t> </a:t>
            </a:r>
            <a:r>
              <a:rPr lang="en-US" b="1" dirty="0" err="1">
                <a:ea typeface="Aptos" panose="020B0004020202020204" pitchFamily="34" charset="0"/>
              </a:rPr>
              <a:t>sử</a:t>
            </a:r>
            <a:r>
              <a:rPr lang="en-US" b="1" dirty="0">
                <a:ea typeface="Aptos" panose="020B0004020202020204" pitchFamily="34" charset="0"/>
              </a:rPr>
              <a:t> </a:t>
            </a:r>
            <a:r>
              <a:rPr lang="en-US" b="1" dirty="0" err="1">
                <a:ea typeface="Aptos" panose="020B0004020202020204" pitchFamily="34" charset="0"/>
              </a:rPr>
              <a:t>dụng</a:t>
            </a:r>
            <a:r>
              <a:rPr lang="en-US" b="1" dirty="0">
                <a:ea typeface="Aptos" panose="020B0004020202020204" pitchFamily="34" charset="0"/>
              </a:rPr>
              <a:t> </a:t>
            </a:r>
            <a:r>
              <a:rPr lang="en-US" b="1" dirty="0" err="1">
                <a:ea typeface="Aptos" panose="020B0004020202020204" pitchFamily="34" charset="0"/>
              </a:rPr>
              <a:t>nhiệt</a:t>
            </a:r>
            <a:r>
              <a:rPr lang="en-US" b="1" dirty="0">
                <a:ea typeface="Aptos" panose="020B0004020202020204" pitchFamily="34" charset="0"/>
              </a:rPr>
              <a:t> </a:t>
            </a:r>
            <a:r>
              <a:rPr lang="en-US" b="1" dirty="0" err="1">
                <a:ea typeface="Aptos" panose="020B0004020202020204" pitchFamily="34" charset="0"/>
              </a:rPr>
              <a:t>thải</a:t>
            </a:r>
            <a:endParaRPr lang="vi-VN" b="1" dirty="0">
              <a:ea typeface="Aptos" panose="020B0004020202020204" pitchFamily="34" charset="0"/>
            </a:endParaRPr>
          </a:p>
          <a:p>
            <a:pPr marL="457189" indent="-457189">
              <a:lnSpc>
                <a:spcPct val="150000"/>
              </a:lnSpc>
              <a:spcBef>
                <a:spcPts val="400"/>
              </a:spcBef>
              <a:spcAft>
                <a:spcPts val="400"/>
              </a:spcAft>
              <a:buSzPts val="1000"/>
              <a:buFont typeface="Wingdings" pitchFamily="2" charset="2"/>
              <a:buChar char="v"/>
              <a:tabLst>
                <a:tab pos="609585" algn="l"/>
              </a:tabLst>
            </a:pPr>
            <a:r>
              <a:rPr lang="en-US" b="1" dirty="0" err="1">
                <a:ea typeface="Aptos" panose="020B0004020202020204" pitchFamily="34" charset="0"/>
                <a:cs typeface="Times New Roman" panose="02020603050405020304" pitchFamily="18" charset="0"/>
              </a:rPr>
              <a:t>Giải</a:t>
            </a:r>
            <a:r>
              <a:rPr lang="en-US" b="1" dirty="0">
                <a:ea typeface="Aptos" panose="020B0004020202020204" pitchFamily="34" charset="0"/>
                <a:cs typeface="Times New Roman" panose="02020603050405020304" pitchFamily="18" charset="0"/>
              </a:rPr>
              <a:t> </a:t>
            </a:r>
            <a:r>
              <a:rPr lang="en-US" b="1" dirty="0" err="1">
                <a:ea typeface="Aptos" panose="020B0004020202020204" pitchFamily="34" charset="0"/>
                <a:cs typeface="Times New Roman" panose="02020603050405020304" pitchFamily="18" charset="0"/>
              </a:rPr>
              <a:t>pháp</a:t>
            </a:r>
            <a:r>
              <a:rPr lang="en-US" b="1" dirty="0">
                <a:ea typeface="Aptos" panose="020B0004020202020204" pitchFamily="34" charset="0"/>
                <a:cs typeface="Times New Roman" panose="02020603050405020304" pitchFamily="18" charset="0"/>
              </a:rPr>
              <a:t>:</a:t>
            </a:r>
            <a:endParaRPr lang="en-US" dirty="0">
              <a:ea typeface="Aptos" panose="020B0004020202020204" pitchFamily="34" charset="0"/>
              <a:cs typeface="Times New Roman" panose="02020603050405020304" pitchFamily="18" charset="0"/>
            </a:endParaRPr>
          </a:p>
          <a:p>
            <a:pPr marL="990575" lvl="1" indent="-380990">
              <a:lnSpc>
                <a:spcPct val="150000"/>
              </a:lnSpc>
              <a:spcBef>
                <a:spcPts val="400"/>
              </a:spcBef>
              <a:spcAft>
                <a:spcPts val="400"/>
              </a:spcAft>
              <a:buSzPts val="1000"/>
              <a:buFont typeface="Wingdings" pitchFamily="2" charset="2"/>
              <a:buChar char="v"/>
              <a:tabLst>
                <a:tab pos="1219170" algn="l"/>
              </a:tabLst>
            </a:pPr>
            <a:r>
              <a:rPr lang="en-US" sz="2000" dirty="0" err="1">
                <a:latin typeface="+mn-lt"/>
                <a:ea typeface="Aptos" panose="020B0004020202020204" pitchFamily="34" charset="0"/>
                <a:cs typeface="Times New Roman" panose="02020603050405020304" pitchFamily="18" charset="0"/>
              </a:rPr>
              <a:t>Lắp</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đặt</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thiết</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bị</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thu</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hồi</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nhiệt</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từ</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khói</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thải</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của</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nồi</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hơi</a:t>
            </a:r>
            <a:r>
              <a:rPr lang="en-US" sz="2000" dirty="0">
                <a:latin typeface="+mn-lt"/>
                <a:ea typeface="Aptos" panose="020B0004020202020204" pitchFamily="34" charset="0"/>
                <a:cs typeface="Times New Roman" panose="02020603050405020304" pitchFamily="18" charset="0"/>
              </a:rPr>
              <a:t>.</a:t>
            </a:r>
          </a:p>
          <a:p>
            <a:pPr marL="990575" lvl="1" indent="-380990">
              <a:lnSpc>
                <a:spcPct val="150000"/>
              </a:lnSpc>
              <a:spcBef>
                <a:spcPts val="400"/>
              </a:spcBef>
              <a:spcAft>
                <a:spcPts val="400"/>
              </a:spcAft>
              <a:buSzPts val="1000"/>
              <a:buFont typeface="Wingdings" pitchFamily="2" charset="2"/>
              <a:buChar char="v"/>
              <a:tabLst>
                <a:tab pos="1219170" algn="l"/>
              </a:tabLst>
            </a:pPr>
            <a:r>
              <a:rPr lang="en-US" sz="2000" dirty="0" err="1">
                <a:latin typeface="+mn-lt"/>
                <a:ea typeface="Aptos" panose="020B0004020202020204" pitchFamily="34" charset="0"/>
                <a:cs typeface="Times New Roman" panose="02020603050405020304" pitchFamily="18" charset="0"/>
              </a:rPr>
              <a:t>Sử</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dụng</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nhiệt</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thải</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để</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sấy</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giấy</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hoặc</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đun</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nước</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cho</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quy</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trình</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nấu</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bột</a:t>
            </a:r>
            <a:r>
              <a:rPr lang="en-US" sz="2000" dirty="0">
                <a:latin typeface="+mn-lt"/>
                <a:ea typeface="Aptos" panose="020B0004020202020204" pitchFamily="34" charset="0"/>
                <a:cs typeface="Times New Roman" panose="02020603050405020304" pitchFamily="18" charset="0"/>
              </a:rPr>
              <a:t>.</a:t>
            </a:r>
          </a:p>
          <a:p>
            <a:pPr marL="457189" indent="-457189">
              <a:lnSpc>
                <a:spcPct val="150000"/>
              </a:lnSpc>
              <a:spcBef>
                <a:spcPts val="400"/>
              </a:spcBef>
              <a:spcAft>
                <a:spcPts val="400"/>
              </a:spcAft>
              <a:buSzPts val="1000"/>
              <a:buFont typeface="Wingdings" pitchFamily="2" charset="2"/>
              <a:buChar char="v"/>
              <a:tabLst>
                <a:tab pos="609585" algn="l"/>
              </a:tabLst>
            </a:pPr>
            <a:r>
              <a:rPr lang="en-US" b="1" dirty="0" err="1">
                <a:ea typeface="Aptos" panose="020B0004020202020204" pitchFamily="34" charset="0"/>
                <a:cs typeface="Times New Roman" panose="02020603050405020304" pitchFamily="18" charset="0"/>
              </a:rPr>
              <a:t>Lợi</a:t>
            </a:r>
            <a:r>
              <a:rPr lang="en-US" b="1" dirty="0">
                <a:ea typeface="Aptos" panose="020B0004020202020204" pitchFamily="34" charset="0"/>
                <a:cs typeface="Times New Roman" panose="02020603050405020304" pitchFamily="18" charset="0"/>
              </a:rPr>
              <a:t> </a:t>
            </a:r>
            <a:r>
              <a:rPr lang="en-US" b="1" dirty="0" err="1">
                <a:ea typeface="Aptos" panose="020B0004020202020204" pitchFamily="34" charset="0"/>
                <a:cs typeface="Times New Roman" panose="02020603050405020304" pitchFamily="18" charset="0"/>
              </a:rPr>
              <a:t>ích</a:t>
            </a:r>
            <a:r>
              <a:rPr lang="en-US" b="1" dirty="0">
                <a:ea typeface="Aptos" panose="020B0004020202020204" pitchFamily="34" charset="0"/>
                <a:cs typeface="Times New Roman" panose="02020603050405020304" pitchFamily="18" charset="0"/>
              </a:rPr>
              <a:t>:</a:t>
            </a:r>
            <a:endParaRPr lang="en-US" dirty="0">
              <a:ea typeface="Aptos" panose="020B0004020202020204" pitchFamily="34" charset="0"/>
              <a:cs typeface="Times New Roman" panose="02020603050405020304" pitchFamily="18" charset="0"/>
            </a:endParaRPr>
          </a:p>
          <a:p>
            <a:pPr marL="990575" lvl="1" indent="-380990">
              <a:lnSpc>
                <a:spcPct val="150000"/>
              </a:lnSpc>
              <a:spcBef>
                <a:spcPts val="400"/>
              </a:spcBef>
              <a:spcAft>
                <a:spcPts val="400"/>
              </a:spcAft>
              <a:buSzPts val="1000"/>
              <a:buFont typeface="Wingdings" pitchFamily="2" charset="2"/>
              <a:buChar char="v"/>
              <a:tabLst>
                <a:tab pos="1219170" algn="l"/>
              </a:tabLst>
            </a:pPr>
            <a:r>
              <a:rPr lang="en-US" sz="2000" dirty="0" err="1">
                <a:latin typeface="+mn-lt"/>
                <a:ea typeface="Aptos" panose="020B0004020202020204" pitchFamily="34" charset="0"/>
                <a:cs typeface="Times New Roman" panose="02020603050405020304" pitchFamily="18" charset="0"/>
              </a:rPr>
              <a:t>Tăng</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hiệu</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quả</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sử</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dụng</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năng</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lượng</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lên</a:t>
            </a:r>
            <a:r>
              <a:rPr lang="en-US" sz="2000" dirty="0">
                <a:latin typeface="+mn-lt"/>
                <a:ea typeface="Aptos" panose="020B0004020202020204" pitchFamily="34" charset="0"/>
                <a:cs typeface="Times New Roman" panose="02020603050405020304" pitchFamily="18" charset="0"/>
              </a:rPr>
              <a:t> 10-15%.</a:t>
            </a:r>
          </a:p>
          <a:p>
            <a:pPr marL="990575" lvl="1" indent="-380990">
              <a:lnSpc>
                <a:spcPct val="150000"/>
              </a:lnSpc>
              <a:spcBef>
                <a:spcPts val="400"/>
              </a:spcBef>
              <a:spcAft>
                <a:spcPts val="400"/>
              </a:spcAft>
              <a:buSzPts val="1000"/>
              <a:buFont typeface="Wingdings" pitchFamily="2" charset="2"/>
              <a:buChar char="v"/>
              <a:tabLst>
                <a:tab pos="1219170" algn="l"/>
              </a:tabLst>
            </a:pPr>
            <a:r>
              <a:rPr lang="en-US" sz="2000" dirty="0" err="1">
                <a:latin typeface="+mn-lt"/>
                <a:ea typeface="Aptos" panose="020B0004020202020204" pitchFamily="34" charset="0"/>
                <a:cs typeface="Times New Roman" panose="02020603050405020304" pitchFamily="18" charset="0"/>
              </a:rPr>
              <a:t>Giảm</a:t>
            </a:r>
            <a:r>
              <a:rPr lang="en-US" sz="2000" dirty="0">
                <a:latin typeface="+mn-lt"/>
                <a:ea typeface="Aptos" panose="020B0004020202020204" pitchFamily="34" charset="0"/>
                <a:cs typeface="Times New Roman" panose="02020603050405020304" pitchFamily="18" charset="0"/>
              </a:rPr>
              <a:t> chi </a:t>
            </a:r>
            <a:r>
              <a:rPr lang="en-US" sz="2000" dirty="0" err="1">
                <a:latin typeface="+mn-lt"/>
                <a:ea typeface="Aptos" panose="020B0004020202020204" pitchFamily="34" charset="0"/>
                <a:cs typeface="Times New Roman" panose="02020603050405020304" pitchFamily="18" charset="0"/>
              </a:rPr>
              <a:t>phí</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vận</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hành</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nhờ</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tận</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dụng</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năng</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lượng</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dư</a:t>
            </a:r>
            <a:r>
              <a:rPr lang="en-US" sz="2000" dirty="0">
                <a:latin typeface="+mn-lt"/>
                <a:ea typeface="Aptos" panose="020B0004020202020204" pitchFamily="34" charset="0"/>
                <a:cs typeface="Times New Roman" panose="02020603050405020304" pitchFamily="18" charset="0"/>
              </a:rPr>
              <a:t> </a:t>
            </a:r>
            <a:r>
              <a:rPr lang="en-US" sz="2000" dirty="0" err="1">
                <a:latin typeface="+mn-lt"/>
                <a:ea typeface="Aptos" panose="020B0004020202020204" pitchFamily="34" charset="0"/>
                <a:cs typeface="Times New Roman" panose="02020603050405020304" pitchFamily="18" charset="0"/>
              </a:rPr>
              <a:t>thừa</a:t>
            </a:r>
            <a:r>
              <a:rPr lang="en-US" sz="2000" dirty="0">
                <a:latin typeface="+mn-lt"/>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21647098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2A249AB-062F-4AF3-613D-CA5421F8A563}"/>
              </a:ext>
            </a:extLst>
          </p:cNvPr>
          <p:cNvSpPr txBox="1"/>
          <p:nvPr/>
        </p:nvSpPr>
        <p:spPr>
          <a:xfrm>
            <a:off x="609600" y="1571728"/>
            <a:ext cx="10972800" cy="3323987"/>
          </a:xfrm>
          <a:prstGeom prst="rect">
            <a:avLst/>
          </a:prstGeom>
          <a:noFill/>
        </p:spPr>
        <p:txBody>
          <a:bodyPr wrap="square">
            <a:spAutoFit/>
          </a:bodyPr>
          <a:lstStyle/>
          <a:p>
            <a:r>
              <a:rPr lang="en-US" sz="2000" b="1">
                <a:solidFill>
                  <a:schemeClr val="tx1"/>
                </a:solidFill>
              </a:rPr>
              <a:t>Đào tạo và nâng cao nhận thức</a:t>
            </a:r>
            <a:br>
              <a:rPr lang="en-US" sz="2000" b="1" dirty="0">
                <a:solidFill>
                  <a:schemeClr val="accent1">
                    <a:lumMod val="50000"/>
                  </a:schemeClr>
                </a:solidFill>
              </a:rPr>
            </a:br>
            <a:endParaRPr lang="en-US" sz="2000" b="1" dirty="0">
              <a:solidFill>
                <a:schemeClr val="accent1">
                  <a:lumMod val="50000"/>
                </a:schemeClr>
              </a:solidFill>
            </a:endParaRPr>
          </a:p>
          <a:p>
            <a:r>
              <a:rPr lang="en-US" sz="2000" b="1"/>
              <a:t>Nội dung:</a:t>
            </a:r>
            <a:endParaRPr lang="en-US" sz="2000" b="1" dirty="0"/>
          </a:p>
          <a:p>
            <a:pPr>
              <a:spcBef>
                <a:spcPts val="900"/>
              </a:spcBef>
            </a:pPr>
            <a:r>
              <a:rPr lang="en-US" sz="2000"/>
              <a:t>• </a:t>
            </a:r>
            <a:r>
              <a:rPr lang="vi-VN" sz="2000"/>
              <a:t>Đào tạo nhân viên về phương pháp vận hành tiết kiệm năng lượng.</a:t>
            </a:r>
            <a:endParaRPr lang="en-US" sz="2000"/>
          </a:p>
          <a:p>
            <a:pPr>
              <a:spcBef>
                <a:spcPts val="900"/>
              </a:spcBef>
            </a:pPr>
            <a:r>
              <a:rPr lang="en-US" sz="2000"/>
              <a:t>• </a:t>
            </a:r>
            <a:r>
              <a:rPr lang="vi-VN" sz="2000"/>
              <a:t>Khuyến khích các ý tưởng cải tiến từ đội ngũ kỹ thuật và công nhân.</a:t>
            </a:r>
            <a:endParaRPr lang="en-US" sz="2000"/>
          </a:p>
          <a:p>
            <a:pPr>
              <a:spcBef>
                <a:spcPts val="900"/>
              </a:spcBef>
            </a:pPr>
            <a:r>
              <a:rPr lang="en-US" sz="2000"/>
              <a:t>• </a:t>
            </a:r>
            <a:r>
              <a:rPr lang="vi-VN" sz="2000"/>
              <a:t>Tiến hành kiểm toán năng lượng thường xuyên để xác định cơ hội cải thiện.</a:t>
            </a:r>
            <a:br>
              <a:rPr lang="en-US" sz="2000" dirty="0"/>
            </a:br>
            <a:endParaRPr lang="en-US" sz="2000" dirty="0"/>
          </a:p>
          <a:p>
            <a:r>
              <a:rPr lang="en-US" sz="2000" b="1"/>
              <a:t>Lợi ích:</a:t>
            </a:r>
            <a:endParaRPr lang="en-US" sz="2000" dirty="0"/>
          </a:p>
          <a:p>
            <a:pPr>
              <a:spcBef>
                <a:spcPts val="900"/>
              </a:spcBef>
            </a:pPr>
            <a:r>
              <a:rPr lang="en-US" sz="2000"/>
              <a:t>• </a:t>
            </a:r>
            <a:r>
              <a:rPr lang="vi-VN" sz="2000"/>
              <a:t>Nâng cao hiệu quả quản lý năng lượng và giảm thiểu lãng phí do lỗi vận hành</a:t>
            </a:r>
            <a:r>
              <a:rPr lang="en-US" sz="2000"/>
              <a:t>.</a:t>
            </a:r>
            <a:endParaRPr lang="en-US" sz="2000" dirty="0"/>
          </a:p>
        </p:txBody>
      </p:sp>
      <p:sp>
        <p:nvSpPr>
          <p:cNvPr id="5" name="Title 1">
            <a:extLst>
              <a:ext uri="{FF2B5EF4-FFF2-40B4-BE49-F238E27FC236}">
                <a16:creationId xmlns:a16="http://schemas.microsoft.com/office/drawing/2014/main" id="{95007477-60C7-0CD6-C80D-41D07EB16EDE}"/>
              </a:ext>
            </a:extLst>
          </p:cNvPr>
          <p:cNvSpPr>
            <a:spLocks noGrp="1"/>
          </p:cNvSpPr>
          <p:nvPr>
            <p:ph type="title"/>
          </p:nvPr>
        </p:nvSpPr>
        <p:spPr>
          <a:xfrm>
            <a:off x="609600" y="548633"/>
            <a:ext cx="10972800" cy="495200"/>
          </a:xfrm>
        </p:spPr>
        <p:txBody>
          <a:bodyPr>
            <a:noAutofit/>
          </a:bodyPr>
          <a:lstStyle/>
          <a:p>
            <a:r>
              <a:rPr lang="vi-VN" sz="3200" dirty="0">
                <a:solidFill>
                  <a:schemeClr val="accent1">
                    <a:lumMod val="50000"/>
                  </a:schemeClr>
                </a:solidFill>
                <a:latin typeface="+mn-lt"/>
              </a:rPr>
              <a:t>Giải pháp tiết kiệm năng lượng trong ngành giấy</a:t>
            </a:r>
            <a:endParaRPr lang="en-US" sz="3200" dirty="0">
              <a:solidFill>
                <a:schemeClr val="accent1">
                  <a:lumMod val="50000"/>
                </a:schemeClr>
              </a:solidFill>
              <a:latin typeface="+mn-lt"/>
            </a:endParaRPr>
          </a:p>
        </p:txBody>
      </p:sp>
    </p:spTree>
    <p:extLst>
      <p:ext uri="{BB962C8B-B14F-4D97-AF65-F5344CB8AC3E}">
        <p14:creationId xmlns:p14="http://schemas.microsoft.com/office/powerpoint/2010/main" val="18675849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3551C-F027-6DC6-B4E0-0F9A2B92A718}"/>
              </a:ext>
            </a:extLst>
          </p:cNvPr>
          <p:cNvSpPr>
            <a:spLocks noGrp="1"/>
          </p:cNvSpPr>
          <p:nvPr>
            <p:ph type="title"/>
          </p:nvPr>
        </p:nvSpPr>
        <p:spPr/>
        <p:txBody>
          <a:bodyPr>
            <a:noAutofit/>
          </a:bodyPr>
          <a:lstStyle/>
          <a:p>
            <a:r>
              <a:rPr lang="vi-VN" sz="3200" dirty="0">
                <a:solidFill>
                  <a:schemeClr val="accent1">
                    <a:lumMod val="50000"/>
                  </a:schemeClr>
                </a:solidFill>
                <a:latin typeface="+mn-lt"/>
              </a:rPr>
              <a:t>Giải pháp tiết kiệm năng lượng trong ngành giấy</a:t>
            </a:r>
            <a:endParaRPr lang="en-US" sz="3200" dirty="0">
              <a:solidFill>
                <a:schemeClr val="accent1">
                  <a:lumMod val="50000"/>
                </a:schemeClr>
              </a:solidFill>
              <a:latin typeface="+mn-lt"/>
            </a:endParaRPr>
          </a:p>
        </p:txBody>
      </p:sp>
      <p:sp>
        <p:nvSpPr>
          <p:cNvPr id="3" name="Text Placeholder 2">
            <a:extLst>
              <a:ext uri="{FF2B5EF4-FFF2-40B4-BE49-F238E27FC236}">
                <a16:creationId xmlns:a16="http://schemas.microsoft.com/office/drawing/2014/main" id="{885905CB-9938-C0CC-A49B-57B367DB382D}"/>
              </a:ext>
            </a:extLst>
          </p:cNvPr>
          <p:cNvSpPr>
            <a:spLocks noGrp="1"/>
          </p:cNvSpPr>
          <p:nvPr>
            <p:ph type="body" idx="1"/>
          </p:nvPr>
        </p:nvSpPr>
        <p:spPr>
          <a:xfrm>
            <a:off x="609599" y="1425033"/>
            <a:ext cx="11289175" cy="5226552"/>
          </a:xfrm>
          <a:noFill/>
          <a:ln>
            <a:noFill/>
          </a:ln>
        </p:spPr>
        <p:txBody>
          <a:bodyPr spcFirstLastPara="1" wrap="square" lIns="121900" tIns="121900" rIns="121900" bIns="121900" anchor="t" anchorCtr="0">
            <a:noAutofit/>
          </a:bodyPr>
          <a:lstStyle/>
          <a:p>
            <a:pPr marL="186262" indent="0">
              <a:lnSpc>
                <a:spcPct val="130000"/>
              </a:lnSpc>
              <a:buNone/>
            </a:pPr>
            <a:r>
              <a:rPr lang="en-US" b="1" dirty="0" err="1"/>
              <a:t>Ứng</a:t>
            </a:r>
            <a:r>
              <a:rPr lang="en-US" b="1" dirty="0"/>
              <a:t> </a:t>
            </a:r>
            <a:r>
              <a:rPr lang="en-US" b="1" dirty="0" err="1"/>
              <a:t>dụng</a:t>
            </a:r>
            <a:r>
              <a:rPr lang="en-US" b="1" dirty="0"/>
              <a:t> </a:t>
            </a:r>
            <a:r>
              <a:rPr lang="en-US" b="1" dirty="0" err="1"/>
              <a:t>năng</a:t>
            </a:r>
            <a:r>
              <a:rPr lang="en-US" b="1" dirty="0"/>
              <a:t> </a:t>
            </a:r>
            <a:r>
              <a:rPr lang="en-US" b="1" dirty="0" err="1"/>
              <a:t>lượng</a:t>
            </a:r>
            <a:r>
              <a:rPr lang="en-US" b="1" dirty="0"/>
              <a:t> </a:t>
            </a:r>
            <a:r>
              <a:rPr lang="en-US" b="1" dirty="0" err="1"/>
              <a:t>tái</a:t>
            </a:r>
            <a:r>
              <a:rPr lang="en-US" b="1" dirty="0"/>
              <a:t> </a:t>
            </a:r>
            <a:r>
              <a:rPr lang="en-US" b="1" dirty="0" err="1"/>
              <a:t>tạo</a:t>
            </a:r>
            <a:endParaRPr lang="en-US" b="1" dirty="0"/>
          </a:p>
          <a:p>
            <a:pPr marL="186262" indent="0">
              <a:lnSpc>
                <a:spcPct val="130000"/>
              </a:lnSpc>
              <a:buNone/>
            </a:pPr>
            <a:r>
              <a:rPr lang="en-US" b="1" dirty="0" err="1"/>
              <a:t>Giải</a:t>
            </a:r>
            <a:r>
              <a:rPr lang="en-US" b="1" dirty="0"/>
              <a:t> </a:t>
            </a:r>
            <a:r>
              <a:rPr lang="en-US" b="1" dirty="0" err="1"/>
              <a:t>pháp</a:t>
            </a:r>
            <a:r>
              <a:rPr lang="en-US" b="1" dirty="0"/>
              <a:t> </a:t>
            </a:r>
            <a:r>
              <a:rPr lang="en-US" b="1" dirty="0" err="1"/>
              <a:t>lâu</a:t>
            </a:r>
            <a:r>
              <a:rPr lang="en-US" b="1" dirty="0"/>
              <a:t> </a:t>
            </a:r>
            <a:r>
              <a:rPr lang="en-US" b="1" dirty="0" err="1"/>
              <a:t>dài</a:t>
            </a:r>
            <a:r>
              <a:rPr lang="en-US" b="1" dirty="0"/>
              <a:t>:</a:t>
            </a:r>
          </a:p>
          <a:p>
            <a:pPr marL="990575" lvl="1" indent="-380990">
              <a:lnSpc>
                <a:spcPct val="130000"/>
              </a:lnSpc>
              <a:buSzPts val="1000"/>
              <a:buFont typeface="Wingdings" pitchFamily="2" charset="2"/>
              <a:buChar char="v"/>
              <a:tabLst>
                <a:tab pos="1219170" algn="l"/>
              </a:tabLst>
            </a:pPr>
            <a:r>
              <a:rPr lang="en-US" sz="2000" dirty="0" err="1">
                <a:latin typeface="+mn-lt"/>
                <a:cs typeface="Times New Roman" panose="02020603050405020304" pitchFamily="18" charset="0"/>
              </a:rPr>
              <a:t>Lắp</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đặt</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hệ</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thống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năng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lượng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mặt</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trời</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trên</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mái</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nhà</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xưởng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để</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cung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cấp</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điện</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cho</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hệ</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thống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phụ</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trợ</a:t>
            </a:r>
            <a:r>
              <a:rPr lang="en-US" sz="2000" dirty="0">
                <a:latin typeface="+mn-lt"/>
                <a:cs typeface="Times New Roman" panose="02020603050405020304" pitchFamily="18" charset="0"/>
              </a:rPr>
              <a:t>.</a:t>
            </a:r>
          </a:p>
          <a:p>
            <a:pPr marL="990575" lvl="1" indent="-380990">
              <a:lnSpc>
                <a:spcPct val="130000"/>
              </a:lnSpc>
              <a:buSzPts val="1000"/>
              <a:buFont typeface="Wingdings" pitchFamily="2" charset="2"/>
              <a:buChar char="v"/>
              <a:tabLst>
                <a:tab pos="1219170" algn="l"/>
              </a:tabLst>
            </a:pPr>
            <a:r>
              <a:rPr lang="en-US" sz="2000" dirty="0" err="1">
                <a:latin typeface="+mn-lt"/>
                <a:cs typeface="Times New Roman" panose="02020603050405020304" pitchFamily="18" charset="0"/>
              </a:rPr>
              <a:t>Kết</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hợp</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hệ</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thống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năng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lượng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tái</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tạo</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với</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lưới</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điện</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hiện</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hữu</a:t>
            </a:r>
            <a:r>
              <a:rPr lang="en-US" sz="2000" dirty="0">
                <a:latin typeface="+mn-lt"/>
                <a:cs typeface="Times New Roman" panose="02020603050405020304" pitchFamily="18" charset="0"/>
              </a:rPr>
              <a:t>.</a:t>
            </a:r>
          </a:p>
          <a:p>
            <a:pPr marL="186262" indent="0">
              <a:lnSpc>
                <a:spcPct val="130000"/>
              </a:lnSpc>
              <a:buNone/>
            </a:pPr>
            <a:r>
              <a:rPr lang="en-US" b="1" dirty="0" err="1"/>
              <a:t>Thực</a:t>
            </a:r>
            <a:r>
              <a:rPr lang="en-US" b="1" dirty="0"/>
              <a:t> </a:t>
            </a:r>
            <a:r>
              <a:rPr lang="en-US" b="1" dirty="0" err="1"/>
              <a:t>tiễn</a:t>
            </a:r>
            <a:r>
              <a:rPr lang="en-US" b="1" dirty="0"/>
              <a:t>:</a:t>
            </a:r>
          </a:p>
          <a:p>
            <a:pPr marL="990575" lvl="1" indent="-380990">
              <a:lnSpc>
                <a:spcPct val="130000"/>
              </a:lnSpc>
              <a:buSzPts val="1000"/>
              <a:buFont typeface="Wingdings" pitchFamily="2" charset="2"/>
              <a:buChar char="v"/>
              <a:tabLst>
                <a:tab pos="1219170" algn="l"/>
              </a:tabLst>
            </a:pPr>
            <a:r>
              <a:rPr lang="en-US" sz="2000" dirty="0" err="1">
                <a:latin typeface="+mn-lt"/>
                <a:cs typeface="Times New Roman" panose="02020603050405020304" pitchFamily="18" charset="0"/>
              </a:rPr>
              <a:t>Một</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số</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nhà</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máy</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giấy</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lớn</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tại</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Việt</a:t>
            </a:r>
            <a:r>
              <a:rPr lang="en-US" sz="2000" dirty="0">
                <a:latin typeface="+mn-lt"/>
                <a:cs typeface="Times New Roman" panose="02020603050405020304" pitchFamily="18" charset="0"/>
              </a:rPr>
              <a:t> Nam </a:t>
            </a:r>
            <a:r>
              <a:rPr lang="en-US" sz="2000" dirty="0" err="1">
                <a:latin typeface="+mn-lt"/>
                <a:cs typeface="Times New Roman" panose="02020603050405020304" pitchFamily="18" charset="0"/>
              </a:rPr>
              <a:t>đã</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tiết</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kiệm</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đến</a:t>
            </a:r>
            <a:r>
              <a:rPr lang="en-US" sz="2000" dirty="0">
                <a:latin typeface="+mn-lt"/>
                <a:cs typeface="Times New Roman" panose="02020603050405020304" pitchFamily="18" charset="0"/>
              </a:rPr>
              <a:t> 20% chi </a:t>
            </a:r>
            <a:r>
              <a:rPr lang="en-US" sz="2000" dirty="0" err="1">
                <a:latin typeface="+mn-lt"/>
                <a:cs typeface="Times New Roman" panose="02020603050405020304" pitchFamily="18" charset="0"/>
              </a:rPr>
              <a:t>phí</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điện</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nhờ</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sử</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dụng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năng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lượng</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mặt</a:t>
            </a:r>
            <a:r>
              <a:rPr lang="en-US" sz="2000" dirty="0">
                <a:latin typeface="+mn-lt"/>
                <a:cs typeface="Times New Roman" panose="02020603050405020304" pitchFamily="18" charset="0"/>
              </a:rPr>
              <a:t> </a:t>
            </a:r>
            <a:r>
              <a:rPr lang="en-US" sz="2000" dirty="0" err="1">
                <a:latin typeface="+mn-lt"/>
                <a:cs typeface="Times New Roman" panose="02020603050405020304" pitchFamily="18" charset="0"/>
              </a:rPr>
              <a:t>trời</a:t>
            </a:r>
            <a:r>
              <a:rPr lang="en-US" sz="2000" dirty="0">
                <a:latin typeface="+mn-lt"/>
                <a:cs typeface="Times New Roman" panose="02020603050405020304" pitchFamily="18" charset="0"/>
              </a:rPr>
              <a:t>.</a:t>
            </a:r>
          </a:p>
          <a:p>
            <a:pPr marL="186262" indent="0">
              <a:lnSpc>
                <a:spcPct val="130000"/>
              </a:lnSpc>
              <a:buNone/>
            </a:pPr>
            <a:r>
              <a:rPr lang="en-US" b="1" dirty="0" err="1"/>
              <a:t>Lợi</a:t>
            </a:r>
            <a:r>
              <a:rPr lang="en-US" b="1" dirty="0"/>
              <a:t> </a:t>
            </a:r>
            <a:r>
              <a:rPr lang="en-US" b="1" dirty="0" err="1"/>
              <a:t>ích</a:t>
            </a:r>
            <a:r>
              <a:rPr lang="en-US" b="1" dirty="0"/>
              <a:t>:</a:t>
            </a:r>
          </a:p>
          <a:p>
            <a:pPr marL="979488" lvl="1" indent="-407988">
              <a:lnSpc>
                <a:spcPct val="130000"/>
              </a:lnSpc>
              <a:buFont typeface="Wingdings" pitchFamily="2" charset="2"/>
              <a:buChar char="v"/>
            </a:pPr>
            <a:r>
              <a:rPr lang="en-US" sz="2000" dirty="0" err="1">
                <a:latin typeface="+mn-lt"/>
                <a:cs typeface="Arial" panose="020B0604020202020204" pitchFamily="34" charset="0"/>
              </a:rPr>
              <a:t>Giảm</a:t>
            </a:r>
            <a:r>
              <a:rPr lang="en-US" sz="2000" dirty="0">
                <a:latin typeface="+mn-lt"/>
                <a:cs typeface="Arial" panose="020B0604020202020204" pitchFamily="34" charset="0"/>
              </a:rPr>
              <a:t> </a:t>
            </a:r>
            <a:r>
              <a:rPr lang="en-US" sz="2000" dirty="0" err="1">
                <a:latin typeface="+mn-lt"/>
                <a:cs typeface="Arial" panose="020B0604020202020204" pitchFamily="34" charset="0"/>
              </a:rPr>
              <a:t>phụ</a:t>
            </a:r>
            <a:r>
              <a:rPr lang="en-US" sz="2000" dirty="0">
                <a:latin typeface="+mn-lt"/>
                <a:cs typeface="Arial" panose="020B0604020202020204" pitchFamily="34" charset="0"/>
              </a:rPr>
              <a:t> </a:t>
            </a:r>
            <a:r>
              <a:rPr lang="en-US" sz="2000" dirty="0" err="1">
                <a:latin typeface="+mn-lt"/>
                <a:cs typeface="Arial" panose="020B0604020202020204" pitchFamily="34" charset="0"/>
              </a:rPr>
              <a:t>thuộc</a:t>
            </a:r>
            <a:r>
              <a:rPr lang="en-US" sz="2000" dirty="0">
                <a:latin typeface="+mn-lt"/>
                <a:cs typeface="Arial" panose="020B0604020202020204" pitchFamily="34" charset="0"/>
              </a:rPr>
              <a:t> </a:t>
            </a:r>
            <a:r>
              <a:rPr lang="en-US" sz="2000" dirty="0" err="1">
                <a:latin typeface="+mn-lt"/>
                <a:cs typeface="Arial" panose="020B0604020202020204" pitchFamily="34" charset="0"/>
              </a:rPr>
              <a:t>vào</a:t>
            </a:r>
            <a:r>
              <a:rPr lang="en-US" sz="2000" dirty="0">
                <a:latin typeface="+mn-lt"/>
                <a:cs typeface="Arial" panose="020B0604020202020204" pitchFamily="34" charset="0"/>
              </a:rPr>
              <a:t> </a:t>
            </a:r>
            <a:r>
              <a:rPr lang="en-US" sz="2000" dirty="0" err="1">
                <a:latin typeface="+mn-lt"/>
                <a:cs typeface="Arial" panose="020B0604020202020204" pitchFamily="34" charset="0"/>
              </a:rPr>
              <a:t>nguồn</a:t>
            </a:r>
            <a:r>
              <a:rPr lang="en-US" sz="2000" dirty="0">
                <a:latin typeface="+mn-lt"/>
                <a:cs typeface="Arial" panose="020B0604020202020204" pitchFamily="34" charset="0"/>
              </a:rPr>
              <a:t> </a:t>
            </a:r>
            <a:r>
              <a:rPr lang="en-US" sz="2000" dirty="0" err="1">
                <a:latin typeface="+mn-lt"/>
                <a:cs typeface="Arial" panose="020B0604020202020204" pitchFamily="34" charset="0"/>
              </a:rPr>
              <a:t>điện</a:t>
            </a:r>
            <a:r>
              <a:rPr lang="en-US" sz="2000" dirty="0">
                <a:latin typeface="+mn-lt"/>
                <a:cs typeface="Arial" panose="020B0604020202020204" pitchFamily="34" charset="0"/>
              </a:rPr>
              <a:t> </a:t>
            </a:r>
            <a:r>
              <a:rPr lang="en-US" sz="2000" dirty="0" err="1">
                <a:latin typeface="+mn-lt"/>
                <a:cs typeface="Arial" panose="020B0604020202020204" pitchFamily="34" charset="0"/>
              </a:rPr>
              <a:t>từ</a:t>
            </a:r>
            <a:r>
              <a:rPr lang="en-US" sz="2000" dirty="0">
                <a:latin typeface="+mn-lt"/>
                <a:cs typeface="Arial" panose="020B0604020202020204" pitchFamily="34" charset="0"/>
              </a:rPr>
              <a:t> </a:t>
            </a:r>
            <a:r>
              <a:rPr lang="en-US" sz="2000" dirty="0" err="1">
                <a:latin typeface="+mn-lt"/>
                <a:cs typeface="Arial" panose="020B0604020202020204" pitchFamily="34" charset="0"/>
              </a:rPr>
              <a:t>lưới</a:t>
            </a:r>
            <a:r>
              <a:rPr lang="en-US" sz="2000" dirty="0">
                <a:latin typeface="+mn-lt"/>
                <a:cs typeface="Arial" panose="020B0604020202020204" pitchFamily="34" charset="0"/>
              </a:rPr>
              <a:t> </a:t>
            </a:r>
            <a:r>
              <a:rPr lang="en-US" sz="2000" dirty="0" err="1">
                <a:latin typeface="+mn-lt"/>
                <a:cs typeface="Arial" panose="020B0604020202020204" pitchFamily="34" charset="0"/>
              </a:rPr>
              <a:t>quốc</a:t>
            </a:r>
            <a:r>
              <a:rPr lang="en-US" sz="2000" dirty="0">
                <a:latin typeface="+mn-lt"/>
                <a:cs typeface="Arial" panose="020B0604020202020204" pitchFamily="34" charset="0"/>
              </a:rPr>
              <a:t> </a:t>
            </a:r>
            <a:r>
              <a:rPr lang="en-US" sz="2000" dirty="0" err="1">
                <a:latin typeface="+mn-lt"/>
                <a:cs typeface="Arial" panose="020B0604020202020204" pitchFamily="34" charset="0"/>
              </a:rPr>
              <a:t>gia</a:t>
            </a:r>
            <a:r>
              <a:rPr lang="en-US" sz="2000" dirty="0">
                <a:latin typeface="+mn-lt"/>
                <a:cs typeface="Arial" panose="020B0604020202020204" pitchFamily="34" charset="0"/>
              </a:rPr>
              <a:t>, </a:t>
            </a:r>
            <a:r>
              <a:rPr lang="en-US" sz="2000" dirty="0" err="1">
                <a:latin typeface="+mn-lt"/>
                <a:cs typeface="Arial" panose="020B0604020202020204" pitchFamily="34" charset="0"/>
              </a:rPr>
              <a:t>giảm</a:t>
            </a:r>
            <a:r>
              <a:rPr lang="en-US" sz="2000" dirty="0">
                <a:latin typeface="+mn-lt"/>
                <a:cs typeface="Arial" panose="020B0604020202020204" pitchFamily="34" charset="0"/>
              </a:rPr>
              <a:t> chi </a:t>
            </a:r>
            <a:r>
              <a:rPr lang="en-US" sz="2000" dirty="0" err="1">
                <a:latin typeface="+mn-lt"/>
                <a:cs typeface="Arial" panose="020B0604020202020204" pitchFamily="34" charset="0"/>
              </a:rPr>
              <a:t>phí</a:t>
            </a:r>
            <a:r>
              <a:rPr lang="en-US" sz="2000" dirty="0">
                <a:latin typeface="+mn-lt"/>
                <a:cs typeface="Arial" panose="020B0604020202020204" pitchFamily="34" charset="0"/>
              </a:rPr>
              <a:t> </a:t>
            </a:r>
            <a:r>
              <a:rPr lang="en-US" sz="2000" dirty="0" err="1">
                <a:latin typeface="+mn-lt"/>
                <a:cs typeface="Arial" panose="020B0604020202020204" pitchFamily="34" charset="0"/>
              </a:rPr>
              <a:t>sản</a:t>
            </a:r>
            <a:r>
              <a:rPr lang="en-US" sz="2000" dirty="0">
                <a:latin typeface="+mn-lt"/>
                <a:cs typeface="Arial" panose="020B0604020202020204" pitchFamily="34" charset="0"/>
              </a:rPr>
              <a:t> </a:t>
            </a:r>
            <a:r>
              <a:rPr lang="en-US" sz="2000" dirty="0" err="1">
                <a:latin typeface="+mn-lt"/>
                <a:cs typeface="Arial" panose="020B0604020202020204" pitchFamily="34" charset="0"/>
              </a:rPr>
              <a:t>xuất</a:t>
            </a:r>
            <a:r>
              <a:rPr lang="en-US" sz="2000" dirty="0">
                <a:latin typeface="+mn-lt"/>
                <a:cs typeface="Arial" panose="020B0604020202020204" pitchFamily="34" charset="0"/>
              </a:rPr>
              <a:t>.</a:t>
            </a:r>
          </a:p>
        </p:txBody>
      </p:sp>
    </p:spTree>
    <p:extLst>
      <p:ext uri="{BB962C8B-B14F-4D97-AF65-F5344CB8AC3E}">
        <p14:creationId xmlns:p14="http://schemas.microsoft.com/office/powerpoint/2010/main" val="6760832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BE414-F9AC-8E3D-0908-54845E689E0E}"/>
              </a:ext>
            </a:extLst>
          </p:cNvPr>
          <p:cNvSpPr>
            <a:spLocks noGrp="1"/>
          </p:cNvSpPr>
          <p:nvPr>
            <p:ph type="title"/>
          </p:nvPr>
        </p:nvSpPr>
        <p:spPr>
          <a:xfrm>
            <a:off x="0" y="548633"/>
            <a:ext cx="12192000" cy="495200"/>
          </a:xfrm>
        </p:spPr>
        <p:txBody>
          <a:bodyPr>
            <a:noAutofit/>
          </a:bodyPr>
          <a:lstStyle/>
          <a:p>
            <a:r>
              <a:rPr lang="en-US">
                <a:solidFill>
                  <a:schemeClr val="accent1">
                    <a:lumMod val="50000"/>
                  </a:schemeClr>
                </a:solidFill>
              </a:rPr>
              <a:t>Các giải pháp tiết kiệm năng lượng trong ngành giấy trên thế giới</a:t>
            </a:r>
            <a:endParaRPr lang="en-US" dirty="0">
              <a:solidFill>
                <a:schemeClr val="accent1">
                  <a:lumMod val="50000"/>
                </a:schemeClr>
              </a:solidFill>
            </a:endParaRPr>
          </a:p>
        </p:txBody>
      </p:sp>
      <p:sp>
        <p:nvSpPr>
          <p:cNvPr id="7" name="TextBox 6">
            <a:extLst>
              <a:ext uri="{FF2B5EF4-FFF2-40B4-BE49-F238E27FC236}">
                <a16:creationId xmlns:a16="http://schemas.microsoft.com/office/drawing/2014/main" id="{62A249AB-062F-4AF3-613D-CA5421F8A563}"/>
              </a:ext>
            </a:extLst>
          </p:cNvPr>
          <p:cNvSpPr txBox="1"/>
          <p:nvPr/>
        </p:nvSpPr>
        <p:spPr>
          <a:xfrm>
            <a:off x="609600" y="1423237"/>
            <a:ext cx="10972800" cy="3785652"/>
          </a:xfrm>
          <a:prstGeom prst="rect">
            <a:avLst/>
          </a:prstGeom>
          <a:noFill/>
        </p:spPr>
        <p:txBody>
          <a:bodyPr wrap="square">
            <a:spAutoFit/>
          </a:bodyPr>
          <a:lstStyle/>
          <a:p>
            <a:pPr algn="l" fontAlgn="base">
              <a:spcBef>
                <a:spcPts val="750"/>
              </a:spcBef>
            </a:pPr>
            <a:r>
              <a:rPr lang="en-US" sz="2400" b="1" i="0">
                <a:solidFill>
                  <a:schemeClr val="accent1">
                    <a:lumMod val="50000"/>
                  </a:schemeClr>
                </a:solidFill>
                <a:effectLst/>
                <a:latin typeface="+mn-lt"/>
              </a:rPr>
              <a:t>Gia nhiệt bằng điện</a:t>
            </a:r>
            <a:endParaRPr lang="en-US" sz="2400" b="1" i="0" dirty="0">
              <a:solidFill>
                <a:schemeClr val="accent1">
                  <a:lumMod val="50000"/>
                </a:schemeClr>
              </a:solidFill>
              <a:effectLst/>
              <a:latin typeface="+mn-lt"/>
            </a:endParaRPr>
          </a:p>
          <a:p>
            <a:br>
              <a:rPr lang="en-US" sz="2400" b="0" i="0">
                <a:solidFill>
                  <a:srgbClr val="000000"/>
                </a:solidFill>
                <a:effectLst/>
                <a:latin typeface="+mn-lt"/>
              </a:rPr>
            </a:br>
            <a:r>
              <a:rPr lang="en-US" sz="2400" b="1">
                <a:latin typeface="+mn-lt"/>
              </a:rPr>
              <a:t>Mô tả công nghệ</a:t>
            </a:r>
            <a:endParaRPr lang="en-US" sz="2400" b="1" dirty="0">
              <a:latin typeface="+mn-lt"/>
            </a:endParaRPr>
          </a:p>
          <a:p>
            <a:endParaRPr lang="en-US" sz="2400" b="1" dirty="0">
              <a:latin typeface="+mn-lt"/>
            </a:endParaRPr>
          </a:p>
          <a:p>
            <a:r>
              <a:rPr lang="vi-VN" sz="2400">
                <a:latin typeface="+mn-lt"/>
              </a:rPr>
              <a:t>Theo truyền thống, bột giấy được sấy khô bằng hơi nước quá nhiệt tạo ra từ các nguồn nhiên liệu hóa thạch. Tuy nhiên, việc sử dụng gia nhiệt điện trở để làm ấm không khí đồng nghĩa với việc có thể sử dụng điện tái tạo, từ đó giảm lượng khí thải liên quan. Ngoài ra, nhu cầu điện năng đáng kể có thể được quản lý bởi bộ điều khiển công suất để giảm thiểu sự gián đoạn tải trên lưới điện.</a:t>
            </a:r>
            <a:endParaRPr lang="en-US" sz="2400" dirty="0">
              <a:latin typeface="+mn-lt"/>
            </a:endParaRPr>
          </a:p>
        </p:txBody>
      </p:sp>
    </p:spTree>
    <p:extLst>
      <p:ext uri="{BB962C8B-B14F-4D97-AF65-F5344CB8AC3E}">
        <p14:creationId xmlns:p14="http://schemas.microsoft.com/office/powerpoint/2010/main" val="398170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F4633-3153-F05E-686C-CCC4751490B5}"/>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E691DC79-402B-6E97-D0AE-71512BEAE26A}"/>
              </a:ext>
            </a:extLst>
          </p:cNvPr>
          <p:cNvSpPr txBox="1"/>
          <p:nvPr/>
        </p:nvSpPr>
        <p:spPr>
          <a:xfrm>
            <a:off x="609600" y="1292609"/>
            <a:ext cx="6474822" cy="4801314"/>
          </a:xfrm>
          <a:prstGeom prst="rect">
            <a:avLst/>
          </a:prstGeom>
          <a:noFill/>
        </p:spPr>
        <p:txBody>
          <a:bodyPr wrap="square">
            <a:spAutoFit/>
          </a:bodyPr>
          <a:lstStyle/>
          <a:p>
            <a:pPr algn="just" fontAlgn="base">
              <a:spcBef>
                <a:spcPts val="750"/>
              </a:spcBef>
            </a:pPr>
            <a:r>
              <a:rPr lang="en-US" sz="2000" b="1" i="0">
                <a:solidFill>
                  <a:schemeClr val="accent1">
                    <a:lumMod val="50000"/>
                  </a:schemeClr>
                </a:solidFill>
                <a:effectLst/>
                <a:latin typeface="+mn-lt"/>
              </a:rPr>
              <a:t>Gia nhiệt bằng điện</a:t>
            </a:r>
            <a:endParaRPr lang="en-US" sz="2000" b="1" dirty="0">
              <a:latin typeface="+mn-lt"/>
            </a:endParaRPr>
          </a:p>
          <a:p>
            <a:pPr algn="just"/>
            <a:r>
              <a:rPr lang="en-US" sz="1800" b="1">
                <a:latin typeface="+mn-lt"/>
              </a:rPr>
              <a:t>Dự án khác</a:t>
            </a:r>
          </a:p>
          <a:p>
            <a:pPr algn="just"/>
            <a:endParaRPr lang="en-US" sz="1800" b="1" dirty="0">
              <a:latin typeface="+mn-lt"/>
            </a:endParaRPr>
          </a:p>
          <a:p>
            <a:pPr algn="just"/>
            <a:r>
              <a:rPr lang="vi-VN" sz="1800" b="1">
                <a:latin typeface="+mn-lt"/>
              </a:rPr>
              <a:t>Phần Lan: </a:t>
            </a:r>
            <a:r>
              <a:rPr lang="vi-VN" sz="1800">
                <a:latin typeface="+mn-lt"/>
              </a:rPr>
              <a:t>Nồi hơi điện của UPM: Công ty sản xuất giấy UPM sẽ lắp đặt 8 nồi hơi điện tại các nhà máy ở Đức và Phần Lan vào năm 2023, phù hợp với mục tiêu giảm 65% lượng khí thải CO2 từ nhiên liệu vào năm 2030.</a:t>
            </a:r>
            <a:r>
              <a:rPr lang="en-US" sz="1800" u="sng">
                <a:latin typeface="+mn-lt"/>
              </a:rPr>
              <a:t>Nguồn: </a:t>
            </a:r>
            <a:r>
              <a:rPr lang="en-US" sz="1800" u="sng">
                <a:latin typeface="+mn-lt"/>
                <a:hlinkClick r:id="rId2"/>
              </a:rPr>
              <a:t>https://www.packaging-gateway.com/news/upm-eight-electric-boilers-mills/</a:t>
            </a:r>
            <a:endParaRPr lang="en-US" sz="1800" u="sng">
              <a:latin typeface="+mn-lt"/>
            </a:endParaRPr>
          </a:p>
          <a:p>
            <a:pPr algn="just"/>
            <a:endParaRPr lang="en-US" sz="1800" u="sng">
              <a:latin typeface="+mn-lt"/>
            </a:endParaRPr>
          </a:p>
          <a:p>
            <a:pPr algn="just"/>
            <a:r>
              <a:rPr lang="vi-VN" sz="1800" b="1">
                <a:latin typeface="+mn-lt"/>
              </a:rPr>
              <a:t>Na Uy: </a:t>
            </a:r>
            <a:r>
              <a:rPr lang="vi-VN" sz="1800">
                <a:latin typeface="+mn-lt"/>
              </a:rPr>
              <a:t>Hệ thống sưởi bằng điện của Vafos: Vafos, một công ty sản xuất bột giấy của Na Uy, đã hợp tác với ABB vào năm 2022 để thay thế các nồi hơi chạy bằng dầu bằng các máy sưởi không khí chạy bằng điện, được điều khiển bằng bộ điều khiển công suất nhằm giảm thiểu tác động lên lưới điện.</a:t>
            </a:r>
            <a:r>
              <a:rPr lang="en-US" sz="1800">
                <a:latin typeface="+mn-lt"/>
              </a:rPr>
              <a:t> </a:t>
            </a:r>
            <a:r>
              <a:rPr lang="en-US" sz="1800" u="sng">
                <a:latin typeface="+mn-lt"/>
              </a:rPr>
              <a:t>Source:https://new.abb.com/news/detail/91305/pulp-plant-decarbonizes-by-switching-to-electric-drying</a:t>
            </a:r>
            <a:endParaRPr lang="en-US" sz="1800" u="sng" dirty="0">
              <a:latin typeface="+mn-lt"/>
            </a:endParaRPr>
          </a:p>
        </p:txBody>
      </p:sp>
      <p:pic>
        <p:nvPicPr>
          <p:cNvPr id="1026" name="Picture 2">
            <a:extLst>
              <a:ext uri="{FF2B5EF4-FFF2-40B4-BE49-F238E27FC236}">
                <a16:creationId xmlns:a16="http://schemas.microsoft.com/office/drawing/2014/main" id="{CB658093-9328-6411-DBF6-C1E42368A9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4422" y="1834550"/>
            <a:ext cx="4602482" cy="258889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840AAAF-1D1B-9EDD-BBF0-7882D99691F3}"/>
              </a:ext>
            </a:extLst>
          </p:cNvPr>
          <p:cNvSpPr txBox="1"/>
          <p:nvPr/>
        </p:nvSpPr>
        <p:spPr>
          <a:xfrm>
            <a:off x="7188926" y="4630876"/>
            <a:ext cx="4497978" cy="430887"/>
          </a:xfrm>
          <a:prstGeom prst="rect">
            <a:avLst/>
          </a:prstGeom>
          <a:noFill/>
        </p:spPr>
        <p:txBody>
          <a:bodyPr wrap="square">
            <a:spAutoFit/>
          </a:bodyPr>
          <a:lstStyle/>
          <a:p>
            <a:r>
              <a:rPr lang="vi-VN" sz="1100">
                <a:solidFill>
                  <a:srgbClr val="626262"/>
                </a:solidFill>
                <a:latin typeface="+mn-lt"/>
              </a:rPr>
              <a:t>Các nồi hơi mới sẽ làm tăng công suất của nhà máy và giảm lượng khí thải.</a:t>
            </a:r>
            <a:r>
              <a:rPr lang="en-US" sz="1100" b="0" i="0">
                <a:solidFill>
                  <a:srgbClr val="626262"/>
                </a:solidFill>
                <a:effectLst/>
                <a:latin typeface="+mn-lt"/>
              </a:rPr>
              <a:t> Nguồn: </a:t>
            </a:r>
            <a:r>
              <a:rPr lang="en-US" sz="1100" b="0" i="0" dirty="0">
                <a:solidFill>
                  <a:srgbClr val="626262"/>
                </a:solidFill>
                <a:effectLst/>
                <a:latin typeface="+mn-lt"/>
              </a:rPr>
              <a:t>Tomi </a:t>
            </a:r>
            <a:r>
              <a:rPr lang="en-US" sz="1100" b="0" i="0" dirty="0" err="1">
                <a:solidFill>
                  <a:srgbClr val="626262"/>
                </a:solidFill>
                <a:effectLst/>
                <a:latin typeface="+mn-lt"/>
              </a:rPr>
              <a:t>Mäkitalo</a:t>
            </a:r>
            <a:r>
              <a:rPr lang="en-US" sz="1100" b="0" i="0" dirty="0">
                <a:solidFill>
                  <a:srgbClr val="626262"/>
                </a:solidFill>
                <a:effectLst/>
                <a:latin typeface="+mn-lt"/>
              </a:rPr>
              <a:t>/</a:t>
            </a:r>
            <a:r>
              <a:rPr lang="en-US" sz="1100" b="0" i="0" dirty="0" err="1">
                <a:solidFill>
                  <a:srgbClr val="626262"/>
                </a:solidFill>
                <a:effectLst/>
                <a:latin typeface="+mn-lt"/>
              </a:rPr>
              <a:t>commons.wikimedia.org</a:t>
            </a:r>
            <a:r>
              <a:rPr lang="en-US" sz="1100" b="0" i="0" dirty="0">
                <a:solidFill>
                  <a:srgbClr val="626262"/>
                </a:solidFill>
                <a:effectLst/>
                <a:latin typeface="+mn-lt"/>
              </a:rPr>
              <a:t>.</a:t>
            </a:r>
            <a:endParaRPr lang="en-VN" sz="1100" dirty="0">
              <a:latin typeface="+mn-lt"/>
            </a:endParaRPr>
          </a:p>
        </p:txBody>
      </p:sp>
      <p:sp>
        <p:nvSpPr>
          <p:cNvPr id="9" name="Title 1">
            <a:extLst>
              <a:ext uri="{FF2B5EF4-FFF2-40B4-BE49-F238E27FC236}">
                <a16:creationId xmlns:a16="http://schemas.microsoft.com/office/drawing/2014/main" id="{805BE414-F9AC-8E3D-0908-54845E689E0E}"/>
              </a:ext>
            </a:extLst>
          </p:cNvPr>
          <p:cNvSpPr txBox="1">
            <a:spLocks/>
          </p:cNvSpPr>
          <p:nvPr/>
        </p:nvSpPr>
        <p:spPr>
          <a:xfrm>
            <a:off x="0" y="701033"/>
            <a:ext cx="12192000"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a:solidFill>
                  <a:schemeClr val="accent1">
                    <a:lumMod val="50000"/>
                  </a:schemeClr>
                </a:solidFill>
                <a:latin typeface="+mn-lt"/>
              </a:rPr>
              <a:t>Các giải pháp tiết kiệm năng lượng trong ngành giấy trên thế giới</a:t>
            </a:r>
            <a:endParaRPr lang="en-US" dirty="0">
              <a:solidFill>
                <a:schemeClr val="accent1">
                  <a:lumMod val="50000"/>
                </a:schemeClr>
              </a:solidFill>
              <a:latin typeface="+mn-lt"/>
            </a:endParaRPr>
          </a:p>
        </p:txBody>
      </p:sp>
    </p:spTree>
    <p:extLst>
      <p:ext uri="{BB962C8B-B14F-4D97-AF65-F5344CB8AC3E}">
        <p14:creationId xmlns:p14="http://schemas.microsoft.com/office/powerpoint/2010/main" val="3362575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06B6C-2360-13A4-3ECA-CB81BE474BC3}"/>
              </a:ext>
            </a:extLst>
          </p:cNvPr>
          <p:cNvSpPr>
            <a:spLocks noGrp="1"/>
          </p:cNvSpPr>
          <p:nvPr>
            <p:ph type="title"/>
          </p:nvPr>
        </p:nvSpPr>
        <p:spPr/>
        <p:txBody>
          <a:bodyPr>
            <a:noAutofit/>
          </a:bodyPr>
          <a:lstStyle/>
          <a:p>
            <a:r>
              <a:rPr lang="en-US" sz="3200">
                <a:solidFill>
                  <a:schemeClr val="accent1">
                    <a:lumMod val="50000"/>
                  </a:schemeClr>
                </a:solidFill>
              </a:rPr>
              <a:t>Thảo luận</a:t>
            </a:r>
            <a:endParaRPr lang="en-VN" sz="3200" dirty="0">
              <a:solidFill>
                <a:schemeClr val="accent1">
                  <a:lumMod val="50000"/>
                </a:schemeClr>
              </a:solidFill>
            </a:endParaRPr>
          </a:p>
        </p:txBody>
      </p:sp>
      <p:sp>
        <p:nvSpPr>
          <p:cNvPr id="3" name="Text Placeholder 2">
            <a:extLst>
              <a:ext uri="{FF2B5EF4-FFF2-40B4-BE49-F238E27FC236}">
                <a16:creationId xmlns:a16="http://schemas.microsoft.com/office/drawing/2014/main" id="{5C869294-5BD7-A9F9-C51D-3FCE0FB76868}"/>
              </a:ext>
            </a:extLst>
          </p:cNvPr>
          <p:cNvSpPr>
            <a:spLocks noGrp="1"/>
          </p:cNvSpPr>
          <p:nvPr>
            <p:ph type="body" idx="1"/>
          </p:nvPr>
        </p:nvSpPr>
        <p:spPr/>
        <p:txBody>
          <a:bodyPr/>
          <a:lstStyle/>
          <a:p>
            <a:pPr>
              <a:lnSpc>
                <a:spcPct val="150000"/>
              </a:lnSpc>
            </a:pPr>
            <a:r>
              <a:rPr lang="en-US"/>
              <a:t>Bạn tin rằng giải pháp tiết kiệm năng lượng nào có tiềm năng triển khai trong tổ chức của mình? 
</a:t>
            </a:r>
            <a:r>
              <a:rPr lang="vi-VN"/>
              <a:t> Bạn cần thực hiện những bước nào để triển khai </a:t>
            </a:r>
            <a:r>
              <a:rPr lang="en-US"/>
              <a:t>giải pháp tiết kiệm năng lượng</a:t>
            </a:r>
            <a:r>
              <a:rPr lang="vi-VN"/>
              <a:t>này?</a:t>
            </a:r>
            <a:endParaRPr lang="en-US" dirty="0"/>
          </a:p>
        </p:txBody>
      </p:sp>
    </p:spTree>
    <p:extLst>
      <p:ext uri="{BB962C8B-B14F-4D97-AF65-F5344CB8AC3E}">
        <p14:creationId xmlns:p14="http://schemas.microsoft.com/office/powerpoint/2010/main" val="24408672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1092691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Autofit/>
          </a:bodyPr>
          <a:lstStyle/>
          <a:p>
            <a:pPr algn="ctr"/>
            <a:r>
              <a:rPr lang="vi-VN" sz="3200" dirty="0">
                <a:solidFill>
                  <a:schemeClr val="accent1">
                    <a:lumMod val="50000"/>
                  </a:schemeClr>
                </a:solidFill>
                <a:latin typeface="Arial" panose="020B0604020202020204" pitchFamily="34" charset="0"/>
              </a:rPr>
              <a:t>Tiêu thụ điện theo ngành ở Việt nam</a:t>
            </a:r>
            <a:endParaRPr lang="en-US" sz="3200" dirty="0">
              <a:solidFill>
                <a:schemeClr val="accent1">
                  <a:lumMod val="50000"/>
                </a:schemeClr>
              </a:solidFill>
            </a:endParaRPr>
          </a:p>
        </p:txBody>
      </p:sp>
      <p:pic>
        <p:nvPicPr>
          <p:cNvPr id="5" name="Picture 4">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98476"/>
            <a:ext cx="10524066" cy="4894913"/>
          </a:xfrm>
          <a:prstGeom prst="rect">
            <a:avLst/>
          </a:prstGeom>
        </p:spPr>
      </p:pic>
      <p:sp>
        <p:nvSpPr>
          <p:cNvPr id="6" name="Rectangle 5"/>
          <p:cNvSpPr/>
          <p:nvPr/>
        </p:nvSpPr>
        <p:spPr>
          <a:xfrm>
            <a:off x="833966" y="1507390"/>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a:t>
            </a:r>
            <a:r>
              <a:rPr kumimoji="0" lang="en-US" sz="1600" b="0" i="0" u="none" strike="noStrike" kern="0" cap="none" spc="0" normalizeH="0" baseline="0" noProof="0">
                <a:ln>
                  <a:noFill/>
                </a:ln>
                <a:solidFill>
                  <a:srgbClr val="000000"/>
                </a:solidFill>
                <a:effectLst/>
                <a:uLnTx/>
                <a:uFillTx/>
                <a:latin typeface="Arial"/>
                <a:ea typeface="+mn-ea"/>
                <a:cs typeface="+mn-cs"/>
                <a:sym typeface="Arial"/>
              </a:rPr>
              <a:t>tại Việt Nam từ năm 2000</a:t>
            </a:r>
            <a:endPar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endParaRPr>
          </a:p>
        </p:txBody>
      </p:sp>
      <p:sp>
        <p:nvSpPr>
          <p:cNvPr id="7" name="Rectangle 6"/>
          <p:cNvSpPr/>
          <p:nvPr/>
        </p:nvSpPr>
        <p:spPr>
          <a:xfrm>
            <a:off x="9384695" y="4843809"/>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Nông nghiệp/Lâm nghiệp</a:t>
            </a:r>
          </a:p>
        </p:txBody>
      </p:sp>
      <p:sp>
        <p:nvSpPr>
          <p:cNvPr id="8" name="Rectangle 7"/>
          <p:cNvSpPr/>
          <p:nvPr/>
        </p:nvSpPr>
        <p:spPr>
          <a:xfrm>
            <a:off x="9384695" y="2423653"/>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9" name="Rectangle 8"/>
          <p:cNvSpPr/>
          <p:nvPr/>
        </p:nvSpPr>
        <p:spPr>
          <a:xfrm>
            <a:off x="9384695" y="4152713"/>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0" name="Rectangle 9"/>
          <p:cNvSpPr/>
          <p:nvPr/>
        </p:nvSpPr>
        <p:spPr>
          <a:xfrm>
            <a:off x="9384695" y="4494838"/>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11" name="Rectangle 10"/>
          <p:cNvSpPr/>
          <p:nvPr/>
        </p:nvSpPr>
        <p:spPr>
          <a:xfrm>
            <a:off x="9384695" y="5120034"/>
            <a:ext cx="1638300" cy="3489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Phi năng lượng</a:t>
            </a:r>
          </a:p>
        </p:txBody>
      </p:sp>
    </p:spTree>
    <p:extLst>
      <p:ext uri="{BB962C8B-B14F-4D97-AF65-F5344CB8AC3E}">
        <p14:creationId xmlns:p14="http://schemas.microsoft.com/office/powerpoint/2010/main" val="84708014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Autofit/>
          </a:bodyPr>
          <a:lstStyle/>
          <a:p>
            <a:pPr algn="ctr"/>
            <a:r>
              <a:rPr lang="vi-VN" sz="3200" dirty="0">
                <a:solidFill>
                  <a:schemeClr val="accent1">
                    <a:lumMod val="50000"/>
                  </a:schemeClr>
                </a:solidFill>
                <a:latin typeface="Arial" panose="020B0604020202020204" pitchFamily="34" charset="0"/>
              </a:rPr>
              <a:t>Tiêu thụ năng lượng cuối cùng theo ngành ở VN</a:t>
            </a:r>
            <a:endParaRPr lang="en-US" sz="3200" dirty="0">
              <a:solidFill>
                <a:schemeClr val="accent1">
                  <a:lumMod val="50000"/>
                </a:schemeClr>
              </a:solidFill>
            </a:endParaRPr>
          </a:p>
        </p:txBody>
      </p:sp>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tretch>
            <a:fillRect/>
          </a:stretch>
        </p:blipFill>
        <p:spPr>
          <a:xfrm>
            <a:off x="1838826" y="1423475"/>
            <a:ext cx="9021792" cy="4575707"/>
          </a:xfrm>
          <a:prstGeom prst="rect">
            <a:avLst/>
          </a:prstGeom>
        </p:spPr>
      </p:pic>
    </p:spTree>
    <p:extLst>
      <p:ext uri="{BB962C8B-B14F-4D97-AF65-F5344CB8AC3E}">
        <p14:creationId xmlns:p14="http://schemas.microsoft.com/office/powerpoint/2010/main" val="263288635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rmAutofit fontScale="90000"/>
          </a:bodyPr>
          <a:lstStyle/>
          <a:p>
            <a:r>
              <a:rPr lang="en-US" dirty="0">
                <a:solidFill>
                  <a:schemeClr val="accent1">
                    <a:lumMod val="50000"/>
                  </a:schemeClr>
                </a:solidFill>
              </a:rPr>
              <a:t>THỰC</a:t>
            </a:r>
            <a:r>
              <a:rPr lang="vi-VN" dirty="0">
                <a:solidFill>
                  <a:schemeClr val="accent1">
                    <a:lumMod val="50000"/>
                  </a:schemeClr>
                </a:solidFill>
                <a:latin typeface="Arial" panose="020B0604020202020204" pitchFamily="34" charset="0"/>
              </a:rPr>
              <a:t> TRẠNG SỬ DỤNG NĂNG LƯỢNG TẠI VN</a:t>
            </a:r>
          </a:p>
        </p:txBody>
      </p:sp>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29379" y="1323384"/>
            <a:ext cx="10055449" cy="4745268"/>
          </a:xfrm>
          <a:prstGeom prst="rect">
            <a:avLst/>
          </a:prstGeom>
        </p:spPr>
      </p:pic>
    </p:spTree>
    <p:extLst>
      <p:ext uri="{BB962C8B-B14F-4D97-AF65-F5344CB8AC3E}">
        <p14:creationId xmlns:p14="http://schemas.microsoft.com/office/powerpoint/2010/main" val="23038262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vi-VN" sz="3200" dirty="0">
                <a:solidFill>
                  <a:schemeClr val="accent1">
                    <a:lumMod val="50000"/>
                  </a:schemeClr>
                </a:solidFill>
                <a:latin typeface="Arial" panose="020B0604020202020204" pitchFamily="34" charset="0"/>
              </a:rPr>
              <a:t>Đặc điểm tiêu thụ NL trong công nghiệp ở VN</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415600" y="1333681"/>
            <a:ext cx="11360800" cy="5052852"/>
          </a:xfrm>
        </p:spPr>
        <p:txBody>
          <a:bodyPr>
            <a:normAutofit/>
          </a:bodyPr>
          <a:lstStyle/>
          <a:p>
            <a:pPr>
              <a:lnSpc>
                <a:spcPct val="150000"/>
              </a:lnSpc>
              <a:buFont typeface="Wingdings" pitchFamily="2" charset="2"/>
              <a:buChar char="v"/>
            </a:pPr>
            <a:r>
              <a:rPr lang="vi-VN" sz="1800" dirty="0"/>
              <a:t>Công nghiệp là </a:t>
            </a:r>
            <a:r>
              <a:rPr lang="en-US" sz="1800" dirty="0" err="1"/>
              <a:t>lĩnh</a:t>
            </a:r>
            <a:r>
              <a:rPr lang="en-US" sz="1800" dirty="0"/>
              <a:t> </a:t>
            </a:r>
            <a:r>
              <a:rPr lang="en-US" sz="1800" dirty="0" err="1"/>
              <a:t>vực</a:t>
            </a:r>
            <a:r>
              <a:rPr lang="vi-VN" sz="1800" dirty="0"/>
              <a:t> tiêu thụ Năng lượng hàng đầu ở Việt Nam tính theo tiêu thụ điện và tiêu thụ năng lượng cuối cùng</a:t>
            </a:r>
          </a:p>
          <a:p>
            <a:pPr>
              <a:lnSpc>
                <a:spcPct val="150000"/>
              </a:lnSpc>
              <a:buFont typeface="Wingdings" pitchFamily="2" charset="2"/>
              <a:buChar char="v"/>
            </a:pPr>
            <a:r>
              <a:rPr lang="vi-VN" sz="1800" dirty="0"/>
              <a:t>Việt Nam hiện có 3068 cơ sở sử dụng năng lượng trọng điểm (tăng từ 2496 cơ sở từ năm 2017) tiêu thụ năng </a:t>
            </a:r>
            <a:r>
              <a:rPr lang="vi-VN" sz="1800"/>
              <a:t>lượng 51</a:t>
            </a:r>
            <a:r>
              <a:rPr lang="en-US" sz="1800"/>
              <a:t>.</a:t>
            </a:r>
            <a:r>
              <a:rPr lang="vi-VN" sz="1800"/>
              <a:t>393</a:t>
            </a:r>
            <a:r>
              <a:rPr lang="en-US" sz="1800"/>
              <a:t>.</a:t>
            </a:r>
            <a:r>
              <a:rPr lang="vi-VN" sz="1800"/>
              <a:t>648 </a:t>
            </a:r>
            <a:r>
              <a:rPr lang="vi-VN" sz="1800" dirty="0"/>
              <a:t>TOE trong đó cơ sở tiêu thụ Năng lượng trọng điểm thuộc mảng công nghiệp chiếm phần lớn là 2599 cơ sở tiêu </a:t>
            </a:r>
            <a:r>
              <a:rPr lang="vi-VN" sz="1800"/>
              <a:t>thụ 50</a:t>
            </a:r>
            <a:r>
              <a:rPr lang="en-US" sz="1800"/>
              <a:t>.</a:t>
            </a:r>
            <a:r>
              <a:rPr lang="vi-VN" sz="1800"/>
              <a:t>570</a:t>
            </a:r>
            <a:r>
              <a:rPr lang="en-US" sz="1800"/>
              <a:t>.</a:t>
            </a:r>
            <a:r>
              <a:rPr lang="vi-VN" sz="1800"/>
              <a:t>115 </a:t>
            </a:r>
            <a:r>
              <a:rPr lang="vi-VN" sz="1800" dirty="0"/>
              <a:t>TOE. Công nghiệp Việt Nam có ưu thế lớn về tiết kiệm năng lượng</a:t>
            </a:r>
          </a:p>
          <a:p>
            <a:pPr>
              <a:lnSpc>
                <a:spcPct val="150000"/>
              </a:lnSpc>
              <a:buFont typeface="Wingdings" pitchFamily="2" charset="2"/>
              <a:buChar char="v"/>
            </a:pPr>
            <a:r>
              <a:rPr lang="vi-VN" sz="1800" dirty="0"/>
              <a:t>Đến năm 2025, Việt Nam </a:t>
            </a:r>
            <a:r>
              <a:rPr lang="en-US" sz="1800" dirty="0" err="1"/>
              <a:t>yêu</a:t>
            </a:r>
            <a:r>
              <a:rPr lang="en-US" sz="1800" dirty="0"/>
              <a:t> </a:t>
            </a:r>
            <a:r>
              <a:rPr lang="en-US" sz="1800" dirty="0" err="1"/>
              <a:t>cầu</a:t>
            </a:r>
            <a:r>
              <a:rPr lang="vi-VN" sz="1800" dirty="0"/>
              <a:t> 100% doanh nghiệp trọng điểm phải áp dụng hệ thống quản lý năng lượng theo quy định theo quyết định 280/Q Đ TTG </a:t>
            </a:r>
            <a:r>
              <a:rPr lang="vi-VN" sz="1800"/>
              <a:t>của </a:t>
            </a:r>
            <a:r>
              <a:rPr lang="en-US" sz="1800"/>
              <a:t>T</a:t>
            </a:r>
            <a:r>
              <a:rPr lang="vi-VN" sz="1800"/>
              <a:t>hủ </a:t>
            </a:r>
            <a:r>
              <a:rPr lang="en-US" sz="1800" dirty="0"/>
              <a:t>T</a:t>
            </a:r>
            <a:r>
              <a:rPr lang="vi-VN" sz="1800"/>
              <a:t>ướng </a:t>
            </a:r>
            <a:r>
              <a:rPr lang="en-US" sz="1800" dirty="0"/>
              <a:t>C</a:t>
            </a:r>
            <a:r>
              <a:rPr lang="vi-VN" sz="1800"/>
              <a:t>hính </a:t>
            </a:r>
            <a:r>
              <a:rPr lang="en-US" sz="1800" dirty="0"/>
              <a:t>P</a:t>
            </a:r>
            <a:r>
              <a:rPr lang="vi-VN" sz="1800"/>
              <a:t>hủ </a:t>
            </a:r>
            <a:r>
              <a:rPr lang="vi-VN" sz="1800" dirty="0"/>
              <a:t>về phê duyệt chương trình Quốc gia về sử dụng NLTKHQ giai đoạn 2019 – 2030.</a:t>
            </a:r>
          </a:p>
          <a:p>
            <a:pPr>
              <a:lnSpc>
                <a:spcPct val="150000"/>
              </a:lnSpc>
              <a:buFont typeface="Wingdings" pitchFamily="2" charset="2"/>
              <a:buChar char="v"/>
            </a:pPr>
            <a:r>
              <a:rPr lang="vi-VN" sz="1800" dirty="0"/>
              <a:t>Việc áp dụng hệ thống Quản lý Năng lượng ở Việt Nam còn rất thiếu và yếu. Nhiều doanh nghiệp chỉ thực hiện để đáp ứng khuôn khổ về luật. </a:t>
            </a:r>
          </a:p>
          <a:p>
            <a:pPr>
              <a:lnSpc>
                <a:spcPct val="150000"/>
              </a:lnSpc>
              <a:buFont typeface="Wingdings" pitchFamily="2" charset="2"/>
              <a:buChar char="v"/>
            </a:pPr>
            <a:endParaRPr lang="vi-VN" sz="1800" dirty="0"/>
          </a:p>
          <a:p>
            <a:pPr>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218725711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385990" y="558800"/>
            <a:ext cx="11420020" cy="654050"/>
          </a:xfrm>
        </p:spPr>
        <p:txBody>
          <a:bodyPr>
            <a:noAutofit/>
          </a:bodyPr>
          <a:lstStyle/>
          <a:p>
            <a:pPr algn="ctr"/>
            <a:r>
              <a:rPr lang="vi-VN" sz="3200" dirty="0">
                <a:solidFill>
                  <a:schemeClr val="accent1">
                    <a:lumMod val="50000"/>
                  </a:schemeClr>
                </a:solidFill>
                <a:latin typeface="+mn-lt"/>
              </a:rPr>
              <a:t>Cơ sở sử dụng năng lượng trọng điểm</a:t>
            </a:r>
            <a:endParaRPr lang="en-US" sz="3200"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2"/>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ea typeface="+mn-ea"/>
                <a:cs typeface="Arial"/>
                <a:sym typeface="Arial"/>
              </a:rPr>
              <a:t>Số lượng CSSD NLTD và năng lượng tiêu thụ tương ứng, giai đoạn 2017-2021</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ea typeface="+mn-ea"/>
                <a:cs typeface="Arial"/>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ea typeface="+mn-ea"/>
                <a:cs typeface="Arial"/>
                <a:sym typeface="Arial"/>
              </a:rPr>
              <a:t> </a:t>
            </a:r>
            <a:endParaRPr kumimoji="0" lang="en-US" sz="1600" b="0" i="0" u="none" strike="noStrike" kern="0" cap="none" spc="0" normalizeH="0" baseline="0" noProof="0" dirty="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350729490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0" y="326571"/>
            <a:ext cx="12191999" cy="959324"/>
          </a:xfrm>
        </p:spPr>
        <p:txBody>
          <a:bodyPr>
            <a:noAutofit/>
          </a:bodyPr>
          <a:lstStyle/>
          <a:p>
            <a:pPr algn="ctr"/>
            <a:r>
              <a:rPr lang="vi-VN" dirty="0">
                <a:solidFill>
                  <a:schemeClr val="accent1">
                    <a:lumMod val="50000"/>
                  </a:schemeClr>
                </a:solidFill>
                <a:latin typeface="Arial" panose="020B0604020202020204" pitchFamily="34" charset="0"/>
              </a:rPr>
              <a:t>Mục tiêu TKNL cho các </a:t>
            </a:r>
            <a:r>
              <a:rPr lang="vi-VN">
                <a:solidFill>
                  <a:schemeClr val="accent1">
                    <a:lumMod val="50000"/>
                  </a:schemeClr>
                </a:solidFill>
                <a:latin typeface="Arial" panose="020B0604020202020204" pitchFamily="34" charset="0"/>
              </a:rPr>
              <a:t>ngành </a:t>
            </a:r>
            <a:r>
              <a:rPr lang="en-US">
                <a:solidFill>
                  <a:schemeClr val="accent1">
                    <a:lumMod val="50000"/>
                  </a:schemeClr>
                </a:solidFill>
                <a:latin typeface="Arial" panose="020B0604020202020204" pitchFamily="34" charset="0"/>
              </a:rPr>
              <a:t>c</a:t>
            </a:r>
            <a:r>
              <a:rPr lang="vi-VN">
                <a:solidFill>
                  <a:schemeClr val="accent1">
                    <a:lumMod val="50000"/>
                  </a:schemeClr>
                </a:solidFill>
                <a:latin typeface="Arial" panose="020B0604020202020204" pitchFamily="34" charset="0"/>
              </a:rPr>
              <a:t>ông </a:t>
            </a:r>
            <a:r>
              <a:rPr lang="vi-VN" dirty="0">
                <a:solidFill>
                  <a:schemeClr val="accent1">
                    <a:lumMod val="50000"/>
                  </a:schemeClr>
                </a:solidFill>
                <a:latin typeface="Arial" panose="020B0604020202020204" pitchFamily="34" charset="0"/>
              </a:rPr>
              <a:t>nghiệp Việt Nam đến năm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extLst>
              <p:ext uri="{D42A27DB-BD31-4B8C-83A1-F6EECF244321}">
                <p14:modId xmlns:p14="http://schemas.microsoft.com/office/powerpoint/2010/main" val="2317665793"/>
              </p:ext>
            </p:extLst>
          </p:nvPr>
        </p:nvGraphicFramePr>
        <p:xfrm>
          <a:off x="661851" y="1515451"/>
          <a:ext cx="10859590" cy="4363384"/>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u="none" strike="noStrike" dirty="0" err="1">
                          <a:effectLst/>
                        </a:rPr>
                        <a:t>Các</a:t>
                      </a:r>
                      <a:r>
                        <a:rPr lang="en-US" sz="1800" u="none" strike="noStrike" dirty="0">
                          <a:effectLst/>
                        </a:rPr>
                        <a:t> </a:t>
                      </a:r>
                      <a:r>
                        <a:rPr lang="en-US" sz="1800" u="none" strike="noStrike" dirty="0" err="1">
                          <a:effectLst/>
                        </a:rPr>
                        <a:t>ngành</a:t>
                      </a:r>
                      <a:r>
                        <a:rPr lang="en-US" sz="1800" u="none" strike="noStrike" dirty="0">
                          <a:effectLst/>
                        </a:rPr>
                        <a:t> </a:t>
                      </a:r>
                      <a:r>
                        <a:rPr lang="en-US" sz="1800" u="none" strike="noStrike" dirty="0" err="1">
                          <a:effectLst/>
                        </a:rPr>
                        <a:t>công</a:t>
                      </a:r>
                      <a:r>
                        <a:rPr lang="en-US" sz="1800" u="none" strike="noStrike" dirty="0">
                          <a:effectLst/>
                        </a:rPr>
                        <a:t> </a:t>
                      </a:r>
                      <a:r>
                        <a:rPr lang="en-US" sz="1800" u="none" strike="noStrike" dirty="0" err="1">
                          <a:effectLst/>
                        </a:rPr>
                        <a:t>nghiệp</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thép</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hóa</a:t>
                      </a:r>
                      <a:r>
                        <a:rPr lang="en-US" sz="1800" u="none" strike="noStrike" dirty="0">
                          <a:effectLst/>
                        </a:rPr>
                        <a:t> </a:t>
                      </a:r>
                      <a:r>
                        <a:rPr lang="en-US" sz="1800" u="none" strike="noStrike" dirty="0" err="1">
                          <a:effectLst/>
                        </a:rPr>
                        <a:t>chất</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sản</a:t>
                      </a:r>
                      <a:r>
                        <a:rPr lang="en-US" sz="1800" u="none" strike="noStrike" dirty="0">
                          <a:effectLst/>
                        </a:rPr>
                        <a:t> </a:t>
                      </a:r>
                      <a:r>
                        <a:rPr lang="en-US" sz="1800" u="none" strike="noStrike" dirty="0" err="1">
                          <a:effectLst/>
                        </a:rPr>
                        <a:t>xuất</a:t>
                      </a:r>
                      <a:r>
                        <a:rPr lang="en-US" sz="1800" u="none" strike="noStrike" dirty="0">
                          <a:effectLst/>
                        </a:rPr>
                        <a:t> </a:t>
                      </a:r>
                      <a:r>
                        <a:rPr lang="en-US" sz="1800" u="none" strike="noStrike" dirty="0" err="1">
                          <a:effectLst/>
                        </a:rPr>
                        <a:t>nhựa</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Xi </a:t>
                      </a:r>
                      <a:r>
                        <a:rPr lang="en-US" sz="1800" u="none" strike="noStrike" dirty="0" err="1">
                          <a:effectLst/>
                        </a:rPr>
                        <a:t>măng</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u="none" strike="noStrike" dirty="0" err="1">
                          <a:effectLst/>
                        </a:rPr>
                        <a:t>Dệt</a:t>
                      </a:r>
                      <a:r>
                        <a:rPr lang="en-US" sz="1800" u="none" strike="noStrike" dirty="0">
                          <a:effectLst/>
                        </a:rPr>
                        <a:t> may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1800" u="none" strike="noStrike" dirty="0">
                          <a:effectLst/>
                        </a:rPr>
                        <a:t>Rượu bia nước giải khát (%)</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b="1" u="none" strike="noStrike" dirty="0" err="1">
                          <a:solidFill>
                            <a:schemeClr val="accent4">
                              <a:lumMod val="50000"/>
                            </a:schemeClr>
                          </a:solidFill>
                          <a:effectLst/>
                        </a:rPr>
                        <a:t>Giấy</a:t>
                      </a:r>
                      <a:r>
                        <a:rPr lang="vi-VN" sz="1800" b="1" u="none" strike="noStrike" dirty="0">
                          <a:solidFill>
                            <a:schemeClr val="accent4">
                              <a:lumMod val="50000"/>
                            </a:schemeClr>
                          </a:solidFill>
                          <a:effectLst/>
                        </a:rPr>
                        <a:t> (%)</a:t>
                      </a:r>
                      <a:endParaRPr lang="en-US" sz="1800" b="1" i="0" u="none" strike="noStrike" dirty="0">
                        <a:solidFill>
                          <a:schemeClr val="accent4">
                            <a:lumMod val="50000"/>
                          </a:schemeClr>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3433096417"/>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16704</TotalTime>
  <Words>3611</Words>
  <Application>Microsoft Macintosh PowerPoint</Application>
  <PresentationFormat>Widescreen</PresentationFormat>
  <Paragraphs>332</Paragraphs>
  <Slides>36</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Fira Sans Extra Condensed</vt:lpstr>
      <vt:lpstr>Calibri</vt:lpstr>
      <vt:lpstr>Roboto</vt:lpstr>
      <vt:lpstr>Wingdings</vt:lpstr>
      <vt:lpstr>Times</vt:lpstr>
      <vt:lpstr>Inter</vt:lpstr>
      <vt:lpstr>Tahoma</vt:lpstr>
      <vt:lpstr>Aptos</vt:lpstr>
      <vt:lpstr>Arial</vt:lpstr>
      <vt:lpstr>Energy Saving Infographics by Slidesgo</vt:lpstr>
      <vt:lpstr>CHƯƠNG TRÌNH TẬP HUẤN CHO DOANH NGHIỆP  CÔNG NGHIỆP</vt:lpstr>
      <vt:lpstr>Thảo luận nhóm và trình bày</vt:lpstr>
      <vt:lpstr>Việc sử dụng năng lượng trong công nghiệp toàn cầu</vt:lpstr>
      <vt:lpstr>Tiêu thụ điện theo ngành ở Việt nam</vt:lpstr>
      <vt:lpstr>Tiêu thụ năng lượng cuối cùng theo ngành ở VN</vt:lpstr>
      <vt:lpstr>THỰC TRẠNG SỬ DỤNG NĂNG LƯỢNG TẠI VN</vt:lpstr>
      <vt:lpstr>Đặc điểm tiêu thụ NL trong công nghiệp ở VN</vt:lpstr>
      <vt:lpstr>Cơ sở sử dụng năng lượng trọng điểm</vt:lpstr>
      <vt:lpstr>Mục tiêu TKNL cho các ngành công nghiệp Việt Nam đến năm 2030</vt:lpstr>
      <vt:lpstr>THỰC TRẠNG SỬ DỤNG NĂNG LƯỢNG TẠI VIỆT NAM</vt:lpstr>
      <vt:lpstr>THỰC TRẠNG SỬ DỤNG NĂNG LƯỢNG TẠI VIỆT NAM</vt:lpstr>
      <vt:lpstr>Bảng so sánh giá điện của Việt Nam với một số quốc gia trên thế giới  (nguồn EVN)</vt:lpstr>
      <vt:lpstr>Tiêu thụ năng lượng cụ thể và tiềm năng tiết kiệm năng lượng</vt:lpstr>
      <vt:lpstr>Thực trạng sử dụng năng lượng trong công nghiệp</vt:lpstr>
      <vt:lpstr>Cấu trúc tiêu thụ NL trong ngành công nghiệp</vt:lpstr>
      <vt:lpstr>Nguyên nhân tiêu thụ năng lượng cao</vt:lpstr>
      <vt:lpstr>Những thách thức trong quản lý và SDNL</vt:lpstr>
      <vt:lpstr>Xu hướng phát triển bền vững trong công nghiệp</vt:lpstr>
      <vt:lpstr>PowerPoint Presentation</vt:lpstr>
      <vt:lpstr>Cường độ năng lượng trong các ngành công nghiệp  trọng điểm tại Việt Nam</vt:lpstr>
      <vt:lpstr>Ngành công nghiệp giấy và bột giấy tại Việt Nam</vt:lpstr>
      <vt:lpstr>Ngành công nghiệp giấy và bột giấy tại Việt Nam</vt:lpstr>
      <vt:lpstr>PowerPoint Presentation</vt:lpstr>
      <vt:lpstr>PowerPoint Presentation</vt:lpstr>
      <vt:lpstr>Tiêu thụ năng lượng trong ngành giấy và bột giấy</vt:lpstr>
      <vt:lpstr>Tiêu thụ năng lượng trong ngành giấy và bột giấy</vt:lpstr>
      <vt:lpstr>Giải pháp tiết kiệm năng lượng trong ngành giấy</vt:lpstr>
      <vt:lpstr>Giải pháp tiết kiệm năng lượng trong ngành giấy</vt:lpstr>
      <vt:lpstr>Giải pháp tiết kiệm năng lượng trong ngành giấy</vt:lpstr>
      <vt:lpstr>Giải pháp tiết kiệm năng lượng trong ngành giấy</vt:lpstr>
      <vt:lpstr>Giải pháp tiết kiệm năng lượng trong ngành giấy</vt:lpstr>
      <vt:lpstr>Giải pháp tiết kiệm năng lượng trong ngành giấy</vt:lpstr>
      <vt:lpstr>Các giải pháp tiết kiệm năng lượng trong ngành giấy trên thế giới</vt:lpstr>
      <vt:lpstr>PowerPoint Presentation</vt:lpstr>
      <vt:lpstr>Thảo luận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CHO DOANH NGHIỆP  CÔNG NGHIỆP</dc:title>
  <cp:lastModifiedBy>823417-Nguyễn Mạnh Hùng</cp:lastModifiedBy>
  <cp:revision>112</cp:revision>
  <dcterms:modified xsi:type="dcterms:W3CDTF">2025-07-01T03:52:14Z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2286786</vt:lpwstr>
  </property>
  <property fmtid="{D5CDD505-2E9C-101B-9397-08002B2CF9AE}" name="NXPowerLiteSettings" pid="3">
    <vt:lpwstr>F7000400038000</vt:lpwstr>
  </property>
  <property fmtid="{D5CDD505-2E9C-101B-9397-08002B2CF9AE}" name="NXPowerLiteVersion" pid="4">
    <vt:lpwstr>S11.0.1</vt:lpwstr>
  </property>
</Properties>
</file>