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theme+xml" PartName="/ppt/theme/theme2.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theme+xml" PartName="/ppt/theme/theme3.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theme+xml" PartName="/ppt/theme/theme4.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presentationml.slideLayout+xml" PartName="/ppt/slideLayouts/slideLayout54.xml"/>
  <Override ContentType="application/vnd.openxmlformats-officedocument.presentationml.slideLayout+xml" PartName="/ppt/slideLayouts/slideLayout55.xml"/>
  <Override ContentType="application/vnd.openxmlformats-officedocument.presentationml.slideLayout+xml" PartName="/ppt/slideLayouts/slideLayout56.xml"/>
  <Override ContentType="application/vnd.openxmlformats-officedocument.presentationml.slideLayout+xml" PartName="/ppt/slideLayouts/slideLayout57.xml"/>
  <Override ContentType="application/vnd.openxmlformats-officedocument.presentationml.slideLayout+xml" PartName="/ppt/slideLayouts/slideLayout58.xml"/>
  <Override ContentType="application/vnd.openxmlformats-officedocument.presentationml.slideLayout+xml" PartName="/ppt/slideLayouts/slideLayout59.xml"/>
  <Override ContentType="application/vnd.openxmlformats-officedocument.theme+xml" PartName="/ppt/theme/theme5.xml"/>
  <Override ContentType="application/vnd.openxmlformats-officedocument.theme+xml" PartName="/ppt/theme/theme6.xml"/>
  <Override ContentType="application/vnd.openxmlformats-officedocument.presentationml.notesSlide+xml" PartName="/ppt/notesSlides/notesSlide1.xml"/>
  <Override ContentType="image/jpg" PartName="/ppt/media/image13.jpg"/>
  <Override ContentType="image/jpg" PartName="/ppt/media/image14.jpg"/>
  <Override ContentType="image/jpg" PartName="/ppt/media/image15.jpg"/>
  <Override ContentType="image/jpg" PartName="/ppt/media/image16.jpg"/>
  <Override ContentType="image/jpg" PartName="/ppt/media/image25.jpg"/>
  <Override ContentType="image/jpg" PartName="/ppt/media/image26.jpg"/>
  <Override ContentType="image/jpg" PartName="/ppt/media/image42.jpg"/>
  <Override ContentType="image/jpg" PartName="/ppt/media/image43.jpg"/>
  <Override ContentType="image/jpg" PartName="/ppt/media/image44.jpg"/>
  <Override ContentType="image/jpg" PartName="/ppt/media/image45.jpg"/>
  <Override ContentType="application/vnd.openxmlformats-officedocument.presentationml.notesSlide+xml" PartName="/ppt/notesSlides/notesSlide2.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97" r:id="rId2"/>
    <p:sldMasterId id="2147483709" r:id="rId3"/>
    <p:sldMasterId id="2147483721" r:id="rId4"/>
    <p:sldMasterId id="2147483733" r:id="rId5"/>
  </p:sldMasterIdLst>
  <p:notesMasterIdLst>
    <p:notesMasterId r:id="rId33"/>
  </p:notesMasterIdLst>
  <p:sldIdLst>
    <p:sldId id="757" r:id="rId6"/>
    <p:sldId id="551" r:id="rId7"/>
    <p:sldId id="266" r:id="rId8"/>
    <p:sldId id="267" r:id="rId9"/>
    <p:sldId id="284" r:id="rId10"/>
    <p:sldId id="285" r:id="rId11"/>
    <p:sldId id="374" r:id="rId12"/>
    <p:sldId id="375" r:id="rId13"/>
    <p:sldId id="376" r:id="rId14"/>
    <p:sldId id="383" r:id="rId15"/>
    <p:sldId id="421" r:id="rId16"/>
    <p:sldId id="422" r:id="rId17"/>
    <p:sldId id="762" r:id="rId18"/>
    <p:sldId id="763" r:id="rId19"/>
    <p:sldId id="431" r:id="rId20"/>
    <p:sldId id="758" r:id="rId21"/>
    <p:sldId id="759" r:id="rId22"/>
    <p:sldId id="432" r:id="rId23"/>
    <p:sldId id="433" r:id="rId24"/>
    <p:sldId id="760" r:id="rId25"/>
    <p:sldId id="761" r:id="rId26"/>
    <p:sldId id="436" r:id="rId27"/>
    <p:sldId id="437" r:id="rId28"/>
    <p:sldId id="439" r:id="rId29"/>
    <p:sldId id="440" r:id="rId30"/>
    <p:sldId id="281" r:id="rId31"/>
    <p:sldId id="756" r:id="rId32"/>
  </p:sldIdLst>
  <p:sldSz cx="9144000" cy="5143500" type="screen16x9"/>
  <p:notesSz cx="6858000" cy="9144000"/>
  <p:embeddedFontLst>
    <p:embeddedFont>
      <p:font typeface="Fira Sans Extra Condensed" panose="020F0502020204030204" pitchFamily="34" charset="0"/>
      <p:regular r:id="rId34"/>
      <p:bold r:id="rId35"/>
      <p:italic r:id="rId36"/>
      <p:boldItalic r:id="rId37"/>
    </p:embeddedFont>
    <p:embeddedFont>
      <p:font typeface="Poppins" pitchFamily="2" charset="77"/>
      <p:regular r:id="rId38"/>
      <p:bold r:id="rId39"/>
      <p:italic r:id="rId40"/>
      <p:boldItalic r:id="rId41"/>
    </p:embeddedFont>
    <p:embeddedFont>
      <p:font typeface="Roboto" panose="02000000000000000000" pitchFamily="2" charset="0"/>
      <p:regular r:id="rId42"/>
      <p:bold r:id="rId43"/>
      <p:italic r:id="rId44"/>
      <p:boldItalic r:id="rId45"/>
    </p:embeddedFont>
    <p:embeddedFont>
      <p:font typeface="Tahoma" panose="020B0604030504040204" pitchFamily="34" charset="0"/>
      <p:regular r:id="rId46"/>
      <p:bold r:id="rId47"/>
    </p:embeddedFont>
    <p:embeddedFont>
      <p:font typeface="Wingdings 2" pitchFamily="2" charset="2"/>
      <p:regular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24F3B-BA2A-4E91-94A0-9952A5CFF265}" v="1" dt="2025-03-23T17:26:06.772"/>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94437" autoAdjust="0"/>
  </p:normalViewPr>
  <p:slideViewPr>
    <p:cSldViewPr snapToGrid="0">
      <p:cViewPr varScale="1">
        <p:scale>
          <a:sx n="159" d="100"/>
          <a:sy n="159" d="100"/>
        </p:scale>
        <p:origin x="32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microsoft.com/office/2016/11/relationships/changesInfo" Target="changesInfos/changesInfo1.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1.fntdata"/><Relationship Id="rId52"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5.xml"/><Relationship Id="rId41" Type="http://schemas.openxmlformats.org/officeDocument/2006/relationships/font" Target="fonts/font8.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lip Limaye" userId="c14ededb3a4cc408" providerId="LiveId" clId="{74124F3B-BA2A-4E91-94A0-9952A5CFF265}"/>
    <pc:docChg chg="undo custSel modSld">
      <pc:chgData name="Dilip Limaye" userId="c14ededb3a4cc408" providerId="LiveId" clId="{74124F3B-BA2A-4E91-94A0-9952A5CFF265}" dt="2025-03-23T17:39:54.292" v="282" actId="20577"/>
      <pc:docMkLst>
        <pc:docMk/>
      </pc:docMkLst>
      <pc:sldChg chg="modSp mod">
        <pc:chgData name="Dilip Limaye" userId="c14ededb3a4cc408" providerId="LiveId" clId="{74124F3B-BA2A-4E91-94A0-9952A5CFF265}" dt="2025-03-23T17:29:18.688" v="232" actId="2"/>
        <pc:sldMkLst>
          <pc:docMk/>
          <pc:sldMk cId="1355965515" sldId="395"/>
        </pc:sldMkLst>
        <pc:spChg chg="mod">
          <ac:chgData name="Dilip Limaye" userId="c14ededb3a4cc408" providerId="LiveId" clId="{74124F3B-BA2A-4E91-94A0-9952A5CFF265}" dt="2025-03-23T17:29:18.688" v="232" actId="2"/>
          <ac:spMkLst>
            <pc:docMk/>
            <pc:sldMk cId="1355965515" sldId="395"/>
            <ac:spMk id="10243" creationId="{00000000-0000-0000-0000-000000000000}"/>
          </ac:spMkLst>
        </pc:spChg>
      </pc:sldChg>
      <pc:sldChg chg="addSp modSp mod">
        <pc:chgData name="Dilip Limaye" userId="c14ededb3a4cc408" providerId="LiveId" clId="{74124F3B-BA2A-4E91-94A0-9952A5CFF265}" dt="2025-03-23T17:39:54.292" v="282" actId="20577"/>
        <pc:sldMkLst>
          <pc:docMk/>
          <pc:sldMk cId="1988584878" sldId="757"/>
        </pc:sldMkLst>
        <pc:spChg chg="add mod">
          <ac:chgData name="Dilip Limaye" userId="c14ededb3a4cc408" providerId="LiveId" clId="{74124F3B-BA2A-4E91-94A0-9952A5CFF265}" dt="2025-03-23T17:39:54.292" v="282" actId="20577"/>
          <ac:spMkLst>
            <pc:docMk/>
            <pc:sldMk cId="1988584878" sldId="757"/>
            <ac:spMk id="2" creationId="{6166CA76-4EA9-A04F-D10F-0D915B0E74DF}"/>
          </ac:spMkLst>
        </pc:spChg>
        <pc:spChg chg="mod">
          <ac:chgData name="Dilip Limaye" userId="c14ededb3a4cc408" providerId="LiveId" clId="{74124F3B-BA2A-4E91-94A0-9952A5CFF265}" dt="2025-03-23T17:25:59.982" v="3" actId="207"/>
          <ac:spMkLst>
            <pc:docMk/>
            <pc:sldMk cId="1988584878" sldId="757"/>
            <ac:spMk id="3" creationId="{CF8BC7D1-17D2-7144-7D21-58C10DB2CDE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0281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398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F-1C4A-2508-AA92-565D46491752}"/>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7E57BAD4-61E9-AC6A-80C9-07772A5EAE8F}"/>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C5E8A43F-11F6-CFFA-B3F0-95283E3C99BE}"/>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8F9AF176-8E99-1BD1-E67C-691AE0A6894A}"/>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2C0C6C9-22F8-656A-B5F7-93CF16780D8D}"/>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695802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3EFBE-D075-DD9E-8300-2DCD80B01C5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4510B81E-0143-A568-AB89-636AA63311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B4BA4F2-1FE7-B4EE-31C2-57C56C83EA38}"/>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09A35184-9ADC-1140-1703-67E50C523FE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27C9BEB8-3BC7-0D9B-F8D2-96EF7BE04434}"/>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21452091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136C9-FD2A-54D5-DD16-2E75FA7D6438}"/>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F8F66D18-4495-9900-B211-072130378769}"/>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D513C-FA72-9DA9-E951-7F2D5074C3F6}"/>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5229617E-32A4-64F5-3046-4EEDCBFD468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0A96E84-B621-E473-4789-4CDD360CAE48}"/>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212033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8F843-0649-4950-69D0-5C77480A8A35}"/>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353D8D2E-BD55-A0B8-2845-4852C13C9A45}"/>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05E77526-3A15-74CC-F1F9-E5981C916169}"/>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B45EF151-3D02-E747-7781-E171F3D71DAF}"/>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6" name="Footer Placeholder 5">
            <a:extLst>
              <a:ext uri="{FF2B5EF4-FFF2-40B4-BE49-F238E27FC236}">
                <a16:creationId xmlns:a16="http://schemas.microsoft.com/office/drawing/2014/main" id="{851E3841-3DCE-C223-182E-AA573E7A5AA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AA787D7E-5EB6-7469-3997-B5ED23250C5E}"/>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2593760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3477E-2FB6-BF2A-5462-FB70307A77E9}"/>
              </a:ext>
            </a:extLst>
          </p:cNvPr>
          <p:cNvSpPr>
            <a:spLocks noGrp="1"/>
          </p:cNvSpPr>
          <p:nvPr>
            <p:ph type="title"/>
          </p:nvPr>
        </p:nvSpPr>
        <p:spPr>
          <a:xfrm>
            <a:off x="630238" y="274638"/>
            <a:ext cx="7886700" cy="993775"/>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D0CC4158-B4BD-82D2-CFB8-63965D2CEC0F}"/>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997A60-F901-63D9-2970-71F9879BFD87}"/>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E2EEF59-545D-AFB2-2775-3F58CAF6FC8B}"/>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23DFC14-99AF-261F-BAB8-FF58338A9828}"/>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8F138E77-4406-D9D7-7EAE-E0AC6D7BC7BD}"/>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8" name="Footer Placeholder 7">
            <a:extLst>
              <a:ext uri="{FF2B5EF4-FFF2-40B4-BE49-F238E27FC236}">
                <a16:creationId xmlns:a16="http://schemas.microsoft.com/office/drawing/2014/main" id="{4F8E8C48-C436-54C3-C023-1AD8F5E077A3}"/>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8CE78AB7-05D9-6EBC-5CB5-A9C4B9B310CB}"/>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18163421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7240D-DA95-D9E6-E328-83321C00663F}"/>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4E532CCD-F571-9701-CCC4-0FE76B3B6E27}"/>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4" name="Footer Placeholder 3">
            <a:extLst>
              <a:ext uri="{FF2B5EF4-FFF2-40B4-BE49-F238E27FC236}">
                <a16:creationId xmlns:a16="http://schemas.microsoft.com/office/drawing/2014/main" id="{B212C6B4-5444-C70F-0E46-65CE214F4105}"/>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ABF3324C-401E-A37C-A1A8-B0C2C54DB3F3}"/>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1081443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3360C9-503E-2ABE-D956-5D61B2ED7102}"/>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3" name="Footer Placeholder 2">
            <a:extLst>
              <a:ext uri="{FF2B5EF4-FFF2-40B4-BE49-F238E27FC236}">
                <a16:creationId xmlns:a16="http://schemas.microsoft.com/office/drawing/2014/main" id="{B49D2F5A-40A9-2630-804E-0CD0FCAD537E}"/>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BA4CA962-3DA8-21FB-5B57-B10429093378}"/>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40247282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1D8ED-4B69-523B-D271-01E4F5AB5AAC}"/>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60886E16-1E32-A7BC-F7D8-5DB41C7F0709}"/>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B05EB2EB-4949-AD0B-B9FE-38D4739D8F3B}"/>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80B974-9B1C-F017-5C0A-76793D58588A}"/>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6" name="Footer Placeholder 5">
            <a:extLst>
              <a:ext uri="{FF2B5EF4-FFF2-40B4-BE49-F238E27FC236}">
                <a16:creationId xmlns:a16="http://schemas.microsoft.com/office/drawing/2014/main" id="{DADBD736-961A-7476-A1B4-89C73761E2F9}"/>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D7E1F160-839D-51A2-D839-14DA5E01941E}"/>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1957046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68F3D-C156-7C59-154F-D997DD9BB322}"/>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663D06D6-65D1-D2CD-F8E9-4175B857D6E2}"/>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86FD9C9F-CCAB-2F4A-4A0F-16EF63312F0C}"/>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45E8FB-A222-5FD0-FF9E-1EB6686013CF}"/>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6" name="Footer Placeholder 5">
            <a:extLst>
              <a:ext uri="{FF2B5EF4-FFF2-40B4-BE49-F238E27FC236}">
                <a16:creationId xmlns:a16="http://schemas.microsoft.com/office/drawing/2014/main" id="{BB4223E5-8F38-FDEC-F405-8F7E77111732}"/>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A5A97B2D-6E25-5FB0-C743-492E524BC4E1}"/>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12050195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11DC9-0952-33F4-0DE6-962D20CCC44E}"/>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0CA60880-7495-C579-EC4F-676978F4735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C8D4AAF-DDED-DF6D-B04A-049332CED048}"/>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D6737CEA-440D-0CD4-DD04-3BFFAB5FA579}"/>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6FBEB627-1EC2-231A-C52A-BF8B73582EE3}"/>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15096396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33B125-CD91-CD62-59E3-E389DECF909A}"/>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19250F8E-6DCD-3B9F-A0E2-DE6C08F840EC}"/>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2A8D04E-F26C-D8A0-2927-3A41DA11BCF8}"/>
              </a:ext>
            </a:extLst>
          </p:cNvPr>
          <p:cNvSpPr>
            <a:spLocks noGrp="1"/>
          </p:cNvSpPr>
          <p:nvPr>
            <p:ph type="dt" sz="half" idx="10"/>
          </p:nvPr>
        </p:nvSpPr>
        <p:spPr/>
        <p:txBody>
          <a:body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B71C56D7-6DF7-0E62-1005-350E2F3DF071}"/>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870B7D75-51CC-AA8F-9DCD-9791834C9BCA}"/>
              </a:ext>
            </a:extLst>
          </p:cNvPr>
          <p:cNvSpPr>
            <a:spLocks noGrp="1"/>
          </p:cNvSpPr>
          <p:nvPr>
            <p:ph type="sldNum" sz="quarter" idx="12"/>
          </p:nvPr>
        </p:nvSpPr>
        <p:spPr/>
        <p:txBody>
          <a:bodyPr/>
          <a:lstStyle/>
          <a:p>
            <a:fld id="{C5F1DE4B-C0D1-1141-AD65-CF26AB763C11}" type="slidenum">
              <a:rPr lang="en-VN" smtClean="0"/>
              <a:t>‹#›</a:t>
            </a:fld>
            <a:endParaRPr lang="en-VN"/>
          </a:p>
        </p:txBody>
      </p:sp>
    </p:spTree>
    <p:extLst>
      <p:ext uri="{BB962C8B-B14F-4D97-AF65-F5344CB8AC3E}">
        <p14:creationId xmlns:p14="http://schemas.microsoft.com/office/powerpoint/2010/main" val="30769964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11915-FBAB-5EC3-0B68-A9AFFFE94679}"/>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304CC51E-7DD4-FC5C-F614-E16AF3DF7009}"/>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63E3BA33-37B6-EC0E-A0C4-5AED2F3FCEF0}"/>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B350318E-D3F5-57AD-4CA5-8AC9A49D4211}"/>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A9DE3527-A864-369B-1744-AA3662E56CD5}"/>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37175354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92E60-6782-DDA2-27E1-F40D704D1853}"/>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3D433C47-547E-7E0F-1FD4-1EA21C9B8A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ED6A3C38-E3DA-4585-7CA4-B7216B019F21}"/>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ECCD68F9-8897-02B3-A95B-A383A0A8356F}"/>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C24A17BC-14E2-7834-8E9A-E32A11243BDF}"/>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017032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B0A87-319C-9EF7-845C-2A106EF4A612}"/>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8722C75B-116E-3482-35AF-670895566E31}"/>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06EF356-E482-3340-1780-F16B82EB47FB}"/>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C2DF04A1-DBD0-102B-4F8C-7053FBCE099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2E156CA-91F9-AAA1-01F6-67875AD9754A}"/>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37603600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9CE44-DC11-ADE2-50AA-DAF376F130E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33296864-2BEE-2BCC-3C41-79DEB9A77797}"/>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14D6F922-A8DE-D2F8-0319-C7B004A3580D}"/>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7BCCBC70-5807-8F36-7943-AE6E158E440E}"/>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6" name="Footer Placeholder 5">
            <a:extLst>
              <a:ext uri="{FF2B5EF4-FFF2-40B4-BE49-F238E27FC236}">
                <a16:creationId xmlns:a16="http://schemas.microsoft.com/office/drawing/2014/main" id="{87C41AD5-6428-6190-C852-B72C441D881A}"/>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CCB3DD2-23D7-6E35-63F9-2FAEF38686DC}"/>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874434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D7EEF-02EF-CE29-7E0F-BB4D46FF30A4}"/>
              </a:ext>
            </a:extLst>
          </p:cNvPr>
          <p:cNvSpPr>
            <a:spLocks noGrp="1"/>
          </p:cNvSpPr>
          <p:nvPr>
            <p:ph type="title"/>
          </p:nvPr>
        </p:nvSpPr>
        <p:spPr>
          <a:xfrm>
            <a:off x="630238" y="274638"/>
            <a:ext cx="7886700" cy="993775"/>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6A162BC4-487B-D196-E0AA-DD8C932B9EAC}"/>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F288224-5B56-BF31-1A3F-0D218750AE81}"/>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1788F38F-BA1C-2245-0150-67537E6B9AED}"/>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4429C2-9D36-FE0B-A236-1E11815340E8}"/>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1AE57562-3AEE-4B65-CB9A-5EE0A4F4F7EB}"/>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8" name="Footer Placeholder 7">
            <a:extLst>
              <a:ext uri="{FF2B5EF4-FFF2-40B4-BE49-F238E27FC236}">
                <a16:creationId xmlns:a16="http://schemas.microsoft.com/office/drawing/2014/main" id="{CEF83B2E-E3BE-7FC6-85DB-B3C7A71DB434}"/>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0BD1FA44-4732-5C03-FB0A-BCD16F122E07}"/>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320226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08FA5-1A7A-98E9-C277-01A4A37FC9E1}"/>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4BC3E69C-AFA9-068D-26BA-08FBE0385007}"/>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4" name="Footer Placeholder 3">
            <a:extLst>
              <a:ext uri="{FF2B5EF4-FFF2-40B4-BE49-F238E27FC236}">
                <a16:creationId xmlns:a16="http://schemas.microsoft.com/office/drawing/2014/main" id="{F86F59FD-BAEA-D641-7188-38CF6B359FF9}"/>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4C91B2E4-DE95-8962-8B43-7434A911D4C6}"/>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470221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BE9999-C030-DC2B-E9DA-FABAEBC41CC9}"/>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3" name="Footer Placeholder 2">
            <a:extLst>
              <a:ext uri="{FF2B5EF4-FFF2-40B4-BE49-F238E27FC236}">
                <a16:creationId xmlns:a16="http://schemas.microsoft.com/office/drawing/2014/main" id="{4A853F66-BE2A-BEF8-08CC-7724218DD905}"/>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82CB521D-7477-3EC6-3D13-34FA3CA38FBE}"/>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91109480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8E7D7-2FC2-D02E-0FAE-FD846B3917B6}"/>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C3BA9E74-FEBB-0EB2-AF71-A03C7BF91F13}"/>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5A7F019-3D5D-8277-A217-2908B64D6DB5}"/>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71F167-C87A-5C4C-7E4D-9E219009434E}"/>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6" name="Footer Placeholder 5">
            <a:extLst>
              <a:ext uri="{FF2B5EF4-FFF2-40B4-BE49-F238E27FC236}">
                <a16:creationId xmlns:a16="http://schemas.microsoft.com/office/drawing/2014/main" id="{82860611-5FC5-B661-4389-9E44254AF575}"/>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7BBC59D5-9912-3962-A801-F9B84FE0B0A7}"/>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13753096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1B5F8-3C12-4724-2887-20A99268E041}"/>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44CA8F5D-7080-13BD-573D-F0C8A6C1F2A3}"/>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E29B2A18-44F1-54F3-983C-BFF9EEA5F85D}"/>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A40123-3867-EC91-0F21-9BCB323D7392}"/>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6" name="Footer Placeholder 5">
            <a:extLst>
              <a:ext uri="{FF2B5EF4-FFF2-40B4-BE49-F238E27FC236}">
                <a16:creationId xmlns:a16="http://schemas.microsoft.com/office/drawing/2014/main" id="{ECDA7FB4-6087-D81B-DFA5-52A45CCA7CC1}"/>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2EE1FF84-D3A6-D641-C48F-5C095C5F30E2}"/>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39814164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8EDFE-0C60-45DE-37A0-7E2E54AE23F8}"/>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3ACFBADD-BAE9-224C-E28E-DE6A16617A3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E0AB7818-16DE-CFC8-A5AB-F9FA9384E010}"/>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6DC59618-B5B5-F354-CE44-C6D0BA7E8D06}"/>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26BFA01-2F7F-2C11-8B21-124E79F3E1DD}"/>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6590636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5AFA729-9CB4-30B6-FD98-BB0B1112EB84}"/>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9C8B7688-AE4D-50CA-9C92-2E38E27CEECA}"/>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474CD8E-F433-2AFB-2D4D-BDBB9E7313B7}"/>
              </a:ext>
            </a:extLst>
          </p:cNvPr>
          <p:cNvSpPr>
            <a:spLocks noGrp="1"/>
          </p:cNvSpPr>
          <p:nvPr>
            <p:ph type="dt" sz="half" idx="10"/>
          </p:nvPr>
        </p:nvSpPr>
        <p:spPr/>
        <p:txBody>
          <a:body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35C7E2B7-D8AA-CFD9-8DC2-1CA287653F75}"/>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9F836BD-54F5-3F88-F559-EFE7885C5404}"/>
              </a:ext>
            </a:extLst>
          </p:cNvPr>
          <p:cNvSpPr>
            <a:spLocks noGrp="1"/>
          </p:cNvSpPr>
          <p:nvPr>
            <p:ph type="sldNum" sz="quarter" idx="12"/>
          </p:nvPr>
        </p:nvSpPr>
        <p:spPr/>
        <p:txBody>
          <a:bodyPr/>
          <a:lstStyle/>
          <a:p>
            <a:fld id="{3B4EA7A0-0D71-A44B-A22D-1BC6BC76897E}" type="slidenum">
              <a:rPr lang="en-VN" smtClean="0"/>
              <a:t>‹#›</a:t>
            </a:fld>
            <a:endParaRPr lang="en-VN"/>
          </a:p>
        </p:txBody>
      </p:sp>
    </p:spTree>
    <p:extLst>
      <p:ext uri="{BB962C8B-B14F-4D97-AF65-F5344CB8AC3E}">
        <p14:creationId xmlns:p14="http://schemas.microsoft.com/office/powerpoint/2010/main" val="300182084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601AC-3DA6-93C9-C3C4-1B2131C15BD4}"/>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8AD5D6AD-82C6-1019-939D-7A9A5B449ABB}"/>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24374A07-C3D0-FBB2-4566-D14E091F978B}"/>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79A86F17-0E66-50E5-769D-D29B750323B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94CF6A9B-7238-ACBC-FC3E-2CC7075D83A4}"/>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35274114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6B9C-85AA-7C0D-37F3-A2F367506630}"/>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C07CB9BB-88CC-B53B-7AC2-70E9E1A762D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66CE37EB-B263-9486-BE03-82AA8B1DA936}"/>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EA65BB9B-9D31-B386-E224-D7DE1E865098}"/>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A0AE0CA-A34C-3AD8-F7EB-44D057B10887}"/>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35190028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C070B-1C03-DA69-AB8F-F84A835902E5}"/>
              </a:ext>
            </a:extLst>
          </p:cNvPr>
          <p:cNvSpPr>
            <a:spLocks noGrp="1"/>
          </p:cNvSpPr>
          <p:nvPr>
            <p:ph type="title"/>
          </p:nvPr>
        </p:nvSpPr>
        <p:spPr>
          <a:xfrm>
            <a:off x="623888" y="1282700"/>
            <a:ext cx="7886700" cy="2139950"/>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8870E0BD-1DB4-044E-510F-BB8276772195}"/>
              </a:ext>
            </a:extLst>
          </p:cNvPr>
          <p:cNvSpPr>
            <a:spLocks noGrp="1"/>
          </p:cNvSpPr>
          <p:nvPr>
            <p:ph type="body" idx="1"/>
          </p:nvPr>
        </p:nvSpPr>
        <p:spPr>
          <a:xfrm>
            <a:off x="623888" y="3441700"/>
            <a:ext cx="7886700" cy="1125538"/>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BACF57-05D9-57DF-6265-264779DF2A85}"/>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103D8B15-6384-3E7F-9CFC-3315CFEEB7C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1CA8282-94B4-1277-CA30-47263ED6AD7C}"/>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27134269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AB0BB-6FB9-2C5B-7CD9-05C6F74299E6}"/>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26424CC-4F6F-8959-6D6E-6EFAE28A98BE}"/>
              </a:ext>
            </a:extLst>
          </p:cNvPr>
          <p:cNvSpPr>
            <a:spLocks noGrp="1"/>
          </p:cNvSpPr>
          <p:nvPr>
            <p:ph sz="half" idx="1"/>
          </p:nvPr>
        </p:nvSpPr>
        <p:spPr>
          <a:xfrm>
            <a:off x="62865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43F32796-3157-5198-74E2-58B5686B0884}"/>
              </a:ext>
            </a:extLst>
          </p:cNvPr>
          <p:cNvSpPr>
            <a:spLocks noGrp="1"/>
          </p:cNvSpPr>
          <p:nvPr>
            <p:ph sz="half" idx="2"/>
          </p:nvPr>
        </p:nvSpPr>
        <p:spPr>
          <a:xfrm>
            <a:off x="4648200" y="1370013"/>
            <a:ext cx="3867150" cy="32623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0143653B-B4F2-EF64-A37C-3C64E816B181}"/>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6" name="Footer Placeholder 5">
            <a:extLst>
              <a:ext uri="{FF2B5EF4-FFF2-40B4-BE49-F238E27FC236}">
                <a16:creationId xmlns:a16="http://schemas.microsoft.com/office/drawing/2014/main" id="{94EFD9FA-B14B-F506-0DE2-E2BB2F6421F6}"/>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0B3298D2-D3DE-9952-A7F9-9ECFFCF1D497}"/>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367494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D43FD-96AF-358C-9744-29770CEA6192}"/>
              </a:ext>
            </a:extLst>
          </p:cNvPr>
          <p:cNvSpPr>
            <a:spLocks noGrp="1"/>
          </p:cNvSpPr>
          <p:nvPr>
            <p:ph type="title"/>
          </p:nvPr>
        </p:nvSpPr>
        <p:spPr>
          <a:xfrm>
            <a:off x="630238" y="274638"/>
            <a:ext cx="7886700" cy="993775"/>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F82662F3-05C2-2C10-CDE4-B4CB187A667F}"/>
              </a:ext>
            </a:extLst>
          </p:cNvPr>
          <p:cNvSpPr>
            <a:spLocks noGrp="1"/>
          </p:cNvSpPr>
          <p:nvPr>
            <p:ph type="body" idx="1"/>
          </p:nvPr>
        </p:nvSpPr>
        <p:spPr>
          <a:xfrm>
            <a:off x="630238" y="1260475"/>
            <a:ext cx="3868737"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3E76FF-3252-E35E-56B1-815D3B6F95DF}"/>
              </a:ext>
            </a:extLst>
          </p:cNvPr>
          <p:cNvSpPr>
            <a:spLocks noGrp="1"/>
          </p:cNvSpPr>
          <p:nvPr>
            <p:ph sz="half" idx="2"/>
          </p:nvPr>
        </p:nvSpPr>
        <p:spPr>
          <a:xfrm>
            <a:off x="630238" y="1879600"/>
            <a:ext cx="3868737"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4F3C5C01-4FCD-298E-4F94-68140EDCCE95}"/>
              </a:ext>
            </a:extLst>
          </p:cNvPr>
          <p:cNvSpPr>
            <a:spLocks noGrp="1"/>
          </p:cNvSpPr>
          <p:nvPr>
            <p:ph type="body" sz="quarter" idx="3"/>
          </p:nvPr>
        </p:nvSpPr>
        <p:spPr>
          <a:xfrm>
            <a:off x="4629150" y="1260475"/>
            <a:ext cx="3887788" cy="6191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4BEC03-F940-57F7-C5DA-74E6464BACA4}"/>
              </a:ext>
            </a:extLst>
          </p:cNvPr>
          <p:cNvSpPr>
            <a:spLocks noGrp="1"/>
          </p:cNvSpPr>
          <p:nvPr>
            <p:ph sz="quarter" idx="4"/>
          </p:nvPr>
        </p:nvSpPr>
        <p:spPr>
          <a:xfrm>
            <a:off x="4629150" y="1879600"/>
            <a:ext cx="3887788" cy="27622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2FDE3D92-DF8F-B5A2-B998-F8DB869FED8C}"/>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8" name="Footer Placeholder 7">
            <a:extLst>
              <a:ext uri="{FF2B5EF4-FFF2-40B4-BE49-F238E27FC236}">
                <a16:creationId xmlns:a16="http://schemas.microsoft.com/office/drawing/2014/main" id="{5085ED2F-EB4B-86AE-9D7B-E85D86DB5BD2}"/>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89BED2F1-7236-F56F-95B2-9ED7785A3E22}"/>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19940241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C1A5A1-FDDD-607E-700D-05EA2D9B8769}"/>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825C4A3C-E87B-5ACC-EEBB-FFDA70BEC8E6}"/>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4" name="Footer Placeholder 3">
            <a:extLst>
              <a:ext uri="{FF2B5EF4-FFF2-40B4-BE49-F238E27FC236}">
                <a16:creationId xmlns:a16="http://schemas.microsoft.com/office/drawing/2014/main" id="{56DDBD31-3C61-D25D-01B1-82B053F23DFF}"/>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8A1D80E3-01AD-C3C7-A0DF-C969E0954E48}"/>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181840443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811BE7-1D79-FB50-12B6-16EEB5347CC9}"/>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3" name="Footer Placeholder 2">
            <a:extLst>
              <a:ext uri="{FF2B5EF4-FFF2-40B4-BE49-F238E27FC236}">
                <a16:creationId xmlns:a16="http://schemas.microsoft.com/office/drawing/2014/main" id="{6C61B9BF-36DE-E9F7-6E58-C2E023A761DB}"/>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B13C7505-0A16-6E12-829E-74F7E7D68C11}"/>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34608366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52A2F-8C73-CBA3-0A8A-6811688E99FF}"/>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6844E25D-7A7E-B5E8-E721-E884B7E08F8D}"/>
              </a:ext>
            </a:extLst>
          </p:cNvPr>
          <p:cNvSpPr>
            <a:spLocks noGrp="1"/>
          </p:cNvSpPr>
          <p:nvPr>
            <p:ph idx="1"/>
          </p:nvPr>
        </p:nvSpPr>
        <p:spPr>
          <a:xfrm>
            <a:off x="3887788" y="741363"/>
            <a:ext cx="4629150" cy="36544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90B2EDF5-AA9B-0BAE-078D-F492A11D44F2}"/>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295D2C-3FF4-0802-7B5C-249FC2DA0FCC}"/>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6" name="Footer Placeholder 5">
            <a:extLst>
              <a:ext uri="{FF2B5EF4-FFF2-40B4-BE49-F238E27FC236}">
                <a16:creationId xmlns:a16="http://schemas.microsoft.com/office/drawing/2014/main" id="{F94948F7-AC57-7763-7AA3-3242E4F05C39}"/>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9441BBBA-E103-C18B-9344-D6D810A9C722}"/>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29568701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7B003-EAE9-FAF8-973E-E40E5F52E00E}"/>
              </a:ext>
            </a:extLst>
          </p:cNvPr>
          <p:cNvSpPr>
            <a:spLocks noGrp="1"/>
          </p:cNvSpPr>
          <p:nvPr>
            <p:ph type="title"/>
          </p:nvPr>
        </p:nvSpPr>
        <p:spPr>
          <a:xfrm>
            <a:off x="630238" y="342900"/>
            <a:ext cx="2949575" cy="120015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551BB2C4-B669-06A1-5544-AD57AA8D6343}"/>
              </a:ext>
            </a:extLst>
          </p:cNvPr>
          <p:cNvSpPr>
            <a:spLocks noGrp="1"/>
          </p:cNvSpPr>
          <p:nvPr>
            <p:ph type="pic" idx="1"/>
          </p:nvPr>
        </p:nvSpPr>
        <p:spPr>
          <a:xfrm>
            <a:off x="3887788" y="741363"/>
            <a:ext cx="4629150" cy="36544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DD5A9A9A-8A9C-09FD-E7D8-4116E2E59EAD}"/>
              </a:ext>
            </a:extLst>
          </p:cNvPr>
          <p:cNvSpPr>
            <a:spLocks noGrp="1"/>
          </p:cNvSpPr>
          <p:nvPr>
            <p:ph type="body" sz="half" idx="2"/>
          </p:nvPr>
        </p:nvSpPr>
        <p:spPr>
          <a:xfrm>
            <a:off x="630238" y="1543050"/>
            <a:ext cx="2949575" cy="28590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F2736C-D8E1-D7F8-851B-F71486BA1E93}"/>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6" name="Footer Placeholder 5">
            <a:extLst>
              <a:ext uri="{FF2B5EF4-FFF2-40B4-BE49-F238E27FC236}">
                <a16:creationId xmlns:a16="http://schemas.microsoft.com/office/drawing/2014/main" id="{425BBA93-01FC-32DB-5F90-85BC31E140BF}"/>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936CD4A-9914-5723-0BFF-BA37D5E34C06}"/>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647338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ED0B5-E4B6-0BA8-5E74-83FA247B22B8}"/>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AA0ADBEA-7AC9-6210-DF4E-8DEF6354E76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B3A0A18-2A84-7ACB-D42A-C7FFA5688250}"/>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9819E6B5-B169-946D-B3C8-887B60A57B99}"/>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AF1095AC-5CF0-6C09-D343-D80A19F86AEF}"/>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9202146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D46862D-9C27-463C-1761-FBB41BD5B33A}"/>
              </a:ext>
            </a:extLst>
          </p:cNvPr>
          <p:cNvSpPr>
            <a:spLocks noGrp="1"/>
          </p:cNvSpPr>
          <p:nvPr>
            <p:ph type="title" orient="vert"/>
          </p:nvPr>
        </p:nvSpPr>
        <p:spPr>
          <a:xfrm>
            <a:off x="6543675" y="274638"/>
            <a:ext cx="1971675" cy="435768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AA6DD59F-9C14-B820-B00E-32BF95CAB522}"/>
              </a:ext>
            </a:extLst>
          </p:cNvPr>
          <p:cNvSpPr>
            <a:spLocks noGrp="1"/>
          </p:cNvSpPr>
          <p:nvPr>
            <p:ph type="body" orient="vert" idx="1"/>
          </p:nvPr>
        </p:nvSpPr>
        <p:spPr>
          <a:xfrm>
            <a:off x="628650" y="274638"/>
            <a:ext cx="5762625" cy="43576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5DF1991-4ADA-C444-837E-CCFCB6D761F7}"/>
              </a:ext>
            </a:extLst>
          </p:cNvPr>
          <p:cNvSpPr>
            <a:spLocks noGrp="1"/>
          </p:cNvSpPr>
          <p:nvPr>
            <p:ph type="dt" sz="half" idx="10"/>
          </p:nvPr>
        </p:nvSpPr>
        <p:spPr/>
        <p:txBody>
          <a:body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DBDA9A32-B46B-E5BD-6CC6-4DB720A2193B}"/>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5EAB94E-CE87-C638-7FB7-A3425B4F0E28}"/>
              </a:ext>
            </a:extLst>
          </p:cNvPr>
          <p:cNvSpPr>
            <a:spLocks noGrp="1"/>
          </p:cNvSpPr>
          <p:nvPr>
            <p:ph type="sldNum" sz="quarter" idx="12"/>
          </p:nvPr>
        </p:nvSpPr>
        <p:spPr/>
        <p:txBody>
          <a:bodyPr/>
          <a:lstStyle/>
          <a:p>
            <a:fld id="{7F782889-1768-9D4F-89EA-F4A8DE3E2D7A}" type="slidenum">
              <a:rPr lang="en-VN" smtClean="0"/>
              <a:t>‹#›</a:t>
            </a:fld>
            <a:endParaRPr lang="en-VN"/>
          </a:p>
        </p:txBody>
      </p:sp>
    </p:spTree>
    <p:extLst>
      <p:ext uri="{BB962C8B-B14F-4D97-AF65-F5344CB8AC3E}">
        <p14:creationId xmlns:p14="http://schemas.microsoft.com/office/powerpoint/2010/main" val="382775944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atin typeface="Arial" panose="020B0604020202020204" pitchFamily="34" charset="0"/>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Arial" panose="020B0604020202020204" pitchFamily="34" charset="0"/>
                <a:cs typeface="Arial" panose="020B0604020202020204" pitchFamily="34" charset="0"/>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479215" y="268339"/>
            <a:ext cx="1978698" cy="40817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636519" y="-84501"/>
            <a:ext cx="1197068" cy="1197068"/>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pic>
        <p:nvPicPr>
          <p:cNvPr id="6" name="Picture 5">
            <a:extLst>
              <a:ext uri="{FF2B5EF4-FFF2-40B4-BE49-F238E27FC236}">
                <a16:creationId xmlns:a16="http://schemas.microsoft.com/office/drawing/2014/main" id="{79CF5EBF-C431-2093-1737-F6BFC44C5962}"/>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8A9CE834-9089-24B2-BD45-68504897FCC0}"/>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78189801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Arial" panose="020B0604020202020204" pitchFamily="34" charset="0"/>
                <a:cs typeface="Arial" panose="020B0604020202020204" pitchFamily="34" charset="0"/>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p:nvPicPr>
        <p:blipFill>
          <a:blip r:embed="rId5"/>
          <a:stretch>
            <a:fillRect/>
          </a:stretch>
        </p:blipFill>
        <p:spPr>
          <a:xfrm>
            <a:off x="8118330" y="-213708"/>
            <a:ext cx="904100" cy="904100"/>
          </a:xfrm>
          <a:prstGeom prst="rect">
            <a:avLst/>
          </a:prstGeom>
        </p:spPr>
      </p:pic>
    </p:spTree>
    <p:extLst>
      <p:ext uri="{BB962C8B-B14F-4D97-AF65-F5344CB8AC3E}">
        <p14:creationId xmlns:p14="http://schemas.microsoft.com/office/powerpoint/2010/main" val="2964195984"/>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p:nvPicPr>
        <p:blipFill>
          <a:blip r:embed="rId5"/>
          <a:stretch>
            <a:fillRect/>
          </a:stretch>
        </p:blipFill>
        <p:spPr>
          <a:xfrm>
            <a:off x="8118330" y="-213708"/>
            <a:ext cx="904100" cy="904100"/>
          </a:xfrm>
          <a:prstGeom prst="rect">
            <a:avLst/>
          </a:prstGeom>
        </p:spPr>
      </p:pic>
    </p:spTree>
    <p:extLst>
      <p:ext uri="{BB962C8B-B14F-4D97-AF65-F5344CB8AC3E}">
        <p14:creationId xmlns:p14="http://schemas.microsoft.com/office/powerpoint/2010/main" val="2831571783"/>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Arial" panose="020B0604020202020204" pitchFamily="34" charset="0"/>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atin typeface="Arial" panose="020B0604020202020204" pitchFamily="34" charset="0"/>
                <a:cs typeface="Arial" panose="020B0604020202020204" pitchFamily="34" charset="0"/>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a:t>Click to 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p:nvPicPr>
        <p:blipFill>
          <a:blip r:embed="rId5"/>
          <a:stretch>
            <a:fillRect/>
          </a:stretch>
        </p:blipFill>
        <p:spPr>
          <a:xfrm>
            <a:off x="8118330" y="-213708"/>
            <a:ext cx="904100" cy="904100"/>
          </a:xfrm>
          <a:prstGeom prst="rect">
            <a:avLst/>
          </a:prstGeom>
        </p:spPr>
      </p:pic>
      <p:pic>
        <p:nvPicPr>
          <p:cNvPr id="6" name="Picture 5">
            <a:extLst>
              <a:ext uri="{FF2B5EF4-FFF2-40B4-BE49-F238E27FC236}">
                <a16:creationId xmlns:a16="http://schemas.microsoft.com/office/drawing/2014/main" id="{613DD5E8-DBA9-5687-8B2A-52B32DDF67D3}"/>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4CAC062D-8A24-03AA-09A9-7CF31E15687F}"/>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0847093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atin typeface="Arial" panose="020B0604020202020204" pitchFamily="34" charset="0"/>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p:nvPicPr>
        <p:blipFill>
          <a:blip r:embed="rId5"/>
          <a:stretch>
            <a:fillRect/>
          </a:stretch>
        </p:blipFill>
        <p:spPr>
          <a:xfrm>
            <a:off x="8118330" y="-213708"/>
            <a:ext cx="904100" cy="904100"/>
          </a:xfrm>
          <a:prstGeom prst="rect">
            <a:avLst/>
          </a:prstGeom>
        </p:spPr>
      </p:pic>
      <p:pic>
        <p:nvPicPr>
          <p:cNvPr id="6" name="Picture 5">
            <a:extLst>
              <a:ext uri="{FF2B5EF4-FFF2-40B4-BE49-F238E27FC236}">
                <a16:creationId xmlns:a16="http://schemas.microsoft.com/office/drawing/2014/main" id="{4C000E05-0AC0-F155-E761-1B191F33D5DE}"/>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4C57EC89-F007-605B-DBC5-C77A1D11F10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5831896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dirty="0">
              <a:latin typeface="Arial" panose="020B0604020202020204" pitchFamily="34" charset="0"/>
              <a:cs typeface="Arial" panose="020B0604020202020204" pitchFamily="34" charset="0"/>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Arial" panose="020B0604020202020204" pitchFamily="34" charset="0"/>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a:t>Click to edit Master subtitle style</a:t>
            </a:r>
            <a:endParaRPr dirty="0"/>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atin typeface="Arial" panose="020B0604020202020204" pitchFamily="34" charset="0"/>
                <a:cs typeface="Arial" panose="020B0604020202020204" pitchFamily="34" charset="0"/>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a:t>Click to 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p:nvPicPr>
        <p:blipFill>
          <a:blip r:embed="rId5"/>
          <a:stretch>
            <a:fillRect/>
          </a:stretch>
        </p:blipFill>
        <p:spPr>
          <a:xfrm>
            <a:off x="8118330" y="-213708"/>
            <a:ext cx="904100" cy="904100"/>
          </a:xfrm>
          <a:prstGeom prst="rect">
            <a:avLst/>
          </a:prstGeom>
        </p:spPr>
      </p:pic>
      <p:pic>
        <p:nvPicPr>
          <p:cNvPr id="6" name="Picture 5">
            <a:extLst>
              <a:ext uri="{FF2B5EF4-FFF2-40B4-BE49-F238E27FC236}">
                <a16:creationId xmlns:a16="http://schemas.microsoft.com/office/drawing/2014/main" id="{F88C11F2-F88E-2AD0-2564-01BDF04A18C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5B901160-2743-6DD3-8227-1B674C2B84C0}"/>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2277948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stStyle>
          <a:p>
            <a:pPr lvl="0"/>
            <a:r>
              <a:rPr lang="en-US"/>
              <a:t>Click to 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p:nvPicPr>
        <p:blipFill>
          <a:blip r:embed="rId5"/>
          <a:stretch>
            <a:fillRect/>
          </a:stretch>
        </p:blipFill>
        <p:spPr>
          <a:xfrm>
            <a:off x="8118330" y="-213708"/>
            <a:ext cx="904100" cy="904100"/>
          </a:xfrm>
          <a:prstGeom prst="rect">
            <a:avLst/>
          </a:prstGeom>
        </p:spPr>
      </p:pic>
      <p:pic>
        <p:nvPicPr>
          <p:cNvPr id="6" name="Picture 5">
            <a:extLst>
              <a:ext uri="{FF2B5EF4-FFF2-40B4-BE49-F238E27FC236}">
                <a16:creationId xmlns:a16="http://schemas.microsoft.com/office/drawing/2014/main" id="{A5B288BF-EE5B-99DC-5B96-15DF66F4DBE6}"/>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2DB94DE2-4714-2722-9403-6406D3000C9D}"/>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965036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atin typeface="Arial" panose="020B0604020202020204" pitchFamily="34" charset="0"/>
                <a:cs typeface="Arial" panose="020B0604020202020204" pitchFamily="34" charset="0"/>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a:t>Click to 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p:nvPicPr>
        <p:blipFill>
          <a:blip r:embed="rId4"/>
          <a:stretch>
            <a:fillRect/>
          </a:stretch>
        </p:blipFill>
        <p:spPr>
          <a:xfrm>
            <a:off x="6450495" y="73453"/>
            <a:ext cx="1494435" cy="308278"/>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p:nvPicPr>
        <p:blipFill>
          <a:blip r:embed="rId5"/>
          <a:stretch>
            <a:fillRect/>
          </a:stretch>
        </p:blipFill>
        <p:spPr>
          <a:xfrm>
            <a:off x="8118330" y="-213708"/>
            <a:ext cx="904100" cy="904100"/>
          </a:xfrm>
          <a:prstGeom prst="rect">
            <a:avLst/>
          </a:prstGeom>
        </p:spPr>
      </p:pic>
      <p:pic>
        <p:nvPicPr>
          <p:cNvPr id="6" name="Picture 5">
            <a:extLst>
              <a:ext uri="{FF2B5EF4-FFF2-40B4-BE49-F238E27FC236}">
                <a16:creationId xmlns:a16="http://schemas.microsoft.com/office/drawing/2014/main" id="{E5F3739F-C35B-C8DB-E441-E01393C8F59C}"/>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7" name="Picture 6">
            <a:extLst>
              <a:ext uri="{FF2B5EF4-FFF2-40B4-BE49-F238E27FC236}">
                <a16:creationId xmlns:a16="http://schemas.microsoft.com/office/drawing/2014/main" id="{2A8930DF-D408-102A-EA0E-8DD1F4928A1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32872685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Arial" panose="020B0604020202020204" pitchFamily="34" charset="0"/>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Arial" panose="020B0604020202020204" pitchFamily="34" charset="0"/>
                <a:cs typeface="Arial" panose="020B0604020202020204" pitchFamily="34" charset="0"/>
              </a:defRPr>
            </a:lvl1pPr>
            <a:lvl2pPr>
              <a:defRPr sz="1500">
                <a:latin typeface="Arial" panose="020B0604020202020204" pitchFamily="34" charset="0"/>
                <a:cs typeface="Arial" panose="020B0604020202020204" pitchFamily="34" charset="0"/>
              </a:defRPr>
            </a:lvl2pPr>
            <a:lvl3pPr>
              <a:defRPr sz="1500">
                <a:latin typeface="Arial" panose="020B0604020202020204" pitchFamily="34" charset="0"/>
                <a:cs typeface="Arial" panose="020B0604020202020204" pitchFamily="34" charset="0"/>
              </a:defRPr>
            </a:lvl3pPr>
            <a:lvl4pPr>
              <a:defRPr sz="1500">
                <a:latin typeface="Arial" panose="020B0604020202020204" pitchFamily="34" charset="0"/>
                <a:cs typeface="Arial" panose="020B0604020202020204" pitchFamily="34" charset="0"/>
              </a:defRPr>
            </a:lvl4pPr>
            <a:lvl5pPr>
              <a:defRPr sz="1500">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4"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5"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12057386"/>
      </p:ext>
    </p:extLst>
  </p:cSld>
  <p:clrMapOvr>
    <a:masterClrMapping/>
  </p:clrMapOvr>
  <p:transition advClick="0"/>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1202513"/>
            <a:ext cx="7772400" cy="876312"/>
          </a:xfrm>
          <a:prstGeom prst="rect">
            <a:avLst/>
          </a:prstGeom>
        </p:spPr>
        <p:txBody>
          <a:bodyPr anchor="t"/>
          <a:lstStyle>
            <a:lvl1pPr algn="l">
              <a:defRPr sz="2400" b="1" cap="all">
                <a:solidFill>
                  <a:schemeClr val="bg1">
                    <a:lumMod val="95000"/>
                  </a:schemeClr>
                </a:solidFill>
                <a:effectLst/>
                <a:latin typeface="Arial" pitchFamily="34" charset="0"/>
                <a:cs typeface="Arial" pitchFamily="34" charset="0"/>
              </a:defRPr>
            </a:lvl1pPr>
          </a:lstStyle>
          <a:p>
            <a:r>
              <a:rPr lang="en-US" dirty="0"/>
              <a:t>Click to edit Master title style</a:t>
            </a:r>
          </a:p>
        </p:txBody>
      </p:sp>
      <p:sp>
        <p:nvSpPr>
          <p:cNvPr id="3" name="Text Placeholder 2"/>
          <p:cNvSpPr>
            <a:spLocks noGrp="1"/>
          </p:cNvSpPr>
          <p:nvPr>
            <p:ph type="body" idx="1"/>
          </p:nvPr>
        </p:nvSpPr>
        <p:spPr>
          <a:xfrm>
            <a:off x="722435" y="490509"/>
            <a:ext cx="7772400" cy="712001"/>
          </a:xfrm>
          <a:prstGeom prst="rect">
            <a:avLst/>
          </a:prstGeom>
        </p:spPr>
        <p:txBody>
          <a:bodyPr anchor="b"/>
          <a:lstStyle>
            <a:lvl1pPr marL="0" indent="0">
              <a:buNone/>
              <a:defRPr sz="1500">
                <a:solidFill>
                  <a:schemeClr val="bg1">
                    <a:lumMod val="95000"/>
                  </a:schemeClr>
                </a:solidFill>
                <a:latin typeface="Arial" pitchFamily="34" charset="0"/>
                <a:cs typeface="Arial" pitchFamily="34" charset="0"/>
              </a:defRPr>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dirty="0"/>
              <a:t>Click to edit Master text styles</a:t>
            </a:r>
          </a:p>
        </p:txBody>
      </p:sp>
      <p:sp>
        <p:nvSpPr>
          <p:cNvPr id="12" name="Slide Number Placeholder 4"/>
          <p:cNvSpPr>
            <a:spLocks noGrp="1"/>
          </p:cNvSpPr>
          <p:nvPr>
            <p:ph type="sldNum" sz="quarter" idx="4"/>
          </p:nvPr>
        </p:nvSpPr>
        <p:spPr>
          <a:xfrm>
            <a:off x="8481700" y="4878043"/>
            <a:ext cx="662300" cy="276999"/>
          </a:xfrm>
          <a:prstGeom prst="rect">
            <a:avLst/>
          </a:prstGeom>
        </p:spPr>
        <p:txBody>
          <a:bodyPr wrap="square" anchor="ctr" anchorCtr="0">
            <a:spAutoFit/>
          </a:bodyPr>
          <a:lstStyle>
            <a:lvl1pPr algn="ctr">
              <a:buNone/>
              <a:defRPr sz="1200" b="0">
                <a:solidFill>
                  <a:srgbClr val="006600"/>
                </a:solidFill>
                <a:latin typeface="Tahoma" pitchFamily="34" charset="0"/>
                <a:ea typeface="Tahoma" pitchFamily="34" charset="0"/>
                <a:cs typeface="Tahoma" pitchFamily="34" charset="0"/>
              </a:defRPr>
            </a:lvl1pPr>
          </a:lstStyle>
          <a:p>
            <a:pPr>
              <a:defRPr/>
            </a:pPr>
            <a:fld id="{978493C8-DD40-4D6A-BC28-973BD1A7F2BB}" type="slidenum">
              <a:rPr lang="en-US" smtClean="0"/>
              <a:pPr>
                <a:defRPr/>
              </a:pPr>
              <a:t>‹#›</a:t>
            </a:fld>
            <a:endParaRPr lang="en-US"/>
          </a:p>
        </p:txBody>
      </p:sp>
    </p:spTree>
    <p:extLst>
      <p:ext uri="{BB962C8B-B14F-4D97-AF65-F5344CB8AC3E}">
        <p14:creationId xmlns:p14="http://schemas.microsoft.com/office/powerpoint/2010/main" val="3314836407"/>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0" i="0">
                <a:solidFill>
                  <a:srgbClr val="BB0000"/>
                </a:solidFill>
                <a:latin typeface="Arial"/>
                <a:cs typeface="Arial"/>
              </a:defRPr>
            </a:lvl1pPr>
          </a:lstStyle>
          <a:p>
            <a:endParaRPr/>
          </a:p>
        </p:txBody>
      </p:sp>
      <p:sp>
        <p:nvSpPr>
          <p:cNvPr id="3" name="Holder 3"/>
          <p:cNvSpPr>
            <a:spLocks noGrp="1"/>
          </p:cNvSpPr>
          <p:nvPr>
            <p:ph sz="half" idx="2"/>
          </p:nvPr>
        </p:nvSpPr>
        <p:spPr>
          <a:xfrm>
            <a:off x="457200" y="1183005"/>
            <a:ext cx="3977640" cy="21544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1544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9/4/25</a:t>
            </a:fld>
            <a:endParaRPr lang="en-US"/>
          </a:p>
        </p:txBody>
      </p:sp>
      <p:sp>
        <p:nvSpPr>
          <p:cNvPr id="7" name="Holder 7"/>
          <p:cNvSpPr>
            <a:spLocks noGrp="1"/>
          </p:cNvSpPr>
          <p:nvPr>
            <p:ph type="sldNum" sz="quarter" idx="7"/>
          </p:nvPr>
        </p:nvSpPr>
        <p:spPr/>
        <p:txBody>
          <a:bodyPr lIns="0" tIns="0" rIns="0" bIns="0"/>
          <a:lstStyle>
            <a:lvl1pPr>
              <a:defRPr sz="1050" b="0" i="0">
                <a:solidFill>
                  <a:schemeClr val="tx1"/>
                </a:solidFill>
                <a:latin typeface="Arial"/>
                <a:cs typeface="Arial"/>
              </a:defRPr>
            </a:lvl1pPr>
          </a:lstStyle>
          <a:p>
            <a:pPr marL="107156">
              <a:lnSpc>
                <a:spcPts val="1253"/>
              </a:lnSpc>
            </a:pPr>
            <a:fld id="{81D60167-4931-47E6-BA6A-407CBD079E47}" type="slidenum">
              <a:rPr lang="en-US" spc="-19" smtClean="0"/>
              <a:pPr marL="107156">
                <a:lnSpc>
                  <a:spcPts val="1253"/>
                </a:lnSpc>
              </a:pPr>
              <a:t>‹#›</a:t>
            </a:fld>
            <a:endParaRPr lang="en-US" spc="-19" dirty="0"/>
          </a:p>
        </p:txBody>
      </p:sp>
    </p:spTree>
    <p:extLst>
      <p:ext uri="{BB962C8B-B14F-4D97-AF65-F5344CB8AC3E}">
        <p14:creationId xmlns:p14="http://schemas.microsoft.com/office/powerpoint/2010/main" val="3827561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9/4/25</a:t>
            </a:fld>
            <a:endParaRPr lang="en-US"/>
          </a:p>
        </p:txBody>
      </p:sp>
      <p:sp>
        <p:nvSpPr>
          <p:cNvPr id="4" name="Holder 4"/>
          <p:cNvSpPr>
            <a:spLocks noGrp="1"/>
          </p:cNvSpPr>
          <p:nvPr>
            <p:ph type="sldNum" sz="quarter" idx="7"/>
          </p:nvPr>
        </p:nvSpPr>
        <p:spPr/>
        <p:txBody>
          <a:bodyPr lIns="0" tIns="0" rIns="0" bIns="0"/>
          <a:lstStyle>
            <a:lvl1pPr>
              <a:defRPr sz="1050" b="0" i="0">
                <a:solidFill>
                  <a:schemeClr val="tx1"/>
                </a:solidFill>
                <a:latin typeface="Arial"/>
                <a:cs typeface="Arial"/>
              </a:defRPr>
            </a:lvl1pPr>
          </a:lstStyle>
          <a:p>
            <a:pPr marL="107156">
              <a:lnSpc>
                <a:spcPts val="1253"/>
              </a:lnSpc>
            </a:pPr>
            <a:fld id="{81D60167-4931-47E6-BA6A-407CBD079E47}" type="slidenum">
              <a:rPr lang="en-US" spc="-19" smtClean="0"/>
              <a:pPr marL="107156">
                <a:lnSpc>
                  <a:spcPts val="1253"/>
                </a:lnSpc>
              </a:pPr>
              <a:t>‹#›</a:t>
            </a:fld>
            <a:endParaRPr lang="en-US" spc="-19" dirty="0"/>
          </a:p>
        </p:txBody>
      </p:sp>
    </p:spTree>
    <p:extLst>
      <p:ext uri="{BB962C8B-B14F-4D97-AF65-F5344CB8AC3E}">
        <p14:creationId xmlns:p14="http://schemas.microsoft.com/office/powerpoint/2010/main" val="2941313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cSld name="1_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500" b="0" i="0">
                <a:solidFill>
                  <a:srgbClr val="BB0000"/>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pPr defTabSz="685800">
              <a:buClrTx/>
              <a:defRPr/>
            </a:pPr>
            <a:endParaRPr lang="en-VN" sz="1350" kern="1200">
              <a:solidFill>
                <a:srgbClr val="000000">
                  <a:tint val="75000"/>
                </a:srgbClr>
              </a:solidFill>
              <a:ea typeface="+mn-ea"/>
              <a:cs typeface="+mn-cs"/>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pPr defTabSz="685800">
              <a:buClrTx/>
              <a:defRPr/>
            </a:pPr>
            <a:endParaRPr lang="en-US" sz="1350" kern="1200">
              <a:solidFill>
                <a:srgbClr val="000000">
                  <a:tint val="75000"/>
                </a:srgbClr>
              </a:solidFill>
              <a:ea typeface="+mn-ea"/>
              <a:cs typeface="+mn-cs"/>
            </a:endParaRPr>
          </a:p>
        </p:txBody>
      </p:sp>
      <p:sp>
        <p:nvSpPr>
          <p:cNvPr id="5" name="Holder 5"/>
          <p:cNvSpPr>
            <a:spLocks noGrp="1"/>
          </p:cNvSpPr>
          <p:nvPr>
            <p:ph type="sldNum" sz="quarter" idx="7"/>
          </p:nvPr>
        </p:nvSpPr>
        <p:spPr/>
        <p:txBody>
          <a:bodyPr lIns="0" tIns="0" rIns="0" bIns="0"/>
          <a:lstStyle>
            <a:lvl1pPr>
              <a:defRPr sz="1050" b="0" i="0">
                <a:solidFill>
                  <a:schemeClr val="tx1"/>
                </a:solidFill>
                <a:latin typeface="Arial"/>
                <a:cs typeface="Arial"/>
              </a:defRPr>
            </a:lvl1pPr>
          </a:lstStyle>
          <a:p>
            <a:pPr marL="107153" defTabSz="685800">
              <a:lnSpc>
                <a:spcPts val="1253"/>
              </a:lnSpc>
              <a:buClrTx/>
              <a:defRPr/>
            </a:pPr>
            <a:fld id="{81D60167-4931-47E6-BA6A-407CBD079E47}" type="slidenum">
              <a:rPr lang="en-US" kern="1200" spc="-19" smtClean="0">
                <a:solidFill>
                  <a:srgbClr val="000000"/>
                </a:solidFill>
                <a:ea typeface="+mn-ea"/>
              </a:rPr>
              <a:pPr marL="107153" defTabSz="685800">
                <a:lnSpc>
                  <a:spcPts val="1253"/>
                </a:lnSpc>
                <a:buClrTx/>
                <a:defRPr/>
              </a:pPr>
              <a:t>‹#›</a:t>
            </a:fld>
            <a:endParaRPr lang="en-US" kern="1200" spc="-19" dirty="0">
              <a:solidFill>
                <a:srgbClr val="000000"/>
              </a:solidFill>
              <a:ea typeface="+mn-ea"/>
            </a:endParaRPr>
          </a:p>
        </p:txBody>
      </p:sp>
      <p:pic>
        <p:nvPicPr>
          <p:cNvPr id="6" name="Picture 5">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79"/>
            <a:ext cx="1191961" cy="245882"/>
          </a:xfrm>
          <a:prstGeom prst="rect">
            <a:avLst/>
          </a:prstGeom>
        </p:spPr>
      </p:pic>
      <p:pic>
        <p:nvPicPr>
          <p:cNvPr id="7" name="Picture 6">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8" name="Picture 7">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0" name="Straight Connector 9">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8802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9/4/25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64D668-276B-59F4-C5B4-382B01317F37}"/>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F2D22E50-9CF4-078D-1EBC-762973574D67}"/>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C8FD2E1F-2425-5880-7850-059B5BE70655}"/>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3880F0AA-8149-1F4C-8FF4-D783BC99689A}" type="datetimeFigureOut">
              <a:rPr lang="en-VN" smtClean="0"/>
              <a:t>4/9/25</a:t>
            </a:fld>
            <a:endParaRPr lang="en-VN"/>
          </a:p>
        </p:txBody>
      </p:sp>
      <p:sp>
        <p:nvSpPr>
          <p:cNvPr id="5" name="Footer Placeholder 4">
            <a:extLst>
              <a:ext uri="{FF2B5EF4-FFF2-40B4-BE49-F238E27FC236}">
                <a16:creationId xmlns:a16="http://schemas.microsoft.com/office/drawing/2014/main" id="{FBDAAB06-7F8A-8D93-480C-9D25E126995C}"/>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C4F44B5E-00E7-12BE-20E2-589D410F560A}"/>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C5F1DE4B-C0D1-1141-AD65-CF26AB763C11}" type="slidenum">
              <a:rPr lang="en-VN" smtClean="0"/>
              <a:t>‹#›</a:t>
            </a:fld>
            <a:endParaRPr lang="en-VN"/>
          </a:p>
        </p:txBody>
      </p:sp>
    </p:spTree>
    <p:extLst>
      <p:ext uri="{BB962C8B-B14F-4D97-AF65-F5344CB8AC3E}">
        <p14:creationId xmlns:p14="http://schemas.microsoft.com/office/powerpoint/2010/main" val="417861766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D647D6-814E-AC1A-251F-83E3F6AF6224}"/>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091E99DF-F05C-6FDE-76E4-541C304CB24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0E00AB3C-8AD3-B7A0-942D-894F7FFF4845}"/>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F4DADDB5-EAA7-A34D-8F7E-3E1A2CF26671}" type="datetimeFigureOut">
              <a:rPr lang="en-VN" smtClean="0"/>
              <a:t>4/9/25</a:t>
            </a:fld>
            <a:endParaRPr lang="en-VN"/>
          </a:p>
        </p:txBody>
      </p:sp>
      <p:sp>
        <p:nvSpPr>
          <p:cNvPr id="5" name="Footer Placeholder 4">
            <a:extLst>
              <a:ext uri="{FF2B5EF4-FFF2-40B4-BE49-F238E27FC236}">
                <a16:creationId xmlns:a16="http://schemas.microsoft.com/office/drawing/2014/main" id="{9B5E3A22-EC6A-833A-6E42-6E579FE33047}"/>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ABB256DD-81D4-51A6-1DEF-33A816D56E99}"/>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3B4EA7A0-0D71-A44B-A22D-1BC6BC76897E}" type="slidenum">
              <a:rPr lang="en-VN" smtClean="0"/>
              <a:t>‹#›</a:t>
            </a:fld>
            <a:endParaRPr lang="en-VN"/>
          </a:p>
        </p:txBody>
      </p:sp>
    </p:spTree>
    <p:extLst>
      <p:ext uri="{BB962C8B-B14F-4D97-AF65-F5344CB8AC3E}">
        <p14:creationId xmlns:p14="http://schemas.microsoft.com/office/powerpoint/2010/main" val="1337270548"/>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55D62E-1360-4DD4-D579-35CDC5C454EE}"/>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778300D3-1CBE-6E43-4683-2A1DB32603C5}"/>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0D2AD55-4EF9-473D-5D77-4AE712890E30}"/>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83E10FDC-85E4-C04F-979C-45606D0C96AD}" type="datetimeFigureOut">
              <a:rPr lang="en-VN" smtClean="0"/>
              <a:t>4/9/25</a:t>
            </a:fld>
            <a:endParaRPr lang="en-VN"/>
          </a:p>
        </p:txBody>
      </p:sp>
      <p:sp>
        <p:nvSpPr>
          <p:cNvPr id="5" name="Footer Placeholder 4">
            <a:extLst>
              <a:ext uri="{FF2B5EF4-FFF2-40B4-BE49-F238E27FC236}">
                <a16:creationId xmlns:a16="http://schemas.microsoft.com/office/drawing/2014/main" id="{5ED5B71F-431E-5302-FD36-277AD654658D}"/>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654EEFED-A0E0-0ABD-AEFB-CA1699632901}"/>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F782889-1768-9D4F-89EA-F4A8DE3E2D7A}" type="slidenum">
              <a:rPr lang="en-VN" smtClean="0"/>
              <a:t>‹#›</a:t>
            </a:fld>
            <a:endParaRPr lang="en-VN"/>
          </a:p>
        </p:txBody>
      </p:sp>
    </p:spTree>
    <p:extLst>
      <p:ext uri="{BB962C8B-B14F-4D97-AF65-F5344CB8AC3E}">
        <p14:creationId xmlns:p14="http://schemas.microsoft.com/office/powerpoint/2010/main" val="328885270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cxnSp>
        <p:nvCxnSpPr>
          <p:cNvPr id="4" name="Straight Connector 3">
            <a:extLst>
              <a:ext uri="{FF2B5EF4-FFF2-40B4-BE49-F238E27FC236}">
                <a16:creationId xmlns:a16="http://schemas.microsoft.com/office/drawing/2014/main" id="{F497B7FE-B347-4CF2-A1B9-7426682E72E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4493079"/>
      </p:ext>
    </p:extLst>
  </p:cSld>
  <p:clrMap bg1="lt1" tx1="dk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5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5.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5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5.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5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55.xml"/><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55.xml"/><Relationship Id="rId5" Type="http://schemas.openxmlformats.org/officeDocument/2006/relationships/image" Target="../media/image44.jpg"/><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55.xml"/><Relationship Id="rId4" Type="http://schemas.openxmlformats.org/officeDocument/2006/relationships/image" Target="../media/image47.png"/></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55.xml"/><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5372145" y="974641"/>
            <a:ext cx="3757568" cy="3194219"/>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dirty="0">
                <a:latin typeface="+mj-lt"/>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18945" y="2571750"/>
            <a:ext cx="4737624" cy="1221941"/>
          </a:xfrm>
        </p:spPr>
        <p:txBody>
          <a:bodyPr>
            <a:noAutofit/>
          </a:bodyPr>
          <a:lstStyle/>
          <a:p>
            <a:pPr marL="0" indent="0">
              <a:spcAft>
                <a:spcPts val="600"/>
              </a:spcAft>
            </a:pPr>
            <a:r>
              <a:rPr lang="en-US" sz="1600" b="1" dirty="0" err="1">
                <a:solidFill>
                  <a:schemeClr val="accent1">
                    <a:lumMod val="50000"/>
                  </a:schemeClr>
                </a:solidFill>
                <a:latin typeface="+mj-lt"/>
              </a:rPr>
              <a:t>Hợp</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phần</a:t>
            </a:r>
            <a:r>
              <a:rPr lang="en-US" sz="1600" b="1" dirty="0">
                <a:solidFill>
                  <a:schemeClr val="accent1">
                    <a:lumMod val="50000"/>
                  </a:schemeClr>
                </a:solidFill>
                <a:latin typeface="+mj-lt"/>
              </a:rPr>
              <a:t> 8.7:</a:t>
            </a:r>
          </a:p>
          <a:p>
            <a:pPr marL="0" indent="0">
              <a:spcAft>
                <a:spcPts val="600"/>
              </a:spcAft>
            </a:pPr>
            <a:r>
              <a:rPr lang="en-US" sz="1600" b="1" dirty="0" err="1">
                <a:solidFill>
                  <a:schemeClr val="accent1">
                    <a:lumMod val="50000"/>
                  </a:schemeClr>
                </a:solidFill>
                <a:latin typeface="+mj-lt"/>
              </a:rPr>
              <a:t>Giới</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thiệu</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đặc</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điểm</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dây</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chuyền</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công</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nghệ</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điển</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hình</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trong</a:t>
            </a:r>
            <a:r>
              <a:rPr lang="en-US" sz="1600" b="1" dirty="0">
                <a:solidFill>
                  <a:schemeClr val="accent1">
                    <a:lumMod val="50000"/>
                  </a:schemeClr>
                </a:solidFill>
                <a:latin typeface="+mj-lt"/>
              </a:rPr>
              <a:t> </a:t>
            </a:r>
            <a:r>
              <a:rPr lang="en-US" sz="1600" b="1" dirty="0" err="1">
                <a:solidFill>
                  <a:schemeClr val="accent1">
                    <a:lumMod val="50000"/>
                  </a:schemeClr>
                </a:solidFill>
                <a:latin typeface="+mj-lt"/>
              </a:rPr>
              <a:t>ngành</a:t>
            </a:r>
            <a:r>
              <a:rPr lang="en-US" sz="1600" b="1" dirty="0">
                <a:solidFill>
                  <a:schemeClr val="accent1">
                    <a:lumMod val="50000"/>
                  </a:schemeClr>
                </a:solidFill>
                <a:latin typeface="+mj-lt"/>
              </a:rPr>
              <a:t> </a:t>
            </a:r>
            <a:r>
              <a:rPr lang="en-GB" sz="1600" b="1" dirty="0" err="1">
                <a:solidFill>
                  <a:schemeClr val="accent1">
                    <a:lumMod val="50000"/>
                  </a:schemeClr>
                </a:solidFill>
                <a:latin typeface="+mj-lt"/>
              </a:rPr>
              <a:t>chế</a:t>
            </a:r>
            <a:r>
              <a:rPr lang="en-GB" sz="1600" b="1" dirty="0">
                <a:solidFill>
                  <a:schemeClr val="accent1">
                    <a:lumMod val="50000"/>
                  </a:schemeClr>
                </a:solidFill>
                <a:latin typeface="+mj-lt"/>
              </a:rPr>
              <a:t> </a:t>
            </a:r>
            <a:r>
              <a:rPr lang="en-GB" sz="1600" b="1" dirty="0" err="1">
                <a:solidFill>
                  <a:schemeClr val="accent1">
                    <a:lumMod val="50000"/>
                  </a:schemeClr>
                </a:solidFill>
                <a:latin typeface="+mj-lt"/>
              </a:rPr>
              <a:t>biến</a:t>
            </a:r>
            <a:r>
              <a:rPr lang="en-GB" sz="1600" b="1" dirty="0">
                <a:solidFill>
                  <a:schemeClr val="accent1">
                    <a:lumMod val="50000"/>
                  </a:schemeClr>
                </a:solidFill>
                <a:latin typeface="+mj-lt"/>
              </a:rPr>
              <a:t> </a:t>
            </a:r>
            <a:r>
              <a:rPr lang="en-GB" sz="1600" b="1" dirty="0" err="1">
                <a:solidFill>
                  <a:schemeClr val="accent1">
                    <a:lumMod val="50000"/>
                  </a:schemeClr>
                </a:solidFill>
                <a:latin typeface="+mj-lt"/>
              </a:rPr>
              <a:t>thủy</a:t>
            </a:r>
            <a:r>
              <a:rPr lang="en-GB" sz="1600" b="1" dirty="0">
                <a:solidFill>
                  <a:schemeClr val="accent1">
                    <a:lumMod val="50000"/>
                  </a:schemeClr>
                </a:solidFill>
                <a:latin typeface="+mj-lt"/>
              </a:rPr>
              <a:t> </a:t>
            </a:r>
            <a:r>
              <a:rPr lang="en-GB" sz="1600" b="1" dirty="0" err="1">
                <a:solidFill>
                  <a:schemeClr val="accent1">
                    <a:lumMod val="50000"/>
                  </a:schemeClr>
                </a:solidFill>
                <a:latin typeface="+mj-lt"/>
              </a:rPr>
              <a:t>sản</a:t>
            </a:r>
            <a:endParaRPr lang="en-US" sz="1600" b="1" dirty="0">
              <a:solidFill>
                <a:schemeClr val="accent1">
                  <a:lumMod val="50000"/>
                </a:schemeClr>
              </a:solidFill>
              <a:latin typeface="+mj-lt"/>
            </a:endParaRPr>
          </a:p>
        </p:txBody>
      </p:sp>
      <p:sp>
        <p:nvSpPr>
          <p:cNvPr id="5" name="Google Shape;46;p15">
            <a:extLst>
              <a:ext uri="{FF2B5EF4-FFF2-40B4-BE49-F238E27FC236}">
                <a16:creationId xmlns:a16="http://schemas.microsoft.com/office/drawing/2014/main" id="{82E1EEA5-A677-4194-98D6-6C3E265F0111}"/>
              </a:ext>
            </a:extLst>
          </p:cNvPr>
          <p:cNvSpPr txBox="1">
            <a:spLocks/>
          </p:cNvSpPr>
          <p:nvPr/>
        </p:nvSpPr>
        <p:spPr>
          <a:xfrm>
            <a:off x="456030" y="1027178"/>
            <a:ext cx="5495591" cy="1023813"/>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 sz="2800" b="1" dirty="0">
                <a:solidFill>
                  <a:schemeClr val="accent1">
                    <a:lumMod val="50000"/>
                  </a:schemeClr>
                </a:solidFill>
              </a:rPr>
              <a:t>CHƯƠNG TRÌNH TẬP HUẤN TIẾT KIỆM NĂNG LƯỢNG</a:t>
            </a:r>
            <a:endParaRPr lang="en-US" sz="2800" b="1" dirty="0">
              <a:solidFill>
                <a:schemeClr val="accent1">
                  <a:lumMod val="50000"/>
                </a:schemeClr>
              </a:solidFill>
            </a:endParaRPr>
          </a:p>
        </p:txBody>
      </p:sp>
      <p:pic>
        <p:nvPicPr>
          <p:cNvPr id="364" name="Picture 363"/>
          <p:cNvPicPr>
            <a:picLocks noChangeAspect="1"/>
          </p:cNvPicPr>
          <p:nvPr/>
        </p:nvPicPr>
        <p:blipFill>
          <a:blip r:embed="rId3"/>
          <a:stretch>
            <a:fillRect/>
          </a:stretch>
        </p:blipFill>
        <p:spPr>
          <a:xfrm>
            <a:off x="8391121" y="4497210"/>
            <a:ext cx="750158" cy="646290"/>
          </a:xfrm>
          <a:prstGeom prst="rect">
            <a:avLst/>
          </a:prstGeom>
        </p:spPr>
      </p:pic>
      <p:sp>
        <p:nvSpPr>
          <p:cNvPr id="4" name="TextBox 3">
            <a:extLst>
              <a:ext uri="{FF2B5EF4-FFF2-40B4-BE49-F238E27FC236}">
                <a16:creationId xmlns:a16="http://schemas.microsoft.com/office/drawing/2014/main" id="{B6E36A11-F359-7327-156A-7FFC0C0FD09C}"/>
              </a:ext>
            </a:extLst>
          </p:cNvPr>
          <p:cNvSpPr txBox="1"/>
          <p:nvPr/>
        </p:nvSpPr>
        <p:spPr>
          <a:xfrm>
            <a:off x="518945" y="2050991"/>
            <a:ext cx="4572000" cy="307777"/>
          </a:xfrm>
          <a:prstGeom prst="rect">
            <a:avLst/>
          </a:prstGeom>
          <a:noFill/>
        </p:spPr>
        <p:txBody>
          <a:bodyPr wrap="square">
            <a:spAutoFit/>
          </a:bodyPr>
          <a:lstStyle/>
          <a:p>
            <a:r>
              <a:rPr lang="en" sz="1400" b="1" dirty="0">
                <a:solidFill>
                  <a:srgbClr val="00B0F0"/>
                </a:solidFill>
              </a:rPr>
              <a:t>DÀNH CHO CÁN BỘ QUẢN LÝ </a:t>
            </a:r>
            <a:endParaRPr lang="en-VN" dirty="0">
              <a:solidFill>
                <a:srgbClr val="00B0F0"/>
              </a:solidFill>
            </a:endParaRPr>
          </a:p>
        </p:txBody>
      </p:sp>
    </p:spTree>
    <p:extLst>
      <p:ext uri="{BB962C8B-B14F-4D97-AF65-F5344CB8AC3E}">
        <p14:creationId xmlns:p14="http://schemas.microsoft.com/office/powerpoint/2010/main" val="19885848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108483" y="1985232"/>
            <a:ext cx="2101823" cy="476065"/>
            <a:chOff x="838200" y="1790700"/>
            <a:chExt cx="2895600" cy="647700"/>
          </a:xfrm>
        </p:grpSpPr>
        <p:pic>
          <p:nvPicPr>
            <p:cNvPr id="4" name="object 4"/>
            <p:cNvPicPr/>
            <p:nvPr/>
          </p:nvPicPr>
          <p:blipFill>
            <a:blip r:embed="rId2" cstate="print"/>
            <a:stretch>
              <a:fillRect/>
            </a:stretch>
          </p:blipFill>
          <p:spPr>
            <a:xfrm>
              <a:off x="1219200" y="1790700"/>
              <a:ext cx="2057400" cy="647700"/>
            </a:xfrm>
            <a:prstGeom prst="rect">
              <a:avLst/>
            </a:prstGeom>
          </p:spPr>
        </p:pic>
        <p:sp>
          <p:nvSpPr>
            <p:cNvPr id="5" name="object 5"/>
            <p:cNvSpPr/>
            <p:nvPr/>
          </p:nvSpPr>
          <p:spPr>
            <a:xfrm>
              <a:off x="838200" y="1846580"/>
              <a:ext cx="2895600" cy="589280"/>
            </a:xfrm>
            <a:custGeom>
              <a:avLst/>
              <a:gdLst/>
              <a:ahLst/>
              <a:cxnLst/>
              <a:rect l="l" t="t" r="r" b="b"/>
              <a:pathLst>
                <a:path w="2895600" h="589280">
                  <a:moveTo>
                    <a:pt x="2895600" y="0"/>
                  </a:moveTo>
                  <a:lnTo>
                    <a:pt x="0" y="0"/>
                  </a:lnTo>
                  <a:lnTo>
                    <a:pt x="0" y="589279"/>
                  </a:lnTo>
                  <a:lnTo>
                    <a:pt x="2895600" y="589279"/>
                  </a:lnTo>
                  <a:lnTo>
                    <a:pt x="2895600" y="0"/>
                  </a:lnTo>
                  <a:close/>
                </a:path>
              </a:pathLst>
            </a:custGeom>
            <a:solidFill>
              <a:srgbClr val="799AEC"/>
            </a:solidFill>
          </p:spPr>
          <p:txBody>
            <a:bodyPr wrap="square" lIns="0" tIns="0" rIns="0" bIns="0" rtlCol="0"/>
            <a:lstStyle/>
            <a:p>
              <a:endParaRPr sz="1200" b="1">
                <a:latin typeface="+mn-lt"/>
              </a:endParaRPr>
            </a:p>
          </p:txBody>
        </p:sp>
        <p:sp>
          <p:nvSpPr>
            <p:cNvPr id="6" name="object 6"/>
            <p:cNvSpPr/>
            <p:nvPr/>
          </p:nvSpPr>
          <p:spPr>
            <a:xfrm>
              <a:off x="838200" y="1846580"/>
              <a:ext cx="2895600" cy="589280"/>
            </a:xfrm>
            <a:custGeom>
              <a:avLst/>
              <a:gdLst/>
              <a:ahLst/>
              <a:cxnLst/>
              <a:rect l="l" t="t" r="r" b="b"/>
              <a:pathLst>
                <a:path w="2895600" h="589280">
                  <a:moveTo>
                    <a:pt x="0" y="589279"/>
                  </a:moveTo>
                  <a:lnTo>
                    <a:pt x="2895600" y="589279"/>
                  </a:lnTo>
                  <a:lnTo>
                    <a:pt x="2895600" y="0"/>
                  </a:lnTo>
                  <a:lnTo>
                    <a:pt x="0" y="0"/>
                  </a:lnTo>
                  <a:lnTo>
                    <a:pt x="0" y="589279"/>
                  </a:lnTo>
                  <a:close/>
                </a:path>
              </a:pathLst>
            </a:custGeom>
            <a:ln w="9534">
              <a:solidFill>
                <a:srgbClr val="000000"/>
              </a:solidFill>
            </a:ln>
          </p:spPr>
          <p:txBody>
            <a:bodyPr wrap="square" lIns="0" tIns="0" rIns="0" bIns="0" rtlCol="0"/>
            <a:lstStyle/>
            <a:p>
              <a:endParaRPr sz="1200" b="1">
                <a:latin typeface="+mn-lt"/>
              </a:endParaRPr>
            </a:p>
          </p:txBody>
        </p:sp>
      </p:grpSp>
      <p:sp>
        <p:nvSpPr>
          <p:cNvPr id="7" name="object 7"/>
          <p:cNvSpPr txBox="1"/>
          <p:nvPr/>
        </p:nvSpPr>
        <p:spPr>
          <a:xfrm>
            <a:off x="2111705" y="2090574"/>
            <a:ext cx="2094909" cy="194284"/>
          </a:xfrm>
          <a:prstGeom prst="rect">
            <a:avLst/>
          </a:prstGeom>
        </p:spPr>
        <p:txBody>
          <a:bodyPr vert="horz" wrap="square" lIns="0" tIns="9525" rIns="0" bIns="0" rtlCol="0">
            <a:spAutoFit/>
          </a:bodyPr>
          <a:lstStyle/>
          <a:p>
            <a:pPr marL="480536">
              <a:spcBef>
                <a:spcPts val="75"/>
              </a:spcBef>
            </a:pPr>
            <a:r>
              <a:rPr sz="1200" b="1" dirty="0">
                <a:solidFill>
                  <a:srgbClr val="FDE9DE"/>
                </a:solidFill>
                <a:latin typeface="+mn-lt"/>
                <a:cs typeface="Times New Roman"/>
              </a:rPr>
              <a:t>CHỜ</a:t>
            </a:r>
            <a:r>
              <a:rPr sz="1200" b="1" spc="-8" dirty="0">
                <a:solidFill>
                  <a:srgbClr val="FDE9DE"/>
                </a:solidFill>
                <a:latin typeface="+mn-lt"/>
                <a:cs typeface="Times New Roman"/>
              </a:rPr>
              <a:t> </a:t>
            </a:r>
            <a:r>
              <a:rPr sz="1200" b="1" spc="-15" dirty="0">
                <a:solidFill>
                  <a:srgbClr val="FDE9DE"/>
                </a:solidFill>
                <a:latin typeface="+mn-lt"/>
                <a:cs typeface="Times New Roman"/>
              </a:rPr>
              <a:t>ĐÔNG</a:t>
            </a:r>
            <a:endParaRPr sz="1200" b="1">
              <a:latin typeface="+mn-lt"/>
              <a:cs typeface="Times New Roman"/>
            </a:endParaRPr>
          </a:p>
        </p:txBody>
      </p:sp>
      <p:grpSp>
        <p:nvGrpSpPr>
          <p:cNvPr id="8" name="object 8"/>
          <p:cNvGrpSpPr/>
          <p:nvPr/>
        </p:nvGrpSpPr>
        <p:grpSpPr>
          <a:xfrm>
            <a:off x="2106645" y="3771034"/>
            <a:ext cx="2046512" cy="422632"/>
            <a:chOff x="838200" y="4181475"/>
            <a:chExt cx="2819400" cy="685165"/>
          </a:xfrm>
        </p:grpSpPr>
        <p:pic>
          <p:nvPicPr>
            <p:cNvPr id="10" name="object 10"/>
            <p:cNvPicPr/>
            <p:nvPr/>
          </p:nvPicPr>
          <p:blipFill>
            <a:blip r:embed="rId3" cstate="print"/>
            <a:stretch>
              <a:fillRect/>
            </a:stretch>
          </p:blipFill>
          <p:spPr>
            <a:xfrm>
              <a:off x="885825" y="4181475"/>
              <a:ext cx="2657475" cy="647700"/>
            </a:xfrm>
            <a:prstGeom prst="rect">
              <a:avLst/>
            </a:prstGeom>
          </p:spPr>
        </p:pic>
        <p:sp>
          <p:nvSpPr>
            <p:cNvPr id="11" name="object 11"/>
            <p:cNvSpPr/>
            <p:nvPr/>
          </p:nvSpPr>
          <p:spPr>
            <a:xfrm>
              <a:off x="838200" y="4203700"/>
              <a:ext cx="2819400" cy="662940"/>
            </a:xfrm>
            <a:custGeom>
              <a:avLst/>
              <a:gdLst/>
              <a:ahLst/>
              <a:cxnLst/>
              <a:rect l="l" t="t" r="r" b="b"/>
              <a:pathLst>
                <a:path w="2819400" h="662939">
                  <a:moveTo>
                    <a:pt x="2819400" y="0"/>
                  </a:moveTo>
                  <a:lnTo>
                    <a:pt x="0" y="0"/>
                  </a:lnTo>
                  <a:lnTo>
                    <a:pt x="0" y="662939"/>
                  </a:lnTo>
                  <a:lnTo>
                    <a:pt x="2819400" y="662939"/>
                  </a:lnTo>
                  <a:lnTo>
                    <a:pt x="2819400" y="0"/>
                  </a:lnTo>
                  <a:close/>
                </a:path>
              </a:pathLst>
            </a:custGeom>
            <a:solidFill>
              <a:srgbClr val="799AEC"/>
            </a:solidFill>
          </p:spPr>
          <p:txBody>
            <a:bodyPr wrap="square" lIns="0" tIns="0" rIns="0" bIns="0" rtlCol="0"/>
            <a:lstStyle/>
            <a:p>
              <a:endParaRPr sz="1200" b="1">
                <a:latin typeface="+mn-lt"/>
              </a:endParaRPr>
            </a:p>
          </p:txBody>
        </p:sp>
        <p:sp>
          <p:nvSpPr>
            <p:cNvPr id="12" name="object 12"/>
            <p:cNvSpPr/>
            <p:nvPr/>
          </p:nvSpPr>
          <p:spPr>
            <a:xfrm>
              <a:off x="838200" y="4203700"/>
              <a:ext cx="2819400" cy="662940"/>
            </a:xfrm>
            <a:custGeom>
              <a:avLst/>
              <a:gdLst/>
              <a:ahLst/>
              <a:cxnLst/>
              <a:rect l="l" t="t" r="r" b="b"/>
              <a:pathLst>
                <a:path w="2819400" h="662939">
                  <a:moveTo>
                    <a:pt x="0" y="662939"/>
                  </a:moveTo>
                  <a:lnTo>
                    <a:pt x="2819400" y="662939"/>
                  </a:lnTo>
                  <a:lnTo>
                    <a:pt x="2819400" y="0"/>
                  </a:lnTo>
                  <a:lnTo>
                    <a:pt x="0" y="0"/>
                  </a:lnTo>
                  <a:lnTo>
                    <a:pt x="0" y="662939"/>
                  </a:lnTo>
                  <a:close/>
                </a:path>
              </a:pathLst>
            </a:custGeom>
            <a:ln w="9534">
              <a:solidFill>
                <a:srgbClr val="000000"/>
              </a:solidFill>
            </a:ln>
          </p:spPr>
          <p:txBody>
            <a:bodyPr wrap="square" lIns="0" tIns="0" rIns="0" bIns="0" rtlCol="0"/>
            <a:lstStyle/>
            <a:p>
              <a:endParaRPr sz="1200" b="1">
                <a:latin typeface="+mn-lt"/>
              </a:endParaRPr>
            </a:p>
          </p:txBody>
        </p:sp>
      </p:grpSp>
      <p:sp>
        <p:nvSpPr>
          <p:cNvPr id="13" name="object 13"/>
          <p:cNvSpPr txBox="1"/>
          <p:nvPr/>
        </p:nvSpPr>
        <p:spPr>
          <a:xfrm>
            <a:off x="2109867" y="3888417"/>
            <a:ext cx="2039597" cy="194284"/>
          </a:xfrm>
          <a:prstGeom prst="rect">
            <a:avLst/>
          </a:prstGeom>
        </p:spPr>
        <p:txBody>
          <a:bodyPr vert="horz" wrap="square" lIns="0" tIns="9525" rIns="0" bIns="0" rtlCol="0">
            <a:spAutoFit/>
          </a:bodyPr>
          <a:lstStyle/>
          <a:p>
            <a:pPr marL="230505">
              <a:spcBef>
                <a:spcPts val="75"/>
              </a:spcBef>
            </a:pPr>
            <a:r>
              <a:rPr sz="1200" b="1" dirty="0">
                <a:solidFill>
                  <a:srgbClr val="FDE9DE"/>
                </a:solidFill>
                <a:latin typeface="+mn-lt"/>
                <a:cs typeface="Times New Roman"/>
              </a:rPr>
              <a:t>TÁCH</a:t>
            </a:r>
            <a:r>
              <a:rPr sz="1200" b="1" spc="-38" dirty="0">
                <a:solidFill>
                  <a:srgbClr val="FDE9DE"/>
                </a:solidFill>
                <a:latin typeface="+mn-lt"/>
                <a:cs typeface="Times New Roman"/>
              </a:rPr>
              <a:t> </a:t>
            </a:r>
            <a:r>
              <a:rPr sz="1200" b="1" spc="-8" dirty="0">
                <a:solidFill>
                  <a:srgbClr val="FDE9DE"/>
                </a:solidFill>
                <a:latin typeface="+mn-lt"/>
                <a:cs typeface="Times New Roman"/>
              </a:rPr>
              <a:t>KHUÔNG</a:t>
            </a:r>
            <a:endParaRPr sz="1200" b="1">
              <a:latin typeface="+mn-lt"/>
              <a:cs typeface="Times New Roman"/>
            </a:endParaRPr>
          </a:p>
        </p:txBody>
      </p:sp>
      <p:sp>
        <p:nvSpPr>
          <p:cNvPr id="17" name="object 17"/>
          <p:cNvSpPr txBox="1"/>
          <p:nvPr/>
        </p:nvSpPr>
        <p:spPr>
          <a:xfrm>
            <a:off x="5251609" y="2303762"/>
            <a:ext cx="2101823" cy="507383"/>
          </a:xfrm>
          <a:prstGeom prst="rect">
            <a:avLst/>
          </a:prstGeom>
          <a:solidFill>
            <a:srgbClr val="799AEC"/>
          </a:solidFill>
          <a:ln w="9534">
            <a:solidFill>
              <a:srgbClr val="000000"/>
            </a:solidFill>
          </a:ln>
        </p:spPr>
        <p:txBody>
          <a:bodyPr vert="horz" wrap="square" lIns="0" tIns="0" rIns="0" bIns="0" rtlCol="0">
            <a:spAutoFit/>
          </a:bodyPr>
          <a:lstStyle/>
          <a:p>
            <a:pPr marL="13811" algn="ctr">
              <a:lnSpc>
                <a:spcPts val="2130"/>
              </a:lnSpc>
            </a:pPr>
            <a:r>
              <a:rPr sz="1200" b="1" dirty="0">
                <a:solidFill>
                  <a:srgbClr val="FDE9DE"/>
                </a:solidFill>
                <a:latin typeface="+mn-lt"/>
                <a:cs typeface="Times New Roman"/>
              </a:rPr>
              <a:t>LẠNH</a:t>
            </a:r>
            <a:r>
              <a:rPr sz="1200" b="1" spc="-15" dirty="0">
                <a:solidFill>
                  <a:srgbClr val="FDE9DE"/>
                </a:solidFill>
                <a:latin typeface="+mn-lt"/>
                <a:cs typeface="Times New Roman"/>
              </a:rPr>
              <a:t> </a:t>
            </a:r>
            <a:r>
              <a:rPr sz="1200" b="1" dirty="0">
                <a:solidFill>
                  <a:srgbClr val="FDE9DE"/>
                </a:solidFill>
                <a:latin typeface="+mn-lt"/>
                <a:cs typeface="Times New Roman"/>
              </a:rPr>
              <a:t>ĐÔNG</a:t>
            </a:r>
            <a:r>
              <a:rPr sz="1200" b="1" spc="-60" dirty="0">
                <a:solidFill>
                  <a:srgbClr val="FDE9DE"/>
                </a:solidFill>
                <a:latin typeface="+mn-lt"/>
                <a:cs typeface="Times New Roman"/>
              </a:rPr>
              <a:t> </a:t>
            </a:r>
            <a:r>
              <a:rPr sz="1200" b="1" spc="-19" dirty="0">
                <a:solidFill>
                  <a:srgbClr val="FDE9DE"/>
                </a:solidFill>
                <a:latin typeface="+mn-lt"/>
                <a:cs typeface="Times New Roman"/>
              </a:rPr>
              <a:t>CỰC</a:t>
            </a:r>
            <a:endParaRPr sz="1200" b="1" dirty="0">
              <a:latin typeface="+mn-lt"/>
              <a:cs typeface="Times New Roman"/>
            </a:endParaRPr>
          </a:p>
          <a:p>
            <a:pPr marL="58579" algn="ctr">
              <a:lnSpc>
                <a:spcPts val="2149"/>
              </a:lnSpc>
            </a:pPr>
            <a:r>
              <a:rPr sz="1200" b="1" dirty="0">
                <a:solidFill>
                  <a:srgbClr val="FDE9DE"/>
                </a:solidFill>
                <a:latin typeface="+mn-lt"/>
                <a:cs typeface="Times New Roman"/>
              </a:rPr>
              <a:t>NHANH</a:t>
            </a:r>
            <a:r>
              <a:rPr sz="1200" b="1" spc="-56" dirty="0">
                <a:solidFill>
                  <a:srgbClr val="FDE9DE"/>
                </a:solidFill>
                <a:latin typeface="+mn-lt"/>
                <a:cs typeface="Times New Roman"/>
              </a:rPr>
              <a:t> </a:t>
            </a:r>
            <a:r>
              <a:rPr sz="1200" b="1" spc="-8" dirty="0">
                <a:solidFill>
                  <a:srgbClr val="FDE9DE"/>
                </a:solidFill>
                <a:latin typeface="+mn-lt"/>
                <a:cs typeface="Times New Roman"/>
              </a:rPr>
              <a:t>(IQF)</a:t>
            </a:r>
            <a:endParaRPr sz="1200" b="1" dirty="0">
              <a:latin typeface="+mn-lt"/>
              <a:cs typeface="Times New Roman"/>
            </a:endParaRPr>
          </a:p>
        </p:txBody>
      </p:sp>
      <p:grpSp>
        <p:nvGrpSpPr>
          <p:cNvPr id="18" name="object 18"/>
          <p:cNvGrpSpPr/>
          <p:nvPr/>
        </p:nvGrpSpPr>
        <p:grpSpPr>
          <a:xfrm>
            <a:off x="2108483" y="2880697"/>
            <a:ext cx="2101823" cy="376779"/>
            <a:chOff x="838200" y="3000375"/>
            <a:chExt cx="2895600" cy="686447"/>
          </a:xfrm>
        </p:grpSpPr>
        <p:pic>
          <p:nvPicPr>
            <p:cNvPr id="20" name="object 20"/>
            <p:cNvPicPr/>
            <p:nvPr/>
          </p:nvPicPr>
          <p:blipFill>
            <a:blip r:embed="rId4" cstate="print"/>
            <a:stretch>
              <a:fillRect/>
            </a:stretch>
          </p:blipFill>
          <p:spPr>
            <a:xfrm>
              <a:off x="1257300" y="3000375"/>
              <a:ext cx="1990725" cy="647700"/>
            </a:xfrm>
            <a:prstGeom prst="rect">
              <a:avLst/>
            </a:prstGeom>
          </p:spPr>
        </p:pic>
        <p:sp>
          <p:nvSpPr>
            <p:cNvPr id="21" name="object 21"/>
            <p:cNvSpPr/>
            <p:nvPr/>
          </p:nvSpPr>
          <p:spPr>
            <a:xfrm>
              <a:off x="838200" y="3025152"/>
              <a:ext cx="2895600" cy="661670"/>
            </a:xfrm>
            <a:custGeom>
              <a:avLst/>
              <a:gdLst/>
              <a:ahLst/>
              <a:cxnLst/>
              <a:rect l="l" t="t" r="r" b="b"/>
              <a:pathLst>
                <a:path w="2895600" h="661670">
                  <a:moveTo>
                    <a:pt x="2895600" y="0"/>
                  </a:moveTo>
                  <a:lnTo>
                    <a:pt x="0" y="0"/>
                  </a:lnTo>
                  <a:lnTo>
                    <a:pt x="0" y="661403"/>
                  </a:lnTo>
                  <a:lnTo>
                    <a:pt x="2895600" y="661403"/>
                  </a:lnTo>
                  <a:lnTo>
                    <a:pt x="2895600" y="0"/>
                  </a:lnTo>
                  <a:close/>
                </a:path>
              </a:pathLst>
            </a:custGeom>
            <a:solidFill>
              <a:srgbClr val="799AEC"/>
            </a:solidFill>
          </p:spPr>
          <p:txBody>
            <a:bodyPr wrap="square" lIns="0" tIns="0" rIns="0" bIns="0" rtlCol="0"/>
            <a:lstStyle/>
            <a:p>
              <a:endParaRPr sz="1200" b="1">
                <a:latin typeface="+mn-lt"/>
              </a:endParaRPr>
            </a:p>
          </p:txBody>
        </p:sp>
      </p:grpSp>
      <p:sp>
        <p:nvSpPr>
          <p:cNvPr id="23" name="object 23"/>
          <p:cNvSpPr txBox="1"/>
          <p:nvPr/>
        </p:nvSpPr>
        <p:spPr>
          <a:xfrm>
            <a:off x="2111705" y="3002649"/>
            <a:ext cx="2094909" cy="194765"/>
          </a:xfrm>
          <a:prstGeom prst="rect">
            <a:avLst/>
          </a:prstGeom>
        </p:spPr>
        <p:txBody>
          <a:bodyPr vert="horz" wrap="square" lIns="0" tIns="10001" rIns="0" bIns="0" rtlCol="0">
            <a:spAutoFit/>
          </a:bodyPr>
          <a:lstStyle/>
          <a:p>
            <a:pPr marL="509111">
              <a:spcBef>
                <a:spcPts val="79"/>
              </a:spcBef>
            </a:pPr>
            <a:r>
              <a:rPr sz="1200" b="1" dirty="0">
                <a:solidFill>
                  <a:srgbClr val="FDE9DE"/>
                </a:solidFill>
                <a:latin typeface="+mn-lt"/>
                <a:cs typeface="Times New Roman"/>
              </a:rPr>
              <a:t>CẤP</a:t>
            </a:r>
            <a:r>
              <a:rPr sz="1200" b="1" spc="-94" dirty="0">
                <a:solidFill>
                  <a:srgbClr val="FDE9DE"/>
                </a:solidFill>
                <a:latin typeface="+mn-lt"/>
                <a:cs typeface="Times New Roman"/>
              </a:rPr>
              <a:t> </a:t>
            </a:r>
            <a:r>
              <a:rPr sz="1200" b="1" spc="-15" dirty="0">
                <a:solidFill>
                  <a:srgbClr val="FDE9DE"/>
                </a:solidFill>
                <a:latin typeface="+mn-lt"/>
                <a:cs typeface="Times New Roman"/>
              </a:rPr>
              <a:t>ĐÔNG</a:t>
            </a:r>
            <a:endParaRPr sz="1200" b="1">
              <a:latin typeface="+mn-lt"/>
              <a:cs typeface="Times New Roman"/>
            </a:endParaRPr>
          </a:p>
        </p:txBody>
      </p:sp>
      <p:sp>
        <p:nvSpPr>
          <p:cNvPr id="27" name="object 27"/>
          <p:cNvSpPr txBox="1"/>
          <p:nvPr/>
        </p:nvSpPr>
        <p:spPr>
          <a:xfrm>
            <a:off x="2108359" y="4674529"/>
            <a:ext cx="2101823" cy="268824"/>
          </a:xfrm>
          <a:prstGeom prst="rect">
            <a:avLst/>
          </a:prstGeom>
          <a:solidFill>
            <a:srgbClr val="799AEC"/>
          </a:solidFill>
          <a:ln w="9534">
            <a:solidFill>
              <a:srgbClr val="000000"/>
            </a:solidFill>
          </a:ln>
        </p:spPr>
        <p:txBody>
          <a:bodyPr vert="horz" wrap="square" lIns="0" tIns="83344" rIns="0" bIns="0" rtlCol="0">
            <a:spAutoFit/>
          </a:bodyPr>
          <a:lstStyle/>
          <a:p>
            <a:pPr marL="455771">
              <a:spcBef>
                <a:spcPts val="656"/>
              </a:spcBef>
            </a:pPr>
            <a:r>
              <a:rPr sz="1200" b="1" dirty="0">
                <a:solidFill>
                  <a:srgbClr val="FDE9DE"/>
                </a:solidFill>
                <a:latin typeface="+mn-lt"/>
                <a:cs typeface="Times New Roman"/>
              </a:rPr>
              <a:t>DẬP</a:t>
            </a:r>
            <a:r>
              <a:rPr sz="1200" b="1" spc="-90" dirty="0">
                <a:solidFill>
                  <a:srgbClr val="FDE9DE"/>
                </a:solidFill>
                <a:latin typeface="+mn-lt"/>
                <a:cs typeface="Times New Roman"/>
              </a:rPr>
              <a:t> </a:t>
            </a:r>
            <a:r>
              <a:rPr sz="1200" b="1" spc="-15" dirty="0">
                <a:solidFill>
                  <a:srgbClr val="FDE9DE"/>
                </a:solidFill>
                <a:latin typeface="+mn-lt"/>
                <a:cs typeface="Times New Roman"/>
              </a:rPr>
              <a:t>BLOCK</a:t>
            </a:r>
            <a:endParaRPr sz="1200" b="1">
              <a:latin typeface="+mn-lt"/>
              <a:cs typeface="Times New Roman"/>
            </a:endParaRPr>
          </a:p>
        </p:txBody>
      </p:sp>
      <p:sp>
        <p:nvSpPr>
          <p:cNvPr id="29" name="object 29"/>
          <p:cNvSpPr txBox="1"/>
          <p:nvPr/>
        </p:nvSpPr>
        <p:spPr>
          <a:xfrm>
            <a:off x="5251609" y="3515789"/>
            <a:ext cx="2101823" cy="322204"/>
          </a:xfrm>
          <a:prstGeom prst="rect">
            <a:avLst/>
          </a:prstGeom>
          <a:solidFill>
            <a:srgbClr val="799AEC"/>
          </a:solidFill>
          <a:ln w="9534">
            <a:solidFill>
              <a:srgbClr val="000000"/>
            </a:solidFill>
          </a:ln>
        </p:spPr>
        <p:txBody>
          <a:bodyPr vert="horz" wrap="square" lIns="0" tIns="136208" rIns="0" bIns="0" rtlCol="0">
            <a:spAutoFit/>
          </a:bodyPr>
          <a:lstStyle/>
          <a:p>
            <a:pPr marL="559118">
              <a:spcBef>
                <a:spcPts val="1073"/>
              </a:spcBef>
            </a:pPr>
            <a:r>
              <a:rPr sz="1200" b="1" dirty="0">
                <a:solidFill>
                  <a:srgbClr val="FDE9DE"/>
                </a:solidFill>
                <a:latin typeface="+mn-lt"/>
                <a:cs typeface="Times New Roman"/>
              </a:rPr>
              <a:t>MẠ</a:t>
            </a:r>
            <a:r>
              <a:rPr sz="1200" b="1" spc="-11" dirty="0">
                <a:solidFill>
                  <a:srgbClr val="FDE9DE"/>
                </a:solidFill>
                <a:latin typeface="+mn-lt"/>
                <a:cs typeface="Times New Roman"/>
              </a:rPr>
              <a:t> </a:t>
            </a:r>
            <a:r>
              <a:rPr sz="1200" b="1" spc="-15" dirty="0">
                <a:solidFill>
                  <a:srgbClr val="FDE9DE"/>
                </a:solidFill>
                <a:latin typeface="+mn-lt"/>
                <a:cs typeface="Times New Roman"/>
              </a:rPr>
              <a:t>BĂNG</a:t>
            </a:r>
            <a:endParaRPr sz="1200" b="1" dirty="0">
              <a:latin typeface="+mn-lt"/>
              <a:cs typeface="Times New Roman"/>
            </a:endParaRPr>
          </a:p>
        </p:txBody>
      </p:sp>
      <p:sp>
        <p:nvSpPr>
          <p:cNvPr id="33" name="object 33"/>
          <p:cNvSpPr txBox="1"/>
          <p:nvPr/>
        </p:nvSpPr>
        <p:spPr>
          <a:xfrm>
            <a:off x="5251609" y="1249223"/>
            <a:ext cx="2101823" cy="263053"/>
          </a:xfrm>
          <a:prstGeom prst="rect">
            <a:avLst/>
          </a:prstGeom>
          <a:solidFill>
            <a:srgbClr val="799AEC"/>
          </a:solidFill>
          <a:ln w="9534">
            <a:solidFill>
              <a:srgbClr val="000000"/>
            </a:solidFill>
          </a:ln>
        </p:spPr>
        <p:txBody>
          <a:bodyPr vert="horz" wrap="square" lIns="0" tIns="77629" rIns="0" bIns="0" rtlCol="0">
            <a:spAutoFit/>
          </a:bodyPr>
          <a:lstStyle/>
          <a:p>
            <a:pPr marL="265748">
              <a:spcBef>
                <a:spcPts val="611"/>
              </a:spcBef>
            </a:pPr>
            <a:r>
              <a:rPr sz="1200" b="1" dirty="0">
                <a:solidFill>
                  <a:srgbClr val="FDE9DE"/>
                </a:solidFill>
                <a:latin typeface="+mn-lt"/>
                <a:cs typeface="Times New Roman"/>
              </a:rPr>
              <a:t>BĂNG</a:t>
            </a:r>
            <a:r>
              <a:rPr sz="1200" b="1" spc="-34" dirty="0">
                <a:solidFill>
                  <a:srgbClr val="FDE9DE"/>
                </a:solidFill>
                <a:latin typeface="+mn-lt"/>
                <a:cs typeface="Times New Roman"/>
              </a:rPr>
              <a:t> </a:t>
            </a:r>
            <a:r>
              <a:rPr sz="1200" b="1" spc="-8" dirty="0">
                <a:solidFill>
                  <a:srgbClr val="FDE9DE"/>
                </a:solidFill>
                <a:latin typeface="+mn-lt"/>
                <a:cs typeface="Times New Roman"/>
              </a:rPr>
              <a:t>CHUYỀN</a:t>
            </a:r>
            <a:endParaRPr sz="1200" b="1">
              <a:latin typeface="+mn-lt"/>
              <a:cs typeface="Times New Roman"/>
            </a:endParaRPr>
          </a:p>
        </p:txBody>
      </p:sp>
      <p:sp>
        <p:nvSpPr>
          <p:cNvPr id="35" name="object 35"/>
          <p:cNvSpPr txBox="1"/>
          <p:nvPr/>
        </p:nvSpPr>
        <p:spPr>
          <a:xfrm>
            <a:off x="5327664" y="4730879"/>
            <a:ext cx="2025770" cy="324128"/>
          </a:xfrm>
          <a:prstGeom prst="rect">
            <a:avLst/>
          </a:prstGeom>
          <a:solidFill>
            <a:srgbClr val="799AEC"/>
          </a:solidFill>
          <a:ln w="9534">
            <a:solidFill>
              <a:srgbClr val="000000"/>
            </a:solidFill>
          </a:ln>
        </p:spPr>
        <p:txBody>
          <a:bodyPr vert="horz" wrap="square" lIns="0" tIns="138113" rIns="0" bIns="0" rtlCol="0">
            <a:spAutoFit/>
          </a:bodyPr>
          <a:lstStyle/>
          <a:p>
            <a:pPr marL="287179">
              <a:spcBef>
                <a:spcPts val="1088"/>
              </a:spcBef>
            </a:pPr>
            <a:r>
              <a:rPr sz="1200" b="1" dirty="0">
                <a:solidFill>
                  <a:srgbClr val="FDE9DE"/>
                </a:solidFill>
                <a:latin typeface="+mn-lt"/>
                <a:cs typeface="Times New Roman"/>
              </a:rPr>
              <a:t>THÀNH</a:t>
            </a:r>
            <a:r>
              <a:rPr sz="1200" b="1" spc="-64" dirty="0">
                <a:solidFill>
                  <a:srgbClr val="FDE9DE"/>
                </a:solidFill>
                <a:latin typeface="+mn-lt"/>
                <a:cs typeface="Times New Roman"/>
              </a:rPr>
              <a:t> </a:t>
            </a:r>
            <a:r>
              <a:rPr sz="1200" b="1" spc="-15" dirty="0">
                <a:solidFill>
                  <a:srgbClr val="FDE9DE"/>
                </a:solidFill>
                <a:latin typeface="+mn-lt"/>
                <a:cs typeface="Times New Roman"/>
              </a:rPr>
              <a:t>PHẨM</a:t>
            </a:r>
            <a:endParaRPr sz="1200" b="1">
              <a:latin typeface="+mn-lt"/>
              <a:cs typeface="Times New Roman"/>
            </a:endParaRPr>
          </a:p>
        </p:txBody>
      </p:sp>
      <p:grpSp>
        <p:nvGrpSpPr>
          <p:cNvPr id="36" name="object 36"/>
          <p:cNvGrpSpPr/>
          <p:nvPr/>
        </p:nvGrpSpPr>
        <p:grpSpPr>
          <a:xfrm>
            <a:off x="2167473" y="1178666"/>
            <a:ext cx="2157134" cy="507336"/>
            <a:chOff x="914400" y="714375"/>
            <a:chExt cx="2971800" cy="690245"/>
          </a:xfrm>
        </p:grpSpPr>
        <p:pic>
          <p:nvPicPr>
            <p:cNvPr id="38" name="object 38"/>
            <p:cNvPicPr/>
            <p:nvPr/>
          </p:nvPicPr>
          <p:blipFill>
            <a:blip r:embed="rId5" cstate="print"/>
            <a:stretch>
              <a:fillRect/>
            </a:stretch>
          </p:blipFill>
          <p:spPr>
            <a:xfrm>
              <a:off x="933450" y="714375"/>
              <a:ext cx="2857500" cy="647700"/>
            </a:xfrm>
            <a:prstGeom prst="rect">
              <a:avLst/>
            </a:prstGeom>
          </p:spPr>
        </p:pic>
        <p:sp>
          <p:nvSpPr>
            <p:cNvPr id="39" name="object 39"/>
            <p:cNvSpPr/>
            <p:nvPr/>
          </p:nvSpPr>
          <p:spPr>
            <a:xfrm>
              <a:off x="914400" y="741680"/>
              <a:ext cx="2971800" cy="662940"/>
            </a:xfrm>
            <a:custGeom>
              <a:avLst/>
              <a:gdLst/>
              <a:ahLst/>
              <a:cxnLst/>
              <a:rect l="l" t="t" r="r" b="b"/>
              <a:pathLst>
                <a:path w="2971800" h="662940">
                  <a:moveTo>
                    <a:pt x="2971800" y="0"/>
                  </a:moveTo>
                  <a:lnTo>
                    <a:pt x="0" y="0"/>
                  </a:lnTo>
                  <a:lnTo>
                    <a:pt x="0" y="662939"/>
                  </a:lnTo>
                  <a:lnTo>
                    <a:pt x="2971800" y="662939"/>
                  </a:lnTo>
                  <a:lnTo>
                    <a:pt x="2971800" y="0"/>
                  </a:lnTo>
                  <a:close/>
                </a:path>
              </a:pathLst>
            </a:custGeom>
            <a:solidFill>
              <a:srgbClr val="799AEC"/>
            </a:solidFill>
          </p:spPr>
          <p:txBody>
            <a:bodyPr wrap="square" lIns="0" tIns="0" rIns="0" bIns="0" rtlCol="0"/>
            <a:lstStyle/>
            <a:p>
              <a:endParaRPr sz="1200" b="1">
                <a:latin typeface="+mn-lt"/>
              </a:endParaRPr>
            </a:p>
          </p:txBody>
        </p:sp>
        <p:sp>
          <p:nvSpPr>
            <p:cNvPr id="40" name="object 40"/>
            <p:cNvSpPr/>
            <p:nvPr/>
          </p:nvSpPr>
          <p:spPr>
            <a:xfrm>
              <a:off x="914400" y="741680"/>
              <a:ext cx="2971800" cy="662940"/>
            </a:xfrm>
            <a:custGeom>
              <a:avLst/>
              <a:gdLst/>
              <a:ahLst/>
              <a:cxnLst/>
              <a:rect l="l" t="t" r="r" b="b"/>
              <a:pathLst>
                <a:path w="2971800" h="662940">
                  <a:moveTo>
                    <a:pt x="0" y="662939"/>
                  </a:moveTo>
                  <a:lnTo>
                    <a:pt x="2971800" y="662939"/>
                  </a:lnTo>
                  <a:lnTo>
                    <a:pt x="2971800" y="0"/>
                  </a:lnTo>
                  <a:lnTo>
                    <a:pt x="0" y="0"/>
                  </a:lnTo>
                  <a:lnTo>
                    <a:pt x="0" y="662939"/>
                  </a:lnTo>
                  <a:close/>
                </a:path>
              </a:pathLst>
            </a:custGeom>
            <a:ln w="9534">
              <a:solidFill>
                <a:srgbClr val="000000"/>
              </a:solidFill>
            </a:ln>
          </p:spPr>
          <p:txBody>
            <a:bodyPr wrap="square" lIns="0" tIns="0" rIns="0" bIns="0" rtlCol="0"/>
            <a:lstStyle/>
            <a:p>
              <a:endParaRPr sz="1200" b="1">
                <a:latin typeface="+mn-lt"/>
              </a:endParaRPr>
            </a:p>
          </p:txBody>
        </p:sp>
      </p:grpSp>
      <p:sp>
        <p:nvSpPr>
          <p:cNvPr id="41" name="object 41"/>
          <p:cNvSpPr txBox="1">
            <a:spLocks noGrp="1"/>
          </p:cNvSpPr>
          <p:nvPr>
            <p:ph type="title"/>
          </p:nvPr>
        </p:nvSpPr>
        <p:spPr>
          <a:xfrm>
            <a:off x="2170695" y="1329933"/>
            <a:ext cx="2150220" cy="207108"/>
          </a:xfrm>
          <a:prstGeom prst="rect">
            <a:avLst/>
          </a:prstGeom>
        </p:spPr>
        <p:txBody>
          <a:bodyPr spcFirstLastPara="1" vert="horz" wrap="square" lIns="0" tIns="9525" rIns="0" bIns="0" rtlCol="0" anchor="ctr" anchorCtr="0">
            <a:spAutoFit/>
          </a:bodyPr>
          <a:lstStyle/>
          <a:p>
            <a:pPr marL="209074">
              <a:spcBef>
                <a:spcPts val="75"/>
              </a:spcBef>
            </a:pPr>
            <a:r>
              <a:rPr sz="1200" dirty="0">
                <a:solidFill>
                  <a:srgbClr val="FDE9DE"/>
                </a:solidFill>
                <a:latin typeface="+mn-lt"/>
                <a:cs typeface="Times New Roman"/>
              </a:rPr>
              <a:t>XỬ</a:t>
            </a:r>
            <a:r>
              <a:rPr sz="1200" spc="-19" dirty="0">
                <a:solidFill>
                  <a:srgbClr val="FDE9DE"/>
                </a:solidFill>
                <a:latin typeface="+mn-lt"/>
                <a:cs typeface="Times New Roman"/>
              </a:rPr>
              <a:t> </a:t>
            </a:r>
            <a:r>
              <a:rPr sz="1200" dirty="0">
                <a:solidFill>
                  <a:srgbClr val="FDE9DE"/>
                </a:solidFill>
                <a:latin typeface="+mn-lt"/>
                <a:cs typeface="Times New Roman"/>
              </a:rPr>
              <a:t>LÝ</a:t>
            </a:r>
            <a:r>
              <a:rPr sz="1200" spc="23" dirty="0">
                <a:solidFill>
                  <a:srgbClr val="FDE9DE"/>
                </a:solidFill>
                <a:latin typeface="+mn-lt"/>
                <a:cs typeface="Times New Roman"/>
              </a:rPr>
              <a:t> </a:t>
            </a:r>
            <a:r>
              <a:rPr sz="1200" dirty="0">
                <a:solidFill>
                  <a:srgbClr val="FDE9DE"/>
                </a:solidFill>
                <a:latin typeface="+mn-lt"/>
                <a:cs typeface="Times New Roman"/>
              </a:rPr>
              <a:t>&amp;</a:t>
            </a:r>
            <a:r>
              <a:rPr sz="1200" spc="-71" dirty="0">
                <a:solidFill>
                  <a:srgbClr val="FDE9DE"/>
                </a:solidFill>
                <a:latin typeface="+mn-lt"/>
                <a:cs typeface="Times New Roman"/>
              </a:rPr>
              <a:t> </a:t>
            </a:r>
            <a:r>
              <a:rPr sz="1200" dirty="0">
                <a:solidFill>
                  <a:srgbClr val="FDE9DE"/>
                </a:solidFill>
                <a:latin typeface="+mn-lt"/>
                <a:cs typeface="Times New Roman"/>
              </a:rPr>
              <a:t>SƠ</a:t>
            </a:r>
            <a:r>
              <a:rPr sz="1200" spc="-23" dirty="0">
                <a:solidFill>
                  <a:srgbClr val="FDE9DE"/>
                </a:solidFill>
                <a:latin typeface="+mn-lt"/>
                <a:cs typeface="Times New Roman"/>
              </a:rPr>
              <a:t> </a:t>
            </a:r>
            <a:r>
              <a:rPr sz="1200" spc="-19" dirty="0">
                <a:solidFill>
                  <a:srgbClr val="FDE9DE"/>
                </a:solidFill>
                <a:latin typeface="+mn-lt"/>
                <a:cs typeface="Times New Roman"/>
              </a:rPr>
              <a:t>CHẾ</a:t>
            </a:r>
            <a:endParaRPr sz="1200">
              <a:latin typeface="+mn-lt"/>
              <a:cs typeface="Times New Roman"/>
            </a:endParaRPr>
          </a:p>
        </p:txBody>
      </p:sp>
      <p:grpSp>
        <p:nvGrpSpPr>
          <p:cNvPr id="42" name="object 42"/>
          <p:cNvGrpSpPr/>
          <p:nvPr/>
        </p:nvGrpSpPr>
        <p:grpSpPr>
          <a:xfrm>
            <a:off x="6105455" y="1775478"/>
            <a:ext cx="276556" cy="1678361"/>
            <a:chOff x="6248400" y="1478280"/>
            <a:chExt cx="381000" cy="2283459"/>
          </a:xfrm>
        </p:grpSpPr>
        <p:sp>
          <p:nvSpPr>
            <p:cNvPr id="44" name="object 44"/>
            <p:cNvSpPr/>
            <p:nvPr/>
          </p:nvSpPr>
          <p:spPr>
            <a:xfrm>
              <a:off x="6248400" y="3025139"/>
              <a:ext cx="381000" cy="736600"/>
            </a:xfrm>
            <a:custGeom>
              <a:avLst/>
              <a:gdLst/>
              <a:ahLst/>
              <a:cxnLst/>
              <a:rect l="l" t="t" r="r" b="b"/>
              <a:pathLst>
                <a:path w="381000" h="736600">
                  <a:moveTo>
                    <a:pt x="285750" y="0"/>
                  </a:moveTo>
                  <a:lnTo>
                    <a:pt x="95250" y="0"/>
                  </a:lnTo>
                  <a:lnTo>
                    <a:pt x="95250" y="546100"/>
                  </a:lnTo>
                  <a:lnTo>
                    <a:pt x="0" y="546100"/>
                  </a:lnTo>
                  <a:lnTo>
                    <a:pt x="190500" y="736600"/>
                  </a:lnTo>
                  <a:lnTo>
                    <a:pt x="381000" y="546100"/>
                  </a:lnTo>
                  <a:lnTo>
                    <a:pt x="285750" y="546100"/>
                  </a:lnTo>
                  <a:lnTo>
                    <a:pt x="285750" y="0"/>
                  </a:lnTo>
                  <a:close/>
                </a:path>
              </a:pathLst>
            </a:custGeom>
            <a:solidFill>
              <a:srgbClr val="799AEC"/>
            </a:solidFill>
          </p:spPr>
          <p:txBody>
            <a:bodyPr wrap="square" lIns="0" tIns="0" rIns="0" bIns="0" rtlCol="0"/>
            <a:lstStyle/>
            <a:p>
              <a:endParaRPr sz="1200" b="1">
                <a:latin typeface="+mn-lt"/>
              </a:endParaRPr>
            </a:p>
          </p:txBody>
        </p:sp>
        <p:sp>
          <p:nvSpPr>
            <p:cNvPr id="45" name="object 45"/>
            <p:cNvSpPr/>
            <p:nvPr/>
          </p:nvSpPr>
          <p:spPr>
            <a:xfrm>
              <a:off x="6248400" y="3025139"/>
              <a:ext cx="381000" cy="736600"/>
            </a:xfrm>
            <a:custGeom>
              <a:avLst/>
              <a:gdLst/>
              <a:ahLst/>
              <a:cxnLst/>
              <a:rect l="l" t="t" r="r" b="b"/>
              <a:pathLst>
                <a:path w="381000" h="736600">
                  <a:moveTo>
                    <a:pt x="0" y="546100"/>
                  </a:moveTo>
                  <a:lnTo>
                    <a:pt x="95250" y="546100"/>
                  </a:lnTo>
                  <a:lnTo>
                    <a:pt x="95250" y="0"/>
                  </a:lnTo>
                  <a:lnTo>
                    <a:pt x="285750" y="0"/>
                  </a:lnTo>
                  <a:lnTo>
                    <a:pt x="285750" y="546100"/>
                  </a:lnTo>
                  <a:lnTo>
                    <a:pt x="381000" y="546100"/>
                  </a:lnTo>
                  <a:lnTo>
                    <a:pt x="190500" y="736600"/>
                  </a:lnTo>
                  <a:lnTo>
                    <a:pt x="0" y="546100"/>
                  </a:lnTo>
                  <a:close/>
                </a:path>
              </a:pathLst>
            </a:custGeom>
            <a:ln w="9534">
              <a:solidFill>
                <a:srgbClr val="000000"/>
              </a:solidFill>
            </a:ln>
          </p:spPr>
          <p:txBody>
            <a:bodyPr wrap="square" lIns="0" tIns="0" rIns="0" bIns="0" rtlCol="0"/>
            <a:lstStyle/>
            <a:p>
              <a:endParaRPr sz="1200" b="1">
                <a:latin typeface="+mn-lt"/>
              </a:endParaRPr>
            </a:p>
          </p:txBody>
        </p:sp>
        <p:sp>
          <p:nvSpPr>
            <p:cNvPr id="47" name="object 47"/>
            <p:cNvSpPr/>
            <p:nvPr/>
          </p:nvSpPr>
          <p:spPr>
            <a:xfrm>
              <a:off x="6248400" y="1478280"/>
              <a:ext cx="381000" cy="662940"/>
            </a:xfrm>
            <a:custGeom>
              <a:avLst/>
              <a:gdLst/>
              <a:ahLst/>
              <a:cxnLst/>
              <a:rect l="l" t="t" r="r" b="b"/>
              <a:pathLst>
                <a:path w="381000" h="662939">
                  <a:moveTo>
                    <a:pt x="285750" y="0"/>
                  </a:moveTo>
                  <a:lnTo>
                    <a:pt x="95250" y="0"/>
                  </a:lnTo>
                  <a:lnTo>
                    <a:pt x="95250" y="491490"/>
                  </a:lnTo>
                  <a:lnTo>
                    <a:pt x="0" y="491490"/>
                  </a:lnTo>
                  <a:lnTo>
                    <a:pt x="190500" y="662940"/>
                  </a:lnTo>
                  <a:lnTo>
                    <a:pt x="381000" y="491490"/>
                  </a:lnTo>
                  <a:lnTo>
                    <a:pt x="285750" y="491490"/>
                  </a:lnTo>
                  <a:lnTo>
                    <a:pt x="285750" y="0"/>
                  </a:lnTo>
                  <a:close/>
                </a:path>
              </a:pathLst>
            </a:custGeom>
            <a:solidFill>
              <a:srgbClr val="799AEC"/>
            </a:solidFill>
          </p:spPr>
          <p:txBody>
            <a:bodyPr wrap="square" lIns="0" tIns="0" rIns="0" bIns="0" rtlCol="0"/>
            <a:lstStyle/>
            <a:p>
              <a:endParaRPr sz="1200" b="1">
                <a:latin typeface="+mn-lt"/>
              </a:endParaRPr>
            </a:p>
          </p:txBody>
        </p:sp>
        <p:sp>
          <p:nvSpPr>
            <p:cNvPr id="48" name="object 48"/>
            <p:cNvSpPr/>
            <p:nvPr/>
          </p:nvSpPr>
          <p:spPr>
            <a:xfrm>
              <a:off x="6248400" y="1478280"/>
              <a:ext cx="381000" cy="662940"/>
            </a:xfrm>
            <a:custGeom>
              <a:avLst/>
              <a:gdLst/>
              <a:ahLst/>
              <a:cxnLst/>
              <a:rect l="l" t="t" r="r" b="b"/>
              <a:pathLst>
                <a:path w="381000" h="662939">
                  <a:moveTo>
                    <a:pt x="0" y="491490"/>
                  </a:moveTo>
                  <a:lnTo>
                    <a:pt x="95250" y="491490"/>
                  </a:lnTo>
                  <a:lnTo>
                    <a:pt x="95250" y="0"/>
                  </a:lnTo>
                  <a:lnTo>
                    <a:pt x="285750" y="0"/>
                  </a:lnTo>
                  <a:lnTo>
                    <a:pt x="285750" y="491490"/>
                  </a:lnTo>
                  <a:lnTo>
                    <a:pt x="381000" y="491490"/>
                  </a:lnTo>
                  <a:lnTo>
                    <a:pt x="190500" y="662940"/>
                  </a:lnTo>
                  <a:lnTo>
                    <a:pt x="0" y="491490"/>
                  </a:lnTo>
                  <a:close/>
                </a:path>
              </a:pathLst>
            </a:custGeom>
            <a:ln w="9534">
              <a:solidFill>
                <a:srgbClr val="000000"/>
              </a:solidFill>
            </a:ln>
          </p:spPr>
          <p:txBody>
            <a:bodyPr wrap="square" lIns="0" tIns="0" rIns="0" bIns="0" rtlCol="0"/>
            <a:lstStyle/>
            <a:p>
              <a:endParaRPr sz="1200" b="1">
                <a:latin typeface="+mn-lt"/>
              </a:endParaRPr>
            </a:p>
          </p:txBody>
        </p:sp>
      </p:grpSp>
      <p:grpSp>
        <p:nvGrpSpPr>
          <p:cNvPr id="49" name="object 49"/>
          <p:cNvGrpSpPr/>
          <p:nvPr/>
        </p:nvGrpSpPr>
        <p:grpSpPr>
          <a:xfrm>
            <a:off x="6105454" y="4202944"/>
            <a:ext cx="276556" cy="486333"/>
            <a:chOff x="6248400" y="4719319"/>
            <a:chExt cx="381000" cy="661670"/>
          </a:xfrm>
        </p:grpSpPr>
        <p:sp>
          <p:nvSpPr>
            <p:cNvPr id="51" name="object 51"/>
            <p:cNvSpPr/>
            <p:nvPr/>
          </p:nvSpPr>
          <p:spPr>
            <a:xfrm>
              <a:off x="6248400" y="4719319"/>
              <a:ext cx="381000" cy="661670"/>
            </a:xfrm>
            <a:custGeom>
              <a:avLst/>
              <a:gdLst/>
              <a:ahLst/>
              <a:cxnLst/>
              <a:rect l="l" t="t" r="r" b="b"/>
              <a:pathLst>
                <a:path w="381000" h="661670">
                  <a:moveTo>
                    <a:pt x="285750" y="0"/>
                  </a:moveTo>
                  <a:lnTo>
                    <a:pt x="95250" y="0"/>
                  </a:lnTo>
                  <a:lnTo>
                    <a:pt x="95250" y="489965"/>
                  </a:lnTo>
                  <a:lnTo>
                    <a:pt x="0" y="489965"/>
                  </a:lnTo>
                  <a:lnTo>
                    <a:pt x="190500" y="661415"/>
                  </a:lnTo>
                  <a:lnTo>
                    <a:pt x="381000" y="489965"/>
                  </a:lnTo>
                  <a:lnTo>
                    <a:pt x="285750" y="489965"/>
                  </a:lnTo>
                  <a:lnTo>
                    <a:pt x="285750" y="0"/>
                  </a:lnTo>
                  <a:close/>
                </a:path>
              </a:pathLst>
            </a:custGeom>
            <a:solidFill>
              <a:srgbClr val="799AEC"/>
            </a:solidFill>
          </p:spPr>
          <p:txBody>
            <a:bodyPr wrap="square" lIns="0" tIns="0" rIns="0" bIns="0" rtlCol="0"/>
            <a:lstStyle/>
            <a:p>
              <a:endParaRPr sz="1200" b="1">
                <a:latin typeface="+mn-lt"/>
              </a:endParaRPr>
            </a:p>
          </p:txBody>
        </p:sp>
        <p:sp>
          <p:nvSpPr>
            <p:cNvPr id="52" name="object 52"/>
            <p:cNvSpPr/>
            <p:nvPr/>
          </p:nvSpPr>
          <p:spPr>
            <a:xfrm>
              <a:off x="6248400" y="4719319"/>
              <a:ext cx="381000" cy="661670"/>
            </a:xfrm>
            <a:custGeom>
              <a:avLst/>
              <a:gdLst/>
              <a:ahLst/>
              <a:cxnLst/>
              <a:rect l="l" t="t" r="r" b="b"/>
              <a:pathLst>
                <a:path w="381000" h="661670">
                  <a:moveTo>
                    <a:pt x="0" y="489965"/>
                  </a:moveTo>
                  <a:lnTo>
                    <a:pt x="95250" y="489965"/>
                  </a:lnTo>
                  <a:lnTo>
                    <a:pt x="95250" y="0"/>
                  </a:lnTo>
                  <a:lnTo>
                    <a:pt x="285750" y="0"/>
                  </a:lnTo>
                  <a:lnTo>
                    <a:pt x="285750" y="489965"/>
                  </a:lnTo>
                  <a:lnTo>
                    <a:pt x="381000" y="489965"/>
                  </a:lnTo>
                  <a:lnTo>
                    <a:pt x="190500" y="661415"/>
                  </a:lnTo>
                  <a:lnTo>
                    <a:pt x="0" y="489965"/>
                  </a:lnTo>
                  <a:close/>
                </a:path>
              </a:pathLst>
            </a:custGeom>
            <a:ln w="9534">
              <a:solidFill>
                <a:srgbClr val="000000"/>
              </a:solidFill>
            </a:ln>
          </p:spPr>
          <p:txBody>
            <a:bodyPr wrap="square" lIns="0" tIns="0" rIns="0" bIns="0" rtlCol="0"/>
            <a:lstStyle/>
            <a:p>
              <a:endParaRPr sz="1200" b="1">
                <a:latin typeface="+mn-lt"/>
              </a:endParaRPr>
            </a:p>
          </p:txBody>
        </p:sp>
      </p:grpSp>
      <p:grpSp>
        <p:nvGrpSpPr>
          <p:cNvPr id="56" name="object 56"/>
          <p:cNvGrpSpPr/>
          <p:nvPr/>
        </p:nvGrpSpPr>
        <p:grpSpPr>
          <a:xfrm>
            <a:off x="3021917" y="826613"/>
            <a:ext cx="2073153" cy="3911386"/>
            <a:chOff x="2057400" y="152400"/>
            <a:chExt cx="2856102" cy="5321554"/>
          </a:xfrm>
        </p:grpSpPr>
        <p:sp>
          <p:nvSpPr>
            <p:cNvPr id="58" name="object 58"/>
            <p:cNvSpPr/>
            <p:nvPr/>
          </p:nvSpPr>
          <p:spPr>
            <a:xfrm>
              <a:off x="2057400" y="152400"/>
              <a:ext cx="381000" cy="589280"/>
            </a:xfrm>
            <a:custGeom>
              <a:avLst/>
              <a:gdLst/>
              <a:ahLst/>
              <a:cxnLst/>
              <a:rect l="l" t="t" r="r" b="b"/>
              <a:pathLst>
                <a:path w="381000" h="589280">
                  <a:moveTo>
                    <a:pt x="285750" y="0"/>
                  </a:moveTo>
                  <a:lnTo>
                    <a:pt x="95250" y="0"/>
                  </a:lnTo>
                  <a:lnTo>
                    <a:pt x="95250" y="436879"/>
                  </a:lnTo>
                  <a:lnTo>
                    <a:pt x="0" y="436879"/>
                  </a:lnTo>
                  <a:lnTo>
                    <a:pt x="190500" y="589279"/>
                  </a:lnTo>
                  <a:lnTo>
                    <a:pt x="381000" y="436879"/>
                  </a:lnTo>
                  <a:lnTo>
                    <a:pt x="285750" y="436879"/>
                  </a:lnTo>
                  <a:lnTo>
                    <a:pt x="285750" y="0"/>
                  </a:lnTo>
                  <a:close/>
                </a:path>
              </a:pathLst>
            </a:custGeom>
            <a:solidFill>
              <a:srgbClr val="799AEC"/>
            </a:solidFill>
          </p:spPr>
          <p:txBody>
            <a:bodyPr wrap="square" lIns="0" tIns="0" rIns="0" bIns="0" rtlCol="0"/>
            <a:lstStyle/>
            <a:p>
              <a:endParaRPr sz="1200" b="1">
                <a:latin typeface="+mn-lt"/>
              </a:endParaRPr>
            </a:p>
          </p:txBody>
        </p:sp>
        <p:sp>
          <p:nvSpPr>
            <p:cNvPr id="59" name="object 59"/>
            <p:cNvSpPr/>
            <p:nvPr/>
          </p:nvSpPr>
          <p:spPr>
            <a:xfrm>
              <a:off x="2057400" y="152400"/>
              <a:ext cx="381000" cy="589280"/>
            </a:xfrm>
            <a:custGeom>
              <a:avLst/>
              <a:gdLst/>
              <a:ahLst/>
              <a:cxnLst/>
              <a:rect l="l" t="t" r="r" b="b"/>
              <a:pathLst>
                <a:path w="381000" h="589280">
                  <a:moveTo>
                    <a:pt x="0" y="436879"/>
                  </a:moveTo>
                  <a:lnTo>
                    <a:pt x="95250" y="436879"/>
                  </a:lnTo>
                  <a:lnTo>
                    <a:pt x="95250" y="0"/>
                  </a:lnTo>
                  <a:lnTo>
                    <a:pt x="285750" y="0"/>
                  </a:lnTo>
                  <a:lnTo>
                    <a:pt x="285750" y="436879"/>
                  </a:lnTo>
                  <a:lnTo>
                    <a:pt x="381000" y="436879"/>
                  </a:lnTo>
                  <a:lnTo>
                    <a:pt x="190500" y="589279"/>
                  </a:lnTo>
                  <a:lnTo>
                    <a:pt x="0" y="436879"/>
                  </a:lnTo>
                  <a:close/>
                </a:path>
              </a:pathLst>
            </a:custGeom>
            <a:ln w="9534">
              <a:solidFill>
                <a:srgbClr val="000000"/>
              </a:solidFill>
            </a:ln>
          </p:spPr>
          <p:txBody>
            <a:bodyPr wrap="square" lIns="0" tIns="0" rIns="0" bIns="0" rtlCol="0"/>
            <a:lstStyle/>
            <a:p>
              <a:endParaRPr sz="1200" b="1">
                <a:latin typeface="+mn-lt"/>
              </a:endParaRPr>
            </a:p>
          </p:txBody>
        </p:sp>
        <p:sp>
          <p:nvSpPr>
            <p:cNvPr id="61" name="object 61"/>
            <p:cNvSpPr/>
            <p:nvPr/>
          </p:nvSpPr>
          <p:spPr>
            <a:xfrm>
              <a:off x="2057400" y="1355368"/>
              <a:ext cx="381000" cy="441960"/>
            </a:xfrm>
            <a:custGeom>
              <a:avLst/>
              <a:gdLst/>
              <a:ahLst/>
              <a:cxnLst/>
              <a:rect l="l" t="t" r="r" b="b"/>
              <a:pathLst>
                <a:path w="381000" h="441960">
                  <a:moveTo>
                    <a:pt x="285750" y="0"/>
                  </a:moveTo>
                  <a:lnTo>
                    <a:pt x="95250" y="0"/>
                  </a:lnTo>
                  <a:lnTo>
                    <a:pt x="95250" y="327659"/>
                  </a:lnTo>
                  <a:lnTo>
                    <a:pt x="0" y="327659"/>
                  </a:lnTo>
                  <a:lnTo>
                    <a:pt x="190500" y="441959"/>
                  </a:lnTo>
                  <a:lnTo>
                    <a:pt x="381000" y="327659"/>
                  </a:lnTo>
                  <a:lnTo>
                    <a:pt x="285750" y="327659"/>
                  </a:lnTo>
                  <a:lnTo>
                    <a:pt x="285750" y="0"/>
                  </a:lnTo>
                  <a:close/>
                </a:path>
              </a:pathLst>
            </a:custGeom>
            <a:solidFill>
              <a:srgbClr val="799AEC"/>
            </a:solidFill>
          </p:spPr>
          <p:txBody>
            <a:bodyPr wrap="square" lIns="0" tIns="0" rIns="0" bIns="0" rtlCol="0"/>
            <a:lstStyle/>
            <a:p>
              <a:endParaRPr sz="1200" b="1">
                <a:latin typeface="+mn-lt"/>
              </a:endParaRPr>
            </a:p>
          </p:txBody>
        </p:sp>
        <p:sp>
          <p:nvSpPr>
            <p:cNvPr id="62" name="object 62"/>
            <p:cNvSpPr/>
            <p:nvPr/>
          </p:nvSpPr>
          <p:spPr>
            <a:xfrm>
              <a:off x="2057400" y="1404619"/>
              <a:ext cx="381000" cy="441959"/>
            </a:xfrm>
            <a:custGeom>
              <a:avLst/>
              <a:gdLst/>
              <a:ahLst/>
              <a:cxnLst/>
              <a:rect l="l" t="t" r="r" b="b"/>
              <a:pathLst>
                <a:path w="381000" h="441960">
                  <a:moveTo>
                    <a:pt x="0" y="327659"/>
                  </a:moveTo>
                  <a:lnTo>
                    <a:pt x="95250" y="327659"/>
                  </a:lnTo>
                  <a:lnTo>
                    <a:pt x="95250" y="0"/>
                  </a:lnTo>
                  <a:lnTo>
                    <a:pt x="285750" y="0"/>
                  </a:lnTo>
                  <a:lnTo>
                    <a:pt x="285750" y="327659"/>
                  </a:lnTo>
                  <a:lnTo>
                    <a:pt x="381000" y="327659"/>
                  </a:lnTo>
                  <a:lnTo>
                    <a:pt x="190500" y="441959"/>
                  </a:lnTo>
                  <a:lnTo>
                    <a:pt x="0" y="327659"/>
                  </a:lnTo>
                  <a:close/>
                </a:path>
              </a:pathLst>
            </a:custGeom>
            <a:ln w="9534">
              <a:solidFill>
                <a:srgbClr val="000000"/>
              </a:solidFill>
            </a:ln>
          </p:spPr>
          <p:txBody>
            <a:bodyPr wrap="square" lIns="0" tIns="0" rIns="0" bIns="0" rtlCol="0"/>
            <a:lstStyle/>
            <a:p>
              <a:endParaRPr sz="1200" b="1">
                <a:latin typeface="+mn-lt"/>
              </a:endParaRPr>
            </a:p>
          </p:txBody>
        </p:sp>
        <p:sp>
          <p:nvSpPr>
            <p:cNvPr id="64" name="object 64"/>
            <p:cNvSpPr/>
            <p:nvPr/>
          </p:nvSpPr>
          <p:spPr>
            <a:xfrm>
              <a:off x="2057400" y="2435860"/>
              <a:ext cx="381000" cy="591185"/>
            </a:xfrm>
            <a:custGeom>
              <a:avLst/>
              <a:gdLst/>
              <a:ahLst/>
              <a:cxnLst/>
              <a:rect l="l" t="t" r="r" b="b"/>
              <a:pathLst>
                <a:path w="381000" h="591185">
                  <a:moveTo>
                    <a:pt x="285750" y="0"/>
                  </a:moveTo>
                  <a:lnTo>
                    <a:pt x="95250" y="0"/>
                  </a:lnTo>
                  <a:lnTo>
                    <a:pt x="95250" y="438403"/>
                  </a:lnTo>
                  <a:lnTo>
                    <a:pt x="0" y="438403"/>
                  </a:lnTo>
                  <a:lnTo>
                    <a:pt x="190500" y="590803"/>
                  </a:lnTo>
                  <a:lnTo>
                    <a:pt x="381000" y="438403"/>
                  </a:lnTo>
                  <a:lnTo>
                    <a:pt x="285750" y="438403"/>
                  </a:lnTo>
                  <a:lnTo>
                    <a:pt x="285750" y="0"/>
                  </a:lnTo>
                  <a:close/>
                </a:path>
              </a:pathLst>
            </a:custGeom>
            <a:solidFill>
              <a:srgbClr val="799AEC"/>
            </a:solidFill>
          </p:spPr>
          <p:txBody>
            <a:bodyPr wrap="square" lIns="0" tIns="0" rIns="0" bIns="0" rtlCol="0"/>
            <a:lstStyle/>
            <a:p>
              <a:endParaRPr sz="1200" b="1">
                <a:latin typeface="+mn-lt"/>
              </a:endParaRPr>
            </a:p>
          </p:txBody>
        </p:sp>
        <p:sp>
          <p:nvSpPr>
            <p:cNvPr id="65" name="object 65"/>
            <p:cNvSpPr/>
            <p:nvPr/>
          </p:nvSpPr>
          <p:spPr>
            <a:xfrm>
              <a:off x="2057400" y="2435860"/>
              <a:ext cx="381000" cy="591185"/>
            </a:xfrm>
            <a:custGeom>
              <a:avLst/>
              <a:gdLst/>
              <a:ahLst/>
              <a:cxnLst/>
              <a:rect l="l" t="t" r="r" b="b"/>
              <a:pathLst>
                <a:path w="381000" h="591185">
                  <a:moveTo>
                    <a:pt x="0" y="438403"/>
                  </a:moveTo>
                  <a:lnTo>
                    <a:pt x="95250" y="438403"/>
                  </a:lnTo>
                  <a:lnTo>
                    <a:pt x="95250" y="0"/>
                  </a:lnTo>
                  <a:lnTo>
                    <a:pt x="285750" y="0"/>
                  </a:lnTo>
                  <a:lnTo>
                    <a:pt x="285750" y="438403"/>
                  </a:lnTo>
                  <a:lnTo>
                    <a:pt x="381000" y="438403"/>
                  </a:lnTo>
                  <a:lnTo>
                    <a:pt x="190500" y="590803"/>
                  </a:lnTo>
                  <a:lnTo>
                    <a:pt x="0" y="438403"/>
                  </a:lnTo>
                  <a:close/>
                </a:path>
              </a:pathLst>
            </a:custGeom>
            <a:ln w="9534">
              <a:solidFill>
                <a:srgbClr val="000000"/>
              </a:solidFill>
            </a:ln>
          </p:spPr>
          <p:txBody>
            <a:bodyPr wrap="square" lIns="0" tIns="0" rIns="0" bIns="0" rtlCol="0"/>
            <a:lstStyle/>
            <a:p>
              <a:endParaRPr sz="1200" b="1">
                <a:latin typeface="+mn-lt"/>
              </a:endParaRPr>
            </a:p>
          </p:txBody>
        </p:sp>
        <p:sp>
          <p:nvSpPr>
            <p:cNvPr id="67" name="object 67"/>
            <p:cNvSpPr/>
            <p:nvPr/>
          </p:nvSpPr>
          <p:spPr>
            <a:xfrm>
              <a:off x="2057400" y="3614420"/>
              <a:ext cx="381000" cy="589280"/>
            </a:xfrm>
            <a:custGeom>
              <a:avLst/>
              <a:gdLst/>
              <a:ahLst/>
              <a:cxnLst/>
              <a:rect l="l" t="t" r="r" b="b"/>
              <a:pathLst>
                <a:path w="381000" h="589279">
                  <a:moveTo>
                    <a:pt x="285750" y="0"/>
                  </a:moveTo>
                  <a:lnTo>
                    <a:pt x="95250" y="0"/>
                  </a:lnTo>
                  <a:lnTo>
                    <a:pt x="95250" y="436879"/>
                  </a:lnTo>
                  <a:lnTo>
                    <a:pt x="0" y="436879"/>
                  </a:lnTo>
                  <a:lnTo>
                    <a:pt x="190500" y="589279"/>
                  </a:lnTo>
                  <a:lnTo>
                    <a:pt x="381000" y="436879"/>
                  </a:lnTo>
                  <a:lnTo>
                    <a:pt x="285750" y="436879"/>
                  </a:lnTo>
                  <a:lnTo>
                    <a:pt x="285750" y="0"/>
                  </a:lnTo>
                  <a:close/>
                </a:path>
              </a:pathLst>
            </a:custGeom>
            <a:solidFill>
              <a:srgbClr val="799AEC"/>
            </a:solidFill>
          </p:spPr>
          <p:txBody>
            <a:bodyPr wrap="square" lIns="0" tIns="0" rIns="0" bIns="0" rtlCol="0"/>
            <a:lstStyle/>
            <a:p>
              <a:endParaRPr sz="1200" b="1">
                <a:latin typeface="+mn-lt"/>
              </a:endParaRPr>
            </a:p>
          </p:txBody>
        </p:sp>
        <p:sp>
          <p:nvSpPr>
            <p:cNvPr id="68" name="object 68"/>
            <p:cNvSpPr/>
            <p:nvPr/>
          </p:nvSpPr>
          <p:spPr>
            <a:xfrm>
              <a:off x="2057400" y="3614420"/>
              <a:ext cx="381000" cy="589280"/>
            </a:xfrm>
            <a:custGeom>
              <a:avLst/>
              <a:gdLst/>
              <a:ahLst/>
              <a:cxnLst/>
              <a:rect l="l" t="t" r="r" b="b"/>
              <a:pathLst>
                <a:path w="381000" h="589279">
                  <a:moveTo>
                    <a:pt x="0" y="436879"/>
                  </a:moveTo>
                  <a:lnTo>
                    <a:pt x="95250" y="436879"/>
                  </a:lnTo>
                  <a:lnTo>
                    <a:pt x="95250" y="0"/>
                  </a:lnTo>
                  <a:lnTo>
                    <a:pt x="285750" y="0"/>
                  </a:lnTo>
                  <a:lnTo>
                    <a:pt x="285750" y="436879"/>
                  </a:lnTo>
                  <a:lnTo>
                    <a:pt x="381000" y="436879"/>
                  </a:lnTo>
                  <a:lnTo>
                    <a:pt x="190500" y="589279"/>
                  </a:lnTo>
                  <a:lnTo>
                    <a:pt x="0" y="436879"/>
                  </a:lnTo>
                  <a:close/>
                </a:path>
              </a:pathLst>
            </a:custGeom>
            <a:ln w="9534">
              <a:solidFill>
                <a:srgbClr val="000000"/>
              </a:solidFill>
            </a:ln>
          </p:spPr>
          <p:txBody>
            <a:bodyPr wrap="square" lIns="0" tIns="0" rIns="0" bIns="0" rtlCol="0"/>
            <a:lstStyle/>
            <a:p>
              <a:endParaRPr sz="1200" b="1">
                <a:latin typeface="+mn-lt"/>
              </a:endParaRPr>
            </a:p>
          </p:txBody>
        </p:sp>
        <p:sp>
          <p:nvSpPr>
            <p:cNvPr id="70" name="object 70"/>
            <p:cNvSpPr/>
            <p:nvPr/>
          </p:nvSpPr>
          <p:spPr>
            <a:xfrm>
              <a:off x="2057400" y="4866640"/>
              <a:ext cx="381000" cy="514350"/>
            </a:xfrm>
            <a:custGeom>
              <a:avLst/>
              <a:gdLst/>
              <a:ahLst/>
              <a:cxnLst/>
              <a:rect l="l" t="t" r="r" b="b"/>
              <a:pathLst>
                <a:path w="381000" h="514350">
                  <a:moveTo>
                    <a:pt x="285750" y="0"/>
                  </a:moveTo>
                  <a:lnTo>
                    <a:pt x="95250" y="0"/>
                  </a:lnTo>
                  <a:lnTo>
                    <a:pt x="95250" y="380746"/>
                  </a:lnTo>
                  <a:lnTo>
                    <a:pt x="0" y="380746"/>
                  </a:lnTo>
                  <a:lnTo>
                    <a:pt x="190500" y="514096"/>
                  </a:lnTo>
                  <a:lnTo>
                    <a:pt x="381000" y="380746"/>
                  </a:lnTo>
                  <a:lnTo>
                    <a:pt x="285750" y="380746"/>
                  </a:lnTo>
                  <a:lnTo>
                    <a:pt x="285750" y="0"/>
                  </a:lnTo>
                  <a:close/>
                </a:path>
              </a:pathLst>
            </a:custGeom>
            <a:solidFill>
              <a:srgbClr val="799AEC"/>
            </a:solidFill>
          </p:spPr>
          <p:txBody>
            <a:bodyPr wrap="square" lIns="0" tIns="0" rIns="0" bIns="0" rtlCol="0"/>
            <a:lstStyle/>
            <a:p>
              <a:endParaRPr sz="1200" b="1">
                <a:latin typeface="+mn-lt"/>
              </a:endParaRPr>
            </a:p>
          </p:txBody>
        </p:sp>
        <p:sp>
          <p:nvSpPr>
            <p:cNvPr id="71" name="object 71"/>
            <p:cNvSpPr/>
            <p:nvPr/>
          </p:nvSpPr>
          <p:spPr>
            <a:xfrm>
              <a:off x="2057400" y="4866640"/>
              <a:ext cx="381000" cy="514350"/>
            </a:xfrm>
            <a:custGeom>
              <a:avLst/>
              <a:gdLst/>
              <a:ahLst/>
              <a:cxnLst/>
              <a:rect l="l" t="t" r="r" b="b"/>
              <a:pathLst>
                <a:path w="381000" h="514350">
                  <a:moveTo>
                    <a:pt x="0" y="380746"/>
                  </a:moveTo>
                  <a:lnTo>
                    <a:pt x="95250" y="380746"/>
                  </a:lnTo>
                  <a:lnTo>
                    <a:pt x="95250" y="0"/>
                  </a:lnTo>
                  <a:lnTo>
                    <a:pt x="285750" y="0"/>
                  </a:lnTo>
                  <a:lnTo>
                    <a:pt x="285750" y="380746"/>
                  </a:lnTo>
                  <a:lnTo>
                    <a:pt x="381000" y="380746"/>
                  </a:lnTo>
                  <a:lnTo>
                    <a:pt x="190500" y="514096"/>
                  </a:lnTo>
                  <a:lnTo>
                    <a:pt x="0" y="380746"/>
                  </a:lnTo>
                  <a:close/>
                </a:path>
              </a:pathLst>
            </a:custGeom>
            <a:ln w="9534">
              <a:solidFill>
                <a:srgbClr val="000000"/>
              </a:solidFill>
            </a:ln>
          </p:spPr>
          <p:txBody>
            <a:bodyPr wrap="square" lIns="0" tIns="0" rIns="0" bIns="0" rtlCol="0"/>
            <a:lstStyle/>
            <a:p>
              <a:endParaRPr sz="1200" b="1">
                <a:latin typeface="+mn-lt"/>
              </a:endParaRPr>
            </a:p>
          </p:txBody>
        </p:sp>
        <p:pic>
          <p:nvPicPr>
            <p:cNvPr id="72" name="object 72"/>
            <p:cNvPicPr/>
            <p:nvPr/>
          </p:nvPicPr>
          <p:blipFill>
            <a:blip r:embed="rId6" cstate="print"/>
            <a:stretch>
              <a:fillRect/>
            </a:stretch>
          </p:blipFill>
          <p:spPr>
            <a:xfrm>
              <a:off x="3705225" y="4162425"/>
              <a:ext cx="1152525" cy="1247775"/>
            </a:xfrm>
            <a:prstGeom prst="rect">
              <a:avLst/>
            </a:prstGeom>
          </p:spPr>
        </p:pic>
        <p:sp>
          <p:nvSpPr>
            <p:cNvPr id="73" name="object 73"/>
            <p:cNvSpPr/>
            <p:nvPr/>
          </p:nvSpPr>
          <p:spPr>
            <a:xfrm>
              <a:off x="3800982" y="4255389"/>
              <a:ext cx="1112520" cy="1218565"/>
            </a:xfrm>
            <a:custGeom>
              <a:avLst/>
              <a:gdLst/>
              <a:ahLst/>
              <a:cxnLst/>
              <a:rect l="l" t="t" r="r" b="b"/>
              <a:pathLst>
                <a:path w="1112520" h="1218564">
                  <a:moveTo>
                    <a:pt x="1112265" y="0"/>
                  </a:moveTo>
                  <a:lnTo>
                    <a:pt x="692912" y="160655"/>
                  </a:lnTo>
                  <a:lnTo>
                    <a:pt x="768730" y="228981"/>
                  </a:lnTo>
                  <a:lnTo>
                    <a:pt x="0" y="1082040"/>
                  </a:lnTo>
                  <a:lnTo>
                    <a:pt x="151511" y="1218565"/>
                  </a:lnTo>
                  <a:lnTo>
                    <a:pt x="920241" y="365506"/>
                  </a:lnTo>
                  <a:lnTo>
                    <a:pt x="996061" y="433831"/>
                  </a:lnTo>
                  <a:lnTo>
                    <a:pt x="1112265" y="0"/>
                  </a:lnTo>
                  <a:close/>
                </a:path>
              </a:pathLst>
            </a:custGeom>
            <a:solidFill>
              <a:srgbClr val="799AEC"/>
            </a:solidFill>
          </p:spPr>
          <p:txBody>
            <a:bodyPr wrap="square" lIns="0" tIns="0" rIns="0" bIns="0" rtlCol="0"/>
            <a:lstStyle/>
            <a:p>
              <a:endParaRPr sz="1200" b="1">
                <a:latin typeface="+mn-lt"/>
              </a:endParaRPr>
            </a:p>
          </p:txBody>
        </p:sp>
        <p:sp>
          <p:nvSpPr>
            <p:cNvPr id="74" name="object 74"/>
            <p:cNvSpPr/>
            <p:nvPr/>
          </p:nvSpPr>
          <p:spPr>
            <a:xfrm>
              <a:off x="3800982" y="4255389"/>
              <a:ext cx="1112520" cy="1218565"/>
            </a:xfrm>
            <a:custGeom>
              <a:avLst/>
              <a:gdLst/>
              <a:ahLst/>
              <a:cxnLst/>
              <a:rect l="l" t="t" r="r" b="b"/>
              <a:pathLst>
                <a:path w="1112520" h="1218564">
                  <a:moveTo>
                    <a:pt x="996061" y="433831"/>
                  </a:moveTo>
                  <a:lnTo>
                    <a:pt x="920241" y="365506"/>
                  </a:lnTo>
                  <a:lnTo>
                    <a:pt x="151511" y="1218565"/>
                  </a:lnTo>
                  <a:lnTo>
                    <a:pt x="0" y="1082040"/>
                  </a:lnTo>
                  <a:lnTo>
                    <a:pt x="768730" y="228981"/>
                  </a:lnTo>
                  <a:lnTo>
                    <a:pt x="692912" y="160655"/>
                  </a:lnTo>
                  <a:lnTo>
                    <a:pt x="1112265" y="0"/>
                  </a:lnTo>
                  <a:lnTo>
                    <a:pt x="996061" y="433831"/>
                  </a:lnTo>
                  <a:close/>
                </a:path>
              </a:pathLst>
            </a:custGeom>
            <a:ln w="9534">
              <a:solidFill>
                <a:srgbClr val="000000"/>
              </a:solidFill>
            </a:ln>
          </p:spPr>
          <p:txBody>
            <a:bodyPr wrap="square" lIns="0" tIns="0" rIns="0" bIns="0" rtlCol="0"/>
            <a:lstStyle/>
            <a:p>
              <a:endParaRPr sz="1200" b="1">
                <a:latin typeface="+mn-lt"/>
              </a:endParaRPr>
            </a:p>
          </p:txBody>
        </p:sp>
        <p:pic>
          <p:nvPicPr>
            <p:cNvPr id="75" name="object 75"/>
            <p:cNvPicPr/>
            <p:nvPr/>
          </p:nvPicPr>
          <p:blipFill>
            <a:blip r:embed="rId7" cstate="print"/>
            <a:stretch>
              <a:fillRect/>
            </a:stretch>
          </p:blipFill>
          <p:spPr>
            <a:xfrm>
              <a:off x="3952875" y="790575"/>
              <a:ext cx="866775" cy="409575"/>
            </a:xfrm>
            <a:prstGeom prst="rect">
              <a:avLst/>
            </a:prstGeom>
          </p:spPr>
        </p:pic>
        <p:sp>
          <p:nvSpPr>
            <p:cNvPr id="76" name="object 76"/>
            <p:cNvSpPr/>
            <p:nvPr/>
          </p:nvSpPr>
          <p:spPr>
            <a:xfrm>
              <a:off x="4038600" y="889000"/>
              <a:ext cx="838200" cy="368300"/>
            </a:xfrm>
            <a:custGeom>
              <a:avLst/>
              <a:gdLst/>
              <a:ahLst/>
              <a:cxnLst/>
              <a:rect l="l" t="t" r="r" b="b"/>
              <a:pathLst>
                <a:path w="838200" h="368300">
                  <a:moveTo>
                    <a:pt x="635635" y="0"/>
                  </a:moveTo>
                  <a:lnTo>
                    <a:pt x="635635" y="92075"/>
                  </a:lnTo>
                  <a:lnTo>
                    <a:pt x="0" y="92075"/>
                  </a:lnTo>
                  <a:lnTo>
                    <a:pt x="0" y="276225"/>
                  </a:lnTo>
                  <a:lnTo>
                    <a:pt x="635635" y="276225"/>
                  </a:lnTo>
                  <a:lnTo>
                    <a:pt x="635635" y="368300"/>
                  </a:lnTo>
                  <a:lnTo>
                    <a:pt x="838200" y="184150"/>
                  </a:lnTo>
                  <a:lnTo>
                    <a:pt x="635635" y="0"/>
                  </a:lnTo>
                  <a:close/>
                </a:path>
              </a:pathLst>
            </a:custGeom>
            <a:solidFill>
              <a:srgbClr val="799AEC"/>
            </a:solidFill>
          </p:spPr>
          <p:txBody>
            <a:bodyPr wrap="square" lIns="0" tIns="0" rIns="0" bIns="0" rtlCol="0"/>
            <a:lstStyle/>
            <a:p>
              <a:endParaRPr sz="1200" b="1">
                <a:latin typeface="+mn-lt"/>
              </a:endParaRPr>
            </a:p>
          </p:txBody>
        </p:sp>
        <p:sp>
          <p:nvSpPr>
            <p:cNvPr id="77" name="object 77"/>
            <p:cNvSpPr/>
            <p:nvPr/>
          </p:nvSpPr>
          <p:spPr>
            <a:xfrm>
              <a:off x="4038600" y="889000"/>
              <a:ext cx="838200" cy="368300"/>
            </a:xfrm>
            <a:custGeom>
              <a:avLst/>
              <a:gdLst/>
              <a:ahLst/>
              <a:cxnLst/>
              <a:rect l="l" t="t" r="r" b="b"/>
              <a:pathLst>
                <a:path w="838200" h="368300">
                  <a:moveTo>
                    <a:pt x="635635" y="368300"/>
                  </a:moveTo>
                  <a:lnTo>
                    <a:pt x="635635" y="276225"/>
                  </a:lnTo>
                  <a:lnTo>
                    <a:pt x="0" y="276225"/>
                  </a:lnTo>
                  <a:lnTo>
                    <a:pt x="0" y="92075"/>
                  </a:lnTo>
                  <a:lnTo>
                    <a:pt x="635635" y="92075"/>
                  </a:lnTo>
                  <a:lnTo>
                    <a:pt x="635635" y="0"/>
                  </a:lnTo>
                  <a:lnTo>
                    <a:pt x="838200" y="184150"/>
                  </a:lnTo>
                  <a:lnTo>
                    <a:pt x="635635" y="368300"/>
                  </a:lnTo>
                  <a:close/>
                </a:path>
              </a:pathLst>
            </a:custGeom>
            <a:ln w="9534">
              <a:solidFill>
                <a:srgbClr val="000000"/>
              </a:solidFill>
            </a:ln>
          </p:spPr>
          <p:txBody>
            <a:bodyPr wrap="square" lIns="0" tIns="0" rIns="0" bIns="0" rtlCol="0"/>
            <a:lstStyle/>
            <a:p>
              <a:endParaRPr sz="1200" b="1">
                <a:latin typeface="+mn-lt"/>
              </a:endParaRPr>
            </a:p>
          </p:txBody>
        </p:sp>
      </p:grpSp>
    </p:spTree>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810914" y="395494"/>
            <a:ext cx="7956062" cy="328776"/>
          </a:xfrm>
          <a:prstGeom prst="rect">
            <a:avLst/>
          </a:prstGeom>
        </p:spPr>
        <p:txBody>
          <a:bodyPr spcFirstLastPara="1" vert="horz" wrap="square" lIns="0" tIns="8096" rIns="0" bIns="0" rtlCol="0" anchor="ctr" anchorCtr="0">
            <a:spAutoFit/>
          </a:bodyPr>
          <a:lstStyle/>
          <a:p>
            <a:pPr marL="9525" algn="ctr">
              <a:spcBef>
                <a:spcPts val="94"/>
              </a:spcBef>
            </a:pPr>
            <a:r>
              <a:rPr lang="en-US" sz="2000" b="1" dirty="0" err="1">
                <a:solidFill>
                  <a:schemeClr val="accent1">
                    <a:lumMod val="50000"/>
                  </a:schemeClr>
                </a:solidFill>
              </a:rPr>
              <a:t>K</a:t>
            </a:r>
            <a:r>
              <a:rPr sz="2000" b="1" dirty="0" err="1">
                <a:solidFill>
                  <a:schemeClr val="accent1">
                    <a:lumMod val="50000"/>
                  </a:schemeClr>
                </a:solidFill>
              </a:rPr>
              <a:t>ỹ</a:t>
            </a:r>
            <a:r>
              <a:rPr sz="2000" b="1" dirty="0">
                <a:solidFill>
                  <a:schemeClr val="accent1">
                    <a:lumMod val="50000"/>
                  </a:schemeClr>
                </a:solidFill>
              </a:rPr>
              <a:t> thuật áp suất cao (HPP) trong chế biến và bảo quản thủy sản</a:t>
            </a:r>
          </a:p>
        </p:txBody>
      </p:sp>
      <p:sp>
        <p:nvSpPr>
          <p:cNvPr id="4" name="object 4"/>
          <p:cNvSpPr txBox="1"/>
          <p:nvPr/>
        </p:nvSpPr>
        <p:spPr>
          <a:xfrm>
            <a:off x="810914" y="1030086"/>
            <a:ext cx="7815384" cy="2843727"/>
          </a:xfrm>
          <a:prstGeom prst="rect">
            <a:avLst/>
          </a:prstGeom>
        </p:spPr>
        <p:txBody>
          <a:bodyPr vert="horz" wrap="square" lIns="0" tIns="9525" rIns="0" bIns="0" rtlCol="0">
            <a:spAutoFit/>
          </a:bodyPr>
          <a:lstStyle/>
          <a:p>
            <a:pPr marL="54769" lvl="2">
              <a:spcBef>
                <a:spcPts val="75"/>
              </a:spcBef>
              <a:tabLst>
                <a:tab pos="481489" algn="l"/>
              </a:tabLst>
            </a:pPr>
            <a:r>
              <a:rPr sz="1200" b="1" i="1" dirty="0">
                <a:solidFill>
                  <a:srgbClr val="6600FF"/>
                </a:solidFill>
              </a:rPr>
              <a:t>Giới</a:t>
            </a:r>
            <a:r>
              <a:rPr sz="1200" b="1" i="1" spc="-11" dirty="0">
                <a:solidFill>
                  <a:srgbClr val="6600FF"/>
                </a:solidFill>
              </a:rPr>
              <a:t> </a:t>
            </a:r>
            <a:r>
              <a:rPr sz="1200" b="1" i="1" spc="-8" dirty="0">
                <a:solidFill>
                  <a:srgbClr val="6600FF"/>
                </a:solidFill>
              </a:rPr>
              <a:t>thiệu</a:t>
            </a:r>
            <a:endParaRPr sz="1200" dirty="0"/>
          </a:p>
          <a:p>
            <a:pPr marL="161449" lvl="3" indent="-106680">
              <a:spcBef>
                <a:spcPts val="1001"/>
              </a:spcBef>
              <a:buChar char="-"/>
              <a:tabLst>
                <a:tab pos="161449" algn="l"/>
              </a:tabLst>
            </a:pPr>
            <a:r>
              <a:rPr sz="1200" dirty="0">
                <a:solidFill>
                  <a:schemeClr val="tx1"/>
                </a:solidFill>
              </a:rPr>
              <a:t>HPP</a:t>
            </a:r>
            <a:r>
              <a:rPr sz="1200" b="1" dirty="0">
                <a:solidFill>
                  <a:schemeClr val="tx1"/>
                </a:solidFill>
              </a:rPr>
              <a:t>:</a:t>
            </a:r>
            <a:r>
              <a:rPr sz="1200" b="1" spc="-38" dirty="0">
                <a:solidFill>
                  <a:schemeClr val="tx1"/>
                </a:solidFill>
              </a:rPr>
              <a:t> </a:t>
            </a:r>
            <a:r>
              <a:rPr sz="1200" dirty="0">
                <a:solidFill>
                  <a:schemeClr val="tx1"/>
                </a:solidFill>
              </a:rPr>
              <a:t>High</a:t>
            </a:r>
            <a:r>
              <a:rPr sz="1200" spc="-4" dirty="0">
                <a:solidFill>
                  <a:schemeClr val="tx1"/>
                </a:solidFill>
              </a:rPr>
              <a:t> </a:t>
            </a:r>
            <a:r>
              <a:rPr sz="1200" dirty="0">
                <a:solidFill>
                  <a:schemeClr val="tx1"/>
                </a:solidFill>
              </a:rPr>
              <a:t>Pressure</a:t>
            </a:r>
            <a:r>
              <a:rPr sz="1200" spc="-49" dirty="0">
                <a:solidFill>
                  <a:schemeClr val="tx1"/>
                </a:solidFill>
              </a:rPr>
              <a:t> </a:t>
            </a:r>
            <a:r>
              <a:rPr sz="1200" spc="-8" dirty="0">
                <a:solidFill>
                  <a:schemeClr val="tx1"/>
                </a:solidFill>
              </a:rPr>
              <a:t>Processing</a:t>
            </a:r>
            <a:endParaRPr sz="1200" dirty="0">
              <a:solidFill>
                <a:schemeClr val="tx1"/>
              </a:solidFill>
            </a:endParaRPr>
          </a:p>
          <a:p>
            <a:pPr marL="161449" lvl="3" indent="-106680">
              <a:spcBef>
                <a:spcPts val="633"/>
              </a:spcBef>
              <a:buChar char="-"/>
              <a:tabLst>
                <a:tab pos="161449" algn="l"/>
                <a:tab pos="2378393" algn="l"/>
              </a:tabLst>
            </a:pPr>
            <a:r>
              <a:rPr sz="1200" dirty="0"/>
              <a:t>Sử</a:t>
            </a:r>
            <a:r>
              <a:rPr sz="1200" spc="-71" dirty="0"/>
              <a:t> </a:t>
            </a:r>
            <a:r>
              <a:rPr sz="1200" dirty="0"/>
              <a:t>dụng</a:t>
            </a:r>
            <a:r>
              <a:rPr sz="1200" spc="23" dirty="0"/>
              <a:t> </a:t>
            </a:r>
            <a:r>
              <a:rPr sz="1200" dirty="0"/>
              <a:t>áp</a:t>
            </a:r>
            <a:r>
              <a:rPr sz="1200" spc="23" dirty="0"/>
              <a:t> </a:t>
            </a:r>
            <a:r>
              <a:rPr sz="1200" dirty="0"/>
              <a:t>suất cao</a:t>
            </a:r>
            <a:r>
              <a:rPr sz="1200" spc="-30" dirty="0"/>
              <a:t> </a:t>
            </a:r>
            <a:r>
              <a:rPr sz="1200" dirty="0"/>
              <a:t>(</a:t>
            </a:r>
            <a:r>
              <a:rPr sz="1200" spc="-11" dirty="0"/>
              <a:t> </a:t>
            </a:r>
            <a:r>
              <a:rPr sz="1200" spc="-19" dirty="0"/>
              <a:t>400</a:t>
            </a:r>
            <a:r>
              <a:rPr lang="en-US" sz="1200" spc="-19" dirty="0"/>
              <a:t> - </a:t>
            </a:r>
            <a:r>
              <a:rPr sz="1200" dirty="0"/>
              <a:t>1000</a:t>
            </a:r>
            <a:r>
              <a:rPr sz="1200" spc="4" dirty="0"/>
              <a:t> </a:t>
            </a:r>
            <a:r>
              <a:rPr sz="1200" dirty="0"/>
              <a:t>Mpa)</a:t>
            </a:r>
            <a:r>
              <a:rPr sz="1200" spc="-19" dirty="0"/>
              <a:t> </a:t>
            </a:r>
            <a:r>
              <a:rPr sz="1200" dirty="0"/>
              <a:t>để</a:t>
            </a:r>
            <a:r>
              <a:rPr sz="1200" spc="11" dirty="0"/>
              <a:t> </a:t>
            </a:r>
            <a:r>
              <a:rPr sz="1200" dirty="0"/>
              <a:t>tạo</a:t>
            </a:r>
            <a:r>
              <a:rPr sz="1200" spc="-38" dirty="0"/>
              <a:t> </a:t>
            </a:r>
            <a:r>
              <a:rPr sz="1200" dirty="0"/>
              <a:t>ra</a:t>
            </a:r>
            <a:r>
              <a:rPr sz="1200" spc="-38" dirty="0"/>
              <a:t> </a:t>
            </a:r>
            <a:r>
              <a:rPr sz="1200" dirty="0"/>
              <a:t>sản</a:t>
            </a:r>
            <a:r>
              <a:rPr sz="1200" spc="-38" dirty="0"/>
              <a:t> </a:t>
            </a:r>
            <a:r>
              <a:rPr sz="1200" dirty="0"/>
              <a:t>phẩm</a:t>
            </a:r>
            <a:r>
              <a:rPr sz="1200" spc="30" dirty="0"/>
              <a:t> </a:t>
            </a:r>
            <a:r>
              <a:rPr sz="1200" dirty="0"/>
              <a:t>thực</a:t>
            </a:r>
            <a:r>
              <a:rPr sz="1200" spc="-71" dirty="0"/>
              <a:t> </a:t>
            </a:r>
            <a:r>
              <a:rPr sz="1200" dirty="0"/>
              <a:t>phẩm</a:t>
            </a:r>
            <a:r>
              <a:rPr sz="1200" spc="34" dirty="0"/>
              <a:t> </a:t>
            </a:r>
            <a:r>
              <a:rPr sz="1200" spc="-15" dirty="0"/>
              <a:t>mới.</a:t>
            </a:r>
            <a:endParaRPr sz="1200" dirty="0"/>
          </a:p>
          <a:p>
            <a:pPr marL="161449" lvl="3" indent="-106680">
              <a:spcBef>
                <a:spcPts val="633"/>
              </a:spcBef>
              <a:buChar char="-"/>
              <a:tabLst>
                <a:tab pos="161449" algn="l"/>
              </a:tabLst>
            </a:pPr>
            <a:r>
              <a:rPr sz="1200" dirty="0"/>
              <a:t>Áp</a:t>
            </a:r>
            <a:r>
              <a:rPr sz="1200" spc="-53" dirty="0"/>
              <a:t> </a:t>
            </a:r>
            <a:r>
              <a:rPr sz="1200" dirty="0"/>
              <a:t>suất</a:t>
            </a:r>
            <a:r>
              <a:rPr sz="1200" spc="-8" dirty="0"/>
              <a:t> </a:t>
            </a:r>
            <a:r>
              <a:rPr sz="1200" dirty="0"/>
              <a:t>vô</a:t>
            </a:r>
            <a:r>
              <a:rPr sz="1200" spc="-45" dirty="0"/>
              <a:t> </a:t>
            </a:r>
            <a:r>
              <a:rPr sz="1200" dirty="0"/>
              <a:t>hoạt</a:t>
            </a:r>
            <a:r>
              <a:rPr sz="1200" spc="-8" dirty="0"/>
              <a:t> </a:t>
            </a:r>
            <a:r>
              <a:rPr sz="1200" dirty="0"/>
              <a:t>hầu</a:t>
            </a:r>
            <a:r>
              <a:rPr sz="1200" spc="11" dirty="0"/>
              <a:t> </a:t>
            </a:r>
            <a:r>
              <a:rPr sz="1200" dirty="0"/>
              <a:t>hết</a:t>
            </a:r>
            <a:r>
              <a:rPr sz="1200" spc="-11" dirty="0"/>
              <a:t> </a:t>
            </a:r>
            <a:r>
              <a:rPr sz="1200" dirty="0"/>
              <a:t>vi</a:t>
            </a:r>
            <a:r>
              <a:rPr sz="1200" spc="-38" dirty="0"/>
              <a:t> </a:t>
            </a:r>
            <a:r>
              <a:rPr sz="1200" dirty="0"/>
              <a:t>sinh</a:t>
            </a:r>
            <a:r>
              <a:rPr sz="1200" spc="-41" dirty="0"/>
              <a:t> </a:t>
            </a:r>
            <a:r>
              <a:rPr sz="1200" dirty="0"/>
              <a:t>vật</a:t>
            </a:r>
            <a:r>
              <a:rPr sz="1200" spc="-8" dirty="0"/>
              <a:t> </a:t>
            </a:r>
            <a:r>
              <a:rPr sz="1200" dirty="0"/>
              <a:t>là</a:t>
            </a:r>
            <a:r>
              <a:rPr sz="1200" spc="4" dirty="0"/>
              <a:t> </a:t>
            </a:r>
            <a:r>
              <a:rPr sz="1200" dirty="0"/>
              <a:t>≥</a:t>
            </a:r>
            <a:r>
              <a:rPr sz="1200" spc="-30" dirty="0"/>
              <a:t> </a:t>
            </a:r>
            <a:r>
              <a:rPr sz="1200" dirty="0"/>
              <a:t>60.000</a:t>
            </a:r>
            <a:r>
              <a:rPr sz="1200" spc="11" dirty="0"/>
              <a:t> </a:t>
            </a:r>
            <a:r>
              <a:rPr sz="1200" dirty="0"/>
              <a:t>pounds</a:t>
            </a:r>
            <a:r>
              <a:rPr sz="1200" spc="30" dirty="0"/>
              <a:t> </a:t>
            </a:r>
            <a:r>
              <a:rPr sz="1200" spc="-8" dirty="0"/>
              <a:t>/inch</a:t>
            </a:r>
            <a:r>
              <a:rPr sz="1200" spc="-11" baseline="23148" dirty="0"/>
              <a:t>2</a:t>
            </a:r>
            <a:endParaRPr sz="1200" baseline="23148" dirty="0"/>
          </a:p>
          <a:p>
            <a:pPr marL="161449" lvl="3" indent="-106680">
              <a:spcBef>
                <a:spcPts val="1084"/>
              </a:spcBef>
              <a:buChar char="-"/>
              <a:tabLst>
                <a:tab pos="161449" algn="l"/>
              </a:tabLst>
            </a:pPr>
            <a:r>
              <a:rPr sz="1200" dirty="0"/>
              <a:t>Duy</a:t>
            </a:r>
            <a:r>
              <a:rPr sz="1200" spc="-23" dirty="0"/>
              <a:t> </a:t>
            </a:r>
            <a:r>
              <a:rPr sz="1200" dirty="0"/>
              <a:t>trì</a:t>
            </a:r>
            <a:r>
              <a:rPr sz="1200" spc="-49" dirty="0"/>
              <a:t> </a:t>
            </a:r>
            <a:r>
              <a:rPr sz="1200" dirty="0"/>
              <a:t>chất</a:t>
            </a:r>
            <a:r>
              <a:rPr sz="1200" spc="4" dirty="0"/>
              <a:t> </a:t>
            </a:r>
            <a:r>
              <a:rPr sz="1200" dirty="0"/>
              <a:t>lượng, sự</a:t>
            </a:r>
            <a:r>
              <a:rPr sz="1200" spc="-19" dirty="0"/>
              <a:t> </a:t>
            </a:r>
            <a:r>
              <a:rPr sz="1200" dirty="0"/>
              <a:t>tươi</a:t>
            </a:r>
            <a:r>
              <a:rPr sz="1200" spc="-79" dirty="0"/>
              <a:t> </a:t>
            </a:r>
            <a:r>
              <a:rPr sz="1200" dirty="0"/>
              <a:t>mát tự</a:t>
            </a:r>
            <a:r>
              <a:rPr sz="1200" spc="-68" dirty="0"/>
              <a:t> </a:t>
            </a:r>
            <a:r>
              <a:rPr sz="1200" dirty="0"/>
              <a:t>nhiên,</a:t>
            </a:r>
            <a:r>
              <a:rPr sz="1200" spc="56" dirty="0"/>
              <a:t> </a:t>
            </a:r>
            <a:r>
              <a:rPr sz="1200" dirty="0"/>
              <a:t>và</a:t>
            </a:r>
            <a:r>
              <a:rPr sz="1200" spc="-34" dirty="0"/>
              <a:t> </a:t>
            </a:r>
            <a:r>
              <a:rPr sz="1200" dirty="0"/>
              <a:t>kéo</a:t>
            </a:r>
            <a:r>
              <a:rPr sz="1200" spc="-30" dirty="0"/>
              <a:t> </a:t>
            </a:r>
            <a:r>
              <a:rPr sz="1200" dirty="0"/>
              <a:t>dài</a:t>
            </a:r>
            <a:r>
              <a:rPr sz="1200" spc="23" dirty="0"/>
              <a:t> </a:t>
            </a:r>
            <a:r>
              <a:rPr sz="1200" dirty="0"/>
              <a:t>thời</a:t>
            </a:r>
            <a:r>
              <a:rPr sz="1200" spc="-30" dirty="0"/>
              <a:t> </a:t>
            </a:r>
            <a:r>
              <a:rPr sz="1200" dirty="0"/>
              <a:t>hạn</a:t>
            </a:r>
            <a:r>
              <a:rPr sz="1200" spc="-30" dirty="0"/>
              <a:t> </a:t>
            </a:r>
            <a:r>
              <a:rPr sz="1200" dirty="0"/>
              <a:t>sử</a:t>
            </a:r>
            <a:r>
              <a:rPr sz="1200" spc="-19" dirty="0"/>
              <a:t> </a:t>
            </a:r>
            <a:r>
              <a:rPr sz="1200" dirty="0"/>
              <a:t>dụng</a:t>
            </a:r>
            <a:r>
              <a:rPr sz="1200" spc="23" dirty="0"/>
              <a:t> </a:t>
            </a:r>
            <a:r>
              <a:rPr sz="1200" dirty="0"/>
              <a:t>sản</a:t>
            </a:r>
            <a:r>
              <a:rPr sz="1200" spc="-30" dirty="0"/>
              <a:t> </a:t>
            </a:r>
            <a:r>
              <a:rPr sz="1200" spc="-8" dirty="0"/>
              <a:t>phẩm.</a:t>
            </a:r>
            <a:endParaRPr sz="1200" dirty="0"/>
          </a:p>
          <a:p>
            <a:pPr marL="161449" lvl="3" indent="-106680">
              <a:spcBef>
                <a:spcPts val="1084"/>
              </a:spcBef>
              <a:buChar char="-"/>
              <a:tabLst>
                <a:tab pos="161449" algn="l"/>
              </a:tabLst>
            </a:pPr>
            <a:r>
              <a:rPr sz="1200" dirty="0"/>
              <a:t>Áp</a:t>
            </a:r>
            <a:r>
              <a:rPr sz="1200" spc="-45" dirty="0"/>
              <a:t> </a:t>
            </a:r>
            <a:r>
              <a:rPr sz="1200" dirty="0"/>
              <a:t>suất tác</a:t>
            </a:r>
            <a:r>
              <a:rPr sz="1200" spc="-68" dirty="0"/>
              <a:t> </a:t>
            </a:r>
            <a:r>
              <a:rPr sz="1200" dirty="0"/>
              <a:t>dụng</a:t>
            </a:r>
            <a:r>
              <a:rPr sz="1200" spc="15" dirty="0"/>
              <a:t> </a:t>
            </a:r>
            <a:r>
              <a:rPr sz="1200" dirty="0"/>
              <a:t>đồng</a:t>
            </a:r>
            <a:r>
              <a:rPr sz="1200" spc="15" dirty="0"/>
              <a:t> </a:t>
            </a:r>
            <a:r>
              <a:rPr sz="1200" dirty="0"/>
              <a:t>nhất</a:t>
            </a:r>
            <a:r>
              <a:rPr sz="1200" spc="53" dirty="0"/>
              <a:t> </a:t>
            </a:r>
            <a:r>
              <a:rPr sz="1200" dirty="0"/>
              <a:t>trên</a:t>
            </a:r>
            <a:r>
              <a:rPr sz="1200" spc="-38" dirty="0"/>
              <a:t> </a:t>
            </a:r>
            <a:r>
              <a:rPr sz="1200" dirty="0"/>
              <a:t>toàn</a:t>
            </a:r>
            <a:r>
              <a:rPr sz="1200" spc="-30" dirty="0"/>
              <a:t> </a:t>
            </a:r>
            <a:r>
              <a:rPr sz="1200" dirty="0"/>
              <a:t>sản</a:t>
            </a:r>
            <a:r>
              <a:rPr sz="1200" spc="-34" dirty="0"/>
              <a:t> </a:t>
            </a:r>
            <a:r>
              <a:rPr sz="1200" dirty="0"/>
              <a:t>phẩm</a:t>
            </a:r>
            <a:r>
              <a:rPr sz="1200" spc="30" dirty="0"/>
              <a:t> </a:t>
            </a:r>
            <a:r>
              <a:rPr sz="1200" dirty="0"/>
              <a:t>thực</a:t>
            </a:r>
            <a:r>
              <a:rPr sz="1200" spc="-11" dirty="0"/>
              <a:t> </a:t>
            </a:r>
            <a:r>
              <a:rPr sz="1200" spc="-8" dirty="0"/>
              <a:t>phẩm.</a:t>
            </a:r>
            <a:endParaRPr sz="1200" dirty="0"/>
          </a:p>
          <a:p>
            <a:pPr marL="54769">
              <a:spcBef>
                <a:spcPts val="1080"/>
              </a:spcBef>
            </a:pPr>
            <a:r>
              <a:rPr sz="1200" b="1" i="1" dirty="0" err="1">
                <a:solidFill>
                  <a:srgbClr val="6600FF"/>
                </a:solidFill>
              </a:rPr>
              <a:t>Những</a:t>
            </a:r>
            <a:r>
              <a:rPr sz="1200" b="1" i="1" spc="-30" dirty="0">
                <a:solidFill>
                  <a:srgbClr val="6600FF"/>
                </a:solidFill>
              </a:rPr>
              <a:t> </a:t>
            </a:r>
            <a:r>
              <a:rPr sz="1200" b="1" i="1" dirty="0">
                <a:solidFill>
                  <a:srgbClr val="6600FF"/>
                </a:solidFill>
              </a:rPr>
              <a:t>đặc</a:t>
            </a:r>
            <a:r>
              <a:rPr sz="1200" b="1" i="1" spc="-11" dirty="0">
                <a:solidFill>
                  <a:srgbClr val="6600FF"/>
                </a:solidFill>
              </a:rPr>
              <a:t> </a:t>
            </a:r>
            <a:r>
              <a:rPr sz="1200" b="1" i="1" dirty="0">
                <a:solidFill>
                  <a:srgbClr val="6600FF"/>
                </a:solidFill>
              </a:rPr>
              <a:t>trưng</a:t>
            </a:r>
            <a:r>
              <a:rPr sz="1200" b="1" i="1" spc="19" dirty="0">
                <a:solidFill>
                  <a:srgbClr val="6600FF"/>
                </a:solidFill>
              </a:rPr>
              <a:t> </a:t>
            </a:r>
            <a:r>
              <a:rPr sz="1200" b="1" i="1" dirty="0">
                <a:solidFill>
                  <a:srgbClr val="6600FF"/>
                </a:solidFill>
              </a:rPr>
              <a:t>của</a:t>
            </a:r>
            <a:r>
              <a:rPr sz="1200" b="1" i="1" spc="-11" dirty="0">
                <a:solidFill>
                  <a:srgbClr val="6600FF"/>
                </a:solidFill>
              </a:rPr>
              <a:t> </a:t>
            </a:r>
            <a:r>
              <a:rPr sz="1200" b="1" i="1" dirty="0">
                <a:solidFill>
                  <a:srgbClr val="6600FF"/>
                </a:solidFill>
              </a:rPr>
              <a:t>quá</a:t>
            </a:r>
            <a:r>
              <a:rPr sz="1200" b="1" i="1" spc="-68" dirty="0">
                <a:solidFill>
                  <a:srgbClr val="6600FF"/>
                </a:solidFill>
              </a:rPr>
              <a:t> </a:t>
            </a:r>
            <a:r>
              <a:rPr sz="1200" b="1" i="1" dirty="0">
                <a:solidFill>
                  <a:srgbClr val="6600FF"/>
                </a:solidFill>
              </a:rPr>
              <a:t>trình</a:t>
            </a:r>
            <a:r>
              <a:rPr sz="1200" b="1" i="1" spc="-30" dirty="0">
                <a:solidFill>
                  <a:srgbClr val="6600FF"/>
                </a:solidFill>
              </a:rPr>
              <a:t> </a:t>
            </a:r>
            <a:r>
              <a:rPr sz="1200" b="1" i="1" dirty="0">
                <a:solidFill>
                  <a:srgbClr val="6600FF"/>
                </a:solidFill>
              </a:rPr>
              <a:t>chế</a:t>
            </a:r>
            <a:r>
              <a:rPr sz="1200" b="1" i="1" spc="-15" dirty="0">
                <a:solidFill>
                  <a:srgbClr val="6600FF"/>
                </a:solidFill>
              </a:rPr>
              <a:t> </a:t>
            </a:r>
            <a:r>
              <a:rPr sz="1200" b="1" i="1" dirty="0">
                <a:solidFill>
                  <a:srgbClr val="6600FF"/>
                </a:solidFill>
              </a:rPr>
              <a:t>biến</a:t>
            </a:r>
            <a:r>
              <a:rPr sz="1200" b="1" i="1" spc="-30" dirty="0">
                <a:solidFill>
                  <a:srgbClr val="6600FF"/>
                </a:solidFill>
              </a:rPr>
              <a:t> </a:t>
            </a:r>
            <a:r>
              <a:rPr sz="1200" b="1" i="1" dirty="0">
                <a:solidFill>
                  <a:srgbClr val="6600FF"/>
                </a:solidFill>
              </a:rPr>
              <a:t>áp</a:t>
            </a:r>
            <a:r>
              <a:rPr sz="1200" b="1" i="1" spc="23" dirty="0">
                <a:solidFill>
                  <a:srgbClr val="6600FF"/>
                </a:solidFill>
              </a:rPr>
              <a:t> </a:t>
            </a:r>
            <a:r>
              <a:rPr sz="1200" b="1" i="1" dirty="0">
                <a:solidFill>
                  <a:srgbClr val="6600FF"/>
                </a:solidFill>
              </a:rPr>
              <a:t>suất</a:t>
            </a:r>
            <a:r>
              <a:rPr sz="1200" b="1" i="1" spc="4" dirty="0">
                <a:solidFill>
                  <a:srgbClr val="6600FF"/>
                </a:solidFill>
              </a:rPr>
              <a:t> </a:t>
            </a:r>
            <a:r>
              <a:rPr sz="1200" b="1" i="1" spc="-19" dirty="0">
                <a:solidFill>
                  <a:srgbClr val="6600FF"/>
                </a:solidFill>
              </a:rPr>
              <a:t>cao</a:t>
            </a:r>
            <a:endParaRPr sz="1200" dirty="0"/>
          </a:p>
          <a:p>
            <a:pPr marL="154305" indent="-99536">
              <a:spcBef>
                <a:spcPts val="638"/>
              </a:spcBef>
              <a:buChar char="-"/>
              <a:tabLst>
                <a:tab pos="154305" algn="l"/>
              </a:tabLst>
            </a:pPr>
            <a:r>
              <a:rPr sz="1200" dirty="0"/>
              <a:t>Tiến</a:t>
            </a:r>
            <a:r>
              <a:rPr sz="1200" spc="8" dirty="0"/>
              <a:t> </a:t>
            </a:r>
            <a:r>
              <a:rPr sz="1200" dirty="0"/>
              <a:t>hành</a:t>
            </a:r>
            <a:r>
              <a:rPr sz="1200" spc="15" dirty="0"/>
              <a:t> </a:t>
            </a:r>
            <a:r>
              <a:rPr sz="1200" dirty="0"/>
              <a:t>ở</a:t>
            </a:r>
            <a:r>
              <a:rPr sz="1200" spc="-60" dirty="0"/>
              <a:t> </a:t>
            </a:r>
            <a:r>
              <a:rPr sz="1200" dirty="0"/>
              <a:t>nhiệt</a:t>
            </a:r>
            <a:r>
              <a:rPr sz="1200" spc="49" dirty="0"/>
              <a:t> </a:t>
            </a:r>
            <a:r>
              <a:rPr sz="1200" dirty="0"/>
              <a:t>độ</a:t>
            </a:r>
            <a:r>
              <a:rPr sz="1200" spc="-34" dirty="0"/>
              <a:t> </a:t>
            </a:r>
            <a:r>
              <a:rPr sz="1200" dirty="0"/>
              <a:t>thấp</a:t>
            </a:r>
            <a:r>
              <a:rPr sz="1200" spc="-38" dirty="0"/>
              <a:t> </a:t>
            </a:r>
            <a:r>
              <a:rPr sz="1200" dirty="0"/>
              <a:t>nhưng</a:t>
            </a:r>
            <a:r>
              <a:rPr sz="1200" spc="15" dirty="0"/>
              <a:t> </a:t>
            </a:r>
            <a:r>
              <a:rPr sz="1200" dirty="0"/>
              <a:t>vô</a:t>
            </a:r>
            <a:r>
              <a:rPr sz="1200" spc="-34" dirty="0"/>
              <a:t> </a:t>
            </a:r>
            <a:r>
              <a:rPr sz="1200" dirty="0"/>
              <a:t>hoạt</a:t>
            </a:r>
            <a:r>
              <a:rPr sz="1200" spc="49" dirty="0"/>
              <a:t> </a:t>
            </a:r>
            <a:r>
              <a:rPr sz="1200" dirty="0"/>
              <a:t>được</a:t>
            </a:r>
            <a:r>
              <a:rPr sz="1200" spc="-68" dirty="0"/>
              <a:t> </a:t>
            </a:r>
            <a:r>
              <a:rPr sz="1200" dirty="0"/>
              <a:t>các</a:t>
            </a:r>
            <a:r>
              <a:rPr sz="1200" spc="-19" dirty="0"/>
              <a:t> </a:t>
            </a:r>
            <a:r>
              <a:rPr sz="1200" dirty="0"/>
              <a:t>vi</a:t>
            </a:r>
            <a:r>
              <a:rPr sz="1200" spc="-38" dirty="0"/>
              <a:t> </a:t>
            </a:r>
            <a:r>
              <a:rPr sz="1200" dirty="0"/>
              <a:t>sinh</a:t>
            </a:r>
            <a:r>
              <a:rPr sz="1200" spc="15" dirty="0"/>
              <a:t> </a:t>
            </a:r>
            <a:r>
              <a:rPr sz="1200" dirty="0"/>
              <a:t>vật và</a:t>
            </a:r>
            <a:r>
              <a:rPr sz="1200" spc="-38" dirty="0"/>
              <a:t> </a:t>
            </a:r>
            <a:r>
              <a:rPr sz="1200" spc="-8" dirty="0"/>
              <a:t>enzyme.</a:t>
            </a:r>
            <a:endParaRPr sz="1200" dirty="0"/>
          </a:p>
          <a:p>
            <a:pPr marL="125730" indent="-106680">
              <a:spcBef>
                <a:spcPts val="633"/>
              </a:spcBef>
              <a:buChar char="-"/>
              <a:tabLst>
                <a:tab pos="125730" algn="l"/>
              </a:tabLst>
            </a:pPr>
            <a:r>
              <a:rPr sz="1200" dirty="0"/>
              <a:t>Chất</a:t>
            </a:r>
            <a:r>
              <a:rPr sz="1200" spc="-11" dirty="0"/>
              <a:t> </a:t>
            </a:r>
            <a:r>
              <a:rPr sz="1200" dirty="0"/>
              <a:t>lượng</a:t>
            </a:r>
            <a:r>
              <a:rPr sz="1200" spc="-34" dirty="0"/>
              <a:t> </a:t>
            </a:r>
            <a:r>
              <a:rPr sz="1200" dirty="0"/>
              <a:t>thực</a:t>
            </a:r>
            <a:r>
              <a:rPr sz="1200" spc="-15" dirty="0"/>
              <a:t> </a:t>
            </a:r>
            <a:r>
              <a:rPr sz="1200" dirty="0"/>
              <a:t>phẩm</a:t>
            </a:r>
            <a:r>
              <a:rPr sz="1200" spc="30" dirty="0"/>
              <a:t> </a:t>
            </a:r>
            <a:r>
              <a:rPr sz="1200" dirty="0"/>
              <a:t>chế</a:t>
            </a:r>
            <a:r>
              <a:rPr sz="1200" spc="-34" dirty="0"/>
              <a:t> </a:t>
            </a:r>
            <a:r>
              <a:rPr sz="1200" dirty="0"/>
              <a:t>biến</a:t>
            </a:r>
            <a:r>
              <a:rPr sz="1200" spc="15" dirty="0"/>
              <a:t> </a:t>
            </a:r>
            <a:r>
              <a:rPr sz="1200" dirty="0"/>
              <a:t>tương</a:t>
            </a:r>
            <a:r>
              <a:rPr sz="1200" spc="-30" dirty="0"/>
              <a:t> </a:t>
            </a:r>
            <a:r>
              <a:rPr sz="1200" dirty="0"/>
              <a:t>tự</a:t>
            </a:r>
            <a:r>
              <a:rPr sz="1200" spc="-75" dirty="0"/>
              <a:t> </a:t>
            </a:r>
            <a:r>
              <a:rPr sz="1200" dirty="0"/>
              <a:t>như</a:t>
            </a:r>
            <a:r>
              <a:rPr sz="1200" spc="-23" dirty="0"/>
              <a:t> </a:t>
            </a:r>
            <a:r>
              <a:rPr sz="1200" dirty="0"/>
              <a:t>sản</a:t>
            </a:r>
            <a:r>
              <a:rPr sz="1200" spc="15" dirty="0"/>
              <a:t> </a:t>
            </a:r>
            <a:r>
              <a:rPr sz="1200" dirty="0"/>
              <a:t>phẩm</a:t>
            </a:r>
            <a:r>
              <a:rPr sz="1200" spc="-15" dirty="0"/>
              <a:t> </a:t>
            </a:r>
            <a:r>
              <a:rPr sz="1200" spc="-8" dirty="0"/>
              <a:t>tươi.</a:t>
            </a:r>
            <a:endParaRPr sz="1200" dirty="0"/>
          </a:p>
          <a:p>
            <a:pPr marL="161449" indent="-106680">
              <a:spcBef>
                <a:spcPts val="998"/>
              </a:spcBef>
              <a:buChar char="-"/>
              <a:tabLst>
                <a:tab pos="161449" algn="l"/>
              </a:tabLst>
            </a:pPr>
            <a:r>
              <a:rPr sz="1200" dirty="0"/>
              <a:t>Sản</a:t>
            </a:r>
            <a:r>
              <a:rPr sz="1200" spc="-26" dirty="0"/>
              <a:t> </a:t>
            </a:r>
            <a:r>
              <a:rPr sz="1200" dirty="0"/>
              <a:t>phẩm</a:t>
            </a:r>
            <a:r>
              <a:rPr sz="1200" spc="49" dirty="0"/>
              <a:t> </a:t>
            </a:r>
            <a:r>
              <a:rPr sz="1200" dirty="0"/>
              <a:t>chế</a:t>
            </a:r>
            <a:r>
              <a:rPr sz="1200" spc="-23" dirty="0"/>
              <a:t> </a:t>
            </a:r>
            <a:r>
              <a:rPr sz="1200" dirty="0"/>
              <a:t>biến</a:t>
            </a:r>
            <a:r>
              <a:rPr sz="1200" spc="30" dirty="0"/>
              <a:t> </a:t>
            </a:r>
            <a:r>
              <a:rPr sz="1200" dirty="0"/>
              <a:t>từ</a:t>
            </a:r>
            <a:r>
              <a:rPr sz="1200" spc="-60" dirty="0"/>
              <a:t> </a:t>
            </a:r>
            <a:r>
              <a:rPr sz="1200" dirty="0"/>
              <a:t>kỹ</a:t>
            </a:r>
            <a:r>
              <a:rPr sz="1200" spc="-8" dirty="0"/>
              <a:t> </a:t>
            </a:r>
            <a:r>
              <a:rPr sz="1200" dirty="0"/>
              <a:t>thuật</a:t>
            </a:r>
            <a:r>
              <a:rPr sz="1200" spc="15" dirty="0"/>
              <a:t> </a:t>
            </a:r>
            <a:r>
              <a:rPr sz="1200" dirty="0"/>
              <a:t>HPP</a:t>
            </a:r>
            <a:r>
              <a:rPr sz="1200" spc="-8" dirty="0"/>
              <a:t> </a:t>
            </a:r>
            <a:r>
              <a:rPr sz="1200" dirty="0"/>
              <a:t>thì</a:t>
            </a:r>
            <a:r>
              <a:rPr sz="1200" spc="-41" dirty="0"/>
              <a:t> </a:t>
            </a:r>
            <a:r>
              <a:rPr sz="1200" dirty="0"/>
              <a:t>an</a:t>
            </a:r>
            <a:r>
              <a:rPr sz="1200" spc="-23" dirty="0"/>
              <a:t> </a:t>
            </a:r>
            <a:r>
              <a:rPr sz="1200" dirty="0"/>
              <a:t>toàn</a:t>
            </a:r>
            <a:r>
              <a:rPr sz="1200" spc="30" dirty="0"/>
              <a:t> </a:t>
            </a:r>
            <a:r>
              <a:rPr sz="1200" dirty="0"/>
              <a:t>và</a:t>
            </a:r>
            <a:r>
              <a:rPr sz="1200" spc="-23" dirty="0"/>
              <a:t> </a:t>
            </a:r>
            <a:r>
              <a:rPr sz="1200" dirty="0"/>
              <a:t>tốt</a:t>
            </a:r>
            <a:r>
              <a:rPr sz="1200" spc="-41" dirty="0"/>
              <a:t> </a:t>
            </a:r>
            <a:r>
              <a:rPr sz="1200" dirty="0"/>
              <a:t>sức</a:t>
            </a:r>
            <a:r>
              <a:rPr sz="1200" spc="-8" dirty="0"/>
              <a:t> khỏe.</a:t>
            </a:r>
            <a:endParaRPr sz="1200" dirty="0"/>
          </a:p>
        </p:txBody>
      </p:sp>
      <p:pic>
        <p:nvPicPr>
          <p:cNvPr id="5" name="object 5"/>
          <p:cNvPicPr/>
          <p:nvPr/>
        </p:nvPicPr>
        <p:blipFill>
          <a:blip r:embed="rId2" cstate="print"/>
          <a:stretch>
            <a:fillRect/>
          </a:stretch>
        </p:blipFill>
        <p:spPr>
          <a:xfrm>
            <a:off x="2993391" y="4005422"/>
            <a:ext cx="3450431" cy="1064419"/>
          </a:xfrm>
          <a:prstGeom prst="rect">
            <a:avLst/>
          </a:prstGeom>
        </p:spPr>
      </p:pic>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832143" y="1054099"/>
            <a:ext cx="4599891" cy="204896"/>
          </a:xfrm>
          <a:prstGeom prst="rect">
            <a:avLst/>
          </a:prstGeom>
        </p:spPr>
        <p:txBody>
          <a:bodyPr vert="horz" wrap="square" lIns="0" tIns="8096" rIns="0" bIns="0" rtlCol="0">
            <a:spAutoFit/>
          </a:bodyPr>
          <a:lstStyle/>
          <a:p>
            <a:pPr marL="9525" marR="3810">
              <a:lnSpc>
                <a:spcPct val="100800"/>
              </a:lnSpc>
              <a:spcBef>
                <a:spcPts val="64"/>
              </a:spcBef>
            </a:pPr>
            <a:r>
              <a:rPr sz="1350" b="1" i="1" dirty="0" err="1">
                <a:solidFill>
                  <a:srgbClr val="457A60"/>
                </a:solidFill>
              </a:rPr>
              <a:t>Những</a:t>
            </a:r>
            <a:r>
              <a:rPr sz="1350" b="1" i="1" spc="-19" dirty="0">
                <a:solidFill>
                  <a:srgbClr val="457A60"/>
                </a:solidFill>
              </a:rPr>
              <a:t> </a:t>
            </a:r>
            <a:r>
              <a:rPr sz="1350" b="1" i="1" dirty="0">
                <a:solidFill>
                  <a:srgbClr val="457A60"/>
                </a:solidFill>
              </a:rPr>
              <a:t>đặc</a:t>
            </a:r>
            <a:r>
              <a:rPr sz="1350" b="1" i="1" spc="-4" dirty="0">
                <a:solidFill>
                  <a:srgbClr val="457A60"/>
                </a:solidFill>
              </a:rPr>
              <a:t> </a:t>
            </a:r>
            <a:r>
              <a:rPr sz="1350" b="1" i="1" dirty="0">
                <a:solidFill>
                  <a:srgbClr val="457A60"/>
                </a:solidFill>
              </a:rPr>
              <a:t>trưng</a:t>
            </a:r>
            <a:r>
              <a:rPr sz="1350" b="1" i="1" spc="34" dirty="0">
                <a:solidFill>
                  <a:srgbClr val="457A60"/>
                </a:solidFill>
              </a:rPr>
              <a:t> </a:t>
            </a:r>
            <a:r>
              <a:rPr sz="1350" b="1" i="1" dirty="0">
                <a:solidFill>
                  <a:srgbClr val="457A60"/>
                </a:solidFill>
              </a:rPr>
              <a:t>của quá</a:t>
            </a:r>
            <a:r>
              <a:rPr sz="1350" b="1" i="1" spc="-60" dirty="0">
                <a:solidFill>
                  <a:srgbClr val="457A60"/>
                </a:solidFill>
              </a:rPr>
              <a:t> </a:t>
            </a:r>
            <a:r>
              <a:rPr sz="1350" b="1" i="1" dirty="0">
                <a:solidFill>
                  <a:srgbClr val="457A60"/>
                </a:solidFill>
              </a:rPr>
              <a:t>trình</a:t>
            </a:r>
            <a:r>
              <a:rPr sz="1350" b="1" i="1" spc="-19" dirty="0">
                <a:solidFill>
                  <a:srgbClr val="457A60"/>
                </a:solidFill>
              </a:rPr>
              <a:t> </a:t>
            </a:r>
            <a:r>
              <a:rPr sz="1350" b="1" i="1" dirty="0">
                <a:solidFill>
                  <a:srgbClr val="457A60"/>
                </a:solidFill>
              </a:rPr>
              <a:t>chế</a:t>
            </a:r>
            <a:r>
              <a:rPr sz="1350" b="1" i="1" spc="-4" dirty="0">
                <a:solidFill>
                  <a:srgbClr val="457A60"/>
                </a:solidFill>
              </a:rPr>
              <a:t> </a:t>
            </a:r>
            <a:r>
              <a:rPr sz="1350" b="1" i="1" dirty="0">
                <a:solidFill>
                  <a:srgbClr val="457A60"/>
                </a:solidFill>
              </a:rPr>
              <a:t>biến</a:t>
            </a:r>
            <a:r>
              <a:rPr sz="1350" b="1" i="1" spc="-19" dirty="0">
                <a:solidFill>
                  <a:srgbClr val="457A60"/>
                </a:solidFill>
              </a:rPr>
              <a:t> áp </a:t>
            </a:r>
            <a:r>
              <a:rPr sz="1350" b="1" i="1" dirty="0">
                <a:solidFill>
                  <a:srgbClr val="457A60"/>
                </a:solidFill>
              </a:rPr>
              <a:t>suất</a:t>
            </a:r>
            <a:r>
              <a:rPr sz="1350" b="1" i="1" spc="-11" dirty="0">
                <a:solidFill>
                  <a:srgbClr val="457A60"/>
                </a:solidFill>
              </a:rPr>
              <a:t> </a:t>
            </a:r>
            <a:r>
              <a:rPr sz="1350" b="1" i="1" spc="-19" dirty="0">
                <a:solidFill>
                  <a:srgbClr val="457A60"/>
                </a:solidFill>
              </a:rPr>
              <a:t>cao</a:t>
            </a:r>
            <a:endParaRPr sz="1350" dirty="0"/>
          </a:p>
        </p:txBody>
      </p:sp>
      <p:sp>
        <p:nvSpPr>
          <p:cNvPr id="5" name="object 5"/>
          <p:cNvSpPr txBox="1"/>
          <p:nvPr/>
        </p:nvSpPr>
        <p:spPr>
          <a:xfrm>
            <a:off x="887728" y="1311551"/>
            <a:ext cx="5075409" cy="1839126"/>
          </a:xfrm>
          <a:prstGeom prst="rect">
            <a:avLst/>
          </a:prstGeom>
        </p:spPr>
        <p:txBody>
          <a:bodyPr vert="horz" wrap="square" lIns="0" tIns="100489" rIns="0" bIns="0" rtlCol="0">
            <a:spAutoFit/>
          </a:bodyPr>
          <a:lstStyle/>
          <a:p>
            <a:pPr marL="116681" indent="-107156">
              <a:spcBef>
                <a:spcPts val="791"/>
              </a:spcBef>
              <a:buChar char="-"/>
              <a:tabLst>
                <a:tab pos="116681" algn="l"/>
              </a:tabLst>
            </a:pPr>
            <a:r>
              <a:rPr sz="1350" dirty="0"/>
              <a:t>Giúp</a:t>
            </a:r>
            <a:r>
              <a:rPr sz="1350" spc="-45" dirty="0"/>
              <a:t> </a:t>
            </a:r>
            <a:r>
              <a:rPr sz="1350" dirty="0"/>
              <a:t>cải</a:t>
            </a:r>
            <a:r>
              <a:rPr sz="1350" spc="-38" dirty="0"/>
              <a:t> </a:t>
            </a:r>
            <a:r>
              <a:rPr sz="1350" dirty="0"/>
              <a:t>thiện</a:t>
            </a:r>
            <a:r>
              <a:rPr sz="1350" spc="19" dirty="0"/>
              <a:t> </a:t>
            </a:r>
            <a:r>
              <a:rPr sz="1350" dirty="0"/>
              <a:t>chức</a:t>
            </a:r>
            <a:r>
              <a:rPr sz="1350" spc="-19" dirty="0"/>
              <a:t> </a:t>
            </a:r>
            <a:r>
              <a:rPr sz="1350" dirty="0"/>
              <a:t>năng</a:t>
            </a:r>
            <a:r>
              <a:rPr sz="1350" spc="15" dirty="0"/>
              <a:t> </a:t>
            </a:r>
            <a:r>
              <a:rPr sz="1350" dirty="0"/>
              <a:t>của</a:t>
            </a:r>
            <a:r>
              <a:rPr sz="1350" spc="-34" dirty="0"/>
              <a:t> </a:t>
            </a:r>
            <a:r>
              <a:rPr sz="1350" dirty="0"/>
              <a:t>sản</a:t>
            </a:r>
            <a:r>
              <a:rPr sz="1350" spc="19" dirty="0"/>
              <a:t> </a:t>
            </a:r>
            <a:r>
              <a:rPr sz="1350" spc="-8" dirty="0"/>
              <a:t>phẩm.</a:t>
            </a:r>
            <a:endParaRPr sz="1350" dirty="0"/>
          </a:p>
          <a:p>
            <a:pPr marL="116681" indent="-107156">
              <a:spcBef>
                <a:spcPts val="720"/>
              </a:spcBef>
              <a:buChar char="-"/>
              <a:tabLst>
                <a:tab pos="116681" algn="l"/>
              </a:tabLst>
            </a:pPr>
            <a:r>
              <a:rPr sz="1350" dirty="0"/>
              <a:t>Lực</a:t>
            </a:r>
            <a:r>
              <a:rPr sz="1350" spc="-26" dirty="0"/>
              <a:t> </a:t>
            </a:r>
            <a:r>
              <a:rPr sz="1350" dirty="0"/>
              <a:t>tác</a:t>
            </a:r>
            <a:r>
              <a:rPr sz="1350" spc="-68" dirty="0"/>
              <a:t> </a:t>
            </a:r>
            <a:r>
              <a:rPr sz="1350" dirty="0"/>
              <a:t>động</a:t>
            </a:r>
            <a:r>
              <a:rPr sz="1350" spc="19" dirty="0"/>
              <a:t> </a:t>
            </a:r>
            <a:r>
              <a:rPr sz="1350" dirty="0"/>
              <a:t>là</a:t>
            </a:r>
            <a:r>
              <a:rPr sz="1350" spc="23" dirty="0"/>
              <a:t> </a:t>
            </a:r>
            <a:r>
              <a:rPr sz="1350" dirty="0"/>
              <a:t>lực</a:t>
            </a:r>
            <a:r>
              <a:rPr sz="1350" spc="-19" dirty="0"/>
              <a:t> </a:t>
            </a:r>
            <a:r>
              <a:rPr sz="1350" dirty="0"/>
              <a:t>nén</a:t>
            </a:r>
            <a:r>
              <a:rPr sz="1350" spc="-34" dirty="0"/>
              <a:t> </a:t>
            </a:r>
            <a:r>
              <a:rPr sz="1350" dirty="0"/>
              <a:t>đa</a:t>
            </a:r>
            <a:r>
              <a:rPr sz="1350" spc="23" dirty="0"/>
              <a:t> </a:t>
            </a:r>
            <a:r>
              <a:rPr sz="1350" spc="-8" dirty="0"/>
              <a:t>hướng.</a:t>
            </a:r>
            <a:endParaRPr sz="1350" dirty="0"/>
          </a:p>
          <a:p>
            <a:pPr marL="116681" indent="-107156">
              <a:spcBef>
                <a:spcPts val="998"/>
              </a:spcBef>
              <a:buChar char="-"/>
              <a:tabLst>
                <a:tab pos="116681" algn="l"/>
              </a:tabLst>
            </a:pPr>
            <a:r>
              <a:rPr sz="1350" dirty="0"/>
              <a:t>Sự</a:t>
            </a:r>
            <a:r>
              <a:rPr sz="1350" spc="-68" dirty="0"/>
              <a:t> </a:t>
            </a:r>
            <a:r>
              <a:rPr sz="1350" dirty="0"/>
              <a:t>truyền</a:t>
            </a:r>
            <a:r>
              <a:rPr sz="1350" spc="30" dirty="0"/>
              <a:t> </a:t>
            </a:r>
            <a:r>
              <a:rPr sz="1350" dirty="0"/>
              <a:t>tải</a:t>
            </a:r>
            <a:r>
              <a:rPr sz="1350" spc="-26" dirty="0"/>
              <a:t> </a:t>
            </a:r>
            <a:r>
              <a:rPr sz="1350" dirty="0"/>
              <a:t>áp</a:t>
            </a:r>
            <a:r>
              <a:rPr sz="1350" spc="-30" dirty="0"/>
              <a:t> </a:t>
            </a:r>
            <a:r>
              <a:rPr sz="1350" dirty="0"/>
              <a:t>lực</a:t>
            </a:r>
            <a:r>
              <a:rPr sz="1350" spc="-11" dirty="0"/>
              <a:t> </a:t>
            </a:r>
            <a:r>
              <a:rPr sz="1350" dirty="0"/>
              <a:t>không</a:t>
            </a:r>
            <a:r>
              <a:rPr sz="1350" spc="26" dirty="0"/>
              <a:t> </a:t>
            </a:r>
            <a:r>
              <a:rPr sz="1350" dirty="0"/>
              <a:t>bị</a:t>
            </a:r>
            <a:r>
              <a:rPr sz="1350" spc="-26" dirty="0"/>
              <a:t> </a:t>
            </a:r>
            <a:r>
              <a:rPr sz="1350" dirty="0"/>
              <a:t>cản</a:t>
            </a:r>
            <a:r>
              <a:rPr sz="1350" spc="30" dirty="0"/>
              <a:t> </a:t>
            </a:r>
            <a:r>
              <a:rPr sz="1350" spc="-15" dirty="0"/>
              <a:t>trở.</a:t>
            </a:r>
            <a:endParaRPr sz="1350" dirty="0"/>
          </a:p>
          <a:p>
            <a:pPr marL="116681" indent="-107156">
              <a:spcBef>
                <a:spcPts val="1084"/>
              </a:spcBef>
              <a:buChar char="-"/>
              <a:tabLst>
                <a:tab pos="116681" algn="l"/>
              </a:tabLst>
            </a:pPr>
            <a:r>
              <a:rPr sz="1350" dirty="0"/>
              <a:t>Sự</a:t>
            </a:r>
            <a:r>
              <a:rPr sz="1350" spc="-71" dirty="0"/>
              <a:t> </a:t>
            </a:r>
            <a:r>
              <a:rPr sz="1350" dirty="0"/>
              <a:t>nén</a:t>
            </a:r>
            <a:r>
              <a:rPr sz="1350" spc="19" dirty="0"/>
              <a:t> </a:t>
            </a:r>
            <a:r>
              <a:rPr sz="1350" dirty="0"/>
              <a:t>ép</a:t>
            </a:r>
            <a:r>
              <a:rPr sz="1350" spc="-26" dirty="0"/>
              <a:t> </a:t>
            </a:r>
            <a:r>
              <a:rPr sz="1350" dirty="0"/>
              <a:t>là</a:t>
            </a:r>
            <a:r>
              <a:rPr sz="1350" spc="23" dirty="0"/>
              <a:t> </a:t>
            </a:r>
            <a:r>
              <a:rPr sz="1350" dirty="0"/>
              <a:t>thuận</a:t>
            </a:r>
            <a:r>
              <a:rPr sz="1350" spc="-26" dirty="0"/>
              <a:t> </a:t>
            </a:r>
            <a:r>
              <a:rPr sz="1350" spc="-8" dirty="0"/>
              <a:t>nghịch.</a:t>
            </a:r>
            <a:endParaRPr sz="1350" dirty="0"/>
          </a:p>
          <a:p>
            <a:pPr marL="9525" marR="971550" indent="178594" algn="just">
              <a:lnSpc>
                <a:spcPct val="100800"/>
              </a:lnSpc>
              <a:spcBef>
                <a:spcPts val="1073"/>
              </a:spcBef>
              <a:buChar char="-"/>
              <a:tabLst>
                <a:tab pos="188119" algn="l"/>
              </a:tabLst>
            </a:pPr>
            <a:r>
              <a:rPr sz="1350" dirty="0"/>
              <a:t>Tách</a:t>
            </a:r>
            <a:r>
              <a:rPr sz="1350" spc="83" dirty="0"/>
              <a:t>  </a:t>
            </a:r>
            <a:r>
              <a:rPr sz="1350" dirty="0"/>
              <a:t>vỏ</a:t>
            </a:r>
            <a:r>
              <a:rPr sz="1350" spc="86" dirty="0"/>
              <a:t>  </a:t>
            </a:r>
            <a:r>
              <a:rPr sz="1350" dirty="0"/>
              <a:t>nhuyễn</a:t>
            </a:r>
            <a:r>
              <a:rPr sz="1350" spc="90" dirty="0"/>
              <a:t>  </a:t>
            </a:r>
            <a:r>
              <a:rPr sz="1350" dirty="0"/>
              <a:t>thể</a:t>
            </a:r>
            <a:r>
              <a:rPr sz="1350" spc="86" dirty="0"/>
              <a:t>  </a:t>
            </a:r>
            <a:r>
              <a:rPr sz="1350" spc="34" dirty="0"/>
              <a:t>và </a:t>
            </a:r>
            <a:r>
              <a:rPr sz="1350" dirty="0"/>
              <a:t>giáp</a:t>
            </a:r>
            <a:r>
              <a:rPr sz="1350" spc="-26" dirty="0"/>
              <a:t> </a:t>
            </a:r>
            <a:r>
              <a:rPr sz="1350" dirty="0"/>
              <a:t>xác</a:t>
            </a:r>
            <a:r>
              <a:rPr sz="1350" spc="4" dirty="0"/>
              <a:t> </a:t>
            </a:r>
            <a:r>
              <a:rPr sz="1350" dirty="0"/>
              <a:t>→ dễ</a:t>
            </a:r>
            <a:r>
              <a:rPr sz="1350" spc="-15" dirty="0"/>
              <a:t> </a:t>
            </a:r>
            <a:r>
              <a:rPr sz="1350" dirty="0"/>
              <a:t>dàng</a:t>
            </a:r>
            <a:r>
              <a:rPr sz="1350" spc="-15" dirty="0"/>
              <a:t> </a:t>
            </a:r>
            <a:r>
              <a:rPr sz="1350" dirty="0"/>
              <a:t>cho</a:t>
            </a:r>
            <a:r>
              <a:rPr sz="1350" spc="-15" dirty="0"/>
              <a:t> việc </a:t>
            </a:r>
            <a:r>
              <a:rPr sz="1350" dirty="0"/>
              <a:t>tách</a:t>
            </a:r>
            <a:r>
              <a:rPr sz="1350" spc="-38" dirty="0"/>
              <a:t> </a:t>
            </a:r>
            <a:r>
              <a:rPr sz="1350" dirty="0"/>
              <a:t>lấy</a:t>
            </a:r>
            <a:r>
              <a:rPr sz="1350" spc="-8" dirty="0"/>
              <a:t> </a:t>
            </a:r>
            <a:r>
              <a:rPr sz="1350" spc="-15" dirty="0"/>
              <a:t>thịt.</a:t>
            </a:r>
            <a:endParaRPr sz="1350" dirty="0"/>
          </a:p>
        </p:txBody>
      </p:sp>
      <p:pic>
        <p:nvPicPr>
          <p:cNvPr id="10" name="object 10"/>
          <p:cNvPicPr/>
          <p:nvPr/>
        </p:nvPicPr>
        <p:blipFill>
          <a:blip r:embed="rId2" cstate="print"/>
          <a:stretch>
            <a:fillRect/>
          </a:stretch>
        </p:blipFill>
        <p:spPr>
          <a:xfrm>
            <a:off x="5496414" y="1311551"/>
            <a:ext cx="3312502" cy="2137633"/>
          </a:xfrm>
          <a:prstGeom prst="rect">
            <a:avLst/>
          </a:prstGeom>
        </p:spPr>
      </p:pic>
      <p:pic>
        <p:nvPicPr>
          <p:cNvPr id="11" name="object 11"/>
          <p:cNvPicPr/>
          <p:nvPr/>
        </p:nvPicPr>
        <p:blipFill>
          <a:blip r:embed="rId3" cstate="print"/>
          <a:stretch>
            <a:fillRect/>
          </a:stretch>
        </p:blipFill>
        <p:spPr>
          <a:xfrm>
            <a:off x="6218652" y="3536342"/>
            <a:ext cx="2057400" cy="1244251"/>
          </a:xfrm>
          <a:prstGeom prst="rect">
            <a:avLst/>
          </a:prstGeom>
        </p:spPr>
      </p:pic>
      <p:sp>
        <p:nvSpPr>
          <p:cNvPr id="14" name="object 3">
            <a:extLst>
              <a:ext uri="{FF2B5EF4-FFF2-40B4-BE49-F238E27FC236}">
                <a16:creationId xmlns:a16="http://schemas.microsoft.com/office/drawing/2014/main" id="{705624A8-85F4-7E16-EAA0-DF93EC326447}"/>
              </a:ext>
            </a:extLst>
          </p:cNvPr>
          <p:cNvSpPr txBox="1">
            <a:spLocks noGrp="1"/>
          </p:cNvSpPr>
          <p:nvPr>
            <p:ph type="title"/>
          </p:nvPr>
        </p:nvSpPr>
        <p:spPr>
          <a:xfrm>
            <a:off x="593579" y="467605"/>
            <a:ext cx="7956842" cy="328776"/>
          </a:xfrm>
          <a:prstGeom prst="rect">
            <a:avLst/>
          </a:prstGeom>
        </p:spPr>
        <p:txBody>
          <a:bodyPr spcFirstLastPara="1" vert="horz" wrap="square" lIns="0" tIns="8096" rIns="0" bIns="0" rtlCol="0" anchor="ctr" anchorCtr="0">
            <a:spAutoFit/>
          </a:bodyPr>
          <a:lstStyle/>
          <a:p>
            <a:pPr marL="9525" algn="ctr">
              <a:spcBef>
                <a:spcPts val="94"/>
              </a:spcBef>
            </a:pPr>
            <a:r>
              <a:rPr lang="en-US" sz="2000" b="1" dirty="0" err="1">
                <a:solidFill>
                  <a:schemeClr val="accent1">
                    <a:lumMod val="50000"/>
                  </a:schemeClr>
                </a:solidFill>
              </a:rPr>
              <a:t>K</a:t>
            </a:r>
            <a:r>
              <a:rPr sz="2000" b="1" dirty="0" err="1">
                <a:solidFill>
                  <a:schemeClr val="accent1">
                    <a:lumMod val="50000"/>
                  </a:schemeClr>
                </a:solidFill>
              </a:rPr>
              <a:t>ỹ</a:t>
            </a:r>
            <a:r>
              <a:rPr sz="2000" b="1" dirty="0">
                <a:solidFill>
                  <a:schemeClr val="accent1">
                    <a:lumMod val="50000"/>
                  </a:schemeClr>
                </a:solidFill>
              </a:rPr>
              <a:t> thuật áp suất cao (HPP) trong chế biến và bảo quản thủy sản</a:t>
            </a: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5">
            <a:extLst>
              <a:ext uri="{FF2B5EF4-FFF2-40B4-BE49-F238E27FC236}">
                <a16:creationId xmlns:a16="http://schemas.microsoft.com/office/drawing/2014/main" id="{13D8A844-2C15-C7F8-764A-582EF031E9B2}"/>
              </a:ext>
            </a:extLst>
          </p:cNvPr>
          <p:cNvSpPr txBox="1"/>
          <p:nvPr/>
        </p:nvSpPr>
        <p:spPr>
          <a:xfrm>
            <a:off x="462776" y="1170646"/>
            <a:ext cx="8452056" cy="3564790"/>
          </a:xfrm>
          <a:prstGeom prst="rect">
            <a:avLst/>
          </a:prstGeom>
        </p:spPr>
        <p:txBody>
          <a:bodyPr vert="horz" wrap="square" lIns="0" tIns="8096" rIns="0" bIns="0" rtlCol="0">
            <a:spAutoFit/>
          </a:bodyPr>
          <a:lstStyle/>
          <a:p>
            <a:pPr marL="9525" lvl="2">
              <a:spcBef>
                <a:spcPts val="623"/>
              </a:spcBef>
              <a:tabLst>
                <a:tab pos="436245" algn="l"/>
              </a:tabLst>
            </a:pPr>
            <a:r>
              <a:rPr sz="1350" b="1" dirty="0" err="1">
                <a:solidFill>
                  <a:srgbClr val="0070C0"/>
                </a:solidFill>
              </a:rPr>
              <a:t>Sản</a:t>
            </a:r>
            <a:r>
              <a:rPr sz="1350" b="1" spc="4" dirty="0">
                <a:solidFill>
                  <a:srgbClr val="0070C0"/>
                </a:solidFill>
              </a:rPr>
              <a:t> </a:t>
            </a:r>
            <a:r>
              <a:rPr sz="1350" b="1" dirty="0">
                <a:solidFill>
                  <a:srgbClr val="0070C0"/>
                </a:solidFill>
              </a:rPr>
              <a:t>phẩm</a:t>
            </a:r>
            <a:r>
              <a:rPr sz="1350" b="1" spc="-75" dirty="0">
                <a:solidFill>
                  <a:srgbClr val="0070C0"/>
                </a:solidFill>
              </a:rPr>
              <a:t> </a:t>
            </a:r>
            <a:r>
              <a:rPr sz="1350" b="1" dirty="0">
                <a:solidFill>
                  <a:srgbClr val="0070C0"/>
                </a:solidFill>
              </a:rPr>
              <a:t>cá</a:t>
            </a:r>
            <a:r>
              <a:rPr sz="1350" b="1" spc="26" dirty="0">
                <a:solidFill>
                  <a:srgbClr val="0070C0"/>
                </a:solidFill>
              </a:rPr>
              <a:t> </a:t>
            </a:r>
            <a:r>
              <a:rPr sz="1350" b="1" dirty="0">
                <a:solidFill>
                  <a:srgbClr val="0070C0"/>
                </a:solidFill>
              </a:rPr>
              <a:t>sấy</a:t>
            </a:r>
            <a:r>
              <a:rPr sz="1350" b="1" spc="-23" dirty="0">
                <a:solidFill>
                  <a:srgbClr val="0070C0"/>
                </a:solidFill>
              </a:rPr>
              <a:t> </a:t>
            </a:r>
            <a:r>
              <a:rPr sz="1350" b="1" spc="-19" dirty="0">
                <a:solidFill>
                  <a:srgbClr val="0070C0"/>
                </a:solidFill>
              </a:rPr>
              <a:t>khô</a:t>
            </a:r>
            <a:endParaRPr sz="1350" dirty="0">
              <a:solidFill>
                <a:srgbClr val="0070C0"/>
              </a:solidFill>
            </a:endParaRPr>
          </a:p>
          <a:p>
            <a:pPr marL="123825">
              <a:spcBef>
                <a:spcPts val="638"/>
              </a:spcBef>
            </a:pPr>
            <a:r>
              <a:rPr sz="1350" dirty="0"/>
              <a:t>Giảm</a:t>
            </a:r>
            <a:r>
              <a:rPr sz="1350" spc="-15" dirty="0"/>
              <a:t> </a:t>
            </a:r>
            <a:r>
              <a:rPr sz="1350" dirty="0"/>
              <a:t>hàm</a:t>
            </a:r>
            <a:r>
              <a:rPr sz="1350" spc="-8" dirty="0"/>
              <a:t> </a:t>
            </a:r>
            <a:r>
              <a:rPr sz="1350" dirty="0"/>
              <a:t>lượng</a:t>
            </a:r>
            <a:r>
              <a:rPr sz="1350" spc="26" dirty="0"/>
              <a:t> </a:t>
            </a:r>
            <a:r>
              <a:rPr sz="1350" dirty="0"/>
              <a:t>nước</a:t>
            </a:r>
            <a:r>
              <a:rPr sz="1350" spc="-64" dirty="0"/>
              <a:t> </a:t>
            </a:r>
            <a:r>
              <a:rPr sz="1350" dirty="0"/>
              <a:t>trong</a:t>
            </a:r>
            <a:r>
              <a:rPr sz="1350" spc="26" dirty="0"/>
              <a:t> </a:t>
            </a:r>
            <a:r>
              <a:rPr sz="1350" dirty="0"/>
              <a:t>sản</a:t>
            </a:r>
            <a:r>
              <a:rPr sz="1350" spc="-30" dirty="0"/>
              <a:t> </a:t>
            </a:r>
            <a:r>
              <a:rPr sz="1350" dirty="0"/>
              <a:t>phẩm</a:t>
            </a:r>
            <a:r>
              <a:rPr sz="1350" spc="41" dirty="0"/>
              <a:t> </a:t>
            </a:r>
            <a:r>
              <a:rPr sz="1350" dirty="0"/>
              <a:t>từ</a:t>
            </a:r>
            <a:r>
              <a:rPr sz="1350" spc="-64" dirty="0"/>
              <a:t> </a:t>
            </a:r>
            <a:r>
              <a:rPr sz="1350" dirty="0"/>
              <a:t>70</a:t>
            </a:r>
            <a:r>
              <a:rPr sz="1350" spc="-26" dirty="0"/>
              <a:t> </a:t>
            </a:r>
            <a:r>
              <a:rPr sz="1350" dirty="0"/>
              <a:t>–</a:t>
            </a:r>
            <a:r>
              <a:rPr sz="1350" spc="-26" dirty="0"/>
              <a:t> </a:t>
            </a:r>
            <a:r>
              <a:rPr sz="1350" dirty="0"/>
              <a:t>80%</a:t>
            </a:r>
            <a:r>
              <a:rPr sz="1350" spc="30" dirty="0"/>
              <a:t> </a:t>
            </a:r>
            <a:r>
              <a:rPr sz="1350" dirty="0"/>
              <a:t>xuống</a:t>
            </a:r>
            <a:r>
              <a:rPr sz="1350" spc="23" dirty="0"/>
              <a:t> </a:t>
            </a:r>
            <a:r>
              <a:rPr sz="1350" dirty="0"/>
              <a:t>8</a:t>
            </a:r>
            <a:r>
              <a:rPr sz="1350" spc="-23" dirty="0"/>
              <a:t> </a:t>
            </a:r>
            <a:r>
              <a:rPr sz="1350" dirty="0"/>
              <a:t>-</a:t>
            </a:r>
            <a:r>
              <a:rPr sz="1350" spc="-8" dirty="0"/>
              <a:t> </a:t>
            </a:r>
            <a:r>
              <a:rPr sz="1350" spc="-19" dirty="0"/>
              <a:t>10%</a:t>
            </a:r>
            <a:endParaRPr sz="1350" dirty="0"/>
          </a:p>
          <a:p>
            <a:pPr marL="982028">
              <a:spcBef>
                <a:spcPts val="818"/>
              </a:spcBef>
            </a:pPr>
            <a:r>
              <a:rPr sz="1350" dirty="0"/>
              <a:t>Làm</a:t>
            </a:r>
            <a:r>
              <a:rPr sz="1350" spc="-30" dirty="0"/>
              <a:t> </a:t>
            </a:r>
            <a:r>
              <a:rPr sz="1350" dirty="0"/>
              <a:t>giảm</a:t>
            </a:r>
            <a:r>
              <a:rPr sz="1350" spc="30" dirty="0"/>
              <a:t> </a:t>
            </a:r>
            <a:r>
              <a:rPr sz="1350" dirty="0"/>
              <a:t>sự</a:t>
            </a:r>
            <a:r>
              <a:rPr sz="1350" spc="-30" dirty="0"/>
              <a:t> </a:t>
            </a:r>
            <a:r>
              <a:rPr sz="1350" dirty="0"/>
              <a:t>phát</a:t>
            </a:r>
            <a:r>
              <a:rPr sz="1350" spc="-8" dirty="0"/>
              <a:t> </a:t>
            </a:r>
            <a:r>
              <a:rPr sz="1350" dirty="0"/>
              <a:t>triển</a:t>
            </a:r>
            <a:r>
              <a:rPr sz="1350" spc="-38" dirty="0"/>
              <a:t> </a:t>
            </a:r>
            <a:r>
              <a:rPr sz="1350" dirty="0"/>
              <a:t>của</a:t>
            </a:r>
            <a:r>
              <a:rPr sz="1350" spc="11" dirty="0"/>
              <a:t> </a:t>
            </a:r>
            <a:r>
              <a:rPr sz="1350" dirty="0"/>
              <a:t>vi</a:t>
            </a:r>
            <a:r>
              <a:rPr sz="1350" spc="-38" dirty="0"/>
              <a:t> </a:t>
            </a:r>
            <a:r>
              <a:rPr sz="1350" dirty="0" err="1"/>
              <a:t>sinh</a:t>
            </a:r>
            <a:r>
              <a:rPr sz="1350" spc="-38" dirty="0"/>
              <a:t> </a:t>
            </a:r>
            <a:r>
              <a:rPr sz="1350" spc="-19" dirty="0" err="1"/>
              <a:t>vật</a:t>
            </a:r>
            <a:endParaRPr lang="en-US" sz="1350" spc="-19" dirty="0"/>
          </a:p>
          <a:p>
            <a:pPr marL="982028">
              <a:spcBef>
                <a:spcPts val="818"/>
              </a:spcBef>
            </a:pPr>
            <a:r>
              <a:rPr sz="1350" dirty="0" err="1"/>
              <a:t>Làm</a:t>
            </a:r>
            <a:r>
              <a:rPr sz="1350" spc="-30" dirty="0"/>
              <a:t> </a:t>
            </a:r>
            <a:r>
              <a:rPr sz="1350" dirty="0"/>
              <a:t>chậm</a:t>
            </a:r>
            <a:r>
              <a:rPr sz="1350" spc="30" dirty="0"/>
              <a:t> </a:t>
            </a:r>
            <a:r>
              <a:rPr sz="1350" dirty="0"/>
              <a:t>lại</a:t>
            </a:r>
            <a:r>
              <a:rPr sz="1350" spc="-41" dirty="0"/>
              <a:t> </a:t>
            </a:r>
            <a:r>
              <a:rPr sz="1350" dirty="0"/>
              <a:t>tốc</a:t>
            </a:r>
            <a:r>
              <a:rPr sz="1350" spc="-19" dirty="0"/>
              <a:t> </a:t>
            </a:r>
            <a:r>
              <a:rPr sz="1350" dirty="0"/>
              <a:t>độ</a:t>
            </a:r>
            <a:r>
              <a:rPr sz="1350" spc="-41" dirty="0"/>
              <a:t> </a:t>
            </a:r>
            <a:r>
              <a:rPr sz="1350" dirty="0"/>
              <a:t>của</a:t>
            </a:r>
            <a:r>
              <a:rPr sz="1350" spc="15" dirty="0"/>
              <a:t> </a:t>
            </a:r>
            <a:r>
              <a:rPr sz="1350" dirty="0"/>
              <a:t>các</a:t>
            </a:r>
            <a:r>
              <a:rPr sz="1350" spc="-23" dirty="0"/>
              <a:t> </a:t>
            </a:r>
            <a:r>
              <a:rPr sz="1350" dirty="0"/>
              <a:t>phản</a:t>
            </a:r>
            <a:r>
              <a:rPr sz="1350" spc="11" dirty="0"/>
              <a:t> </a:t>
            </a:r>
            <a:r>
              <a:rPr sz="1350" dirty="0"/>
              <a:t>ứng</a:t>
            </a:r>
            <a:r>
              <a:rPr sz="1350" spc="-38" dirty="0"/>
              <a:t> </a:t>
            </a:r>
            <a:r>
              <a:rPr sz="1350" dirty="0"/>
              <a:t>không</a:t>
            </a:r>
            <a:r>
              <a:rPr sz="1350" spc="11" dirty="0"/>
              <a:t> </a:t>
            </a:r>
            <a:r>
              <a:rPr sz="1350" dirty="0"/>
              <a:t>mong</a:t>
            </a:r>
            <a:r>
              <a:rPr sz="1350" spc="15" dirty="0"/>
              <a:t> </a:t>
            </a:r>
            <a:r>
              <a:rPr sz="1350" spc="-15" dirty="0"/>
              <a:t>muốn</a:t>
            </a:r>
            <a:endParaRPr sz="1350" dirty="0"/>
          </a:p>
          <a:p>
            <a:pPr marL="145256">
              <a:spcBef>
                <a:spcPts val="1264"/>
              </a:spcBef>
            </a:pPr>
            <a:r>
              <a:rPr sz="1350" b="1" dirty="0">
                <a:solidFill>
                  <a:srgbClr val="0070C0"/>
                </a:solidFill>
              </a:rPr>
              <a:t>Những</a:t>
            </a:r>
            <a:r>
              <a:rPr sz="1350" b="1" spc="30" dirty="0">
                <a:solidFill>
                  <a:srgbClr val="0070C0"/>
                </a:solidFill>
              </a:rPr>
              <a:t> </a:t>
            </a:r>
            <a:r>
              <a:rPr sz="1350" b="1" dirty="0">
                <a:solidFill>
                  <a:srgbClr val="0070C0"/>
                </a:solidFill>
              </a:rPr>
              <a:t>yếu</a:t>
            </a:r>
            <a:r>
              <a:rPr sz="1350" b="1" spc="23" dirty="0">
                <a:solidFill>
                  <a:srgbClr val="0070C0"/>
                </a:solidFill>
              </a:rPr>
              <a:t> </a:t>
            </a:r>
            <a:r>
              <a:rPr sz="1350" b="1" dirty="0">
                <a:solidFill>
                  <a:srgbClr val="0070C0"/>
                </a:solidFill>
              </a:rPr>
              <a:t>tố</a:t>
            </a:r>
            <a:r>
              <a:rPr sz="1350" b="1" spc="-34" dirty="0">
                <a:solidFill>
                  <a:srgbClr val="0070C0"/>
                </a:solidFill>
              </a:rPr>
              <a:t> </a:t>
            </a:r>
            <a:r>
              <a:rPr sz="1350" b="1" dirty="0">
                <a:solidFill>
                  <a:srgbClr val="0070C0"/>
                </a:solidFill>
              </a:rPr>
              <a:t>chủ</a:t>
            </a:r>
            <a:r>
              <a:rPr sz="1350" b="1" spc="-26" dirty="0">
                <a:solidFill>
                  <a:srgbClr val="0070C0"/>
                </a:solidFill>
              </a:rPr>
              <a:t> </a:t>
            </a:r>
            <a:r>
              <a:rPr sz="1350" b="1" dirty="0">
                <a:solidFill>
                  <a:srgbClr val="0070C0"/>
                </a:solidFill>
              </a:rPr>
              <a:t>yếu</a:t>
            </a:r>
            <a:r>
              <a:rPr sz="1350" b="1" spc="19" dirty="0">
                <a:solidFill>
                  <a:srgbClr val="0070C0"/>
                </a:solidFill>
              </a:rPr>
              <a:t> </a:t>
            </a:r>
            <a:r>
              <a:rPr sz="1350" b="1" dirty="0" err="1">
                <a:solidFill>
                  <a:srgbClr val="0070C0"/>
                </a:solidFill>
              </a:rPr>
              <a:t>ảnh</a:t>
            </a:r>
            <a:r>
              <a:rPr sz="1350" b="1" spc="26"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23" dirty="0">
                <a:solidFill>
                  <a:srgbClr val="0070C0"/>
                </a:solidFill>
              </a:rPr>
              <a:t> </a:t>
            </a:r>
            <a:r>
              <a:rPr sz="1350" b="1" dirty="0">
                <a:solidFill>
                  <a:srgbClr val="0070C0"/>
                </a:solidFill>
              </a:rPr>
              <a:t>đến</a:t>
            </a:r>
            <a:r>
              <a:rPr sz="1350" b="1" spc="-30" dirty="0">
                <a:solidFill>
                  <a:srgbClr val="0070C0"/>
                </a:solidFill>
              </a:rPr>
              <a:t> </a:t>
            </a:r>
            <a:r>
              <a:rPr sz="1350" b="1" dirty="0">
                <a:solidFill>
                  <a:srgbClr val="0070C0"/>
                </a:solidFill>
              </a:rPr>
              <a:t>tốc</a:t>
            </a:r>
            <a:r>
              <a:rPr sz="1350" b="1" spc="-15" dirty="0">
                <a:solidFill>
                  <a:srgbClr val="0070C0"/>
                </a:solidFill>
              </a:rPr>
              <a:t> </a:t>
            </a:r>
            <a:r>
              <a:rPr sz="1350" b="1" dirty="0">
                <a:solidFill>
                  <a:srgbClr val="0070C0"/>
                </a:solidFill>
              </a:rPr>
              <a:t>độ</a:t>
            </a:r>
            <a:r>
              <a:rPr sz="1350" b="1" spc="-30" dirty="0">
                <a:solidFill>
                  <a:srgbClr val="0070C0"/>
                </a:solidFill>
              </a:rPr>
              <a:t> </a:t>
            </a:r>
            <a:r>
              <a:rPr sz="1350" b="1" dirty="0">
                <a:solidFill>
                  <a:srgbClr val="0070C0"/>
                </a:solidFill>
              </a:rPr>
              <a:t>làm</a:t>
            </a:r>
            <a:r>
              <a:rPr sz="1350" b="1" spc="-15" dirty="0">
                <a:solidFill>
                  <a:srgbClr val="0070C0"/>
                </a:solidFill>
              </a:rPr>
              <a:t> </a:t>
            </a:r>
            <a:r>
              <a:rPr sz="1350" b="1" spc="-19" dirty="0">
                <a:solidFill>
                  <a:srgbClr val="0070C0"/>
                </a:solidFill>
              </a:rPr>
              <a:t>khô</a:t>
            </a:r>
            <a:endParaRPr sz="1350" dirty="0">
              <a:solidFill>
                <a:srgbClr val="0070C0"/>
              </a:solidFill>
            </a:endParaRPr>
          </a:p>
          <a:p>
            <a:pPr marL="173831" lvl="3" indent="-107156">
              <a:spcBef>
                <a:spcPts val="1084"/>
              </a:spcBef>
              <a:buChar char="-"/>
              <a:tabLst>
                <a:tab pos="173831" algn="l"/>
              </a:tabLst>
            </a:pPr>
            <a:r>
              <a:rPr sz="1350" dirty="0"/>
              <a:t>Nhiệt</a:t>
            </a:r>
            <a:r>
              <a:rPr sz="1350" spc="-30" dirty="0"/>
              <a:t> </a:t>
            </a:r>
            <a:r>
              <a:rPr sz="1350" dirty="0"/>
              <a:t>độ</a:t>
            </a:r>
            <a:r>
              <a:rPr sz="1350" spc="-8" dirty="0"/>
              <a:t> </a:t>
            </a:r>
            <a:r>
              <a:rPr sz="1350" dirty="0"/>
              <a:t>không</a:t>
            </a:r>
            <a:r>
              <a:rPr sz="1350" spc="-8" dirty="0"/>
              <a:t> </a:t>
            </a:r>
            <a:r>
              <a:rPr sz="1350" spc="-15" dirty="0"/>
              <a:t>khí:</a:t>
            </a:r>
            <a:endParaRPr sz="1350" dirty="0"/>
          </a:p>
          <a:p>
            <a:pPr marL="982028">
              <a:spcBef>
                <a:spcPts val="1080"/>
              </a:spcBef>
            </a:pPr>
            <a:r>
              <a:rPr sz="1350" dirty="0"/>
              <a:t>+</a:t>
            </a:r>
            <a:r>
              <a:rPr sz="1350" spc="-30" dirty="0"/>
              <a:t> </a:t>
            </a:r>
            <a:r>
              <a:rPr sz="1350" dirty="0"/>
              <a:t>Nhiệt</a:t>
            </a:r>
            <a:r>
              <a:rPr sz="1350" spc="-8" dirty="0"/>
              <a:t> </a:t>
            </a:r>
            <a:r>
              <a:rPr sz="1350" dirty="0"/>
              <a:t>độ</a:t>
            </a:r>
            <a:r>
              <a:rPr sz="1350" spc="15" dirty="0"/>
              <a:t> </a:t>
            </a:r>
            <a:r>
              <a:rPr sz="1350" dirty="0"/>
              <a:t>không</a:t>
            </a:r>
            <a:r>
              <a:rPr sz="1350" spc="15" dirty="0"/>
              <a:t> </a:t>
            </a:r>
            <a:r>
              <a:rPr sz="1350" dirty="0"/>
              <a:t>khí</a:t>
            </a:r>
            <a:r>
              <a:rPr sz="1350" spc="-56" dirty="0"/>
              <a:t> </a:t>
            </a:r>
            <a:r>
              <a:rPr sz="1350" dirty="0"/>
              <a:t>tăng,</a:t>
            </a:r>
            <a:r>
              <a:rPr sz="1350" spc="-4" dirty="0"/>
              <a:t> </a:t>
            </a:r>
            <a:r>
              <a:rPr sz="1350" dirty="0"/>
              <a:t>tốc</a:t>
            </a:r>
            <a:r>
              <a:rPr sz="1350" spc="-23" dirty="0"/>
              <a:t> </a:t>
            </a:r>
            <a:r>
              <a:rPr sz="1350" dirty="0"/>
              <a:t>độ</a:t>
            </a:r>
            <a:r>
              <a:rPr sz="1350" spc="-38" dirty="0"/>
              <a:t> </a:t>
            </a:r>
            <a:r>
              <a:rPr sz="1350" dirty="0"/>
              <a:t>làm</a:t>
            </a:r>
            <a:r>
              <a:rPr sz="1350" spc="30" dirty="0"/>
              <a:t> </a:t>
            </a:r>
            <a:r>
              <a:rPr sz="1350" dirty="0"/>
              <a:t>khô</a:t>
            </a:r>
            <a:r>
              <a:rPr sz="1350" spc="-34" dirty="0"/>
              <a:t> </a:t>
            </a:r>
            <a:r>
              <a:rPr sz="1350" spc="-8" dirty="0"/>
              <a:t>nhanh</a:t>
            </a:r>
            <a:endParaRPr sz="1350" dirty="0"/>
          </a:p>
          <a:p>
            <a:pPr marL="982028">
              <a:spcBef>
                <a:spcPts val="633"/>
              </a:spcBef>
            </a:pPr>
            <a:r>
              <a:rPr sz="1350" dirty="0"/>
              <a:t>+</a:t>
            </a:r>
            <a:r>
              <a:rPr sz="1350" spc="-30" dirty="0"/>
              <a:t> </a:t>
            </a:r>
            <a:r>
              <a:rPr sz="1350" dirty="0"/>
              <a:t>Nhiệt</a:t>
            </a:r>
            <a:r>
              <a:rPr sz="1350" spc="-4" dirty="0"/>
              <a:t> </a:t>
            </a:r>
            <a:r>
              <a:rPr sz="1350" dirty="0"/>
              <a:t>độ</a:t>
            </a:r>
            <a:r>
              <a:rPr sz="1350" spc="11" dirty="0"/>
              <a:t> </a:t>
            </a:r>
            <a:r>
              <a:rPr sz="1350" dirty="0"/>
              <a:t>quá</a:t>
            </a:r>
            <a:r>
              <a:rPr sz="1350" spc="-34" dirty="0"/>
              <a:t> </a:t>
            </a:r>
            <a:r>
              <a:rPr sz="1350" dirty="0"/>
              <a:t>cao</a:t>
            </a:r>
            <a:r>
              <a:rPr sz="1350" spc="11" dirty="0"/>
              <a:t> </a:t>
            </a:r>
            <a:r>
              <a:rPr sz="1350" dirty="0"/>
              <a:t>làm</a:t>
            </a:r>
            <a:r>
              <a:rPr sz="1350" spc="-19" dirty="0"/>
              <a:t> </a:t>
            </a:r>
            <a:r>
              <a:rPr sz="1350" dirty="0"/>
              <a:t>cho</a:t>
            </a:r>
            <a:r>
              <a:rPr sz="1350" spc="-38" dirty="0"/>
              <a:t> </a:t>
            </a:r>
            <a:r>
              <a:rPr sz="1350" dirty="0"/>
              <a:t>sản</a:t>
            </a:r>
            <a:r>
              <a:rPr sz="1350" spc="15" dirty="0"/>
              <a:t> </a:t>
            </a:r>
            <a:r>
              <a:rPr sz="1350" dirty="0"/>
              <a:t>phẩm</a:t>
            </a:r>
            <a:r>
              <a:rPr sz="1350" spc="-19" dirty="0"/>
              <a:t> </a:t>
            </a:r>
            <a:r>
              <a:rPr sz="1350" dirty="0"/>
              <a:t>bị</a:t>
            </a:r>
            <a:r>
              <a:rPr sz="1350" spc="15" dirty="0"/>
              <a:t> </a:t>
            </a:r>
            <a:r>
              <a:rPr sz="1350" dirty="0"/>
              <a:t>sậm</a:t>
            </a:r>
            <a:r>
              <a:rPr sz="1350" spc="-19" dirty="0"/>
              <a:t> màu</a:t>
            </a:r>
            <a:endParaRPr sz="1350" dirty="0"/>
          </a:p>
          <a:p>
            <a:pPr marL="173831" lvl="3" indent="-107156">
              <a:spcBef>
                <a:spcPts val="1088"/>
              </a:spcBef>
              <a:buChar char="-"/>
              <a:tabLst>
                <a:tab pos="173831" algn="l"/>
              </a:tabLst>
            </a:pPr>
            <a:r>
              <a:rPr sz="1350" dirty="0"/>
              <a:t>Ẩm</a:t>
            </a:r>
            <a:r>
              <a:rPr sz="1350" spc="-68" dirty="0"/>
              <a:t> </a:t>
            </a:r>
            <a:r>
              <a:rPr sz="1350" dirty="0"/>
              <a:t>độ</a:t>
            </a:r>
            <a:r>
              <a:rPr sz="1350" spc="19" dirty="0"/>
              <a:t> </a:t>
            </a:r>
            <a:r>
              <a:rPr sz="1350" dirty="0"/>
              <a:t>không</a:t>
            </a:r>
            <a:r>
              <a:rPr sz="1350" spc="23" dirty="0"/>
              <a:t> </a:t>
            </a:r>
            <a:r>
              <a:rPr sz="1350" spc="-15" dirty="0"/>
              <a:t>khí:</a:t>
            </a:r>
            <a:endParaRPr sz="1350" dirty="0"/>
          </a:p>
          <a:p>
            <a:pPr marL="982028">
              <a:spcBef>
                <a:spcPts val="1534"/>
              </a:spcBef>
            </a:pPr>
            <a:r>
              <a:rPr sz="1350" dirty="0"/>
              <a:t>+</a:t>
            </a:r>
            <a:r>
              <a:rPr sz="1350" spc="-23" dirty="0"/>
              <a:t> </a:t>
            </a:r>
            <a:r>
              <a:rPr sz="1350" dirty="0"/>
              <a:t>Độ</a:t>
            </a:r>
            <a:r>
              <a:rPr sz="1350" spc="-30" dirty="0"/>
              <a:t> </a:t>
            </a:r>
            <a:r>
              <a:rPr sz="1350" dirty="0"/>
              <a:t>ẩm</a:t>
            </a:r>
            <a:r>
              <a:rPr sz="1350" spc="-11" dirty="0"/>
              <a:t> </a:t>
            </a:r>
            <a:r>
              <a:rPr sz="1350" dirty="0"/>
              <a:t>càng</a:t>
            </a:r>
            <a:r>
              <a:rPr sz="1350" spc="23" dirty="0"/>
              <a:t> </a:t>
            </a:r>
            <a:r>
              <a:rPr sz="1350" dirty="0"/>
              <a:t>thấp, tốc</a:t>
            </a:r>
            <a:r>
              <a:rPr sz="1350" spc="-64" dirty="0"/>
              <a:t> </a:t>
            </a:r>
            <a:r>
              <a:rPr sz="1350" dirty="0"/>
              <a:t>độ</a:t>
            </a:r>
            <a:r>
              <a:rPr sz="1350" spc="23" dirty="0"/>
              <a:t> </a:t>
            </a:r>
            <a:r>
              <a:rPr sz="1350" dirty="0"/>
              <a:t>sấy</a:t>
            </a:r>
            <a:r>
              <a:rPr sz="1350" spc="-15" dirty="0"/>
              <a:t> </a:t>
            </a:r>
            <a:r>
              <a:rPr sz="1350" dirty="0"/>
              <a:t>càng</a:t>
            </a:r>
            <a:r>
              <a:rPr sz="1350" spc="-26" dirty="0"/>
              <a:t> </a:t>
            </a:r>
            <a:r>
              <a:rPr sz="1350" spc="-8" dirty="0"/>
              <a:t>nhanh</a:t>
            </a:r>
            <a:endParaRPr sz="1350" dirty="0"/>
          </a:p>
          <a:p>
            <a:pPr marL="982028" marR="3810">
              <a:lnSpc>
                <a:spcPct val="100800"/>
              </a:lnSpc>
              <a:spcBef>
                <a:spcPts val="1069"/>
              </a:spcBef>
            </a:pPr>
            <a:r>
              <a:rPr sz="1350" dirty="0"/>
              <a:t>+</a:t>
            </a:r>
            <a:r>
              <a:rPr sz="1350" spc="-26" dirty="0"/>
              <a:t> </a:t>
            </a:r>
            <a:r>
              <a:rPr sz="1350" dirty="0"/>
              <a:t>Khi</a:t>
            </a:r>
            <a:r>
              <a:rPr sz="1350" spc="-34" dirty="0"/>
              <a:t> </a:t>
            </a:r>
            <a:r>
              <a:rPr sz="1350" dirty="0"/>
              <a:t>độ</a:t>
            </a:r>
            <a:r>
              <a:rPr sz="1350" spc="-34" dirty="0"/>
              <a:t> </a:t>
            </a:r>
            <a:r>
              <a:rPr sz="1350" dirty="0"/>
              <a:t>ẩm</a:t>
            </a:r>
            <a:r>
              <a:rPr sz="1350" spc="-19" dirty="0"/>
              <a:t> </a:t>
            </a:r>
            <a:r>
              <a:rPr sz="1350" dirty="0"/>
              <a:t>không</a:t>
            </a:r>
            <a:r>
              <a:rPr sz="1350" spc="19" dirty="0"/>
              <a:t> </a:t>
            </a:r>
            <a:r>
              <a:rPr sz="1350" dirty="0"/>
              <a:t>khí</a:t>
            </a:r>
            <a:r>
              <a:rPr sz="1350" spc="-4" dirty="0"/>
              <a:t> </a:t>
            </a:r>
            <a:r>
              <a:rPr sz="1350" dirty="0"/>
              <a:t>khoảng</a:t>
            </a:r>
            <a:r>
              <a:rPr sz="1350" spc="15" dirty="0"/>
              <a:t> </a:t>
            </a:r>
            <a:r>
              <a:rPr sz="1350" dirty="0"/>
              <a:t>80%</a:t>
            </a:r>
            <a:r>
              <a:rPr sz="1350" spc="19" dirty="0"/>
              <a:t> </a:t>
            </a:r>
            <a:r>
              <a:rPr sz="1350" dirty="0"/>
              <a:t>thì</a:t>
            </a:r>
            <a:r>
              <a:rPr sz="1350" spc="-53" dirty="0"/>
              <a:t> </a:t>
            </a:r>
            <a:r>
              <a:rPr sz="1350" dirty="0"/>
              <a:t>quá</a:t>
            </a:r>
            <a:r>
              <a:rPr sz="1350" spc="19" dirty="0"/>
              <a:t> </a:t>
            </a:r>
            <a:r>
              <a:rPr sz="1350" dirty="0"/>
              <a:t>trình</a:t>
            </a:r>
            <a:r>
              <a:rPr sz="1350" spc="-34" dirty="0"/>
              <a:t> </a:t>
            </a:r>
            <a:r>
              <a:rPr sz="1350" dirty="0"/>
              <a:t>sấy</a:t>
            </a:r>
            <a:r>
              <a:rPr sz="1350" spc="-19" dirty="0"/>
              <a:t> </a:t>
            </a:r>
            <a:r>
              <a:rPr sz="1350" dirty="0"/>
              <a:t>sẽ</a:t>
            </a:r>
            <a:r>
              <a:rPr sz="1350" spc="-38" dirty="0"/>
              <a:t> </a:t>
            </a:r>
            <a:r>
              <a:rPr sz="1350" dirty="0"/>
              <a:t>ngừng</a:t>
            </a:r>
            <a:r>
              <a:rPr sz="1350" spc="19" dirty="0"/>
              <a:t> </a:t>
            </a:r>
            <a:r>
              <a:rPr sz="1350" spc="-19" dirty="0"/>
              <a:t>và </a:t>
            </a:r>
            <a:r>
              <a:rPr sz="1350" dirty="0"/>
              <a:t>có</a:t>
            </a:r>
            <a:r>
              <a:rPr sz="1350" spc="-38" dirty="0"/>
              <a:t> </a:t>
            </a:r>
            <a:r>
              <a:rPr sz="1350" dirty="0"/>
              <a:t>sự</a:t>
            </a:r>
            <a:r>
              <a:rPr sz="1350" spc="-15" dirty="0"/>
              <a:t> </a:t>
            </a:r>
            <a:r>
              <a:rPr sz="1350" dirty="0"/>
              <a:t>hút</a:t>
            </a:r>
            <a:r>
              <a:rPr sz="1350" spc="8" dirty="0"/>
              <a:t> </a:t>
            </a:r>
            <a:r>
              <a:rPr sz="1350" dirty="0"/>
              <a:t>ẩm</a:t>
            </a:r>
            <a:r>
              <a:rPr sz="1350" spc="-4" dirty="0"/>
              <a:t> </a:t>
            </a:r>
            <a:r>
              <a:rPr sz="1350" dirty="0"/>
              <a:t>vào</a:t>
            </a:r>
            <a:r>
              <a:rPr sz="1350" spc="-26" dirty="0"/>
              <a:t> </a:t>
            </a:r>
            <a:r>
              <a:rPr sz="1350" dirty="0"/>
              <a:t>sản</a:t>
            </a:r>
            <a:r>
              <a:rPr sz="1350" spc="-23" dirty="0"/>
              <a:t> </a:t>
            </a:r>
            <a:r>
              <a:rPr sz="1350" spc="-8" dirty="0"/>
              <a:t>phẩm.</a:t>
            </a:r>
            <a:endParaRPr sz="1350" dirty="0"/>
          </a:p>
        </p:txBody>
      </p:sp>
      <p:sp>
        <p:nvSpPr>
          <p:cNvPr id="5" name="object 3">
            <a:extLst>
              <a:ext uri="{FF2B5EF4-FFF2-40B4-BE49-F238E27FC236}">
                <a16:creationId xmlns:a16="http://schemas.microsoft.com/office/drawing/2014/main" id="{4B9C0C7E-C220-6625-EDA2-3FF8F963227D}"/>
              </a:ext>
            </a:extLst>
          </p:cNvPr>
          <p:cNvSpPr txBox="1">
            <a:spLocks/>
          </p:cNvSpPr>
          <p:nvPr/>
        </p:nvSpPr>
        <p:spPr>
          <a:xfrm>
            <a:off x="1020263" y="408064"/>
            <a:ext cx="733708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extLst>
      <p:ext uri="{BB962C8B-B14F-4D97-AF65-F5344CB8AC3E}">
        <p14:creationId xmlns:p14="http://schemas.microsoft.com/office/powerpoint/2010/main" val="537318918"/>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C2DCF725-6DB5-3C06-6127-63C60CE21E68}"/>
              </a:ext>
            </a:extLst>
          </p:cNvPr>
          <p:cNvSpPr txBox="1"/>
          <p:nvPr/>
        </p:nvSpPr>
        <p:spPr>
          <a:xfrm>
            <a:off x="959277" y="1053711"/>
            <a:ext cx="5820728" cy="2014878"/>
          </a:xfrm>
          <a:prstGeom prst="rect">
            <a:avLst/>
          </a:prstGeom>
        </p:spPr>
        <p:txBody>
          <a:bodyPr vert="horz" wrap="square" lIns="0" tIns="8096" rIns="0" bIns="0" rtlCol="0">
            <a:spAutoFit/>
          </a:bodyPr>
          <a:lstStyle/>
          <a:p>
            <a:pPr marL="145256">
              <a:spcBef>
                <a:spcPts val="1088"/>
              </a:spcBef>
            </a:pPr>
            <a:r>
              <a:rPr sz="1350" b="1" dirty="0" err="1">
                <a:solidFill>
                  <a:srgbClr val="0070C0"/>
                </a:solidFill>
              </a:rPr>
              <a:t>Những</a:t>
            </a:r>
            <a:r>
              <a:rPr sz="1350" b="1" spc="30" dirty="0">
                <a:solidFill>
                  <a:srgbClr val="0070C0"/>
                </a:solidFill>
              </a:rPr>
              <a:t> </a:t>
            </a:r>
            <a:r>
              <a:rPr sz="1350" b="1" dirty="0">
                <a:solidFill>
                  <a:srgbClr val="0070C0"/>
                </a:solidFill>
              </a:rPr>
              <a:t>yếu</a:t>
            </a:r>
            <a:r>
              <a:rPr sz="1350" b="1" spc="23" dirty="0">
                <a:solidFill>
                  <a:srgbClr val="0070C0"/>
                </a:solidFill>
              </a:rPr>
              <a:t> </a:t>
            </a:r>
            <a:r>
              <a:rPr sz="1350" b="1" dirty="0">
                <a:solidFill>
                  <a:srgbClr val="0070C0"/>
                </a:solidFill>
              </a:rPr>
              <a:t>tố</a:t>
            </a:r>
            <a:r>
              <a:rPr sz="1350" b="1" spc="-34" dirty="0">
                <a:solidFill>
                  <a:srgbClr val="0070C0"/>
                </a:solidFill>
              </a:rPr>
              <a:t> </a:t>
            </a:r>
            <a:r>
              <a:rPr sz="1350" b="1" dirty="0">
                <a:solidFill>
                  <a:srgbClr val="0070C0"/>
                </a:solidFill>
              </a:rPr>
              <a:t>chủ</a:t>
            </a:r>
            <a:r>
              <a:rPr sz="1350" b="1" spc="-26" dirty="0">
                <a:solidFill>
                  <a:srgbClr val="0070C0"/>
                </a:solidFill>
              </a:rPr>
              <a:t> </a:t>
            </a:r>
            <a:r>
              <a:rPr sz="1350" b="1" dirty="0">
                <a:solidFill>
                  <a:srgbClr val="0070C0"/>
                </a:solidFill>
              </a:rPr>
              <a:t>yếu</a:t>
            </a:r>
            <a:r>
              <a:rPr sz="1350" b="1" spc="19" dirty="0">
                <a:solidFill>
                  <a:srgbClr val="0070C0"/>
                </a:solidFill>
              </a:rPr>
              <a:t> </a:t>
            </a:r>
            <a:r>
              <a:rPr sz="1350" b="1" dirty="0" err="1">
                <a:solidFill>
                  <a:srgbClr val="0070C0"/>
                </a:solidFill>
              </a:rPr>
              <a:t>ảnh</a:t>
            </a:r>
            <a:r>
              <a:rPr sz="1350" b="1" spc="30"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26" dirty="0">
                <a:solidFill>
                  <a:srgbClr val="0070C0"/>
                </a:solidFill>
              </a:rPr>
              <a:t> </a:t>
            </a:r>
            <a:r>
              <a:rPr sz="1350" b="1" dirty="0">
                <a:solidFill>
                  <a:srgbClr val="0070C0"/>
                </a:solidFill>
              </a:rPr>
              <a:t>đến</a:t>
            </a:r>
            <a:r>
              <a:rPr sz="1350" b="1" spc="-30" dirty="0">
                <a:solidFill>
                  <a:srgbClr val="0070C0"/>
                </a:solidFill>
              </a:rPr>
              <a:t> </a:t>
            </a:r>
            <a:r>
              <a:rPr sz="1350" b="1" dirty="0">
                <a:solidFill>
                  <a:srgbClr val="0070C0"/>
                </a:solidFill>
              </a:rPr>
              <a:t>tốc</a:t>
            </a:r>
            <a:r>
              <a:rPr sz="1350" b="1" spc="-11" dirty="0">
                <a:solidFill>
                  <a:srgbClr val="0070C0"/>
                </a:solidFill>
              </a:rPr>
              <a:t> </a:t>
            </a:r>
            <a:r>
              <a:rPr sz="1350" b="1" dirty="0">
                <a:solidFill>
                  <a:srgbClr val="0070C0"/>
                </a:solidFill>
              </a:rPr>
              <a:t>độ</a:t>
            </a:r>
            <a:r>
              <a:rPr sz="1350" b="1" spc="-30" dirty="0">
                <a:solidFill>
                  <a:srgbClr val="0070C0"/>
                </a:solidFill>
              </a:rPr>
              <a:t> </a:t>
            </a:r>
            <a:r>
              <a:rPr sz="1350" b="1" dirty="0">
                <a:solidFill>
                  <a:srgbClr val="0070C0"/>
                </a:solidFill>
              </a:rPr>
              <a:t>làm</a:t>
            </a:r>
            <a:r>
              <a:rPr sz="1350" b="1" spc="-11" dirty="0">
                <a:solidFill>
                  <a:srgbClr val="0070C0"/>
                </a:solidFill>
              </a:rPr>
              <a:t> </a:t>
            </a:r>
            <a:r>
              <a:rPr sz="1350" b="1" dirty="0">
                <a:solidFill>
                  <a:srgbClr val="0070C0"/>
                </a:solidFill>
              </a:rPr>
              <a:t>khô</a:t>
            </a:r>
            <a:r>
              <a:rPr sz="1350" b="1" spc="-30" dirty="0">
                <a:solidFill>
                  <a:srgbClr val="0070C0"/>
                </a:solidFill>
              </a:rPr>
              <a:t> </a:t>
            </a:r>
            <a:r>
              <a:rPr sz="1350" b="1" spc="-15" dirty="0">
                <a:solidFill>
                  <a:srgbClr val="0070C0"/>
                </a:solidFill>
              </a:rPr>
              <a:t>(tt)</a:t>
            </a:r>
            <a:endParaRPr sz="1350" dirty="0">
              <a:solidFill>
                <a:srgbClr val="0070C0"/>
              </a:solidFill>
            </a:endParaRPr>
          </a:p>
          <a:p>
            <a:pPr marL="123825">
              <a:spcBef>
                <a:spcPts val="998"/>
              </a:spcBef>
            </a:pPr>
            <a:r>
              <a:rPr sz="1350" dirty="0"/>
              <a:t>-</a:t>
            </a:r>
            <a:r>
              <a:rPr sz="1350" spc="-56" dirty="0"/>
              <a:t> </a:t>
            </a:r>
            <a:r>
              <a:rPr sz="1350" dirty="0"/>
              <a:t>Tốc</a:t>
            </a:r>
            <a:r>
              <a:rPr sz="1350" spc="11" dirty="0"/>
              <a:t> </a:t>
            </a:r>
            <a:r>
              <a:rPr sz="1350" dirty="0"/>
              <a:t>độ</a:t>
            </a:r>
            <a:r>
              <a:rPr sz="1350" spc="-8" dirty="0"/>
              <a:t> </a:t>
            </a:r>
            <a:r>
              <a:rPr sz="1350" spc="-15" dirty="0"/>
              <a:t>gió:</a:t>
            </a:r>
            <a:endParaRPr sz="1350" dirty="0"/>
          </a:p>
          <a:p>
            <a:pPr marL="982028">
              <a:spcBef>
                <a:spcPts val="1080"/>
              </a:spcBef>
            </a:pPr>
            <a:r>
              <a:rPr sz="1350" dirty="0"/>
              <a:t>+</a:t>
            </a:r>
            <a:r>
              <a:rPr sz="1350" spc="-75" dirty="0"/>
              <a:t> </a:t>
            </a:r>
            <a:r>
              <a:rPr sz="1350" dirty="0"/>
              <a:t>Tốc</a:t>
            </a:r>
            <a:r>
              <a:rPr sz="1350" spc="-15" dirty="0"/>
              <a:t> </a:t>
            </a:r>
            <a:r>
              <a:rPr sz="1350" dirty="0"/>
              <a:t>độ</a:t>
            </a:r>
            <a:r>
              <a:rPr sz="1350" spc="-30" dirty="0"/>
              <a:t> </a:t>
            </a:r>
            <a:r>
              <a:rPr sz="1350" dirty="0"/>
              <a:t>gió</a:t>
            </a:r>
            <a:r>
              <a:rPr sz="1350" spc="19" dirty="0"/>
              <a:t> </a:t>
            </a:r>
            <a:r>
              <a:rPr sz="1350" dirty="0"/>
              <a:t>lớn</a:t>
            </a:r>
            <a:r>
              <a:rPr sz="1350" spc="-34" dirty="0"/>
              <a:t> </a:t>
            </a:r>
            <a:r>
              <a:rPr sz="1350" dirty="0"/>
              <a:t>→</a:t>
            </a:r>
            <a:r>
              <a:rPr sz="1350" spc="-11" dirty="0"/>
              <a:t> </a:t>
            </a:r>
            <a:r>
              <a:rPr sz="1350" dirty="0"/>
              <a:t>nhiệt độ</a:t>
            </a:r>
            <a:r>
              <a:rPr sz="1350" spc="19" dirty="0"/>
              <a:t> </a:t>
            </a:r>
            <a:r>
              <a:rPr sz="1350" dirty="0"/>
              <a:t>sấy</a:t>
            </a:r>
            <a:r>
              <a:rPr sz="1350" spc="-15" dirty="0"/>
              <a:t> </a:t>
            </a:r>
            <a:r>
              <a:rPr sz="1350" dirty="0"/>
              <a:t>không</a:t>
            </a:r>
            <a:r>
              <a:rPr sz="1350" spc="23" dirty="0"/>
              <a:t> </a:t>
            </a:r>
            <a:r>
              <a:rPr sz="1350" spc="-15" dirty="0"/>
              <a:t>đều.</a:t>
            </a:r>
            <a:endParaRPr sz="1350" dirty="0"/>
          </a:p>
          <a:p>
            <a:pPr marL="982028">
              <a:spcBef>
                <a:spcPts val="633"/>
              </a:spcBef>
            </a:pPr>
            <a:r>
              <a:rPr sz="1350" dirty="0"/>
              <a:t>+</a:t>
            </a:r>
            <a:r>
              <a:rPr sz="1350" spc="-23" dirty="0"/>
              <a:t> </a:t>
            </a:r>
            <a:r>
              <a:rPr sz="1350" dirty="0"/>
              <a:t>Vận</a:t>
            </a:r>
            <a:r>
              <a:rPr sz="1350" spc="-30" dirty="0"/>
              <a:t> </a:t>
            </a:r>
            <a:r>
              <a:rPr sz="1350" dirty="0"/>
              <a:t>tốc</a:t>
            </a:r>
            <a:r>
              <a:rPr sz="1350" spc="-11" dirty="0"/>
              <a:t> </a:t>
            </a:r>
            <a:r>
              <a:rPr sz="1350" dirty="0"/>
              <a:t>nhỏ</a:t>
            </a:r>
            <a:r>
              <a:rPr sz="1350" spc="-19" dirty="0"/>
              <a:t> </a:t>
            </a:r>
            <a:r>
              <a:rPr sz="1350" dirty="0"/>
              <a:t>→</a:t>
            </a:r>
            <a:r>
              <a:rPr sz="1350" spc="-11" dirty="0"/>
              <a:t> </a:t>
            </a:r>
            <a:r>
              <a:rPr sz="1350" dirty="0"/>
              <a:t>thời</a:t>
            </a:r>
            <a:r>
              <a:rPr sz="1350" spc="-30" dirty="0"/>
              <a:t> </a:t>
            </a:r>
            <a:r>
              <a:rPr sz="1350" dirty="0"/>
              <a:t>gian</a:t>
            </a:r>
            <a:r>
              <a:rPr sz="1350" spc="23" dirty="0"/>
              <a:t> </a:t>
            </a:r>
            <a:r>
              <a:rPr sz="1350" dirty="0"/>
              <a:t>sấy</a:t>
            </a:r>
            <a:r>
              <a:rPr sz="1350" spc="-15" dirty="0"/>
              <a:t> </a:t>
            </a:r>
            <a:r>
              <a:rPr sz="1350" dirty="0"/>
              <a:t>dài</a:t>
            </a:r>
            <a:r>
              <a:rPr sz="1350" spc="-30" dirty="0"/>
              <a:t> </a:t>
            </a:r>
            <a:r>
              <a:rPr sz="1350" dirty="0"/>
              <a:t>và</a:t>
            </a:r>
            <a:r>
              <a:rPr sz="1350" spc="-34" dirty="0"/>
              <a:t> </a:t>
            </a:r>
            <a:r>
              <a:rPr sz="1350" dirty="0"/>
              <a:t>phẩm</a:t>
            </a:r>
            <a:r>
              <a:rPr sz="1350" spc="41" dirty="0"/>
              <a:t> </a:t>
            </a:r>
            <a:r>
              <a:rPr sz="1350" dirty="0"/>
              <a:t>chất thịt</a:t>
            </a:r>
            <a:r>
              <a:rPr sz="1350" spc="4" dirty="0"/>
              <a:t> </a:t>
            </a:r>
            <a:r>
              <a:rPr sz="1350" spc="-15" dirty="0"/>
              <a:t>kém.</a:t>
            </a:r>
            <a:endParaRPr sz="1350" dirty="0"/>
          </a:p>
          <a:p>
            <a:pPr marL="982028">
              <a:spcBef>
                <a:spcPts val="638"/>
              </a:spcBef>
            </a:pPr>
            <a:r>
              <a:rPr sz="1350" dirty="0"/>
              <a:t>+</a:t>
            </a:r>
            <a:r>
              <a:rPr sz="1350" spc="-19" dirty="0"/>
              <a:t> </a:t>
            </a:r>
            <a:r>
              <a:rPr sz="1350" dirty="0"/>
              <a:t>Vận</a:t>
            </a:r>
            <a:r>
              <a:rPr sz="1350" spc="-26" dirty="0"/>
              <a:t> </a:t>
            </a:r>
            <a:r>
              <a:rPr sz="1350" dirty="0"/>
              <a:t>tốc</a:t>
            </a:r>
            <a:r>
              <a:rPr sz="1350" spc="-8" dirty="0"/>
              <a:t> </a:t>
            </a:r>
            <a:r>
              <a:rPr sz="1350" dirty="0"/>
              <a:t>trung</a:t>
            </a:r>
            <a:r>
              <a:rPr sz="1350" spc="-26" dirty="0"/>
              <a:t> </a:t>
            </a:r>
            <a:r>
              <a:rPr sz="1350" dirty="0"/>
              <a:t>bình</a:t>
            </a:r>
            <a:r>
              <a:rPr sz="1350" spc="-23" dirty="0"/>
              <a:t> </a:t>
            </a:r>
            <a:r>
              <a:rPr sz="1350" dirty="0"/>
              <a:t>khoảng</a:t>
            </a:r>
            <a:r>
              <a:rPr sz="1350" spc="75" dirty="0"/>
              <a:t> </a:t>
            </a:r>
            <a:r>
              <a:rPr sz="1350" dirty="0"/>
              <a:t>0,4</a:t>
            </a:r>
            <a:r>
              <a:rPr sz="1350" spc="8" dirty="0"/>
              <a:t> </a:t>
            </a:r>
            <a:r>
              <a:rPr sz="1350" dirty="0"/>
              <a:t>-</a:t>
            </a:r>
            <a:r>
              <a:rPr sz="1350" spc="-64" dirty="0"/>
              <a:t> </a:t>
            </a:r>
            <a:r>
              <a:rPr sz="1350" dirty="0"/>
              <a:t>0,6</a:t>
            </a:r>
            <a:r>
              <a:rPr sz="1350" spc="-23" dirty="0"/>
              <a:t> </a:t>
            </a:r>
            <a:r>
              <a:rPr sz="1350" spc="-19" dirty="0"/>
              <a:t>m/s</a:t>
            </a:r>
            <a:endParaRPr sz="1350" dirty="0"/>
          </a:p>
          <a:p>
            <a:pPr marL="9525" marR="3810">
              <a:lnSpc>
                <a:spcPct val="139100"/>
              </a:lnSpc>
            </a:pPr>
            <a:r>
              <a:rPr sz="1350" dirty="0"/>
              <a:t>Không</a:t>
            </a:r>
            <a:r>
              <a:rPr sz="1350" spc="4" dirty="0"/>
              <a:t> </a:t>
            </a:r>
            <a:r>
              <a:rPr sz="1350" dirty="0"/>
              <a:t>khí</a:t>
            </a:r>
            <a:r>
              <a:rPr sz="1350" spc="-8" dirty="0"/>
              <a:t> </a:t>
            </a:r>
            <a:r>
              <a:rPr sz="1350" dirty="0"/>
              <a:t>lưu</a:t>
            </a:r>
            <a:r>
              <a:rPr sz="1350" spc="-38" dirty="0"/>
              <a:t> </a:t>
            </a:r>
            <a:r>
              <a:rPr sz="1350" dirty="0"/>
              <a:t>thông</a:t>
            </a:r>
            <a:r>
              <a:rPr sz="1350" spc="15" dirty="0"/>
              <a:t> </a:t>
            </a:r>
            <a:r>
              <a:rPr sz="1350" dirty="0"/>
              <a:t>song</a:t>
            </a:r>
            <a:r>
              <a:rPr sz="1350" spc="-38" dirty="0"/>
              <a:t> </a:t>
            </a:r>
            <a:r>
              <a:rPr sz="1350" dirty="0"/>
              <a:t>song</a:t>
            </a:r>
            <a:r>
              <a:rPr sz="1350" spc="11" dirty="0"/>
              <a:t> </a:t>
            </a:r>
            <a:r>
              <a:rPr sz="1350" dirty="0"/>
              <a:t>với</a:t>
            </a:r>
            <a:r>
              <a:rPr sz="1350" spc="-38" dirty="0"/>
              <a:t> </a:t>
            </a:r>
            <a:r>
              <a:rPr sz="1350" dirty="0"/>
              <a:t>bề</a:t>
            </a:r>
            <a:r>
              <a:rPr sz="1350" spc="-38" dirty="0"/>
              <a:t> </a:t>
            </a:r>
            <a:r>
              <a:rPr sz="1350" dirty="0"/>
              <a:t>mặt</a:t>
            </a:r>
            <a:r>
              <a:rPr sz="1350" spc="-4" dirty="0"/>
              <a:t> </a:t>
            </a:r>
            <a:r>
              <a:rPr sz="1350" dirty="0"/>
              <a:t>cá,</a:t>
            </a:r>
            <a:r>
              <a:rPr sz="1350" spc="-56" dirty="0"/>
              <a:t> </a:t>
            </a:r>
            <a:r>
              <a:rPr sz="1350" dirty="0"/>
              <a:t>quá</a:t>
            </a:r>
            <a:r>
              <a:rPr sz="1350" spc="15" dirty="0"/>
              <a:t> </a:t>
            </a:r>
            <a:r>
              <a:rPr sz="1350" dirty="0"/>
              <a:t>trình</a:t>
            </a:r>
            <a:r>
              <a:rPr sz="1350" spc="-38" dirty="0"/>
              <a:t> </a:t>
            </a:r>
            <a:r>
              <a:rPr sz="1350" dirty="0"/>
              <a:t>làm</a:t>
            </a:r>
            <a:r>
              <a:rPr sz="1350" spc="-23" dirty="0"/>
              <a:t> </a:t>
            </a:r>
            <a:r>
              <a:rPr sz="1350" dirty="0"/>
              <a:t>khô</a:t>
            </a:r>
            <a:r>
              <a:rPr sz="1350" spc="-38" dirty="0"/>
              <a:t> </a:t>
            </a:r>
            <a:r>
              <a:rPr sz="1350" dirty="0"/>
              <a:t>nhanh</a:t>
            </a:r>
            <a:r>
              <a:rPr sz="1350" spc="64" dirty="0"/>
              <a:t> </a:t>
            </a:r>
            <a:r>
              <a:rPr sz="1350" spc="-15" dirty="0"/>
              <a:t>hơn. </a:t>
            </a:r>
            <a:r>
              <a:rPr sz="1350" dirty="0"/>
              <a:t>Không</a:t>
            </a:r>
            <a:r>
              <a:rPr sz="1350" spc="15" dirty="0"/>
              <a:t> </a:t>
            </a:r>
            <a:r>
              <a:rPr sz="1350" dirty="0"/>
              <a:t>khí lưu</a:t>
            </a:r>
            <a:r>
              <a:rPr sz="1350" spc="-26" dirty="0"/>
              <a:t> </a:t>
            </a:r>
            <a:r>
              <a:rPr sz="1350" dirty="0"/>
              <a:t>thông</a:t>
            </a:r>
            <a:r>
              <a:rPr sz="1350" spc="23" dirty="0"/>
              <a:t> </a:t>
            </a:r>
            <a:r>
              <a:rPr sz="1350" dirty="0"/>
              <a:t>tạo</a:t>
            </a:r>
            <a:r>
              <a:rPr sz="1350" spc="-30" dirty="0"/>
              <a:t> </a:t>
            </a:r>
            <a:r>
              <a:rPr sz="1350" dirty="0"/>
              <a:t>góc</a:t>
            </a:r>
            <a:r>
              <a:rPr sz="1350" spc="15" dirty="0"/>
              <a:t> </a:t>
            </a:r>
            <a:r>
              <a:rPr sz="1350" dirty="0"/>
              <a:t>45</a:t>
            </a:r>
            <a:r>
              <a:rPr sz="1350" spc="-26" dirty="0"/>
              <a:t> </a:t>
            </a:r>
            <a:r>
              <a:rPr sz="1350" dirty="0"/>
              <a:t>độ</a:t>
            </a:r>
            <a:r>
              <a:rPr sz="1350" spc="23" dirty="0"/>
              <a:t> </a:t>
            </a:r>
            <a:r>
              <a:rPr sz="1350" dirty="0"/>
              <a:t>so</a:t>
            </a:r>
            <a:r>
              <a:rPr sz="1350" spc="-34" dirty="0"/>
              <a:t> </a:t>
            </a:r>
            <a:r>
              <a:rPr sz="1350" dirty="0"/>
              <a:t>với</a:t>
            </a:r>
            <a:r>
              <a:rPr sz="1350" spc="-79" dirty="0"/>
              <a:t> </a:t>
            </a:r>
            <a:r>
              <a:rPr sz="1350" dirty="0"/>
              <a:t>bề</a:t>
            </a:r>
            <a:r>
              <a:rPr sz="1350" spc="23" dirty="0"/>
              <a:t> </a:t>
            </a:r>
            <a:r>
              <a:rPr sz="1350" dirty="0"/>
              <a:t>mặt</a:t>
            </a:r>
            <a:r>
              <a:rPr sz="1350" spc="-45" dirty="0"/>
              <a:t> </a:t>
            </a:r>
            <a:r>
              <a:rPr sz="1350" dirty="0"/>
              <a:t>cá,</a:t>
            </a:r>
            <a:r>
              <a:rPr sz="1350" spc="4" dirty="0"/>
              <a:t> </a:t>
            </a:r>
            <a:r>
              <a:rPr sz="1350" dirty="0"/>
              <a:t>tốc</a:t>
            </a:r>
            <a:r>
              <a:rPr sz="1350" spc="-11" dirty="0"/>
              <a:t> </a:t>
            </a:r>
            <a:r>
              <a:rPr sz="1350" dirty="0"/>
              <a:t>độ</a:t>
            </a:r>
            <a:r>
              <a:rPr sz="1350" spc="-30" dirty="0"/>
              <a:t> </a:t>
            </a:r>
            <a:r>
              <a:rPr sz="1350" dirty="0"/>
              <a:t>sấy</a:t>
            </a:r>
            <a:r>
              <a:rPr sz="1350" spc="-11" dirty="0"/>
              <a:t> </a:t>
            </a:r>
            <a:r>
              <a:rPr sz="1350" dirty="0"/>
              <a:t>chậm</a:t>
            </a:r>
            <a:r>
              <a:rPr sz="1350" spc="-11" dirty="0"/>
              <a:t> </a:t>
            </a:r>
            <a:r>
              <a:rPr sz="1350" spc="-8" dirty="0"/>
              <a:t>nhất.</a:t>
            </a:r>
            <a:endParaRPr sz="1350" dirty="0"/>
          </a:p>
        </p:txBody>
      </p:sp>
      <p:sp>
        <p:nvSpPr>
          <p:cNvPr id="5" name="object 3">
            <a:extLst>
              <a:ext uri="{FF2B5EF4-FFF2-40B4-BE49-F238E27FC236}">
                <a16:creationId xmlns:a16="http://schemas.microsoft.com/office/drawing/2014/main" id="{5FBA396C-A76A-AFD2-D51C-E4B041AAD7C3}"/>
              </a:ext>
            </a:extLst>
          </p:cNvPr>
          <p:cNvSpPr txBox="1"/>
          <p:nvPr/>
        </p:nvSpPr>
        <p:spPr>
          <a:xfrm>
            <a:off x="1042316" y="3243239"/>
            <a:ext cx="581978" cy="217367"/>
          </a:xfrm>
          <a:prstGeom prst="rect">
            <a:avLst/>
          </a:prstGeom>
        </p:spPr>
        <p:txBody>
          <a:bodyPr vert="horz" wrap="square" lIns="0" tIns="9525" rIns="0" bIns="0" rtlCol="0">
            <a:spAutoFit/>
          </a:bodyPr>
          <a:lstStyle/>
          <a:p>
            <a:pPr marL="9525">
              <a:spcBef>
                <a:spcPts val="75"/>
              </a:spcBef>
            </a:pPr>
            <a:r>
              <a:rPr sz="1350" dirty="0"/>
              <a:t>-</a:t>
            </a:r>
            <a:r>
              <a:rPr sz="1350" spc="19" dirty="0"/>
              <a:t> </a:t>
            </a:r>
            <a:r>
              <a:rPr sz="1350" dirty="0"/>
              <a:t>Ủ </a:t>
            </a:r>
            <a:r>
              <a:rPr sz="1350" spc="-19" dirty="0"/>
              <a:t>ấm:</a:t>
            </a:r>
            <a:endParaRPr sz="1350" dirty="0"/>
          </a:p>
        </p:txBody>
      </p:sp>
      <p:sp>
        <p:nvSpPr>
          <p:cNvPr id="6" name="object 4">
            <a:extLst>
              <a:ext uri="{FF2B5EF4-FFF2-40B4-BE49-F238E27FC236}">
                <a16:creationId xmlns:a16="http://schemas.microsoft.com/office/drawing/2014/main" id="{B1907C65-00E8-44D0-D75E-8DF1AB570F5A}"/>
              </a:ext>
            </a:extLst>
          </p:cNvPr>
          <p:cNvSpPr txBox="1"/>
          <p:nvPr/>
        </p:nvSpPr>
        <p:spPr>
          <a:xfrm>
            <a:off x="1900519" y="3334298"/>
            <a:ext cx="4515326" cy="583333"/>
          </a:xfrm>
          <a:prstGeom prst="rect">
            <a:avLst/>
          </a:prstGeom>
        </p:spPr>
        <p:txBody>
          <a:bodyPr vert="horz" wrap="square" lIns="0" tIns="90011" rIns="0" bIns="0" rtlCol="0">
            <a:spAutoFit/>
          </a:bodyPr>
          <a:lstStyle/>
          <a:p>
            <a:pPr marL="9525">
              <a:spcBef>
                <a:spcPts val="709"/>
              </a:spcBef>
            </a:pPr>
            <a:r>
              <a:rPr sz="1350" dirty="0"/>
              <a:t>+</a:t>
            </a:r>
            <a:r>
              <a:rPr sz="1350" spc="-26" dirty="0"/>
              <a:t> </a:t>
            </a:r>
            <a:r>
              <a:rPr sz="1350" dirty="0"/>
              <a:t>Xúc</a:t>
            </a:r>
            <a:r>
              <a:rPr sz="1350" spc="-15" dirty="0"/>
              <a:t> </a:t>
            </a:r>
            <a:r>
              <a:rPr sz="1350" dirty="0"/>
              <a:t>tiến</a:t>
            </a:r>
            <a:r>
              <a:rPr sz="1350" spc="-34" dirty="0"/>
              <a:t> </a:t>
            </a:r>
            <a:r>
              <a:rPr sz="1350" dirty="0"/>
              <a:t>sự</a:t>
            </a:r>
            <a:r>
              <a:rPr sz="1350" spc="-23" dirty="0"/>
              <a:t> </a:t>
            </a:r>
            <a:r>
              <a:rPr sz="1350" dirty="0"/>
              <a:t>chuyển</a:t>
            </a:r>
            <a:r>
              <a:rPr sz="1350" spc="19" dirty="0"/>
              <a:t> </a:t>
            </a:r>
            <a:r>
              <a:rPr sz="1350" dirty="0"/>
              <a:t>động</a:t>
            </a:r>
            <a:r>
              <a:rPr sz="1350" spc="19" dirty="0"/>
              <a:t> </a:t>
            </a:r>
            <a:r>
              <a:rPr sz="1350" dirty="0"/>
              <a:t>của</a:t>
            </a:r>
            <a:r>
              <a:rPr sz="1350" spc="-34" dirty="0"/>
              <a:t> </a:t>
            </a:r>
            <a:r>
              <a:rPr sz="1350" dirty="0"/>
              <a:t>nước</a:t>
            </a:r>
            <a:r>
              <a:rPr sz="1350" spc="-15" dirty="0"/>
              <a:t> </a:t>
            </a:r>
            <a:r>
              <a:rPr sz="1350" dirty="0"/>
              <a:t>trong</a:t>
            </a:r>
            <a:r>
              <a:rPr sz="1350" spc="-34" dirty="0"/>
              <a:t> </a:t>
            </a:r>
            <a:r>
              <a:rPr sz="1350" dirty="0"/>
              <a:t>thịt </a:t>
            </a:r>
            <a:r>
              <a:rPr sz="1350" spc="-19" dirty="0"/>
              <a:t>cá</a:t>
            </a:r>
            <a:endParaRPr sz="1350"/>
          </a:p>
          <a:p>
            <a:pPr marL="9525">
              <a:spcBef>
                <a:spcPts val="634"/>
              </a:spcBef>
            </a:pPr>
            <a:r>
              <a:rPr sz="1350" dirty="0"/>
              <a:t>+</a:t>
            </a:r>
            <a:r>
              <a:rPr sz="1350" spc="-26" dirty="0"/>
              <a:t> </a:t>
            </a:r>
            <a:r>
              <a:rPr sz="1350" dirty="0"/>
              <a:t>Rút</a:t>
            </a:r>
            <a:r>
              <a:rPr sz="1350" spc="-4" dirty="0"/>
              <a:t> </a:t>
            </a:r>
            <a:r>
              <a:rPr sz="1350" dirty="0"/>
              <a:t>ngắn</a:t>
            </a:r>
            <a:r>
              <a:rPr sz="1350" spc="15" dirty="0"/>
              <a:t> </a:t>
            </a:r>
            <a:r>
              <a:rPr sz="1350" dirty="0"/>
              <a:t>được</a:t>
            </a:r>
            <a:r>
              <a:rPr sz="1350" spc="-71" dirty="0"/>
              <a:t> </a:t>
            </a:r>
            <a:r>
              <a:rPr sz="1350" dirty="0"/>
              <a:t>thời</a:t>
            </a:r>
            <a:r>
              <a:rPr sz="1350" spc="-34" dirty="0"/>
              <a:t> </a:t>
            </a:r>
            <a:r>
              <a:rPr sz="1350" dirty="0"/>
              <a:t>gian</a:t>
            </a:r>
            <a:r>
              <a:rPr sz="1350" spc="15" dirty="0"/>
              <a:t> </a:t>
            </a:r>
            <a:r>
              <a:rPr sz="1350" dirty="0"/>
              <a:t>sấy</a:t>
            </a:r>
            <a:r>
              <a:rPr sz="1350" spc="-19" dirty="0"/>
              <a:t> </a:t>
            </a:r>
            <a:r>
              <a:rPr sz="1350" dirty="0"/>
              <a:t>và</a:t>
            </a:r>
            <a:r>
              <a:rPr sz="1350" spc="-38" dirty="0"/>
              <a:t> </a:t>
            </a:r>
            <a:r>
              <a:rPr sz="1350" dirty="0"/>
              <a:t>nâng</a:t>
            </a:r>
            <a:r>
              <a:rPr sz="1350" spc="15" dirty="0"/>
              <a:t> </a:t>
            </a:r>
            <a:r>
              <a:rPr sz="1350" dirty="0"/>
              <a:t>cao</a:t>
            </a:r>
            <a:r>
              <a:rPr sz="1350" spc="-34" dirty="0"/>
              <a:t> </a:t>
            </a:r>
            <a:r>
              <a:rPr sz="1350" dirty="0"/>
              <a:t>được</a:t>
            </a:r>
            <a:r>
              <a:rPr sz="1350" spc="-19" dirty="0"/>
              <a:t> </a:t>
            </a:r>
            <a:r>
              <a:rPr sz="1350" dirty="0"/>
              <a:t>hiệu</a:t>
            </a:r>
            <a:r>
              <a:rPr sz="1350" spc="19" dirty="0"/>
              <a:t> </a:t>
            </a:r>
            <a:r>
              <a:rPr sz="1350" spc="-15" dirty="0"/>
              <a:t>suất</a:t>
            </a:r>
            <a:endParaRPr sz="1350"/>
          </a:p>
        </p:txBody>
      </p:sp>
      <p:sp>
        <p:nvSpPr>
          <p:cNvPr id="7" name="object 5">
            <a:extLst>
              <a:ext uri="{FF2B5EF4-FFF2-40B4-BE49-F238E27FC236}">
                <a16:creationId xmlns:a16="http://schemas.microsoft.com/office/drawing/2014/main" id="{51C15209-2D8D-1333-2CB2-BB5161AF1571}"/>
              </a:ext>
            </a:extLst>
          </p:cNvPr>
          <p:cNvSpPr txBox="1"/>
          <p:nvPr/>
        </p:nvSpPr>
        <p:spPr>
          <a:xfrm>
            <a:off x="1047079" y="4044578"/>
            <a:ext cx="1023938" cy="217367"/>
          </a:xfrm>
          <a:prstGeom prst="rect">
            <a:avLst/>
          </a:prstGeom>
        </p:spPr>
        <p:txBody>
          <a:bodyPr vert="horz" wrap="square" lIns="0" tIns="9525" rIns="0" bIns="0" rtlCol="0">
            <a:spAutoFit/>
          </a:bodyPr>
          <a:lstStyle/>
          <a:p>
            <a:pPr marL="9525">
              <a:spcBef>
                <a:spcPts val="75"/>
              </a:spcBef>
            </a:pPr>
            <a:r>
              <a:rPr sz="1350" dirty="0"/>
              <a:t>-</a:t>
            </a:r>
            <a:r>
              <a:rPr sz="1350" spc="-34" dirty="0"/>
              <a:t> </a:t>
            </a:r>
            <a:r>
              <a:rPr sz="1350" dirty="0"/>
              <a:t>Nguyên</a:t>
            </a:r>
            <a:r>
              <a:rPr sz="1350" spc="11" dirty="0"/>
              <a:t> </a:t>
            </a:r>
            <a:r>
              <a:rPr sz="1350" spc="-15" dirty="0"/>
              <a:t>liệu</a:t>
            </a:r>
            <a:endParaRPr sz="1350"/>
          </a:p>
        </p:txBody>
      </p:sp>
      <p:sp>
        <p:nvSpPr>
          <p:cNvPr id="8" name="object 3">
            <a:extLst>
              <a:ext uri="{FF2B5EF4-FFF2-40B4-BE49-F238E27FC236}">
                <a16:creationId xmlns:a16="http://schemas.microsoft.com/office/drawing/2014/main" id="{3FA7F920-7329-5710-F543-85F3E3DEBA04}"/>
              </a:ext>
            </a:extLst>
          </p:cNvPr>
          <p:cNvSpPr txBox="1">
            <a:spLocks/>
          </p:cNvSpPr>
          <p:nvPr/>
        </p:nvSpPr>
        <p:spPr>
          <a:xfrm>
            <a:off x="872979" y="427693"/>
            <a:ext cx="739804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extLst>
      <p:ext uri="{BB962C8B-B14F-4D97-AF65-F5344CB8AC3E}">
        <p14:creationId xmlns:p14="http://schemas.microsoft.com/office/powerpoint/2010/main" val="1964195336"/>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4464790" y="1386725"/>
            <a:ext cx="4415050" cy="2508739"/>
          </a:xfrm>
          <a:prstGeom prst="rect">
            <a:avLst/>
          </a:prstGeom>
        </p:spPr>
      </p:pic>
      <p:sp>
        <p:nvSpPr>
          <p:cNvPr id="4" name="object 4"/>
          <p:cNvSpPr txBox="1"/>
          <p:nvPr/>
        </p:nvSpPr>
        <p:spPr>
          <a:xfrm>
            <a:off x="2589689" y="3991952"/>
            <a:ext cx="6111240" cy="616162"/>
          </a:xfrm>
          <a:prstGeom prst="rect">
            <a:avLst/>
          </a:prstGeom>
        </p:spPr>
        <p:txBody>
          <a:bodyPr vert="horz" wrap="square" lIns="0" tIns="11906" rIns="0" bIns="0" rtlCol="0">
            <a:spAutoFit/>
          </a:bodyPr>
          <a:lstStyle/>
          <a:p>
            <a:pPr marL="2257425">
              <a:spcBef>
                <a:spcPts val="94"/>
              </a:spcBef>
            </a:pPr>
            <a:r>
              <a:rPr sz="1163" b="1" dirty="0"/>
              <a:t>Mối</a:t>
            </a:r>
            <a:r>
              <a:rPr sz="1163" b="1" spc="60" dirty="0"/>
              <a:t> </a:t>
            </a:r>
            <a:r>
              <a:rPr sz="1163" b="1" dirty="0"/>
              <a:t>quan</a:t>
            </a:r>
            <a:r>
              <a:rPr sz="1163" b="1" spc="64" dirty="0"/>
              <a:t> </a:t>
            </a:r>
            <a:r>
              <a:rPr sz="1163" b="1" dirty="0"/>
              <a:t>hệ giữa</a:t>
            </a:r>
            <a:r>
              <a:rPr sz="1163" b="1" spc="131" dirty="0"/>
              <a:t> </a:t>
            </a:r>
            <a:r>
              <a:rPr sz="1163" b="1" dirty="0"/>
              <a:t>hàm</a:t>
            </a:r>
            <a:r>
              <a:rPr sz="1163" b="1" spc="68" dirty="0"/>
              <a:t> </a:t>
            </a:r>
            <a:r>
              <a:rPr sz="1163" b="1" dirty="0"/>
              <a:t>ẩm</a:t>
            </a:r>
            <a:r>
              <a:rPr sz="1163" b="1" spc="4" dirty="0"/>
              <a:t> </a:t>
            </a:r>
            <a:r>
              <a:rPr sz="1163" b="1" dirty="0"/>
              <a:t>và</a:t>
            </a:r>
            <a:r>
              <a:rPr sz="1163" b="1" spc="127" dirty="0"/>
              <a:t> </a:t>
            </a:r>
            <a:r>
              <a:rPr sz="1163" b="1" dirty="0"/>
              <a:t>độ</a:t>
            </a:r>
            <a:r>
              <a:rPr sz="1163" b="1" spc="56" dirty="0"/>
              <a:t> </a:t>
            </a:r>
            <a:r>
              <a:rPr sz="1163" b="1" dirty="0"/>
              <a:t>hoạt</a:t>
            </a:r>
            <a:r>
              <a:rPr sz="1163" b="1" spc="53" dirty="0"/>
              <a:t> </a:t>
            </a:r>
            <a:r>
              <a:rPr sz="1163" b="1" dirty="0"/>
              <a:t>động</a:t>
            </a:r>
            <a:r>
              <a:rPr sz="1163" b="1" spc="56" dirty="0"/>
              <a:t> </a:t>
            </a:r>
            <a:r>
              <a:rPr sz="1163" b="1" dirty="0"/>
              <a:t>của</a:t>
            </a:r>
            <a:r>
              <a:rPr sz="1163" b="1" spc="68" dirty="0"/>
              <a:t> </a:t>
            </a:r>
            <a:r>
              <a:rPr sz="1163" b="1" spc="-15" dirty="0"/>
              <a:t>nƣớc</a:t>
            </a:r>
            <a:endParaRPr sz="1163" dirty="0"/>
          </a:p>
          <a:p>
            <a:pPr>
              <a:spcBef>
                <a:spcPts val="344"/>
              </a:spcBef>
            </a:pPr>
            <a:endParaRPr sz="1163" dirty="0"/>
          </a:p>
          <a:p>
            <a:pPr marL="9525">
              <a:spcBef>
                <a:spcPts val="4"/>
              </a:spcBef>
            </a:pPr>
            <a:r>
              <a:rPr sz="1350" dirty="0"/>
              <a:t>-</a:t>
            </a:r>
            <a:r>
              <a:rPr sz="1350" spc="-15" dirty="0"/>
              <a:t> </a:t>
            </a:r>
            <a:r>
              <a:rPr sz="1350" dirty="0"/>
              <a:t>Nhiệt</a:t>
            </a:r>
            <a:r>
              <a:rPr sz="1350" spc="8" dirty="0"/>
              <a:t> </a:t>
            </a:r>
            <a:r>
              <a:rPr sz="1350" dirty="0"/>
              <a:t>độ</a:t>
            </a:r>
            <a:r>
              <a:rPr sz="1350" spc="30" dirty="0"/>
              <a:t> </a:t>
            </a:r>
            <a:r>
              <a:rPr sz="1350" dirty="0"/>
              <a:t>và</a:t>
            </a:r>
            <a:r>
              <a:rPr sz="1350" spc="-26" dirty="0"/>
              <a:t> </a:t>
            </a:r>
            <a:r>
              <a:rPr sz="1350" dirty="0"/>
              <a:t>sự</a:t>
            </a:r>
            <a:r>
              <a:rPr sz="1350" spc="-60" dirty="0"/>
              <a:t> </a:t>
            </a:r>
            <a:r>
              <a:rPr sz="1350" dirty="0"/>
              <a:t>tấn</a:t>
            </a:r>
            <a:r>
              <a:rPr sz="1350" spc="-26" dirty="0"/>
              <a:t> </a:t>
            </a:r>
            <a:r>
              <a:rPr sz="1350" dirty="0"/>
              <a:t>công</a:t>
            </a:r>
            <a:r>
              <a:rPr sz="1350" spc="30" dirty="0"/>
              <a:t> </a:t>
            </a:r>
            <a:r>
              <a:rPr sz="1350" dirty="0"/>
              <a:t>của</a:t>
            </a:r>
            <a:r>
              <a:rPr sz="1350" spc="-23" dirty="0"/>
              <a:t> </a:t>
            </a:r>
            <a:r>
              <a:rPr sz="1350" dirty="0"/>
              <a:t>côn</a:t>
            </a:r>
            <a:r>
              <a:rPr sz="1350" spc="30" dirty="0"/>
              <a:t> </a:t>
            </a:r>
            <a:r>
              <a:rPr sz="1350" spc="-8" dirty="0"/>
              <a:t>trùng.</a:t>
            </a:r>
            <a:endParaRPr sz="1350" dirty="0"/>
          </a:p>
        </p:txBody>
      </p:sp>
      <p:sp>
        <p:nvSpPr>
          <p:cNvPr id="6" name="object 6"/>
          <p:cNvSpPr txBox="1"/>
          <p:nvPr/>
        </p:nvSpPr>
        <p:spPr>
          <a:xfrm>
            <a:off x="7659529" y="4664890"/>
            <a:ext cx="204788" cy="328295"/>
          </a:xfrm>
          <a:prstGeom prst="rect">
            <a:avLst/>
          </a:prstGeom>
        </p:spPr>
        <p:txBody>
          <a:bodyPr vert="horz" wrap="square" lIns="0" tIns="0" rIns="0" bIns="0" rtlCol="0">
            <a:spAutoFit/>
          </a:bodyPr>
          <a:lstStyle/>
          <a:p>
            <a:pPr marR="32385" algn="r">
              <a:lnSpc>
                <a:spcPts val="1253"/>
              </a:lnSpc>
            </a:pPr>
            <a:r>
              <a:rPr sz="1050" spc="-19" dirty="0"/>
              <a:t>17</a:t>
            </a:r>
            <a:endParaRPr sz="1050"/>
          </a:p>
          <a:p>
            <a:pPr marR="34766" algn="r">
              <a:spcBef>
                <a:spcPts val="34"/>
              </a:spcBef>
            </a:pPr>
            <a:r>
              <a:rPr sz="1050" spc="-38" dirty="0"/>
              <a:t>6</a:t>
            </a:r>
            <a:endParaRPr sz="1050"/>
          </a:p>
        </p:txBody>
      </p:sp>
      <p:sp>
        <p:nvSpPr>
          <p:cNvPr id="5" name="object 5"/>
          <p:cNvSpPr txBox="1"/>
          <p:nvPr/>
        </p:nvSpPr>
        <p:spPr>
          <a:xfrm>
            <a:off x="264160" y="1139498"/>
            <a:ext cx="6706051" cy="1432252"/>
          </a:xfrm>
          <a:prstGeom prst="rect">
            <a:avLst/>
          </a:prstGeom>
        </p:spPr>
        <p:txBody>
          <a:bodyPr vert="horz" wrap="square" lIns="0" tIns="44768" rIns="0" bIns="0" rtlCol="0">
            <a:spAutoFit/>
          </a:bodyPr>
          <a:lstStyle/>
          <a:p>
            <a:pPr marL="19050" marR="13335" indent="157163">
              <a:lnSpc>
                <a:spcPct val="100800"/>
              </a:lnSpc>
              <a:spcBef>
                <a:spcPts val="266"/>
              </a:spcBef>
            </a:pPr>
            <a:r>
              <a:rPr sz="1350" b="1" dirty="0" err="1">
                <a:solidFill>
                  <a:srgbClr val="0070C0"/>
                </a:solidFill>
              </a:rPr>
              <a:t>Những</a:t>
            </a:r>
            <a:r>
              <a:rPr sz="1350" b="1" spc="135" dirty="0">
                <a:solidFill>
                  <a:srgbClr val="0070C0"/>
                </a:solidFill>
              </a:rPr>
              <a:t> </a:t>
            </a:r>
            <a:r>
              <a:rPr sz="1350" b="1" dirty="0">
                <a:solidFill>
                  <a:srgbClr val="0070C0"/>
                </a:solidFill>
              </a:rPr>
              <a:t>yếu</a:t>
            </a:r>
            <a:r>
              <a:rPr sz="1350" b="1" spc="131" dirty="0">
                <a:solidFill>
                  <a:srgbClr val="0070C0"/>
                </a:solidFill>
              </a:rPr>
              <a:t> </a:t>
            </a:r>
            <a:r>
              <a:rPr sz="1350" b="1" dirty="0">
                <a:solidFill>
                  <a:srgbClr val="0070C0"/>
                </a:solidFill>
              </a:rPr>
              <a:t>tố</a:t>
            </a:r>
            <a:r>
              <a:rPr sz="1350" b="1" spc="131" dirty="0">
                <a:solidFill>
                  <a:srgbClr val="0070C0"/>
                </a:solidFill>
              </a:rPr>
              <a:t> </a:t>
            </a:r>
            <a:r>
              <a:rPr sz="1350" b="1" dirty="0">
                <a:solidFill>
                  <a:srgbClr val="0070C0"/>
                </a:solidFill>
              </a:rPr>
              <a:t>chủ</a:t>
            </a:r>
            <a:r>
              <a:rPr sz="1350" b="1" spc="131" dirty="0">
                <a:solidFill>
                  <a:srgbClr val="0070C0"/>
                </a:solidFill>
              </a:rPr>
              <a:t> </a:t>
            </a:r>
            <a:r>
              <a:rPr sz="1350" b="1" dirty="0">
                <a:solidFill>
                  <a:srgbClr val="0070C0"/>
                </a:solidFill>
              </a:rPr>
              <a:t>yếu</a:t>
            </a:r>
            <a:r>
              <a:rPr sz="1350" b="1" spc="131" dirty="0">
                <a:solidFill>
                  <a:srgbClr val="0070C0"/>
                </a:solidFill>
              </a:rPr>
              <a:t> </a:t>
            </a:r>
            <a:r>
              <a:rPr sz="1350" b="1" dirty="0" err="1">
                <a:solidFill>
                  <a:srgbClr val="0070C0"/>
                </a:solidFill>
              </a:rPr>
              <a:t>ảnh</a:t>
            </a:r>
            <a:r>
              <a:rPr sz="1350" b="1" spc="127" dirty="0">
                <a:solidFill>
                  <a:srgbClr val="0070C0"/>
                </a:solidFill>
              </a:rPr>
              <a:t> </a:t>
            </a:r>
            <a:r>
              <a:rPr sz="1350" b="1" dirty="0">
                <a:solidFill>
                  <a:srgbClr val="0070C0"/>
                </a:solidFill>
              </a:rPr>
              <a:t>h</a:t>
            </a:r>
            <a:r>
              <a:rPr lang="vi-VN" sz="1350" b="1" dirty="0">
                <a:solidFill>
                  <a:srgbClr val="0070C0"/>
                </a:solidFill>
              </a:rPr>
              <a:t>ư</a:t>
            </a:r>
            <a:r>
              <a:rPr sz="1350" b="1" dirty="0" err="1">
                <a:solidFill>
                  <a:srgbClr val="0070C0"/>
                </a:solidFill>
              </a:rPr>
              <a:t>ởng</a:t>
            </a:r>
            <a:r>
              <a:rPr sz="1350" b="1" spc="139" dirty="0">
                <a:solidFill>
                  <a:srgbClr val="0070C0"/>
                </a:solidFill>
              </a:rPr>
              <a:t> </a:t>
            </a:r>
            <a:r>
              <a:rPr sz="1350" b="1" dirty="0">
                <a:solidFill>
                  <a:srgbClr val="0070C0"/>
                </a:solidFill>
              </a:rPr>
              <a:t>đến</a:t>
            </a:r>
            <a:r>
              <a:rPr sz="1350" b="1" spc="135" dirty="0">
                <a:solidFill>
                  <a:srgbClr val="0070C0"/>
                </a:solidFill>
              </a:rPr>
              <a:t> </a:t>
            </a:r>
            <a:r>
              <a:rPr sz="1350" b="1" dirty="0">
                <a:solidFill>
                  <a:srgbClr val="0070C0"/>
                </a:solidFill>
              </a:rPr>
              <a:t>thời</a:t>
            </a:r>
            <a:r>
              <a:rPr sz="1350" b="1" spc="135" dirty="0">
                <a:solidFill>
                  <a:srgbClr val="0070C0"/>
                </a:solidFill>
              </a:rPr>
              <a:t> </a:t>
            </a:r>
            <a:r>
              <a:rPr sz="1350" b="1" dirty="0">
                <a:solidFill>
                  <a:srgbClr val="0070C0"/>
                </a:solidFill>
              </a:rPr>
              <a:t>gian</a:t>
            </a:r>
            <a:r>
              <a:rPr sz="1350" b="1" spc="131" dirty="0">
                <a:solidFill>
                  <a:srgbClr val="0070C0"/>
                </a:solidFill>
              </a:rPr>
              <a:t> </a:t>
            </a:r>
            <a:r>
              <a:rPr sz="1350" b="1" dirty="0">
                <a:solidFill>
                  <a:srgbClr val="0070C0"/>
                </a:solidFill>
              </a:rPr>
              <a:t>bảo</a:t>
            </a:r>
            <a:r>
              <a:rPr sz="1350" b="1" spc="131" dirty="0">
                <a:solidFill>
                  <a:srgbClr val="0070C0"/>
                </a:solidFill>
              </a:rPr>
              <a:t> </a:t>
            </a:r>
            <a:r>
              <a:rPr sz="1350" b="1" spc="-15" dirty="0">
                <a:solidFill>
                  <a:srgbClr val="0070C0"/>
                </a:solidFill>
              </a:rPr>
              <a:t>quản </a:t>
            </a:r>
            <a:r>
              <a:rPr sz="1350" b="1" dirty="0">
                <a:solidFill>
                  <a:srgbClr val="0070C0"/>
                </a:solidFill>
              </a:rPr>
              <a:t>sản</a:t>
            </a:r>
            <a:r>
              <a:rPr sz="1350" b="1" spc="8" dirty="0">
                <a:solidFill>
                  <a:srgbClr val="0070C0"/>
                </a:solidFill>
              </a:rPr>
              <a:t> </a:t>
            </a:r>
            <a:r>
              <a:rPr sz="1350" b="1" dirty="0">
                <a:solidFill>
                  <a:srgbClr val="0070C0"/>
                </a:solidFill>
              </a:rPr>
              <a:t>phẩm</a:t>
            </a:r>
            <a:r>
              <a:rPr sz="1350" b="1" spc="-23" dirty="0">
                <a:solidFill>
                  <a:srgbClr val="0070C0"/>
                </a:solidFill>
              </a:rPr>
              <a:t> </a:t>
            </a:r>
            <a:r>
              <a:rPr sz="1350" b="1" dirty="0">
                <a:solidFill>
                  <a:srgbClr val="0070C0"/>
                </a:solidFill>
              </a:rPr>
              <a:t>sấy</a:t>
            </a:r>
            <a:r>
              <a:rPr sz="1350" b="1" spc="-26" dirty="0">
                <a:solidFill>
                  <a:srgbClr val="0070C0"/>
                </a:solidFill>
              </a:rPr>
              <a:t> </a:t>
            </a:r>
            <a:r>
              <a:rPr sz="1350" b="1" spc="-19" dirty="0">
                <a:solidFill>
                  <a:srgbClr val="0070C0"/>
                </a:solidFill>
              </a:rPr>
              <a:t>khô</a:t>
            </a:r>
            <a:endParaRPr sz="1350" dirty="0">
              <a:solidFill>
                <a:srgbClr val="0070C0"/>
              </a:solidFill>
            </a:endParaRPr>
          </a:p>
          <a:p>
            <a:pPr marL="19050">
              <a:spcBef>
                <a:spcPts val="623"/>
              </a:spcBef>
            </a:pPr>
            <a:r>
              <a:rPr sz="1350" dirty="0"/>
              <a:t>-</a:t>
            </a:r>
            <a:r>
              <a:rPr sz="1350" spc="-23" dirty="0"/>
              <a:t> </a:t>
            </a:r>
            <a:r>
              <a:rPr sz="1350" dirty="0"/>
              <a:t>Độ</a:t>
            </a:r>
            <a:r>
              <a:rPr sz="1350" spc="-38" dirty="0"/>
              <a:t> </a:t>
            </a:r>
            <a:r>
              <a:rPr sz="1350" dirty="0"/>
              <a:t>hoạt động</a:t>
            </a:r>
            <a:r>
              <a:rPr sz="1350" spc="19" dirty="0"/>
              <a:t> </a:t>
            </a:r>
            <a:r>
              <a:rPr sz="1350" dirty="0"/>
              <a:t>của</a:t>
            </a:r>
            <a:r>
              <a:rPr sz="1350" spc="19" dirty="0"/>
              <a:t> </a:t>
            </a:r>
            <a:r>
              <a:rPr sz="1350" spc="-15" dirty="0"/>
              <a:t>nước</a:t>
            </a:r>
            <a:endParaRPr sz="1350" dirty="0"/>
          </a:p>
          <a:p>
            <a:pPr>
              <a:spcBef>
                <a:spcPts val="885"/>
              </a:spcBef>
            </a:pPr>
            <a:endParaRPr sz="1350" dirty="0"/>
          </a:p>
          <a:p>
            <a:pPr marL="76200"/>
            <a:r>
              <a:rPr sz="1350" dirty="0"/>
              <a:t>+</a:t>
            </a:r>
            <a:r>
              <a:rPr sz="1350" spc="-8" dirty="0"/>
              <a:t> </a:t>
            </a:r>
            <a:r>
              <a:rPr sz="1350" dirty="0"/>
              <a:t>Cá</a:t>
            </a:r>
            <a:r>
              <a:rPr sz="1350" spc="-26" dirty="0"/>
              <a:t> </a:t>
            </a:r>
            <a:r>
              <a:rPr sz="1350" dirty="0"/>
              <a:t>muối:</a:t>
            </a:r>
            <a:r>
              <a:rPr sz="1350" spc="11" dirty="0"/>
              <a:t> </a:t>
            </a:r>
            <a:r>
              <a:rPr sz="1350" dirty="0"/>
              <a:t>ẩm</a:t>
            </a:r>
            <a:r>
              <a:rPr sz="1350" spc="-4" dirty="0"/>
              <a:t> </a:t>
            </a:r>
            <a:r>
              <a:rPr sz="1350" dirty="0"/>
              <a:t>cao</a:t>
            </a:r>
            <a:r>
              <a:rPr sz="1350" spc="34" dirty="0"/>
              <a:t> </a:t>
            </a:r>
            <a:r>
              <a:rPr sz="1350" dirty="0"/>
              <a:t>–</a:t>
            </a:r>
            <a:r>
              <a:rPr sz="1350" spc="-26" dirty="0"/>
              <a:t> </a:t>
            </a:r>
            <a:r>
              <a:rPr sz="1350" dirty="0"/>
              <a:t>a</a:t>
            </a:r>
            <a:r>
              <a:rPr sz="1350" baseline="-18518" dirty="0"/>
              <a:t>w</a:t>
            </a:r>
            <a:r>
              <a:rPr sz="1350" spc="134" baseline="-18518" dirty="0"/>
              <a:t> </a:t>
            </a:r>
            <a:r>
              <a:rPr sz="1350" spc="-15" dirty="0"/>
              <a:t>thấp</a:t>
            </a:r>
            <a:endParaRPr sz="1350" dirty="0"/>
          </a:p>
          <a:p>
            <a:pPr marL="76200">
              <a:spcBef>
                <a:spcPts val="1166"/>
              </a:spcBef>
            </a:pPr>
            <a:r>
              <a:rPr sz="1350" dirty="0"/>
              <a:t>+</a:t>
            </a:r>
            <a:r>
              <a:rPr sz="1350" spc="-8" dirty="0"/>
              <a:t> </a:t>
            </a:r>
            <a:r>
              <a:rPr sz="1350" dirty="0"/>
              <a:t>Cá</a:t>
            </a:r>
            <a:r>
              <a:rPr sz="1350" spc="-23" dirty="0"/>
              <a:t> </a:t>
            </a:r>
            <a:r>
              <a:rPr sz="1350" dirty="0"/>
              <a:t>khô:</a:t>
            </a:r>
            <a:r>
              <a:rPr sz="1350" spc="15" dirty="0"/>
              <a:t> </a:t>
            </a:r>
            <a:r>
              <a:rPr sz="1350" dirty="0"/>
              <a:t>ẩm</a:t>
            </a:r>
            <a:r>
              <a:rPr sz="1350" spc="-4" dirty="0"/>
              <a:t> </a:t>
            </a:r>
            <a:r>
              <a:rPr sz="1350" dirty="0"/>
              <a:t>thấp</a:t>
            </a:r>
            <a:r>
              <a:rPr sz="1350" spc="-19" dirty="0"/>
              <a:t> </a:t>
            </a:r>
            <a:r>
              <a:rPr sz="1350" dirty="0"/>
              <a:t>–</a:t>
            </a:r>
            <a:r>
              <a:rPr sz="1350" spc="-19" dirty="0"/>
              <a:t> </a:t>
            </a:r>
            <a:r>
              <a:rPr sz="1350" dirty="0"/>
              <a:t>a</a:t>
            </a:r>
            <a:r>
              <a:rPr sz="1350" baseline="-18518" dirty="0"/>
              <a:t>w</a:t>
            </a:r>
            <a:r>
              <a:rPr sz="1350" spc="225" baseline="-18518" dirty="0"/>
              <a:t> </a:t>
            </a:r>
            <a:r>
              <a:rPr sz="1350" spc="-15" dirty="0"/>
              <a:t>thấp</a:t>
            </a:r>
            <a:endParaRPr sz="1350" dirty="0"/>
          </a:p>
        </p:txBody>
      </p:sp>
      <p:sp>
        <p:nvSpPr>
          <p:cNvPr id="9" name="object 3">
            <a:extLst>
              <a:ext uri="{FF2B5EF4-FFF2-40B4-BE49-F238E27FC236}">
                <a16:creationId xmlns:a16="http://schemas.microsoft.com/office/drawing/2014/main" id="{62F4FE4C-5219-F72D-0702-9FEC2FA96AF9}"/>
              </a:ext>
            </a:extLst>
          </p:cNvPr>
          <p:cNvSpPr txBox="1">
            <a:spLocks/>
          </p:cNvSpPr>
          <p:nvPr/>
        </p:nvSpPr>
        <p:spPr>
          <a:xfrm>
            <a:off x="822179" y="407295"/>
            <a:ext cx="749964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75171-05E8-4A4D-86C7-A302DB8CE37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7B57A398-96D1-A815-CD7D-4620291BE74F}"/>
              </a:ext>
            </a:extLst>
          </p:cNvPr>
          <p:cNvSpPr txBox="1"/>
          <p:nvPr/>
        </p:nvSpPr>
        <p:spPr>
          <a:xfrm>
            <a:off x="671811" y="2049740"/>
            <a:ext cx="2396509" cy="451727"/>
          </a:xfrm>
          <a:prstGeom prst="rect">
            <a:avLst/>
          </a:prstGeom>
        </p:spPr>
        <p:txBody>
          <a:bodyPr vert="horz" wrap="square" lIns="0" tIns="44768" rIns="0" bIns="0" rtlCol="0">
            <a:spAutoFit/>
          </a:bodyPr>
          <a:lstStyle/>
          <a:p>
            <a:pPr marL="19050" marR="13335" indent="157163">
              <a:lnSpc>
                <a:spcPct val="100800"/>
              </a:lnSpc>
              <a:spcBef>
                <a:spcPts val="266"/>
              </a:spcBef>
            </a:pPr>
            <a:r>
              <a:rPr lang="en-US" sz="1350" b="1" dirty="0">
                <a:solidFill>
                  <a:schemeClr val="tx1"/>
                </a:solidFill>
              </a:rPr>
              <a:t>Công </a:t>
            </a:r>
            <a:r>
              <a:rPr lang="en-US" sz="1350" b="1" dirty="0" err="1">
                <a:solidFill>
                  <a:schemeClr val="tx1"/>
                </a:solidFill>
              </a:rPr>
              <a:t>nghệ</a:t>
            </a:r>
            <a:r>
              <a:rPr lang="en-US" sz="1350" b="1" dirty="0">
                <a:solidFill>
                  <a:schemeClr val="tx1"/>
                </a:solidFill>
              </a:rPr>
              <a:t> </a:t>
            </a:r>
            <a:r>
              <a:rPr lang="en-US" sz="1350" b="1" dirty="0" err="1">
                <a:solidFill>
                  <a:schemeClr val="tx1"/>
                </a:solidFill>
              </a:rPr>
              <a:t>chế</a:t>
            </a:r>
            <a:r>
              <a:rPr lang="en-US" sz="1350" b="1" dirty="0">
                <a:solidFill>
                  <a:schemeClr val="tx1"/>
                </a:solidFill>
              </a:rPr>
              <a:t> </a:t>
            </a:r>
            <a:r>
              <a:rPr lang="en-US" sz="1350" b="1" dirty="0" err="1">
                <a:solidFill>
                  <a:schemeClr val="tx1"/>
                </a:solidFill>
              </a:rPr>
              <a:t>biến</a:t>
            </a:r>
            <a:r>
              <a:rPr lang="en-US" sz="1350" b="1" dirty="0">
                <a:solidFill>
                  <a:schemeClr val="tx1"/>
                </a:solidFill>
              </a:rPr>
              <a:t> </a:t>
            </a:r>
            <a:r>
              <a:rPr lang="en-US" sz="1350" b="1" dirty="0" err="1">
                <a:solidFill>
                  <a:schemeClr val="tx1"/>
                </a:solidFill>
              </a:rPr>
              <a:t>sản</a:t>
            </a:r>
            <a:r>
              <a:rPr lang="en-US" sz="1350" b="1" dirty="0">
                <a:solidFill>
                  <a:schemeClr val="tx1"/>
                </a:solidFill>
              </a:rPr>
              <a:t> </a:t>
            </a:r>
            <a:r>
              <a:rPr lang="en-US" sz="1350" b="1" dirty="0" err="1">
                <a:solidFill>
                  <a:schemeClr val="tx1"/>
                </a:solidFill>
              </a:rPr>
              <a:t>phẩm</a:t>
            </a:r>
            <a:r>
              <a:rPr lang="en-US" sz="1350" b="1" dirty="0">
                <a:solidFill>
                  <a:schemeClr val="tx1"/>
                </a:solidFill>
              </a:rPr>
              <a:t> </a:t>
            </a:r>
            <a:r>
              <a:rPr lang="en-US" sz="1350" b="1" dirty="0" err="1">
                <a:solidFill>
                  <a:schemeClr val="tx1"/>
                </a:solidFill>
              </a:rPr>
              <a:t>cá</a:t>
            </a:r>
            <a:r>
              <a:rPr lang="en-US" sz="1350" b="1" dirty="0">
                <a:solidFill>
                  <a:schemeClr val="tx1"/>
                </a:solidFill>
              </a:rPr>
              <a:t> </a:t>
            </a:r>
            <a:r>
              <a:rPr lang="en-US" sz="1350" b="1" dirty="0" err="1">
                <a:solidFill>
                  <a:schemeClr val="tx1"/>
                </a:solidFill>
              </a:rPr>
              <a:t>sấy</a:t>
            </a:r>
            <a:r>
              <a:rPr lang="en-US" sz="1350" b="1" dirty="0">
                <a:solidFill>
                  <a:schemeClr val="tx1"/>
                </a:solidFill>
              </a:rPr>
              <a:t> </a:t>
            </a:r>
            <a:r>
              <a:rPr lang="en-US" sz="1350" b="1" dirty="0" err="1">
                <a:solidFill>
                  <a:schemeClr val="tx1"/>
                </a:solidFill>
              </a:rPr>
              <a:t>khô</a:t>
            </a:r>
            <a:endParaRPr sz="1350" dirty="0">
              <a:solidFill>
                <a:schemeClr val="tx1"/>
              </a:solidFill>
            </a:endParaRPr>
          </a:p>
        </p:txBody>
      </p:sp>
      <p:sp>
        <p:nvSpPr>
          <p:cNvPr id="9" name="object 3">
            <a:extLst>
              <a:ext uri="{FF2B5EF4-FFF2-40B4-BE49-F238E27FC236}">
                <a16:creationId xmlns:a16="http://schemas.microsoft.com/office/drawing/2014/main" id="{F32AA47F-8C1E-D5DB-6AFB-0802389922B6}"/>
              </a:ext>
            </a:extLst>
          </p:cNvPr>
          <p:cNvSpPr txBox="1">
            <a:spLocks/>
          </p:cNvSpPr>
          <p:nvPr/>
        </p:nvSpPr>
        <p:spPr>
          <a:xfrm>
            <a:off x="857739" y="423494"/>
            <a:ext cx="742852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pic>
        <p:nvPicPr>
          <p:cNvPr id="7" name="Picture 6">
            <a:extLst>
              <a:ext uri="{FF2B5EF4-FFF2-40B4-BE49-F238E27FC236}">
                <a16:creationId xmlns:a16="http://schemas.microsoft.com/office/drawing/2014/main" id="{FA67B41D-BEF1-410A-A8BE-AB4927E274A6}"/>
              </a:ext>
            </a:extLst>
          </p:cNvPr>
          <p:cNvPicPr>
            <a:picLocks noChangeAspect="1"/>
          </p:cNvPicPr>
          <p:nvPr/>
        </p:nvPicPr>
        <p:blipFill>
          <a:blip r:embed="rId2"/>
          <a:stretch>
            <a:fillRect/>
          </a:stretch>
        </p:blipFill>
        <p:spPr>
          <a:xfrm>
            <a:off x="6667423" y="993595"/>
            <a:ext cx="1907617" cy="4149905"/>
          </a:xfrm>
          <a:prstGeom prst="rect">
            <a:avLst/>
          </a:prstGeom>
        </p:spPr>
      </p:pic>
    </p:spTree>
    <p:extLst>
      <p:ext uri="{BB962C8B-B14F-4D97-AF65-F5344CB8AC3E}">
        <p14:creationId xmlns:p14="http://schemas.microsoft.com/office/powerpoint/2010/main" val="4250881653"/>
      </p:ext>
    </p:extLst>
  </p:cSld>
  <p:clrMapOvr>
    <a:masterClrMapping/>
  </p:clrMapOvr>
  <p:transition advClick="0"/>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E7D59-2B77-26D1-9AD8-6ABA9E53EEF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CFFEB355-8D44-2E72-E7EC-5CBA2AB894CA}"/>
              </a:ext>
            </a:extLst>
          </p:cNvPr>
          <p:cNvSpPr txBox="1"/>
          <p:nvPr/>
        </p:nvSpPr>
        <p:spPr>
          <a:xfrm>
            <a:off x="433441" y="1086099"/>
            <a:ext cx="8314319" cy="4047648"/>
          </a:xfrm>
          <a:prstGeom prst="rect">
            <a:avLst/>
          </a:prstGeom>
        </p:spPr>
        <p:txBody>
          <a:bodyPr vert="horz" wrap="square" lIns="0" tIns="44768" rIns="0" bIns="0" rtlCol="0">
            <a:spAutoFit/>
          </a:bodyPr>
          <a:lstStyle/>
          <a:p>
            <a:pPr marL="19050" marR="13335">
              <a:lnSpc>
                <a:spcPct val="150000"/>
              </a:lnSpc>
              <a:spcBef>
                <a:spcPts val="266"/>
              </a:spcBef>
            </a:pPr>
            <a:r>
              <a:rPr lang="en-US" b="1" dirty="0">
                <a:solidFill>
                  <a:schemeClr val="tx1"/>
                </a:solidFill>
                <a:latin typeface="+mn-lt"/>
              </a:rPr>
              <a:t>Công </a:t>
            </a:r>
            <a:r>
              <a:rPr lang="en-US" b="1" dirty="0" err="1">
                <a:solidFill>
                  <a:schemeClr val="tx1"/>
                </a:solidFill>
                <a:latin typeface="+mn-lt"/>
              </a:rPr>
              <a:t>nghệ</a:t>
            </a:r>
            <a:r>
              <a:rPr lang="en-US" b="1" dirty="0">
                <a:solidFill>
                  <a:schemeClr val="tx1"/>
                </a:solidFill>
                <a:latin typeface="+mn-lt"/>
              </a:rPr>
              <a:t> </a:t>
            </a:r>
            <a:r>
              <a:rPr lang="en-US" b="1" dirty="0" err="1">
                <a:solidFill>
                  <a:schemeClr val="tx1"/>
                </a:solidFill>
                <a:latin typeface="+mn-lt"/>
              </a:rPr>
              <a:t>chế</a:t>
            </a:r>
            <a:r>
              <a:rPr lang="en-US" b="1" dirty="0">
                <a:solidFill>
                  <a:schemeClr val="tx1"/>
                </a:solidFill>
                <a:latin typeface="+mn-lt"/>
              </a:rPr>
              <a:t> </a:t>
            </a:r>
            <a:r>
              <a:rPr lang="en-US" b="1" dirty="0" err="1">
                <a:solidFill>
                  <a:schemeClr val="tx1"/>
                </a:solidFill>
                <a:latin typeface="+mn-lt"/>
              </a:rPr>
              <a:t>biến</a:t>
            </a:r>
            <a:r>
              <a:rPr lang="en-US" b="1" dirty="0">
                <a:solidFill>
                  <a:schemeClr val="tx1"/>
                </a:solidFill>
                <a:latin typeface="+mn-lt"/>
              </a:rPr>
              <a:t> </a:t>
            </a:r>
            <a:r>
              <a:rPr lang="en-US" b="1" dirty="0" err="1">
                <a:solidFill>
                  <a:schemeClr val="tx1"/>
                </a:solidFill>
                <a:latin typeface="+mn-lt"/>
              </a:rPr>
              <a:t>sản</a:t>
            </a:r>
            <a:r>
              <a:rPr lang="en-US" b="1" dirty="0">
                <a:solidFill>
                  <a:schemeClr val="tx1"/>
                </a:solidFill>
                <a:latin typeface="+mn-lt"/>
              </a:rPr>
              <a:t> </a:t>
            </a:r>
            <a:r>
              <a:rPr lang="en-US" b="1" dirty="0" err="1">
                <a:solidFill>
                  <a:schemeClr val="tx1"/>
                </a:solidFill>
                <a:latin typeface="+mn-lt"/>
              </a:rPr>
              <a:t>phẩm</a:t>
            </a:r>
            <a:r>
              <a:rPr lang="en-US" b="1" dirty="0">
                <a:solidFill>
                  <a:schemeClr val="tx1"/>
                </a:solidFill>
                <a:latin typeface="+mn-lt"/>
              </a:rPr>
              <a:t> </a:t>
            </a:r>
            <a:r>
              <a:rPr lang="en-US" b="1" dirty="0" err="1">
                <a:solidFill>
                  <a:schemeClr val="tx1"/>
                </a:solidFill>
                <a:latin typeface="+mn-lt"/>
              </a:rPr>
              <a:t>cá</a:t>
            </a:r>
            <a:r>
              <a:rPr lang="en-US" b="1" dirty="0">
                <a:solidFill>
                  <a:schemeClr val="tx1"/>
                </a:solidFill>
                <a:latin typeface="+mn-lt"/>
              </a:rPr>
              <a:t> </a:t>
            </a:r>
            <a:r>
              <a:rPr lang="en-US" b="1" dirty="0" err="1">
                <a:solidFill>
                  <a:schemeClr val="tx1"/>
                </a:solidFill>
                <a:latin typeface="+mn-lt"/>
              </a:rPr>
              <a:t>sấy</a:t>
            </a:r>
            <a:r>
              <a:rPr lang="en-US" b="1" dirty="0">
                <a:solidFill>
                  <a:schemeClr val="tx1"/>
                </a:solidFill>
                <a:latin typeface="+mn-lt"/>
              </a:rPr>
              <a:t> </a:t>
            </a:r>
            <a:r>
              <a:rPr lang="en-US" b="1" dirty="0" err="1">
                <a:solidFill>
                  <a:schemeClr val="tx1"/>
                </a:solidFill>
                <a:latin typeface="+mn-lt"/>
              </a:rPr>
              <a:t>khô</a:t>
            </a:r>
            <a:endParaRPr lang="en-US" dirty="0">
              <a:solidFill>
                <a:schemeClr val="tx1"/>
              </a:solidFill>
              <a:latin typeface="+mn-lt"/>
            </a:endParaRPr>
          </a:p>
          <a:p>
            <a:pPr marL="304800" marR="13335" indent="-285750">
              <a:lnSpc>
                <a:spcPct val="150000"/>
              </a:lnSpc>
              <a:spcBef>
                <a:spcPts val="266"/>
              </a:spcBef>
              <a:buFontTx/>
              <a:buChar char="-"/>
            </a:pPr>
            <a:r>
              <a:rPr lang="vi-VN" sz="1300" b="0" i="0" dirty="0">
                <a:solidFill>
                  <a:srgbClr val="000000"/>
                </a:solidFill>
                <a:effectLst/>
                <a:latin typeface="+mn-lt"/>
              </a:rPr>
              <a:t>Xử lý nguyên liệu</a:t>
            </a:r>
            <a:br>
              <a:rPr lang="vi-VN" sz="1300" b="0" i="0" dirty="0">
                <a:solidFill>
                  <a:srgbClr val="000000"/>
                </a:solidFill>
                <a:effectLst/>
                <a:latin typeface="+mn-lt"/>
              </a:rPr>
            </a:br>
            <a:r>
              <a:rPr lang="vi-VN" sz="1300" b="0" i="0" dirty="0">
                <a:solidFill>
                  <a:srgbClr val="000000"/>
                </a:solidFill>
                <a:effectLst/>
                <a:latin typeface="+mn-lt"/>
              </a:rPr>
              <a:t>Cá sau khi thu nhận cần được phân loại theo khối lượng và chất lượng. Cá có</a:t>
            </a:r>
            <a:r>
              <a:rPr lang="en-US" sz="1300" b="0" i="0" dirty="0">
                <a:solidFill>
                  <a:srgbClr val="000000"/>
                </a:solidFill>
                <a:effectLst/>
                <a:latin typeface="+mn-lt"/>
              </a:rPr>
              <a:t> </a:t>
            </a:r>
            <a:r>
              <a:rPr lang="vi-VN" sz="1300" b="0" i="0" dirty="0">
                <a:solidFill>
                  <a:srgbClr val="000000"/>
                </a:solidFill>
                <a:effectLst/>
                <a:latin typeface="+mn-lt"/>
              </a:rPr>
              <a:t>trọng lượng trên 5kg/con thì chặt đầu, lọai bỏ vẩy, cắt vây, mổ bụng, lọai bỏ nội tạng,</a:t>
            </a:r>
            <a:r>
              <a:rPr lang="en-US" sz="1300" b="0" i="0" dirty="0">
                <a:solidFill>
                  <a:srgbClr val="000000"/>
                </a:solidFill>
                <a:effectLst/>
                <a:latin typeface="+mn-lt"/>
              </a:rPr>
              <a:t> </a:t>
            </a:r>
            <a:r>
              <a:rPr lang="vi-VN" sz="1300" b="0" i="0" dirty="0">
                <a:solidFill>
                  <a:srgbClr val="000000"/>
                </a:solidFill>
                <a:effectLst/>
                <a:latin typeface="+mn-lt"/>
              </a:rPr>
              <a:t>cắt thành khúc 15cm. Cá dầy mình thì phi lê lấy phần thịt 2 bên, loại bỏ xương sống.</a:t>
            </a:r>
            <a:br>
              <a:rPr lang="vi-VN" sz="1300" b="0" i="0" dirty="0">
                <a:solidFill>
                  <a:srgbClr val="000000"/>
                </a:solidFill>
                <a:effectLst/>
                <a:latin typeface="+mn-lt"/>
              </a:rPr>
            </a:br>
            <a:r>
              <a:rPr lang="vi-VN" sz="1300" b="0" i="0" dirty="0">
                <a:solidFill>
                  <a:srgbClr val="000000"/>
                </a:solidFill>
                <a:effectLst/>
                <a:latin typeface="+mn-lt"/>
              </a:rPr>
              <a:t>Cá có trọng lượng trên 0,5kg/con thì mổ lưng dọc theo xương sống, bỏ nội tạng. Cá</a:t>
            </a:r>
            <a:r>
              <a:rPr lang="en-US" sz="1300" b="0" i="0" dirty="0">
                <a:solidFill>
                  <a:srgbClr val="000000"/>
                </a:solidFill>
                <a:effectLst/>
                <a:latin typeface="+mn-lt"/>
              </a:rPr>
              <a:t> </a:t>
            </a:r>
            <a:r>
              <a:rPr lang="vi-VN" sz="1300" b="0" i="0" dirty="0">
                <a:solidFill>
                  <a:srgbClr val="000000"/>
                </a:solidFill>
                <a:effectLst/>
                <a:latin typeface="+mn-lt"/>
              </a:rPr>
              <a:t>mình dẹp như cá chim thì mổ một đường dọc xương sống, bỏ nội tạng. Sau khi xử lý</a:t>
            </a:r>
            <a:r>
              <a:rPr lang="en-US" sz="1300" b="0" i="0" dirty="0">
                <a:solidFill>
                  <a:srgbClr val="000000"/>
                </a:solidFill>
                <a:effectLst/>
                <a:latin typeface="+mn-lt"/>
              </a:rPr>
              <a:t> </a:t>
            </a:r>
            <a:r>
              <a:rPr lang="vi-VN" sz="1300" b="0" i="0" dirty="0">
                <a:solidFill>
                  <a:srgbClr val="000000"/>
                </a:solidFill>
                <a:effectLst/>
                <a:latin typeface="+mn-lt"/>
              </a:rPr>
              <a:t>thì rửa sạch để ráo, có thể khử mùi tanh của cá: dùng dung dịch nước 40%, dấm ăn</a:t>
            </a:r>
            <a:r>
              <a:rPr lang="en-US" sz="1300" b="0" i="0" dirty="0">
                <a:solidFill>
                  <a:srgbClr val="000000"/>
                </a:solidFill>
                <a:effectLst/>
                <a:latin typeface="+mn-lt"/>
              </a:rPr>
              <a:t> </a:t>
            </a:r>
            <a:r>
              <a:rPr lang="vi-VN" sz="1300" b="0" i="0" dirty="0">
                <a:solidFill>
                  <a:srgbClr val="000000"/>
                </a:solidFill>
                <a:effectLst/>
                <a:latin typeface="+mn-lt"/>
              </a:rPr>
              <a:t>0,3%, nước gừng 1%.</a:t>
            </a:r>
            <a:r>
              <a:rPr lang="vi-VN" sz="1300" dirty="0">
                <a:latin typeface="+mn-lt"/>
              </a:rPr>
              <a:t> </a:t>
            </a:r>
            <a:endParaRPr lang="en-US" sz="1300" dirty="0">
              <a:latin typeface="+mn-lt"/>
            </a:endParaRPr>
          </a:p>
          <a:p>
            <a:pPr marL="304800" marR="13335" indent="-285750">
              <a:lnSpc>
                <a:spcPct val="150000"/>
              </a:lnSpc>
              <a:spcBef>
                <a:spcPts val="266"/>
              </a:spcBef>
              <a:buFontTx/>
              <a:buChar char="-"/>
            </a:pPr>
            <a:r>
              <a:rPr lang="vi-VN" sz="1300" b="0" i="0" dirty="0">
                <a:solidFill>
                  <a:srgbClr val="000000"/>
                </a:solidFill>
                <a:effectLst/>
                <a:latin typeface="+mn-lt"/>
              </a:rPr>
              <a:t>Xếp cá lên giàn: trước khi phơi cần dùng khăn sạch chà vào vết mổ cho mặt</a:t>
            </a:r>
            <a:r>
              <a:rPr lang="en-US" sz="1300" b="0" i="0" dirty="0">
                <a:solidFill>
                  <a:srgbClr val="000000"/>
                </a:solidFill>
                <a:effectLst/>
                <a:latin typeface="+mn-lt"/>
              </a:rPr>
              <a:t> </a:t>
            </a:r>
            <a:r>
              <a:rPr lang="vi-VN" sz="1300" b="0" i="0" dirty="0">
                <a:solidFill>
                  <a:srgbClr val="000000"/>
                </a:solidFill>
                <a:effectLst/>
                <a:latin typeface="+mn-lt"/>
              </a:rPr>
              <a:t>cắt mịn, nhẵn. Lúc đầu úp bụng xuống, sau đó lật lại. Sau 2 - 3 ngày sấy, ủ một ngày</a:t>
            </a:r>
            <a:r>
              <a:rPr lang="en-US" sz="1300" b="0" i="0" dirty="0">
                <a:solidFill>
                  <a:srgbClr val="000000"/>
                </a:solidFill>
                <a:effectLst/>
                <a:latin typeface="+mn-lt"/>
              </a:rPr>
              <a:t> </a:t>
            </a:r>
            <a:r>
              <a:rPr lang="vi-VN" sz="1300" b="0" i="0" dirty="0">
                <a:solidFill>
                  <a:srgbClr val="000000"/>
                </a:solidFill>
                <a:effectLst/>
                <a:latin typeface="+mn-lt"/>
              </a:rPr>
              <a:t>rồi lại sấy tiếp 2 - 3 ngày nữa.</a:t>
            </a:r>
            <a:endParaRPr lang="en-US" sz="1300" dirty="0">
              <a:latin typeface="+mn-lt"/>
            </a:endParaRPr>
          </a:p>
          <a:p>
            <a:pPr marL="304800" marR="13335" indent="-285750">
              <a:lnSpc>
                <a:spcPct val="150000"/>
              </a:lnSpc>
              <a:spcBef>
                <a:spcPts val="266"/>
              </a:spcBef>
              <a:buFontTx/>
              <a:buChar char="-"/>
            </a:pPr>
            <a:r>
              <a:rPr lang="vi-VN" sz="1300" b="0" i="0" dirty="0">
                <a:solidFill>
                  <a:srgbClr val="000000"/>
                </a:solidFill>
                <a:effectLst/>
                <a:latin typeface="+mn-lt"/>
              </a:rPr>
              <a:t>Sấy khô: tùy thuộc vào kích thước nguyên liệu có thời gian sấy khác nhau,</a:t>
            </a:r>
            <a:r>
              <a:rPr lang="en-US" sz="1300" b="0" i="0" dirty="0">
                <a:solidFill>
                  <a:srgbClr val="000000"/>
                </a:solidFill>
                <a:effectLst/>
                <a:latin typeface="+mn-lt"/>
              </a:rPr>
              <a:t> </a:t>
            </a:r>
            <a:r>
              <a:rPr lang="vi-VN" sz="1300" b="0" i="0" dirty="0">
                <a:solidFill>
                  <a:srgbClr val="000000"/>
                </a:solidFill>
                <a:effectLst/>
                <a:latin typeface="+mn-lt"/>
              </a:rPr>
              <a:t>nhiệt độ sấy cũng khác nhau. Trong quá trình sấy phải luôn đảo trộ</a:t>
            </a:r>
            <a:r>
              <a:rPr lang="vi-VN" sz="1300" dirty="0">
                <a:latin typeface="+mn-lt"/>
              </a:rPr>
              <a:t> </a:t>
            </a:r>
            <a:br>
              <a:rPr lang="vi-VN" sz="1300" dirty="0">
                <a:latin typeface="+mn-lt"/>
              </a:rPr>
            </a:br>
            <a:endParaRPr sz="1300" dirty="0">
              <a:solidFill>
                <a:schemeClr val="tx1"/>
              </a:solidFill>
              <a:latin typeface="+mn-lt"/>
            </a:endParaRPr>
          </a:p>
        </p:txBody>
      </p:sp>
      <p:sp>
        <p:nvSpPr>
          <p:cNvPr id="9" name="object 3">
            <a:extLst>
              <a:ext uri="{FF2B5EF4-FFF2-40B4-BE49-F238E27FC236}">
                <a16:creationId xmlns:a16="http://schemas.microsoft.com/office/drawing/2014/main" id="{482D5DB9-6ECF-DFB7-4DC7-6D404D6CA775}"/>
              </a:ext>
            </a:extLst>
          </p:cNvPr>
          <p:cNvSpPr txBox="1">
            <a:spLocks/>
          </p:cNvSpPr>
          <p:nvPr/>
        </p:nvSpPr>
        <p:spPr>
          <a:xfrm>
            <a:off x="871259" y="420863"/>
            <a:ext cx="7768490"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extLst>
      <p:ext uri="{BB962C8B-B14F-4D97-AF65-F5344CB8AC3E}">
        <p14:creationId xmlns:p14="http://schemas.microsoft.com/office/powerpoint/2010/main" val="1686585438"/>
      </p:ext>
    </p:extLst>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063162" y="2299981"/>
            <a:ext cx="2171224" cy="194284"/>
          </a:xfrm>
          <a:prstGeom prst="rect">
            <a:avLst/>
          </a:prstGeom>
        </p:spPr>
        <p:txBody>
          <a:bodyPr vert="horz" wrap="square" lIns="0" tIns="9525" rIns="0" bIns="0" rtlCol="0">
            <a:spAutoFit/>
          </a:bodyPr>
          <a:lstStyle/>
          <a:p>
            <a:pPr marL="9525">
              <a:spcBef>
                <a:spcPts val="75"/>
              </a:spcBef>
            </a:pPr>
            <a:r>
              <a:rPr sz="1200" dirty="0"/>
              <a:t>-</a:t>
            </a:r>
            <a:r>
              <a:rPr sz="1200" spc="-15" dirty="0"/>
              <a:t> </a:t>
            </a:r>
            <a:r>
              <a:rPr sz="1200" dirty="0"/>
              <a:t>Kéo</a:t>
            </a:r>
            <a:r>
              <a:rPr sz="1200" spc="-34" dirty="0"/>
              <a:t> </a:t>
            </a:r>
            <a:r>
              <a:rPr sz="1200" dirty="0"/>
              <a:t>dài</a:t>
            </a:r>
            <a:r>
              <a:rPr sz="1200" spc="19" dirty="0"/>
              <a:t> </a:t>
            </a:r>
            <a:r>
              <a:rPr sz="1200" dirty="0"/>
              <a:t>thời</a:t>
            </a:r>
            <a:r>
              <a:rPr sz="1200" spc="-79" dirty="0"/>
              <a:t> </a:t>
            </a:r>
            <a:r>
              <a:rPr sz="1200" dirty="0"/>
              <a:t>gian</a:t>
            </a:r>
            <a:r>
              <a:rPr sz="1200" spc="19" dirty="0"/>
              <a:t> </a:t>
            </a:r>
            <a:r>
              <a:rPr sz="1200" dirty="0"/>
              <a:t>bảo</a:t>
            </a:r>
            <a:r>
              <a:rPr sz="1200" spc="23" dirty="0"/>
              <a:t> </a:t>
            </a:r>
            <a:r>
              <a:rPr sz="1200" spc="-15" dirty="0"/>
              <a:t>quản</a:t>
            </a:r>
            <a:endParaRPr sz="1200" dirty="0"/>
          </a:p>
        </p:txBody>
      </p:sp>
      <p:sp>
        <p:nvSpPr>
          <p:cNvPr id="4" name="object 4"/>
          <p:cNvSpPr txBox="1"/>
          <p:nvPr/>
        </p:nvSpPr>
        <p:spPr>
          <a:xfrm>
            <a:off x="1020298" y="968217"/>
            <a:ext cx="2402205" cy="1111682"/>
          </a:xfrm>
          <a:prstGeom prst="rect">
            <a:avLst/>
          </a:prstGeom>
        </p:spPr>
        <p:txBody>
          <a:bodyPr vert="horz" wrap="square" lIns="0" tIns="90011" rIns="0" bIns="0" rtlCol="0">
            <a:spAutoFit/>
          </a:bodyPr>
          <a:lstStyle/>
          <a:p>
            <a:pPr marR="40005" lvl="1">
              <a:spcBef>
                <a:spcPts val="708"/>
              </a:spcBef>
            </a:pPr>
            <a:r>
              <a:rPr sz="1200" b="1" dirty="0" err="1">
                <a:solidFill>
                  <a:srgbClr val="0070C0"/>
                </a:solidFill>
              </a:rPr>
              <a:t>Sản</a:t>
            </a:r>
            <a:r>
              <a:rPr sz="1200" b="1" dirty="0">
                <a:solidFill>
                  <a:srgbClr val="0070C0"/>
                </a:solidFill>
              </a:rPr>
              <a:t> phẩm cá </a:t>
            </a:r>
            <a:r>
              <a:rPr sz="1200" b="1" dirty="0" err="1">
                <a:solidFill>
                  <a:srgbClr val="0070C0"/>
                </a:solidFill>
              </a:rPr>
              <a:t>xông</a:t>
            </a:r>
            <a:r>
              <a:rPr sz="1200" b="1" dirty="0">
                <a:solidFill>
                  <a:srgbClr val="0070C0"/>
                </a:solidFill>
              </a:rPr>
              <a:t> </a:t>
            </a:r>
            <a:r>
              <a:rPr sz="1200" b="1" dirty="0" err="1">
                <a:solidFill>
                  <a:srgbClr val="0070C0"/>
                </a:solidFill>
              </a:rPr>
              <a:t>khói</a:t>
            </a:r>
            <a:endParaRPr lang="en-US" sz="1200" b="1" dirty="0">
              <a:solidFill>
                <a:srgbClr val="0070C0"/>
              </a:solidFill>
            </a:endParaRPr>
          </a:p>
          <a:p>
            <a:pPr marR="40005">
              <a:spcBef>
                <a:spcPts val="708"/>
              </a:spcBef>
            </a:pPr>
            <a:r>
              <a:rPr sz="1200" b="1" dirty="0" err="1"/>
              <a:t>Mục</a:t>
            </a:r>
            <a:r>
              <a:rPr sz="1200" b="1" dirty="0"/>
              <a:t> đích của xông khói</a:t>
            </a:r>
          </a:p>
          <a:p>
            <a:pPr marL="173831" indent="-107156">
              <a:spcBef>
                <a:spcPts val="1001"/>
              </a:spcBef>
              <a:buChar char="-"/>
              <a:tabLst>
                <a:tab pos="173831" algn="l"/>
              </a:tabLst>
            </a:pPr>
            <a:r>
              <a:rPr sz="1200" dirty="0"/>
              <a:t>Phát</a:t>
            </a:r>
            <a:r>
              <a:rPr sz="1200" spc="-11" dirty="0"/>
              <a:t> </a:t>
            </a:r>
            <a:r>
              <a:rPr sz="1200" dirty="0"/>
              <a:t>triển</a:t>
            </a:r>
            <a:r>
              <a:rPr sz="1200" spc="-38" dirty="0"/>
              <a:t> </a:t>
            </a:r>
            <a:r>
              <a:rPr sz="1200" dirty="0"/>
              <a:t>mùi</a:t>
            </a:r>
            <a:r>
              <a:rPr sz="1200" spc="-34" dirty="0"/>
              <a:t> </a:t>
            </a:r>
            <a:r>
              <a:rPr sz="1200" dirty="0"/>
              <a:t>cho</a:t>
            </a:r>
            <a:r>
              <a:rPr sz="1200" spc="19" dirty="0"/>
              <a:t> </a:t>
            </a:r>
            <a:r>
              <a:rPr sz="1200" dirty="0"/>
              <a:t>sản</a:t>
            </a:r>
            <a:r>
              <a:rPr sz="1200" spc="-34" dirty="0"/>
              <a:t> </a:t>
            </a:r>
            <a:r>
              <a:rPr sz="1200" spc="-8" dirty="0"/>
              <a:t>phẩm.</a:t>
            </a:r>
            <a:endParaRPr sz="1200" dirty="0"/>
          </a:p>
          <a:p>
            <a:pPr marL="166211" indent="-99536">
              <a:spcBef>
                <a:spcPts val="461"/>
              </a:spcBef>
              <a:buChar char="-"/>
              <a:tabLst>
                <a:tab pos="166211" algn="l"/>
              </a:tabLst>
            </a:pPr>
            <a:r>
              <a:rPr sz="1200" dirty="0"/>
              <a:t>Tạo</a:t>
            </a:r>
            <a:r>
              <a:rPr sz="1200" spc="-38" dirty="0"/>
              <a:t> </a:t>
            </a:r>
            <a:r>
              <a:rPr sz="1200" dirty="0"/>
              <a:t>ra</a:t>
            </a:r>
            <a:r>
              <a:rPr sz="1200" spc="-34" dirty="0"/>
              <a:t> </a:t>
            </a:r>
            <a:r>
              <a:rPr sz="1200" dirty="0"/>
              <a:t>dạng</a:t>
            </a:r>
            <a:r>
              <a:rPr sz="1200" spc="15" dirty="0"/>
              <a:t> </a:t>
            </a:r>
            <a:r>
              <a:rPr sz="1200" dirty="0"/>
              <a:t>sản</a:t>
            </a:r>
            <a:r>
              <a:rPr sz="1200" spc="15" dirty="0"/>
              <a:t> </a:t>
            </a:r>
            <a:r>
              <a:rPr sz="1200" dirty="0"/>
              <a:t>phẩm</a:t>
            </a:r>
            <a:r>
              <a:rPr sz="1200" spc="-15" dirty="0"/>
              <a:t> mới.</a:t>
            </a:r>
            <a:endParaRPr sz="1200" dirty="0"/>
          </a:p>
        </p:txBody>
      </p:sp>
      <p:grpSp>
        <p:nvGrpSpPr>
          <p:cNvPr id="5" name="object 5"/>
          <p:cNvGrpSpPr/>
          <p:nvPr/>
        </p:nvGrpSpPr>
        <p:grpSpPr>
          <a:xfrm>
            <a:off x="3253912" y="2377181"/>
            <a:ext cx="657225" cy="414338"/>
            <a:chOff x="3514725" y="2552700"/>
            <a:chExt cx="876300" cy="552450"/>
          </a:xfrm>
        </p:grpSpPr>
        <p:pic>
          <p:nvPicPr>
            <p:cNvPr id="6" name="object 6"/>
            <p:cNvPicPr/>
            <p:nvPr/>
          </p:nvPicPr>
          <p:blipFill>
            <a:blip r:embed="rId2" cstate="print"/>
            <a:stretch>
              <a:fillRect/>
            </a:stretch>
          </p:blipFill>
          <p:spPr>
            <a:xfrm>
              <a:off x="3514725" y="2552700"/>
              <a:ext cx="857250" cy="171450"/>
            </a:xfrm>
            <a:prstGeom prst="rect">
              <a:avLst/>
            </a:prstGeom>
          </p:spPr>
        </p:pic>
        <p:pic>
          <p:nvPicPr>
            <p:cNvPr id="7" name="object 7"/>
            <p:cNvPicPr/>
            <p:nvPr/>
          </p:nvPicPr>
          <p:blipFill>
            <a:blip r:embed="rId3" cstate="print"/>
            <a:stretch>
              <a:fillRect/>
            </a:stretch>
          </p:blipFill>
          <p:spPr>
            <a:xfrm>
              <a:off x="3533775" y="2581275"/>
              <a:ext cx="857250" cy="171450"/>
            </a:xfrm>
            <a:prstGeom prst="rect">
              <a:avLst/>
            </a:prstGeom>
          </p:spPr>
        </p:pic>
        <p:pic>
          <p:nvPicPr>
            <p:cNvPr id="8" name="object 8"/>
            <p:cNvPicPr/>
            <p:nvPr/>
          </p:nvPicPr>
          <p:blipFill>
            <a:blip r:embed="rId4" cstate="print"/>
            <a:stretch>
              <a:fillRect/>
            </a:stretch>
          </p:blipFill>
          <p:spPr>
            <a:xfrm>
              <a:off x="3562350" y="2613025"/>
              <a:ext cx="809625" cy="473075"/>
            </a:xfrm>
            <a:prstGeom prst="rect">
              <a:avLst/>
            </a:prstGeom>
          </p:spPr>
        </p:pic>
        <p:pic>
          <p:nvPicPr>
            <p:cNvPr id="9" name="object 9"/>
            <p:cNvPicPr/>
            <p:nvPr/>
          </p:nvPicPr>
          <p:blipFill>
            <a:blip r:embed="rId5" cstate="print"/>
            <a:stretch>
              <a:fillRect/>
            </a:stretch>
          </p:blipFill>
          <p:spPr>
            <a:xfrm>
              <a:off x="3581400" y="2705100"/>
              <a:ext cx="790575" cy="400050"/>
            </a:xfrm>
            <a:prstGeom prst="rect">
              <a:avLst/>
            </a:prstGeom>
          </p:spPr>
        </p:pic>
        <p:sp>
          <p:nvSpPr>
            <p:cNvPr id="10" name="object 10"/>
            <p:cNvSpPr/>
            <p:nvPr/>
          </p:nvSpPr>
          <p:spPr>
            <a:xfrm>
              <a:off x="3657600" y="2771140"/>
              <a:ext cx="688340" cy="314960"/>
            </a:xfrm>
            <a:custGeom>
              <a:avLst/>
              <a:gdLst/>
              <a:ahLst/>
              <a:cxnLst/>
              <a:rect l="l" t="t" r="r" b="b"/>
              <a:pathLst>
                <a:path w="688339" h="314960">
                  <a:moveTo>
                    <a:pt x="72213" y="28920"/>
                  </a:moveTo>
                  <a:lnTo>
                    <a:pt x="67031" y="40558"/>
                  </a:lnTo>
                  <a:lnTo>
                    <a:pt x="683260" y="314451"/>
                  </a:lnTo>
                  <a:lnTo>
                    <a:pt x="688339" y="302768"/>
                  </a:lnTo>
                  <a:lnTo>
                    <a:pt x="72213" y="28920"/>
                  </a:lnTo>
                  <a:close/>
                </a:path>
                <a:path w="688339" h="314960">
                  <a:moveTo>
                    <a:pt x="85089" y="0"/>
                  </a:moveTo>
                  <a:lnTo>
                    <a:pt x="0" y="3810"/>
                  </a:lnTo>
                  <a:lnTo>
                    <a:pt x="54101" y="69596"/>
                  </a:lnTo>
                  <a:lnTo>
                    <a:pt x="67031" y="40558"/>
                  </a:lnTo>
                  <a:lnTo>
                    <a:pt x="55499" y="35433"/>
                  </a:lnTo>
                  <a:lnTo>
                    <a:pt x="60578" y="23749"/>
                  </a:lnTo>
                  <a:lnTo>
                    <a:pt x="74515" y="23749"/>
                  </a:lnTo>
                  <a:lnTo>
                    <a:pt x="85089" y="0"/>
                  </a:lnTo>
                  <a:close/>
                </a:path>
                <a:path w="688339" h="314960">
                  <a:moveTo>
                    <a:pt x="60578" y="23749"/>
                  </a:moveTo>
                  <a:lnTo>
                    <a:pt x="55499" y="35433"/>
                  </a:lnTo>
                  <a:lnTo>
                    <a:pt x="67031" y="40558"/>
                  </a:lnTo>
                  <a:lnTo>
                    <a:pt x="72213" y="28920"/>
                  </a:lnTo>
                  <a:lnTo>
                    <a:pt x="60578" y="23749"/>
                  </a:lnTo>
                  <a:close/>
                </a:path>
                <a:path w="688339" h="314960">
                  <a:moveTo>
                    <a:pt x="74515" y="23749"/>
                  </a:moveTo>
                  <a:lnTo>
                    <a:pt x="60578" y="23749"/>
                  </a:lnTo>
                  <a:lnTo>
                    <a:pt x="72213" y="28920"/>
                  </a:lnTo>
                  <a:lnTo>
                    <a:pt x="74515" y="23749"/>
                  </a:lnTo>
                  <a:close/>
                </a:path>
              </a:pathLst>
            </a:custGeom>
            <a:solidFill>
              <a:srgbClr val="000000"/>
            </a:solidFill>
          </p:spPr>
          <p:txBody>
            <a:bodyPr wrap="square" lIns="0" tIns="0" rIns="0" bIns="0" rtlCol="0"/>
            <a:lstStyle/>
            <a:p>
              <a:endParaRPr sz="1200"/>
            </a:p>
          </p:txBody>
        </p:sp>
      </p:grpSp>
      <p:sp>
        <p:nvSpPr>
          <p:cNvPr id="11" name="object 11"/>
          <p:cNvSpPr txBox="1"/>
          <p:nvPr/>
        </p:nvSpPr>
        <p:spPr>
          <a:xfrm>
            <a:off x="4052392" y="2299981"/>
            <a:ext cx="2650331" cy="507190"/>
          </a:xfrm>
          <a:prstGeom prst="rect">
            <a:avLst/>
          </a:prstGeom>
        </p:spPr>
        <p:txBody>
          <a:bodyPr vert="horz" wrap="square" lIns="0" tIns="9525" rIns="0" bIns="0" rtlCol="0">
            <a:spAutoFit/>
          </a:bodyPr>
          <a:lstStyle/>
          <a:p>
            <a:pPr marL="9525">
              <a:spcBef>
                <a:spcPts val="75"/>
              </a:spcBef>
            </a:pPr>
            <a:r>
              <a:rPr sz="1200" dirty="0"/>
              <a:t>tiêu</a:t>
            </a:r>
            <a:r>
              <a:rPr sz="1200" spc="-41" dirty="0"/>
              <a:t> </a:t>
            </a:r>
            <a:r>
              <a:rPr sz="1200" dirty="0"/>
              <a:t>diệt</a:t>
            </a:r>
            <a:r>
              <a:rPr sz="1200" spc="56" dirty="0"/>
              <a:t> </a:t>
            </a:r>
            <a:r>
              <a:rPr sz="1200" dirty="0"/>
              <a:t>các</a:t>
            </a:r>
            <a:r>
              <a:rPr sz="1200" spc="-15" dirty="0"/>
              <a:t> </a:t>
            </a:r>
            <a:r>
              <a:rPr sz="1200" dirty="0"/>
              <a:t>vi</a:t>
            </a:r>
            <a:r>
              <a:rPr sz="1200" spc="-34" dirty="0"/>
              <a:t> </a:t>
            </a:r>
            <a:r>
              <a:rPr sz="1200" dirty="0"/>
              <a:t>sinh</a:t>
            </a:r>
            <a:r>
              <a:rPr sz="1200" spc="-30" dirty="0"/>
              <a:t> </a:t>
            </a:r>
            <a:r>
              <a:rPr sz="1200" dirty="0"/>
              <a:t>vật trên</a:t>
            </a:r>
            <a:r>
              <a:rPr sz="1200" spc="-34" dirty="0"/>
              <a:t> </a:t>
            </a:r>
            <a:r>
              <a:rPr sz="1200" dirty="0"/>
              <a:t>bề</a:t>
            </a:r>
            <a:r>
              <a:rPr sz="1200" spc="-30" dirty="0"/>
              <a:t> </a:t>
            </a:r>
            <a:r>
              <a:rPr sz="1200" spc="-19" dirty="0"/>
              <a:t>mặt</a:t>
            </a:r>
            <a:endParaRPr sz="1200"/>
          </a:p>
          <a:p>
            <a:pPr marL="9525">
              <a:spcBef>
                <a:spcPts val="1001"/>
              </a:spcBef>
            </a:pPr>
            <a:r>
              <a:rPr sz="1200" dirty="0"/>
              <a:t>giảm</a:t>
            </a:r>
            <a:r>
              <a:rPr sz="1200" spc="30" dirty="0"/>
              <a:t> </a:t>
            </a:r>
            <a:r>
              <a:rPr sz="1200" dirty="0"/>
              <a:t>ẩm</a:t>
            </a:r>
            <a:r>
              <a:rPr sz="1200" spc="-23" dirty="0"/>
              <a:t> </a:t>
            </a:r>
            <a:r>
              <a:rPr sz="1200" dirty="0"/>
              <a:t>của</a:t>
            </a:r>
            <a:r>
              <a:rPr sz="1200" spc="-38" dirty="0"/>
              <a:t> </a:t>
            </a:r>
            <a:r>
              <a:rPr sz="1200" dirty="0"/>
              <a:t>sản</a:t>
            </a:r>
            <a:r>
              <a:rPr sz="1200" spc="-34" dirty="0"/>
              <a:t> </a:t>
            </a:r>
            <a:r>
              <a:rPr sz="1200" spc="-15" dirty="0"/>
              <a:t>phẩm</a:t>
            </a:r>
            <a:endParaRPr sz="1200"/>
          </a:p>
        </p:txBody>
      </p:sp>
      <p:grpSp>
        <p:nvGrpSpPr>
          <p:cNvPr id="12" name="object 12"/>
          <p:cNvGrpSpPr/>
          <p:nvPr/>
        </p:nvGrpSpPr>
        <p:grpSpPr>
          <a:xfrm>
            <a:off x="5538934" y="2232331"/>
            <a:ext cx="142875" cy="200025"/>
            <a:chOff x="5772150" y="2800350"/>
            <a:chExt cx="190500" cy="266700"/>
          </a:xfrm>
        </p:grpSpPr>
        <p:pic>
          <p:nvPicPr>
            <p:cNvPr id="13" name="object 13"/>
            <p:cNvPicPr/>
            <p:nvPr/>
          </p:nvPicPr>
          <p:blipFill>
            <a:blip r:embed="rId6" cstate="print"/>
            <a:stretch>
              <a:fillRect/>
            </a:stretch>
          </p:blipFill>
          <p:spPr>
            <a:xfrm>
              <a:off x="5772150" y="2800350"/>
              <a:ext cx="190500" cy="266700"/>
            </a:xfrm>
            <a:prstGeom prst="rect">
              <a:avLst/>
            </a:prstGeom>
          </p:spPr>
        </p:pic>
        <p:pic>
          <p:nvPicPr>
            <p:cNvPr id="14" name="object 14"/>
            <p:cNvPicPr/>
            <p:nvPr/>
          </p:nvPicPr>
          <p:blipFill>
            <a:blip r:embed="rId7" cstate="print"/>
            <a:stretch>
              <a:fillRect/>
            </a:stretch>
          </p:blipFill>
          <p:spPr>
            <a:xfrm>
              <a:off x="5829300" y="2895600"/>
              <a:ext cx="76200" cy="152400"/>
            </a:xfrm>
            <a:prstGeom prst="rect">
              <a:avLst/>
            </a:prstGeom>
          </p:spPr>
        </p:pic>
      </p:grpSp>
      <p:sp>
        <p:nvSpPr>
          <p:cNvPr id="15" name="object 15"/>
          <p:cNvSpPr txBox="1"/>
          <p:nvPr/>
        </p:nvSpPr>
        <p:spPr>
          <a:xfrm>
            <a:off x="1020298" y="2916222"/>
            <a:ext cx="7643445" cy="1844608"/>
          </a:xfrm>
          <a:prstGeom prst="rect">
            <a:avLst/>
          </a:prstGeom>
        </p:spPr>
        <p:txBody>
          <a:bodyPr vert="horz" wrap="square" lIns="0" tIns="9525" rIns="0" bIns="0" rtlCol="0">
            <a:spAutoFit/>
          </a:bodyPr>
          <a:lstStyle/>
          <a:p>
            <a:pPr marL="140494">
              <a:spcBef>
                <a:spcPts val="75"/>
              </a:spcBef>
            </a:pPr>
            <a:r>
              <a:rPr sz="1200" b="1" dirty="0"/>
              <a:t>Các</a:t>
            </a:r>
            <a:r>
              <a:rPr sz="1200" b="1" spc="41" dirty="0"/>
              <a:t> </a:t>
            </a:r>
            <a:r>
              <a:rPr sz="1200" b="1" dirty="0"/>
              <a:t>yếu</a:t>
            </a:r>
            <a:r>
              <a:rPr sz="1200" b="1" spc="19" dirty="0"/>
              <a:t> </a:t>
            </a:r>
            <a:r>
              <a:rPr sz="1200" b="1" dirty="0"/>
              <a:t>tố</a:t>
            </a:r>
            <a:r>
              <a:rPr sz="1200" b="1" spc="-26" dirty="0"/>
              <a:t> </a:t>
            </a:r>
            <a:r>
              <a:rPr sz="1200" b="1" dirty="0" err="1"/>
              <a:t>ảnh</a:t>
            </a:r>
            <a:r>
              <a:rPr sz="1200" b="1" spc="-34" dirty="0"/>
              <a:t> </a:t>
            </a:r>
            <a:r>
              <a:rPr sz="1200" b="1" dirty="0"/>
              <a:t>h</a:t>
            </a:r>
            <a:r>
              <a:rPr lang="vi-VN" sz="1200" b="1" dirty="0"/>
              <a:t>ư</a:t>
            </a:r>
            <a:r>
              <a:rPr sz="1200" b="1" dirty="0" err="1"/>
              <a:t>ởng</a:t>
            </a:r>
            <a:r>
              <a:rPr sz="1200" b="1" spc="-30" dirty="0"/>
              <a:t> </a:t>
            </a:r>
            <a:r>
              <a:rPr sz="1200" b="1" dirty="0"/>
              <a:t>đến</a:t>
            </a:r>
            <a:r>
              <a:rPr sz="1200" b="1" spc="19" dirty="0"/>
              <a:t> </a:t>
            </a:r>
            <a:r>
              <a:rPr sz="1200" b="1" dirty="0"/>
              <a:t>quá</a:t>
            </a:r>
            <a:r>
              <a:rPr sz="1200" b="1" spc="-68" dirty="0"/>
              <a:t> </a:t>
            </a:r>
            <a:r>
              <a:rPr sz="1200" b="1" dirty="0"/>
              <a:t>trình</a:t>
            </a:r>
            <a:r>
              <a:rPr sz="1200" b="1" spc="-30" dirty="0"/>
              <a:t> </a:t>
            </a:r>
            <a:r>
              <a:rPr sz="1200" b="1" dirty="0" err="1"/>
              <a:t>xông</a:t>
            </a:r>
            <a:r>
              <a:rPr sz="1200" b="1" spc="-34" dirty="0"/>
              <a:t> </a:t>
            </a:r>
            <a:r>
              <a:rPr sz="1200" b="1" spc="-15" dirty="0" err="1"/>
              <a:t>khói</a:t>
            </a:r>
            <a:endParaRPr lang="en-US" sz="1200" spc="-15" dirty="0"/>
          </a:p>
          <a:p>
            <a:pPr marL="140494">
              <a:spcBef>
                <a:spcPts val="75"/>
              </a:spcBef>
            </a:pPr>
            <a:r>
              <a:rPr sz="1200" b="1" dirty="0" err="1">
                <a:solidFill>
                  <a:srgbClr val="FF3300"/>
                </a:solidFill>
              </a:rPr>
              <a:t>Nguồn</a:t>
            </a:r>
            <a:r>
              <a:rPr sz="1200" b="1" dirty="0">
                <a:solidFill>
                  <a:srgbClr val="FF3300"/>
                </a:solidFill>
              </a:rPr>
              <a:t> nhiên </a:t>
            </a:r>
            <a:r>
              <a:rPr sz="1200" b="1" spc="-15" dirty="0">
                <a:solidFill>
                  <a:srgbClr val="FF3300"/>
                </a:solidFill>
              </a:rPr>
              <a:t>liệu</a:t>
            </a:r>
            <a:endParaRPr sz="1200" dirty="0"/>
          </a:p>
          <a:p>
            <a:pPr marL="9525" marR="191453">
              <a:lnSpc>
                <a:spcPct val="100800"/>
              </a:lnSpc>
              <a:spcBef>
                <a:spcPts val="1073"/>
              </a:spcBef>
            </a:pPr>
            <a:r>
              <a:rPr sz="1200" dirty="0"/>
              <a:t>Không</a:t>
            </a:r>
            <a:r>
              <a:rPr sz="1200" spc="8" dirty="0"/>
              <a:t> </a:t>
            </a:r>
            <a:r>
              <a:rPr sz="1200" dirty="0"/>
              <a:t>dùng</a:t>
            </a:r>
            <a:r>
              <a:rPr sz="1200" spc="8" dirty="0"/>
              <a:t> </a:t>
            </a:r>
            <a:r>
              <a:rPr sz="1200" dirty="0"/>
              <a:t>gỗ</a:t>
            </a:r>
            <a:r>
              <a:rPr sz="1200" spc="-45" dirty="0"/>
              <a:t> </a:t>
            </a:r>
            <a:r>
              <a:rPr sz="1200" dirty="0"/>
              <a:t>có</a:t>
            </a:r>
            <a:r>
              <a:rPr sz="1200" spc="-45" dirty="0"/>
              <a:t> </a:t>
            </a:r>
            <a:r>
              <a:rPr sz="1200" dirty="0"/>
              <a:t>nhiều</a:t>
            </a:r>
            <a:r>
              <a:rPr sz="1200" spc="56" dirty="0"/>
              <a:t> </a:t>
            </a:r>
            <a:r>
              <a:rPr sz="1200" dirty="0"/>
              <a:t>nhựa</a:t>
            </a:r>
            <a:r>
              <a:rPr sz="1200" spc="-45" dirty="0"/>
              <a:t> </a:t>
            </a:r>
            <a:r>
              <a:rPr sz="1200" dirty="0"/>
              <a:t>vì</a:t>
            </a:r>
            <a:r>
              <a:rPr sz="1200" spc="-11" dirty="0"/>
              <a:t> </a:t>
            </a:r>
            <a:r>
              <a:rPr sz="1200" dirty="0"/>
              <a:t>trong</a:t>
            </a:r>
            <a:r>
              <a:rPr sz="1200" spc="-41" dirty="0"/>
              <a:t> </a:t>
            </a:r>
            <a:r>
              <a:rPr sz="1200" dirty="0"/>
              <a:t>khói</a:t>
            </a:r>
            <a:r>
              <a:rPr sz="1200" spc="8" dirty="0"/>
              <a:t> </a:t>
            </a:r>
            <a:r>
              <a:rPr sz="1200" dirty="0"/>
              <a:t>có</a:t>
            </a:r>
            <a:r>
              <a:rPr sz="1200" spc="-45" dirty="0"/>
              <a:t> </a:t>
            </a:r>
            <a:r>
              <a:rPr sz="1200" dirty="0"/>
              <a:t>nhiều</a:t>
            </a:r>
            <a:r>
              <a:rPr sz="1200" spc="8" dirty="0"/>
              <a:t> </a:t>
            </a:r>
            <a:r>
              <a:rPr sz="1200" dirty="0"/>
              <a:t>bồ</a:t>
            </a:r>
            <a:r>
              <a:rPr sz="1200" spc="-45" dirty="0"/>
              <a:t> </a:t>
            </a:r>
            <a:r>
              <a:rPr sz="1200" dirty="0"/>
              <a:t>hóng</a:t>
            </a:r>
            <a:r>
              <a:rPr sz="1200" spc="11" dirty="0"/>
              <a:t> </a:t>
            </a:r>
            <a:r>
              <a:rPr sz="1200" dirty="0"/>
              <a:t>làm</a:t>
            </a:r>
            <a:r>
              <a:rPr sz="1200" spc="23" dirty="0"/>
              <a:t> </a:t>
            </a:r>
            <a:r>
              <a:rPr sz="1200" dirty="0"/>
              <a:t>cho</a:t>
            </a:r>
            <a:r>
              <a:rPr sz="1200" spc="-41" dirty="0"/>
              <a:t> </a:t>
            </a:r>
            <a:r>
              <a:rPr sz="1200" dirty="0"/>
              <a:t>sản</a:t>
            </a:r>
            <a:r>
              <a:rPr sz="1200" spc="-41" dirty="0"/>
              <a:t> </a:t>
            </a:r>
            <a:r>
              <a:rPr sz="1200" spc="-15" dirty="0"/>
              <a:t>phẩm </a:t>
            </a:r>
            <a:r>
              <a:rPr sz="1200" dirty="0"/>
              <a:t>cá</a:t>
            </a:r>
            <a:r>
              <a:rPr sz="1200" spc="-49" dirty="0"/>
              <a:t> </a:t>
            </a:r>
            <a:r>
              <a:rPr sz="1200" dirty="0"/>
              <a:t>màu</a:t>
            </a:r>
            <a:r>
              <a:rPr sz="1200" spc="-34" dirty="0"/>
              <a:t> </a:t>
            </a:r>
            <a:r>
              <a:rPr sz="1200" dirty="0"/>
              <a:t>sậm,</a:t>
            </a:r>
            <a:r>
              <a:rPr sz="1200" spc="-8" dirty="0"/>
              <a:t> </a:t>
            </a:r>
            <a:r>
              <a:rPr sz="1200" dirty="0"/>
              <a:t>vị</a:t>
            </a:r>
            <a:r>
              <a:rPr sz="1200" spc="-34" dirty="0"/>
              <a:t> </a:t>
            </a:r>
            <a:r>
              <a:rPr sz="1200" dirty="0"/>
              <a:t>đắng,</a:t>
            </a:r>
            <a:r>
              <a:rPr sz="1200" spc="49" dirty="0"/>
              <a:t> </a:t>
            </a:r>
            <a:r>
              <a:rPr sz="1200" dirty="0"/>
              <a:t>làm</a:t>
            </a:r>
            <a:r>
              <a:rPr sz="1200" spc="-19" dirty="0"/>
              <a:t> </a:t>
            </a:r>
            <a:r>
              <a:rPr sz="1200" dirty="0"/>
              <a:t>giảm</a:t>
            </a:r>
            <a:r>
              <a:rPr sz="1200" spc="34" dirty="0"/>
              <a:t> </a:t>
            </a:r>
            <a:r>
              <a:rPr sz="1200" dirty="0"/>
              <a:t>giá</a:t>
            </a:r>
            <a:r>
              <a:rPr sz="1200" spc="-34" dirty="0"/>
              <a:t> </a:t>
            </a:r>
            <a:r>
              <a:rPr sz="1200" dirty="0"/>
              <a:t>trị</a:t>
            </a:r>
            <a:r>
              <a:rPr sz="1200" spc="-38" dirty="0"/>
              <a:t> </a:t>
            </a:r>
            <a:r>
              <a:rPr sz="1200" dirty="0"/>
              <a:t>cảm</a:t>
            </a:r>
            <a:r>
              <a:rPr sz="1200" spc="-19" dirty="0"/>
              <a:t> </a:t>
            </a:r>
            <a:r>
              <a:rPr sz="1200" dirty="0"/>
              <a:t>quan</a:t>
            </a:r>
            <a:r>
              <a:rPr sz="1200" spc="19" dirty="0"/>
              <a:t> </a:t>
            </a:r>
            <a:r>
              <a:rPr sz="1200" dirty="0"/>
              <a:t>của</a:t>
            </a:r>
            <a:r>
              <a:rPr sz="1200" spc="-38" dirty="0"/>
              <a:t> </a:t>
            </a:r>
            <a:r>
              <a:rPr sz="1200" dirty="0"/>
              <a:t>sản</a:t>
            </a:r>
            <a:r>
              <a:rPr sz="1200" spc="19" dirty="0"/>
              <a:t> </a:t>
            </a:r>
            <a:r>
              <a:rPr sz="1200" spc="-8" dirty="0"/>
              <a:t>phẩm.</a:t>
            </a:r>
            <a:endParaRPr sz="1200" dirty="0"/>
          </a:p>
          <a:p>
            <a:pPr marL="66675">
              <a:spcBef>
                <a:spcPts val="1253"/>
              </a:spcBef>
            </a:pPr>
            <a:r>
              <a:rPr sz="1200" dirty="0"/>
              <a:t>+</a:t>
            </a:r>
            <a:r>
              <a:rPr sz="1200" spc="-41" dirty="0"/>
              <a:t> </a:t>
            </a:r>
            <a:r>
              <a:rPr sz="1200" dirty="0"/>
              <a:t>Nhiên</a:t>
            </a:r>
            <a:r>
              <a:rPr sz="1200" spc="11" dirty="0"/>
              <a:t> </a:t>
            </a:r>
            <a:r>
              <a:rPr sz="1200" dirty="0"/>
              <a:t>liệu</a:t>
            </a:r>
            <a:r>
              <a:rPr sz="1200" spc="15" dirty="0"/>
              <a:t> </a:t>
            </a:r>
            <a:r>
              <a:rPr sz="1200" dirty="0"/>
              <a:t>được</a:t>
            </a:r>
            <a:r>
              <a:rPr sz="1200" spc="-19" dirty="0"/>
              <a:t> </a:t>
            </a:r>
            <a:r>
              <a:rPr sz="1200" dirty="0"/>
              <a:t>dùng</a:t>
            </a:r>
            <a:r>
              <a:rPr sz="1200" spc="11" dirty="0"/>
              <a:t> </a:t>
            </a:r>
            <a:r>
              <a:rPr sz="1200" dirty="0"/>
              <a:t>để</a:t>
            </a:r>
            <a:r>
              <a:rPr sz="1200" spc="-38" dirty="0"/>
              <a:t> </a:t>
            </a:r>
            <a:r>
              <a:rPr sz="1200" dirty="0"/>
              <a:t>xông</a:t>
            </a:r>
            <a:r>
              <a:rPr sz="1200" spc="15" dirty="0"/>
              <a:t> </a:t>
            </a:r>
            <a:r>
              <a:rPr sz="1200" dirty="0"/>
              <a:t>khói</a:t>
            </a:r>
            <a:r>
              <a:rPr sz="1200" spc="-38" dirty="0"/>
              <a:t> </a:t>
            </a:r>
            <a:r>
              <a:rPr sz="1200" dirty="0"/>
              <a:t>là</a:t>
            </a:r>
            <a:r>
              <a:rPr sz="1200" spc="11" dirty="0"/>
              <a:t> </a:t>
            </a:r>
            <a:r>
              <a:rPr sz="1200" dirty="0"/>
              <a:t>sồi,</a:t>
            </a:r>
            <a:r>
              <a:rPr sz="1200" spc="-4" dirty="0"/>
              <a:t> </a:t>
            </a:r>
            <a:r>
              <a:rPr sz="1200" dirty="0"/>
              <a:t>mít,</a:t>
            </a:r>
            <a:r>
              <a:rPr sz="1200" spc="-94" dirty="0"/>
              <a:t> </a:t>
            </a:r>
            <a:r>
              <a:rPr sz="1200" spc="-15" dirty="0"/>
              <a:t>dẻ,…</a:t>
            </a:r>
            <a:endParaRPr sz="1200" dirty="0"/>
          </a:p>
          <a:p>
            <a:pPr marL="66675">
              <a:spcBef>
                <a:spcPts val="1084"/>
              </a:spcBef>
            </a:pPr>
            <a:r>
              <a:rPr sz="1200" dirty="0"/>
              <a:t>+</a:t>
            </a:r>
            <a:r>
              <a:rPr sz="1200" spc="-45" dirty="0"/>
              <a:t> </a:t>
            </a:r>
            <a:r>
              <a:rPr sz="1200" dirty="0"/>
              <a:t>Cần</a:t>
            </a:r>
            <a:r>
              <a:rPr sz="1200" spc="-53" dirty="0"/>
              <a:t> </a:t>
            </a:r>
            <a:r>
              <a:rPr sz="1200" dirty="0"/>
              <a:t>phải</a:t>
            </a:r>
            <a:r>
              <a:rPr sz="1200" spc="-4" dirty="0"/>
              <a:t> </a:t>
            </a:r>
            <a:r>
              <a:rPr sz="1200" dirty="0"/>
              <a:t>khống</a:t>
            </a:r>
            <a:r>
              <a:rPr sz="1200" spc="-4" dirty="0"/>
              <a:t> </a:t>
            </a:r>
            <a:r>
              <a:rPr sz="1200" dirty="0"/>
              <a:t>chế</a:t>
            </a:r>
            <a:r>
              <a:rPr sz="1200" spc="-4" dirty="0"/>
              <a:t> </a:t>
            </a:r>
            <a:r>
              <a:rPr sz="1200" dirty="0"/>
              <a:t>nhiên</a:t>
            </a:r>
            <a:r>
              <a:rPr sz="1200" spc="-4" dirty="0"/>
              <a:t> </a:t>
            </a:r>
            <a:r>
              <a:rPr sz="1200" dirty="0"/>
              <a:t>liệu trong</a:t>
            </a:r>
            <a:r>
              <a:rPr sz="1200" spc="-53" dirty="0"/>
              <a:t> </a:t>
            </a:r>
            <a:r>
              <a:rPr sz="1200" dirty="0"/>
              <a:t>điều</a:t>
            </a:r>
            <a:r>
              <a:rPr sz="1200" spc="-4" dirty="0"/>
              <a:t> </a:t>
            </a:r>
            <a:r>
              <a:rPr sz="1200" dirty="0"/>
              <a:t>kiện</a:t>
            </a:r>
            <a:r>
              <a:rPr sz="1200" spc="-4" dirty="0"/>
              <a:t> </a:t>
            </a:r>
            <a:r>
              <a:rPr sz="1200" dirty="0"/>
              <a:t>cháy</a:t>
            </a:r>
            <a:r>
              <a:rPr sz="1200" spc="-38" dirty="0"/>
              <a:t> </a:t>
            </a:r>
            <a:r>
              <a:rPr sz="1200" dirty="0"/>
              <a:t>không</a:t>
            </a:r>
            <a:r>
              <a:rPr sz="1200" spc="-4" dirty="0"/>
              <a:t> </a:t>
            </a:r>
            <a:r>
              <a:rPr sz="1200" dirty="0"/>
              <a:t>hoàn </a:t>
            </a:r>
            <a:r>
              <a:rPr sz="1200" spc="-15" dirty="0"/>
              <a:t>toàn</a:t>
            </a:r>
            <a:endParaRPr sz="1200" dirty="0"/>
          </a:p>
          <a:p>
            <a:pPr marL="69056">
              <a:spcBef>
                <a:spcPts val="633"/>
              </a:spcBef>
            </a:pPr>
            <a:r>
              <a:rPr sz="1200" dirty="0"/>
              <a:t>+</a:t>
            </a:r>
            <a:r>
              <a:rPr sz="1200" spc="-26" dirty="0"/>
              <a:t> </a:t>
            </a:r>
            <a:r>
              <a:rPr sz="1200" dirty="0"/>
              <a:t>Độ</a:t>
            </a:r>
            <a:r>
              <a:rPr sz="1200" spc="-34" dirty="0"/>
              <a:t> </a:t>
            </a:r>
            <a:r>
              <a:rPr sz="1200" dirty="0"/>
              <a:t>ẩm</a:t>
            </a:r>
            <a:r>
              <a:rPr sz="1200" spc="-11" dirty="0"/>
              <a:t> </a:t>
            </a:r>
            <a:r>
              <a:rPr sz="1200" dirty="0"/>
              <a:t>nhiên</a:t>
            </a:r>
            <a:r>
              <a:rPr sz="1200" spc="19" dirty="0"/>
              <a:t> </a:t>
            </a:r>
            <a:r>
              <a:rPr sz="1200" dirty="0"/>
              <a:t>liệu</a:t>
            </a:r>
            <a:r>
              <a:rPr sz="1200" spc="19" dirty="0"/>
              <a:t> </a:t>
            </a:r>
            <a:r>
              <a:rPr sz="1200" dirty="0"/>
              <a:t>thích</a:t>
            </a:r>
            <a:r>
              <a:rPr sz="1200" spc="-26" dirty="0"/>
              <a:t> </a:t>
            </a:r>
            <a:r>
              <a:rPr sz="1200" dirty="0"/>
              <a:t>hợp</a:t>
            </a:r>
            <a:r>
              <a:rPr sz="1200" spc="-30" dirty="0"/>
              <a:t> </a:t>
            </a:r>
            <a:r>
              <a:rPr sz="1200" dirty="0"/>
              <a:t>khoảng</a:t>
            </a:r>
            <a:r>
              <a:rPr sz="1200" spc="23" dirty="0"/>
              <a:t> </a:t>
            </a:r>
            <a:r>
              <a:rPr sz="1200" dirty="0"/>
              <a:t>25</a:t>
            </a:r>
            <a:r>
              <a:rPr sz="1200" spc="19" dirty="0"/>
              <a:t> </a:t>
            </a:r>
            <a:r>
              <a:rPr sz="1200" dirty="0"/>
              <a:t>–</a:t>
            </a:r>
            <a:r>
              <a:rPr sz="1200" spc="-30" dirty="0"/>
              <a:t> </a:t>
            </a:r>
            <a:r>
              <a:rPr sz="1200" spc="-15" dirty="0"/>
              <a:t>30%.</a:t>
            </a:r>
            <a:endParaRPr sz="1200" dirty="0"/>
          </a:p>
        </p:txBody>
      </p:sp>
      <p:sp>
        <p:nvSpPr>
          <p:cNvPr id="18" name="object 3">
            <a:extLst>
              <a:ext uri="{FF2B5EF4-FFF2-40B4-BE49-F238E27FC236}">
                <a16:creationId xmlns:a16="http://schemas.microsoft.com/office/drawing/2014/main" id="{3E82FC4B-688C-FB46-7420-3F5272F17DA9}"/>
              </a:ext>
            </a:extLst>
          </p:cNvPr>
          <p:cNvSpPr txBox="1">
            <a:spLocks/>
          </p:cNvSpPr>
          <p:nvPr/>
        </p:nvSpPr>
        <p:spPr>
          <a:xfrm>
            <a:off x="1020298" y="382670"/>
            <a:ext cx="750980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transition advClick="0"/>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4"/>
          <p:cNvGrpSpPr/>
          <p:nvPr/>
        </p:nvGrpSpPr>
        <p:grpSpPr>
          <a:xfrm>
            <a:off x="1848909" y="3070835"/>
            <a:ext cx="485775" cy="142875"/>
            <a:chOff x="742950" y="3790950"/>
            <a:chExt cx="647700" cy="190500"/>
          </a:xfrm>
        </p:grpSpPr>
        <p:pic>
          <p:nvPicPr>
            <p:cNvPr id="5" name="object 5"/>
            <p:cNvPicPr/>
            <p:nvPr/>
          </p:nvPicPr>
          <p:blipFill>
            <a:blip r:embed="rId2" cstate="print"/>
            <a:stretch>
              <a:fillRect/>
            </a:stretch>
          </p:blipFill>
          <p:spPr>
            <a:xfrm>
              <a:off x="742950" y="3790950"/>
              <a:ext cx="647700" cy="190500"/>
            </a:xfrm>
            <a:prstGeom prst="rect">
              <a:avLst/>
            </a:prstGeom>
          </p:spPr>
        </p:pic>
        <p:sp>
          <p:nvSpPr>
            <p:cNvPr id="6" name="object 6"/>
            <p:cNvSpPr/>
            <p:nvPr/>
          </p:nvSpPr>
          <p:spPr>
            <a:xfrm>
              <a:off x="762000" y="3848100"/>
              <a:ext cx="533400" cy="76200"/>
            </a:xfrm>
            <a:custGeom>
              <a:avLst/>
              <a:gdLst/>
              <a:ahLst/>
              <a:cxnLst/>
              <a:rect l="l" t="t" r="r" b="b"/>
              <a:pathLst>
                <a:path w="533400" h="76200">
                  <a:moveTo>
                    <a:pt x="457200" y="0"/>
                  </a:moveTo>
                  <a:lnTo>
                    <a:pt x="457200" y="76200"/>
                  </a:lnTo>
                  <a:lnTo>
                    <a:pt x="520700" y="44450"/>
                  </a:lnTo>
                  <a:lnTo>
                    <a:pt x="469900" y="44450"/>
                  </a:lnTo>
                  <a:lnTo>
                    <a:pt x="469900" y="31750"/>
                  </a:lnTo>
                  <a:lnTo>
                    <a:pt x="520700" y="31750"/>
                  </a:lnTo>
                  <a:lnTo>
                    <a:pt x="457200" y="0"/>
                  </a:lnTo>
                  <a:close/>
                </a:path>
                <a:path w="533400" h="76200">
                  <a:moveTo>
                    <a:pt x="457200" y="31750"/>
                  </a:moveTo>
                  <a:lnTo>
                    <a:pt x="0" y="31750"/>
                  </a:lnTo>
                  <a:lnTo>
                    <a:pt x="0" y="44450"/>
                  </a:lnTo>
                  <a:lnTo>
                    <a:pt x="457200" y="44450"/>
                  </a:lnTo>
                  <a:lnTo>
                    <a:pt x="457200" y="31750"/>
                  </a:lnTo>
                  <a:close/>
                </a:path>
                <a:path w="533400" h="76200">
                  <a:moveTo>
                    <a:pt x="520700" y="31750"/>
                  </a:moveTo>
                  <a:lnTo>
                    <a:pt x="469900" y="31750"/>
                  </a:lnTo>
                  <a:lnTo>
                    <a:pt x="469900" y="44450"/>
                  </a:lnTo>
                  <a:lnTo>
                    <a:pt x="520700" y="44450"/>
                  </a:lnTo>
                  <a:lnTo>
                    <a:pt x="533400" y="38100"/>
                  </a:lnTo>
                  <a:lnTo>
                    <a:pt x="520700" y="31750"/>
                  </a:lnTo>
                  <a:close/>
                </a:path>
              </a:pathLst>
            </a:custGeom>
            <a:solidFill>
              <a:srgbClr val="000000"/>
            </a:solidFill>
          </p:spPr>
          <p:txBody>
            <a:bodyPr wrap="square" lIns="0" tIns="0" rIns="0" bIns="0" rtlCol="0"/>
            <a:lstStyle/>
            <a:p>
              <a:endParaRPr sz="1200"/>
            </a:p>
          </p:txBody>
        </p:sp>
      </p:grpSp>
      <p:sp>
        <p:nvSpPr>
          <p:cNvPr id="7" name="object 7"/>
          <p:cNvSpPr txBox="1"/>
          <p:nvPr/>
        </p:nvSpPr>
        <p:spPr>
          <a:xfrm>
            <a:off x="1593770" y="1076265"/>
            <a:ext cx="5956459" cy="2122023"/>
          </a:xfrm>
          <a:prstGeom prst="rect">
            <a:avLst/>
          </a:prstGeom>
        </p:spPr>
        <p:txBody>
          <a:bodyPr vert="horz" wrap="square" lIns="0" tIns="112871" rIns="0" bIns="0" rtlCol="0">
            <a:spAutoFit/>
          </a:bodyPr>
          <a:lstStyle/>
          <a:p>
            <a:pPr marL="164306">
              <a:spcBef>
                <a:spcPts val="814"/>
              </a:spcBef>
            </a:pPr>
            <a:r>
              <a:rPr sz="1200" b="1" dirty="0"/>
              <a:t>Các</a:t>
            </a:r>
            <a:r>
              <a:rPr sz="1200" b="1" spc="49" dirty="0"/>
              <a:t> </a:t>
            </a:r>
            <a:r>
              <a:rPr sz="1200" b="1" dirty="0"/>
              <a:t>yếu</a:t>
            </a:r>
            <a:r>
              <a:rPr sz="1200" b="1" spc="34" dirty="0"/>
              <a:t> </a:t>
            </a:r>
            <a:r>
              <a:rPr sz="1200" b="1" dirty="0"/>
              <a:t>tố</a:t>
            </a:r>
            <a:r>
              <a:rPr sz="1200" b="1" spc="-19" dirty="0"/>
              <a:t> </a:t>
            </a:r>
            <a:r>
              <a:rPr sz="1200" b="1" dirty="0" err="1"/>
              <a:t>ảnh</a:t>
            </a:r>
            <a:r>
              <a:rPr sz="1200" b="1" spc="-23" dirty="0"/>
              <a:t> </a:t>
            </a:r>
            <a:r>
              <a:rPr sz="1200" b="1" dirty="0"/>
              <a:t>h</a:t>
            </a:r>
            <a:r>
              <a:rPr lang="vi-VN" sz="1200" b="1" dirty="0"/>
              <a:t>ư</a:t>
            </a:r>
            <a:r>
              <a:rPr sz="1200" b="1" dirty="0" err="1"/>
              <a:t>ởng</a:t>
            </a:r>
            <a:r>
              <a:rPr sz="1200" b="1" spc="-23" dirty="0"/>
              <a:t> </a:t>
            </a:r>
            <a:r>
              <a:rPr sz="1200" b="1" dirty="0"/>
              <a:t>đến</a:t>
            </a:r>
            <a:r>
              <a:rPr sz="1200" b="1" spc="34" dirty="0"/>
              <a:t> </a:t>
            </a:r>
            <a:r>
              <a:rPr sz="1200" b="1" dirty="0"/>
              <a:t>quá</a:t>
            </a:r>
            <a:r>
              <a:rPr sz="1200" b="1" spc="-56" dirty="0"/>
              <a:t> </a:t>
            </a:r>
            <a:r>
              <a:rPr sz="1200" b="1" dirty="0"/>
              <a:t>trình</a:t>
            </a:r>
            <a:r>
              <a:rPr sz="1200" b="1" spc="-23" dirty="0"/>
              <a:t> </a:t>
            </a:r>
            <a:r>
              <a:rPr sz="1200" b="1" dirty="0"/>
              <a:t>xông</a:t>
            </a:r>
            <a:r>
              <a:rPr sz="1200" b="1" spc="-23" dirty="0"/>
              <a:t> </a:t>
            </a:r>
            <a:r>
              <a:rPr sz="1200" b="1" spc="-15" dirty="0"/>
              <a:t>khói</a:t>
            </a:r>
            <a:endParaRPr sz="1200" dirty="0"/>
          </a:p>
          <a:p>
            <a:pPr marL="133350">
              <a:spcBef>
                <a:spcPts val="1084"/>
              </a:spcBef>
            </a:pPr>
            <a:r>
              <a:rPr sz="1200" b="1" dirty="0">
                <a:solidFill>
                  <a:srgbClr val="FF3300"/>
                </a:solidFill>
              </a:rPr>
              <a:t>Thành</a:t>
            </a:r>
            <a:r>
              <a:rPr sz="1200" b="1" spc="-8" dirty="0">
                <a:solidFill>
                  <a:srgbClr val="FF3300"/>
                </a:solidFill>
              </a:rPr>
              <a:t> </a:t>
            </a:r>
            <a:r>
              <a:rPr sz="1200" b="1" dirty="0">
                <a:solidFill>
                  <a:srgbClr val="FF3300"/>
                </a:solidFill>
              </a:rPr>
              <a:t>phần</a:t>
            </a:r>
            <a:r>
              <a:rPr sz="1200" b="1" spc="-8" dirty="0">
                <a:solidFill>
                  <a:srgbClr val="FF3300"/>
                </a:solidFill>
              </a:rPr>
              <a:t> </a:t>
            </a:r>
            <a:r>
              <a:rPr sz="1200" b="1" spc="-15" dirty="0">
                <a:solidFill>
                  <a:srgbClr val="FF3300"/>
                </a:solidFill>
              </a:rPr>
              <a:t>khói</a:t>
            </a:r>
            <a:endParaRPr sz="1200" dirty="0"/>
          </a:p>
          <a:p>
            <a:pPr marL="125730" indent="-106680">
              <a:spcBef>
                <a:spcPts val="716"/>
              </a:spcBef>
              <a:buChar char="-"/>
              <a:tabLst>
                <a:tab pos="125730" algn="l"/>
              </a:tabLst>
            </a:pPr>
            <a:r>
              <a:rPr sz="1200" dirty="0"/>
              <a:t>Ảnh</a:t>
            </a:r>
            <a:r>
              <a:rPr sz="1200" spc="-49" dirty="0"/>
              <a:t> </a:t>
            </a:r>
            <a:r>
              <a:rPr sz="1200" dirty="0"/>
              <a:t>hưởng</a:t>
            </a:r>
            <a:r>
              <a:rPr sz="1200" spc="-41" dirty="0"/>
              <a:t> </a:t>
            </a:r>
            <a:r>
              <a:rPr sz="1200" dirty="0"/>
              <a:t>đến</a:t>
            </a:r>
            <a:r>
              <a:rPr sz="1200" spc="8" dirty="0"/>
              <a:t> </a:t>
            </a:r>
            <a:r>
              <a:rPr sz="1200" dirty="0"/>
              <a:t>chất</a:t>
            </a:r>
            <a:r>
              <a:rPr sz="1200" spc="-8" dirty="0"/>
              <a:t> </a:t>
            </a:r>
            <a:r>
              <a:rPr sz="1200" dirty="0"/>
              <a:t>lượng</a:t>
            </a:r>
            <a:r>
              <a:rPr sz="1200" spc="-41" dirty="0"/>
              <a:t> </a:t>
            </a:r>
            <a:r>
              <a:rPr sz="1200" dirty="0"/>
              <a:t>+</a:t>
            </a:r>
            <a:r>
              <a:rPr sz="1200" spc="-26" dirty="0"/>
              <a:t> </a:t>
            </a:r>
            <a:r>
              <a:rPr sz="1200" dirty="0"/>
              <a:t>khả</a:t>
            </a:r>
            <a:r>
              <a:rPr sz="1200" spc="-41" dirty="0"/>
              <a:t> </a:t>
            </a:r>
            <a:r>
              <a:rPr sz="1200" dirty="0"/>
              <a:t>năng</a:t>
            </a:r>
            <a:r>
              <a:rPr sz="1200" spc="11" dirty="0"/>
              <a:t> </a:t>
            </a:r>
            <a:r>
              <a:rPr sz="1200" dirty="0"/>
              <a:t>bảo</a:t>
            </a:r>
            <a:r>
              <a:rPr sz="1200" spc="11" dirty="0"/>
              <a:t> </a:t>
            </a:r>
            <a:r>
              <a:rPr sz="1200" dirty="0"/>
              <a:t>quản</a:t>
            </a:r>
            <a:r>
              <a:rPr sz="1200" spc="8" dirty="0"/>
              <a:t> </a:t>
            </a:r>
            <a:r>
              <a:rPr sz="1200" dirty="0"/>
              <a:t>sản</a:t>
            </a:r>
            <a:r>
              <a:rPr sz="1200" spc="-38" dirty="0"/>
              <a:t> </a:t>
            </a:r>
            <a:r>
              <a:rPr sz="1200" spc="-15" dirty="0"/>
              <a:t>phẩm</a:t>
            </a:r>
            <a:endParaRPr sz="1200" dirty="0"/>
          </a:p>
          <a:p>
            <a:pPr marL="140018" indent="-120968">
              <a:spcBef>
                <a:spcPts val="1001"/>
              </a:spcBef>
              <a:buChar char="-"/>
              <a:tabLst>
                <a:tab pos="140018" algn="l"/>
              </a:tabLst>
            </a:pPr>
            <a:r>
              <a:rPr sz="1200" dirty="0"/>
              <a:t>Có</a:t>
            </a:r>
            <a:r>
              <a:rPr sz="1200" spc="90" dirty="0"/>
              <a:t> </a:t>
            </a:r>
            <a:r>
              <a:rPr sz="1200" dirty="0"/>
              <a:t>khoảng</a:t>
            </a:r>
            <a:r>
              <a:rPr sz="1200" spc="153" dirty="0"/>
              <a:t> </a:t>
            </a:r>
            <a:r>
              <a:rPr sz="1200" dirty="0"/>
              <a:t>300</a:t>
            </a:r>
            <a:r>
              <a:rPr sz="1200" spc="153" dirty="0"/>
              <a:t> </a:t>
            </a:r>
            <a:r>
              <a:rPr sz="1200" dirty="0"/>
              <a:t>hợp</a:t>
            </a:r>
            <a:r>
              <a:rPr sz="1200" spc="98" dirty="0"/>
              <a:t> </a:t>
            </a:r>
            <a:r>
              <a:rPr sz="1200" dirty="0"/>
              <a:t>chất</a:t>
            </a:r>
            <a:r>
              <a:rPr sz="1200" spc="139" dirty="0"/>
              <a:t> </a:t>
            </a:r>
            <a:r>
              <a:rPr sz="1200" dirty="0"/>
              <a:t>trong</a:t>
            </a:r>
            <a:r>
              <a:rPr sz="1200" spc="101" dirty="0"/>
              <a:t> </a:t>
            </a:r>
            <a:r>
              <a:rPr sz="1200" dirty="0"/>
              <a:t>thành</a:t>
            </a:r>
            <a:r>
              <a:rPr sz="1200" spc="101" dirty="0"/>
              <a:t> </a:t>
            </a:r>
            <a:r>
              <a:rPr sz="1200" dirty="0"/>
              <a:t>phần</a:t>
            </a:r>
            <a:r>
              <a:rPr sz="1200" spc="98" dirty="0"/>
              <a:t> </a:t>
            </a:r>
            <a:r>
              <a:rPr sz="1200" dirty="0"/>
              <a:t>của</a:t>
            </a:r>
            <a:r>
              <a:rPr sz="1200" spc="101" dirty="0"/>
              <a:t> </a:t>
            </a:r>
            <a:r>
              <a:rPr sz="1200" dirty="0"/>
              <a:t>khói:</a:t>
            </a:r>
            <a:r>
              <a:rPr sz="1200" spc="131" dirty="0"/>
              <a:t> </a:t>
            </a:r>
            <a:r>
              <a:rPr sz="1200" dirty="0"/>
              <a:t>phenol,</a:t>
            </a:r>
            <a:r>
              <a:rPr sz="1200" spc="139" dirty="0"/>
              <a:t> </a:t>
            </a:r>
            <a:r>
              <a:rPr sz="1200" dirty="0"/>
              <a:t>acid</a:t>
            </a:r>
            <a:r>
              <a:rPr sz="1200" spc="98" dirty="0"/>
              <a:t> </a:t>
            </a:r>
            <a:r>
              <a:rPr sz="1200" dirty="0"/>
              <a:t>hữu</a:t>
            </a:r>
            <a:r>
              <a:rPr sz="1200" spc="98" dirty="0"/>
              <a:t> </a:t>
            </a:r>
            <a:r>
              <a:rPr sz="1200" spc="-19" dirty="0"/>
              <a:t>cơ,</a:t>
            </a:r>
            <a:endParaRPr sz="1200" dirty="0"/>
          </a:p>
          <a:p>
            <a:pPr marL="19050">
              <a:spcBef>
                <a:spcPts val="15"/>
              </a:spcBef>
            </a:pPr>
            <a:r>
              <a:rPr sz="1200" dirty="0"/>
              <a:t>carbonyl,</a:t>
            </a:r>
            <a:r>
              <a:rPr sz="1200" spc="49" dirty="0"/>
              <a:t> </a:t>
            </a:r>
            <a:r>
              <a:rPr sz="1200" dirty="0"/>
              <a:t>hydro</a:t>
            </a:r>
            <a:r>
              <a:rPr sz="1200" spc="23" dirty="0"/>
              <a:t> </a:t>
            </a:r>
            <a:r>
              <a:rPr sz="1200" dirty="0"/>
              <a:t>carbon</a:t>
            </a:r>
            <a:r>
              <a:rPr sz="1200" spc="23" dirty="0"/>
              <a:t> </a:t>
            </a:r>
            <a:r>
              <a:rPr sz="1200" dirty="0"/>
              <a:t>và</a:t>
            </a:r>
            <a:r>
              <a:rPr sz="1200" spc="-30" dirty="0"/>
              <a:t> </a:t>
            </a:r>
            <a:r>
              <a:rPr sz="1200" dirty="0"/>
              <a:t>một</a:t>
            </a:r>
            <a:r>
              <a:rPr sz="1200" spc="-49" dirty="0"/>
              <a:t> </a:t>
            </a:r>
            <a:r>
              <a:rPr sz="1200" dirty="0"/>
              <a:t>số</a:t>
            </a:r>
            <a:r>
              <a:rPr sz="1200" spc="-30" dirty="0"/>
              <a:t> </a:t>
            </a:r>
            <a:r>
              <a:rPr sz="1200" dirty="0"/>
              <a:t>khí</a:t>
            </a:r>
            <a:r>
              <a:rPr sz="1200" spc="4" dirty="0"/>
              <a:t> </a:t>
            </a:r>
            <a:r>
              <a:rPr sz="1200" dirty="0"/>
              <a:t>khác</a:t>
            </a:r>
            <a:r>
              <a:rPr sz="1200" spc="-15" dirty="0"/>
              <a:t> </a:t>
            </a:r>
            <a:r>
              <a:rPr sz="1200" dirty="0"/>
              <a:t>như</a:t>
            </a:r>
            <a:r>
              <a:rPr sz="1200" spc="38" dirty="0"/>
              <a:t> </a:t>
            </a:r>
            <a:r>
              <a:rPr sz="1200" dirty="0"/>
              <a:t>CO</a:t>
            </a:r>
            <a:r>
              <a:rPr sz="1200" baseline="-18518" dirty="0"/>
              <a:t>2</a:t>
            </a:r>
            <a:r>
              <a:rPr sz="1200" dirty="0"/>
              <a:t>,</a:t>
            </a:r>
            <a:r>
              <a:rPr sz="1200" spc="-53" dirty="0"/>
              <a:t> </a:t>
            </a:r>
            <a:r>
              <a:rPr sz="1200" dirty="0"/>
              <a:t>CO,</a:t>
            </a:r>
            <a:r>
              <a:rPr sz="1200" spc="-41" dirty="0"/>
              <a:t> </a:t>
            </a:r>
            <a:r>
              <a:rPr sz="1200" dirty="0"/>
              <a:t>O</a:t>
            </a:r>
            <a:r>
              <a:rPr sz="1200" baseline="-18518" dirty="0"/>
              <a:t>2</a:t>
            </a:r>
            <a:r>
              <a:rPr sz="1200" dirty="0"/>
              <a:t>,</a:t>
            </a:r>
            <a:r>
              <a:rPr sz="1200" spc="-53" dirty="0"/>
              <a:t> </a:t>
            </a:r>
            <a:r>
              <a:rPr sz="1200" dirty="0"/>
              <a:t>N</a:t>
            </a:r>
            <a:r>
              <a:rPr sz="1200" baseline="-18518" dirty="0"/>
              <a:t>2</a:t>
            </a:r>
            <a:r>
              <a:rPr sz="1200" spc="180" baseline="-18518" dirty="0"/>
              <a:t> </a:t>
            </a:r>
            <a:r>
              <a:rPr sz="1200" spc="-19" dirty="0"/>
              <a:t>...</a:t>
            </a:r>
            <a:endParaRPr sz="1200" dirty="0"/>
          </a:p>
          <a:p>
            <a:pPr marL="211931">
              <a:spcBef>
                <a:spcPts val="799"/>
              </a:spcBef>
            </a:pPr>
            <a:r>
              <a:rPr sz="1200" dirty="0">
                <a:solidFill>
                  <a:srgbClr val="990099"/>
                </a:solidFill>
              </a:rPr>
              <a:t>Các</a:t>
            </a:r>
            <a:r>
              <a:rPr sz="1200" spc="11" dirty="0">
                <a:solidFill>
                  <a:srgbClr val="990099"/>
                </a:solidFill>
              </a:rPr>
              <a:t> </a:t>
            </a:r>
            <a:r>
              <a:rPr sz="1200" dirty="0">
                <a:solidFill>
                  <a:srgbClr val="990099"/>
                </a:solidFill>
              </a:rPr>
              <a:t>hợp</a:t>
            </a:r>
            <a:r>
              <a:rPr sz="1200" spc="-49" dirty="0">
                <a:solidFill>
                  <a:srgbClr val="990099"/>
                </a:solidFill>
              </a:rPr>
              <a:t> </a:t>
            </a:r>
            <a:r>
              <a:rPr sz="1200" dirty="0">
                <a:solidFill>
                  <a:srgbClr val="990099"/>
                </a:solidFill>
              </a:rPr>
              <a:t>chất</a:t>
            </a:r>
            <a:r>
              <a:rPr sz="1200" spc="-15" dirty="0">
                <a:solidFill>
                  <a:srgbClr val="990099"/>
                </a:solidFill>
              </a:rPr>
              <a:t> </a:t>
            </a:r>
            <a:r>
              <a:rPr sz="1200" dirty="0">
                <a:solidFill>
                  <a:srgbClr val="990099"/>
                </a:solidFill>
              </a:rPr>
              <a:t>phenol:</a:t>
            </a:r>
            <a:r>
              <a:rPr sz="1200" spc="53" dirty="0">
                <a:solidFill>
                  <a:srgbClr val="990099"/>
                </a:solidFill>
              </a:rPr>
              <a:t> </a:t>
            </a:r>
            <a:r>
              <a:rPr sz="1200" dirty="0"/>
              <a:t>Có</a:t>
            </a:r>
            <a:r>
              <a:rPr sz="1200" spc="-49" dirty="0"/>
              <a:t> </a:t>
            </a:r>
            <a:r>
              <a:rPr sz="1200" dirty="0"/>
              <a:t>khoảng</a:t>
            </a:r>
            <a:r>
              <a:rPr sz="1200" spc="60" dirty="0"/>
              <a:t> </a:t>
            </a:r>
            <a:r>
              <a:rPr sz="1200" dirty="0"/>
              <a:t>20</a:t>
            </a:r>
            <a:r>
              <a:rPr sz="1200" spc="-41" dirty="0"/>
              <a:t> </a:t>
            </a:r>
            <a:r>
              <a:rPr sz="1200" dirty="0"/>
              <a:t>hợp</a:t>
            </a:r>
            <a:r>
              <a:rPr sz="1200" spc="-49" dirty="0"/>
              <a:t> </a:t>
            </a:r>
            <a:r>
              <a:rPr sz="1200" dirty="0"/>
              <a:t>chất</a:t>
            </a:r>
            <a:r>
              <a:rPr sz="1200" spc="-15" dirty="0"/>
              <a:t> </a:t>
            </a:r>
            <a:r>
              <a:rPr sz="1200" spc="-8" dirty="0"/>
              <a:t>phenol</a:t>
            </a:r>
            <a:endParaRPr sz="1200" dirty="0"/>
          </a:p>
          <a:p>
            <a:pPr marL="705326" marR="117158">
              <a:lnSpc>
                <a:spcPct val="100800"/>
              </a:lnSpc>
              <a:spcBef>
                <a:spcPts val="623"/>
              </a:spcBef>
            </a:pPr>
            <a:r>
              <a:rPr sz="1200" dirty="0"/>
              <a:t>chống</a:t>
            </a:r>
            <a:r>
              <a:rPr sz="1200" spc="8" dirty="0"/>
              <a:t> </a:t>
            </a:r>
            <a:r>
              <a:rPr sz="1200" dirty="0"/>
              <a:t>lại</a:t>
            </a:r>
            <a:r>
              <a:rPr sz="1200" spc="15" dirty="0"/>
              <a:t> </a:t>
            </a:r>
            <a:r>
              <a:rPr sz="1200" dirty="0"/>
              <a:t>các</a:t>
            </a:r>
            <a:r>
              <a:rPr sz="1200" spc="-19" dirty="0"/>
              <a:t> </a:t>
            </a:r>
            <a:r>
              <a:rPr sz="1200" dirty="0"/>
              <a:t>quá</a:t>
            </a:r>
            <a:r>
              <a:rPr sz="1200" spc="-38" dirty="0"/>
              <a:t> </a:t>
            </a:r>
            <a:r>
              <a:rPr sz="1200" dirty="0"/>
              <a:t>trình</a:t>
            </a:r>
            <a:r>
              <a:rPr sz="1200" spc="-34" dirty="0"/>
              <a:t> </a:t>
            </a:r>
            <a:r>
              <a:rPr sz="1200" dirty="0"/>
              <a:t>oxy</a:t>
            </a:r>
            <a:r>
              <a:rPr sz="1200" spc="-19" dirty="0"/>
              <a:t> </a:t>
            </a:r>
            <a:r>
              <a:rPr sz="1200" dirty="0"/>
              <a:t>hóa,</a:t>
            </a:r>
            <a:r>
              <a:rPr sz="1200" spc="-4" dirty="0"/>
              <a:t> </a:t>
            </a:r>
            <a:r>
              <a:rPr sz="1200" dirty="0"/>
              <a:t>tạo</a:t>
            </a:r>
            <a:r>
              <a:rPr sz="1200" spc="-38" dirty="0"/>
              <a:t> </a:t>
            </a:r>
            <a:r>
              <a:rPr sz="1200" dirty="0"/>
              <a:t>màu,</a:t>
            </a:r>
            <a:r>
              <a:rPr sz="1200" spc="-4" dirty="0"/>
              <a:t> </a:t>
            </a:r>
            <a:r>
              <a:rPr sz="1200" dirty="0"/>
              <a:t>mùi</a:t>
            </a:r>
            <a:r>
              <a:rPr sz="1200" spc="15" dirty="0"/>
              <a:t> </a:t>
            </a:r>
            <a:r>
              <a:rPr sz="1200" dirty="0"/>
              <a:t>cho</a:t>
            </a:r>
            <a:r>
              <a:rPr sz="1200" spc="-34" dirty="0"/>
              <a:t> </a:t>
            </a:r>
            <a:r>
              <a:rPr sz="1200" dirty="0"/>
              <a:t>sản</a:t>
            </a:r>
            <a:r>
              <a:rPr sz="1200" spc="-38" dirty="0"/>
              <a:t> </a:t>
            </a:r>
            <a:r>
              <a:rPr sz="1200" dirty="0"/>
              <a:t>phẩm</a:t>
            </a:r>
            <a:r>
              <a:rPr sz="1200" spc="34" dirty="0"/>
              <a:t> </a:t>
            </a:r>
            <a:r>
              <a:rPr sz="1200" dirty="0"/>
              <a:t>và</a:t>
            </a:r>
            <a:r>
              <a:rPr sz="1200" spc="-38" dirty="0"/>
              <a:t> </a:t>
            </a:r>
            <a:r>
              <a:rPr sz="1200" spc="-15" dirty="0"/>
              <a:t>tiêu </a:t>
            </a:r>
            <a:r>
              <a:rPr sz="1200" dirty="0"/>
              <a:t>diệt</a:t>
            </a:r>
            <a:r>
              <a:rPr sz="1200" spc="-19" dirty="0"/>
              <a:t> </a:t>
            </a:r>
            <a:r>
              <a:rPr sz="1200" dirty="0"/>
              <a:t>các</a:t>
            </a:r>
            <a:r>
              <a:rPr sz="1200" spc="-23" dirty="0"/>
              <a:t> </a:t>
            </a:r>
            <a:r>
              <a:rPr sz="1200" dirty="0"/>
              <a:t>vi</a:t>
            </a:r>
            <a:r>
              <a:rPr sz="1200" spc="-38" dirty="0"/>
              <a:t> </a:t>
            </a:r>
            <a:r>
              <a:rPr sz="1200" dirty="0"/>
              <a:t>sinh</a:t>
            </a:r>
            <a:r>
              <a:rPr sz="1200" spc="11" dirty="0"/>
              <a:t> </a:t>
            </a:r>
            <a:r>
              <a:rPr sz="1200" dirty="0"/>
              <a:t>vật</a:t>
            </a:r>
            <a:r>
              <a:rPr sz="1200" spc="-8" dirty="0"/>
              <a:t> </a:t>
            </a:r>
            <a:r>
              <a:rPr sz="1200" dirty="0"/>
              <a:t>nhiểm</a:t>
            </a:r>
            <a:r>
              <a:rPr sz="1200" spc="30" dirty="0"/>
              <a:t> </a:t>
            </a:r>
            <a:r>
              <a:rPr sz="1200" dirty="0"/>
              <a:t>vào</a:t>
            </a:r>
            <a:r>
              <a:rPr sz="1200" spc="-41" dirty="0"/>
              <a:t> </a:t>
            </a:r>
            <a:r>
              <a:rPr sz="1200" dirty="0"/>
              <a:t>thực</a:t>
            </a:r>
            <a:r>
              <a:rPr sz="1200" spc="-19" dirty="0"/>
              <a:t> </a:t>
            </a:r>
            <a:r>
              <a:rPr sz="1200" spc="-8" dirty="0"/>
              <a:t>phẩm.</a:t>
            </a:r>
            <a:endParaRPr sz="1200" dirty="0"/>
          </a:p>
        </p:txBody>
      </p:sp>
      <p:sp>
        <p:nvSpPr>
          <p:cNvPr id="8" name="object 8"/>
          <p:cNvSpPr txBox="1"/>
          <p:nvPr/>
        </p:nvSpPr>
        <p:spPr>
          <a:xfrm>
            <a:off x="1777832" y="3582041"/>
            <a:ext cx="1345406" cy="194284"/>
          </a:xfrm>
          <a:prstGeom prst="rect">
            <a:avLst/>
          </a:prstGeom>
        </p:spPr>
        <p:txBody>
          <a:bodyPr vert="horz" wrap="square" lIns="0" tIns="9525" rIns="0" bIns="0" rtlCol="0">
            <a:spAutoFit/>
          </a:bodyPr>
          <a:lstStyle/>
          <a:p>
            <a:pPr marL="9525">
              <a:spcBef>
                <a:spcPts val="75"/>
              </a:spcBef>
            </a:pPr>
            <a:r>
              <a:rPr sz="1200" dirty="0">
                <a:solidFill>
                  <a:srgbClr val="990099"/>
                </a:solidFill>
              </a:rPr>
              <a:t>Hợp</a:t>
            </a:r>
            <a:r>
              <a:rPr sz="1200" spc="-34" dirty="0">
                <a:solidFill>
                  <a:srgbClr val="990099"/>
                </a:solidFill>
              </a:rPr>
              <a:t> </a:t>
            </a:r>
            <a:r>
              <a:rPr sz="1200" dirty="0">
                <a:solidFill>
                  <a:srgbClr val="990099"/>
                </a:solidFill>
              </a:rPr>
              <a:t>chất</a:t>
            </a:r>
            <a:r>
              <a:rPr sz="1200" spc="4" dirty="0">
                <a:solidFill>
                  <a:srgbClr val="990099"/>
                </a:solidFill>
              </a:rPr>
              <a:t> </a:t>
            </a:r>
            <a:r>
              <a:rPr sz="1200" spc="-8" dirty="0">
                <a:solidFill>
                  <a:srgbClr val="990099"/>
                </a:solidFill>
              </a:rPr>
              <a:t>alcohol:</a:t>
            </a:r>
            <a:endParaRPr sz="1200"/>
          </a:p>
        </p:txBody>
      </p:sp>
      <p:grpSp>
        <p:nvGrpSpPr>
          <p:cNvPr id="9" name="object 9"/>
          <p:cNvGrpSpPr/>
          <p:nvPr/>
        </p:nvGrpSpPr>
        <p:grpSpPr>
          <a:xfrm>
            <a:off x="3275400" y="3659432"/>
            <a:ext cx="721519" cy="428625"/>
            <a:chOff x="2790825" y="4629150"/>
            <a:chExt cx="962025" cy="571500"/>
          </a:xfrm>
        </p:grpSpPr>
        <p:pic>
          <p:nvPicPr>
            <p:cNvPr id="10" name="object 10"/>
            <p:cNvPicPr/>
            <p:nvPr/>
          </p:nvPicPr>
          <p:blipFill>
            <a:blip r:embed="rId3" cstate="print"/>
            <a:stretch>
              <a:fillRect/>
            </a:stretch>
          </p:blipFill>
          <p:spPr>
            <a:xfrm>
              <a:off x="2800350" y="4629150"/>
              <a:ext cx="952500" cy="190500"/>
            </a:xfrm>
            <a:prstGeom prst="rect">
              <a:avLst/>
            </a:prstGeom>
          </p:spPr>
        </p:pic>
        <p:pic>
          <p:nvPicPr>
            <p:cNvPr id="11" name="object 11"/>
            <p:cNvPicPr/>
            <p:nvPr/>
          </p:nvPicPr>
          <p:blipFill>
            <a:blip r:embed="rId4" cstate="print"/>
            <a:stretch>
              <a:fillRect/>
            </a:stretch>
          </p:blipFill>
          <p:spPr>
            <a:xfrm>
              <a:off x="2790825" y="4686300"/>
              <a:ext cx="866775" cy="495300"/>
            </a:xfrm>
            <a:prstGeom prst="rect">
              <a:avLst/>
            </a:prstGeom>
          </p:spPr>
        </p:pic>
        <p:pic>
          <p:nvPicPr>
            <p:cNvPr id="12" name="object 12"/>
            <p:cNvPicPr/>
            <p:nvPr/>
          </p:nvPicPr>
          <p:blipFill>
            <a:blip r:embed="rId5" cstate="print"/>
            <a:stretch>
              <a:fillRect/>
            </a:stretch>
          </p:blipFill>
          <p:spPr>
            <a:xfrm>
              <a:off x="2819400" y="4724400"/>
              <a:ext cx="857250" cy="476250"/>
            </a:xfrm>
            <a:prstGeom prst="rect">
              <a:avLst/>
            </a:prstGeom>
          </p:spPr>
        </p:pic>
        <p:sp>
          <p:nvSpPr>
            <p:cNvPr id="13" name="object 13"/>
            <p:cNvSpPr/>
            <p:nvPr/>
          </p:nvSpPr>
          <p:spPr>
            <a:xfrm>
              <a:off x="2816605" y="4718685"/>
              <a:ext cx="765175" cy="386715"/>
            </a:xfrm>
            <a:custGeom>
              <a:avLst/>
              <a:gdLst/>
              <a:ahLst/>
              <a:cxnLst/>
              <a:rect l="l" t="t" r="r" b="b"/>
              <a:pathLst>
                <a:path w="765175" h="386714">
                  <a:moveTo>
                    <a:pt x="693796" y="358328"/>
                  </a:moveTo>
                  <a:lnTo>
                    <a:pt x="679577" y="386714"/>
                  </a:lnTo>
                  <a:lnTo>
                    <a:pt x="764794" y="386714"/>
                  </a:lnTo>
                  <a:lnTo>
                    <a:pt x="747776" y="363981"/>
                  </a:lnTo>
                  <a:lnTo>
                    <a:pt x="705104" y="363981"/>
                  </a:lnTo>
                  <a:lnTo>
                    <a:pt x="693796" y="358328"/>
                  </a:lnTo>
                  <a:close/>
                </a:path>
                <a:path w="765175" h="386714">
                  <a:moveTo>
                    <a:pt x="699469" y="347003"/>
                  </a:moveTo>
                  <a:lnTo>
                    <a:pt x="693796" y="358328"/>
                  </a:lnTo>
                  <a:lnTo>
                    <a:pt x="705104" y="363981"/>
                  </a:lnTo>
                  <a:lnTo>
                    <a:pt x="710819" y="352678"/>
                  </a:lnTo>
                  <a:lnTo>
                    <a:pt x="699469" y="347003"/>
                  </a:lnTo>
                  <a:close/>
                </a:path>
                <a:path w="765175" h="386714">
                  <a:moveTo>
                    <a:pt x="713740" y="318515"/>
                  </a:moveTo>
                  <a:lnTo>
                    <a:pt x="699469" y="347003"/>
                  </a:lnTo>
                  <a:lnTo>
                    <a:pt x="710819" y="352678"/>
                  </a:lnTo>
                  <a:lnTo>
                    <a:pt x="705104" y="363981"/>
                  </a:lnTo>
                  <a:lnTo>
                    <a:pt x="747776" y="363981"/>
                  </a:lnTo>
                  <a:lnTo>
                    <a:pt x="713740" y="318515"/>
                  </a:lnTo>
                  <a:close/>
                </a:path>
                <a:path w="765175" h="386714">
                  <a:moveTo>
                    <a:pt x="5587" y="0"/>
                  </a:moveTo>
                  <a:lnTo>
                    <a:pt x="0" y="11429"/>
                  </a:lnTo>
                  <a:lnTo>
                    <a:pt x="693796" y="358328"/>
                  </a:lnTo>
                  <a:lnTo>
                    <a:pt x="699469" y="347003"/>
                  </a:lnTo>
                  <a:lnTo>
                    <a:pt x="5587" y="0"/>
                  </a:lnTo>
                  <a:close/>
                </a:path>
              </a:pathLst>
            </a:custGeom>
            <a:solidFill>
              <a:srgbClr val="000000"/>
            </a:solidFill>
          </p:spPr>
          <p:txBody>
            <a:bodyPr wrap="square" lIns="0" tIns="0" rIns="0" bIns="0" rtlCol="0"/>
            <a:lstStyle/>
            <a:p>
              <a:endParaRPr sz="1200"/>
            </a:p>
          </p:txBody>
        </p:sp>
      </p:grpSp>
      <p:sp>
        <p:nvSpPr>
          <p:cNvPr id="14" name="object 14"/>
          <p:cNvSpPr txBox="1"/>
          <p:nvPr/>
        </p:nvSpPr>
        <p:spPr>
          <a:xfrm>
            <a:off x="4159033" y="3592709"/>
            <a:ext cx="2514600" cy="507190"/>
          </a:xfrm>
          <a:prstGeom prst="rect">
            <a:avLst/>
          </a:prstGeom>
        </p:spPr>
        <p:txBody>
          <a:bodyPr vert="horz" wrap="square" lIns="0" tIns="9525" rIns="0" bIns="0" rtlCol="0">
            <a:spAutoFit/>
          </a:bodyPr>
          <a:lstStyle/>
          <a:p>
            <a:pPr marL="42863">
              <a:spcBef>
                <a:spcPts val="75"/>
              </a:spcBef>
            </a:pPr>
            <a:r>
              <a:rPr sz="1200" dirty="0"/>
              <a:t>tạo</a:t>
            </a:r>
            <a:r>
              <a:rPr sz="1200" spc="-38" dirty="0"/>
              <a:t> </a:t>
            </a:r>
            <a:r>
              <a:rPr sz="1200" dirty="0"/>
              <a:t>mùi</a:t>
            </a:r>
            <a:r>
              <a:rPr sz="1200" spc="-34" dirty="0"/>
              <a:t> </a:t>
            </a:r>
            <a:r>
              <a:rPr sz="1200" dirty="0"/>
              <a:t>cho</a:t>
            </a:r>
            <a:r>
              <a:rPr sz="1200" spc="15" dirty="0"/>
              <a:t> </a:t>
            </a:r>
            <a:r>
              <a:rPr sz="1200" dirty="0"/>
              <a:t>sản</a:t>
            </a:r>
            <a:r>
              <a:rPr sz="1200" spc="-34" dirty="0"/>
              <a:t> </a:t>
            </a:r>
            <a:r>
              <a:rPr sz="1200" dirty="0"/>
              <a:t>phẩm</a:t>
            </a:r>
            <a:r>
              <a:rPr sz="1200" spc="34" dirty="0"/>
              <a:t> </a:t>
            </a:r>
            <a:r>
              <a:rPr sz="1200" dirty="0"/>
              <a:t>xông</a:t>
            </a:r>
            <a:r>
              <a:rPr sz="1200" spc="-34" dirty="0"/>
              <a:t> </a:t>
            </a:r>
            <a:r>
              <a:rPr sz="1200" spc="-15" dirty="0"/>
              <a:t>khói</a:t>
            </a:r>
            <a:endParaRPr sz="1200"/>
          </a:p>
          <a:p>
            <a:pPr marL="9525">
              <a:spcBef>
                <a:spcPts val="1001"/>
              </a:spcBef>
            </a:pPr>
            <a:r>
              <a:rPr sz="1200" dirty="0"/>
              <a:t>tiêu</a:t>
            </a:r>
            <a:r>
              <a:rPr sz="1200" spc="-41" dirty="0"/>
              <a:t> </a:t>
            </a:r>
            <a:r>
              <a:rPr sz="1200" dirty="0"/>
              <a:t>diệt</a:t>
            </a:r>
            <a:r>
              <a:rPr sz="1200" spc="45" dirty="0"/>
              <a:t> </a:t>
            </a:r>
            <a:r>
              <a:rPr sz="1200" dirty="0"/>
              <a:t>vi</a:t>
            </a:r>
            <a:r>
              <a:rPr sz="1200" spc="-38" dirty="0"/>
              <a:t> </a:t>
            </a:r>
            <a:r>
              <a:rPr sz="1200" dirty="0"/>
              <a:t>sinh</a:t>
            </a:r>
            <a:r>
              <a:rPr sz="1200" spc="-38" dirty="0"/>
              <a:t> </a:t>
            </a:r>
            <a:r>
              <a:rPr sz="1200" spc="-19" dirty="0"/>
              <a:t>vật</a:t>
            </a:r>
            <a:endParaRPr sz="1200"/>
          </a:p>
        </p:txBody>
      </p:sp>
      <p:sp>
        <p:nvSpPr>
          <p:cNvPr id="15" name="object 15"/>
          <p:cNvSpPr txBox="1"/>
          <p:nvPr/>
        </p:nvSpPr>
        <p:spPr>
          <a:xfrm>
            <a:off x="1777831" y="4326182"/>
            <a:ext cx="4765358" cy="194284"/>
          </a:xfrm>
          <a:prstGeom prst="rect">
            <a:avLst/>
          </a:prstGeom>
        </p:spPr>
        <p:txBody>
          <a:bodyPr vert="horz" wrap="square" lIns="0" tIns="9525" rIns="0" bIns="0" rtlCol="0">
            <a:spAutoFit/>
          </a:bodyPr>
          <a:lstStyle/>
          <a:p>
            <a:pPr marL="9525">
              <a:spcBef>
                <a:spcPts val="75"/>
              </a:spcBef>
            </a:pPr>
            <a:r>
              <a:rPr sz="1200" dirty="0">
                <a:solidFill>
                  <a:srgbClr val="990099"/>
                </a:solidFill>
              </a:rPr>
              <a:t>Các</a:t>
            </a:r>
            <a:r>
              <a:rPr sz="1200" spc="26" dirty="0">
                <a:solidFill>
                  <a:srgbClr val="990099"/>
                </a:solidFill>
              </a:rPr>
              <a:t> </a:t>
            </a:r>
            <a:r>
              <a:rPr sz="1200" dirty="0">
                <a:solidFill>
                  <a:srgbClr val="990099"/>
                </a:solidFill>
              </a:rPr>
              <a:t>acid</a:t>
            </a:r>
            <a:r>
              <a:rPr sz="1200" spc="-30" dirty="0">
                <a:solidFill>
                  <a:srgbClr val="990099"/>
                </a:solidFill>
              </a:rPr>
              <a:t> </a:t>
            </a:r>
            <a:r>
              <a:rPr sz="1200" dirty="0">
                <a:solidFill>
                  <a:srgbClr val="990099"/>
                </a:solidFill>
              </a:rPr>
              <a:t>hữu</a:t>
            </a:r>
            <a:r>
              <a:rPr sz="1200" spc="15" dirty="0">
                <a:solidFill>
                  <a:srgbClr val="990099"/>
                </a:solidFill>
              </a:rPr>
              <a:t> </a:t>
            </a:r>
            <a:r>
              <a:rPr sz="1200" dirty="0">
                <a:solidFill>
                  <a:srgbClr val="990099"/>
                </a:solidFill>
              </a:rPr>
              <a:t>cơ:</a:t>
            </a:r>
            <a:r>
              <a:rPr sz="1200" spc="-41" dirty="0">
                <a:solidFill>
                  <a:srgbClr val="990099"/>
                </a:solidFill>
              </a:rPr>
              <a:t> </a:t>
            </a:r>
            <a:r>
              <a:rPr sz="1200" dirty="0"/>
              <a:t>có</a:t>
            </a:r>
            <a:r>
              <a:rPr sz="1200" spc="-34" dirty="0"/>
              <a:t> </a:t>
            </a:r>
            <a:r>
              <a:rPr sz="1200" dirty="0"/>
              <a:t>tác</a:t>
            </a:r>
            <a:r>
              <a:rPr sz="1200" spc="-68" dirty="0"/>
              <a:t> </a:t>
            </a:r>
            <a:r>
              <a:rPr sz="1200" dirty="0"/>
              <a:t>dụng</a:t>
            </a:r>
            <a:r>
              <a:rPr sz="1200" spc="19" dirty="0"/>
              <a:t> </a:t>
            </a:r>
            <a:r>
              <a:rPr sz="1200" dirty="0"/>
              <a:t>bảo</a:t>
            </a:r>
            <a:r>
              <a:rPr sz="1200" spc="19" dirty="0"/>
              <a:t> </a:t>
            </a:r>
            <a:r>
              <a:rPr sz="1200" dirty="0"/>
              <a:t>quản</a:t>
            </a:r>
            <a:r>
              <a:rPr sz="1200" spc="23" dirty="0"/>
              <a:t> </a:t>
            </a:r>
            <a:r>
              <a:rPr sz="1200" dirty="0"/>
              <a:t>và</a:t>
            </a:r>
            <a:r>
              <a:rPr sz="1200" spc="-38" dirty="0"/>
              <a:t> </a:t>
            </a:r>
            <a:r>
              <a:rPr sz="1200" dirty="0"/>
              <a:t>làm</a:t>
            </a:r>
            <a:r>
              <a:rPr sz="1200" spc="-15" dirty="0"/>
              <a:t> </a:t>
            </a:r>
            <a:r>
              <a:rPr sz="1200" dirty="0"/>
              <a:t>đông</a:t>
            </a:r>
            <a:r>
              <a:rPr sz="1200" spc="19" dirty="0"/>
              <a:t> </a:t>
            </a:r>
            <a:r>
              <a:rPr sz="1200" dirty="0"/>
              <a:t>tụ</a:t>
            </a:r>
            <a:r>
              <a:rPr sz="1200" spc="-30" dirty="0"/>
              <a:t> </a:t>
            </a:r>
            <a:r>
              <a:rPr sz="1200" spc="-8" dirty="0"/>
              <a:t>protein</a:t>
            </a:r>
            <a:endParaRPr sz="1200"/>
          </a:p>
        </p:txBody>
      </p:sp>
      <p:sp>
        <p:nvSpPr>
          <p:cNvPr id="16" name="object 16"/>
          <p:cNvSpPr txBox="1"/>
          <p:nvPr/>
        </p:nvSpPr>
        <p:spPr>
          <a:xfrm>
            <a:off x="1777832" y="4726707"/>
            <a:ext cx="3805714" cy="194284"/>
          </a:xfrm>
          <a:prstGeom prst="rect">
            <a:avLst/>
          </a:prstGeom>
        </p:spPr>
        <p:txBody>
          <a:bodyPr vert="horz" wrap="square" lIns="0" tIns="9525" rIns="0" bIns="0" rtlCol="0">
            <a:spAutoFit/>
          </a:bodyPr>
          <a:lstStyle/>
          <a:p>
            <a:pPr marL="9525">
              <a:spcBef>
                <a:spcPts val="75"/>
              </a:spcBef>
            </a:pPr>
            <a:r>
              <a:rPr sz="1200" dirty="0">
                <a:solidFill>
                  <a:srgbClr val="990099"/>
                </a:solidFill>
              </a:rPr>
              <a:t>Các</a:t>
            </a:r>
            <a:r>
              <a:rPr sz="1200" spc="23" dirty="0">
                <a:solidFill>
                  <a:srgbClr val="990099"/>
                </a:solidFill>
              </a:rPr>
              <a:t> </a:t>
            </a:r>
            <a:r>
              <a:rPr sz="1200" dirty="0">
                <a:solidFill>
                  <a:srgbClr val="990099"/>
                </a:solidFill>
              </a:rPr>
              <a:t>chất</a:t>
            </a:r>
            <a:r>
              <a:rPr sz="1200" spc="-8" dirty="0">
                <a:solidFill>
                  <a:srgbClr val="990099"/>
                </a:solidFill>
              </a:rPr>
              <a:t> </a:t>
            </a:r>
            <a:r>
              <a:rPr sz="1200" dirty="0">
                <a:solidFill>
                  <a:srgbClr val="990099"/>
                </a:solidFill>
              </a:rPr>
              <a:t>cacbonyl:</a:t>
            </a:r>
            <a:r>
              <a:rPr sz="1200" spc="64" dirty="0">
                <a:solidFill>
                  <a:srgbClr val="990099"/>
                </a:solidFill>
              </a:rPr>
              <a:t> </a:t>
            </a:r>
            <a:r>
              <a:rPr sz="1200" dirty="0"/>
              <a:t>tạo</a:t>
            </a:r>
            <a:r>
              <a:rPr sz="1200" spc="-38" dirty="0"/>
              <a:t> </a:t>
            </a:r>
            <a:r>
              <a:rPr sz="1200" dirty="0"/>
              <a:t>mùi</a:t>
            </a:r>
            <a:r>
              <a:rPr sz="1200" spc="-38" dirty="0"/>
              <a:t> </a:t>
            </a:r>
            <a:r>
              <a:rPr sz="1200" dirty="0"/>
              <a:t>và</a:t>
            </a:r>
            <a:r>
              <a:rPr sz="1200" spc="-41" dirty="0"/>
              <a:t> </a:t>
            </a:r>
            <a:r>
              <a:rPr sz="1200" dirty="0"/>
              <a:t>màu</a:t>
            </a:r>
            <a:r>
              <a:rPr sz="1200" spc="-38" dirty="0"/>
              <a:t> </a:t>
            </a:r>
            <a:r>
              <a:rPr sz="1200" dirty="0"/>
              <a:t>cho</a:t>
            </a:r>
            <a:r>
              <a:rPr sz="1200" spc="15" dirty="0"/>
              <a:t> </a:t>
            </a:r>
            <a:r>
              <a:rPr sz="1200" dirty="0"/>
              <a:t>sản</a:t>
            </a:r>
            <a:r>
              <a:rPr sz="1200" spc="-38" dirty="0"/>
              <a:t> </a:t>
            </a:r>
            <a:r>
              <a:rPr sz="1200" spc="-15" dirty="0"/>
              <a:t>phẩm</a:t>
            </a:r>
            <a:endParaRPr sz="1200"/>
          </a:p>
        </p:txBody>
      </p:sp>
      <p:sp>
        <p:nvSpPr>
          <p:cNvPr id="19" name="object 3">
            <a:extLst>
              <a:ext uri="{FF2B5EF4-FFF2-40B4-BE49-F238E27FC236}">
                <a16:creationId xmlns:a16="http://schemas.microsoft.com/office/drawing/2014/main" id="{86E5B773-9FF1-3031-A3C0-35EACD6C3331}"/>
              </a:ext>
            </a:extLst>
          </p:cNvPr>
          <p:cNvSpPr txBox="1">
            <a:spLocks/>
          </p:cNvSpPr>
          <p:nvPr/>
        </p:nvSpPr>
        <p:spPr>
          <a:xfrm>
            <a:off x="1012869" y="399827"/>
            <a:ext cx="7656023"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226492" y="322734"/>
            <a:ext cx="6562679" cy="495413"/>
          </a:xfrm>
        </p:spPr>
        <p:txBody>
          <a:bodyPr>
            <a:normAutofit fontScale="90000"/>
          </a:bodyPr>
          <a:lstStyle/>
          <a:p>
            <a:pPr algn="ctr"/>
            <a:r>
              <a:rPr lang="en-US" dirty="0">
                <a:solidFill>
                  <a:schemeClr val="accent1">
                    <a:lumMod val="50000"/>
                  </a:schemeClr>
                </a:solidFill>
              </a:rPr>
              <a:t>NỘI DUNG</a:t>
            </a:r>
          </a:p>
        </p:txBody>
      </p:sp>
      <p:sp>
        <p:nvSpPr>
          <p:cNvPr id="4" name="Slide Number Placeholder 3"/>
          <p:cNvSpPr>
            <a:spLocks noGrp="1"/>
          </p:cNvSpPr>
          <p:nvPr>
            <p:ph type="sldNum" sz="quarter" idx="4"/>
          </p:nvPr>
        </p:nvSpPr>
        <p:spPr/>
        <p:txBody>
          <a:bodyPr/>
          <a:lstStyle/>
          <a:p>
            <a:pPr>
              <a:defRPr/>
            </a:pPr>
            <a:fld id="{978493C8-DD40-4D6A-BC28-973BD1A7F2BB}" type="slidenum">
              <a:rPr lang="en-US" smtClean="0"/>
              <a:pPr>
                <a:defRPr/>
              </a:pPr>
              <a:t>2</a:t>
            </a:fld>
            <a:endParaRPr lang="en-US"/>
          </a:p>
        </p:txBody>
      </p:sp>
      <p:sp>
        <p:nvSpPr>
          <p:cNvPr id="7" name="Content Placeholder 5">
            <a:extLst>
              <a:ext uri="{FF2B5EF4-FFF2-40B4-BE49-F238E27FC236}">
                <a16:creationId xmlns:a16="http://schemas.microsoft.com/office/drawing/2014/main" id="{145D6486-4F52-46B0-990D-7D9D4A04CE5C}"/>
              </a:ext>
            </a:extLst>
          </p:cNvPr>
          <p:cNvSpPr txBox="1">
            <a:spLocks/>
          </p:cNvSpPr>
          <p:nvPr/>
        </p:nvSpPr>
        <p:spPr>
          <a:xfrm>
            <a:off x="1080854" y="1415816"/>
            <a:ext cx="6853954" cy="1985110"/>
          </a:xfrm>
          <a:prstGeom prst="rect">
            <a:avLst/>
          </a:prstGeom>
        </p:spPr>
        <p:txBody>
          <a:bodyPr anchor="b"/>
          <a:lstStyle>
            <a:lvl1pPr marL="0" indent="0" algn="l" rtl="0" eaLnBrk="0" fontAlgn="base" hangingPunct="0">
              <a:spcBef>
                <a:spcPct val="20000"/>
              </a:spcBef>
              <a:spcAft>
                <a:spcPct val="0"/>
              </a:spcAft>
              <a:buClr>
                <a:srgbClr val="F7931E"/>
              </a:buClr>
              <a:buFont typeface="Wingdings" pitchFamily="2" charset="2"/>
              <a:buNone/>
              <a:defRPr sz="2000">
                <a:solidFill>
                  <a:schemeClr val="bg1">
                    <a:lumMod val="95000"/>
                  </a:schemeClr>
                </a:solidFill>
                <a:latin typeface="Arial" pitchFamily="34" charset="0"/>
                <a:ea typeface="+mn-ea"/>
                <a:cs typeface="Arial" pitchFamily="34" charset="0"/>
              </a:defRPr>
            </a:lvl1pPr>
            <a:lvl2pPr marL="457200" indent="0" algn="l" rtl="0" eaLnBrk="0" fontAlgn="base" hangingPunct="0">
              <a:spcBef>
                <a:spcPct val="20000"/>
              </a:spcBef>
              <a:spcAft>
                <a:spcPct val="0"/>
              </a:spcAft>
              <a:buClr>
                <a:srgbClr val="F7931E"/>
              </a:buClr>
              <a:buFont typeface="Wingdings" pitchFamily="2" charset="2"/>
              <a:buNone/>
              <a:defRPr sz="1800">
                <a:solidFill>
                  <a:srgbClr val="333333"/>
                </a:solidFill>
                <a:latin typeface="+mn-lt"/>
              </a:defRPr>
            </a:lvl2pPr>
            <a:lvl3pPr marL="914400" indent="0" algn="l" rtl="0" eaLnBrk="0" fontAlgn="base" hangingPunct="0">
              <a:spcBef>
                <a:spcPct val="20000"/>
              </a:spcBef>
              <a:spcAft>
                <a:spcPct val="0"/>
              </a:spcAft>
              <a:buClr>
                <a:srgbClr val="F7931E"/>
              </a:buClr>
              <a:buFont typeface="Wingdings" pitchFamily="2" charset="2"/>
              <a:buNone/>
              <a:defRPr sz="1600">
                <a:solidFill>
                  <a:srgbClr val="333333"/>
                </a:solidFill>
                <a:latin typeface="+mn-lt"/>
              </a:defRPr>
            </a:lvl3pPr>
            <a:lvl4pPr marL="13716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4pPr>
            <a:lvl5pPr marL="1828800" indent="0" algn="l" rtl="0" eaLnBrk="0" fontAlgn="base" hangingPunct="0">
              <a:spcBef>
                <a:spcPct val="20000"/>
              </a:spcBef>
              <a:spcAft>
                <a:spcPct val="0"/>
              </a:spcAft>
              <a:buClr>
                <a:srgbClr val="F7931E"/>
              </a:buClr>
              <a:buFont typeface="Wingdings" pitchFamily="2" charset="2"/>
              <a:buNone/>
              <a:defRPr sz="1400">
                <a:solidFill>
                  <a:srgbClr val="333333"/>
                </a:solidFill>
                <a:latin typeface="+mn-lt"/>
              </a:defRPr>
            </a:lvl5pPr>
            <a:lvl6pPr marL="2286000" indent="0" algn="l" rtl="0" fontAlgn="base">
              <a:spcBef>
                <a:spcPct val="20000"/>
              </a:spcBef>
              <a:spcAft>
                <a:spcPct val="0"/>
              </a:spcAft>
              <a:buClr>
                <a:srgbClr val="F7931E"/>
              </a:buClr>
              <a:buFont typeface="Wingdings" pitchFamily="2" charset="2"/>
              <a:buNone/>
              <a:defRPr sz="1400">
                <a:solidFill>
                  <a:srgbClr val="333333"/>
                </a:solidFill>
                <a:latin typeface="+mn-lt"/>
              </a:defRPr>
            </a:lvl6pPr>
            <a:lvl7pPr marL="2743200" indent="0" algn="l" rtl="0" fontAlgn="base">
              <a:spcBef>
                <a:spcPct val="20000"/>
              </a:spcBef>
              <a:spcAft>
                <a:spcPct val="0"/>
              </a:spcAft>
              <a:buClr>
                <a:srgbClr val="F7931E"/>
              </a:buClr>
              <a:buFont typeface="Wingdings" pitchFamily="2" charset="2"/>
              <a:buNone/>
              <a:defRPr sz="1400">
                <a:solidFill>
                  <a:srgbClr val="333333"/>
                </a:solidFill>
                <a:latin typeface="+mn-lt"/>
              </a:defRPr>
            </a:lvl7pPr>
            <a:lvl8pPr marL="3200400" indent="0" algn="l" rtl="0" fontAlgn="base">
              <a:spcBef>
                <a:spcPct val="20000"/>
              </a:spcBef>
              <a:spcAft>
                <a:spcPct val="0"/>
              </a:spcAft>
              <a:buClr>
                <a:srgbClr val="F7931E"/>
              </a:buClr>
              <a:buFont typeface="Wingdings" pitchFamily="2" charset="2"/>
              <a:buNone/>
              <a:defRPr sz="1400">
                <a:solidFill>
                  <a:srgbClr val="333333"/>
                </a:solidFill>
                <a:latin typeface="+mn-lt"/>
              </a:defRPr>
            </a:lvl8pPr>
            <a:lvl9pPr marL="3657600" indent="0" algn="l" rtl="0" fontAlgn="base">
              <a:spcBef>
                <a:spcPct val="20000"/>
              </a:spcBef>
              <a:spcAft>
                <a:spcPct val="0"/>
              </a:spcAft>
              <a:buClr>
                <a:srgbClr val="F7931E"/>
              </a:buClr>
              <a:buFont typeface="Wingdings" pitchFamily="2" charset="2"/>
              <a:buNone/>
              <a:defRPr sz="1400">
                <a:solidFill>
                  <a:srgbClr val="333333"/>
                </a:solidFill>
                <a:latin typeface="+mn-lt"/>
              </a:defRPr>
            </a:lvl9pPr>
          </a:lstStyle>
          <a:p>
            <a:pPr marL="352425" indent="-342900">
              <a:spcBef>
                <a:spcPts val="600"/>
              </a:spcBef>
              <a:spcAft>
                <a:spcPts val="600"/>
              </a:spcAft>
              <a:buClr>
                <a:schemeClr val="accent2">
                  <a:lumMod val="50000"/>
                </a:schemeClr>
              </a:buClr>
              <a:buFont typeface="+mj-lt"/>
              <a:buAutoNum type="arabicPeriod"/>
            </a:pPr>
            <a:r>
              <a:rPr lang="en-US" sz="1600" dirty="0">
                <a:solidFill>
                  <a:schemeClr val="accent1">
                    <a:lumMod val="50000"/>
                  </a:schemeClr>
                </a:solidFill>
              </a:rPr>
              <a:t>Thành </a:t>
            </a:r>
            <a:r>
              <a:rPr lang="en-US" sz="1600" dirty="0" err="1">
                <a:solidFill>
                  <a:schemeClr val="accent1">
                    <a:lumMod val="50000"/>
                  </a:schemeClr>
                </a:solidFill>
              </a:rPr>
              <a:t>phần</a:t>
            </a:r>
            <a:r>
              <a:rPr lang="en-US" sz="1600" dirty="0">
                <a:solidFill>
                  <a:schemeClr val="accent1">
                    <a:lumMod val="50000"/>
                  </a:schemeClr>
                </a:solidFill>
              </a:rPr>
              <a:t> </a:t>
            </a:r>
            <a:r>
              <a:rPr lang="en-US" sz="1600" dirty="0" err="1">
                <a:solidFill>
                  <a:schemeClr val="accent1">
                    <a:lumMod val="50000"/>
                  </a:schemeClr>
                </a:solidFill>
              </a:rPr>
              <a:t>hóa</a:t>
            </a:r>
            <a:r>
              <a:rPr lang="en-US" sz="1600" dirty="0">
                <a:solidFill>
                  <a:schemeClr val="accent1">
                    <a:lumMod val="50000"/>
                  </a:schemeClr>
                </a:solidFill>
              </a:rPr>
              <a:t> </a:t>
            </a:r>
            <a:r>
              <a:rPr lang="en-US" sz="1600" dirty="0" err="1">
                <a:solidFill>
                  <a:schemeClr val="accent1">
                    <a:lumMod val="50000"/>
                  </a:schemeClr>
                </a:solidFill>
              </a:rPr>
              <a:t>học</a:t>
            </a:r>
            <a:r>
              <a:rPr lang="en-US" sz="1600" dirty="0">
                <a:solidFill>
                  <a:schemeClr val="accent1">
                    <a:lumMod val="50000"/>
                  </a:schemeClr>
                </a:solidFill>
              </a:rPr>
              <a:t> </a:t>
            </a:r>
            <a:r>
              <a:rPr lang="en-US" sz="1600" dirty="0" err="1">
                <a:solidFill>
                  <a:schemeClr val="accent1">
                    <a:lumMod val="50000"/>
                  </a:schemeClr>
                </a:solidFill>
              </a:rPr>
              <a:t>của</a:t>
            </a:r>
            <a:r>
              <a:rPr lang="en-US" sz="1600" dirty="0">
                <a:solidFill>
                  <a:schemeClr val="accent1">
                    <a:lumMod val="50000"/>
                  </a:schemeClr>
                </a:solidFill>
              </a:rPr>
              <a:t> </a:t>
            </a:r>
            <a:r>
              <a:rPr lang="en-US" sz="1600" dirty="0" err="1">
                <a:solidFill>
                  <a:schemeClr val="accent1">
                    <a:lumMod val="50000"/>
                  </a:schemeClr>
                </a:solidFill>
              </a:rPr>
              <a:t>thủy</a:t>
            </a:r>
            <a:r>
              <a:rPr lang="en-US" sz="1600" dirty="0">
                <a:solidFill>
                  <a:schemeClr val="accent1">
                    <a:lumMod val="50000"/>
                  </a:schemeClr>
                </a:solidFill>
              </a:rPr>
              <a:t> </a:t>
            </a:r>
            <a:r>
              <a:rPr lang="en-US" sz="1600" dirty="0" err="1">
                <a:solidFill>
                  <a:schemeClr val="accent1">
                    <a:lumMod val="50000"/>
                  </a:schemeClr>
                </a:solidFill>
              </a:rPr>
              <a:t>sản</a:t>
            </a:r>
            <a:r>
              <a:rPr lang="en-US" sz="1600" dirty="0">
                <a:solidFill>
                  <a:schemeClr val="accent1">
                    <a:lumMod val="50000"/>
                  </a:schemeClr>
                </a:solidFill>
              </a:rPr>
              <a:t> </a:t>
            </a:r>
          </a:p>
          <a:p>
            <a:pPr marL="352425" indent="-342900">
              <a:spcBef>
                <a:spcPts val="600"/>
              </a:spcBef>
              <a:spcAft>
                <a:spcPts val="600"/>
              </a:spcAft>
              <a:buClr>
                <a:schemeClr val="accent2">
                  <a:lumMod val="50000"/>
                </a:schemeClr>
              </a:buClr>
              <a:buFont typeface="+mj-lt"/>
              <a:buAutoNum type="arabicPeriod"/>
            </a:pPr>
            <a:r>
              <a:rPr lang="en-US" sz="1600" dirty="0" err="1">
                <a:solidFill>
                  <a:schemeClr val="accent1">
                    <a:lumMod val="50000"/>
                  </a:schemeClr>
                </a:solidFill>
              </a:rPr>
              <a:t>Biến</a:t>
            </a:r>
            <a:r>
              <a:rPr lang="en-US" sz="1600" spc="-41" dirty="0">
                <a:solidFill>
                  <a:schemeClr val="accent1">
                    <a:lumMod val="50000"/>
                  </a:schemeClr>
                </a:solidFill>
              </a:rPr>
              <a:t> </a:t>
            </a:r>
            <a:r>
              <a:rPr lang="en-US" sz="1600" dirty="0" err="1">
                <a:solidFill>
                  <a:schemeClr val="accent1">
                    <a:lumMod val="50000"/>
                  </a:schemeClr>
                </a:solidFill>
              </a:rPr>
              <a:t>đổi</a:t>
            </a:r>
            <a:r>
              <a:rPr lang="en-US" sz="1600" spc="26" dirty="0">
                <a:solidFill>
                  <a:schemeClr val="accent1">
                    <a:lumMod val="50000"/>
                  </a:schemeClr>
                </a:solidFill>
              </a:rPr>
              <a:t> </a:t>
            </a:r>
            <a:r>
              <a:rPr lang="en-US" sz="1600" spc="26" dirty="0" err="1">
                <a:solidFill>
                  <a:schemeClr val="accent1">
                    <a:lumMod val="50000"/>
                  </a:schemeClr>
                </a:solidFill>
              </a:rPr>
              <a:t>của</a:t>
            </a:r>
            <a:r>
              <a:rPr lang="en-US" sz="1600" spc="26" dirty="0">
                <a:solidFill>
                  <a:schemeClr val="accent1">
                    <a:lumMod val="50000"/>
                  </a:schemeClr>
                </a:solidFill>
              </a:rPr>
              <a:t> </a:t>
            </a:r>
            <a:r>
              <a:rPr lang="en-US" sz="1600" dirty="0" err="1">
                <a:solidFill>
                  <a:schemeClr val="accent1">
                    <a:lumMod val="50000"/>
                  </a:schemeClr>
                </a:solidFill>
              </a:rPr>
              <a:t>thủy</a:t>
            </a:r>
            <a:r>
              <a:rPr lang="en-US" sz="1600" spc="-26" dirty="0">
                <a:solidFill>
                  <a:schemeClr val="accent1">
                    <a:lumMod val="50000"/>
                  </a:schemeClr>
                </a:solidFill>
              </a:rPr>
              <a:t> </a:t>
            </a:r>
            <a:r>
              <a:rPr lang="en-US" sz="1600" dirty="0" err="1">
                <a:solidFill>
                  <a:schemeClr val="accent1">
                    <a:lumMod val="50000"/>
                  </a:schemeClr>
                </a:solidFill>
              </a:rPr>
              <a:t>sản</a:t>
            </a:r>
            <a:r>
              <a:rPr lang="en-US" sz="1600" spc="11" dirty="0">
                <a:solidFill>
                  <a:schemeClr val="accent1">
                    <a:lumMod val="50000"/>
                  </a:schemeClr>
                </a:solidFill>
              </a:rPr>
              <a:t> </a:t>
            </a:r>
            <a:r>
              <a:rPr lang="en-US" sz="1600" dirty="0" err="1">
                <a:solidFill>
                  <a:schemeClr val="accent1">
                    <a:lumMod val="50000"/>
                  </a:schemeClr>
                </a:solidFill>
              </a:rPr>
              <a:t>sau</a:t>
            </a:r>
            <a:r>
              <a:rPr lang="en-US" sz="1600" spc="-41" dirty="0">
                <a:solidFill>
                  <a:schemeClr val="accent1">
                    <a:lumMod val="50000"/>
                  </a:schemeClr>
                </a:solidFill>
              </a:rPr>
              <a:t> </a:t>
            </a:r>
            <a:r>
              <a:rPr lang="en-US" sz="1600" dirty="0" err="1">
                <a:solidFill>
                  <a:schemeClr val="accent1">
                    <a:lumMod val="50000"/>
                  </a:schemeClr>
                </a:solidFill>
              </a:rPr>
              <a:t>khi</a:t>
            </a:r>
            <a:r>
              <a:rPr lang="en-US" sz="1600" spc="-26" dirty="0">
                <a:solidFill>
                  <a:schemeClr val="accent1">
                    <a:lumMod val="50000"/>
                  </a:schemeClr>
                </a:solidFill>
              </a:rPr>
              <a:t> </a:t>
            </a:r>
            <a:r>
              <a:rPr lang="en-US" sz="1600" spc="-15" dirty="0" err="1">
                <a:solidFill>
                  <a:schemeClr val="accent1">
                    <a:lumMod val="50000"/>
                  </a:schemeClr>
                </a:solidFill>
              </a:rPr>
              <a:t>chết</a:t>
            </a:r>
            <a:endParaRPr lang="en-US" sz="1600" spc="-15" dirty="0">
              <a:solidFill>
                <a:schemeClr val="accent1">
                  <a:lumMod val="50000"/>
                </a:schemeClr>
              </a:solidFill>
            </a:endParaRPr>
          </a:p>
          <a:p>
            <a:pPr marL="352425" indent="-342900">
              <a:spcBef>
                <a:spcPts val="600"/>
              </a:spcBef>
              <a:spcAft>
                <a:spcPts val="600"/>
              </a:spcAft>
              <a:buClr>
                <a:schemeClr val="accent2">
                  <a:lumMod val="50000"/>
                </a:schemeClr>
              </a:buClr>
              <a:buFont typeface="+mj-lt"/>
              <a:buAutoNum type="arabicPeriod"/>
            </a:pPr>
            <a:r>
              <a:rPr lang="en-US" sz="1600" dirty="0" err="1">
                <a:solidFill>
                  <a:schemeClr val="accent1">
                    <a:lumMod val="50000"/>
                  </a:schemeClr>
                </a:solidFill>
              </a:rPr>
              <a:t>Kỹ</a:t>
            </a:r>
            <a:r>
              <a:rPr lang="en-US" sz="1600" dirty="0">
                <a:solidFill>
                  <a:schemeClr val="accent1">
                    <a:lumMod val="50000"/>
                  </a:schemeClr>
                </a:solidFill>
              </a:rPr>
              <a:t> </a:t>
            </a:r>
            <a:r>
              <a:rPr lang="en-US" sz="1600" dirty="0" err="1">
                <a:solidFill>
                  <a:schemeClr val="accent1">
                    <a:lumMod val="50000"/>
                  </a:schemeClr>
                </a:solidFill>
              </a:rPr>
              <a:t>thuật</a:t>
            </a:r>
            <a:r>
              <a:rPr lang="en-US" sz="1600" dirty="0">
                <a:solidFill>
                  <a:schemeClr val="accent1">
                    <a:lumMod val="50000"/>
                  </a:schemeClr>
                </a:solidFill>
              </a:rPr>
              <a:t> </a:t>
            </a:r>
            <a:r>
              <a:rPr lang="en-US" sz="1600" dirty="0" err="1">
                <a:solidFill>
                  <a:schemeClr val="accent1">
                    <a:lumMod val="50000"/>
                  </a:schemeClr>
                </a:solidFill>
              </a:rPr>
              <a:t>lạnh</a:t>
            </a:r>
            <a:r>
              <a:rPr lang="en-US" sz="1600" dirty="0">
                <a:solidFill>
                  <a:schemeClr val="accent1">
                    <a:lumMod val="50000"/>
                  </a:schemeClr>
                </a:solidFill>
              </a:rPr>
              <a:t> </a:t>
            </a:r>
            <a:r>
              <a:rPr lang="en-US" sz="1600" dirty="0" err="1">
                <a:solidFill>
                  <a:schemeClr val="accent1">
                    <a:lumMod val="50000"/>
                  </a:schemeClr>
                </a:solidFill>
              </a:rPr>
              <a:t>đông</a:t>
            </a:r>
            <a:r>
              <a:rPr lang="en-US" sz="1600" dirty="0">
                <a:solidFill>
                  <a:schemeClr val="accent1">
                    <a:lumMod val="50000"/>
                  </a:schemeClr>
                </a:solidFill>
              </a:rPr>
              <a:t> </a:t>
            </a:r>
            <a:r>
              <a:rPr lang="en-US" sz="1600" dirty="0" err="1">
                <a:solidFill>
                  <a:schemeClr val="accent1">
                    <a:lumMod val="50000"/>
                  </a:schemeClr>
                </a:solidFill>
              </a:rPr>
              <a:t>thuỷ</a:t>
            </a:r>
            <a:r>
              <a:rPr lang="en-US" sz="1600" dirty="0">
                <a:solidFill>
                  <a:schemeClr val="accent1">
                    <a:lumMod val="50000"/>
                  </a:schemeClr>
                </a:solidFill>
              </a:rPr>
              <a:t> </a:t>
            </a:r>
            <a:r>
              <a:rPr lang="en-US" sz="1600" dirty="0" err="1">
                <a:solidFill>
                  <a:schemeClr val="accent1">
                    <a:lumMod val="50000"/>
                  </a:schemeClr>
                </a:solidFill>
              </a:rPr>
              <a:t>sản</a:t>
            </a:r>
            <a:endParaRPr lang="en-US" sz="1600" dirty="0">
              <a:solidFill>
                <a:schemeClr val="accent1">
                  <a:lumMod val="50000"/>
                </a:schemeClr>
              </a:solidFill>
            </a:endParaRPr>
          </a:p>
          <a:p>
            <a:pPr marL="352425" indent="-342900">
              <a:spcBef>
                <a:spcPts val="600"/>
              </a:spcBef>
              <a:spcAft>
                <a:spcPts val="600"/>
              </a:spcAft>
              <a:buClr>
                <a:schemeClr val="accent2">
                  <a:lumMod val="50000"/>
                </a:schemeClr>
              </a:buClr>
              <a:buFont typeface="+mj-lt"/>
              <a:buAutoNum type="arabicPeriod"/>
            </a:pPr>
            <a:r>
              <a:rPr lang="en-US" sz="1600" dirty="0" err="1">
                <a:solidFill>
                  <a:schemeClr val="accent1">
                    <a:lumMod val="50000"/>
                  </a:schemeClr>
                </a:solidFill>
              </a:rPr>
              <a:t>Kỹ</a:t>
            </a:r>
            <a:r>
              <a:rPr lang="en-US" sz="1600" dirty="0">
                <a:solidFill>
                  <a:schemeClr val="accent1">
                    <a:lumMod val="50000"/>
                  </a:schemeClr>
                </a:solidFill>
              </a:rPr>
              <a:t> </a:t>
            </a:r>
            <a:r>
              <a:rPr lang="en-US" sz="1600" dirty="0" err="1">
                <a:solidFill>
                  <a:schemeClr val="accent1">
                    <a:lumMod val="50000"/>
                  </a:schemeClr>
                </a:solidFill>
              </a:rPr>
              <a:t>thuật</a:t>
            </a:r>
            <a:r>
              <a:rPr lang="en-US" sz="1600" dirty="0">
                <a:solidFill>
                  <a:schemeClr val="accent1">
                    <a:lumMod val="50000"/>
                  </a:schemeClr>
                </a:solidFill>
              </a:rPr>
              <a:t> </a:t>
            </a:r>
            <a:r>
              <a:rPr lang="en-US" sz="1600" dirty="0" err="1">
                <a:solidFill>
                  <a:schemeClr val="accent1">
                    <a:lumMod val="50000"/>
                  </a:schemeClr>
                </a:solidFill>
              </a:rPr>
              <a:t>áp</a:t>
            </a:r>
            <a:r>
              <a:rPr lang="en-US" sz="1600" dirty="0">
                <a:solidFill>
                  <a:schemeClr val="accent1">
                    <a:lumMod val="50000"/>
                  </a:schemeClr>
                </a:solidFill>
              </a:rPr>
              <a:t> </a:t>
            </a:r>
            <a:r>
              <a:rPr lang="en-US" sz="1600" dirty="0" err="1">
                <a:solidFill>
                  <a:schemeClr val="accent1">
                    <a:lumMod val="50000"/>
                  </a:schemeClr>
                </a:solidFill>
              </a:rPr>
              <a:t>suất</a:t>
            </a:r>
            <a:r>
              <a:rPr lang="en-US" sz="1600" dirty="0">
                <a:solidFill>
                  <a:schemeClr val="accent1">
                    <a:lumMod val="50000"/>
                  </a:schemeClr>
                </a:solidFill>
              </a:rPr>
              <a:t> </a:t>
            </a:r>
            <a:r>
              <a:rPr lang="en-US" sz="1600" dirty="0" err="1">
                <a:solidFill>
                  <a:schemeClr val="accent1">
                    <a:lumMod val="50000"/>
                  </a:schemeClr>
                </a:solidFill>
              </a:rPr>
              <a:t>cao</a:t>
            </a:r>
            <a:r>
              <a:rPr lang="en-US" sz="1600" dirty="0">
                <a:solidFill>
                  <a:schemeClr val="accent1">
                    <a:lumMod val="50000"/>
                  </a:schemeClr>
                </a:solidFill>
              </a:rPr>
              <a:t> (HPP) </a:t>
            </a:r>
            <a:r>
              <a:rPr lang="en-US" sz="1600" dirty="0" err="1">
                <a:solidFill>
                  <a:schemeClr val="accent1">
                    <a:lumMod val="50000"/>
                  </a:schemeClr>
                </a:solidFill>
              </a:rPr>
              <a:t>trong</a:t>
            </a:r>
            <a:r>
              <a:rPr lang="en-US" sz="1600" dirty="0">
                <a:solidFill>
                  <a:schemeClr val="accent1">
                    <a:lumMod val="50000"/>
                  </a:schemeClr>
                </a:solidFill>
              </a:rPr>
              <a:t> </a:t>
            </a:r>
            <a:r>
              <a:rPr lang="en-US" sz="1600" dirty="0" err="1">
                <a:solidFill>
                  <a:schemeClr val="accent1">
                    <a:lumMod val="50000"/>
                  </a:schemeClr>
                </a:solidFill>
              </a:rPr>
              <a:t>chế</a:t>
            </a:r>
            <a:r>
              <a:rPr lang="en-US" sz="1600" dirty="0">
                <a:solidFill>
                  <a:schemeClr val="accent1">
                    <a:lumMod val="50000"/>
                  </a:schemeClr>
                </a:solidFill>
              </a:rPr>
              <a:t> </a:t>
            </a:r>
            <a:r>
              <a:rPr lang="en-US" sz="1600" dirty="0" err="1">
                <a:solidFill>
                  <a:schemeClr val="accent1">
                    <a:lumMod val="50000"/>
                  </a:schemeClr>
                </a:solidFill>
              </a:rPr>
              <a:t>biến</a:t>
            </a:r>
            <a:r>
              <a:rPr lang="en-US" sz="1600" dirty="0">
                <a:solidFill>
                  <a:schemeClr val="accent1">
                    <a:lumMod val="50000"/>
                  </a:schemeClr>
                </a:solidFill>
              </a:rPr>
              <a:t> </a:t>
            </a:r>
            <a:r>
              <a:rPr lang="en-US" sz="1600" dirty="0" err="1">
                <a:solidFill>
                  <a:schemeClr val="accent1">
                    <a:lumMod val="50000"/>
                  </a:schemeClr>
                </a:solidFill>
              </a:rPr>
              <a:t>và</a:t>
            </a:r>
            <a:r>
              <a:rPr lang="en-US" sz="1600" dirty="0">
                <a:solidFill>
                  <a:schemeClr val="accent1">
                    <a:lumMod val="50000"/>
                  </a:schemeClr>
                </a:solidFill>
              </a:rPr>
              <a:t> </a:t>
            </a:r>
            <a:r>
              <a:rPr lang="en-US" sz="1600" dirty="0" err="1">
                <a:solidFill>
                  <a:schemeClr val="accent1">
                    <a:lumMod val="50000"/>
                  </a:schemeClr>
                </a:solidFill>
              </a:rPr>
              <a:t>bảo</a:t>
            </a:r>
            <a:r>
              <a:rPr lang="en-US" sz="1600" dirty="0">
                <a:solidFill>
                  <a:schemeClr val="accent1">
                    <a:lumMod val="50000"/>
                  </a:schemeClr>
                </a:solidFill>
              </a:rPr>
              <a:t> </a:t>
            </a:r>
            <a:r>
              <a:rPr lang="en-US" sz="1600" dirty="0" err="1">
                <a:solidFill>
                  <a:schemeClr val="accent1">
                    <a:lumMod val="50000"/>
                  </a:schemeClr>
                </a:solidFill>
              </a:rPr>
              <a:t>quản</a:t>
            </a:r>
            <a:r>
              <a:rPr lang="en-US" sz="1600" dirty="0">
                <a:solidFill>
                  <a:schemeClr val="accent1">
                    <a:lumMod val="50000"/>
                  </a:schemeClr>
                </a:solidFill>
              </a:rPr>
              <a:t> </a:t>
            </a:r>
            <a:r>
              <a:rPr lang="en-US" sz="1600" dirty="0" err="1">
                <a:solidFill>
                  <a:schemeClr val="accent1">
                    <a:lumMod val="50000"/>
                  </a:schemeClr>
                </a:solidFill>
              </a:rPr>
              <a:t>thủy</a:t>
            </a:r>
            <a:r>
              <a:rPr lang="en-US" sz="1600" dirty="0">
                <a:solidFill>
                  <a:schemeClr val="accent1">
                    <a:lumMod val="50000"/>
                  </a:schemeClr>
                </a:solidFill>
              </a:rPr>
              <a:t> </a:t>
            </a:r>
            <a:r>
              <a:rPr lang="en-US" sz="1600" dirty="0" err="1">
                <a:solidFill>
                  <a:schemeClr val="accent1">
                    <a:lumMod val="50000"/>
                  </a:schemeClr>
                </a:solidFill>
              </a:rPr>
              <a:t>sản</a:t>
            </a:r>
            <a:endParaRPr lang="en-US" sz="1600" dirty="0">
              <a:solidFill>
                <a:schemeClr val="accent1">
                  <a:lumMod val="50000"/>
                </a:schemeClr>
              </a:solidFill>
            </a:endParaRPr>
          </a:p>
          <a:p>
            <a:pPr marL="352425" indent="-342900">
              <a:spcBef>
                <a:spcPts val="600"/>
              </a:spcBef>
              <a:spcAft>
                <a:spcPts val="600"/>
              </a:spcAft>
              <a:buClr>
                <a:schemeClr val="accent2">
                  <a:lumMod val="50000"/>
                </a:schemeClr>
              </a:buClr>
              <a:buFont typeface="+mj-lt"/>
              <a:buAutoNum type="arabicPeriod"/>
            </a:pPr>
            <a:r>
              <a:rPr lang="en-US" sz="1600" dirty="0" err="1">
                <a:solidFill>
                  <a:schemeClr val="accent1">
                    <a:lumMod val="50000"/>
                  </a:schemeClr>
                </a:solidFill>
              </a:rPr>
              <a:t>Kỹ</a:t>
            </a:r>
            <a:r>
              <a:rPr lang="en-US" sz="1600" dirty="0">
                <a:solidFill>
                  <a:schemeClr val="accent1">
                    <a:lumMod val="50000"/>
                  </a:schemeClr>
                </a:solidFill>
              </a:rPr>
              <a:t> </a:t>
            </a:r>
            <a:r>
              <a:rPr lang="en-US" sz="1600" dirty="0" err="1">
                <a:solidFill>
                  <a:schemeClr val="accent1">
                    <a:lumMod val="50000"/>
                  </a:schemeClr>
                </a:solidFill>
              </a:rPr>
              <a:t>thuật</a:t>
            </a:r>
            <a:r>
              <a:rPr lang="en-US" sz="1600" dirty="0">
                <a:solidFill>
                  <a:schemeClr val="accent1">
                    <a:lumMod val="50000"/>
                  </a:schemeClr>
                </a:solidFill>
              </a:rPr>
              <a:t> </a:t>
            </a:r>
            <a:r>
              <a:rPr lang="en-US" sz="1600" dirty="0" err="1">
                <a:solidFill>
                  <a:schemeClr val="accent1">
                    <a:lumMod val="50000"/>
                  </a:schemeClr>
                </a:solidFill>
              </a:rPr>
              <a:t>nhiệt</a:t>
            </a:r>
            <a:r>
              <a:rPr lang="en-US" sz="1600" dirty="0">
                <a:solidFill>
                  <a:schemeClr val="accent1">
                    <a:lumMod val="50000"/>
                  </a:schemeClr>
                </a:solidFill>
              </a:rPr>
              <a:t> </a:t>
            </a:r>
            <a:r>
              <a:rPr lang="en-US" sz="1600" dirty="0" err="1">
                <a:solidFill>
                  <a:schemeClr val="accent1">
                    <a:lumMod val="50000"/>
                  </a:schemeClr>
                </a:solidFill>
              </a:rPr>
              <a:t>độ</a:t>
            </a:r>
            <a:r>
              <a:rPr lang="en-US" sz="1600" dirty="0">
                <a:solidFill>
                  <a:schemeClr val="accent1">
                    <a:lumMod val="50000"/>
                  </a:schemeClr>
                </a:solidFill>
              </a:rPr>
              <a:t> </a:t>
            </a:r>
            <a:r>
              <a:rPr lang="en-US" sz="1600" dirty="0" err="1">
                <a:solidFill>
                  <a:schemeClr val="accent1">
                    <a:lumMod val="50000"/>
                  </a:schemeClr>
                </a:solidFill>
              </a:rPr>
              <a:t>cao</a:t>
            </a:r>
            <a:r>
              <a:rPr lang="en-US" sz="1600" dirty="0">
                <a:solidFill>
                  <a:schemeClr val="accent1">
                    <a:lumMod val="50000"/>
                  </a:schemeClr>
                </a:solidFill>
              </a:rPr>
              <a:t> </a:t>
            </a:r>
            <a:r>
              <a:rPr lang="en-US" sz="1600" dirty="0" err="1">
                <a:solidFill>
                  <a:schemeClr val="accent1">
                    <a:lumMod val="50000"/>
                  </a:schemeClr>
                </a:solidFill>
              </a:rPr>
              <a:t>trong</a:t>
            </a:r>
            <a:r>
              <a:rPr lang="en-US" sz="1600" dirty="0">
                <a:solidFill>
                  <a:schemeClr val="accent1">
                    <a:lumMod val="50000"/>
                  </a:schemeClr>
                </a:solidFill>
              </a:rPr>
              <a:t> </a:t>
            </a:r>
            <a:r>
              <a:rPr lang="en-US" sz="1600" dirty="0" err="1">
                <a:solidFill>
                  <a:schemeClr val="accent1">
                    <a:lumMod val="50000"/>
                  </a:schemeClr>
                </a:solidFill>
              </a:rPr>
              <a:t>chế</a:t>
            </a:r>
            <a:r>
              <a:rPr lang="en-US" sz="1600" dirty="0">
                <a:solidFill>
                  <a:schemeClr val="accent1">
                    <a:lumMod val="50000"/>
                  </a:schemeClr>
                </a:solidFill>
              </a:rPr>
              <a:t> </a:t>
            </a:r>
            <a:r>
              <a:rPr lang="en-US" sz="1600" dirty="0" err="1">
                <a:solidFill>
                  <a:schemeClr val="accent1">
                    <a:lumMod val="50000"/>
                  </a:schemeClr>
                </a:solidFill>
              </a:rPr>
              <a:t>biến</a:t>
            </a:r>
            <a:r>
              <a:rPr lang="en-US" sz="1600" dirty="0">
                <a:solidFill>
                  <a:schemeClr val="accent1">
                    <a:lumMod val="50000"/>
                  </a:schemeClr>
                </a:solidFill>
              </a:rPr>
              <a:t> </a:t>
            </a:r>
            <a:r>
              <a:rPr lang="en-US" sz="1600" dirty="0" err="1">
                <a:solidFill>
                  <a:schemeClr val="accent1">
                    <a:lumMod val="50000"/>
                  </a:schemeClr>
                </a:solidFill>
              </a:rPr>
              <a:t>và</a:t>
            </a:r>
            <a:r>
              <a:rPr lang="en-US" sz="1600" dirty="0">
                <a:solidFill>
                  <a:schemeClr val="accent1">
                    <a:lumMod val="50000"/>
                  </a:schemeClr>
                </a:solidFill>
              </a:rPr>
              <a:t> </a:t>
            </a:r>
            <a:r>
              <a:rPr lang="en-US" sz="1600" dirty="0" err="1">
                <a:solidFill>
                  <a:schemeClr val="accent1">
                    <a:lumMod val="50000"/>
                  </a:schemeClr>
                </a:solidFill>
              </a:rPr>
              <a:t>bảo</a:t>
            </a:r>
            <a:r>
              <a:rPr lang="en-US" sz="1600" dirty="0">
                <a:solidFill>
                  <a:schemeClr val="accent1">
                    <a:lumMod val="50000"/>
                  </a:schemeClr>
                </a:solidFill>
              </a:rPr>
              <a:t> </a:t>
            </a:r>
            <a:r>
              <a:rPr lang="en-US" sz="1600" dirty="0" err="1">
                <a:solidFill>
                  <a:schemeClr val="accent1">
                    <a:lumMod val="50000"/>
                  </a:schemeClr>
                </a:solidFill>
              </a:rPr>
              <a:t>quản</a:t>
            </a:r>
            <a:r>
              <a:rPr lang="en-US" sz="1600" dirty="0">
                <a:solidFill>
                  <a:schemeClr val="accent1">
                    <a:lumMod val="50000"/>
                  </a:schemeClr>
                </a:solidFill>
              </a:rPr>
              <a:t> </a:t>
            </a:r>
            <a:r>
              <a:rPr lang="en-US" sz="1600" dirty="0" err="1">
                <a:solidFill>
                  <a:schemeClr val="accent1">
                    <a:lumMod val="50000"/>
                  </a:schemeClr>
                </a:solidFill>
              </a:rPr>
              <a:t>thủy</a:t>
            </a:r>
            <a:r>
              <a:rPr lang="en-US" sz="1600" dirty="0">
                <a:solidFill>
                  <a:schemeClr val="accent1">
                    <a:lumMod val="50000"/>
                  </a:schemeClr>
                </a:solidFill>
              </a:rPr>
              <a:t> </a:t>
            </a:r>
            <a:r>
              <a:rPr lang="en-US" sz="1600" dirty="0" err="1">
                <a:solidFill>
                  <a:schemeClr val="accent1">
                    <a:lumMod val="50000"/>
                  </a:schemeClr>
                </a:solidFill>
              </a:rPr>
              <a:t>sản</a:t>
            </a:r>
            <a:endParaRPr lang="en-US" sz="1600" dirty="0">
              <a:solidFill>
                <a:schemeClr val="accent1">
                  <a:lumMod val="50000"/>
                </a:schemeClr>
              </a:solidFill>
            </a:endParaRPr>
          </a:p>
        </p:txBody>
      </p:sp>
    </p:spTree>
    <p:extLst>
      <p:ext uri="{BB962C8B-B14F-4D97-AF65-F5344CB8AC3E}">
        <p14:creationId xmlns:p14="http://schemas.microsoft.com/office/powerpoint/2010/main" val="200513309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4AD4D-17AA-CB4C-352E-6F8C28095423}"/>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F82A5EA5-829E-CB5C-B33E-402659491721}"/>
              </a:ext>
            </a:extLst>
          </p:cNvPr>
          <p:cNvSpPr txBox="1"/>
          <p:nvPr/>
        </p:nvSpPr>
        <p:spPr>
          <a:xfrm>
            <a:off x="619448" y="1148608"/>
            <a:ext cx="5112544" cy="241926"/>
          </a:xfrm>
          <a:prstGeom prst="rect">
            <a:avLst/>
          </a:prstGeom>
        </p:spPr>
        <p:txBody>
          <a:bodyPr vert="horz" wrap="square" lIns="0" tIns="44768" rIns="0" bIns="0" rtlCol="0">
            <a:spAutoFit/>
          </a:bodyPr>
          <a:lstStyle/>
          <a:p>
            <a:pPr marL="19050" marR="13335" indent="157163">
              <a:lnSpc>
                <a:spcPct val="100800"/>
              </a:lnSpc>
              <a:spcBef>
                <a:spcPts val="266"/>
              </a:spcBef>
            </a:pPr>
            <a:r>
              <a:rPr lang="en-US" sz="1350" b="1" dirty="0">
                <a:solidFill>
                  <a:schemeClr val="tx1"/>
                </a:solidFill>
              </a:rPr>
              <a:t>Công </a:t>
            </a:r>
            <a:r>
              <a:rPr lang="en-US" sz="1350" b="1" dirty="0" err="1">
                <a:solidFill>
                  <a:schemeClr val="tx1"/>
                </a:solidFill>
              </a:rPr>
              <a:t>nghệ</a:t>
            </a:r>
            <a:r>
              <a:rPr lang="en-US" sz="1350" b="1" dirty="0">
                <a:solidFill>
                  <a:schemeClr val="tx1"/>
                </a:solidFill>
              </a:rPr>
              <a:t> </a:t>
            </a:r>
            <a:r>
              <a:rPr lang="en-US" sz="1350" b="1" dirty="0" err="1">
                <a:solidFill>
                  <a:schemeClr val="tx1"/>
                </a:solidFill>
              </a:rPr>
              <a:t>chế</a:t>
            </a:r>
            <a:r>
              <a:rPr lang="en-US" sz="1350" b="1" dirty="0">
                <a:solidFill>
                  <a:schemeClr val="tx1"/>
                </a:solidFill>
              </a:rPr>
              <a:t> </a:t>
            </a:r>
            <a:r>
              <a:rPr lang="en-US" sz="1350" b="1" dirty="0" err="1">
                <a:solidFill>
                  <a:schemeClr val="tx1"/>
                </a:solidFill>
              </a:rPr>
              <a:t>biến</a:t>
            </a:r>
            <a:r>
              <a:rPr lang="en-US" sz="1350" b="1" dirty="0">
                <a:solidFill>
                  <a:schemeClr val="tx1"/>
                </a:solidFill>
              </a:rPr>
              <a:t> </a:t>
            </a:r>
            <a:r>
              <a:rPr lang="en-US" sz="1350" b="1" dirty="0" err="1">
                <a:solidFill>
                  <a:schemeClr val="tx1"/>
                </a:solidFill>
              </a:rPr>
              <a:t>sản</a:t>
            </a:r>
            <a:r>
              <a:rPr lang="en-US" sz="1350" b="1" dirty="0">
                <a:solidFill>
                  <a:schemeClr val="tx1"/>
                </a:solidFill>
              </a:rPr>
              <a:t> </a:t>
            </a:r>
            <a:r>
              <a:rPr lang="en-US" sz="1350" b="1" dirty="0" err="1">
                <a:solidFill>
                  <a:schemeClr val="tx1"/>
                </a:solidFill>
              </a:rPr>
              <a:t>phẩm</a:t>
            </a:r>
            <a:r>
              <a:rPr lang="en-US" sz="1350" b="1" dirty="0">
                <a:solidFill>
                  <a:schemeClr val="tx1"/>
                </a:solidFill>
              </a:rPr>
              <a:t> </a:t>
            </a:r>
            <a:r>
              <a:rPr lang="en-US" sz="1350" b="1" dirty="0" err="1">
                <a:solidFill>
                  <a:schemeClr val="tx1"/>
                </a:solidFill>
              </a:rPr>
              <a:t>cá</a:t>
            </a:r>
            <a:r>
              <a:rPr lang="en-US" sz="1350" b="1" dirty="0">
                <a:solidFill>
                  <a:schemeClr val="tx1"/>
                </a:solidFill>
              </a:rPr>
              <a:t> </a:t>
            </a:r>
            <a:r>
              <a:rPr lang="en-US" sz="1350" b="1" dirty="0" err="1">
                <a:solidFill>
                  <a:schemeClr val="tx1"/>
                </a:solidFill>
              </a:rPr>
              <a:t>xông</a:t>
            </a:r>
            <a:r>
              <a:rPr lang="en-US" sz="1350" b="1" dirty="0">
                <a:solidFill>
                  <a:schemeClr val="tx1"/>
                </a:solidFill>
              </a:rPr>
              <a:t> </a:t>
            </a:r>
            <a:r>
              <a:rPr lang="en-US" sz="1350" b="1" dirty="0" err="1">
                <a:solidFill>
                  <a:schemeClr val="tx1"/>
                </a:solidFill>
              </a:rPr>
              <a:t>khói</a:t>
            </a:r>
            <a:endParaRPr sz="1350" dirty="0">
              <a:solidFill>
                <a:schemeClr val="tx1"/>
              </a:solidFill>
            </a:endParaRPr>
          </a:p>
        </p:txBody>
      </p:sp>
      <p:sp>
        <p:nvSpPr>
          <p:cNvPr id="9" name="object 3">
            <a:extLst>
              <a:ext uri="{FF2B5EF4-FFF2-40B4-BE49-F238E27FC236}">
                <a16:creationId xmlns:a16="http://schemas.microsoft.com/office/drawing/2014/main" id="{0BFF045E-3F8E-F471-CD5B-8A75023C5F80}"/>
              </a:ext>
            </a:extLst>
          </p:cNvPr>
          <p:cNvSpPr txBox="1">
            <a:spLocks/>
          </p:cNvSpPr>
          <p:nvPr/>
        </p:nvSpPr>
        <p:spPr>
          <a:xfrm>
            <a:off x="979659" y="403174"/>
            <a:ext cx="718468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pic>
        <p:nvPicPr>
          <p:cNvPr id="3" name="Picture 2">
            <a:extLst>
              <a:ext uri="{FF2B5EF4-FFF2-40B4-BE49-F238E27FC236}">
                <a16:creationId xmlns:a16="http://schemas.microsoft.com/office/drawing/2014/main" id="{DCDEA92C-D685-2698-19B3-313B9A8B601B}"/>
              </a:ext>
            </a:extLst>
          </p:cNvPr>
          <p:cNvPicPr>
            <a:picLocks noChangeAspect="1"/>
          </p:cNvPicPr>
          <p:nvPr/>
        </p:nvPicPr>
        <p:blipFill>
          <a:blip r:embed="rId2"/>
          <a:stretch>
            <a:fillRect/>
          </a:stretch>
        </p:blipFill>
        <p:spPr>
          <a:xfrm>
            <a:off x="3704687" y="1724425"/>
            <a:ext cx="1448584" cy="2211403"/>
          </a:xfrm>
          <a:prstGeom prst="rect">
            <a:avLst/>
          </a:prstGeom>
        </p:spPr>
      </p:pic>
      <p:pic>
        <p:nvPicPr>
          <p:cNvPr id="6" name="Picture 5">
            <a:extLst>
              <a:ext uri="{FF2B5EF4-FFF2-40B4-BE49-F238E27FC236}">
                <a16:creationId xmlns:a16="http://schemas.microsoft.com/office/drawing/2014/main" id="{D905B62A-6BFF-5680-18E8-3D15DB13B8F0}"/>
              </a:ext>
            </a:extLst>
          </p:cNvPr>
          <p:cNvPicPr>
            <a:picLocks noChangeAspect="1"/>
          </p:cNvPicPr>
          <p:nvPr/>
        </p:nvPicPr>
        <p:blipFill>
          <a:blip r:embed="rId3"/>
          <a:stretch>
            <a:fillRect/>
          </a:stretch>
        </p:blipFill>
        <p:spPr>
          <a:xfrm>
            <a:off x="7010400" y="988063"/>
            <a:ext cx="1737359" cy="4053838"/>
          </a:xfrm>
          <a:prstGeom prst="rect">
            <a:avLst/>
          </a:prstGeom>
        </p:spPr>
      </p:pic>
    </p:spTree>
    <p:extLst>
      <p:ext uri="{BB962C8B-B14F-4D97-AF65-F5344CB8AC3E}">
        <p14:creationId xmlns:p14="http://schemas.microsoft.com/office/powerpoint/2010/main" val="2231843040"/>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BCC91-827C-C679-3529-A9ED389B4911}"/>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1F5FFFBC-A569-4516-4BA9-10AF29E60614}"/>
              </a:ext>
            </a:extLst>
          </p:cNvPr>
          <p:cNvSpPr txBox="1"/>
          <p:nvPr/>
        </p:nvSpPr>
        <p:spPr>
          <a:xfrm>
            <a:off x="605536" y="1297119"/>
            <a:ext cx="7932927" cy="2976200"/>
          </a:xfrm>
          <a:prstGeom prst="rect">
            <a:avLst/>
          </a:prstGeom>
        </p:spPr>
        <p:txBody>
          <a:bodyPr vert="horz" wrap="square" lIns="0" tIns="44768" rIns="0" bIns="0" rtlCol="0">
            <a:spAutoFit/>
          </a:bodyPr>
          <a:lstStyle/>
          <a:p>
            <a:pPr marL="19050" marR="13335">
              <a:lnSpc>
                <a:spcPct val="100800"/>
              </a:lnSpc>
              <a:spcBef>
                <a:spcPts val="266"/>
              </a:spcBef>
            </a:pPr>
            <a:r>
              <a:rPr lang="en-US" b="1" dirty="0">
                <a:solidFill>
                  <a:schemeClr val="tx1"/>
                </a:solidFill>
                <a:latin typeface="+mn-lt"/>
              </a:rPr>
              <a:t>Công </a:t>
            </a:r>
            <a:r>
              <a:rPr lang="en-US" b="1" dirty="0" err="1">
                <a:solidFill>
                  <a:schemeClr val="tx1"/>
                </a:solidFill>
                <a:latin typeface="+mn-lt"/>
              </a:rPr>
              <a:t>nghệ</a:t>
            </a:r>
            <a:r>
              <a:rPr lang="en-US" b="1" dirty="0">
                <a:solidFill>
                  <a:schemeClr val="tx1"/>
                </a:solidFill>
                <a:latin typeface="+mn-lt"/>
              </a:rPr>
              <a:t> </a:t>
            </a:r>
            <a:r>
              <a:rPr lang="en-US" b="1" dirty="0" err="1">
                <a:solidFill>
                  <a:schemeClr val="tx1"/>
                </a:solidFill>
                <a:latin typeface="+mn-lt"/>
              </a:rPr>
              <a:t>chế</a:t>
            </a:r>
            <a:r>
              <a:rPr lang="en-US" b="1" dirty="0">
                <a:solidFill>
                  <a:schemeClr val="tx1"/>
                </a:solidFill>
                <a:latin typeface="+mn-lt"/>
              </a:rPr>
              <a:t> </a:t>
            </a:r>
            <a:r>
              <a:rPr lang="en-US" b="1" dirty="0" err="1">
                <a:solidFill>
                  <a:schemeClr val="tx1"/>
                </a:solidFill>
                <a:latin typeface="+mn-lt"/>
              </a:rPr>
              <a:t>biến</a:t>
            </a:r>
            <a:r>
              <a:rPr lang="en-US" b="1" dirty="0">
                <a:solidFill>
                  <a:schemeClr val="tx1"/>
                </a:solidFill>
                <a:latin typeface="+mn-lt"/>
              </a:rPr>
              <a:t> </a:t>
            </a:r>
            <a:r>
              <a:rPr lang="en-US" b="1" dirty="0" err="1">
                <a:solidFill>
                  <a:schemeClr val="tx1"/>
                </a:solidFill>
                <a:latin typeface="+mn-lt"/>
              </a:rPr>
              <a:t>sản</a:t>
            </a:r>
            <a:r>
              <a:rPr lang="en-US" b="1" dirty="0">
                <a:solidFill>
                  <a:schemeClr val="tx1"/>
                </a:solidFill>
                <a:latin typeface="+mn-lt"/>
              </a:rPr>
              <a:t> </a:t>
            </a:r>
            <a:r>
              <a:rPr lang="en-US" b="1" dirty="0" err="1">
                <a:solidFill>
                  <a:schemeClr val="tx1"/>
                </a:solidFill>
                <a:latin typeface="+mn-lt"/>
              </a:rPr>
              <a:t>phẩm</a:t>
            </a:r>
            <a:r>
              <a:rPr lang="en-US" b="1" dirty="0">
                <a:solidFill>
                  <a:schemeClr val="tx1"/>
                </a:solidFill>
                <a:latin typeface="+mn-lt"/>
              </a:rPr>
              <a:t> </a:t>
            </a:r>
            <a:r>
              <a:rPr lang="en-US" b="1" dirty="0" err="1">
                <a:solidFill>
                  <a:schemeClr val="tx1"/>
                </a:solidFill>
                <a:latin typeface="+mn-lt"/>
              </a:rPr>
              <a:t>cá</a:t>
            </a:r>
            <a:r>
              <a:rPr lang="en-US" b="1" dirty="0">
                <a:solidFill>
                  <a:schemeClr val="tx1"/>
                </a:solidFill>
                <a:latin typeface="+mn-lt"/>
              </a:rPr>
              <a:t> </a:t>
            </a:r>
            <a:r>
              <a:rPr lang="en-US" b="1" dirty="0" err="1">
                <a:solidFill>
                  <a:schemeClr val="tx1"/>
                </a:solidFill>
                <a:latin typeface="+mn-lt"/>
              </a:rPr>
              <a:t>xông</a:t>
            </a:r>
            <a:r>
              <a:rPr lang="en-US" b="1" dirty="0">
                <a:solidFill>
                  <a:schemeClr val="tx1"/>
                </a:solidFill>
                <a:latin typeface="+mn-lt"/>
              </a:rPr>
              <a:t> </a:t>
            </a:r>
            <a:r>
              <a:rPr lang="en-US" b="1" dirty="0" err="1">
                <a:solidFill>
                  <a:schemeClr val="tx1"/>
                </a:solidFill>
                <a:latin typeface="+mn-lt"/>
              </a:rPr>
              <a:t>khói</a:t>
            </a:r>
            <a:endParaRPr lang="en-US" b="0" i="0" dirty="0">
              <a:solidFill>
                <a:srgbClr val="000000"/>
              </a:solidFill>
              <a:effectLst/>
              <a:latin typeface="+mn-lt"/>
            </a:endParaRPr>
          </a:p>
          <a:p>
            <a:pPr marL="304800" marR="13335" indent="-285750">
              <a:lnSpc>
                <a:spcPct val="100800"/>
              </a:lnSpc>
              <a:spcBef>
                <a:spcPts val="266"/>
              </a:spcBef>
              <a:buFontTx/>
              <a:buChar char="-"/>
            </a:pPr>
            <a:r>
              <a:rPr lang="vi-VN" b="0" i="0" dirty="0">
                <a:solidFill>
                  <a:srgbClr val="000000"/>
                </a:solidFill>
                <a:effectLst/>
                <a:latin typeface="+mn-lt"/>
              </a:rPr>
              <a:t>Chuẩn bị nguyên liệu: cá dùng để xông khói gồm cá hồng, cá thu, cá ngừ, cá</a:t>
            </a:r>
            <a:r>
              <a:rPr lang="en-US" b="0" i="0" dirty="0">
                <a:solidFill>
                  <a:srgbClr val="000000"/>
                </a:solidFill>
                <a:effectLst/>
                <a:latin typeface="+mn-lt"/>
              </a:rPr>
              <a:t> </a:t>
            </a:r>
            <a:r>
              <a:rPr lang="vi-VN" b="0" i="0" dirty="0">
                <a:solidFill>
                  <a:srgbClr val="000000"/>
                </a:solidFill>
                <a:effectLst/>
                <a:latin typeface="+mn-lt"/>
              </a:rPr>
              <a:t>chép ... Sau khi xử lý, bỏ đầu, vây, vảy, nội tạng, rửa sạch. Nếu cá lớn phi lê lấy 2</a:t>
            </a:r>
            <a:r>
              <a:rPr lang="en-US" b="0" i="0" dirty="0">
                <a:solidFill>
                  <a:srgbClr val="000000"/>
                </a:solidFill>
                <a:effectLst/>
                <a:latin typeface="+mn-lt"/>
              </a:rPr>
              <a:t> </a:t>
            </a:r>
            <a:r>
              <a:rPr lang="vi-VN" b="0" i="0" dirty="0">
                <a:solidFill>
                  <a:srgbClr val="000000"/>
                </a:solidFill>
                <a:effectLst/>
                <a:latin typeface="+mn-lt"/>
              </a:rPr>
              <a:t>lườn, cá nhỏ để cá nguyên con.</a:t>
            </a:r>
            <a:endParaRPr lang="en-US" b="0" i="0" dirty="0">
              <a:solidFill>
                <a:srgbClr val="000000"/>
              </a:solidFill>
              <a:effectLst/>
              <a:latin typeface="+mn-lt"/>
            </a:endParaRPr>
          </a:p>
          <a:p>
            <a:pPr marL="304800" marR="13335" indent="-285750">
              <a:lnSpc>
                <a:spcPct val="100800"/>
              </a:lnSpc>
              <a:spcBef>
                <a:spcPts val="266"/>
              </a:spcBef>
              <a:buFontTx/>
              <a:buChar char="-"/>
            </a:pPr>
            <a:r>
              <a:rPr lang="vi-VN" b="0" i="0" dirty="0">
                <a:solidFill>
                  <a:srgbClr val="000000"/>
                </a:solidFill>
                <a:effectLst/>
                <a:latin typeface="+mn-lt"/>
              </a:rPr>
              <a:t>Ướp muối: tùy theo nguyên liệu to nhỏ khác nhau mà quyết định tỉ lệ ướp sao</a:t>
            </a:r>
            <a:r>
              <a:rPr lang="en-US" b="0" i="0" dirty="0">
                <a:solidFill>
                  <a:srgbClr val="000000"/>
                </a:solidFill>
                <a:effectLst/>
                <a:latin typeface="+mn-lt"/>
              </a:rPr>
              <a:t> </a:t>
            </a:r>
            <a:r>
              <a:rPr lang="vi-VN" b="0" i="0" dirty="0">
                <a:solidFill>
                  <a:srgbClr val="000000"/>
                </a:solidFill>
                <a:effectLst/>
                <a:latin typeface="+mn-lt"/>
              </a:rPr>
              <a:t>cho khi ướp cá phải đạt độ mặn 1,5 - 2%</a:t>
            </a:r>
            <a:endParaRPr lang="en-US" dirty="0">
              <a:latin typeface="+mn-lt"/>
            </a:endParaRPr>
          </a:p>
          <a:p>
            <a:pPr marL="304800" marR="13335" indent="-285750">
              <a:lnSpc>
                <a:spcPct val="100800"/>
              </a:lnSpc>
              <a:spcBef>
                <a:spcPts val="266"/>
              </a:spcBef>
              <a:buFontTx/>
              <a:buChar char="-"/>
            </a:pPr>
            <a:r>
              <a:rPr lang="vi-VN" b="0" i="0" dirty="0">
                <a:solidFill>
                  <a:srgbClr val="000000"/>
                </a:solidFill>
                <a:effectLst/>
                <a:latin typeface="+mn-lt"/>
              </a:rPr>
              <a:t>Xông khói: treo cá lên các móc treo trong phòng, cá nhỏ xếp vàp khay cách</a:t>
            </a:r>
            <a:r>
              <a:rPr lang="en-US" b="0" i="0" dirty="0">
                <a:solidFill>
                  <a:srgbClr val="000000"/>
                </a:solidFill>
                <a:effectLst/>
                <a:latin typeface="+mn-lt"/>
              </a:rPr>
              <a:t> </a:t>
            </a:r>
            <a:r>
              <a:rPr lang="vi-VN" b="0" i="0" dirty="0">
                <a:solidFill>
                  <a:srgbClr val="000000"/>
                </a:solidFill>
                <a:effectLst/>
                <a:latin typeface="+mn-lt"/>
              </a:rPr>
              <a:t>đều đặn để khói bám đều.</a:t>
            </a:r>
            <a:br>
              <a:rPr lang="vi-VN" b="0" i="0" dirty="0">
                <a:solidFill>
                  <a:srgbClr val="000000"/>
                </a:solidFill>
                <a:effectLst/>
                <a:latin typeface="+mn-lt"/>
              </a:rPr>
            </a:br>
            <a:r>
              <a:rPr lang="vi-VN" b="0" i="0" dirty="0">
                <a:solidFill>
                  <a:srgbClr val="000000"/>
                </a:solidFill>
                <a:effectLst/>
                <a:latin typeface="+mn-lt"/>
              </a:rPr>
              <a:t>Nhiệt độ xông khói khoảng 40 – 60oC đối với xông khói nguội và 120 – 140oC</a:t>
            </a:r>
            <a:r>
              <a:rPr lang="en-US" b="0" i="0" dirty="0">
                <a:solidFill>
                  <a:srgbClr val="000000"/>
                </a:solidFill>
                <a:effectLst/>
                <a:latin typeface="+mn-lt"/>
              </a:rPr>
              <a:t> </a:t>
            </a:r>
            <a:r>
              <a:rPr lang="vi-VN" b="0" i="0" dirty="0">
                <a:solidFill>
                  <a:srgbClr val="000000"/>
                </a:solidFill>
                <a:effectLst/>
                <a:latin typeface="+mn-lt"/>
              </a:rPr>
              <a:t>đối với xông khói nóng.</a:t>
            </a:r>
            <a:br>
              <a:rPr lang="vi-VN" b="0" i="0" dirty="0">
                <a:solidFill>
                  <a:srgbClr val="000000"/>
                </a:solidFill>
                <a:effectLst/>
                <a:latin typeface="+mn-lt"/>
              </a:rPr>
            </a:br>
            <a:r>
              <a:rPr lang="vi-VN" b="0" i="0" dirty="0">
                <a:solidFill>
                  <a:srgbClr val="000000"/>
                </a:solidFill>
                <a:effectLst/>
                <a:latin typeface="+mn-lt"/>
              </a:rPr>
              <a:t>Thời gian xông khói nguội khoảng 3 - 4 ngày, xông khói nóng khoảng 2 - 4 giờ</a:t>
            </a:r>
            <a:r>
              <a:rPr lang="en-US" b="0" i="0" dirty="0">
                <a:solidFill>
                  <a:srgbClr val="000000"/>
                </a:solidFill>
                <a:effectLst/>
                <a:latin typeface="+mn-lt"/>
              </a:rPr>
              <a:t> </a:t>
            </a:r>
            <a:br>
              <a:rPr lang="vi-VN" b="0" i="0" dirty="0">
                <a:solidFill>
                  <a:srgbClr val="000000"/>
                </a:solidFill>
                <a:effectLst/>
                <a:latin typeface="+mn-lt"/>
              </a:rPr>
            </a:br>
            <a:r>
              <a:rPr lang="vi-VN" b="0" i="0" dirty="0">
                <a:solidFill>
                  <a:srgbClr val="000000"/>
                </a:solidFill>
                <a:effectLst/>
                <a:latin typeface="+mn-lt"/>
              </a:rPr>
              <a:t>Đối với phương pháp xông khói nguội, thường người ta áp dụng phương pháp</a:t>
            </a:r>
            <a:br>
              <a:rPr lang="vi-VN" b="0" i="0" dirty="0">
                <a:solidFill>
                  <a:srgbClr val="000000"/>
                </a:solidFill>
                <a:effectLst/>
                <a:latin typeface="+mn-lt"/>
              </a:rPr>
            </a:br>
            <a:r>
              <a:rPr lang="vi-VN" b="0" i="0" dirty="0">
                <a:solidFill>
                  <a:srgbClr val="000000"/>
                </a:solidFill>
                <a:effectLst/>
                <a:latin typeface="+mn-lt"/>
              </a:rPr>
              <a:t>gián đoạn (ban ngày xông khói, ban đêm ủ ấm, sáng hôm sau mở cửa phòng xông</a:t>
            </a:r>
            <a:br>
              <a:rPr lang="vi-VN" b="0" i="0" dirty="0">
                <a:solidFill>
                  <a:srgbClr val="000000"/>
                </a:solidFill>
                <a:effectLst/>
                <a:latin typeface="+mn-lt"/>
              </a:rPr>
            </a:br>
            <a:r>
              <a:rPr lang="vi-VN" b="0" i="0" dirty="0">
                <a:solidFill>
                  <a:srgbClr val="000000"/>
                </a:solidFill>
                <a:effectLst/>
                <a:latin typeface="+mn-lt"/>
              </a:rPr>
              <a:t>khói cho hơi nước thoát ra ngoài)</a:t>
            </a:r>
            <a:r>
              <a:rPr lang="vi-VN" dirty="0">
                <a:latin typeface="+mn-lt"/>
              </a:rPr>
              <a:t> </a:t>
            </a:r>
            <a:endParaRPr dirty="0">
              <a:solidFill>
                <a:schemeClr val="tx1"/>
              </a:solidFill>
              <a:latin typeface="+mn-lt"/>
            </a:endParaRPr>
          </a:p>
        </p:txBody>
      </p:sp>
      <p:sp>
        <p:nvSpPr>
          <p:cNvPr id="9" name="object 3">
            <a:extLst>
              <a:ext uri="{FF2B5EF4-FFF2-40B4-BE49-F238E27FC236}">
                <a16:creationId xmlns:a16="http://schemas.microsoft.com/office/drawing/2014/main" id="{8A79218A-062E-ADE5-D82C-3EB4C373F5DE}"/>
              </a:ext>
            </a:extLst>
          </p:cNvPr>
          <p:cNvSpPr txBox="1">
            <a:spLocks/>
          </p:cNvSpPr>
          <p:nvPr/>
        </p:nvSpPr>
        <p:spPr>
          <a:xfrm>
            <a:off x="909163" y="423494"/>
            <a:ext cx="769268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extLst>
      <p:ext uri="{BB962C8B-B14F-4D97-AF65-F5344CB8AC3E}">
        <p14:creationId xmlns:p14="http://schemas.microsoft.com/office/powerpoint/2010/main" val="2077370062"/>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p:nvPr/>
        </p:nvSpPr>
        <p:spPr>
          <a:xfrm>
            <a:off x="654857" y="1149485"/>
            <a:ext cx="7269161" cy="3854484"/>
          </a:xfrm>
          <a:prstGeom prst="rect">
            <a:avLst/>
          </a:prstGeom>
        </p:spPr>
        <p:txBody>
          <a:bodyPr vert="horz" wrap="square" lIns="0" tIns="8096" rIns="0" bIns="0" rtlCol="0">
            <a:spAutoFit/>
          </a:bodyPr>
          <a:lstStyle/>
          <a:p>
            <a:pPr marL="9525">
              <a:lnSpc>
                <a:spcPct val="150000"/>
              </a:lnSpc>
              <a:spcBef>
                <a:spcPts val="623"/>
              </a:spcBef>
            </a:pPr>
            <a:r>
              <a:rPr sz="1200" b="1" i="1" dirty="0" err="1">
                <a:solidFill>
                  <a:srgbClr val="009900"/>
                </a:solidFill>
              </a:rPr>
              <a:t>Sản</a:t>
            </a:r>
            <a:r>
              <a:rPr sz="1200" b="1" i="1" spc="26" dirty="0">
                <a:solidFill>
                  <a:srgbClr val="009900"/>
                </a:solidFill>
              </a:rPr>
              <a:t> </a:t>
            </a:r>
            <a:r>
              <a:rPr sz="1200" b="1" i="1" dirty="0">
                <a:solidFill>
                  <a:srgbClr val="009900"/>
                </a:solidFill>
              </a:rPr>
              <a:t>phẩm</a:t>
            </a:r>
            <a:r>
              <a:rPr sz="1200" b="1" i="1" spc="-60" dirty="0">
                <a:solidFill>
                  <a:srgbClr val="009900"/>
                </a:solidFill>
              </a:rPr>
              <a:t> </a:t>
            </a:r>
            <a:r>
              <a:rPr sz="1200" b="1" i="1" dirty="0">
                <a:solidFill>
                  <a:srgbClr val="009900"/>
                </a:solidFill>
              </a:rPr>
              <a:t>cá</a:t>
            </a:r>
            <a:r>
              <a:rPr sz="1200" b="1" i="1" spc="49" dirty="0">
                <a:solidFill>
                  <a:srgbClr val="009900"/>
                </a:solidFill>
              </a:rPr>
              <a:t> </a:t>
            </a:r>
            <a:r>
              <a:rPr sz="1200" b="1" i="1" dirty="0">
                <a:solidFill>
                  <a:srgbClr val="009900"/>
                </a:solidFill>
              </a:rPr>
              <a:t>đóng</a:t>
            </a:r>
            <a:r>
              <a:rPr sz="1200" b="1" i="1" spc="-79" dirty="0">
                <a:solidFill>
                  <a:srgbClr val="009900"/>
                </a:solidFill>
              </a:rPr>
              <a:t> </a:t>
            </a:r>
            <a:r>
              <a:rPr sz="1200" b="1" i="1" spc="-19" dirty="0">
                <a:solidFill>
                  <a:srgbClr val="009900"/>
                </a:solidFill>
              </a:rPr>
              <a:t>hộp</a:t>
            </a:r>
            <a:endParaRPr sz="1200" dirty="0"/>
          </a:p>
          <a:p>
            <a:pPr marL="9525" marR="426720">
              <a:lnSpc>
                <a:spcPct val="150000"/>
              </a:lnSpc>
              <a:spcBef>
                <a:spcPts val="803"/>
              </a:spcBef>
            </a:pPr>
            <a:r>
              <a:rPr sz="1200" dirty="0"/>
              <a:t>Nguyên</a:t>
            </a:r>
            <a:r>
              <a:rPr sz="1200" spc="71" dirty="0"/>
              <a:t> </a:t>
            </a:r>
            <a:r>
              <a:rPr sz="1200" dirty="0"/>
              <a:t>lý</a:t>
            </a:r>
            <a:r>
              <a:rPr sz="1200" spc="90" dirty="0"/>
              <a:t> </a:t>
            </a:r>
            <a:r>
              <a:rPr sz="1200" dirty="0"/>
              <a:t>của</a:t>
            </a:r>
            <a:r>
              <a:rPr sz="1200" spc="79" dirty="0"/>
              <a:t> </a:t>
            </a:r>
            <a:r>
              <a:rPr sz="1200" dirty="0"/>
              <a:t>quá</a:t>
            </a:r>
            <a:r>
              <a:rPr sz="1200" spc="75" dirty="0"/>
              <a:t> </a:t>
            </a:r>
            <a:r>
              <a:rPr sz="1200" dirty="0"/>
              <a:t>trình</a:t>
            </a:r>
            <a:r>
              <a:rPr sz="1200" spc="79" dirty="0"/>
              <a:t> </a:t>
            </a:r>
            <a:r>
              <a:rPr sz="1200" dirty="0"/>
              <a:t>xử</a:t>
            </a:r>
            <a:r>
              <a:rPr sz="1200" spc="94" dirty="0"/>
              <a:t> </a:t>
            </a:r>
            <a:r>
              <a:rPr sz="1200" dirty="0"/>
              <a:t>lý</a:t>
            </a:r>
            <a:r>
              <a:rPr sz="1200" spc="94" dirty="0"/>
              <a:t> </a:t>
            </a:r>
            <a:r>
              <a:rPr sz="1200" dirty="0"/>
              <a:t>nhiệt</a:t>
            </a:r>
            <a:r>
              <a:rPr sz="1200" spc="113" dirty="0"/>
              <a:t> </a:t>
            </a:r>
            <a:r>
              <a:rPr sz="1200" dirty="0"/>
              <a:t>đồ</a:t>
            </a:r>
            <a:r>
              <a:rPr sz="1200" spc="79" dirty="0"/>
              <a:t> </a:t>
            </a:r>
            <a:r>
              <a:rPr sz="1200" dirty="0"/>
              <a:t>hộp:</a:t>
            </a:r>
            <a:r>
              <a:rPr sz="1200" spc="113" dirty="0"/>
              <a:t> </a:t>
            </a:r>
            <a:r>
              <a:rPr sz="1200" dirty="0"/>
              <a:t>phá</a:t>
            </a:r>
            <a:r>
              <a:rPr sz="1200" spc="71" dirty="0"/>
              <a:t> </a:t>
            </a:r>
            <a:r>
              <a:rPr sz="1200" dirty="0"/>
              <a:t>hủy</a:t>
            </a:r>
            <a:r>
              <a:rPr sz="1200" spc="98" dirty="0"/>
              <a:t> </a:t>
            </a:r>
            <a:r>
              <a:rPr sz="1200" dirty="0"/>
              <a:t>hay</a:t>
            </a:r>
            <a:r>
              <a:rPr sz="1200" spc="94" dirty="0"/>
              <a:t> </a:t>
            </a:r>
            <a:r>
              <a:rPr sz="1200" dirty="0"/>
              <a:t>vô</a:t>
            </a:r>
            <a:r>
              <a:rPr sz="1200" spc="75" dirty="0"/>
              <a:t> </a:t>
            </a:r>
            <a:r>
              <a:rPr sz="1200" dirty="0"/>
              <a:t>hoạt</a:t>
            </a:r>
            <a:r>
              <a:rPr sz="1200" spc="113" dirty="0"/>
              <a:t> </a:t>
            </a:r>
            <a:r>
              <a:rPr sz="1200" spc="-8" dirty="0"/>
              <a:t>enzyme </a:t>
            </a:r>
            <a:r>
              <a:rPr sz="1200" dirty="0"/>
              <a:t>và</a:t>
            </a:r>
            <a:r>
              <a:rPr sz="1200" spc="-38" dirty="0"/>
              <a:t> </a:t>
            </a:r>
            <a:r>
              <a:rPr sz="1200" dirty="0"/>
              <a:t>vi</a:t>
            </a:r>
            <a:r>
              <a:rPr sz="1200" spc="-26" dirty="0"/>
              <a:t> </a:t>
            </a:r>
            <a:r>
              <a:rPr sz="1200" dirty="0"/>
              <a:t>khuẩn,</a:t>
            </a:r>
            <a:r>
              <a:rPr sz="1200" spc="60" dirty="0"/>
              <a:t> </a:t>
            </a:r>
            <a:r>
              <a:rPr sz="1200" dirty="0"/>
              <a:t>tránh</a:t>
            </a:r>
            <a:r>
              <a:rPr sz="1200" spc="-26" dirty="0"/>
              <a:t> </a:t>
            </a:r>
            <a:r>
              <a:rPr sz="1200" dirty="0"/>
              <a:t>sự</a:t>
            </a:r>
            <a:r>
              <a:rPr sz="1200" spc="-11" dirty="0"/>
              <a:t> </a:t>
            </a:r>
            <a:r>
              <a:rPr sz="1200" dirty="0"/>
              <a:t>lây</a:t>
            </a:r>
            <a:r>
              <a:rPr sz="1200" spc="-11" dirty="0"/>
              <a:t> </a:t>
            </a:r>
            <a:r>
              <a:rPr sz="1200" dirty="0"/>
              <a:t>nhiễm</a:t>
            </a:r>
            <a:r>
              <a:rPr sz="1200" spc="41" dirty="0"/>
              <a:t> </a:t>
            </a:r>
            <a:r>
              <a:rPr sz="1200" dirty="0"/>
              <a:t>trở</a:t>
            </a:r>
            <a:r>
              <a:rPr sz="1200" spc="-45" dirty="0"/>
              <a:t> </a:t>
            </a:r>
            <a:r>
              <a:rPr sz="1200" dirty="0"/>
              <a:t>lại</a:t>
            </a:r>
            <a:r>
              <a:rPr sz="1200" spc="23" dirty="0"/>
              <a:t> </a:t>
            </a:r>
            <a:r>
              <a:rPr sz="1200" dirty="0"/>
              <a:t>từ</a:t>
            </a:r>
            <a:r>
              <a:rPr sz="1200" spc="-68" dirty="0"/>
              <a:t> </a:t>
            </a:r>
            <a:r>
              <a:rPr sz="1200" dirty="0"/>
              <a:t>môi</a:t>
            </a:r>
            <a:r>
              <a:rPr sz="1200" spc="-26" dirty="0"/>
              <a:t> </a:t>
            </a:r>
            <a:r>
              <a:rPr sz="1200" dirty="0"/>
              <a:t>trường</a:t>
            </a:r>
            <a:r>
              <a:rPr sz="1200" spc="-23" dirty="0"/>
              <a:t> </a:t>
            </a:r>
            <a:r>
              <a:rPr sz="1200" dirty="0"/>
              <a:t>bên</a:t>
            </a:r>
            <a:r>
              <a:rPr sz="1200" spc="26" dirty="0"/>
              <a:t> </a:t>
            </a:r>
            <a:r>
              <a:rPr sz="1200" spc="-8" dirty="0" err="1"/>
              <a:t>ngoài</a:t>
            </a:r>
            <a:r>
              <a:rPr sz="1200" spc="-8" dirty="0"/>
              <a:t>.</a:t>
            </a:r>
            <a:endParaRPr lang="en-US" sz="1200" spc="-8" dirty="0"/>
          </a:p>
          <a:p>
            <a:pPr marL="9525" marR="426720">
              <a:lnSpc>
                <a:spcPct val="150000"/>
              </a:lnSpc>
              <a:spcBef>
                <a:spcPts val="803"/>
              </a:spcBef>
            </a:pPr>
            <a:r>
              <a:rPr lang="en-US" sz="1200" dirty="0"/>
              <a:t>- </a:t>
            </a:r>
            <a:r>
              <a:rPr sz="1200" dirty="0" err="1"/>
              <a:t>Sản</a:t>
            </a:r>
            <a:r>
              <a:rPr sz="1200" spc="-45" dirty="0"/>
              <a:t> </a:t>
            </a:r>
            <a:r>
              <a:rPr sz="1200" dirty="0"/>
              <a:t>phẩm</a:t>
            </a:r>
            <a:r>
              <a:rPr sz="1200" spc="30" dirty="0"/>
              <a:t> </a:t>
            </a:r>
            <a:r>
              <a:rPr sz="1200" dirty="0"/>
              <a:t>cá</a:t>
            </a:r>
            <a:r>
              <a:rPr sz="1200" spc="-41" dirty="0"/>
              <a:t> </a:t>
            </a:r>
            <a:r>
              <a:rPr sz="1200" dirty="0"/>
              <a:t>vẫn</a:t>
            </a:r>
            <a:r>
              <a:rPr sz="1200" spc="-38" dirty="0"/>
              <a:t> </a:t>
            </a:r>
            <a:r>
              <a:rPr sz="1200" dirty="0"/>
              <a:t>giữ</a:t>
            </a:r>
            <a:r>
              <a:rPr sz="1200" spc="30" dirty="0"/>
              <a:t> </a:t>
            </a:r>
            <a:r>
              <a:rPr sz="1200" dirty="0"/>
              <a:t>được</a:t>
            </a:r>
            <a:r>
              <a:rPr sz="1200" spc="-71" dirty="0"/>
              <a:t> </a:t>
            </a:r>
            <a:r>
              <a:rPr sz="1200" dirty="0"/>
              <a:t>chất</a:t>
            </a:r>
            <a:r>
              <a:rPr sz="1200" spc="-8" dirty="0"/>
              <a:t> </a:t>
            </a:r>
            <a:r>
              <a:rPr sz="1200" dirty="0"/>
              <a:t>lượng</a:t>
            </a:r>
            <a:r>
              <a:rPr sz="1200" spc="15" dirty="0"/>
              <a:t> </a:t>
            </a:r>
            <a:r>
              <a:rPr sz="1200" dirty="0"/>
              <a:t>tốt</a:t>
            </a:r>
            <a:r>
              <a:rPr sz="1200" spc="-56" dirty="0"/>
              <a:t> </a:t>
            </a:r>
            <a:r>
              <a:rPr sz="1200" dirty="0"/>
              <a:t>mà</a:t>
            </a:r>
            <a:r>
              <a:rPr sz="1200" spc="-41" dirty="0"/>
              <a:t> </a:t>
            </a:r>
            <a:r>
              <a:rPr sz="1200" dirty="0"/>
              <a:t>không</a:t>
            </a:r>
            <a:r>
              <a:rPr sz="1200" spc="15" dirty="0"/>
              <a:t> </a:t>
            </a:r>
            <a:r>
              <a:rPr sz="1200" dirty="0"/>
              <a:t>cần</a:t>
            </a:r>
            <a:r>
              <a:rPr sz="1200" spc="-38" dirty="0"/>
              <a:t> </a:t>
            </a:r>
            <a:r>
              <a:rPr sz="1200" dirty="0"/>
              <a:t>bảo</a:t>
            </a:r>
            <a:r>
              <a:rPr sz="1200" spc="15" dirty="0"/>
              <a:t> </a:t>
            </a:r>
            <a:r>
              <a:rPr sz="1200" dirty="0"/>
              <a:t>quản</a:t>
            </a:r>
            <a:r>
              <a:rPr sz="1200" spc="15" dirty="0"/>
              <a:t> </a:t>
            </a:r>
            <a:r>
              <a:rPr sz="1200" spc="-8" dirty="0" err="1"/>
              <a:t>lạnh</a:t>
            </a:r>
            <a:r>
              <a:rPr sz="1200" spc="-8" dirty="0"/>
              <a:t>.</a:t>
            </a:r>
            <a:endParaRPr lang="en-US" sz="1200" spc="-8" dirty="0"/>
          </a:p>
          <a:p>
            <a:pPr marL="9525" marR="426720">
              <a:lnSpc>
                <a:spcPct val="150000"/>
              </a:lnSpc>
              <a:spcBef>
                <a:spcPts val="803"/>
              </a:spcBef>
            </a:pPr>
            <a:r>
              <a:rPr lang="en-US" sz="1200" dirty="0"/>
              <a:t>- </a:t>
            </a:r>
            <a:r>
              <a:rPr sz="1200" dirty="0" err="1"/>
              <a:t>Kéo</a:t>
            </a:r>
            <a:r>
              <a:rPr sz="1200" spc="-38" dirty="0"/>
              <a:t> </a:t>
            </a:r>
            <a:r>
              <a:rPr sz="1200" dirty="0"/>
              <a:t>dài</a:t>
            </a:r>
            <a:r>
              <a:rPr sz="1200" spc="15" dirty="0"/>
              <a:t> </a:t>
            </a:r>
            <a:r>
              <a:rPr sz="1200" dirty="0"/>
              <a:t>thời</a:t>
            </a:r>
            <a:r>
              <a:rPr sz="1200" spc="-38" dirty="0"/>
              <a:t> </a:t>
            </a:r>
            <a:r>
              <a:rPr sz="1200" dirty="0"/>
              <a:t>gian</a:t>
            </a:r>
            <a:r>
              <a:rPr sz="1200" spc="15" dirty="0"/>
              <a:t> </a:t>
            </a:r>
            <a:r>
              <a:rPr sz="1200" dirty="0"/>
              <a:t>bảo</a:t>
            </a:r>
            <a:r>
              <a:rPr sz="1200" spc="-38" dirty="0"/>
              <a:t> </a:t>
            </a:r>
            <a:r>
              <a:rPr sz="1200" dirty="0"/>
              <a:t>quản</a:t>
            </a:r>
            <a:r>
              <a:rPr sz="1200" spc="15" dirty="0"/>
              <a:t> </a:t>
            </a:r>
            <a:r>
              <a:rPr sz="1200" dirty="0"/>
              <a:t>và</a:t>
            </a:r>
            <a:r>
              <a:rPr sz="1200" spc="-38" dirty="0"/>
              <a:t> </a:t>
            </a:r>
            <a:r>
              <a:rPr sz="1200" dirty="0"/>
              <a:t>tăng</a:t>
            </a:r>
            <a:r>
              <a:rPr sz="1200" spc="15" dirty="0"/>
              <a:t> </a:t>
            </a:r>
            <a:r>
              <a:rPr sz="1200" dirty="0"/>
              <a:t>giá</a:t>
            </a:r>
            <a:r>
              <a:rPr sz="1200" spc="-38" dirty="0"/>
              <a:t> </a:t>
            </a:r>
            <a:r>
              <a:rPr sz="1200" dirty="0"/>
              <a:t>trị</a:t>
            </a:r>
            <a:r>
              <a:rPr sz="1200" spc="-34" dirty="0"/>
              <a:t> </a:t>
            </a:r>
            <a:r>
              <a:rPr sz="1200" dirty="0"/>
              <a:t>thương</a:t>
            </a:r>
            <a:r>
              <a:rPr sz="1200" spc="-34" dirty="0"/>
              <a:t> </a:t>
            </a:r>
            <a:r>
              <a:rPr sz="1200" dirty="0"/>
              <a:t>phẩm</a:t>
            </a:r>
            <a:r>
              <a:rPr sz="1200" spc="34" dirty="0"/>
              <a:t> </a:t>
            </a:r>
            <a:r>
              <a:rPr sz="1200" dirty="0"/>
              <a:t>của</a:t>
            </a:r>
            <a:r>
              <a:rPr sz="1200" spc="-38" dirty="0"/>
              <a:t> </a:t>
            </a:r>
            <a:r>
              <a:rPr sz="1200" dirty="0"/>
              <a:t>sản</a:t>
            </a:r>
            <a:r>
              <a:rPr sz="1200" spc="-38" dirty="0"/>
              <a:t> </a:t>
            </a:r>
            <a:r>
              <a:rPr sz="1200" spc="-8" dirty="0"/>
              <a:t>phẩm.</a:t>
            </a:r>
            <a:endParaRPr sz="1200" dirty="0"/>
          </a:p>
          <a:p>
            <a:pPr marL="33338">
              <a:lnSpc>
                <a:spcPct val="150000"/>
              </a:lnSpc>
              <a:spcBef>
                <a:spcPts val="1088"/>
              </a:spcBef>
            </a:pPr>
            <a:r>
              <a:rPr sz="1200" b="1" dirty="0"/>
              <a:t>a.</a:t>
            </a:r>
            <a:r>
              <a:rPr sz="1200" b="1" spc="15" dirty="0"/>
              <a:t> </a:t>
            </a:r>
            <a:r>
              <a:rPr sz="1200" b="1" dirty="0"/>
              <a:t>Chọn</a:t>
            </a:r>
            <a:r>
              <a:rPr sz="1200" b="1" spc="-26" dirty="0"/>
              <a:t> </a:t>
            </a:r>
            <a:r>
              <a:rPr sz="1200" b="1" dirty="0"/>
              <a:t>lựa</a:t>
            </a:r>
            <a:r>
              <a:rPr sz="1200" b="1" spc="-8" dirty="0"/>
              <a:t> </a:t>
            </a:r>
            <a:r>
              <a:rPr sz="1200" b="1" dirty="0"/>
              <a:t>tiến</a:t>
            </a:r>
            <a:r>
              <a:rPr sz="1200" b="1" spc="-26" dirty="0"/>
              <a:t> </a:t>
            </a:r>
            <a:r>
              <a:rPr sz="1200" b="1" dirty="0"/>
              <a:t>trình</a:t>
            </a:r>
            <a:r>
              <a:rPr sz="1200" b="1" spc="-26" dirty="0"/>
              <a:t> </a:t>
            </a:r>
            <a:r>
              <a:rPr sz="1200" b="1" dirty="0"/>
              <a:t>chế</a:t>
            </a:r>
            <a:r>
              <a:rPr sz="1200" b="1" spc="-8" dirty="0"/>
              <a:t> </a:t>
            </a:r>
            <a:r>
              <a:rPr sz="1200" b="1" dirty="0"/>
              <a:t>biến</a:t>
            </a:r>
            <a:r>
              <a:rPr sz="1200" b="1" spc="-26" dirty="0"/>
              <a:t> </a:t>
            </a:r>
            <a:r>
              <a:rPr sz="1200" b="1" spc="-8" dirty="0"/>
              <a:t>nhiệt</a:t>
            </a:r>
            <a:endParaRPr sz="1200" dirty="0"/>
          </a:p>
          <a:p>
            <a:pPr marL="173831" indent="-107156">
              <a:lnSpc>
                <a:spcPct val="150000"/>
              </a:lnSpc>
              <a:spcBef>
                <a:spcPts val="998"/>
              </a:spcBef>
              <a:buChar char="-"/>
              <a:tabLst>
                <a:tab pos="173831" algn="l"/>
              </a:tabLst>
            </a:pPr>
            <a:r>
              <a:rPr sz="1200" dirty="0"/>
              <a:t>Sản</a:t>
            </a:r>
            <a:r>
              <a:rPr sz="1200" spc="-41" dirty="0"/>
              <a:t> </a:t>
            </a:r>
            <a:r>
              <a:rPr sz="1200" dirty="0"/>
              <a:t>phẩm</a:t>
            </a:r>
            <a:r>
              <a:rPr sz="1200" spc="45" dirty="0"/>
              <a:t> </a:t>
            </a:r>
            <a:r>
              <a:rPr sz="1200" dirty="0"/>
              <a:t>có</a:t>
            </a:r>
            <a:r>
              <a:rPr sz="1200" spc="-26" dirty="0"/>
              <a:t> </a:t>
            </a:r>
            <a:r>
              <a:rPr sz="1200" dirty="0"/>
              <a:t>độ</a:t>
            </a:r>
            <a:r>
              <a:rPr sz="1200" spc="-30" dirty="0"/>
              <a:t> </a:t>
            </a:r>
            <a:r>
              <a:rPr sz="1200" dirty="0"/>
              <a:t>acid</a:t>
            </a:r>
            <a:r>
              <a:rPr sz="1200" spc="23" dirty="0"/>
              <a:t> </a:t>
            </a:r>
            <a:r>
              <a:rPr sz="1200" dirty="0"/>
              <a:t>cao</a:t>
            </a:r>
            <a:r>
              <a:rPr sz="1200" spc="-26" dirty="0"/>
              <a:t> </a:t>
            </a:r>
            <a:r>
              <a:rPr sz="1200" dirty="0"/>
              <a:t>(pH</a:t>
            </a:r>
            <a:r>
              <a:rPr sz="1200" spc="-26" dirty="0"/>
              <a:t> </a:t>
            </a:r>
            <a:r>
              <a:rPr sz="1200" dirty="0"/>
              <a:t>&lt;</a:t>
            </a:r>
            <a:r>
              <a:rPr sz="1200" spc="-11" dirty="0"/>
              <a:t> </a:t>
            </a:r>
            <a:r>
              <a:rPr sz="1200" dirty="0"/>
              <a:t>4,5):</a:t>
            </a:r>
            <a:r>
              <a:rPr sz="1200" spc="8" dirty="0"/>
              <a:t> </a:t>
            </a:r>
            <a:r>
              <a:rPr sz="1200" dirty="0"/>
              <a:t>chế</a:t>
            </a:r>
            <a:r>
              <a:rPr sz="1200" spc="-26" dirty="0"/>
              <a:t> </a:t>
            </a:r>
            <a:r>
              <a:rPr sz="1200" dirty="0"/>
              <a:t>độ</a:t>
            </a:r>
            <a:r>
              <a:rPr sz="1200" spc="-30" dirty="0"/>
              <a:t> </a:t>
            </a:r>
            <a:r>
              <a:rPr sz="1200" dirty="0"/>
              <a:t>xử</a:t>
            </a:r>
            <a:r>
              <a:rPr sz="1200" spc="-11" dirty="0"/>
              <a:t> </a:t>
            </a:r>
            <a:r>
              <a:rPr sz="1200" dirty="0"/>
              <a:t>lý</a:t>
            </a:r>
            <a:r>
              <a:rPr sz="1200" spc="-11" dirty="0"/>
              <a:t> </a:t>
            </a:r>
            <a:r>
              <a:rPr sz="1200" dirty="0"/>
              <a:t>nhiệt</a:t>
            </a:r>
            <a:r>
              <a:rPr sz="1200" spc="64" dirty="0"/>
              <a:t> </a:t>
            </a:r>
            <a:r>
              <a:rPr sz="1200" dirty="0"/>
              <a:t>vừa</a:t>
            </a:r>
            <a:r>
              <a:rPr sz="1200" spc="-34" dirty="0"/>
              <a:t> </a:t>
            </a:r>
            <a:r>
              <a:rPr sz="1200" spc="-8" dirty="0"/>
              <a:t>phải.</a:t>
            </a:r>
            <a:endParaRPr sz="1200" dirty="0"/>
          </a:p>
          <a:p>
            <a:pPr marL="173831" indent="-107156">
              <a:lnSpc>
                <a:spcPct val="150000"/>
              </a:lnSpc>
              <a:spcBef>
                <a:spcPts val="633"/>
              </a:spcBef>
              <a:buChar char="-"/>
              <a:tabLst>
                <a:tab pos="173831" algn="l"/>
              </a:tabLst>
            </a:pPr>
            <a:r>
              <a:rPr sz="1200" dirty="0"/>
              <a:t>Sản</a:t>
            </a:r>
            <a:r>
              <a:rPr sz="1200" spc="-30" dirty="0"/>
              <a:t> </a:t>
            </a:r>
            <a:r>
              <a:rPr sz="1200" dirty="0"/>
              <a:t>phẩm</a:t>
            </a:r>
            <a:r>
              <a:rPr sz="1200" spc="49" dirty="0"/>
              <a:t> </a:t>
            </a:r>
            <a:r>
              <a:rPr sz="1200" dirty="0"/>
              <a:t>có</a:t>
            </a:r>
            <a:r>
              <a:rPr sz="1200" spc="-23" dirty="0"/>
              <a:t> </a:t>
            </a:r>
            <a:r>
              <a:rPr sz="1200" dirty="0"/>
              <a:t>độ</a:t>
            </a:r>
            <a:r>
              <a:rPr sz="1200" spc="-30" dirty="0"/>
              <a:t> </a:t>
            </a:r>
            <a:r>
              <a:rPr sz="1200" dirty="0"/>
              <a:t>acid</a:t>
            </a:r>
            <a:r>
              <a:rPr sz="1200" spc="30" dirty="0"/>
              <a:t> </a:t>
            </a:r>
            <a:r>
              <a:rPr sz="1200" dirty="0"/>
              <a:t>trung</a:t>
            </a:r>
            <a:r>
              <a:rPr sz="1200" spc="-23" dirty="0"/>
              <a:t> </a:t>
            </a:r>
            <a:r>
              <a:rPr sz="1200" dirty="0"/>
              <a:t>bình</a:t>
            </a:r>
            <a:r>
              <a:rPr sz="1200" spc="-23" dirty="0"/>
              <a:t> </a:t>
            </a:r>
            <a:r>
              <a:rPr sz="1200" dirty="0"/>
              <a:t>(pH</a:t>
            </a:r>
            <a:r>
              <a:rPr sz="1200" spc="30" dirty="0"/>
              <a:t> </a:t>
            </a:r>
            <a:r>
              <a:rPr sz="1200" dirty="0"/>
              <a:t>=</a:t>
            </a:r>
            <a:r>
              <a:rPr sz="1200" spc="-64" dirty="0"/>
              <a:t> </a:t>
            </a:r>
            <a:r>
              <a:rPr sz="1200" dirty="0"/>
              <a:t>4,5</a:t>
            </a:r>
            <a:r>
              <a:rPr sz="1200" spc="-23" dirty="0"/>
              <a:t> </a:t>
            </a:r>
            <a:r>
              <a:rPr sz="1200" dirty="0"/>
              <a:t>–</a:t>
            </a:r>
            <a:r>
              <a:rPr sz="1200" spc="-26" dirty="0"/>
              <a:t> </a:t>
            </a:r>
            <a:r>
              <a:rPr sz="1200" spc="-15" dirty="0"/>
              <a:t>5,3)</a:t>
            </a:r>
            <a:endParaRPr sz="1200" dirty="0"/>
          </a:p>
          <a:p>
            <a:pPr marL="123825">
              <a:lnSpc>
                <a:spcPct val="150000"/>
              </a:lnSpc>
              <a:spcBef>
                <a:spcPts val="633"/>
              </a:spcBef>
            </a:pPr>
            <a:r>
              <a:rPr sz="1200" dirty="0"/>
              <a:t>Tiến</a:t>
            </a:r>
            <a:r>
              <a:rPr sz="1200" spc="30" dirty="0"/>
              <a:t> </a:t>
            </a:r>
            <a:r>
              <a:rPr sz="1200" dirty="0"/>
              <a:t>trình</a:t>
            </a:r>
            <a:r>
              <a:rPr sz="1200" spc="38" dirty="0"/>
              <a:t> </a:t>
            </a:r>
            <a:r>
              <a:rPr sz="1200" dirty="0"/>
              <a:t>tiệt</a:t>
            </a:r>
            <a:r>
              <a:rPr sz="1200" spc="75" dirty="0"/>
              <a:t> </a:t>
            </a:r>
            <a:r>
              <a:rPr sz="1200" dirty="0"/>
              <a:t>trùng</a:t>
            </a:r>
            <a:r>
              <a:rPr sz="1200" spc="86" dirty="0"/>
              <a:t> </a:t>
            </a:r>
            <a:r>
              <a:rPr sz="1200" dirty="0"/>
              <a:t>nhiệt</a:t>
            </a:r>
            <a:r>
              <a:rPr sz="1200" spc="75" dirty="0"/>
              <a:t> </a:t>
            </a:r>
            <a:r>
              <a:rPr sz="1200" dirty="0"/>
              <a:t>đòi</a:t>
            </a:r>
            <a:r>
              <a:rPr sz="1200" spc="38" dirty="0"/>
              <a:t> </a:t>
            </a:r>
            <a:r>
              <a:rPr sz="1200" dirty="0"/>
              <a:t>hỏi</a:t>
            </a:r>
            <a:r>
              <a:rPr sz="1200" spc="38" dirty="0"/>
              <a:t> </a:t>
            </a:r>
            <a:r>
              <a:rPr sz="1200" dirty="0"/>
              <a:t>phải</a:t>
            </a:r>
            <a:r>
              <a:rPr sz="1200" spc="41" dirty="0"/>
              <a:t> </a:t>
            </a:r>
            <a:r>
              <a:rPr sz="1200" dirty="0"/>
              <a:t>kiểm</a:t>
            </a:r>
            <a:r>
              <a:rPr sz="1200" spc="60" dirty="0"/>
              <a:t> </a:t>
            </a:r>
            <a:r>
              <a:rPr sz="1200" dirty="0"/>
              <a:t>soát</a:t>
            </a:r>
            <a:r>
              <a:rPr sz="1200" spc="75" dirty="0"/>
              <a:t> </a:t>
            </a:r>
            <a:r>
              <a:rPr sz="1200" dirty="0"/>
              <a:t>cẩn</a:t>
            </a:r>
            <a:r>
              <a:rPr sz="1200" spc="38" dirty="0"/>
              <a:t> </a:t>
            </a:r>
            <a:r>
              <a:rPr sz="1200" dirty="0"/>
              <a:t>thận</a:t>
            </a:r>
            <a:r>
              <a:rPr sz="1200" spc="34" dirty="0"/>
              <a:t> </a:t>
            </a:r>
            <a:r>
              <a:rPr sz="1200" dirty="0"/>
              <a:t>(thường</a:t>
            </a:r>
            <a:r>
              <a:rPr sz="1200" spc="38" dirty="0"/>
              <a:t> </a:t>
            </a:r>
            <a:r>
              <a:rPr sz="1200" dirty="0"/>
              <a:t>dựa</a:t>
            </a:r>
            <a:r>
              <a:rPr sz="1200" spc="38" dirty="0"/>
              <a:t> </a:t>
            </a:r>
            <a:r>
              <a:rPr sz="1200" spc="-15" dirty="0"/>
              <a:t>trên</a:t>
            </a:r>
            <a:endParaRPr sz="1200" dirty="0"/>
          </a:p>
          <a:p>
            <a:pPr marL="123825">
              <a:lnSpc>
                <a:spcPct val="150000"/>
              </a:lnSpc>
              <a:spcBef>
                <a:spcPts val="15"/>
              </a:spcBef>
            </a:pPr>
            <a:r>
              <a:rPr sz="1200" dirty="0"/>
              <a:t>sự</a:t>
            </a:r>
            <a:r>
              <a:rPr sz="1200" spc="-34" dirty="0"/>
              <a:t> </a:t>
            </a:r>
            <a:r>
              <a:rPr sz="1200" dirty="0"/>
              <a:t>phá</a:t>
            </a:r>
            <a:r>
              <a:rPr sz="1200" spc="-38" dirty="0"/>
              <a:t> </a:t>
            </a:r>
            <a:r>
              <a:rPr sz="1200" dirty="0"/>
              <a:t>hủy</a:t>
            </a:r>
            <a:r>
              <a:rPr sz="1200" spc="26" dirty="0"/>
              <a:t> </a:t>
            </a:r>
            <a:r>
              <a:rPr sz="1200" dirty="0"/>
              <a:t>bào</a:t>
            </a:r>
            <a:r>
              <a:rPr sz="1200" spc="-38" dirty="0"/>
              <a:t> </a:t>
            </a:r>
            <a:r>
              <a:rPr sz="1200" dirty="0"/>
              <a:t>tử</a:t>
            </a:r>
            <a:r>
              <a:rPr sz="1200" spc="-23" dirty="0"/>
              <a:t> </a:t>
            </a:r>
            <a:r>
              <a:rPr sz="1200" i="1" dirty="0"/>
              <a:t>Clostridium</a:t>
            </a:r>
            <a:r>
              <a:rPr sz="1200" i="1" spc="26" dirty="0"/>
              <a:t> </a:t>
            </a:r>
            <a:r>
              <a:rPr sz="1200" i="1" spc="-8" dirty="0"/>
              <a:t>botulinum</a:t>
            </a:r>
            <a:r>
              <a:rPr sz="1200" spc="-8" dirty="0"/>
              <a:t>).</a:t>
            </a:r>
            <a:endParaRPr sz="1200" dirty="0"/>
          </a:p>
          <a:p>
            <a:pPr marL="173831" indent="-107156">
              <a:lnSpc>
                <a:spcPct val="150000"/>
              </a:lnSpc>
              <a:spcBef>
                <a:spcPts val="799"/>
              </a:spcBef>
              <a:buChar char="-"/>
              <a:tabLst>
                <a:tab pos="173831" algn="l"/>
              </a:tabLst>
            </a:pPr>
            <a:r>
              <a:rPr sz="1200" dirty="0"/>
              <a:t>Sản</a:t>
            </a:r>
            <a:r>
              <a:rPr sz="1200" spc="-45" dirty="0"/>
              <a:t> </a:t>
            </a:r>
            <a:r>
              <a:rPr sz="1200" dirty="0"/>
              <a:t>phẩm</a:t>
            </a:r>
            <a:r>
              <a:rPr sz="1200" spc="34" dirty="0"/>
              <a:t> </a:t>
            </a:r>
            <a:r>
              <a:rPr sz="1200" dirty="0"/>
              <a:t>có</a:t>
            </a:r>
            <a:r>
              <a:rPr sz="1200" spc="-34" dirty="0"/>
              <a:t> </a:t>
            </a:r>
            <a:r>
              <a:rPr sz="1200" dirty="0"/>
              <a:t>độ</a:t>
            </a:r>
            <a:r>
              <a:rPr sz="1200" spc="-34" dirty="0"/>
              <a:t> </a:t>
            </a:r>
            <a:r>
              <a:rPr sz="1200" dirty="0"/>
              <a:t>acid</a:t>
            </a:r>
            <a:r>
              <a:rPr sz="1200" spc="15" dirty="0"/>
              <a:t> </a:t>
            </a:r>
            <a:r>
              <a:rPr sz="1200" dirty="0"/>
              <a:t>thấp</a:t>
            </a:r>
            <a:r>
              <a:rPr sz="1200" spc="-30" dirty="0"/>
              <a:t> </a:t>
            </a:r>
            <a:r>
              <a:rPr sz="1200" dirty="0"/>
              <a:t>(pH&gt;5,3): yêu</a:t>
            </a:r>
            <a:r>
              <a:rPr sz="1200" spc="19" dirty="0"/>
              <a:t> </a:t>
            </a:r>
            <a:r>
              <a:rPr sz="1200" dirty="0"/>
              <a:t>cầu</a:t>
            </a:r>
            <a:r>
              <a:rPr sz="1200" spc="-34" dirty="0"/>
              <a:t> </a:t>
            </a:r>
            <a:r>
              <a:rPr sz="1200" dirty="0"/>
              <a:t>chế</a:t>
            </a:r>
            <a:r>
              <a:rPr sz="1200" spc="-34" dirty="0"/>
              <a:t> </a:t>
            </a:r>
            <a:r>
              <a:rPr sz="1200" dirty="0"/>
              <a:t>độ</a:t>
            </a:r>
            <a:r>
              <a:rPr sz="1200" spc="19" dirty="0"/>
              <a:t> </a:t>
            </a:r>
            <a:r>
              <a:rPr sz="1200" dirty="0"/>
              <a:t>xử</a:t>
            </a:r>
            <a:r>
              <a:rPr sz="1200" spc="-71" dirty="0"/>
              <a:t> </a:t>
            </a:r>
            <a:r>
              <a:rPr sz="1200" dirty="0"/>
              <a:t>lý</a:t>
            </a:r>
            <a:r>
              <a:rPr sz="1200" spc="-15" dirty="0"/>
              <a:t> </a:t>
            </a:r>
            <a:r>
              <a:rPr sz="1200" dirty="0"/>
              <a:t>nhiệt</a:t>
            </a:r>
            <a:r>
              <a:rPr sz="1200" spc="53" dirty="0"/>
              <a:t> </a:t>
            </a:r>
            <a:r>
              <a:rPr sz="1200" spc="-15" dirty="0"/>
              <a:t>cao.</a:t>
            </a:r>
            <a:endParaRPr sz="1200" dirty="0"/>
          </a:p>
        </p:txBody>
      </p:sp>
      <p:sp>
        <p:nvSpPr>
          <p:cNvPr id="10" name="object 3">
            <a:extLst>
              <a:ext uri="{FF2B5EF4-FFF2-40B4-BE49-F238E27FC236}">
                <a16:creationId xmlns:a16="http://schemas.microsoft.com/office/drawing/2014/main" id="{F5C35F83-9C27-39D7-DF3D-38E9ED35366F}"/>
              </a:ext>
            </a:extLst>
          </p:cNvPr>
          <p:cNvSpPr txBox="1">
            <a:spLocks/>
          </p:cNvSpPr>
          <p:nvPr/>
        </p:nvSpPr>
        <p:spPr>
          <a:xfrm>
            <a:off x="877985" y="438933"/>
            <a:ext cx="7371543"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87306" y="1102929"/>
            <a:ext cx="8169385" cy="3892828"/>
          </a:xfrm>
          <a:prstGeom prst="rect">
            <a:avLst/>
          </a:prstGeom>
        </p:spPr>
        <p:txBody>
          <a:bodyPr vert="horz" wrap="square" lIns="0" tIns="8096" rIns="0" bIns="0" rtlCol="0">
            <a:spAutoFit/>
          </a:bodyPr>
          <a:lstStyle/>
          <a:p>
            <a:pPr marL="38100" lvl="2">
              <a:spcBef>
                <a:spcPts val="623"/>
              </a:spcBef>
              <a:tabLst>
                <a:tab pos="465773" algn="l"/>
              </a:tabLst>
            </a:pPr>
            <a:r>
              <a:rPr sz="1350" b="1" i="1" dirty="0" err="1">
                <a:solidFill>
                  <a:srgbClr val="009900"/>
                </a:solidFill>
              </a:rPr>
              <a:t>Sản</a:t>
            </a:r>
            <a:r>
              <a:rPr sz="1350" b="1" i="1" spc="23" dirty="0">
                <a:solidFill>
                  <a:srgbClr val="009900"/>
                </a:solidFill>
              </a:rPr>
              <a:t> </a:t>
            </a:r>
            <a:r>
              <a:rPr sz="1350" b="1" i="1" dirty="0">
                <a:solidFill>
                  <a:srgbClr val="009900"/>
                </a:solidFill>
              </a:rPr>
              <a:t>phẩm</a:t>
            </a:r>
            <a:r>
              <a:rPr sz="1350" b="1" i="1" spc="-60" dirty="0">
                <a:solidFill>
                  <a:srgbClr val="009900"/>
                </a:solidFill>
              </a:rPr>
              <a:t> </a:t>
            </a:r>
            <a:r>
              <a:rPr sz="1350" b="1" i="1" dirty="0">
                <a:solidFill>
                  <a:srgbClr val="009900"/>
                </a:solidFill>
              </a:rPr>
              <a:t>cá</a:t>
            </a:r>
            <a:r>
              <a:rPr sz="1350" b="1" i="1" spc="53" dirty="0">
                <a:solidFill>
                  <a:srgbClr val="009900"/>
                </a:solidFill>
              </a:rPr>
              <a:t> </a:t>
            </a:r>
            <a:r>
              <a:rPr sz="1350" b="1" i="1" dirty="0">
                <a:solidFill>
                  <a:srgbClr val="009900"/>
                </a:solidFill>
              </a:rPr>
              <a:t>đóng</a:t>
            </a:r>
            <a:r>
              <a:rPr sz="1350" b="1" i="1" spc="-75" dirty="0">
                <a:solidFill>
                  <a:srgbClr val="009900"/>
                </a:solidFill>
              </a:rPr>
              <a:t> </a:t>
            </a:r>
            <a:r>
              <a:rPr sz="1350" b="1" i="1" spc="-19" dirty="0">
                <a:solidFill>
                  <a:srgbClr val="009900"/>
                </a:solidFill>
              </a:rPr>
              <a:t>hộp</a:t>
            </a:r>
            <a:endParaRPr sz="1350" dirty="0"/>
          </a:p>
          <a:p>
            <a:pPr marL="95250">
              <a:spcBef>
                <a:spcPts val="814"/>
              </a:spcBef>
            </a:pPr>
            <a:r>
              <a:rPr sz="1350" b="1" dirty="0"/>
              <a:t>b.</a:t>
            </a:r>
            <a:r>
              <a:rPr sz="1350" b="1" spc="-11" dirty="0"/>
              <a:t> </a:t>
            </a:r>
            <a:r>
              <a:rPr sz="1350" b="1" dirty="0"/>
              <a:t>Quá</a:t>
            </a:r>
            <a:r>
              <a:rPr sz="1350" b="1" spc="-49" dirty="0"/>
              <a:t> </a:t>
            </a:r>
            <a:r>
              <a:rPr sz="1350" b="1" dirty="0"/>
              <a:t>trình</a:t>
            </a:r>
            <a:r>
              <a:rPr sz="1350" b="1" spc="-4" dirty="0"/>
              <a:t> </a:t>
            </a:r>
            <a:r>
              <a:rPr sz="1350" b="1" dirty="0"/>
              <a:t>chế</a:t>
            </a:r>
            <a:r>
              <a:rPr sz="1350" b="1" spc="11" dirty="0"/>
              <a:t> </a:t>
            </a:r>
            <a:r>
              <a:rPr sz="1350" b="1" dirty="0"/>
              <a:t>biến</a:t>
            </a:r>
            <a:r>
              <a:rPr sz="1350" b="1" spc="-4" dirty="0"/>
              <a:t> </a:t>
            </a:r>
            <a:r>
              <a:rPr sz="1350" b="1" spc="-15" dirty="0"/>
              <a:t>nhiệt</a:t>
            </a:r>
            <a:endParaRPr sz="1350" dirty="0"/>
          </a:p>
          <a:p>
            <a:pPr marL="293846" lvl="3" indent="-198596">
              <a:spcBef>
                <a:spcPts val="1084"/>
              </a:spcBef>
              <a:buAutoNum type="romanLcParenBoth"/>
              <a:tabLst>
                <a:tab pos="293846" algn="l"/>
              </a:tabLst>
            </a:pPr>
            <a:r>
              <a:rPr sz="1350" i="1" dirty="0"/>
              <a:t>Quá</a:t>
            </a:r>
            <a:r>
              <a:rPr sz="1350" i="1" spc="-45" dirty="0"/>
              <a:t> </a:t>
            </a:r>
            <a:r>
              <a:rPr sz="1350" i="1" dirty="0"/>
              <a:t>trình</a:t>
            </a:r>
            <a:r>
              <a:rPr sz="1350" i="1" spc="-38" dirty="0"/>
              <a:t> </a:t>
            </a:r>
            <a:r>
              <a:rPr sz="1350" i="1" dirty="0"/>
              <a:t>truyền</a:t>
            </a:r>
            <a:r>
              <a:rPr sz="1350" i="1" spc="-38" dirty="0"/>
              <a:t> </a:t>
            </a:r>
            <a:r>
              <a:rPr sz="1350" i="1" dirty="0"/>
              <a:t>nhiệt</a:t>
            </a:r>
            <a:r>
              <a:rPr sz="1350" i="1" spc="45" dirty="0"/>
              <a:t> </a:t>
            </a:r>
            <a:r>
              <a:rPr sz="1350" i="1" dirty="0"/>
              <a:t>trong</a:t>
            </a:r>
            <a:r>
              <a:rPr sz="1350" i="1" spc="-38" dirty="0"/>
              <a:t> </a:t>
            </a:r>
            <a:r>
              <a:rPr sz="1350" i="1" dirty="0"/>
              <a:t>sản</a:t>
            </a:r>
            <a:r>
              <a:rPr sz="1350" i="1" spc="-34" dirty="0"/>
              <a:t> </a:t>
            </a:r>
            <a:r>
              <a:rPr sz="1350" i="1" dirty="0"/>
              <a:t>phẩm</a:t>
            </a:r>
            <a:r>
              <a:rPr sz="1350" i="1" spc="30" dirty="0"/>
              <a:t> </a:t>
            </a:r>
            <a:r>
              <a:rPr sz="1350" i="1" dirty="0"/>
              <a:t>đồ</a:t>
            </a:r>
            <a:r>
              <a:rPr sz="1350" i="1" spc="-38" dirty="0"/>
              <a:t> </a:t>
            </a:r>
            <a:r>
              <a:rPr sz="1350" i="1" dirty="0"/>
              <a:t>hộp</a:t>
            </a:r>
            <a:r>
              <a:rPr sz="1350" i="1" spc="15" dirty="0"/>
              <a:t> </a:t>
            </a:r>
            <a:r>
              <a:rPr sz="1350" i="1" spc="-19" dirty="0"/>
              <a:t>cá</a:t>
            </a:r>
            <a:endParaRPr sz="1350" dirty="0"/>
          </a:p>
          <a:p>
            <a:pPr marL="152400">
              <a:spcBef>
                <a:spcPts val="1084"/>
              </a:spcBef>
            </a:pPr>
            <a:r>
              <a:rPr sz="1350" dirty="0"/>
              <a:t>-</a:t>
            </a:r>
            <a:r>
              <a:rPr sz="1350" spc="-26" dirty="0"/>
              <a:t> </a:t>
            </a:r>
            <a:r>
              <a:rPr sz="1350" dirty="0"/>
              <a:t>Ở</a:t>
            </a:r>
            <a:r>
              <a:rPr sz="1350" spc="-49" dirty="0"/>
              <a:t> </a:t>
            </a:r>
            <a:r>
              <a:rPr sz="1350" dirty="0"/>
              <a:t>cá,</a:t>
            </a:r>
            <a:r>
              <a:rPr sz="1350" spc="-53" dirty="0"/>
              <a:t> </a:t>
            </a:r>
            <a:r>
              <a:rPr sz="1350" dirty="0"/>
              <a:t>quá</a:t>
            </a:r>
            <a:r>
              <a:rPr sz="1350" spc="15" dirty="0"/>
              <a:t> </a:t>
            </a:r>
            <a:r>
              <a:rPr sz="1350" dirty="0"/>
              <a:t>trình</a:t>
            </a:r>
            <a:r>
              <a:rPr sz="1350" spc="-34" dirty="0"/>
              <a:t> </a:t>
            </a:r>
            <a:r>
              <a:rPr sz="1350" dirty="0"/>
              <a:t>truyền</a:t>
            </a:r>
            <a:r>
              <a:rPr sz="1350" spc="-34" dirty="0"/>
              <a:t> </a:t>
            </a:r>
            <a:r>
              <a:rPr sz="1350" dirty="0"/>
              <a:t>nhiệt</a:t>
            </a:r>
            <a:r>
              <a:rPr sz="1350" spc="49" dirty="0"/>
              <a:t> </a:t>
            </a:r>
            <a:r>
              <a:rPr sz="1350" dirty="0"/>
              <a:t>bằng</a:t>
            </a:r>
            <a:r>
              <a:rPr sz="1350" spc="15" dirty="0"/>
              <a:t> </a:t>
            </a:r>
            <a:r>
              <a:rPr sz="1350" dirty="0"/>
              <a:t>dẫn</a:t>
            </a:r>
            <a:r>
              <a:rPr sz="1350" spc="-34" dirty="0"/>
              <a:t> </a:t>
            </a:r>
            <a:r>
              <a:rPr sz="1350" dirty="0"/>
              <a:t>nhiệt</a:t>
            </a:r>
            <a:r>
              <a:rPr sz="1350" spc="49" dirty="0"/>
              <a:t> </a:t>
            </a:r>
            <a:r>
              <a:rPr sz="1350" dirty="0"/>
              <a:t>chiếm</a:t>
            </a:r>
            <a:r>
              <a:rPr sz="1350" spc="38" dirty="0"/>
              <a:t> </a:t>
            </a:r>
            <a:r>
              <a:rPr sz="1350" dirty="0"/>
              <a:t>ưu</a:t>
            </a:r>
            <a:r>
              <a:rPr sz="1350" spc="-38" dirty="0"/>
              <a:t> </a:t>
            </a:r>
            <a:r>
              <a:rPr sz="1350" spc="-19" dirty="0"/>
              <a:t>thế</a:t>
            </a:r>
            <a:endParaRPr sz="1350" dirty="0"/>
          </a:p>
          <a:p>
            <a:pPr marL="95250" marR="13335">
              <a:lnSpc>
                <a:spcPct val="100800"/>
              </a:lnSpc>
              <a:spcBef>
                <a:spcPts val="1073"/>
              </a:spcBef>
            </a:pPr>
            <a:r>
              <a:rPr sz="1350" dirty="0"/>
              <a:t>-</a:t>
            </a:r>
            <a:r>
              <a:rPr sz="1350" spc="146" dirty="0"/>
              <a:t> </a:t>
            </a:r>
            <a:r>
              <a:rPr sz="1350" dirty="0"/>
              <a:t>Để</a:t>
            </a:r>
            <a:r>
              <a:rPr sz="1350" spc="139" dirty="0"/>
              <a:t> </a:t>
            </a:r>
            <a:r>
              <a:rPr sz="1350" dirty="0"/>
              <a:t>tránh</a:t>
            </a:r>
            <a:r>
              <a:rPr sz="1350" spc="139" dirty="0"/>
              <a:t> </a:t>
            </a:r>
            <a:r>
              <a:rPr sz="1350" dirty="0"/>
              <a:t>cá</a:t>
            </a:r>
            <a:r>
              <a:rPr sz="1350" spc="139" dirty="0"/>
              <a:t> </a:t>
            </a:r>
            <a:r>
              <a:rPr sz="1350" dirty="0"/>
              <a:t>bị</a:t>
            </a:r>
            <a:r>
              <a:rPr sz="1350" spc="139" dirty="0"/>
              <a:t> </a:t>
            </a:r>
            <a:r>
              <a:rPr sz="1350" dirty="0"/>
              <a:t>quá</a:t>
            </a:r>
            <a:r>
              <a:rPr sz="1350" spc="139" dirty="0"/>
              <a:t> </a:t>
            </a:r>
            <a:r>
              <a:rPr sz="1350" dirty="0"/>
              <a:t>nhiệt</a:t>
            </a:r>
            <a:r>
              <a:rPr sz="1350" spc="176" dirty="0"/>
              <a:t> </a:t>
            </a:r>
            <a:r>
              <a:rPr sz="1350" dirty="0"/>
              <a:t>ở</a:t>
            </a:r>
            <a:r>
              <a:rPr sz="1350" spc="169" dirty="0"/>
              <a:t> </a:t>
            </a:r>
            <a:r>
              <a:rPr sz="1350" dirty="0"/>
              <a:t>điểm</a:t>
            </a:r>
            <a:r>
              <a:rPr sz="1350" spc="158" dirty="0"/>
              <a:t> </a:t>
            </a:r>
            <a:r>
              <a:rPr sz="1350" dirty="0"/>
              <a:t>gần</a:t>
            </a:r>
            <a:r>
              <a:rPr sz="1350" spc="139" dirty="0"/>
              <a:t> </a:t>
            </a:r>
            <a:r>
              <a:rPr sz="1350" dirty="0"/>
              <a:t>vách</a:t>
            </a:r>
            <a:r>
              <a:rPr sz="1350" spc="139" dirty="0"/>
              <a:t> </a:t>
            </a:r>
            <a:r>
              <a:rPr sz="1350" dirty="0"/>
              <a:t>hộp</a:t>
            </a:r>
            <a:r>
              <a:rPr sz="1350" spc="139" dirty="0"/>
              <a:t> </a:t>
            </a:r>
            <a:r>
              <a:rPr sz="1350" dirty="0"/>
              <a:t>và</a:t>
            </a:r>
            <a:r>
              <a:rPr sz="1350" spc="143" dirty="0"/>
              <a:t> </a:t>
            </a:r>
            <a:r>
              <a:rPr sz="1350" dirty="0"/>
              <a:t>để</a:t>
            </a:r>
            <a:r>
              <a:rPr sz="1350" spc="139" dirty="0"/>
              <a:t> </a:t>
            </a:r>
            <a:r>
              <a:rPr sz="1350" dirty="0"/>
              <a:t>gia</a:t>
            </a:r>
            <a:r>
              <a:rPr sz="1350" spc="135" dirty="0"/>
              <a:t> </a:t>
            </a:r>
            <a:r>
              <a:rPr sz="1350" dirty="0"/>
              <a:t>tăng</a:t>
            </a:r>
            <a:r>
              <a:rPr sz="1350" spc="139" dirty="0"/>
              <a:t> </a:t>
            </a:r>
            <a:r>
              <a:rPr sz="1350" dirty="0"/>
              <a:t>tốc</a:t>
            </a:r>
            <a:r>
              <a:rPr sz="1350" spc="158" dirty="0"/>
              <a:t> </a:t>
            </a:r>
            <a:r>
              <a:rPr sz="1350" dirty="0"/>
              <a:t>độ</a:t>
            </a:r>
            <a:r>
              <a:rPr sz="1350" spc="139" dirty="0"/>
              <a:t> </a:t>
            </a:r>
            <a:r>
              <a:rPr sz="1350" spc="-8" dirty="0"/>
              <a:t>truyền </a:t>
            </a:r>
            <a:r>
              <a:rPr sz="1350" dirty="0"/>
              <a:t>nhiệt</a:t>
            </a:r>
            <a:r>
              <a:rPr sz="1350" spc="34" dirty="0"/>
              <a:t> </a:t>
            </a:r>
            <a:r>
              <a:rPr sz="1350" dirty="0"/>
              <a:t>đến</a:t>
            </a:r>
            <a:r>
              <a:rPr sz="1350" spc="-45" dirty="0"/>
              <a:t> </a:t>
            </a:r>
            <a:r>
              <a:rPr sz="1350" dirty="0"/>
              <a:t>điểm</a:t>
            </a:r>
            <a:r>
              <a:rPr sz="1350" spc="19" dirty="0"/>
              <a:t> </a:t>
            </a:r>
            <a:r>
              <a:rPr sz="1350" dirty="0"/>
              <a:t>nguội</a:t>
            </a:r>
            <a:r>
              <a:rPr sz="1350" spc="4" dirty="0"/>
              <a:t> </a:t>
            </a:r>
            <a:r>
              <a:rPr sz="1350" dirty="0"/>
              <a:t>nhất,</a:t>
            </a:r>
            <a:r>
              <a:rPr sz="1350" spc="-11" dirty="0"/>
              <a:t> </a:t>
            </a:r>
            <a:r>
              <a:rPr sz="1350" dirty="0"/>
              <a:t>sauce,</a:t>
            </a:r>
            <a:r>
              <a:rPr sz="1350" spc="38" dirty="0"/>
              <a:t> </a:t>
            </a:r>
            <a:r>
              <a:rPr sz="1350" dirty="0"/>
              <a:t>dầu</a:t>
            </a:r>
            <a:r>
              <a:rPr sz="1350" spc="-45" dirty="0"/>
              <a:t> </a:t>
            </a:r>
            <a:r>
              <a:rPr sz="1350" dirty="0"/>
              <a:t>hoặc</a:t>
            </a:r>
            <a:r>
              <a:rPr sz="1350" spc="19" dirty="0"/>
              <a:t> </a:t>
            </a:r>
            <a:r>
              <a:rPr sz="1350" dirty="0"/>
              <a:t>nước</a:t>
            </a:r>
            <a:r>
              <a:rPr sz="1350" spc="-34" dirty="0"/>
              <a:t> </a:t>
            </a:r>
            <a:r>
              <a:rPr sz="1350" dirty="0"/>
              <a:t>muối</a:t>
            </a:r>
            <a:r>
              <a:rPr sz="1350" spc="-45" dirty="0"/>
              <a:t> </a:t>
            </a:r>
            <a:r>
              <a:rPr sz="1350" dirty="0"/>
              <a:t>được</a:t>
            </a:r>
            <a:r>
              <a:rPr sz="1350" spc="-34" dirty="0"/>
              <a:t> </a:t>
            </a:r>
            <a:r>
              <a:rPr sz="1350" dirty="0"/>
              <a:t>bổ</a:t>
            </a:r>
            <a:r>
              <a:rPr sz="1350" spc="-45" dirty="0"/>
              <a:t> </a:t>
            </a:r>
            <a:r>
              <a:rPr sz="1350" dirty="0"/>
              <a:t>sung</a:t>
            </a:r>
            <a:r>
              <a:rPr sz="1350" spc="4" dirty="0"/>
              <a:t> </a:t>
            </a:r>
            <a:r>
              <a:rPr sz="1350" dirty="0"/>
              <a:t>vào</a:t>
            </a:r>
            <a:r>
              <a:rPr sz="1350" spc="-45" dirty="0"/>
              <a:t> </a:t>
            </a:r>
            <a:r>
              <a:rPr sz="1350" spc="-15" dirty="0"/>
              <a:t>hộp.</a:t>
            </a:r>
            <a:endParaRPr sz="1350" dirty="0"/>
          </a:p>
          <a:p>
            <a:pPr>
              <a:spcBef>
                <a:spcPts val="236"/>
              </a:spcBef>
            </a:pPr>
            <a:endParaRPr sz="1350" dirty="0"/>
          </a:p>
          <a:p>
            <a:pPr marL="330041" indent="-234791">
              <a:buAutoNum type="romanLcParenBoth" startAt="2"/>
              <a:tabLst>
                <a:tab pos="330041" algn="l"/>
              </a:tabLst>
            </a:pPr>
            <a:r>
              <a:rPr sz="1350" i="1" dirty="0"/>
              <a:t>Ảnh</a:t>
            </a:r>
            <a:r>
              <a:rPr sz="1350" i="1" spc="11" dirty="0"/>
              <a:t> </a:t>
            </a:r>
            <a:r>
              <a:rPr sz="1350" i="1" dirty="0"/>
              <a:t>hưởng</a:t>
            </a:r>
            <a:r>
              <a:rPr sz="1350" i="1" spc="-38" dirty="0"/>
              <a:t> </a:t>
            </a:r>
            <a:r>
              <a:rPr sz="1350" i="1" dirty="0"/>
              <a:t>của</a:t>
            </a:r>
            <a:r>
              <a:rPr sz="1350" i="1" spc="-34" dirty="0"/>
              <a:t> </a:t>
            </a:r>
            <a:r>
              <a:rPr sz="1350" i="1" dirty="0"/>
              <a:t>nhiệt</a:t>
            </a:r>
            <a:r>
              <a:rPr sz="1350" i="1" spc="53" dirty="0"/>
              <a:t> </a:t>
            </a:r>
            <a:r>
              <a:rPr sz="1350" i="1" dirty="0"/>
              <a:t>độ</a:t>
            </a:r>
            <a:r>
              <a:rPr sz="1350" i="1" spc="-34" dirty="0"/>
              <a:t> </a:t>
            </a:r>
            <a:r>
              <a:rPr sz="1350" i="1" dirty="0"/>
              <a:t>chế</a:t>
            </a:r>
            <a:r>
              <a:rPr sz="1350" i="1" spc="19" dirty="0"/>
              <a:t> </a:t>
            </a:r>
            <a:r>
              <a:rPr sz="1350" i="1" spc="-15" dirty="0"/>
              <a:t>biến</a:t>
            </a:r>
            <a:endParaRPr sz="1350" dirty="0"/>
          </a:p>
          <a:p>
            <a:pPr marL="202406" lvl="1" indent="-107156">
              <a:spcBef>
                <a:spcPts val="1534"/>
              </a:spcBef>
              <a:buChar char="-"/>
              <a:tabLst>
                <a:tab pos="202406" algn="l"/>
              </a:tabLst>
            </a:pPr>
            <a:r>
              <a:rPr sz="1350" dirty="0"/>
              <a:t>Nhiệt</a:t>
            </a:r>
            <a:r>
              <a:rPr sz="1350" spc="-15" dirty="0"/>
              <a:t> </a:t>
            </a:r>
            <a:r>
              <a:rPr sz="1350" dirty="0"/>
              <a:t>độ</a:t>
            </a:r>
            <a:r>
              <a:rPr sz="1350" spc="15" dirty="0"/>
              <a:t> </a:t>
            </a:r>
            <a:r>
              <a:rPr sz="1350" dirty="0"/>
              <a:t>làm</a:t>
            </a:r>
            <a:r>
              <a:rPr sz="1350" spc="-19" dirty="0"/>
              <a:t> </a:t>
            </a:r>
            <a:r>
              <a:rPr sz="1350" dirty="0"/>
              <a:t>cho</a:t>
            </a:r>
            <a:r>
              <a:rPr sz="1350" spc="-38" dirty="0"/>
              <a:t> </a:t>
            </a:r>
            <a:r>
              <a:rPr sz="1350" dirty="0"/>
              <a:t>cá</a:t>
            </a:r>
            <a:r>
              <a:rPr sz="1350" spc="-41" dirty="0"/>
              <a:t> </a:t>
            </a:r>
            <a:r>
              <a:rPr sz="1350" dirty="0"/>
              <a:t>bị</a:t>
            </a:r>
            <a:r>
              <a:rPr sz="1350" spc="15" dirty="0"/>
              <a:t> </a:t>
            </a:r>
            <a:r>
              <a:rPr sz="1350" dirty="0"/>
              <a:t>mềm</a:t>
            </a:r>
            <a:r>
              <a:rPr sz="1350" spc="-19" dirty="0"/>
              <a:t> </a:t>
            </a:r>
            <a:r>
              <a:rPr sz="1350" dirty="0"/>
              <a:t>và</a:t>
            </a:r>
            <a:r>
              <a:rPr sz="1350" spc="-38" dirty="0"/>
              <a:t> </a:t>
            </a:r>
            <a:r>
              <a:rPr sz="1350" dirty="0"/>
              <a:t>mất</a:t>
            </a:r>
            <a:r>
              <a:rPr sz="1350" spc="-56" dirty="0"/>
              <a:t> </a:t>
            </a:r>
            <a:r>
              <a:rPr sz="1350" dirty="0"/>
              <a:t>những</a:t>
            </a:r>
            <a:r>
              <a:rPr sz="1350" spc="15" dirty="0"/>
              <a:t> </a:t>
            </a:r>
            <a:r>
              <a:rPr sz="1350" dirty="0"/>
              <a:t>chất</a:t>
            </a:r>
            <a:r>
              <a:rPr sz="1350" spc="-4" dirty="0"/>
              <a:t> </a:t>
            </a:r>
            <a:r>
              <a:rPr sz="1350" dirty="0"/>
              <a:t>dễ</a:t>
            </a:r>
            <a:r>
              <a:rPr sz="1350" spc="15" dirty="0"/>
              <a:t> </a:t>
            </a:r>
            <a:r>
              <a:rPr sz="1350" dirty="0"/>
              <a:t>bay</a:t>
            </a:r>
            <a:r>
              <a:rPr sz="1350" spc="-19" dirty="0"/>
              <a:t> </a:t>
            </a:r>
            <a:r>
              <a:rPr sz="1350" spc="-15" dirty="0"/>
              <a:t>hơi.</a:t>
            </a:r>
            <a:endParaRPr sz="1350" dirty="0"/>
          </a:p>
          <a:p>
            <a:pPr marL="202406" lvl="1" indent="-107156">
              <a:spcBef>
                <a:spcPts val="1084"/>
              </a:spcBef>
              <a:buChar char="-"/>
              <a:tabLst>
                <a:tab pos="202406" algn="l"/>
              </a:tabLst>
            </a:pPr>
            <a:r>
              <a:rPr sz="1350" dirty="0"/>
              <a:t>Sự</a:t>
            </a:r>
            <a:r>
              <a:rPr sz="1350" spc="-75" dirty="0"/>
              <a:t> </a:t>
            </a:r>
            <a:r>
              <a:rPr sz="1350" dirty="0"/>
              <a:t>biến</a:t>
            </a:r>
            <a:r>
              <a:rPr sz="1350" spc="19" dirty="0"/>
              <a:t> </a:t>
            </a:r>
            <a:r>
              <a:rPr sz="1350" dirty="0"/>
              <a:t>tính</a:t>
            </a:r>
            <a:r>
              <a:rPr sz="1350" spc="-34" dirty="0"/>
              <a:t> </a:t>
            </a:r>
            <a:r>
              <a:rPr sz="1350" dirty="0"/>
              <a:t>protein</a:t>
            </a:r>
            <a:r>
              <a:rPr sz="1350" spc="19" dirty="0"/>
              <a:t> </a:t>
            </a:r>
            <a:r>
              <a:rPr sz="1350" dirty="0"/>
              <a:t>ở</a:t>
            </a:r>
            <a:r>
              <a:rPr sz="1350" spc="-53" dirty="0"/>
              <a:t> </a:t>
            </a:r>
            <a:r>
              <a:rPr sz="1350" dirty="0"/>
              <a:t>nhiệt</a:t>
            </a:r>
            <a:r>
              <a:rPr sz="1350" spc="56" dirty="0"/>
              <a:t> </a:t>
            </a:r>
            <a:r>
              <a:rPr sz="1350" dirty="0"/>
              <a:t>độ</a:t>
            </a:r>
            <a:r>
              <a:rPr sz="1350" spc="-34" dirty="0"/>
              <a:t> </a:t>
            </a:r>
            <a:r>
              <a:rPr sz="1350" dirty="0"/>
              <a:t>cao</a:t>
            </a:r>
            <a:r>
              <a:rPr sz="1350" spc="19" dirty="0"/>
              <a:t> </a:t>
            </a:r>
            <a:r>
              <a:rPr sz="1350" dirty="0"/>
              <a:t>làm</a:t>
            </a:r>
            <a:r>
              <a:rPr sz="1350" spc="-15" dirty="0"/>
              <a:t> </a:t>
            </a:r>
            <a:r>
              <a:rPr sz="1350" dirty="0"/>
              <a:t>mất</a:t>
            </a:r>
            <a:r>
              <a:rPr sz="1350" spc="38" dirty="0"/>
              <a:t> </a:t>
            </a:r>
            <a:r>
              <a:rPr sz="1350" dirty="0"/>
              <a:t>9</a:t>
            </a:r>
            <a:r>
              <a:rPr sz="1350" spc="-34" dirty="0"/>
              <a:t> </a:t>
            </a:r>
            <a:r>
              <a:rPr sz="1350" dirty="0"/>
              <a:t>-</a:t>
            </a:r>
            <a:r>
              <a:rPr sz="1350" spc="-68" dirty="0"/>
              <a:t> </a:t>
            </a:r>
            <a:r>
              <a:rPr sz="1350" dirty="0"/>
              <a:t>28%</a:t>
            </a:r>
            <a:r>
              <a:rPr sz="1350" spc="23" dirty="0"/>
              <a:t> </a:t>
            </a:r>
            <a:r>
              <a:rPr sz="1350" spc="-8" dirty="0"/>
              <a:t>nước.</a:t>
            </a:r>
            <a:endParaRPr sz="1350" dirty="0"/>
          </a:p>
          <a:p>
            <a:pPr marL="202406" lvl="1" indent="-107156">
              <a:spcBef>
                <a:spcPts val="1084"/>
              </a:spcBef>
              <a:buChar char="-"/>
              <a:tabLst>
                <a:tab pos="202406" algn="l"/>
              </a:tabLst>
            </a:pPr>
            <a:r>
              <a:rPr sz="1350" dirty="0"/>
              <a:t>Các</a:t>
            </a:r>
            <a:r>
              <a:rPr sz="1350" spc="-30" dirty="0"/>
              <a:t> </a:t>
            </a:r>
            <a:r>
              <a:rPr sz="1350" dirty="0"/>
              <a:t>vitamin</a:t>
            </a:r>
            <a:r>
              <a:rPr sz="1350" spc="11" dirty="0"/>
              <a:t> </a:t>
            </a:r>
            <a:r>
              <a:rPr sz="1350" dirty="0"/>
              <a:t>nhóm</a:t>
            </a:r>
            <a:r>
              <a:rPr sz="1350" spc="-19" dirty="0"/>
              <a:t> </a:t>
            </a:r>
            <a:r>
              <a:rPr sz="1350" dirty="0"/>
              <a:t>B</a:t>
            </a:r>
            <a:r>
              <a:rPr sz="1350" spc="-23" dirty="0"/>
              <a:t> </a:t>
            </a:r>
            <a:r>
              <a:rPr sz="1350" dirty="0"/>
              <a:t>như</a:t>
            </a:r>
            <a:r>
              <a:rPr sz="1350" spc="-23" dirty="0"/>
              <a:t> </a:t>
            </a:r>
            <a:r>
              <a:rPr sz="1350" dirty="0"/>
              <a:t>B</a:t>
            </a:r>
            <a:r>
              <a:rPr sz="1350" baseline="-18518" dirty="0"/>
              <a:t>1</a:t>
            </a:r>
            <a:r>
              <a:rPr sz="1350" dirty="0"/>
              <a:t>,</a:t>
            </a:r>
            <a:r>
              <a:rPr sz="1350" spc="-56" dirty="0"/>
              <a:t> </a:t>
            </a:r>
            <a:r>
              <a:rPr sz="1350" dirty="0"/>
              <a:t>B</a:t>
            </a:r>
            <a:r>
              <a:rPr sz="1350" baseline="-18518" dirty="0"/>
              <a:t>2</a:t>
            </a:r>
            <a:r>
              <a:rPr sz="1350" dirty="0"/>
              <a:t>,</a:t>
            </a:r>
            <a:r>
              <a:rPr sz="1350" spc="-4" dirty="0"/>
              <a:t> </a:t>
            </a:r>
            <a:r>
              <a:rPr sz="1350" dirty="0"/>
              <a:t>B</a:t>
            </a:r>
            <a:r>
              <a:rPr sz="1350" baseline="-18518" dirty="0"/>
              <a:t>12</a:t>
            </a:r>
            <a:r>
              <a:rPr sz="1350" dirty="0"/>
              <a:t>,</a:t>
            </a:r>
            <a:r>
              <a:rPr sz="1350" spc="-56" dirty="0"/>
              <a:t> </a:t>
            </a:r>
            <a:r>
              <a:rPr sz="1350" dirty="0"/>
              <a:t>acid</a:t>
            </a:r>
            <a:r>
              <a:rPr sz="1350" spc="-38" dirty="0"/>
              <a:t> </a:t>
            </a:r>
            <a:r>
              <a:rPr sz="1350" dirty="0"/>
              <a:t>forlic,</a:t>
            </a:r>
            <a:r>
              <a:rPr sz="1350" spc="-8" dirty="0"/>
              <a:t> </a:t>
            </a:r>
            <a:r>
              <a:rPr sz="1350" dirty="0"/>
              <a:t>acid</a:t>
            </a:r>
            <a:r>
              <a:rPr sz="1350" spc="15" dirty="0"/>
              <a:t> </a:t>
            </a:r>
            <a:r>
              <a:rPr sz="1350" dirty="0"/>
              <a:t>nicotinic</a:t>
            </a:r>
            <a:r>
              <a:rPr sz="1350" spc="30" dirty="0"/>
              <a:t> </a:t>
            </a:r>
            <a:r>
              <a:rPr sz="1350" dirty="0"/>
              <a:t>bị</a:t>
            </a:r>
            <a:r>
              <a:rPr sz="1350" spc="11" dirty="0"/>
              <a:t> </a:t>
            </a:r>
            <a:r>
              <a:rPr sz="1350" dirty="0"/>
              <a:t>mất</a:t>
            </a:r>
            <a:r>
              <a:rPr sz="1350" spc="-53" dirty="0"/>
              <a:t> </a:t>
            </a:r>
            <a:r>
              <a:rPr sz="1350" spc="-8" dirty="0"/>
              <a:t>nhiều.</a:t>
            </a:r>
            <a:endParaRPr sz="1350" dirty="0"/>
          </a:p>
          <a:p>
            <a:pPr marL="202406" lvl="1" indent="-107156">
              <a:spcBef>
                <a:spcPts val="633"/>
              </a:spcBef>
              <a:buChar char="-"/>
              <a:tabLst>
                <a:tab pos="202406" algn="l"/>
              </a:tabLst>
            </a:pPr>
            <a:r>
              <a:rPr sz="1350" dirty="0"/>
              <a:t>Sự</a:t>
            </a:r>
            <a:r>
              <a:rPr sz="1350" spc="-68" dirty="0"/>
              <a:t> </a:t>
            </a:r>
            <a:r>
              <a:rPr sz="1350" dirty="0"/>
              <a:t>thay</a:t>
            </a:r>
            <a:r>
              <a:rPr sz="1350" spc="-11" dirty="0"/>
              <a:t> </a:t>
            </a:r>
            <a:r>
              <a:rPr sz="1350" dirty="0"/>
              <a:t>đổi</a:t>
            </a:r>
            <a:r>
              <a:rPr sz="1350" spc="23" dirty="0"/>
              <a:t> </a:t>
            </a:r>
            <a:r>
              <a:rPr sz="1350" dirty="0"/>
              <a:t>mùi</a:t>
            </a:r>
            <a:r>
              <a:rPr sz="1350" spc="-26" dirty="0"/>
              <a:t> </a:t>
            </a:r>
            <a:r>
              <a:rPr sz="1350" spc="-19" dirty="0"/>
              <a:t>vị</a:t>
            </a:r>
            <a:endParaRPr sz="1350" dirty="0"/>
          </a:p>
          <a:p>
            <a:pPr marL="38100">
              <a:spcBef>
                <a:spcPts val="633"/>
              </a:spcBef>
            </a:pPr>
            <a:r>
              <a:rPr sz="1350" dirty="0"/>
              <a:t>-</a:t>
            </a:r>
            <a:r>
              <a:rPr sz="1350" spc="-26" dirty="0"/>
              <a:t> </a:t>
            </a:r>
            <a:r>
              <a:rPr sz="1350" dirty="0"/>
              <a:t>Sự</a:t>
            </a:r>
            <a:r>
              <a:rPr sz="1350" spc="-75" dirty="0"/>
              <a:t> </a:t>
            </a:r>
            <a:r>
              <a:rPr sz="1350" dirty="0"/>
              <a:t>biến</a:t>
            </a:r>
            <a:r>
              <a:rPr sz="1350" spc="19" dirty="0"/>
              <a:t> </a:t>
            </a:r>
            <a:r>
              <a:rPr sz="1350" dirty="0"/>
              <a:t>đổi</a:t>
            </a:r>
            <a:r>
              <a:rPr sz="1350" spc="15" dirty="0"/>
              <a:t> </a:t>
            </a:r>
            <a:r>
              <a:rPr sz="1350" dirty="0"/>
              <a:t>màu</a:t>
            </a:r>
            <a:r>
              <a:rPr sz="1350" spc="-34" dirty="0"/>
              <a:t> </a:t>
            </a:r>
            <a:r>
              <a:rPr sz="1350" dirty="0"/>
              <a:t>sắc</a:t>
            </a:r>
            <a:r>
              <a:rPr sz="1350" spc="-19" dirty="0"/>
              <a:t> </a:t>
            </a:r>
            <a:r>
              <a:rPr sz="1350" dirty="0"/>
              <a:t>của</a:t>
            </a:r>
            <a:r>
              <a:rPr sz="1350" spc="19" dirty="0"/>
              <a:t> </a:t>
            </a:r>
            <a:r>
              <a:rPr sz="1350" dirty="0"/>
              <a:t>cá</a:t>
            </a:r>
            <a:r>
              <a:rPr sz="1350" spc="-38" dirty="0"/>
              <a:t> </a:t>
            </a:r>
            <a:r>
              <a:rPr sz="1350" dirty="0"/>
              <a:t>xảy</a:t>
            </a:r>
            <a:r>
              <a:rPr sz="1350" spc="-19" dirty="0"/>
              <a:t> </a:t>
            </a:r>
            <a:r>
              <a:rPr sz="1350" dirty="0"/>
              <a:t>ra</a:t>
            </a:r>
            <a:r>
              <a:rPr sz="1350" spc="-34" dirty="0"/>
              <a:t> </a:t>
            </a:r>
            <a:r>
              <a:rPr sz="1350" dirty="0"/>
              <a:t>khi</a:t>
            </a:r>
            <a:r>
              <a:rPr sz="1350" spc="-38" dirty="0"/>
              <a:t> </a:t>
            </a:r>
            <a:r>
              <a:rPr sz="1350" dirty="0"/>
              <a:t>sử</a:t>
            </a:r>
            <a:r>
              <a:rPr sz="1350" spc="-23" dirty="0"/>
              <a:t> </a:t>
            </a:r>
            <a:r>
              <a:rPr sz="1350" dirty="0"/>
              <a:t>dụng</a:t>
            </a:r>
            <a:r>
              <a:rPr sz="1350" spc="15" dirty="0"/>
              <a:t> </a:t>
            </a:r>
            <a:r>
              <a:rPr sz="1350" dirty="0"/>
              <a:t>nguyên</a:t>
            </a:r>
            <a:r>
              <a:rPr sz="1350" spc="19" dirty="0"/>
              <a:t> </a:t>
            </a:r>
            <a:r>
              <a:rPr sz="1350" dirty="0"/>
              <a:t>liệu</a:t>
            </a:r>
            <a:r>
              <a:rPr sz="1350" spc="15" dirty="0"/>
              <a:t> </a:t>
            </a:r>
            <a:r>
              <a:rPr sz="1350" dirty="0"/>
              <a:t>kém</a:t>
            </a:r>
            <a:r>
              <a:rPr sz="1350" spc="-15" dirty="0"/>
              <a:t> </a:t>
            </a:r>
            <a:r>
              <a:rPr sz="1350" dirty="0"/>
              <a:t>chất</a:t>
            </a:r>
            <a:r>
              <a:rPr sz="1350" spc="-4" dirty="0"/>
              <a:t> </a:t>
            </a:r>
            <a:r>
              <a:rPr sz="1350" spc="-8" dirty="0"/>
              <a:t>lượng.</a:t>
            </a:r>
            <a:endParaRPr sz="1350" dirty="0"/>
          </a:p>
        </p:txBody>
      </p:sp>
      <p:sp>
        <p:nvSpPr>
          <p:cNvPr id="4" name="object 3">
            <a:extLst>
              <a:ext uri="{FF2B5EF4-FFF2-40B4-BE49-F238E27FC236}">
                <a16:creationId xmlns:a16="http://schemas.microsoft.com/office/drawing/2014/main" id="{95938C37-ADD0-CC1C-174C-15DA9F11BFD3}"/>
              </a:ext>
            </a:extLst>
          </p:cNvPr>
          <p:cNvSpPr txBox="1">
            <a:spLocks/>
          </p:cNvSpPr>
          <p:nvPr/>
        </p:nvSpPr>
        <p:spPr>
          <a:xfrm>
            <a:off x="754148" y="381423"/>
            <a:ext cx="7635703"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35881" y="64294"/>
            <a:ext cx="1285875" cy="814388"/>
          </a:xfrm>
          <a:prstGeom prst="rect">
            <a:avLst/>
          </a:prstGeom>
        </p:spPr>
      </p:pic>
      <p:sp>
        <p:nvSpPr>
          <p:cNvPr id="3" name="object 3"/>
          <p:cNvSpPr txBox="1">
            <a:spLocks noGrp="1"/>
          </p:cNvSpPr>
          <p:nvPr>
            <p:ph type="title"/>
          </p:nvPr>
        </p:nvSpPr>
        <p:spPr>
          <a:xfrm>
            <a:off x="1122679" y="4292048"/>
            <a:ext cx="1256323" cy="240772"/>
          </a:xfrm>
          <a:prstGeom prst="rect">
            <a:avLst/>
          </a:prstGeom>
        </p:spPr>
        <p:txBody>
          <a:bodyPr spcFirstLastPara="1" vert="horz" wrap="square" lIns="0" tIns="12383" rIns="0" bIns="0" rtlCol="0" anchor="ctr" anchorCtr="0">
            <a:spAutoFit/>
          </a:bodyPr>
          <a:lstStyle/>
          <a:p>
            <a:pPr marL="123825">
              <a:spcBef>
                <a:spcPts val="98"/>
              </a:spcBef>
            </a:pPr>
            <a:r>
              <a:rPr sz="1400" b="1" spc="-19" dirty="0">
                <a:solidFill>
                  <a:schemeClr val="accent1">
                    <a:lumMod val="50000"/>
                  </a:schemeClr>
                </a:solidFill>
              </a:rPr>
              <a:t>Hấp</a:t>
            </a:r>
            <a:endParaRPr sz="1400" dirty="0">
              <a:solidFill>
                <a:schemeClr val="accent1">
                  <a:lumMod val="50000"/>
                </a:schemeClr>
              </a:solidFill>
            </a:endParaRPr>
          </a:p>
        </p:txBody>
      </p:sp>
      <p:grpSp>
        <p:nvGrpSpPr>
          <p:cNvPr id="4" name="object 4"/>
          <p:cNvGrpSpPr/>
          <p:nvPr/>
        </p:nvGrpSpPr>
        <p:grpSpPr>
          <a:xfrm>
            <a:off x="1122680" y="1131570"/>
            <a:ext cx="6858000" cy="2809875"/>
            <a:chOff x="0" y="1143000"/>
            <a:chExt cx="9144000" cy="3746500"/>
          </a:xfrm>
        </p:grpSpPr>
        <p:pic>
          <p:nvPicPr>
            <p:cNvPr id="5" name="object 5"/>
            <p:cNvPicPr/>
            <p:nvPr/>
          </p:nvPicPr>
          <p:blipFill>
            <a:blip r:embed="rId3" cstate="print"/>
            <a:stretch>
              <a:fillRect/>
            </a:stretch>
          </p:blipFill>
          <p:spPr>
            <a:xfrm>
              <a:off x="1600200" y="1143000"/>
              <a:ext cx="5181600" cy="3729101"/>
            </a:xfrm>
            <a:prstGeom prst="rect">
              <a:avLst/>
            </a:prstGeom>
          </p:spPr>
        </p:pic>
        <p:pic>
          <p:nvPicPr>
            <p:cNvPr id="6" name="object 6"/>
            <p:cNvPicPr/>
            <p:nvPr/>
          </p:nvPicPr>
          <p:blipFill>
            <a:blip r:embed="rId4" cstate="print"/>
            <a:stretch>
              <a:fillRect/>
            </a:stretch>
          </p:blipFill>
          <p:spPr>
            <a:xfrm>
              <a:off x="0" y="1143000"/>
              <a:ext cx="2751201" cy="3733800"/>
            </a:xfrm>
            <a:prstGeom prst="rect">
              <a:avLst/>
            </a:prstGeom>
          </p:spPr>
        </p:pic>
        <p:pic>
          <p:nvPicPr>
            <p:cNvPr id="7" name="object 7"/>
            <p:cNvPicPr/>
            <p:nvPr/>
          </p:nvPicPr>
          <p:blipFill>
            <a:blip r:embed="rId5" cstate="print"/>
            <a:stretch>
              <a:fillRect/>
            </a:stretch>
          </p:blipFill>
          <p:spPr>
            <a:xfrm>
              <a:off x="6553200" y="1143000"/>
              <a:ext cx="2590800" cy="3746500"/>
            </a:xfrm>
            <a:prstGeom prst="rect">
              <a:avLst/>
            </a:prstGeom>
          </p:spPr>
        </p:pic>
      </p:grpSp>
      <p:sp>
        <p:nvSpPr>
          <p:cNvPr id="8" name="object 8"/>
          <p:cNvSpPr txBox="1"/>
          <p:nvPr/>
        </p:nvSpPr>
        <p:spPr>
          <a:xfrm>
            <a:off x="3119596" y="4130792"/>
            <a:ext cx="4861084" cy="658385"/>
          </a:xfrm>
          <a:prstGeom prst="rect">
            <a:avLst/>
          </a:prstGeom>
        </p:spPr>
        <p:txBody>
          <a:bodyPr vert="horz" wrap="square" lIns="0" tIns="7620" rIns="0" bIns="0" rtlCol="0">
            <a:spAutoFit/>
          </a:bodyPr>
          <a:lstStyle/>
          <a:p>
            <a:pPr marL="9525" marR="3810">
              <a:lnSpc>
                <a:spcPct val="100899"/>
              </a:lnSpc>
              <a:spcBef>
                <a:spcPts val="60"/>
              </a:spcBef>
            </a:pPr>
            <a:r>
              <a:rPr dirty="0">
                <a:solidFill>
                  <a:schemeClr val="accent1">
                    <a:lumMod val="50000"/>
                  </a:schemeClr>
                </a:solidFill>
              </a:rPr>
              <a:t>Độ</a:t>
            </a:r>
            <a:r>
              <a:rPr spc="30" dirty="0">
                <a:solidFill>
                  <a:schemeClr val="accent1">
                    <a:lumMod val="50000"/>
                  </a:schemeClr>
                </a:solidFill>
              </a:rPr>
              <a:t> </a:t>
            </a:r>
            <a:r>
              <a:rPr dirty="0">
                <a:solidFill>
                  <a:schemeClr val="accent1">
                    <a:lumMod val="50000"/>
                  </a:schemeClr>
                </a:solidFill>
              </a:rPr>
              <a:t>chín</a:t>
            </a:r>
            <a:r>
              <a:rPr spc="-15" dirty="0">
                <a:solidFill>
                  <a:schemeClr val="accent1">
                    <a:lumMod val="50000"/>
                  </a:schemeClr>
                </a:solidFill>
              </a:rPr>
              <a:t> </a:t>
            </a:r>
            <a:r>
              <a:rPr dirty="0">
                <a:solidFill>
                  <a:schemeClr val="accent1">
                    <a:lumMod val="50000"/>
                  </a:schemeClr>
                </a:solidFill>
              </a:rPr>
              <a:t>tôm</a:t>
            </a:r>
            <a:r>
              <a:rPr spc="-53" dirty="0">
                <a:solidFill>
                  <a:schemeClr val="accent1">
                    <a:lumMod val="50000"/>
                  </a:schemeClr>
                </a:solidFill>
              </a:rPr>
              <a:t> </a:t>
            </a:r>
            <a:r>
              <a:rPr dirty="0">
                <a:solidFill>
                  <a:schemeClr val="accent1">
                    <a:lumMod val="50000"/>
                  </a:schemeClr>
                </a:solidFill>
              </a:rPr>
              <a:t>hấp</a:t>
            </a:r>
            <a:r>
              <a:rPr spc="41" dirty="0">
                <a:solidFill>
                  <a:schemeClr val="accent1">
                    <a:lumMod val="50000"/>
                  </a:schemeClr>
                </a:solidFill>
              </a:rPr>
              <a:t> </a:t>
            </a:r>
            <a:r>
              <a:rPr dirty="0">
                <a:solidFill>
                  <a:schemeClr val="accent1">
                    <a:lumMod val="50000"/>
                  </a:schemeClr>
                </a:solidFill>
              </a:rPr>
              <a:t>phụ</a:t>
            </a:r>
            <a:r>
              <a:rPr spc="-75" dirty="0">
                <a:solidFill>
                  <a:schemeClr val="accent1">
                    <a:lumMod val="50000"/>
                  </a:schemeClr>
                </a:solidFill>
              </a:rPr>
              <a:t> </a:t>
            </a:r>
            <a:r>
              <a:rPr dirty="0">
                <a:solidFill>
                  <a:schemeClr val="accent1">
                    <a:lumMod val="50000"/>
                  </a:schemeClr>
                </a:solidFill>
              </a:rPr>
              <a:t>thuộc</a:t>
            </a:r>
            <a:r>
              <a:rPr spc="-53" dirty="0">
                <a:solidFill>
                  <a:schemeClr val="accent1">
                    <a:lumMod val="50000"/>
                  </a:schemeClr>
                </a:solidFill>
              </a:rPr>
              <a:t> </a:t>
            </a:r>
            <a:r>
              <a:rPr dirty="0">
                <a:solidFill>
                  <a:schemeClr val="accent1">
                    <a:lumMod val="50000"/>
                  </a:schemeClr>
                </a:solidFill>
              </a:rPr>
              <a:t>lớn</a:t>
            </a:r>
            <a:r>
              <a:rPr spc="-15" dirty="0">
                <a:solidFill>
                  <a:schemeClr val="accent1">
                    <a:lumMod val="50000"/>
                  </a:schemeClr>
                </a:solidFill>
              </a:rPr>
              <a:t> </a:t>
            </a:r>
            <a:r>
              <a:rPr dirty="0">
                <a:solidFill>
                  <a:schemeClr val="accent1">
                    <a:lumMod val="50000"/>
                  </a:schemeClr>
                </a:solidFill>
              </a:rPr>
              <a:t>vào</a:t>
            </a:r>
            <a:r>
              <a:rPr spc="41" dirty="0">
                <a:solidFill>
                  <a:schemeClr val="accent1">
                    <a:lumMod val="50000"/>
                  </a:schemeClr>
                </a:solidFill>
              </a:rPr>
              <a:t> </a:t>
            </a:r>
            <a:r>
              <a:rPr dirty="0">
                <a:solidFill>
                  <a:schemeClr val="accent1">
                    <a:lumMod val="50000"/>
                  </a:schemeClr>
                </a:solidFill>
              </a:rPr>
              <a:t>tỉ</a:t>
            </a:r>
            <a:r>
              <a:rPr spc="38" dirty="0">
                <a:solidFill>
                  <a:schemeClr val="accent1">
                    <a:lumMod val="50000"/>
                  </a:schemeClr>
                </a:solidFill>
              </a:rPr>
              <a:t> </a:t>
            </a:r>
            <a:r>
              <a:rPr dirty="0">
                <a:solidFill>
                  <a:schemeClr val="accent1">
                    <a:lumMod val="50000"/>
                  </a:schemeClr>
                </a:solidFill>
              </a:rPr>
              <a:t>lệ</a:t>
            </a:r>
            <a:r>
              <a:rPr spc="-53" dirty="0">
                <a:solidFill>
                  <a:schemeClr val="accent1">
                    <a:lumMod val="50000"/>
                  </a:schemeClr>
                </a:solidFill>
              </a:rPr>
              <a:t> </a:t>
            </a:r>
            <a:r>
              <a:rPr dirty="0">
                <a:solidFill>
                  <a:schemeClr val="accent1">
                    <a:lumMod val="50000"/>
                  </a:schemeClr>
                </a:solidFill>
              </a:rPr>
              <a:t>đồng</a:t>
            </a:r>
            <a:r>
              <a:rPr spc="-15" dirty="0">
                <a:solidFill>
                  <a:schemeClr val="accent1">
                    <a:lumMod val="50000"/>
                  </a:schemeClr>
                </a:solidFill>
              </a:rPr>
              <a:t> </a:t>
            </a:r>
            <a:r>
              <a:rPr dirty="0">
                <a:solidFill>
                  <a:schemeClr val="accent1">
                    <a:lumMod val="50000"/>
                  </a:schemeClr>
                </a:solidFill>
              </a:rPr>
              <a:t>dạng</a:t>
            </a:r>
            <a:r>
              <a:rPr spc="-11" dirty="0">
                <a:solidFill>
                  <a:schemeClr val="accent1">
                    <a:lumMod val="50000"/>
                  </a:schemeClr>
                </a:solidFill>
              </a:rPr>
              <a:t> </a:t>
            </a:r>
            <a:r>
              <a:rPr spc="-8" dirty="0">
                <a:solidFill>
                  <a:schemeClr val="accent1">
                    <a:lumMod val="50000"/>
                  </a:schemeClr>
                </a:solidFill>
              </a:rPr>
              <a:t>lớn/nhỏ </a:t>
            </a:r>
            <a:r>
              <a:rPr dirty="0">
                <a:solidFill>
                  <a:schemeClr val="accent1">
                    <a:lumMod val="50000"/>
                  </a:schemeClr>
                </a:solidFill>
              </a:rPr>
              <a:t>Đồng</a:t>
            </a:r>
            <a:r>
              <a:rPr spc="-45" dirty="0">
                <a:solidFill>
                  <a:schemeClr val="accent1">
                    <a:lumMod val="50000"/>
                  </a:schemeClr>
                </a:solidFill>
              </a:rPr>
              <a:t> </a:t>
            </a:r>
            <a:r>
              <a:rPr dirty="0">
                <a:solidFill>
                  <a:schemeClr val="accent1">
                    <a:lumMod val="50000"/>
                  </a:schemeClr>
                </a:solidFill>
              </a:rPr>
              <a:t>dạng</a:t>
            </a:r>
            <a:r>
              <a:rPr spc="-38" dirty="0">
                <a:solidFill>
                  <a:schemeClr val="accent1">
                    <a:lumMod val="50000"/>
                  </a:schemeClr>
                </a:solidFill>
              </a:rPr>
              <a:t> </a:t>
            </a:r>
            <a:r>
              <a:rPr dirty="0">
                <a:solidFill>
                  <a:schemeClr val="accent1">
                    <a:lumMod val="50000"/>
                  </a:schemeClr>
                </a:solidFill>
              </a:rPr>
              <a:t>càng</a:t>
            </a:r>
            <a:r>
              <a:rPr spc="15" dirty="0">
                <a:solidFill>
                  <a:schemeClr val="accent1">
                    <a:lumMod val="50000"/>
                  </a:schemeClr>
                </a:solidFill>
              </a:rPr>
              <a:t> </a:t>
            </a:r>
            <a:r>
              <a:rPr dirty="0">
                <a:solidFill>
                  <a:schemeClr val="accent1">
                    <a:lumMod val="50000"/>
                  </a:schemeClr>
                </a:solidFill>
              </a:rPr>
              <a:t>cao</a:t>
            </a:r>
            <a:r>
              <a:rPr spc="11" dirty="0">
                <a:solidFill>
                  <a:schemeClr val="accent1">
                    <a:lumMod val="50000"/>
                  </a:schemeClr>
                </a:solidFill>
              </a:rPr>
              <a:t> </a:t>
            </a:r>
            <a:r>
              <a:rPr dirty="0">
                <a:solidFill>
                  <a:schemeClr val="accent1">
                    <a:lumMod val="50000"/>
                  </a:schemeClr>
                </a:solidFill>
              </a:rPr>
              <a:t>càng</a:t>
            </a:r>
            <a:r>
              <a:rPr spc="-34" dirty="0">
                <a:solidFill>
                  <a:schemeClr val="accent1">
                    <a:lumMod val="50000"/>
                  </a:schemeClr>
                </a:solidFill>
              </a:rPr>
              <a:t> </a:t>
            </a:r>
            <a:r>
              <a:rPr dirty="0">
                <a:solidFill>
                  <a:schemeClr val="accent1">
                    <a:lumMod val="50000"/>
                  </a:schemeClr>
                </a:solidFill>
              </a:rPr>
              <a:t>dễ</a:t>
            </a:r>
            <a:r>
              <a:rPr spc="-19" dirty="0">
                <a:solidFill>
                  <a:schemeClr val="accent1">
                    <a:lumMod val="50000"/>
                  </a:schemeClr>
                </a:solidFill>
              </a:rPr>
              <a:t> </a:t>
            </a:r>
            <a:r>
              <a:rPr dirty="0">
                <a:solidFill>
                  <a:schemeClr val="accent1">
                    <a:lumMod val="50000"/>
                  </a:schemeClr>
                </a:solidFill>
              </a:rPr>
              <a:t>rớt </a:t>
            </a:r>
            <a:r>
              <a:rPr spc="-19" dirty="0">
                <a:solidFill>
                  <a:schemeClr val="accent1">
                    <a:lumMod val="50000"/>
                  </a:schemeClr>
                </a:solidFill>
              </a:rPr>
              <a:t>cỡ</a:t>
            </a:r>
            <a:endParaRPr dirty="0">
              <a:solidFill>
                <a:schemeClr val="accent1">
                  <a:lumMod val="50000"/>
                </a:schemeClr>
              </a:solidFill>
            </a:endParaRPr>
          </a:p>
          <a:p>
            <a:pPr marL="9525">
              <a:spcBef>
                <a:spcPts val="15"/>
              </a:spcBef>
            </a:pPr>
            <a:r>
              <a:rPr dirty="0">
                <a:solidFill>
                  <a:schemeClr val="accent1">
                    <a:lumMod val="50000"/>
                  </a:schemeClr>
                </a:solidFill>
              </a:rPr>
              <a:t>Đồng</a:t>
            </a:r>
            <a:r>
              <a:rPr spc="-38" dirty="0">
                <a:solidFill>
                  <a:schemeClr val="accent1">
                    <a:lumMod val="50000"/>
                  </a:schemeClr>
                </a:solidFill>
              </a:rPr>
              <a:t> </a:t>
            </a:r>
            <a:r>
              <a:rPr dirty="0">
                <a:solidFill>
                  <a:schemeClr val="accent1">
                    <a:lumMod val="50000"/>
                  </a:schemeClr>
                </a:solidFill>
              </a:rPr>
              <a:t>dang</a:t>
            </a:r>
            <a:r>
              <a:rPr spc="-26" dirty="0">
                <a:solidFill>
                  <a:schemeClr val="accent1">
                    <a:lumMod val="50000"/>
                  </a:schemeClr>
                </a:solidFill>
              </a:rPr>
              <a:t> </a:t>
            </a:r>
            <a:r>
              <a:rPr dirty="0">
                <a:solidFill>
                  <a:schemeClr val="accent1">
                    <a:lumMod val="50000"/>
                  </a:schemeClr>
                </a:solidFill>
              </a:rPr>
              <a:t>bằng</a:t>
            </a:r>
            <a:r>
              <a:rPr spc="-30" dirty="0">
                <a:solidFill>
                  <a:schemeClr val="accent1">
                    <a:lumMod val="50000"/>
                  </a:schemeClr>
                </a:solidFill>
              </a:rPr>
              <a:t> </a:t>
            </a:r>
            <a:r>
              <a:rPr dirty="0">
                <a:solidFill>
                  <a:schemeClr val="accent1">
                    <a:lumMod val="50000"/>
                  </a:schemeClr>
                </a:solidFill>
              </a:rPr>
              <a:t>10%</a:t>
            </a:r>
            <a:r>
              <a:rPr spc="45" dirty="0">
                <a:solidFill>
                  <a:schemeClr val="accent1">
                    <a:lumMod val="50000"/>
                  </a:schemeClr>
                </a:solidFill>
              </a:rPr>
              <a:t> </a:t>
            </a:r>
            <a:r>
              <a:rPr dirty="0">
                <a:solidFill>
                  <a:schemeClr val="accent1">
                    <a:lumMod val="50000"/>
                  </a:schemeClr>
                </a:solidFill>
              </a:rPr>
              <a:t>tôm</a:t>
            </a:r>
            <a:r>
              <a:rPr spc="-64" dirty="0">
                <a:solidFill>
                  <a:schemeClr val="accent1">
                    <a:lumMod val="50000"/>
                  </a:schemeClr>
                </a:solidFill>
              </a:rPr>
              <a:t> </a:t>
            </a:r>
            <a:r>
              <a:rPr dirty="0">
                <a:solidFill>
                  <a:schemeClr val="accent1">
                    <a:lumMod val="50000"/>
                  </a:schemeClr>
                </a:solidFill>
              </a:rPr>
              <a:t>lớn</a:t>
            </a:r>
            <a:r>
              <a:rPr spc="-30" dirty="0">
                <a:solidFill>
                  <a:schemeClr val="accent1">
                    <a:lumMod val="50000"/>
                  </a:schemeClr>
                </a:solidFill>
              </a:rPr>
              <a:t> </a:t>
            </a:r>
            <a:r>
              <a:rPr dirty="0">
                <a:solidFill>
                  <a:schemeClr val="accent1">
                    <a:lumMod val="50000"/>
                  </a:schemeClr>
                </a:solidFill>
              </a:rPr>
              <a:t>chia</a:t>
            </a:r>
            <a:r>
              <a:rPr spc="-8" dirty="0">
                <a:solidFill>
                  <a:schemeClr val="accent1">
                    <a:lumMod val="50000"/>
                  </a:schemeClr>
                </a:solidFill>
              </a:rPr>
              <a:t> </a:t>
            </a:r>
            <a:r>
              <a:rPr dirty="0">
                <a:solidFill>
                  <a:schemeClr val="accent1">
                    <a:lumMod val="50000"/>
                  </a:schemeClr>
                </a:solidFill>
              </a:rPr>
              <a:t>cho</a:t>
            </a:r>
            <a:r>
              <a:rPr spc="-30" dirty="0">
                <a:solidFill>
                  <a:schemeClr val="accent1">
                    <a:lumMod val="50000"/>
                  </a:schemeClr>
                </a:solidFill>
              </a:rPr>
              <a:t> </a:t>
            </a:r>
            <a:r>
              <a:rPr dirty="0">
                <a:solidFill>
                  <a:schemeClr val="accent1">
                    <a:lumMod val="50000"/>
                  </a:schemeClr>
                </a:solidFill>
              </a:rPr>
              <a:t>10%tôm</a:t>
            </a:r>
            <a:r>
              <a:rPr spc="49" dirty="0">
                <a:solidFill>
                  <a:schemeClr val="accent1">
                    <a:lumMod val="50000"/>
                  </a:schemeClr>
                </a:solidFill>
              </a:rPr>
              <a:t> </a:t>
            </a:r>
            <a:r>
              <a:rPr spc="-19" dirty="0">
                <a:solidFill>
                  <a:schemeClr val="accent1">
                    <a:lumMod val="50000"/>
                  </a:schemeClr>
                </a:solidFill>
              </a:rPr>
              <a:t>nhỏ</a:t>
            </a:r>
            <a:endParaRPr dirty="0">
              <a:solidFill>
                <a:schemeClr val="accent1">
                  <a:lumMod val="50000"/>
                </a:schemeClr>
              </a:solidFill>
            </a:endParaRPr>
          </a:p>
        </p:txBody>
      </p:sp>
      <p:sp>
        <p:nvSpPr>
          <p:cNvPr id="9" name="object 3">
            <a:extLst>
              <a:ext uri="{FF2B5EF4-FFF2-40B4-BE49-F238E27FC236}">
                <a16:creationId xmlns:a16="http://schemas.microsoft.com/office/drawing/2014/main" id="{B3EF678D-8BC3-2415-2BE5-9CE05CE6E04A}"/>
              </a:ext>
            </a:extLst>
          </p:cNvPr>
          <p:cNvSpPr txBox="1">
            <a:spLocks/>
          </p:cNvSpPr>
          <p:nvPr/>
        </p:nvSpPr>
        <p:spPr>
          <a:xfrm>
            <a:off x="796144" y="442666"/>
            <a:ext cx="7551712" cy="328776"/>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lgn="ctr">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607572" y="992296"/>
            <a:ext cx="3409773" cy="240290"/>
          </a:xfrm>
          <a:prstGeom prst="rect">
            <a:avLst/>
          </a:prstGeom>
        </p:spPr>
        <p:txBody>
          <a:bodyPr spcFirstLastPara="1" vert="horz" wrap="square" lIns="0" tIns="11906" rIns="0" bIns="0" rtlCol="0" anchor="ctr" anchorCtr="0">
            <a:spAutoFit/>
          </a:bodyPr>
          <a:lstStyle/>
          <a:p>
            <a:pPr marL="9525">
              <a:spcBef>
                <a:spcPts val="94"/>
              </a:spcBef>
            </a:pPr>
            <a:r>
              <a:rPr sz="1400" b="1" dirty="0">
                <a:solidFill>
                  <a:srgbClr val="000066"/>
                </a:solidFill>
                <a:latin typeface="Arial"/>
                <a:cs typeface="Arial"/>
              </a:rPr>
              <a:t>Quy</a:t>
            </a:r>
            <a:r>
              <a:rPr sz="1400" b="1" spc="-11" dirty="0">
                <a:solidFill>
                  <a:srgbClr val="000066"/>
                </a:solidFill>
              </a:rPr>
              <a:t> </a:t>
            </a:r>
            <a:r>
              <a:rPr sz="1400" b="1" dirty="0">
                <a:solidFill>
                  <a:srgbClr val="000066"/>
                </a:solidFill>
                <a:latin typeface="Arial"/>
                <a:cs typeface="Arial"/>
              </a:rPr>
              <a:t>trình</a:t>
            </a:r>
            <a:r>
              <a:rPr sz="1400" b="1" spc="-45" dirty="0">
                <a:solidFill>
                  <a:srgbClr val="000066"/>
                </a:solidFill>
              </a:rPr>
              <a:t> </a:t>
            </a:r>
            <a:r>
              <a:rPr sz="1400" b="1" dirty="0">
                <a:solidFill>
                  <a:srgbClr val="000066"/>
                </a:solidFill>
                <a:latin typeface="Arial"/>
                <a:cs typeface="Arial"/>
              </a:rPr>
              <a:t>chế</a:t>
            </a:r>
            <a:r>
              <a:rPr sz="1400" b="1" spc="-8" dirty="0">
                <a:solidFill>
                  <a:srgbClr val="000066"/>
                </a:solidFill>
              </a:rPr>
              <a:t> </a:t>
            </a:r>
            <a:r>
              <a:rPr sz="1400" b="1" dirty="0">
                <a:solidFill>
                  <a:srgbClr val="000066"/>
                </a:solidFill>
                <a:latin typeface="Arial"/>
                <a:cs typeface="Arial"/>
              </a:rPr>
              <a:t>biến</a:t>
            </a:r>
            <a:r>
              <a:rPr sz="1400" b="1" spc="-49" dirty="0">
                <a:solidFill>
                  <a:srgbClr val="000066"/>
                </a:solidFill>
              </a:rPr>
              <a:t> </a:t>
            </a:r>
            <a:r>
              <a:rPr sz="1400" b="1" spc="-19" dirty="0">
                <a:solidFill>
                  <a:srgbClr val="000066"/>
                </a:solidFill>
              </a:rPr>
              <a:t>tôm</a:t>
            </a:r>
          </a:p>
        </p:txBody>
      </p:sp>
      <p:sp>
        <p:nvSpPr>
          <p:cNvPr id="4" name="object 4"/>
          <p:cNvSpPr/>
          <p:nvPr/>
        </p:nvSpPr>
        <p:spPr>
          <a:xfrm>
            <a:off x="2334198" y="1339621"/>
            <a:ext cx="1543050" cy="342900"/>
          </a:xfrm>
          <a:custGeom>
            <a:avLst/>
            <a:gdLst/>
            <a:ahLst/>
            <a:cxnLst/>
            <a:rect l="l" t="t" r="r" b="b"/>
            <a:pathLst>
              <a:path w="2057400" h="457200">
                <a:moveTo>
                  <a:pt x="2057400" y="0"/>
                </a:moveTo>
                <a:lnTo>
                  <a:pt x="0" y="0"/>
                </a:lnTo>
                <a:lnTo>
                  <a:pt x="0" y="457200"/>
                </a:lnTo>
                <a:lnTo>
                  <a:pt x="2057400" y="457200"/>
                </a:lnTo>
                <a:lnTo>
                  <a:pt x="2057400" y="0"/>
                </a:lnTo>
                <a:close/>
              </a:path>
            </a:pathLst>
          </a:custGeom>
          <a:solidFill>
            <a:srgbClr val="FF9900"/>
          </a:solidFill>
        </p:spPr>
        <p:txBody>
          <a:bodyPr wrap="square" lIns="0" tIns="0" rIns="0" bIns="0" rtlCol="0"/>
          <a:lstStyle/>
          <a:p>
            <a:endParaRPr sz="1200"/>
          </a:p>
        </p:txBody>
      </p:sp>
      <p:sp>
        <p:nvSpPr>
          <p:cNvPr id="5" name="object 5"/>
          <p:cNvSpPr txBox="1"/>
          <p:nvPr/>
        </p:nvSpPr>
        <p:spPr>
          <a:xfrm>
            <a:off x="2334198" y="1393390"/>
            <a:ext cx="1543050" cy="194284"/>
          </a:xfrm>
          <a:prstGeom prst="rect">
            <a:avLst/>
          </a:prstGeom>
        </p:spPr>
        <p:txBody>
          <a:bodyPr vert="horz" wrap="square" lIns="0" tIns="9525" rIns="0" bIns="0" rtlCol="0">
            <a:spAutoFit/>
          </a:bodyPr>
          <a:lstStyle/>
          <a:p>
            <a:pPr marL="283845">
              <a:spcBef>
                <a:spcPts val="75"/>
              </a:spcBef>
            </a:pPr>
            <a:r>
              <a:rPr sz="1200" b="1" dirty="0"/>
              <a:t>Nguyên</a:t>
            </a:r>
            <a:r>
              <a:rPr sz="1200" b="1" spc="-15" dirty="0"/>
              <a:t> liệu</a:t>
            </a:r>
            <a:endParaRPr sz="1200"/>
          </a:p>
        </p:txBody>
      </p:sp>
      <p:sp>
        <p:nvSpPr>
          <p:cNvPr id="6" name="object 6"/>
          <p:cNvSpPr/>
          <p:nvPr/>
        </p:nvSpPr>
        <p:spPr>
          <a:xfrm>
            <a:off x="2211227" y="3712150"/>
            <a:ext cx="2000250" cy="914400"/>
          </a:xfrm>
          <a:custGeom>
            <a:avLst/>
            <a:gdLst/>
            <a:ahLst/>
            <a:cxnLst/>
            <a:rect l="l" t="t" r="r" b="b"/>
            <a:pathLst>
              <a:path w="2667000" h="1219200">
                <a:moveTo>
                  <a:pt x="2362200" y="762000"/>
                </a:moveTo>
                <a:lnTo>
                  <a:pt x="304800" y="762000"/>
                </a:lnTo>
                <a:lnTo>
                  <a:pt x="304800" y="1219200"/>
                </a:lnTo>
                <a:lnTo>
                  <a:pt x="2362200" y="1219200"/>
                </a:lnTo>
                <a:lnTo>
                  <a:pt x="2362200" y="762000"/>
                </a:lnTo>
                <a:close/>
              </a:path>
              <a:path w="2667000" h="1219200">
                <a:moveTo>
                  <a:pt x="2667000" y="0"/>
                </a:moveTo>
                <a:lnTo>
                  <a:pt x="0" y="0"/>
                </a:lnTo>
                <a:lnTo>
                  <a:pt x="0" y="457200"/>
                </a:lnTo>
                <a:lnTo>
                  <a:pt x="2667000" y="457200"/>
                </a:lnTo>
                <a:lnTo>
                  <a:pt x="2667000" y="0"/>
                </a:lnTo>
                <a:close/>
              </a:path>
            </a:pathLst>
          </a:custGeom>
          <a:solidFill>
            <a:srgbClr val="FF9900"/>
          </a:solidFill>
        </p:spPr>
        <p:txBody>
          <a:bodyPr wrap="square" lIns="0" tIns="0" rIns="0" bIns="0" rtlCol="0"/>
          <a:lstStyle/>
          <a:p>
            <a:endParaRPr sz="1200"/>
          </a:p>
        </p:txBody>
      </p:sp>
      <p:sp>
        <p:nvSpPr>
          <p:cNvPr id="7" name="object 7"/>
          <p:cNvSpPr txBox="1"/>
          <p:nvPr/>
        </p:nvSpPr>
        <p:spPr>
          <a:xfrm>
            <a:off x="2213469" y="3824692"/>
            <a:ext cx="1784509" cy="730328"/>
          </a:xfrm>
          <a:prstGeom prst="rect">
            <a:avLst/>
          </a:prstGeom>
        </p:spPr>
        <p:txBody>
          <a:bodyPr vert="horz" wrap="square" lIns="0" tIns="9525" rIns="0" bIns="0" rtlCol="0">
            <a:spAutoFit/>
          </a:bodyPr>
          <a:lstStyle/>
          <a:p>
            <a:pPr algn="ctr">
              <a:spcBef>
                <a:spcPts val="75"/>
              </a:spcBef>
            </a:pPr>
            <a:r>
              <a:rPr sz="1200" b="1" dirty="0"/>
              <a:t>Lột</a:t>
            </a:r>
            <a:r>
              <a:rPr sz="1200" b="1" spc="-45" dirty="0"/>
              <a:t> </a:t>
            </a:r>
            <a:r>
              <a:rPr sz="1200" b="1" dirty="0"/>
              <a:t>vỏ,</a:t>
            </a:r>
            <a:r>
              <a:rPr sz="1200" b="1" spc="-30" dirty="0"/>
              <a:t> </a:t>
            </a:r>
            <a:r>
              <a:rPr sz="1200" b="1" dirty="0"/>
              <a:t>rút</a:t>
            </a:r>
            <a:r>
              <a:rPr sz="1200" b="1" spc="8" dirty="0"/>
              <a:t> </a:t>
            </a:r>
            <a:r>
              <a:rPr sz="1200" b="1" dirty="0"/>
              <a:t>tim,</a:t>
            </a:r>
            <a:r>
              <a:rPr sz="1200" b="1" spc="-30" dirty="0"/>
              <a:t> </a:t>
            </a:r>
            <a:r>
              <a:rPr sz="1200" b="1" dirty="0"/>
              <a:t>cạo</a:t>
            </a:r>
            <a:r>
              <a:rPr sz="1200" b="1" spc="23" dirty="0"/>
              <a:t> </a:t>
            </a:r>
            <a:r>
              <a:rPr sz="1200" b="1" spc="-19" dirty="0"/>
              <a:t>xẻ</a:t>
            </a:r>
            <a:endParaRPr sz="1200" dirty="0"/>
          </a:p>
          <a:p>
            <a:pPr>
              <a:spcBef>
                <a:spcPts val="1335"/>
              </a:spcBef>
            </a:pPr>
            <a:endParaRPr sz="1200" dirty="0"/>
          </a:p>
          <a:p>
            <a:pPr marR="4286" algn="ctr"/>
            <a:r>
              <a:rPr sz="1200" b="1" spc="-19" dirty="0"/>
              <a:t>IQF,</a:t>
            </a:r>
            <a:r>
              <a:rPr sz="1200" b="1" spc="-71" dirty="0"/>
              <a:t> </a:t>
            </a:r>
            <a:r>
              <a:rPr sz="1200" b="1" spc="-19" dirty="0"/>
              <a:t>hấp</a:t>
            </a:r>
            <a:endParaRPr sz="1200" dirty="0"/>
          </a:p>
        </p:txBody>
      </p:sp>
      <p:grpSp>
        <p:nvGrpSpPr>
          <p:cNvPr id="8" name="object 8"/>
          <p:cNvGrpSpPr/>
          <p:nvPr/>
        </p:nvGrpSpPr>
        <p:grpSpPr>
          <a:xfrm>
            <a:off x="3446308" y="119500"/>
            <a:ext cx="4872292" cy="5023999"/>
            <a:chOff x="1943100" y="0"/>
            <a:chExt cx="7200900" cy="6857999"/>
          </a:xfrm>
        </p:grpSpPr>
        <p:sp>
          <p:nvSpPr>
            <p:cNvPr id="9" name="object 9"/>
            <p:cNvSpPr/>
            <p:nvPr/>
          </p:nvSpPr>
          <p:spPr>
            <a:xfrm>
              <a:off x="1943100" y="2166446"/>
              <a:ext cx="76201" cy="3505200"/>
            </a:xfrm>
            <a:custGeom>
              <a:avLst/>
              <a:gdLst/>
              <a:ahLst/>
              <a:cxnLst/>
              <a:rect l="l" t="t" r="r" b="b"/>
              <a:pathLst>
                <a:path w="76200" h="3505200">
                  <a:moveTo>
                    <a:pt x="76200" y="3429000"/>
                  </a:moveTo>
                  <a:lnTo>
                    <a:pt x="44450" y="3429000"/>
                  </a:lnTo>
                  <a:lnTo>
                    <a:pt x="44450" y="3200400"/>
                  </a:lnTo>
                  <a:lnTo>
                    <a:pt x="31750" y="3200400"/>
                  </a:lnTo>
                  <a:lnTo>
                    <a:pt x="31750" y="3429000"/>
                  </a:lnTo>
                  <a:lnTo>
                    <a:pt x="0" y="3429000"/>
                  </a:lnTo>
                  <a:lnTo>
                    <a:pt x="38100" y="3505200"/>
                  </a:lnTo>
                  <a:lnTo>
                    <a:pt x="69850" y="3441700"/>
                  </a:lnTo>
                  <a:lnTo>
                    <a:pt x="76200" y="3429000"/>
                  </a:lnTo>
                  <a:close/>
                </a:path>
                <a:path w="76200" h="3505200">
                  <a:moveTo>
                    <a:pt x="76200" y="2667000"/>
                  </a:moveTo>
                  <a:lnTo>
                    <a:pt x="44450" y="2667000"/>
                  </a:lnTo>
                  <a:lnTo>
                    <a:pt x="44450" y="2438400"/>
                  </a:lnTo>
                  <a:lnTo>
                    <a:pt x="31750" y="2438400"/>
                  </a:lnTo>
                  <a:lnTo>
                    <a:pt x="31750" y="2667000"/>
                  </a:lnTo>
                  <a:lnTo>
                    <a:pt x="0" y="2667000"/>
                  </a:lnTo>
                  <a:lnTo>
                    <a:pt x="38100" y="2743200"/>
                  </a:lnTo>
                  <a:lnTo>
                    <a:pt x="69850" y="2679700"/>
                  </a:lnTo>
                  <a:lnTo>
                    <a:pt x="76200" y="2667000"/>
                  </a:lnTo>
                  <a:close/>
                </a:path>
                <a:path w="76200" h="3505200">
                  <a:moveTo>
                    <a:pt x="76200" y="1814449"/>
                  </a:moveTo>
                  <a:lnTo>
                    <a:pt x="44450" y="1814449"/>
                  </a:lnTo>
                  <a:lnTo>
                    <a:pt x="44450" y="1585849"/>
                  </a:lnTo>
                  <a:lnTo>
                    <a:pt x="31750" y="1585849"/>
                  </a:lnTo>
                  <a:lnTo>
                    <a:pt x="31750" y="1814449"/>
                  </a:lnTo>
                  <a:lnTo>
                    <a:pt x="0" y="1814449"/>
                  </a:lnTo>
                  <a:lnTo>
                    <a:pt x="38100" y="1890649"/>
                  </a:lnTo>
                  <a:lnTo>
                    <a:pt x="69850" y="1827149"/>
                  </a:lnTo>
                  <a:lnTo>
                    <a:pt x="76200" y="1814449"/>
                  </a:lnTo>
                  <a:close/>
                </a:path>
                <a:path w="76200" h="3505200">
                  <a:moveTo>
                    <a:pt x="76200" y="990600"/>
                  </a:moveTo>
                  <a:lnTo>
                    <a:pt x="44450" y="990600"/>
                  </a:lnTo>
                  <a:lnTo>
                    <a:pt x="44450" y="762000"/>
                  </a:lnTo>
                  <a:lnTo>
                    <a:pt x="31750" y="762000"/>
                  </a:lnTo>
                  <a:lnTo>
                    <a:pt x="31750" y="990600"/>
                  </a:lnTo>
                  <a:lnTo>
                    <a:pt x="0" y="990600"/>
                  </a:lnTo>
                  <a:lnTo>
                    <a:pt x="38100" y="1066800"/>
                  </a:lnTo>
                  <a:lnTo>
                    <a:pt x="69850" y="1003300"/>
                  </a:lnTo>
                  <a:lnTo>
                    <a:pt x="76200" y="990600"/>
                  </a:lnTo>
                  <a:close/>
                </a:path>
                <a:path w="76200" h="3505200">
                  <a:moveTo>
                    <a:pt x="76200" y="228600"/>
                  </a:moveTo>
                  <a:lnTo>
                    <a:pt x="44450" y="228600"/>
                  </a:lnTo>
                  <a:lnTo>
                    <a:pt x="44450" y="0"/>
                  </a:lnTo>
                  <a:lnTo>
                    <a:pt x="31750" y="0"/>
                  </a:lnTo>
                  <a:lnTo>
                    <a:pt x="31750" y="228600"/>
                  </a:lnTo>
                  <a:lnTo>
                    <a:pt x="0" y="228600"/>
                  </a:lnTo>
                  <a:lnTo>
                    <a:pt x="38100" y="304800"/>
                  </a:lnTo>
                  <a:lnTo>
                    <a:pt x="69850" y="241300"/>
                  </a:lnTo>
                  <a:lnTo>
                    <a:pt x="76200" y="228600"/>
                  </a:lnTo>
                  <a:close/>
                </a:path>
              </a:pathLst>
            </a:custGeom>
            <a:solidFill>
              <a:srgbClr val="000000"/>
            </a:solidFill>
          </p:spPr>
          <p:txBody>
            <a:bodyPr wrap="square" lIns="0" tIns="0" rIns="0" bIns="0" rtlCol="0"/>
            <a:lstStyle/>
            <a:p>
              <a:endParaRPr sz="1050"/>
            </a:p>
          </p:txBody>
        </p:sp>
        <p:pic>
          <p:nvPicPr>
            <p:cNvPr id="10" name="object 10"/>
            <p:cNvPicPr/>
            <p:nvPr/>
          </p:nvPicPr>
          <p:blipFill>
            <a:blip r:embed="rId2" cstate="print"/>
            <a:stretch>
              <a:fillRect/>
            </a:stretch>
          </p:blipFill>
          <p:spPr>
            <a:xfrm>
              <a:off x="5105400" y="0"/>
              <a:ext cx="4038600" cy="6857999"/>
            </a:xfrm>
            <a:prstGeom prst="rect">
              <a:avLst/>
            </a:prstGeom>
          </p:spPr>
        </p:pic>
        <p:pic>
          <p:nvPicPr>
            <p:cNvPr id="11" name="object 11"/>
            <p:cNvPicPr/>
            <p:nvPr/>
          </p:nvPicPr>
          <p:blipFill>
            <a:blip r:embed="rId3" cstate="print"/>
            <a:stretch>
              <a:fillRect/>
            </a:stretch>
          </p:blipFill>
          <p:spPr>
            <a:xfrm>
              <a:off x="6829425" y="2085975"/>
              <a:ext cx="2314575" cy="857250"/>
            </a:xfrm>
            <a:prstGeom prst="rect">
              <a:avLst/>
            </a:prstGeom>
          </p:spPr>
        </p:pic>
      </p:grpSp>
      <p:sp>
        <p:nvSpPr>
          <p:cNvPr id="12" name="object 12"/>
          <p:cNvSpPr txBox="1"/>
          <p:nvPr/>
        </p:nvSpPr>
        <p:spPr>
          <a:xfrm>
            <a:off x="3297950" y="1051854"/>
            <a:ext cx="2507678" cy="196688"/>
          </a:xfrm>
          <a:prstGeom prst="rect">
            <a:avLst/>
          </a:prstGeom>
        </p:spPr>
        <p:txBody>
          <a:bodyPr vert="horz" wrap="square" lIns="0" tIns="11906" rIns="0" bIns="0" rtlCol="0">
            <a:spAutoFit/>
          </a:bodyPr>
          <a:lstStyle/>
          <a:p>
            <a:pPr marL="9525" marR="3810" indent="157163">
              <a:spcBef>
                <a:spcPts val="94"/>
              </a:spcBef>
            </a:pPr>
            <a:r>
              <a:rPr sz="1200" b="1" dirty="0">
                <a:solidFill>
                  <a:srgbClr val="000066"/>
                </a:solidFill>
              </a:rPr>
              <a:t>Quy</a:t>
            </a:r>
            <a:r>
              <a:rPr sz="1200" b="1" spc="-4" dirty="0">
                <a:solidFill>
                  <a:srgbClr val="000066"/>
                </a:solidFill>
              </a:rPr>
              <a:t> </a:t>
            </a:r>
            <a:r>
              <a:rPr sz="1200" b="1" dirty="0">
                <a:solidFill>
                  <a:srgbClr val="000066"/>
                </a:solidFill>
              </a:rPr>
              <a:t>trình</a:t>
            </a:r>
            <a:r>
              <a:rPr sz="1200" b="1" spc="-41" dirty="0">
                <a:solidFill>
                  <a:srgbClr val="000066"/>
                </a:solidFill>
              </a:rPr>
              <a:t> </a:t>
            </a:r>
            <a:r>
              <a:rPr sz="1200" b="1" spc="-19" dirty="0">
                <a:solidFill>
                  <a:srgbClr val="000066"/>
                </a:solidFill>
              </a:rPr>
              <a:t>chế </a:t>
            </a:r>
            <a:r>
              <a:rPr sz="1200" b="1" dirty="0">
                <a:solidFill>
                  <a:srgbClr val="000066"/>
                </a:solidFill>
              </a:rPr>
              <a:t>biến</a:t>
            </a:r>
            <a:r>
              <a:rPr sz="1200" b="1" spc="-64" dirty="0">
                <a:solidFill>
                  <a:srgbClr val="000066"/>
                </a:solidFill>
              </a:rPr>
              <a:t> </a:t>
            </a:r>
            <a:r>
              <a:rPr sz="1200" b="1" dirty="0">
                <a:solidFill>
                  <a:srgbClr val="000066"/>
                </a:solidFill>
              </a:rPr>
              <a:t>cá</a:t>
            </a:r>
            <a:r>
              <a:rPr sz="1200" b="1" spc="34" dirty="0">
                <a:solidFill>
                  <a:srgbClr val="000066"/>
                </a:solidFill>
              </a:rPr>
              <a:t> </a:t>
            </a:r>
            <a:r>
              <a:rPr sz="1200" b="1" dirty="0">
                <a:solidFill>
                  <a:srgbClr val="000066"/>
                </a:solidFill>
              </a:rPr>
              <a:t>thịt</a:t>
            </a:r>
            <a:r>
              <a:rPr sz="1200" b="1" spc="-26" dirty="0">
                <a:solidFill>
                  <a:srgbClr val="000066"/>
                </a:solidFill>
              </a:rPr>
              <a:t> </a:t>
            </a:r>
            <a:r>
              <a:rPr sz="1200" b="1" spc="-8" dirty="0">
                <a:solidFill>
                  <a:srgbClr val="000066"/>
                </a:solidFill>
              </a:rPr>
              <a:t>trắng</a:t>
            </a:r>
            <a:endParaRPr sz="1200" dirty="0"/>
          </a:p>
        </p:txBody>
      </p:sp>
      <p:pic>
        <p:nvPicPr>
          <p:cNvPr id="13" name="object 13"/>
          <p:cNvPicPr/>
          <p:nvPr/>
        </p:nvPicPr>
        <p:blipFill>
          <a:blip r:embed="rId4" cstate="print"/>
          <a:stretch>
            <a:fillRect/>
          </a:stretch>
        </p:blipFill>
        <p:spPr>
          <a:xfrm>
            <a:off x="3719653" y="1312774"/>
            <a:ext cx="4171950" cy="3711226"/>
          </a:xfrm>
          <a:prstGeom prst="rect">
            <a:avLst/>
          </a:prstGeom>
        </p:spPr>
      </p:pic>
      <p:sp>
        <p:nvSpPr>
          <p:cNvPr id="14" name="object 14"/>
          <p:cNvSpPr txBox="1"/>
          <p:nvPr/>
        </p:nvSpPr>
        <p:spPr>
          <a:xfrm>
            <a:off x="2334198" y="2482621"/>
            <a:ext cx="1543050" cy="250068"/>
          </a:xfrm>
          <a:prstGeom prst="rect">
            <a:avLst/>
          </a:prstGeom>
          <a:solidFill>
            <a:srgbClr val="FF9900"/>
          </a:solidFill>
        </p:spPr>
        <p:txBody>
          <a:bodyPr vert="horz" wrap="square" lIns="0" tIns="64770" rIns="0" bIns="0" rtlCol="0">
            <a:spAutoFit/>
          </a:bodyPr>
          <a:lstStyle/>
          <a:p>
            <a:pPr marL="434340">
              <a:spcBef>
                <a:spcPts val="510"/>
              </a:spcBef>
            </a:pPr>
            <a:r>
              <a:rPr sz="1200" b="1" dirty="0"/>
              <a:t>Phân</a:t>
            </a:r>
            <a:r>
              <a:rPr sz="1200" b="1" spc="-30" dirty="0"/>
              <a:t> </a:t>
            </a:r>
            <a:r>
              <a:rPr sz="1200" b="1" spc="-19" dirty="0"/>
              <a:t>cỡ</a:t>
            </a:r>
            <a:endParaRPr sz="1200"/>
          </a:p>
        </p:txBody>
      </p:sp>
      <p:sp>
        <p:nvSpPr>
          <p:cNvPr id="15" name="object 15"/>
          <p:cNvSpPr txBox="1"/>
          <p:nvPr/>
        </p:nvSpPr>
        <p:spPr>
          <a:xfrm>
            <a:off x="2334198" y="1911122"/>
            <a:ext cx="1543050" cy="249588"/>
          </a:xfrm>
          <a:prstGeom prst="rect">
            <a:avLst/>
          </a:prstGeom>
          <a:solidFill>
            <a:srgbClr val="FF9900"/>
          </a:solidFill>
        </p:spPr>
        <p:txBody>
          <a:bodyPr vert="horz" wrap="square" lIns="0" tIns="64294" rIns="0" bIns="0" rtlCol="0">
            <a:spAutoFit/>
          </a:bodyPr>
          <a:lstStyle/>
          <a:p>
            <a:pPr marL="462915">
              <a:spcBef>
                <a:spcPts val="506"/>
              </a:spcBef>
            </a:pPr>
            <a:r>
              <a:rPr sz="1200" b="1" dirty="0"/>
              <a:t>Lặt</a:t>
            </a:r>
            <a:r>
              <a:rPr sz="1200" b="1" spc="8" dirty="0"/>
              <a:t> </a:t>
            </a:r>
            <a:r>
              <a:rPr sz="1200" b="1" spc="-19" dirty="0"/>
              <a:t>đầu</a:t>
            </a:r>
            <a:endParaRPr sz="1200" dirty="0"/>
          </a:p>
        </p:txBody>
      </p:sp>
      <p:sp>
        <p:nvSpPr>
          <p:cNvPr id="16" name="object 16"/>
          <p:cNvSpPr txBox="1"/>
          <p:nvPr/>
        </p:nvSpPr>
        <p:spPr>
          <a:xfrm>
            <a:off x="2334198" y="3111272"/>
            <a:ext cx="1543050" cy="251031"/>
          </a:xfrm>
          <a:prstGeom prst="rect">
            <a:avLst/>
          </a:prstGeom>
          <a:solidFill>
            <a:srgbClr val="FF9900"/>
          </a:solidFill>
        </p:spPr>
        <p:txBody>
          <a:bodyPr vert="horz" wrap="square" lIns="0" tIns="65723" rIns="0" bIns="0" rtlCol="0">
            <a:spAutoFit/>
          </a:bodyPr>
          <a:lstStyle/>
          <a:p>
            <a:pPr marL="477203">
              <a:spcBef>
                <a:spcPts val="518"/>
              </a:spcBef>
            </a:pPr>
            <a:r>
              <a:rPr sz="1200" b="1" dirty="0"/>
              <a:t>Chẻ</a:t>
            </a:r>
            <a:r>
              <a:rPr sz="1200" b="1" spc="-11" dirty="0"/>
              <a:t> </a:t>
            </a:r>
            <a:r>
              <a:rPr sz="1200" b="1" spc="-19" dirty="0"/>
              <a:t>cỡ</a:t>
            </a:r>
            <a:endParaRPr sz="1200" dirty="0"/>
          </a:p>
        </p:txBody>
      </p:sp>
      <p:sp>
        <p:nvSpPr>
          <p:cNvPr id="17" name="object 3">
            <a:extLst>
              <a:ext uri="{FF2B5EF4-FFF2-40B4-BE49-F238E27FC236}">
                <a16:creationId xmlns:a16="http://schemas.microsoft.com/office/drawing/2014/main" id="{AC2FF930-9523-BECD-D313-BF8974658B36}"/>
              </a:ext>
            </a:extLst>
          </p:cNvPr>
          <p:cNvSpPr txBox="1">
            <a:spLocks/>
          </p:cNvSpPr>
          <p:nvPr/>
        </p:nvSpPr>
        <p:spPr>
          <a:xfrm>
            <a:off x="972528" y="119500"/>
            <a:ext cx="4670180" cy="636552"/>
          </a:xfrm>
          <a:prstGeom prst="rect">
            <a:avLst/>
          </a:prstGeom>
        </p:spPr>
        <p:txBody>
          <a:bodyPr spcFirstLastPara="1" vert="horz" wrap="square" lIns="0" tIns="809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9525">
              <a:spcBef>
                <a:spcPts val="94"/>
              </a:spcBef>
            </a:pPr>
            <a:r>
              <a:rPr lang="en-US" sz="2000" b="1" dirty="0" err="1">
                <a:solidFill>
                  <a:schemeClr val="accent1">
                    <a:lumMod val="50000"/>
                  </a:schemeClr>
                </a:solidFill>
              </a:rPr>
              <a:t>Kỹ</a:t>
            </a:r>
            <a:r>
              <a:rPr lang="en-US" sz="2000" b="1" dirty="0">
                <a:solidFill>
                  <a:schemeClr val="accent1">
                    <a:lumMod val="50000"/>
                  </a:schemeClr>
                </a:solidFill>
              </a:rPr>
              <a:t> </a:t>
            </a:r>
            <a:r>
              <a:rPr lang="en-US" sz="2000" b="1" dirty="0" err="1">
                <a:solidFill>
                  <a:schemeClr val="accent1">
                    <a:lumMod val="50000"/>
                  </a:schemeClr>
                </a:solidFill>
              </a:rPr>
              <a:t>thuật</a:t>
            </a:r>
            <a:r>
              <a:rPr lang="en-US" sz="2000" b="1" dirty="0">
                <a:solidFill>
                  <a:schemeClr val="accent1">
                    <a:lumMod val="50000"/>
                  </a:schemeClr>
                </a:solidFill>
              </a:rPr>
              <a:t> </a:t>
            </a:r>
            <a:r>
              <a:rPr lang="en-US" sz="2000" b="1" dirty="0" err="1">
                <a:solidFill>
                  <a:schemeClr val="accent1">
                    <a:lumMod val="50000"/>
                  </a:schemeClr>
                </a:solidFill>
              </a:rPr>
              <a:t>nhiệt</a:t>
            </a:r>
            <a:r>
              <a:rPr lang="en-US" sz="2000" b="1" dirty="0">
                <a:solidFill>
                  <a:schemeClr val="accent1">
                    <a:lumMod val="50000"/>
                  </a:schemeClr>
                </a:solidFill>
              </a:rPr>
              <a:t> </a:t>
            </a:r>
            <a:r>
              <a:rPr lang="en-US" sz="2000" b="1" dirty="0" err="1">
                <a:solidFill>
                  <a:schemeClr val="accent1">
                    <a:lumMod val="50000"/>
                  </a:schemeClr>
                </a:solidFill>
              </a:rPr>
              <a:t>độ</a:t>
            </a:r>
            <a:r>
              <a:rPr lang="en-US" sz="2000" b="1" dirty="0">
                <a:solidFill>
                  <a:schemeClr val="accent1">
                    <a:lumMod val="50000"/>
                  </a:schemeClr>
                </a:solidFill>
              </a:rPr>
              <a:t> </a:t>
            </a:r>
            <a:r>
              <a:rPr lang="en-US" sz="2000" b="1" dirty="0" err="1">
                <a:solidFill>
                  <a:schemeClr val="accent1">
                    <a:lumMod val="50000"/>
                  </a:schemeClr>
                </a:solidFill>
              </a:rPr>
              <a:t>cao</a:t>
            </a:r>
            <a:r>
              <a:rPr lang="en-US" sz="2000" b="1" dirty="0">
                <a:solidFill>
                  <a:schemeClr val="accent1">
                    <a:lumMod val="50000"/>
                  </a:schemeClr>
                </a:solidFill>
              </a:rPr>
              <a:t> </a:t>
            </a:r>
            <a:r>
              <a:rPr lang="en-US" sz="2000" b="1" dirty="0" err="1">
                <a:solidFill>
                  <a:schemeClr val="accent1">
                    <a:lumMod val="50000"/>
                  </a:schemeClr>
                </a:solidFill>
              </a:rPr>
              <a:t>trong</a:t>
            </a:r>
            <a:r>
              <a:rPr lang="en-US" sz="2000" b="1" dirty="0">
                <a:solidFill>
                  <a:schemeClr val="accent1">
                    <a:lumMod val="50000"/>
                  </a:schemeClr>
                </a:solidFill>
              </a:rPr>
              <a:t> </a:t>
            </a:r>
            <a:r>
              <a:rPr lang="en-US" sz="2000" b="1" dirty="0" err="1">
                <a:solidFill>
                  <a:schemeClr val="accent1">
                    <a:lumMod val="50000"/>
                  </a:schemeClr>
                </a:solidFill>
              </a:rPr>
              <a:t>chế</a:t>
            </a:r>
            <a:r>
              <a:rPr lang="en-US" sz="2000" b="1" dirty="0">
                <a:solidFill>
                  <a:schemeClr val="accent1">
                    <a:lumMod val="50000"/>
                  </a:schemeClr>
                </a:solidFill>
              </a:rPr>
              <a:t> </a:t>
            </a:r>
            <a:r>
              <a:rPr lang="en-US" sz="2000" b="1" dirty="0" err="1">
                <a:solidFill>
                  <a:schemeClr val="accent1">
                    <a:lumMod val="50000"/>
                  </a:schemeClr>
                </a:solidFill>
              </a:rPr>
              <a:t>biến</a:t>
            </a:r>
            <a:r>
              <a:rPr lang="en-US" sz="2000" b="1" dirty="0">
                <a:solidFill>
                  <a:schemeClr val="accent1">
                    <a:lumMod val="50000"/>
                  </a:schemeClr>
                </a:solidFill>
              </a:rPr>
              <a:t> </a:t>
            </a:r>
            <a:r>
              <a:rPr lang="en-US" sz="2000" b="1" dirty="0" err="1">
                <a:solidFill>
                  <a:schemeClr val="accent1">
                    <a:lumMod val="50000"/>
                  </a:schemeClr>
                </a:solidFill>
              </a:rPr>
              <a:t>và</a:t>
            </a:r>
            <a:r>
              <a:rPr lang="en-US" sz="2000" b="1" dirty="0">
                <a:solidFill>
                  <a:schemeClr val="accent1">
                    <a:lumMod val="50000"/>
                  </a:schemeClr>
                </a:solidFill>
              </a:rPr>
              <a:t> </a:t>
            </a:r>
            <a:r>
              <a:rPr lang="en-US" sz="2000" b="1" dirty="0" err="1">
                <a:solidFill>
                  <a:schemeClr val="accent1">
                    <a:lumMod val="50000"/>
                  </a:schemeClr>
                </a:solidFill>
              </a:rPr>
              <a:t>bảo</a:t>
            </a:r>
            <a:r>
              <a:rPr lang="en-US" sz="2000" b="1" dirty="0">
                <a:solidFill>
                  <a:schemeClr val="accent1">
                    <a:lumMod val="50000"/>
                  </a:schemeClr>
                </a:solidFill>
              </a:rPr>
              <a:t> </a:t>
            </a:r>
            <a:r>
              <a:rPr lang="en-US" sz="2000" b="1" dirty="0" err="1">
                <a:solidFill>
                  <a:schemeClr val="accent1">
                    <a:lumMod val="50000"/>
                  </a:schemeClr>
                </a:solidFill>
              </a:rPr>
              <a:t>quản</a:t>
            </a:r>
            <a:r>
              <a:rPr lang="en-US" sz="2000" b="1" dirty="0">
                <a:solidFill>
                  <a:schemeClr val="accent1">
                    <a:lumMod val="50000"/>
                  </a:schemeClr>
                </a:solidFill>
              </a:rPr>
              <a:t> </a:t>
            </a:r>
            <a:r>
              <a:rPr lang="en-US" sz="2000" b="1" dirty="0" err="1">
                <a:solidFill>
                  <a:schemeClr val="accent1">
                    <a:lumMod val="50000"/>
                  </a:schemeClr>
                </a:solidFill>
              </a:rPr>
              <a:t>thủy</a:t>
            </a:r>
            <a:r>
              <a:rPr lang="en-US" sz="2000" b="1" dirty="0">
                <a:solidFill>
                  <a:schemeClr val="accent1">
                    <a:lumMod val="50000"/>
                  </a:schemeClr>
                </a:solidFill>
              </a:rPr>
              <a:t> </a:t>
            </a:r>
            <a:r>
              <a:rPr lang="en-US" sz="2000" b="1" dirty="0" err="1">
                <a:solidFill>
                  <a:schemeClr val="accent1">
                    <a:lumMod val="50000"/>
                  </a:schemeClr>
                </a:solidFill>
              </a:rPr>
              <a:t>sản</a:t>
            </a:r>
            <a:endParaRPr lang="en-US" sz="2000" b="1" dirty="0">
              <a:solidFill>
                <a:schemeClr val="accent1">
                  <a:lumMod val="50000"/>
                </a:schemeClr>
              </a:solidFill>
            </a:endParaRPr>
          </a:p>
        </p:txBody>
      </p:sp>
    </p:spTree>
  </p:cSld>
  <p:clrMapOvr>
    <a:masterClrMapping/>
  </p:clrMapOvr>
  <p:transition advClick="0"/>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307306" y="192883"/>
            <a:ext cx="4343400" cy="564356"/>
          </a:xfrm>
          <a:prstGeom prst="rect">
            <a:avLst/>
          </a:prstGeom>
        </p:spPr>
      </p:pic>
      <p:sp>
        <p:nvSpPr>
          <p:cNvPr id="4" name="object 4"/>
          <p:cNvSpPr txBox="1">
            <a:spLocks noGrp="1"/>
          </p:cNvSpPr>
          <p:nvPr>
            <p:ph type="title"/>
          </p:nvPr>
        </p:nvSpPr>
        <p:spPr>
          <a:xfrm>
            <a:off x="509337" y="272010"/>
            <a:ext cx="8125326" cy="485229"/>
          </a:xfrm>
          <a:prstGeom prst="rect">
            <a:avLst/>
          </a:prstGeom>
        </p:spPr>
        <p:txBody>
          <a:bodyPr spcFirstLastPara="1" vert="horz" wrap="square" lIns="0" tIns="114776" rIns="0" bIns="0" rtlCol="0" anchor="ctr" anchorCtr="0">
            <a:spAutoFit/>
          </a:bodyPr>
          <a:lstStyle/>
          <a:p>
            <a:pPr algn="ctr"/>
            <a:r>
              <a:rPr lang="en-US" sz="2400" b="1" dirty="0">
                <a:solidFill>
                  <a:schemeClr val="accent1">
                    <a:lumMod val="50000"/>
                  </a:schemeClr>
                </a:solidFill>
              </a:rPr>
              <a:t>CHẾ BIẾN CÁ THỊT TRẮNG</a:t>
            </a:r>
            <a:endParaRPr lang="en-US" sz="2400" dirty="0">
              <a:solidFill>
                <a:schemeClr val="accent1">
                  <a:lumMod val="50000"/>
                </a:schemeClr>
              </a:solidFill>
            </a:endParaRPr>
          </a:p>
        </p:txBody>
      </p:sp>
      <p:sp>
        <p:nvSpPr>
          <p:cNvPr id="5" name="Rectangle 4"/>
          <p:cNvSpPr/>
          <p:nvPr/>
        </p:nvSpPr>
        <p:spPr>
          <a:xfrm>
            <a:off x="413901" y="970992"/>
            <a:ext cx="8316199" cy="3231654"/>
          </a:xfrm>
          <a:prstGeom prst="rect">
            <a:avLst/>
          </a:prstGeom>
        </p:spPr>
        <p:txBody>
          <a:bodyPr wrap="square">
            <a:spAutoFit/>
          </a:bodyPr>
          <a:lstStyle/>
          <a:p>
            <a:pPr marL="171450" indent="-171450">
              <a:buFont typeface="Wingdings" pitchFamily="2" charset="2"/>
              <a:buChar char="Ø"/>
            </a:pPr>
            <a:r>
              <a:rPr lang="vi-VN" sz="1200" b="1" dirty="0"/>
              <a:t>Xử lý sơ bộ: </a:t>
            </a:r>
            <a:r>
              <a:rPr lang="vi-VN" sz="1200" dirty="0"/>
              <a:t>Quá trình xử lý sơ bộ cá bao gồm loại bỏ đá, rửa sạch, phân loại theo kích cỡ và cắt bỏ đầu nếu chưa được thực hiện trước đó. Những con cá lớn cũng có thể được cạo vảy trước khi đưa vào các công đoạn tiếp theo.</a:t>
            </a:r>
          </a:p>
          <a:p>
            <a:pPr marL="171450" indent="-171450">
              <a:buFont typeface="Wingdings" pitchFamily="2" charset="2"/>
              <a:buChar char="Ø"/>
            </a:pPr>
            <a:endParaRPr lang="vi-VN" sz="1200" dirty="0"/>
          </a:p>
          <a:p>
            <a:pPr marL="171450" indent="-171450">
              <a:buFont typeface="Wingdings" pitchFamily="2" charset="2"/>
              <a:buChar char="Ø"/>
            </a:pPr>
            <a:r>
              <a:rPr lang="vi-VN" sz="1200" b="1" dirty="0"/>
              <a:t>Lọc phi-lê: </a:t>
            </a:r>
            <a:r>
              <a:rPr lang="vi-VN" sz="1200" dirty="0"/>
              <a:t>Bước tiếp theo là lọc phi-lê, thường được thực hiện bằng máy lọc phi-lê tự động. Bộ phận lọc phi-lê thường được ngăn cách với khu vực xử lý sơ bộ bằng vách ngăn, nhằm tránh việc công nhân và nguyên liệu đi từ khu vực không vô trùng (sơ chế) sang khu vực vô trùng (lọc phi-lê). Máy lọc phi-lê gồm các cặp dao vận hành cơ học để cắt phi-lê ra khỏi xương sống và loại bỏ xương đòn. Một số loại cá còn được lột da ngay ở công đoạn này.</a:t>
            </a:r>
            <a:br>
              <a:rPr lang="vi-VN" sz="1200" dirty="0"/>
            </a:br>
            <a:endParaRPr lang="vi-VN" sz="1200" dirty="0"/>
          </a:p>
          <a:p>
            <a:pPr marL="171450" indent="-171450">
              <a:buFont typeface="Wingdings" pitchFamily="2" charset="2"/>
              <a:buChar char="Ø"/>
            </a:pPr>
            <a:r>
              <a:rPr lang="vi-VN" sz="1200" b="1" dirty="0"/>
              <a:t>Tỉa gọn: </a:t>
            </a:r>
            <a:r>
              <a:rPr lang="vi-VN" sz="1200" dirty="0"/>
              <a:t>Tại bộ phận tỉa gọn, xương dăm được loại bỏ, công nhân kiểm tra phi-lê, loại bỏ khuyết tật và các phần chất lượng kém. Phần cắt thừa được thu gom và xay nhỏ. Tùy theo sản phẩm cuối cùng, phi-lê có thể được cắt thành các phần theo trọng lượng hoặc chia thành các phần như thăn, đuôi và bụng. Trước khi đóng gói, phi-lê được kiểm tra lần cuối để đảm bảo đạt tiêu chuẩn sản phẩm.</a:t>
            </a:r>
          </a:p>
          <a:p>
            <a:pPr marL="171450" indent="-171450">
              <a:buFont typeface="Wingdings" pitchFamily="2" charset="2"/>
              <a:buChar char="Ø"/>
            </a:pPr>
            <a:endParaRPr lang="vi-VN" sz="1200" dirty="0"/>
          </a:p>
          <a:p>
            <a:pPr marL="171450" indent="-171450">
              <a:buFont typeface="Wingdings" pitchFamily="2" charset="2"/>
              <a:buChar char="Ø"/>
            </a:pPr>
            <a:r>
              <a:rPr lang="vi-VN" sz="1200" b="1" dirty="0"/>
              <a:t>Đóng gói / bảo quản: </a:t>
            </a:r>
            <a:r>
              <a:rPr lang="vi-VN" sz="1200" dirty="0"/>
              <a:t>Sản phẩm tươi được đóng hộp cùng với đá, giữa lớp đá và sản phẩm có lớp nhựa ngăn cách. Sản phẩm đông lạnh có thể được đóng gói theo nhiều cách khác nhau. Phi-lê hoặc các miếng cá có thể được cấp đông riêng lẻ và bọc trong nhựa, nhưng phương pháp phổ biến nhất là đóng thành khối 6–11 kg trong thùng carton tráng sáp. Các khối này thường được cấp đông rồi bảo quản trong kho lạnh.</a:t>
            </a:r>
          </a:p>
        </p:txBody>
      </p:sp>
    </p:spTree>
    <p:extLst>
      <p:ext uri="{BB962C8B-B14F-4D97-AF65-F5344CB8AC3E}">
        <p14:creationId xmlns:p14="http://schemas.microsoft.com/office/powerpoint/2010/main" val="2243040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dirty="0" err="1">
                <a:solidFill>
                  <a:schemeClr val="accent1">
                    <a:lumMod val="50000"/>
                  </a:schemeClr>
                </a:solidFill>
              </a:rPr>
              <a:t>Cảm</a:t>
            </a:r>
            <a:r>
              <a:rPr lang="en-US" sz="3600" b="1" dirty="0">
                <a:solidFill>
                  <a:schemeClr val="accent1">
                    <a:lumMod val="50000"/>
                  </a:schemeClr>
                </a:solidFill>
              </a:rPr>
              <a:t> </a:t>
            </a:r>
            <a:r>
              <a:rPr lang="en-US" sz="3600" b="1" dirty="0" err="1">
                <a:solidFill>
                  <a:schemeClr val="accent1">
                    <a:lumMod val="50000"/>
                  </a:schemeClr>
                </a:solidFill>
              </a:rPr>
              <a:t>ơn</a:t>
            </a:r>
            <a:r>
              <a:rPr lang="en-US" sz="3600" b="1">
                <a:solidFill>
                  <a:schemeClr val="accent1">
                    <a:lumMod val="50000"/>
                  </a:schemeClr>
                </a:solidFill>
              </a:rPr>
              <a:t>!</a:t>
            </a:r>
            <a:endParaRPr lang="en-US" sz="3600" b="1" dirty="0">
              <a:solidFill>
                <a:schemeClr val="accent1">
                  <a:lumMod val="50000"/>
                </a:schemeClr>
              </a:solidFill>
            </a:endParaRPr>
          </a:p>
        </p:txBody>
      </p:sp>
    </p:spTree>
    <p:extLst>
      <p:ext uri="{BB962C8B-B14F-4D97-AF65-F5344CB8AC3E}">
        <p14:creationId xmlns:p14="http://schemas.microsoft.com/office/powerpoint/2010/main" val="20269788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extLst>
              <p:ext uri="{D42A27DB-BD31-4B8C-83A1-F6EECF244321}">
                <p14:modId xmlns:p14="http://schemas.microsoft.com/office/powerpoint/2010/main" val="1776371980"/>
              </p:ext>
            </p:extLst>
          </p:nvPr>
        </p:nvGraphicFramePr>
        <p:xfrm>
          <a:off x="1265315" y="1955891"/>
          <a:ext cx="6443664" cy="2684143"/>
        </p:xfrm>
        <a:graphic>
          <a:graphicData uri="http://schemas.openxmlformats.org/drawingml/2006/table">
            <a:tbl>
              <a:tblPr firstRow="1" bandRow="1">
                <a:tableStyleId>{2D5ABB26-0587-4C30-8999-92F81FD0307C}</a:tableStyleId>
              </a:tblPr>
              <a:tblGrid>
                <a:gridCol w="395288">
                  <a:extLst>
                    <a:ext uri="{9D8B030D-6E8A-4147-A177-3AD203B41FA5}">
                      <a16:colId xmlns:a16="http://schemas.microsoft.com/office/drawing/2014/main" val="20000"/>
                    </a:ext>
                  </a:extLst>
                </a:gridCol>
                <a:gridCol w="119063">
                  <a:extLst>
                    <a:ext uri="{9D8B030D-6E8A-4147-A177-3AD203B41FA5}">
                      <a16:colId xmlns:a16="http://schemas.microsoft.com/office/drawing/2014/main" val="20001"/>
                    </a:ext>
                  </a:extLst>
                </a:gridCol>
                <a:gridCol w="883444">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gridCol w="689609">
                  <a:extLst>
                    <a:ext uri="{9D8B030D-6E8A-4147-A177-3AD203B41FA5}">
                      <a16:colId xmlns:a16="http://schemas.microsoft.com/office/drawing/2014/main" val="20004"/>
                    </a:ext>
                  </a:extLst>
                </a:gridCol>
                <a:gridCol w="645319">
                  <a:extLst>
                    <a:ext uri="{9D8B030D-6E8A-4147-A177-3AD203B41FA5}">
                      <a16:colId xmlns:a16="http://schemas.microsoft.com/office/drawing/2014/main" val="20005"/>
                    </a:ext>
                  </a:extLst>
                </a:gridCol>
                <a:gridCol w="643890">
                  <a:extLst>
                    <a:ext uri="{9D8B030D-6E8A-4147-A177-3AD203B41FA5}">
                      <a16:colId xmlns:a16="http://schemas.microsoft.com/office/drawing/2014/main" val="20006"/>
                    </a:ext>
                  </a:extLst>
                </a:gridCol>
                <a:gridCol w="892969">
                  <a:extLst>
                    <a:ext uri="{9D8B030D-6E8A-4147-A177-3AD203B41FA5}">
                      <a16:colId xmlns:a16="http://schemas.microsoft.com/office/drawing/2014/main" val="20007"/>
                    </a:ext>
                  </a:extLst>
                </a:gridCol>
                <a:gridCol w="747713">
                  <a:extLst>
                    <a:ext uri="{9D8B030D-6E8A-4147-A177-3AD203B41FA5}">
                      <a16:colId xmlns:a16="http://schemas.microsoft.com/office/drawing/2014/main" val="20008"/>
                    </a:ext>
                  </a:extLst>
                </a:gridCol>
                <a:gridCol w="678656">
                  <a:extLst>
                    <a:ext uri="{9D8B030D-6E8A-4147-A177-3AD203B41FA5}">
                      <a16:colId xmlns:a16="http://schemas.microsoft.com/office/drawing/2014/main" val="20009"/>
                    </a:ext>
                  </a:extLst>
                </a:gridCol>
                <a:gridCol w="100013">
                  <a:extLst>
                    <a:ext uri="{9D8B030D-6E8A-4147-A177-3AD203B41FA5}">
                      <a16:colId xmlns:a16="http://schemas.microsoft.com/office/drawing/2014/main" val="20010"/>
                    </a:ext>
                  </a:extLst>
                </a:gridCol>
              </a:tblGrid>
              <a:tr h="293846">
                <a:tc rowSpan="9">
                  <a:txBody>
                    <a:bodyPr/>
                    <a:lstStyle/>
                    <a:p>
                      <a:pPr>
                        <a:lnSpc>
                          <a:spcPct val="100000"/>
                        </a:lnSpc>
                      </a:pPr>
                      <a:endParaRPr sz="1200">
                        <a:latin typeface="Times New Roman"/>
                        <a:cs typeface="Times New Roman"/>
                      </a:endParaRPr>
                    </a:p>
                  </a:txBody>
                  <a:tcPr marL="0" marR="0" marT="0" marB="0"/>
                </a:tc>
                <a:tc rowSpan="9">
                  <a:txBody>
                    <a:bodyPr/>
                    <a:lstStyle/>
                    <a:p>
                      <a:pPr>
                        <a:lnSpc>
                          <a:spcPct val="100000"/>
                        </a:lnSpc>
                      </a:pPr>
                      <a:endParaRPr sz="1200">
                        <a:latin typeface="Times New Roman"/>
                        <a:cs typeface="Times New Roman"/>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0"/>
                        </a:spcBef>
                      </a:pPr>
                      <a:r>
                        <a:rPr sz="1100" dirty="0">
                          <a:latin typeface="Arial"/>
                          <a:cs typeface="Arial"/>
                        </a:rPr>
                        <a:t>Thành</a:t>
                      </a:r>
                      <a:r>
                        <a:rPr sz="1100" spc="50" dirty="0">
                          <a:latin typeface="Arial"/>
                          <a:cs typeface="Arial"/>
                        </a:rPr>
                        <a:t> </a:t>
                      </a:r>
                      <a:r>
                        <a:rPr sz="1100" spc="-20" dirty="0">
                          <a:latin typeface="Arial"/>
                          <a:cs typeface="Arial"/>
                        </a:rPr>
                        <a:t>phần</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2710">
                        <a:lnSpc>
                          <a:spcPct val="100000"/>
                        </a:lnSpc>
                        <a:spcBef>
                          <a:spcPts val="340"/>
                        </a:spcBef>
                      </a:pPr>
                      <a:r>
                        <a:rPr sz="1100" spc="-10" dirty="0">
                          <a:latin typeface="Arial"/>
                          <a:cs typeface="Arial"/>
                        </a:rPr>
                        <a:t>Protein</a:t>
                      </a:r>
                      <a:endParaRPr sz="1100">
                        <a:latin typeface="Arial"/>
                        <a:cs typeface="Arial"/>
                      </a:endParaRPr>
                    </a:p>
                    <a:p>
                      <a:pPr marL="92710">
                        <a:lnSpc>
                          <a:spcPct val="100000"/>
                        </a:lnSpc>
                        <a:spcBef>
                          <a:spcPts val="50"/>
                        </a:spcBef>
                      </a:pPr>
                      <a:r>
                        <a:rPr sz="1100" spc="-25" dirty="0">
                          <a:latin typeface="Arial"/>
                          <a:cs typeface="Arial"/>
                        </a:rPr>
                        <a:t>(%)</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3980">
                        <a:lnSpc>
                          <a:spcPct val="100000"/>
                        </a:lnSpc>
                        <a:spcBef>
                          <a:spcPts val="340"/>
                        </a:spcBef>
                      </a:pPr>
                      <a:r>
                        <a:rPr sz="1100" spc="-10" dirty="0">
                          <a:latin typeface="Arial"/>
                          <a:cs typeface="Arial"/>
                        </a:rPr>
                        <a:t>Lipid</a:t>
                      </a:r>
                      <a:endParaRPr sz="1100">
                        <a:latin typeface="Arial"/>
                        <a:cs typeface="Arial"/>
                      </a:endParaRPr>
                    </a:p>
                    <a:p>
                      <a:pPr marL="93980">
                        <a:lnSpc>
                          <a:spcPct val="100000"/>
                        </a:lnSpc>
                        <a:spcBef>
                          <a:spcPts val="50"/>
                        </a:spcBef>
                      </a:pPr>
                      <a:r>
                        <a:rPr sz="1100" spc="-25" dirty="0">
                          <a:latin typeface="Arial"/>
                          <a:cs typeface="Arial"/>
                        </a:rPr>
                        <a:t>(%)</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5250">
                        <a:lnSpc>
                          <a:spcPct val="100000"/>
                        </a:lnSpc>
                        <a:spcBef>
                          <a:spcPts val="340"/>
                        </a:spcBef>
                      </a:pPr>
                      <a:r>
                        <a:rPr sz="1100" spc="-10" dirty="0">
                          <a:latin typeface="Arial"/>
                          <a:cs typeface="Arial"/>
                        </a:rPr>
                        <a:t>Glucid</a:t>
                      </a:r>
                      <a:endParaRPr sz="1100">
                        <a:latin typeface="Arial"/>
                        <a:cs typeface="Arial"/>
                      </a:endParaRPr>
                    </a:p>
                    <a:p>
                      <a:pPr marL="95250">
                        <a:lnSpc>
                          <a:spcPct val="100000"/>
                        </a:lnSpc>
                        <a:spcBef>
                          <a:spcPts val="50"/>
                        </a:spcBef>
                      </a:pPr>
                      <a:r>
                        <a:rPr sz="1100" spc="-25" dirty="0">
                          <a:latin typeface="Arial"/>
                          <a:cs typeface="Arial"/>
                        </a:rPr>
                        <a:t>(%)</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5885">
                        <a:lnSpc>
                          <a:spcPct val="100000"/>
                        </a:lnSpc>
                        <a:spcBef>
                          <a:spcPts val="340"/>
                        </a:spcBef>
                      </a:pPr>
                      <a:r>
                        <a:rPr sz="1100" spc="-25" dirty="0">
                          <a:latin typeface="Arial"/>
                          <a:cs typeface="Arial"/>
                        </a:rPr>
                        <a:t>Tro</a:t>
                      </a:r>
                      <a:endParaRPr sz="1100" dirty="0">
                        <a:latin typeface="Arial"/>
                        <a:cs typeface="Arial"/>
                      </a:endParaRPr>
                    </a:p>
                    <a:p>
                      <a:pPr marL="95885">
                        <a:lnSpc>
                          <a:spcPct val="100000"/>
                        </a:lnSpc>
                        <a:spcBef>
                          <a:spcPts val="50"/>
                        </a:spcBef>
                      </a:pPr>
                      <a:r>
                        <a:rPr sz="1100" spc="-25" dirty="0">
                          <a:latin typeface="Arial"/>
                          <a:cs typeface="Arial"/>
                        </a:rPr>
                        <a:t>(%)</a:t>
                      </a:r>
                      <a:endParaRPr sz="1100" dirty="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rowSpan="2">
                  <a:txBody>
                    <a:bodyPr/>
                    <a:lstStyle/>
                    <a:p>
                      <a:pPr marL="96520">
                        <a:lnSpc>
                          <a:spcPct val="100000"/>
                        </a:lnSpc>
                        <a:spcBef>
                          <a:spcPts val="340"/>
                        </a:spcBef>
                      </a:pPr>
                      <a:r>
                        <a:rPr sz="1100" spc="-10" dirty="0">
                          <a:latin typeface="Arial"/>
                          <a:cs typeface="Arial"/>
                        </a:rPr>
                        <a:t>Canxi</a:t>
                      </a:r>
                      <a:endParaRPr sz="1100">
                        <a:latin typeface="Arial"/>
                        <a:cs typeface="Arial"/>
                      </a:endParaRPr>
                    </a:p>
                    <a:p>
                      <a:pPr marL="96520">
                        <a:lnSpc>
                          <a:spcPct val="100000"/>
                        </a:lnSpc>
                        <a:spcBef>
                          <a:spcPts val="50"/>
                        </a:spcBef>
                      </a:pPr>
                      <a:r>
                        <a:rPr sz="1100" spc="-25" dirty="0">
                          <a:latin typeface="Arial"/>
                          <a:cs typeface="Arial"/>
                        </a:rPr>
                        <a:t>mg%</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8425">
                        <a:lnSpc>
                          <a:spcPct val="100000"/>
                        </a:lnSpc>
                        <a:spcBef>
                          <a:spcPts val="340"/>
                        </a:spcBef>
                      </a:pPr>
                      <a:r>
                        <a:rPr sz="1100" spc="-10" dirty="0">
                          <a:latin typeface="Arial"/>
                          <a:cs typeface="Arial"/>
                        </a:rPr>
                        <a:t>Phospho</a:t>
                      </a:r>
                      <a:endParaRPr sz="1100">
                        <a:latin typeface="Arial"/>
                        <a:cs typeface="Arial"/>
                      </a:endParaRPr>
                    </a:p>
                    <a:p>
                      <a:pPr marL="98425">
                        <a:lnSpc>
                          <a:spcPct val="100000"/>
                        </a:lnSpc>
                        <a:spcBef>
                          <a:spcPts val="50"/>
                        </a:spcBef>
                      </a:pPr>
                      <a:r>
                        <a:rPr sz="1100" spc="-25" dirty="0">
                          <a:latin typeface="Arial"/>
                          <a:cs typeface="Arial"/>
                        </a:rPr>
                        <a:t>mg%</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2">
                  <a:txBody>
                    <a:bodyPr/>
                    <a:lstStyle/>
                    <a:p>
                      <a:pPr marL="99060">
                        <a:lnSpc>
                          <a:spcPct val="100000"/>
                        </a:lnSpc>
                        <a:spcBef>
                          <a:spcPts val="340"/>
                        </a:spcBef>
                      </a:pPr>
                      <a:r>
                        <a:rPr sz="1100" spc="-25" dirty="0">
                          <a:latin typeface="Arial"/>
                          <a:cs typeface="Arial"/>
                        </a:rPr>
                        <a:t>Sắt</a:t>
                      </a:r>
                      <a:endParaRPr sz="1100">
                        <a:latin typeface="Arial"/>
                        <a:cs typeface="Arial"/>
                      </a:endParaRPr>
                    </a:p>
                    <a:p>
                      <a:pPr marL="99060">
                        <a:lnSpc>
                          <a:spcPct val="100000"/>
                        </a:lnSpc>
                        <a:spcBef>
                          <a:spcPts val="50"/>
                        </a:spcBef>
                      </a:pPr>
                      <a:r>
                        <a:rPr sz="1100" spc="-25" dirty="0">
                          <a:latin typeface="Arial"/>
                          <a:cs typeface="Arial"/>
                        </a:rPr>
                        <a:t>mg%</a:t>
                      </a:r>
                      <a:endParaRPr sz="1100">
                        <a:latin typeface="Arial"/>
                        <a:cs typeface="Arial"/>
                      </a:endParaRPr>
                    </a:p>
                  </a:txBody>
                  <a:tcPr marL="0" marR="0" marT="32385"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rowSpan="9">
                  <a:txBody>
                    <a:bodyPr/>
                    <a:lstStyle/>
                    <a:p>
                      <a:pPr>
                        <a:lnSpc>
                          <a:spcPct val="100000"/>
                        </a:lnSpc>
                      </a:pPr>
                      <a:endParaRPr sz="1200">
                        <a:latin typeface="Times New Roman"/>
                        <a:cs typeface="Times New Roman"/>
                      </a:endParaRPr>
                    </a:p>
                  </a:txBody>
                  <a:tcPr marL="0" marR="0" marT="0" marB="0">
                    <a:lnL w="9525">
                      <a:solidFill>
                        <a:srgbClr val="000000"/>
                      </a:solidFill>
                      <a:prstDash val="solid"/>
                    </a:lnL>
                  </a:tcPr>
                </a:tc>
                <a:extLst>
                  <a:ext uri="{0D108BD9-81ED-4DB2-BD59-A6C34878D82A}">
                    <a16:rowId xmlns:a16="http://schemas.microsoft.com/office/drawing/2014/main" val="10000"/>
                  </a:ext>
                </a:extLst>
              </a:tr>
              <a:tr h="33099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sz="1100" spc="-20" dirty="0">
                          <a:latin typeface="Arial"/>
                          <a:cs typeface="Arial"/>
                        </a:rPr>
                        <a:t>Loài</a:t>
                      </a:r>
                      <a:endParaRPr sz="1100" dirty="0">
                        <a:latin typeface="Arial"/>
                        <a:cs typeface="Arial"/>
                      </a:endParaRPr>
                    </a:p>
                  </a:txBody>
                  <a:tcPr marL="0" marR="0" marT="32861" marB="0">
                    <a:lnL w="9525">
                      <a:solidFill>
                        <a:srgbClr val="000000"/>
                      </a:solidFill>
                      <a:prstDash val="solid"/>
                    </a:lnL>
                    <a:lnR w="952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solidFill>
                      <a:srgbClr val="FFFFFF">
                        <a:alpha val="25097"/>
                      </a:srgbClr>
                    </a:solidFill>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43180" marB="0">
                    <a:lnL w="9525">
                      <a:solidFill>
                        <a:srgbClr val="000000"/>
                      </a:solidFill>
                      <a:prstDash val="solid"/>
                    </a:lnL>
                    <a:lnR w="9525">
                      <a:solidFill>
                        <a:srgbClr val="000000"/>
                      </a:solidFill>
                      <a:prstDash val="solid"/>
                    </a:lnR>
                    <a:lnT w="28575">
                      <a:solidFill>
                        <a:srgbClr val="000000"/>
                      </a:solidFill>
                      <a:prstDash val="solid"/>
                    </a:lnT>
                    <a:lnB w="12700">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1"/>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0"/>
                        </a:spcBef>
                      </a:pPr>
                      <a:r>
                        <a:rPr sz="1100" spc="-25" dirty="0">
                          <a:latin typeface="Arial"/>
                          <a:cs typeface="Arial"/>
                        </a:rPr>
                        <a:t>Mực</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0"/>
                        </a:spcBef>
                      </a:pPr>
                      <a:r>
                        <a:rPr sz="1100" dirty="0">
                          <a:latin typeface="Arial"/>
                          <a:cs typeface="Arial"/>
                        </a:rPr>
                        <a:t>17</a:t>
                      </a:r>
                      <a:r>
                        <a:rPr sz="1100" spc="-30" dirty="0">
                          <a:latin typeface="Arial"/>
                          <a:cs typeface="Arial"/>
                        </a:rPr>
                        <a:t> </a:t>
                      </a:r>
                      <a:r>
                        <a:rPr sz="1100" dirty="0">
                          <a:latin typeface="Arial"/>
                          <a:cs typeface="Arial"/>
                        </a:rPr>
                        <a:t>- </a:t>
                      </a:r>
                      <a:r>
                        <a:rPr sz="1100" spc="-25" dirty="0">
                          <a:latin typeface="Arial"/>
                          <a:cs typeface="Arial"/>
                        </a:rPr>
                        <a:t>20</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3980">
                        <a:lnSpc>
                          <a:spcPct val="100000"/>
                        </a:lnSpc>
                        <a:spcBef>
                          <a:spcPts val="350"/>
                        </a:spcBef>
                      </a:pPr>
                      <a:r>
                        <a:rPr sz="1100" spc="-25" dirty="0">
                          <a:latin typeface="Arial"/>
                          <a:cs typeface="Arial"/>
                        </a:rPr>
                        <a:t>0,8</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250">
                        <a:lnSpc>
                          <a:spcPct val="100000"/>
                        </a:lnSpc>
                        <a:spcBef>
                          <a:spcPts val="350"/>
                        </a:spcBef>
                      </a:pPr>
                      <a:r>
                        <a:rPr sz="1100" spc="-50" dirty="0">
                          <a:latin typeface="Arial"/>
                          <a:cs typeface="Arial"/>
                        </a:rPr>
                        <a:t>-</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5885">
                        <a:lnSpc>
                          <a:spcPct val="100000"/>
                        </a:lnSpc>
                        <a:spcBef>
                          <a:spcPts val="350"/>
                        </a:spcBef>
                      </a:pPr>
                      <a:r>
                        <a:rPr sz="1100" spc="-50" dirty="0">
                          <a:latin typeface="Arial"/>
                          <a:cs typeface="Arial"/>
                        </a:rPr>
                        <a:t>-</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6520">
                        <a:lnSpc>
                          <a:spcPct val="100000"/>
                        </a:lnSpc>
                        <a:spcBef>
                          <a:spcPts val="350"/>
                        </a:spcBef>
                      </a:pPr>
                      <a:r>
                        <a:rPr sz="1100" spc="-25" dirty="0">
                          <a:latin typeface="Arial"/>
                          <a:cs typeface="Arial"/>
                        </a:rPr>
                        <a:t>54</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8425">
                        <a:lnSpc>
                          <a:spcPct val="100000"/>
                        </a:lnSpc>
                        <a:spcBef>
                          <a:spcPts val="350"/>
                        </a:spcBef>
                      </a:pPr>
                      <a:r>
                        <a:rPr sz="1100" spc="-50" dirty="0">
                          <a:latin typeface="Arial"/>
                          <a:cs typeface="Arial"/>
                        </a:rPr>
                        <a:t>-</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a:txBody>
                    <a:bodyPr/>
                    <a:lstStyle/>
                    <a:p>
                      <a:pPr marL="99060">
                        <a:lnSpc>
                          <a:spcPct val="100000"/>
                        </a:lnSpc>
                        <a:spcBef>
                          <a:spcPts val="350"/>
                        </a:spcBef>
                      </a:pPr>
                      <a:r>
                        <a:rPr sz="1100" spc="-25" dirty="0">
                          <a:latin typeface="Arial"/>
                          <a:cs typeface="Arial"/>
                        </a:rPr>
                        <a:t>1,2</a:t>
                      </a:r>
                      <a:endParaRPr sz="1100">
                        <a:latin typeface="Arial"/>
                        <a:cs typeface="Arial"/>
                      </a:endParaRPr>
                    </a:p>
                  </a:txBody>
                  <a:tcPr marL="0" marR="0" marT="33338" marB="0">
                    <a:lnL w="9525">
                      <a:solidFill>
                        <a:srgbClr val="000000"/>
                      </a:solidFill>
                      <a:prstDash val="solid"/>
                    </a:lnL>
                    <a:lnR w="9525">
                      <a:solidFill>
                        <a:srgbClr val="000000"/>
                      </a:solidFill>
                      <a:prstDash val="solid"/>
                    </a:lnR>
                    <a:lnT w="12700">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2"/>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55"/>
                        </a:spcBef>
                      </a:pPr>
                      <a:r>
                        <a:rPr sz="1100" spc="-25" dirty="0">
                          <a:latin typeface="Arial"/>
                          <a:cs typeface="Arial"/>
                        </a:rPr>
                        <a:t>Tôm</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55"/>
                        </a:spcBef>
                      </a:pPr>
                      <a:r>
                        <a:rPr sz="1100" dirty="0">
                          <a:latin typeface="Arial"/>
                          <a:cs typeface="Arial"/>
                        </a:rPr>
                        <a:t>19</a:t>
                      </a:r>
                      <a:r>
                        <a:rPr sz="1100" spc="-30" dirty="0">
                          <a:latin typeface="Arial"/>
                          <a:cs typeface="Arial"/>
                        </a:rPr>
                        <a:t> </a:t>
                      </a:r>
                      <a:r>
                        <a:rPr sz="1100" dirty="0">
                          <a:latin typeface="Arial"/>
                          <a:cs typeface="Arial"/>
                        </a:rPr>
                        <a:t>- </a:t>
                      </a:r>
                      <a:r>
                        <a:rPr sz="1100" spc="-25" dirty="0">
                          <a:latin typeface="Arial"/>
                          <a:cs typeface="Arial"/>
                        </a:rPr>
                        <a:t>23</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55"/>
                        </a:spcBef>
                      </a:pPr>
                      <a:r>
                        <a:rPr sz="1100" dirty="0">
                          <a:latin typeface="Arial"/>
                          <a:cs typeface="Arial"/>
                        </a:rPr>
                        <a:t>0,3</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1,</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55"/>
                        </a:spcBef>
                      </a:pPr>
                      <a:r>
                        <a:rPr sz="1100" spc="-50" dirty="0">
                          <a:latin typeface="Arial"/>
                          <a:cs typeface="Arial"/>
                        </a:rPr>
                        <a:t>2</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55"/>
                        </a:spcBef>
                      </a:pPr>
                      <a:r>
                        <a:rPr sz="1100" dirty="0">
                          <a:latin typeface="Arial"/>
                          <a:cs typeface="Arial"/>
                        </a:rPr>
                        <a:t>1,3</a:t>
                      </a:r>
                      <a:r>
                        <a:rPr sz="1100" spc="-30"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1,8</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55"/>
                        </a:spcBef>
                      </a:pPr>
                      <a:r>
                        <a:rPr sz="1100" dirty="0">
                          <a:latin typeface="Arial"/>
                          <a:cs typeface="Arial"/>
                        </a:rPr>
                        <a:t>29</a:t>
                      </a:r>
                      <a:r>
                        <a:rPr sz="1100" spc="-30" dirty="0">
                          <a:latin typeface="Arial"/>
                          <a:cs typeface="Arial"/>
                        </a:rPr>
                        <a:t> </a:t>
                      </a:r>
                      <a:r>
                        <a:rPr sz="1100" dirty="0">
                          <a:latin typeface="Arial"/>
                          <a:cs typeface="Arial"/>
                        </a:rPr>
                        <a:t>- </a:t>
                      </a:r>
                      <a:r>
                        <a:rPr sz="1100" spc="-25" dirty="0">
                          <a:latin typeface="Arial"/>
                          <a:cs typeface="Arial"/>
                        </a:rPr>
                        <a:t>30</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55"/>
                        </a:spcBef>
                      </a:pPr>
                      <a:r>
                        <a:rPr sz="1100" dirty="0">
                          <a:latin typeface="Arial"/>
                          <a:cs typeface="Arial"/>
                        </a:rPr>
                        <a:t>33</a:t>
                      </a:r>
                      <a:r>
                        <a:rPr sz="1100" spc="-30" dirty="0">
                          <a:latin typeface="Arial"/>
                          <a:cs typeface="Arial"/>
                        </a:rPr>
                        <a:t> </a:t>
                      </a:r>
                      <a:r>
                        <a:rPr sz="1100" dirty="0">
                          <a:latin typeface="Arial"/>
                          <a:cs typeface="Arial"/>
                        </a:rPr>
                        <a:t>- </a:t>
                      </a:r>
                      <a:r>
                        <a:rPr sz="1100" spc="-25" dirty="0">
                          <a:latin typeface="Arial"/>
                          <a:cs typeface="Arial"/>
                        </a:rPr>
                        <a:t>67</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55"/>
                        </a:spcBef>
                      </a:pPr>
                      <a:r>
                        <a:rPr sz="1100" dirty="0">
                          <a:latin typeface="Arial"/>
                          <a:cs typeface="Arial"/>
                        </a:rPr>
                        <a:t>1,2</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5,1</a:t>
                      </a:r>
                      <a:endParaRPr sz="1100">
                        <a:latin typeface="Arial"/>
                        <a:cs typeface="Arial"/>
                      </a:endParaRPr>
                    </a:p>
                  </a:txBody>
                  <a:tcPr marL="0" marR="0" marT="33814"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3"/>
                  </a:ext>
                </a:extLst>
              </a:tr>
              <a:tr h="296704">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60"/>
                        </a:spcBef>
                      </a:pPr>
                      <a:r>
                        <a:rPr sz="1100" spc="-25" dirty="0">
                          <a:latin typeface="Arial"/>
                          <a:cs typeface="Arial"/>
                        </a:rPr>
                        <a:t>Hào</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19999"/>
                      </a:srgbClr>
                    </a:solidFill>
                  </a:tcPr>
                </a:tc>
                <a:tc>
                  <a:txBody>
                    <a:bodyPr/>
                    <a:lstStyle/>
                    <a:p>
                      <a:pPr marL="92710">
                        <a:lnSpc>
                          <a:spcPct val="100000"/>
                        </a:lnSpc>
                        <a:spcBef>
                          <a:spcPts val="360"/>
                        </a:spcBef>
                      </a:pPr>
                      <a:r>
                        <a:rPr sz="1100" spc="-10" dirty="0">
                          <a:latin typeface="Arial"/>
                          <a:cs typeface="Arial"/>
                        </a:rPr>
                        <a:t>11</a:t>
                      </a:r>
                      <a:r>
                        <a:rPr sz="1100" spc="-130" dirty="0">
                          <a:latin typeface="Arial"/>
                          <a:cs typeface="Arial"/>
                        </a:rPr>
                        <a:t> </a:t>
                      </a:r>
                      <a:r>
                        <a:rPr sz="1100" dirty="0">
                          <a:latin typeface="Arial"/>
                          <a:cs typeface="Arial"/>
                        </a:rPr>
                        <a:t>-</a:t>
                      </a:r>
                      <a:r>
                        <a:rPr sz="1100" spc="45" dirty="0">
                          <a:latin typeface="Arial"/>
                          <a:cs typeface="Arial"/>
                        </a:rPr>
                        <a:t> </a:t>
                      </a:r>
                      <a:r>
                        <a:rPr sz="1100" spc="-25" dirty="0">
                          <a:latin typeface="Arial"/>
                          <a:cs typeface="Arial"/>
                        </a:rPr>
                        <a:t>13</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60"/>
                        </a:spcBef>
                      </a:pPr>
                      <a:r>
                        <a:rPr sz="1100" dirty="0">
                          <a:latin typeface="Arial"/>
                          <a:cs typeface="Arial"/>
                        </a:rPr>
                        <a:t>1</a:t>
                      </a:r>
                      <a:r>
                        <a:rPr sz="1100" spc="-50" dirty="0">
                          <a:latin typeface="Arial"/>
                          <a:cs typeface="Arial"/>
                        </a:rPr>
                        <a:t> </a:t>
                      </a:r>
                      <a:r>
                        <a:rPr sz="1100" dirty="0">
                          <a:latin typeface="Arial"/>
                          <a:cs typeface="Arial"/>
                        </a:rPr>
                        <a:t>-</a:t>
                      </a:r>
                      <a:r>
                        <a:rPr sz="1100" spc="45" dirty="0">
                          <a:latin typeface="Arial"/>
                          <a:cs typeface="Arial"/>
                        </a:rPr>
                        <a:t> </a:t>
                      </a:r>
                      <a:r>
                        <a:rPr sz="1100" spc="-60" dirty="0">
                          <a:latin typeface="Arial"/>
                          <a:cs typeface="Arial"/>
                        </a:rPr>
                        <a:t>2</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250">
                        <a:lnSpc>
                          <a:spcPct val="100000"/>
                        </a:lnSpc>
                        <a:spcBef>
                          <a:spcPts val="360"/>
                        </a:spcBef>
                      </a:pPr>
                      <a:r>
                        <a:rPr sz="1100" spc="-50" dirty="0">
                          <a:latin typeface="Arial"/>
                          <a:cs typeface="Arial"/>
                        </a:rPr>
                        <a:t>-</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60"/>
                        </a:spcBef>
                      </a:pPr>
                      <a:r>
                        <a:rPr sz="1100" spc="-25" dirty="0">
                          <a:latin typeface="Arial"/>
                          <a:cs typeface="Arial"/>
                        </a:rPr>
                        <a:t>2,2</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60"/>
                        </a:spcBef>
                      </a:pPr>
                      <a:r>
                        <a:rPr sz="1100" spc="-20" dirty="0">
                          <a:latin typeface="Arial"/>
                          <a:cs typeface="Arial"/>
                        </a:rPr>
                        <a:t>0,21</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60"/>
                        </a:spcBef>
                      </a:pPr>
                      <a:r>
                        <a:rPr sz="1100" spc="-50" dirty="0">
                          <a:latin typeface="Arial"/>
                          <a:cs typeface="Arial"/>
                        </a:rPr>
                        <a:t>-</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60"/>
                        </a:spcBef>
                      </a:pPr>
                      <a:r>
                        <a:rPr sz="1100" spc="-50" dirty="0">
                          <a:latin typeface="Arial"/>
                          <a:cs typeface="Arial"/>
                        </a:rPr>
                        <a:t>-</a:t>
                      </a:r>
                      <a:endParaRPr sz="1100">
                        <a:latin typeface="Arial"/>
                        <a:cs typeface="Arial"/>
                      </a:endParaRPr>
                    </a:p>
                  </a:txBody>
                  <a:tcPr marL="0" marR="0" marT="34290"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4"/>
                  </a:ext>
                </a:extLst>
              </a:tr>
              <a:tr h="29194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45"/>
                        </a:spcBef>
                      </a:pPr>
                      <a:r>
                        <a:rPr sz="1100" spc="-25" dirty="0">
                          <a:latin typeface="Arial"/>
                          <a:cs typeface="Arial"/>
                        </a:rPr>
                        <a:t>Sò</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45"/>
                        </a:spcBef>
                      </a:pPr>
                      <a:r>
                        <a:rPr sz="1100" spc="-25" dirty="0">
                          <a:latin typeface="Arial"/>
                          <a:cs typeface="Arial"/>
                        </a:rPr>
                        <a:t>8,8</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45"/>
                        </a:spcBef>
                      </a:pPr>
                      <a:r>
                        <a:rPr sz="1100" spc="-25" dirty="0">
                          <a:latin typeface="Arial"/>
                          <a:cs typeface="Arial"/>
                        </a:rPr>
                        <a:t>0,4</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45"/>
                        </a:spcBef>
                      </a:pPr>
                      <a:r>
                        <a:rPr sz="1100" spc="-50" dirty="0">
                          <a:latin typeface="Arial"/>
                          <a:cs typeface="Arial"/>
                        </a:rPr>
                        <a:t>3</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45"/>
                        </a:spcBef>
                      </a:pPr>
                      <a:r>
                        <a:rPr sz="1100" spc="-50" dirty="0">
                          <a:latin typeface="Arial"/>
                          <a:cs typeface="Arial"/>
                        </a:rPr>
                        <a:t>4</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45"/>
                        </a:spcBef>
                      </a:pPr>
                      <a:r>
                        <a:rPr sz="1100" spc="-25" dirty="0">
                          <a:latin typeface="Arial"/>
                          <a:cs typeface="Arial"/>
                        </a:rPr>
                        <a:t>37</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45"/>
                        </a:spcBef>
                      </a:pPr>
                      <a:r>
                        <a:rPr sz="1100" spc="-25" dirty="0">
                          <a:latin typeface="Arial"/>
                          <a:cs typeface="Arial"/>
                        </a:rPr>
                        <a:t>82</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45"/>
                        </a:spcBef>
                      </a:pPr>
                      <a:r>
                        <a:rPr sz="1100" spc="-25" dirty="0">
                          <a:latin typeface="Arial"/>
                          <a:cs typeface="Arial"/>
                        </a:rPr>
                        <a:t>1,9</a:t>
                      </a:r>
                      <a:endParaRPr sz="1100">
                        <a:latin typeface="Arial"/>
                        <a:cs typeface="Arial"/>
                      </a:endParaRPr>
                    </a:p>
                  </a:txBody>
                  <a:tcPr marL="0" marR="0" marT="32861"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5"/>
                  </a:ext>
                </a:extLst>
              </a:tr>
              <a:tr h="293846">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0"/>
                        </a:spcBef>
                      </a:pPr>
                      <a:r>
                        <a:rPr sz="1100" spc="-20" dirty="0">
                          <a:latin typeface="Arial"/>
                          <a:cs typeface="Arial"/>
                        </a:rPr>
                        <a:t>Trai</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0"/>
                        </a:spcBef>
                      </a:pPr>
                      <a:r>
                        <a:rPr sz="1100" spc="-25" dirty="0">
                          <a:latin typeface="Arial"/>
                          <a:cs typeface="Arial"/>
                        </a:rPr>
                        <a:t>4,6</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0"/>
                        </a:spcBef>
                      </a:pPr>
                      <a:r>
                        <a:rPr sz="1100" spc="-25" dirty="0">
                          <a:latin typeface="Arial"/>
                          <a:cs typeface="Arial"/>
                        </a:rPr>
                        <a:t>1,1</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0"/>
                        </a:spcBef>
                      </a:pPr>
                      <a:r>
                        <a:rPr sz="1100" spc="-25" dirty="0">
                          <a:latin typeface="Arial"/>
                          <a:cs typeface="Arial"/>
                        </a:rPr>
                        <a:t>2,5</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0"/>
                        </a:spcBef>
                      </a:pPr>
                      <a:r>
                        <a:rPr sz="1100" spc="-25" dirty="0">
                          <a:latin typeface="Arial"/>
                          <a:cs typeface="Arial"/>
                        </a:rPr>
                        <a:t>1,9</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0"/>
                        </a:spcBef>
                      </a:pPr>
                      <a:r>
                        <a:rPr sz="1100" spc="-25" dirty="0">
                          <a:latin typeface="Arial"/>
                          <a:cs typeface="Arial"/>
                        </a:rPr>
                        <a:t>668</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0"/>
                        </a:spcBef>
                      </a:pPr>
                      <a:r>
                        <a:rPr sz="1100" spc="-25" dirty="0">
                          <a:latin typeface="Arial"/>
                          <a:cs typeface="Arial"/>
                        </a:rPr>
                        <a:t>107</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0"/>
                        </a:spcBef>
                      </a:pPr>
                      <a:r>
                        <a:rPr sz="1100" spc="-25" dirty="0">
                          <a:latin typeface="Arial"/>
                          <a:cs typeface="Arial"/>
                        </a:rPr>
                        <a:t>1,5</a:t>
                      </a:r>
                      <a:endParaRPr sz="1100">
                        <a:latin typeface="Arial"/>
                        <a:cs typeface="Arial"/>
                      </a:endParaRPr>
                    </a:p>
                  </a:txBody>
                  <a:tcPr marL="0" marR="0" marT="35243"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6"/>
                  </a:ext>
                </a:extLst>
              </a:tr>
              <a:tr h="276701">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375"/>
                        </a:spcBef>
                      </a:pPr>
                      <a:r>
                        <a:rPr sz="1100" spc="-25" dirty="0">
                          <a:latin typeface="Arial"/>
                          <a:cs typeface="Arial"/>
                        </a:rPr>
                        <a:t>Cua</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2710">
                        <a:lnSpc>
                          <a:spcPct val="100000"/>
                        </a:lnSpc>
                        <a:spcBef>
                          <a:spcPts val="375"/>
                        </a:spcBef>
                      </a:pPr>
                      <a:r>
                        <a:rPr sz="1100" spc="-25" dirty="0">
                          <a:latin typeface="Arial"/>
                          <a:cs typeface="Arial"/>
                        </a:rPr>
                        <a:t>16</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3980">
                        <a:lnSpc>
                          <a:spcPct val="100000"/>
                        </a:lnSpc>
                        <a:spcBef>
                          <a:spcPts val="375"/>
                        </a:spcBef>
                      </a:pPr>
                      <a:r>
                        <a:rPr sz="1100" spc="-25" dirty="0">
                          <a:latin typeface="Arial"/>
                          <a:cs typeface="Arial"/>
                        </a:rPr>
                        <a:t>1,5</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a:txBody>
                    <a:bodyPr/>
                    <a:lstStyle/>
                    <a:p>
                      <a:pPr marL="95250">
                        <a:lnSpc>
                          <a:spcPct val="100000"/>
                        </a:lnSpc>
                        <a:spcBef>
                          <a:spcPts val="375"/>
                        </a:spcBef>
                      </a:pPr>
                      <a:r>
                        <a:rPr sz="1100" spc="-25" dirty="0">
                          <a:latin typeface="Arial"/>
                          <a:cs typeface="Arial"/>
                        </a:rPr>
                        <a:t>1,5</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5885">
                        <a:lnSpc>
                          <a:spcPct val="100000"/>
                        </a:lnSpc>
                        <a:spcBef>
                          <a:spcPts val="375"/>
                        </a:spcBef>
                      </a:pPr>
                      <a:r>
                        <a:rPr sz="1100" spc="-50" dirty="0">
                          <a:latin typeface="Arial"/>
                          <a:cs typeface="Arial"/>
                        </a:rPr>
                        <a:t>-</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6520">
                        <a:lnSpc>
                          <a:spcPct val="100000"/>
                        </a:lnSpc>
                        <a:spcBef>
                          <a:spcPts val="375"/>
                        </a:spcBef>
                      </a:pPr>
                      <a:r>
                        <a:rPr sz="1100" spc="-25" dirty="0">
                          <a:latin typeface="Arial"/>
                          <a:cs typeface="Arial"/>
                        </a:rPr>
                        <a:t>40</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8425">
                        <a:lnSpc>
                          <a:spcPct val="100000"/>
                        </a:lnSpc>
                        <a:spcBef>
                          <a:spcPts val="375"/>
                        </a:spcBef>
                      </a:pPr>
                      <a:r>
                        <a:rPr sz="1100" spc="-50" dirty="0">
                          <a:latin typeface="Arial"/>
                          <a:cs typeface="Arial"/>
                        </a:rPr>
                        <a:t>-</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tcPr>
                </a:tc>
                <a:tc>
                  <a:txBody>
                    <a:bodyPr/>
                    <a:lstStyle/>
                    <a:p>
                      <a:pPr marL="99060">
                        <a:lnSpc>
                          <a:spcPct val="100000"/>
                        </a:lnSpc>
                        <a:spcBef>
                          <a:spcPts val="375"/>
                        </a:spcBef>
                      </a:pPr>
                      <a:r>
                        <a:rPr sz="1100" spc="-50" dirty="0">
                          <a:latin typeface="Arial"/>
                          <a:cs typeface="Arial"/>
                        </a:rPr>
                        <a:t>1</a:t>
                      </a:r>
                      <a:endParaRPr sz="1100">
                        <a:latin typeface="Arial"/>
                        <a:cs typeface="Arial"/>
                      </a:endParaRPr>
                    </a:p>
                  </a:txBody>
                  <a:tcPr marL="0" marR="0" marT="35719" marB="0">
                    <a:lnL w="9525">
                      <a:solidFill>
                        <a:srgbClr val="000000"/>
                      </a:solidFill>
                      <a:prstDash val="solid"/>
                    </a:lnL>
                    <a:lnR w="9525">
                      <a:solidFill>
                        <a:srgbClr val="000000"/>
                      </a:solidFill>
                      <a:prstDash val="solid"/>
                    </a:lnR>
                    <a:lnT w="9525">
                      <a:solidFill>
                        <a:srgbClr val="000000"/>
                      </a:solidFill>
                      <a:prstDash val="solid"/>
                    </a:lnT>
                    <a:lnB w="9525">
                      <a:solidFill>
                        <a:srgbClr val="000000"/>
                      </a:solidFill>
                      <a:prstDash val="solid"/>
                    </a:lnB>
                    <a:solidFill>
                      <a:srgbClr val="FFFFFF">
                        <a:alpha val="30195"/>
                      </a:srgbClr>
                    </a:solidFill>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7"/>
                  </a:ext>
                </a:extLst>
              </a:tr>
              <a:tr h="312419">
                <a:tc vMerge="1">
                  <a:txBody>
                    <a:bodyPr/>
                    <a:lstStyle/>
                    <a:p>
                      <a:endParaRPr/>
                    </a:p>
                  </a:txBody>
                  <a:tcPr marL="0" marR="0" marT="0" marB="0"/>
                </a:tc>
                <a:tc vMerge="1">
                  <a:txBody>
                    <a:bodyPr/>
                    <a:lstStyle/>
                    <a:p>
                      <a:endParaRPr/>
                    </a:p>
                  </a:txBody>
                  <a:tcPr marL="0" marR="0" marT="0" marB="0">
                    <a:lnR w="9525">
                      <a:solidFill>
                        <a:srgbClr val="000000"/>
                      </a:solidFill>
                      <a:prstDash val="solid"/>
                    </a:lnR>
                    <a:solidFill>
                      <a:srgbClr val="FFFFFF">
                        <a:alpha val="19999"/>
                      </a:srgbClr>
                    </a:solidFill>
                  </a:tcPr>
                </a:tc>
                <a:tc>
                  <a:txBody>
                    <a:bodyPr/>
                    <a:lstStyle/>
                    <a:p>
                      <a:pPr marL="92075">
                        <a:lnSpc>
                          <a:spcPct val="100000"/>
                        </a:lnSpc>
                        <a:spcBef>
                          <a:spcPts val="570"/>
                        </a:spcBef>
                      </a:pPr>
                      <a:r>
                        <a:rPr sz="1100" spc="-25" dirty="0">
                          <a:latin typeface="Arial"/>
                          <a:cs typeface="Arial"/>
                        </a:rPr>
                        <a:t>Ốc</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2710">
                        <a:lnSpc>
                          <a:spcPct val="100000"/>
                        </a:lnSpc>
                        <a:spcBef>
                          <a:spcPts val="570"/>
                        </a:spcBef>
                      </a:pPr>
                      <a:r>
                        <a:rPr sz="1100" spc="-10" dirty="0">
                          <a:latin typeface="Arial"/>
                          <a:cs typeface="Arial"/>
                        </a:rPr>
                        <a:t>11</a:t>
                      </a:r>
                      <a:r>
                        <a:rPr sz="1100" spc="-125" dirty="0">
                          <a:latin typeface="Arial"/>
                          <a:cs typeface="Arial"/>
                        </a:rPr>
                        <a:t> </a:t>
                      </a:r>
                      <a:r>
                        <a:rPr sz="1100" dirty="0">
                          <a:latin typeface="Arial"/>
                          <a:cs typeface="Arial"/>
                        </a:rPr>
                        <a:t>–</a:t>
                      </a:r>
                      <a:r>
                        <a:rPr sz="1100" spc="35" dirty="0">
                          <a:latin typeface="Arial"/>
                          <a:cs typeface="Arial"/>
                        </a:rPr>
                        <a:t> </a:t>
                      </a:r>
                      <a:r>
                        <a:rPr sz="1100" spc="15" dirty="0">
                          <a:latin typeface="Arial"/>
                          <a:cs typeface="Arial"/>
                        </a:rPr>
                        <a:t>12</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3980">
                        <a:lnSpc>
                          <a:spcPct val="100000"/>
                        </a:lnSpc>
                        <a:spcBef>
                          <a:spcPts val="570"/>
                        </a:spcBef>
                      </a:pPr>
                      <a:r>
                        <a:rPr sz="1100" dirty="0">
                          <a:latin typeface="Arial"/>
                          <a:cs typeface="Arial"/>
                        </a:rPr>
                        <a:t>0,3</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0,7</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250">
                        <a:lnSpc>
                          <a:spcPct val="100000"/>
                        </a:lnSpc>
                        <a:spcBef>
                          <a:spcPts val="570"/>
                        </a:spcBef>
                      </a:pPr>
                      <a:r>
                        <a:rPr sz="1100" dirty="0">
                          <a:latin typeface="Arial"/>
                          <a:cs typeface="Arial"/>
                        </a:rPr>
                        <a:t>3,9</a:t>
                      </a:r>
                      <a:r>
                        <a:rPr sz="1100" spc="-35" dirty="0">
                          <a:latin typeface="Arial"/>
                          <a:cs typeface="Arial"/>
                        </a:rPr>
                        <a:t> </a:t>
                      </a:r>
                      <a:r>
                        <a:rPr sz="1100" dirty="0">
                          <a:latin typeface="Arial"/>
                          <a:cs typeface="Arial"/>
                        </a:rPr>
                        <a:t>-</a:t>
                      </a:r>
                      <a:r>
                        <a:rPr sz="1100" spc="-15" dirty="0">
                          <a:latin typeface="Arial"/>
                          <a:cs typeface="Arial"/>
                        </a:rPr>
                        <a:t> </a:t>
                      </a:r>
                      <a:r>
                        <a:rPr sz="1100" spc="-25" dirty="0">
                          <a:latin typeface="Arial"/>
                          <a:cs typeface="Arial"/>
                        </a:rPr>
                        <a:t>8,3</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5885">
                        <a:lnSpc>
                          <a:spcPct val="100000"/>
                        </a:lnSpc>
                        <a:spcBef>
                          <a:spcPts val="570"/>
                        </a:spcBef>
                      </a:pPr>
                      <a:r>
                        <a:rPr sz="1100" dirty="0">
                          <a:latin typeface="Arial"/>
                          <a:cs typeface="Arial"/>
                        </a:rPr>
                        <a:t>1</a:t>
                      </a:r>
                      <a:r>
                        <a:rPr sz="1100" spc="-50" dirty="0">
                          <a:latin typeface="Arial"/>
                          <a:cs typeface="Arial"/>
                        </a:rPr>
                        <a:t> </a:t>
                      </a:r>
                      <a:r>
                        <a:rPr sz="1100" dirty="0">
                          <a:latin typeface="Arial"/>
                          <a:cs typeface="Arial"/>
                        </a:rPr>
                        <a:t>-</a:t>
                      </a:r>
                      <a:r>
                        <a:rPr sz="1100" spc="45" dirty="0">
                          <a:latin typeface="Arial"/>
                          <a:cs typeface="Arial"/>
                        </a:rPr>
                        <a:t> </a:t>
                      </a:r>
                      <a:r>
                        <a:rPr sz="1100" spc="-25" dirty="0">
                          <a:latin typeface="Arial"/>
                          <a:cs typeface="Arial"/>
                        </a:rPr>
                        <a:t>4,3</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6520">
                        <a:lnSpc>
                          <a:spcPct val="100000"/>
                        </a:lnSpc>
                        <a:spcBef>
                          <a:spcPts val="570"/>
                        </a:spcBef>
                      </a:pPr>
                      <a:r>
                        <a:rPr sz="1100" dirty="0">
                          <a:latin typeface="Arial"/>
                          <a:cs typeface="Arial"/>
                        </a:rPr>
                        <a:t>1310</a:t>
                      </a:r>
                      <a:r>
                        <a:rPr sz="1100" spc="-65" dirty="0">
                          <a:latin typeface="Arial"/>
                          <a:cs typeface="Arial"/>
                        </a:rPr>
                        <a:t> </a:t>
                      </a:r>
                      <a:r>
                        <a:rPr sz="1100" dirty="0">
                          <a:latin typeface="Arial"/>
                          <a:cs typeface="Arial"/>
                        </a:rPr>
                        <a:t>-</a:t>
                      </a:r>
                      <a:r>
                        <a:rPr sz="1100" spc="55" dirty="0">
                          <a:latin typeface="Arial"/>
                          <a:cs typeface="Arial"/>
                        </a:rPr>
                        <a:t> </a:t>
                      </a:r>
                      <a:r>
                        <a:rPr sz="1100" spc="-20" dirty="0">
                          <a:latin typeface="Arial"/>
                          <a:cs typeface="Arial"/>
                        </a:rPr>
                        <a:t>1660</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a:txBody>
                    <a:bodyPr/>
                    <a:lstStyle/>
                    <a:p>
                      <a:pPr marL="98425">
                        <a:lnSpc>
                          <a:spcPct val="100000"/>
                        </a:lnSpc>
                        <a:spcBef>
                          <a:spcPts val="570"/>
                        </a:spcBef>
                      </a:pPr>
                      <a:r>
                        <a:rPr sz="1100" dirty="0">
                          <a:latin typeface="Arial"/>
                          <a:cs typeface="Arial"/>
                        </a:rPr>
                        <a:t>51</a:t>
                      </a:r>
                      <a:r>
                        <a:rPr sz="1100" spc="-30" dirty="0">
                          <a:latin typeface="Arial"/>
                          <a:cs typeface="Arial"/>
                        </a:rPr>
                        <a:t> </a:t>
                      </a:r>
                      <a:r>
                        <a:rPr sz="1100" dirty="0">
                          <a:latin typeface="Arial"/>
                          <a:cs typeface="Arial"/>
                        </a:rPr>
                        <a:t>- </a:t>
                      </a:r>
                      <a:r>
                        <a:rPr sz="1100" spc="-20" dirty="0">
                          <a:latin typeface="Arial"/>
                          <a:cs typeface="Arial"/>
                        </a:rPr>
                        <a:t>1210</a:t>
                      </a:r>
                      <a:endParaRPr sz="110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solidFill>
                      <a:srgbClr val="FFFFFF">
                        <a:alpha val="19999"/>
                      </a:srgbClr>
                    </a:solidFill>
                  </a:tcPr>
                </a:tc>
                <a:tc>
                  <a:txBody>
                    <a:bodyPr/>
                    <a:lstStyle/>
                    <a:p>
                      <a:pPr marL="99060">
                        <a:lnSpc>
                          <a:spcPct val="100000"/>
                        </a:lnSpc>
                        <a:spcBef>
                          <a:spcPts val="570"/>
                        </a:spcBef>
                      </a:pPr>
                      <a:r>
                        <a:rPr sz="1100" spc="-50" dirty="0">
                          <a:latin typeface="Arial"/>
                          <a:cs typeface="Arial"/>
                        </a:rPr>
                        <a:t>-</a:t>
                      </a:r>
                      <a:endParaRPr sz="1100" dirty="0">
                        <a:latin typeface="Arial"/>
                        <a:cs typeface="Arial"/>
                      </a:endParaRPr>
                    </a:p>
                  </a:txBody>
                  <a:tcPr marL="0" marR="0" marT="54293" marB="0">
                    <a:lnL w="9525">
                      <a:solidFill>
                        <a:srgbClr val="000000"/>
                      </a:solidFill>
                      <a:prstDash val="solid"/>
                    </a:lnL>
                    <a:lnR w="9525">
                      <a:solidFill>
                        <a:srgbClr val="000000"/>
                      </a:solidFill>
                      <a:prstDash val="solid"/>
                    </a:lnR>
                    <a:lnT w="9525">
                      <a:solidFill>
                        <a:srgbClr val="000000"/>
                      </a:solidFill>
                      <a:prstDash val="solid"/>
                    </a:lnT>
                    <a:lnB w="28575">
                      <a:solidFill>
                        <a:srgbClr val="000000"/>
                      </a:solidFill>
                      <a:prstDash val="solid"/>
                    </a:lnB>
                  </a:tcPr>
                </a:tc>
                <a:tc vMerge="1">
                  <a:txBody>
                    <a:bodyPr/>
                    <a:lstStyle/>
                    <a:p>
                      <a:endParaRPr/>
                    </a:p>
                  </a:txBody>
                  <a:tcPr marL="0" marR="0" marT="0" marB="0">
                    <a:lnL w="9525">
                      <a:solidFill>
                        <a:srgbClr val="000000"/>
                      </a:solidFill>
                      <a:prstDash val="solid"/>
                    </a:lnL>
                  </a:tcPr>
                </a:tc>
                <a:extLst>
                  <a:ext uri="{0D108BD9-81ED-4DB2-BD59-A6C34878D82A}">
                    <a16:rowId xmlns:a16="http://schemas.microsoft.com/office/drawing/2014/main" val="10008"/>
                  </a:ext>
                </a:extLst>
              </a:tr>
            </a:tbl>
          </a:graphicData>
        </a:graphic>
      </p:graphicFrame>
      <p:sp>
        <p:nvSpPr>
          <p:cNvPr id="4" name="object 4"/>
          <p:cNvSpPr txBox="1"/>
          <p:nvPr/>
        </p:nvSpPr>
        <p:spPr>
          <a:xfrm>
            <a:off x="905022" y="1121372"/>
            <a:ext cx="6521638" cy="530113"/>
          </a:xfrm>
          <a:prstGeom prst="rect">
            <a:avLst/>
          </a:prstGeom>
        </p:spPr>
        <p:txBody>
          <a:bodyPr vert="horz" wrap="square" lIns="0" tIns="11906" rIns="0" bIns="0" rtlCol="0">
            <a:spAutoFit/>
          </a:bodyPr>
          <a:lstStyle/>
          <a:p>
            <a:pPr marL="123825" marR="3810" indent="-114300">
              <a:spcBef>
                <a:spcPts val="799"/>
              </a:spcBef>
            </a:pPr>
            <a:r>
              <a:rPr sz="1350" b="1" dirty="0">
                <a:solidFill>
                  <a:schemeClr val="tx1"/>
                </a:solidFill>
              </a:rPr>
              <a:t>Thành</a:t>
            </a:r>
            <a:r>
              <a:rPr sz="1350" b="1" spc="-8" dirty="0">
                <a:solidFill>
                  <a:schemeClr val="tx1"/>
                </a:solidFill>
              </a:rPr>
              <a:t> </a:t>
            </a:r>
            <a:r>
              <a:rPr sz="1350" b="1" dirty="0">
                <a:solidFill>
                  <a:schemeClr val="tx1"/>
                </a:solidFill>
              </a:rPr>
              <a:t>phần</a:t>
            </a:r>
            <a:r>
              <a:rPr sz="1350" b="1" spc="-4" dirty="0">
                <a:solidFill>
                  <a:schemeClr val="tx1"/>
                </a:solidFill>
              </a:rPr>
              <a:t> </a:t>
            </a:r>
            <a:r>
              <a:rPr sz="1350" b="1" dirty="0">
                <a:solidFill>
                  <a:schemeClr val="tx1"/>
                </a:solidFill>
              </a:rPr>
              <a:t>hóa</a:t>
            </a:r>
            <a:r>
              <a:rPr sz="1350" b="1" spc="-45" dirty="0">
                <a:solidFill>
                  <a:schemeClr val="tx1"/>
                </a:solidFill>
              </a:rPr>
              <a:t> </a:t>
            </a:r>
            <a:r>
              <a:rPr sz="1350" b="1" dirty="0">
                <a:solidFill>
                  <a:schemeClr val="tx1"/>
                </a:solidFill>
              </a:rPr>
              <a:t>học</a:t>
            </a:r>
            <a:r>
              <a:rPr sz="1350" b="1" spc="-41" dirty="0">
                <a:solidFill>
                  <a:schemeClr val="tx1"/>
                </a:solidFill>
              </a:rPr>
              <a:t> </a:t>
            </a:r>
            <a:r>
              <a:rPr sz="1350" b="1" dirty="0">
                <a:solidFill>
                  <a:schemeClr val="tx1"/>
                </a:solidFill>
              </a:rPr>
              <a:t>chính:</a:t>
            </a:r>
            <a:r>
              <a:rPr sz="1350" b="1" spc="-23" dirty="0">
                <a:solidFill>
                  <a:schemeClr val="tx1"/>
                </a:solidFill>
              </a:rPr>
              <a:t> </a:t>
            </a:r>
            <a:r>
              <a:rPr sz="1350" b="1" dirty="0">
                <a:solidFill>
                  <a:schemeClr val="tx1"/>
                </a:solidFill>
              </a:rPr>
              <a:t>n</a:t>
            </a:r>
            <a:r>
              <a:rPr lang="vi-VN" sz="1350" b="1" dirty="0">
                <a:solidFill>
                  <a:schemeClr val="tx1"/>
                </a:solidFill>
              </a:rPr>
              <a:t>ư</a:t>
            </a:r>
            <a:r>
              <a:rPr sz="1350" b="1" dirty="0" err="1">
                <a:solidFill>
                  <a:schemeClr val="tx1"/>
                </a:solidFill>
              </a:rPr>
              <a:t>ớc</a:t>
            </a:r>
            <a:r>
              <a:rPr sz="1350" b="1" dirty="0">
                <a:solidFill>
                  <a:schemeClr val="tx1"/>
                </a:solidFill>
              </a:rPr>
              <a:t>,</a:t>
            </a:r>
            <a:r>
              <a:rPr sz="1350" b="1" spc="53" dirty="0">
                <a:solidFill>
                  <a:schemeClr val="tx1"/>
                </a:solidFill>
              </a:rPr>
              <a:t> </a:t>
            </a:r>
            <a:r>
              <a:rPr sz="1350" b="1" dirty="0">
                <a:solidFill>
                  <a:schemeClr val="tx1"/>
                </a:solidFill>
              </a:rPr>
              <a:t>protein,</a:t>
            </a:r>
            <a:r>
              <a:rPr sz="1350" b="1" spc="-64" dirty="0">
                <a:solidFill>
                  <a:schemeClr val="tx1"/>
                </a:solidFill>
              </a:rPr>
              <a:t> </a:t>
            </a:r>
            <a:r>
              <a:rPr sz="1350" b="1" dirty="0">
                <a:solidFill>
                  <a:schemeClr val="tx1"/>
                </a:solidFill>
              </a:rPr>
              <a:t>lipid,</a:t>
            </a:r>
            <a:r>
              <a:rPr sz="1350" b="1" spc="-64" dirty="0">
                <a:solidFill>
                  <a:schemeClr val="tx1"/>
                </a:solidFill>
              </a:rPr>
              <a:t> </a:t>
            </a:r>
            <a:r>
              <a:rPr sz="1350" b="1" dirty="0">
                <a:solidFill>
                  <a:schemeClr val="tx1"/>
                </a:solidFill>
              </a:rPr>
              <a:t>glucid,</a:t>
            </a:r>
            <a:r>
              <a:rPr sz="1350" b="1" spc="-64" dirty="0">
                <a:solidFill>
                  <a:schemeClr val="tx1"/>
                </a:solidFill>
              </a:rPr>
              <a:t> </a:t>
            </a:r>
            <a:r>
              <a:rPr sz="1350" b="1" dirty="0">
                <a:solidFill>
                  <a:schemeClr val="tx1"/>
                </a:solidFill>
              </a:rPr>
              <a:t>vitamin,</a:t>
            </a:r>
            <a:r>
              <a:rPr sz="1350" b="1" spc="-8" dirty="0">
                <a:solidFill>
                  <a:schemeClr val="tx1"/>
                </a:solidFill>
              </a:rPr>
              <a:t> </a:t>
            </a:r>
            <a:r>
              <a:rPr sz="1350" b="1" spc="-8" dirty="0" err="1">
                <a:solidFill>
                  <a:schemeClr val="tx1"/>
                </a:solidFill>
              </a:rPr>
              <a:t>khoáng</a:t>
            </a:r>
            <a:r>
              <a:rPr lang="en-US" sz="1350" b="1" spc="-8" dirty="0">
                <a:solidFill>
                  <a:schemeClr val="tx1"/>
                </a:solidFill>
              </a:rPr>
              <a:t>,…</a:t>
            </a:r>
          </a:p>
          <a:p>
            <a:pPr marL="123825" marR="3810" indent="-114300">
              <a:spcBef>
                <a:spcPts val="799"/>
              </a:spcBef>
            </a:pPr>
            <a:r>
              <a:rPr sz="1350" b="1" dirty="0">
                <a:solidFill>
                  <a:schemeClr val="tx1"/>
                </a:solidFill>
              </a:rPr>
              <a:t>Thành</a:t>
            </a:r>
            <a:r>
              <a:rPr sz="1350" b="1" spc="-11" dirty="0">
                <a:solidFill>
                  <a:schemeClr val="tx1"/>
                </a:solidFill>
              </a:rPr>
              <a:t> </a:t>
            </a:r>
            <a:r>
              <a:rPr sz="1350" b="1" dirty="0">
                <a:solidFill>
                  <a:schemeClr val="tx1"/>
                </a:solidFill>
              </a:rPr>
              <a:t>phần</a:t>
            </a:r>
            <a:r>
              <a:rPr sz="1350" b="1" spc="-4" dirty="0">
                <a:solidFill>
                  <a:schemeClr val="tx1"/>
                </a:solidFill>
              </a:rPr>
              <a:t> </a:t>
            </a:r>
            <a:r>
              <a:rPr sz="1350" b="1" dirty="0">
                <a:solidFill>
                  <a:schemeClr val="tx1"/>
                </a:solidFill>
              </a:rPr>
              <a:t>hóa</a:t>
            </a:r>
            <a:r>
              <a:rPr sz="1350" b="1" spc="-49" dirty="0">
                <a:solidFill>
                  <a:schemeClr val="tx1"/>
                </a:solidFill>
              </a:rPr>
              <a:t> </a:t>
            </a:r>
            <a:r>
              <a:rPr sz="1350" b="1" dirty="0">
                <a:solidFill>
                  <a:schemeClr val="tx1"/>
                </a:solidFill>
              </a:rPr>
              <a:t>học</a:t>
            </a:r>
            <a:r>
              <a:rPr sz="1350" b="1" spc="-45" dirty="0">
                <a:solidFill>
                  <a:schemeClr val="tx1"/>
                </a:solidFill>
              </a:rPr>
              <a:t> </a:t>
            </a:r>
            <a:r>
              <a:rPr sz="1350" b="1" dirty="0">
                <a:solidFill>
                  <a:schemeClr val="tx1"/>
                </a:solidFill>
              </a:rPr>
              <a:t>của</a:t>
            </a:r>
            <a:r>
              <a:rPr sz="1350" b="1" spc="11" dirty="0">
                <a:solidFill>
                  <a:schemeClr val="tx1"/>
                </a:solidFill>
              </a:rPr>
              <a:t> </a:t>
            </a:r>
            <a:r>
              <a:rPr sz="1350" b="1" dirty="0">
                <a:solidFill>
                  <a:schemeClr val="tx1"/>
                </a:solidFill>
              </a:rPr>
              <a:t>một</a:t>
            </a:r>
            <a:r>
              <a:rPr sz="1350" b="1" spc="34" dirty="0">
                <a:solidFill>
                  <a:schemeClr val="tx1"/>
                </a:solidFill>
              </a:rPr>
              <a:t> </a:t>
            </a:r>
            <a:r>
              <a:rPr sz="1350" b="1" dirty="0">
                <a:solidFill>
                  <a:schemeClr val="tx1"/>
                </a:solidFill>
              </a:rPr>
              <a:t>số</a:t>
            </a:r>
            <a:r>
              <a:rPr sz="1350" b="1" spc="53" dirty="0">
                <a:solidFill>
                  <a:schemeClr val="tx1"/>
                </a:solidFill>
              </a:rPr>
              <a:t> </a:t>
            </a:r>
            <a:r>
              <a:rPr sz="1350" b="1" dirty="0">
                <a:solidFill>
                  <a:schemeClr val="tx1"/>
                </a:solidFill>
              </a:rPr>
              <a:t>loài</a:t>
            </a:r>
            <a:r>
              <a:rPr sz="1350" b="1" spc="-8" dirty="0">
                <a:solidFill>
                  <a:schemeClr val="tx1"/>
                </a:solidFill>
              </a:rPr>
              <a:t> </a:t>
            </a:r>
            <a:r>
              <a:rPr sz="1350" b="1" dirty="0">
                <a:solidFill>
                  <a:schemeClr val="tx1"/>
                </a:solidFill>
              </a:rPr>
              <a:t>thủy</a:t>
            </a:r>
            <a:r>
              <a:rPr sz="1350" b="1" spc="-45" dirty="0">
                <a:solidFill>
                  <a:schemeClr val="tx1"/>
                </a:solidFill>
              </a:rPr>
              <a:t> </a:t>
            </a:r>
            <a:r>
              <a:rPr sz="1350" b="1" spc="-19" dirty="0">
                <a:solidFill>
                  <a:schemeClr val="tx1"/>
                </a:solidFill>
              </a:rPr>
              <a:t>sản</a:t>
            </a:r>
            <a:endParaRPr sz="1350" dirty="0">
              <a:solidFill>
                <a:schemeClr val="tx1"/>
              </a:solidFill>
            </a:endParaRPr>
          </a:p>
        </p:txBody>
      </p:sp>
      <p:sp>
        <p:nvSpPr>
          <p:cNvPr id="6" name="object 3">
            <a:extLst>
              <a:ext uri="{FF2B5EF4-FFF2-40B4-BE49-F238E27FC236}">
                <a16:creationId xmlns:a16="http://schemas.microsoft.com/office/drawing/2014/main" id="{CE5A3945-6581-6C87-6B8A-041792D1E96F}"/>
              </a:ext>
            </a:extLst>
          </p:cNvPr>
          <p:cNvSpPr txBox="1">
            <a:spLocks/>
          </p:cNvSpPr>
          <p:nvPr/>
        </p:nvSpPr>
        <p:spPr>
          <a:xfrm>
            <a:off x="2142455" y="422788"/>
            <a:ext cx="5709321" cy="394178"/>
          </a:xfrm>
          <a:prstGeom prst="rect">
            <a:avLst/>
          </a:prstGeom>
          <a:noFill/>
          <a:ln>
            <a:noFill/>
          </a:ln>
        </p:spPr>
        <p:txBody>
          <a:bodyPr spcFirstLastPara="1" vert="horz" wrap="square" lIns="0" tIns="1190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a:spcBef>
                <a:spcPts val="94"/>
              </a:spcBef>
            </a:pPr>
            <a:r>
              <a:rPr lang="en-US" sz="2400" b="1" dirty="0">
                <a:solidFill>
                  <a:schemeClr val="accent1">
                    <a:lumMod val="50000"/>
                  </a:schemeClr>
                </a:solidFill>
              </a:rPr>
              <a:t>Thành </a:t>
            </a:r>
            <a:r>
              <a:rPr lang="en-US" sz="2400" b="1" dirty="0" err="1">
                <a:solidFill>
                  <a:schemeClr val="accent1">
                    <a:lumMod val="50000"/>
                  </a:schemeClr>
                </a:solidFill>
              </a:rPr>
              <a:t>phần</a:t>
            </a:r>
            <a:r>
              <a:rPr lang="en-US" sz="2400" b="1" dirty="0">
                <a:solidFill>
                  <a:schemeClr val="accent1">
                    <a:lumMod val="50000"/>
                  </a:schemeClr>
                </a:solidFill>
              </a:rPr>
              <a:t> </a:t>
            </a:r>
            <a:r>
              <a:rPr lang="en-US" sz="2400" b="1" dirty="0" err="1">
                <a:solidFill>
                  <a:schemeClr val="accent1">
                    <a:lumMod val="50000"/>
                  </a:schemeClr>
                </a:solidFill>
              </a:rPr>
              <a:t>hóa</a:t>
            </a:r>
            <a:r>
              <a:rPr lang="en-US" sz="2400" b="1" dirty="0">
                <a:solidFill>
                  <a:schemeClr val="accent1">
                    <a:lumMod val="50000"/>
                  </a:schemeClr>
                </a:solidFill>
              </a:rPr>
              <a:t> </a:t>
            </a:r>
            <a:r>
              <a:rPr lang="en-US" sz="2400" b="1" dirty="0" err="1">
                <a:solidFill>
                  <a:schemeClr val="accent1">
                    <a:lumMod val="50000"/>
                  </a:schemeClr>
                </a:solidFill>
              </a:rPr>
              <a:t>học</a:t>
            </a:r>
            <a:r>
              <a:rPr lang="en-US" sz="2400" b="1" dirty="0">
                <a:solidFill>
                  <a:schemeClr val="accent1">
                    <a:lumMod val="50000"/>
                  </a:schemeClr>
                </a:solidFill>
              </a:rPr>
              <a:t> </a:t>
            </a:r>
            <a:r>
              <a:rPr lang="en-US" sz="2400" b="1" dirty="0" err="1">
                <a:solidFill>
                  <a:schemeClr val="accent1">
                    <a:lumMod val="50000"/>
                  </a:schemeClr>
                </a:solidFill>
              </a:rPr>
              <a:t>của</a:t>
            </a:r>
            <a:r>
              <a:rPr lang="en-US" sz="2400" b="1" dirty="0">
                <a:solidFill>
                  <a:schemeClr val="accent1">
                    <a:lumMod val="50000"/>
                  </a:schemeClr>
                </a:solidFill>
              </a:rPr>
              <a:t> </a:t>
            </a:r>
            <a:r>
              <a:rPr lang="en-US" sz="2400" b="1" dirty="0" err="1">
                <a:solidFill>
                  <a:schemeClr val="accent1">
                    <a:lumMod val="50000"/>
                  </a:schemeClr>
                </a:solidFill>
              </a:rPr>
              <a:t>thủy</a:t>
            </a:r>
            <a:r>
              <a:rPr lang="en-US" sz="2400" b="1" dirty="0">
                <a:solidFill>
                  <a:schemeClr val="accent1">
                    <a:lumMod val="50000"/>
                  </a:schemeClr>
                </a:solidFill>
              </a:rPr>
              <a:t> </a:t>
            </a:r>
            <a:r>
              <a:rPr lang="en-US" sz="2400" b="1" dirty="0" err="1">
                <a:solidFill>
                  <a:schemeClr val="accent1">
                    <a:lumMod val="50000"/>
                  </a:schemeClr>
                </a:solidFill>
              </a:rPr>
              <a:t>sản</a:t>
            </a:r>
            <a:r>
              <a:rPr lang="en-US" sz="2400" b="1" dirty="0">
                <a:solidFill>
                  <a:schemeClr val="accent1">
                    <a:lumMod val="50000"/>
                  </a:schemeClr>
                </a:solidFill>
              </a:rPr>
              <a:t> </a:t>
            </a:r>
          </a:p>
        </p:txBody>
      </p:sp>
    </p:spTree>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31971" y="3395510"/>
            <a:ext cx="1463516" cy="1466267"/>
          </a:xfrm>
          <a:prstGeom prst="rect">
            <a:avLst/>
          </a:prstGeom>
        </p:spPr>
        <p:txBody>
          <a:bodyPr vert="horz" wrap="square" lIns="0" tIns="118586" rIns="0" bIns="0" rtlCol="0">
            <a:spAutoFit/>
          </a:bodyPr>
          <a:lstStyle/>
          <a:p>
            <a:pPr marL="116205" indent="-106680">
              <a:spcBef>
                <a:spcPts val="934"/>
              </a:spcBef>
              <a:buChar char="-"/>
              <a:tabLst>
                <a:tab pos="116205" algn="l"/>
              </a:tabLst>
            </a:pPr>
            <a:r>
              <a:rPr sz="1200" spc="-15" dirty="0"/>
              <a:t>Loài</a:t>
            </a:r>
            <a:endParaRPr sz="1200" dirty="0"/>
          </a:p>
          <a:p>
            <a:pPr marL="116205" indent="-106680">
              <a:spcBef>
                <a:spcPts val="859"/>
              </a:spcBef>
              <a:buChar char="-"/>
              <a:tabLst>
                <a:tab pos="116205" algn="l"/>
              </a:tabLst>
            </a:pPr>
            <a:r>
              <a:rPr sz="1200" dirty="0"/>
              <a:t>Kích</a:t>
            </a:r>
            <a:r>
              <a:rPr sz="1200" spc="-49" dirty="0"/>
              <a:t> </a:t>
            </a:r>
            <a:r>
              <a:rPr sz="1200" spc="-19" dirty="0"/>
              <a:t>cỡ</a:t>
            </a:r>
            <a:endParaRPr sz="1200" dirty="0"/>
          </a:p>
          <a:p>
            <a:pPr marL="116205" indent="-106680">
              <a:spcBef>
                <a:spcPts val="803"/>
              </a:spcBef>
              <a:buChar char="-"/>
              <a:tabLst>
                <a:tab pos="116205" algn="l"/>
              </a:tabLst>
            </a:pPr>
            <a:r>
              <a:rPr sz="1200" dirty="0"/>
              <a:t>Môi</a:t>
            </a:r>
            <a:r>
              <a:rPr sz="1200" spc="-23" dirty="0"/>
              <a:t> </a:t>
            </a:r>
            <a:r>
              <a:rPr sz="1200" dirty="0"/>
              <a:t>trường</a:t>
            </a:r>
            <a:r>
              <a:rPr sz="1200" spc="-19" dirty="0"/>
              <a:t> </a:t>
            </a:r>
            <a:r>
              <a:rPr sz="1200" spc="-15" dirty="0"/>
              <a:t>sống</a:t>
            </a:r>
            <a:endParaRPr sz="1200" dirty="0"/>
          </a:p>
          <a:p>
            <a:pPr marL="116205" indent="-106680">
              <a:spcBef>
                <a:spcPts val="799"/>
              </a:spcBef>
              <a:buChar char="-"/>
              <a:tabLst>
                <a:tab pos="116205" algn="l"/>
              </a:tabLst>
            </a:pPr>
            <a:r>
              <a:rPr sz="1200" dirty="0"/>
              <a:t>Nguồn</a:t>
            </a:r>
            <a:r>
              <a:rPr sz="1200" spc="-4" dirty="0"/>
              <a:t> </a:t>
            </a:r>
            <a:r>
              <a:rPr sz="1200" dirty="0"/>
              <a:t>thức</a:t>
            </a:r>
            <a:r>
              <a:rPr sz="1200" spc="-34" dirty="0"/>
              <a:t> </a:t>
            </a:r>
            <a:r>
              <a:rPr sz="1200" spc="-19" dirty="0"/>
              <a:t>ăn</a:t>
            </a:r>
            <a:endParaRPr sz="1200" dirty="0"/>
          </a:p>
          <a:p>
            <a:pPr marL="116205" indent="-106680">
              <a:spcBef>
                <a:spcPts val="803"/>
              </a:spcBef>
              <a:buChar char="-"/>
              <a:tabLst>
                <a:tab pos="116205" algn="l"/>
              </a:tabLst>
            </a:pPr>
            <a:r>
              <a:rPr sz="1200" dirty="0"/>
              <a:t>Đặc</a:t>
            </a:r>
            <a:r>
              <a:rPr sz="1200" spc="-8" dirty="0"/>
              <a:t> </a:t>
            </a:r>
            <a:r>
              <a:rPr sz="1200" dirty="0"/>
              <a:t>tính</a:t>
            </a:r>
            <a:r>
              <a:rPr sz="1200" spc="-23" dirty="0"/>
              <a:t> </a:t>
            </a:r>
            <a:r>
              <a:rPr sz="1200" dirty="0"/>
              <a:t>di</a:t>
            </a:r>
            <a:r>
              <a:rPr sz="1200" spc="-23" dirty="0"/>
              <a:t> </a:t>
            </a:r>
            <a:r>
              <a:rPr sz="1200" spc="-8" dirty="0"/>
              <a:t>truyền</a:t>
            </a:r>
            <a:endParaRPr sz="1200" dirty="0"/>
          </a:p>
        </p:txBody>
      </p:sp>
      <p:pic>
        <p:nvPicPr>
          <p:cNvPr id="3" name="object 3"/>
          <p:cNvPicPr/>
          <p:nvPr/>
        </p:nvPicPr>
        <p:blipFill>
          <a:blip r:embed="rId2" cstate="print"/>
          <a:stretch>
            <a:fillRect/>
          </a:stretch>
        </p:blipFill>
        <p:spPr>
          <a:xfrm>
            <a:off x="1671387" y="1196169"/>
            <a:ext cx="5657850" cy="1681133"/>
          </a:xfrm>
          <a:prstGeom prst="rect">
            <a:avLst/>
          </a:prstGeom>
        </p:spPr>
      </p:pic>
      <p:graphicFrame>
        <p:nvGraphicFramePr>
          <p:cNvPr id="4" name="object 4"/>
          <p:cNvGraphicFramePr>
            <a:graphicFrameLocks noGrp="1"/>
          </p:cNvGraphicFramePr>
          <p:nvPr>
            <p:extLst>
              <p:ext uri="{D42A27DB-BD31-4B8C-83A1-F6EECF244321}">
                <p14:modId xmlns:p14="http://schemas.microsoft.com/office/powerpoint/2010/main" val="967915512"/>
              </p:ext>
            </p:extLst>
          </p:nvPr>
        </p:nvGraphicFramePr>
        <p:xfrm>
          <a:off x="1640279" y="1443328"/>
          <a:ext cx="6048375" cy="1680210"/>
        </p:xfrm>
        <a:graphic>
          <a:graphicData uri="http://schemas.openxmlformats.org/drawingml/2006/table">
            <a:tbl>
              <a:tblPr firstRow="1" bandRow="1">
                <a:tableStyleId>{2D5ABB26-0587-4C30-8999-92F81FD0307C}</a:tableStyleId>
              </a:tblPr>
              <a:tblGrid>
                <a:gridCol w="863441">
                  <a:extLst>
                    <a:ext uri="{9D8B030D-6E8A-4147-A177-3AD203B41FA5}">
                      <a16:colId xmlns:a16="http://schemas.microsoft.com/office/drawing/2014/main" val="20000"/>
                    </a:ext>
                  </a:extLst>
                </a:gridCol>
                <a:gridCol w="742950">
                  <a:extLst>
                    <a:ext uri="{9D8B030D-6E8A-4147-A177-3AD203B41FA5}">
                      <a16:colId xmlns:a16="http://schemas.microsoft.com/office/drawing/2014/main" val="20001"/>
                    </a:ext>
                  </a:extLst>
                </a:gridCol>
                <a:gridCol w="985837">
                  <a:extLst>
                    <a:ext uri="{9D8B030D-6E8A-4147-A177-3AD203B41FA5}">
                      <a16:colId xmlns:a16="http://schemas.microsoft.com/office/drawing/2014/main" val="20002"/>
                    </a:ext>
                  </a:extLst>
                </a:gridCol>
                <a:gridCol w="862965">
                  <a:extLst>
                    <a:ext uri="{9D8B030D-6E8A-4147-A177-3AD203B41FA5}">
                      <a16:colId xmlns:a16="http://schemas.microsoft.com/office/drawing/2014/main" val="20003"/>
                    </a:ext>
                  </a:extLst>
                </a:gridCol>
                <a:gridCol w="1293019">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385763">
                  <a:extLst>
                    <a:ext uri="{9D8B030D-6E8A-4147-A177-3AD203B41FA5}">
                      <a16:colId xmlns:a16="http://schemas.microsoft.com/office/drawing/2014/main" val="20006"/>
                    </a:ext>
                  </a:extLst>
                </a:gridCol>
              </a:tblGrid>
              <a:tr h="696277">
                <a:tc>
                  <a:txBody>
                    <a:bodyPr/>
                    <a:lstStyle/>
                    <a:p>
                      <a:pPr>
                        <a:lnSpc>
                          <a:spcPct val="100000"/>
                        </a:lnSpc>
                      </a:pPr>
                      <a:endParaRPr sz="1400">
                        <a:latin typeface="Times New Roman"/>
                        <a:cs typeface="Times New Roman"/>
                      </a:endParaRPr>
                    </a:p>
                  </a:txBody>
                  <a:tcPr marL="0" marR="0" marT="0" marB="0">
                    <a:lnL w="28575">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82245">
                        <a:lnSpc>
                          <a:spcPct val="100000"/>
                        </a:lnSpc>
                        <a:spcBef>
                          <a:spcPts val="300"/>
                        </a:spcBef>
                      </a:pPr>
                      <a:r>
                        <a:rPr sz="1400" b="1" spc="-20" dirty="0">
                          <a:solidFill>
                            <a:srgbClr val="008000"/>
                          </a:solidFill>
                          <a:latin typeface="Arial"/>
                          <a:cs typeface="Arial"/>
                        </a:rPr>
                        <a:t>N</a:t>
                      </a:r>
                      <a:r>
                        <a:rPr lang="vi-VN" sz="1400" b="1" spc="-20" dirty="0">
                          <a:solidFill>
                            <a:srgbClr val="008000"/>
                          </a:solidFill>
                          <a:latin typeface="Arial"/>
                          <a:cs typeface="Arial"/>
                        </a:rPr>
                        <a:t>ư</a:t>
                      </a:r>
                      <a:r>
                        <a:rPr sz="1400" b="1" spc="-20" dirty="0" err="1">
                          <a:solidFill>
                            <a:srgbClr val="008000"/>
                          </a:solidFill>
                          <a:latin typeface="Arial"/>
                          <a:cs typeface="Arial"/>
                        </a:rPr>
                        <a:t>ớc</a:t>
                      </a:r>
                      <a:endParaRPr sz="1400" dirty="0">
                        <a:latin typeface="Arial"/>
                        <a:cs typeface="Arial"/>
                      </a:endParaRPr>
                    </a:p>
                    <a:p>
                      <a:pPr marL="172720">
                        <a:lnSpc>
                          <a:spcPct val="100000"/>
                        </a:lnSpc>
                        <a:spcBef>
                          <a:spcPts val="470"/>
                        </a:spcBef>
                      </a:pPr>
                      <a:r>
                        <a:rPr sz="1400" b="1" spc="-10" dirty="0">
                          <a:solidFill>
                            <a:srgbClr val="008000"/>
                          </a:solidFill>
                          <a:latin typeface="Arial"/>
                          <a:cs typeface="Arial"/>
                        </a:rPr>
                        <a:t>Water</a:t>
                      </a:r>
                      <a:endParaRPr sz="1400" dirty="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266065">
                        <a:lnSpc>
                          <a:spcPct val="100000"/>
                        </a:lnSpc>
                        <a:spcBef>
                          <a:spcPts val="300"/>
                        </a:spcBef>
                      </a:pPr>
                      <a:r>
                        <a:rPr sz="1400" b="1" spc="-10" dirty="0">
                          <a:solidFill>
                            <a:srgbClr val="008000"/>
                          </a:solidFill>
                          <a:latin typeface="Arial"/>
                          <a:cs typeface="Arial"/>
                        </a:rPr>
                        <a:t>Protein</a:t>
                      </a:r>
                      <a:endParaRPr sz="1400">
                        <a:latin typeface="Arial"/>
                        <a:cs typeface="Arial"/>
                      </a:endParaRPr>
                    </a:p>
                    <a:p>
                      <a:pPr marL="266065">
                        <a:lnSpc>
                          <a:spcPct val="100000"/>
                        </a:lnSpc>
                        <a:spcBef>
                          <a:spcPts val="470"/>
                        </a:spcBef>
                      </a:pPr>
                      <a:r>
                        <a:rPr sz="1400" b="1" spc="-10" dirty="0">
                          <a:solidFill>
                            <a:srgbClr val="008000"/>
                          </a:solidFill>
                          <a:latin typeface="Arial"/>
                          <a:cs typeface="Arial"/>
                        </a:rPr>
                        <a:t>Protein</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320040">
                        <a:lnSpc>
                          <a:spcPct val="100000"/>
                        </a:lnSpc>
                        <a:spcBef>
                          <a:spcPts val="300"/>
                        </a:spcBef>
                      </a:pPr>
                      <a:r>
                        <a:rPr sz="1400" b="1" spc="-10" dirty="0">
                          <a:solidFill>
                            <a:srgbClr val="008000"/>
                          </a:solidFill>
                          <a:latin typeface="Arial"/>
                          <a:cs typeface="Arial"/>
                        </a:rPr>
                        <a:t>Lipit</a:t>
                      </a:r>
                      <a:endParaRPr sz="1400">
                        <a:latin typeface="Arial"/>
                        <a:cs typeface="Arial"/>
                      </a:endParaRPr>
                    </a:p>
                    <a:p>
                      <a:pPr marL="224154">
                        <a:lnSpc>
                          <a:spcPct val="100000"/>
                        </a:lnSpc>
                        <a:spcBef>
                          <a:spcPts val="470"/>
                        </a:spcBef>
                      </a:pPr>
                      <a:r>
                        <a:rPr sz="1400" b="1" spc="-10" dirty="0">
                          <a:solidFill>
                            <a:srgbClr val="008000"/>
                          </a:solidFill>
                          <a:latin typeface="Arial"/>
                          <a:cs typeface="Arial"/>
                        </a:rPr>
                        <a:t>Lipids</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R="3810" algn="ctr">
                        <a:lnSpc>
                          <a:spcPct val="100000"/>
                        </a:lnSpc>
                        <a:spcBef>
                          <a:spcPts val="300"/>
                        </a:spcBef>
                      </a:pPr>
                      <a:r>
                        <a:rPr sz="1400" b="1" spc="-10" dirty="0">
                          <a:solidFill>
                            <a:srgbClr val="008000"/>
                          </a:solidFill>
                          <a:latin typeface="Arial"/>
                          <a:cs typeface="Arial"/>
                        </a:rPr>
                        <a:t>Gluxit</a:t>
                      </a:r>
                      <a:endParaRPr sz="1400">
                        <a:latin typeface="Arial"/>
                        <a:cs typeface="Arial"/>
                      </a:endParaRPr>
                    </a:p>
                    <a:p>
                      <a:pPr marR="1270" algn="ctr">
                        <a:lnSpc>
                          <a:spcPct val="100000"/>
                        </a:lnSpc>
                        <a:spcBef>
                          <a:spcPts val="470"/>
                        </a:spcBef>
                      </a:pPr>
                      <a:r>
                        <a:rPr sz="1400" b="1" spc="-10" dirty="0">
                          <a:solidFill>
                            <a:srgbClr val="008000"/>
                          </a:solidFill>
                          <a:latin typeface="Arial"/>
                          <a:cs typeface="Arial"/>
                        </a:rPr>
                        <a:t>Carbohydrate</a:t>
                      </a:r>
                      <a:endParaRPr sz="1400">
                        <a:latin typeface="Arial"/>
                        <a:cs typeface="Arial"/>
                      </a:endParaRPr>
                    </a:p>
                  </a:txBody>
                  <a:tcPr marL="0" marR="0" marT="28575" marB="0">
                    <a:lnL w="12700">
                      <a:solidFill>
                        <a:srgbClr val="000000"/>
                      </a:solidFill>
                      <a:prstDash val="solid"/>
                    </a:lnL>
                    <a:lnR w="12700">
                      <a:solidFill>
                        <a:srgbClr val="000000"/>
                      </a:solidFill>
                      <a:prstDash val="solid"/>
                    </a:lnR>
                    <a:lnT w="28575">
                      <a:solidFill>
                        <a:srgbClr val="000000"/>
                      </a:solidFill>
                      <a:prstDash val="solid"/>
                    </a:lnT>
                    <a:lnB w="12700">
                      <a:solidFill>
                        <a:srgbClr val="000000"/>
                      </a:solidFill>
                      <a:prstDash val="solid"/>
                    </a:lnB>
                  </a:tcPr>
                </a:tc>
                <a:tc>
                  <a:txBody>
                    <a:bodyPr/>
                    <a:lstStyle/>
                    <a:p>
                      <a:pPr marL="184785">
                        <a:lnSpc>
                          <a:spcPct val="100000"/>
                        </a:lnSpc>
                        <a:spcBef>
                          <a:spcPts val="300"/>
                        </a:spcBef>
                      </a:pPr>
                      <a:r>
                        <a:rPr sz="1400" b="1" spc="-10" dirty="0">
                          <a:solidFill>
                            <a:srgbClr val="008000"/>
                          </a:solidFill>
                          <a:latin typeface="Arial"/>
                          <a:cs typeface="Arial"/>
                        </a:rPr>
                        <a:t>Khoáng</a:t>
                      </a:r>
                      <a:endParaRPr sz="1400">
                        <a:latin typeface="Arial"/>
                        <a:cs typeface="Arial"/>
                      </a:endParaRPr>
                    </a:p>
                    <a:p>
                      <a:pPr marL="156210">
                        <a:lnSpc>
                          <a:spcPct val="100000"/>
                        </a:lnSpc>
                        <a:spcBef>
                          <a:spcPts val="470"/>
                        </a:spcBef>
                      </a:pPr>
                      <a:r>
                        <a:rPr sz="1400" b="1" spc="-10" dirty="0">
                          <a:solidFill>
                            <a:srgbClr val="008000"/>
                          </a:solidFill>
                          <a:latin typeface="Arial"/>
                          <a:cs typeface="Arial"/>
                        </a:rPr>
                        <a:t>Minerals</a:t>
                      </a:r>
                      <a:endParaRPr sz="1400">
                        <a:latin typeface="Arial"/>
                        <a:cs typeface="Arial"/>
                      </a:endParaRPr>
                    </a:p>
                  </a:txBody>
                  <a:tcPr marL="0" marR="0" marT="28575" marB="0">
                    <a:lnL w="12700">
                      <a:solidFill>
                        <a:srgbClr val="000000"/>
                      </a:solidFill>
                      <a:prstDash val="solid"/>
                    </a:lnL>
                    <a:lnR w="28575">
                      <a:solidFill>
                        <a:srgbClr val="000000"/>
                      </a:solidFill>
                      <a:prstDash val="solid"/>
                    </a:lnR>
                    <a:lnT w="28575">
                      <a:solidFill>
                        <a:srgbClr val="000000"/>
                      </a:solidFill>
                      <a:prstDash val="solid"/>
                    </a:lnT>
                    <a:lnB w="12700">
                      <a:solidFill>
                        <a:srgbClr val="000000"/>
                      </a:solidFill>
                      <a:prstDash val="solid"/>
                    </a:lnB>
                  </a:tcPr>
                </a:tc>
                <a:tc rowSpan="3">
                  <a:txBody>
                    <a:bodyPr/>
                    <a:lstStyle/>
                    <a:p>
                      <a:pPr>
                        <a:lnSpc>
                          <a:spcPct val="100000"/>
                        </a:lnSpc>
                      </a:pPr>
                      <a:endParaRPr sz="1400">
                        <a:latin typeface="Times New Roman"/>
                        <a:cs typeface="Times New Roman"/>
                      </a:endParaRPr>
                    </a:p>
                  </a:txBody>
                  <a:tcPr marL="0" marR="0" marT="0" marB="0">
                    <a:lnL w="28575">
                      <a:solidFill>
                        <a:srgbClr val="000000"/>
                      </a:solidFill>
                      <a:prstDash val="solid"/>
                    </a:lnL>
                  </a:tcPr>
                </a:tc>
                <a:extLst>
                  <a:ext uri="{0D108BD9-81ED-4DB2-BD59-A6C34878D82A}">
                    <a16:rowId xmlns:a16="http://schemas.microsoft.com/office/drawing/2014/main" val="10000"/>
                  </a:ext>
                </a:extLst>
              </a:tr>
              <a:tr h="521018">
                <a:tc>
                  <a:txBody>
                    <a:bodyPr/>
                    <a:lstStyle/>
                    <a:p>
                      <a:pPr marL="98425">
                        <a:lnSpc>
                          <a:spcPct val="100000"/>
                        </a:lnSpc>
                        <a:spcBef>
                          <a:spcPts val="310"/>
                        </a:spcBef>
                      </a:pPr>
                      <a:r>
                        <a:rPr sz="1400" b="1" dirty="0">
                          <a:solidFill>
                            <a:srgbClr val="3333FF"/>
                          </a:solidFill>
                          <a:latin typeface="Arial"/>
                          <a:cs typeface="Arial"/>
                        </a:rPr>
                        <a:t>Cá</a:t>
                      </a:r>
                      <a:r>
                        <a:rPr sz="1400" b="1" spc="-30" dirty="0">
                          <a:solidFill>
                            <a:srgbClr val="3333FF"/>
                          </a:solidFill>
                          <a:latin typeface="Arial"/>
                          <a:cs typeface="Arial"/>
                        </a:rPr>
                        <a:t> </a:t>
                      </a:r>
                      <a:r>
                        <a:rPr sz="1400" b="1" spc="-25" dirty="0">
                          <a:solidFill>
                            <a:srgbClr val="3333FF"/>
                          </a:solidFill>
                          <a:latin typeface="Arial"/>
                          <a:cs typeface="Arial"/>
                        </a:rPr>
                        <a:t>gầy</a:t>
                      </a:r>
                      <a:endParaRPr sz="1400">
                        <a:latin typeface="Arial"/>
                        <a:cs typeface="Arial"/>
                      </a:endParaRPr>
                    </a:p>
                  </a:txBody>
                  <a:tcPr marL="0" marR="0" marT="29528" marB="0">
                    <a:lnL w="28575">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6985" algn="ctr">
                        <a:lnSpc>
                          <a:spcPct val="100000"/>
                        </a:lnSpc>
                        <a:spcBef>
                          <a:spcPts val="310"/>
                        </a:spcBef>
                      </a:pPr>
                      <a:r>
                        <a:rPr sz="1400" b="1" spc="-25" dirty="0">
                          <a:latin typeface="Arial"/>
                          <a:cs typeface="Arial"/>
                        </a:rPr>
                        <a:t>80</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Arial"/>
                          <a:cs typeface="Arial"/>
                        </a:rPr>
                        <a:t>16-</a:t>
                      </a:r>
                      <a:r>
                        <a:rPr sz="1400" b="1" spc="-35" dirty="0">
                          <a:latin typeface="Arial"/>
                          <a:cs typeface="Arial"/>
                        </a:rPr>
                        <a:t>19</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R="3175" algn="ctr">
                        <a:lnSpc>
                          <a:spcPct val="100000"/>
                        </a:lnSpc>
                        <a:spcBef>
                          <a:spcPts val="310"/>
                        </a:spcBef>
                      </a:pPr>
                      <a:r>
                        <a:rPr sz="1400" b="1" spc="-10" dirty="0">
                          <a:solidFill>
                            <a:srgbClr val="CC0D01"/>
                          </a:solidFill>
                          <a:latin typeface="Arial"/>
                          <a:cs typeface="Arial"/>
                        </a:rPr>
                        <a:t>0,1-</a:t>
                      </a:r>
                      <a:r>
                        <a:rPr sz="1400" b="1" spc="-50" dirty="0">
                          <a:solidFill>
                            <a:srgbClr val="CC0D01"/>
                          </a:solidFill>
                          <a:latin typeface="Arial"/>
                          <a:cs typeface="Arial"/>
                        </a:rPr>
                        <a:t>2</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algn="ctr">
                        <a:lnSpc>
                          <a:spcPct val="100000"/>
                        </a:lnSpc>
                        <a:spcBef>
                          <a:spcPts val="310"/>
                        </a:spcBef>
                      </a:pPr>
                      <a:r>
                        <a:rPr sz="1400" b="1" spc="-20" dirty="0">
                          <a:latin typeface="Arial"/>
                          <a:cs typeface="Arial"/>
                        </a:rPr>
                        <a:t>&lt;0,5</a:t>
                      </a:r>
                      <a:endParaRPr sz="1400">
                        <a:latin typeface="Arial"/>
                        <a:cs typeface="Arial"/>
                      </a:endParaRPr>
                    </a:p>
                  </a:txBody>
                  <a:tcPr marL="0" marR="0" marT="29528" marB="0">
                    <a:lnL w="12700">
                      <a:solidFill>
                        <a:srgbClr val="000000"/>
                      </a:solidFill>
                      <a:prstDash val="solid"/>
                    </a:lnL>
                    <a:lnR w="12700">
                      <a:solidFill>
                        <a:srgbClr val="000000"/>
                      </a:solidFill>
                      <a:prstDash val="solid"/>
                    </a:lnR>
                    <a:lnT w="12700">
                      <a:solidFill>
                        <a:srgbClr val="000000"/>
                      </a:solidFill>
                      <a:prstDash val="solid"/>
                    </a:lnT>
                    <a:lnB w="12700">
                      <a:solidFill>
                        <a:srgbClr val="000000"/>
                      </a:solidFill>
                      <a:prstDash val="solid"/>
                    </a:lnB>
                  </a:tcPr>
                </a:tc>
                <a:tc>
                  <a:txBody>
                    <a:bodyPr/>
                    <a:lstStyle/>
                    <a:p>
                      <a:pPr marL="12065" algn="ctr">
                        <a:lnSpc>
                          <a:spcPct val="100000"/>
                        </a:lnSpc>
                        <a:spcBef>
                          <a:spcPts val="310"/>
                        </a:spcBef>
                      </a:pPr>
                      <a:r>
                        <a:rPr sz="1400" b="1" spc="-10" dirty="0">
                          <a:latin typeface="Arial"/>
                          <a:cs typeface="Arial"/>
                        </a:rPr>
                        <a:t>0,5-</a:t>
                      </a:r>
                      <a:r>
                        <a:rPr sz="1400" b="1" spc="-50" dirty="0">
                          <a:latin typeface="Arial"/>
                          <a:cs typeface="Arial"/>
                        </a:rPr>
                        <a:t>2</a:t>
                      </a:r>
                      <a:endParaRPr sz="1400">
                        <a:latin typeface="Arial"/>
                        <a:cs typeface="Arial"/>
                      </a:endParaRPr>
                    </a:p>
                  </a:txBody>
                  <a:tcPr marL="0" marR="0" marT="29528" marB="0">
                    <a:lnL w="12700">
                      <a:solidFill>
                        <a:srgbClr val="000000"/>
                      </a:solidFill>
                      <a:prstDash val="solid"/>
                    </a:lnL>
                    <a:lnR w="28575">
                      <a:solidFill>
                        <a:srgbClr val="000000"/>
                      </a:solidFill>
                      <a:prstDash val="solid"/>
                    </a:lnR>
                    <a:lnT w="12700">
                      <a:solidFill>
                        <a:srgbClr val="000000"/>
                      </a:solidFill>
                      <a:prstDash val="solid"/>
                    </a:lnT>
                    <a:lnB w="12700">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1"/>
                  </a:ext>
                </a:extLst>
              </a:tr>
              <a:tr h="462915">
                <a:tc>
                  <a:txBody>
                    <a:bodyPr/>
                    <a:lstStyle/>
                    <a:p>
                      <a:pPr marL="98425">
                        <a:lnSpc>
                          <a:spcPct val="100000"/>
                        </a:lnSpc>
                        <a:spcBef>
                          <a:spcPts val="320"/>
                        </a:spcBef>
                      </a:pPr>
                      <a:r>
                        <a:rPr sz="1400" b="1" dirty="0">
                          <a:solidFill>
                            <a:srgbClr val="3333FF"/>
                          </a:solidFill>
                          <a:latin typeface="Arial"/>
                          <a:cs typeface="Arial"/>
                        </a:rPr>
                        <a:t>Cá</a:t>
                      </a:r>
                      <a:r>
                        <a:rPr sz="1400" b="1" spc="-30" dirty="0">
                          <a:solidFill>
                            <a:srgbClr val="3333FF"/>
                          </a:solidFill>
                          <a:latin typeface="Arial"/>
                          <a:cs typeface="Arial"/>
                        </a:rPr>
                        <a:t> </a:t>
                      </a:r>
                      <a:r>
                        <a:rPr sz="1400" b="1" spc="-25" dirty="0">
                          <a:solidFill>
                            <a:srgbClr val="3333FF"/>
                          </a:solidFill>
                          <a:latin typeface="Arial"/>
                          <a:cs typeface="Arial"/>
                        </a:rPr>
                        <a:t>béo</a:t>
                      </a:r>
                      <a:endParaRPr sz="1400">
                        <a:latin typeface="Arial"/>
                        <a:cs typeface="Arial"/>
                      </a:endParaRPr>
                    </a:p>
                  </a:txBody>
                  <a:tcPr marL="0" marR="0" marT="30480" marB="0">
                    <a:lnL w="28575">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R="6985" algn="ctr">
                        <a:lnSpc>
                          <a:spcPct val="100000"/>
                        </a:lnSpc>
                        <a:spcBef>
                          <a:spcPts val="320"/>
                        </a:spcBef>
                      </a:pPr>
                      <a:r>
                        <a:rPr sz="1400" b="1" spc="-20" dirty="0">
                          <a:latin typeface="Arial"/>
                          <a:cs typeface="Arial"/>
                        </a:rPr>
                        <a:t>60-</a:t>
                      </a:r>
                      <a:r>
                        <a:rPr sz="1400" b="1" spc="-35" dirty="0">
                          <a:latin typeface="Arial"/>
                          <a:cs typeface="Arial"/>
                        </a:rPr>
                        <a:t>80</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0" dirty="0">
                          <a:latin typeface="Arial"/>
                          <a:cs typeface="Arial"/>
                        </a:rPr>
                        <a:t>16-</a:t>
                      </a:r>
                      <a:r>
                        <a:rPr sz="1400" b="1" spc="-35" dirty="0">
                          <a:latin typeface="Arial"/>
                          <a:cs typeface="Arial"/>
                        </a:rPr>
                        <a:t>19</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algn="ctr">
                        <a:lnSpc>
                          <a:spcPct val="100000"/>
                        </a:lnSpc>
                        <a:spcBef>
                          <a:spcPts val="320"/>
                        </a:spcBef>
                      </a:pPr>
                      <a:r>
                        <a:rPr sz="1400" b="1" spc="-25" dirty="0">
                          <a:solidFill>
                            <a:srgbClr val="CC0D01"/>
                          </a:solidFill>
                          <a:latin typeface="Arial"/>
                          <a:cs typeface="Arial"/>
                        </a:rPr>
                        <a:t>2-22</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solidFill>
                      <a:srgbClr val="FFFFFF">
                        <a:alpha val="25097"/>
                      </a:srgbClr>
                    </a:solidFill>
                  </a:tcPr>
                </a:tc>
                <a:tc>
                  <a:txBody>
                    <a:bodyPr/>
                    <a:lstStyle/>
                    <a:p>
                      <a:pPr algn="ctr">
                        <a:lnSpc>
                          <a:spcPct val="100000"/>
                        </a:lnSpc>
                        <a:spcBef>
                          <a:spcPts val="320"/>
                        </a:spcBef>
                      </a:pPr>
                      <a:r>
                        <a:rPr sz="1400" b="1" spc="-20" dirty="0">
                          <a:latin typeface="Arial"/>
                          <a:cs typeface="Arial"/>
                        </a:rPr>
                        <a:t>&lt;0,5</a:t>
                      </a:r>
                      <a:endParaRPr sz="1400">
                        <a:latin typeface="Arial"/>
                        <a:cs typeface="Arial"/>
                      </a:endParaRPr>
                    </a:p>
                  </a:txBody>
                  <a:tcPr marL="0" marR="0" marT="30480" marB="0">
                    <a:lnL w="12700">
                      <a:solidFill>
                        <a:srgbClr val="000000"/>
                      </a:solidFill>
                      <a:prstDash val="solid"/>
                    </a:lnL>
                    <a:lnR w="12700">
                      <a:solidFill>
                        <a:srgbClr val="000000"/>
                      </a:solidFill>
                      <a:prstDash val="solid"/>
                    </a:lnR>
                    <a:lnT w="12700">
                      <a:solidFill>
                        <a:srgbClr val="000000"/>
                      </a:solidFill>
                      <a:prstDash val="solid"/>
                    </a:lnT>
                    <a:lnB w="28575">
                      <a:solidFill>
                        <a:srgbClr val="000000"/>
                      </a:solidFill>
                      <a:prstDash val="solid"/>
                    </a:lnB>
                  </a:tcPr>
                </a:tc>
                <a:tc>
                  <a:txBody>
                    <a:bodyPr/>
                    <a:lstStyle/>
                    <a:p>
                      <a:pPr marL="12065" algn="ctr">
                        <a:lnSpc>
                          <a:spcPct val="100000"/>
                        </a:lnSpc>
                        <a:spcBef>
                          <a:spcPts val="320"/>
                        </a:spcBef>
                      </a:pPr>
                      <a:r>
                        <a:rPr sz="1400" b="1" spc="-10" dirty="0">
                          <a:latin typeface="Arial"/>
                          <a:cs typeface="Arial"/>
                        </a:rPr>
                        <a:t>0,5-</a:t>
                      </a:r>
                      <a:r>
                        <a:rPr sz="1400" b="1" spc="-50" dirty="0">
                          <a:latin typeface="Arial"/>
                          <a:cs typeface="Arial"/>
                        </a:rPr>
                        <a:t>2</a:t>
                      </a:r>
                      <a:endParaRPr sz="1400" dirty="0">
                        <a:latin typeface="Arial"/>
                        <a:cs typeface="Arial"/>
                      </a:endParaRPr>
                    </a:p>
                  </a:txBody>
                  <a:tcPr marL="0" marR="0" marT="30480" marB="0">
                    <a:lnL w="12700">
                      <a:solidFill>
                        <a:srgbClr val="000000"/>
                      </a:solidFill>
                      <a:prstDash val="solid"/>
                    </a:lnL>
                    <a:lnR w="28575">
                      <a:solidFill>
                        <a:srgbClr val="000000"/>
                      </a:solidFill>
                      <a:prstDash val="solid"/>
                    </a:lnR>
                    <a:lnT w="12700">
                      <a:solidFill>
                        <a:srgbClr val="000000"/>
                      </a:solidFill>
                      <a:prstDash val="solid"/>
                    </a:lnT>
                    <a:lnB w="28575">
                      <a:solidFill>
                        <a:srgbClr val="000000"/>
                      </a:solidFill>
                      <a:prstDash val="solid"/>
                    </a:lnB>
                  </a:tcPr>
                </a:tc>
                <a:tc vMerge="1">
                  <a:txBody>
                    <a:bodyPr/>
                    <a:lstStyle/>
                    <a:p>
                      <a:endParaRPr/>
                    </a:p>
                  </a:txBody>
                  <a:tcPr marL="0" marR="0" marT="0" marB="0">
                    <a:lnL w="28575">
                      <a:solidFill>
                        <a:srgbClr val="000000"/>
                      </a:solidFill>
                      <a:prstDash val="solid"/>
                    </a:lnL>
                  </a:tcPr>
                </a:tc>
                <a:extLst>
                  <a:ext uri="{0D108BD9-81ED-4DB2-BD59-A6C34878D82A}">
                    <a16:rowId xmlns:a16="http://schemas.microsoft.com/office/drawing/2014/main" val="10002"/>
                  </a:ext>
                </a:extLst>
              </a:tr>
            </a:tbl>
          </a:graphicData>
        </a:graphic>
      </p:graphicFrame>
      <p:sp>
        <p:nvSpPr>
          <p:cNvPr id="5" name="object 5"/>
          <p:cNvSpPr txBox="1">
            <a:spLocks noGrp="1"/>
          </p:cNvSpPr>
          <p:nvPr>
            <p:ph type="title"/>
          </p:nvPr>
        </p:nvSpPr>
        <p:spPr>
          <a:xfrm>
            <a:off x="1600988" y="1138844"/>
            <a:ext cx="5493068" cy="207108"/>
          </a:xfrm>
          <a:prstGeom prst="rect">
            <a:avLst/>
          </a:prstGeom>
        </p:spPr>
        <p:txBody>
          <a:bodyPr spcFirstLastPara="1" vert="horz" wrap="square" lIns="0" tIns="9525" rIns="0" bIns="0" rtlCol="0" anchor="ctr" anchorCtr="0">
            <a:spAutoFit/>
          </a:bodyPr>
          <a:lstStyle/>
          <a:p>
            <a:pPr marL="9525">
              <a:spcBef>
                <a:spcPts val="75"/>
              </a:spcBef>
            </a:pPr>
            <a:r>
              <a:rPr sz="1200" b="1" dirty="0">
                <a:solidFill>
                  <a:srgbClr val="A40020"/>
                </a:solidFill>
              </a:rPr>
              <a:t>Thành</a:t>
            </a:r>
            <a:r>
              <a:rPr sz="1200" b="1" spc="-34" dirty="0">
                <a:solidFill>
                  <a:srgbClr val="A40020"/>
                </a:solidFill>
              </a:rPr>
              <a:t> </a:t>
            </a:r>
            <a:r>
              <a:rPr sz="1200" b="1" dirty="0">
                <a:solidFill>
                  <a:srgbClr val="A40020"/>
                </a:solidFill>
              </a:rPr>
              <a:t>phần</a:t>
            </a:r>
            <a:r>
              <a:rPr sz="1200" b="1" spc="-23" dirty="0">
                <a:solidFill>
                  <a:srgbClr val="A40020"/>
                </a:solidFill>
              </a:rPr>
              <a:t> </a:t>
            </a:r>
            <a:r>
              <a:rPr sz="1200" b="1" dirty="0">
                <a:solidFill>
                  <a:srgbClr val="A40020"/>
                </a:solidFill>
              </a:rPr>
              <a:t>hóa</a:t>
            </a:r>
            <a:r>
              <a:rPr sz="1200" b="1" spc="-64" dirty="0">
                <a:solidFill>
                  <a:srgbClr val="A40020"/>
                </a:solidFill>
              </a:rPr>
              <a:t> </a:t>
            </a:r>
            <a:r>
              <a:rPr sz="1200" b="1" dirty="0">
                <a:solidFill>
                  <a:srgbClr val="A40020"/>
                </a:solidFill>
              </a:rPr>
              <a:t>học</a:t>
            </a:r>
            <a:r>
              <a:rPr sz="1200" b="1" spc="-60" dirty="0">
                <a:solidFill>
                  <a:srgbClr val="A40020"/>
                </a:solidFill>
              </a:rPr>
              <a:t> </a:t>
            </a:r>
            <a:r>
              <a:rPr sz="1200" b="1" dirty="0">
                <a:solidFill>
                  <a:srgbClr val="A40020"/>
                </a:solidFill>
              </a:rPr>
              <a:t>của</a:t>
            </a:r>
            <a:r>
              <a:rPr sz="1200" b="1" spc="-8" dirty="0">
                <a:solidFill>
                  <a:srgbClr val="A40020"/>
                </a:solidFill>
              </a:rPr>
              <a:t> </a:t>
            </a:r>
            <a:r>
              <a:rPr sz="1200" b="1" dirty="0">
                <a:solidFill>
                  <a:srgbClr val="A40020"/>
                </a:solidFill>
              </a:rPr>
              <a:t>cơ</a:t>
            </a:r>
            <a:r>
              <a:rPr sz="1200" b="1" spc="11" dirty="0">
                <a:solidFill>
                  <a:srgbClr val="A40020"/>
                </a:solidFill>
              </a:rPr>
              <a:t> </a:t>
            </a:r>
            <a:r>
              <a:rPr sz="1200" b="1" dirty="0">
                <a:solidFill>
                  <a:srgbClr val="A40020"/>
                </a:solidFill>
              </a:rPr>
              <a:t>thịt</a:t>
            </a:r>
            <a:r>
              <a:rPr sz="1200" b="1" spc="-41" dirty="0">
                <a:solidFill>
                  <a:srgbClr val="A40020"/>
                </a:solidFill>
              </a:rPr>
              <a:t> </a:t>
            </a:r>
            <a:r>
              <a:rPr sz="1200" b="1" dirty="0">
                <a:solidFill>
                  <a:srgbClr val="A40020"/>
                </a:solidFill>
              </a:rPr>
              <a:t>trong</a:t>
            </a:r>
            <a:r>
              <a:rPr sz="1200" b="1" spc="-23" dirty="0">
                <a:solidFill>
                  <a:srgbClr val="A40020"/>
                </a:solidFill>
              </a:rPr>
              <a:t> </a:t>
            </a:r>
            <a:r>
              <a:rPr sz="1200" b="1" dirty="0">
                <a:solidFill>
                  <a:srgbClr val="A40020"/>
                </a:solidFill>
              </a:rPr>
              <a:t>các</a:t>
            </a:r>
            <a:r>
              <a:rPr sz="1200" b="1" spc="49" dirty="0">
                <a:solidFill>
                  <a:srgbClr val="A40020"/>
                </a:solidFill>
              </a:rPr>
              <a:t> </a:t>
            </a:r>
            <a:r>
              <a:rPr sz="1200" b="1" dirty="0">
                <a:solidFill>
                  <a:srgbClr val="A40020"/>
                </a:solidFill>
              </a:rPr>
              <a:t>loài</a:t>
            </a:r>
            <a:r>
              <a:rPr sz="1200" b="1" spc="-23" dirty="0">
                <a:solidFill>
                  <a:srgbClr val="A40020"/>
                </a:solidFill>
              </a:rPr>
              <a:t> </a:t>
            </a:r>
            <a:r>
              <a:rPr sz="1200" b="1" dirty="0">
                <a:solidFill>
                  <a:srgbClr val="A40020"/>
                </a:solidFill>
              </a:rPr>
              <a:t>cá</a:t>
            </a:r>
            <a:r>
              <a:rPr sz="1200" b="1" spc="-8" dirty="0">
                <a:solidFill>
                  <a:srgbClr val="A40020"/>
                </a:solidFill>
              </a:rPr>
              <a:t> </a:t>
            </a:r>
            <a:r>
              <a:rPr sz="1200" b="1" dirty="0">
                <a:solidFill>
                  <a:srgbClr val="A40020"/>
                </a:solidFill>
              </a:rPr>
              <a:t>béo</a:t>
            </a:r>
            <a:r>
              <a:rPr sz="1200" b="1" spc="30" dirty="0">
                <a:solidFill>
                  <a:srgbClr val="A40020"/>
                </a:solidFill>
              </a:rPr>
              <a:t> </a:t>
            </a:r>
            <a:r>
              <a:rPr sz="1200" b="1" dirty="0">
                <a:solidFill>
                  <a:srgbClr val="A40020"/>
                </a:solidFill>
              </a:rPr>
              <a:t>và</a:t>
            </a:r>
            <a:r>
              <a:rPr sz="1200" b="1" spc="-8" dirty="0">
                <a:solidFill>
                  <a:srgbClr val="A40020"/>
                </a:solidFill>
              </a:rPr>
              <a:t> </a:t>
            </a:r>
            <a:r>
              <a:rPr sz="1200" b="1" dirty="0">
                <a:solidFill>
                  <a:srgbClr val="A40020"/>
                </a:solidFill>
              </a:rPr>
              <a:t>cá</a:t>
            </a:r>
            <a:r>
              <a:rPr sz="1200" b="1" spc="-4" dirty="0">
                <a:solidFill>
                  <a:srgbClr val="A40020"/>
                </a:solidFill>
              </a:rPr>
              <a:t> </a:t>
            </a:r>
            <a:r>
              <a:rPr sz="1200" b="1" dirty="0">
                <a:solidFill>
                  <a:srgbClr val="A40020"/>
                </a:solidFill>
              </a:rPr>
              <a:t>gầy</a:t>
            </a:r>
            <a:r>
              <a:rPr sz="1200" b="1" spc="-4" dirty="0">
                <a:solidFill>
                  <a:srgbClr val="A40020"/>
                </a:solidFill>
              </a:rPr>
              <a:t> </a:t>
            </a:r>
            <a:r>
              <a:rPr sz="1200" b="1" spc="-19" dirty="0">
                <a:solidFill>
                  <a:srgbClr val="A40020"/>
                </a:solidFill>
              </a:rPr>
              <a:t>(%)</a:t>
            </a:r>
            <a:endParaRPr sz="1200" dirty="0"/>
          </a:p>
        </p:txBody>
      </p:sp>
      <p:sp>
        <p:nvSpPr>
          <p:cNvPr id="6" name="object 6"/>
          <p:cNvSpPr txBox="1"/>
          <p:nvPr/>
        </p:nvSpPr>
        <p:spPr>
          <a:xfrm>
            <a:off x="1730919" y="3218059"/>
            <a:ext cx="3937159" cy="194284"/>
          </a:xfrm>
          <a:prstGeom prst="rect">
            <a:avLst/>
          </a:prstGeom>
        </p:spPr>
        <p:txBody>
          <a:bodyPr vert="horz" wrap="square" lIns="0" tIns="9525" rIns="0" bIns="0" rtlCol="0">
            <a:spAutoFit/>
          </a:bodyPr>
          <a:lstStyle/>
          <a:p>
            <a:pPr marL="9525">
              <a:spcBef>
                <a:spcPts val="75"/>
              </a:spcBef>
            </a:pPr>
            <a:r>
              <a:rPr sz="1200" b="1" dirty="0"/>
              <a:t>Các</a:t>
            </a:r>
            <a:r>
              <a:rPr sz="1200" b="1" spc="45" dirty="0"/>
              <a:t> </a:t>
            </a:r>
            <a:r>
              <a:rPr sz="1200" b="1" dirty="0"/>
              <a:t>yếu</a:t>
            </a:r>
            <a:r>
              <a:rPr sz="1200" b="1" spc="26" dirty="0"/>
              <a:t> </a:t>
            </a:r>
            <a:r>
              <a:rPr sz="1200" b="1" dirty="0"/>
              <a:t>tố</a:t>
            </a:r>
            <a:r>
              <a:rPr sz="1200" b="1" spc="-26" dirty="0"/>
              <a:t> </a:t>
            </a:r>
            <a:r>
              <a:rPr sz="1200" b="1" dirty="0" err="1"/>
              <a:t>ảnh</a:t>
            </a:r>
            <a:r>
              <a:rPr sz="1200" b="1" spc="-26" dirty="0"/>
              <a:t> </a:t>
            </a:r>
            <a:r>
              <a:rPr sz="1200" b="1" dirty="0"/>
              <a:t>h</a:t>
            </a:r>
            <a:r>
              <a:rPr lang="vi-VN" sz="1200" b="1" dirty="0"/>
              <a:t>ư</a:t>
            </a:r>
            <a:r>
              <a:rPr sz="1200" b="1" dirty="0" err="1"/>
              <a:t>ởng</a:t>
            </a:r>
            <a:r>
              <a:rPr sz="1200" b="1" spc="-23" dirty="0"/>
              <a:t> </a:t>
            </a:r>
            <a:r>
              <a:rPr sz="1200" b="1" dirty="0"/>
              <a:t>đến</a:t>
            </a:r>
            <a:r>
              <a:rPr sz="1200" b="1" spc="26" dirty="0"/>
              <a:t> </a:t>
            </a:r>
            <a:r>
              <a:rPr sz="1200" b="1" dirty="0"/>
              <a:t>thành</a:t>
            </a:r>
            <a:r>
              <a:rPr sz="1200" b="1" spc="-23" dirty="0"/>
              <a:t> </a:t>
            </a:r>
            <a:r>
              <a:rPr sz="1200" b="1" dirty="0"/>
              <a:t>phần</a:t>
            </a:r>
            <a:r>
              <a:rPr sz="1200" b="1" spc="-23" dirty="0"/>
              <a:t> </a:t>
            </a:r>
            <a:r>
              <a:rPr sz="1200" b="1" dirty="0"/>
              <a:t>hóa</a:t>
            </a:r>
            <a:r>
              <a:rPr sz="1200" b="1" spc="-68" dirty="0"/>
              <a:t> </a:t>
            </a:r>
            <a:r>
              <a:rPr sz="1200" b="1" spc="-15" dirty="0"/>
              <a:t>hoc:</a:t>
            </a:r>
            <a:endParaRPr sz="1200" dirty="0"/>
          </a:p>
        </p:txBody>
      </p:sp>
      <p:sp>
        <p:nvSpPr>
          <p:cNvPr id="7" name="object 7"/>
          <p:cNvSpPr txBox="1"/>
          <p:nvPr/>
        </p:nvSpPr>
        <p:spPr>
          <a:xfrm>
            <a:off x="5220688" y="3395510"/>
            <a:ext cx="1549717" cy="1466267"/>
          </a:xfrm>
          <a:prstGeom prst="rect">
            <a:avLst/>
          </a:prstGeom>
        </p:spPr>
        <p:txBody>
          <a:bodyPr vert="horz" wrap="square" lIns="0" tIns="118586" rIns="0" bIns="0" rtlCol="0">
            <a:spAutoFit/>
          </a:bodyPr>
          <a:lstStyle/>
          <a:p>
            <a:pPr marL="116681" indent="-107156">
              <a:spcBef>
                <a:spcPts val="934"/>
              </a:spcBef>
              <a:buChar char="-"/>
              <a:tabLst>
                <a:tab pos="116681" algn="l"/>
              </a:tabLst>
            </a:pPr>
            <a:r>
              <a:rPr sz="1200" dirty="0"/>
              <a:t>Giới</a:t>
            </a:r>
            <a:r>
              <a:rPr sz="1200" spc="-53" dirty="0"/>
              <a:t> </a:t>
            </a:r>
            <a:r>
              <a:rPr sz="1200" spc="-15" dirty="0"/>
              <a:t>tính</a:t>
            </a:r>
            <a:endParaRPr sz="1200" dirty="0"/>
          </a:p>
          <a:p>
            <a:pPr marL="116681" indent="-107156">
              <a:spcBef>
                <a:spcPts val="859"/>
              </a:spcBef>
              <a:buChar char="-"/>
              <a:tabLst>
                <a:tab pos="116681" algn="l"/>
              </a:tabLst>
            </a:pPr>
            <a:r>
              <a:rPr sz="1200" dirty="0"/>
              <a:t>Mức</a:t>
            </a:r>
            <a:r>
              <a:rPr sz="1200" spc="-64" dirty="0"/>
              <a:t> </a:t>
            </a:r>
            <a:r>
              <a:rPr sz="1200" dirty="0"/>
              <a:t>độ</a:t>
            </a:r>
            <a:r>
              <a:rPr sz="1200" spc="23" dirty="0"/>
              <a:t> </a:t>
            </a:r>
            <a:r>
              <a:rPr sz="1200" dirty="0"/>
              <a:t>thuần</a:t>
            </a:r>
            <a:r>
              <a:rPr sz="1200" spc="-26" dirty="0"/>
              <a:t> </a:t>
            </a:r>
            <a:r>
              <a:rPr sz="1200" spc="-15" dirty="0"/>
              <a:t>thục</a:t>
            </a:r>
            <a:endParaRPr sz="1200" dirty="0"/>
          </a:p>
          <a:p>
            <a:pPr marL="116681" indent="-107156">
              <a:spcBef>
                <a:spcPts val="803"/>
              </a:spcBef>
              <a:buChar char="-"/>
              <a:tabLst>
                <a:tab pos="116681" algn="l"/>
              </a:tabLst>
            </a:pPr>
            <a:r>
              <a:rPr sz="1200" dirty="0"/>
              <a:t>Mùa</a:t>
            </a:r>
            <a:r>
              <a:rPr sz="1200" spc="-26" dirty="0"/>
              <a:t> </a:t>
            </a:r>
            <a:r>
              <a:rPr sz="1200" spc="-19" dirty="0"/>
              <a:t>vụ</a:t>
            </a:r>
            <a:endParaRPr sz="1200" dirty="0"/>
          </a:p>
          <a:p>
            <a:pPr marL="109538" indent="-100013">
              <a:spcBef>
                <a:spcPts val="799"/>
              </a:spcBef>
              <a:buChar char="-"/>
              <a:tabLst>
                <a:tab pos="109538" algn="l"/>
              </a:tabLst>
            </a:pPr>
            <a:r>
              <a:rPr sz="1200" spc="-15" dirty="0"/>
              <a:t>Tuổi</a:t>
            </a:r>
            <a:endParaRPr sz="1200" dirty="0"/>
          </a:p>
          <a:p>
            <a:pPr marL="9525">
              <a:spcBef>
                <a:spcPts val="803"/>
              </a:spcBef>
            </a:pPr>
            <a:r>
              <a:rPr sz="1200" spc="-8" dirty="0"/>
              <a:t>-</a:t>
            </a:r>
            <a:r>
              <a:rPr sz="1200" spc="-19" dirty="0"/>
              <a:t>….</a:t>
            </a:r>
            <a:endParaRPr sz="1200" dirty="0"/>
          </a:p>
        </p:txBody>
      </p:sp>
      <p:sp>
        <p:nvSpPr>
          <p:cNvPr id="9" name="object 3">
            <a:extLst>
              <a:ext uri="{FF2B5EF4-FFF2-40B4-BE49-F238E27FC236}">
                <a16:creationId xmlns:a16="http://schemas.microsoft.com/office/drawing/2014/main" id="{299A6921-4B8A-8DFF-A3B7-C3788D4B4A6A}"/>
              </a:ext>
            </a:extLst>
          </p:cNvPr>
          <p:cNvSpPr txBox="1">
            <a:spLocks/>
          </p:cNvSpPr>
          <p:nvPr/>
        </p:nvSpPr>
        <p:spPr>
          <a:xfrm>
            <a:off x="1809805" y="411591"/>
            <a:ext cx="5709321" cy="394178"/>
          </a:xfrm>
          <a:prstGeom prst="rect">
            <a:avLst/>
          </a:prstGeom>
          <a:noFill/>
          <a:ln>
            <a:noFill/>
          </a:ln>
        </p:spPr>
        <p:txBody>
          <a:bodyPr spcFirstLastPara="1" vert="horz" wrap="square" lIns="0" tIns="11906" rIns="0" bIns="0" rtlCol="0" anchor="ctr" anchorCtr="0">
            <a:sp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dk1"/>
              </a:buClr>
              <a:buSzPts val="2800"/>
              <a:buFont typeface="Fira Sans Extra Condensed"/>
              <a:buNone/>
              <a:defRPr sz="1500" b="0" i="0" u="none" strike="noStrike" cap="none">
                <a:solidFill>
                  <a:srgbClr val="BB0000"/>
                </a:solidFill>
                <a:latin typeface="Arial"/>
                <a:ea typeface="Fira Sans Extra Condensed"/>
                <a:cs typeface="Arial"/>
                <a:sym typeface="Fira Sans Extra Condensed"/>
              </a:defRPr>
            </a:lvl1pPr>
            <a:lvl2pPr marR="0" lvl="1"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eaLnBrk="1" hangingPunct="1">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marL="9525" algn="ctr">
              <a:spcBef>
                <a:spcPts val="94"/>
              </a:spcBef>
            </a:pPr>
            <a:r>
              <a:rPr lang="en-US" sz="2400" b="1" dirty="0">
                <a:solidFill>
                  <a:schemeClr val="accent1">
                    <a:lumMod val="50000"/>
                  </a:schemeClr>
                </a:solidFill>
              </a:rPr>
              <a:t>Thành </a:t>
            </a:r>
            <a:r>
              <a:rPr lang="en-US" sz="2400" b="1" dirty="0" err="1">
                <a:solidFill>
                  <a:schemeClr val="accent1">
                    <a:lumMod val="50000"/>
                  </a:schemeClr>
                </a:solidFill>
              </a:rPr>
              <a:t>phần</a:t>
            </a:r>
            <a:r>
              <a:rPr lang="en-US" sz="2400" b="1" dirty="0">
                <a:solidFill>
                  <a:schemeClr val="accent1">
                    <a:lumMod val="50000"/>
                  </a:schemeClr>
                </a:solidFill>
              </a:rPr>
              <a:t> </a:t>
            </a:r>
            <a:r>
              <a:rPr lang="en-US" sz="2400" b="1" dirty="0" err="1">
                <a:solidFill>
                  <a:schemeClr val="accent1">
                    <a:lumMod val="50000"/>
                  </a:schemeClr>
                </a:solidFill>
              </a:rPr>
              <a:t>hóa</a:t>
            </a:r>
            <a:r>
              <a:rPr lang="en-US" sz="2400" b="1" dirty="0">
                <a:solidFill>
                  <a:schemeClr val="accent1">
                    <a:lumMod val="50000"/>
                  </a:schemeClr>
                </a:solidFill>
              </a:rPr>
              <a:t> </a:t>
            </a:r>
            <a:r>
              <a:rPr lang="en-US" sz="2400" b="1" dirty="0" err="1">
                <a:solidFill>
                  <a:schemeClr val="accent1">
                    <a:lumMod val="50000"/>
                  </a:schemeClr>
                </a:solidFill>
              </a:rPr>
              <a:t>học</a:t>
            </a:r>
            <a:r>
              <a:rPr lang="en-US" sz="2400" b="1" dirty="0">
                <a:solidFill>
                  <a:schemeClr val="accent1">
                    <a:lumMod val="50000"/>
                  </a:schemeClr>
                </a:solidFill>
              </a:rPr>
              <a:t> </a:t>
            </a:r>
            <a:r>
              <a:rPr lang="en-US" sz="2400" b="1" dirty="0" err="1">
                <a:solidFill>
                  <a:schemeClr val="accent1">
                    <a:lumMod val="50000"/>
                  </a:schemeClr>
                </a:solidFill>
              </a:rPr>
              <a:t>của</a:t>
            </a:r>
            <a:r>
              <a:rPr lang="en-US" sz="2400" b="1" dirty="0">
                <a:solidFill>
                  <a:schemeClr val="accent1">
                    <a:lumMod val="50000"/>
                  </a:schemeClr>
                </a:solidFill>
              </a:rPr>
              <a:t> </a:t>
            </a:r>
            <a:r>
              <a:rPr lang="en-US" sz="2400" b="1" dirty="0" err="1">
                <a:solidFill>
                  <a:schemeClr val="accent1">
                    <a:lumMod val="50000"/>
                  </a:schemeClr>
                </a:solidFill>
              </a:rPr>
              <a:t>thủy</a:t>
            </a:r>
            <a:r>
              <a:rPr lang="en-US" sz="2400" b="1" dirty="0">
                <a:solidFill>
                  <a:schemeClr val="accent1">
                    <a:lumMod val="50000"/>
                  </a:schemeClr>
                </a:solidFill>
              </a:rPr>
              <a:t> </a:t>
            </a:r>
            <a:r>
              <a:rPr lang="en-US" sz="2400" b="1" dirty="0" err="1">
                <a:solidFill>
                  <a:schemeClr val="accent1">
                    <a:lumMod val="50000"/>
                  </a:schemeClr>
                </a:solidFill>
              </a:rPr>
              <a:t>sản</a:t>
            </a:r>
            <a:r>
              <a:rPr lang="en-US" sz="2400" b="1" dirty="0">
                <a:solidFill>
                  <a:schemeClr val="accent1">
                    <a:lumMod val="50000"/>
                  </a:schemeClr>
                </a:solidFill>
              </a:rPr>
              <a:t> </a:t>
            </a:r>
          </a:p>
        </p:txBody>
      </p:sp>
    </p:spTree>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235869" y="142876"/>
            <a:ext cx="3850481" cy="564356"/>
          </a:xfrm>
          <a:prstGeom prst="rect">
            <a:avLst/>
          </a:prstGeom>
        </p:spPr>
      </p:pic>
      <p:sp>
        <p:nvSpPr>
          <p:cNvPr id="3" name="object 3"/>
          <p:cNvSpPr txBox="1">
            <a:spLocks noGrp="1"/>
          </p:cNvSpPr>
          <p:nvPr>
            <p:ph type="title"/>
          </p:nvPr>
        </p:nvSpPr>
        <p:spPr>
          <a:xfrm>
            <a:off x="3109898" y="4842699"/>
            <a:ext cx="3465671" cy="271068"/>
          </a:xfrm>
          <a:prstGeom prst="rect">
            <a:avLst/>
          </a:prstGeom>
        </p:spPr>
        <p:txBody>
          <a:bodyPr spcFirstLastPara="1" vert="horz" wrap="square" lIns="0" tIns="11906" rIns="0" bIns="0" rtlCol="0" anchor="ctr" anchorCtr="0">
            <a:spAutoFit/>
          </a:bodyPr>
          <a:lstStyle/>
          <a:p>
            <a:pPr marL="9525">
              <a:spcBef>
                <a:spcPts val="94"/>
              </a:spcBef>
            </a:pPr>
            <a:r>
              <a:rPr sz="1600" b="1" dirty="0">
                <a:solidFill>
                  <a:srgbClr val="000066"/>
                </a:solidFill>
              </a:rPr>
              <a:t>SỰ</a:t>
            </a:r>
            <a:r>
              <a:rPr sz="1600" b="1" spc="11" dirty="0">
                <a:solidFill>
                  <a:srgbClr val="000066"/>
                </a:solidFill>
              </a:rPr>
              <a:t> </a:t>
            </a:r>
            <a:r>
              <a:rPr sz="1600" b="1" dirty="0">
                <a:solidFill>
                  <a:srgbClr val="000066"/>
                </a:solidFill>
              </a:rPr>
              <a:t>BIẾN</a:t>
            </a:r>
            <a:r>
              <a:rPr sz="1600" b="1" spc="124" dirty="0">
                <a:solidFill>
                  <a:srgbClr val="000066"/>
                </a:solidFill>
              </a:rPr>
              <a:t> </a:t>
            </a:r>
            <a:r>
              <a:rPr sz="1600" b="1" dirty="0">
                <a:solidFill>
                  <a:srgbClr val="000066"/>
                </a:solidFill>
              </a:rPr>
              <a:t>ĐỔI</a:t>
            </a:r>
            <a:r>
              <a:rPr sz="1600" b="1" spc="-23" dirty="0">
                <a:solidFill>
                  <a:srgbClr val="000066"/>
                </a:solidFill>
              </a:rPr>
              <a:t> </a:t>
            </a:r>
            <a:r>
              <a:rPr sz="1600" b="1" dirty="0">
                <a:solidFill>
                  <a:srgbClr val="000066"/>
                </a:solidFill>
              </a:rPr>
              <a:t>CƠ</a:t>
            </a:r>
            <a:r>
              <a:rPr sz="1600" b="1" spc="23" dirty="0">
                <a:solidFill>
                  <a:srgbClr val="000066"/>
                </a:solidFill>
              </a:rPr>
              <a:t> </a:t>
            </a:r>
            <a:r>
              <a:rPr sz="1600" b="1" dirty="0">
                <a:solidFill>
                  <a:srgbClr val="000066"/>
                </a:solidFill>
              </a:rPr>
              <a:t>BẮP</a:t>
            </a:r>
            <a:r>
              <a:rPr sz="1600" b="1" spc="68" dirty="0">
                <a:solidFill>
                  <a:srgbClr val="000066"/>
                </a:solidFill>
              </a:rPr>
              <a:t> </a:t>
            </a:r>
            <a:r>
              <a:rPr sz="1600" b="1" spc="-15" dirty="0">
                <a:solidFill>
                  <a:srgbClr val="000066"/>
                </a:solidFill>
              </a:rPr>
              <a:t>THỊT</a:t>
            </a:r>
            <a:endParaRPr sz="1600" dirty="0"/>
          </a:p>
        </p:txBody>
      </p:sp>
      <p:grpSp>
        <p:nvGrpSpPr>
          <p:cNvPr id="41" name="Group 40">
            <a:extLst>
              <a:ext uri="{FF2B5EF4-FFF2-40B4-BE49-F238E27FC236}">
                <a16:creationId xmlns:a16="http://schemas.microsoft.com/office/drawing/2014/main" id="{23BC1CB4-B843-59FB-88D1-9944C0E7B075}"/>
              </a:ext>
            </a:extLst>
          </p:cNvPr>
          <p:cNvGrpSpPr/>
          <p:nvPr/>
        </p:nvGrpSpPr>
        <p:grpSpPr>
          <a:xfrm>
            <a:off x="2045956" y="937199"/>
            <a:ext cx="5628752" cy="3744799"/>
            <a:chOff x="2045956" y="839413"/>
            <a:chExt cx="5628752" cy="3744799"/>
          </a:xfrm>
        </p:grpSpPr>
        <p:sp>
          <p:nvSpPr>
            <p:cNvPr id="4" name="object 4"/>
            <p:cNvSpPr txBox="1"/>
            <p:nvPr/>
          </p:nvSpPr>
          <p:spPr>
            <a:xfrm>
              <a:off x="3705259" y="839413"/>
              <a:ext cx="1230629" cy="194284"/>
            </a:xfrm>
            <a:prstGeom prst="rect">
              <a:avLst/>
            </a:prstGeom>
          </p:spPr>
          <p:txBody>
            <a:bodyPr vert="horz" wrap="square" lIns="0" tIns="9525" rIns="0" bIns="0" rtlCol="0">
              <a:spAutoFit/>
            </a:bodyPr>
            <a:lstStyle/>
            <a:p>
              <a:pPr marL="9525">
                <a:spcBef>
                  <a:spcPts val="75"/>
                </a:spcBef>
              </a:pPr>
              <a:r>
                <a:rPr lang="en-US" sz="1200" spc="-23" dirty="0" err="1"/>
                <a:t>Thủy</a:t>
              </a:r>
              <a:r>
                <a:rPr lang="en-US" sz="1200" spc="-23" dirty="0"/>
                <a:t> </a:t>
              </a:r>
              <a:r>
                <a:rPr lang="en-US" sz="1200" spc="-23" dirty="0" err="1"/>
                <a:t>sản</a:t>
              </a:r>
              <a:r>
                <a:rPr sz="1200" spc="-23" dirty="0"/>
                <a:t> </a:t>
              </a:r>
              <a:r>
                <a:rPr sz="1200" spc="-15" dirty="0"/>
                <a:t>chết</a:t>
              </a:r>
              <a:endParaRPr sz="1200" dirty="0"/>
            </a:p>
          </p:txBody>
        </p:sp>
        <p:sp>
          <p:nvSpPr>
            <p:cNvPr id="5" name="object 5"/>
            <p:cNvSpPr txBox="1"/>
            <p:nvPr/>
          </p:nvSpPr>
          <p:spPr>
            <a:xfrm>
              <a:off x="4041681" y="1240082"/>
              <a:ext cx="695325" cy="194284"/>
            </a:xfrm>
            <a:prstGeom prst="rect">
              <a:avLst/>
            </a:prstGeom>
          </p:spPr>
          <p:txBody>
            <a:bodyPr vert="horz" wrap="square" lIns="0" tIns="9525" rIns="0" bIns="0" rtlCol="0">
              <a:spAutoFit/>
            </a:bodyPr>
            <a:lstStyle/>
            <a:p>
              <a:pPr marL="9525">
                <a:spcBef>
                  <a:spcPts val="75"/>
                </a:spcBef>
              </a:pPr>
              <a:r>
                <a:rPr sz="1200" dirty="0"/>
                <a:t>Tiết</a:t>
              </a:r>
              <a:r>
                <a:rPr sz="1200" spc="-64" dirty="0"/>
                <a:t> </a:t>
              </a:r>
              <a:r>
                <a:rPr sz="1200" spc="-15" dirty="0"/>
                <a:t>nhớt</a:t>
              </a:r>
              <a:endParaRPr sz="1200"/>
            </a:p>
          </p:txBody>
        </p:sp>
        <p:sp>
          <p:nvSpPr>
            <p:cNvPr id="6" name="object 6"/>
            <p:cNvSpPr/>
            <p:nvPr/>
          </p:nvSpPr>
          <p:spPr>
            <a:xfrm>
              <a:off x="3300637" y="1610176"/>
              <a:ext cx="2057400" cy="275273"/>
            </a:xfrm>
            <a:custGeom>
              <a:avLst/>
              <a:gdLst/>
              <a:ahLst/>
              <a:cxnLst/>
              <a:rect l="l" t="t" r="r" b="b"/>
              <a:pathLst>
                <a:path w="2743200" h="367030">
                  <a:moveTo>
                    <a:pt x="2743200" y="0"/>
                  </a:moveTo>
                  <a:lnTo>
                    <a:pt x="0" y="0"/>
                  </a:lnTo>
                  <a:lnTo>
                    <a:pt x="0" y="366712"/>
                  </a:lnTo>
                  <a:lnTo>
                    <a:pt x="2743200" y="366712"/>
                  </a:lnTo>
                  <a:lnTo>
                    <a:pt x="2743200" y="0"/>
                  </a:lnTo>
                  <a:close/>
                </a:path>
              </a:pathLst>
            </a:custGeom>
            <a:solidFill>
              <a:srgbClr val="000066"/>
            </a:solidFill>
          </p:spPr>
          <p:txBody>
            <a:bodyPr wrap="square" lIns="0" tIns="0" rIns="0" bIns="0" rtlCol="0"/>
            <a:lstStyle/>
            <a:p>
              <a:endParaRPr sz="1200"/>
            </a:p>
          </p:txBody>
        </p:sp>
        <p:sp>
          <p:nvSpPr>
            <p:cNvPr id="7" name="object 7"/>
            <p:cNvSpPr txBox="1"/>
            <p:nvPr/>
          </p:nvSpPr>
          <p:spPr>
            <a:xfrm>
              <a:off x="3300637" y="1629988"/>
              <a:ext cx="2057400" cy="194284"/>
            </a:xfrm>
            <a:prstGeom prst="rect">
              <a:avLst/>
            </a:prstGeom>
          </p:spPr>
          <p:txBody>
            <a:bodyPr vert="horz" wrap="square" lIns="0" tIns="9525" rIns="0" bIns="0" rtlCol="0">
              <a:spAutoFit/>
            </a:bodyPr>
            <a:lstStyle/>
            <a:p>
              <a:pPr marL="113824">
                <a:spcBef>
                  <a:spcPts val="75"/>
                </a:spcBef>
              </a:pPr>
              <a:r>
                <a:rPr sz="1200" b="1" dirty="0">
                  <a:solidFill>
                    <a:srgbClr val="FFCC00"/>
                  </a:solidFill>
                </a:rPr>
                <a:t>Ng</a:t>
              </a:r>
              <a:r>
                <a:rPr lang="vi-VN" sz="1200" b="1" dirty="0">
                  <a:solidFill>
                    <a:srgbClr val="FFCC00"/>
                  </a:solidFill>
                </a:rPr>
                <a:t>ư</a:t>
              </a:r>
              <a:r>
                <a:rPr sz="1200" b="1" dirty="0">
                  <a:solidFill>
                    <a:srgbClr val="FFCC00"/>
                  </a:solidFill>
                </a:rPr>
                <a:t>ng</a:t>
              </a:r>
              <a:r>
                <a:rPr sz="1200" b="1" spc="-38" dirty="0">
                  <a:solidFill>
                    <a:srgbClr val="FFCC00"/>
                  </a:solidFill>
                </a:rPr>
                <a:t> </a:t>
              </a:r>
              <a:r>
                <a:rPr sz="1200" b="1" dirty="0">
                  <a:solidFill>
                    <a:srgbClr val="FFCC00"/>
                  </a:solidFill>
                </a:rPr>
                <a:t>tuần</a:t>
              </a:r>
              <a:r>
                <a:rPr sz="1200" b="1" spc="15" dirty="0">
                  <a:solidFill>
                    <a:srgbClr val="FFCC00"/>
                  </a:solidFill>
                </a:rPr>
                <a:t> </a:t>
              </a:r>
              <a:r>
                <a:rPr sz="1200" b="1" dirty="0">
                  <a:solidFill>
                    <a:srgbClr val="FFCC00"/>
                  </a:solidFill>
                </a:rPr>
                <a:t>hoàn</a:t>
              </a:r>
              <a:r>
                <a:rPr sz="1200" b="1" spc="-38" dirty="0">
                  <a:solidFill>
                    <a:srgbClr val="FFCC00"/>
                  </a:solidFill>
                </a:rPr>
                <a:t> </a:t>
              </a:r>
              <a:r>
                <a:rPr sz="1200" b="1" spc="-19" dirty="0">
                  <a:solidFill>
                    <a:srgbClr val="FFCC00"/>
                  </a:solidFill>
                </a:rPr>
                <a:t>máu</a:t>
              </a:r>
              <a:endParaRPr sz="1200" dirty="0"/>
            </a:p>
          </p:txBody>
        </p:sp>
        <p:sp>
          <p:nvSpPr>
            <p:cNvPr id="8" name="object 8"/>
            <p:cNvSpPr txBox="1"/>
            <p:nvPr/>
          </p:nvSpPr>
          <p:spPr>
            <a:xfrm>
              <a:off x="3705258" y="2030420"/>
              <a:ext cx="1654493" cy="520014"/>
            </a:xfrm>
            <a:prstGeom prst="rect">
              <a:avLst/>
            </a:prstGeom>
          </p:spPr>
          <p:txBody>
            <a:bodyPr vert="horz" wrap="square" lIns="0" tIns="9525" rIns="0" bIns="0" rtlCol="0">
              <a:spAutoFit/>
            </a:bodyPr>
            <a:lstStyle/>
            <a:p>
              <a:pPr marL="9525">
                <a:spcBef>
                  <a:spcPts val="75"/>
                </a:spcBef>
              </a:pPr>
              <a:r>
                <a:rPr sz="1200" dirty="0"/>
                <a:t>Oxi</a:t>
              </a:r>
              <a:r>
                <a:rPr sz="1200" spc="-26" dirty="0"/>
                <a:t> </a:t>
              </a:r>
              <a:r>
                <a:rPr sz="1200" dirty="0"/>
                <a:t>cung</a:t>
              </a:r>
              <a:r>
                <a:rPr sz="1200" spc="-23" dirty="0"/>
                <a:t> </a:t>
              </a:r>
              <a:r>
                <a:rPr sz="1200" dirty="0"/>
                <a:t>cấp</a:t>
              </a:r>
              <a:r>
                <a:rPr sz="1200" spc="30" dirty="0"/>
                <a:t> </a:t>
              </a:r>
              <a:r>
                <a:rPr sz="1200" spc="-19" dirty="0"/>
                <a:t>kém</a:t>
              </a:r>
              <a:endParaRPr sz="1200"/>
            </a:p>
            <a:p>
              <a:pPr marL="9525">
                <a:spcBef>
                  <a:spcPts val="1084"/>
                </a:spcBef>
              </a:pPr>
              <a:r>
                <a:rPr sz="1200" dirty="0"/>
                <a:t>Giảm</a:t>
              </a:r>
              <a:r>
                <a:rPr sz="1200" spc="-15" dirty="0"/>
                <a:t> </a:t>
              </a:r>
              <a:r>
                <a:rPr sz="1200" dirty="0"/>
                <a:t>thế</a:t>
              </a:r>
              <a:r>
                <a:rPr sz="1200" spc="-30" dirty="0"/>
                <a:t> </a:t>
              </a:r>
              <a:r>
                <a:rPr sz="1200" dirty="0"/>
                <a:t>oxi</a:t>
              </a:r>
              <a:r>
                <a:rPr sz="1200" spc="-30" dirty="0"/>
                <a:t> </a:t>
              </a:r>
              <a:r>
                <a:rPr sz="1200" dirty="0"/>
                <a:t>hóa</a:t>
              </a:r>
              <a:r>
                <a:rPr sz="1200" spc="26" dirty="0"/>
                <a:t> </a:t>
              </a:r>
              <a:r>
                <a:rPr sz="1200" spc="-19" dirty="0"/>
                <a:t>khử</a:t>
              </a:r>
              <a:endParaRPr sz="1200"/>
            </a:p>
          </p:txBody>
        </p:sp>
        <p:sp>
          <p:nvSpPr>
            <p:cNvPr id="9" name="object 9"/>
            <p:cNvSpPr txBox="1"/>
            <p:nvPr/>
          </p:nvSpPr>
          <p:spPr>
            <a:xfrm>
              <a:off x="2160495" y="2785085"/>
              <a:ext cx="1975961" cy="194284"/>
            </a:xfrm>
            <a:prstGeom prst="rect">
              <a:avLst/>
            </a:prstGeom>
          </p:spPr>
          <p:txBody>
            <a:bodyPr vert="horz" wrap="square" lIns="0" tIns="9525" rIns="0" bIns="0" rtlCol="0">
              <a:spAutoFit/>
            </a:bodyPr>
            <a:lstStyle/>
            <a:p>
              <a:pPr marL="9525">
                <a:spcBef>
                  <a:spcPts val="75"/>
                </a:spcBef>
              </a:pPr>
              <a:r>
                <a:rPr sz="1200" dirty="0"/>
                <a:t>Hô</a:t>
              </a:r>
              <a:r>
                <a:rPr sz="1200" spc="-30" dirty="0"/>
                <a:t> </a:t>
              </a:r>
              <a:r>
                <a:rPr sz="1200" dirty="0"/>
                <a:t>hấp</a:t>
              </a:r>
              <a:r>
                <a:rPr sz="1200" spc="26" dirty="0"/>
                <a:t> </a:t>
              </a:r>
              <a:r>
                <a:rPr sz="1200" dirty="0"/>
                <a:t>yếm</a:t>
              </a:r>
              <a:r>
                <a:rPr sz="1200" spc="-11" dirty="0"/>
                <a:t> </a:t>
              </a:r>
              <a:r>
                <a:rPr sz="1200" dirty="0"/>
                <a:t>khí</a:t>
              </a:r>
              <a:r>
                <a:rPr sz="1200" spc="8" dirty="0"/>
                <a:t> </a:t>
              </a:r>
              <a:r>
                <a:rPr sz="1200" dirty="0"/>
                <a:t>(</a:t>
              </a:r>
              <a:r>
                <a:rPr sz="1200" spc="-60" dirty="0"/>
                <a:t> </a:t>
              </a:r>
              <a:r>
                <a:rPr sz="1200" dirty="0"/>
                <a:t>30</a:t>
              </a:r>
              <a:r>
                <a:rPr sz="1200" spc="-79" dirty="0"/>
                <a:t> </a:t>
              </a:r>
              <a:r>
                <a:rPr sz="1200" spc="-15" dirty="0"/>
                <a:t>ATP)</a:t>
              </a:r>
              <a:endParaRPr sz="1200"/>
            </a:p>
          </p:txBody>
        </p:sp>
        <p:sp>
          <p:nvSpPr>
            <p:cNvPr id="10" name="object 10"/>
            <p:cNvSpPr txBox="1"/>
            <p:nvPr/>
          </p:nvSpPr>
          <p:spPr>
            <a:xfrm>
              <a:off x="5421377" y="2785085"/>
              <a:ext cx="1825943" cy="194284"/>
            </a:xfrm>
            <a:prstGeom prst="rect">
              <a:avLst/>
            </a:prstGeom>
          </p:spPr>
          <p:txBody>
            <a:bodyPr vert="horz" wrap="square" lIns="0" tIns="9525" rIns="0" bIns="0" rtlCol="0">
              <a:spAutoFit/>
            </a:bodyPr>
            <a:lstStyle/>
            <a:p>
              <a:pPr marL="9525">
                <a:spcBef>
                  <a:spcPts val="75"/>
                </a:spcBef>
              </a:pPr>
              <a:r>
                <a:rPr sz="1200" dirty="0"/>
                <a:t>Glycogen</a:t>
              </a:r>
              <a:r>
                <a:rPr sz="1200" spc="4" dirty="0"/>
                <a:t> </a:t>
              </a:r>
              <a:r>
                <a:rPr sz="1200" dirty="0"/>
                <a:t>tạo</a:t>
              </a:r>
              <a:r>
                <a:rPr sz="1200" spc="-49" dirty="0"/>
                <a:t> </a:t>
              </a:r>
              <a:r>
                <a:rPr sz="1200" dirty="0"/>
                <a:t>acid</a:t>
              </a:r>
              <a:r>
                <a:rPr sz="1200" spc="8" dirty="0"/>
                <a:t> </a:t>
              </a:r>
              <a:r>
                <a:rPr sz="1200" spc="-8" dirty="0"/>
                <a:t>lactic</a:t>
              </a:r>
              <a:endParaRPr sz="1200"/>
            </a:p>
          </p:txBody>
        </p:sp>
        <p:sp>
          <p:nvSpPr>
            <p:cNvPr id="11" name="object 11"/>
            <p:cNvSpPr/>
            <p:nvPr/>
          </p:nvSpPr>
          <p:spPr>
            <a:xfrm>
              <a:off x="2100487" y="3153274"/>
              <a:ext cx="1828800" cy="481013"/>
            </a:xfrm>
            <a:custGeom>
              <a:avLst/>
              <a:gdLst/>
              <a:ahLst/>
              <a:cxnLst/>
              <a:rect l="l" t="t" r="r" b="b"/>
              <a:pathLst>
                <a:path w="2438400" h="641350">
                  <a:moveTo>
                    <a:pt x="2438400" y="0"/>
                  </a:moveTo>
                  <a:lnTo>
                    <a:pt x="0" y="0"/>
                  </a:lnTo>
                  <a:lnTo>
                    <a:pt x="0" y="641350"/>
                  </a:lnTo>
                  <a:lnTo>
                    <a:pt x="2438400" y="641350"/>
                  </a:lnTo>
                  <a:lnTo>
                    <a:pt x="2438400" y="0"/>
                  </a:lnTo>
                  <a:close/>
                </a:path>
              </a:pathLst>
            </a:custGeom>
            <a:solidFill>
              <a:srgbClr val="000066"/>
            </a:solidFill>
          </p:spPr>
          <p:txBody>
            <a:bodyPr wrap="square" lIns="0" tIns="0" rIns="0" bIns="0" rtlCol="0"/>
            <a:lstStyle/>
            <a:p>
              <a:endParaRPr sz="1200"/>
            </a:p>
          </p:txBody>
        </p:sp>
        <p:sp>
          <p:nvSpPr>
            <p:cNvPr id="12" name="object 12"/>
            <p:cNvSpPr txBox="1"/>
            <p:nvPr/>
          </p:nvSpPr>
          <p:spPr>
            <a:xfrm>
              <a:off x="2218120" y="3175133"/>
              <a:ext cx="1599248" cy="378950"/>
            </a:xfrm>
            <a:prstGeom prst="rect">
              <a:avLst/>
            </a:prstGeom>
          </p:spPr>
          <p:txBody>
            <a:bodyPr vert="horz" wrap="square" lIns="0" tIns="9525" rIns="0" bIns="0" rtlCol="0">
              <a:spAutoFit/>
            </a:bodyPr>
            <a:lstStyle/>
            <a:p>
              <a:pPr marL="9525">
                <a:spcBef>
                  <a:spcPts val="75"/>
                </a:spcBef>
              </a:pPr>
              <a:r>
                <a:rPr sz="1200" b="1" dirty="0" err="1">
                  <a:solidFill>
                    <a:srgbClr val="FFCC00"/>
                  </a:solidFill>
                </a:rPr>
                <a:t>Giảm</a:t>
              </a:r>
              <a:r>
                <a:rPr sz="1200" b="1" spc="-4" dirty="0">
                  <a:solidFill>
                    <a:srgbClr val="FFCC00"/>
                  </a:solidFill>
                </a:rPr>
                <a:t> </a:t>
              </a:r>
              <a:r>
                <a:rPr sz="1200" b="1" spc="-8" dirty="0">
                  <a:solidFill>
                    <a:srgbClr val="FFCC00"/>
                  </a:solidFill>
                </a:rPr>
                <a:t>l</a:t>
              </a:r>
              <a:r>
                <a:rPr lang="vi-VN" sz="1200" b="1" spc="-8" dirty="0">
                  <a:solidFill>
                    <a:srgbClr val="FFCC00"/>
                  </a:solidFill>
                </a:rPr>
                <a:t>ư</a:t>
              </a:r>
              <a:r>
                <a:rPr sz="1200" b="1" spc="-8" dirty="0" err="1">
                  <a:solidFill>
                    <a:srgbClr val="FFCC00"/>
                  </a:solidFill>
                </a:rPr>
                <a:t>ợng</a:t>
              </a:r>
              <a:r>
                <a:rPr sz="1200" b="1" spc="-79" dirty="0">
                  <a:solidFill>
                    <a:srgbClr val="FFCC00"/>
                  </a:solidFill>
                </a:rPr>
                <a:t> </a:t>
              </a:r>
              <a:r>
                <a:rPr sz="1200" b="1" spc="-38" dirty="0">
                  <a:solidFill>
                    <a:srgbClr val="FFCC00"/>
                  </a:solidFill>
                </a:rPr>
                <a:t>ATP</a:t>
              </a:r>
              <a:r>
                <a:rPr sz="1200" b="1" spc="-41" dirty="0">
                  <a:solidFill>
                    <a:srgbClr val="FFCC00"/>
                  </a:solidFill>
                </a:rPr>
                <a:t> </a:t>
              </a:r>
              <a:r>
                <a:rPr sz="1200" b="1" spc="-19" dirty="0">
                  <a:solidFill>
                    <a:srgbClr val="FFCC00"/>
                  </a:solidFill>
                </a:rPr>
                <a:t>và</a:t>
              </a:r>
              <a:endParaRPr sz="1200" dirty="0"/>
            </a:p>
            <a:p>
              <a:pPr marL="73819">
                <a:spcBef>
                  <a:spcPts val="15"/>
                </a:spcBef>
              </a:pPr>
              <a:r>
                <a:rPr sz="1200" b="1" dirty="0">
                  <a:solidFill>
                    <a:srgbClr val="FFCC00"/>
                  </a:solidFill>
                </a:rPr>
                <a:t>creatine</a:t>
              </a:r>
              <a:r>
                <a:rPr sz="1200" b="1" spc="-8" dirty="0">
                  <a:solidFill>
                    <a:srgbClr val="FFCC00"/>
                  </a:solidFill>
                </a:rPr>
                <a:t> photphat</a:t>
              </a:r>
              <a:endParaRPr sz="1200" dirty="0"/>
            </a:p>
          </p:txBody>
        </p:sp>
        <p:sp>
          <p:nvSpPr>
            <p:cNvPr id="13" name="object 13"/>
            <p:cNvSpPr/>
            <p:nvPr/>
          </p:nvSpPr>
          <p:spPr>
            <a:xfrm>
              <a:off x="5643787" y="3210376"/>
              <a:ext cx="1085850" cy="275273"/>
            </a:xfrm>
            <a:custGeom>
              <a:avLst/>
              <a:gdLst/>
              <a:ahLst/>
              <a:cxnLst/>
              <a:rect l="l" t="t" r="r" b="b"/>
              <a:pathLst>
                <a:path w="1447800" h="367029">
                  <a:moveTo>
                    <a:pt x="1447800" y="0"/>
                  </a:moveTo>
                  <a:lnTo>
                    <a:pt x="0" y="0"/>
                  </a:lnTo>
                  <a:lnTo>
                    <a:pt x="0" y="366712"/>
                  </a:lnTo>
                  <a:lnTo>
                    <a:pt x="1447800" y="366712"/>
                  </a:lnTo>
                  <a:lnTo>
                    <a:pt x="1447800" y="0"/>
                  </a:lnTo>
                  <a:close/>
                </a:path>
              </a:pathLst>
            </a:custGeom>
            <a:solidFill>
              <a:srgbClr val="000066"/>
            </a:solidFill>
          </p:spPr>
          <p:txBody>
            <a:bodyPr wrap="square" lIns="0" tIns="0" rIns="0" bIns="0" rtlCol="0"/>
            <a:lstStyle/>
            <a:p>
              <a:endParaRPr sz="1200"/>
            </a:p>
          </p:txBody>
        </p:sp>
        <p:sp>
          <p:nvSpPr>
            <p:cNvPr id="14" name="object 14"/>
            <p:cNvSpPr txBox="1"/>
            <p:nvPr/>
          </p:nvSpPr>
          <p:spPr>
            <a:xfrm>
              <a:off x="5643787" y="3232284"/>
              <a:ext cx="1085850" cy="194284"/>
            </a:xfrm>
            <a:prstGeom prst="rect">
              <a:avLst/>
            </a:prstGeom>
          </p:spPr>
          <p:txBody>
            <a:bodyPr vert="horz" wrap="square" lIns="0" tIns="9525" rIns="0" bIns="0" rtlCol="0">
              <a:spAutoFit/>
            </a:bodyPr>
            <a:lstStyle/>
            <a:p>
              <a:pPr marL="209550">
                <a:spcBef>
                  <a:spcPts val="75"/>
                </a:spcBef>
              </a:pPr>
              <a:r>
                <a:rPr sz="1200" b="1" dirty="0">
                  <a:solidFill>
                    <a:srgbClr val="FFCC00"/>
                  </a:solidFill>
                </a:rPr>
                <a:t>pH</a:t>
              </a:r>
              <a:r>
                <a:rPr sz="1200" b="1" spc="8" dirty="0">
                  <a:solidFill>
                    <a:srgbClr val="FFCC00"/>
                  </a:solidFill>
                </a:rPr>
                <a:t> </a:t>
              </a:r>
              <a:r>
                <a:rPr sz="1200" b="1" spc="-15" dirty="0">
                  <a:solidFill>
                    <a:srgbClr val="FFCC00"/>
                  </a:solidFill>
                </a:rPr>
                <a:t>giảm</a:t>
              </a:r>
              <a:endParaRPr sz="1200"/>
            </a:p>
          </p:txBody>
        </p:sp>
        <p:sp>
          <p:nvSpPr>
            <p:cNvPr id="15" name="object 15"/>
            <p:cNvSpPr txBox="1"/>
            <p:nvPr/>
          </p:nvSpPr>
          <p:spPr>
            <a:xfrm>
              <a:off x="2045956" y="3758064"/>
              <a:ext cx="1624013" cy="194284"/>
            </a:xfrm>
            <a:prstGeom prst="rect">
              <a:avLst/>
            </a:prstGeom>
          </p:spPr>
          <p:txBody>
            <a:bodyPr vert="horz" wrap="square" lIns="0" tIns="9525" rIns="0" bIns="0" rtlCol="0">
              <a:spAutoFit/>
            </a:bodyPr>
            <a:lstStyle/>
            <a:p>
              <a:pPr marL="9525">
                <a:spcBef>
                  <a:spcPts val="75"/>
                </a:spcBef>
              </a:pPr>
              <a:r>
                <a:rPr sz="1200" dirty="0"/>
                <a:t>Khởi</a:t>
              </a:r>
              <a:r>
                <a:rPr sz="1200" spc="-23" dirty="0"/>
                <a:t> </a:t>
              </a:r>
              <a:r>
                <a:rPr sz="1200" dirty="0"/>
                <a:t>đầu</a:t>
              </a:r>
              <a:r>
                <a:rPr sz="1200" spc="34" dirty="0"/>
                <a:t> </a:t>
              </a:r>
              <a:r>
                <a:rPr sz="1200" dirty="0"/>
                <a:t>sự</a:t>
              </a:r>
              <a:r>
                <a:rPr sz="1200" spc="-56" dirty="0"/>
                <a:t> </a:t>
              </a:r>
              <a:r>
                <a:rPr sz="1200" dirty="0"/>
                <a:t>co</a:t>
              </a:r>
              <a:r>
                <a:rPr sz="1200" spc="-19" dirty="0"/>
                <a:t> </a:t>
              </a:r>
              <a:r>
                <a:rPr sz="1200" spc="-15" dirty="0"/>
                <a:t>cứng</a:t>
              </a:r>
              <a:endParaRPr sz="1200"/>
            </a:p>
          </p:txBody>
        </p:sp>
        <p:sp>
          <p:nvSpPr>
            <p:cNvPr id="16" name="object 16"/>
            <p:cNvSpPr txBox="1"/>
            <p:nvPr/>
          </p:nvSpPr>
          <p:spPr>
            <a:xfrm>
              <a:off x="3934050" y="3747301"/>
              <a:ext cx="1257300" cy="194284"/>
            </a:xfrm>
            <a:prstGeom prst="rect">
              <a:avLst/>
            </a:prstGeom>
          </p:spPr>
          <p:txBody>
            <a:bodyPr vert="horz" wrap="square" lIns="0" tIns="9525" rIns="0" bIns="0" rtlCol="0">
              <a:spAutoFit/>
            </a:bodyPr>
            <a:lstStyle/>
            <a:p>
              <a:pPr marL="9525">
                <a:spcBef>
                  <a:spcPts val="75"/>
                </a:spcBef>
              </a:pPr>
              <a:r>
                <a:rPr sz="1200" dirty="0"/>
                <a:t>Biến</a:t>
              </a:r>
              <a:r>
                <a:rPr sz="1200" spc="26" dirty="0"/>
                <a:t> </a:t>
              </a:r>
              <a:r>
                <a:rPr sz="1200" dirty="0"/>
                <a:t>tính</a:t>
              </a:r>
              <a:r>
                <a:rPr sz="1200" spc="-75" dirty="0"/>
                <a:t> </a:t>
              </a:r>
              <a:r>
                <a:rPr sz="1200" spc="-8" dirty="0"/>
                <a:t>protein</a:t>
              </a:r>
              <a:endParaRPr sz="1200"/>
            </a:p>
          </p:txBody>
        </p:sp>
        <p:sp>
          <p:nvSpPr>
            <p:cNvPr id="17" name="object 17"/>
            <p:cNvSpPr txBox="1"/>
            <p:nvPr/>
          </p:nvSpPr>
          <p:spPr>
            <a:xfrm>
              <a:off x="5593019" y="3723488"/>
              <a:ext cx="1356836" cy="378950"/>
            </a:xfrm>
            <a:prstGeom prst="rect">
              <a:avLst/>
            </a:prstGeom>
          </p:spPr>
          <p:txBody>
            <a:bodyPr vert="horz" wrap="square" lIns="0" tIns="9525" rIns="0" bIns="0" rtlCol="0">
              <a:spAutoFit/>
            </a:bodyPr>
            <a:lstStyle/>
            <a:p>
              <a:pPr marL="9525">
                <a:spcBef>
                  <a:spcPts val="75"/>
                </a:spcBef>
              </a:pPr>
              <a:r>
                <a:rPr sz="1200" dirty="0"/>
                <a:t>Cathepsin</a:t>
              </a:r>
              <a:r>
                <a:rPr sz="1200" spc="-19" dirty="0"/>
                <a:t> </a:t>
              </a:r>
              <a:r>
                <a:rPr sz="1200" spc="-8" dirty="0"/>
                <a:t>phóng</a:t>
              </a:r>
              <a:endParaRPr sz="1200"/>
            </a:p>
            <a:p>
              <a:pPr marL="9525">
                <a:spcBef>
                  <a:spcPts val="15"/>
                </a:spcBef>
              </a:pPr>
              <a:r>
                <a:rPr sz="1200" dirty="0"/>
                <a:t>thích</a:t>
              </a:r>
              <a:r>
                <a:rPr sz="1200" spc="-38" dirty="0"/>
                <a:t> </a:t>
              </a:r>
              <a:r>
                <a:rPr sz="1200" dirty="0"/>
                <a:t>&amp;</a:t>
              </a:r>
              <a:r>
                <a:rPr sz="1200" spc="-60" dirty="0"/>
                <a:t> </a:t>
              </a:r>
              <a:r>
                <a:rPr sz="1200" dirty="0"/>
                <a:t>hoạt</a:t>
              </a:r>
              <a:r>
                <a:rPr sz="1200" spc="68" dirty="0"/>
                <a:t> </a:t>
              </a:r>
              <a:r>
                <a:rPr sz="1200" spc="-15" dirty="0"/>
                <a:t>động</a:t>
              </a:r>
              <a:endParaRPr sz="1200"/>
            </a:p>
          </p:txBody>
        </p:sp>
        <p:sp>
          <p:nvSpPr>
            <p:cNvPr id="18" name="object 18"/>
            <p:cNvSpPr txBox="1"/>
            <p:nvPr/>
          </p:nvSpPr>
          <p:spPr>
            <a:xfrm>
              <a:off x="5478528" y="4205262"/>
              <a:ext cx="696754" cy="378950"/>
            </a:xfrm>
            <a:prstGeom prst="rect">
              <a:avLst/>
            </a:prstGeom>
          </p:spPr>
          <p:txBody>
            <a:bodyPr vert="horz" wrap="square" lIns="0" tIns="9525" rIns="0" bIns="0" rtlCol="0">
              <a:spAutoFit/>
            </a:bodyPr>
            <a:lstStyle/>
            <a:p>
              <a:pPr marL="9525">
                <a:spcBef>
                  <a:spcPts val="75"/>
                </a:spcBef>
              </a:pPr>
              <a:r>
                <a:rPr sz="1200" dirty="0"/>
                <a:t>Phân</a:t>
              </a:r>
              <a:r>
                <a:rPr sz="1200" spc="4" dirty="0"/>
                <a:t> </a:t>
              </a:r>
              <a:r>
                <a:rPr sz="1200" spc="-19" dirty="0"/>
                <a:t>cắt</a:t>
              </a:r>
              <a:endParaRPr sz="1200"/>
            </a:p>
            <a:p>
              <a:pPr marL="9525">
                <a:spcBef>
                  <a:spcPts val="15"/>
                </a:spcBef>
              </a:pPr>
              <a:r>
                <a:rPr sz="1200" spc="-8" dirty="0"/>
                <a:t>protein</a:t>
              </a:r>
              <a:endParaRPr sz="1200"/>
            </a:p>
          </p:txBody>
        </p:sp>
        <p:sp>
          <p:nvSpPr>
            <p:cNvPr id="19" name="object 19"/>
            <p:cNvSpPr txBox="1"/>
            <p:nvPr/>
          </p:nvSpPr>
          <p:spPr>
            <a:xfrm>
              <a:off x="6393881" y="4262413"/>
              <a:ext cx="1122521" cy="194284"/>
            </a:xfrm>
            <a:prstGeom prst="rect">
              <a:avLst/>
            </a:prstGeom>
          </p:spPr>
          <p:txBody>
            <a:bodyPr vert="horz" wrap="square" lIns="0" tIns="9525" rIns="0" bIns="0" rtlCol="0">
              <a:spAutoFit/>
            </a:bodyPr>
            <a:lstStyle/>
            <a:p>
              <a:pPr marL="9525">
                <a:spcBef>
                  <a:spcPts val="75"/>
                </a:spcBef>
              </a:pPr>
              <a:r>
                <a:rPr sz="1200" dirty="0"/>
                <a:t>VSV</a:t>
              </a:r>
              <a:r>
                <a:rPr sz="1200" spc="-26" dirty="0"/>
                <a:t> </a:t>
              </a:r>
              <a:r>
                <a:rPr sz="1200" dirty="0"/>
                <a:t>phát</a:t>
              </a:r>
              <a:r>
                <a:rPr sz="1200" spc="-4" dirty="0"/>
                <a:t> </a:t>
              </a:r>
              <a:r>
                <a:rPr sz="1200" spc="-15" dirty="0"/>
                <a:t>triển</a:t>
              </a:r>
              <a:endParaRPr sz="1200"/>
            </a:p>
          </p:txBody>
        </p:sp>
        <p:sp>
          <p:nvSpPr>
            <p:cNvPr id="20" name="object 20"/>
            <p:cNvSpPr txBox="1"/>
            <p:nvPr/>
          </p:nvSpPr>
          <p:spPr>
            <a:xfrm>
              <a:off x="4162650" y="4205262"/>
              <a:ext cx="961549" cy="369621"/>
            </a:xfrm>
            <a:prstGeom prst="rect">
              <a:avLst/>
            </a:prstGeom>
          </p:spPr>
          <p:txBody>
            <a:bodyPr vert="horz" wrap="square" lIns="0" tIns="8096" rIns="0" bIns="0" rtlCol="0">
              <a:spAutoFit/>
            </a:bodyPr>
            <a:lstStyle/>
            <a:p>
              <a:pPr marL="9525" marR="3810">
                <a:lnSpc>
                  <a:spcPct val="100800"/>
                </a:lnSpc>
                <a:spcBef>
                  <a:spcPts val="64"/>
                </a:spcBef>
              </a:pPr>
              <a:r>
                <a:rPr sz="1200" dirty="0"/>
                <a:t>Thoát</a:t>
              </a:r>
              <a:r>
                <a:rPr sz="1200" spc="-11" dirty="0"/>
                <a:t> </a:t>
              </a:r>
              <a:r>
                <a:rPr sz="1200" spc="-8" dirty="0"/>
                <a:t>nước, </a:t>
              </a:r>
              <a:r>
                <a:rPr sz="1200" dirty="0"/>
                <a:t>mất</a:t>
              </a:r>
              <a:r>
                <a:rPr sz="1200" spc="15" dirty="0"/>
                <a:t> </a:t>
              </a:r>
              <a:r>
                <a:rPr sz="1200" spc="-19" dirty="0"/>
                <a:t>màu</a:t>
              </a:r>
              <a:endParaRPr sz="1200"/>
            </a:p>
          </p:txBody>
        </p:sp>
        <p:sp>
          <p:nvSpPr>
            <p:cNvPr id="21" name="object 21"/>
            <p:cNvSpPr txBox="1"/>
            <p:nvPr/>
          </p:nvSpPr>
          <p:spPr>
            <a:xfrm>
              <a:off x="2160495" y="4319563"/>
              <a:ext cx="1842135" cy="194284"/>
            </a:xfrm>
            <a:prstGeom prst="rect">
              <a:avLst/>
            </a:prstGeom>
          </p:spPr>
          <p:txBody>
            <a:bodyPr vert="horz" wrap="square" lIns="0" tIns="9525" rIns="0" bIns="0" rtlCol="0">
              <a:spAutoFit/>
            </a:bodyPr>
            <a:lstStyle/>
            <a:p>
              <a:pPr marL="9525">
                <a:spcBef>
                  <a:spcPts val="75"/>
                </a:spcBef>
              </a:pPr>
              <a:r>
                <a:rPr sz="1200" dirty="0"/>
                <a:t>Tích</a:t>
              </a:r>
              <a:r>
                <a:rPr sz="1200" spc="-79" dirty="0"/>
                <a:t> </a:t>
              </a:r>
              <a:r>
                <a:rPr sz="1200" dirty="0"/>
                <a:t>tụ</a:t>
              </a:r>
              <a:r>
                <a:rPr sz="1200" spc="-23" dirty="0"/>
                <a:t> </a:t>
              </a:r>
              <a:r>
                <a:rPr sz="1200" dirty="0"/>
                <a:t>chất</a:t>
              </a:r>
              <a:r>
                <a:rPr sz="1200" spc="8" dirty="0"/>
                <a:t> </a:t>
              </a:r>
              <a:r>
                <a:rPr sz="1200" dirty="0"/>
                <a:t>chuyển</a:t>
              </a:r>
              <a:r>
                <a:rPr sz="1200" spc="30" dirty="0"/>
                <a:t> </a:t>
              </a:r>
              <a:r>
                <a:rPr sz="1200" spc="-19" dirty="0"/>
                <a:t>hóa</a:t>
              </a:r>
              <a:endParaRPr sz="1200"/>
            </a:p>
          </p:txBody>
        </p:sp>
        <p:pic>
          <p:nvPicPr>
            <p:cNvPr id="22" name="object 22"/>
            <p:cNvPicPr/>
            <p:nvPr/>
          </p:nvPicPr>
          <p:blipFill>
            <a:blip r:embed="rId3" cstate="print"/>
            <a:stretch>
              <a:fillRect/>
            </a:stretch>
          </p:blipFill>
          <p:spPr>
            <a:xfrm>
              <a:off x="4357912" y="1038724"/>
              <a:ext cx="57102" cy="171355"/>
            </a:xfrm>
            <a:prstGeom prst="rect">
              <a:avLst/>
            </a:prstGeom>
          </p:spPr>
        </p:pic>
        <p:grpSp>
          <p:nvGrpSpPr>
            <p:cNvPr id="23" name="object 23"/>
            <p:cNvGrpSpPr/>
            <p:nvPr/>
          </p:nvGrpSpPr>
          <p:grpSpPr>
            <a:xfrm>
              <a:off x="4357912" y="1495828"/>
              <a:ext cx="57150" cy="571500"/>
              <a:chOff x="4076700" y="1814448"/>
              <a:chExt cx="76200" cy="762000"/>
            </a:xfrm>
          </p:grpSpPr>
          <p:pic>
            <p:nvPicPr>
              <p:cNvPr id="24" name="object 24"/>
              <p:cNvPicPr/>
              <p:nvPr/>
            </p:nvPicPr>
            <p:blipFill>
              <a:blip r:embed="rId4" cstate="print"/>
              <a:stretch>
                <a:fillRect/>
              </a:stretch>
            </p:blipFill>
            <p:spPr>
              <a:xfrm>
                <a:off x="4076700" y="1814448"/>
                <a:ext cx="76200" cy="152400"/>
              </a:xfrm>
              <a:prstGeom prst="rect">
                <a:avLst/>
              </a:prstGeom>
            </p:spPr>
          </p:pic>
          <p:sp>
            <p:nvSpPr>
              <p:cNvPr id="25" name="object 25"/>
              <p:cNvSpPr/>
              <p:nvPr/>
            </p:nvSpPr>
            <p:spPr>
              <a:xfrm>
                <a:off x="4076700" y="2271648"/>
                <a:ext cx="76200" cy="3048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200"/>
              </a:p>
            </p:txBody>
          </p:sp>
        </p:grpSp>
        <p:pic>
          <p:nvPicPr>
            <p:cNvPr id="26" name="object 26"/>
            <p:cNvPicPr/>
            <p:nvPr/>
          </p:nvPicPr>
          <p:blipFill>
            <a:blip r:embed="rId4" cstate="print"/>
            <a:stretch>
              <a:fillRect/>
            </a:stretch>
          </p:blipFill>
          <p:spPr>
            <a:xfrm>
              <a:off x="4357912" y="2238778"/>
              <a:ext cx="57150" cy="114300"/>
            </a:xfrm>
            <a:prstGeom prst="rect">
              <a:avLst/>
            </a:prstGeom>
          </p:spPr>
        </p:pic>
        <p:sp>
          <p:nvSpPr>
            <p:cNvPr id="27" name="object 27"/>
            <p:cNvSpPr/>
            <p:nvPr/>
          </p:nvSpPr>
          <p:spPr>
            <a:xfrm>
              <a:off x="2900587" y="2634162"/>
              <a:ext cx="972503" cy="140970"/>
            </a:xfrm>
            <a:custGeom>
              <a:avLst/>
              <a:gdLst/>
              <a:ahLst/>
              <a:cxnLst/>
              <a:rect l="l" t="t" r="r" b="b"/>
              <a:pathLst>
                <a:path w="1296670" h="187960">
                  <a:moveTo>
                    <a:pt x="71247" y="111887"/>
                  </a:moveTo>
                  <a:lnTo>
                    <a:pt x="0" y="158623"/>
                  </a:lnTo>
                  <a:lnTo>
                    <a:pt x="80137" y="187578"/>
                  </a:lnTo>
                  <a:lnTo>
                    <a:pt x="76736" y="158623"/>
                  </a:lnTo>
                  <a:lnTo>
                    <a:pt x="76616" y="157607"/>
                  </a:lnTo>
                  <a:lnTo>
                    <a:pt x="63754" y="157607"/>
                  </a:lnTo>
                  <a:lnTo>
                    <a:pt x="62356" y="144907"/>
                  </a:lnTo>
                  <a:lnTo>
                    <a:pt x="74951" y="143426"/>
                  </a:lnTo>
                  <a:lnTo>
                    <a:pt x="71247" y="111887"/>
                  </a:lnTo>
                  <a:close/>
                </a:path>
                <a:path w="1296670" h="187960">
                  <a:moveTo>
                    <a:pt x="74951" y="143426"/>
                  </a:moveTo>
                  <a:lnTo>
                    <a:pt x="62356" y="144907"/>
                  </a:lnTo>
                  <a:lnTo>
                    <a:pt x="63754" y="157607"/>
                  </a:lnTo>
                  <a:lnTo>
                    <a:pt x="76441" y="156113"/>
                  </a:lnTo>
                  <a:lnTo>
                    <a:pt x="74951" y="143426"/>
                  </a:lnTo>
                  <a:close/>
                </a:path>
                <a:path w="1296670" h="187960">
                  <a:moveTo>
                    <a:pt x="76441" y="156113"/>
                  </a:moveTo>
                  <a:lnTo>
                    <a:pt x="63754" y="157607"/>
                  </a:lnTo>
                  <a:lnTo>
                    <a:pt x="76616" y="157607"/>
                  </a:lnTo>
                  <a:lnTo>
                    <a:pt x="76441" y="156113"/>
                  </a:lnTo>
                  <a:close/>
                </a:path>
                <a:path w="1296670" h="187960">
                  <a:moveTo>
                    <a:pt x="1294638" y="0"/>
                  </a:moveTo>
                  <a:lnTo>
                    <a:pt x="74951" y="143426"/>
                  </a:lnTo>
                  <a:lnTo>
                    <a:pt x="76441" y="156113"/>
                  </a:lnTo>
                  <a:lnTo>
                    <a:pt x="1296162" y="12573"/>
                  </a:lnTo>
                  <a:lnTo>
                    <a:pt x="1294638" y="0"/>
                  </a:lnTo>
                  <a:close/>
                </a:path>
              </a:pathLst>
            </a:custGeom>
            <a:solidFill>
              <a:srgbClr val="000000"/>
            </a:solidFill>
          </p:spPr>
          <p:txBody>
            <a:bodyPr wrap="square" lIns="0" tIns="0" rIns="0" bIns="0" rtlCol="0"/>
            <a:lstStyle/>
            <a:p>
              <a:endParaRPr sz="1200"/>
            </a:p>
          </p:txBody>
        </p:sp>
        <p:sp>
          <p:nvSpPr>
            <p:cNvPr id="28" name="object 28"/>
            <p:cNvSpPr/>
            <p:nvPr/>
          </p:nvSpPr>
          <p:spPr>
            <a:xfrm>
              <a:off x="5071619" y="2634162"/>
              <a:ext cx="1201103" cy="196691"/>
            </a:xfrm>
            <a:custGeom>
              <a:avLst/>
              <a:gdLst/>
              <a:ahLst/>
              <a:cxnLst/>
              <a:rect l="l" t="t" r="r" b="b"/>
              <a:pathLst>
                <a:path w="1601470" h="262254">
                  <a:moveTo>
                    <a:pt x="1524773" y="230361"/>
                  </a:moveTo>
                  <a:lnTo>
                    <a:pt x="1520316" y="261874"/>
                  </a:lnTo>
                  <a:lnTo>
                    <a:pt x="1601089" y="234823"/>
                  </a:lnTo>
                  <a:lnTo>
                    <a:pt x="1597225" y="232156"/>
                  </a:lnTo>
                  <a:lnTo>
                    <a:pt x="1537335" y="232156"/>
                  </a:lnTo>
                  <a:lnTo>
                    <a:pt x="1524773" y="230361"/>
                  </a:lnTo>
                  <a:close/>
                </a:path>
                <a:path w="1601470" h="262254">
                  <a:moveTo>
                    <a:pt x="1526551" y="217788"/>
                  </a:moveTo>
                  <a:lnTo>
                    <a:pt x="1524773" y="230361"/>
                  </a:lnTo>
                  <a:lnTo>
                    <a:pt x="1537335" y="232156"/>
                  </a:lnTo>
                  <a:lnTo>
                    <a:pt x="1539113" y="219583"/>
                  </a:lnTo>
                  <a:lnTo>
                    <a:pt x="1526551" y="217788"/>
                  </a:lnTo>
                  <a:close/>
                </a:path>
                <a:path w="1601470" h="262254">
                  <a:moveTo>
                    <a:pt x="1530985" y="186436"/>
                  </a:moveTo>
                  <a:lnTo>
                    <a:pt x="1526551" y="217788"/>
                  </a:lnTo>
                  <a:lnTo>
                    <a:pt x="1539113" y="219583"/>
                  </a:lnTo>
                  <a:lnTo>
                    <a:pt x="1537335" y="232156"/>
                  </a:lnTo>
                  <a:lnTo>
                    <a:pt x="1597225" y="232156"/>
                  </a:lnTo>
                  <a:lnTo>
                    <a:pt x="1530985" y="186436"/>
                  </a:lnTo>
                  <a:close/>
                </a:path>
                <a:path w="1601470" h="262254">
                  <a:moveTo>
                    <a:pt x="1777" y="0"/>
                  </a:moveTo>
                  <a:lnTo>
                    <a:pt x="0" y="12573"/>
                  </a:lnTo>
                  <a:lnTo>
                    <a:pt x="1524773" y="230361"/>
                  </a:lnTo>
                  <a:lnTo>
                    <a:pt x="1526551" y="217788"/>
                  </a:lnTo>
                  <a:lnTo>
                    <a:pt x="1777" y="0"/>
                  </a:lnTo>
                  <a:close/>
                </a:path>
              </a:pathLst>
            </a:custGeom>
            <a:solidFill>
              <a:srgbClr val="000000"/>
            </a:solidFill>
          </p:spPr>
          <p:txBody>
            <a:bodyPr wrap="square" lIns="0" tIns="0" rIns="0" bIns="0" rtlCol="0"/>
            <a:lstStyle/>
            <a:p>
              <a:endParaRPr sz="1200"/>
            </a:p>
          </p:txBody>
        </p:sp>
        <p:grpSp>
          <p:nvGrpSpPr>
            <p:cNvPr id="29" name="object 29"/>
            <p:cNvGrpSpPr/>
            <p:nvPr/>
          </p:nvGrpSpPr>
          <p:grpSpPr>
            <a:xfrm>
              <a:off x="2757712" y="2981728"/>
              <a:ext cx="57150" cy="857250"/>
              <a:chOff x="1943100" y="3795648"/>
              <a:chExt cx="76200" cy="1143000"/>
            </a:xfrm>
          </p:grpSpPr>
          <p:pic>
            <p:nvPicPr>
              <p:cNvPr id="30" name="object 30"/>
              <p:cNvPicPr/>
              <p:nvPr/>
            </p:nvPicPr>
            <p:blipFill>
              <a:blip r:embed="rId5" cstate="print"/>
              <a:stretch>
                <a:fillRect/>
              </a:stretch>
            </p:blipFill>
            <p:spPr>
              <a:xfrm>
                <a:off x="1943100" y="3795648"/>
                <a:ext cx="76200" cy="228600"/>
              </a:xfrm>
              <a:prstGeom prst="rect">
                <a:avLst/>
              </a:prstGeom>
            </p:spPr>
          </p:pic>
          <p:sp>
            <p:nvSpPr>
              <p:cNvPr id="31" name="object 31"/>
              <p:cNvSpPr/>
              <p:nvPr/>
            </p:nvSpPr>
            <p:spPr>
              <a:xfrm>
                <a:off x="1943100" y="4633848"/>
                <a:ext cx="76200" cy="3048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200"/>
              </a:p>
            </p:txBody>
          </p:sp>
        </p:grpSp>
        <p:sp>
          <p:nvSpPr>
            <p:cNvPr id="32" name="object 32"/>
            <p:cNvSpPr/>
            <p:nvPr/>
          </p:nvSpPr>
          <p:spPr>
            <a:xfrm>
              <a:off x="2757712" y="4067578"/>
              <a:ext cx="57150" cy="2286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200"/>
            </a:p>
          </p:txBody>
        </p:sp>
        <p:sp>
          <p:nvSpPr>
            <p:cNvPr id="33" name="object 33"/>
            <p:cNvSpPr/>
            <p:nvPr/>
          </p:nvSpPr>
          <p:spPr>
            <a:xfrm>
              <a:off x="4586512" y="3953278"/>
              <a:ext cx="57150" cy="228600"/>
            </a:xfrm>
            <a:custGeom>
              <a:avLst/>
              <a:gdLst/>
              <a:ahLst/>
              <a:cxnLst/>
              <a:rect l="l" t="t" r="r" b="b"/>
              <a:pathLst>
                <a:path w="76200" h="304800">
                  <a:moveTo>
                    <a:pt x="31750" y="228600"/>
                  </a:moveTo>
                  <a:lnTo>
                    <a:pt x="0" y="228600"/>
                  </a:lnTo>
                  <a:lnTo>
                    <a:pt x="38100" y="304800"/>
                  </a:lnTo>
                  <a:lnTo>
                    <a:pt x="69850" y="241300"/>
                  </a:lnTo>
                  <a:lnTo>
                    <a:pt x="31750" y="241300"/>
                  </a:lnTo>
                  <a:lnTo>
                    <a:pt x="31750" y="228600"/>
                  </a:lnTo>
                  <a:close/>
                </a:path>
                <a:path w="76200" h="304800">
                  <a:moveTo>
                    <a:pt x="44450" y="0"/>
                  </a:moveTo>
                  <a:lnTo>
                    <a:pt x="31750" y="0"/>
                  </a:lnTo>
                  <a:lnTo>
                    <a:pt x="31750" y="241300"/>
                  </a:lnTo>
                  <a:lnTo>
                    <a:pt x="44450" y="241300"/>
                  </a:lnTo>
                  <a:lnTo>
                    <a:pt x="44450" y="0"/>
                  </a:lnTo>
                  <a:close/>
                </a:path>
                <a:path w="76200" h="304800">
                  <a:moveTo>
                    <a:pt x="76200" y="228600"/>
                  </a:moveTo>
                  <a:lnTo>
                    <a:pt x="44450" y="228600"/>
                  </a:lnTo>
                  <a:lnTo>
                    <a:pt x="44450" y="241300"/>
                  </a:lnTo>
                  <a:lnTo>
                    <a:pt x="69850" y="241300"/>
                  </a:lnTo>
                  <a:lnTo>
                    <a:pt x="76200" y="228600"/>
                  </a:lnTo>
                  <a:close/>
                </a:path>
              </a:pathLst>
            </a:custGeom>
            <a:solidFill>
              <a:srgbClr val="000000"/>
            </a:solidFill>
          </p:spPr>
          <p:txBody>
            <a:bodyPr wrap="square" lIns="0" tIns="0" rIns="0" bIns="0" rtlCol="0"/>
            <a:lstStyle/>
            <a:p>
              <a:endParaRPr sz="1200"/>
            </a:p>
          </p:txBody>
        </p:sp>
        <p:sp>
          <p:nvSpPr>
            <p:cNvPr id="34" name="object 34"/>
            <p:cNvSpPr/>
            <p:nvPr/>
          </p:nvSpPr>
          <p:spPr>
            <a:xfrm>
              <a:off x="4672237" y="2981728"/>
              <a:ext cx="1514475" cy="757714"/>
            </a:xfrm>
            <a:custGeom>
              <a:avLst/>
              <a:gdLst/>
              <a:ahLst/>
              <a:cxnLst/>
              <a:rect l="l" t="t" r="r" b="b"/>
              <a:pathLst>
                <a:path w="2019300" h="1010285">
                  <a:moveTo>
                    <a:pt x="1601724" y="615823"/>
                  </a:moveTo>
                  <a:lnTo>
                    <a:pt x="1598676" y="603504"/>
                  </a:lnTo>
                  <a:lnTo>
                    <a:pt x="72631" y="966851"/>
                  </a:lnTo>
                  <a:lnTo>
                    <a:pt x="65278" y="935990"/>
                  </a:lnTo>
                  <a:lnTo>
                    <a:pt x="0" y="990600"/>
                  </a:lnTo>
                  <a:lnTo>
                    <a:pt x="82931" y="1010031"/>
                  </a:lnTo>
                  <a:lnTo>
                    <a:pt x="76263" y="982091"/>
                  </a:lnTo>
                  <a:lnTo>
                    <a:pt x="75565" y="979157"/>
                  </a:lnTo>
                  <a:lnTo>
                    <a:pt x="1601724" y="615823"/>
                  </a:lnTo>
                  <a:close/>
                </a:path>
                <a:path w="2019300" h="1010285">
                  <a:moveTo>
                    <a:pt x="1790700" y="914400"/>
                  </a:moveTo>
                  <a:lnTo>
                    <a:pt x="1758950" y="914400"/>
                  </a:lnTo>
                  <a:lnTo>
                    <a:pt x="1758950" y="685800"/>
                  </a:lnTo>
                  <a:lnTo>
                    <a:pt x="1746250" y="685800"/>
                  </a:lnTo>
                  <a:lnTo>
                    <a:pt x="1746250" y="914400"/>
                  </a:lnTo>
                  <a:lnTo>
                    <a:pt x="1714500" y="914400"/>
                  </a:lnTo>
                  <a:lnTo>
                    <a:pt x="1752600" y="990600"/>
                  </a:lnTo>
                  <a:lnTo>
                    <a:pt x="1784350" y="927100"/>
                  </a:lnTo>
                  <a:lnTo>
                    <a:pt x="1790700" y="914400"/>
                  </a:lnTo>
                  <a:close/>
                </a:path>
                <a:path w="2019300" h="1010285">
                  <a:moveTo>
                    <a:pt x="2019300" y="228600"/>
                  </a:moveTo>
                  <a:lnTo>
                    <a:pt x="1987550" y="228600"/>
                  </a:lnTo>
                  <a:lnTo>
                    <a:pt x="1987550" y="0"/>
                  </a:lnTo>
                  <a:lnTo>
                    <a:pt x="1974850" y="0"/>
                  </a:lnTo>
                  <a:lnTo>
                    <a:pt x="1974850" y="228600"/>
                  </a:lnTo>
                  <a:lnTo>
                    <a:pt x="1943100" y="228600"/>
                  </a:lnTo>
                  <a:lnTo>
                    <a:pt x="1981200" y="304800"/>
                  </a:lnTo>
                  <a:lnTo>
                    <a:pt x="2012950" y="241300"/>
                  </a:lnTo>
                  <a:lnTo>
                    <a:pt x="2019300" y="228600"/>
                  </a:lnTo>
                  <a:close/>
                </a:path>
              </a:pathLst>
            </a:custGeom>
            <a:solidFill>
              <a:srgbClr val="000000"/>
            </a:solidFill>
          </p:spPr>
          <p:txBody>
            <a:bodyPr wrap="square" lIns="0" tIns="0" rIns="0" bIns="0" rtlCol="0"/>
            <a:lstStyle/>
            <a:p>
              <a:endParaRPr sz="1200"/>
            </a:p>
          </p:txBody>
        </p:sp>
        <p:sp>
          <p:nvSpPr>
            <p:cNvPr id="35" name="object 35"/>
            <p:cNvSpPr/>
            <p:nvPr/>
          </p:nvSpPr>
          <p:spPr>
            <a:xfrm>
              <a:off x="4842734" y="4005857"/>
              <a:ext cx="801053" cy="192405"/>
            </a:xfrm>
            <a:custGeom>
              <a:avLst/>
              <a:gdLst/>
              <a:ahLst/>
              <a:cxnLst/>
              <a:rect l="l" t="t" r="r" b="b"/>
              <a:pathLst>
                <a:path w="1068070" h="256539">
                  <a:moveTo>
                    <a:pt x="992175" y="225026"/>
                  </a:moveTo>
                  <a:lnTo>
                    <a:pt x="985520" y="256032"/>
                  </a:lnTo>
                  <a:lnTo>
                    <a:pt x="1068070" y="234696"/>
                  </a:lnTo>
                  <a:lnTo>
                    <a:pt x="1059334" y="227711"/>
                  </a:lnTo>
                  <a:lnTo>
                    <a:pt x="1004697" y="227711"/>
                  </a:lnTo>
                  <a:lnTo>
                    <a:pt x="992175" y="225026"/>
                  </a:lnTo>
                  <a:close/>
                </a:path>
                <a:path w="1068070" h="256539">
                  <a:moveTo>
                    <a:pt x="994846" y="212583"/>
                  </a:moveTo>
                  <a:lnTo>
                    <a:pt x="992175" y="225026"/>
                  </a:lnTo>
                  <a:lnTo>
                    <a:pt x="1004697" y="227711"/>
                  </a:lnTo>
                  <a:lnTo>
                    <a:pt x="1007364" y="215265"/>
                  </a:lnTo>
                  <a:lnTo>
                    <a:pt x="994846" y="212583"/>
                  </a:lnTo>
                  <a:close/>
                </a:path>
                <a:path w="1068070" h="256539">
                  <a:moveTo>
                    <a:pt x="1001522" y="181483"/>
                  </a:moveTo>
                  <a:lnTo>
                    <a:pt x="994846" y="212583"/>
                  </a:lnTo>
                  <a:lnTo>
                    <a:pt x="1007364" y="215265"/>
                  </a:lnTo>
                  <a:lnTo>
                    <a:pt x="1004697" y="227711"/>
                  </a:lnTo>
                  <a:lnTo>
                    <a:pt x="1059334" y="227711"/>
                  </a:lnTo>
                  <a:lnTo>
                    <a:pt x="1001522" y="181483"/>
                  </a:lnTo>
                  <a:close/>
                </a:path>
                <a:path w="1068070" h="256539">
                  <a:moveTo>
                    <a:pt x="2540" y="0"/>
                  </a:moveTo>
                  <a:lnTo>
                    <a:pt x="0" y="12319"/>
                  </a:lnTo>
                  <a:lnTo>
                    <a:pt x="992175" y="225026"/>
                  </a:lnTo>
                  <a:lnTo>
                    <a:pt x="994846" y="212583"/>
                  </a:lnTo>
                  <a:lnTo>
                    <a:pt x="2540" y="0"/>
                  </a:lnTo>
                  <a:close/>
                </a:path>
              </a:pathLst>
            </a:custGeom>
            <a:solidFill>
              <a:srgbClr val="000000"/>
            </a:solidFill>
          </p:spPr>
          <p:txBody>
            <a:bodyPr wrap="square" lIns="0" tIns="0" rIns="0" bIns="0" rtlCol="0"/>
            <a:lstStyle/>
            <a:p>
              <a:endParaRPr sz="1200"/>
            </a:p>
          </p:txBody>
        </p:sp>
        <p:pic>
          <p:nvPicPr>
            <p:cNvPr id="36" name="object 36"/>
            <p:cNvPicPr/>
            <p:nvPr/>
          </p:nvPicPr>
          <p:blipFill>
            <a:blip r:embed="rId4" cstate="print"/>
            <a:stretch>
              <a:fillRect/>
            </a:stretch>
          </p:blipFill>
          <p:spPr>
            <a:xfrm>
              <a:off x="5843812" y="4181878"/>
              <a:ext cx="57150" cy="114300"/>
            </a:xfrm>
            <a:prstGeom prst="rect">
              <a:avLst/>
            </a:prstGeom>
          </p:spPr>
        </p:pic>
        <p:sp>
          <p:nvSpPr>
            <p:cNvPr id="37" name="object 37"/>
            <p:cNvSpPr txBox="1"/>
            <p:nvPr/>
          </p:nvSpPr>
          <p:spPr>
            <a:xfrm>
              <a:off x="5707319" y="1640656"/>
              <a:ext cx="1967389" cy="194284"/>
            </a:xfrm>
            <a:prstGeom prst="rect">
              <a:avLst/>
            </a:prstGeom>
          </p:spPr>
          <p:txBody>
            <a:bodyPr vert="horz" wrap="square" lIns="0" tIns="9525" rIns="0" bIns="0" rtlCol="0">
              <a:spAutoFit/>
            </a:bodyPr>
            <a:lstStyle/>
            <a:p>
              <a:pPr marL="9525">
                <a:spcBef>
                  <a:spcPts val="75"/>
                </a:spcBef>
              </a:pPr>
              <a:r>
                <a:rPr sz="1200" dirty="0"/>
                <a:t>Ngưng</a:t>
              </a:r>
              <a:r>
                <a:rPr sz="1200" spc="4" dirty="0"/>
                <a:t> </a:t>
              </a:r>
              <a:r>
                <a:rPr sz="1200" dirty="0"/>
                <a:t>tác</a:t>
              </a:r>
              <a:r>
                <a:rPr sz="1200" spc="-23" dirty="0"/>
                <a:t> </a:t>
              </a:r>
              <a:r>
                <a:rPr sz="1200" dirty="0"/>
                <a:t>động</a:t>
              </a:r>
              <a:r>
                <a:rPr sz="1200" spc="11" dirty="0"/>
                <a:t> </a:t>
              </a:r>
              <a:r>
                <a:rPr sz="1200" dirty="0"/>
                <a:t>thực</a:t>
              </a:r>
              <a:r>
                <a:rPr sz="1200" spc="-71" dirty="0"/>
                <a:t> </a:t>
              </a:r>
              <a:r>
                <a:rPr sz="1200" spc="-19" dirty="0"/>
                <a:t>bào</a:t>
              </a:r>
              <a:endParaRPr sz="1200"/>
            </a:p>
          </p:txBody>
        </p:sp>
        <p:sp>
          <p:nvSpPr>
            <p:cNvPr id="38" name="object 38"/>
            <p:cNvSpPr/>
            <p:nvPr/>
          </p:nvSpPr>
          <p:spPr>
            <a:xfrm>
              <a:off x="5415187" y="1753099"/>
              <a:ext cx="285750" cy="57150"/>
            </a:xfrm>
            <a:custGeom>
              <a:avLst/>
              <a:gdLst/>
              <a:ahLst/>
              <a:cxnLst/>
              <a:rect l="l" t="t" r="r" b="b"/>
              <a:pathLst>
                <a:path w="381000" h="76200">
                  <a:moveTo>
                    <a:pt x="304800" y="0"/>
                  </a:moveTo>
                  <a:lnTo>
                    <a:pt x="304800" y="76200"/>
                  </a:lnTo>
                  <a:lnTo>
                    <a:pt x="368300" y="44450"/>
                  </a:lnTo>
                  <a:lnTo>
                    <a:pt x="317500" y="44450"/>
                  </a:lnTo>
                  <a:lnTo>
                    <a:pt x="317500" y="31750"/>
                  </a:lnTo>
                  <a:lnTo>
                    <a:pt x="368300" y="31750"/>
                  </a:lnTo>
                  <a:lnTo>
                    <a:pt x="304800" y="0"/>
                  </a:lnTo>
                  <a:close/>
                </a:path>
                <a:path w="381000" h="76200">
                  <a:moveTo>
                    <a:pt x="304800" y="31750"/>
                  </a:moveTo>
                  <a:lnTo>
                    <a:pt x="0" y="31750"/>
                  </a:lnTo>
                  <a:lnTo>
                    <a:pt x="0" y="44450"/>
                  </a:lnTo>
                  <a:lnTo>
                    <a:pt x="304800" y="44450"/>
                  </a:lnTo>
                  <a:lnTo>
                    <a:pt x="304800" y="31750"/>
                  </a:lnTo>
                  <a:close/>
                </a:path>
                <a:path w="381000" h="76200">
                  <a:moveTo>
                    <a:pt x="368300" y="31750"/>
                  </a:moveTo>
                  <a:lnTo>
                    <a:pt x="317500" y="31750"/>
                  </a:lnTo>
                  <a:lnTo>
                    <a:pt x="317500" y="44450"/>
                  </a:lnTo>
                  <a:lnTo>
                    <a:pt x="368300" y="44450"/>
                  </a:lnTo>
                  <a:lnTo>
                    <a:pt x="381000" y="38100"/>
                  </a:lnTo>
                  <a:lnTo>
                    <a:pt x="368300" y="31750"/>
                  </a:lnTo>
                  <a:close/>
                </a:path>
              </a:pathLst>
            </a:custGeom>
            <a:solidFill>
              <a:srgbClr val="000000"/>
            </a:solidFill>
          </p:spPr>
          <p:txBody>
            <a:bodyPr wrap="square" lIns="0" tIns="0" rIns="0" bIns="0" rtlCol="0"/>
            <a:lstStyle/>
            <a:p>
              <a:endParaRPr sz="1200"/>
            </a:p>
          </p:txBody>
        </p:sp>
        <p:sp>
          <p:nvSpPr>
            <p:cNvPr id="39" name="object 39"/>
            <p:cNvSpPr/>
            <p:nvPr/>
          </p:nvSpPr>
          <p:spPr>
            <a:xfrm>
              <a:off x="7215412" y="1895878"/>
              <a:ext cx="57150" cy="2400300"/>
            </a:xfrm>
            <a:custGeom>
              <a:avLst/>
              <a:gdLst/>
              <a:ahLst/>
              <a:cxnLst/>
              <a:rect l="l" t="t" r="r" b="b"/>
              <a:pathLst>
                <a:path w="76200" h="3200400">
                  <a:moveTo>
                    <a:pt x="31750" y="3124200"/>
                  </a:moveTo>
                  <a:lnTo>
                    <a:pt x="0" y="3124200"/>
                  </a:lnTo>
                  <a:lnTo>
                    <a:pt x="38100" y="3200400"/>
                  </a:lnTo>
                  <a:lnTo>
                    <a:pt x="69786" y="3137027"/>
                  </a:lnTo>
                  <a:lnTo>
                    <a:pt x="31750" y="3137027"/>
                  </a:lnTo>
                  <a:lnTo>
                    <a:pt x="31750" y="3124200"/>
                  </a:lnTo>
                  <a:close/>
                </a:path>
                <a:path w="76200" h="3200400">
                  <a:moveTo>
                    <a:pt x="44450" y="0"/>
                  </a:moveTo>
                  <a:lnTo>
                    <a:pt x="31750" y="0"/>
                  </a:lnTo>
                  <a:lnTo>
                    <a:pt x="31750" y="3137027"/>
                  </a:lnTo>
                  <a:lnTo>
                    <a:pt x="44450" y="3137027"/>
                  </a:lnTo>
                  <a:lnTo>
                    <a:pt x="44450" y="0"/>
                  </a:lnTo>
                  <a:close/>
                </a:path>
                <a:path w="76200" h="3200400">
                  <a:moveTo>
                    <a:pt x="76200" y="3124200"/>
                  </a:moveTo>
                  <a:lnTo>
                    <a:pt x="44450" y="3124200"/>
                  </a:lnTo>
                  <a:lnTo>
                    <a:pt x="44450" y="3137027"/>
                  </a:lnTo>
                  <a:lnTo>
                    <a:pt x="69786" y="3137027"/>
                  </a:lnTo>
                  <a:lnTo>
                    <a:pt x="76200" y="3124200"/>
                  </a:lnTo>
                  <a:close/>
                </a:path>
              </a:pathLst>
            </a:custGeom>
            <a:solidFill>
              <a:srgbClr val="000000"/>
            </a:solidFill>
          </p:spPr>
          <p:txBody>
            <a:bodyPr wrap="square" lIns="0" tIns="0" rIns="0" bIns="0" rtlCol="0"/>
            <a:lstStyle/>
            <a:p>
              <a:endParaRPr sz="1200"/>
            </a:p>
          </p:txBody>
        </p:sp>
        <p:pic>
          <p:nvPicPr>
            <p:cNvPr id="40" name="object 40"/>
            <p:cNvPicPr/>
            <p:nvPr/>
          </p:nvPicPr>
          <p:blipFill>
            <a:blip r:embed="rId6" cstate="print"/>
            <a:stretch>
              <a:fillRect/>
            </a:stretch>
          </p:blipFill>
          <p:spPr>
            <a:xfrm>
              <a:off x="6158137" y="4381951"/>
              <a:ext cx="171450" cy="57150"/>
            </a:xfrm>
            <a:prstGeom prst="rect">
              <a:avLst/>
            </a:prstGeom>
          </p:spPr>
        </p:pic>
      </p:grpSp>
      <p:sp>
        <p:nvSpPr>
          <p:cNvPr id="43" name="TextBox 42">
            <a:extLst>
              <a:ext uri="{FF2B5EF4-FFF2-40B4-BE49-F238E27FC236}">
                <a16:creationId xmlns:a16="http://schemas.microsoft.com/office/drawing/2014/main" id="{6E780039-4956-BE2D-2684-269796F517E6}"/>
              </a:ext>
            </a:extLst>
          </p:cNvPr>
          <p:cNvSpPr txBox="1"/>
          <p:nvPr/>
        </p:nvSpPr>
        <p:spPr>
          <a:xfrm>
            <a:off x="1466486" y="277179"/>
            <a:ext cx="6752493" cy="492443"/>
          </a:xfrm>
          <a:prstGeom prst="rect">
            <a:avLst/>
          </a:prstGeom>
          <a:noFill/>
        </p:spPr>
        <p:txBody>
          <a:bodyPr wrap="square">
            <a:spAutoFit/>
          </a:bodyPr>
          <a:lstStyle/>
          <a:p>
            <a:pPr algn="ctr"/>
            <a:r>
              <a:rPr lang="en-US" sz="2600" b="1" dirty="0" err="1">
                <a:solidFill>
                  <a:schemeClr val="accent1">
                    <a:lumMod val="50000"/>
                  </a:schemeClr>
                </a:solidFill>
              </a:rPr>
              <a:t>Biến</a:t>
            </a:r>
            <a:r>
              <a:rPr lang="en-US" sz="2600" b="1" spc="-41" dirty="0">
                <a:solidFill>
                  <a:schemeClr val="accent1">
                    <a:lumMod val="50000"/>
                  </a:schemeClr>
                </a:solidFill>
              </a:rPr>
              <a:t> </a:t>
            </a:r>
            <a:r>
              <a:rPr lang="en-US" sz="2600" b="1" dirty="0" err="1">
                <a:solidFill>
                  <a:schemeClr val="accent1">
                    <a:lumMod val="50000"/>
                  </a:schemeClr>
                </a:solidFill>
              </a:rPr>
              <a:t>đổi</a:t>
            </a:r>
            <a:r>
              <a:rPr lang="en-US" sz="2600" b="1" spc="26" dirty="0">
                <a:solidFill>
                  <a:schemeClr val="accent1">
                    <a:lumMod val="50000"/>
                  </a:schemeClr>
                </a:solidFill>
              </a:rPr>
              <a:t> </a:t>
            </a:r>
            <a:r>
              <a:rPr lang="en-US" sz="2600" b="1" spc="26" dirty="0" err="1">
                <a:solidFill>
                  <a:schemeClr val="accent1">
                    <a:lumMod val="50000"/>
                  </a:schemeClr>
                </a:solidFill>
              </a:rPr>
              <a:t>của</a:t>
            </a:r>
            <a:r>
              <a:rPr lang="en-US" sz="2600" b="1" spc="26" dirty="0">
                <a:solidFill>
                  <a:schemeClr val="accent1">
                    <a:lumMod val="50000"/>
                  </a:schemeClr>
                </a:solidFill>
              </a:rPr>
              <a:t> </a:t>
            </a:r>
            <a:r>
              <a:rPr lang="en-US" sz="2600" b="1" dirty="0" err="1">
                <a:solidFill>
                  <a:schemeClr val="accent1">
                    <a:lumMod val="50000"/>
                  </a:schemeClr>
                </a:solidFill>
              </a:rPr>
              <a:t>thủy</a:t>
            </a:r>
            <a:r>
              <a:rPr lang="en-US" sz="2600" b="1" spc="-26" dirty="0">
                <a:solidFill>
                  <a:schemeClr val="accent1">
                    <a:lumMod val="50000"/>
                  </a:schemeClr>
                </a:solidFill>
              </a:rPr>
              <a:t> </a:t>
            </a:r>
            <a:r>
              <a:rPr lang="en-US" sz="2600" b="1" dirty="0" err="1">
                <a:solidFill>
                  <a:schemeClr val="accent1">
                    <a:lumMod val="50000"/>
                  </a:schemeClr>
                </a:solidFill>
              </a:rPr>
              <a:t>sản</a:t>
            </a:r>
            <a:r>
              <a:rPr lang="en-US" sz="2600" b="1" spc="11" dirty="0">
                <a:solidFill>
                  <a:schemeClr val="accent1">
                    <a:lumMod val="50000"/>
                  </a:schemeClr>
                </a:solidFill>
              </a:rPr>
              <a:t> </a:t>
            </a:r>
            <a:r>
              <a:rPr lang="en-US" sz="2600" b="1" dirty="0" err="1">
                <a:solidFill>
                  <a:schemeClr val="accent1">
                    <a:lumMod val="50000"/>
                  </a:schemeClr>
                </a:solidFill>
              </a:rPr>
              <a:t>sau</a:t>
            </a:r>
            <a:r>
              <a:rPr lang="en-US" sz="2600" b="1" spc="-41" dirty="0">
                <a:solidFill>
                  <a:schemeClr val="accent1">
                    <a:lumMod val="50000"/>
                  </a:schemeClr>
                </a:solidFill>
              </a:rPr>
              <a:t> </a:t>
            </a:r>
            <a:r>
              <a:rPr lang="en-US" sz="2600" b="1" dirty="0" err="1">
                <a:solidFill>
                  <a:schemeClr val="accent1">
                    <a:lumMod val="50000"/>
                  </a:schemeClr>
                </a:solidFill>
              </a:rPr>
              <a:t>khi</a:t>
            </a:r>
            <a:r>
              <a:rPr lang="en-US" sz="2600" b="1" spc="-26" dirty="0">
                <a:solidFill>
                  <a:schemeClr val="accent1">
                    <a:lumMod val="50000"/>
                  </a:schemeClr>
                </a:solidFill>
              </a:rPr>
              <a:t> </a:t>
            </a:r>
            <a:r>
              <a:rPr lang="en-US" sz="2600" b="1" spc="-15" dirty="0" err="1">
                <a:solidFill>
                  <a:schemeClr val="accent1">
                    <a:lumMod val="50000"/>
                  </a:schemeClr>
                </a:solidFill>
              </a:rPr>
              <a:t>chết</a:t>
            </a:r>
            <a:endParaRPr lang="en-US" sz="2600" dirty="0">
              <a:solidFill>
                <a:schemeClr val="accent1">
                  <a:lumMod val="5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717339" y="374411"/>
            <a:ext cx="5709321" cy="394178"/>
          </a:xfrm>
          <a:prstGeom prst="rect">
            <a:avLst/>
          </a:prstGeom>
        </p:spPr>
        <p:txBody>
          <a:bodyPr spcFirstLastPara="1" vert="horz" wrap="square" lIns="0" tIns="11906" rIns="0" bIns="0" rtlCol="0" anchor="ctr" anchorCtr="0">
            <a:spAutoFit/>
          </a:bodyPr>
          <a:lstStyle/>
          <a:p>
            <a:pPr marL="9525">
              <a:spcBef>
                <a:spcPts val="94"/>
              </a:spcBef>
            </a:pPr>
            <a:r>
              <a:rPr sz="2400" b="1" dirty="0">
                <a:solidFill>
                  <a:schemeClr val="accent1">
                    <a:lumMod val="50000"/>
                  </a:schemeClr>
                </a:solidFill>
              </a:rPr>
              <a:t>Biến</a:t>
            </a:r>
            <a:r>
              <a:rPr sz="2400" b="1" spc="-41" dirty="0">
                <a:solidFill>
                  <a:schemeClr val="accent1">
                    <a:lumMod val="50000"/>
                  </a:schemeClr>
                </a:solidFill>
              </a:rPr>
              <a:t> </a:t>
            </a:r>
            <a:r>
              <a:rPr sz="2400" b="1" dirty="0" err="1">
                <a:solidFill>
                  <a:schemeClr val="accent1">
                    <a:lumMod val="50000"/>
                  </a:schemeClr>
                </a:solidFill>
              </a:rPr>
              <a:t>đổi</a:t>
            </a:r>
            <a:r>
              <a:rPr sz="2400" b="1" spc="26" dirty="0">
                <a:solidFill>
                  <a:schemeClr val="accent1">
                    <a:lumMod val="50000"/>
                  </a:schemeClr>
                </a:solidFill>
              </a:rPr>
              <a:t> </a:t>
            </a:r>
            <a:r>
              <a:rPr lang="en-US" sz="2400" b="1" spc="26" dirty="0" err="1">
                <a:solidFill>
                  <a:schemeClr val="accent1">
                    <a:lumMod val="50000"/>
                  </a:schemeClr>
                </a:solidFill>
              </a:rPr>
              <a:t>của</a:t>
            </a:r>
            <a:r>
              <a:rPr lang="en-US" sz="2400" b="1" spc="26" dirty="0">
                <a:solidFill>
                  <a:schemeClr val="accent1">
                    <a:lumMod val="50000"/>
                  </a:schemeClr>
                </a:solidFill>
              </a:rPr>
              <a:t> </a:t>
            </a:r>
            <a:r>
              <a:rPr sz="2400" b="1" dirty="0" err="1">
                <a:solidFill>
                  <a:schemeClr val="accent1">
                    <a:lumMod val="50000"/>
                  </a:schemeClr>
                </a:solidFill>
              </a:rPr>
              <a:t>thủy</a:t>
            </a:r>
            <a:r>
              <a:rPr sz="2400" b="1" spc="-26" dirty="0">
                <a:solidFill>
                  <a:schemeClr val="accent1">
                    <a:lumMod val="50000"/>
                  </a:schemeClr>
                </a:solidFill>
              </a:rPr>
              <a:t> </a:t>
            </a:r>
            <a:r>
              <a:rPr sz="2400" b="1" dirty="0">
                <a:solidFill>
                  <a:schemeClr val="accent1">
                    <a:lumMod val="50000"/>
                  </a:schemeClr>
                </a:solidFill>
              </a:rPr>
              <a:t>sản</a:t>
            </a:r>
            <a:r>
              <a:rPr sz="2400" b="1" spc="11" dirty="0">
                <a:solidFill>
                  <a:schemeClr val="accent1">
                    <a:lumMod val="50000"/>
                  </a:schemeClr>
                </a:solidFill>
              </a:rPr>
              <a:t> </a:t>
            </a:r>
            <a:r>
              <a:rPr sz="2400" b="1" dirty="0">
                <a:solidFill>
                  <a:schemeClr val="accent1">
                    <a:lumMod val="50000"/>
                  </a:schemeClr>
                </a:solidFill>
              </a:rPr>
              <a:t>sau</a:t>
            </a:r>
            <a:r>
              <a:rPr sz="2400" b="1" spc="-41" dirty="0">
                <a:solidFill>
                  <a:schemeClr val="accent1">
                    <a:lumMod val="50000"/>
                  </a:schemeClr>
                </a:solidFill>
              </a:rPr>
              <a:t> </a:t>
            </a:r>
            <a:r>
              <a:rPr sz="2400" b="1" dirty="0">
                <a:solidFill>
                  <a:schemeClr val="accent1">
                    <a:lumMod val="50000"/>
                  </a:schemeClr>
                </a:solidFill>
              </a:rPr>
              <a:t>khi</a:t>
            </a:r>
            <a:r>
              <a:rPr sz="2400" b="1" spc="-26" dirty="0">
                <a:solidFill>
                  <a:schemeClr val="accent1">
                    <a:lumMod val="50000"/>
                  </a:schemeClr>
                </a:solidFill>
              </a:rPr>
              <a:t> </a:t>
            </a:r>
            <a:r>
              <a:rPr sz="2400" b="1" spc="-15" dirty="0">
                <a:solidFill>
                  <a:schemeClr val="accent1">
                    <a:lumMod val="50000"/>
                  </a:schemeClr>
                </a:solidFill>
              </a:rPr>
              <a:t>chết</a:t>
            </a:r>
            <a:endParaRPr sz="2400" dirty="0">
              <a:solidFill>
                <a:schemeClr val="accent1">
                  <a:lumMod val="50000"/>
                </a:schemeClr>
              </a:solidFill>
            </a:endParaRPr>
          </a:p>
        </p:txBody>
      </p:sp>
      <p:grpSp>
        <p:nvGrpSpPr>
          <p:cNvPr id="4" name="object 4"/>
          <p:cNvGrpSpPr/>
          <p:nvPr/>
        </p:nvGrpSpPr>
        <p:grpSpPr>
          <a:xfrm>
            <a:off x="2053590" y="1367790"/>
            <a:ext cx="5036819" cy="3218498"/>
            <a:chOff x="1214119" y="1823720"/>
            <a:chExt cx="6715759" cy="4291330"/>
          </a:xfrm>
        </p:grpSpPr>
        <p:sp>
          <p:nvSpPr>
            <p:cNvPr id="5" name="object 5"/>
            <p:cNvSpPr/>
            <p:nvPr/>
          </p:nvSpPr>
          <p:spPr>
            <a:xfrm>
              <a:off x="1752600" y="2133600"/>
              <a:ext cx="5562600" cy="3962400"/>
            </a:xfrm>
            <a:custGeom>
              <a:avLst/>
              <a:gdLst/>
              <a:ahLst/>
              <a:cxnLst/>
              <a:rect l="l" t="t" r="r" b="b"/>
              <a:pathLst>
                <a:path w="5562600" h="3962400">
                  <a:moveTo>
                    <a:pt x="76200" y="0"/>
                  </a:moveTo>
                  <a:lnTo>
                    <a:pt x="0" y="3962400"/>
                  </a:lnTo>
                </a:path>
                <a:path w="5562600" h="3962400">
                  <a:moveTo>
                    <a:pt x="5562600" y="0"/>
                  </a:moveTo>
                  <a:lnTo>
                    <a:pt x="5562600" y="3810000"/>
                  </a:lnTo>
                </a:path>
              </a:pathLst>
            </a:custGeom>
            <a:ln w="38100">
              <a:solidFill>
                <a:srgbClr val="000000"/>
              </a:solidFill>
            </a:ln>
          </p:spPr>
          <p:txBody>
            <a:bodyPr wrap="square" lIns="0" tIns="0" rIns="0" bIns="0" rtlCol="0"/>
            <a:lstStyle/>
            <a:p>
              <a:endParaRPr sz="1050"/>
            </a:p>
          </p:txBody>
        </p:sp>
        <p:sp>
          <p:nvSpPr>
            <p:cNvPr id="6" name="object 6"/>
            <p:cNvSpPr/>
            <p:nvPr/>
          </p:nvSpPr>
          <p:spPr>
            <a:xfrm>
              <a:off x="1219199" y="1828800"/>
              <a:ext cx="6705600" cy="304800"/>
            </a:xfrm>
            <a:custGeom>
              <a:avLst/>
              <a:gdLst/>
              <a:ahLst/>
              <a:cxnLst/>
              <a:rect l="l" t="t" r="r" b="b"/>
              <a:pathLst>
                <a:path w="6705600" h="304800">
                  <a:moveTo>
                    <a:pt x="1219200" y="0"/>
                  </a:moveTo>
                  <a:lnTo>
                    <a:pt x="1211218" y="59334"/>
                  </a:lnTo>
                  <a:lnTo>
                    <a:pt x="1189450" y="107775"/>
                  </a:lnTo>
                  <a:lnTo>
                    <a:pt x="1157156" y="140428"/>
                  </a:lnTo>
                  <a:lnTo>
                    <a:pt x="1117600" y="152400"/>
                  </a:lnTo>
                  <a:lnTo>
                    <a:pt x="711200" y="152400"/>
                  </a:lnTo>
                  <a:lnTo>
                    <a:pt x="671643" y="164371"/>
                  </a:lnTo>
                  <a:lnTo>
                    <a:pt x="639349" y="197024"/>
                  </a:lnTo>
                  <a:lnTo>
                    <a:pt x="617581" y="245465"/>
                  </a:lnTo>
                  <a:lnTo>
                    <a:pt x="609600" y="304800"/>
                  </a:lnTo>
                  <a:lnTo>
                    <a:pt x="601618" y="245465"/>
                  </a:lnTo>
                  <a:lnTo>
                    <a:pt x="579850" y="197024"/>
                  </a:lnTo>
                  <a:lnTo>
                    <a:pt x="547556" y="164371"/>
                  </a:lnTo>
                  <a:lnTo>
                    <a:pt x="508000" y="152400"/>
                  </a:lnTo>
                  <a:lnTo>
                    <a:pt x="101600" y="152400"/>
                  </a:lnTo>
                  <a:lnTo>
                    <a:pt x="62054" y="140428"/>
                  </a:lnTo>
                  <a:lnTo>
                    <a:pt x="29759" y="107775"/>
                  </a:lnTo>
                  <a:lnTo>
                    <a:pt x="7984" y="59334"/>
                  </a:lnTo>
                  <a:lnTo>
                    <a:pt x="0" y="0"/>
                  </a:lnTo>
                </a:path>
                <a:path w="6705600" h="304800">
                  <a:moveTo>
                    <a:pt x="6705600" y="0"/>
                  </a:moveTo>
                  <a:lnTo>
                    <a:pt x="6697618" y="59334"/>
                  </a:lnTo>
                  <a:lnTo>
                    <a:pt x="6675850" y="107775"/>
                  </a:lnTo>
                  <a:lnTo>
                    <a:pt x="6643556" y="140428"/>
                  </a:lnTo>
                  <a:lnTo>
                    <a:pt x="6604000" y="152400"/>
                  </a:lnTo>
                  <a:lnTo>
                    <a:pt x="6197600" y="152400"/>
                  </a:lnTo>
                  <a:lnTo>
                    <a:pt x="6158043" y="164371"/>
                  </a:lnTo>
                  <a:lnTo>
                    <a:pt x="6125749" y="197024"/>
                  </a:lnTo>
                  <a:lnTo>
                    <a:pt x="6103981" y="245465"/>
                  </a:lnTo>
                  <a:lnTo>
                    <a:pt x="6096000" y="304800"/>
                  </a:lnTo>
                  <a:lnTo>
                    <a:pt x="6088018" y="245465"/>
                  </a:lnTo>
                  <a:lnTo>
                    <a:pt x="6066250" y="197024"/>
                  </a:lnTo>
                  <a:lnTo>
                    <a:pt x="6033956" y="164371"/>
                  </a:lnTo>
                  <a:lnTo>
                    <a:pt x="5994400" y="152400"/>
                  </a:lnTo>
                  <a:lnTo>
                    <a:pt x="5588000" y="152400"/>
                  </a:lnTo>
                  <a:lnTo>
                    <a:pt x="5548443" y="140428"/>
                  </a:lnTo>
                  <a:lnTo>
                    <a:pt x="5516149" y="107775"/>
                  </a:lnTo>
                  <a:lnTo>
                    <a:pt x="5494381" y="59334"/>
                  </a:lnTo>
                  <a:lnTo>
                    <a:pt x="5486400" y="0"/>
                  </a:lnTo>
                </a:path>
              </a:pathLst>
            </a:custGeom>
            <a:ln w="9534">
              <a:solidFill>
                <a:srgbClr val="000000"/>
              </a:solidFill>
            </a:ln>
          </p:spPr>
          <p:txBody>
            <a:bodyPr wrap="square" lIns="0" tIns="0" rIns="0" bIns="0" rtlCol="0"/>
            <a:lstStyle/>
            <a:p>
              <a:endParaRPr sz="1050"/>
            </a:p>
          </p:txBody>
        </p:sp>
        <p:sp>
          <p:nvSpPr>
            <p:cNvPr id="7" name="object 7"/>
            <p:cNvSpPr/>
            <p:nvPr/>
          </p:nvSpPr>
          <p:spPr>
            <a:xfrm>
              <a:off x="1828800" y="3005200"/>
              <a:ext cx="5486400" cy="1914525"/>
            </a:xfrm>
            <a:custGeom>
              <a:avLst/>
              <a:gdLst/>
              <a:ahLst/>
              <a:cxnLst/>
              <a:rect l="l" t="t" r="r" b="b"/>
              <a:pathLst>
                <a:path w="5486400" h="1914525">
                  <a:moveTo>
                    <a:pt x="1295400" y="1857248"/>
                  </a:moveTo>
                  <a:lnTo>
                    <a:pt x="85725" y="1857248"/>
                  </a:lnTo>
                  <a:lnTo>
                    <a:pt x="85725" y="1828673"/>
                  </a:lnTo>
                  <a:lnTo>
                    <a:pt x="0" y="1871599"/>
                  </a:lnTo>
                  <a:lnTo>
                    <a:pt x="85725" y="1914398"/>
                  </a:lnTo>
                  <a:lnTo>
                    <a:pt x="85725" y="1885823"/>
                  </a:lnTo>
                  <a:lnTo>
                    <a:pt x="1295400" y="1885823"/>
                  </a:lnTo>
                  <a:lnTo>
                    <a:pt x="1295400" y="1857248"/>
                  </a:lnTo>
                  <a:close/>
                </a:path>
                <a:path w="5486400" h="1914525">
                  <a:moveTo>
                    <a:pt x="1371600" y="957199"/>
                  </a:moveTo>
                  <a:lnTo>
                    <a:pt x="1342936" y="942848"/>
                  </a:lnTo>
                  <a:lnTo>
                    <a:pt x="1285875" y="914273"/>
                  </a:lnTo>
                  <a:lnTo>
                    <a:pt x="1285875" y="942848"/>
                  </a:lnTo>
                  <a:lnTo>
                    <a:pt x="85725" y="942848"/>
                  </a:lnTo>
                  <a:lnTo>
                    <a:pt x="85725" y="914273"/>
                  </a:lnTo>
                  <a:lnTo>
                    <a:pt x="0" y="957199"/>
                  </a:lnTo>
                  <a:lnTo>
                    <a:pt x="85725" y="999998"/>
                  </a:lnTo>
                  <a:lnTo>
                    <a:pt x="85725" y="971423"/>
                  </a:lnTo>
                  <a:lnTo>
                    <a:pt x="1285875" y="971423"/>
                  </a:lnTo>
                  <a:lnTo>
                    <a:pt x="1285875" y="999998"/>
                  </a:lnTo>
                  <a:lnTo>
                    <a:pt x="1343101" y="971423"/>
                  </a:lnTo>
                  <a:lnTo>
                    <a:pt x="1371600" y="957199"/>
                  </a:lnTo>
                  <a:close/>
                </a:path>
                <a:path w="5486400" h="1914525">
                  <a:moveTo>
                    <a:pt x="2743200" y="957199"/>
                  </a:moveTo>
                  <a:lnTo>
                    <a:pt x="2714536" y="942848"/>
                  </a:lnTo>
                  <a:lnTo>
                    <a:pt x="2657475" y="914273"/>
                  </a:lnTo>
                  <a:lnTo>
                    <a:pt x="2657475" y="942848"/>
                  </a:lnTo>
                  <a:lnTo>
                    <a:pt x="1457325" y="942848"/>
                  </a:lnTo>
                  <a:lnTo>
                    <a:pt x="1457325" y="914273"/>
                  </a:lnTo>
                  <a:lnTo>
                    <a:pt x="1371600" y="957199"/>
                  </a:lnTo>
                  <a:lnTo>
                    <a:pt x="1457325" y="999998"/>
                  </a:lnTo>
                  <a:lnTo>
                    <a:pt x="1457325" y="971423"/>
                  </a:lnTo>
                  <a:lnTo>
                    <a:pt x="2657475" y="971423"/>
                  </a:lnTo>
                  <a:lnTo>
                    <a:pt x="2657475" y="999998"/>
                  </a:lnTo>
                  <a:lnTo>
                    <a:pt x="2714701" y="971423"/>
                  </a:lnTo>
                  <a:lnTo>
                    <a:pt x="2743200" y="957199"/>
                  </a:lnTo>
                  <a:close/>
                </a:path>
                <a:path w="5486400" h="1914525">
                  <a:moveTo>
                    <a:pt x="2743200" y="42799"/>
                  </a:moveTo>
                  <a:lnTo>
                    <a:pt x="2714701" y="28575"/>
                  </a:lnTo>
                  <a:lnTo>
                    <a:pt x="2657475" y="0"/>
                  </a:lnTo>
                  <a:lnTo>
                    <a:pt x="2657475" y="28575"/>
                  </a:lnTo>
                  <a:lnTo>
                    <a:pt x="85725" y="28575"/>
                  </a:lnTo>
                  <a:lnTo>
                    <a:pt x="85725" y="0"/>
                  </a:lnTo>
                  <a:lnTo>
                    <a:pt x="85471" y="0"/>
                  </a:lnTo>
                  <a:lnTo>
                    <a:pt x="0" y="42799"/>
                  </a:lnTo>
                  <a:lnTo>
                    <a:pt x="85725" y="85610"/>
                  </a:lnTo>
                  <a:lnTo>
                    <a:pt x="85725" y="57150"/>
                  </a:lnTo>
                  <a:lnTo>
                    <a:pt x="2657475" y="57150"/>
                  </a:lnTo>
                  <a:lnTo>
                    <a:pt x="2657475" y="85725"/>
                  </a:lnTo>
                  <a:lnTo>
                    <a:pt x="2714536" y="57150"/>
                  </a:lnTo>
                  <a:lnTo>
                    <a:pt x="2743200" y="42799"/>
                  </a:lnTo>
                  <a:close/>
                </a:path>
                <a:path w="5486400" h="1914525">
                  <a:moveTo>
                    <a:pt x="3733800" y="42799"/>
                  </a:moveTo>
                  <a:lnTo>
                    <a:pt x="3705301" y="28575"/>
                  </a:lnTo>
                  <a:lnTo>
                    <a:pt x="3648075" y="0"/>
                  </a:lnTo>
                  <a:lnTo>
                    <a:pt x="3648075" y="28575"/>
                  </a:lnTo>
                  <a:lnTo>
                    <a:pt x="2828925" y="28575"/>
                  </a:lnTo>
                  <a:lnTo>
                    <a:pt x="2828925" y="0"/>
                  </a:lnTo>
                  <a:lnTo>
                    <a:pt x="2828671" y="0"/>
                  </a:lnTo>
                  <a:lnTo>
                    <a:pt x="2743200" y="42799"/>
                  </a:lnTo>
                  <a:lnTo>
                    <a:pt x="2828925" y="85610"/>
                  </a:lnTo>
                  <a:lnTo>
                    <a:pt x="2828925" y="57150"/>
                  </a:lnTo>
                  <a:lnTo>
                    <a:pt x="3648075" y="57150"/>
                  </a:lnTo>
                  <a:lnTo>
                    <a:pt x="3648075" y="85725"/>
                  </a:lnTo>
                  <a:lnTo>
                    <a:pt x="3705136" y="57150"/>
                  </a:lnTo>
                  <a:lnTo>
                    <a:pt x="3733800" y="42799"/>
                  </a:lnTo>
                  <a:close/>
                </a:path>
                <a:path w="5486400" h="1914525">
                  <a:moveTo>
                    <a:pt x="5410200" y="957199"/>
                  </a:moveTo>
                  <a:lnTo>
                    <a:pt x="5381536" y="942848"/>
                  </a:lnTo>
                  <a:lnTo>
                    <a:pt x="5324475" y="914273"/>
                  </a:lnTo>
                  <a:lnTo>
                    <a:pt x="5324475" y="942848"/>
                  </a:lnTo>
                  <a:lnTo>
                    <a:pt x="2828925" y="942848"/>
                  </a:lnTo>
                  <a:lnTo>
                    <a:pt x="2828925" y="914273"/>
                  </a:lnTo>
                  <a:lnTo>
                    <a:pt x="2743200" y="957199"/>
                  </a:lnTo>
                  <a:lnTo>
                    <a:pt x="2828925" y="999998"/>
                  </a:lnTo>
                  <a:lnTo>
                    <a:pt x="2828925" y="971423"/>
                  </a:lnTo>
                  <a:lnTo>
                    <a:pt x="5324475" y="971423"/>
                  </a:lnTo>
                  <a:lnTo>
                    <a:pt x="5324475" y="999998"/>
                  </a:lnTo>
                  <a:lnTo>
                    <a:pt x="5381701" y="971423"/>
                  </a:lnTo>
                  <a:lnTo>
                    <a:pt x="5410200" y="957199"/>
                  </a:lnTo>
                  <a:close/>
                </a:path>
                <a:path w="5486400" h="1914525">
                  <a:moveTo>
                    <a:pt x="5486400" y="42799"/>
                  </a:moveTo>
                  <a:lnTo>
                    <a:pt x="5457901" y="28575"/>
                  </a:lnTo>
                  <a:lnTo>
                    <a:pt x="5400675" y="0"/>
                  </a:lnTo>
                  <a:lnTo>
                    <a:pt x="5400675" y="28575"/>
                  </a:lnTo>
                  <a:lnTo>
                    <a:pt x="3819525" y="28575"/>
                  </a:lnTo>
                  <a:lnTo>
                    <a:pt x="3819525" y="0"/>
                  </a:lnTo>
                  <a:lnTo>
                    <a:pt x="3819271" y="0"/>
                  </a:lnTo>
                  <a:lnTo>
                    <a:pt x="3733800" y="42799"/>
                  </a:lnTo>
                  <a:lnTo>
                    <a:pt x="3819525" y="85610"/>
                  </a:lnTo>
                  <a:lnTo>
                    <a:pt x="3819525" y="57150"/>
                  </a:lnTo>
                  <a:lnTo>
                    <a:pt x="5400675" y="57150"/>
                  </a:lnTo>
                  <a:lnTo>
                    <a:pt x="5400675" y="85725"/>
                  </a:lnTo>
                  <a:lnTo>
                    <a:pt x="5457736" y="57150"/>
                  </a:lnTo>
                  <a:lnTo>
                    <a:pt x="5486400" y="42799"/>
                  </a:lnTo>
                  <a:close/>
                </a:path>
              </a:pathLst>
            </a:custGeom>
            <a:solidFill>
              <a:srgbClr val="3366FF"/>
            </a:solidFill>
          </p:spPr>
          <p:txBody>
            <a:bodyPr wrap="square" lIns="0" tIns="0" rIns="0" bIns="0" rtlCol="0"/>
            <a:lstStyle/>
            <a:p>
              <a:endParaRPr sz="1050"/>
            </a:p>
          </p:txBody>
        </p:sp>
        <p:sp>
          <p:nvSpPr>
            <p:cNvPr id="8" name="object 8"/>
            <p:cNvSpPr/>
            <p:nvPr/>
          </p:nvSpPr>
          <p:spPr>
            <a:xfrm>
              <a:off x="1752600" y="5715000"/>
              <a:ext cx="2743200" cy="0"/>
            </a:xfrm>
            <a:custGeom>
              <a:avLst/>
              <a:gdLst/>
              <a:ahLst/>
              <a:cxnLst/>
              <a:rect l="l" t="t" r="r" b="b"/>
              <a:pathLst>
                <a:path w="2743200">
                  <a:moveTo>
                    <a:pt x="0" y="0"/>
                  </a:moveTo>
                  <a:lnTo>
                    <a:pt x="2743200" y="0"/>
                  </a:lnTo>
                </a:path>
              </a:pathLst>
            </a:custGeom>
            <a:ln w="28575">
              <a:solidFill>
                <a:srgbClr val="3366FF"/>
              </a:solidFill>
              <a:prstDash val="sysDash"/>
            </a:ln>
          </p:spPr>
          <p:txBody>
            <a:bodyPr wrap="square" lIns="0" tIns="0" rIns="0" bIns="0" rtlCol="0"/>
            <a:lstStyle/>
            <a:p>
              <a:endParaRPr sz="1050"/>
            </a:p>
          </p:txBody>
        </p:sp>
        <p:sp>
          <p:nvSpPr>
            <p:cNvPr id="9" name="object 9"/>
            <p:cNvSpPr/>
            <p:nvPr/>
          </p:nvSpPr>
          <p:spPr>
            <a:xfrm>
              <a:off x="4495799" y="5672137"/>
              <a:ext cx="2819400" cy="85725"/>
            </a:xfrm>
            <a:custGeom>
              <a:avLst/>
              <a:gdLst/>
              <a:ahLst/>
              <a:cxnLst/>
              <a:rect l="l" t="t" r="r" b="b"/>
              <a:pathLst>
                <a:path w="2819400" h="85725">
                  <a:moveTo>
                    <a:pt x="2733675" y="0"/>
                  </a:moveTo>
                  <a:lnTo>
                    <a:pt x="2733675" y="85725"/>
                  </a:lnTo>
                  <a:lnTo>
                    <a:pt x="2790825" y="57150"/>
                  </a:lnTo>
                  <a:lnTo>
                    <a:pt x="2748026" y="57150"/>
                  </a:lnTo>
                  <a:lnTo>
                    <a:pt x="2748026" y="28575"/>
                  </a:lnTo>
                  <a:lnTo>
                    <a:pt x="2790825" y="28575"/>
                  </a:lnTo>
                  <a:lnTo>
                    <a:pt x="2733675" y="0"/>
                  </a:lnTo>
                  <a:close/>
                </a:path>
                <a:path w="2819400" h="85725">
                  <a:moveTo>
                    <a:pt x="2733675" y="28575"/>
                  </a:moveTo>
                  <a:lnTo>
                    <a:pt x="0" y="28575"/>
                  </a:lnTo>
                  <a:lnTo>
                    <a:pt x="0" y="57150"/>
                  </a:lnTo>
                  <a:lnTo>
                    <a:pt x="2733675" y="57150"/>
                  </a:lnTo>
                  <a:lnTo>
                    <a:pt x="2733675" y="28575"/>
                  </a:lnTo>
                  <a:close/>
                </a:path>
                <a:path w="2819400" h="85725">
                  <a:moveTo>
                    <a:pt x="2790825" y="28575"/>
                  </a:moveTo>
                  <a:lnTo>
                    <a:pt x="2748026" y="28575"/>
                  </a:lnTo>
                  <a:lnTo>
                    <a:pt x="2748026" y="57150"/>
                  </a:lnTo>
                  <a:lnTo>
                    <a:pt x="2790825" y="57150"/>
                  </a:lnTo>
                  <a:lnTo>
                    <a:pt x="2819400" y="42862"/>
                  </a:lnTo>
                  <a:lnTo>
                    <a:pt x="2790825" y="28575"/>
                  </a:lnTo>
                  <a:close/>
                </a:path>
              </a:pathLst>
            </a:custGeom>
            <a:solidFill>
              <a:srgbClr val="3366FF"/>
            </a:solidFill>
          </p:spPr>
          <p:txBody>
            <a:bodyPr wrap="square" lIns="0" tIns="0" rIns="0" bIns="0" rtlCol="0"/>
            <a:lstStyle/>
            <a:p>
              <a:endParaRPr sz="1050"/>
            </a:p>
          </p:txBody>
        </p:sp>
        <p:sp>
          <p:nvSpPr>
            <p:cNvPr id="10" name="object 10"/>
            <p:cNvSpPr/>
            <p:nvPr/>
          </p:nvSpPr>
          <p:spPr>
            <a:xfrm>
              <a:off x="3124199" y="4876800"/>
              <a:ext cx="4114800" cy="0"/>
            </a:xfrm>
            <a:custGeom>
              <a:avLst/>
              <a:gdLst/>
              <a:ahLst/>
              <a:cxnLst/>
              <a:rect l="l" t="t" r="r" b="b"/>
              <a:pathLst>
                <a:path w="4114800">
                  <a:moveTo>
                    <a:pt x="0" y="0"/>
                  </a:moveTo>
                  <a:lnTo>
                    <a:pt x="4114800" y="0"/>
                  </a:lnTo>
                </a:path>
              </a:pathLst>
            </a:custGeom>
            <a:ln w="28575">
              <a:solidFill>
                <a:srgbClr val="3366FF"/>
              </a:solidFill>
              <a:prstDash val="sysDash"/>
            </a:ln>
          </p:spPr>
          <p:txBody>
            <a:bodyPr wrap="square" lIns="0" tIns="0" rIns="0" bIns="0" rtlCol="0"/>
            <a:lstStyle/>
            <a:p>
              <a:endParaRPr sz="1050"/>
            </a:p>
          </p:txBody>
        </p:sp>
      </p:grpSp>
      <p:sp>
        <p:nvSpPr>
          <p:cNvPr id="11" name="object 11"/>
          <p:cNvSpPr txBox="1"/>
          <p:nvPr/>
        </p:nvSpPr>
        <p:spPr>
          <a:xfrm>
            <a:off x="3247834" y="1963341"/>
            <a:ext cx="649605" cy="217367"/>
          </a:xfrm>
          <a:prstGeom prst="rect">
            <a:avLst/>
          </a:prstGeom>
        </p:spPr>
        <p:txBody>
          <a:bodyPr vert="horz" wrap="square" lIns="0" tIns="9525" rIns="0" bIns="0" rtlCol="0">
            <a:spAutoFit/>
          </a:bodyPr>
          <a:lstStyle/>
          <a:p>
            <a:pPr marL="9525">
              <a:spcBef>
                <a:spcPts val="75"/>
              </a:spcBef>
            </a:pPr>
            <a:r>
              <a:rPr sz="1350" dirty="0"/>
              <a:t>Rất</a:t>
            </a:r>
            <a:r>
              <a:rPr sz="1350" spc="-23" dirty="0"/>
              <a:t> </a:t>
            </a:r>
            <a:r>
              <a:rPr sz="1350" spc="-15" dirty="0"/>
              <a:t>tươi</a:t>
            </a:r>
            <a:endParaRPr sz="1350"/>
          </a:p>
        </p:txBody>
      </p:sp>
      <p:sp>
        <p:nvSpPr>
          <p:cNvPr id="12" name="object 12"/>
          <p:cNvSpPr txBox="1"/>
          <p:nvPr/>
        </p:nvSpPr>
        <p:spPr>
          <a:xfrm>
            <a:off x="4721066" y="1963341"/>
            <a:ext cx="393859" cy="217367"/>
          </a:xfrm>
          <a:prstGeom prst="rect">
            <a:avLst/>
          </a:prstGeom>
        </p:spPr>
        <p:txBody>
          <a:bodyPr vert="horz" wrap="square" lIns="0" tIns="9525" rIns="0" bIns="0" rtlCol="0">
            <a:spAutoFit/>
          </a:bodyPr>
          <a:lstStyle/>
          <a:p>
            <a:pPr marL="9525">
              <a:spcBef>
                <a:spcPts val="75"/>
              </a:spcBef>
            </a:pPr>
            <a:r>
              <a:rPr sz="1350" spc="-15" dirty="0"/>
              <a:t>Tươi</a:t>
            </a:r>
            <a:endParaRPr sz="1350"/>
          </a:p>
        </p:txBody>
      </p:sp>
      <p:sp>
        <p:nvSpPr>
          <p:cNvPr id="13" name="object 13"/>
          <p:cNvSpPr txBox="1"/>
          <p:nvPr/>
        </p:nvSpPr>
        <p:spPr>
          <a:xfrm>
            <a:off x="5579079" y="1963341"/>
            <a:ext cx="735806" cy="217367"/>
          </a:xfrm>
          <a:prstGeom prst="rect">
            <a:avLst/>
          </a:prstGeom>
        </p:spPr>
        <p:txBody>
          <a:bodyPr vert="horz" wrap="square" lIns="0" tIns="9525" rIns="0" bIns="0" rtlCol="0">
            <a:spAutoFit/>
          </a:bodyPr>
          <a:lstStyle/>
          <a:p>
            <a:pPr marL="9525">
              <a:spcBef>
                <a:spcPts val="75"/>
              </a:spcBef>
            </a:pPr>
            <a:r>
              <a:rPr sz="1350" dirty="0"/>
              <a:t>Kém</a:t>
            </a:r>
            <a:r>
              <a:rPr sz="1350" spc="-19" dirty="0"/>
              <a:t> </a:t>
            </a:r>
            <a:r>
              <a:rPr sz="1350" spc="-15" dirty="0"/>
              <a:t>tươi</a:t>
            </a:r>
            <a:endParaRPr sz="1350"/>
          </a:p>
        </p:txBody>
      </p:sp>
      <p:sp>
        <p:nvSpPr>
          <p:cNvPr id="14" name="object 14"/>
          <p:cNvSpPr txBox="1"/>
          <p:nvPr/>
        </p:nvSpPr>
        <p:spPr>
          <a:xfrm>
            <a:off x="2554128" y="2650093"/>
            <a:ext cx="1063943" cy="217367"/>
          </a:xfrm>
          <a:prstGeom prst="rect">
            <a:avLst/>
          </a:prstGeom>
        </p:spPr>
        <p:txBody>
          <a:bodyPr vert="horz" wrap="square" lIns="0" tIns="9525" rIns="0" bIns="0" rtlCol="0">
            <a:spAutoFit/>
          </a:bodyPr>
          <a:lstStyle/>
          <a:p>
            <a:pPr marL="9525">
              <a:spcBef>
                <a:spcPts val="75"/>
              </a:spcBef>
            </a:pPr>
            <a:r>
              <a:rPr sz="1350" dirty="0"/>
              <a:t>trước</a:t>
            </a:r>
            <a:r>
              <a:rPr sz="1350" spc="-30" dirty="0"/>
              <a:t> </a:t>
            </a:r>
            <a:r>
              <a:rPr sz="1350" dirty="0"/>
              <a:t>tê</a:t>
            </a:r>
            <a:r>
              <a:rPr sz="1350" spc="15" dirty="0"/>
              <a:t> </a:t>
            </a:r>
            <a:r>
              <a:rPr sz="1350" spc="-15" dirty="0"/>
              <a:t>cứng</a:t>
            </a:r>
            <a:endParaRPr sz="1350"/>
          </a:p>
        </p:txBody>
      </p:sp>
      <p:sp>
        <p:nvSpPr>
          <p:cNvPr id="15" name="object 15"/>
          <p:cNvSpPr txBox="1"/>
          <p:nvPr/>
        </p:nvSpPr>
        <p:spPr>
          <a:xfrm>
            <a:off x="3791425" y="2650093"/>
            <a:ext cx="593408" cy="217367"/>
          </a:xfrm>
          <a:prstGeom prst="rect">
            <a:avLst/>
          </a:prstGeom>
        </p:spPr>
        <p:txBody>
          <a:bodyPr vert="horz" wrap="square" lIns="0" tIns="9525" rIns="0" bIns="0" rtlCol="0">
            <a:spAutoFit/>
          </a:bodyPr>
          <a:lstStyle/>
          <a:p>
            <a:pPr marL="9525">
              <a:spcBef>
                <a:spcPts val="75"/>
              </a:spcBef>
            </a:pPr>
            <a:r>
              <a:rPr sz="1350" dirty="0"/>
              <a:t>tê</a:t>
            </a:r>
            <a:r>
              <a:rPr sz="1350" spc="-45" dirty="0"/>
              <a:t> </a:t>
            </a:r>
            <a:r>
              <a:rPr sz="1350" spc="-15" dirty="0"/>
              <a:t>cứng</a:t>
            </a:r>
            <a:endParaRPr sz="1350"/>
          </a:p>
        </p:txBody>
      </p:sp>
      <p:sp>
        <p:nvSpPr>
          <p:cNvPr id="16" name="object 16"/>
          <p:cNvSpPr txBox="1"/>
          <p:nvPr/>
        </p:nvSpPr>
        <p:spPr>
          <a:xfrm>
            <a:off x="5185887" y="2650093"/>
            <a:ext cx="730091" cy="217367"/>
          </a:xfrm>
          <a:prstGeom prst="rect">
            <a:avLst/>
          </a:prstGeom>
        </p:spPr>
        <p:txBody>
          <a:bodyPr vert="horz" wrap="square" lIns="0" tIns="9525" rIns="0" bIns="0" rtlCol="0">
            <a:spAutoFit/>
          </a:bodyPr>
          <a:lstStyle/>
          <a:p>
            <a:pPr marL="9525">
              <a:spcBef>
                <a:spcPts val="75"/>
              </a:spcBef>
            </a:pPr>
            <a:r>
              <a:rPr sz="1350" dirty="0"/>
              <a:t>mềm</a:t>
            </a:r>
            <a:r>
              <a:rPr sz="1350" spc="-8" dirty="0"/>
              <a:t> </a:t>
            </a:r>
            <a:r>
              <a:rPr sz="1350" spc="-19" dirty="0"/>
              <a:t>hóa</a:t>
            </a:r>
            <a:endParaRPr sz="1350"/>
          </a:p>
        </p:txBody>
      </p:sp>
      <p:sp>
        <p:nvSpPr>
          <p:cNvPr id="17" name="object 17"/>
          <p:cNvSpPr txBox="1"/>
          <p:nvPr/>
        </p:nvSpPr>
        <p:spPr>
          <a:xfrm>
            <a:off x="2704433" y="3336846"/>
            <a:ext cx="2681764" cy="866263"/>
          </a:xfrm>
          <a:prstGeom prst="rect">
            <a:avLst/>
          </a:prstGeom>
        </p:spPr>
        <p:txBody>
          <a:bodyPr vert="horz" wrap="square" lIns="0" tIns="9525" rIns="0" bIns="0" rtlCol="0">
            <a:spAutoFit/>
          </a:bodyPr>
          <a:lstStyle/>
          <a:p>
            <a:pPr marL="1067276">
              <a:spcBef>
                <a:spcPts val="75"/>
              </a:spcBef>
            </a:pPr>
            <a:r>
              <a:rPr sz="1350" dirty="0"/>
              <a:t>tác</a:t>
            </a:r>
            <a:r>
              <a:rPr sz="1350" spc="-19" dirty="0"/>
              <a:t> </a:t>
            </a:r>
            <a:r>
              <a:rPr sz="1350" dirty="0"/>
              <a:t>dụng</a:t>
            </a:r>
            <a:r>
              <a:rPr sz="1350" spc="19" dirty="0"/>
              <a:t> </a:t>
            </a:r>
            <a:r>
              <a:rPr sz="1350" dirty="0"/>
              <a:t>tự</a:t>
            </a:r>
            <a:r>
              <a:rPr sz="1350" spc="-68" dirty="0"/>
              <a:t> </a:t>
            </a:r>
            <a:r>
              <a:rPr sz="1350" dirty="0"/>
              <a:t>phân</a:t>
            </a:r>
            <a:r>
              <a:rPr sz="1350" spc="19" dirty="0"/>
              <a:t> </a:t>
            </a:r>
            <a:r>
              <a:rPr sz="1350" spc="-15" dirty="0"/>
              <a:t>giải</a:t>
            </a:r>
            <a:endParaRPr sz="1350"/>
          </a:p>
          <a:p>
            <a:pPr>
              <a:lnSpc>
                <a:spcPct val="100000"/>
              </a:lnSpc>
            </a:pPr>
            <a:endParaRPr sz="1350"/>
          </a:p>
          <a:p>
            <a:pPr>
              <a:spcBef>
                <a:spcPts val="233"/>
              </a:spcBef>
            </a:pPr>
            <a:endParaRPr sz="1350"/>
          </a:p>
          <a:p>
            <a:pPr marL="9525"/>
            <a:r>
              <a:rPr sz="1350" dirty="0"/>
              <a:t>tác</a:t>
            </a:r>
            <a:r>
              <a:rPr sz="1350" spc="-11" dirty="0"/>
              <a:t> </a:t>
            </a:r>
            <a:r>
              <a:rPr sz="1350" dirty="0"/>
              <a:t>dụng</a:t>
            </a:r>
            <a:r>
              <a:rPr sz="1350" spc="23" dirty="0"/>
              <a:t> </a:t>
            </a:r>
            <a:r>
              <a:rPr sz="1350" dirty="0"/>
              <a:t>của</a:t>
            </a:r>
            <a:r>
              <a:rPr sz="1350" spc="-30" dirty="0"/>
              <a:t> </a:t>
            </a:r>
            <a:r>
              <a:rPr sz="1350" dirty="0"/>
              <a:t>vi</a:t>
            </a:r>
            <a:r>
              <a:rPr sz="1350" spc="-26" dirty="0"/>
              <a:t> </a:t>
            </a:r>
            <a:r>
              <a:rPr sz="1350" spc="-15" dirty="0"/>
              <a:t>khuẩn</a:t>
            </a:r>
            <a:endParaRPr sz="1350"/>
          </a:p>
        </p:txBody>
      </p:sp>
      <p:sp>
        <p:nvSpPr>
          <p:cNvPr id="18" name="object 18"/>
          <p:cNvSpPr txBox="1"/>
          <p:nvPr/>
        </p:nvSpPr>
        <p:spPr>
          <a:xfrm>
            <a:off x="2025014" y="1115806"/>
            <a:ext cx="973455" cy="217367"/>
          </a:xfrm>
          <a:prstGeom prst="rect">
            <a:avLst/>
          </a:prstGeom>
        </p:spPr>
        <p:txBody>
          <a:bodyPr vert="horz" wrap="square" lIns="0" tIns="9525" rIns="0" bIns="0" rtlCol="0">
            <a:spAutoFit/>
          </a:bodyPr>
          <a:lstStyle/>
          <a:p>
            <a:pPr marL="9525">
              <a:spcBef>
                <a:spcPts val="75"/>
              </a:spcBef>
            </a:pPr>
            <a:r>
              <a:rPr sz="1350" dirty="0"/>
              <a:t>Bắt</a:t>
            </a:r>
            <a:r>
              <a:rPr sz="1350" spc="-15" dirty="0"/>
              <a:t> </a:t>
            </a:r>
            <a:r>
              <a:rPr sz="1350" dirty="0"/>
              <a:t>đầu</a:t>
            </a:r>
            <a:r>
              <a:rPr sz="1350" spc="-38" dirty="0"/>
              <a:t> </a:t>
            </a:r>
            <a:r>
              <a:rPr sz="1350" spc="-15" dirty="0"/>
              <a:t>chết</a:t>
            </a:r>
            <a:endParaRPr sz="1350"/>
          </a:p>
        </p:txBody>
      </p:sp>
      <p:sp>
        <p:nvSpPr>
          <p:cNvPr id="19" name="object 19"/>
          <p:cNvSpPr txBox="1"/>
          <p:nvPr/>
        </p:nvSpPr>
        <p:spPr>
          <a:xfrm>
            <a:off x="6172675" y="1105090"/>
            <a:ext cx="928688" cy="217367"/>
          </a:xfrm>
          <a:prstGeom prst="rect">
            <a:avLst/>
          </a:prstGeom>
        </p:spPr>
        <p:txBody>
          <a:bodyPr vert="horz" wrap="square" lIns="0" tIns="9525" rIns="0" bIns="0" rtlCol="0">
            <a:spAutoFit/>
          </a:bodyPr>
          <a:lstStyle/>
          <a:p>
            <a:pPr marL="9525">
              <a:spcBef>
                <a:spcPts val="75"/>
              </a:spcBef>
            </a:pPr>
            <a:r>
              <a:rPr sz="1350" dirty="0"/>
              <a:t>Bắt</a:t>
            </a:r>
            <a:r>
              <a:rPr sz="1350" spc="-4" dirty="0"/>
              <a:t> </a:t>
            </a:r>
            <a:r>
              <a:rPr sz="1350" dirty="0"/>
              <a:t>đầu</a:t>
            </a:r>
            <a:r>
              <a:rPr sz="1350" spc="-38" dirty="0"/>
              <a:t> </a:t>
            </a:r>
            <a:r>
              <a:rPr sz="1350" spc="-15" dirty="0"/>
              <a:t>thối</a:t>
            </a:r>
            <a:endParaRPr sz="1350"/>
          </a:p>
        </p:txBody>
      </p:sp>
      <p:sp>
        <p:nvSpPr>
          <p:cNvPr id="20" name="object 20"/>
          <p:cNvSpPr txBox="1"/>
          <p:nvPr/>
        </p:nvSpPr>
        <p:spPr>
          <a:xfrm>
            <a:off x="6987826" y="1916859"/>
            <a:ext cx="664369" cy="217367"/>
          </a:xfrm>
          <a:prstGeom prst="rect">
            <a:avLst/>
          </a:prstGeom>
        </p:spPr>
        <p:txBody>
          <a:bodyPr vert="horz" wrap="square" lIns="0" tIns="9525" rIns="0" bIns="0" rtlCol="0">
            <a:spAutoFit/>
          </a:bodyPr>
          <a:lstStyle/>
          <a:p>
            <a:pPr marL="9525">
              <a:spcBef>
                <a:spcPts val="75"/>
              </a:spcBef>
            </a:pPr>
            <a:r>
              <a:rPr sz="1350" dirty="0"/>
              <a:t>Thối</a:t>
            </a:r>
            <a:r>
              <a:rPr sz="1350" spc="-34" dirty="0"/>
              <a:t> </a:t>
            </a:r>
            <a:r>
              <a:rPr sz="1350" spc="-19" dirty="0"/>
              <a:t>rữa</a:t>
            </a:r>
            <a:endParaRPr sz="1350"/>
          </a:p>
        </p:txBody>
      </p:sp>
      <p:sp>
        <p:nvSpPr>
          <p:cNvPr id="21" name="object 21"/>
          <p:cNvSpPr txBox="1"/>
          <p:nvPr/>
        </p:nvSpPr>
        <p:spPr>
          <a:xfrm>
            <a:off x="1681638" y="1906191"/>
            <a:ext cx="415290" cy="217367"/>
          </a:xfrm>
          <a:prstGeom prst="rect">
            <a:avLst/>
          </a:prstGeom>
        </p:spPr>
        <p:txBody>
          <a:bodyPr vert="horz" wrap="square" lIns="0" tIns="9525" rIns="0" bIns="0" rtlCol="0">
            <a:spAutoFit/>
          </a:bodyPr>
          <a:lstStyle/>
          <a:p>
            <a:pPr marL="9525">
              <a:spcBef>
                <a:spcPts val="75"/>
              </a:spcBef>
            </a:pPr>
            <a:r>
              <a:rPr sz="1350" spc="-15" dirty="0"/>
              <a:t>Sống</a:t>
            </a:r>
            <a:endParaRPr sz="1350"/>
          </a:p>
        </p:txBody>
      </p:sp>
      <p:grpSp>
        <p:nvGrpSpPr>
          <p:cNvPr id="22" name="object 22"/>
          <p:cNvGrpSpPr/>
          <p:nvPr/>
        </p:nvGrpSpPr>
        <p:grpSpPr>
          <a:xfrm>
            <a:off x="1257300" y="2171700"/>
            <a:ext cx="6629400" cy="2314575"/>
            <a:chOff x="152400" y="2895600"/>
            <a:chExt cx="8839200" cy="3086100"/>
          </a:xfrm>
        </p:grpSpPr>
        <p:pic>
          <p:nvPicPr>
            <p:cNvPr id="23" name="object 23"/>
            <p:cNvPicPr/>
            <p:nvPr/>
          </p:nvPicPr>
          <p:blipFill>
            <a:blip r:embed="rId2" cstate="print"/>
            <a:stretch>
              <a:fillRect/>
            </a:stretch>
          </p:blipFill>
          <p:spPr>
            <a:xfrm>
              <a:off x="152400" y="4495800"/>
              <a:ext cx="1524000" cy="1409700"/>
            </a:xfrm>
            <a:prstGeom prst="rect">
              <a:avLst/>
            </a:prstGeom>
          </p:spPr>
        </p:pic>
        <p:pic>
          <p:nvPicPr>
            <p:cNvPr id="24" name="object 24"/>
            <p:cNvPicPr/>
            <p:nvPr/>
          </p:nvPicPr>
          <p:blipFill>
            <a:blip r:embed="rId3" cstate="print"/>
            <a:stretch>
              <a:fillRect/>
            </a:stretch>
          </p:blipFill>
          <p:spPr>
            <a:xfrm>
              <a:off x="7467600" y="2895600"/>
              <a:ext cx="1524000" cy="1485900"/>
            </a:xfrm>
            <a:prstGeom prst="rect">
              <a:avLst/>
            </a:prstGeom>
          </p:spPr>
        </p:pic>
        <p:pic>
          <p:nvPicPr>
            <p:cNvPr id="25" name="object 25"/>
            <p:cNvPicPr/>
            <p:nvPr/>
          </p:nvPicPr>
          <p:blipFill>
            <a:blip r:embed="rId4" cstate="print"/>
            <a:stretch>
              <a:fillRect/>
            </a:stretch>
          </p:blipFill>
          <p:spPr>
            <a:xfrm>
              <a:off x="152400" y="2971800"/>
              <a:ext cx="1524000" cy="1409700"/>
            </a:xfrm>
            <a:prstGeom prst="rect">
              <a:avLst/>
            </a:prstGeom>
          </p:spPr>
        </p:pic>
        <p:pic>
          <p:nvPicPr>
            <p:cNvPr id="26" name="object 26"/>
            <p:cNvPicPr/>
            <p:nvPr/>
          </p:nvPicPr>
          <p:blipFill>
            <a:blip r:embed="rId5" cstate="print"/>
            <a:stretch>
              <a:fillRect/>
            </a:stretch>
          </p:blipFill>
          <p:spPr>
            <a:xfrm>
              <a:off x="7467600" y="4495800"/>
              <a:ext cx="1524000" cy="1485900"/>
            </a:xfrm>
            <a:prstGeom prst="rect">
              <a:avLst/>
            </a:prstGeom>
          </p:spPr>
        </p:pic>
      </p:gr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485900" y="213498"/>
            <a:ext cx="6172200" cy="567495"/>
          </a:xfrm>
          <a:prstGeom prst="rect">
            <a:avLst/>
          </a:prstGeom>
        </p:spPr>
        <p:txBody>
          <a:bodyPr spcFirstLastPara="1" vert="horz" wrap="square" lIns="0" tIns="183547" rIns="0" bIns="0" rtlCol="0" anchor="ctr" anchorCtr="0">
            <a:spAutoFit/>
          </a:bodyPr>
          <a:lstStyle/>
          <a:p>
            <a:pPr marL="9525" algn="ctr">
              <a:spcBef>
                <a:spcPts val="94"/>
              </a:spcBef>
            </a:pPr>
            <a:r>
              <a:rPr sz="2400" b="1" dirty="0" err="1">
                <a:solidFill>
                  <a:schemeClr val="accent1">
                    <a:lumMod val="50000"/>
                  </a:schemeClr>
                </a:solidFill>
              </a:rPr>
              <a:t>Kỹ</a:t>
            </a:r>
            <a:r>
              <a:rPr sz="2400" b="1" dirty="0">
                <a:solidFill>
                  <a:schemeClr val="accent1">
                    <a:lumMod val="50000"/>
                  </a:schemeClr>
                </a:solidFill>
              </a:rPr>
              <a:t> thuật lạnh đông thuỷ sản</a:t>
            </a:r>
          </a:p>
        </p:txBody>
      </p:sp>
      <p:sp>
        <p:nvSpPr>
          <p:cNvPr id="3" name="object 3"/>
          <p:cNvSpPr txBox="1"/>
          <p:nvPr/>
        </p:nvSpPr>
        <p:spPr>
          <a:xfrm>
            <a:off x="868488" y="1218653"/>
            <a:ext cx="7349206" cy="3276153"/>
          </a:xfrm>
          <a:prstGeom prst="rect">
            <a:avLst/>
          </a:prstGeom>
        </p:spPr>
        <p:txBody>
          <a:bodyPr vert="horz" wrap="square" lIns="0" tIns="9525" rIns="0" bIns="0" rtlCol="0">
            <a:spAutoFit/>
          </a:bodyPr>
          <a:lstStyle/>
          <a:p>
            <a:pPr marL="19050" lvl="2">
              <a:spcBef>
                <a:spcPts val="600"/>
              </a:spcBef>
              <a:tabLst>
                <a:tab pos="446723" algn="l"/>
              </a:tabLst>
            </a:pPr>
            <a:r>
              <a:rPr sz="1350" b="1" i="1" dirty="0">
                <a:solidFill>
                  <a:srgbClr val="382BE4"/>
                </a:solidFill>
              </a:rPr>
              <a:t>Mục</a:t>
            </a:r>
            <a:r>
              <a:rPr sz="1350" b="1" i="1" spc="-4" dirty="0">
                <a:solidFill>
                  <a:srgbClr val="382BE4"/>
                </a:solidFill>
              </a:rPr>
              <a:t> </a:t>
            </a:r>
            <a:r>
              <a:rPr sz="1350" b="1" i="1" dirty="0">
                <a:solidFill>
                  <a:srgbClr val="382BE4"/>
                </a:solidFill>
              </a:rPr>
              <a:t>đích</a:t>
            </a:r>
            <a:r>
              <a:rPr sz="1350" b="1" i="1" spc="-11" dirty="0">
                <a:solidFill>
                  <a:srgbClr val="382BE4"/>
                </a:solidFill>
              </a:rPr>
              <a:t> </a:t>
            </a:r>
            <a:r>
              <a:rPr sz="1350" b="1" i="1" dirty="0">
                <a:solidFill>
                  <a:srgbClr val="382BE4"/>
                </a:solidFill>
              </a:rPr>
              <a:t>của</a:t>
            </a:r>
            <a:r>
              <a:rPr sz="1350" b="1" i="1" spc="4" dirty="0">
                <a:solidFill>
                  <a:srgbClr val="382BE4"/>
                </a:solidFill>
              </a:rPr>
              <a:t> </a:t>
            </a:r>
            <a:r>
              <a:rPr sz="1350" b="1" i="1" dirty="0">
                <a:solidFill>
                  <a:srgbClr val="382BE4"/>
                </a:solidFill>
              </a:rPr>
              <a:t>quá</a:t>
            </a:r>
            <a:r>
              <a:rPr sz="1350" b="1" i="1" spc="-49" dirty="0">
                <a:solidFill>
                  <a:srgbClr val="382BE4"/>
                </a:solidFill>
              </a:rPr>
              <a:t> </a:t>
            </a:r>
            <a:r>
              <a:rPr sz="1350" b="1" i="1" dirty="0">
                <a:solidFill>
                  <a:srgbClr val="382BE4"/>
                </a:solidFill>
              </a:rPr>
              <a:t>trình</a:t>
            </a:r>
            <a:r>
              <a:rPr sz="1350" b="1" i="1" spc="-15" dirty="0">
                <a:solidFill>
                  <a:srgbClr val="382BE4"/>
                </a:solidFill>
              </a:rPr>
              <a:t> </a:t>
            </a:r>
            <a:r>
              <a:rPr sz="1350" b="1" i="1" dirty="0">
                <a:solidFill>
                  <a:srgbClr val="382BE4"/>
                </a:solidFill>
              </a:rPr>
              <a:t>lạnh</a:t>
            </a:r>
            <a:r>
              <a:rPr sz="1350" b="1" i="1" spc="-11" dirty="0">
                <a:solidFill>
                  <a:srgbClr val="382BE4"/>
                </a:solidFill>
              </a:rPr>
              <a:t> </a:t>
            </a:r>
            <a:r>
              <a:rPr sz="1350" b="1" i="1" spc="-15" dirty="0">
                <a:solidFill>
                  <a:srgbClr val="382BE4"/>
                </a:solidFill>
              </a:rPr>
              <a:t>đông</a:t>
            </a:r>
            <a:endParaRPr sz="1350" dirty="0"/>
          </a:p>
          <a:p>
            <a:pPr marL="344488" lvl="3" indent="-106363">
              <a:spcBef>
                <a:spcPts val="600"/>
              </a:spcBef>
              <a:buChar char="-"/>
            </a:pPr>
            <a:r>
              <a:rPr sz="1350" dirty="0" err="1"/>
              <a:t>Hạ</a:t>
            </a:r>
            <a:r>
              <a:rPr sz="1350" spc="-49" dirty="0"/>
              <a:t> </a:t>
            </a:r>
            <a:r>
              <a:rPr sz="1350" dirty="0"/>
              <a:t>nhiệt</a:t>
            </a:r>
            <a:r>
              <a:rPr sz="1350" spc="41" dirty="0"/>
              <a:t> </a:t>
            </a:r>
            <a:r>
              <a:rPr sz="1350" dirty="0"/>
              <a:t>độ</a:t>
            </a:r>
            <a:r>
              <a:rPr sz="1350" spc="-38" dirty="0"/>
              <a:t> </a:t>
            </a:r>
            <a:r>
              <a:rPr sz="1350" dirty="0"/>
              <a:t>xuống</a:t>
            </a:r>
            <a:r>
              <a:rPr sz="1350" spc="8" dirty="0"/>
              <a:t> </a:t>
            </a:r>
            <a:r>
              <a:rPr sz="1350" dirty="0"/>
              <a:t>thấp</a:t>
            </a:r>
            <a:r>
              <a:rPr sz="1350" spc="-41" dirty="0"/>
              <a:t> </a:t>
            </a:r>
            <a:r>
              <a:rPr sz="1350" dirty="0"/>
              <a:t>nhằm</a:t>
            </a:r>
            <a:r>
              <a:rPr sz="1350" spc="26" dirty="0"/>
              <a:t> </a:t>
            </a:r>
            <a:r>
              <a:rPr sz="1350" dirty="0"/>
              <a:t>làm</a:t>
            </a:r>
            <a:r>
              <a:rPr sz="1350" spc="-23" dirty="0"/>
              <a:t> </a:t>
            </a:r>
            <a:r>
              <a:rPr sz="1350" dirty="0"/>
              <a:t>chậm</a:t>
            </a:r>
            <a:r>
              <a:rPr sz="1350" spc="26" dirty="0"/>
              <a:t> </a:t>
            </a:r>
            <a:r>
              <a:rPr sz="1350" dirty="0"/>
              <a:t>lại</a:t>
            </a:r>
            <a:r>
              <a:rPr sz="1350" spc="-41" dirty="0"/>
              <a:t> </a:t>
            </a:r>
            <a:r>
              <a:rPr sz="1350" dirty="0"/>
              <a:t>sự</a:t>
            </a:r>
            <a:r>
              <a:rPr sz="1350" spc="-30" dirty="0"/>
              <a:t> </a:t>
            </a:r>
            <a:r>
              <a:rPr sz="1350" dirty="0"/>
              <a:t>ươn</a:t>
            </a:r>
            <a:r>
              <a:rPr sz="1350" spc="-38" dirty="0"/>
              <a:t> </a:t>
            </a:r>
            <a:r>
              <a:rPr sz="1350" spc="-15" dirty="0"/>
              <a:t>hỏng</a:t>
            </a:r>
            <a:endParaRPr sz="1350" dirty="0"/>
          </a:p>
          <a:p>
            <a:pPr marL="344488" marR="82391" lvl="3" indent="-106363">
              <a:lnSpc>
                <a:spcPct val="100800"/>
              </a:lnSpc>
              <a:spcBef>
                <a:spcPts val="600"/>
              </a:spcBef>
              <a:buChar char="-"/>
            </a:pPr>
            <a:r>
              <a:rPr sz="1350" dirty="0"/>
              <a:t>Sản</a:t>
            </a:r>
            <a:r>
              <a:rPr sz="1350" spc="-49" dirty="0"/>
              <a:t> </a:t>
            </a:r>
            <a:r>
              <a:rPr sz="1350" dirty="0"/>
              <a:t>phẩm</a:t>
            </a:r>
            <a:r>
              <a:rPr sz="1350" spc="26" dirty="0"/>
              <a:t> </a:t>
            </a:r>
            <a:r>
              <a:rPr sz="1350" dirty="0"/>
              <a:t>được</a:t>
            </a:r>
            <a:r>
              <a:rPr sz="1350" spc="-71" dirty="0"/>
              <a:t> </a:t>
            </a:r>
            <a:r>
              <a:rPr sz="1350" dirty="0"/>
              <a:t>tan</a:t>
            </a:r>
            <a:r>
              <a:rPr sz="1350" spc="-41" dirty="0"/>
              <a:t> </a:t>
            </a:r>
            <a:r>
              <a:rPr sz="1350" dirty="0"/>
              <a:t>giá</a:t>
            </a:r>
            <a:r>
              <a:rPr sz="1350" spc="11" dirty="0"/>
              <a:t> </a:t>
            </a:r>
            <a:r>
              <a:rPr sz="1350" dirty="0"/>
              <a:t>sau</a:t>
            </a:r>
            <a:r>
              <a:rPr sz="1350" spc="-41" dirty="0"/>
              <a:t> </a:t>
            </a:r>
            <a:r>
              <a:rPr sz="1350" dirty="0"/>
              <a:t>thời</a:t>
            </a:r>
            <a:r>
              <a:rPr sz="1350" spc="-38" dirty="0"/>
              <a:t> </a:t>
            </a:r>
            <a:r>
              <a:rPr sz="1350" dirty="0"/>
              <a:t>gian</a:t>
            </a:r>
            <a:r>
              <a:rPr sz="1350" spc="8" dirty="0"/>
              <a:t> </a:t>
            </a:r>
            <a:r>
              <a:rPr sz="1350" dirty="0"/>
              <a:t>bảo</a:t>
            </a:r>
            <a:r>
              <a:rPr sz="1350" spc="11" dirty="0"/>
              <a:t> </a:t>
            </a:r>
            <a:r>
              <a:rPr sz="1350" dirty="0"/>
              <a:t>quản</a:t>
            </a:r>
            <a:r>
              <a:rPr sz="1350" spc="11" dirty="0"/>
              <a:t> </a:t>
            </a:r>
            <a:r>
              <a:rPr sz="1350" dirty="0"/>
              <a:t>lạnh</a:t>
            </a:r>
            <a:r>
              <a:rPr sz="1350" spc="11" dirty="0"/>
              <a:t> </a:t>
            </a:r>
            <a:r>
              <a:rPr sz="1350" dirty="0"/>
              <a:t>đông</a:t>
            </a:r>
            <a:r>
              <a:rPr sz="1350" spc="11" dirty="0"/>
              <a:t> </a:t>
            </a:r>
            <a:r>
              <a:rPr sz="1350" dirty="0"/>
              <a:t>có</a:t>
            </a:r>
            <a:r>
              <a:rPr sz="1350" spc="-41" dirty="0"/>
              <a:t> </a:t>
            </a:r>
            <a:r>
              <a:rPr sz="1350" spc="-15" dirty="0"/>
              <a:t>chất </a:t>
            </a:r>
            <a:r>
              <a:rPr sz="1350" dirty="0"/>
              <a:t>lượng</a:t>
            </a:r>
            <a:r>
              <a:rPr sz="1350" spc="-60" dirty="0"/>
              <a:t> </a:t>
            </a:r>
            <a:r>
              <a:rPr sz="1350" dirty="0"/>
              <a:t>gần</a:t>
            </a:r>
            <a:r>
              <a:rPr sz="1350" spc="-4" dirty="0"/>
              <a:t> </a:t>
            </a:r>
            <a:r>
              <a:rPr sz="1350" dirty="0"/>
              <a:t>giống</a:t>
            </a:r>
            <a:r>
              <a:rPr sz="1350" spc="-4" dirty="0"/>
              <a:t> </a:t>
            </a:r>
            <a:r>
              <a:rPr sz="1350" dirty="0"/>
              <a:t>với</a:t>
            </a:r>
            <a:r>
              <a:rPr sz="1350" spc="-53" dirty="0"/>
              <a:t> </a:t>
            </a:r>
            <a:r>
              <a:rPr sz="1350" dirty="0"/>
              <a:t>nguyên</a:t>
            </a:r>
            <a:r>
              <a:rPr sz="1350" spc="-4" dirty="0"/>
              <a:t> </a:t>
            </a:r>
            <a:r>
              <a:rPr sz="1350" dirty="0"/>
              <a:t>liệu</a:t>
            </a:r>
            <a:r>
              <a:rPr sz="1350" spc="-4" dirty="0"/>
              <a:t> </a:t>
            </a:r>
            <a:r>
              <a:rPr sz="1350" dirty="0"/>
              <a:t>ban </a:t>
            </a:r>
            <a:r>
              <a:rPr sz="1350" spc="-15" dirty="0"/>
              <a:t>đầu.</a:t>
            </a:r>
            <a:endParaRPr sz="1350" dirty="0"/>
          </a:p>
          <a:p>
            <a:pPr marL="133350">
              <a:spcBef>
                <a:spcPts val="600"/>
              </a:spcBef>
            </a:pPr>
            <a:r>
              <a:rPr sz="1350" dirty="0"/>
              <a:t>Bảo</a:t>
            </a:r>
            <a:r>
              <a:rPr sz="1350" spc="-45" dirty="0"/>
              <a:t> </a:t>
            </a:r>
            <a:r>
              <a:rPr sz="1350" dirty="0"/>
              <a:t>quản</a:t>
            </a:r>
            <a:r>
              <a:rPr sz="1350" spc="11" dirty="0"/>
              <a:t> </a:t>
            </a:r>
            <a:r>
              <a:rPr sz="1350" dirty="0"/>
              <a:t>lạnh</a:t>
            </a:r>
            <a:r>
              <a:rPr sz="1350" spc="11" dirty="0"/>
              <a:t> </a:t>
            </a:r>
            <a:r>
              <a:rPr sz="1350" dirty="0"/>
              <a:t>và</a:t>
            </a:r>
            <a:r>
              <a:rPr sz="1350" spc="-34" dirty="0"/>
              <a:t> </a:t>
            </a:r>
            <a:r>
              <a:rPr sz="1350" dirty="0"/>
              <a:t>lạnh</a:t>
            </a:r>
            <a:r>
              <a:rPr sz="1350" spc="11" dirty="0"/>
              <a:t> </a:t>
            </a:r>
            <a:r>
              <a:rPr sz="1350" dirty="0"/>
              <a:t>đông</a:t>
            </a:r>
            <a:r>
              <a:rPr sz="1350" spc="11" dirty="0"/>
              <a:t> </a:t>
            </a:r>
            <a:r>
              <a:rPr sz="1350" dirty="0"/>
              <a:t>thường</a:t>
            </a:r>
            <a:r>
              <a:rPr sz="1350" spc="-38" dirty="0"/>
              <a:t> </a:t>
            </a:r>
            <a:r>
              <a:rPr sz="1350" dirty="0"/>
              <a:t>được</a:t>
            </a:r>
            <a:r>
              <a:rPr sz="1350" spc="-19" dirty="0"/>
              <a:t> </a:t>
            </a:r>
            <a:r>
              <a:rPr sz="1350" dirty="0"/>
              <a:t>áp</a:t>
            </a:r>
            <a:r>
              <a:rPr sz="1350" spc="-38" dirty="0"/>
              <a:t> </a:t>
            </a:r>
            <a:r>
              <a:rPr sz="1350" dirty="0"/>
              <a:t>dụng</a:t>
            </a:r>
            <a:r>
              <a:rPr sz="1350" spc="15" dirty="0"/>
              <a:t> </a:t>
            </a:r>
            <a:r>
              <a:rPr sz="1350" dirty="0"/>
              <a:t>khi</a:t>
            </a:r>
            <a:r>
              <a:rPr sz="1350" spc="11" dirty="0"/>
              <a:t> </a:t>
            </a:r>
            <a:r>
              <a:rPr sz="1350" dirty="0"/>
              <a:t>thủy</a:t>
            </a:r>
            <a:r>
              <a:rPr sz="1350" spc="-19" dirty="0"/>
              <a:t> </a:t>
            </a:r>
            <a:r>
              <a:rPr sz="1350" dirty="0"/>
              <a:t>sản</a:t>
            </a:r>
            <a:r>
              <a:rPr sz="1350" spc="-38" dirty="0"/>
              <a:t> </a:t>
            </a:r>
            <a:r>
              <a:rPr sz="1350" dirty="0" err="1"/>
              <a:t>xuất</a:t>
            </a:r>
            <a:r>
              <a:rPr sz="1350" dirty="0"/>
              <a:t> </a:t>
            </a:r>
            <a:r>
              <a:rPr sz="1350" spc="-8" dirty="0" err="1"/>
              <a:t>khẩu</a:t>
            </a:r>
            <a:endParaRPr lang="en-US" sz="1350" spc="-8" dirty="0"/>
          </a:p>
          <a:p>
            <a:pPr marL="133350">
              <a:spcBef>
                <a:spcPts val="600"/>
              </a:spcBef>
            </a:pPr>
            <a:r>
              <a:rPr sz="1350" b="1" i="1" dirty="0">
                <a:solidFill>
                  <a:srgbClr val="382BE4"/>
                </a:solidFill>
              </a:rPr>
              <a:t>Tiến</a:t>
            </a:r>
            <a:r>
              <a:rPr sz="1350" b="1" i="1" spc="-19" dirty="0">
                <a:solidFill>
                  <a:srgbClr val="382BE4"/>
                </a:solidFill>
              </a:rPr>
              <a:t> </a:t>
            </a:r>
            <a:r>
              <a:rPr sz="1350" b="1" i="1" dirty="0">
                <a:solidFill>
                  <a:srgbClr val="382BE4"/>
                </a:solidFill>
              </a:rPr>
              <a:t>trình</a:t>
            </a:r>
            <a:r>
              <a:rPr sz="1350" b="1" i="1" spc="-15" dirty="0">
                <a:solidFill>
                  <a:srgbClr val="382BE4"/>
                </a:solidFill>
              </a:rPr>
              <a:t> </a:t>
            </a:r>
            <a:r>
              <a:rPr sz="1350" b="1" i="1" dirty="0">
                <a:solidFill>
                  <a:srgbClr val="382BE4"/>
                </a:solidFill>
              </a:rPr>
              <a:t>lạnh</a:t>
            </a:r>
            <a:r>
              <a:rPr sz="1350" b="1" i="1" spc="-15" dirty="0">
                <a:solidFill>
                  <a:srgbClr val="382BE4"/>
                </a:solidFill>
              </a:rPr>
              <a:t> đông</a:t>
            </a:r>
            <a:endParaRPr sz="1350" dirty="0"/>
          </a:p>
          <a:p>
            <a:pPr marL="19050">
              <a:spcBef>
                <a:spcPts val="600"/>
              </a:spcBef>
            </a:pPr>
            <a:r>
              <a:rPr sz="1350" dirty="0"/>
              <a:t>Nhiệt</a:t>
            </a:r>
            <a:r>
              <a:rPr sz="1350" spc="53" dirty="0"/>
              <a:t> </a:t>
            </a:r>
            <a:r>
              <a:rPr sz="1350" dirty="0"/>
              <a:t>động</a:t>
            </a:r>
            <a:r>
              <a:rPr sz="1350" spc="26" dirty="0"/>
              <a:t> </a:t>
            </a:r>
            <a:r>
              <a:rPr sz="1350" dirty="0"/>
              <a:t>học</a:t>
            </a:r>
            <a:r>
              <a:rPr sz="1350" spc="45" dirty="0"/>
              <a:t> </a:t>
            </a:r>
            <a:r>
              <a:rPr sz="1350" dirty="0" err="1"/>
              <a:t>trong</a:t>
            </a:r>
            <a:r>
              <a:rPr sz="1350" spc="30" dirty="0"/>
              <a:t> </a:t>
            </a:r>
            <a:r>
              <a:rPr sz="1350" dirty="0" err="1"/>
              <a:t>q</a:t>
            </a:r>
            <a:r>
              <a:rPr lang="en-US" sz="1350" dirty="0" err="1"/>
              <a:t>uá</a:t>
            </a:r>
            <a:r>
              <a:rPr sz="1350" spc="26" dirty="0"/>
              <a:t> </a:t>
            </a:r>
            <a:r>
              <a:rPr sz="1350" dirty="0"/>
              <a:t>trình</a:t>
            </a:r>
            <a:r>
              <a:rPr sz="1350" spc="26" dirty="0"/>
              <a:t> </a:t>
            </a:r>
            <a:r>
              <a:rPr sz="1350" dirty="0"/>
              <a:t>lạnh</a:t>
            </a:r>
            <a:r>
              <a:rPr sz="1350" spc="30" dirty="0"/>
              <a:t> </a:t>
            </a:r>
            <a:r>
              <a:rPr sz="1350" dirty="0"/>
              <a:t>đông</a:t>
            </a:r>
            <a:r>
              <a:rPr sz="1350" spc="26" dirty="0"/>
              <a:t> </a:t>
            </a:r>
            <a:r>
              <a:rPr sz="1350" dirty="0"/>
              <a:t>thực</a:t>
            </a:r>
            <a:r>
              <a:rPr sz="1350" spc="45" dirty="0"/>
              <a:t> </a:t>
            </a:r>
            <a:r>
              <a:rPr sz="1350" dirty="0"/>
              <a:t>phẩm</a:t>
            </a:r>
            <a:r>
              <a:rPr sz="1350" spc="45" dirty="0"/>
              <a:t> </a:t>
            </a:r>
            <a:r>
              <a:rPr sz="1350" dirty="0"/>
              <a:t>dựa</a:t>
            </a:r>
            <a:r>
              <a:rPr sz="1350" spc="23" dirty="0"/>
              <a:t> </a:t>
            </a:r>
            <a:r>
              <a:rPr sz="1350" dirty="0"/>
              <a:t>vào</a:t>
            </a:r>
            <a:r>
              <a:rPr sz="1350" spc="30" dirty="0"/>
              <a:t> </a:t>
            </a:r>
            <a:r>
              <a:rPr sz="1350" dirty="0"/>
              <a:t>sự</a:t>
            </a:r>
            <a:r>
              <a:rPr sz="1350" spc="41" dirty="0"/>
              <a:t> </a:t>
            </a:r>
            <a:r>
              <a:rPr sz="1350" dirty="0"/>
              <a:t>biến</a:t>
            </a:r>
            <a:r>
              <a:rPr sz="1350" spc="26" dirty="0"/>
              <a:t> </a:t>
            </a:r>
            <a:r>
              <a:rPr sz="1350" dirty="0"/>
              <a:t>đổi</a:t>
            </a:r>
            <a:r>
              <a:rPr sz="1350" spc="30" dirty="0"/>
              <a:t> </a:t>
            </a:r>
            <a:r>
              <a:rPr sz="1350" spc="-15" dirty="0"/>
              <a:t>tính</a:t>
            </a:r>
            <a:endParaRPr sz="1350" dirty="0"/>
          </a:p>
          <a:p>
            <a:pPr marL="19050">
              <a:spcBef>
                <a:spcPts val="600"/>
              </a:spcBef>
            </a:pPr>
            <a:r>
              <a:rPr sz="1350" dirty="0"/>
              <a:t>chất</a:t>
            </a:r>
            <a:r>
              <a:rPr sz="1350" spc="-11" dirty="0"/>
              <a:t> </a:t>
            </a:r>
            <a:r>
              <a:rPr sz="1350" dirty="0"/>
              <a:t>của</a:t>
            </a:r>
            <a:r>
              <a:rPr sz="1350" spc="-34" dirty="0"/>
              <a:t> </a:t>
            </a:r>
            <a:r>
              <a:rPr sz="1350" dirty="0"/>
              <a:t>nước</a:t>
            </a:r>
            <a:r>
              <a:rPr sz="1350" spc="-15" dirty="0"/>
              <a:t> </a:t>
            </a:r>
            <a:r>
              <a:rPr sz="1350" dirty="0"/>
              <a:t>trong</a:t>
            </a:r>
            <a:r>
              <a:rPr sz="1350" spc="-38" dirty="0"/>
              <a:t> </a:t>
            </a:r>
            <a:r>
              <a:rPr sz="1350" dirty="0"/>
              <a:t>sản</a:t>
            </a:r>
            <a:r>
              <a:rPr sz="1350" spc="15" dirty="0"/>
              <a:t> </a:t>
            </a:r>
            <a:r>
              <a:rPr sz="1350" dirty="0"/>
              <a:t>phẩm</a:t>
            </a:r>
            <a:r>
              <a:rPr sz="1350" spc="-15" dirty="0"/>
              <a:t> </a:t>
            </a:r>
            <a:r>
              <a:rPr sz="1350" dirty="0"/>
              <a:t>do</a:t>
            </a:r>
            <a:r>
              <a:rPr sz="1350" spc="11" dirty="0"/>
              <a:t> </a:t>
            </a:r>
            <a:r>
              <a:rPr sz="1350" dirty="0"/>
              <a:t>tác</a:t>
            </a:r>
            <a:r>
              <a:rPr sz="1350" spc="-71" dirty="0"/>
              <a:t> </a:t>
            </a:r>
            <a:r>
              <a:rPr sz="1350" dirty="0"/>
              <a:t>động</a:t>
            </a:r>
            <a:r>
              <a:rPr sz="1350" spc="19" dirty="0"/>
              <a:t> </a:t>
            </a:r>
            <a:r>
              <a:rPr sz="1350" dirty="0"/>
              <a:t>của</a:t>
            </a:r>
            <a:r>
              <a:rPr sz="1350" spc="15" dirty="0"/>
              <a:t> </a:t>
            </a:r>
            <a:r>
              <a:rPr sz="1350" dirty="0"/>
              <a:t>nhiệt</a:t>
            </a:r>
            <a:r>
              <a:rPr sz="1350" spc="-4" dirty="0"/>
              <a:t> </a:t>
            </a:r>
            <a:r>
              <a:rPr sz="1350" dirty="0"/>
              <a:t>độ</a:t>
            </a:r>
            <a:r>
              <a:rPr sz="1350" spc="19" dirty="0"/>
              <a:t> </a:t>
            </a:r>
            <a:r>
              <a:rPr sz="1350" spc="-8" dirty="0"/>
              <a:t>thấp.</a:t>
            </a:r>
            <a:endParaRPr sz="1350" dirty="0"/>
          </a:p>
          <a:p>
            <a:pPr marL="125730" lvl="3" indent="-106680">
              <a:spcBef>
                <a:spcPts val="600"/>
              </a:spcBef>
              <a:buChar char="-"/>
              <a:tabLst>
                <a:tab pos="125730" algn="l"/>
              </a:tabLst>
            </a:pPr>
            <a:r>
              <a:rPr sz="1350" dirty="0"/>
              <a:t>Lạnh</a:t>
            </a:r>
            <a:r>
              <a:rPr sz="1350" spc="4" dirty="0"/>
              <a:t> </a:t>
            </a:r>
            <a:r>
              <a:rPr sz="1350" dirty="0"/>
              <a:t>đông</a:t>
            </a:r>
            <a:r>
              <a:rPr sz="1350" spc="11" dirty="0"/>
              <a:t> </a:t>
            </a:r>
            <a:r>
              <a:rPr sz="1350" dirty="0"/>
              <a:t>là</a:t>
            </a:r>
            <a:r>
              <a:rPr sz="1350" spc="-38" dirty="0"/>
              <a:t> </a:t>
            </a:r>
            <a:r>
              <a:rPr sz="1350" dirty="0"/>
              <a:t>tiến</a:t>
            </a:r>
            <a:r>
              <a:rPr sz="1350" spc="-41" dirty="0"/>
              <a:t> </a:t>
            </a:r>
            <a:r>
              <a:rPr sz="1350" dirty="0"/>
              <a:t>trình</a:t>
            </a:r>
            <a:r>
              <a:rPr sz="1350" spc="-38" dirty="0"/>
              <a:t> </a:t>
            </a:r>
            <a:r>
              <a:rPr sz="1350" dirty="0"/>
              <a:t>chuyển</a:t>
            </a:r>
            <a:r>
              <a:rPr sz="1350" spc="11" dirty="0"/>
              <a:t> </a:t>
            </a:r>
            <a:r>
              <a:rPr sz="1350" dirty="0"/>
              <a:t>đổi</a:t>
            </a:r>
            <a:r>
              <a:rPr sz="1350" spc="11" dirty="0"/>
              <a:t> </a:t>
            </a:r>
            <a:r>
              <a:rPr sz="1350" dirty="0"/>
              <a:t>hầu</a:t>
            </a:r>
            <a:r>
              <a:rPr sz="1350" spc="-38" dirty="0"/>
              <a:t> </a:t>
            </a:r>
            <a:r>
              <a:rPr sz="1350" dirty="0"/>
              <a:t>hết</a:t>
            </a:r>
            <a:r>
              <a:rPr sz="1350" spc="-8" dirty="0"/>
              <a:t> </a:t>
            </a:r>
            <a:r>
              <a:rPr sz="1350" dirty="0"/>
              <a:t>lượng</a:t>
            </a:r>
            <a:r>
              <a:rPr sz="1350" spc="11" dirty="0"/>
              <a:t> </a:t>
            </a:r>
            <a:r>
              <a:rPr sz="1350" dirty="0"/>
              <a:t>nước</a:t>
            </a:r>
            <a:r>
              <a:rPr sz="1350" spc="-71" dirty="0"/>
              <a:t> </a:t>
            </a:r>
            <a:r>
              <a:rPr sz="1350" dirty="0"/>
              <a:t>trong</a:t>
            </a:r>
            <a:r>
              <a:rPr sz="1350" spc="11" dirty="0"/>
              <a:t> </a:t>
            </a:r>
            <a:r>
              <a:rPr sz="1350" dirty="0"/>
              <a:t>cá</a:t>
            </a:r>
            <a:r>
              <a:rPr sz="1350" spc="-41" dirty="0"/>
              <a:t> </a:t>
            </a:r>
            <a:r>
              <a:rPr sz="1350" dirty="0"/>
              <a:t>thành</a:t>
            </a:r>
            <a:r>
              <a:rPr sz="1350" spc="-41" dirty="0"/>
              <a:t> </a:t>
            </a:r>
            <a:r>
              <a:rPr sz="1350" dirty="0"/>
              <a:t>nước</a:t>
            </a:r>
            <a:r>
              <a:rPr sz="1350" spc="-19" dirty="0"/>
              <a:t> đá.</a:t>
            </a:r>
            <a:endParaRPr sz="1350" dirty="0"/>
          </a:p>
          <a:p>
            <a:pPr marL="76200">
              <a:spcBef>
                <a:spcPts val="600"/>
              </a:spcBef>
            </a:pPr>
            <a:r>
              <a:rPr sz="1350" dirty="0"/>
              <a:t>-</a:t>
            </a:r>
            <a:r>
              <a:rPr sz="1350" spc="-86" dirty="0"/>
              <a:t> </a:t>
            </a:r>
            <a:r>
              <a:rPr sz="1350" dirty="0"/>
              <a:t>Thủy</a:t>
            </a:r>
            <a:r>
              <a:rPr sz="1350" spc="-26" dirty="0"/>
              <a:t> </a:t>
            </a:r>
            <a:r>
              <a:rPr sz="1350" dirty="0"/>
              <a:t>sản</a:t>
            </a:r>
            <a:r>
              <a:rPr sz="1350" spc="8" dirty="0"/>
              <a:t> </a:t>
            </a:r>
            <a:r>
              <a:rPr sz="1350" dirty="0"/>
              <a:t>chiếm</a:t>
            </a:r>
            <a:r>
              <a:rPr sz="1350" spc="-23" dirty="0"/>
              <a:t> </a:t>
            </a:r>
            <a:r>
              <a:rPr sz="1350" dirty="0"/>
              <a:t>khoảng</a:t>
            </a:r>
            <a:r>
              <a:rPr sz="1350" spc="53" dirty="0"/>
              <a:t> </a:t>
            </a:r>
            <a:r>
              <a:rPr sz="1350" dirty="0"/>
              <a:t>75%</a:t>
            </a:r>
            <a:r>
              <a:rPr sz="1350" spc="-41" dirty="0"/>
              <a:t> </a:t>
            </a:r>
            <a:r>
              <a:rPr sz="1350" dirty="0"/>
              <a:t>trọng</a:t>
            </a:r>
            <a:r>
              <a:rPr sz="1350" spc="8" dirty="0"/>
              <a:t> </a:t>
            </a:r>
            <a:r>
              <a:rPr sz="1350" dirty="0"/>
              <a:t>lượng</a:t>
            </a:r>
            <a:r>
              <a:rPr sz="1350" spc="-41" dirty="0"/>
              <a:t> </a:t>
            </a:r>
            <a:r>
              <a:rPr sz="1350" spc="-8" dirty="0" err="1"/>
              <a:t>nước</a:t>
            </a:r>
            <a:r>
              <a:rPr sz="1350" spc="-8" dirty="0"/>
              <a:t>.</a:t>
            </a:r>
            <a:endParaRPr sz="1350" dirty="0"/>
          </a:p>
          <a:p>
            <a:pPr marL="125730" lvl="3" indent="-106680">
              <a:spcBef>
                <a:spcPts val="600"/>
              </a:spcBef>
              <a:buChar char="-"/>
              <a:tabLst>
                <a:tab pos="125730" algn="l"/>
              </a:tabLst>
            </a:pPr>
            <a:r>
              <a:rPr sz="1350" dirty="0"/>
              <a:t>Nước</a:t>
            </a:r>
            <a:r>
              <a:rPr sz="1350" spc="-71" dirty="0"/>
              <a:t> </a:t>
            </a:r>
            <a:r>
              <a:rPr sz="1350" dirty="0"/>
              <a:t>trong</a:t>
            </a:r>
            <a:r>
              <a:rPr sz="1350" spc="19" dirty="0"/>
              <a:t> </a:t>
            </a:r>
            <a:r>
              <a:rPr sz="1350" dirty="0"/>
              <a:t>thủy</a:t>
            </a:r>
            <a:r>
              <a:rPr sz="1350" spc="-15" dirty="0"/>
              <a:t> </a:t>
            </a:r>
            <a:r>
              <a:rPr sz="1350" dirty="0"/>
              <a:t>sản</a:t>
            </a:r>
            <a:r>
              <a:rPr sz="1350" spc="-34" dirty="0"/>
              <a:t> </a:t>
            </a:r>
            <a:r>
              <a:rPr sz="1350" dirty="0"/>
              <a:t>tồn</a:t>
            </a:r>
            <a:r>
              <a:rPr sz="1350" spc="-34" dirty="0"/>
              <a:t> </a:t>
            </a:r>
            <a:r>
              <a:rPr sz="1350" dirty="0"/>
              <a:t>tại</a:t>
            </a:r>
            <a:r>
              <a:rPr sz="1350" spc="-34" dirty="0"/>
              <a:t> </a:t>
            </a:r>
            <a:r>
              <a:rPr sz="1350" dirty="0"/>
              <a:t>dạng</a:t>
            </a:r>
            <a:r>
              <a:rPr sz="1350" spc="19" dirty="0"/>
              <a:t> </a:t>
            </a:r>
            <a:r>
              <a:rPr sz="1350" dirty="0"/>
              <a:t>dung</a:t>
            </a:r>
            <a:r>
              <a:rPr sz="1350" spc="15" dirty="0"/>
              <a:t> </a:t>
            </a:r>
            <a:r>
              <a:rPr sz="1350" dirty="0"/>
              <a:t>môi</a:t>
            </a:r>
            <a:r>
              <a:rPr sz="1350" spc="-34" dirty="0"/>
              <a:t> </a:t>
            </a:r>
            <a:r>
              <a:rPr sz="1350" dirty="0"/>
              <a:t>hòa</a:t>
            </a:r>
            <a:r>
              <a:rPr sz="1350" spc="19" dirty="0"/>
              <a:t> </a:t>
            </a:r>
            <a:r>
              <a:rPr sz="1350" dirty="0"/>
              <a:t>tan</a:t>
            </a:r>
            <a:r>
              <a:rPr sz="1350" spc="-34" dirty="0"/>
              <a:t> </a:t>
            </a:r>
            <a:r>
              <a:rPr sz="1350" dirty="0"/>
              <a:t>và</a:t>
            </a:r>
            <a:r>
              <a:rPr sz="1350" spc="-34" dirty="0"/>
              <a:t> </a:t>
            </a:r>
            <a:r>
              <a:rPr sz="1350" dirty="0"/>
              <a:t>dạng</a:t>
            </a:r>
            <a:r>
              <a:rPr sz="1350" spc="19" dirty="0"/>
              <a:t> </a:t>
            </a:r>
            <a:r>
              <a:rPr sz="1350" spc="-15" dirty="0" err="1"/>
              <a:t>keo</a:t>
            </a:r>
            <a:r>
              <a:rPr sz="1350" spc="-15" dirty="0"/>
              <a:t>.</a:t>
            </a:r>
            <a:endParaRPr sz="1350" dirty="0"/>
          </a:p>
          <a:p>
            <a:pPr marL="1620679">
              <a:spcBef>
                <a:spcPts val="600"/>
              </a:spcBef>
            </a:pPr>
            <a:r>
              <a:rPr sz="1350" dirty="0"/>
              <a:t>Điểm</a:t>
            </a:r>
            <a:r>
              <a:rPr sz="1350" spc="26" dirty="0"/>
              <a:t> </a:t>
            </a:r>
            <a:r>
              <a:rPr sz="1350" dirty="0"/>
              <a:t>lạnh</a:t>
            </a:r>
            <a:r>
              <a:rPr sz="1350" spc="8" dirty="0"/>
              <a:t> </a:t>
            </a:r>
            <a:r>
              <a:rPr sz="1350" dirty="0"/>
              <a:t>đông</a:t>
            </a:r>
            <a:r>
              <a:rPr sz="1350" spc="11" dirty="0"/>
              <a:t> </a:t>
            </a:r>
            <a:r>
              <a:rPr sz="1350" dirty="0"/>
              <a:t>hạ</a:t>
            </a:r>
            <a:r>
              <a:rPr sz="1350" spc="-41" dirty="0"/>
              <a:t> </a:t>
            </a:r>
            <a:r>
              <a:rPr sz="1350" dirty="0"/>
              <a:t>xuống</a:t>
            </a:r>
            <a:r>
              <a:rPr sz="1350" spc="11" dirty="0"/>
              <a:t> </a:t>
            </a:r>
            <a:r>
              <a:rPr sz="1350" dirty="0"/>
              <a:t>dưới</a:t>
            </a:r>
            <a:r>
              <a:rPr sz="1350" spc="-41" dirty="0"/>
              <a:t> </a:t>
            </a:r>
            <a:r>
              <a:rPr sz="1350" dirty="0"/>
              <a:t>0</a:t>
            </a:r>
            <a:r>
              <a:rPr sz="1350" baseline="23148" dirty="0"/>
              <a:t>0</a:t>
            </a:r>
            <a:r>
              <a:rPr sz="1350" dirty="0"/>
              <a:t>C</a:t>
            </a:r>
            <a:r>
              <a:rPr sz="1350" spc="-41" dirty="0"/>
              <a:t> </a:t>
            </a:r>
            <a:r>
              <a:rPr sz="1350" dirty="0"/>
              <a:t>(-1</a:t>
            </a:r>
            <a:r>
              <a:rPr sz="1350" baseline="23148" dirty="0"/>
              <a:t>0</a:t>
            </a:r>
            <a:r>
              <a:rPr sz="1350" dirty="0"/>
              <a:t>C</a:t>
            </a:r>
            <a:r>
              <a:rPr sz="1350" spc="-41" dirty="0"/>
              <a:t> </a:t>
            </a:r>
            <a:r>
              <a:rPr sz="1350" dirty="0"/>
              <a:t>đến</a:t>
            </a:r>
            <a:r>
              <a:rPr sz="1350" spc="19" dirty="0"/>
              <a:t> </a:t>
            </a:r>
            <a:r>
              <a:rPr sz="1350" spc="-8" dirty="0"/>
              <a:t>-</a:t>
            </a:r>
            <a:r>
              <a:rPr sz="1350" spc="-15" dirty="0"/>
              <a:t>2</a:t>
            </a:r>
            <a:r>
              <a:rPr sz="1350" spc="-23" baseline="23148" dirty="0"/>
              <a:t>0</a:t>
            </a:r>
            <a:r>
              <a:rPr sz="1350" spc="-15" dirty="0"/>
              <a:t>C)</a:t>
            </a:r>
            <a:endParaRPr sz="1350" dirty="0"/>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552641" y="939740"/>
            <a:ext cx="2394585" cy="654025"/>
          </a:xfrm>
          <a:prstGeom prst="rect">
            <a:avLst/>
          </a:prstGeom>
        </p:spPr>
        <p:txBody>
          <a:bodyPr vert="horz" wrap="square" lIns="0" tIns="121920" rIns="0" bIns="0" rtlCol="0">
            <a:spAutoFit/>
          </a:bodyPr>
          <a:lstStyle/>
          <a:p>
            <a:pPr marL="9525">
              <a:spcBef>
                <a:spcPts val="960"/>
              </a:spcBef>
            </a:pPr>
            <a:r>
              <a:rPr lang="en-US" sz="1350" b="1" i="1" dirty="0">
                <a:solidFill>
                  <a:srgbClr val="382BE4"/>
                </a:solidFill>
              </a:rPr>
              <a:t>T</a:t>
            </a:r>
            <a:r>
              <a:rPr sz="1350" b="1" i="1" dirty="0">
                <a:solidFill>
                  <a:srgbClr val="382BE4"/>
                </a:solidFill>
              </a:rPr>
              <a:t>iến</a:t>
            </a:r>
            <a:r>
              <a:rPr sz="1350" b="1" i="1" spc="-23" dirty="0">
                <a:solidFill>
                  <a:srgbClr val="382BE4"/>
                </a:solidFill>
              </a:rPr>
              <a:t> </a:t>
            </a:r>
            <a:r>
              <a:rPr sz="1350" b="1" i="1" dirty="0">
                <a:solidFill>
                  <a:srgbClr val="382BE4"/>
                </a:solidFill>
              </a:rPr>
              <a:t>trình</a:t>
            </a:r>
            <a:r>
              <a:rPr sz="1350" b="1" i="1" spc="-23" dirty="0">
                <a:solidFill>
                  <a:srgbClr val="382BE4"/>
                </a:solidFill>
              </a:rPr>
              <a:t> </a:t>
            </a:r>
            <a:r>
              <a:rPr sz="1350" b="1" i="1" dirty="0">
                <a:solidFill>
                  <a:srgbClr val="382BE4"/>
                </a:solidFill>
              </a:rPr>
              <a:t>lạnh</a:t>
            </a:r>
            <a:r>
              <a:rPr sz="1350" b="1" i="1" spc="-19" dirty="0">
                <a:solidFill>
                  <a:srgbClr val="382BE4"/>
                </a:solidFill>
              </a:rPr>
              <a:t> </a:t>
            </a:r>
            <a:r>
              <a:rPr sz="1350" b="1" i="1" spc="-15" dirty="0">
                <a:solidFill>
                  <a:srgbClr val="382BE4"/>
                </a:solidFill>
              </a:rPr>
              <a:t>đông</a:t>
            </a:r>
            <a:endParaRPr sz="1350" dirty="0"/>
          </a:p>
          <a:p>
            <a:pPr marL="9525">
              <a:spcBef>
                <a:spcPts val="889"/>
              </a:spcBef>
            </a:pPr>
            <a:r>
              <a:rPr sz="1350" dirty="0"/>
              <a:t>Trong</a:t>
            </a:r>
            <a:r>
              <a:rPr sz="1350" spc="-60" dirty="0"/>
              <a:t> </a:t>
            </a:r>
            <a:r>
              <a:rPr sz="1350" dirty="0"/>
              <a:t>suốt</a:t>
            </a:r>
            <a:r>
              <a:rPr sz="1350" spc="-19" dirty="0"/>
              <a:t> </a:t>
            </a:r>
            <a:r>
              <a:rPr sz="1350" dirty="0"/>
              <a:t>quá trình</a:t>
            </a:r>
            <a:r>
              <a:rPr sz="1350" spc="-49" dirty="0"/>
              <a:t> </a:t>
            </a:r>
            <a:r>
              <a:rPr sz="1350" dirty="0"/>
              <a:t>lạnh</a:t>
            </a:r>
            <a:r>
              <a:rPr sz="1350" spc="4" dirty="0"/>
              <a:t> </a:t>
            </a:r>
            <a:r>
              <a:rPr sz="1350" spc="-15" dirty="0"/>
              <a:t>đông:</a:t>
            </a:r>
            <a:endParaRPr sz="1350" dirty="0"/>
          </a:p>
        </p:txBody>
      </p:sp>
      <p:sp>
        <p:nvSpPr>
          <p:cNvPr id="5" name="object 5"/>
          <p:cNvSpPr txBox="1"/>
          <p:nvPr/>
        </p:nvSpPr>
        <p:spPr>
          <a:xfrm>
            <a:off x="552642" y="1648305"/>
            <a:ext cx="4297964" cy="1176124"/>
          </a:xfrm>
          <a:prstGeom prst="rect">
            <a:avLst/>
          </a:prstGeom>
        </p:spPr>
        <p:txBody>
          <a:bodyPr vert="horz" wrap="square" lIns="0" tIns="100489" rIns="0" bIns="0" rtlCol="0">
            <a:spAutoFit/>
          </a:bodyPr>
          <a:lstStyle/>
          <a:p>
            <a:pPr marL="116205" indent="-106680">
              <a:spcBef>
                <a:spcPts val="791"/>
              </a:spcBef>
              <a:buChar char="-"/>
              <a:tabLst>
                <a:tab pos="116205" algn="l"/>
              </a:tabLst>
            </a:pPr>
            <a:r>
              <a:rPr sz="1350" dirty="0"/>
              <a:t>Nước</a:t>
            </a:r>
            <a:r>
              <a:rPr sz="1350" spc="-86" dirty="0"/>
              <a:t> </a:t>
            </a:r>
            <a:r>
              <a:rPr sz="1350" dirty="0"/>
              <a:t>dần</a:t>
            </a:r>
            <a:r>
              <a:rPr sz="1350" spc="8" dirty="0"/>
              <a:t> </a:t>
            </a:r>
            <a:r>
              <a:rPr sz="1350" dirty="0"/>
              <a:t>dần</a:t>
            </a:r>
            <a:r>
              <a:rPr sz="1350" spc="8" dirty="0"/>
              <a:t> </a:t>
            </a:r>
            <a:r>
              <a:rPr sz="1350" dirty="0"/>
              <a:t>chuyển</a:t>
            </a:r>
            <a:r>
              <a:rPr sz="1350" spc="4" dirty="0"/>
              <a:t> </a:t>
            </a:r>
            <a:r>
              <a:rPr sz="1350" dirty="0"/>
              <a:t>đổi</a:t>
            </a:r>
            <a:r>
              <a:rPr sz="1350" spc="-41" dirty="0"/>
              <a:t> </a:t>
            </a:r>
            <a:r>
              <a:rPr sz="1350" dirty="0"/>
              <a:t>thành</a:t>
            </a:r>
            <a:r>
              <a:rPr sz="1350" spc="8" dirty="0"/>
              <a:t> </a:t>
            </a:r>
            <a:r>
              <a:rPr sz="1350" dirty="0"/>
              <a:t>nước</a:t>
            </a:r>
            <a:r>
              <a:rPr sz="1350" spc="-26" dirty="0"/>
              <a:t> </a:t>
            </a:r>
            <a:r>
              <a:rPr sz="1350" spc="-19" dirty="0"/>
              <a:t>đá</a:t>
            </a:r>
            <a:endParaRPr sz="1350" dirty="0"/>
          </a:p>
          <a:p>
            <a:pPr marL="125730" indent="-106680">
              <a:spcBef>
                <a:spcPts val="716"/>
              </a:spcBef>
              <a:buChar char="-"/>
              <a:tabLst>
                <a:tab pos="125730" algn="l"/>
              </a:tabLst>
            </a:pPr>
            <a:r>
              <a:rPr sz="1350" dirty="0"/>
              <a:t>Nồng</a:t>
            </a:r>
            <a:r>
              <a:rPr sz="1350" spc="26" dirty="0"/>
              <a:t> </a:t>
            </a:r>
            <a:r>
              <a:rPr sz="1350" dirty="0"/>
              <a:t>độ</a:t>
            </a:r>
            <a:r>
              <a:rPr sz="1350" spc="-26" dirty="0"/>
              <a:t> </a:t>
            </a:r>
            <a:r>
              <a:rPr sz="1350" dirty="0"/>
              <a:t>muối</a:t>
            </a:r>
            <a:r>
              <a:rPr sz="1350" spc="26" dirty="0"/>
              <a:t> </a:t>
            </a:r>
            <a:r>
              <a:rPr sz="1350" dirty="0"/>
              <a:t>hữu</a:t>
            </a:r>
            <a:r>
              <a:rPr sz="1350" spc="-26" dirty="0"/>
              <a:t> </a:t>
            </a:r>
            <a:r>
              <a:rPr sz="1350" dirty="0"/>
              <a:t>cơ</a:t>
            </a:r>
            <a:r>
              <a:rPr sz="1350" spc="-49" dirty="0"/>
              <a:t> </a:t>
            </a:r>
            <a:r>
              <a:rPr sz="1350" dirty="0"/>
              <a:t>và</a:t>
            </a:r>
            <a:r>
              <a:rPr sz="1350" spc="-30" dirty="0"/>
              <a:t> </a:t>
            </a:r>
            <a:r>
              <a:rPr sz="1350" dirty="0"/>
              <a:t>vô</a:t>
            </a:r>
            <a:r>
              <a:rPr sz="1350" spc="-30" dirty="0"/>
              <a:t> </a:t>
            </a:r>
            <a:r>
              <a:rPr sz="1350" dirty="0"/>
              <a:t>cơ hòa</a:t>
            </a:r>
            <a:r>
              <a:rPr sz="1350" spc="-26" dirty="0"/>
              <a:t> </a:t>
            </a:r>
            <a:r>
              <a:rPr sz="1350" dirty="0"/>
              <a:t>tan</a:t>
            </a:r>
            <a:r>
              <a:rPr sz="1350" spc="-26" dirty="0"/>
              <a:t> </a:t>
            </a:r>
            <a:r>
              <a:rPr sz="1350" dirty="0"/>
              <a:t>tăng</a:t>
            </a:r>
            <a:r>
              <a:rPr sz="1350" spc="30" dirty="0"/>
              <a:t> </a:t>
            </a:r>
            <a:r>
              <a:rPr sz="1350" spc="-19" dirty="0"/>
              <a:t>lên</a:t>
            </a:r>
            <a:endParaRPr sz="1350" dirty="0"/>
          </a:p>
          <a:p>
            <a:pPr marL="116205" indent="-106680">
              <a:spcBef>
                <a:spcPts val="551"/>
              </a:spcBef>
              <a:buChar char="-"/>
              <a:tabLst>
                <a:tab pos="116205" algn="l"/>
              </a:tabLst>
            </a:pPr>
            <a:r>
              <a:rPr sz="1350" dirty="0"/>
              <a:t>Điểm</a:t>
            </a:r>
            <a:r>
              <a:rPr sz="1350" spc="-38" dirty="0"/>
              <a:t> </a:t>
            </a:r>
            <a:r>
              <a:rPr sz="1350" dirty="0"/>
              <a:t>lạnh</a:t>
            </a:r>
            <a:r>
              <a:rPr sz="1350" spc="8" dirty="0"/>
              <a:t> </a:t>
            </a:r>
            <a:r>
              <a:rPr sz="1350" dirty="0"/>
              <a:t>đông</a:t>
            </a:r>
            <a:r>
              <a:rPr sz="1350" spc="8" dirty="0"/>
              <a:t> </a:t>
            </a:r>
            <a:r>
              <a:rPr sz="1350" dirty="0"/>
              <a:t>tiếp</a:t>
            </a:r>
            <a:r>
              <a:rPr sz="1350" spc="4" dirty="0"/>
              <a:t> </a:t>
            </a:r>
            <a:r>
              <a:rPr sz="1350" dirty="0"/>
              <a:t>tục</a:t>
            </a:r>
            <a:r>
              <a:rPr sz="1350" spc="-75" dirty="0"/>
              <a:t> </a:t>
            </a:r>
            <a:r>
              <a:rPr sz="1350" dirty="0" err="1"/>
              <a:t>hạ</a:t>
            </a:r>
            <a:r>
              <a:rPr sz="1350" spc="8" dirty="0"/>
              <a:t> </a:t>
            </a:r>
            <a:r>
              <a:rPr sz="1350" spc="-15" dirty="0" err="1"/>
              <a:t>thấp</a:t>
            </a:r>
            <a:endParaRPr lang="vi-VN" sz="1350" spc="-15" dirty="0"/>
          </a:p>
          <a:p>
            <a:pPr marL="116205" indent="-106680">
              <a:spcBef>
                <a:spcPts val="551"/>
              </a:spcBef>
              <a:buChar char="-"/>
              <a:tabLst>
                <a:tab pos="116205" algn="l"/>
              </a:tabLst>
            </a:pPr>
            <a:r>
              <a:rPr lang="vi-VN" sz="1350" dirty="0"/>
              <a:t>Ở</a:t>
            </a:r>
            <a:r>
              <a:rPr lang="vi-VN" sz="1350" spc="139" dirty="0"/>
              <a:t> </a:t>
            </a:r>
            <a:r>
              <a:rPr lang="vi-VN" sz="1350" dirty="0"/>
              <a:t>-1</a:t>
            </a:r>
            <a:r>
              <a:rPr lang="vi-VN" sz="1350" baseline="23148" dirty="0"/>
              <a:t>0</a:t>
            </a:r>
            <a:r>
              <a:rPr lang="vi-VN" sz="1350" dirty="0"/>
              <a:t>C</a:t>
            </a:r>
            <a:r>
              <a:rPr lang="vi-VN" sz="1350" spc="153" dirty="0"/>
              <a:t> </a:t>
            </a:r>
            <a:r>
              <a:rPr lang="vi-VN" sz="1350" dirty="0"/>
              <a:t>đến</a:t>
            </a:r>
            <a:r>
              <a:rPr lang="vi-VN" sz="1350" spc="153" dirty="0"/>
              <a:t> </a:t>
            </a:r>
            <a:r>
              <a:rPr lang="vi-VN" sz="1350" spc="-8" dirty="0"/>
              <a:t>-</a:t>
            </a:r>
            <a:r>
              <a:rPr lang="vi-VN" sz="1350" dirty="0"/>
              <a:t>5</a:t>
            </a:r>
            <a:r>
              <a:rPr lang="vi-VN" sz="1350" baseline="23148" dirty="0"/>
              <a:t>0</a:t>
            </a:r>
            <a:r>
              <a:rPr lang="vi-VN" sz="1350" dirty="0"/>
              <a:t>C</a:t>
            </a:r>
            <a:r>
              <a:rPr lang="vi-VN" sz="1350" spc="150" dirty="0"/>
              <a:t> </a:t>
            </a:r>
            <a:r>
              <a:rPr lang="vi-VN" sz="1350" spc="-8" dirty="0"/>
              <a:t>Khoảng</a:t>
            </a:r>
            <a:r>
              <a:rPr lang="vi-VN" sz="1350" dirty="0"/>
              <a:t> </a:t>
            </a:r>
            <a:r>
              <a:rPr lang="vi-VN" sz="1350" spc="-15" dirty="0"/>
              <a:t>75-</a:t>
            </a:r>
            <a:r>
              <a:rPr lang="vi-VN" sz="1350" dirty="0"/>
              <a:t>80%</a:t>
            </a:r>
            <a:r>
              <a:rPr lang="vi-VN" sz="1350" spc="8" dirty="0"/>
              <a:t> </a:t>
            </a:r>
            <a:r>
              <a:rPr lang="vi-VN" sz="1350" dirty="0"/>
              <a:t>nước</a:t>
            </a:r>
            <a:r>
              <a:rPr lang="vi-VN" sz="1350" spc="-19" dirty="0"/>
              <a:t> </a:t>
            </a:r>
            <a:r>
              <a:rPr lang="vi-VN" sz="1350" dirty="0"/>
              <a:t>đóng</a:t>
            </a:r>
            <a:r>
              <a:rPr lang="vi-VN" sz="1350" spc="11" dirty="0"/>
              <a:t> </a:t>
            </a:r>
            <a:r>
              <a:rPr lang="vi-VN" sz="1350" spc="-8" dirty="0"/>
              <a:t>băng.</a:t>
            </a:r>
            <a:endParaRPr lang="vi-VN" sz="1350" dirty="0"/>
          </a:p>
        </p:txBody>
      </p:sp>
      <p:grpSp>
        <p:nvGrpSpPr>
          <p:cNvPr id="13" name="object 13"/>
          <p:cNvGrpSpPr/>
          <p:nvPr/>
        </p:nvGrpSpPr>
        <p:grpSpPr>
          <a:xfrm>
            <a:off x="4850650" y="1454527"/>
            <a:ext cx="3786664" cy="2606516"/>
            <a:chOff x="3724333" y="3038406"/>
            <a:chExt cx="5048885" cy="3475354"/>
          </a:xfrm>
        </p:grpSpPr>
        <p:pic>
          <p:nvPicPr>
            <p:cNvPr id="14" name="object 14"/>
            <p:cNvPicPr/>
            <p:nvPr/>
          </p:nvPicPr>
          <p:blipFill>
            <a:blip r:embed="rId2" cstate="print"/>
            <a:stretch>
              <a:fillRect/>
            </a:stretch>
          </p:blipFill>
          <p:spPr>
            <a:xfrm>
              <a:off x="3733800" y="3047936"/>
              <a:ext cx="5029200" cy="3456051"/>
            </a:xfrm>
            <a:prstGeom prst="rect">
              <a:avLst/>
            </a:prstGeom>
          </p:spPr>
        </p:pic>
        <p:sp>
          <p:nvSpPr>
            <p:cNvPr id="15" name="object 15"/>
            <p:cNvSpPr/>
            <p:nvPr/>
          </p:nvSpPr>
          <p:spPr>
            <a:xfrm>
              <a:off x="3729101" y="3043174"/>
              <a:ext cx="5038725" cy="3465829"/>
            </a:xfrm>
            <a:custGeom>
              <a:avLst/>
              <a:gdLst/>
              <a:ahLst/>
              <a:cxnLst/>
              <a:rect l="l" t="t" r="r" b="b"/>
              <a:pathLst>
                <a:path w="5038725" h="3465829">
                  <a:moveTo>
                    <a:pt x="0" y="3465576"/>
                  </a:moveTo>
                  <a:lnTo>
                    <a:pt x="5038725" y="3465576"/>
                  </a:lnTo>
                  <a:lnTo>
                    <a:pt x="5038725" y="0"/>
                  </a:lnTo>
                  <a:lnTo>
                    <a:pt x="0" y="0"/>
                  </a:lnTo>
                  <a:lnTo>
                    <a:pt x="0" y="3465576"/>
                  </a:lnTo>
                  <a:close/>
                </a:path>
              </a:pathLst>
            </a:custGeom>
            <a:ln w="9534">
              <a:solidFill>
                <a:srgbClr val="FF9900"/>
              </a:solidFill>
            </a:ln>
          </p:spPr>
          <p:txBody>
            <a:bodyPr wrap="square" lIns="0" tIns="0" rIns="0" bIns="0" rtlCol="0"/>
            <a:lstStyle/>
            <a:p>
              <a:endParaRPr sz="1050"/>
            </a:p>
          </p:txBody>
        </p:sp>
      </p:grpSp>
      <p:sp>
        <p:nvSpPr>
          <p:cNvPr id="20" name="object 2">
            <a:extLst>
              <a:ext uri="{FF2B5EF4-FFF2-40B4-BE49-F238E27FC236}">
                <a16:creationId xmlns:a16="http://schemas.microsoft.com/office/drawing/2014/main" id="{94B77C6E-CF3B-1B58-68E0-E96DEBEF6461}"/>
              </a:ext>
            </a:extLst>
          </p:cNvPr>
          <p:cNvSpPr txBox="1">
            <a:spLocks noGrp="1"/>
          </p:cNvSpPr>
          <p:nvPr>
            <p:ph type="title"/>
          </p:nvPr>
        </p:nvSpPr>
        <p:spPr>
          <a:xfrm>
            <a:off x="1768126" y="211960"/>
            <a:ext cx="6172200" cy="567495"/>
          </a:xfrm>
          <a:prstGeom prst="rect">
            <a:avLst/>
          </a:prstGeom>
        </p:spPr>
        <p:txBody>
          <a:bodyPr spcFirstLastPara="1" vert="horz" wrap="square" lIns="0" tIns="183547" rIns="0" bIns="0" rtlCol="0" anchor="ctr" anchorCtr="0">
            <a:spAutoFit/>
          </a:bodyPr>
          <a:lstStyle/>
          <a:p>
            <a:pPr marL="9525" algn="ctr">
              <a:spcBef>
                <a:spcPts val="94"/>
              </a:spcBef>
            </a:pPr>
            <a:r>
              <a:rPr sz="2400" b="1" dirty="0" err="1">
                <a:solidFill>
                  <a:schemeClr val="accent1">
                    <a:lumMod val="50000"/>
                  </a:schemeClr>
                </a:solidFill>
              </a:rPr>
              <a:t>Kỹ</a:t>
            </a:r>
            <a:r>
              <a:rPr sz="2400" b="1" dirty="0">
                <a:solidFill>
                  <a:schemeClr val="accent1">
                    <a:lumMod val="50000"/>
                  </a:schemeClr>
                </a:solidFill>
              </a:rPr>
              <a:t> thuật lạnh đông thuỷ sản</a:t>
            </a:r>
          </a:p>
        </p:txBody>
      </p: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40606" y="1177848"/>
            <a:ext cx="6914699" cy="2415405"/>
          </a:xfrm>
          <a:prstGeom prst="rect">
            <a:avLst/>
          </a:prstGeom>
        </p:spPr>
        <p:txBody>
          <a:bodyPr vert="horz" wrap="square" lIns="0" tIns="9525" rIns="0" bIns="0" rtlCol="0">
            <a:spAutoFit/>
          </a:bodyPr>
          <a:lstStyle/>
          <a:p>
            <a:pPr marL="104775" marR="213360" algn="just">
              <a:spcBef>
                <a:spcPts val="1238"/>
              </a:spcBef>
            </a:pPr>
            <a:r>
              <a:rPr lang="vi-VN" sz="1350" b="1" dirty="0"/>
              <a:t>Quá</a:t>
            </a:r>
            <a:r>
              <a:rPr lang="vi-VN" sz="1350" b="1" spc="-38" dirty="0"/>
              <a:t> </a:t>
            </a:r>
            <a:r>
              <a:rPr lang="vi-VN" sz="1350" b="1" dirty="0"/>
              <a:t>trình</a:t>
            </a:r>
            <a:r>
              <a:rPr lang="vi-VN" sz="1350" b="1" spc="-34" dirty="0"/>
              <a:t> </a:t>
            </a:r>
            <a:r>
              <a:rPr lang="vi-VN" sz="1350" b="1" dirty="0"/>
              <a:t>lạnh</a:t>
            </a:r>
            <a:r>
              <a:rPr lang="vi-VN" sz="1350" b="1" spc="15" dirty="0"/>
              <a:t> </a:t>
            </a:r>
            <a:r>
              <a:rPr lang="vi-VN" sz="1350" b="1" dirty="0"/>
              <a:t>đông</a:t>
            </a:r>
            <a:r>
              <a:rPr lang="vi-VN" sz="1350" b="1" spc="19" dirty="0"/>
              <a:t> </a:t>
            </a:r>
            <a:r>
              <a:rPr lang="vi-VN" sz="1350" b="1" spc="-15" dirty="0"/>
              <a:t>trải </a:t>
            </a:r>
            <a:r>
              <a:rPr lang="vi-VN" sz="1350" b="1" dirty="0"/>
              <a:t>qua</a:t>
            </a:r>
            <a:r>
              <a:rPr lang="vi-VN" sz="1350" b="1" spc="8" dirty="0"/>
              <a:t> </a:t>
            </a:r>
            <a:r>
              <a:rPr lang="vi-VN" sz="1350" b="1" dirty="0"/>
              <a:t>3</a:t>
            </a:r>
            <a:r>
              <a:rPr lang="vi-VN" sz="1350" b="1" spc="-41" dirty="0"/>
              <a:t> </a:t>
            </a:r>
            <a:r>
              <a:rPr lang="vi-VN" sz="1350" b="1" dirty="0"/>
              <a:t>giai</a:t>
            </a:r>
            <a:r>
              <a:rPr lang="vi-VN" sz="1350" b="1" spc="8" dirty="0"/>
              <a:t> </a:t>
            </a:r>
            <a:r>
              <a:rPr lang="vi-VN" sz="1350" b="1" dirty="0"/>
              <a:t>đoạn</a:t>
            </a:r>
            <a:r>
              <a:rPr lang="vi-VN" sz="1350" b="1" spc="11" dirty="0"/>
              <a:t> </a:t>
            </a:r>
            <a:r>
              <a:rPr lang="vi-VN" sz="1350" b="1" dirty="0"/>
              <a:t>chủ</a:t>
            </a:r>
            <a:r>
              <a:rPr lang="vi-VN" sz="1350" b="1" spc="-41" dirty="0"/>
              <a:t> </a:t>
            </a:r>
            <a:r>
              <a:rPr lang="vi-VN" sz="1350" b="1" spc="-15" dirty="0"/>
              <a:t>yếu:</a:t>
            </a:r>
            <a:endParaRPr lang="vi-VN" sz="1350" b="1" dirty="0"/>
          </a:p>
          <a:p>
            <a:pPr marL="104775" marR="155734" algn="just">
              <a:spcBef>
                <a:spcPts val="1140"/>
              </a:spcBef>
            </a:pPr>
            <a:r>
              <a:rPr lang="vi-VN" sz="1350" dirty="0">
                <a:solidFill>
                  <a:srgbClr val="A40020"/>
                </a:solidFill>
                <a:latin typeface="Wingdings 2"/>
                <a:cs typeface="Wingdings 2"/>
              </a:rPr>
              <a:t></a:t>
            </a:r>
            <a:r>
              <a:rPr lang="vi-VN" sz="1350" spc="176" dirty="0">
                <a:solidFill>
                  <a:srgbClr val="A40020"/>
                </a:solidFill>
                <a:latin typeface="Times New Roman"/>
                <a:cs typeface="Times New Roman"/>
              </a:rPr>
              <a:t> </a:t>
            </a:r>
            <a:r>
              <a:rPr lang="vi-VN" sz="1350" b="1" dirty="0"/>
              <a:t>Giai</a:t>
            </a:r>
            <a:r>
              <a:rPr lang="vi-VN" sz="1350" b="1" spc="150" dirty="0"/>
              <a:t> </a:t>
            </a:r>
            <a:r>
              <a:rPr lang="vi-VN" sz="1350" b="1" dirty="0"/>
              <a:t>đoạn</a:t>
            </a:r>
            <a:r>
              <a:rPr lang="vi-VN" sz="1350" b="1" spc="150" dirty="0"/>
              <a:t> </a:t>
            </a:r>
            <a:r>
              <a:rPr lang="vi-VN" sz="1350" b="1" dirty="0"/>
              <a:t>1:</a:t>
            </a:r>
            <a:r>
              <a:rPr lang="vi-VN" sz="1350" b="1" spc="188" dirty="0"/>
              <a:t> </a:t>
            </a:r>
            <a:r>
              <a:rPr lang="vi-VN" sz="1350" dirty="0"/>
              <a:t>Nhiệt</a:t>
            </a:r>
            <a:r>
              <a:rPr lang="vi-VN" sz="1350" spc="188" dirty="0"/>
              <a:t> </a:t>
            </a:r>
            <a:r>
              <a:rPr lang="vi-VN" sz="1350" spc="-19" dirty="0"/>
              <a:t>độ </a:t>
            </a:r>
            <a:r>
              <a:rPr lang="vi-VN" sz="1350" dirty="0"/>
              <a:t>sản</a:t>
            </a:r>
            <a:r>
              <a:rPr lang="vi-VN" sz="1350" spc="83" dirty="0"/>
              <a:t>  </a:t>
            </a:r>
            <a:r>
              <a:rPr lang="vi-VN" sz="1350" dirty="0"/>
              <a:t>phẩm</a:t>
            </a:r>
            <a:r>
              <a:rPr lang="vi-VN" sz="1350" spc="98" dirty="0"/>
              <a:t>  </a:t>
            </a:r>
            <a:r>
              <a:rPr lang="vi-VN" sz="1350" dirty="0"/>
              <a:t>giảm</a:t>
            </a:r>
            <a:r>
              <a:rPr lang="vi-VN" sz="1350" spc="94" dirty="0"/>
              <a:t>  </a:t>
            </a:r>
            <a:r>
              <a:rPr lang="vi-VN" sz="1350" spc="-15" dirty="0"/>
              <a:t>nhanh </a:t>
            </a:r>
            <a:r>
              <a:rPr lang="vi-VN" sz="1350" dirty="0"/>
              <a:t>đến</a:t>
            </a:r>
            <a:r>
              <a:rPr lang="vi-VN" sz="1350" spc="-8" dirty="0"/>
              <a:t> </a:t>
            </a:r>
            <a:r>
              <a:rPr lang="vi-VN" sz="1350" dirty="0"/>
              <a:t>0</a:t>
            </a:r>
            <a:r>
              <a:rPr lang="vi-VN" sz="1350" baseline="25462" dirty="0"/>
              <a:t>0</a:t>
            </a:r>
            <a:r>
              <a:rPr lang="vi-VN" sz="1350" dirty="0"/>
              <a:t>C,</a:t>
            </a:r>
            <a:r>
              <a:rPr lang="vi-VN" sz="1350" spc="26" dirty="0"/>
              <a:t> </a:t>
            </a:r>
            <a:r>
              <a:rPr lang="vi-VN" sz="1350" dirty="0"/>
              <a:t>dung</a:t>
            </a:r>
            <a:r>
              <a:rPr lang="vi-VN" sz="1350" spc="-8" dirty="0"/>
              <a:t> </a:t>
            </a:r>
            <a:r>
              <a:rPr lang="vi-VN" sz="1350" dirty="0"/>
              <a:t>dịch</a:t>
            </a:r>
            <a:r>
              <a:rPr lang="vi-VN" sz="1350" spc="-4" dirty="0"/>
              <a:t> </a:t>
            </a:r>
            <a:r>
              <a:rPr lang="vi-VN" sz="1350" spc="-15" dirty="0"/>
              <a:t>được </a:t>
            </a:r>
            <a:r>
              <a:rPr lang="vi-VN" sz="1350" dirty="0"/>
              <a:t>làm</a:t>
            </a:r>
            <a:r>
              <a:rPr lang="vi-VN" sz="1350" spc="274" dirty="0"/>
              <a:t> </a:t>
            </a:r>
            <a:r>
              <a:rPr lang="vi-VN" sz="1350" dirty="0"/>
              <a:t>lạnh</a:t>
            </a:r>
            <a:r>
              <a:rPr lang="vi-VN" sz="1350" spc="259" dirty="0"/>
              <a:t> </a:t>
            </a:r>
            <a:r>
              <a:rPr lang="vi-VN" sz="1350" dirty="0"/>
              <a:t>nhanh</a:t>
            </a:r>
            <a:r>
              <a:rPr lang="vi-VN" sz="1350" spc="263" dirty="0"/>
              <a:t> </a:t>
            </a:r>
            <a:r>
              <a:rPr lang="vi-VN" sz="1350" dirty="0"/>
              <a:t>và</a:t>
            </a:r>
            <a:r>
              <a:rPr lang="vi-VN" sz="1350" spc="259" dirty="0"/>
              <a:t> </a:t>
            </a:r>
            <a:r>
              <a:rPr lang="vi-VN" sz="1350" spc="-15" dirty="0"/>
              <a:t>hình </a:t>
            </a:r>
            <a:r>
              <a:rPr lang="vi-VN" sz="1350" dirty="0"/>
              <a:t>thành</a:t>
            </a:r>
            <a:r>
              <a:rPr lang="vi-VN" sz="1350" spc="15" dirty="0"/>
              <a:t> </a:t>
            </a:r>
            <a:r>
              <a:rPr lang="vi-VN" sz="1350" dirty="0"/>
              <a:t>mầm</a:t>
            </a:r>
            <a:r>
              <a:rPr lang="vi-VN" sz="1350" spc="-15" dirty="0"/>
              <a:t> </a:t>
            </a:r>
            <a:r>
              <a:rPr lang="vi-VN" sz="1350" dirty="0"/>
              <a:t>kết</a:t>
            </a:r>
            <a:r>
              <a:rPr lang="vi-VN" sz="1350" spc="-49" dirty="0"/>
              <a:t> </a:t>
            </a:r>
            <a:r>
              <a:rPr lang="vi-VN" sz="1350" spc="-8" dirty="0"/>
              <a:t>tinh.</a:t>
            </a:r>
            <a:endParaRPr lang="vi-VN" sz="1350" dirty="0">
              <a:solidFill>
                <a:srgbClr val="A40020"/>
              </a:solidFill>
              <a:latin typeface="Wingdings 2"/>
              <a:cs typeface="Wingdings 2"/>
            </a:endParaRPr>
          </a:p>
          <a:p>
            <a:pPr marL="9525">
              <a:spcBef>
                <a:spcPts val="1084"/>
              </a:spcBef>
            </a:pPr>
            <a:r>
              <a:rPr sz="1350" b="1" dirty="0">
                <a:solidFill>
                  <a:srgbClr val="A40020"/>
                </a:solidFill>
                <a:latin typeface="Wingdings 2"/>
                <a:cs typeface="Wingdings 2"/>
              </a:rPr>
              <a:t></a:t>
            </a:r>
            <a:r>
              <a:rPr sz="1350" b="1" spc="-19" dirty="0">
                <a:solidFill>
                  <a:srgbClr val="A40020"/>
                </a:solidFill>
                <a:latin typeface="Times New Roman"/>
                <a:cs typeface="Times New Roman"/>
              </a:rPr>
              <a:t> </a:t>
            </a:r>
            <a:r>
              <a:rPr sz="1350" b="1" dirty="0"/>
              <a:t>Giai</a:t>
            </a:r>
            <a:r>
              <a:rPr sz="1350" b="1" spc="-49" dirty="0"/>
              <a:t> </a:t>
            </a:r>
            <a:r>
              <a:rPr sz="1350" b="1" dirty="0"/>
              <a:t>đoạn</a:t>
            </a:r>
            <a:r>
              <a:rPr sz="1350" b="1" spc="4" dirty="0"/>
              <a:t> </a:t>
            </a:r>
            <a:r>
              <a:rPr sz="1350" b="1" dirty="0"/>
              <a:t>2:</a:t>
            </a:r>
            <a:r>
              <a:rPr sz="1350" b="1" spc="-19" dirty="0"/>
              <a:t> </a:t>
            </a:r>
            <a:r>
              <a:rPr sz="1350" b="1" dirty="0"/>
              <a:t>(giai</a:t>
            </a:r>
            <a:r>
              <a:rPr sz="1350" b="1" spc="4" dirty="0"/>
              <a:t> </a:t>
            </a:r>
            <a:r>
              <a:rPr sz="1350" b="1" dirty="0"/>
              <a:t>đoạn</a:t>
            </a:r>
            <a:r>
              <a:rPr sz="1350" b="1" spc="4" dirty="0"/>
              <a:t> </a:t>
            </a:r>
            <a:r>
              <a:rPr sz="1350" b="1" dirty="0"/>
              <a:t>ngưng</a:t>
            </a:r>
            <a:r>
              <a:rPr sz="1350" b="1" spc="4" dirty="0"/>
              <a:t> </a:t>
            </a:r>
            <a:r>
              <a:rPr sz="1350" b="1" spc="-8" dirty="0"/>
              <a:t>nhiệt)</a:t>
            </a:r>
            <a:endParaRPr sz="1350" b="1" dirty="0"/>
          </a:p>
          <a:p>
            <a:pPr marL="45244" marR="3810" indent="106680">
              <a:spcBef>
                <a:spcPts val="435"/>
              </a:spcBef>
              <a:buChar char="-"/>
              <a:tabLst>
                <a:tab pos="151924" algn="l"/>
              </a:tabLst>
            </a:pPr>
            <a:r>
              <a:rPr sz="1350" dirty="0"/>
              <a:t>Một</a:t>
            </a:r>
            <a:r>
              <a:rPr sz="1350" spc="-64" dirty="0"/>
              <a:t> </a:t>
            </a:r>
            <a:r>
              <a:rPr sz="1350" dirty="0"/>
              <a:t>lượng</a:t>
            </a:r>
            <a:r>
              <a:rPr sz="1350" spc="11" dirty="0"/>
              <a:t> </a:t>
            </a:r>
            <a:r>
              <a:rPr sz="1350" dirty="0"/>
              <a:t>lớn</a:t>
            </a:r>
            <a:r>
              <a:rPr sz="1350" spc="-38" dirty="0"/>
              <a:t> </a:t>
            </a:r>
            <a:r>
              <a:rPr sz="1350" dirty="0"/>
              <a:t>nhiệt</a:t>
            </a:r>
            <a:r>
              <a:rPr sz="1350" spc="-8" dirty="0"/>
              <a:t> </a:t>
            </a:r>
            <a:r>
              <a:rPr sz="1350" dirty="0"/>
              <a:t>đựơc</a:t>
            </a:r>
            <a:r>
              <a:rPr sz="1350" spc="-23" dirty="0"/>
              <a:t> </a:t>
            </a:r>
            <a:r>
              <a:rPr sz="1350" dirty="0"/>
              <a:t>tách</a:t>
            </a:r>
            <a:r>
              <a:rPr sz="1350" spc="-41" dirty="0"/>
              <a:t> </a:t>
            </a:r>
            <a:r>
              <a:rPr sz="1350" dirty="0"/>
              <a:t>ra</a:t>
            </a:r>
            <a:r>
              <a:rPr sz="1350" spc="-38" dirty="0"/>
              <a:t> </a:t>
            </a:r>
            <a:r>
              <a:rPr sz="1350" dirty="0"/>
              <a:t>để</a:t>
            </a:r>
            <a:r>
              <a:rPr sz="1350" spc="-38" dirty="0"/>
              <a:t> </a:t>
            </a:r>
            <a:r>
              <a:rPr sz="1350" dirty="0"/>
              <a:t>chuyển</a:t>
            </a:r>
            <a:r>
              <a:rPr sz="1350" spc="15" dirty="0"/>
              <a:t> </a:t>
            </a:r>
            <a:r>
              <a:rPr sz="1350" dirty="0"/>
              <a:t>phần</a:t>
            </a:r>
            <a:r>
              <a:rPr sz="1350" spc="11" dirty="0"/>
              <a:t> </a:t>
            </a:r>
            <a:r>
              <a:rPr sz="1350" dirty="0"/>
              <a:t>lớn</a:t>
            </a:r>
            <a:r>
              <a:rPr sz="1350" spc="-38" dirty="0"/>
              <a:t> </a:t>
            </a:r>
            <a:r>
              <a:rPr sz="1350" dirty="0"/>
              <a:t>nước</a:t>
            </a:r>
            <a:r>
              <a:rPr sz="1350" spc="-23" dirty="0"/>
              <a:t> </a:t>
            </a:r>
            <a:r>
              <a:rPr sz="1350" dirty="0"/>
              <a:t>liên</a:t>
            </a:r>
            <a:r>
              <a:rPr sz="1350" spc="15" dirty="0"/>
              <a:t> </a:t>
            </a:r>
            <a:r>
              <a:rPr sz="1350" dirty="0"/>
              <a:t>kết</a:t>
            </a:r>
            <a:r>
              <a:rPr sz="1350" spc="-8" dirty="0"/>
              <a:t> </a:t>
            </a:r>
            <a:r>
              <a:rPr sz="1350" dirty="0"/>
              <a:t>thành</a:t>
            </a:r>
            <a:r>
              <a:rPr sz="1350" spc="-38" dirty="0"/>
              <a:t> </a:t>
            </a:r>
            <a:r>
              <a:rPr sz="1350" spc="-15" dirty="0"/>
              <a:t>nước </a:t>
            </a:r>
            <a:r>
              <a:rPr sz="1350" spc="-19" dirty="0"/>
              <a:t>đá.</a:t>
            </a:r>
            <a:endParaRPr sz="1350" dirty="0"/>
          </a:p>
          <a:p>
            <a:pPr marL="156686" indent="-106680">
              <a:spcBef>
                <a:spcPts val="986"/>
              </a:spcBef>
              <a:buChar char="-"/>
              <a:tabLst>
                <a:tab pos="156686" algn="l"/>
              </a:tabLst>
            </a:pPr>
            <a:r>
              <a:rPr sz="1350" dirty="0"/>
              <a:t>Sự</a:t>
            </a:r>
            <a:r>
              <a:rPr sz="1350" spc="-86" dirty="0"/>
              <a:t> </a:t>
            </a:r>
            <a:r>
              <a:rPr sz="1350" dirty="0"/>
              <a:t>thay</a:t>
            </a:r>
            <a:r>
              <a:rPr sz="1350" spc="-19" dirty="0"/>
              <a:t> </a:t>
            </a:r>
            <a:r>
              <a:rPr sz="1350" dirty="0"/>
              <a:t>đổi</a:t>
            </a:r>
            <a:r>
              <a:rPr sz="1350" spc="15" dirty="0"/>
              <a:t> </a:t>
            </a:r>
            <a:r>
              <a:rPr sz="1350" dirty="0"/>
              <a:t>nhiệt</a:t>
            </a:r>
            <a:r>
              <a:rPr sz="1350" spc="45" dirty="0"/>
              <a:t> </a:t>
            </a:r>
            <a:r>
              <a:rPr sz="1350" dirty="0"/>
              <a:t>độ</a:t>
            </a:r>
            <a:r>
              <a:rPr sz="1350" spc="-38" dirty="0"/>
              <a:t> </a:t>
            </a:r>
            <a:r>
              <a:rPr sz="1350" dirty="0"/>
              <a:t>rất</a:t>
            </a:r>
            <a:r>
              <a:rPr sz="1350" spc="-4" dirty="0"/>
              <a:t> </a:t>
            </a:r>
            <a:r>
              <a:rPr sz="1350" spc="-19" dirty="0"/>
              <a:t>ít.</a:t>
            </a:r>
            <a:endParaRPr sz="1350" dirty="0"/>
          </a:p>
          <a:p>
            <a:pPr marL="151924" indent="-106680">
              <a:spcBef>
                <a:spcPts val="1170"/>
              </a:spcBef>
              <a:buChar char="-"/>
              <a:tabLst>
                <a:tab pos="151924" algn="l"/>
              </a:tabLst>
            </a:pPr>
            <a:r>
              <a:rPr sz="1350" dirty="0"/>
              <a:t>Các</a:t>
            </a:r>
            <a:r>
              <a:rPr sz="1350" spc="-15" dirty="0"/>
              <a:t> </a:t>
            </a:r>
            <a:r>
              <a:rPr sz="1350" dirty="0"/>
              <a:t>tinh</a:t>
            </a:r>
            <a:r>
              <a:rPr sz="1350" spc="-23" dirty="0"/>
              <a:t> </a:t>
            </a:r>
            <a:r>
              <a:rPr sz="1350" dirty="0"/>
              <a:t>thể</a:t>
            </a:r>
            <a:r>
              <a:rPr sz="1350" spc="-23" dirty="0"/>
              <a:t> </a:t>
            </a:r>
            <a:r>
              <a:rPr sz="1350" dirty="0"/>
              <a:t>đá</a:t>
            </a:r>
            <a:r>
              <a:rPr sz="1350" spc="30" dirty="0"/>
              <a:t> </a:t>
            </a:r>
            <a:r>
              <a:rPr sz="1350" dirty="0"/>
              <a:t>hình</a:t>
            </a:r>
            <a:r>
              <a:rPr sz="1350" spc="-23" dirty="0"/>
              <a:t> </a:t>
            </a:r>
            <a:r>
              <a:rPr sz="1350" dirty="0"/>
              <a:t>thành</a:t>
            </a:r>
            <a:r>
              <a:rPr sz="1350" spc="30" dirty="0"/>
              <a:t> </a:t>
            </a:r>
            <a:r>
              <a:rPr sz="1350" dirty="0"/>
              <a:t>và</a:t>
            </a:r>
            <a:r>
              <a:rPr sz="1350" spc="-26" dirty="0"/>
              <a:t> </a:t>
            </a:r>
            <a:r>
              <a:rPr sz="1350" dirty="0"/>
              <a:t>có</a:t>
            </a:r>
            <a:r>
              <a:rPr sz="1350" spc="-30" dirty="0"/>
              <a:t> </a:t>
            </a:r>
            <a:r>
              <a:rPr sz="1350" dirty="0"/>
              <a:t>kích</a:t>
            </a:r>
            <a:r>
              <a:rPr sz="1350" spc="-75" dirty="0"/>
              <a:t> </a:t>
            </a:r>
            <a:r>
              <a:rPr sz="1350" dirty="0"/>
              <a:t>thước</a:t>
            </a:r>
            <a:r>
              <a:rPr sz="1350" spc="-4" dirty="0"/>
              <a:t> </a:t>
            </a:r>
            <a:r>
              <a:rPr sz="1350" dirty="0"/>
              <a:t>tăng</a:t>
            </a:r>
            <a:r>
              <a:rPr sz="1350" spc="-23" dirty="0"/>
              <a:t> </a:t>
            </a:r>
            <a:r>
              <a:rPr sz="1350" spc="-15" dirty="0"/>
              <a:t>dần.</a:t>
            </a:r>
            <a:endParaRPr sz="1350" dirty="0"/>
          </a:p>
          <a:p>
            <a:pPr marL="151924" indent="-106680">
              <a:spcBef>
                <a:spcPts val="998"/>
              </a:spcBef>
              <a:buChar char="-"/>
              <a:tabLst>
                <a:tab pos="151924" algn="l"/>
              </a:tabLst>
            </a:pPr>
            <a:r>
              <a:rPr sz="1350" dirty="0"/>
              <a:t>Có</a:t>
            </a:r>
            <a:r>
              <a:rPr sz="1350" spc="-49" dirty="0"/>
              <a:t> </a:t>
            </a:r>
            <a:r>
              <a:rPr sz="1350" dirty="0"/>
              <a:t>khoảng</a:t>
            </a:r>
            <a:r>
              <a:rPr sz="1350" spc="15" dirty="0"/>
              <a:t> </a:t>
            </a:r>
            <a:r>
              <a:rPr sz="1350" dirty="0"/>
              <a:t>¾</a:t>
            </a:r>
            <a:r>
              <a:rPr sz="1350" spc="-26" dirty="0"/>
              <a:t> </a:t>
            </a:r>
            <a:r>
              <a:rPr sz="1350" dirty="0"/>
              <a:t>nước</a:t>
            </a:r>
            <a:r>
              <a:rPr sz="1350" spc="-23" dirty="0"/>
              <a:t> </a:t>
            </a:r>
            <a:r>
              <a:rPr sz="1350" dirty="0"/>
              <a:t>trong</a:t>
            </a:r>
            <a:r>
              <a:rPr sz="1350" spc="-38" dirty="0"/>
              <a:t> </a:t>
            </a:r>
            <a:r>
              <a:rPr sz="1350" dirty="0"/>
              <a:t>thuỷ</a:t>
            </a:r>
            <a:r>
              <a:rPr sz="1350" spc="-23" dirty="0"/>
              <a:t> </a:t>
            </a:r>
            <a:r>
              <a:rPr sz="1350" dirty="0"/>
              <a:t>sản</a:t>
            </a:r>
            <a:r>
              <a:rPr sz="1350" spc="-38" dirty="0"/>
              <a:t> </a:t>
            </a:r>
            <a:r>
              <a:rPr sz="1350" dirty="0"/>
              <a:t>chuyển</a:t>
            </a:r>
            <a:r>
              <a:rPr sz="1350" spc="11" dirty="0"/>
              <a:t> </a:t>
            </a:r>
            <a:r>
              <a:rPr sz="1350" dirty="0"/>
              <a:t>thành</a:t>
            </a:r>
            <a:r>
              <a:rPr sz="1350" spc="11" dirty="0"/>
              <a:t> </a:t>
            </a:r>
            <a:r>
              <a:rPr sz="1350" dirty="0"/>
              <a:t>nước</a:t>
            </a:r>
            <a:r>
              <a:rPr sz="1350" spc="-19" dirty="0"/>
              <a:t> </a:t>
            </a:r>
            <a:r>
              <a:rPr sz="1350" spc="-19" dirty="0" err="1"/>
              <a:t>đá</a:t>
            </a:r>
            <a:r>
              <a:rPr sz="1350" spc="-19" dirty="0"/>
              <a:t>.</a:t>
            </a:r>
            <a:endParaRPr lang="vi-VN" sz="1350" spc="-19" dirty="0"/>
          </a:p>
        </p:txBody>
      </p:sp>
      <p:sp>
        <p:nvSpPr>
          <p:cNvPr id="25" name="object 2">
            <a:extLst>
              <a:ext uri="{FF2B5EF4-FFF2-40B4-BE49-F238E27FC236}">
                <a16:creationId xmlns:a16="http://schemas.microsoft.com/office/drawing/2014/main" id="{BAB437E9-87D1-6E69-FEF6-B4D6E683A0C4}"/>
              </a:ext>
            </a:extLst>
          </p:cNvPr>
          <p:cNvSpPr txBox="1">
            <a:spLocks noGrp="1"/>
          </p:cNvSpPr>
          <p:nvPr>
            <p:ph type="title"/>
          </p:nvPr>
        </p:nvSpPr>
        <p:spPr>
          <a:xfrm>
            <a:off x="868488" y="117246"/>
            <a:ext cx="6172200" cy="567495"/>
          </a:xfrm>
          <a:prstGeom prst="rect">
            <a:avLst/>
          </a:prstGeom>
        </p:spPr>
        <p:txBody>
          <a:bodyPr spcFirstLastPara="1" vert="horz" wrap="square" lIns="0" tIns="183547" rIns="0" bIns="0" rtlCol="0" anchor="ctr" anchorCtr="0">
            <a:spAutoFit/>
          </a:bodyPr>
          <a:lstStyle/>
          <a:p>
            <a:pPr marL="9525">
              <a:spcBef>
                <a:spcPts val="94"/>
              </a:spcBef>
            </a:pPr>
            <a:r>
              <a:rPr sz="2400" b="1" dirty="0" err="1">
                <a:solidFill>
                  <a:srgbClr val="000066"/>
                </a:solidFill>
              </a:rPr>
              <a:t>Kỹ</a:t>
            </a:r>
            <a:r>
              <a:rPr sz="2400" b="1" dirty="0">
                <a:solidFill>
                  <a:srgbClr val="000066"/>
                </a:solidFill>
              </a:rPr>
              <a:t> thuật lạnh đông thuỷ sản</a:t>
            </a:r>
          </a:p>
        </p:txBody>
      </p:sp>
      <p:sp>
        <p:nvSpPr>
          <p:cNvPr id="4" name="TextBox 3">
            <a:extLst>
              <a:ext uri="{FF2B5EF4-FFF2-40B4-BE49-F238E27FC236}">
                <a16:creationId xmlns:a16="http://schemas.microsoft.com/office/drawing/2014/main" id="{D9815146-EA49-150F-A37E-E0A53FA2B709}"/>
              </a:ext>
            </a:extLst>
          </p:cNvPr>
          <p:cNvSpPr txBox="1"/>
          <p:nvPr/>
        </p:nvSpPr>
        <p:spPr>
          <a:xfrm>
            <a:off x="4572000" y="3753376"/>
            <a:ext cx="4572000" cy="1390124"/>
          </a:xfrm>
          <a:prstGeom prst="rect">
            <a:avLst/>
          </a:prstGeom>
          <a:noFill/>
        </p:spPr>
        <p:txBody>
          <a:bodyPr wrap="square">
            <a:spAutoFit/>
          </a:bodyPr>
          <a:lstStyle/>
          <a:p>
            <a:pPr marL="9525">
              <a:spcBef>
                <a:spcPts val="75"/>
              </a:spcBef>
            </a:pPr>
            <a:r>
              <a:rPr lang="vi-VN" sz="1400" b="1" dirty="0">
                <a:solidFill>
                  <a:srgbClr val="A40020"/>
                </a:solidFill>
                <a:latin typeface="Wingdings 2"/>
                <a:cs typeface="Wingdings 2"/>
              </a:rPr>
              <a:t></a:t>
            </a:r>
            <a:r>
              <a:rPr lang="vi-VN" sz="1400" b="1" dirty="0">
                <a:solidFill>
                  <a:srgbClr val="A40020"/>
                </a:solidFill>
                <a:latin typeface="Times New Roman"/>
                <a:cs typeface="Times New Roman"/>
              </a:rPr>
              <a:t> </a:t>
            </a:r>
            <a:r>
              <a:rPr lang="vi-VN" sz="1400" b="1" dirty="0"/>
              <a:t>Giai</a:t>
            </a:r>
            <a:r>
              <a:rPr lang="vi-VN" sz="1400" b="1" spc="-34" dirty="0"/>
              <a:t> </a:t>
            </a:r>
            <a:r>
              <a:rPr lang="vi-VN" sz="1400" b="1" dirty="0"/>
              <a:t>đoạn</a:t>
            </a:r>
            <a:r>
              <a:rPr lang="vi-VN" sz="1400" b="1" spc="19" dirty="0"/>
              <a:t> </a:t>
            </a:r>
            <a:r>
              <a:rPr lang="vi-VN" sz="1400" b="1" spc="-19" dirty="0"/>
              <a:t>3:</a:t>
            </a:r>
            <a:endParaRPr lang="vi-VN" sz="1400" b="1" dirty="0"/>
          </a:p>
          <a:p>
            <a:pPr marL="151924" indent="-106680">
              <a:spcBef>
                <a:spcPts val="1088"/>
              </a:spcBef>
              <a:buChar char="-"/>
              <a:tabLst>
                <a:tab pos="151924" algn="l"/>
              </a:tabLst>
            </a:pPr>
            <a:r>
              <a:rPr lang="vi-VN" sz="1400" dirty="0"/>
              <a:t>Nhiệt</a:t>
            </a:r>
            <a:r>
              <a:rPr lang="vi-VN" sz="1400" spc="-11" dirty="0"/>
              <a:t> </a:t>
            </a:r>
            <a:r>
              <a:rPr lang="vi-VN" sz="1400" dirty="0"/>
              <a:t>độ</a:t>
            </a:r>
            <a:r>
              <a:rPr lang="vi-VN" sz="1400" spc="8" dirty="0"/>
              <a:t> </a:t>
            </a:r>
            <a:r>
              <a:rPr lang="vi-VN" sz="1400" dirty="0"/>
              <a:t>sản</a:t>
            </a:r>
            <a:r>
              <a:rPr lang="vi-VN" sz="1400" spc="-41" dirty="0"/>
              <a:t> </a:t>
            </a:r>
            <a:r>
              <a:rPr lang="vi-VN" sz="1400" dirty="0"/>
              <a:t>phẩm</a:t>
            </a:r>
            <a:r>
              <a:rPr lang="vi-VN" sz="1400" spc="26" dirty="0"/>
              <a:t> </a:t>
            </a:r>
            <a:r>
              <a:rPr lang="vi-VN" sz="1400" dirty="0"/>
              <a:t>tiếp</a:t>
            </a:r>
            <a:r>
              <a:rPr lang="vi-VN" sz="1400" spc="-41" dirty="0"/>
              <a:t> </a:t>
            </a:r>
            <a:r>
              <a:rPr lang="vi-VN" sz="1400" dirty="0"/>
              <a:t>tục</a:t>
            </a:r>
            <a:r>
              <a:rPr lang="vi-VN" sz="1400" spc="-23" dirty="0"/>
              <a:t> </a:t>
            </a:r>
            <a:r>
              <a:rPr lang="vi-VN" sz="1400" spc="-15" dirty="0"/>
              <a:t>giảm.</a:t>
            </a:r>
            <a:endParaRPr lang="vi-VN" sz="1400" dirty="0"/>
          </a:p>
          <a:p>
            <a:pPr marL="151924" indent="-106680">
              <a:spcBef>
                <a:spcPts val="1166"/>
              </a:spcBef>
              <a:buChar char="-"/>
              <a:tabLst>
                <a:tab pos="151924" algn="l"/>
              </a:tabLst>
            </a:pPr>
            <a:r>
              <a:rPr lang="vi-VN" sz="1400" dirty="0"/>
              <a:t>Một</a:t>
            </a:r>
            <a:r>
              <a:rPr lang="vi-VN" sz="1400" spc="-60" dirty="0"/>
              <a:t> </a:t>
            </a:r>
            <a:r>
              <a:rPr lang="vi-VN" sz="1400" dirty="0"/>
              <a:t>lượng</a:t>
            </a:r>
            <a:r>
              <a:rPr lang="vi-VN" sz="1400" spc="11" dirty="0"/>
              <a:t> </a:t>
            </a:r>
            <a:r>
              <a:rPr lang="vi-VN" sz="1400" dirty="0"/>
              <a:t>nhỏ</a:t>
            </a:r>
            <a:r>
              <a:rPr lang="vi-VN" sz="1400" spc="-41" dirty="0"/>
              <a:t> </a:t>
            </a:r>
            <a:r>
              <a:rPr lang="vi-VN" sz="1400" dirty="0"/>
              <a:t>nhiệt</a:t>
            </a:r>
            <a:r>
              <a:rPr lang="vi-VN" sz="1400" spc="45" dirty="0"/>
              <a:t> </a:t>
            </a:r>
            <a:r>
              <a:rPr lang="vi-VN" sz="1400" dirty="0"/>
              <a:t>được</a:t>
            </a:r>
            <a:r>
              <a:rPr lang="vi-VN" sz="1400" spc="-23" dirty="0"/>
              <a:t> </a:t>
            </a:r>
            <a:r>
              <a:rPr lang="vi-VN" sz="1400" dirty="0"/>
              <a:t>tách</a:t>
            </a:r>
            <a:r>
              <a:rPr lang="vi-VN" sz="1400" spc="-41" dirty="0"/>
              <a:t> </a:t>
            </a:r>
            <a:r>
              <a:rPr lang="vi-VN" sz="1400" spc="-19" dirty="0"/>
              <a:t>ra.</a:t>
            </a:r>
            <a:endParaRPr lang="vi-VN" sz="1400" dirty="0"/>
          </a:p>
          <a:p>
            <a:pPr marL="151924" indent="-106680">
              <a:spcBef>
                <a:spcPts val="1084"/>
              </a:spcBef>
              <a:buChar char="-"/>
              <a:tabLst>
                <a:tab pos="151924" algn="l"/>
              </a:tabLst>
            </a:pPr>
            <a:r>
              <a:rPr lang="vi-VN" sz="1400" dirty="0"/>
              <a:t>Một</a:t>
            </a:r>
            <a:r>
              <a:rPr lang="vi-VN" sz="1400" spc="-56" dirty="0"/>
              <a:t> </a:t>
            </a:r>
            <a:r>
              <a:rPr lang="vi-VN" sz="1400" dirty="0"/>
              <a:t>lượng</a:t>
            </a:r>
            <a:r>
              <a:rPr lang="vi-VN" sz="1400" spc="23" dirty="0"/>
              <a:t> </a:t>
            </a:r>
            <a:r>
              <a:rPr lang="vi-VN" sz="1400" dirty="0"/>
              <a:t>nhỏ</a:t>
            </a:r>
            <a:r>
              <a:rPr lang="vi-VN" sz="1400" spc="-34" dirty="0"/>
              <a:t> </a:t>
            </a:r>
            <a:r>
              <a:rPr lang="vi-VN" sz="1400" dirty="0"/>
              <a:t>tinh</a:t>
            </a:r>
            <a:r>
              <a:rPr lang="vi-VN" sz="1400" spc="23" dirty="0"/>
              <a:t> </a:t>
            </a:r>
            <a:r>
              <a:rPr lang="vi-VN" sz="1400" dirty="0"/>
              <a:t>thể</a:t>
            </a:r>
            <a:r>
              <a:rPr lang="vi-VN" sz="1400" spc="-30" dirty="0"/>
              <a:t> </a:t>
            </a:r>
            <a:r>
              <a:rPr lang="vi-VN" sz="1400" dirty="0"/>
              <a:t>đá</a:t>
            </a:r>
            <a:r>
              <a:rPr lang="vi-VN" sz="1400" spc="-30" dirty="0"/>
              <a:t> </a:t>
            </a:r>
            <a:r>
              <a:rPr lang="vi-VN" sz="1400" dirty="0"/>
              <a:t>được</a:t>
            </a:r>
            <a:r>
              <a:rPr lang="vi-VN" sz="1400" spc="-11" dirty="0"/>
              <a:t> </a:t>
            </a:r>
            <a:r>
              <a:rPr lang="vi-VN" sz="1400" dirty="0"/>
              <a:t>hình</a:t>
            </a:r>
            <a:r>
              <a:rPr lang="vi-VN" sz="1400" spc="-30" dirty="0"/>
              <a:t> </a:t>
            </a:r>
            <a:r>
              <a:rPr lang="vi-VN" sz="1400" spc="-8" dirty="0"/>
              <a:t>thành.</a:t>
            </a:r>
            <a:endParaRPr lang="vi-VN" sz="1400" dirty="0"/>
          </a:p>
        </p:txBody>
      </p:sp>
    </p:spTree>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12843</TotalTime>
  <Words>3026</Words>
  <Application>Microsoft Macintosh PowerPoint</Application>
  <PresentationFormat>On-screen Show (16:9)</PresentationFormat>
  <Paragraphs>338</Paragraphs>
  <Slides>27</Slides>
  <Notes>2</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27</vt:i4>
      </vt:variant>
    </vt:vector>
  </HeadingPairs>
  <TitlesOfParts>
    <vt:vector size="42" baseType="lpstr">
      <vt:lpstr>Times New Roman</vt:lpstr>
      <vt:lpstr>Fira Sans Extra Condensed</vt:lpstr>
      <vt:lpstr>Roboto</vt:lpstr>
      <vt:lpstr>Calibri</vt:lpstr>
      <vt:lpstr>Wingdings</vt:lpstr>
      <vt:lpstr>Tahoma</vt:lpstr>
      <vt:lpstr>Wingdings 2</vt:lpstr>
      <vt:lpstr>Calibri Light</vt:lpstr>
      <vt:lpstr>Arial</vt:lpstr>
      <vt:lpstr>Poppins</vt:lpstr>
      <vt:lpstr>Terra</vt:lpstr>
      <vt:lpstr>Custom Design</vt:lpstr>
      <vt:lpstr>1_Custom Design</vt:lpstr>
      <vt:lpstr>2_Custom Design</vt:lpstr>
      <vt:lpstr>Energy Saving Infographics by Slidesgo</vt:lpstr>
      <vt:lpstr>PowerPoint Presentation</vt:lpstr>
      <vt:lpstr>NỘI DUNG</vt:lpstr>
      <vt:lpstr>PowerPoint Presentation</vt:lpstr>
      <vt:lpstr>Thành phần hóa học của cơ thịt trong các loài cá béo và cá gầy (%)</vt:lpstr>
      <vt:lpstr>SỰ BIẾN ĐỔI CƠ BẮP THỊT</vt:lpstr>
      <vt:lpstr>Biến đổi của thủy sản sau khi chết</vt:lpstr>
      <vt:lpstr>Kỹ thuật lạnh đông thuỷ sản</vt:lpstr>
      <vt:lpstr>Kỹ thuật lạnh đông thuỷ sản</vt:lpstr>
      <vt:lpstr>Kỹ thuật lạnh đông thuỷ sản</vt:lpstr>
      <vt:lpstr>XỬ LÝ &amp; SƠ CHẾ</vt:lpstr>
      <vt:lpstr>Kỹ thuật áp suất cao (HPP) trong chế biến và bảo quản thủy sản</vt:lpstr>
      <vt:lpstr>Kỹ thuật áp suất cao (HPP) trong chế biến và bảo quản thủy sản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Hấp</vt:lpstr>
      <vt:lpstr>Quy trình chế biến tôm</vt:lpstr>
      <vt:lpstr>CHẾ BIẾN CÁ THỊT TRẮNG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 KHÓA RỒI</dc:creator>
  <cp:lastModifiedBy>823417-Nguyễn Mạnh Hùng</cp:lastModifiedBy>
  <cp:revision>111</cp:revision>
  <dcterms:modified xsi:type="dcterms:W3CDTF">2025-09-04T10:14:33Z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1841624</vt:lpwstr>
  </property>
  <property fmtid="{D5CDD505-2E9C-101B-9397-08002B2CF9AE}" name="NXPowerLiteSettings" pid="3">
    <vt:lpwstr>F7000400038000</vt:lpwstr>
  </property>
  <property fmtid="{D5CDD505-2E9C-101B-9397-08002B2CF9AE}" name="NXPowerLiteVersion" pid="4">
    <vt:lpwstr>S11.0.1</vt:lpwstr>
  </property>
</Properties>
</file>