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17"/>
  </p:notesMasterIdLst>
  <p:sldIdLst>
    <p:sldId id="270" r:id="rId2"/>
    <p:sldId id="271"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19" roundtripDataSignature="AMtx7mhgVFy2K9TYdWM8L7Bs40F91LU49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6" d="100"/>
          <a:sy n="96" d="100"/>
        </p:scale>
        <p:origin x="708"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customschemas.google.com/relationships/presentationmetadata" Target="meta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16" name="Google Shape;116;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Google Shape;122;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3" name="Google Shape;123;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4" name="Google Shape;124;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1" name="Google Shape;131;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8" name="Google Shape;138;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45" name="Google Shape;145;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
        <p:cNvGrpSpPr/>
        <p:nvPr/>
      </p:nvGrpSpPr>
      <p:grpSpPr>
        <a:xfrm>
          <a:off x="0" y="0"/>
          <a:ext cx="0" cy="0"/>
          <a:chOff x="0" y="0"/>
          <a:chExt cx="0" cy="0"/>
        </a:xfrm>
      </p:grpSpPr>
      <p:sp>
        <p:nvSpPr>
          <p:cNvPr id="61" name="Google Shape;61;p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 name="Google Shape;62;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550417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
        <p:cNvGrpSpPr/>
        <p:nvPr/>
      </p:nvGrpSpPr>
      <p:grpSpPr>
        <a:xfrm>
          <a:off x="0" y="0"/>
          <a:ext cx="0" cy="0"/>
          <a:chOff x="0" y="0"/>
          <a:chExt cx="0" cy="0"/>
        </a:xfrm>
      </p:grpSpPr>
      <p:sp>
        <p:nvSpPr>
          <p:cNvPr id="56" name="Google Shape;56;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 name="Google Shape;57;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8" name="Google Shape;58;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
        <p:cNvGrpSpPr/>
        <p:nvPr/>
      </p:nvGrpSpPr>
      <p:grpSpPr>
        <a:xfrm>
          <a:off x="0" y="0"/>
          <a:ext cx="0" cy="0"/>
          <a:chOff x="0" y="0"/>
          <a:chExt cx="0" cy="0"/>
        </a:xfrm>
      </p:grpSpPr>
      <p:sp>
        <p:nvSpPr>
          <p:cNvPr id="66" name="Google Shape;66;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 name="Google Shape;67;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
        <p:cNvGrpSpPr/>
        <p:nvPr/>
      </p:nvGrpSpPr>
      <p:grpSpPr>
        <a:xfrm>
          <a:off x="0" y="0"/>
          <a:ext cx="0" cy="0"/>
          <a:chOff x="0" y="0"/>
          <a:chExt cx="0" cy="0"/>
        </a:xfrm>
      </p:grpSpPr>
      <p:sp>
        <p:nvSpPr>
          <p:cNvPr id="73" name="Google Shape;73;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4" name="Google Shape;74;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
        <p:cNvGrpSpPr/>
        <p:nvPr/>
      </p:nvGrpSpPr>
      <p:grpSpPr>
        <a:xfrm>
          <a:off x="0" y="0"/>
          <a:ext cx="0" cy="0"/>
          <a:chOff x="0" y="0"/>
          <a:chExt cx="0" cy="0"/>
        </a:xfrm>
      </p:grpSpPr>
      <p:sp>
        <p:nvSpPr>
          <p:cNvPr id="80" name="Google Shape;8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1" name="Google Shape;81;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
        <p:cNvGrpSpPr/>
        <p:nvPr/>
      </p:nvGrpSpPr>
      <p:grpSpPr>
        <a:xfrm>
          <a:off x="0" y="0"/>
          <a:ext cx="0" cy="0"/>
          <a:chOff x="0" y="0"/>
          <a:chExt cx="0" cy="0"/>
        </a:xfrm>
      </p:grpSpPr>
      <p:sp>
        <p:nvSpPr>
          <p:cNvPr id="89" name="Google Shape;89;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0" name="Google Shape;90;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
        <p:cNvGrpSpPr/>
        <p:nvPr/>
      </p:nvGrpSpPr>
      <p:grpSpPr>
        <a:xfrm>
          <a:off x="0" y="0"/>
          <a:ext cx="0" cy="0"/>
          <a:chOff x="0" y="0"/>
          <a:chExt cx="0" cy="0"/>
        </a:xfrm>
      </p:grpSpPr>
      <p:sp>
        <p:nvSpPr>
          <p:cNvPr id="100" name="Google Shape;10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1" name="Google Shape;10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8" name="Google Shape;108;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09" name="Google Shape;109;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3.png"/><Relationship Id="rId5" Type="http://schemas.openxmlformats.org/officeDocument/2006/relationships/image" Target="../media/image7.png"/><Relationship Id="rId4" Type="http://schemas.openxmlformats.org/officeDocument/2006/relationships/image" Target="../media/image6.png"/></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4"/>
        <p:cNvGrpSpPr/>
        <p:nvPr/>
      </p:nvGrpSpPr>
      <p:grpSpPr>
        <a:xfrm>
          <a:off x="0" y="0"/>
          <a:ext cx="0" cy="0"/>
          <a:chOff x="0" y="0"/>
          <a:chExt cx="0" cy="0"/>
        </a:xfrm>
      </p:grpSpPr>
      <p:pic>
        <p:nvPicPr>
          <p:cNvPr id="15" name="Google Shape;15;p19"/>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16" name="Google Shape;16;p19"/>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7" name="Google Shape;17;p19"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18" name="Google Shape;18;p19"/>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19" name="Google Shape;19;p19"/>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20" name="Google Shape;20;p19"/>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1_Title and Content">
  <p:cSld name="1_Title and Content">
    <p:spTree>
      <p:nvGrpSpPr>
        <p:cNvPr id="1" name="Shape 21"/>
        <p:cNvGrpSpPr/>
        <p:nvPr/>
      </p:nvGrpSpPr>
      <p:grpSpPr>
        <a:xfrm>
          <a:off x="0" y="0"/>
          <a:ext cx="0" cy="0"/>
          <a:chOff x="0" y="0"/>
          <a:chExt cx="0" cy="0"/>
        </a:xfrm>
      </p:grpSpPr>
      <p:pic>
        <p:nvPicPr>
          <p:cNvPr id="22" name="Google Shape;22;p20"/>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23" name="Google Shape;23;p20"/>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4" name="Google Shape;24;p20"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25" name="Google Shape;25;p20"/>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26" name="Google Shape;26;p20"/>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27" name="Google Shape;27;p20"/>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2_Title and Content">
  <p:cSld name="2_Title and Content">
    <p:spTree>
      <p:nvGrpSpPr>
        <p:cNvPr id="1" name="Shape 28"/>
        <p:cNvGrpSpPr/>
        <p:nvPr/>
      </p:nvGrpSpPr>
      <p:grpSpPr>
        <a:xfrm>
          <a:off x="0" y="0"/>
          <a:ext cx="0" cy="0"/>
          <a:chOff x="0" y="0"/>
          <a:chExt cx="0" cy="0"/>
        </a:xfrm>
      </p:grpSpPr>
      <p:pic>
        <p:nvPicPr>
          <p:cNvPr id="29" name="Google Shape;29;p21"/>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0" name="Google Shape;30;p21"/>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1" name="Google Shape;31;p21"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2" name="Google Shape;32;p21"/>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33" name="Google Shape;33;p21"/>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34" name="Google Shape;34;p21"/>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3_Title and Content">
  <p:cSld name="3_Title and Content">
    <p:spTree>
      <p:nvGrpSpPr>
        <p:cNvPr id="1" name="Shape 35"/>
        <p:cNvGrpSpPr/>
        <p:nvPr/>
      </p:nvGrpSpPr>
      <p:grpSpPr>
        <a:xfrm>
          <a:off x="0" y="0"/>
          <a:ext cx="0" cy="0"/>
          <a:chOff x="0" y="0"/>
          <a:chExt cx="0" cy="0"/>
        </a:xfrm>
      </p:grpSpPr>
      <p:pic>
        <p:nvPicPr>
          <p:cNvPr id="36" name="Google Shape;36;p22"/>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37" name="Google Shape;37;p22"/>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38" name="Google Shape;38;p22"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39" name="Google Shape;39;p22"/>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0" name="Google Shape;40;p22"/>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1" name="Google Shape;41;p22"/>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4_Title and Content">
  <p:cSld name="4_Title and Content">
    <p:spTree>
      <p:nvGrpSpPr>
        <p:cNvPr id="1" name="Shape 42"/>
        <p:cNvGrpSpPr/>
        <p:nvPr/>
      </p:nvGrpSpPr>
      <p:grpSpPr>
        <a:xfrm>
          <a:off x="0" y="0"/>
          <a:ext cx="0" cy="0"/>
          <a:chOff x="0" y="0"/>
          <a:chExt cx="0" cy="0"/>
        </a:xfrm>
      </p:grpSpPr>
      <p:pic>
        <p:nvPicPr>
          <p:cNvPr id="43" name="Google Shape;43;p23"/>
          <p:cNvPicPr preferRelativeResize="0"/>
          <p:nvPr/>
        </p:nvPicPr>
        <p:blipFill rotWithShape="1">
          <a:blip r:embed="rId2">
            <a:alphaModFix/>
          </a:blip>
          <a:srcRect r="7464" b="50681"/>
          <a:stretch/>
        </p:blipFill>
        <p:spPr>
          <a:xfrm>
            <a:off x="0" y="5338657"/>
            <a:ext cx="12192000" cy="1519343"/>
          </a:xfrm>
          <a:prstGeom prst="rect">
            <a:avLst/>
          </a:prstGeom>
          <a:noFill/>
          <a:ln>
            <a:noFill/>
          </a:ln>
        </p:spPr>
      </p:pic>
      <p:sp>
        <p:nvSpPr>
          <p:cNvPr id="44" name="Google Shape;44;p23"/>
          <p:cNvSpPr/>
          <p:nvPr/>
        </p:nvSpPr>
        <p:spPr>
          <a:xfrm>
            <a:off x="0" y="0"/>
            <a:ext cx="12192000" cy="6858000"/>
          </a:xfrm>
          <a:prstGeom prst="rect">
            <a:avLst/>
          </a:prstGeom>
          <a:solidFill>
            <a:schemeClr val="lt1">
              <a:alpha val="40000"/>
            </a:scheme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45" name="Google Shape;45;p23" descr="A blue and green logo&#10;&#10;Description automatically generated"/>
          <p:cNvPicPr preferRelativeResize="0"/>
          <p:nvPr/>
        </p:nvPicPr>
        <p:blipFill rotWithShape="1">
          <a:blip r:embed="rId3">
            <a:alphaModFix/>
          </a:blip>
          <a:srcRect/>
          <a:stretch/>
        </p:blipFill>
        <p:spPr>
          <a:xfrm>
            <a:off x="838200" y="384725"/>
            <a:ext cx="1260953" cy="831363"/>
          </a:xfrm>
          <a:prstGeom prst="rect">
            <a:avLst/>
          </a:prstGeom>
          <a:noFill/>
          <a:ln>
            <a:noFill/>
          </a:ln>
        </p:spPr>
      </p:pic>
      <p:cxnSp>
        <p:nvCxnSpPr>
          <p:cNvPr id="46" name="Google Shape;46;p23"/>
          <p:cNvCxnSpPr/>
          <p:nvPr/>
        </p:nvCxnSpPr>
        <p:spPr>
          <a:xfrm>
            <a:off x="838200" y="1043797"/>
            <a:ext cx="10515600" cy="0"/>
          </a:xfrm>
          <a:prstGeom prst="straightConnector1">
            <a:avLst/>
          </a:prstGeom>
          <a:noFill/>
          <a:ln w="9525" cap="flat" cmpd="sng">
            <a:solidFill>
              <a:schemeClr val="accent1"/>
            </a:solidFill>
            <a:prstDash val="solid"/>
            <a:miter lim="800000"/>
            <a:headEnd type="none" w="sm" len="sm"/>
            <a:tailEnd type="none" w="sm" len="sm"/>
          </a:ln>
        </p:spPr>
      </p:cxnSp>
      <p:sp>
        <p:nvSpPr>
          <p:cNvPr id="47" name="Google Shape;47;p23"/>
          <p:cNvSpPr txBox="1"/>
          <p:nvPr/>
        </p:nvSpPr>
        <p:spPr>
          <a:xfrm>
            <a:off x="2099153" y="667369"/>
            <a:ext cx="7583423"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1" i="1" u="none" strike="noStrike" cap="none">
                <a:solidFill>
                  <a:srgbClr val="466DB0"/>
                </a:solidFill>
                <a:latin typeface="Calibri"/>
                <a:ea typeface="Calibri"/>
                <a:cs typeface="Calibri"/>
                <a:sym typeface="Calibri"/>
              </a:rPr>
              <a:t>Dự án Thúc đẩy Tiết kiệm năng lượng trong các ngành công nghiệp Việt Nam</a:t>
            </a:r>
            <a:endParaRPr sz="1800" b="1" i="1" u="none" strike="noStrike" cap="none">
              <a:solidFill>
                <a:srgbClr val="466DB0"/>
              </a:solidFill>
              <a:latin typeface="Calibri"/>
              <a:ea typeface="Calibri"/>
              <a:cs typeface="Calibri"/>
              <a:sym typeface="Calibri"/>
            </a:endParaRPr>
          </a:p>
        </p:txBody>
      </p:sp>
      <p:pic>
        <p:nvPicPr>
          <p:cNvPr id="48" name="Google Shape;48;p23"/>
          <p:cNvPicPr preferRelativeResize="0"/>
          <p:nvPr/>
        </p:nvPicPr>
        <p:blipFill rotWithShape="1">
          <a:blip r:embed="rId4">
            <a:alphaModFix/>
          </a:blip>
          <a:srcRect/>
          <a:stretch/>
        </p:blipFill>
        <p:spPr>
          <a:xfrm>
            <a:off x="9678498" y="384725"/>
            <a:ext cx="1903411" cy="791366"/>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14"/>
        <p:cNvGrpSpPr/>
        <p:nvPr/>
      </p:nvGrpSpPr>
      <p:grpSpPr>
        <a:xfrm>
          <a:off x="0" y="0"/>
          <a:ext cx="0" cy="0"/>
          <a:chOff x="0" y="0"/>
          <a:chExt cx="0" cy="0"/>
        </a:xfrm>
      </p:grpSpPr>
      <p:pic>
        <p:nvPicPr>
          <p:cNvPr id="15" name="Google Shape;15;p39"/>
          <p:cNvPicPr preferRelativeResize="0"/>
          <p:nvPr/>
        </p:nvPicPr>
        <p:blipFill rotWithShape="1">
          <a:blip r:embed="rId2">
            <a:alphaModFix/>
          </a:blip>
          <a:srcRect/>
          <a:stretch/>
        </p:blipFill>
        <p:spPr>
          <a:xfrm>
            <a:off x="1083" y="0"/>
            <a:ext cx="12189834" cy="6858000"/>
          </a:xfrm>
          <a:prstGeom prst="rect">
            <a:avLst/>
          </a:prstGeom>
          <a:noFill/>
          <a:ln>
            <a:noFill/>
          </a:ln>
        </p:spPr>
      </p:pic>
      <p:sp>
        <p:nvSpPr>
          <p:cNvPr id="16" name="Google Shape;16;p39"/>
          <p:cNvSpPr/>
          <p:nvPr/>
        </p:nvSpPr>
        <p:spPr>
          <a:xfrm>
            <a:off x="-1" y="0"/>
            <a:ext cx="12190918" cy="5536248"/>
          </a:xfrm>
          <a:prstGeom prst="flowChartPunchedTape">
            <a:avLst/>
          </a:prstGeom>
          <a:gradFill>
            <a:gsLst>
              <a:gs pos="0">
                <a:srgbClr val="FFFFFF">
                  <a:alpha val="78823"/>
                </a:srgbClr>
              </a:gs>
              <a:gs pos="100000">
                <a:srgbClr val="FFFFFF">
                  <a:alpha val="29019"/>
                </a:srgbClr>
              </a:gs>
            </a:gsLst>
            <a:lin ang="18900000" scaled="0"/>
          </a:gradFill>
          <a:ln>
            <a:noFill/>
          </a:ln>
        </p:spPr>
        <p:txBody>
          <a:bodyPr spcFirstLastPara="1" wrap="square" lIns="36575" tIns="36575" rIns="36575" bIns="365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alibri"/>
              <a:ea typeface="Calibri"/>
              <a:cs typeface="Calibri"/>
              <a:sym typeface="Calibri"/>
            </a:endParaRPr>
          </a:p>
        </p:txBody>
      </p:sp>
      <p:sp>
        <p:nvSpPr>
          <p:cNvPr id="17" name="Google Shape;17;p39"/>
          <p:cNvSpPr txBox="1">
            <a:spLocks noGrp="1"/>
          </p:cNvSpPr>
          <p:nvPr>
            <p:ph type="subTitle" idx="1"/>
          </p:nvPr>
        </p:nvSpPr>
        <p:spPr>
          <a:xfrm>
            <a:off x="838201" y="1926547"/>
            <a:ext cx="10515599" cy="1070557"/>
          </a:xfrm>
          <a:prstGeom prst="rect">
            <a:avLst/>
          </a:prstGeom>
          <a:noFill/>
          <a:ln>
            <a:noFill/>
          </a:ln>
        </p:spPr>
        <p:txBody>
          <a:bodyPr spcFirstLastPara="1" wrap="square" lIns="91425" tIns="45700" rIns="91425" bIns="45700" anchor="t" anchorCtr="0">
            <a:normAutofit/>
          </a:bodyPr>
          <a:lstStyle>
            <a:lvl1pPr lvl="0" algn="ctr">
              <a:lnSpc>
                <a:spcPct val="100000"/>
              </a:lnSpc>
              <a:spcBef>
                <a:spcPts val="1000"/>
              </a:spcBef>
              <a:spcAft>
                <a:spcPts val="0"/>
              </a:spcAft>
              <a:buClr>
                <a:srgbClr val="003153"/>
              </a:buClr>
              <a:buSzPts val="2400"/>
              <a:buNone/>
              <a:defRPr sz="2400" b="1">
                <a:solidFill>
                  <a:srgbClr val="003153"/>
                </a:solidFill>
                <a:latin typeface="Arial"/>
                <a:ea typeface="Arial"/>
                <a:cs typeface="Arial"/>
                <a:sym typeface="Arial"/>
              </a:defRPr>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
        <p:nvSpPr>
          <p:cNvPr id="21" name="Google Shape;21;p39"/>
          <p:cNvSpPr/>
          <p:nvPr/>
        </p:nvSpPr>
        <p:spPr>
          <a:xfrm>
            <a:off x="10399090" y="537310"/>
            <a:ext cx="954710" cy="674762"/>
          </a:xfrm>
          <a:custGeom>
            <a:avLst/>
            <a:gdLst/>
            <a:ahLst/>
            <a:cxnLst/>
            <a:rect l="l" t="t" r="r" b="b"/>
            <a:pathLst>
              <a:path w="1964908" h="1388740" extrusionOk="0">
                <a:moveTo>
                  <a:pt x="0" y="0"/>
                </a:moveTo>
                <a:lnTo>
                  <a:pt x="1964907" y="0"/>
                </a:lnTo>
                <a:lnTo>
                  <a:pt x="1964907" y="1388740"/>
                </a:lnTo>
                <a:lnTo>
                  <a:pt x="0" y="1388740"/>
                </a:lnTo>
                <a:lnTo>
                  <a:pt x="0" y="0"/>
                </a:lnTo>
                <a:close/>
              </a:path>
            </a:pathLst>
          </a:custGeom>
          <a:blipFill rotWithShape="1">
            <a:blip r:embed="rId3">
              <a:alphaModFix/>
            </a:blip>
            <a:stretch>
              <a:fillRect/>
            </a:stretch>
          </a:blipFill>
          <a:ln>
            <a:noFill/>
          </a:ln>
        </p:spPr>
      </p:sp>
      <p:sp>
        <p:nvSpPr>
          <p:cNvPr id="22" name="Google Shape;22;p39"/>
          <p:cNvSpPr/>
          <p:nvPr/>
        </p:nvSpPr>
        <p:spPr>
          <a:xfrm>
            <a:off x="7043882" y="508294"/>
            <a:ext cx="1186237" cy="668008"/>
          </a:xfrm>
          <a:custGeom>
            <a:avLst/>
            <a:gdLst/>
            <a:ahLst/>
            <a:cxnLst/>
            <a:rect l="l" t="t" r="r" b="b"/>
            <a:pathLst>
              <a:path w="2441419" h="1374840" extrusionOk="0">
                <a:moveTo>
                  <a:pt x="0" y="0"/>
                </a:moveTo>
                <a:lnTo>
                  <a:pt x="2441419" y="0"/>
                </a:lnTo>
                <a:lnTo>
                  <a:pt x="2441419" y="1374839"/>
                </a:lnTo>
                <a:lnTo>
                  <a:pt x="0" y="1374839"/>
                </a:lnTo>
                <a:lnTo>
                  <a:pt x="0" y="0"/>
                </a:lnTo>
                <a:close/>
              </a:path>
            </a:pathLst>
          </a:custGeom>
          <a:blipFill rotWithShape="1">
            <a:blip r:embed="rId4">
              <a:alphaModFix/>
            </a:blip>
            <a:stretch>
              <a:fillRect/>
            </a:stretch>
          </a:blipFill>
          <a:ln>
            <a:noFill/>
          </a:ln>
        </p:spPr>
      </p:sp>
      <p:pic>
        <p:nvPicPr>
          <p:cNvPr id="23" name="Google Shape;23;p39"/>
          <p:cNvPicPr preferRelativeResize="0"/>
          <p:nvPr/>
        </p:nvPicPr>
        <p:blipFill rotWithShape="1">
          <a:blip r:embed="rId5">
            <a:alphaModFix/>
          </a:blip>
          <a:srcRect t="26329" b="34450"/>
          <a:stretch/>
        </p:blipFill>
        <p:spPr>
          <a:xfrm>
            <a:off x="807627" y="619012"/>
            <a:ext cx="1138706" cy="446573"/>
          </a:xfrm>
          <a:prstGeom prst="rect">
            <a:avLst/>
          </a:prstGeom>
          <a:noFill/>
          <a:ln>
            <a:noFill/>
          </a:ln>
        </p:spPr>
      </p:pic>
      <p:pic>
        <p:nvPicPr>
          <p:cNvPr id="24" name="Google Shape;24;p39"/>
          <p:cNvPicPr preferRelativeResize="0"/>
          <p:nvPr/>
        </p:nvPicPr>
        <p:blipFill rotWithShape="1">
          <a:blip r:embed="rId6">
            <a:alphaModFix/>
          </a:blip>
          <a:srcRect/>
          <a:stretch/>
        </p:blipFill>
        <p:spPr>
          <a:xfrm>
            <a:off x="3636779" y="537310"/>
            <a:ext cx="1716657" cy="713721"/>
          </a:xfrm>
          <a:prstGeom prst="rect">
            <a:avLst/>
          </a:prstGeom>
          <a:noFill/>
          <a:ln>
            <a:noFill/>
          </a:ln>
        </p:spPr>
      </p:pic>
    </p:spTree>
    <p:extLst>
      <p:ext uri="{BB962C8B-B14F-4D97-AF65-F5344CB8AC3E}">
        <p14:creationId xmlns:p14="http://schemas.microsoft.com/office/powerpoint/2010/main" val="12800347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1" name="Google Shape;11;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2" name="Google Shape;12;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65496" y="1831012"/>
            <a:ext cx="10515600" cy="1070700"/>
          </a:xfrm>
          <a:prstGeom prst="rect">
            <a:avLst/>
          </a:prstGeom>
          <a:noFill/>
          <a:ln>
            <a:noFill/>
          </a:ln>
        </p:spPr>
        <p:txBody>
          <a:bodyPr spcFirstLastPara="1" wrap="square" lIns="91425" tIns="45700" rIns="91425" bIns="45700" anchor="t" anchorCtr="0">
            <a:normAutofit/>
          </a:bodyPr>
          <a:lstStyle/>
          <a:p>
            <a:pPr marL="0" lvl="0" indent="0" algn="ctr" rtl="0">
              <a:lnSpc>
                <a:spcPct val="130000"/>
              </a:lnSpc>
              <a:spcBef>
                <a:spcPts val="0"/>
              </a:spcBef>
              <a:spcAft>
                <a:spcPts val="0"/>
              </a:spcAft>
              <a:buClr>
                <a:srgbClr val="003153"/>
              </a:buClr>
              <a:buSzPts val="2400"/>
              <a:buNone/>
            </a:pPr>
            <a:r>
              <a:rPr lang="en-US"/>
              <a:t>DỰ ÁN THÚC ĐẨY TIẾT KIỆM NĂNG L</a:t>
            </a:r>
            <a:r>
              <a:rPr lang="vi-VN"/>
              <a:t>Ư</a:t>
            </a:r>
            <a:r>
              <a:rPr lang="en-US"/>
              <a:t>ỢNG TRONG CÁC NGÀNH CÔNG NGHIỆP VIỆT NAM (VSUEE)</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1"/>
          <p:cNvSpPr txBox="1"/>
          <p:nvPr/>
        </p:nvSpPr>
        <p:spPr>
          <a:xfrm>
            <a:off x="838200" y="1990165"/>
            <a:ext cx="10515600" cy="4482073"/>
          </a:xfrm>
          <a:prstGeom prst="rect">
            <a:avLst/>
          </a:prstGeom>
          <a:noFill/>
          <a:ln>
            <a:noFill/>
          </a:ln>
        </p:spPr>
        <p:txBody>
          <a:bodyPr spcFirstLastPara="1" wrap="square" lIns="91425" tIns="45700" rIns="91425" bIns="45700" anchor="t" anchorCtr="0">
            <a:normAutofit/>
          </a:bodyPr>
          <a:lstStyle/>
          <a:p>
            <a:pPr marL="0" marR="0" lvl="0" indent="0" algn="just" rtl="0">
              <a:lnSpc>
                <a:spcPct val="90000"/>
              </a:lnSpc>
              <a:spcBef>
                <a:spcPts val="0"/>
              </a:spcBef>
              <a:spcAft>
                <a:spcPts val="0"/>
              </a:spcAft>
              <a:buClr>
                <a:schemeClr val="dk1"/>
              </a:buClr>
              <a:buSzPts val="2200"/>
              <a:buFont typeface="Arial"/>
              <a:buNone/>
            </a:pPr>
            <a:r>
              <a:rPr lang="en-US" sz="2200" b="1" i="0" u="none" strike="noStrike" cap="none">
                <a:solidFill>
                  <a:schemeClr val="dk1"/>
                </a:solidFill>
                <a:latin typeface="Arial"/>
                <a:ea typeface="Arial"/>
                <a:cs typeface="Arial"/>
                <a:sym typeface="Arial"/>
              </a:rPr>
              <a:t>   II. Xác định tính hợp lệ của tiểu dự án</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Thẩm định các tiểu dự án tiết kiệm năng lượng do IE/ESCO đề xuất, đảm bảo tính khả thi về kỹ thuật, kinh tế và tài chính.</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Xác định tiểu dự án đáp ứng:</a:t>
            </a:r>
            <a:endParaRPr sz="2200" b="0" i="0" u="none" strike="noStrike" cap="none">
              <a:solidFill>
                <a:schemeClr val="dk1"/>
              </a:solidFill>
              <a:latin typeface="Arial"/>
              <a:ea typeface="Arial"/>
              <a:cs typeface="Arial"/>
              <a:sym typeface="Arial"/>
            </a:endParaRPr>
          </a:p>
          <a:p>
            <a:pPr marL="1371600" marR="0" lvl="1" indent="-457200" algn="just" rtl="0">
              <a:lnSpc>
                <a:spcPct val="90000"/>
              </a:lnSpc>
              <a:spcBef>
                <a:spcPts val="500"/>
              </a:spcBef>
              <a:spcAft>
                <a:spcPts val="0"/>
              </a:spcAft>
              <a:buClr>
                <a:schemeClr val="dk1"/>
              </a:buClr>
              <a:buSzPts val="2200"/>
              <a:buFont typeface="Calibri"/>
              <a:buChar char="▪"/>
            </a:pPr>
            <a:r>
              <a:rPr lang="en-US" sz="2200" b="0" i="0" u="none" strike="noStrike" cap="none">
                <a:solidFill>
                  <a:schemeClr val="dk1"/>
                </a:solidFill>
                <a:latin typeface="Arial"/>
                <a:ea typeface="Arial"/>
                <a:cs typeface="Arial"/>
                <a:sym typeface="Arial"/>
              </a:rPr>
              <a:t>Các chính sách an toàn xã hội và môi trường của Ngân hàng Thế giới.</a:t>
            </a:r>
            <a:endParaRPr sz="2200" b="0" i="0" u="none" strike="noStrike" cap="none">
              <a:solidFill>
                <a:schemeClr val="dk1"/>
              </a:solidFill>
              <a:latin typeface="Arial"/>
              <a:ea typeface="Arial"/>
              <a:cs typeface="Arial"/>
              <a:sym typeface="Arial"/>
            </a:endParaRPr>
          </a:p>
          <a:p>
            <a:pPr marL="1371600" marR="0" lvl="1" indent="-457200" algn="just" rtl="0">
              <a:lnSpc>
                <a:spcPct val="90000"/>
              </a:lnSpc>
              <a:spcBef>
                <a:spcPts val="500"/>
              </a:spcBef>
              <a:spcAft>
                <a:spcPts val="0"/>
              </a:spcAft>
              <a:buClr>
                <a:schemeClr val="dk1"/>
              </a:buClr>
              <a:buSzPts val="2200"/>
              <a:buFont typeface="Calibri"/>
              <a:buChar char="▪"/>
            </a:pPr>
            <a:r>
              <a:rPr lang="en-US" sz="2200" b="0" i="0" u="none" strike="noStrike" cap="none">
                <a:solidFill>
                  <a:schemeClr val="dk1"/>
                </a:solidFill>
                <a:latin typeface="Arial"/>
                <a:ea typeface="Arial"/>
                <a:cs typeface="Arial"/>
                <a:sym typeface="Arial"/>
              </a:rPr>
              <a:t>Các quy định bảo vệ môi trường của quốc gia.</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Xác định tính hợp lệ của các khoản vay để được bảo lãnh từ Quỹ RSF.</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Đảm bảo bên vay vốn đóng góp ít nhất 20% tổng chi phí đầu tư.</a:t>
            </a:r>
            <a:endParaRPr sz="1400" b="0" i="0" u="none" strike="noStrike" cap="none">
              <a:solidFill>
                <a:srgbClr val="000000"/>
              </a:solidFill>
              <a:latin typeface="Arial"/>
              <a:ea typeface="Arial"/>
              <a:cs typeface="Arial"/>
              <a:sym typeface="Arial"/>
            </a:endParaRPr>
          </a:p>
        </p:txBody>
      </p:sp>
      <p:sp>
        <p:nvSpPr>
          <p:cNvPr id="119" name="Google Shape;119;p11"/>
          <p:cNvSpPr/>
          <p:nvPr/>
        </p:nvSpPr>
        <p:spPr>
          <a:xfrm>
            <a:off x="838200" y="1292400"/>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0" name="Google Shape;120;p11"/>
          <p:cNvSpPr txBox="1"/>
          <p:nvPr/>
        </p:nvSpPr>
        <p:spPr>
          <a:xfrm>
            <a:off x="1048874" y="1292392"/>
            <a:ext cx="58539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Nhiệm vụ chính của các PFI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2"/>
          <p:cNvSpPr txBox="1"/>
          <p:nvPr/>
        </p:nvSpPr>
        <p:spPr>
          <a:xfrm>
            <a:off x="838200" y="1798544"/>
            <a:ext cx="10515600" cy="4673694"/>
          </a:xfrm>
          <a:prstGeom prst="rect">
            <a:avLst/>
          </a:prstGeom>
          <a:noFill/>
          <a:ln>
            <a:noFill/>
          </a:ln>
        </p:spPr>
        <p:txBody>
          <a:bodyPr spcFirstLastPara="1" wrap="square" lIns="91425" tIns="45700" rIns="91425" bIns="45700" anchor="t" anchorCtr="0">
            <a:noAutofit/>
          </a:bodyPr>
          <a:lstStyle/>
          <a:p>
            <a:pPr marL="0" marR="0" lvl="0" indent="0" algn="just" rtl="0">
              <a:lnSpc>
                <a:spcPct val="115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   III. Các điều khoản vay vốn PFI và bảo lãnh RSF</a:t>
            </a:r>
            <a:endParaRPr sz="2000" b="1" i="0" u="none" strike="noStrike" cap="none">
              <a:solidFill>
                <a:schemeClr val="dk1"/>
              </a:solidFill>
              <a:latin typeface="Arial"/>
              <a:ea typeface="Arial"/>
              <a:cs typeface="Arial"/>
              <a:sym typeface="Arial"/>
            </a:endParaRPr>
          </a:p>
          <a:p>
            <a:pPr marL="685800" marR="0" lvl="0" indent="-457200" algn="just"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Xác định điều khoản vay vốn PFI dựa vào đặc điểm của từng tiểu dự án.</a:t>
            </a:r>
            <a:endParaRPr sz="2000" b="0" i="0" u="none" strike="noStrike" cap="none">
              <a:solidFill>
                <a:schemeClr val="dk1"/>
              </a:solidFill>
              <a:latin typeface="Arial"/>
              <a:ea typeface="Arial"/>
              <a:cs typeface="Arial"/>
              <a:sym typeface="Arial"/>
            </a:endParaRPr>
          </a:p>
          <a:p>
            <a:pPr marL="685800" marR="0" lvl="0" indent="-457200" algn="just"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Xem xét giá trị bảo lãnh RSF trong việc xác định tỷ lệ vay vốn PFI.Xin cấp bảo lãnh RSF.</a:t>
            </a:r>
            <a:endParaRPr sz="2000" b="0" i="0" u="none" strike="noStrike" cap="none">
              <a:solidFill>
                <a:schemeClr val="dk1"/>
              </a:solidFill>
              <a:latin typeface="Arial"/>
              <a:ea typeface="Arial"/>
              <a:cs typeface="Arial"/>
              <a:sym typeface="Arial"/>
            </a:endParaRPr>
          </a:p>
          <a:p>
            <a:pPr marL="685800" marR="0" lvl="0" indent="-457200" algn="just"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Chịu rủi ro tín dụng đối với khoản vay không được Quỹ RSF bảo lãnh.</a:t>
            </a:r>
            <a:endParaRPr sz="2000" b="0" i="0" u="none" strike="noStrike" cap="none">
              <a:solidFill>
                <a:schemeClr val="dk1"/>
              </a:solidFill>
              <a:latin typeface="Arial"/>
              <a:ea typeface="Arial"/>
              <a:cs typeface="Arial"/>
              <a:sym typeface="Arial"/>
            </a:endParaRPr>
          </a:p>
          <a:p>
            <a:pPr marL="685800" marR="0" lvl="0" indent="-457200" algn="just"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Ký Thư bảo lãnh RSF.</a:t>
            </a:r>
            <a:endParaRPr sz="2000" b="0" i="0" u="none" strike="noStrike" cap="none">
              <a:solidFill>
                <a:schemeClr val="dk1"/>
              </a:solidFill>
              <a:latin typeface="Arial"/>
              <a:ea typeface="Arial"/>
              <a:cs typeface="Arial"/>
              <a:sym typeface="Arial"/>
            </a:endParaRPr>
          </a:p>
          <a:p>
            <a:pPr marL="685800" marR="0" lvl="0" indent="-457200" algn="just"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Thanh toán phí bảo lãnh RSF theo hóa đơn yêu cầu.</a:t>
            </a:r>
            <a:endParaRPr sz="2000" b="0" i="0" u="none" strike="noStrike" cap="none">
              <a:solidFill>
                <a:schemeClr val="dk1"/>
              </a:solidFill>
              <a:latin typeface="Arial"/>
              <a:ea typeface="Arial"/>
              <a:cs typeface="Arial"/>
              <a:sym typeface="Arial"/>
            </a:endParaRPr>
          </a:p>
          <a:p>
            <a:pPr marL="0" marR="0" lvl="0" indent="0" algn="just" rtl="0">
              <a:lnSpc>
                <a:spcPct val="115000"/>
              </a:lnSpc>
              <a:spcBef>
                <a:spcPts val="0"/>
              </a:spcBef>
              <a:spcAft>
                <a:spcPts val="0"/>
              </a:spcAft>
              <a:buClr>
                <a:schemeClr val="dk1"/>
              </a:buClr>
              <a:buSzPts val="2000"/>
              <a:buFont typeface="Arial"/>
              <a:buNone/>
            </a:pPr>
            <a:r>
              <a:rPr lang="en-US" sz="2000" b="1" i="0" u="none" strike="noStrike" cap="none">
                <a:solidFill>
                  <a:schemeClr val="dk1"/>
                </a:solidFill>
                <a:latin typeface="Arial"/>
                <a:ea typeface="Arial"/>
                <a:cs typeface="Arial"/>
                <a:sym typeface="Arial"/>
              </a:rPr>
              <a:t>   IV. Xử lý khoản vay PFI</a:t>
            </a:r>
            <a:endParaRPr sz="2000" b="1" i="0" u="none" strike="noStrike" cap="none">
              <a:solidFill>
                <a:schemeClr val="dk1"/>
              </a:solidFill>
              <a:latin typeface="Arial"/>
              <a:ea typeface="Arial"/>
              <a:cs typeface="Arial"/>
              <a:sym typeface="Arial"/>
            </a:endParaRPr>
          </a:p>
          <a:p>
            <a:pPr marL="685800" marR="0" lvl="0" indent="-457200" algn="just"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Ký kết Thỏa thuận vay vốn với IE/ESCO.</a:t>
            </a:r>
            <a:endParaRPr sz="2000" b="0" i="0" u="none" strike="noStrike" cap="none">
              <a:solidFill>
                <a:schemeClr val="dk1"/>
              </a:solidFill>
              <a:latin typeface="Arial"/>
              <a:ea typeface="Arial"/>
              <a:cs typeface="Arial"/>
              <a:sym typeface="Arial"/>
            </a:endParaRPr>
          </a:p>
          <a:p>
            <a:pPr marL="685800" marR="0" lvl="0" indent="-457200" algn="just" rtl="0">
              <a:lnSpc>
                <a:spcPct val="115000"/>
              </a:lnSpc>
              <a:spcBef>
                <a:spcPts val="0"/>
              </a:spcBef>
              <a:spcAft>
                <a:spcPts val="0"/>
              </a:spcAft>
              <a:buClr>
                <a:schemeClr val="dk1"/>
              </a:buClr>
              <a:buSzPts val="2000"/>
              <a:buFont typeface="Arial"/>
              <a:buChar char="•"/>
            </a:pPr>
            <a:r>
              <a:rPr lang="en-US" sz="2000" b="0" i="0" u="none" strike="noStrike" cap="none">
                <a:solidFill>
                  <a:schemeClr val="dk1"/>
                </a:solidFill>
                <a:latin typeface="Arial"/>
                <a:ea typeface="Arial"/>
                <a:cs typeface="Arial"/>
                <a:sym typeface="Arial"/>
              </a:rPr>
              <a:t>Giải ngân các khoản vay cho IE/ESCO theo điều khoản trong Thỏa thuận vay vốn.</a:t>
            </a:r>
            <a:endParaRPr sz="2000" b="0" i="0" u="none" strike="noStrike" cap="none">
              <a:solidFill>
                <a:schemeClr val="dk1"/>
              </a:solidFill>
              <a:latin typeface="Arial"/>
              <a:ea typeface="Arial"/>
              <a:cs typeface="Arial"/>
              <a:sym typeface="Arial"/>
            </a:endParaRPr>
          </a:p>
        </p:txBody>
      </p:sp>
      <p:sp>
        <p:nvSpPr>
          <p:cNvPr id="127" name="Google Shape;127;p12"/>
          <p:cNvSpPr/>
          <p:nvPr/>
        </p:nvSpPr>
        <p:spPr>
          <a:xfrm>
            <a:off x="838200" y="1292400"/>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8" name="Google Shape;128;p12"/>
          <p:cNvSpPr txBox="1"/>
          <p:nvPr/>
        </p:nvSpPr>
        <p:spPr>
          <a:xfrm>
            <a:off x="1048874" y="1292392"/>
            <a:ext cx="58539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Nhiệm vụ chính của các PFI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3"/>
          <p:cNvSpPr txBox="1"/>
          <p:nvPr/>
        </p:nvSpPr>
        <p:spPr>
          <a:xfrm>
            <a:off x="838200" y="2061882"/>
            <a:ext cx="10515600" cy="4410356"/>
          </a:xfrm>
          <a:prstGeom prst="rect">
            <a:avLst/>
          </a:prstGeom>
          <a:noFill/>
          <a:ln>
            <a:noFill/>
          </a:ln>
        </p:spPr>
        <p:txBody>
          <a:bodyPr spcFirstLastPara="1" wrap="square" lIns="91425" tIns="45700" rIns="91425" bIns="45700" anchor="t" anchorCtr="0">
            <a:normAutofit/>
          </a:bodyPr>
          <a:lstStyle/>
          <a:p>
            <a:pPr marL="0" marR="0" lvl="0" indent="0" algn="just" rtl="0">
              <a:lnSpc>
                <a:spcPct val="90000"/>
              </a:lnSpc>
              <a:spcBef>
                <a:spcPts val="0"/>
              </a:spcBef>
              <a:spcAft>
                <a:spcPts val="0"/>
              </a:spcAft>
              <a:buClr>
                <a:schemeClr val="dk1"/>
              </a:buClr>
              <a:buSzPts val="2200"/>
              <a:buFont typeface="Arial"/>
              <a:buNone/>
            </a:pPr>
            <a:r>
              <a:rPr lang="en-US" sz="2200" b="1" i="0" u="none" strike="noStrike" cap="none">
                <a:solidFill>
                  <a:schemeClr val="dk1"/>
                </a:solidFill>
                <a:latin typeface="Arial"/>
                <a:ea typeface="Arial"/>
                <a:cs typeface="Arial"/>
                <a:sym typeface="Arial"/>
              </a:rPr>
              <a:t>   V. Báo cáo và giám sát khoản vay PFI</a:t>
            </a:r>
            <a:endParaRPr sz="2200" b="1" i="0" u="none" strike="noStrike" cap="none">
              <a:solidFill>
                <a:schemeClr val="dk1"/>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Giám sát việc thực hiện các tiểu dự án.</a:t>
            </a:r>
            <a:endParaRPr sz="2200" b="0" i="0" u="none" strike="noStrike" cap="none">
              <a:solidFill>
                <a:schemeClr val="dk1"/>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Gửi báo cáo định kỳ cho PIE (xem Phụ lục 14).</a:t>
            </a:r>
            <a:endParaRPr sz="2200" b="0" i="0" u="none" strike="noStrike" cap="none">
              <a:solidFill>
                <a:schemeClr val="dk1"/>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Thông báo ngay cho PIE nếu khoản vay được RSF bảo lãnh có dấu hiệu:</a:t>
            </a:r>
            <a:endParaRPr sz="2200" b="0" i="0" u="none" strike="noStrike" cap="none">
              <a:solidFill>
                <a:schemeClr val="dk1"/>
              </a:solidFill>
              <a:latin typeface="Arial"/>
              <a:ea typeface="Arial"/>
              <a:cs typeface="Arial"/>
              <a:sym typeface="Arial"/>
            </a:endParaRPr>
          </a:p>
          <a:p>
            <a:pPr marL="1371600" marR="0" lvl="1" indent="-457200" algn="just" rtl="0">
              <a:lnSpc>
                <a:spcPct val="90000"/>
              </a:lnSpc>
              <a:spcBef>
                <a:spcPts val="500"/>
              </a:spcBef>
              <a:spcAft>
                <a:spcPts val="0"/>
              </a:spcAft>
              <a:buClr>
                <a:schemeClr val="dk1"/>
              </a:buClr>
              <a:buSzPts val="2200"/>
              <a:buFont typeface="Calibri"/>
              <a:buChar char="▪"/>
            </a:pPr>
            <a:r>
              <a:rPr lang="en-US" sz="2200" b="0" i="0" u="none" strike="noStrike" cap="none">
                <a:solidFill>
                  <a:schemeClr val="dk1"/>
                </a:solidFill>
                <a:latin typeface="Arial"/>
                <a:ea typeface="Arial"/>
                <a:cs typeface="Arial"/>
                <a:sym typeface="Arial"/>
              </a:rPr>
              <a:t>Chậm thanh toán.</a:t>
            </a:r>
            <a:endParaRPr sz="2200" b="0" i="0" u="none" strike="noStrike" cap="none">
              <a:solidFill>
                <a:schemeClr val="dk1"/>
              </a:solidFill>
              <a:latin typeface="Arial"/>
              <a:ea typeface="Arial"/>
              <a:cs typeface="Arial"/>
              <a:sym typeface="Arial"/>
            </a:endParaRPr>
          </a:p>
          <a:p>
            <a:pPr marL="1371600" marR="0" lvl="1" indent="-457200" algn="just" rtl="0">
              <a:lnSpc>
                <a:spcPct val="90000"/>
              </a:lnSpc>
              <a:spcBef>
                <a:spcPts val="500"/>
              </a:spcBef>
              <a:spcAft>
                <a:spcPts val="0"/>
              </a:spcAft>
              <a:buClr>
                <a:schemeClr val="dk1"/>
              </a:buClr>
              <a:buSzPts val="2200"/>
              <a:buFont typeface="Calibri"/>
              <a:buChar char="▪"/>
            </a:pPr>
            <a:r>
              <a:rPr lang="en-US" sz="2200" b="0" i="0" u="none" strike="noStrike" cap="none">
                <a:solidFill>
                  <a:schemeClr val="dk1"/>
                </a:solidFill>
                <a:latin typeface="Arial"/>
                <a:ea typeface="Arial"/>
                <a:cs typeface="Arial"/>
                <a:sym typeface="Arial"/>
              </a:rPr>
              <a:t>Mất khả năng thanh toán (một phần hoặc toàn bộ).</a:t>
            </a:r>
            <a:endParaRPr sz="2200" b="0" i="0" u="none" strike="noStrike" cap="none">
              <a:solidFill>
                <a:schemeClr val="dk1"/>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Nếu ESCO mất khả năng thanh toán, tiến hành Đo lường &amp; Thẩm tra (M&amp;V) qua bên thứ ba để xác minh yêu cầu thanh toán từ PFI.</a:t>
            </a:r>
            <a:endParaRPr sz="2200" b="0" i="0" u="none" strike="noStrike" cap="none">
              <a:solidFill>
                <a:schemeClr val="dk1"/>
              </a:solidFill>
              <a:latin typeface="Arial"/>
              <a:ea typeface="Arial"/>
              <a:cs typeface="Arial"/>
              <a:sym typeface="Arial"/>
            </a:endParaRPr>
          </a:p>
        </p:txBody>
      </p:sp>
      <p:sp>
        <p:nvSpPr>
          <p:cNvPr id="134" name="Google Shape;134;p13"/>
          <p:cNvSpPr/>
          <p:nvPr/>
        </p:nvSpPr>
        <p:spPr>
          <a:xfrm>
            <a:off x="838200" y="1292400"/>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5" name="Google Shape;135;p13"/>
          <p:cNvSpPr txBox="1"/>
          <p:nvPr/>
        </p:nvSpPr>
        <p:spPr>
          <a:xfrm>
            <a:off x="1048874" y="1292392"/>
            <a:ext cx="58539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Nhiệm vụ chính của các PFI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14"/>
          <p:cNvSpPr txBox="1"/>
          <p:nvPr/>
        </p:nvSpPr>
        <p:spPr>
          <a:xfrm>
            <a:off x="838200" y="2061882"/>
            <a:ext cx="10515600" cy="4410356"/>
          </a:xfrm>
          <a:prstGeom prst="rect">
            <a:avLst/>
          </a:prstGeom>
          <a:noFill/>
          <a:ln>
            <a:noFill/>
          </a:ln>
        </p:spPr>
        <p:txBody>
          <a:bodyPr spcFirstLastPara="1" wrap="square" lIns="91425" tIns="45700" rIns="91425" bIns="45700" anchor="t" anchorCtr="0">
            <a:normAutofit/>
          </a:bodyPr>
          <a:lstStyle/>
          <a:p>
            <a:pPr marL="0" marR="0" lvl="0" indent="0" algn="just" rtl="0">
              <a:lnSpc>
                <a:spcPct val="90000"/>
              </a:lnSpc>
              <a:spcBef>
                <a:spcPts val="0"/>
              </a:spcBef>
              <a:spcAft>
                <a:spcPts val="0"/>
              </a:spcAft>
              <a:buClr>
                <a:schemeClr val="dk1"/>
              </a:buClr>
              <a:buSzPts val="2200"/>
              <a:buFont typeface="Arial"/>
              <a:buNone/>
            </a:pPr>
            <a:r>
              <a:rPr lang="en-US" sz="2200" b="1" i="0" u="none" strike="noStrike" cap="none">
                <a:solidFill>
                  <a:schemeClr val="dk1"/>
                </a:solidFill>
                <a:latin typeface="Arial"/>
                <a:ea typeface="Arial"/>
                <a:cs typeface="Arial"/>
                <a:sym typeface="Arial"/>
              </a:rPr>
              <a:t>   VI. Thu và hoàn vốn khoản vay PFI</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Tăng cường thu nợ đối với các khoản.</a:t>
            </a:r>
            <a:endParaRPr sz="1400" b="0" i="0" u="none" strike="noStrike" cap="none">
              <a:solidFill>
                <a:srgbClr val="000000"/>
              </a:solidFill>
              <a:latin typeface="Arial"/>
              <a:ea typeface="Arial"/>
              <a:cs typeface="Arial"/>
              <a:sym typeface="Arial"/>
            </a:endParaRPr>
          </a:p>
          <a:p>
            <a:pPr marL="1371600" marR="0" lvl="1" indent="-457200" algn="just" rtl="0">
              <a:lnSpc>
                <a:spcPct val="90000"/>
              </a:lnSpc>
              <a:spcBef>
                <a:spcPts val="500"/>
              </a:spcBef>
              <a:spcAft>
                <a:spcPts val="0"/>
              </a:spcAft>
              <a:buClr>
                <a:schemeClr val="dk1"/>
              </a:buClr>
              <a:buSzPts val="2200"/>
              <a:buFont typeface="Calibri"/>
              <a:buChar char="▪"/>
            </a:pPr>
            <a:r>
              <a:rPr lang="en-US" sz="2200" b="0" i="0" u="none" strike="noStrike" cap="none">
                <a:solidFill>
                  <a:schemeClr val="dk1"/>
                </a:solidFill>
                <a:latin typeface="Arial"/>
                <a:ea typeface="Arial"/>
                <a:cs typeface="Arial"/>
                <a:sym typeface="Arial"/>
              </a:rPr>
              <a:t>Chậm thanh toán.</a:t>
            </a:r>
            <a:endParaRPr sz="2200" b="0" i="0" u="none" strike="noStrike" cap="none">
              <a:solidFill>
                <a:schemeClr val="dk1"/>
              </a:solidFill>
              <a:latin typeface="Arial"/>
              <a:ea typeface="Arial"/>
              <a:cs typeface="Arial"/>
              <a:sym typeface="Arial"/>
            </a:endParaRPr>
          </a:p>
          <a:p>
            <a:pPr marL="1371600" marR="0" lvl="1" indent="-457200" algn="just" rtl="0">
              <a:lnSpc>
                <a:spcPct val="90000"/>
              </a:lnSpc>
              <a:spcBef>
                <a:spcPts val="500"/>
              </a:spcBef>
              <a:spcAft>
                <a:spcPts val="0"/>
              </a:spcAft>
              <a:buClr>
                <a:schemeClr val="dk1"/>
              </a:buClr>
              <a:buSzPts val="2200"/>
              <a:buFont typeface="Calibri"/>
              <a:buChar char="▪"/>
            </a:pPr>
            <a:r>
              <a:rPr lang="en-US" sz="2200" b="0" i="0" u="none" strike="noStrike" cap="none">
                <a:solidFill>
                  <a:schemeClr val="dk1"/>
                </a:solidFill>
                <a:latin typeface="Arial"/>
                <a:ea typeface="Arial"/>
                <a:cs typeface="Arial"/>
                <a:sym typeface="Arial"/>
              </a:rPr>
              <a:t>Mất khả năng thanh toán (một phần hoặc toàn bộ – nợ xấu).</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Xem xét tái cơ cấu hoặc sắp xếp lại lịch thanh toán.</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Yêu cầu thanh toán bảo lãnh RSF với khoản vay hợp lệ mất khả năng thanh toán.</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Nỗ lực thu hồi khoản vay đã yêu cầu bảo lãnh RSF thanh toán.</a:t>
            </a:r>
            <a:endParaRPr sz="1400" b="0" i="0" u="none" strike="noStrike" cap="none">
              <a:solidFill>
                <a:srgbClr val="000000"/>
              </a:solidFill>
              <a:latin typeface="Arial"/>
              <a:ea typeface="Arial"/>
              <a:cs typeface="Arial"/>
              <a:sym typeface="Arial"/>
            </a:endParaRPr>
          </a:p>
        </p:txBody>
      </p:sp>
      <p:sp>
        <p:nvSpPr>
          <p:cNvPr id="141" name="Google Shape;141;p14"/>
          <p:cNvSpPr/>
          <p:nvPr/>
        </p:nvSpPr>
        <p:spPr>
          <a:xfrm>
            <a:off x="838200" y="1292400"/>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2" name="Google Shape;142;p14"/>
          <p:cNvSpPr txBox="1"/>
          <p:nvPr/>
        </p:nvSpPr>
        <p:spPr>
          <a:xfrm>
            <a:off x="1048874" y="1292392"/>
            <a:ext cx="58539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Nhiệm vụ chính của các PFI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15"/>
          <p:cNvSpPr txBox="1"/>
          <p:nvPr/>
        </p:nvSpPr>
        <p:spPr>
          <a:xfrm>
            <a:off x="838200" y="1888675"/>
            <a:ext cx="10515600" cy="4583700"/>
          </a:xfrm>
          <a:prstGeom prst="rect">
            <a:avLst/>
          </a:prstGeom>
          <a:noFill/>
          <a:ln>
            <a:noFill/>
          </a:ln>
        </p:spPr>
        <p:txBody>
          <a:bodyPr spcFirstLastPara="1" wrap="square" lIns="91425" tIns="45700" rIns="91425" bIns="45700" anchor="t" anchorCtr="0">
            <a:normAutofit/>
          </a:bodyPr>
          <a:lstStyle/>
          <a:p>
            <a:pPr marL="0" marR="0" lvl="0" indent="0" algn="just" rtl="0">
              <a:lnSpc>
                <a:spcPct val="115000"/>
              </a:lnSpc>
              <a:spcBef>
                <a:spcPts val="0"/>
              </a:spcBef>
              <a:spcAft>
                <a:spcPts val="0"/>
              </a:spcAft>
              <a:buClr>
                <a:schemeClr val="dk1"/>
              </a:buClr>
              <a:buSzPts val="2200"/>
              <a:buFont typeface="Arial"/>
              <a:buNone/>
            </a:pPr>
            <a:r>
              <a:rPr lang="en-US" sz="2200" b="1" i="0" u="none" strike="noStrike" cap="none">
                <a:solidFill>
                  <a:schemeClr val="dk1"/>
                </a:solidFill>
                <a:latin typeface="Arial"/>
                <a:ea typeface="Arial"/>
                <a:cs typeface="Arial"/>
                <a:sym typeface="Arial"/>
              </a:rPr>
              <a:t>   VII. Nhiệm vụ khác</a:t>
            </a:r>
            <a:endParaRPr sz="1400" b="0" i="0" u="none" strike="noStrike" cap="none">
              <a:solidFill>
                <a:srgbClr val="000000"/>
              </a:solidFill>
              <a:latin typeface="Arial"/>
              <a:ea typeface="Arial"/>
              <a:cs typeface="Arial"/>
              <a:sym typeface="Arial"/>
            </a:endParaRPr>
          </a:p>
          <a:p>
            <a:pPr marL="685800" marR="0" lvl="0" indent="-457200" algn="just" rtl="0">
              <a:lnSpc>
                <a:spcPct val="115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Tham gia các khóa đào tạo, hội thảo, hội nghị của dự án.</a:t>
            </a:r>
            <a:endParaRPr sz="1400" b="0" i="0" u="none" strike="noStrike" cap="none">
              <a:solidFill>
                <a:srgbClr val="000000"/>
              </a:solidFill>
              <a:latin typeface="Arial"/>
              <a:ea typeface="Arial"/>
              <a:cs typeface="Arial"/>
              <a:sym typeface="Arial"/>
            </a:endParaRPr>
          </a:p>
          <a:p>
            <a:pPr marL="685800" marR="0" lvl="0" indent="-457200" algn="just" rtl="0">
              <a:lnSpc>
                <a:spcPct val="115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Cung cấp thông tin cho PIE về danh mục tiểu dự án tiềm năng.</a:t>
            </a:r>
            <a:endParaRPr sz="1400" b="0" i="0" u="none" strike="noStrike" cap="none">
              <a:solidFill>
                <a:srgbClr val="000000"/>
              </a:solidFill>
              <a:latin typeface="Arial"/>
              <a:ea typeface="Arial"/>
              <a:cs typeface="Arial"/>
              <a:sym typeface="Arial"/>
            </a:endParaRPr>
          </a:p>
          <a:p>
            <a:pPr marL="685800" marR="0" lvl="0" indent="-457200" algn="just" rtl="0">
              <a:lnSpc>
                <a:spcPct val="115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Định kỳ hàng năm gửi thông tin để chứng minh tính hợp lệ liên tục theo tiêu chí PFI.</a:t>
            </a:r>
            <a:endParaRPr sz="1400" b="0" i="0" u="none" strike="noStrike" cap="none">
              <a:solidFill>
                <a:srgbClr val="000000"/>
              </a:solidFill>
              <a:latin typeface="Arial"/>
              <a:ea typeface="Arial"/>
              <a:cs typeface="Arial"/>
              <a:sym typeface="Arial"/>
            </a:endParaRPr>
          </a:p>
          <a:p>
            <a:pPr marL="685800" marR="0" lvl="0" indent="-457200" algn="just" rtl="0">
              <a:lnSpc>
                <a:spcPct val="115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Với tiểu dự án triển khai theo mô hình “Đảm bảo mức tiết kiệm năng lượng” của ESCO: PIE có thể yêu cầu ký Thỏa thuận ký quỹ / Tài khoản ủy thác và tạm giữ với vai trò là Ngân hàng ủy thác (cùng với IE và ESCO).</a:t>
            </a:r>
            <a:endParaRPr sz="1400" b="0" i="0" u="none" strike="noStrike" cap="none">
              <a:solidFill>
                <a:srgbClr val="000000"/>
              </a:solidFill>
              <a:latin typeface="Arial"/>
              <a:ea typeface="Arial"/>
              <a:cs typeface="Arial"/>
              <a:sym typeface="Arial"/>
            </a:endParaRPr>
          </a:p>
        </p:txBody>
      </p:sp>
      <p:sp>
        <p:nvSpPr>
          <p:cNvPr id="148" name="Google Shape;148;p15"/>
          <p:cNvSpPr/>
          <p:nvPr/>
        </p:nvSpPr>
        <p:spPr>
          <a:xfrm>
            <a:off x="838200" y="1292400"/>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 name="Google Shape;149;p15"/>
          <p:cNvSpPr txBox="1"/>
          <p:nvPr/>
        </p:nvSpPr>
        <p:spPr>
          <a:xfrm>
            <a:off x="1048874" y="1292392"/>
            <a:ext cx="58539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Nhiệm vụ chính của các PFI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16"/>
          <p:cNvSpPr/>
          <p:nvPr/>
        </p:nvSpPr>
        <p:spPr>
          <a:xfrm>
            <a:off x="2418080" y="2767280"/>
            <a:ext cx="7355840" cy="1323439"/>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8000"/>
              <a:buFont typeface="Arial"/>
              <a:buNone/>
            </a:pPr>
            <a:r>
              <a:rPr lang="en-US" sz="8000" b="1" i="0" u="none" strike="noStrike" cap="none">
                <a:solidFill>
                  <a:schemeClr val="dk1"/>
                </a:solidFill>
                <a:latin typeface="Arial"/>
                <a:ea typeface="Arial"/>
                <a:cs typeface="Arial"/>
                <a:sym typeface="Arial"/>
              </a:rPr>
              <a:t>Xin cảm ơn!</a:t>
            </a:r>
            <a:endParaRPr sz="8000" b="1" i="0" u="none" strike="noStrike" cap="non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63"/>
        <p:cNvGrpSpPr/>
        <p:nvPr/>
      </p:nvGrpSpPr>
      <p:grpSpPr>
        <a:xfrm>
          <a:off x="0" y="0"/>
          <a:ext cx="0" cy="0"/>
          <a:chOff x="0" y="0"/>
          <a:chExt cx="0" cy="0"/>
        </a:xfrm>
      </p:grpSpPr>
      <p:sp>
        <p:nvSpPr>
          <p:cNvPr id="64" name="Google Shape;64;p1"/>
          <p:cNvSpPr txBox="1">
            <a:spLocks noGrp="1"/>
          </p:cNvSpPr>
          <p:nvPr>
            <p:ph type="subTitle" idx="1"/>
          </p:nvPr>
        </p:nvSpPr>
        <p:spPr>
          <a:xfrm>
            <a:off x="838200" y="2506024"/>
            <a:ext cx="10515600" cy="1070700"/>
          </a:xfrm>
          <a:prstGeom prst="rect">
            <a:avLst/>
          </a:prstGeom>
          <a:noFill/>
          <a:ln>
            <a:noFill/>
          </a:ln>
        </p:spPr>
        <p:txBody>
          <a:bodyPr spcFirstLastPara="1" wrap="square" lIns="91425" tIns="45700" rIns="91425" bIns="45700" anchor="t" anchorCtr="0">
            <a:noAutofit/>
          </a:bodyPr>
          <a:lstStyle/>
          <a:p>
            <a:pPr marL="0" lvl="0" indent="0" algn="ctr" rtl="0">
              <a:lnSpc>
                <a:spcPct val="130000"/>
              </a:lnSpc>
              <a:spcBef>
                <a:spcPts val="0"/>
              </a:spcBef>
              <a:spcAft>
                <a:spcPts val="0"/>
              </a:spcAft>
              <a:buClr>
                <a:srgbClr val="003153"/>
              </a:buClr>
              <a:buSzPts val="2400"/>
              <a:buNone/>
            </a:pPr>
            <a:r>
              <a:rPr lang="en-US" sz="3200"/>
              <a:t>TỔNG QUAN VỀ CẤU TRÚC DỰ ÁN VSUEE, </a:t>
            </a:r>
          </a:p>
          <a:p>
            <a:pPr marL="0" lvl="0" indent="0" algn="ctr" rtl="0">
              <a:lnSpc>
                <a:spcPct val="130000"/>
              </a:lnSpc>
              <a:spcBef>
                <a:spcPts val="0"/>
              </a:spcBef>
              <a:spcAft>
                <a:spcPts val="0"/>
              </a:spcAft>
              <a:buClr>
                <a:srgbClr val="003153"/>
              </a:buClr>
              <a:buSzPts val="2400"/>
              <a:buNone/>
            </a:pPr>
            <a:r>
              <a:rPr lang="en-US" sz="3200"/>
              <a:t>VAI TRÒ VÀ TRÁCH NHIỆM CỦA PFIs</a:t>
            </a:r>
            <a:endParaRPr sz="3200"/>
          </a:p>
        </p:txBody>
      </p:sp>
    </p:spTree>
    <p:extLst>
      <p:ext uri="{BB962C8B-B14F-4D97-AF65-F5344CB8AC3E}">
        <p14:creationId xmlns:p14="http://schemas.microsoft.com/office/powerpoint/2010/main" val="334313700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4"/>
          <p:cNvSpPr/>
          <p:nvPr/>
        </p:nvSpPr>
        <p:spPr>
          <a:xfrm>
            <a:off x="2428425" y="5534525"/>
            <a:ext cx="379500" cy="393000"/>
          </a:xfrm>
          <a:prstGeom prst="ellipse">
            <a:avLst/>
          </a:prstGeom>
          <a:solidFill>
            <a:schemeClr val="lt1"/>
          </a:solidFill>
          <a:ln>
            <a:noFill/>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61" name="Google Shape;61;p4"/>
          <p:cNvSpPr txBox="1"/>
          <p:nvPr/>
        </p:nvSpPr>
        <p:spPr>
          <a:xfrm>
            <a:off x="838275" y="1861575"/>
            <a:ext cx="10562700" cy="4065900"/>
          </a:xfrm>
          <a:prstGeom prst="rect">
            <a:avLst/>
          </a:prstGeom>
          <a:noFill/>
          <a:ln>
            <a:noFill/>
          </a:ln>
        </p:spPr>
        <p:txBody>
          <a:bodyPr spcFirstLastPara="1" wrap="square" lIns="91425" tIns="45700" rIns="91425" bIns="45700" anchor="t" anchorCtr="0">
            <a:noAutofit/>
          </a:bodyPr>
          <a:lstStyle/>
          <a:p>
            <a:pPr marL="685800" marR="0" lvl="0" indent="-436880" algn="just" rtl="0">
              <a:lnSpc>
                <a:spcPct val="115000"/>
              </a:lnSpc>
              <a:spcBef>
                <a:spcPts val="0"/>
              </a:spcBef>
              <a:spcAft>
                <a:spcPts val="0"/>
              </a:spcAft>
              <a:buClr>
                <a:schemeClr val="dk1"/>
              </a:buClr>
              <a:buSzPts val="1900"/>
              <a:buFont typeface="Arial"/>
              <a:buChar char="•"/>
            </a:pPr>
            <a:r>
              <a:rPr lang="en-US" sz="1900" b="1" i="0" u="none" strike="noStrike" cap="none">
                <a:solidFill>
                  <a:schemeClr val="dk1"/>
                </a:solidFill>
                <a:latin typeface="Arial"/>
                <a:ea typeface="Arial"/>
                <a:cs typeface="Arial"/>
                <a:sym typeface="Arial"/>
              </a:rPr>
              <a:t>Mục tiêu: </a:t>
            </a:r>
            <a:r>
              <a:rPr lang="en-US" sz="1900" b="0" i="0" u="none" strike="noStrike" cap="none">
                <a:solidFill>
                  <a:schemeClr val="dk1"/>
                </a:solidFill>
                <a:latin typeface="Arial"/>
                <a:ea typeface="Arial"/>
                <a:cs typeface="Arial"/>
                <a:sym typeface="Arial"/>
              </a:rPr>
              <a:t>Thúc đẩy sử dụng năng lượng tiết kiệm và hiệu quả trong lĩnh vực công nghiệp, góp phần đạt mục tiêu quốc gia về TKNL.</a:t>
            </a:r>
            <a:endParaRPr sz="1900" b="0" i="0" u="none" strike="noStrike" cap="none">
              <a:solidFill>
                <a:schemeClr val="dk1"/>
              </a:solidFill>
              <a:latin typeface="Arial"/>
              <a:ea typeface="Arial"/>
              <a:cs typeface="Arial"/>
              <a:sym typeface="Arial"/>
            </a:endParaRPr>
          </a:p>
          <a:p>
            <a:pPr marL="685800" marR="0" lvl="0" indent="-436880" algn="just" rtl="0">
              <a:lnSpc>
                <a:spcPct val="115000"/>
              </a:lnSpc>
              <a:spcBef>
                <a:spcPts val="0"/>
              </a:spcBef>
              <a:spcAft>
                <a:spcPts val="0"/>
              </a:spcAft>
              <a:buClr>
                <a:schemeClr val="dk1"/>
              </a:buClr>
              <a:buSzPts val="1900"/>
              <a:buFont typeface="Arial"/>
              <a:buChar char="•"/>
            </a:pPr>
            <a:r>
              <a:rPr lang="en-US" sz="1900" b="1" i="0" u="none" strike="noStrike" cap="none">
                <a:solidFill>
                  <a:schemeClr val="dk1"/>
                </a:solidFill>
                <a:latin typeface="Arial"/>
                <a:ea typeface="Arial"/>
                <a:cs typeface="Arial"/>
                <a:sym typeface="Arial"/>
              </a:rPr>
              <a:t>Nhà tài trợ: </a:t>
            </a:r>
            <a:r>
              <a:rPr lang="en-US" sz="1900" b="0" i="0" u="none" strike="noStrike" cap="none">
                <a:solidFill>
                  <a:schemeClr val="dk1"/>
                </a:solidFill>
                <a:latin typeface="Arial"/>
                <a:ea typeface="Arial"/>
                <a:cs typeface="Arial"/>
                <a:sym typeface="Arial"/>
              </a:rPr>
              <a:t>GCF, World Bank được ủy thác quản lý.</a:t>
            </a:r>
            <a:endParaRPr sz="1900" b="0" i="0" u="none" strike="noStrike" cap="none">
              <a:solidFill>
                <a:srgbClr val="000000"/>
              </a:solidFill>
              <a:latin typeface="Arial"/>
              <a:ea typeface="Arial"/>
              <a:cs typeface="Arial"/>
              <a:sym typeface="Arial"/>
            </a:endParaRPr>
          </a:p>
          <a:p>
            <a:pPr marL="685800" marR="0" lvl="0" indent="-436880" algn="just" rtl="0">
              <a:lnSpc>
                <a:spcPct val="115000"/>
              </a:lnSpc>
              <a:spcBef>
                <a:spcPts val="0"/>
              </a:spcBef>
              <a:spcAft>
                <a:spcPts val="0"/>
              </a:spcAft>
              <a:buClr>
                <a:schemeClr val="dk1"/>
              </a:buClr>
              <a:buSzPts val="1900"/>
              <a:buFont typeface="Arial"/>
              <a:buChar char="•"/>
            </a:pPr>
            <a:r>
              <a:rPr lang="en-US" sz="1900" b="1" i="0" u="none" strike="noStrike" cap="none">
                <a:solidFill>
                  <a:schemeClr val="dk1"/>
                </a:solidFill>
                <a:latin typeface="Arial"/>
                <a:ea typeface="Arial"/>
                <a:cs typeface="Arial"/>
                <a:sym typeface="Arial"/>
              </a:rPr>
              <a:t>Quy mô: </a:t>
            </a:r>
            <a:r>
              <a:rPr lang="en-US" sz="1900" b="0" i="0" u="none" strike="noStrike" cap="none">
                <a:solidFill>
                  <a:schemeClr val="dk1"/>
                </a:solidFill>
                <a:latin typeface="Arial"/>
                <a:ea typeface="Arial"/>
                <a:cs typeface="Arial"/>
                <a:sym typeface="Arial"/>
              </a:rPr>
              <a:t>Tổng kinh phí 316,3 triệu USD</a:t>
            </a:r>
            <a:endParaRPr sz="1900" b="0" i="0" u="none" strike="noStrike" cap="none">
              <a:solidFill>
                <a:srgbClr val="000000"/>
              </a:solidFill>
              <a:latin typeface="Arial"/>
              <a:ea typeface="Arial"/>
              <a:cs typeface="Arial"/>
              <a:sym typeface="Arial"/>
            </a:endParaRPr>
          </a:p>
          <a:p>
            <a:pPr marL="1143000" marR="0" lvl="1" indent="-436880" algn="just" rtl="0">
              <a:lnSpc>
                <a:spcPct val="115000"/>
              </a:lnSpc>
              <a:spcBef>
                <a:spcPts val="0"/>
              </a:spcBef>
              <a:spcAft>
                <a:spcPts val="0"/>
              </a:spcAft>
              <a:buClr>
                <a:schemeClr val="dk1"/>
              </a:buClr>
              <a:buSzPts val="1900"/>
              <a:buFont typeface="Calibri"/>
              <a:buChar char="▪"/>
            </a:pPr>
            <a:r>
              <a:rPr lang="en-US" sz="1900" b="0" i="0" u="none" strike="noStrike" cap="none">
                <a:solidFill>
                  <a:schemeClr val="dk1"/>
                </a:solidFill>
                <a:latin typeface="Arial"/>
                <a:ea typeface="Arial"/>
                <a:cs typeface="Arial"/>
                <a:sym typeface="Arial"/>
              </a:rPr>
              <a:t>11,3 triệu USD không hoàn lại.</a:t>
            </a:r>
            <a:endParaRPr sz="1900" b="0" i="0" u="none" strike="noStrike" cap="none">
              <a:solidFill>
                <a:srgbClr val="000000"/>
              </a:solidFill>
              <a:latin typeface="Arial"/>
              <a:ea typeface="Arial"/>
              <a:cs typeface="Arial"/>
              <a:sym typeface="Arial"/>
            </a:endParaRPr>
          </a:p>
          <a:p>
            <a:pPr marL="1143000" marR="0" lvl="1" indent="-436880" algn="just" rtl="0">
              <a:lnSpc>
                <a:spcPct val="115000"/>
              </a:lnSpc>
              <a:spcBef>
                <a:spcPts val="0"/>
              </a:spcBef>
              <a:spcAft>
                <a:spcPts val="0"/>
              </a:spcAft>
              <a:buClr>
                <a:schemeClr val="dk1"/>
              </a:buClr>
              <a:buSzPts val="1900"/>
              <a:buFont typeface="Calibri"/>
              <a:buChar char="▪"/>
            </a:pPr>
            <a:r>
              <a:rPr lang="en-US" sz="1900" b="0" i="0" u="none" strike="noStrike" cap="none">
                <a:solidFill>
                  <a:schemeClr val="dk1"/>
                </a:solidFill>
                <a:latin typeface="Arial"/>
                <a:ea typeface="Arial"/>
                <a:cs typeface="Arial"/>
                <a:sym typeface="Arial"/>
              </a:rPr>
              <a:t>75 triệu USD phát hành bảo lãnh.</a:t>
            </a:r>
            <a:endParaRPr sz="1900" b="0" i="0" u="none" strike="noStrike" cap="none">
              <a:solidFill>
                <a:srgbClr val="000000"/>
              </a:solidFill>
              <a:latin typeface="Arial"/>
              <a:ea typeface="Arial"/>
              <a:cs typeface="Arial"/>
              <a:sym typeface="Arial"/>
            </a:endParaRPr>
          </a:p>
          <a:p>
            <a:pPr marL="1143000" marR="0" lvl="1" indent="-436880" algn="just" rtl="0">
              <a:lnSpc>
                <a:spcPct val="115000"/>
              </a:lnSpc>
              <a:spcBef>
                <a:spcPts val="0"/>
              </a:spcBef>
              <a:spcAft>
                <a:spcPts val="0"/>
              </a:spcAft>
              <a:buClr>
                <a:schemeClr val="dk1"/>
              </a:buClr>
              <a:buSzPts val="1900"/>
              <a:buFont typeface="Calibri"/>
              <a:buChar char="▪"/>
            </a:pPr>
            <a:r>
              <a:rPr lang="en-US" sz="1900" b="0" i="0" u="none" strike="noStrike" cap="none">
                <a:solidFill>
                  <a:schemeClr val="dk1"/>
                </a:solidFill>
                <a:latin typeface="Arial"/>
                <a:ea typeface="Arial"/>
                <a:cs typeface="Arial"/>
                <a:sym typeface="Arial"/>
              </a:rPr>
              <a:t>250 triệu USD Vốn huy động.</a:t>
            </a:r>
            <a:endParaRPr sz="1900" b="0" i="0" u="none" strike="noStrike" cap="none">
              <a:solidFill>
                <a:srgbClr val="000000"/>
              </a:solidFill>
              <a:latin typeface="Arial"/>
              <a:ea typeface="Arial"/>
              <a:cs typeface="Arial"/>
              <a:sym typeface="Arial"/>
            </a:endParaRPr>
          </a:p>
          <a:p>
            <a:pPr marL="571500" marR="0" lvl="1" indent="-322580" algn="just" rtl="0">
              <a:lnSpc>
                <a:spcPct val="115000"/>
              </a:lnSpc>
              <a:spcBef>
                <a:spcPts val="0"/>
              </a:spcBef>
              <a:spcAft>
                <a:spcPts val="0"/>
              </a:spcAft>
              <a:buClr>
                <a:schemeClr val="dk1"/>
              </a:buClr>
              <a:buSzPts val="1900"/>
              <a:buFont typeface="Arial"/>
              <a:buChar char="•"/>
            </a:pPr>
            <a:r>
              <a:rPr lang="en-US" sz="1900" b="1" i="0" u="none" strike="noStrike" cap="none">
                <a:solidFill>
                  <a:schemeClr val="dk1"/>
                </a:solidFill>
                <a:latin typeface="Arial"/>
                <a:ea typeface="Arial"/>
                <a:cs typeface="Arial"/>
                <a:sym typeface="Arial"/>
              </a:rPr>
              <a:t>Đối tượng chính:</a:t>
            </a:r>
            <a:endParaRPr sz="1900" b="0" i="0" u="none" strike="noStrike" cap="none">
              <a:solidFill>
                <a:srgbClr val="000000"/>
              </a:solidFill>
              <a:latin typeface="Arial"/>
              <a:ea typeface="Arial"/>
              <a:cs typeface="Arial"/>
              <a:sym typeface="Arial"/>
            </a:endParaRPr>
          </a:p>
          <a:p>
            <a:pPr marL="1143000" marR="0" lvl="3" indent="-436880" algn="just" rtl="0">
              <a:lnSpc>
                <a:spcPct val="115000"/>
              </a:lnSpc>
              <a:spcBef>
                <a:spcPts val="0"/>
              </a:spcBef>
              <a:spcAft>
                <a:spcPts val="0"/>
              </a:spcAft>
              <a:buClr>
                <a:schemeClr val="dk1"/>
              </a:buClr>
              <a:buSzPts val="1900"/>
              <a:buFont typeface="Calibri"/>
              <a:buChar char="▪"/>
            </a:pPr>
            <a:r>
              <a:rPr lang="en-US" sz="1900" b="0" i="0" u="none" strike="noStrike" cap="none">
                <a:solidFill>
                  <a:schemeClr val="dk1"/>
                </a:solidFill>
                <a:latin typeface="Arial"/>
                <a:ea typeface="Arial"/>
                <a:cs typeface="Arial"/>
                <a:sym typeface="Arial"/>
              </a:rPr>
              <a:t>Doanh nghiệp công nghiệp.</a:t>
            </a:r>
            <a:endParaRPr sz="1900" b="0" i="0" u="none" strike="noStrike" cap="none">
              <a:solidFill>
                <a:schemeClr val="dk1"/>
              </a:solidFill>
              <a:latin typeface="Arial"/>
              <a:ea typeface="Arial"/>
              <a:cs typeface="Arial"/>
              <a:sym typeface="Arial"/>
            </a:endParaRPr>
          </a:p>
          <a:p>
            <a:pPr marL="1143000" marR="0" lvl="3" indent="-436880" algn="just" rtl="0">
              <a:lnSpc>
                <a:spcPct val="115000"/>
              </a:lnSpc>
              <a:spcBef>
                <a:spcPts val="0"/>
              </a:spcBef>
              <a:spcAft>
                <a:spcPts val="0"/>
              </a:spcAft>
              <a:buClr>
                <a:schemeClr val="dk1"/>
              </a:buClr>
              <a:buSzPts val="1900"/>
              <a:buFont typeface="Calibri"/>
              <a:buChar char="▪"/>
            </a:pPr>
            <a:r>
              <a:rPr lang="en-US" sz="1900" b="0" i="0" u="none" strike="noStrike" cap="none">
                <a:solidFill>
                  <a:schemeClr val="dk1"/>
                </a:solidFill>
                <a:latin typeface="Arial"/>
                <a:ea typeface="Arial"/>
                <a:cs typeface="Arial"/>
                <a:sym typeface="Arial"/>
              </a:rPr>
              <a:t>Các tổ chức tài chính tham gia dự án.</a:t>
            </a:r>
            <a:endParaRPr sz="1900" b="0" i="0" u="none" strike="noStrike" cap="none">
              <a:solidFill>
                <a:srgbClr val="000000"/>
              </a:solidFill>
              <a:latin typeface="Arial"/>
              <a:ea typeface="Arial"/>
              <a:cs typeface="Arial"/>
              <a:sym typeface="Arial"/>
            </a:endParaRPr>
          </a:p>
          <a:p>
            <a:pPr marL="1143000" marR="0" lvl="3" indent="-436880" algn="just" rtl="0">
              <a:lnSpc>
                <a:spcPct val="115000"/>
              </a:lnSpc>
              <a:spcBef>
                <a:spcPts val="0"/>
              </a:spcBef>
              <a:spcAft>
                <a:spcPts val="0"/>
              </a:spcAft>
              <a:buClr>
                <a:schemeClr val="dk1"/>
              </a:buClr>
              <a:buSzPts val="1900"/>
              <a:buFont typeface="Calibri"/>
              <a:buChar char="▪"/>
            </a:pPr>
            <a:r>
              <a:rPr lang="en-US" sz="1900" b="0" i="0" u="none" strike="noStrike" cap="none">
                <a:solidFill>
                  <a:schemeClr val="dk1"/>
                </a:solidFill>
                <a:latin typeface="Arial"/>
                <a:ea typeface="Arial"/>
                <a:cs typeface="Arial"/>
                <a:sym typeface="Arial"/>
              </a:rPr>
              <a:t>Các công ty cung cấp dịch vụ năng lượng.</a:t>
            </a:r>
            <a:endParaRPr sz="1900" b="0" i="0" u="none" strike="noStrike" cap="none">
              <a:solidFill>
                <a:srgbClr val="000000"/>
              </a:solidFill>
              <a:latin typeface="Arial"/>
              <a:ea typeface="Arial"/>
              <a:cs typeface="Arial"/>
              <a:sym typeface="Arial"/>
            </a:endParaRPr>
          </a:p>
          <a:p>
            <a:pPr marL="1143000" marR="0" lvl="3" indent="-436880" algn="just" rtl="0">
              <a:lnSpc>
                <a:spcPct val="115000"/>
              </a:lnSpc>
              <a:spcBef>
                <a:spcPts val="0"/>
              </a:spcBef>
              <a:spcAft>
                <a:spcPts val="0"/>
              </a:spcAft>
              <a:buClr>
                <a:schemeClr val="dk1"/>
              </a:buClr>
              <a:buSzPts val="1900"/>
              <a:buFont typeface="Calibri"/>
              <a:buChar char="▪"/>
            </a:pPr>
            <a:r>
              <a:rPr lang="en-US" sz="1900" b="0" i="0" u="none" strike="noStrike" cap="none">
                <a:solidFill>
                  <a:schemeClr val="dk1"/>
                </a:solidFill>
                <a:latin typeface="Arial"/>
                <a:ea typeface="Arial"/>
                <a:cs typeface="Arial"/>
                <a:sym typeface="Arial"/>
              </a:rPr>
              <a:t>Các nhà cung cấp thiết bị năng lượng.</a:t>
            </a:r>
            <a:endParaRPr sz="1900" b="0" i="0" u="none" strike="noStrike" cap="none">
              <a:solidFill>
                <a:schemeClr val="dk1"/>
              </a:solidFill>
              <a:latin typeface="Arial"/>
              <a:ea typeface="Arial"/>
              <a:cs typeface="Arial"/>
              <a:sym typeface="Arial"/>
            </a:endParaRPr>
          </a:p>
        </p:txBody>
      </p:sp>
      <p:sp>
        <p:nvSpPr>
          <p:cNvPr id="62" name="Google Shape;62;p4"/>
          <p:cNvSpPr/>
          <p:nvPr/>
        </p:nvSpPr>
        <p:spPr>
          <a:xfrm>
            <a:off x="838200" y="1292400"/>
            <a:ext cx="105627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63" name="Google Shape;63;p4"/>
          <p:cNvSpPr txBox="1"/>
          <p:nvPr/>
        </p:nvSpPr>
        <p:spPr>
          <a:xfrm>
            <a:off x="1048874" y="1292392"/>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Dự án VSUEE (2022 - 2026)</a:t>
            </a:r>
            <a:endParaRPr sz="1400" b="0" i="0" u="none" strike="noStrike" cap="none">
              <a:solidFill>
                <a:srgbClr val="000000"/>
              </a:solidFill>
              <a:latin typeface="Arial"/>
              <a:ea typeface="Arial"/>
              <a:cs typeface="Arial"/>
              <a:sym typeface="Arial"/>
            </a:endParaRPr>
          </a:p>
        </p:txBody>
      </p:sp>
      <p:sp>
        <p:nvSpPr>
          <p:cNvPr id="64" name="Google Shape;64;p4"/>
          <p:cNvSpPr/>
          <p:nvPr/>
        </p:nvSpPr>
        <p:spPr>
          <a:xfrm>
            <a:off x="11143225" y="5439650"/>
            <a:ext cx="1048800" cy="14181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68"/>
        <p:cNvGrpSpPr/>
        <p:nvPr/>
      </p:nvGrpSpPr>
      <p:grpSpPr>
        <a:xfrm>
          <a:off x="0" y="0"/>
          <a:ext cx="0" cy="0"/>
          <a:chOff x="0" y="0"/>
          <a:chExt cx="0" cy="0"/>
        </a:xfrm>
      </p:grpSpPr>
      <p:sp>
        <p:nvSpPr>
          <p:cNvPr id="69" name="Google Shape;69;p5"/>
          <p:cNvSpPr/>
          <p:nvPr/>
        </p:nvSpPr>
        <p:spPr>
          <a:xfrm>
            <a:off x="838200" y="1292400"/>
            <a:ext cx="105159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0" name="Google Shape;70;p5"/>
          <p:cNvSpPr txBox="1"/>
          <p:nvPr/>
        </p:nvSpPr>
        <p:spPr>
          <a:xfrm>
            <a:off x="1048874" y="1292392"/>
            <a:ext cx="55941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Các hợp phần dự án</a:t>
            </a:r>
            <a:endParaRPr sz="3200" b="1" i="0" u="none" strike="noStrike" cap="none">
              <a:solidFill>
                <a:schemeClr val="lt1"/>
              </a:solidFill>
              <a:latin typeface="Arial"/>
              <a:ea typeface="Arial"/>
              <a:cs typeface="Arial"/>
              <a:sym typeface="Arial"/>
            </a:endParaRPr>
          </a:p>
        </p:txBody>
      </p:sp>
      <p:sp>
        <p:nvSpPr>
          <p:cNvPr id="71" name="Google Shape;71;p5"/>
          <p:cNvSpPr txBox="1"/>
          <p:nvPr/>
        </p:nvSpPr>
        <p:spPr>
          <a:xfrm>
            <a:off x="585150" y="2061875"/>
            <a:ext cx="10768800" cy="4404600"/>
          </a:xfrm>
          <a:prstGeom prst="rect">
            <a:avLst/>
          </a:prstGeom>
          <a:noFill/>
          <a:ln>
            <a:noFill/>
          </a:ln>
        </p:spPr>
        <p:txBody>
          <a:bodyPr spcFirstLastPara="1" wrap="square" lIns="91425" tIns="45700" rIns="91425" bIns="45700" anchor="t" anchorCtr="0">
            <a:normAutofit/>
          </a:bodyPr>
          <a:lstStyle/>
          <a:p>
            <a:pPr marL="685800" marR="0" lvl="0" indent="-450850" algn="just" rtl="0">
              <a:lnSpc>
                <a:spcPct val="90000"/>
              </a:lnSpc>
              <a:spcBef>
                <a:spcPts val="0"/>
              </a:spcBef>
              <a:spcAft>
                <a:spcPts val="0"/>
              </a:spcAft>
              <a:buClr>
                <a:schemeClr val="dk1"/>
              </a:buClr>
              <a:buSzPts val="2100"/>
              <a:buFont typeface="Arial"/>
              <a:buChar char="•"/>
            </a:pPr>
            <a:r>
              <a:rPr lang="en-US" sz="1900" b="1" i="0" u="none" strike="noStrike" cap="none">
                <a:solidFill>
                  <a:schemeClr val="dk1"/>
                </a:solidFill>
                <a:latin typeface="Arial"/>
                <a:ea typeface="Arial"/>
                <a:cs typeface="Arial"/>
                <a:sym typeface="Arial"/>
              </a:rPr>
              <a:t>Vận hành Quỹ Chia sẻ rủi ro (RSF): </a:t>
            </a:r>
            <a:r>
              <a:rPr lang="en-US" sz="1900" b="0" i="0" u="none" strike="noStrike" cap="none">
                <a:solidFill>
                  <a:schemeClr val="dk1"/>
                </a:solidFill>
                <a:latin typeface="Arial"/>
                <a:ea typeface="Arial"/>
                <a:cs typeface="Arial"/>
                <a:sym typeface="Arial"/>
              </a:rPr>
              <a:t>Khoản viện trợ trị giá </a:t>
            </a:r>
            <a:r>
              <a:rPr lang="en-US" sz="1900" b="1" i="0" u="none" strike="noStrike" cap="none">
                <a:solidFill>
                  <a:schemeClr val="dk1"/>
                </a:solidFill>
                <a:latin typeface="Arial"/>
                <a:ea typeface="Arial"/>
                <a:cs typeface="Arial"/>
                <a:sym typeface="Arial"/>
              </a:rPr>
              <a:t>78 triệu USD </a:t>
            </a:r>
            <a:r>
              <a:rPr lang="en-US" sz="1900" b="0" i="0" u="none" strike="noStrike" cap="none">
                <a:solidFill>
                  <a:schemeClr val="dk1"/>
                </a:solidFill>
                <a:latin typeface="Arial"/>
                <a:ea typeface="Arial"/>
                <a:cs typeface="Arial"/>
                <a:sym typeface="Arial"/>
              </a:rPr>
              <a:t>trong đó:</a:t>
            </a:r>
            <a:endParaRPr sz="1900" b="0" i="0" u="none" strike="noStrike" cap="none">
              <a:solidFill>
                <a:srgbClr val="000000"/>
              </a:solidFill>
              <a:latin typeface="Arial"/>
              <a:ea typeface="Arial"/>
              <a:cs typeface="Arial"/>
              <a:sym typeface="Arial"/>
            </a:endParaRPr>
          </a:p>
          <a:p>
            <a:pPr marL="1143000" marR="0" lvl="1" indent="-450850" algn="just" rtl="0">
              <a:lnSpc>
                <a:spcPct val="90000"/>
              </a:lnSpc>
              <a:spcBef>
                <a:spcPts val="500"/>
              </a:spcBef>
              <a:spcAft>
                <a:spcPts val="0"/>
              </a:spcAft>
              <a:buClr>
                <a:schemeClr val="dk1"/>
              </a:buClr>
              <a:buSzPts val="2100"/>
              <a:buFont typeface="Calibri"/>
              <a:buChar char="▪"/>
            </a:pPr>
            <a:r>
              <a:rPr lang="en-US" sz="1900" b="1" i="0" u="none" strike="noStrike" cap="none">
                <a:solidFill>
                  <a:schemeClr val="dk1"/>
                </a:solidFill>
                <a:latin typeface="Arial"/>
                <a:ea typeface="Arial"/>
                <a:cs typeface="Arial"/>
                <a:sym typeface="Arial"/>
              </a:rPr>
              <a:t>3 triệu USD: </a:t>
            </a:r>
            <a:r>
              <a:rPr lang="en-US" sz="1900" b="0" i="0" u="none" strike="noStrike" cap="none">
                <a:solidFill>
                  <a:schemeClr val="dk1"/>
                </a:solidFill>
                <a:latin typeface="Arial"/>
                <a:ea typeface="Arial"/>
                <a:cs typeface="Arial"/>
                <a:sym typeface="Arial"/>
              </a:rPr>
              <a:t>Chi trả cho các hoạt động quản lý quỹ RSF do Bộ Công Thương quản lý → Do Bộ Công Thương ủy thác Ngân hàng TMCP Sài Gòn - Hà Nội quản lý thông qua một Hợp đồng thực hiện.</a:t>
            </a:r>
            <a:endParaRPr sz="1900" b="0" i="0" u="none" strike="noStrike" cap="none">
              <a:solidFill>
                <a:srgbClr val="000000"/>
              </a:solidFill>
              <a:latin typeface="Arial"/>
              <a:ea typeface="Arial"/>
              <a:cs typeface="Arial"/>
              <a:sym typeface="Arial"/>
            </a:endParaRPr>
          </a:p>
          <a:p>
            <a:pPr marL="1143000" marR="0" lvl="1" indent="-450850" algn="just" rtl="0">
              <a:lnSpc>
                <a:spcPct val="90000"/>
              </a:lnSpc>
              <a:spcBef>
                <a:spcPts val="500"/>
              </a:spcBef>
              <a:spcAft>
                <a:spcPts val="0"/>
              </a:spcAft>
              <a:buClr>
                <a:schemeClr val="dk1"/>
              </a:buClr>
              <a:buSzPts val="2100"/>
              <a:buFont typeface="Calibri"/>
              <a:buChar char="▪"/>
            </a:pPr>
            <a:r>
              <a:rPr lang="en-US" sz="1900" b="1" i="0" u="none" strike="noStrike" cap="none">
                <a:solidFill>
                  <a:schemeClr val="dk1"/>
                </a:solidFill>
                <a:latin typeface="Arial"/>
                <a:ea typeface="Arial"/>
                <a:cs typeface="Arial"/>
                <a:sym typeface="Arial"/>
              </a:rPr>
              <a:t>75 triệu USD (WB quản lý): </a:t>
            </a:r>
            <a:r>
              <a:rPr lang="en-US" sz="1900" b="0" i="0" u="none" strike="noStrike" cap="none">
                <a:solidFill>
                  <a:schemeClr val="dk1"/>
                </a:solidFill>
                <a:latin typeface="Arial"/>
                <a:ea typeface="Arial"/>
                <a:cs typeface="Arial"/>
                <a:sym typeface="Arial"/>
              </a:rPr>
              <a:t>Cung cấp bảo lãnh một phần rủi ro tín dụng cho các tổ chức tài chính tham gia dự án (PFI) mà cấp vốn vay đầu tư tiết kiệm năng lượng cho các doanh nghiệp công nghiệp/ các công ty cung cấp dịch vụ năng lượng (ESCO).</a:t>
            </a:r>
            <a:endParaRPr sz="1900" b="0" i="0" u="none" strike="noStrike" cap="none">
              <a:solidFill>
                <a:srgbClr val="000000"/>
              </a:solidFill>
              <a:latin typeface="Arial"/>
              <a:ea typeface="Arial"/>
              <a:cs typeface="Arial"/>
              <a:sym typeface="Arial"/>
            </a:endParaRPr>
          </a:p>
          <a:p>
            <a:pPr marL="1143000" marR="0" lvl="1" indent="-450850" algn="just" rtl="0">
              <a:lnSpc>
                <a:spcPct val="90000"/>
              </a:lnSpc>
              <a:spcBef>
                <a:spcPts val="500"/>
              </a:spcBef>
              <a:spcAft>
                <a:spcPts val="0"/>
              </a:spcAft>
              <a:buClr>
                <a:schemeClr val="dk1"/>
              </a:buClr>
              <a:buSzPts val="2100"/>
              <a:buFont typeface="Calibri"/>
              <a:buChar char="▪"/>
            </a:pPr>
            <a:r>
              <a:rPr lang="en-US" sz="1900" b="0" i="0" u="none" strike="noStrike" cap="none">
                <a:solidFill>
                  <a:schemeClr val="dk1"/>
                </a:solidFill>
                <a:latin typeface="Arial"/>
                <a:ea typeface="Arial"/>
                <a:cs typeface="Arial"/>
                <a:sym typeface="Arial"/>
              </a:rPr>
              <a:t>Phạm vi bảo lãnh </a:t>
            </a:r>
            <a:r>
              <a:rPr lang="en-US" sz="1900" b="1" i="0" u="none" strike="noStrike" cap="none">
                <a:solidFill>
                  <a:schemeClr val="dk1"/>
                </a:solidFill>
                <a:latin typeface="Arial"/>
                <a:ea typeface="Arial"/>
                <a:cs typeface="Arial"/>
                <a:sym typeface="Arial"/>
              </a:rPr>
              <a:t>tối đa 50% </a:t>
            </a:r>
            <a:r>
              <a:rPr lang="en-US" sz="1900" b="0" i="0" u="none" strike="noStrike" cap="none">
                <a:solidFill>
                  <a:schemeClr val="dk1"/>
                </a:solidFill>
                <a:latin typeface="Arial"/>
                <a:ea typeface="Arial"/>
                <a:cs typeface="Arial"/>
                <a:sym typeface="Arial"/>
              </a:rPr>
              <a:t>giá trị khoản cho vay đầu tư TKNL.</a:t>
            </a:r>
            <a:endParaRPr sz="1900" b="0" i="0" u="none" strike="noStrike" cap="none">
              <a:solidFill>
                <a:srgbClr val="000000"/>
              </a:solidFill>
              <a:latin typeface="Arial"/>
              <a:ea typeface="Arial"/>
              <a:cs typeface="Arial"/>
              <a:sym typeface="Arial"/>
            </a:endParaRPr>
          </a:p>
          <a:p>
            <a:pPr marL="685800" marR="0" lvl="0" indent="-450850" algn="just" rtl="0">
              <a:lnSpc>
                <a:spcPct val="90000"/>
              </a:lnSpc>
              <a:spcBef>
                <a:spcPts val="1000"/>
              </a:spcBef>
              <a:spcAft>
                <a:spcPts val="0"/>
              </a:spcAft>
              <a:buClr>
                <a:schemeClr val="dk1"/>
              </a:buClr>
              <a:buSzPts val="2100"/>
              <a:buFont typeface="Arial"/>
              <a:buChar char="•"/>
            </a:pPr>
            <a:r>
              <a:rPr lang="en-US" sz="1900" b="1" i="0" u="none" strike="noStrike" cap="none">
                <a:solidFill>
                  <a:schemeClr val="dk1"/>
                </a:solidFill>
                <a:latin typeface="Arial"/>
                <a:ea typeface="Arial"/>
                <a:cs typeface="Arial"/>
                <a:sym typeface="Arial"/>
              </a:rPr>
              <a:t>Hỗ trợ kỹ thuật: </a:t>
            </a:r>
            <a:r>
              <a:rPr lang="en-US" sz="1900" b="0" i="0" u="none" strike="noStrike" cap="none">
                <a:solidFill>
                  <a:schemeClr val="dk1"/>
                </a:solidFill>
                <a:latin typeface="Arial"/>
                <a:ea typeface="Arial"/>
                <a:cs typeface="Arial"/>
                <a:sym typeface="Arial"/>
              </a:rPr>
              <a:t>Khoản viện trợ trị giá </a:t>
            </a:r>
            <a:r>
              <a:rPr lang="en-US" sz="1900" b="1" i="0" u="none" strike="noStrike" cap="none">
                <a:solidFill>
                  <a:schemeClr val="dk1"/>
                </a:solidFill>
                <a:latin typeface="Arial"/>
                <a:ea typeface="Arial"/>
                <a:cs typeface="Arial"/>
                <a:sym typeface="Arial"/>
              </a:rPr>
              <a:t>8,3 triệu USD</a:t>
            </a:r>
            <a:r>
              <a:rPr lang="en-US" sz="1900" b="0" i="0" u="none" strike="noStrike" cap="none">
                <a:solidFill>
                  <a:schemeClr val="dk1"/>
                </a:solidFill>
                <a:latin typeface="Arial"/>
                <a:ea typeface="Arial"/>
                <a:cs typeface="Arial"/>
                <a:sym typeface="Arial"/>
              </a:rPr>
              <a:t>: cung cấp hỗ trợ kỹ thuật cho các PFI, các doanh nghiệp công nghiệp, ESCO và các nhà cung cấp thiết bị TKNL.</a:t>
            </a:r>
            <a:endParaRPr sz="1900" b="0" i="0" u="none" strike="noStrike" cap="non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5"/>
        <p:cNvGrpSpPr/>
        <p:nvPr/>
      </p:nvGrpSpPr>
      <p:grpSpPr>
        <a:xfrm>
          <a:off x="0" y="0"/>
          <a:ext cx="0" cy="0"/>
          <a:chOff x="0" y="0"/>
          <a:chExt cx="0" cy="0"/>
        </a:xfrm>
      </p:grpSpPr>
      <p:sp>
        <p:nvSpPr>
          <p:cNvPr id="76" name="Google Shape;76;p6"/>
          <p:cNvSpPr/>
          <p:nvPr/>
        </p:nvSpPr>
        <p:spPr>
          <a:xfrm>
            <a:off x="838200" y="1292400"/>
            <a:ext cx="105219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77" name="Google Shape;77;p6"/>
          <p:cNvSpPr txBox="1"/>
          <p:nvPr/>
        </p:nvSpPr>
        <p:spPr>
          <a:xfrm>
            <a:off x="1048874" y="1292392"/>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Sơ đồ tổ chức</a:t>
            </a:r>
            <a:endParaRPr sz="3200" b="1" i="0" u="none" strike="noStrike" cap="none">
              <a:solidFill>
                <a:schemeClr val="lt1"/>
              </a:solidFill>
              <a:latin typeface="Arial"/>
              <a:ea typeface="Arial"/>
              <a:cs typeface="Arial"/>
              <a:sym typeface="Arial"/>
            </a:endParaRPr>
          </a:p>
        </p:txBody>
      </p:sp>
      <p:pic>
        <p:nvPicPr>
          <p:cNvPr id="78" name="Google Shape;78;p6"/>
          <p:cNvPicPr preferRelativeResize="0"/>
          <p:nvPr/>
        </p:nvPicPr>
        <p:blipFill rotWithShape="1">
          <a:blip r:embed="rId3">
            <a:alphaModFix/>
          </a:blip>
          <a:srcRect/>
          <a:stretch/>
        </p:blipFill>
        <p:spPr>
          <a:xfrm>
            <a:off x="1844211" y="2090633"/>
            <a:ext cx="8503578" cy="4037638"/>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2"/>
        <p:cNvGrpSpPr/>
        <p:nvPr/>
      </p:nvGrpSpPr>
      <p:grpSpPr>
        <a:xfrm>
          <a:off x="0" y="0"/>
          <a:ext cx="0" cy="0"/>
          <a:chOff x="0" y="0"/>
          <a:chExt cx="0" cy="0"/>
        </a:xfrm>
      </p:grpSpPr>
      <p:sp>
        <p:nvSpPr>
          <p:cNvPr id="83" name="Google Shape;83;p7"/>
          <p:cNvSpPr/>
          <p:nvPr/>
        </p:nvSpPr>
        <p:spPr>
          <a:xfrm>
            <a:off x="838200" y="1292400"/>
            <a:ext cx="105219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4" name="Google Shape;84;p7"/>
          <p:cNvSpPr txBox="1"/>
          <p:nvPr/>
        </p:nvSpPr>
        <p:spPr>
          <a:xfrm>
            <a:off x="1048874" y="1292392"/>
            <a:ext cx="5594100" cy="506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Sơ đồ tổ chức</a:t>
            </a:r>
            <a:endParaRPr sz="3200" b="1" i="0" u="none" strike="noStrike" cap="none">
              <a:solidFill>
                <a:schemeClr val="lt1"/>
              </a:solidFill>
              <a:latin typeface="Arial"/>
              <a:ea typeface="Arial"/>
              <a:cs typeface="Arial"/>
              <a:sym typeface="Arial"/>
            </a:endParaRPr>
          </a:p>
        </p:txBody>
      </p:sp>
      <p:sp>
        <p:nvSpPr>
          <p:cNvPr id="85" name="Google Shape;85;p7"/>
          <p:cNvSpPr/>
          <p:nvPr/>
        </p:nvSpPr>
        <p:spPr>
          <a:xfrm>
            <a:off x="1698786" y="2089405"/>
            <a:ext cx="8794427" cy="1550266"/>
          </a:xfrm>
          <a:custGeom>
            <a:avLst/>
            <a:gdLst/>
            <a:ahLst/>
            <a:cxnLst/>
            <a:rect l="l" t="t" r="r" b="b"/>
            <a:pathLst>
              <a:path w="11827826" h="2471666" extrusionOk="0">
                <a:moveTo>
                  <a:pt x="0" y="0"/>
                </a:moveTo>
                <a:lnTo>
                  <a:pt x="11827826" y="0"/>
                </a:lnTo>
                <a:lnTo>
                  <a:pt x="11827826" y="2471666"/>
                </a:lnTo>
                <a:lnTo>
                  <a:pt x="0" y="2471666"/>
                </a:lnTo>
                <a:lnTo>
                  <a:pt x="0" y="0"/>
                </a:lnTo>
                <a:close/>
              </a:path>
            </a:pathLst>
          </a:custGeom>
          <a:blipFill rotWithShape="1">
            <a:blip r:embed="rId3">
              <a:alphaModFix/>
            </a:blip>
            <a:stretch>
              <a:fillRect/>
            </a:stretch>
          </a:blipFill>
          <a:ln>
            <a:noFill/>
          </a:ln>
        </p:spPr>
      </p:sp>
      <p:sp>
        <p:nvSpPr>
          <p:cNvPr id="86" name="Google Shape;86;p7"/>
          <p:cNvSpPr txBox="1"/>
          <p:nvPr/>
        </p:nvSpPr>
        <p:spPr>
          <a:xfrm>
            <a:off x="704774" y="3838557"/>
            <a:ext cx="6282300" cy="615553"/>
          </a:xfrm>
          <a:prstGeom prst="rect">
            <a:avLst/>
          </a:prstGeom>
          <a:noFill/>
          <a:ln>
            <a:noFill/>
          </a:ln>
        </p:spPr>
        <p:txBody>
          <a:bodyPr spcFirstLastPara="1" wrap="square" lIns="0" tIns="0" rIns="0" bIns="0" anchor="t" anchorCtr="0">
            <a:spAutoFit/>
          </a:bodyPr>
          <a:lstStyle/>
          <a:p>
            <a:pPr marL="345444" marR="0" lvl="1" indent="-172721"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 PFIs: Các ngân hàng tham gia dự án</a:t>
            </a:r>
            <a:endParaRPr sz="2000" b="0" i="0" u="none" strike="noStrike" cap="none">
              <a:solidFill>
                <a:schemeClr val="dk1"/>
              </a:solidFill>
              <a:latin typeface="Arial"/>
              <a:ea typeface="Arial"/>
              <a:cs typeface="Arial"/>
              <a:sym typeface="Arial"/>
            </a:endParaRPr>
          </a:p>
          <a:p>
            <a:pPr marL="345444" marR="0" lvl="1" indent="-172721" algn="just" rtl="0">
              <a:lnSpc>
                <a:spcPct val="100000"/>
              </a:lnSpc>
              <a:spcBef>
                <a:spcPts val="0"/>
              </a:spcBef>
              <a:spcAft>
                <a:spcPts val="0"/>
              </a:spcAft>
              <a:buClr>
                <a:schemeClr val="dk1"/>
              </a:buClr>
              <a:buSzPts val="2400"/>
              <a:buFont typeface="Arial"/>
              <a:buChar char="•"/>
            </a:pPr>
            <a:r>
              <a:rPr lang="en-US" sz="2000" b="0" i="0" u="none" strike="noStrike" cap="none">
                <a:solidFill>
                  <a:schemeClr val="dk1"/>
                </a:solidFill>
                <a:latin typeface="Arial"/>
                <a:ea typeface="Arial"/>
                <a:cs typeface="Arial"/>
                <a:sym typeface="Arial"/>
              </a:rPr>
              <a:t> IEs: Các doanh nghiệp công nghiệp</a:t>
            </a:r>
            <a:endParaRPr sz="2000" b="0" i="0" u="none" strike="noStrike" cap="none">
              <a:solidFill>
                <a:schemeClr val="dk1"/>
              </a:solidFill>
              <a:latin typeface="Arial"/>
              <a:ea typeface="Arial"/>
              <a:cs typeface="Arial"/>
              <a:sym typeface="Arial"/>
            </a:endParaRPr>
          </a:p>
        </p:txBody>
      </p:sp>
      <p:sp>
        <p:nvSpPr>
          <p:cNvPr id="87" name="Google Shape;87;p7"/>
          <p:cNvSpPr txBox="1"/>
          <p:nvPr/>
        </p:nvSpPr>
        <p:spPr>
          <a:xfrm>
            <a:off x="838200" y="4581077"/>
            <a:ext cx="10771598" cy="707886"/>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US" sz="2000" b="0" i="1" u="none" strike="noStrike" cap="none">
                <a:solidFill>
                  <a:srgbClr val="000000"/>
                </a:solidFill>
                <a:latin typeface="Arial"/>
                <a:ea typeface="Arial"/>
                <a:cs typeface="Arial"/>
                <a:sym typeface="Arial"/>
              </a:rPr>
              <a:t>Trong trường hợp PFI đã cấp tín dụng cho IE rồi thì PFI vẫn được đề nghị bảo lãnh từ Quỹ miễn là PFI chưa giải ngân khoản vay đó cho IE</a:t>
            </a:r>
            <a:endParaRPr sz="2000" b="0" i="1" u="none" strike="noStrike" cap="non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Google Shape;92;p8"/>
          <p:cNvSpPr/>
          <p:nvPr/>
        </p:nvSpPr>
        <p:spPr>
          <a:xfrm>
            <a:off x="5396600" y="6235375"/>
            <a:ext cx="6795300" cy="6228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Calibri"/>
              <a:ea typeface="Calibri"/>
              <a:cs typeface="Calibri"/>
              <a:sym typeface="Calibri"/>
            </a:endParaRPr>
          </a:p>
        </p:txBody>
      </p:sp>
      <p:sp>
        <p:nvSpPr>
          <p:cNvPr id="93" name="Google Shape;93;p8"/>
          <p:cNvSpPr/>
          <p:nvPr/>
        </p:nvSpPr>
        <p:spPr>
          <a:xfrm>
            <a:off x="774800" y="1159029"/>
            <a:ext cx="105084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4" name="Google Shape;94;p8"/>
          <p:cNvSpPr txBox="1"/>
          <p:nvPr/>
        </p:nvSpPr>
        <p:spPr>
          <a:xfrm>
            <a:off x="908800" y="1144209"/>
            <a:ext cx="5593976"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Cơ chế quỹ chia sẻ rủi ro</a:t>
            </a:r>
            <a:endParaRPr sz="3200" b="1" i="0" u="none" strike="noStrike" cap="none">
              <a:solidFill>
                <a:schemeClr val="lt1"/>
              </a:solidFill>
              <a:latin typeface="Arial"/>
              <a:ea typeface="Arial"/>
              <a:cs typeface="Arial"/>
              <a:sym typeface="Arial"/>
            </a:endParaRPr>
          </a:p>
        </p:txBody>
      </p:sp>
      <p:sp>
        <p:nvSpPr>
          <p:cNvPr id="95" name="Google Shape;95;p8"/>
          <p:cNvSpPr/>
          <p:nvPr/>
        </p:nvSpPr>
        <p:spPr>
          <a:xfrm>
            <a:off x="9586321" y="5576047"/>
            <a:ext cx="2444314" cy="659332"/>
          </a:xfrm>
          <a:prstGeom prst="roundRect">
            <a:avLst>
              <a:gd name="adj" fmla="val 16667"/>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accent1"/>
              </a:solidFill>
              <a:latin typeface="Calibri"/>
              <a:ea typeface="Calibri"/>
              <a:cs typeface="Calibri"/>
              <a:sym typeface="Calibri"/>
            </a:endParaRPr>
          </a:p>
        </p:txBody>
      </p:sp>
      <p:sp>
        <p:nvSpPr>
          <p:cNvPr id="96" name="Google Shape;96;p8"/>
          <p:cNvSpPr txBox="1"/>
          <p:nvPr/>
        </p:nvSpPr>
        <p:spPr>
          <a:xfrm>
            <a:off x="751323" y="1880807"/>
            <a:ext cx="4920000" cy="5059500"/>
          </a:xfrm>
          <a:prstGeom prst="rect">
            <a:avLst/>
          </a:prstGeom>
          <a:solidFill>
            <a:schemeClr val="lt1"/>
          </a:solidFill>
          <a:ln>
            <a:noFill/>
          </a:ln>
        </p:spPr>
        <p:txBody>
          <a:bodyPr spcFirstLastPara="1" wrap="square" lIns="91425" tIns="45700" rIns="91425" bIns="45700" anchor="t" anchorCtr="0">
            <a:noAutofit/>
          </a:bodyPr>
          <a:lstStyle/>
          <a:p>
            <a:pPr marL="0" marR="0" lvl="0" indent="0" algn="just" rtl="0">
              <a:lnSpc>
                <a:spcPct val="130000"/>
              </a:lnSpc>
              <a:spcBef>
                <a:spcPts val="0"/>
              </a:spcBef>
              <a:spcAft>
                <a:spcPts val="0"/>
              </a:spcAft>
              <a:buClr>
                <a:schemeClr val="dk1"/>
              </a:buClr>
              <a:buSzPts val="2000"/>
              <a:buFont typeface="Arial"/>
              <a:buNone/>
            </a:pPr>
            <a:r>
              <a:rPr lang="en-US" sz="1700" b="0" i="0" u="none" strike="noStrike" cap="none">
                <a:solidFill>
                  <a:schemeClr val="dk1"/>
                </a:solidFill>
                <a:latin typeface="Arial"/>
                <a:ea typeface="Arial"/>
                <a:cs typeface="Arial"/>
                <a:sym typeface="Arial"/>
              </a:rPr>
              <a:t>Đơn vị thực hiện chương trình (PIE) sẽ phát hành bảo lãnh RSF cho các khoản vay của PFI có mục đích đầu tư cho tiết kiệm năng lượng (Tiểu dự án hợp lệ) của IE hoặc ESCO theo quy định tại Sổ tay Hướng dẫn thực hiện dự án do Bộ Công Thương ban hành.</a:t>
            </a:r>
            <a:endParaRPr sz="1700" b="0" i="0" u="none" strike="noStrike" cap="none">
              <a:solidFill>
                <a:srgbClr val="000000"/>
              </a:solidFill>
              <a:latin typeface="Arial"/>
              <a:ea typeface="Arial"/>
              <a:cs typeface="Arial"/>
              <a:sym typeface="Arial"/>
            </a:endParaRPr>
          </a:p>
          <a:p>
            <a:pPr marL="685800" marR="0" lvl="0" indent="-457200" algn="l" rtl="0">
              <a:lnSpc>
                <a:spcPct val="130000"/>
              </a:lnSpc>
              <a:spcBef>
                <a:spcPts val="1000"/>
              </a:spcBef>
              <a:spcAft>
                <a:spcPts val="0"/>
              </a:spcAft>
              <a:buClr>
                <a:schemeClr val="dk1"/>
              </a:buClr>
              <a:buSzPts val="2000"/>
              <a:buFont typeface="Arial"/>
              <a:buChar char="•"/>
            </a:pPr>
            <a:r>
              <a:rPr lang="en-US" sz="1700" b="1" i="0" u="none" strike="noStrike" cap="none">
                <a:solidFill>
                  <a:schemeClr val="dk1"/>
                </a:solidFill>
                <a:latin typeface="Arial"/>
                <a:ea typeface="Arial"/>
                <a:cs typeface="Arial"/>
                <a:sym typeface="Arial"/>
              </a:rPr>
              <a:t>75 triệu USD: </a:t>
            </a:r>
            <a:r>
              <a:rPr lang="en-US" sz="1700" b="0" i="0" u="none" strike="noStrike" cap="none">
                <a:solidFill>
                  <a:schemeClr val="dk1"/>
                </a:solidFill>
                <a:latin typeface="Arial"/>
                <a:ea typeface="Arial"/>
                <a:cs typeface="Arial"/>
                <a:sym typeface="Arial"/>
              </a:rPr>
              <a:t>hạn mức bảo lãnh GCF</a:t>
            </a:r>
            <a:endParaRPr sz="1700" b="0" i="0" u="none" strike="noStrike" cap="none">
              <a:solidFill>
                <a:srgbClr val="000000"/>
              </a:solidFill>
              <a:latin typeface="Arial"/>
              <a:ea typeface="Arial"/>
              <a:cs typeface="Arial"/>
              <a:sym typeface="Arial"/>
            </a:endParaRPr>
          </a:p>
          <a:p>
            <a:pPr marL="685800" marR="0" lvl="0" indent="-457200" algn="l" rtl="0">
              <a:lnSpc>
                <a:spcPct val="130000"/>
              </a:lnSpc>
              <a:spcBef>
                <a:spcPts val="1000"/>
              </a:spcBef>
              <a:spcAft>
                <a:spcPts val="0"/>
              </a:spcAft>
              <a:buClr>
                <a:schemeClr val="dk1"/>
              </a:buClr>
              <a:buSzPts val="2000"/>
              <a:buFont typeface="Arial"/>
              <a:buChar char="•"/>
            </a:pPr>
            <a:r>
              <a:rPr lang="en-US" sz="1700" b="1" i="0" u="none" strike="noStrike" cap="none">
                <a:solidFill>
                  <a:schemeClr val="dk1"/>
                </a:solidFill>
                <a:latin typeface="Arial"/>
                <a:ea typeface="Arial"/>
                <a:cs typeface="Arial"/>
                <a:sym typeface="Arial"/>
              </a:rPr>
              <a:t>250.000 USD: </a:t>
            </a:r>
            <a:r>
              <a:rPr lang="en-US" sz="1700" b="0" i="0" u="none" strike="noStrike" cap="none">
                <a:solidFill>
                  <a:schemeClr val="dk1"/>
                </a:solidFill>
                <a:latin typeface="Arial"/>
                <a:ea typeface="Arial"/>
                <a:cs typeface="Arial"/>
                <a:sym typeface="Arial"/>
              </a:rPr>
              <a:t>mức vay tối thiểu </a:t>
            </a:r>
            <a:r>
              <a:rPr lang="en-US" sz="1700" b="0" i="1" u="none" strike="noStrike" cap="none">
                <a:solidFill>
                  <a:schemeClr val="dk1"/>
                </a:solidFill>
                <a:latin typeface="Arial"/>
                <a:ea typeface="Arial"/>
                <a:cs typeface="Arial"/>
                <a:sym typeface="Arial"/>
              </a:rPr>
              <a:t>(WB cân nhắc là sẽ bỏ giới hạn của khoản vay này)</a:t>
            </a:r>
            <a:endParaRPr sz="1700" b="0" i="1" u="none" strike="noStrike" cap="none">
              <a:solidFill>
                <a:schemeClr val="dk1"/>
              </a:solidFill>
              <a:latin typeface="Arial"/>
              <a:ea typeface="Arial"/>
              <a:cs typeface="Arial"/>
              <a:sym typeface="Arial"/>
            </a:endParaRPr>
          </a:p>
          <a:p>
            <a:pPr marL="685800" marR="0" lvl="0" indent="-457200" algn="l" rtl="0">
              <a:lnSpc>
                <a:spcPct val="130000"/>
              </a:lnSpc>
              <a:spcBef>
                <a:spcPts val="1000"/>
              </a:spcBef>
              <a:spcAft>
                <a:spcPts val="0"/>
              </a:spcAft>
              <a:buClr>
                <a:schemeClr val="dk1"/>
              </a:buClr>
              <a:buSzPts val="2000"/>
              <a:buFont typeface="Arial"/>
              <a:buChar char="→"/>
            </a:pPr>
            <a:r>
              <a:rPr lang="en-US" sz="1700" b="1" i="0" u="none" strike="noStrike" cap="none">
                <a:solidFill>
                  <a:schemeClr val="dk1"/>
                </a:solidFill>
                <a:latin typeface="Arial"/>
                <a:ea typeface="Arial"/>
                <a:cs typeface="Arial"/>
                <a:sym typeface="Arial"/>
              </a:rPr>
              <a:t>312.000 USD </a:t>
            </a:r>
            <a:r>
              <a:rPr lang="en-US" sz="1700" b="0" i="0" u="none" strike="noStrike" cap="none">
                <a:solidFill>
                  <a:schemeClr val="dk1"/>
                </a:solidFill>
                <a:latin typeface="Arial"/>
                <a:ea typeface="Arial"/>
                <a:cs typeface="Arial"/>
                <a:sym typeface="Arial"/>
              </a:rPr>
              <a:t>tổng đầu tư tối thiểu</a:t>
            </a:r>
            <a:endParaRPr sz="1700" b="0" i="0" u="none" strike="noStrike" cap="none">
              <a:solidFill>
                <a:srgbClr val="000000"/>
              </a:solidFill>
              <a:latin typeface="Arial"/>
              <a:ea typeface="Arial"/>
              <a:cs typeface="Arial"/>
              <a:sym typeface="Arial"/>
            </a:endParaRPr>
          </a:p>
          <a:p>
            <a:pPr marL="685800" marR="0" lvl="0" indent="-457200" algn="l" rtl="0">
              <a:lnSpc>
                <a:spcPct val="130000"/>
              </a:lnSpc>
              <a:spcBef>
                <a:spcPts val="1000"/>
              </a:spcBef>
              <a:spcAft>
                <a:spcPts val="0"/>
              </a:spcAft>
              <a:buClr>
                <a:schemeClr val="dk1"/>
              </a:buClr>
              <a:buSzPts val="2000"/>
              <a:buFont typeface="Arial"/>
              <a:buChar char="•"/>
            </a:pPr>
            <a:r>
              <a:rPr lang="en-US" sz="1700" b="1" i="0" u="none" strike="noStrike" cap="none">
                <a:solidFill>
                  <a:schemeClr val="dk1"/>
                </a:solidFill>
                <a:latin typeface="Arial"/>
                <a:ea typeface="Arial"/>
                <a:cs typeface="Arial"/>
                <a:sym typeface="Arial"/>
              </a:rPr>
              <a:t>15 năm </a:t>
            </a:r>
            <a:r>
              <a:rPr lang="en-US" sz="1700" b="0" i="0" u="none" strike="noStrike" cap="none">
                <a:solidFill>
                  <a:schemeClr val="dk1"/>
                </a:solidFill>
                <a:latin typeface="Arial"/>
                <a:ea typeface="Arial"/>
                <a:cs typeface="Arial"/>
                <a:sym typeface="Arial"/>
              </a:rPr>
              <a:t>triển khai dự án, phát hành bảo lãnh được trong </a:t>
            </a:r>
            <a:r>
              <a:rPr lang="en-US" sz="1700" b="1" i="0" u="none" strike="noStrike" cap="none">
                <a:solidFill>
                  <a:schemeClr val="dk1"/>
                </a:solidFill>
                <a:latin typeface="Arial"/>
                <a:ea typeface="Arial"/>
                <a:cs typeface="Arial"/>
                <a:sym typeface="Arial"/>
              </a:rPr>
              <a:t>5 năm đầu.</a:t>
            </a:r>
            <a:endParaRPr sz="1700" b="0" i="0" u="none" strike="noStrike" cap="none">
              <a:solidFill>
                <a:srgbClr val="000000"/>
              </a:solidFill>
              <a:latin typeface="Arial"/>
              <a:ea typeface="Arial"/>
              <a:cs typeface="Arial"/>
              <a:sym typeface="Arial"/>
            </a:endParaRPr>
          </a:p>
        </p:txBody>
      </p:sp>
      <p:sp>
        <p:nvSpPr>
          <p:cNvPr id="97" name="Google Shape;97;p8"/>
          <p:cNvSpPr/>
          <p:nvPr/>
        </p:nvSpPr>
        <p:spPr>
          <a:xfrm>
            <a:off x="-11200" y="5033050"/>
            <a:ext cx="786000" cy="18252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pic>
        <p:nvPicPr>
          <p:cNvPr id="98" name="Google Shape;98;p8"/>
          <p:cNvPicPr preferRelativeResize="0"/>
          <p:nvPr/>
        </p:nvPicPr>
        <p:blipFill rotWithShape="1">
          <a:blip r:embed="rId3">
            <a:alphaModFix/>
          </a:blip>
          <a:srcRect/>
          <a:stretch/>
        </p:blipFill>
        <p:spPr>
          <a:xfrm>
            <a:off x="5671335" y="2576619"/>
            <a:ext cx="6520666" cy="366787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02"/>
        <p:cNvGrpSpPr/>
        <p:nvPr/>
      </p:nvGrpSpPr>
      <p:grpSpPr>
        <a:xfrm>
          <a:off x="0" y="0"/>
          <a:ext cx="0" cy="0"/>
          <a:chOff x="0" y="0"/>
          <a:chExt cx="0" cy="0"/>
        </a:xfrm>
      </p:grpSpPr>
      <p:sp>
        <p:nvSpPr>
          <p:cNvPr id="103" name="Google Shape;103;p9"/>
          <p:cNvSpPr/>
          <p:nvPr/>
        </p:nvSpPr>
        <p:spPr>
          <a:xfrm>
            <a:off x="838200" y="1292400"/>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 name="Google Shape;104;p9"/>
          <p:cNvSpPr txBox="1"/>
          <p:nvPr/>
        </p:nvSpPr>
        <p:spPr>
          <a:xfrm>
            <a:off x="1048874" y="1292392"/>
            <a:ext cx="7221064"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Đặc điểm cơ bản của bảo lãnh RSF</a:t>
            </a:r>
            <a:endParaRPr sz="1400" b="0" i="0" u="none" strike="noStrike" cap="none">
              <a:solidFill>
                <a:srgbClr val="000000"/>
              </a:solidFill>
              <a:latin typeface="Arial"/>
              <a:ea typeface="Arial"/>
              <a:cs typeface="Arial"/>
              <a:sym typeface="Arial"/>
            </a:endParaRPr>
          </a:p>
        </p:txBody>
      </p:sp>
      <p:sp>
        <p:nvSpPr>
          <p:cNvPr id="105" name="Google Shape;105;p9"/>
          <p:cNvSpPr txBox="1"/>
          <p:nvPr/>
        </p:nvSpPr>
        <p:spPr>
          <a:xfrm>
            <a:off x="490275" y="1798550"/>
            <a:ext cx="10863600" cy="4673700"/>
          </a:xfrm>
          <a:prstGeom prst="rect">
            <a:avLst/>
          </a:prstGeom>
          <a:noFill/>
          <a:ln>
            <a:noFill/>
          </a:ln>
        </p:spPr>
        <p:txBody>
          <a:bodyPr spcFirstLastPara="1" wrap="square" lIns="91425" tIns="45700" rIns="91425" bIns="45700" anchor="t" anchorCtr="0">
            <a:normAutofit/>
          </a:bodyPr>
          <a:lstStyle/>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Đối tượng được bảo lãnh: </a:t>
            </a:r>
            <a:r>
              <a:rPr lang="en-US" sz="2000" b="0" i="0" u="none" strike="noStrike" cap="none">
                <a:solidFill>
                  <a:schemeClr val="dk1"/>
                </a:solidFill>
                <a:latin typeface="Arial"/>
                <a:ea typeface="Arial"/>
                <a:cs typeface="Arial"/>
                <a:sym typeface="Arial"/>
              </a:rPr>
              <a:t>PFI cho vay các Dự án tiết kiệm năng lượng hợp lệ:</a:t>
            </a:r>
            <a:endParaRPr sz="1400" b="0" i="0" u="none" strike="noStrike" cap="none">
              <a:solidFill>
                <a:srgbClr val="000000"/>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1" i="0" u="none" strike="noStrike" cap="none">
                <a:solidFill>
                  <a:schemeClr val="dk1"/>
                </a:solidFill>
                <a:latin typeface="Arial"/>
                <a:ea typeface="Arial"/>
                <a:cs typeface="Arial"/>
                <a:sym typeface="Arial"/>
              </a:rPr>
              <a:t> </a:t>
            </a:r>
            <a:r>
              <a:rPr lang="en-US" sz="2000" b="0" i="0" u="none" strike="noStrike" cap="none">
                <a:solidFill>
                  <a:schemeClr val="dk1"/>
                </a:solidFill>
                <a:latin typeface="Arial"/>
                <a:ea typeface="Arial"/>
                <a:cs typeface="Arial"/>
                <a:sym typeface="Arial"/>
              </a:rPr>
              <a:t>Mức TKNL tối thiểu 10%</a:t>
            </a:r>
            <a:endParaRPr sz="1400" b="0" i="0" u="none" strike="noStrike" cap="none">
              <a:solidFill>
                <a:srgbClr val="000000"/>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0" i="0" u="none" strike="noStrike" cap="none">
                <a:solidFill>
                  <a:schemeClr val="dk1"/>
                </a:solidFill>
                <a:latin typeface="Arial"/>
                <a:ea typeface="Arial"/>
                <a:cs typeface="Arial"/>
                <a:sym typeface="Arial"/>
              </a:rPr>
              <a:t> Chỉ áp dụng với các dự án cải tạo, nâng cấp, mở rộng</a:t>
            </a:r>
            <a:endParaRPr sz="1400" b="0" i="0" u="none" strike="noStrike" cap="none">
              <a:solidFill>
                <a:srgbClr val="000000"/>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0" i="0" u="none" strike="noStrike" cap="none">
                <a:solidFill>
                  <a:schemeClr val="dk1"/>
                </a:solidFill>
                <a:latin typeface="Arial"/>
                <a:ea typeface="Arial"/>
                <a:cs typeface="Arial"/>
                <a:sym typeface="Arial"/>
              </a:rPr>
              <a:t> Chấp nhận các dự án điện mặt trời áp mái sử dụng tại chỗ</a:t>
            </a:r>
            <a:endParaRPr sz="2000" b="0" i="0" u="none" strike="noStrike" cap="none">
              <a:solidFill>
                <a:schemeClr val="dk1"/>
              </a:solidFill>
              <a:latin typeface="Arial"/>
              <a:ea typeface="Arial"/>
              <a:cs typeface="Arial"/>
              <a:sym typeface="Arial"/>
            </a:endParaRPr>
          </a:p>
          <a:p>
            <a:pPr marL="1143000" marR="0" lvl="1" indent="-457200" algn="just" rtl="0">
              <a:lnSpc>
                <a:spcPct val="110000"/>
              </a:lnSpc>
              <a:spcBef>
                <a:spcPts val="80"/>
              </a:spcBef>
              <a:spcAft>
                <a:spcPts val="0"/>
              </a:spcAft>
              <a:buClr>
                <a:schemeClr val="dk1"/>
              </a:buClr>
              <a:buSzPts val="2000"/>
              <a:buFont typeface="Calibri"/>
              <a:buChar char="▪"/>
            </a:pPr>
            <a:r>
              <a:rPr lang="en-US" sz="2000" b="0" i="0" u="none" strike="noStrike" cap="none">
                <a:solidFill>
                  <a:srgbClr val="000000"/>
                </a:solidFill>
                <a:latin typeface="Arial"/>
                <a:ea typeface="Arial"/>
                <a:cs typeface="Arial"/>
                <a:sym typeface="Arial"/>
              </a:rPr>
              <a:t> Các dự án mới có thể được áp dụng với điều kiện WB chấp thuận</a:t>
            </a:r>
            <a:endParaRPr sz="2000" b="0" i="0" u="none" strike="noStrike" cap="none">
              <a:solidFill>
                <a:srgbClr val="000000"/>
              </a:solidFill>
              <a:latin typeface="Arial"/>
              <a:ea typeface="Arial"/>
              <a:cs typeface="Arial"/>
              <a:sym typeface="Arial"/>
            </a:endParaRPr>
          </a:p>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Đồng tiền bảo lãnh: </a:t>
            </a:r>
            <a:r>
              <a:rPr lang="en-US" sz="2000" b="0" i="0" u="none" strike="noStrike" cap="none">
                <a:solidFill>
                  <a:schemeClr val="dk1"/>
                </a:solidFill>
                <a:latin typeface="Arial"/>
                <a:ea typeface="Arial"/>
                <a:cs typeface="Arial"/>
                <a:sym typeface="Arial"/>
              </a:rPr>
              <a:t>USD hoặc VND tùy thuộc vào đồng tiền của hợp đồng tín dụng giữa PFI và IE/ESCO.</a:t>
            </a:r>
            <a:endParaRPr sz="1400" b="0" i="0" u="none" strike="noStrike" cap="none">
              <a:solidFill>
                <a:srgbClr val="000000"/>
              </a:solidFill>
              <a:latin typeface="Arial"/>
              <a:ea typeface="Arial"/>
              <a:cs typeface="Arial"/>
              <a:sym typeface="Arial"/>
            </a:endParaRPr>
          </a:p>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Nguồn vốn PIE sử dụng để thanh toán bảo lãnh RSF: </a:t>
            </a:r>
            <a:r>
              <a:rPr lang="en-US" sz="2000" b="0" i="0" u="none" strike="noStrike" cap="none">
                <a:solidFill>
                  <a:schemeClr val="dk1"/>
                </a:solidFill>
                <a:latin typeface="Arial"/>
                <a:ea typeface="Arial"/>
                <a:cs typeface="Arial"/>
                <a:sym typeface="Arial"/>
              </a:rPr>
              <a:t>75 triệu USD cấp bởi GCF.</a:t>
            </a:r>
            <a:endParaRPr sz="1400" b="0" i="0" u="none" strike="noStrike" cap="none">
              <a:solidFill>
                <a:srgbClr val="000000"/>
              </a:solidFill>
              <a:latin typeface="Arial"/>
              <a:ea typeface="Arial"/>
              <a:cs typeface="Arial"/>
              <a:sym typeface="Arial"/>
            </a:endParaRPr>
          </a:p>
          <a:p>
            <a:pPr marL="685800" marR="0" lvl="0" indent="-457200" algn="just" rtl="0">
              <a:lnSpc>
                <a:spcPct val="110000"/>
              </a:lnSpc>
              <a:spcBef>
                <a:spcPts val="80"/>
              </a:spcBef>
              <a:spcAft>
                <a:spcPts val="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Tỷ lệ chia sẻ rủi ro: </a:t>
            </a:r>
            <a:r>
              <a:rPr lang="en-US" sz="2000" b="0" i="0" u="none" strike="noStrike" cap="none">
                <a:solidFill>
                  <a:schemeClr val="dk1"/>
                </a:solidFill>
                <a:latin typeface="Arial"/>
                <a:ea typeface="Arial"/>
                <a:cs typeface="Arial"/>
                <a:sym typeface="Arial"/>
              </a:rPr>
              <a:t>Bảo lãnh không quá 50% giá trị khoản vay đầu tư cho TKNL do PFI cấp cho IE/ESCO.</a:t>
            </a:r>
            <a:endParaRPr sz="1400" b="0" i="0" u="none" strike="noStrike" cap="none">
              <a:solidFill>
                <a:srgbClr val="000000"/>
              </a:solidFill>
              <a:latin typeface="Arial"/>
              <a:ea typeface="Arial"/>
              <a:cs typeface="Arial"/>
              <a:sym typeface="Arial"/>
            </a:endParaRPr>
          </a:p>
          <a:p>
            <a:pPr marL="685800" marR="0" lvl="0" indent="-457200" algn="just" rtl="0">
              <a:lnSpc>
                <a:spcPct val="110000"/>
              </a:lnSpc>
              <a:spcBef>
                <a:spcPts val="80"/>
              </a:spcBef>
              <a:spcAft>
                <a:spcPts val="80"/>
              </a:spcAft>
              <a:buClr>
                <a:schemeClr val="dk1"/>
              </a:buClr>
              <a:buSzPts val="2000"/>
              <a:buFont typeface="Arial"/>
              <a:buChar char="•"/>
            </a:pPr>
            <a:r>
              <a:rPr lang="en-US" sz="2000" b="1" i="0" u="none" strike="noStrike" cap="none">
                <a:solidFill>
                  <a:schemeClr val="dk1"/>
                </a:solidFill>
                <a:latin typeface="Arial"/>
                <a:ea typeface="Arial"/>
                <a:cs typeface="Arial"/>
                <a:sym typeface="Arial"/>
              </a:rPr>
              <a:t>Thời hạn bảo lãnh RSF: </a:t>
            </a:r>
            <a:r>
              <a:rPr lang="en-US" sz="2000" b="0" i="0" u="none" strike="noStrike" cap="none">
                <a:solidFill>
                  <a:schemeClr val="dk1"/>
                </a:solidFill>
                <a:latin typeface="Arial"/>
                <a:ea typeface="Arial"/>
                <a:cs typeface="Arial"/>
                <a:sym typeface="Arial"/>
              </a:rPr>
              <a:t>Phù hợp với kỳ hạn của khoản vay PFI cho vay IE/ESCO nhưng không quá 10 năm.</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0"/>
          <p:cNvSpPr txBox="1"/>
          <p:nvPr/>
        </p:nvSpPr>
        <p:spPr>
          <a:xfrm>
            <a:off x="838200" y="2043953"/>
            <a:ext cx="10515600" cy="4428285"/>
          </a:xfrm>
          <a:prstGeom prst="rect">
            <a:avLst/>
          </a:prstGeom>
          <a:noFill/>
          <a:ln>
            <a:noFill/>
          </a:ln>
        </p:spPr>
        <p:txBody>
          <a:bodyPr spcFirstLastPara="1" wrap="square" lIns="91425" tIns="45700" rIns="91425" bIns="45700" anchor="t" anchorCtr="0">
            <a:normAutofit/>
          </a:bodyPr>
          <a:lstStyle/>
          <a:p>
            <a:pPr marL="228600" marR="0" lvl="0" indent="0" algn="just" rtl="0">
              <a:lnSpc>
                <a:spcPct val="90000"/>
              </a:lnSpc>
              <a:spcBef>
                <a:spcPts val="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PFI chịu trách nhiệm thẩm định, giải ngân, giám sát và thu hồi các khoản vay tiết kiệm năng lượng; đồng thời đảm bảo tuân thủ quy định và phối hợp với PIE trong quá trình triển khai dự án.</a:t>
            </a:r>
            <a:endParaRPr sz="2200" b="0" i="0" u="none" strike="noStrike" cap="none">
              <a:solidFill>
                <a:schemeClr val="dk1"/>
              </a:solidFill>
              <a:latin typeface="Arial"/>
              <a:ea typeface="Arial"/>
              <a:cs typeface="Arial"/>
              <a:sym typeface="Arial"/>
            </a:endParaRPr>
          </a:p>
          <a:p>
            <a:pPr marL="228600" marR="0" lvl="0" indent="0" algn="just" rtl="0">
              <a:lnSpc>
                <a:spcPct val="90000"/>
              </a:lnSpc>
              <a:spcBef>
                <a:spcPts val="1000"/>
              </a:spcBef>
              <a:spcAft>
                <a:spcPts val="0"/>
              </a:spcAft>
              <a:buClr>
                <a:schemeClr val="dk1"/>
              </a:buClr>
              <a:buSzPts val="2200"/>
              <a:buFont typeface="Arial"/>
              <a:buNone/>
            </a:pPr>
            <a:r>
              <a:rPr lang="en-US" sz="2200" b="0" i="0" u="none" strike="noStrike" cap="none">
                <a:solidFill>
                  <a:schemeClr val="dk1"/>
                </a:solidFill>
                <a:latin typeface="Arial"/>
                <a:ea typeface="Arial"/>
                <a:cs typeface="Arial"/>
                <a:sym typeface="Arial"/>
              </a:rPr>
              <a:t>Chi tiết các nhiệm vụ như sau:</a:t>
            </a:r>
            <a:endParaRPr sz="2200" b="1" i="0" u="none" strike="noStrike" cap="none">
              <a:solidFill>
                <a:schemeClr val="dk1"/>
              </a:solidFill>
              <a:latin typeface="Arial"/>
              <a:ea typeface="Arial"/>
              <a:cs typeface="Arial"/>
              <a:sym typeface="Arial"/>
            </a:endParaRPr>
          </a:p>
          <a:p>
            <a:pPr marL="0" marR="0" lvl="0" indent="0" algn="just" rtl="0">
              <a:lnSpc>
                <a:spcPct val="90000"/>
              </a:lnSpc>
              <a:spcBef>
                <a:spcPts val="1000"/>
              </a:spcBef>
              <a:spcAft>
                <a:spcPts val="0"/>
              </a:spcAft>
              <a:buClr>
                <a:schemeClr val="dk1"/>
              </a:buClr>
              <a:buSzPts val="2200"/>
              <a:buFont typeface="Arial"/>
              <a:buNone/>
            </a:pPr>
            <a:r>
              <a:rPr lang="en-US" sz="2200" b="1" i="0" u="none" strike="noStrike" cap="none">
                <a:solidFill>
                  <a:schemeClr val="dk1"/>
                </a:solidFill>
                <a:latin typeface="Arial"/>
                <a:ea typeface="Arial"/>
                <a:cs typeface="Arial"/>
                <a:sym typeface="Arial"/>
              </a:rPr>
              <a:t>   I. Xác nhận về tính hợp lệ của PFI</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Cung cấp chứng nhận hàng năm (kèm thông tin/tài liệu hỗ trợ) xác nhận tiếp tục tuân thủ các tiêu chí hợp lệ PFI.</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Báo cáo về hiệu quả thực hiện theo IDP.</a:t>
            </a:r>
            <a:endParaRPr sz="1400" b="0" i="0" u="none" strike="noStrike" cap="none">
              <a:solidFill>
                <a:srgbClr val="000000"/>
              </a:solidFill>
              <a:latin typeface="Arial"/>
              <a:ea typeface="Arial"/>
              <a:cs typeface="Arial"/>
              <a:sym typeface="Arial"/>
            </a:endParaRPr>
          </a:p>
          <a:p>
            <a:pPr marL="685800" marR="0" lvl="0" indent="-457200" algn="just" rtl="0">
              <a:lnSpc>
                <a:spcPct val="90000"/>
              </a:lnSpc>
              <a:spcBef>
                <a:spcPts val="1000"/>
              </a:spcBef>
              <a:spcAft>
                <a:spcPts val="0"/>
              </a:spcAft>
              <a:buClr>
                <a:schemeClr val="dk1"/>
              </a:buClr>
              <a:buSzPts val="2200"/>
              <a:buFont typeface="Arial"/>
              <a:buChar char="•"/>
            </a:pPr>
            <a:r>
              <a:rPr lang="en-US" sz="2200" b="0" i="0" u="none" strike="noStrike" cap="none">
                <a:solidFill>
                  <a:schemeClr val="dk1"/>
                </a:solidFill>
                <a:latin typeface="Arial"/>
                <a:ea typeface="Arial"/>
                <a:cs typeface="Arial"/>
                <a:sym typeface="Arial"/>
              </a:rPr>
              <a:t>Ký kết Thỏa thuận bảo lãnh khung với PIE.</a:t>
            </a:r>
            <a:endParaRPr sz="1400" b="0" i="0" u="none" strike="noStrike" cap="none">
              <a:solidFill>
                <a:srgbClr val="000000"/>
              </a:solidFill>
              <a:latin typeface="Arial"/>
              <a:ea typeface="Arial"/>
              <a:cs typeface="Arial"/>
              <a:sym typeface="Arial"/>
            </a:endParaRPr>
          </a:p>
        </p:txBody>
      </p:sp>
      <p:sp>
        <p:nvSpPr>
          <p:cNvPr id="112" name="Google Shape;112;p10"/>
          <p:cNvSpPr/>
          <p:nvPr/>
        </p:nvSpPr>
        <p:spPr>
          <a:xfrm>
            <a:off x="838200" y="1292400"/>
            <a:ext cx="10515600" cy="506100"/>
          </a:xfrm>
          <a:prstGeom prst="roundRect">
            <a:avLst>
              <a:gd name="adj" fmla="val 16667"/>
            </a:avLst>
          </a:prstGeom>
          <a:solidFill>
            <a:schemeClr val="accent1"/>
          </a:solidFill>
          <a:ln w="12700" cap="flat" cmpd="sng">
            <a:solidFill>
              <a:srgbClr val="42719B"/>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13" name="Google Shape;113;p10"/>
          <p:cNvSpPr txBox="1"/>
          <p:nvPr/>
        </p:nvSpPr>
        <p:spPr>
          <a:xfrm>
            <a:off x="1048874" y="1292392"/>
            <a:ext cx="5853950" cy="506152"/>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lt1"/>
              </a:buClr>
              <a:buSzPts val="3200"/>
              <a:buFont typeface="Arial"/>
              <a:buNone/>
            </a:pPr>
            <a:r>
              <a:rPr lang="en-US" sz="3200" b="1" i="0" u="none" strike="noStrike" cap="none">
                <a:solidFill>
                  <a:schemeClr val="lt1"/>
                </a:solidFill>
                <a:latin typeface="Arial"/>
                <a:ea typeface="Arial"/>
                <a:cs typeface="Arial"/>
                <a:sym typeface="Arial"/>
              </a:rPr>
              <a:t>Nhiệm vụ chính của các PFI</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1392</Words>
  <Application>Microsoft Office PowerPoint</Application>
  <PresentationFormat>Widescreen</PresentationFormat>
  <Paragraphs>93</Paragraphs>
  <Slides>15</Slides>
  <Notes>15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15</vt:i4>
      </vt:variant>
    </vt:vector>
  </HeadingPairs>
  <TitlesOfParts>
    <vt:vector size="18"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Microsoft account</dc:creator>
  <cp:lastModifiedBy>Phạm Trâm Anh</cp:lastModifiedBy>
  <cp:revision>2</cp:revision>
  <dcterms:created xsi:type="dcterms:W3CDTF">2024-10-28T02:26:51Z</dcterms:created>
  <dcterms:modified xsi:type="dcterms:W3CDTF">2025-10-21T08:25:31Z</dcterms:modified>
</cp:coreProperties>
</file>