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303" r:id="rId3"/>
    <p:sldId id="265" r:id="rId4"/>
    <p:sldId id="280" r:id="rId5"/>
    <p:sldId id="285" r:id="rId6"/>
    <p:sldId id="284" r:id="rId7"/>
    <p:sldId id="281" r:id="rId8"/>
    <p:sldId id="286" r:id="rId9"/>
    <p:sldId id="287" r:id="rId10"/>
    <p:sldId id="288" r:id="rId11"/>
    <p:sldId id="289" r:id="rId12"/>
    <p:sldId id="290" r:id="rId13"/>
    <p:sldId id="291" r:id="rId14"/>
    <p:sldId id="282" r:id="rId15"/>
    <p:sldId id="295" r:id="rId16"/>
    <p:sldId id="292" r:id="rId17"/>
    <p:sldId id="293" r:id="rId18"/>
    <p:sldId id="294" r:id="rId19"/>
    <p:sldId id="283" r:id="rId20"/>
    <p:sldId id="296" r:id="rId21"/>
    <p:sldId id="297" r:id="rId22"/>
    <p:sldId id="298" r:id="rId23"/>
    <p:sldId id="299" r:id="rId24"/>
    <p:sldId id="300" r:id="rId25"/>
    <p:sldId id="301" r:id="rId26"/>
    <p:sldId id="30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56" autoAdjust="0"/>
    <p:restoredTop sz="87054" autoAdjust="0"/>
  </p:normalViewPr>
  <p:slideViewPr>
    <p:cSldViewPr snapToGrid="0">
      <p:cViewPr varScale="1">
        <p:scale>
          <a:sx n="88" d="100"/>
          <a:sy n="88" d="100"/>
        </p:scale>
        <p:origin x="80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0D44F7F-9FB7-4F66-9AAA-C85854E7F5DF}" type="doc">
      <dgm:prSet loTypeId="urn:microsoft.com/office/officeart/2005/8/layout/hProcess9" loCatId="process" qsTypeId="urn:microsoft.com/office/officeart/2005/8/quickstyle/simple1" qsCatId="simple" csTypeId="urn:microsoft.com/office/officeart/2005/8/colors/accent1_2" csCatId="accent1" phldr="1"/>
      <dgm:spPr/>
    </dgm:pt>
    <dgm:pt modelId="{12A16A49-A798-4B52-ADDE-896A90ABDE3B}">
      <dgm:prSet phldrT="[Text]" custT="1"/>
      <dgm:spPr/>
      <dgm:t>
        <a:bodyPr/>
        <a:lstStyle/>
        <a:p>
          <a:r>
            <a:rPr lang="en-US" sz="1400" dirty="0">
              <a:latin typeface="Arial" panose="020B0604020202020204" pitchFamily="34" charset="0"/>
              <a:ea typeface="Cambria" panose="02040503050406030204" pitchFamily="18" charset="0"/>
              <a:cs typeface="Arial" panose="020B0604020202020204" pitchFamily="34" charset="0"/>
            </a:rPr>
            <a:t>ĐÁNH GIÁ THỰC TRẠNG VÀ XÁC ĐỊNH CÁC LỖ HỔNG</a:t>
          </a:r>
        </a:p>
      </dgm:t>
    </dgm:pt>
    <dgm:pt modelId="{F304F27A-5B95-43E1-BEE3-133DEFEF95B0}" type="parTrans" cxnId="{71FDE2F7-A092-4C69-9D4C-D25E7EA64EE9}">
      <dgm:prSet/>
      <dgm:spPr/>
      <dgm:t>
        <a:bodyPr/>
        <a:lstStyle/>
        <a:p>
          <a:endParaRPr lang="en-US" sz="1600">
            <a:latin typeface="Cambria" panose="02040503050406030204" pitchFamily="18" charset="0"/>
            <a:ea typeface="Cambria" panose="02040503050406030204" pitchFamily="18" charset="0"/>
          </a:endParaRPr>
        </a:p>
      </dgm:t>
    </dgm:pt>
    <dgm:pt modelId="{E2203D38-BDC1-4759-B84A-20F0B7EB8BDC}" type="sibTrans" cxnId="{71FDE2F7-A092-4C69-9D4C-D25E7EA64EE9}">
      <dgm:prSet/>
      <dgm:spPr/>
      <dgm:t>
        <a:bodyPr/>
        <a:lstStyle/>
        <a:p>
          <a:endParaRPr lang="en-US" sz="1600">
            <a:latin typeface="Cambria" panose="02040503050406030204" pitchFamily="18" charset="0"/>
            <a:ea typeface="Cambria" panose="02040503050406030204" pitchFamily="18" charset="0"/>
          </a:endParaRPr>
        </a:p>
      </dgm:t>
    </dgm:pt>
    <dgm:pt modelId="{7B3FA957-24A0-45BE-998E-6A15C0CA13F9}">
      <dgm:prSet phldrT="[Text]" custT="1"/>
      <dgm:spPr/>
      <dgm:t>
        <a:bodyPr/>
        <a:lstStyle/>
        <a:p>
          <a:r>
            <a:rPr lang="en-US" sz="1400" dirty="0">
              <a:latin typeface="Arial" panose="020B0604020202020204" pitchFamily="34" charset="0"/>
              <a:ea typeface="Cambria" panose="02040503050406030204" pitchFamily="18" charset="0"/>
              <a:cs typeface="Arial" panose="020B0604020202020204" pitchFamily="34" charset="0"/>
            </a:rPr>
            <a:t>LỒNG GHÉP CÁC YÊU CẦU SDGs VÀ LUẬT ĐỊNH VÀO BÁO CÁO PHÁT TRIỂN BỀN VỮNG</a:t>
          </a:r>
        </a:p>
      </dgm:t>
    </dgm:pt>
    <dgm:pt modelId="{EE28B980-BBD5-4F56-A7F7-55363642FB4A}" type="parTrans" cxnId="{2806B396-9008-4D5A-A2FC-18245F336631}">
      <dgm:prSet/>
      <dgm:spPr/>
      <dgm:t>
        <a:bodyPr/>
        <a:lstStyle/>
        <a:p>
          <a:endParaRPr lang="en-US" sz="1600">
            <a:latin typeface="Cambria" panose="02040503050406030204" pitchFamily="18" charset="0"/>
            <a:ea typeface="Cambria" panose="02040503050406030204" pitchFamily="18" charset="0"/>
          </a:endParaRPr>
        </a:p>
      </dgm:t>
    </dgm:pt>
    <dgm:pt modelId="{1903F40A-C992-4EBC-90F0-C6E3879763C7}" type="sibTrans" cxnId="{2806B396-9008-4D5A-A2FC-18245F336631}">
      <dgm:prSet/>
      <dgm:spPr/>
      <dgm:t>
        <a:bodyPr/>
        <a:lstStyle/>
        <a:p>
          <a:endParaRPr lang="en-US" sz="1600">
            <a:latin typeface="Cambria" panose="02040503050406030204" pitchFamily="18" charset="0"/>
            <a:ea typeface="Cambria" panose="02040503050406030204" pitchFamily="18" charset="0"/>
          </a:endParaRPr>
        </a:p>
      </dgm:t>
    </dgm:pt>
    <dgm:pt modelId="{8CD8DCBE-BDEC-4E61-909F-7023CC4B7FC0}">
      <dgm:prSet phldrT="[Text]" custT="1"/>
      <dgm:spPr/>
      <dgm:t>
        <a:bodyPr/>
        <a:lstStyle/>
        <a:p>
          <a:r>
            <a:rPr lang="en-US" sz="1400" dirty="0">
              <a:latin typeface="Arial" panose="020B0604020202020204" pitchFamily="34" charset="0"/>
              <a:ea typeface="Cambria" panose="02040503050406030204" pitchFamily="18" charset="0"/>
              <a:cs typeface="Arial" panose="020B0604020202020204" pitchFamily="34" charset="0"/>
            </a:rPr>
            <a:t>CHIẾN THUẬT VÀ CHIẾN LƯỢC</a:t>
          </a:r>
        </a:p>
      </dgm:t>
    </dgm:pt>
    <dgm:pt modelId="{F8B3ECF5-5155-4EEE-829E-DEB193E153B2}" type="parTrans" cxnId="{F41D8242-A4DD-4B28-9943-3C0BB2764BC6}">
      <dgm:prSet/>
      <dgm:spPr/>
      <dgm:t>
        <a:bodyPr/>
        <a:lstStyle/>
        <a:p>
          <a:endParaRPr lang="en-US" sz="1600">
            <a:latin typeface="Cambria" panose="02040503050406030204" pitchFamily="18" charset="0"/>
            <a:ea typeface="Cambria" panose="02040503050406030204" pitchFamily="18" charset="0"/>
          </a:endParaRPr>
        </a:p>
      </dgm:t>
    </dgm:pt>
    <dgm:pt modelId="{AC7B18C0-94D3-4DE9-B0B2-8AC795045BDC}" type="sibTrans" cxnId="{F41D8242-A4DD-4B28-9943-3C0BB2764BC6}">
      <dgm:prSet/>
      <dgm:spPr/>
      <dgm:t>
        <a:bodyPr/>
        <a:lstStyle/>
        <a:p>
          <a:endParaRPr lang="en-US" sz="1600">
            <a:latin typeface="Cambria" panose="02040503050406030204" pitchFamily="18" charset="0"/>
            <a:ea typeface="Cambria" panose="02040503050406030204" pitchFamily="18" charset="0"/>
          </a:endParaRPr>
        </a:p>
      </dgm:t>
    </dgm:pt>
    <dgm:pt modelId="{1C3BAA5D-D83C-4063-99C8-C391AC4B8128}">
      <dgm:prSet phldrT="[Text]" custT="1"/>
      <dgm:spPr/>
      <dgm:t>
        <a:bodyPr/>
        <a:lstStyle/>
        <a:p>
          <a:r>
            <a:rPr lang="en-US" sz="1400" dirty="0">
              <a:latin typeface="Arial" panose="020B0604020202020204" pitchFamily="34" charset="0"/>
              <a:ea typeface="Cambria" panose="02040503050406030204" pitchFamily="18" charset="0"/>
              <a:cs typeface="Arial" panose="020B0604020202020204" pitchFamily="34" charset="0"/>
            </a:rPr>
            <a:t>XÂY DỰNG HỆ THỐNG THU THẬP DỮ LIỆU</a:t>
          </a:r>
        </a:p>
      </dgm:t>
    </dgm:pt>
    <dgm:pt modelId="{04517B31-758D-486D-A8B4-DC51930ABBFF}" type="parTrans" cxnId="{B9BD6ABB-A9ED-4E6F-A1AE-498524FF4712}">
      <dgm:prSet/>
      <dgm:spPr/>
      <dgm:t>
        <a:bodyPr/>
        <a:lstStyle/>
        <a:p>
          <a:endParaRPr lang="en-US" sz="1600">
            <a:latin typeface="Cambria" panose="02040503050406030204" pitchFamily="18" charset="0"/>
            <a:ea typeface="Cambria" panose="02040503050406030204" pitchFamily="18" charset="0"/>
          </a:endParaRPr>
        </a:p>
      </dgm:t>
    </dgm:pt>
    <dgm:pt modelId="{EF57831B-0367-4ED3-8A96-6F71C8CC515B}" type="sibTrans" cxnId="{B9BD6ABB-A9ED-4E6F-A1AE-498524FF4712}">
      <dgm:prSet/>
      <dgm:spPr/>
      <dgm:t>
        <a:bodyPr/>
        <a:lstStyle/>
        <a:p>
          <a:endParaRPr lang="en-US" sz="1600">
            <a:latin typeface="Cambria" panose="02040503050406030204" pitchFamily="18" charset="0"/>
            <a:ea typeface="Cambria" panose="02040503050406030204" pitchFamily="18" charset="0"/>
          </a:endParaRPr>
        </a:p>
      </dgm:t>
    </dgm:pt>
    <dgm:pt modelId="{1A067331-56A5-46B8-9D31-F61A71081B89}">
      <dgm:prSet phldrT="[Text]" custT="1"/>
      <dgm:spPr/>
      <dgm:t>
        <a:bodyPr/>
        <a:lstStyle/>
        <a:p>
          <a:r>
            <a:rPr lang="en-US" sz="1400" dirty="0">
              <a:latin typeface="Arial" panose="020B0604020202020204" pitchFamily="34" charset="0"/>
              <a:ea typeface="Cambria" panose="02040503050406030204" pitchFamily="18" charset="0"/>
              <a:cs typeface="Arial" panose="020B0604020202020204" pitchFamily="34" charset="0"/>
            </a:rPr>
            <a:t>THẨM ĐỊNH DỮ LIỆU VÀ ĐẢM BẢO TÍNH NHẤT QUÁN</a:t>
          </a:r>
        </a:p>
      </dgm:t>
    </dgm:pt>
    <dgm:pt modelId="{D7250784-D310-4B92-8223-8BD0075F48A8}" type="parTrans" cxnId="{AE417252-83AD-4B86-88C1-08F670C19D06}">
      <dgm:prSet/>
      <dgm:spPr/>
      <dgm:t>
        <a:bodyPr/>
        <a:lstStyle/>
        <a:p>
          <a:endParaRPr lang="en-US" sz="1600">
            <a:latin typeface="Cambria" panose="02040503050406030204" pitchFamily="18" charset="0"/>
            <a:ea typeface="Cambria" panose="02040503050406030204" pitchFamily="18" charset="0"/>
          </a:endParaRPr>
        </a:p>
      </dgm:t>
    </dgm:pt>
    <dgm:pt modelId="{3E590B4A-C1FD-4C59-AE95-ADD803256944}" type="sibTrans" cxnId="{AE417252-83AD-4B86-88C1-08F670C19D06}">
      <dgm:prSet/>
      <dgm:spPr/>
      <dgm:t>
        <a:bodyPr/>
        <a:lstStyle/>
        <a:p>
          <a:endParaRPr lang="en-US" sz="1600">
            <a:latin typeface="Cambria" panose="02040503050406030204" pitchFamily="18" charset="0"/>
            <a:ea typeface="Cambria" panose="02040503050406030204" pitchFamily="18" charset="0"/>
          </a:endParaRPr>
        </a:p>
      </dgm:t>
    </dgm:pt>
    <dgm:pt modelId="{11281973-7CAB-46B6-BC12-0EAA3C3DB0E0}">
      <dgm:prSet phldrT="[Text]" custT="1"/>
      <dgm:spPr/>
      <dgm:t>
        <a:bodyPr/>
        <a:lstStyle/>
        <a:p>
          <a:r>
            <a:rPr lang="en-US" sz="1400" dirty="0">
              <a:latin typeface="Arial" panose="020B0604020202020204" pitchFamily="34" charset="0"/>
              <a:ea typeface="Cambria" panose="02040503050406030204" pitchFamily="18" charset="0"/>
              <a:cs typeface="Arial" panose="020B0604020202020204" pitchFamily="34" charset="0"/>
            </a:rPr>
            <a:t>TRIỂN KHAI THỰC HIỆN</a:t>
          </a:r>
        </a:p>
      </dgm:t>
    </dgm:pt>
    <dgm:pt modelId="{4D5879C8-F787-496C-953E-3DD5CDADB20A}" type="parTrans" cxnId="{E8165751-82AB-4665-898B-ECC4789ABFD8}">
      <dgm:prSet/>
      <dgm:spPr/>
      <dgm:t>
        <a:bodyPr/>
        <a:lstStyle/>
        <a:p>
          <a:endParaRPr lang="en-US" sz="1600">
            <a:latin typeface="Cambria" panose="02040503050406030204" pitchFamily="18" charset="0"/>
            <a:ea typeface="Cambria" panose="02040503050406030204" pitchFamily="18" charset="0"/>
          </a:endParaRPr>
        </a:p>
      </dgm:t>
    </dgm:pt>
    <dgm:pt modelId="{B73D9BE8-383C-4F21-99A9-41034E42C940}" type="sibTrans" cxnId="{E8165751-82AB-4665-898B-ECC4789ABFD8}">
      <dgm:prSet/>
      <dgm:spPr/>
      <dgm:t>
        <a:bodyPr/>
        <a:lstStyle/>
        <a:p>
          <a:endParaRPr lang="en-US" sz="1600">
            <a:latin typeface="Cambria" panose="02040503050406030204" pitchFamily="18" charset="0"/>
            <a:ea typeface="Cambria" panose="02040503050406030204" pitchFamily="18" charset="0"/>
          </a:endParaRPr>
        </a:p>
      </dgm:t>
    </dgm:pt>
    <dgm:pt modelId="{DDB9DAE2-6D3E-408E-A12B-531214ACE595}">
      <dgm:prSet phldrT="[Text]" custT="1"/>
      <dgm:spPr/>
      <dgm:t>
        <a:bodyPr/>
        <a:lstStyle/>
        <a:p>
          <a:r>
            <a:rPr lang="en-US" sz="1400" dirty="0">
              <a:latin typeface="Arial" panose="020B0604020202020204" pitchFamily="34" charset="0"/>
              <a:ea typeface="Cambria" panose="02040503050406030204" pitchFamily="18" charset="0"/>
              <a:cs typeface="Arial" panose="020B0604020202020204" pitchFamily="34" charset="0"/>
            </a:rPr>
            <a:t>ĐÁNH GIÁ ĐẢM BẢO DỮ LIỆU</a:t>
          </a:r>
        </a:p>
      </dgm:t>
    </dgm:pt>
    <dgm:pt modelId="{89BFEDD0-254A-46D4-BA9B-9C51BB80E7CA}" type="parTrans" cxnId="{EF0989FD-821C-47BD-86F8-9FC8333666F6}">
      <dgm:prSet/>
      <dgm:spPr/>
      <dgm:t>
        <a:bodyPr/>
        <a:lstStyle/>
        <a:p>
          <a:endParaRPr lang="en-US" sz="1600">
            <a:latin typeface="Cambria" panose="02040503050406030204" pitchFamily="18" charset="0"/>
            <a:ea typeface="Cambria" panose="02040503050406030204" pitchFamily="18" charset="0"/>
          </a:endParaRPr>
        </a:p>
      </dgm:t>
    </dgm:pt>
    <dgm:pt modelId="{898C988C-26C0-4C1A-A4F4-0BE7390C67C4}" type="sibTrans" cxnId="{EF0989FD-821C-47BD-86F8-9FC8333666F6}">
      <dgm:prSet/>
      <dgm:spPr/>
      <dgm:t>
        <a:bodyPr/>
        <a:lstStyle/>
        <a:p>
          <a:endParaRPr lang="en-US" sz="1600">
            <a:latin typeface="Cambria" panose="02040503050406030204" pitchFamily="18" charset="0"/>
            <a:ea typeface="Cambria" panose="02040503050406030204" pitchFamily="18" charset="0"/>
          </a:endParaRPr>
        </a:p>
      </dgm:t>
    </dgm:pt>
    <dgm:pt modelId="{5E93C047-32BF-40A5-B814-01A8B8CB6F4E}">
      <dgm:prSet phldrT="[Text]" custT="1"/>
      <dgm:spPr/>
      <dgm:t>
        <a:bodyPr/>
        <a:lstStyle/>
        <a:p>
          <a:r>
            <a:rPr lang="en-US" sz="1400" dirty="0">
              <a:latin typeface="Arial" panose="020B0604020202020204" pitchFamily="34" charset="0"/>
              <a:ea typeface="Cambria" panose="02040503050406030204" pitchFamily="18" charset="0"/>
              <a:cs typeface="Arial" panose="020B0604020202020204" pitchFamily="34" charset="0"/>
            </a:rPr>
            <a:t>CÔNG BỐ KẾT QUẢ</a:t>
          </a:r>
        </a:p>
      </dgm:t>
    </dgm:pt>
    <dgm:pt modelId="{B05C24A4-CCB3-4C4D-AF88-A5DABD72424A}" type="parTrans" cxnId="{4D9EC05E-E4D7-449D-9678-13DA495ADAE4}">
      <dgm:prSet/>
      <dgm:spPr/>
      <dgm:t>
        <a:bodyPr/>
        <a:lstStyle/>
        <a:p>
          <a:endParaRPr lang="en-US" sz="1600">
            <a:latin typeface="Cambria" panose="02040503050406030204" pitchFamily="18" charset="0"/>
            <a:ea typeface="Cambria" panose="02040503050406030204" pitchFamily="18" charset="0"/>
          </a:endParaRPr>
        </a:p>
      </dgm:t>
    </dgm:pt>
    <dgm:pt modelId="{47E9D0C1-3326-413C-B782-233DEA206613}" type="sibTrans" cxnId="{4D9EC05E-E4D7-449D-9678-13DA495ADAE4}">
      <dgm:prSet/>
      <dgm:spPr/>
      <dgm:t>
        <a:bodyPr/>
        <a:lstStyle/>
        <a:p>
          <a:endParaRPr lang="en-US" sz="1600">
            <a:latin typeface="Cambria" panose="02040503050406030204" pitchFamily="18" charset="0"/>
            <a:ea typeface="Cambria" panose="02040503050406030204" pitchFamily="18" charset="0"/>
          </a:endParaRPr>
        </a:p>
      </dgm:t>
    </dgm:pt>
    <dgm:pt modelId="{35708549-17E5-4DF9-B3D1-1328BBC40EB4}" type="pres">
      <dgm:prSet presAssocID="{C0D44F7F-9FB7-4F66-9AAA-C85854E7F5DF}" presName="CompostProcess" presStyleCnt="0">
        <dgm:presLayoutVars>
          <dgm:dir/>
          <dgm:resizeHandles val="exact"/>
        </dgm:presLayoutVars>
      </dgm:prSet>
      <dgm:spPr/>
    </dgm:pt>
    <dgm:pt modelId="{325BCE33-5F86-47E9-9A1B-BEF2052255F7}" type="pres">
      <dgm:prSet presAssocID="{C0D44F7F-9FB7-4F66-9AAA-C85854E7F5DF}" presName="arrow" presStyleLbl="bgShp" presStyleIdx="0" presStyleCnt="1"/>
      <dgm:spPr/>
    </dgm:pt>
    <dgm:pt modelId="{0B066D00-EE06-4306-B73C-DCDF4A0963F8}" type="pres">
      <dgm:prSet presAssocID="{C0D44F7F-9FB7-4F66-9AAA-C85854E7F5DF}" presName="linearProcess" presStyleCnt="0"/>
      <dgm:spPr/>
    </dgm:pt>
    <dgm:pt modelId="{99C9E534-5074-4E56-B294-D083AE648801}" type="pres">
      <dgm:prSet presAssocID="{12A16A49-A798-4B52-ADDE-896A90ABDE3B}" presName="textNode" presStyleLbl="node1" presStyleIdx="0" presStyleCnt="8" custScaleY="137117">
        <dgm:presLayoutVars>
          <dgm:bulletEnabled val="1"/>
        </dgm:presLayoutVars>
      </dgm:prSet>
      <dgm:spPr/>
    </dgm:pt>
    <dgm:pt modelId="{9B017924-F146-43D1-9CF2-59687683BEDC}" type="pres">
      <dgm:prSet presAssocID="{E2203D38-BDC1-4759-B84A-20F0B7EB8BDC}" presName="sibTrans" presStyleCnt="0"/>
      <dgm:spPr/>
    </dgm:pt>
    <dgm:pt modelId="{CE58609B-66C2-4545-83B0-9FDEFFC8F92A}" type="pres">
      <dgm:prSet presAssocID="{7B3FA957-24A0-45BE-998E-6A15C0CA13F9}" presName="textNode" presStyleLbl="node1" presStyleIdx="1" presStyleCnt="8" custScaleY="137117">
        <dgm:presLayoutVars>
          <dgm:bulletEnabled val="1"/>
        </dgm:presLayoutVars>
      </dgm:prSet>
      <dgm:spPr/>
    </dgm:pt>
    <dgm:pt modelId="{D4F8B92F-3D83-42B6-9AC1-F900068377BE}" type="pres">
      <dgm:prSet presAssocID="{1903F40A-C992-4EBC-90F0-C6E3879763C7}" presName="sibTrans" presStyleCnt="0"/>
      <dgm:spPr/>
    </dgm:pt>
    <dgm:pt modelId="{53AAF703-B60A-4888-B46F-5990F905ED5C}" type="pres">
      <dgm:prSet presAssocID="{8CD8DCBE-BDEC-4E61-909F-7023CC4B7FC0}" presName="textNode" presStyleLbl="node1" presStyleIdx="2" presStyleCnt="8" custScaleY="137117">
        <dgm:presLayoutVars>
          <dgm:bulletEnabled val="1"/>
        </dgm:presLayoutVars>
      </dgm:prSet>
      <dgm:spPr/>
    </dgm:pt>
    <dgm:pt modelId="{A0238E5D-151F-42AA-BF3A-9708680B836E}" type="pres">
      <dgm:prSet presAssocID="{AC7B18C0-94D3-4DE9-B0B2-8AC795045BDC}" presName="sibTrans" presStyleCnt="0"/>
      <dgm:spPr/>
    </dgm:pt>
    <dgm:pt modelId="{23723882-FAA6-45B3-A456-8CC7E62B0B69}" type="pres">
      <dgm:prSet presAssocID="{1C3BAA5D-D83C-4063-99C8-C391AC4B8128}" presName="textNode" presStyleLbl="node1" presStyleIdx="3" presStyleCnt="8" custScaleY="137117">
        <dgm:presLayoutVars>
          <dgm:bulletEnabled val="1"/>
        </dgm:presLayoutVars>
      </dgm:prSet>
      <dgm:spPr/>
    </dgm:pt>
    <dgm:pt modelId="{7245B456-0298-4355-AD76-E3AC9E63F967}" type="pres">
      <dgm:prSet presAssocID="{EF57831B-0367-4ED3-8A96-6F71C8CC515B}" presName="sibTrans" presStyleCnt="0"/>
      <dgm:spPr/>
    </dgm:pt>
    <dgm:pt modelId="{82631250-5387-48DF-8D34-8223DF0ACA85}" type="pres">
      <dgm:prSet presAssocID="{1A067331-56A5-46B8-9D31-F61A71081B89}" presName="textNode" presStyleLbl="node1" presStyleIdx="4" presStyleCnt="8" custScaleY="137117">
        <dgm:presLayoutVars>
          <dgm:bulletEnabled val="1"/>
        </dgm:presLayoutVars>
      </dgm:prSet>
      <dgm:spPr/>
    </dgm:pt>
    <dgm:pt modelId="{CFAEF1F0-2A11-408D-A4F9-86B2C1462607}" type="pres">
      <dgm:prSet presAssocID="{3E590B4A-C1FD-4C59-AE95-ADD803256944}" presName="sibTrans" presStyleCnt="0"/>
      <dgm:spPr/>
    </dgm:pt>
    <dgm:pt modelId="{57F59731-FC1F-48A6-BF4D-805777183625}" type="pres">
      <dgm:prSet presAssocID="{11281973-7CAB-46B6-BC12-0EAA3C3DB0E0}" presName="textNode" presStyleLbl="node1" presStyleIdx="5" presStyleCnt="8" custScaleY="137117">
        <dgm:presLayoutVars>
          <dgm:bulletEnabled val="1"/>
        </dgm:presLayoutVars>
      </dgm:prSet>
      <dgm:spPr/>
    </dgm:pt>
    <dgm:pt modelId="{DE9BB4A2-B927-4ACD-AC85-57F33838967F}" type="pres">
      <dgm:prSet presAssocID="{B73D9BE8-383C-4F21-99A9-41034E42C940}" presName="sibTrans" presStyleCnt="0"/>
      <dgm:spPr/>
    </dgm:pt>
    <dgm:pt modelId="{9E722476-3E89-42D1-9EE1-60C6D793C015}" type="pres">
      <dgm:prSet presAssocID="{DDB9DAE2-6D3E-408E-A12B-531214ACE595}" presName="textNode" presStyleLbl="node1" presStyleIdx="6" presStyleCnt="8" custScaleY="137117">
        <dgm:presLayoutVars>
          <dgm:bulletEnabled val="1"/>
        </dgm:presLayoutVars>
      </dgm:prSet>
      <dgm:spPr/>
    </dgm:pt>
    <dgm:pt modelId="{9B665682-9AB6-4750-A6EE-348F60A18B71}" type="pres">
      <dgm:prSet presAssocID="{898C988C-26C0-4C1A-A4F4-0BE7390C67C4}" presName="sibTrans" presStyleCnt="0"/>
      <dgm:spPr/>
    </dgm:pt>
    <dgm:pt modelId="{B93FCE53-00D6-493E-BFF8-80D72B962759}" type="pres">
      <dgm:prSet presAssocID="{5E93C047-32BF-40A5-B814-01A8B8CB6F4E}" presName="textNode" presStyleLbl="node1" presStyleIdx="7" presStyleCnt="8" custScaleY="137117">
        <dgm:presLayoutVars>
          <dgm:bulletEnabled val="1"/>
        </dgm:presLayoutVars>
      </dgm:prSet>
      <dgm:spPr/>
    </dgm:pt>
  </dgm:ptLst>
  <dgm:cxnLst>
    <dgm:cxn modelId="{2EB51114-6E2D-43E2-851D-32E0F21342FB}" type="presOf" srcId="{11281973-7CAB-46B6-BC12-0EAA3C3DB0E0}" destId="{57F59731-FC1F-48A6-BF4D-805777183625}" srcOrd="0" destOrd="0" presId="urn:microsoft.com/office/officeart/2005/8/layout/hProcess9"/>
    <dgm:cxn modelId="{BF99CA2A-9ECA-44DB-84BE-08CF350A5572}" type="presOf" srcId="{8CD8DCBE-BDEC-4E61-909F-7023CC4B7FC0}" destId="{53AAF703-B60A-4888-B46F-5990F905ED5C}" srcOrd="0" destOrd="0" presId="urn:microsoft.com/office/officeart/2005/8/layout/hProcess9"/>
    <dgm:cxn modelId="{4D9EC05E-E4D7-449D-9678-13DA495ADAE4}" srcId="{C0D44F7F-9FB7-4F66-9AAA-C85854E7F5DF}" destId="{5E93C047-32BF-40A5-B814-01A8B8CB6F4E}" srcOrd="7" destOrd="0" parTransId="{B05C24A4-CCB3-4C4D-AF88-A5DABD72424A}" sibTransId="{47E9D0C1-3326-413C-B782-233DEA206613}"/>
    <dgm:cxn modelId="{F41D8242-A4DD-4B28-9943-3C0BB2764BC6}" srcId="{C0D44F7F-9FB7-4F66-9AAA-C85854E7F5DF}" destId="{8CD8DCBE-BDEC-4E61-909F-7023CC4B7FC0}" srcOrd="2" destOrd="0" parTransId="{F8B3ECF5-5155-4EEE-829E-DEB193E153B2}" sibTransId="{AC7B18C0-94D3-4DE9-B0B2-8AC795045BDC}"/>
    <dgm:cxn modelId="{E8165751-82AB-4665-898B-ECC4789ABFD8}" srcId="{C0D44F7F-9FB7-4F66-9AAA-C85854E7F5DF}" destId="{11281973-7CAB-46B6-BC12-0EAA3C3DB0E0}" srcOrd="5" destOrd="0" parTransId="{4D5879C8-F787-496C-953E-3DD5CDADB20A}" sibTransId="{B73D9BE8-383C-4F21-99A9-41034E42C940}"/>
    <dgm:cxn modelId="{AE417252-83AD-4B86-88C1-08F670C19D06}" srcId="{C0D44F7F-9FB7-4F66-9AAA-C85854E7F5DF}" destId="{1A067331-56A5-46B8-9D31-F61A71081B89}" srcOrd="4" destOrd="0" parTransId="{D7250784-D310-4B92-8223-8BD0075F48A8}" sibTransId="{3E590B4A-C1FD-4C59-AE95-ADD803256944}"/>
    <dgm:cxn modelId="{11979D52-0A72-498D-B514-AC095CFBD485}" type="presOf" srcId="{12A16A49-A798-4B52-ADDE-896A90ABDE3B}" destId="{99C9E534-5074-4E56-B294-D083AE648801}" srcOrd="0" destOrd="0" presId="urn:microsoft.com/office/officeart/2005/8/layout/hProcess9"/>
    <dgm:cxn modelId="{6A2F5A55-EB79-4A04-842D-64CA2AE75CF1}" type="presOf" srcId="{DDB9DAE2-6D3E-408E-A12B-531214ACE595}" destId="{9E722476-3E89-42D1-9EE1-60C6D793C015}" srcOrd="0" destOrd="0" presId="urn:microsoft.com/office/officeart/2005/8/layout/hProcess9"/>
    <dgm:cxn modelId="{7A7B527F-DD61-4DAA-98C6-97695FCADD2A}" type="presOf" srcId="{7B3FA957-24A0-45BE-998E-6A15C0CA13F9}" destId="{CE58609B-66C2-4545-83B0-9FDEFFC8F92A}" srcOrd="0" destOrd="0" presId="urn:microsoft.com/office/officeart/2005/8/layout/hProcess9"/>
    <dgm:cxn modelId="{2806B396-9008-4D5A-A2FC-18245F336631}" srcId="{C0D44F7F-9FB7-4F66-9AAA-C85854E7F5DF}" destId="{7B3FA957-24A0-45BE-998E-6A15C0CA13F9}" srcOrd="1" destOrd="0" parTransId="{EE28B980-BBD5-4F56-A7F7-55363642FB4A}" sibTransId="{1903F40A-C992-4EBC-90F0-C6E3879763C7}"/>
    <dgm:cxn modelId="{0FEFC19C-09B7-498C-938D-5591986B5B1A}" type="presOf" srcId="{1A067331-56A5-46B8-9D31-F61A71081B89}" destId="{82631250-5387-48DF-8D34-8223DF0ACA85}" srcOrd="0" destOrd="0" presId="urn:microsoft.com/office/officeart/2005/8/layout/hProcess9"/>
    <dgm:cxn modelId="{B9BD6ABB-A9ED-4E6F-A1AE-498524FF4712}" srcId="{C0D44F7F-9FB7-4F66-9AAA-C85854E7F5DF}" destId="{1C3BAA5D-D83C-4063-99C8-C391AC4B8128}" srcOrd="3" destOrd="0" parTransId="{04517B31-758D-486D-A8B4-DC51930ABBFF}" sibTransId="{EF57831B-0367-4ED3-8A96-6F71C8CC515B}"/>
    <dgm:cxn modelId="{3EC69CBC-9AAF-4CB4-B8A6-1DC60C832224}" type="presOf" srcId="{5E93C047-32BF-40A5-B814-01A8B8CB6F4E}" destId="{B93FCE53-00D6-493E-BFF8-80D72B962759}" srcOrd="0" destOrd="0" presId="urn:microsoft.com/office/officeart/2005/8/layout/hProcess9"/>
    <dgm:cxn modelId="{63FEC5C0-CD0B-4282-815F-611D8C059100}" type="presOf" srcId="{1C3BAA5D-D83C-4063-99C8-C391AC4B8128}" destId="{23723882-FAA6-45B3-A456-8CC7E62B0B69}" srcOrd="0" destOrd="0" presId="urn:microsoft.com/office/officeart/2005/8/layout/hProcess9"/>
    <dgm:cxn modelId="{93169ECC-254D-4E4A-9971-5868F317DAFA}" type="presOf" srcId="{C0D44F7F-9FB7-4F66-9AAA-C85854E7F5DF}" destId="{35708549-17E5-4DF9-B3D1-1328BBC40EB4}" srcOrd="0" destOrd="0" presId="urn:microsoft.com/office/officeart/2005/8/layout/hProcess9"/>
    <dgm:cxn modelId="{71FDE2F7-A092-4C69-9D4C-D25E7EA64EE9}" srcId="{C0D44F7F-9FB7-4F66-9AAA-C85854E7F5DF}" destId="{12A16A49-A798-4B52-ADDE-896A90ABDE3B}" srcOrd="0" destOrd="0" parTransId="{F304F27A-5B95-43E1-BEE3-133DEFEF95B0}" sibTransId="{E2203D38-BDC1-4759-B84A-20F0B7EB8BDC}"/>
    <dgm:cxn modelId="{EF0989FD-821C-47BD-86F8-9FC8333666F6}" srcId="{C0D44F7F-9FB7-4F66-9AAA-C85854E7F5DF}" destId="{DDB9DAE2-6D3E-408E-A12B-531214ACE595}" srcOrd="6" destOrd="0" parTransId="{89BFEDD0-254A-46D4-BA9B-9C51BB80E7CA}" sibTransId="{898C988C-26C0-4C1A-A4F4-0BE7390C67C4}"/>
    <dgm:cxn modelId="{F37B059C-E089-4DF8-9906-CC60D060EE44}" type="presParOf" srcId="{35708549-17E5-4DF9-B3D1-1328BBC40EB4}" destId="{325BCE33-5F86-47E9-9A1B-BEF2052255F7}" srcOrd="0" destOrd="0" presId="urn:microsoft.com/office/officeart/2005/8/layout/hProcess9"/>
    <dgm:cxn modelId="{C0BD92F1-208E-4A1C-9122-5C63B9A2A455}" type="presParOf" srcId="{35708549-17E5-4DF9-B3D1-1328BBC40EB4}" destId="{0B066D00-EE06-4306-B73C-DCDF4A0963F8}" srcOrd="1" destOrd="0" presId="urn:microsoft.com/office/officeart/2005/8/layout/hProcess9"/>
    <dgm:cxn modelId="{BFD33BC6-D196-4840-A3B5-4B489F362DAE}" type="presParOf" srcId="{0B066D00-EE06-4306-B73C-DCDF4A0963F8}" destId="{99C9E534-5074-4E56-B294-D083AE648801}" srcOrd="0" destOrd="0" presId="urn:microsoft.com/office/officeart/2005/8/layout/hProcess9"/>
    <dgm:cxn modelId="{BA1DD6C0-7D06-42C9-AC26-BD1371760F84}" type="presParOf" srcId="{0B066D00-EE06-4306-B73C-DCDF4A0963F8}" destId="{9B017924-F146-43D1-9CF2-59687683BEDC}" srcOrd="1" destOrd="0" presId="urn:microsoft.com/office/officeart/2005/8/layout/hProcess9"/>
    <dgm:cxn modelId="{2727DBA9-D5AC-43AF-941B-69B083FB582C}" type="presParOf" srcId="{0B066D00-EE06-4306-B73C-DCDF4A0963F8}" destId="{CE58609B-66C2-4545-83B0-9FDEFFC8F92A}" srcOrd="2" destOrd="0" presId="urn:microsoft.com/office/officeart/2005/8/layout/hProcess9"/>
    <dgm:cxn modelId="{5611BDCD-876D-4D53-BCFF-22AC09C3DCA8}" type="presParOf" srcId="{0B066D00-EE06-4306-B73C-DCDF4A0963F8}" destId="{D4F8B92F-3D83-42B6-9AC1-F900068377BE}" srcOrd="3" destOrd="0" presId="urn:microsoft.com/office/officeart/2005/8/layout/hProcess9"/>
    <dgm:cxn modelId="{F0237326-5D2A-4A22-940D-EAD46E0E878D}" type="presParOf" srcId="{0B066D00-EE06-4306-B73C-DCDF4A0963F8}" destId="{53AAF703-B60A-4888-B46F-5990F905ED5C}" srcOrd="4" destOrd="0" presId="urn:microsoft.com/office/officeart/2005/8/layout/hProcess9"/>
    <dgm:cxn modelId="{7F7F43B3-E541-4B97-A4C8-905CC83F4180}" type="presParOf" srcId="{0B066D00-EE06-4306-B73C-DCDF4A0963F8}" destId="{A0238E5D-151F-42AA-BF3A-9708680B836E}" srcOrd="5" destOrd="0" presId="urn:microsoft.com/office/officeart/2005/8/layout/hProcess9"/>
    <dgm:cxn modelId="{4B2DB44F-651E-46CE-9F65-BD1E5946D8B4}" type="presParOf" srcId="{0B066D00-EE06-4306-B73C-DCDF4A0963F8}" destId="{23723882-FAA6-45B3-A456-8CC7E62B0B69}" srcOrd="6" destOrd="0" presId="urn:microsoft.com/office/officeart/2005/8/layout/hProcess9"/>
    <dgm:cxn modelId="{44D031E0-7983-4EBB-83E8-C20051197180}" type="presParOf" srcId="{0B066D00-EE06-4306-B73C-DCDF4A0963F8}" destId="{7245B456-0298-4355-AD76-E3AC9E63F967}" srcOrd="7" destOrd="0" presId="urn:microsoft.com/office/officeart/2005/8/layout/hProcess9"/>
    <dgm:cxn modelId="{B8BEAA88-4507-438C-83F2-0ADF7177F317}" type="presParOf" srcId="{0B066D00-EE06-4306-B73C-DCDF4A0963F8}" destId="{82631250-5387-48DF-8D34-8223DF0ACA85}" srcOrd="8" destOrd="0" presId="urn:microsoft.com/office/officeart/2005/8/layout/hProcess9"/>
    <dgm:cxn modelId="{0547AEF5-9CCF-4DD1-AF3E-989C246C150D}" type="presParOf" srcId="{0B066D00-EE06-4306-B73C-DCDF4A0963F8}" destId="{CFAEF1F0-2A11-408D-A4F9-86B2C1462607}" srcOrd="9" destOrd="0" presId="urn:microsoft.com/office/officeart/2005/8/layout/hProcess9"/>
    <dgm:cxn modelId="{324B4E46-A389-434E-A7F9-84984FB933D0}" type="presParOf" srcId="{0B066D00-EE06-4306-B73C-DCDF4A0963F8}" destId="{57F59731-FC1F-48A6-BF4D-805777183625}" srcOrd="10" destOrd="0" presId="urn:microsoft.com/office/officeart/2005/8/layout/hProcess9"/>
    <dgm:cxn modelId="{F4BFEC94-B069-4172-B554-A9A28EDBC2AD}" type="presParOf" srcId="{0B066D00-EE06-4306-B73C-DCDF4A0963F8}" destId="{DE9BB4A2-B927-4ACD-AC85-57F33838967F}" srcOrd="11" destOrd="0" presId="urn:microsoft.com/office/officeart/2005/8/layout/hProcess9"/>
    <dgm:cxn modelId="{6786250A-F0F5-40CE-A693-924C6529F785}" type="presParOf" srcId="{0B066D00-EE06-4306-B73C-DCDF4A0963F8}" destId="{9E722476-3E89-42D1-9EE1-60C6D793C015}" srcOrd="12" destOrd="0" presId="urn:microsoft.com/office/officeart/2005/8/layout/hProcess9"/>
    <dgm:cxn modelId="{31642F97-76FF-4032-91BD-1DC071D4C1D0}" type="presParOf" srcId="{0B066D00-EE06-4306-B73C-DCDF4A0963F8}" destId="{9B665682-9AB6-4750-A6EE-348F60A18B71}" srcOrd="13" destOrd="0" presId="urn:microsoft.com/office/officeart/2005/8/layout/hProcess9"/>
    <dgm:cxn modelId="{715DB1B3-4E93-46EB-B0B1-8299C60C1857}" type="presParOf" srcId="{0B066D00-EE06-4306-B73C-DCDF4A0963F8}" destId="{B93FCE53-00D6-493E-BFF8-80D72B962759}" srcOrd="14"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DA6CD6-3C1C-4754-BB81-F07BBFD5589A}" type="doc">
      <dgm:prSet loTypeId="urn:microsoft.com/office/officeart/2005/8/layout/venn1" loCatId="relationship" qsTypeId="urn:microsoft.com/office/officeart/2005/8/quickstyle/simple1" qsCatId="simple" csTypeId="urn:microsoft.com/office/officeart/2005/8/colors/accent1_2" csCatId="accent1"/>
      <dgm:spPr/>
      <dgm:t>
        <a:bodyPr/>
        <a:lstStyle/>
        <a:p>
          <a:endParaRPr lang="en-US"/>
        </a:p>
      </dgm:t>
    </dgm:pt>
    <dgm:pt modelId="{F6F51BF8-AD6C-4820-A8F4-C6F1950B2B7A}">
      <dgm:prSet custT="1"/>
      <dgm:spPr/>
      <dgm:t>
        <a:bodyPr/>
        <a:lstStyle/>
        <a:p>
          <a:r>
            <a:rPr lang="en-US" sz="2000" b="0" i="0">
              <a:latin typeface="Arial" panose="020B0604020202020204" pitchFamily="34" charset="0"/>
              <a:ea typeface="Cambria" panose="02040503050406030204" pitchFamily="18" charset="0"/>
              <a:cs typeface="Arial" panose="020B0604020202020204" pitchFamily="34" charset="0"/>
            </a:rPr>
            <a:t>ESG trong cấu trúc quản trị</a:t>
          </a:r>
          <a:endParaRPr lang="en-US" sz="2000">
            <a:latin typeface="Arial" panose="020B0604020202020204" pitchFamily="34" charset="0"/>
            <a:ea typeface="Cambria" panose="02040503050406030204" pitchFamily="18" charset="0"/>
            <a:cs typeface="Arial" panose="020B0604020202020204" pitchFamily="34" charset="0"/>
          </a:endParaRPr>
        </a:p>
      </dgm:t>
    </dgm:pt>
    <dgm:pt modelId="{40117DAE-1ADB-43D7-8AD2-1C16A9457CAD}" type="parTrans" cxnId="{BA87D3F7-69C3-4A96-B3B6-977E5D167D03}">
      <dgm:prSet/>
      <dgm:spPr/>
      <dgm:t>
        <a:bodyPr/>
        <a:lstStyle/>
        <a:p>
          <a:endParaRPr lang="en-US" sz="2000">
            <a:latin typeface="Cambria" panose="02040503050406030204" pitchFamily="18" charset="0"/>
            <a:ea typeface="Cambria" panose="02040503050406030204" pitchFamily="18" charset="0"/>
          </a:endParaRPr>
        </a:p>
      </dgm:t>
    </dgm:pt>
    <dgm:pt modelId="{CE91E068-CF5B-4B92-B617-97B2F5AF43F5}" type="sibTrans" cxnId="{BA87D3F7-69C3-4A96-B3B6-977E5D167D03}">
      <dgm:prSet/>
      <dgm:spPr/>
      <dgm:t>
        <a:bodyPr/>
        <a:lstStyle/>
        <a:p>
          <a:endParaRPr lang="en-US" sz="2000">
            <a:latin typeface="Cambria" panose="02040503050406030204" pitchFamily="18" charset="0"/>
            <a:ea typeface="Cambria" panose="02040503050406030204" pitchFamily="18" charset="0"/>
          </a:endParaRPr>
        </a:p>
      </dgm:t>
    </dgm:pt>
    <dgm:pt modelId="{4E241B38-D3E6-412C-93CB-A2395A066E77}">
      <dgm:prSet custT="1"/>
      <dgm:spPr/>
      <dgm:t>
        <a:bodyPr/>
        <a:lstStyle/>
        <a:p>
          <a:r>
            <a:rPr lang="en-US" sz="2000" b="0" i="0" dirty="0">
              <a:latin typeface="Arial" panose="020B0604020202020204" pitchFamily="34" charset="0"/>
              <a:ea typeface="Cambria" panose="02040503050406030204" pitchFamily="18" charset="0"/>
              <a:cs typeface="Arial" panose="020B0604020202020204" pitchFamily="34" charset="0"/>
            </a:rPr>
            <a:t>ESG </a:t>
          </a:r>
          <a:r>
            <a:rPr lang="en-US" sz="2000" b="0" i="0" dirty="0" err="1">
              <a:latin typeface="Arial" panose="020B0604020202020204" pitchFamily="34" charset="0"/>
              <a:ea typeface="Cambria" panose="02040503050406030204" pitchFamily="18" charset="0"/>
              <a:cs typeface="Arial" panose="020B0604020202020204" pitchFamily="34" charset="0"/>
            </a:rPr>
            <a:t>lồng</a:t>
          </a:r>
          <a:r>
            <a:rPr lang="en-US" sz="2000" b="0" i="0" dirty="0">
              <a:latin typeface="Arial" panose="020B0604020202020204" pitchFamily="34" charset="0"/>
              <a:ea typeface="Cambria" panose="02040503050406030204" pitchFamily="18" charset="0"/>
              <a:cs typeface="Arial" panose="020B0604020202020204" pitchFamily="34" charset="0"/>
            </a:rPr>
            <a:t> </a:t>
          </a:r>
          <a:r>
            <a:rPr lang="en-US" sz="2000" b="0" i="0" dirty="0" err="1">
              <a:latin typeface="Arial" panose="020B0604020202020204" pitchFamily="34" charset="0"/>
              <a:ea typeface="Cambria" panose="02040503050406030204" pitchFamily="18" charset="0"/>
              <a:cs typeface="Arial" panose="020B0604020202020204" pitchFamily="34" charset="0"/>
            </a:rPr>
            <a:t>ghép</a:t>
          </a:r>
          <a:r>
            <a:rPr lang="en-US" sz="2000" b="0" i="0" dirty="0">
              <a:latin typeface="Arial" panose="020B0604020202020204" pitchFamily="34" charset="0"/>
              <a:ea typeface="Cambria" panose="02040503050406030204" pitchFamily="18" charset="0"/>
              <a:cs typeface="Arial" panose="020B0604020202020204" pitchFamily="34" charset="0"/>
            </a:rPr>
            <a:t> </a:t>
          </a:r>
          <a:r>
            <a:rPr lang="en-US" sz="2000" b="0" i="0" dirty="0" err="1">
              <a:latin typeface="Arial" panose="020B0604020202020204" pitchFamily="34" charset="0"/>
              <a:ea typeface="Cambria" panose="02040503050406030204" pitchFamily="18" charset="0"/>
              <a:cs typeface="Arial" panose="020B0604020202020204" pitchFamily="34" charset="0"/>
            </a:rPr>
            <a:t>vào</a:t>
          </a:r>
          <a:r>
            <a:rPr lang="en-US" sz="2000" b="0" i="0" dirty="0">
              <a:latin typeface="Arial" panose="020B0604020202020204" pitchFamily="34" charset="0"/>
              <a:ea typeface="Cambria" panose="02040503050406030204" pitchFamily="18" charset="0"/>
              <a:cs typeface="Arial" panose="020B0604020202020204" pitchFamily="34" charset="0"/>
            </a:rPr>
            <a:t> </a:t>
          </a:r>
          <a:r>
            <a:rPr lang="en-US" sz="2000" b="0" i="0" dirty="0" err="1">
              <a:latin typeface="Arial" panose="020B0604020202020204" pitchFamily="34" charset="0"/>
              <a:ea typeface="Cambria" panose="02040503050406030204" pitchFamily="18" charset="0"/>
              <a:cs typeface="Arial" panose="020B0604020202020204" pitchFamily="34" charset="0"/>
            </a:rPr>
            <a:t>chuỗi</a:t>
          </a:r>
          <a:r>
            <a:rPr lang="en-US" sz="2000" b="0" i="0" dirty="0">
              <a:latin typeface="Arial" panose="020B0604020202020204" pitchFamily="34" charset="0"/>
              <a:ea typeface="Cambria" panose="02040503050406030204" pitchFamily="18" charset="0"/>
              <a:cs typeface="Arial" panose="020B0604020202020204" pitchFamily="34" charset="0"/>
            </a:rPr>
            <a:t> </a:t>
          </a:r>
          <a:r>
            <a:rPr lang="en-US" sz="2000" b="0" i="0" dirty="0" err="1">
              <a:latin typeface="Arial" panose="020B0604020202020204" pitchFamily="34" charset="0"/>
              <a:ea typeface="Cambria" panose="02040503050406030204" pitchFamily="18" charset="0"/>
              <a:cs typeface="Arial" panose="020B0604020202020204" pitchFamily="34" charset="0"/>
            </a:rPr>
            <a:t>giá</a:t>
          </a:r>
          <a:r>
            <a:rPr lang="en-US" sz="2000" b="0" i="0" dirty="0">
              <a:latin typeface="Arial" panose="020B0604020202020204" pitchFamily="34" charset="0"/>
              <a:ea typeface="Cambria" panose="02040503050406030204" pitchFamily="18" charset="0"/>
              <a:cs typeface="Arial" panose="020B0604020202020204" pitchFamily="34" charset="0"/>
            </a:rPr>
            <a:t> </a:t>
          </a:r>
          <a:r>
            <a:rPr lang="en-US" sz="2000" b="0" i="0" dirty="0" err="1">
              <a:latin typeface="Arial" panose="020B0604020202020204" pitchFamily="34" charset="0"/>
              <a:ea typeface="Cambria" panose="02040503050406030204" pitchFamily="18" charset="0"/>
              <a:cs typeface="Arial" panose="020B0604020202020204" pitchFamily="34" charset="0"/>
            </a:rPr>
            <a:t>trị</a:t>
          </a:r>
          <a:endParaRPr lang="en-US" sz="2000" dirty="0">
            <a:latin typeface="Arial" panose="020B0604020202020204" pitchFamily="34" charset="0"/>
            <a:ea typeface="Cambria" panose="02040503050406030204" pitchFamily="18" charset="0"/>
            <a:cs typeface="Arial" panose="020B0604020202020204" pitchFamily="34" charset="0"/>
          </a:endParaRPr>
        </a:p>
      </dgm:t>
    </dgm:pt>
    <dgm:pt modelId="{7F351247-F75B-4FB8-ADE0-E31F6513D1F5}" type="parTrans" cxnId="{C0740DA3-43F3-4EAF-AAEE-8A7CFD02D951}">
      <dgm:prSet/>
      <dgm:spPr/>
      <dgm:t>
        <a:bodyPr/>
        <a:lstStyle/>
        <a:p>
          <a:endParaRPr lang="en-US" sz="2000">
            <a:latin typeface="Cambria" panose="02040503050406030204" pitchFamily="18" charset="0"/>
            <a:ea typeface="Cambria" panose="02040503050406030204" pitchFamily="18" charset="0"/>
          </a:endParaRPr>
        </a:p>
      </dgm:t>
    </dgm:pt>
    <dgm:pt modelId="{E10CD4BD-5032-4B9B-B1B9-90DD5772B694}" type="sibTrans" cxnId="{C0740DA3-43F3-4EAF-AAEE-8A7CFD02D951}">
      <dgm:prSet/>
      <dgm:spPr/>
      <dgm:t>
        <a:bodyPr/>
        <a:lstStyle/>
        <a:p>
          <a:endParaRPr lang="en-US" sz="2000">
            <a:latin typeface="Cambria" panose="02040503050406030204" pitchFamily="18" charset="0"/>
            <a:ea typeface="Cambria" panose="02040503050406030204" pitchFamily="18" charset="0"/>
          </a:endParaRPr>
        </a:p>
      </dgm:t>
    </dgm:pt>
    <dgm:pt modelId="{F4DED8B6-1EC0-492B-9739-074F22023038}">
      <dgm:prSet custT="1"/>
      <dgm:spPr/>
      <dgm:t>
        <a:bodyPr/>
        <a:lstStyle/>
        <a:p>
          <a:r>
            <a:rPr lang="en-US" sz="2000" b="0" i="0">
              <a:latin typeface="Arial" panose="020B0604020202020204" pitchFamily="34" charset="0"/>
              <a:ea typeface="Cambria" panose="02040503050406030204" pitchFamily="18" charset="0"/>
              <a:cs typeface="Arial" panose="020B0604020202020204" pitchFamily="34" charset="0"/>
            </a:rPr>
            <a:t>ESG và chiến lược dài hạn</a:t>
          </a:r>
          <a:endParaRPr lang="en-US" sz="2000">
            <a:latin typeface="Arial" panose="020B0604020202020204" pitchFamily="34" charset="0"/>
            <a:ea typeface="Cambria" panose="02040503050406030204" pitchFamily="18" charset="0"/>
            <a:cs typeface="Arial" panose="020B0604020202020204" pitchFamily="34" charset="0"/>
          </a:endParaRPr>
        </a:p>
      </dgm:t>
    </dgm:pt>
    <dgm:pt modelId="{4E5914BA-01F3-4BFA-B200-9AE120A937CF}" type="parTrans" cxnId="{5E57CA65-5B2A-4E65-8FAE-4BD407FD5212}">
      <dgm:prSet/>
      <dgm:spPr/>
      <dgm:t>
        <a:bodyPr/>
        <a:lstStyle/>
        <a:p>
          <a:endParaRPr lang="en-US" sz="2000">
            <a:latin typeface="Cambria" panose="02040503050406030204" pitchFamily="18" charset="0"/>
            <a:ea typeface="Cambria" panose="02040503050406030204" pitchFamily="18" charset="0"/>
          </a:endParaRPr>
        </a:p>
      </dgm:t>
    </dgm:pt>
    <dgm:pt modelId="{31E5C613-6EAB-4A77-9B95-7828667E46C1}" type="sibTrans" cxnId="{5E57CA65-5B2A-4E65-8FAE-4BD407FD5212}">
      <dgm:prSet/>
      <dgm:spPr/>
      <dgm:t>
        <a:bodyPr/>
        <a:lstStyle/>
        <a:p>
          <a:endParaRPr lang="en-US" sz="2000">
            <a:latin typeface="Cambria" panose="02040503050406030204" pitchFamily="18" charset="0"/>
            <a:ea typeface="Cambria" panose="02040503050406030204" pitchFamily="18" charset="0"/>
          </a:endParaRPr>
        </a:p>
      </dgm:t>
    </dgm:pt>
    <dgm:pt modelId="{FEAF2633-1FE0-4D7E-B7E2-977F63056AD8}" type="pres">
      <dgm:prSet presAssocID="{FFDA6CD6-3C1C-4754-BB81-F07BBFD5589A}" presName="compositeShape" presStyleCnt="0">
        <dgm:presLayoutVars>
          <dgm:chMax val="7"/>
          <dgm:dir/>
          <dgm:resizeHandles val="exact"/>
        </dgm:presLayoutVars>
      </dgm:prSet>
      <dgm:spPr/>
    </dgm:pt>
    <dgm:pt modelId="{59A683A8-5FCF-425C-8562-5ABA84FE7A2E}" type="pres">
      <dgm:prSet presAssocID="{F6F51BF8-AD6C-4820-A8F4-C6F1950B2B7A}" presName="circ1" presStyleLbl="vennNode1" presStyleIdx="0" presStyleCnt="3"/>
      <dgm:spPr/>
    </dgm:pt>
    <dgm:pt modelId="{BE2CCC3A-64EC-44C7-8E47-B2CD2860DE68}" type="pres">
      <dgm:prSet presAssocID="{F6F51BF8-AD6C-4820-A8F4-C6F1950B2B7A}" presName="circ1Tx" presStyleLbl="revTx" presStyleIdx="0" presStyleCnt="0">
        <dgm:presLayoutVars>
          <dgm:chMax val="0"/>
          <dgm:chPref val="0"/>
          <dgm:bulletEnabled val="1"/>
        </dgm:presLayoutVars>
      </dgm:prSet>
      <dgm:spPr/>
    </dgm:pt>
    <dgm:pt modelId="{E4E85663-7F88-450A-AC4E-B8FA9C10C016}" type="pres">
      <dgm:prSet presAssocID="{4E241B38-D3E6-412C-93CB-A2395A066E77}" presName="circ2" presStyleLbl="vennNode1" presStyleIdx="1" presStyleCnt="3"/>
      <dgm:spPr/>
    </dgm:pt>
    <dgm:pt modelId="{91F2C6CE-94D5-4B0C-B408-D54760392891}" type="pres">
      <dgm:prSet presAssocID="{4E241B38-D3E6-412C-93CB-A2395A066E77}" presName="circ2Tx" presStyleLbl="revTx" presStyleIdx="0" presStyleCnt="0">
        <dgm:presLayoutVars>
          <dgm:chMax val="0"/>
          <dgm:chPref val="0"/>
          <dgm:bulletEnabled val="1"/>
        </dgm:presLayoutVars>
      </dgm:prSet>
      <dgm:spPr/>
    </dgm:pt>
    <dgm:pt modelId="{E4B2C5C7-A34F-46BA-8B55-84ABC2D62B76}" type="pres">
      <dgm:prSet presAssocID="{F4DED8B6-1EC0-492B-9739-074F22023038}" presName="circ3" presStyleLbl="vennNode1" presStyleIdx="2" presStyleCnt="3"/>
      <dgm:spPr/>
    </dgm:pt>
    <dgm:pt modelId="{0CC08BC3-9337-4584-8124-00E24E9D4290}" type="pres">
      <dgm:prSet presAssocID="{F4DED8B6-1EC0-492B-9739-074F22023038}" presName="circ3Tx" presStyleLbl="revTx" presStyleIdx="0" presStyleCnt="0">
        <dgm:presLayoutVars>
          <dgm:chMax val="0"/>
          <dgm:chPref val="0"/>
          <dgm:bulletEnabled val="1"/>
        </dgm:presLayoutVars>
      </dgm:prSet>
      <dgm:spPr/>
    </dgm:pt>
  </dgm:ptLst>
  <dgm:cxnLst>
    <dgm:cxn modelId="{03056D05-B8A9-427E-BAD6-451631984A94}" type="presOf" srcId="{F6F51BF8-AD6C-4820-A8F4-C6F1950B2B7A}" destId="{59A683A8-5FCF-425C-8562-5ABA84FE7A2E}" srcOrd="0" destOrd="0" presId="urn:microsoft.com/office/officeart/2005/8/layout/venn1"/>
    <dgm:cxn modelId="{34ACF62E-6D06-4DC7-8BFE-D72AE2119691}" type="presOf" srcId="{F4DED8B6-1EC0-492B-9739-074F22023038}" destId="{0CC08BC3-9337-4584-8124-00E24E9D4290}" srcOrd="1" destOrd="0" presId="urn:microsoft.com/office/officeart/2005/8/layout/venn1"/>
    <dgm:cxn modelId="{5845193F-3EC9-4BE7-8060-76C93B89D5C5}" type="presOf" srcId="{F4DED8B6-1EC0-492B-9739-074F22023038}" destId="{E4B2C5C7-A34F-46BA-8B55-84ABC2D62B76}" srcOrd="0" destOrd="0" presId="urn:microsoft.com/office/officeart/2005/8/layout/venn1"/>
    <dgm:cxn modelId="{5E57CA65-5B2A-4E65-8FAE-4BD407FD5212}" srcId="{FFDA6CD6-3C1C-4754-BB81-F07BBFD5589A}" destId="{F4DED8B6-1EC0-492B-9739-074F22023038}" srcOrd="2" destOrd="0" parTransId="{4E5914BA-01F3-4BFA-B200-9AE120A937CF}" sibTransId="{31E5C613-6EAB-4A77-9B95-7828667E46C1}"/>
    <dgm:cxn modelId="{3A513674-9942-47AA-9233-34502FE36AC8}" type="presOf" srcId="{4E241B38-D3E6-412C-93CB-A2395A066E77}" destId="{91F2C6CE-94D5-4B0C-B408-D54760392891}" srcOrd="1" destOrd="0" presId="urn:microsoft.com/office/officeart/2005/8/layout/venn1"/>
    <dgm:cxn modelId="{39EC4978-DAD1-4F13-8A69-CDF65F18D227}" type="presOf" srcId="{FFDA6CD6-3C1C-4754-BB81-F07BBFD5589A}" destId="{FEAF2633-1FE0-4D7E-B7E2-977F63056AD8}" srcOrd="0" destOrd="0" presId="urn:microsoft.com/office/officeart/2005/8/layout/venn1"/>
    <dgm:cxn modelId="{80D83E59-81D9-4E73-B543-64923FA78BBE}" type="presOf" srcId="{4E241B38-D3E6-412C-93CB-A2395A066E77}" destId="{E4E85663-7F88-450A-AC4E-B8FA9C10C016}" srcOrd="0" destOrd="0" presId="urn:microsoft.com/office/officeart/2005/8/layout/venn1"/>
    <dgm:cxn modelId="{D552C186-5EDB-461D-AB8C-CA8CFACF5998}" type="presOf" srcId="{F6F51BF8-AD6C-4820-A8F4-C6F1950B2B7A}" destId="{BE2CCC3A-64EC-44C7-8E47-B2CD2860DE68}" srcOrd="1" destOrd="0" presId="urn:microsoft.com/office/officeart/2005/8/layout/venn1"/>
    <dgm:cxn modelId="{C0740DA3-43F3-4EAF-AAEE-8A7CFD02D951}" srcId="{FFDA6CD6-3C1C-4754-BB81-F07BBFD5589A}" destId="{4E241B38-D3E6-412C-93CB-A2395A066E77}" srcOrd="1" destOrd="0" parTransId="{7F351247-F75B-4FB8-ADE0-E31F6513D1F5}" sibTransId="{E10CD4BD-5032-4B9B-B1B9-90DD5772B694}"/>
    <dgm:cxn modelId="{BA87D3F7-69C3-4A96-B3B6-977E5D167D03}" srcId="{FFDA6CD6-3C1C-4754-BB81-F07BBFD5589A}" destId="{F6F51BF8-AD6C-4820-A8F4-C6F1950B2B7A}" srcOrd="0" destOrd="0" parTransId="{40117DAE-1ADB-43D7-8AD2-1C16A9457CAD}" sibTransId="{CE91E068-CF5B-4B92-B617-97B2F5AF43F5}"/>
    <dgm:cxn modelId="{DB128113-C720-4982-AAAD-54E9022F6B32}" type="presParOf" srcId="{FEAF2633-1FE0-4D7E-B7E2-977F63056AD8}" destId="{59A683A8-5FCF-425C-8562-5ABA84FE7A2E}" srcOrd="0" destOrd="0" presId="urn:microsoft.com/office/officeart/2005/8/layout/venn1"/>
    <dgm:cxn modelId="{49522CA4-C351-4E40-99B3-34F44FEAFE76}" type="presParOf" srcId="{FEAF2633-1FE0-4D7E-B7E2-977F63056AD8}" destId="{BE2CCC3A-64EC-44C7-8E47-B2CD2860DE68}" srcOrd="1" destOrd="0" presId="urn:microsoft.com/office/officeart/2005/8/layout/venn1"/>
    <dgm:cxn modelId="{AFF7E9DB-D6A1-4EA4-8046-2CAABEDA6AA5}" type="presParOf" srcId="{FEAF2633-1FE0-4D7E-B7E2-977F63056AD8}" destId="{E4E85663-7F88-450A-AC4E-B8FA9C10C016}" srcOrd="2" destOrd="0" presId="urn:microsoft.com/office/officeart/2005/8/layout/venn1"/>
    <dgm:cxn modelId="{F440B986-28FE-4F7C-9248-A96439AA09A3}" type="presParOf" srcId="{FEAF2633-1FE0-4D7E-B7E2-977F63056AD8}" destId="{91F2C6CE-94D5-4B0C-B408-D54760392891}" srcOrd="3" destOrd="0" presId="urn:microsoft.com/office/officeart/2005/8/layout/venn1"/>
    <dgm:cxn modelId="{FD47C1CD-41FA-49CF-83C1-EFBA3C524735}" type="presParOf" srcId="{FEAF2633-1FE0-4D7E-B7E2-977F63056AD8}" destId="{E4B2C5C7-A34F-46BA-8B55-84ABC2D62B76}" srcOrd="4" destOrd="0" presId="urn:microsoft.com/office/officeart/2005/8/layout/venn1"/>
    <dgm:cxn modelId="{84E519F9-8B7B-4ABA-820D-F8E81C38FA3B}" type="presParOf" srcId="{FEAF2633-1FE0-4D7E-B7E2-977F63056AD8}" destId="{0CC08BC3-9337-4584-8124-00E24E9D4290}" srcOrd="5" destOrd="0" presId="urn:microsoft.com/office/officeart/2005/8/layout/ven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C1DF9E1-FD35-44B1-A286-B6114DA53CCA}"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1F2E8968-12C6-4C19-A19A-367A51E5969D}">
      <dgm:prSet custT="1"/>
      <dgm:spPr/>
      <dgm:t>
        <a:bodyPr/>
        <a:lstStyle/>
        <a:p>
          <a:r>
            <a:rPr lang="vi-VN" sz="1800" b="1" i="0" dirty="0">
              <a:latin typeface="+mn-lt"/>
              <a:ea typeface="Cambria" panose="02040503050406030204" pitchFamily="18" charset="0"/>
            </a:rPr>
            <a:t>Khâu đầu vào – Mua sắm &amp; Chuỗi cung ứng</a:t>
          </a:r>
          <a:endParaRPr lang="en-US" sz="1800" b="1" dirty="0">
            <a:latin typeface="+mn-lt"/>
            <a:ea typeface="Cambria" panose="02040503050406030204" pitchFamily="18" charset="0"/>
          </a:endParaRPr>
        </a:p>
      </dgm:t>
    </dgm:pt>
    <dgm:pt modelId="{28D8D136-A6FA-44A1-9951-CA48D0E8BA96}" type="parTrans" cxnId="{9E51F758-E656-42BC-9000-9F7333B8E7F5}">
      <dgm:prSet/>
      <dgm:spPr/>
      <dgm:t>
        <a:bodyPr/>
        <a:lstStyle/>
        <a:p>
          <a:endParaRPr lang="en-US" sz="2000">
            <a:latin typeface="Cambria" panose="02040503050406030204" pitchFamily="18" charset="0"/>
            <a:ea typeface="Cambria" panose="02040503050406030204" pitchFamily="18" charset="0"/>
          </a:endParaRPr>
        </a:p>
      </dgm:t>
    </dgm:pt>
    <dgm:pt modelId="{FF2EC2D6-5377-43D8-93F9-C80CAA7B322E}" type="sibTrans" cxnId="{9E51F758-E656-42BC-9000-9F7333B8E7F5}">
      <dgm:prSet/>
      <dgm:spPr/>
      <dgm:t>
        <a:bodyPr/>
        <a:lstStyle/>
        <a:p>
          <a:endParaRPr lang="en-US" sz="2000">
            <a:latin typeface="Cambria" panose="02040503050406030204" pitchFamily="18" charset="0"/>
            <a:ea typeface="Cambria" panose="02040503050406030204" pitchFamily="18" charset="0"/>
          </a:endParaRPr>
        </a:p>
      </dgm:t>
    </dgm:pt>
    <dgm:pt modelId="{EF8F9D4C-9CD8-4CF8-8620-C28137CC461C}">
      <dgm:prSet custT="1"/>
      <dgm:spPr/>
      <dgm:t>
        <a:bodyPr/>
        <a:lstStyle/>
        <a:p>
          <a:r>
            <a:rPr lang="en-US" sz="1800" b="1" i="0" dirty="0" err="1">
              <a:latin typeface="Arial" panose="020B0604020202020204" pitchFamily="34" charset="0"/>
              <a:ea typeface="Cambria" panose="02040503050406030204" pitchFamily="18" charset="0"/>
              <a:cs typeface="Arial" panose="020B0604020202020204" pitchFamily="34" charset="0"/>
            </a:rPr>
            <a:t>Sản</a:t>
          </a:r>
          <a:r>
            <a:rPr lang="en-US" sz="1800" b="1" i="0" dirty="0">
              <a:latin typeface="Arial" panose="020B0604020202020204" pitchFamily="34" charset="0"/>
              <a:ea typeface="Cambria" panose="02040503050406030204" pitchFamily="18" charset="0"/>
              <a:cs typeface="Arial" panose="020B0604020202020204" pitchFamily="34" charset="0"/>
            </a:rPr>
            <a:t> </a:t>
          </a:r>
          <a:r>
            <a:rPr lang="en-US" sz="1800" b="1" i="0" dirty="0" err="1">
              <a:latin typeface="Arial" panose="020B0604020202020204" pitchFamily="34" charset="0"/>
              <a:ea typeface="Cambria" panose="02040503050406030204" pitchFamily="18" charset="0"/>
              <a:cs typeface="Arial" panose="020B0604020202020204" pitchFamily="34" charset="0"/>
            </a:rPr>
            <a:t>xuất</a:t>
          </a:r>
          <a:r>
            <a:rPr lang="en-US" sz="1800" b="1" i="0" dirty="0">
              <a:latin typeface="Arial" panose="020B0604020202020204" pitchFamily="34" charset="0"/>
              <a:ea typeface="Cambria" panose="02040503050406030204" pitchFamily="18" charset="0"/>
              <a:cs typeface="Arial" panose="020B0604020202020204" pitchFamily="34" charset="0"/>
            </a:rPr>
            <a:t> – </a:t>
          </a:r>
          <a:r>
            <a:rPr lang="en-US" sz="1800" b="1" i="0" dirty="0" err="1">
              <a:latin typeface="Arial" panose="020B0604020202020204" pitchFamily="34" charset="0"/>
              <a:ea typeface="Cambria" panose="02040503050406030204" pitchFamily="18" charset="0"/>
              <a:cs typeface="Arial" panose="020B0604020202020204" pitchFamily="34" charset="0"/>
            </a:rPr>
            <a:t>Vận</a:t>
          </a:r>
          <a:r>
            <a:rPr lang="en-US" sz="1800" b="1" i="0" dirty="0">
              <a:latin typeface="Arial" panose="020B0604020202020204" pitchFamily="34" charset="0"/>
              <a:ea typeface="Cambria" panose="02040503050406030204" pitchFamily="18" charset="0"/>
              <a:cs typeface="Arial" panose="020B0604020202020204" pitchFamily="34" charset="0"/>
            </a:rPr>
            <a:t> </a:t>
          </a:r>
          <a:r>
            <a:rPr lang="en-US" sz="1800" b="1" i="0" dirty="0" err="1">
              <a:latin typeface="Arial" panose="020B0604020202020204" pitchFamily="34" charset="0"/>
              <a:ea typeface="Cambria" panose="02040503050406030204" pitchFamily="18" charset="0"/>
              <a:cs typeface="Arial" panose="020B0604020202020204" pitchFamily="34" charset="0"/>
            </a:rPr>
            <a:t>hành</a:t>
          </a:r>
          <a:r>
            <a:rPr lang="en-US" sz="1800" b="1" i="0" dirty="0">
              <a:latin typeface="Arial" panose="020B0604020202020204" pitchFamily="34" charset="0"/>
              <a:ea typeface="Cambria" panose="02040503050406030204" pitchFamily="18" charset="0"/>
              <a:cs typeface="Arial" panose="020B0604020202020204" pitchFamily="34" charset="0"/>
            </a:rPr>
            <a:t> </a:t>
          </a:r>
          <a:r>
            <a:rPr lang="en-US" sz="1800" b="1" i="0" dirty="0" err="1">
              <a:latin typeface="Arial" panose="020B0604020202020204" pitchFamily="34" charset="0"/>
              <a:ea typeface="Cambria" panose="02040503050406030204" pitchFamily="18" charset="0"/>
              <a:cs typeface="Arial" panose="020B0604020202020204" pitchFamily="34" charset="0"/>
            </a:rPr>
            <a:t>nội</a:t>
          </a:r>
          <a:r>
            <a:rPr lang="en-US" sz="1800" b="1" i="0" dirty="0">
              <a:latin typeface="Arial" panose="020B0604020202020204" pitchFamily="34" charset="0"/>
              <a:ea typeface="Cambria" panose="02040503050406030204" pitchFamily="18" charset="0"/>
              <a:cs typeface="Arial" panose="020B0604020202020204" pitchFamily="34" charset="0"/>
            </a:rPr>
            <a:t> </a:t>
          </a:r>
          <a:r>
            <a:rPr lang="en-US" sz="1800" b="1" i="0" dirty="0" err="1">
              <a:latin typeface="Arial" panose="020B0604020202020204" pitchFamily="34" charset="0"/>
              <a:ea typeface="Cambria" panose="02040503050406030204" pitchFamily="18" charset="0"/>
              <a:cs typeface="Arial" panose="020B0604020202020204" pitchFamily="34" charset="0"/>
            </a:rPr>
            <a:t>bộ</a:t>
          </a:r>
          <a:endParaRPr lang="en-US" sz="1800" b="1" dirty="0">
            <a:latin typeface="Arial" panose="020B0604020202020204" pitchFamily="34" charset="0"/>
            <a:ea typeface="Cambria" panose="02040503050406030204" pitchFamily="18" charset="0"/>
            <a:cs typeface="Arial" panose="020B0604020202020204" pitchFamily="34" charset="0"/>
          </a:endParaRPr>
        </a:p>
      </dgm:t>
    </dgm:pt>
    <dgm:pt modelId="{3D9027EB-EB9E-407A-95CE-361CE892605B}" type="parTrans" cxnId="{6D719F71-97B1-4706-93CD-D929CEFED7BF}">
      <dgm:prSet/>
      <dgm:spPr/>
      <dgm:t>
        <a:bodyPr/>
        <a:lstStyle/>
        <a:p>
          <a:endParaRPr lang="en-US" sz="2000">
            <a:latin typeface="Cambria" panose="02040503050406030204" pitchFamily="18" charset="0"/>
            <a:ea typeface="Cambria" panose="02040503050406030204" pitchFamily="18" charset="0"/>
          </a:endParaRPr>
        </a:p>
      </dgm:t>
    </dgm:pt>
    <dgm:pt modelId="{0DE2342C-8074-4540-9762-0D34BCBB51AB}" type="sibTrans" cxnId="{6D719F71-97B1-4706-93CD-D929CEFED7BF}">
      <dgm:prSet/>
      <dgm:spPr/>
      <dgm:t>
        <a:bodyPr/>
        <a:lstStyle/>
        <a:p>
          <a:endParaRPr lang="en-US" sz="2000">
            <a:latin typeface="Cambria" panose="02040503050406030204" pitchFamily="18" charset="0"/>
            <a:ea typeface="Cambria" panose="02040503050406030204" pitchFamily="18" charset="0"/>
          </a:endParaRPr>
        </a:p>
      </dgm:t>
    </dgm:pt>
    <dgm:pt modelId="{5C6627E5-0489-44F4-AC55-19599F2A207A}">
      <dgm:prSet custT="1"/>
      <dgm:spPr/>
      <dgm:t>
        <a:bodyPr/>
        <a:lstStyle/>
        <a:p>
          <a:r>
            <a:rPr lang="en-US" sz="1800" b="1" i="0" dirty="0" err="1">
              <a:latin typeface="Arial" panose="020B0604020202020204" pitchFamily="34" charset="0"/>
              <a:ea typeface="Cambria" panose="02040503050406030204" pitchFamily="18" charset="0"/>
              <a:cs typeface="Arial" panose="020B0604020202020204" pitchFamily="34" charset="0"/>
            </a:rPr>
            <a:t>Phân</a:t>
          </a:r>
          <a:r>
            <a:rPr lang="en-US" sz="1800" b="1" i="0" dirty="0">
              <a:latin typeface="Arial" panose="020B0604020202020204" pitchFamily="34" charset="0"/>
              <a:ea typeface="Cambria" panose="02040503050406030204" pitchFamily="18" charset="0"/>
              <a:cs typeface="Arial" panose="020B0604020202020204" pitchFamily="34" charset="0"/>
            </a:rPr>
            <a:t> </a:t>
          </a:r>
          <a:r>
            <a:rPr lang="en-US" sz="1800" b="1" i="0" dirty="0" err="1">
              <a:latin typeface="Arial" panose="020B0604020202020204" pitchFamily="34" charset="0"/>
              <a:ea typeface="Cambria" panose="02040503050406030204" pitchFamily="18" charset="0"/>
              <a:cs typeface="Arial" panose="020B0604020202020204" pitchFamily="34" charset="0"/>
            </a:rPr>
            <a:t>phối</a:t>
          </a:r>
          <a:r>
            <a:rPr lang="en-US" sz="1800" b="1" i="0" dirty="0">
              <a:latin typeface="Arial" panose="020B0604020202020204" pitchFamily="34" charset="0"/>
              <a:ea typeface="Cambria" panose="02040503050406030204" pitchFamily="18" charset="0"/>
              <a:cs typeface="Arial" panose="020B0604020202020204" pitchFamily="34" charset="0"/>
            </a:rPr>
            <a:t> – Logistics</a:t>
          </a:r>
          <a:endParaRPr lang="en-US" sz="1800" b="1" dirty="0">
            <a:latin typeface="Arial" panose="020B0604020202020204" pitchFamily="34" charset="0"/>
            <a:ea typeface="Cambria" panose="02040503050406030204" pitchFamily="18" charset="0"/>
            <a:cs typeface="Arial" panose="020B0604020202020204" pitchFamily="34" charset="0"/>
          </a:endParaRPr>
        </a:p>
      </dgm:t>
    </dgm:pt>
    <dgm:pt modelId="{06900C4E-36BE-4019-B4A6-47D3BDC92DE8}" type="parTrans" cxnId="{55DBDA7E-0EDD-438D-B130-0D2460FE8417}">
      <dgm:prSet/>
      <dgm:spPr/>
      <dgm:t>
        <a:bodyPr/>
        <a:lstStyle/>
        <a:p>
          <a:endParaRPr lang="en-US" sz="2000">
            <a:latin typeface="Cambria" panose="02040503050406030204" pitchFamily="18" charset="0"/>
            <a:ea typeface="Cambria" panose="02040503050406030204" pitchFamily="18" charset="0"/>
          </a:endParaRPr>
        </a:p>
      </dgm:t>
    </dgm:pt>
    <dgm:pt modelId="{2A29AB30-B7B7-4C72-8647-674BFD2F2B4B}" type="sibTrans" cxnId="{55DBDA7E-0EDD-438D-B130-0D2460FE8417}">
      <dgm:prSet/>
      <dgm:spPr/>
      <dgm:t>
        <a:bodyPr/>
        <a:lstStyle/>
        <a:p>
          <a:endParaRPr lang="en-US" sz="2000">
            <a:latin typeface="Cambria" panose="02040503050406030204" pitchFamily="18" charset="0"/>
            <a:ea typeface="Cambria" panose="02040503050406030204" pitchFamily="18" charset="0"/>
          </a:endParaRPr>
        </a:p>
      </dgm:t>
    </dgm:pt>
    <dgm:pt modelId="{0D08DF5B-D786-4B36-B911-39BDA23AFEE2}">
      <dgm:prSet custT="1"/>
      <dgm:spPr/>
      <dgm:t>
        <a:bodyPr/>
        <a:lstStyle/>
        <a:p>
          <a:r>
            <a:rPr lang="en-US" sz="1800" b="1" i="0" dirty="0">
              <a:latin typeface="Arial" panose="020B0604020202020204" pitchFamily="34" charset="0"/>
              <a:ea typeface="Cambria" panose="02040503050406030204" pitchFamily="18" charset="0"/>
              <a:cs typeface="Arial" panose="020B0604020202020204" pitchFamily="34" charset="0"/>
            </a:rPr>
            <a:t>Bán </a:t>
          </a:r>
          <a:r>
            <a:rPr lang="en-US" sz="1800" b="1" i="0" dirty="0" err="1">
              <a:latin typeface="Arial" panose="020B0604020202020204" pitchFamily="34" charset="0"/>
              <a:ea typeface="Cambria" panose="02040503050406030204" pitchFamily="18" charset="0"/>
              <a:cs typeface="Arial" panose="020B0604020202020204" pitchFamily="34" charset="0"/>
            </a:rPr>
            <a:t>hàng</a:t>
          </a:r>
          <a:r>
            <a:rPr lang="en-US" sz="1800" b="1" i="0" dirty="0">
              <a:latin typeface="Arial" panose="020B0604020202020204" pitchFamily="34" charset="0"/>
              <a:ea typeface="Cambria" panose="02040503050406030204" pitchFamily="18" charset="0"/>
              <a:cs typeface="Arial" panose="020B0604020202020204" pitchFamily="34" charset="0"/>
            </a:rPr>
            <a:t> – Marketing – </a:t>
          </a:r>
          <a:r>
            <a:rPr lang="en-US" sz="1800" b="1" i="0" dirty="0" err="1">
              <a:latin typeface="Arial" panose="020B0604020202020204" pitchFamily="34" charset="0"/>
              <a:ea typeface="Cambria" panose="02040503050406030204" pitchFamily="18" charset="0"/>
              <a:cs typeface="Arial" panose="020B0604020202020204" pitchFamily="34" charset="0"/>
            </a:rPr>
            <a:t>Khách</a:t>
          </a:r>
          <a:r>
            <a:rPr lang="en-US" sz="1800" b="1" i="0" dirty="0">
              <a:latin typeface="Arial" panose="020B0604020202020204" pitchFamily="34" charset="0"/>
              <a:ea typeface="Cambria" panose="02040503050406030204" pitchFamily="18" charset="0"/>
              <a:cs typeface="Arial" panose="020B0604020202020204" pitchFamily="34" charset="0"/>
            </a:rPr>
            <a:t> </a:t>
          </a:r>
          <a:r>
            <a:rPr lang="en-US" sz="1800" b="1" i="0" dirty="0" err="1">
              <a:latin typeface="Arial" panose="020B0604020202020204" pitchFamily="34" charset="0"/>
              <a:ea typeface="Cambria" panose="02040503050406030204" pitchFamily="18" charset="0"/>
              <a:cs typeface="Arial" panose="020B0604020202020204" pitchFamily="34" charset="0"/>
            </a:rPr>
            <a:t>hàng</a:t>
          </a:r>
          <a:endParaRPr lang="en-US" sz="1800" b="1" dirty="0">
            <a:latin typeface="Arial" panose="020B0604020202020204" pitchFamily="34" charset="0"/>
            <a:ea typeface="Cambria" panose="02040503050406030204" pitchFamily="18" charset="0"/>
            <a:cs typeface="Arial" panose="020B0604020202020204" pitchFamily="34" charset="0"/>
          </a:endParaRPr>
        </a:p>
      </dgm:t>
    </dgm:pt>
    <dgm:pt modelId="{9D0A7460-CDB2-4C63-BA3B-690EDD1B2FD7}" type="parTrans" cxnId="{216EF454-67D3-4FC1-82A6-932679D6A857}">
      <dgm:prSet/>
      <dgm:spPr/>
      <dgm:t>
        <a:bodyPr/>
        <a:lstStyle/>
        <a:p>
          <a:endParaRPr lang="en-US" sz="2000">
            <a:latin typeface="Cambria" panose="02040503050406030204" pitchFamily="18" charset="0"/>
            <a:ea typeface="Cambria" panose="02040503050406030204" pitchFamily="18" charset="0"/>
          </a:endParaRPr>
        </a:p>
      </dgm:t>
    </dgm:pt>
    <dgm:pt modelId="{0367D425-96FE-415B-97D1-1AA8B9D0A3C2}" type="sibTrans" cxnId="{216EF454-67D3-4FC1-82A6-932679D6A857}">
      <dgm:prSet/>
      <dgm:spPr/>
      <dgm:t>
        <a:bodyPr/>
        <a:lstStyle/>
        <a:p>
          <a:endParaRPr lang="en-US" sz="2000">
            <a:latin typeface="Cambria" panose="02040503050406030204" pitchFamily="18" charset="0"/>
            <a:ea typeface="Cambria" panose="02040503050406030204" pitchFamily="18" charset="0"/>
          </a:endParaRPr>
        </a:p>
      </dgm:t>
    </dgm:pt>
    <dgm:pt modelId="{31EB3119-FB0F-46C7-B0BD-BBEEA68295C0}">
      <dgm:prSet custT="1"/>
      <dgm:spPr/>
      <dgm:t>
        <a:bodyPr/>
        <a:lstStyle/>
        <a:p>
          <a:r>
            <a:rPr lang="en-US" sz="1800" b="1" i="0" dirty="0">
              <a:latin typeface="Arial" panose="020B0604020202020204" pitchFamily="34" charset="0"/>
              <a:ea typeface="Cambria" panose="02040503050406030204" pitchFamily="18" charset="0"/>
              <a:cs typeface="Arial" panose="020B0604020202020204" pitchFamily="34" charset="0"/>
            </a:rPr>
            <a:t>Hậu </a:t>
          </a:r>
          <a:r>
            <a:rPr lang="en-US" sz="1800" b="1" i="0" dirty="0" err="1">
              <a:latin typeface="Arial" panose="020B0604020202020204" pitchFamily="34" charset="0"/>
              <a:ea typeface="Cambria" panose="02040503050406030204" pitchFamily="18" charset="0"/>
              <a:cs typeface="Arial" panose="020B0604020202020204" pitchFamily="34" charset="0"/>
            </a:rPr>
            <a:t>mãi</a:t>
          </a:r>
          <a:r>
            <a:rPr lang="en-US" sz="1800" b="1" i="0" dirty="0">
              <a:latin typeface="Arial" panose="020B0604020202020204" pitchFamily="34" charset="0"/>
              <a:ea typeface="Cambria" panose="02040503050406030204" pitchFamily="18" charset="0"/>
              <a:cs typeface="Arial" panose="020B0604020202020204" pitchFamily="34" charset="0"/>
            </a:rPr>
            <a:t> – Quản </a:t>
          </a:r>
          <a:r>
            <a:rPr lang="en-US" sz="1800" b="1" i="0" dirty="0" err="1">
              <a:latin typeface="Arial" panose="020B0604020202020204" pitchFamily="34" charset="0"/>
              <a:ea typeface="Cambria" panose="02040503050406030204" pitchFamily="18" charset="0"/>
              <a:cs typeface="Arial" panose="020B0604020202020204" pitchFamily="34" charset="0"/>
            </a:rPr>
            <a:t>lý</a:t>
          </a:r>
          <a:r>
            <a:rPr lang="en-US" sz="1800" b="1" i="0" dirty="0">
              <a:latin typeface="Arial" panose="020B0604020202020204" pitchFamily="34" charset="0"/>
              <a:ea typeface="Cambria" panose="02040503050406030204" pitchFamily="18" charset="0"/>
              <a:cs typeface="Arial" panose="020B0604020202020204" pitchFamily="34" charset="0"/>
            </a:rPr>
            <a:t> </a:t>
          </a:r>
          <a:r>
            <a:rPr lang="en-US" sz="1800" b="1" i="0" dirty="0" err="1">
              <a:latin typeface="Arial" panose="020B0604020202020204" pitchFamily="34" charset="0"/>
              <a:ea typeface="Cambria" panose="02040503050406030204" pitchFamily="18" charset="0"/>
              <a:cs typeface="Arial" panose="020B0604020202020204" pitchFamily="34" charset="0"/>
            </a:rPr>
            <a:t>vòng</a:t>
          </a:r>
          <a:r>
            <a:rPr lang="en-US" sz="1800" b="1" i="0" dirty="0">
              <a:latin typeface="Arial" panose="020B0604020202020204" pitchFamily="34" charset="0"/>
              <a:ea typeface="Cambria" panose="02040503050406030204" pitchFamily="18" charset="0"/>
              <a:cs typeface="Arial" panose="020B0604020202020204" pitchFamily="34" charset="0"/>
            </a:rPr>
            <a:t> </a:t>
          </a:r>
          <a:r>
            <a:rPr lang="en-US" sz="1800" b="1" i="0" dirty="0" err="1">
              <a:latin typeface="Arial" panose="020B0604020202020204" pitchFamily="34" charset="0"/>
              <a:ea typeface="Cambria" panose="02040503050406030204" pitchFamily="18" charset="0"/>
              <a:cs typeface="Arial" panose="020B0604020202020204" pitchFamily="34" charset="0"/>
            </a:rPr>
            <a:t>đời</a:t>
          </a:r>
          <a:r>
            <a:rPr lang="en-US" sz="1800" b="1" i="0" dirty="0">
              <a:latin typeface="Arial" panose="020B0604020202020204" pitchFamily="34" charset="0"/>
              <a:ea typeface="Cambria" panose="02040503050406030204" pitchFamily="18" charset="0"/>
              <a:cs typeface="Arial" panose="020B0604020202020204" pitchFamily="34" charset="0"/>
            </a:rPr>
            <a:t> </a:t>
          </a:r>
          <a:r>
            <a:rPr lang="en-US" sz="1800" b="1" i="0" dirty="0" err="1">
              <a:latin typeface="Arial" panose="020B0604020202020204" pitchFamily="34" charset="0"/>
              <a:ea typeface="Cambria" panose="02040503050406030204" pitchFamily="18" charset="0"/>
              <a:cs typeface="Arial" panose="020B0604020202020204" pitchFamily="34" charset="0"/>
            </a:rPr>
            <a:t>sản</a:t>
          </a:r>
          <a:r>
            <a:rPr lang="en-US" sz="1800" b="1" i="0" dirty="0">
              <a:latin typeface="Arial" panose="020B0604020202020204" pitchFamily="34" charset="0"/>
              <a:ea typeface="Cambria" panose="02040503050406030204" pitchFamily="18" charset="0"/>
              <a:cs typeface="Arial" panose="020B0604020202020204" pitchFamily="34" charset="0"/>
            </a:rPr>
            <a:t> </a:t>
          </a:r>
          <a:r>
            <a:rPr lang="en-US" sz="1800" b="1" i="0" dirty="0" err="1">
              <a:latin typeface="Arial" panose="020B0604020202020204" pitchFamily="34" charset="0"/>
              <a:ea typeface="Cambria" panose="02040503050406030204" pitchFamily="18" charset="0"/>
              <a:cs typeface="Arial" panose="020B0604020202020204" pitchFamily="34" charset="0"/>
            </a:rPr>
            <a:t>phẩm</a:t>
          </a:r>
          <a:endParaRPr lang="en-US" sz="1800" b="1" dirty="0">
            <a:latin typeface="Arial" panose="020B0604020202020204" pitchFamily="34" charset="0"/>
            <a:ea typeface="Cambria" panose="02040503050406030204" pitchFamily="18" charset="0"/>
            <a:cs typeface="Arial" panose="020B0604020202020204" pitchFamily="34" charset="0"/>
          </a:endParaRPr>
        </a:p>
      </dgm:t>
    </dgm:pt>
    <dgm:pt modelId="{15294285-76B1-4BDC-9092-0FBAD3DF7C87}" type="parTrans" cxnId="{D38DED50-D3F2-4E11-A918-4B5366E5E69C}">
      <dgm:prSet/>
      <dgm:spPr/>
      <dgm:t>
        <a:bodyPr/>
        <a:lstStyle/>
        <a:p>
          <a:endParaRPr lang="en-US" sz="2000">
            <a:latin typeface="Cambria" panose="02040503050406030204" pitchFamily="18" charset="0"/>
            <a:ea typeface="Cambria" panose="02040503050406030204" pitchFamily="18" charset="0"/>
          </a:endParaRPr>
        </a:p>
      </dgm:t>
    </dgm:pt>
    <dgm:pt modelId="{D2EA3BFC-1DEA-43B4-81E7-4A2C53C8AFA1}" type="sibTrans" cxnId="{D38DED50-D3F2-4E11-A918-4B5366E5E69C}">
      <dgm:prSet/>
      <dgm:spPr/>
      <dgm:t>
        <a:bodyPr/>
        <a:lstStyle/>
        <a:p>
          <a:endParaRPr lang="en-US" sz="2000">
            <a:latin typeface="Cambria" panose="02040503050406030204" pitchFamily="18" charset="0"/>
            <a:ea typeface="Cambria" panose="02040503050406030204" pitchFamily="18" charset="0"/>
          </a:endParaRPr>
        </a:p>
      </dgm:t>
    </dgm:pt>
    <dgm:pt modelId="{BC28B86D-3A52-4318-97EC-15CDB87866DA}">
      <dgm:prSet custT="1"/>
      <dgm:spPr/>
      <dgm:t>
        <a:bodyPr/>
        <a:lstStyle/>
        <a:p>
          <a:pPr>
            <a:buNone/>
          </a:pPr>
          <a:r>
            <a:rPr lang="vi-VN" sz="1800" b="1" dirty="0">
              <a:solidFill>
                <a:srgbClr val="FF0000"/>
              </a:solidFill>
              <a:latin typeface="+mn-lt"/>
              <a:ea typeface="Cambria" panose="02040503050406030204" pitchFamily="18" charset="0"/>
            </a:rPr>
            <a:t>E:</a:t>
          </a:r>
          <a:r>
            <a:rPr lang="vi-VN" sz="1800" dirty="0">
              <a:latin typeface="+mn-lt"/>
              <a:ea typeface="Cambria" panose="02040503050406030204" pitchFamily="18" charset="0"/>
            </a:rPr>
            <a:t> lựa chọn nhà cung cấp thân thiện môi trường, giảm phát thải logistics</a:t>
          </a:r>
          <a:endParaRPr lang="en-US" sz="1800" dirty="0">
            <a:latin typeface="+mn-lt"/>
            <a:ea typeface="Cambria" panose="02040503050406030204" pitchFamily="18" charset="0"/>
          </a:endParaRPr>
        </a:p>
      </dgm:t>
    </dgm:pt>
    <dgm:pt modelId="{274FD600-6649-49EE-97EB-EAA51B2666A3}" type="parTrans" cxnId="{0BB01B6E-C954-4228-BAF6-B69019BA6872}">
      <dgm:prSet/>
      <dgm:spPr/>
      <dgm:t>
        <a:bodyPr/>
        <a:lstStyle/>
        <a:p>
          <a:endParaRPr lang="en-US" sz="2000">
            <a:latin typeface="Cambria" panose="02040503050406030204" pitchFamily="18" charset="0"/>
            <a:ea typeface="Cambria" panose="02040503050406030204" pitchFamily="18" charset="0"/>
          </a:endParaRPr>
        </a:p>
      </dgm:t>
    </dgm:pt>
    <dgm:pt modelId="{6C59DA59-D909-4CB0-95E1-38A610DC499F}" type="sibTrans" cxnId="{0BB01B6E-C954-4228-BAF6-B69019BA6872}">
      <dgm:prSet/>
      <dgm:spPr/>
      <dgm:t>
        <a:bodyPr/>
        <a:lstStyle/>
        <a:p>
          <a:endParaRPr lang="en-US" sz="2000">
            <a:latin typeface="Cambria" panose="02040503050406030204" pitchFamily="18" charset="0"/>
            <a:ea typeface="Cambria" panose="02040503050406030204" pitchFamily="18" charset="0"/>
          </a:endParaRPr>
        </a:p>
      </dgm:t>
    </dgm:pt>
    <dgm:pt modelId="{EEC54431-26B3-499D-8D34-F0C906E7E55C}">
      <dgm:prSet custT="1"/>
      <dgm:spPr/>
      <dgm:t>
        <a:bodyPr/>
        <a:lstStyle/>
        <a:p>
          <a:pPr>
            <a:buNone/>
          </a:pPr>
          <a:r>
            <a:rPr lang="vi-VN" sz="1800" b="1" dirty="0">
              <a:solidFill>
                <a:srgbClr val="FF0000"/>
              </a:solidFill>
              <a:latin typeface="+mn-lt"/>
              <a:ea typeface="Cambria" panose="02040503050406030204" pitchFamily="18" charset="0"/>
            </a:rPr>
            <a:t>E:</a:t>
          </a:r>
          <a:r>
            <a:rPr lang="vi-VN" sz="1800" dirty="0">
              <a:solidFill>
                <a:srgbClr val="FF0000"/>
              </a:solidFill>
              <a:latin typeface="+mn-lt"/>
              <a:ea typeface="Cambria" panose="02040503050406030204" pitchFamily="18" charset="0"/>
            </a:rPr>
            <a:t> </a:t>
          </a:r>
          <a:r>
            <a:rPr lang="vi-VN" sz="1800" dirty="0">
              <a:latin typeface="+mn-lt"/>
              <a:ea typeface="Cambria" panose="02040503050406030204" pitchFamily="18" charset="0"/>
            </a:rPr>
            <a:t>tối ưu năng lượng, sử dụng nguyên liệu tái chế, quản lý chất thải</a:t>
          </a:r>
          <a:endParaRPr lang="en-US" sz="1800" dirty="0">
            <a:latin typeface="+mn-lt"/>
            <a:ea typeface="Cambria" panose="02040503050406030204" pitchFamily="18" charset="0"/>
          </a:endParaRPr>
        </a:p>
      </dgm:t>
    </dgm:pt>
    <dgm:pt modelId="{4E10578C-BDAE-4B3A-8F3A-CBDDAF51CC79}" type="parTrans" cxnId="{285A3231-ED4D-4235-BDB0-E3E1A0E8A6DA}">
      <dgm:prSet/>
      <dgm:spPr/>
      <dgm:t>
        <a:bodyPr/>
        <a:lstStyle/>
        <a:p>
          <a:endParaRPr lang="en-US" sz="2000">
            <a:latin typeface="Cambria" panose="02040503050406030204" pitchFamily="18" charset="0"/>
            <a:ea typeface="Cambria" panose="02040503050406030204" pitchFamily="18" charset="0"/>
          </a:endParaRPr>
        </a:p>
      </dgm:t>
    </dgm:pt>
    <dgm:pt modelId="{8D915908-381B-49E0-8E3B-F95C7905E495}" type="sibTrans" cxnId="{285A3231-ED4D-4235-BDB0-E3E1A0E8A6DA}">
      <dgm:prSet/>
      <dgm:spPr/>
      <dgm:t>
        <a:bodyPr/>
        <a:lstStyle/>
        <a:p>
          <a:endParaRPr lang="en-US" sz="2000">
            <a:latin typeface="Cambria" panose="02040503050406030204" pitchFamily="18" charset="0"/>
            <a:ea typeface="Cambria" panose="02040503050406030204" pitchFamily="18" charset="0"/>
          </a:endParaRPr>
        </a:p>
      </dgm:t>
    </dgm:pt>
    <dgm:pt modelId="{C2B8C2B1-043B-4398-B355-E07A88F63748}">
      <dgm:prSet custT="1"/>
      <dgm:spPr/>
      <dgm:t>
        <a:bodyPr/>
        <a:lstStyle/>
        <a:p>
          <a:pPr>
            <a:buNone/>
          </a:pPr>
          <a:r>
            <a:rPr lang="vi-VN" sz="1800" b="1" dirty="0">
              <a:solidFill>
                <a:srgbClr val="FF0000"/>
              </a:solidFill>
              <a:latin typeface="+mn-lt"/>
              <a:ea typeface="Cambria" panose="02040503050406030204" pitchFamily="18" charset="0"/>
            </a:rPr>
            <a:t>E:</a:t>
          </a:r>
          <a:r>
            <a:rPr lang="vi-VN" sz="1800" dirty="0">
              <a:solidFill>
                <a:srgbClr val="FF0000"/>
              </a:solidFill>
              <a:latin typeface="+mn-lt"/>
              <a:ea typeface="Cambria" panose="02040503050406030204" pitchFamily="18" charset="0"/>
            </a:rPr>
            <a:t> </a:t>
          </a:r>
          <a:r>
            <a:rPr lang="vi-VN" sz="1800" dirty="0">
              <a:latin typeface="+mn-lt"/>
              <a:ea typeface="Cambria" panose="02040503050406030204" pitchFamily="18" charset="0"/>
            </a:rPr>
            <a:t>tối ưu vận tải, giảm lượng nhiên liệu sử dụng</a:t>
          </a:r>
          <a:endParaRPr lang="en-US" sz="1800" dirty="0">
            <a:latin typeface="+mn-lt"/>
            <a:ea typeface="Cambria" panose="02040503050406030204" pitchFamily="18" charset="0"/>
          </a:endParaRPr>
        </a:p>
      </dgm:t>
    </dgm:pt>
    <dgm:pt modelId="{318CD329-9A6F-4A73-B7B7-FDA6CCB26A35}" type="parTrans" cxnId="{666EC88F-08AA-4B8C-A8F9-F69DF9676620}">
      <dgm:prSet/>
      <dgm:spPr/>
      <dgm:t>
        <a:bodyPr/>
        <a:lstStyle/>
        <a:p>
          <a:endParaRPr lang="en-US" sz="2000">
            <a:latin typeface="Cambria" panose="02040503050406030204" pitchFamily="18" charset="0"/>
            <a:ea typeface="Cambria" panose="02040503050406030204" pitchFamily="18" charset="0"/>
          </a:endParaRPr>
        </a:p>
      </dgm:t>
    </dgm:pt>
    <dgm:pt modelId="{5AE940FB-E258-4D3C-9D15-35317B219F81}" type="sibTrans" cxnId="{666EC88F-08AA-4B8C-A8F9-F69DF9676620}">
      <dgm:prSet/>
      <dgm:spPr/>
      <dgm:t>
        <a:bodyPr/>
        <a:lstStyle/>
        <a:p>
          <a:endParaRPr lang="en-US" sz="2000">
            <a:latin typeface="Cambria" panose="02040503050406030204" pitchFamily="18" charset="0"/>
            <a:ea typeface="Cambria" panose="02040503050406030204" pitchFamily="18" charset="0"/>
          </a:endParaRPr>
        </a:p>
      </dgm:t>
    </dgm:pt>
    <dgm:pt modelId="{4A594784-C72E-4C62-AE75-04C8D801C261}">
      <dgm:prSet custT="1"/>
      <dgm:spPr/>
      <dgm:t>
        <a:bodyPr/>
        <a:lstStyle/>
        <a:p>
          <a:pPr>
            <a:buNone/>
          </a:pPr>
          <a:r>
            <a:rPr lang="vi-VN" sz="1800" b="1" dirty="0">
              <a:solidFill>
                <a:srgbClr val="FF0000"/>
              </a:solidFill>
              <a:latin typeface="+mn-lt"/>
              <a:ea typeface="Cambria" panose="02040503050406030204" pitchFamily="18" charset="0"/>
            </a:rPr>
            <a:t>E:</a:t>
          </a:r>
          <a:r>
            <a:rPr lang="vi-VN" sz="1800" dirty="0">
              <a:solidFill>
                <a:srgbClr val="FF0000"/>
              </a:solidFill>
              <a:latin typeface="+mn-lt"/>
              <a:ea typeface="Cambria" panose="02040503050406030204" pitchFamily="18" charset="0"/>
            </a:rPr>
            <a:t> </a:t>
          </a:r>
          <a:r>
            <a:rPr lang="vi-VN" sz="1800" dirty="0">
              <a:latin typeface="+mn-lt"/>
              <a:ea typeface="Cambria" panose="02040503050406030204" pitchFamily="18" charset="0"/>
            </a:rPr>
            <a:t>truyền thông về sản phẩm bền vững, bao bì thân thiện môi trường</a:t>
          </a:r>
          <a:endParaRPr lang="en-US" sz="1800" dirty="0">
            <a:latin typeface="+mn-lt"/>
            <a:ea typeface="Cambria" panose="02040503050406030204" pitchFamily="18" charset="0"/>
          </a:endParaRPr>
        </a:p>
      </dgm:t>
    </dgm:pt>
    <dgm:pt modelId="{2B010A17-5E9F-442E-BF4A-170F9498B2ED}" type="parTrans" cxnId="{D52FD89A-E66A-4C3F-BA26-58E5BF416AC7}">
      <dgm:prSet/>
      <dgm:spPr/>
      <dgm:t>
        <a:bodyPr/>
        <a:lstStyle/>
        <a:p>
          <a:endParaRPr lang="en-US" sz="2000">
            <a:latin typeface="Cambria" panose="02040503050406030204" pitchFamily="18" charset="0"/>
            <a:ea typeface="Cambria" panose="02040503050406030204" pitchFamily="18" charset="0"/>
          </a:endParaRPr>
        </a:p>
      </dgm:t>
    </dgm:pt>
    <dgm:pt modelId="{E02B8FA4-731C-45BB-A8B7-032028A61004}" type="sibTrans" cxnId="{D52FD89A-E66A-4C3F-BA26-58E5BF416AC7}">
      <dgm:prSet/>
      <dgm:spPr/>
      <dgm:t>
        <a:bodyPr/>
        <a:lstStyle/>
        <a:p>
          <a:endParaRPr lang="en-US" sz="2000">
            <a:latin typeface="Cambria" panose="02040503050406030204" pitchFamily="18" charset="0"/>
            <a:ea typeface="Cambria" panose="02040503050406030204" pitchFamily="18" charset="0"/>
          </a:endParaRPr>
        </a:p>
      </dgm:t>
    </dgm:pt>
    <dgm:pt modelId="{92EE8E7A-CA7E-4FA5-ADE4-6B044023EC92}">
      <dgm:prSet custT="1"/>
      <dgm:spPr/>
      <dgm:t>
        <a:bodyPr/>
        <a:lstStyle/>
        <a:p>
          <a:pPr>
            <a:buNone/>
          </a:pPr>
          <a:r>
            <a:rPr lang="en-US" sz="1800" b="1" dirty="0">
              <a:solidFill>
                <a:srgbClr val="FF0000"/>
              </a:solidFill>
              <a:latin typeface="Arial" panose="020B0604020202020204" pitchFamily="34" charset="0"/>
              <a:ea typeface="Cambria" panose="02040503050406030204" pitchFamily="18" charset="0"/>
              <a:cs typeface="Arial" panose="020B0604020202020204" pitchFamily="34" charset="0"/>
            </a:rPr>
            <a:t>E:</a:t>
          </a:r>
          <a:r>
            <a:rPr lang="en-US" sz="18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thu</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hồi</a:t>
          </a:r>
          <a:r>
            <a:rPr lang="en-US" sz="1800" dirty="0">
              <a:latin typeface="Arial" panose="020B0604020202020204" pitchFamily="34" charset="0"/>
              <a:ea typeface="Cambria" panose="02040503050406030204" pitchFamily="18" charset="0"/>
              <a:cs typeface="Arial" panose="020B0604020202020204" pitchFamily="34" charset="0"/>
            </a:rPr>
            <a:t> – </a:t>
          </a:r>
          <a:r>
            <a:rPr lang="en-US" sz="1800" dirty="0" err="1">
              <a:latin typeface="Arial" panose="020B0604020202020204" pitchFamily="34" charset="0"/>
              <a:ea typeface="Cambria" panose="02040503050406030204" pitchFamily="18" charset="0"/>
              <a:cs typeface="Arial" panose="020B0604020202020204" pitchFamily="34" charset="0"/>
            </a:rPr>
            <a:t>tái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chế</a:t>
          </a:r>
          <a:r>
            <a:rPr lang="en-US" sz="1800" dirty="0">
              <a:latin typeface="Arial" panose="020B0604020202020204" pitchFamily="34" charset="0"/>
              <a:ea typeface="Cambria" panose="02040503050406030204" pitchFamily="18" charset="0"/>
              <a:cs typeface="Arial" panose="020B0604020202020204" pitchFamily="34" charset="0"/>
            </a:rPr>
            <a:t> – </a:t>
          </a:r>
          <a:r>
            <a:rPr lang="en-US" sz="1800" dirty="0" err="1">
              <a:latin typeface="Arial" panose="020B0604020202020204" pitchFamily="34" charset="0"/>
              <a:ea typeface="Cambria" panose="02040503050406030204" pitchFamily="18" charset="0"/>
              <a:cs typeface="Arial" panose="020B0604020202020204" pitchFamily="34" charset="0"/>
            </a:rPr>
            <a:t>tái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sử</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dụng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sản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phẩm</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9A178ADD-E530-4FC1-9D99-DF524A3094FB}" type="parTrans" cxnId="{E8D8428F-E3D3-4EE3-8E3D-6A462BA8C333}">
      <dgm:prSet/>
      <dgm:spPr/>
      <dgm:t>
        <a:bodyPr/>
        <a:lstStyle/>
        <a:p>
          <a:endParaRPr lang="en-US" sz="2000">
            <a:latin typeface="Cambria" panose="02040503050406030204" pitchFamily="18" charset="0"/>
            <a:ea typeface="Cambria" panose="02040503050406030204" pitchFamily="18" charset="0"/>
          </a:endParaRPr>
        </a:p>
      </dgm:t>
    </dgm:pt>
    <dgm:pt modelId="{E92A0037-2442-41B3-97E1-336F87CE6DEE}" type="sibTrans" cxnId="{E8D8428F-E3D3-4EE3-8E3D-6A462BA8C333}">
      <dgm:prSet/>
      <dgm:spPr/>
      <dgm:t>
        <a:bodyPr/>
        <a:lstStyle/>
        <a:p>
          <a:endParaRPr lang="en-US" sz="2000">
            <a:latin typeface="Cambria" panose="02040503050406030204" pitchFamily="18" charset="0"/>
            <a:ea typeface="Cambria" panose="02040503050406030204" pitchFamily="18" charset="0"/>
          </a:endParaRPr>
        </a:p>
      </dgm:t>
    </dgm:pt>
    <dgm:pt modelId="{699AFEEE-B039-4E09-A564-F47848FAA1DA}">
      <dgm:prSet custT="1"/>
      <dgm:spPr/>
      <dgm:t>
        <a:bodyPr/>
        <a:lstStyle/>
        <a:p>
          <a:pPr>
            <a:buNone/>
          </a:pPr>
          <a:r>
            <a:rPr lang="en-US" sz="1800" b="1" dirty="0">
              <a:solidFill>
                <a:srgbClr val="FF0000"/>
              </a:solidFill>
              <a:latin typeface="Arial" panose="020B0604020202020204" pitchFamily="34" charset="0"/>
              <a:ea typeface="Cambria" panose="02040503050406030204" pitchFamily="18" charset="0"/>
              <a:cs typeface="Arial" panose="020B0604020202020204" pitchFamily="34" charset="0"/>
            </a:rPr>
            <a:t>S:</a:t>
          </a:r>
          <a:r>
            <a:rPr lang="en-US" sz="18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yêu</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cầu</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điều</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kiện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lao</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động</a:t>
          </a:r>
          <a:r>
            <a:rPr lang="en-US" sz="1800" dirty="0">
              <a:latin typeface="Arial" panose="020B0604020202020204" pitchFamily="34" charset="0"/>
              <a:ea typeface="Cambria" panose="02040503050406030204" pitchFamily="18" charset="0"/>
              <a:cs typeface="Arial" panose="020B0604020202020204" pitchFamily="34" charset="0"/>
            </a:rPr>
            <a:t> an </a:t>
          </a:r>
          <a:r>
            <a:rPr lang="en-US" sz="1800" dirty="0" err="1">
              <a:latin typeface="Arial" panose="020B0604020202020204" pitchFamily="34" charset="0"/>
              <a:ea typeface="Cambria" panose="02040503050406030204" pitchFamily="18" charset="0"/>
              <a:cs typeface="Arial" panose="020B0604020202020204" pitchFamily="34" charset="0"/>
            </a:rPr>
            <a:t>toàn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không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lao</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động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trẻ</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em</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6901E8B2-34E8-4EC1-974A-2CFCEB00308E}" type="parTrans" cxnId="{F89C01B7-55F2-45BC-81FC-4800B7781C37}">
      <dgm:prSet/>
      <dgm:spPr/>
      <dgm:t>
        <a:bodyPr/>
        <a:lstStyle/>
        <a:p>
          <a:endParaRPr lang="en-US" sz="2000">
            <a:latin typeface="Cambria" panose="02040503050406030204" pitchFamily="18" charset="0"/>
            <a:ea typeface="Cambria" panose="02040503050406030204" pitchFamily="18" charset="0"/>
          </a:endParaRPr>
        </a:p>
      </dgm:t>
    </dgm:pt>
    <dgm:pt modelId="{140056EF-4ABB-439F-A95A-6C66BB928BC8}" type="sibTrans" cxnId="{F89C01B7-55F2-45BC-81FC-4800B7781C37}">
      <dgm:prSet/>
      <dgm:spPr/>
      <dgm:t>
        <a:bodyPr/>
        <a:lstStyle/>
        <a:p>
          <a:endParaRPr lang="en-US" sz="2000">
            <a:latin typeface="Cambria" panose="02040503050406030204" pitchFamily="18" charset="0"/>
            <a:ea typeface="Cambria" panose="02040503050406030204" pitchFamily="18" charset="0"/>
          </a:endParaRPr>
        </a:p>
      </dgm:t>
    </dgm:pt>
    <dgm:pt modelId="{904A4095-7D53-4F0C-B816-190BCF3CD7EA}">
      <dgm:prSet custT="1"/>
      <dgm:spPr/>
      <dgm:t>
        <a:bodyPr/>
        <a:lstStyle/>
        <a:p>
          <a:pPr>
            <a:buNone/>
          </a:pPr>
          <a:r>
            <a:rPr lang="vi-VN" sz="1800" b="1" dirty="0">
              <a:solidFill>
                <a:srgbClr val="FF0000"/>
              </a:solidFill>
              <a:latin typeface="+mn-lt"/>
              <a:ea typeface="Cambria" panose="02040503050406030204" pitchFamily="18" charset="0"/>
            </a:rPr>
            <a:t>S:</a:t>
          </a:r>
          <a:r>
            <a:rPr lang="vi-VN" sz="1800" dirty="0">
              <a:solidFill>
                <a:srgbClr val="FF0000"/>
              </a:solidFill>
              <a:latin typeface="+mn-lt"/>
              <a:ea typeface="Cambria" panose="02040503050406030204" pitchFamily="18" charset="0"/>
            </a:rPr>
            <a:t> </a:t>
          </a:r>
          <a:r>
            <a:rPr lang="vi-VN" sz="1800" dirty="0">
              <a:latin typeface="+mn-lt"/>
              <a:ea typeface="Cambria" panose="02040503050406030204" pitchFamily="18" charset="0"/>
            </a:rPr>
            <a:t>tạo môi trường làm việc an toàn, đào tạo kỹ năng xanh</a:t>
          </a:r>
        </a:p>
      </dgm:t>
    </dgm:pt>
    <dgm:pt modelId="{2A75864D-4A6C-4610-8B4A-33A4B9996E0B}" type="parTrans" cxnId="{4850EF8E-0F42-49CE-A297-267083EC9006}">
      <dgm:prSet/>
      <dgm:spPr/>
      <dgm:t>
        <a:bodyPr/>
        <a:lstStyle/>
        <a:p>
          <a:endParaRPr lang="en-US" sz="2000">
            <a:latin typeface="Cambria" panose="02040503050406030204" pitchFamily="18" charset="0"/>
            <a:ea typeface="Cambria" panose="02040503050406030204" pitchFamily="18" charset="0"/>
          </a:endParaRPr>
        </a:p>
      </dgm:t>
    </dgm:pt>
    <dgm:pt modelId="{2844EC71-9AE6-46BF-9839-181806C7FA81}" type="sibTrans" cxnId="{4850EF8E-0F42-49CE-A297-267083EC9006}">
      <dgm:prSet/>
      <dgm:spPr/>
      <dgm:t>
        <a:bodyPr/>
        <a:lstStyle/>
        <a:p>
          <a:endParaRPr lang="en-US" sz="2000">
            <a:latin typeface="Cambria" panose="02040503050406030204" pitchFamily="18" charset="0"/>
            <a:ea typeface="Cambria" panose="02040503050406030204" pitchFamily="18" charset="0"/>
          </a:endParaRPr>
        </a:p>
      </dgm:t>
    </dgm:pt>
    <dgm:pt modelId="{3CEA6324-5779-4202-B460-2BA8E14AB22A}">
      <dgm:prSet custT="1"/>
      <dgm:spPr/>
      <dgm:t>
        <a:bodyPr/>
        <a:lstStyle/>
        <a:p>
          <a:pPr>
            <a:buNone/>
          </a:pPr>
          <a:r>
            <a:rPr lang="en-US" sz="1800" b="1" dirty="0">
              <a:solidFill>
                <a:srgbClr val="FF0000"/>
              </a:solidFill>
              <a:latin typeface="Arial" panose="020B0604020202020204" pitchFamily="34" charset="0"/>
              <a:ea typeface="Cambria" panose="02040503050406030204" pitchFamily="18" charset="0"/>
              <a:cs typeface="Arial" panose="020B0604020202020204" pitchFamily="34" charset="0"/>
            </a:rPr>
            <a:t>S:</a:t>
          </a:r>
          <a:r>
            <a:rPr lang="en-US" sz="18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chọn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đối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tác</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vận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chuyển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có</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chính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sách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lao</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động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bền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vững</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6CA68E8F-FFEF-40B0-AA47-143E7C72F472}" type="parTrans" cxnId="{D2F0372B-8B1F-41DF-A6F1-0DD4BACF0D5A}">
      <dgm:prSet/>
      <dgm:spPr/>
      <dgm:t>
        <a:bodyPr/>
        <a:lstStyle/>
        <a:p>
          <a:endParaRPr lang="en-US" sz="2000">
            <a:latin typeface="Cambria" panose="02040503050406030204" pitchFamily="18" charset="0"/>
            <a:ea typeface="Cambria" panose="02040503050406030204" pitchFamily="18" charset="0"/>
          </a:endParaRPr>
        </a:p>
      </dgm:t>
    </dgm:pt>
    <dgm:pt modelId="{C28C5895-8989-46CD-BDBE-60FBC4B0799E}" type="sibTrans" cxnId="{D2F0372B-8B1F-41DF-A6F1-0DD4BACF0D5A}">
      <dgm:prSet/>
      <dgm:spPr/>
      <dgm:t>
        <a:bodyPr/>
        <a:lstStyle/>
        <a:p>
          <a:endParaRPr lang="en-US" sz="2000">
            <a:latin typeface="Cambria" panose="02040503050406030204" pitchFamily="18" charset="0"/>
            <a:ea typeface="Cambria" panose="02040503050406030204" pitchFamily="18" charset="0"/>
          </a:endParaRPr>
        </a:p>
      </dgm:t>
    </dgm:pt>
    <dgm:pt modelId="{E82516A2-35A7-4427-BCEC-06599BC02F10}">
      <dgm:prSet custT="1"/>
      <dgm:spPr/>
      <dgm:t>
        <a:bodyPr/>
        <a:lstStyle/>
        <a:p>
          <a:pPr>
            <a:buNone/>
          </a:pPr>
          <a:r>
            <a:rPr lang="en-US" sz="1800" b="1" dirty="0">
              <a:solidFill>
                <a:srgbClr val="FF0000"/>
              </a:solidFill>
              <a:latin typeface="Arial" panose="020B0604020202020204" pitchFamily="34" charset="0"/>
              <a:ea typeface="Cambria" panose="02040503050406030204" pitchFamily="18" charset="0"/>
              <a:cs typeface="Arial" panose="020B0604020202020204" pitchFamily="34" charset="0"/>
            </a:rPr>
            <a:t>S:</a:t>
          </a:r>
          <a:r>
            <a:rPr lang="en-US" sz="18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đảm</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bảo</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tiếp</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cận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công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bằng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chăm</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sóc</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khách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hàng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minh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bạch</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C7D06706-7058-4C1A-8341-9EF3106C3229}" type="parTrans" cxnId="{FFA52172-15B4-43F1-99F6-6257C012279F}">
      <dgm:prSet/>
      <dgm:spPr/>
      <dgm:t>
        <a:bodyPr/>
        <a:lstStyle/>
        <a:p>
          <a:endParaRPr lang="en-US" sz="2000">
            <a:latin typeface="Cambria" panose="02040503050406030204" pitchFamily="18" charset="0"/>
            <a:ea typeface="Cambria" panose="02040503050406030204" pitchFamily="18" charset="0"/>
          </a:endParaRPr>
        </a:p>
      </dgm:t>
    </dgm:pt>
    <dgm:pt modelId="{C788B9B2-BF7C-4BCE-9DED-0AD8719044ED}" type="sibTrans" cxnId="{FFA52172-15B4-43F1-99F6-6257C012279F}">
      <dgm:prSet/>
      <dgm:spPr/>
      <dgm:t>
        <a:bodyPr/>
        <a:lstStyle/>
        <a:p>
          <a:endParaRPr lang="en-US" sz="2000">
            <a:latin typeface="Cambria" panose="02040503050406030204" pitchFamily="18" charset="0"/>
            <a:ea typeface="Cambria" panose="02040503050406030204" pitchFamily="18" charset="0"/>
          </a:endParaRPr>
        </a:p>
      </dgm:t>
    </dgm:pt>
    <dgm:pt modelId="{CBA294B2-2458-4321-A289-EB7DB01C89E9}">
      <dgm:prSet custT="1"/>
      <dgm:spPr/>
      <dgm:t>
        <a:bodyPr/>
        <a:lstStyle/>
        <a:p>
          <a:pPr>
            <a:buNone/>
          </a:pPr>
          <a:r>
            <a:rPr lang="vi-VN" sz="1800" b="1" dirty="0">
              <a:solidFill>
                <a:srgbClr val="FF0000"/>
              </a:solidFill>
              <a:latin typeface="Arial" panose="020B0604020202020204" pitchFamily="34" charset="0"/>
              <a:ea typeface="Cambria" panose="02040503050406030204" pitchFamily="18" charset="0"/>
              <a:cs typeface="Arial" panose="020B0604020202020204" pitchFamily="34" charset="0"/>
            </a:rPr>
            <a:t>S:</a:t>
          </a:r>
          <a:r>
            <a:rPr lang="vi-VN" sz="18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vi-VN" sz="1800" dirty="0">
              <a:latin typeface="Arial" panose="020B0604020202020204" pitchFamily="34" charset="0"/>
              <a:ea typeface="Cambria" panose="02040503050406030204" pitchFamily="18" charset="0"/>
              <a:cs typeface="Arial" panose="020B0604020202020204" pitchFamily="34" charset="0"/>
            </a:rPr>
            <a:t>hỗ trợ cộng đồng qua các chương trình CSR</a:t>
          </a:r>
        </a:p>
      </dgm:t>
    </dgm:pt>
    <dgm:pt modelId="{E471FECF-933C-4F6D-8B88-C1C962D2E174}" type="parTrans" cxnId="{13E0719C-F630-4992-8747-74658C4207A0}">
      <dgm:prSet/>
      <dgm:spPr/>
      <dgm:t>
        <a:bodyPr/>
        <a:lstStyle/>
        <a:p>
          <a:endParaRPr lang="en-US" sz="2000">
            <a:latin typeface="Cambria" panose="02040503050406030204" pitchFamily="18" charset="0"/>
            <a:ea typeface="Cambria" panose="02040503050406030204" pitchFamily="18" charset="0"/>
          </a:endParaRPr>
        </a:p>
      </dgm:t>
    </dgm:pt>
    <dgm:pt modelId="{BB0C4A16-6B41-4559-B777-BCA79B38B244}" type="sibTrans" cxnId="{13E0719C-F630-4992-8747-74658C4207A0}">
      <dgm:prSet/>
      <dgm:spPr/>
      <dgm:t>
        <a:bodyPr/>
        <a:lstStyle/>
        <a:p>
          <a:endParaRPr lang="en-US" sz="2000">
            <a:latin typeface="Cambria" panose="02040503050406030204" pitchFamily="18" charset="0"/>
            <a:ea typeface="Cambria" panose="02040503050406030204" pitchFamily="18" charset="0"/>
          </a:endParaRPr>
        </a:p>
      </dgm:t>
    </dgm:pt>
    <dgm:pt modelId="{D2B0B7BA-FD35-4BFB-9F78-DD4B4788D902}">
      <dgm:prSet custT="1"/>
      <dgm:spPr/>
      <dgm:t>
        <a:bodyPr/>
        <a:lstStyle/>
        <a:p>
          <a:pPr>
            <a:buNone/>
          </a:pPr>
          <a:r>
            <a:rPr lang="en-US" sz="1800" b="1"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8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hợp</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đồng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minh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bạch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đánh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giá</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nhà</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cung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cấp</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theo</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tiêu</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chuẩn</a:t>
          </a:r>
          <a:r>
            <a:rPr lang="en-US" sz="1800" dirty="0">
              <a:latin typeface="Arial" panose="020B0604020202020204" pitchFamily="34" charset="0"/>
              <a:ea typeface="Cambria" panose="02040503050406030204" pitchFamily="18" charset="0"/>
              <a:cs typeface="Arial" panose="020B0604020202020204" pitchFamily="34" charset="0"/>
            </a:rPr>
            <a:t> ESG</a:t>
          </a:r>
        </a:p>
      </dgm:t>
    </dgm:pt>
    <dgm:pt modelId="{2B902908-9194-45E1-ADE7-05BCAF1856DB}" type="parTrans" cxnId="{D988DCF6-06CF-4FE7-A44D-EB8BACC65F61}">
      <dgm:prSet/>
      <dgm:spPr/>
      <dgm:t>
        <a:bodyPr/>
        <a:lstStyle/>
        <a:p>
          <a:endParaRPr lang="en-US"/>
        </a:p>
      </dgm:t>
    </dgm:pt>
    <dgm:pt modelId="{637DD8D5-3F30-4241-B009-EE3E2A04E243}" type="sibTrans" cxnId="{D988DCF6-06CF-4FE7-A44D-EB8BACC65F61}">
      <dgm:prSet/>
      <dgm:spPr/>
      <dgm:t>
        <a:bodyPr/>
        <a:lstStyle/>
        <a:p>
          <a:endParaRPr lang="en-US"/>
        </a:p>
      </dgm:t>
    </dgm:pt>
    <dgm:pt modelId="{B7AF06DE-82FE-4779-8FD8-C6C38B754480}">
      <dgm:prSet custT="1"/>
      <dgm:spPr/>
      <dgm:t>
        <a:bodyPr/>
        <a:lstStyle/>
        <a:p>
          <a:pPr>
            <a:buNone/>
          </a:pPr>
          <a:r>
            <a:rPr lang="en-US" sz="1800" b="1"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800" b="1" dirty="0">
              <a:latin typeface="Arial" panose="020B0604020202020204" pitchFamily="34" charset="0"/>
              <a:ea typeface="Cambria" panose="02040503050406030204" pitchFamily="18" charset="0"/>
              <a:cs typeface="Arial" panose="020B0604020202020204" pitchFamily="34" charset="0"/>
            </a:rPr>
            <a:t>:</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hệ</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thống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kiểm</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soát</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nội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bộ</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quy</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trình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tuân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thủ</a:t>
          </a:r>
          <a:r>
            <a:rPr lang="en-US" sz="1800" dirty="0">
              <a:latin typeface="Arial" panose="020B0604020202020204" pitchFamily="34" charset="0"/>
              <a:ea typeface="Cambria" panose="02040503050406030204" pitchFamily="18" charset="0"/>
              <a:cs typeface="Arial" panose="020B0604020202020204" pitchFamily="34" charset="0"/>
            </a:rPr>
            <a:t> ESG </a:t>
          </a:r>
          <a:r>
            <a:rPr lang="en-US" sz="1800" dirty="0" err="1">
              <a:latin typeface="Arial" panose="020B0604020202020204" pitchFamily="34" charset="0"/>
              <a:ea typeface="Cambria" panose="02040503050406030204" pitchFamily="18" charset="0"/>
              <a:cs typeface="Arial" panose="020B0604020202020204" pitchFamily="34" charset="0"/>
            </a:rPr>
            <a:t>trong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vận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hành</a:t>
          </a:r>
          <a:endParaRPr lang="vi-VN" sz="1800" dirty="0">
            <a:latin typeface="Arial" panose="020B0604020202020204" pitchFamily="34" charset="0"/>
            <a:ea typeface="Cambria" panose="02040503050406030204" pitchFamily="18" charset="0"/>
            <a:cs typeface="Arial" panose="020B0604020202020204" pitchFamily="34" charset="0"/>
          </a:endParaRPr>
        </a:p>
      </dgm:t>
    </dgm:pt>
    <dgm:pt modelId="{4217163B-E5C3-4EFF-A56C-09A98DCACC95}" type="parTrans" cxnId="{9F1BA334-D71E-4CA7-9048-503A77EB4E8F}">
      <dgm:prSet/>
      <dgm:spPr/>
      <dgm:t>
        <a:bodyPr/>
        <a:lstStyle/>
        <a:p>
          <a:endParaRPr lang="en-US"/>
        </a:p>
      </dgm:t>
    </dgm:pt>
    <dgm:pt modelId="{4DF65C60-ABC2-4CB5-ADE5-0D20286B1E27}" type="sibTrans" cxnId="{9F1BA334-D71E-4CA7-9048-503A77EB4E8F}">
      <dgm:prSet/>
      <dgm:spPr/>
      <dgm:t>
        <a:bodyPr/>
        <a:lstStyle/>
        <a:p>
          <a:endParaRPr lang="en-US"/>
        </a:p>
      </dgm:t>
    </dgm:pt>
    <dgm:pt modelId="{60344599-5DB5-4949-AB63-4B7F56543964}">
      <dgm:prSet custT="1"/>
      <dgm:spPr/>
      <dgm:t>
        <a:bodyPr/>
        <a:lstStyle/>
        <a:p>
          <a:pPr>
            <a:buNone/>
          </a:pPr>
          <a:r>
            <a:rPr lang="en-US" sz="1800" b="1"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8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giám</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sát</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trách</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nhiệm</a:t>
          </a:r>
          <a:r>
            <a:rPr lang="en-US" sz="1800" dirty="0">
              <a:latin typeface="Arial" panose="020B0604020202020204" pitchFamily="34" charset="0"/>
              <a:ea typeface="Cambria" panose="02040503050406030204" pitchFamily="18" charset="0"/>
              <a:cs typeface="Arial" panose="020B0604020202020204" pitchFamily="34" charset="0"/>
            </a:rPr>
            <a:t> ESG </a:t>
          </a:r>
          <a:r>
            <a:rPr lang="en-US" sz="1800" dirty="0" err="1">
              <a:latin typeface="Arial" panose="020B0604020202020204" pitchFamily="34" charset="0"/>
              <a:ea typeface="Cambria" panose="02040503050406030204" pitchFamily="18" charset="0"/>
              <a:cs typeface="Arial" panose="020B0604020202020204" pitchFamily="34" charset="0"/>
            </a:rPr>
            <a:t>của</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bên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thứ</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ba</a:t>
          </a:r>
          <a:r>
            <a:rPr lang="en-US" sz="1800" dirty="0">
              <a:latin typeface="Arial" panose="020B0604020202020204" pitchFamily="34" charset="0"/>
              <a:ea typeface="Cambria" panose="02040503050406030204" pitchFamily="18" charset="0"/>
              <a:cs typeface="Arial" panose="020B0604020202020204" pitchFamily="34" charset="0"/>
            </a:rPr>
            <a:t> (3PL)</a:t>
          </a:r>
        </a:p>
      </dgm:t>
    </dgm:pt>
    <dgm:pt modelId="{0A9EABC1-5E6D-43CC-B61D-E031F7C97ED4}" type="parTrans" cxnId="{0CD0A48D-C752-451C-8EA6-5939B35C2F97}">
      <dgm:prSet/>
      <dgm:spPr/>
      <dgm:t>
        <a:bodyPr/>
        <a:lstStyle/>
        <a:p>
          <a:endParaRPr lang="en-US"/>
        </a:p>
      </dgm:t>
    </dgm:pt>
    <dgm:pt modelId="{E651B0E4-FDF8-47C0-AC00-BCEC84C62155}" type="sibTrans" cxnId="{0CD0A48D-C752-451C-8EA6-5939B35C2F97}">
      <dgm:prSet/>
      <dgm:spPr/>
      <dgm:t>
        <a:bodyPr/>
        <a:lstStyle/>
        <a:p>
          <a:endParaRPr lang="en-US"/>
        </a:p>
      </dgm:t>
    </dgm:pt>
    <dgm:pt modelId="{E63050E9-1B19-417B-BD3F-589A9FF4728F}">
      <dgm:prSet custT="1"/>
      <dgm:spPr/>
      <dgm:t>
        <a:bodyPr/>
        <a:lstStyle/>
        <a:p>
          <a:pPr>
            <a:buNone/>
          </a:pPr>
          <a:r>
            <a:rPr lang="en-US" sz="1800" b="1"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800" b="1" dirty="0">
              <a:latin typeface="Arial" panose="020B0604020202020204" pitchFamily="34" charset="0"/>
              <a:ea typeface="Cambria" panose="02040503050406030204" pitchFamily="18" charset="0"/>
              <a:cs typeface="Arial" panose="020B0604020202020204" pitchFamily="34" charset="0"/>
            </a:rPr>
            <a:t>:</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công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bố</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thông</a:t>
          </a:r>
          <a:r>
            <a:rPr lang="en-US" sz="1800" dirty="0">
              <a:latin typeface="Arial" panose="020B0604020202020204" pitchFamily="34" charset="0"/>
              <a:ea typeface="Cambria" panose="02040503050406030204" pitchFamily="18" charset="0"/>
              <a:cs typeface="Arial" panose="020B0604020202020204" pitchFamily="34" charset="0"/>
            </a:rPr>
            <a:t> tin </a:t>
          </a:r>
          <a:r>
            <a:rPr lang="en-US" sz="1800" dirty="0" err="1">
              <a:latin typeface="Arial" panose="020B0604020202020204" pitchFamily="34" charset="0"/>
              <a:ea typeface="Cambria" panose="02040503050406030204" pitchFamily="18" charset="0"/>
              <a:cs typeface="Arial" panose="020B0604020202020204" pitchFamily="34" charset="0"/>
            </a:rPr>
            <a:t>đúng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sự</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thật</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không</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gây</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hiểu</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nhầm</a:t>
          </a:r>
          <a:endParaRPr lang="en-US" sz="1800" dirty="0">
            <a:latin typeface="Arial" panose="020B0604020202020204" pitchFamily="34" charset="0"/>
            <a:ea typeface="Cambria" panose="02040503050406030204" pitchFamily="18" charset="0"/>
            <a:cs typeface="Arial" panose="020B0604020202020204" pitchFamily="34" charset="0"/>
          </a:endParaRPr>
        </a:p>
      </dgm:t>
    </dgm:pt>
    <dgm:pt modelId="{D249FF00-30DB-4DF8-AC10-FFE9DD438876}" type="parTrans" cxnId="{C83EC822-449E-48F0-939E-2B735828E153}">
      <dgm:prSet/>
      <dgm:spPr/>
      <dgm:t>
        <a:bodyPr/>
        <a:lstStyle/>
        <a:p>
          <a:endParaRPr lang="en-US"/>
        </a:p>
      </dgm:t>
    </dgm:pt>
    <dgm:pt modelId="{F5BEA0EC-F5D0-47A7-809C-5DEDA6A6125B}" type="sibTrans" cxnId="{C83EC822-449E-48F0-939E-2B735828E153}">
      <dgm:prSet/>
      <dgm:spPr/>
      <dgm:t>
        <a:bodyPr/>
        <a:lstStyle/>
        <a:p>
          <a:endParaRPr lang="en-US"/>
        </a:p>
      </dgm:t>
    </dgm:pt>
    <dgm:pt modelId="{9CE7A869-7288-417E-A13C-CB86E1B1DB7C}">
      <dgm:prSet custT="1"/>
      <dgm:spPr/>
      <dgm:t>
        <a:bodyPr/>
        <a:lstStyle/>
        <a:p>
          <a:pPr>
            <a:buNone/>
          </a:pPr>
          <a:r>
            <a:rPr lang="en-US" sz="1800" b="1"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800" b="1" dirty="0">
              <a:latin typeface="Arial" panose="020B0604020202020204" pitchFamily="34" charset="0"/>
              <a:ea typeface="Cambria" panose="02040503050406030204" pitchFamily="18" charset="0"/>
              <a:cs typeface="Arial" panose="020B0604020202020204" pitchFamily="34" charset="0"/>
            </a:rPr>
            <a:t>:</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tiếp</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nhận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phản</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hồi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xử</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lý</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rủi</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ro</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đạo</a:t>
          </a:r>
          <a:r>
            <a:rPr lang="en-US" sz="1800" dirty="0">
              <a:latin typeface="Arial" panose="020B0604020202020204" pitchFamily="34" charset="0"/>
              <a:ea typeface="Cambria" panose="02040503050406030204" pitchFamily="18" charset="0"/>
              <a:cs typeface="Arial" panose="020B0604020202020204" pitchFamily="34" charset="0"/>
            </a:rPr>
            <a:t> </a:t>
          </a:r>
          <a:r>
            <a:rPr lang="en-US" sz="1800" dirty="0" err="1">
              <a:latin typeface="Arial" panose="020B0604020202020204" pitchFamily="34" charset="0"/>
              <a:ea typeface="Cambria" panose="02040503050406030204" pitchFamily="18" charset="0"/>
              <a:cs typeface="Arial" panose="020B0604020202020204" pitchFamily="34" charset="0"/>
            </a:rPr>
            <a:t>đức</a:t>
          </a:r>
          <a:endParaRPr lang="vi-VN" sz="1800" dirty="0">
            <a:latin typeface="Arial" panose="020B0604020202020204" pitchFamily="34" charset="0"/>
            <a:ea typeface="Cambria" panose="02040503050406030204" pitchFamily="18" charset="0"/>
            <a:cs typeface="Arial" panose="020B0604020202020204" pitchFamily="34" charset="0"/>
          </a:endParaRPr>
        </a:p>
      </dgm:t>
    </dgm:pt>
    <dgm:pt modelId="{645C66B6-79D1-41AE-8B6D-94A456740EF3}" type="parTrans" cxnId="{F1BD1BD8-3FB0-4D2B-A4EC-61E6D1CFC038}">
      <dgm:prSet/>
      <dgm:spPr/>
      <dgm:t>
        <a:bodyPr/>
        <a:lstStyle/>
        <a:p>
          <a:endParaRPr lang="en-US"/>
        </a:p>
      </dgm:t>
    </dgm:pt>
    <dgm:pt modelId="{248141A5-611E-4BA9-BC89-74D2046ACDFF}" type="sibTrans" cxnId="{F1BD1BD8-3FB0-4D2B-A4EC-61E6D1CFC038}">
      <dgm:prSet/>
      <dgm:spPr/>
      <dgm:t>
        <a:bodyPr/>
        <a:lstStyle/>
        <a:p>
          <a:endParaRPr lang="en-US"/>
        </a:p>
      </dgm:t>
    </dgm:pt>
    <dgm:pt modelId="{D558DEC6-E528-429B-A2E6-DBEE05E3878F}" type="pres">
      <dgm:prSet presAssocID="{2C1DF9E1-FD35-44B1-A286-B6114DA53CCA}" presName="Name0" presStyleCnt="0">
        <dgm:presLayoutVars>
          <dgm:dir/>
          <dgm:animLvl val="lvl"/>
          <dgm:resizeHandles val="exact"/>
        </dgm:presLayoutVars>
      </dgm:prSet>
      <dgm:spPr/>
    </dgm:pt>
    <dgm:pt modelId="{B8A36A73-8456-4E4C-A3B8-E576ABCD6940}" type="pres">
      <dgm:prSet presAssocID="{1F2E8968-12C6-4C19-A19A-367A51E5969D}" presName="composite" presStyleCnt="0"/>
      <dgm:spPr/>
    </dgm:pt>
    <dgm:pt modelId="{EBFBE596-C842-4CD4-8E61-4E41E88D5965}" type="pres">
      <dgm:prSet presAssocID="{1F2E8968-12C6-4C19-A19A-367A51E5969D}" presName="parTx" presStyleLbl="alignNode1" presStyleIdx="0" presStyleCnt="5">
        <dgm:presLayoutVars>
          <dgm:chMax val="0"/>
          <dgm:chPref val="0"/>
          <dgm:bulletEnabled val="1"/>
        </dgm:presLayoutVars>
      </dgm:prSet>
      <dgm:spPr/>
    </dgm:pt>
    <dgm:pt modelId="{68B02E69-918D-4924-9E3D-13BCFBFD0E98}" type="pres">
      <dgm:prSet presAssocID="{1F2E8968-12C6-4C19-A19A-367A51E5969D}" presName="desTx" presStyleLbl="alignAccFollowNode1" presStyleIdx="0" presStyleCnt="5">
        <dgm:presLayoutVars>
          <dgm:bulletEnabled val="1"/>
        </dgm:presLayoutVars>
      </dgm:prSet>
      <dgm:spPr/>
    </dgm:pt>
    <dgm:pt modelId="{19969E2F-ABAB-4405-BDE1-49BAE2C844FD}" type="pres">
      <dgm:prSet presAssocID="{FF2EC2D6-5377-43D8-93F9-C80CAA7B322E}" presName="space" presStyleCnt="0"/>
      <dgm:spPr/>
    </dgm:pt>
    <dgm:pt modelId="{7B8F8E57-EA6F-4F5C-AF23-8DF9F3A7F113}" type="pres">
      <dgm:prSet presAssocID="{EF8F9D4C-9CD8-4CF8-8620-C28137CC461C}" presName="composite" presStyleCnt="0"/>
      <dgm:spPr/>
    </dgm:pt>
    <dgm:pt modelId="{0DDF798D-64B7-4A50-BDB2-782FB1E0D211}" type="pres">
      <dgm:prSet presAssocID="{EF8F9D4C-9CD8-4CF8-8620-C28137CC461C}" presName="parTx" presStyleLbl="alignNode1" presStyleIdx="1" presStyleCnt="5">
        <dgm:presLayoutVars>
          <dgm:chMax val="0"/>
          <dgm:chPref val="0"/>
          <dgm:bulletEnabled val="1"/>
        </dgm:presLayoutVars>
      </dgm:prSet>
      <dgm:spPr/>
    </dgm:pt>
    <dgm:pt modelId="{A674B4D1-D8AC-402B-B874-32FE49E38569}" type="pres">
      <dgm:prSet presAssocID="{EF8F9D4C-9CD8-4CF8-8620-C28137CC461C}" presName="desTx" presStyleLbl="alignAccFollowNode1" presStyleIdx="1" presStyleCnt="5">
        <dgm:presLayoutVars>
          <dgm:bulletEnabled val="1"/>
        </dgm:presLayoutVars>
      </dgm:prSet>
      <dgm:spPr/>
    </dgm:pt>
    <dgm:pt modelId="{25747874-11B9-43A9-8092-6520190C0CAE}" type="pres">
      <dgm:prSet presAssocID="{0DE2342C-8074-4540-9762-0D34BCBB51AB}" presName="space" presStyleCnt="0"/>
      <dgm:spPr/>
    </dgm:pt>
    <dgm:pt modelId="{C7AFAFB9-B7B2-4CE6-B369-121F3132C762}" type="pres">
      <dgm:prSet presAssocID="{5C6627E5-0489-44F4-AC55-19599F2A207A}" presName="composite" presStyleCnt="0"/>
      <dgm:spPr/>
    </dgm:pt>
    <dgm:pt modelId="{F2A76305-AB83-4749-A9E0-112DAEC646C2}" type="pres">
      <dgm:prSet presAssocID="{5C6627E5-0489-44F4-AC55-19599F2A207A}" presName="parTx" presStyleLbl="alignNode1" presStyleIdx="2" presStyleCnt="5">
        <dgm:presLayoutVars>
          <dgm:chMax val="0"/>
          <dgm:chPref val="0"/>
          <dgm:bulletEnabled val="1"/>
        </dgm:presLayoutVars>
      </dgm:prSet>
      <dgm:spPr/>
    </dgm:pt>
    <dgm:pt modelId="{DC330CCB-BA1D-444B-8946-4940D831E31C}" type="pres">
      <dgm:prSet presAssocID="{5C6627E5-0489-44F4-AC55-19599F2A207A}" presName="desTx" presStyleLbl="alignAccFollowNode1" presStyleIdx="2" presStyleCnt="5">
        <dgm:presLayoutVars>
          <dgm:bulletEnabled val="1"/>
        </dgm:presLayoutVars>
      </dgm:prSet>
      <dgm:spPr/>
    </dgm:pt>
    <dgm:pt modelId="{A0CEA77A-0713-4650-B13C-D21DB4FE742A}" type="pres">
      <dgm:prSet presAssocID="{2A29AB30-B7B7-4C72-8647-674BFD2F2B4B}" presName="space" presStyleCnt="0"/>
      <dgm:spPr/>
    </dgm:pt>
    <dgm:pt modelId="{CD0FD447-CB16-4386-8E00-E7FE7B36727C}" type="pres">
      <dgm:prSet presAssocID="{0D08DF5B-D786-4B36-B911-39BDA23AFEE2}" presName="composite" presStyleCnt="0"/>
      <dgm:spPr/>
    </dgm:pt>
    <dgm:pt modelId="{ED72FE2C-790E-43AB-A06D-064150C1666D}" type="pres">
      <dgm:prSet presAssocID="{0D08DF5B-D786-4B36-B911-39BDA23AFEE2}" presName="parTx" presStyleLbl="alignNode1" presStyleIdx="3" presStyleCnt="5">
        <dgm:presLayoutVars>
          <dgm:chMax val="0"/>
          <dgm:chPref val="0"/>
          <dgm:bulletEnabled val="1"/>
        </dgm:presLayoutVars>
      </dgm:prSet>
      <dgm:spPr/>
    </dgm:pt>
    <dgm:pt modelId="{0B16E90E-AEC0-4F13-9B0C-235A991D882E}" type="pres">
      <dgm:prSet presAssocID="{0D08DF5B-D786-4B36-B911-39BDA23AFEE2}" presName="desTx" presStyleLbl="alignAccFollowNode1" presStyleIdx="3" presStyleCnt="5">
        <dgm:presLayoutVars>
          <dgm:bulletEnabled val="1"/>
        </dgm:presLayoutVars>
      </dgm:prSet>
      <dgm:spPr/>
    </dgm:pt>
    <dgm:pt modelId="{38EBDB09-DA4B-47D7-A2E1-566F040E0063}" type="pres">
      <dgm:prSet presAssocID="{0367D425-96FE-415B-97D1-1AA8B9D0A3C2}" presName="space" presStyleCnt="0"/>
      <dgm:spPr/>
    </dgm:pt>
    <dgm:pt modelId="{07FDE753-0343-4481-9670-FDA559B6B4CB}" type="pres">
      <dgm:prSet presAssocID="{31EB3119-FB0F-46C7-B0BD-BBEEA68295C0}" presName="composite" presStyleCnt="0"/>
      <dgm:spPr/>
    </dgm:pt>
    <dgm:pt modelId="{3D5D07D6-9BD2-467C-9BF5-1363282E8F0E}" type="pres">
      <dgm:prSet presAssocID="{31EB3119-FB0F-46C7-B0BD-BBEEA68295C0}" presName="parTx" presStyleLbl="alignNode1" presStyleIdx="4" presStyleCnt="5">
        <dgm:presLayoutVars>
          <dgm:chMax val="0"/>
          <dgm:chPref val="0"/>
          <dgm:bulletEnabled val="1"/>
        </dgm:presLayoutVars>
      </dgm:prSet>
      <dgm:spPr/>
    </dgm:pt>
    <dgm:pt modelId="{ED23CBA9-B754-42C9-9662-9A57F2C97826}" type="pres">
      <dgm:prSet presAssocID="{31EB3119-FB0F-46C7-B0BD-BBEEA68295C0}" presName="desTx" presStyleLbl="alignAccFollowNode1" presStyleIdx="4" presStyleCnt="5">
        <dgm:presLayoutVars>
          <dgm:bulletEnabled val="1"/>
        </dgm:presLayoutVars>
      </dgm:prSet>
      <dgm:spPr/>
    </dgm:pt>
  </dgm:ptLst>
  <dgm:cxnLst>
    <dgm:cxn modelId="{43FCE219-D499-448F-ABEA-ED4F9A2BE4FC}" type="presOf" srcId="{E82516A2-35A7-4427-BCEC-06599BC02F10}" destId="{0B16E90E-AEC0-4F13-9B0C-235A991D882E}" srcOrd="0" destOrd="1" presId="urn:microsoft.com/office/officeart/2005/8/layout/hList1"/>
    <dgm:cxn modelId="{63C2F919-0D2B-46F7-9C80-C2CA64CD563C}" type="presOf" srcId="{EEC54431-26B3-499D-8D34-F0C906E7E55C}" destId="{A674B4D1-D8AC-402B-B874-32FE49E38569}" srcOrd="0" destOrd="0" presId="urn:microsoft.com/office/officeart/2005/8/layout/hList1"/>
    <dgm:cxn modelId="{C83EC822-449E-48F0-939E-2B735828E153}" srcId="{0D08DF5B-D786-4B36-B911-39BDA23AFEE2}" destId="{E63050E9-1B19-417B-BD3F-589A9FF4728F}" srcOrd="2" destOrd="0" parTransId="{D249FF00-30DB-4DF8-AC10-FFE9DD438876}" sibTransId="{F5BEA0EC-F5D0-47A7-809C-5DEDA6A6125B}"/>
    <dgm:cxn modelId="{6AD9DD24-96A0-4843-8C36-F95A46EAECFB}" type="presOf" srcId="{92EE8E7A-CA7E-4FA5-ADE4-6B044023EC92}" destId="{ED23CBA9-B754-42C9-9662-9A57F2C97826}" srcOrd="0" destOrd="0" presId="urn:microsoft.com/office/officeart/2005/8/layout/hList1"/>
    <dgm:cxn modelId="{D2F0372B-8B1F-41DF-A6F1-0DD4BACF0D5A}" srcId="{5C6627E5-0489-44F4-AC55-19599F2A207A}" destId="{3CEA6324-5779-4202-B460-2BA8E14AB22A}" srcOrd="1" destOrd="0" parTransId="{6CA68E8F-FFEF-40B0-AA47-143E7C72F472}" sibTransId="{C28C5895-8989-46CD-BDBE-60FBC4B0799E}"/>
    <dgm:cxn modelId="{285A3231-ED4D-4235-BDB0-E3E1A0E8A6DA}" srcId="{EF8F9D4C-9CD8-4CF8-8620-C28137CC461C}" destId="{EEC54431-26B3-499D-8D34-F0C906E7E55C}" srcOrd="0" destOrd="0" parTransId="{4E10578C-BDAE-4B3A-8F3A-CBDDAF51CC79}" sibTransId="{8D915908-381B-49E0-8E3B-F95C7905E495}"/>
    <dgm:cxn modelId="{9F1BA334-D71E-4CA7-9048-503A77EB4E8F}" srcId="{EF8F9D4C-9CD8-4CF8-8620-C28137CC461C}" destId="{B7AF06DE-82FE-4779-8FD8-C6C38B754480}" srcOrd="2" destOrd="0" parTransId="{4217163B-E5C3-4EFF-A56C-09A98DCACC95}" sibTransId="{4DF65C60-ABC2-4CB5-ADE5-0D20286B1E27}"/>
    <dgm:cxn modelId="{885D533B-A3D4-47C2-B484-E44CCC2B2B84}" type="presOf" srcId="{9CE7A869-7288-417E-A13C-CB86E1B1DB7C}" destId="{ED23CBA9-B754-42C9-9662-9A57F2C97826}" srcOrd="0" destOrd="2" presId="urn:microsoft.com/office/officeart/2005/8/layout/hList1"/>
    <dgm:cxn modelId="{B9EAE25F-0E91-47BC-BB9F-D15C280C9108}" type="presOf" srcId="{699AFEEE-B039-4E09-A564-F47848FAA1DA}" destId="{68B02E69-918D-4924-9E3D-13BCFBFD0E98}" srcOrd="0" destOrd="1" presId="urn:microsoft.com/office/officeart/2005/8/layout/hList1"/>
    <dgm:cxn modelId="{2CF9A943-1399-41DA-BBA4-409D4EBC2A79}" type="presOf" srcId="{2C1DF9E1-FD35-44B1-A286-B6114DA53CCA}" destId="{D558DEC6-E528-429B-A2E6-DBEE05E3878F}" srcOrd="0" destOrd="0" presId="urn:microsoft.com/office/officeart/2005/8/layout/hList1"/>
    <dgm:cxn modelId="{6EDC6645-01BB-4EC1-90EC-5A7A765FDC6B}" type="presOf" srcId="{C2B8C2B1-043B-4398-B355-E07A88F63748}" destId="{DC330CCB-BA1D-444B-8946-4940D831E31C}" srcOrd="0" destOrd="0" presId="urn:microsoft.com/office/officeart/2005/8/layout/hList1"/>
    <dgm:cxn modelId="{8B1E0748-35DE-4DF6-B397-EAFCED961518}" type="presOf" srcId="{1F2E8968-12C6-4C19-A19A-367A51E5969D}" destId="{EBFBE596-C842-4CD4-8E61-4E41E88D5965}" srcOrd="0" destOrd="0" presId="urn:microsoft.com/office/officeart/2005/8/layout/hList1"/>
    <dgm:cxn modelId="{CD733568-D6BB-4C35-B631-7AD53D7EAD4A}" type="presOf" srcId="{3CEA6324-5779-4202-B460-2BA8E14AB22A}" destId="{DC330CCB-BA1D-444B-8946-4940D831E31C}" srcOrd="0" destOrd="1" presId="urn:microsoft.com/office/officeart/2005/8/layout/hList1"/>
    <dgm:cxn modelId="{0BB01B6E-C954-4228-BAF6-B69019BA6872}" srcId="{1F2E8968-12C6-4C19-A19A-367A51E5969D}" destId="{BC28B86D-3A52-4318-97EC-15CDB87866DA}" srcOrd="0" destOrd="0" parTransId="{274FD600-6649-49EE-97EB-EAA51B2666A3}" sibTransId="{6C59DA59-D909-4CB0-95E1-38A610DC499F}"/>
    <dgm:cxn modelId="{D38DED50-D3F2-4E11-A918-4B5366E5E69C}" srcId="{2C1DF9E1-FD35-44B1-A286-B6114DA53CCA}" destId="{31EB3119-FB0F-46C7-B0BD-BBEEA68295C0}" srcOrd="4" destOrd="0" parTransId="{15294285-76B1-4BDC-9092-0FBAD3DF7C87}" sibTransId="{D2EA3BFC-1DEA-43B4-81E7-4A2C53C8AFA1}"/>
    <dgm:cxn modelId="{6D719F71-97B1-4706-93CD-D929CEFED7BF}" srcId="{2C1DF9E1-FD35-44B1-A286-B6114DA53CCA}" destId="{EF8F9D4C-9CD8-4CF8-8620-C28137CC461C}" srcOrd="1" destOrd="0" parTransId="{3D9027EB-EB9E-407A-95CE-361CE892605B}" sibTransId="{0DE2342C-8074-4540-9762-0D34BCBB51AB}"/>
    <dgm:cxn modelId="{FFA52172-15B4-43F1-99F6-6257C012279F}" srcId="{0D08DF5B-D786-4B36-B911-39BDA23AFEE2}" destId="{E82516A2-35A7-4427-BCEC-06599BC02F10}" srcOrd="1" destOrd="0" parTransId="{C7D06706-7058-4C1A-8341-9EF3106C3229}" sibTransId="{C788B9B2-BF7C-4BCE-9DED-0AD8719044ED}"/>
    <dgm:cxn modelId="{AC28C073-F14B-4AFF-A97B-5F27DB259867}" type="presOf" srcId="{60344599-5DB5-4949-AB63-4B7F56543964}" destId="{DC330CCB-BA1D-444B-8946-4940D831E31C}" srcOrd="0" destOrd="2" presId="urn:microsoft.com/office/officeart/2005/8/layout/hList1"/>
    <dgm:cxn modelId="{216EF454-67D3-4FC1-82A6-932679D6A857}" srcId="{2C1DF9E1-FD35-44B1-A286-B6114DA53CCA}" destId="{0D08DF5B-D786-4B36-B911-39BDA23AFEE2}" srcOrd="3" destOrd="0" parTransId="{9D0A7460-CDB2-4C63-BA3B-690EDD1B2FD7}" sibTransId="{0367D425-96FE-415B-97D1-1AA8B9D0A3C2}"/>
    <dgm:cxn modelId="{9E51F758-E656-42BC-9000-9F7333B8E7F5}" srcId="{2C1DF9E1-FD35-44B1-A286-B6114DA53CCA}" destId="{1F2E8968-12C6-4C19-A19A-367A51E5969D}" srcOrd="0" destOrd="0" parTransId="{28D8D136-A6FA-44A1-9951-CA48D0E8BA96}" sibTransId="{FF2EC2D6-5377-43D8-93F9-C80CAA7B322E}"/>
    <dgm:cxn modelId="{55DBDA7E-0EDD-438D-B130-0D2460FE8417}" srcId="{2C1DF9E1-FD35-44B1-A286-B6114DA53CCA}" destId="{5C6627E5-0489-44F4-AC55-19599F2A207A}" srcOrd="2" destOrd="0" parTransId="{06900C4E-36BE-4019-B4A6-47D3BDC92DE8}" sibTransId="{2A29AB30-B7B7-4C72-8647-674BFD2F2B4B}"/>
    <dgm:cxn modelId="{BE023381-D571-4C3C-A4A5-B4A51D68F110}" type="presOf" srcId="{EF8F9D4C-9CD8-4CF8-8620-C28137CC461C}" destId="{0DDF798D-64B7-4A50-BDB2-782FB1E0D211}" srcOrd="0" destOrd="0" presId="urn:microsoft.com/office/officeart/2005/8/layout/hList1"/>
    <dgm:cxn modelId="{0CD0A48D-C752-451C-8EA6-5939B35C2F97}" srcId="{5C6627E5-0489-44F4-AC55-19599F2A207A}" destId="{60344599-5DB5-4949-AB63-4B7F56543964}" srcOrd="2" destOrd="0" parTransId="{0A9EABC1-5E6D-43CC-B61D-E031F7C97ED4}" sibTransId="{E651B0E4-FDF8-47C0-AC00-BCEC84C62155}"/>
    <dgm:cxn modelId="{BF48098E-39D7-4EBA-B18D-772F8383408D}" type="presOf" srcId="{B7AF06DE-82FE-4779-8FD8-C6C38B754480}" destId="{A674B4D1-D8AC-402B-B874-32FE49E38569}" srcOrd="0" destOrd="2" presId="urn:microsoft.com/office/officeart/2005/8/layout/hList1"/>
    <dgm:cxn modelId="{4850EF8E-0F42-49CE-A297-267083EC9006}" srcId="{EF8F9D4C-9CD8-4CF8-8620-C28137CC461C}" destId="{904A4095-7D53-4F0C-B816-190BCF3CD7EA}" srcOrd="1" destOrd="0" parTransId="{2A75864D-4A6C-4610-8B4A-33A4B9996E0B}" sibTransId="{2844EC71-9AE6-46BF-9839-181806C7FA81}"/>
    <dgm:cxn modelId="{E8D8428F-E3D3-4EE3-8E3D-6A462BA8C333}" srcId="{31EB3119-FB0F-46C7-B0BD-BBEEA68295C0}" destId="{92EE8E7A-CA7E-4FA5-ADE4-6B044023EC92}" srcOrd="0" destOrd="0" parTransId="{9A178ADD-E530-4FC1-9D99-DF524A3094FB}" sibTransId="{E92A0037-2442-41B3-97E1-336F87CE6DEE}"/>
    <dgm:cxn modelId="{666EC88F-08AA-4B8C-A8F9-F69DF9676620}" srcId="{5C6627E5-0489-44F4-AC55-19599F2A207A}" destId="{C2B8C2B1-043B-4398-B355-E07A88F63748}" srcOrd="0" destOrd="0" parTransId="{318CD329-9A6F-4A73-B7B7-FDA6CCB26A35}" sibTransId="{5AE940FB-E258-4D3C-9D15-35317B219F81}"/>
    <dgm:cxn modelId="{82E76890-F5A3-468C-8C2E-BCF6EA994588}" type="presOf" srcId="{5C6627E5-0489-44F4-AC55-19599F2A207A}" destId="{F2A76305-AB83-4749-A9E0-112DAEC646C2}" srcOrd="0" destOrd="0" presId="urn:microsoft.com/office/officeart/2005/8/layout/hList1"/>
    <dgm:cxn modelId="{E4526B95-09DF-412C-9185-1899DB8C41E0}" type="presOf" srcId="{904A4095-7D53-4F0C-B816-190BCF3CD7EA}" destId="{A674B4D1-D8AC-402B-B874-32FE49E38569}" srcOrd="0" destOrd="1" presId="urn:microsoft.com/office/officeart/2005/8/layout/hList1"/>
    <dgm:cxn modelId="{D52FD89A-E66A-4C3F-BA26-58E5BF416AC7}" srcId="{0D08DF5B-D786-4B36-B911-39BDA23AFEE2}" destId="{4A594784-C72E-4C62-AE75-04C8D801C261}" srcOrd="0" destOrd="0" parTransId="{2B010A17-5E9F-442E-BF4A-170F9498B2ED}" sibTransId="{E02B8FA4-731C-45BB-A8B7-032028A61004}"/>
    <dgm:cxn modelId="{13E0719C-F630-4992-8747-74658C4207A0}" srcId="{31EB3119-FB0F-46C7-B0BD-BBEEA68295C0}" destId="{CBA294B2-2458-4321-A289-EB7DB01C89E9}" srcOrd="1" destOrd="0" parTransId="{E471FECF-933C-4F6D-8B88-C1C962D2E174}" sibTransId="{BB0C4A16-6B41-4559-B777-BCA79B38B244}"/>
    <dgm:cxn modelId="{6AC32B9E-E363-4960-B276-4D3B29F31BB9}" type="presOf" srcId="{BC28B86D-3A52-4318-97EC-15CDB87866DA}" destId="{68B02E69-918D-4924-9E3D-13BCFBFD0E98}" srcOrd="0" destOrd="0" presId="urn:microsoft.com/office/officeart/2005/8/layout/hList1"/>
    <dgm:cxn modelId="{5B847EB3-8072-4EE8-9C28-CC8CA48AB6E8}" type="presOf" srcId="{4A594784-C72E-4C62-AE75-04C8D801C261}" destId="{0B16E90E-AEC0-4F13-9B0C-235A991D882E}" srcOrd="0" destOrd="0" presId="urn:microsoft.com/office/officeart/2005/8/layout/hList1"/>
    <dgm:cxn modelId="{F89C01B7-55F2-45BC-81FC-4800B7781C37}" srcId="{1F2E8968-12C6-4C19-A19A-367A51E5969D}" destId="{699AFEEE-B039-4E09-A564-F47848FAA1DA}" srcOrd="1" destOrd="0" parTransId="{6901E8B2-34E8-4EC1-974A-2CFCEB00308E}" sibTransId="{140056EF-4ABB-439F-A95A-6C66BB928BC8}"/>
    <dgm:cxn modelId="{4C4F1EC4-2E30-42E3-8EE5-2F9A231F86BB}" type="presOf" srcId="{0D08DF5B-D786-4B36-B911-39BDA23AFEE2}" destId="{ED72FE2C-790E-43AB-A06D-064150C1666D}" srcOrd="0" destOrd="0" presId="urn:microsoft.com/office/officeart/2005/8/layout/hList1"/>
    <dgm:cxn modelId="{A4A274D0-6C0A-4298-BEEE-2E256FBA5B22}" type="presOf" srcId="{E63050E9-1B19-417B-BD3F-589A9FF4728F}" destId="{0B16E90E-AEC0-4F13-9B0C-235A991D882E}" srcOrd="0" destOrd="2" presId="urn:microsoft.com/office/officeart/2005/8/layout/hList1"/>
    <dgm:cxn modelId="{F1BD1BD8-3FB0-4D2B-A4EC-61E6D1CFC038}" srcId="{31EB3119-FB0F-46C7-B0BD-BBEEA68295C0}" destId="{9CE7A869-7288-417E-A13C-CB86E1B1DB7C}" srcOrd="2" destOrd="0" parTransId="{645C66B6-79D1-41AE-8B6D-94A456740EF3}" sibTransId="{248141A5-611E-4BA9-BC89-74D2046ACDFF}"/>
    <dgm:cxn modelId="{D324C0DA-4317-44B8-87DD-B8E6A92C6BF2}" type="presOf" srcId="{31EB3119-FB0F-46C7-B0BD-BBEEA68295C0}" destId="{3D5D07D6-9BD2-467C-9BF5-1363282E8F0E}" srcOrd="0" destOrd="0" presId="urn:microsoft.com/office/officeart/2005/8/layout/hList1"/>
    <dgm:cxn modelId="{11B3B1E5-F744-498F-8607-5DEA137641B4}" type="presOf" srcId="{CBA294B2-2458-4321-A289-EB7DB01C89E9}" destId="{ED23CBA9-B754-42C9-9662-9A57F2C97826}" srcOrd="0" destOrd="1" presId="urn:microsoft.com/office/officeart/2005/8/layout/hList1"/>
    <dgm:cxn modelId="{D988DCF6-06CF-4FE7-A44D-EB8BACC65F61}" srcId="{1F2E8968-12C6-4C19-A19A-367A51E5969D}" destId="{D2B0B7BA-FD35-4BFB-9F78-DD4B4788D902}" srcOrd="2" destOrd="0" parTransId="{2B902908-9194-45E1-ADE7-05BCAF1856DB}" sibTransId="{637DD8D5-3F30-4241-B009-EE3E2A04E243}"/>
    <dgm:cxn modelId="{E0977BFE-E72A-4FDF-A9D0-C9F55BC0088D}" type="presOf" srcId="{D2B0B7BA-FD35-4BFB-9F78-DD4B4788D902}" destId="{68B02E69-918D-4924-9E3D-13BCFBFD0E98}" srcOrd="0" destOrd="2" presId="urn:microsoft.com/office/officeart/2005/8/layout/hList1"/>
    <dgm:cxn modelId="{22D87E3A-8714-4F55-BF8D-87CA16D3A73F}" type="presParOf" srcId="{D558DEC6-E528-429B-A2E6-DBEE05E3878F}" destId="{B8A36A73-8456-4E4C-A3B8-E576ABCD6940}" srcOrd="0" destOrd="0" presId="urn:microsoft.com/office/officeart/2005/8/layout/hList1"/>
    <dgm:cxn modelId="{A24CA3E8-61C1-468F-A3B5-78A418976613}" type="presParOf" srcId="{B8A36A73-8456-4E4C-A3B8-E576ABCD6940}" destId="{EBFBE596-C842-4CD4-8E61-4E41E88D5965}" srcOrd="0" destOrd="0" presId="urn:microsoft.com/office/officeart/2005/8/layout/hList1"/>
    <dgm:cxn modelId="{BF6FF1FA-7832-4225-91B4-AC5CA00B454F}" type="presParOf" srcId="{B8A36A73-8456-4E4C-A3B8-E576ABCD6940}" destId="{68B02E69-918D-4924-9E3D-13BCFBFD0E98}" srcOrd="1" destOrd="0" presId="urn:microsoft.com/office/officeart/2005/8/layout/hList1"/>
    <dgm:cxn modelId="{C4696200-4C2E-404E-B0FC-F7C57DEB40BE}" type="presParOf" srcId="{D558DEC6-E528-429B-A2E6-DBEE05E3878F}" destId="{19969E2F-ABAB-4405-BDE1-49BAE2C844FD}" srcOrd="1" destOrd="0" presId="urn:microsoft.com/office/officeart/2005/8/layout/hList1"/>
    <dgm:cxn modelId="{695A4F07-A874-48CC-A41D-DC9D192F39B6}" type="presParOf" srcId="{D558DEC6-E528-429B-A2E6-DBEE05E3878F}" destId="{7B8F8E57-EA6F-4F5C-AF23-8DF9F3A7F113}" srcOrd="2" destOrd="0" presId="urn:microsoft.com/office/officeart/2005/8/layout/hList1"/>
    <dgm:cxn modelId="{C5CB4403-0FD6-4FFE-B2FD-B60D99EB4EBF}" type="presParOf" srcId="{7B8F8E57-EA6F-4F5C-AF23-8DF9F3A7F113}" destId="{0DDF798D-64B7-4A50-BDB2-782FB1E0D211}" srcOrd="0" destOrd="0" presId="urn:microsoft.com/office/officeart/2005/8/layout/hList1"/>
    <dgm:cxn modelId="{8099B0A5-6035-41B0-845C-B4EBD5713231}" type="presParOf" srcId="{7B8F8E57-EA6F-4F5C-AF23-8DF9F3A7F113}" destId="{A674B4D1-D8AC-402B-B874-32FE49E38569}" srcOrd="1" destOrd="0" presId="urn:microsoft.com/office/officeart/2005/8/layout/hList1"/>
    <dgm:cxn modelId="{D9E199D2-4088-40BC-A35B-916213E50E79}" type="presParOf" srcId="{D558DEC6-E528-429B-A2E6-DBEE05E3878F}" destId="{25747874-11B9-43A9-8092-6520190C0CAE}" srcOrd="3" destOrd="0" presId="urn:microsoft.com/office/officeart/2005/8/layout/hList1"/>
    <dgm:cxn modelId="{5D866F06-602F-430F-AE67-8870D9358816}" type="presParOf" srcId="{D558DEC6-E528-429B-A2E6-DBEE05E3878F}" destId="{C7AFAFB9-B7B2-4CE6-B369-121F3132C762}" srcOrd="4" destOrd="0" presId="urn:microsoft.com/office/officeart/2005/8/layout/hList1"/>
    <dgm:cxn modelId="{B1190FC7-7C35-43D1-BF8C-F2BEDF033AC6}" type="presParOf" srcId="{C7AFAFB9-B7B2-4CE6-B369-121F3132C762}" destId="{F2A76305-AB83-4749-A9E0-112DAEC646C2}" srcOrd="0" destOrd="0" presId="urn:microsoft.com/office/officeart/2005/8/layout/hList1"/>
    <dgm:cxn modelId="{3C1DAE2C-186B-4B74-A5BB-FEC4BE9C32FC}" type="presParOf" srcId="{C7AFAFB9-B7B2-4CE6-B369-121F3132C762}" destId="{DC330CCB-BA1D-444B-8946-4940D831E31C}" srcOrd="1" destOrd="0" presId="urn:microsoft.com/office/officeart/2005/8/layout/hList1"/>
    <dgm:cxn modelId="{EFB126D6-D5E6-4746-A8E1-A20371A37E39}" type="presParOf" srcId="{D558DEC6-E528-429B-A2E6-DBEE05E3878F}" destId="{A0CEA77A-0713-4650-B13C-D21DB4FE742A}" srcOrd="5" destOrd="0" presId="urn:microsoft.com/office/officeart/2005/8/layout/hList1"/>
    <dgm:cxn modelId="{2CE9F888-3E2F-48AD-862E-B5C9079EA265}" type="presParOf" srcId="{D558DEC6-E528-429B-A2E6-DBEE05E3878F}" destId="{CD0FD447-CB16-4386-8E00-E7FE7B36727C}" srcOrd="6" destOrd="0" presId="urn:microsoft.com/office/officeart/2005/8/layout/hList1"/>
    <dgm:cxn modelId="{D8C1AC04-93D4-4A29-B9E4-3F5A57504E8D}" type="presParOf" srcId="{CD0FD447-CB16-4386-8E00-E7FE7B36727C}" destId="{ED72FE2C-790E-43AB-A06D-064150C1666D}" srcOrd="0" destOrd="0" presId="urn:microsoft.com/office/officeart/2005/8/layout/hList1"/>
    <dgm:cxn modelId="{70F57196-0B12-4B7E-90A8-2C66B34AD118}" type="presParOf" srcId="{CD0FD447-CB16-4386-8E00-E7FE7B36727C}" destId="{0B16E90E-AEC0-4F13-9B0C-235A991D882E}" srcOrd="1" destOrd="0" presId="urn:microsoft.com/office/officeart/2005/8/layout/hList1"/>
    <dgm:cxn modelId="{E865A470-2C87-4A7A-AAC9-60340FD9D00C}" type="presParOf" srcId="{D558DEC6-E528-429B-A2E6-DBEE05E3878F}" destId="{38EBDB09-DA4B-47D7-A2E1-566F040E0063}" srcOrd="7" destOrd="0" presId="urn:microsoft.com/office/officeart/2005/8/layout/hList1"/>
    <dgm:cxn modelId="{E531C4A5-C19E-4137-838F-6CBB7F19248A}" type="presParOf" srcId="{D558DEC6-E528-429B-A2E6-DBEE05E3878F}" destId="{07FDE753-0343-4481-9670-FDA559B6B4CB}" srcOrd="8" destOrd="0" presId="urn:microsoft.com/office/officeart/2005/8/layout/hList1"/>
    <dgm:cxn modelId="{BED83D8A-EFEE-40A9-A68B-4AB43B3201BB}" type="presParOf" srcId="{07FDE753-0343-4481-9670-FDA559B6B4CB}" destId="{3D5D07D6-9BD2-467C-9BF5-1363282E8F0E}" srcOrd="0" destOrd="0" presId="urn:microsoft.com/office/officeart/2005/8/layout/hList1"/>
    <dgm:cxn modelId="{F67DB82E-7D98-41AA-B762-488AE64A95F4}" type="presParOf" srcId="{07FDE753-0343-4481-9670-FDA559B6B4CB}" destId="{ED23CBA9-B754-42C9-9662-9A57F2C9782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7AC49178-8FE8-AA49-8A06-93330D07F273}" type="doc">
      <dgm:prSet loTypeId="urn:microsoft.com/office/officeart/2005/8/layout/process2" loCatId="process" qsTypeId="urn:microsoft.com/office/officeart/2005/8/quickstyle/simple2" qsCatId="simple" csTypeId="urn:microsoft.com/office/officeart/2005/8/colors/accent6_1" csCatId="accent6"/>
      <dgm:spPr/>
      <dgm:t>
        <a:bodyPr/>
        <a:lstStyle/>
        <a:p>
          <a:endParaRPr lang="en-US"/>
        </a:p>
      </dgm:t>
    </dgm:pt>
    <dgm:pt modelId="{0D22267A-2F15-3144-837B-8FE1D8AB31CF}">
      <dgm:prSet custT="1"/>
      <dgm:spPr>
        <a:xfrm>
          <a:off x="284508" y="2197"/>
          <a:ext cx="3120163"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ln>
        <a:effectLst>
          <a:outerShdw blurRad="40000" dist="20000" dir="5400000" rotWithShape="0">
            <a:srgbClr val="000000">
              <a:alpha val="38000"/>
            </a:srgbClr>
          </a:outerShdw>
        </a:effectLst>
      </dgm:spPr>
      <dgm:t>
        <a:bodyPr/>
        <a:lstStyle/>
        <a:p>
          <a:pPr>
            <a:buNone/>
          </a:pPr>
          <a:r>
            <a:rPr lang="vi-VN" sz="1800" b="0" i="0">
              <a:solidFill>
                <a:srgbClr val="000000">
                  <a:hueOff val="0"/>
                  <a:satOff val="0"/>
                  <a:lumOff val="0"/>
                  <a:alphaOff val="0"/>
                </a:srgbClr>
              </a:solidFill>
              <a:latin typeface="+mn-lt"/>
              <a:ea typeface="+mn-ea"/>
              <a:cs typeface="+mn-cs"/>
            </a:rPr>
            <a:t>Xác định các nhóm stakeholder liên quan</a:t>
          </a:r>
          <a:endParaRPr lang="en-VN" sz="1800">
            <a:solidFill>
              <a:srgbClr val="000000">
                <a:hueOff val="0"/>
                <a:satOff val="0"/>
                <a:lumOff val="0"/>
                <a:alphaOff val="0"/>
              </a:srgbClr>
            </a:solidFill>
            <a:latin typeface="+mn-lt"/>
            <a:ea typeface="+mn-ea"/>
            <a:cs typeface="+mn-cs"/>
          </a:endParaRPr>
        </a:p>
      </dgm:t>
    </dgm:pt>
    <dgm:pt modelId="{CBEE64A8-7C92-0344-9274-EC501EFD5938}" type="parTrans" cxnId="{2FF73945-3660-EF4C-AC38-94AA65CEF9FE}">
      <dgm:prSet/>
      <dgm:spPr/>
      <dgm:t>
        <a:bodyPr/>
        <a:lstStyle/>
        <a:p>
          <a:endParaRPr lang="en-US" sz="1800">
            <a:latin typeface="+mn-lt"/>
          </a:endParaRPr>
        </a:p>
      </dgm:t>
    </dgm:pt>
    <dgm:pt modelId="{1AECD164-C596-8B4E-8581-504CA0E02CAE}" type="sibTrans" cxnId="{2FF73945-3660-EF4C-AC38-94AA65CEF9FE}">
      <dgm:prSet custT="1"/>
      <dgm:spPr>
        <a:xfrm rot="5400000">
          <a:off x="1691336" y="839987"/>
          <a:ext cx="306508" cy="367810"/>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gm:spPr>
      <dgm:t>
        <a:bodyPr/>
        <a:lstStyle/>
        <a:p>
          <a:pPr>
            <a:buNone/>
          </a:pPr>
          <a:endParaRPr lang="en-US" sz="1800">
            <a:solidFill>
              <a:srgbClr val="000000">
                <a:hueOff val="0"/>
                <a:satOff val="0"/>
                <a:lumOff val="0"/>
                <a:alphaOff val="0"/>
              </a:srgbClr>
            </a:solidFill>
            <a:latin typeface="+mn-lt"/>
            <a:ea typeface="+mn-ea"/>
            <a:cs typeface="+mn-cs"/>
          </a:endParaRPr>
        </a:p>
      </dgm:t>
    </dgm:pt>
    <dgm:pt modelId="{DE2E5A2C-9B85-0642-9131-7C83CADAB752}">
      <dgm:prSet custT="1"/>
      <dgm:spPr>
        <a:xfrm>
          <a:off x="284508" y="1228232"/>
          <a:ext cx="3120163"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ln>
        <a:effectLst>
          <a:outerShdw blurRad="40000" dist="20000" dir="5400000" rotWithShape="0">
            <a:srgbClr val="000000">
              <a:alpha val="38000"/>
            </a:srgbClr>
          </a:outerShdw>
        </a:effectLst>
      </dgm:spPr>
      <dgm:t>
        <a:bodyPr/>
        <a:lstStyle/>
        <a:p>
          <a:pPr>
            <a:buNone/>
          </a:pPr>
          <a:r>
            <a:rPr lang="vi-VN" sz="1800" b="0" i="0" dirty="0">
              <a:solidFill>
                <a:srgbClr val="000000">
                  <a:hueOff val="0"/>
                  <a:satOff val="0"/>
                  <a:lumOff val="0"/>
                  <a:alphaOff val="0"/>
                </a:srgbClr>
              </a:solidFill>
              <a:latin typeface="+mn-lt"/>
              <a:ea typeface="+mn-ea"/>
              <a:cs typeface="+mn-cs"/>
            </a:rPr>
            <a:t>Thiết lập kênh đối thoại đa chiều</a:t>
          </a:r>
          <a:endParaRPr lang="en-VN" sz="1800" dirty="0">
            <a:solidFill>
              <a:srgbClr val="000000">
                <a:hueOff val="0"/>
                <a:satOff val="0"/>
                <a:lumOff val="0"/>
                <a:alphaOff val="0"/>
              </a:srgbClr>
            </a:solidFill>
            <a:latin typeface="+mn-lt"/>
            <a:ea typeface="+mn-ea"/>
            <a:cs typeface="+mn-cs"/>
          </a:endParaRPr>
        </a:p>
      </dgm:t>
    </dgm:pt>
    <dgm:pt modelId="{C88B89BC-12BA-D648-A9B8-50DED8952F71}" type="parTrans" cxnId="{D9360893-4B45-CB48-B388-A94B9BE6A602}">
      <dgm:prSet/>
      <dgm:spPr/>
      <dgm:t>
        <a:bodyPr/>
        <a:lstStyle/>
        <a:p>
          <a:endParaRPr lang="en-US" sz="1800">
            <a:latin typeface="+mn-lt"/>
          </a:endParaRPr>
        </a:p>
      </dgm:t>
    </dgm:pt>
    <dgm:pt modelId="{47E66980-03C8-4F4F-8E68-9FD005708587}" type="sibTrans" cxnId="{D9360893-4B45-CB48-B388-A94B9BE6A602}">
      <dgm:prSet custT="1"/>
      <dgm:spPr>
        <a:xfrm rot="5400000">
          <a:off x="1691336" y="2066022"/>
          <a:ext cx="306508" cy="367810"/>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gm:spPr>
      <dgm:t>
        <a:bodyPr/>
        <a:lstStyle/>
        <a:p>
          <a:pPr>
            <a:buNone/>
          </a:pPr>
          <a:endParaRPr lang="en-US" sz="1800">
            <a:solidFill>
              <a:srgbClr val="000000">
                <a:hueOff val="0"/>
                <a:satOff val="0"/>
                <a:lumOff val="0"/>
                <a:alphaOff val="0"/>
              </a:srgbClr>
            </a:solidFill>
            <a:latin typeface="+mn-lt"/>
            <a:ea typeface="+mn-ea"/>
            <a:cs typeface="+mn-cs"/>
          </a:endParaRPr>
        </a:p>
      </dgm:t>
    </dgm:pt>
    <dgm:pt modelId="{3A69F50C-FC41-8A48-8E05-93B288BDF41B}">
      <dgm:prSet custT="1"/>
      <dgm:spPr>
        <a:xfrm>
          <a:off x="284508" y="2454267"/>
          <a:ext cx="3120163"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ln>
        <a:effectLst>
          <a:outerShdw blurRad="40000" dist="20000" dir="5400000" rotWithShape="0">
            <a:srgbClr val="000000">
              <a:alpha val="38000"/>
            </a:srgbClr>
          </a:outerShdw>
        </a:effectLst>
      </dgm:spPr>
      <dgm:t>
        <a:bodyPr/>
        <a:lstStyle/>
        <a:p>
          <a:pPr>
            <a:buNone/>
          </a:pPr>
          <a:r>
            <a:rPr lang="vi-VN" sz="1800" b="0" i="0" dirty="0">
              <a:solidFill>
                <a:srgbClr val="000000">
                  <a:hueOff val="0"/>
                  <a:satOff val="0"/>
                  <a:lumOff val="0"/>
                  <a:alphaOff val="0"/>
                </a:srgbClr>
              </a:solidFill>
              <a:latin typeface="+mn-lt"/>
              <a:ea typeface="+mn-ea"/>
              <a:cs typeface="+mn-cs"/>
            </a:rPr>
            <a:t>Định kỳ tổ chức tham vấn (hội thảo, khảo sát, phỏng vấn)</a:t>
          </a:r>
          <a:endParaRPr lang="en-VN" sz="1800" dirty="0">
            <a:solidFill>
              <a:srgbClr val="000000">
                <a:hueOff val="0"/>
                <a:satOff val="0"/>
                <a:lumOff val="0"/>
                <a:alphaOff val="0"/>
              </a:srgbClr>
            </a:solidFill>
            <a:latin typeface="+mn-lt"/>
            <a:ea typeface="+mn-ea"/>
            <a:cs typeface="+mn-cs"/>
          </a:endParaRPr>
        </a:p>
      </dgm:t>
    </dgm:pt>
    <dgm:pt modelId="{9103BB67-9E0B-1C44-BC94-FD5F00C50E38}" type="parTrans" cxnId="{1AE18E8C-44B7-BE47-AACA-48A2635A0687}">
      <dgm:prSet/>
      <dgm:spPr/>
      <dgm:t>
        <a:bodyPr/>
        <a:lstStyle/>
        <a:p>
          <a:endParaRPr lang="en-US" sz="1800">
            <a:latin typeface="+mn-lt"/>
          </a:endParaRPr>
        </a:p>
      </dgm:t>
    </dgm:pt>
    <dgm:pt modelId="{017B8340-4C7B-E249-8835-1E2D7C977DCE}" type="sibTrans" cxnId="{1AE18E8C-44B7-BE47-AACA-48A2635A0687}">
      <dgm:prSet custT="1"/>
      <dgm:spPr>
        <a:xfrm rot="5400000">
          <a:off x="1691336" y="3292057"/>
          <a:ext cx="306508" cy="367810"/>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gm:spPr>
      <dgm:t>
        <a:bodyPr/>
        <a:lstStyle/>
        <a:p>
          <a:pPr>
            <a:buNone/>
          </a:pPr>
          <a:endParaRPr lang="en-US" sz="1800">
            <a:solidFill>
              <a:srgbClr val="000000">
                <a:hueOff val="0"/>
                <a:satOff val="0"/>
                <a:lumOff val="0"/>
                <a:alphaOff val="0"/>
              </a:srgbClr>
            </a:solidFill>
            <a:latin typeface="+mn-lt"/>
            <a:ea typeface="+mn-ea"/>
            <a:cs typeface="+mn-cs"/>
          </a:endParaRPr>
        </a:p>
      </dgm:t>
    </dgm:pt>
    <dgm:pt modelId="{E4F3B31E-7A9F-B74B-8867-8E1A5B3ABAD1}">
      <dgm:prSet custT="1"/>
      <dgm:spPr>
        <a:xfrm>
          <a:off x="284508" y="3680302"/>
          <a:ext cx="3120163"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ln>
        <a:effectLst>
          <a:outerShdw blurRad="40000" dist="20000" dir="5400000" rotWithShape="0">
            <a:srgbClr val="000000">
              <a:alpha val="38000"/>
            </a:srgbClr>
          </a:outerShdw>
        </a:effectLst>
      </dgm:spPr>
      <dgm:t>
        <a:bodyPr/>
        <a:lstStyle/>
        <a:p>
          <a:pPr>
            <a:buNone/>
          </a:pPr>
          <a:r>
            <a:rPr lang="vi-VN" sz="1800" b="0" i="0">
              <a:solidFill>
                <a:srgbClr val="000000">
                  <a:hueOff val="0"/>
                  <a:satOff val="0"/>
                  <a:lumOff val="0"/>
                  <a:alphaOff val="0"/>
                </a:srgbClr>
              </a:solidFill>
              <a:latin typeface="+mn-lt"/>
              <a:ea typeface="+mn-ea"/>
              <a:cs typeface="+mn-cs"/>
            </a:rPr>
            <a:t>Phản hồi và tích hợp ý kiến vào chiến lược ESG</a:t>
          </a:r>
          <a:endParaRPr lang="en-VN" sz="1800">
            <a:solidFill>
              <a:srgbClr val="000000">
                <a:hueOff val="0"/>
                <a:satOff val="0"/>
                <a:lumOff val="0"/>
                <a:alphaOff val="0"/>
              </a:srgbClr>
            </a:solidFill>
            <a:latin typeface="+mn-lt"/>
            <a:ea typeface="+mn-ea"/>
            <a:cs typeface="+mn-cs"/>
          </a:endParaRPr>
        </a:p>
      </dgm:t>
    </dgm:pt>
    <dgm:pt modelId="{4A1F0BD5-A9D8-6340-8FF8-95F75F85EB84}" type="parTrans" cxnId="{C4FB4FEF-6BE4-8B46-81BA-C8828506F226}">
      <dgm:prSet/>
      <dgm:spPr/>
      <dgm:t>
        <a:bodyPr/>
        <a:lstStyle/>
        <a:p>
          <a:endParaRPr lang="en-US" sz="1800">
            <a:latin typeface="+mn-lt"/>
          </a:endParaRPr>
        </a:p>
      </dgm:t>
    </dgm:pt>
    <dgm:pt modelId="{3F2ACB3E-B33A-D440-80DA-2508106D0D25}" type="sibTrans" cxnId="{C4FB4FEF-6BE4-8B46-81BA-C8828506F226}">
      <dgm:prSet/>
      <dgm:spPr/>
      <dgm:t>
        <a:bodyPr/>
        <a:lstStyle/>
        <a:p>
          <a:endParaRPr lang="en-US" sz="1800">
            <a:latin typeface="+mn-lt"/>
          </a:endParaRPr>
        </a:p>
      </dgm:t>
    </dgm:pt>
    <dgm:pt modelId="{8309270F-E47D-614A-B106-B623C14CCAA9}" type="pres">
      <dgm:prSet presAssocID="{7AC49178-8FE8-AA49-8A06-93330D07F273}" presName="linearFlow" presStyleCnt="0">
        <dgm:presLayoutVars>
          <dgm:resizeHandles val="exact"/>
        </dgm:presLayoutVars>
      </dgm:prSet>
      <dgm:spPr/>
    </dgm:pt>
    <dgm:pt modelId="{4D722893-875C-044C-9D9B-967C2500E709}" type="pres">
      <dgm:prSet presAssocID="{0D22267A-2F15-3144-837B-8FE1D8AB31CF}" presName="node" presStyleLbl="node1" presStyleIdx="0" presStyleCnt="4">
        <dgm:presLayoutVars>
          <dgm:bulletEnabled val="1"/>
        </dgm:presLayoutVars>
      </dgm:prSet>
      <dgm:spPr/>
    </dgm:pt>
    <dgm:pt modelId="{85935114-DE6B-074F-A871-D8A73F28976E}" type="pres">
      <dgm:prSet presAssocID="{1AECD164-C596-8B4E-8581-504CA0E02CAE}" presName="sibTrans" presStyleLbl="sibTrans2D1" presStyleIdx="0" presStyleCnt="3"/>
      <dgm:spPr/>
    </dgm:pt>
    <dgm:pt modelId="{E52A6CF1-A69A-134C-8D02-D4E0FEF9BDCE}" type="pres">
      <dgm:prSet presAssocID="{1AECD164-C596-8B4E-8581-504CA0E02CAE}" presName="connectorText" presStyleLbl="sibTrans2D1" presStyleIdx="0" presStyleCnt="3"/>
      <dgm:spPr/>
    </dgm:pt>
    <dgm:pt modelId="{9E3C2946-88F5-484C-9B5D-4E6D10FC507F}" type="pres">
      <dgm:prSet presAssocID="{DE2E5A2C-9B85-0642-9131-7C83CADAB752}" presName="node" presStyleLbl="node1" presStyleIdx="1" presStyleCnt="4">
        <dgm:presLayoutVars>
          <dgm:bulletEnabled val="1"/>
        </dgm:presLayoutVars>
      </dgm:prSet>
      <dgm:spPr/>
    </dgm:pt>
    <dgm:pt modelId="{29EA86C1-6385-5443-8640-56693B0B44D8}" type="pres">
      <dgm:prSet presAssocID="{47E66980-03C8-4F4F-8E68-9FD005708587}" presName="sibTrans" presStyleLbl="sibTrans2D1" presStyleIdx="1" presStyleCnt="3"/>
      <dgm:spPr/>
    </dgm:pt>
    <dgm:pt modelId="{36B038CB-6FCA-104B-A678-1D0ACA3A5904}" type="pres">
      <dgm:prSet presAssocID="{47E66980-03C8-4F4F-8E68-9FD005708587}" presName="connectorText" presStyleLbl="sibTrans2D1" presStyleIdx="1" presStyleCnt="3"/>
      <dgm:spPr/>
    </dgm:pt>
    <dgm:pt modelId="{50FC1B98-9207-A146-9946-6CECD294B39C}" type="pres">
      <dgm:prSet presAssocID="{3A69F50C-FC41-8A48-8E05-93B288BDF41B}" presName="node" presStyleLbl="node1" presStyleIdx="2" presStyleCnt="4">
        <dgm:presLayoutVars>
          <dgm:bulletEnabled val="1"/>
        </dgm:presLayoutVars>
      </dgm:prSet>
      <dgm:spPr/>
    </dgm:pt>
    <dgm:pt modelId="{B2868318-744E-E94A-88DB-E0FEF8B320EE}" type="pres">
      <dgm:prSet presAssocID="{017B8340-4C7B-E249-8835-1E2D7C977DCE}" presName="sibTrans" presStyleLbl="sibTrans2D1" presStyleIdx="2" presStyleCnt="3"/>
      <dgm:spPr/>
    </dgm:pt>
    <dgm:pt modelId="{859E41BC-9CF4-BA4B-8D14-A11CC704439B}" type="pres">
      <dgm:prSet presAssocID="{017B8340-4C7B-E249-8835-1E2D7C977DCE}" presName="connectorText" presStyleLbl="sibTrans2D1" presStyleIdx="2" presStyleCnt="3"/>
      <dgm:spPr/>
    </dgm:pt>
    <dgm:pt modelId="{26EB1A08-EF0F-224A-90E7-B3E2B0320AB4}" type="pres">
      <dgm:prSet presAssocID="{E4F3B31E-7A9F-B74B-8867-8E1A5B3ABAD1}" presName="node" presStyleLbl="node1" presStyleIdx="3" presStyleCnt="4">
        <dgm:presLayoutVars>
          <dgm:bulletEnabled val="1"/>
        </dgm:presLayoutVars>
      </dgm:prSet>
      <dgm:spPr/>
    </dgm:pt>
  </dgm:ptLst>
  <dgm:cxnLst>
    <dgm:cxn modelId="{2FF73945-3660-EF4C-AC38-94AA65CEF9FE}" srcId="{7AC49178-8FE8-AA49-8A06-93330D07F273}" destId="{0D22267A-2F15-3144-837B-8FE1D8AB31CF}" srcOrd="0" destOrd="0" parTransId="{CBEE64A8-7C92-0344-9274-EC501EFD5938}" sibTransId="{1AECD164-C596-8B4E-8581-504CA0E02CAE}"/>
    <dgm:cxn modelId="{330E636B-8F9D-394B-B822-EF2B49E40336}" type="presOf" srcId="{017B8340-4C7B-E249-8835-1E2D7C977DCE}" destId="{859E41BC-9CF4-BA4B-8D14-A11CC704439B}" srcOrd="1" destOrd="0" presId="urn:microsoft.com/office/officeart/2005/8/layout/process2"/>
    <dgm:cxn modelId="{07F77F6B-0DFE-F840-B8DA-980285872866}" type="presOf" srcId="{7AC49178-8FE8-AA49-8A06-93330D07F273}" destId="{8309270F-E47D-614A-B106-B623C14CCAA9}" srcOrd="0" destOrd="0" presId="urn:microsoft.com/office/officeart/2005/8/layout/process2"/>
    <dgm:cxn modelId="{257DDE75-4136-244F-99D1-32413C090F1B}" type="presOf" srcId="{017B8340-4C7B-E249-8835-1E2D7C977DCE}" destId="{B2868318-744E-E94A-88DB-E0FEF8B320EE}" srcOrd="0" destOrd="0" presId="urn:microsoft.com/office/officeart/2005/8/layout/process2"/>
    <dgm:cxn modelId="{DE485259-14B8-E047-B165-B9B2DD3EFE23}" type="presOf" srcId="{DE2E5A2C-9B85-0642-9131-7C83CADAB752}" destId="{9E3C2946-88F5-484C-9B5D-4E6D10FC507F}" srcOrd="0" destOrd="0" presId="urn:microsoft.com/office/officeart/2005/8/layout/process2"/>
    <dgm:cxn modelId="{1AE18E8C-44B7-BE47-AACA-48A2635A0687}" srcId="{7AC49178-8FE8-AA49-8A06-93330D07F273}" destId="{3A69F50C-FC41-8A48-8E05-93B288BDF41B}" srcOrd="2" destOrd="0" parTransId="{9103BB67-9E0B-1C44-BC94-FD5F00C50E38}" sibTransId="{017B8340-4C7B-E249-8835-1E2D7C977DCE}"/>
    <dgm:cxn modelId="{85EF038E-0C35-2C49-9CE1-E4BD29982C01}" type="presOf" srcId="{E4F3B31E-7A9F-B74B-8867-8E1A5B3ABAD1}" destId="{26EB1A08-EF0F-224A-90E7-B3E2B0320AB4}" srcOrd="0" destOrd="0" presId="urn:microsoft.com/office/officeart/2005/8/layout/process2"/>
    <dgm:cxn modelId="{F553E88F-974F-CE4F-B909-CC83B6A3D0FA}" type="presOf" srcId="{47E66980-03C8-4F4F-8E68-9FD005708587}" destId="{36B038CB-6FCA-104B-A678-1D0ACA3A5904}" srcOrd="1" destOrd="0" presId="urn:microsoft.com/office/officeart/2005/8/layout/process2"/>
    <dgm:cxn modelId="{D9360893-4B45-CB48-B388-A94B9BE6A602}" srcId="{7AC49178-8FE8-AA49-8A06-93330D07F273}" destId="{DE2E5A2C-9B85-0642-9131-7C83CADAB752}" srcOrd="1" destOrd="0" parTransId="{C88B89BC-12BA-D648-A9B8-50DED8952F71}" sibTransId="{47E66980-03C8-4F4F-8E68-9FD005708587}"/>
    <dgm:cxn modelId="{B16C5796-E4ED-DB42-9DD0-DB4B5C2FE8E6}" type="presOf" srcId="{0D22267A-2F15-3144-837B-8FE1D8AB31CF}" destId="{4D722893-875C-044C-9D9B-967C2500E709}" srcOrd="0" destOrd="0" presId="urn:microsoft.com/office/officeart/2005/8/layout/process2"/>
    <dgm:cxn modelId="{8D23FFBF-7AA0-834A-BFD6-89D360E07995}" type="presOf" srcId="{3A69F50C-FC41-8A48-8E05-93B288BDF41B}" destId="{50FC1B98-9207-A146-9946-6CECD294B39C}" srcOrd="0" destOrd="0" presId="urn:microsoft.com/office/officeart/2005/8/layout/process2"/>
    <dgm:cxn modelId="{947BE3E0-8A57-0845-9D2F-15BF9B91BA03}" type="presOf" srcId="{47E66980-03C8-4F4F-8E68-9FD005708587}" destId="{29EA86C1-6385-5443-8640-56693B0B44D8}" srcOrd="0" destOrd="0" presId="urn:microsoft.com/office/officeart/2005/8/layout/process2"/>
    <dgm:cxn modelId="{590E87ED-7A34-AC49-9221-A581FE0CCED9}" type="presOf" srcId="{1AECD164-C596-8B4E-8581-504CA0E02CAE}" destId="{85935114-DE6B-074F-A871-D8A73F28976E}" srcOrd="0" destOrd="0" presId="urn:microsoft.com/office/officeart/2005/8/layout/process2"/>
    <dgm:cxn modelId="{C4FB4FEF-6BE4-8B46-81BA-C8828506F226}" srcId="{7AC49178-8FE8-AA49-8A06-93330D07F273}" destId="{E4F3B31E-7A9F-B74B-8867-8E1A5B3ABAD1}" srcOrd="3" destOrd="0" parTransId="{4A1F0BD5-A9D8-6340-8FF8-95F75F85EB84}" sibTransId="{3F2ACB3E-B33A-D440-80DA-2508106D0D25}"/>
    <dgm:cxn modelId="{EB40F8F5-E54B-554F-A365-A4B3515143A7}" type="presOf" srcId="{1AECD164-C596-8B4E-8581-504CA0E02CAE}" destId="{E52A6CF1-A69A-134C-8D02-D4E0FEF9BDCE}" srcOrd="1" destOrd="0" presId="urn:microsoft.com/office/officeart/2005/8/layout/process2"/>
    <dgm:cxn modelId="{C6B9BF6D-3AA6-0A43-A991-BFEFD66773D0}" type="presParOf" srcId="{8309270F-E47D-614A-B106-B623C14CCAA9}" destId="{4D722893-875C-044C-9D9B-967C2500E709}" srcOrd="0" destOrd="0" presId="urn:microsoft.com/office/officeart/2005/8/layout/process2"/>
    <dgm:cxn modelId="{B1FB750A-57D1-4341-8082-A04DCB6FD6B7}" type="presParOf" srcId="{8309270F-E47D-614A-B106-B623C14CCAA9}" destId="{85935114-DE6B-074F-A871-D8A73F28976E}" srcOrd="1" destOrd="0" presId="urn:microsoft.com/office/officeart/2005/8/layout/process2"/>
    <dgm:cxn modelId="{3A39283B-144F-0243-836B-C4625D29C080}" type="presParOf" srcId="{85935114-DE6B-074F-A871-D8A73F28976E}" destId="{E52A6CF1-A69A-134C-8D02-D4E0FEF9BDCE}" srcOrd="0" destOrd="0" presId="urn:microsoft.com/office/officeart/2005/8/layout/process2"/>
    <dgm:cxn modelId="{81964CF1-5235-DC41-A1B5-840D0F751822}" type="presParOf" srcId="{8309270F-E47D-614A-B106-B623C14CCAA9}" destId="{9E3C2946-88F5-484C-9B5D-4E6D10FC507F}" srcOrd="2" destOrd="0" presId="urn:microsoft.com/office/officeart/2005/8/layout/process2"/>
    <dgm:cxn modelId="{74173702-A20C-374A-BF36-11C007D6F512}" type="presParOf" srcId="{8309270F-E47D-614A-B106-B623C14CCAA9}" destId="{29EA86C1-6385-5443-8640-56693B0B44D8}" srcOrd="3" destOrd="0" presId="urn:microsoft.com/office/officeart/2005/8/layout/process2"/>
    <dgm:cxn modelId="{BEF7C1F4-B933-E04A-ADAC-A9E13F42CA9E}" type="presParOf" srcId="{29EA86C1-6385-5443-8640-56693B0B44D8}" destId="{36B038CB-6FCA-104B-A678-1D0ACA3A5904}" srcOrd="0" destOrd="0" presId="urn:microsoft.com/office/officeart/2005/8/layout/process2"/>
    <dgm:cxn modelId="{1E21A1CC-6421-3743-AA61-0CAF8FD638CA}" type="presParOf" srcId="{8309270F-E47D-614A-B106-B623C14CCAA9}" destId="{50FC1B98-9207-A146-9946-6CECD294B39C}" srcOrd="4" destOrd="0" presId="urn:microsoft.com/office/officeart/2005/8/layout/process2"/>
    <dgm:cxn modelId="{5AE93E4A-53CE-E641-9132-2C35B21F90D4}" type="presParOf" srcId="{8309270F-E47D-614A-B106-B623C14CCAA9}" destId="{B2868318-744E-E94A-88DB-E0FEF8B320EE}" srcOrd="5" destOrd="0" presId="urn:microsoft.com/office/officeart/2005/8/layout/process2"/>
    <dgm:cxn modelId="{B2AA58F8-513F-5646-9533-111838853C63}" type="presParOf" srcId="{B2868318-744E-E94A-88DB-E0FEF8B320EE}" destId="{859E41BC-9CF4-BA4B-8D14-A11CC704439B}" srcOrd="0" destOrd="0" presId="urn:microsoft.com/office/officeart/2005/8/layout/process2"/>
    <dgm:cxn modelId="{F9D50849-B0B0-584F-ABA0-FC549C9D0E35}" type="presParOf" srcId="{8309270F-E47D-614A-B106-B623C14CCAA9}" destId="{26EB1A08-EF0F-224A-90E7-B3E2B0320AB4}" srcOrd="6"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25BCE33-5F86-47E9-9A1B-BEF2052255F7}">
      <dsp:nvSpPr>
        <dsp:cNvPr id="0" name=""/>
        <dsp:cNvSpPr/>
      </dsp:nvSpPr>
      <dsp:spPr>
        <a:xfrm>
          <a:off x="828126" y="0"/>
          <a:ext cx="9385433" cy="4793626"/>
        </a:xfrm>
        <a:prstGeom prst="rightArrow">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99C9E534-5074-4E56-B294-D083AE648801}">
      <dsp:nvSpPr>
        <dsp:cNvPr id="0" name=""/>
        <dsp:cNvSpPr/>
      </dsp:nvSpPr>
      <dsp:spPr>
        <a:xfrm>
          <a:off x="5391"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ea typeface="Cambria" panose="02040503050406030204" pitchFamily="18" charset="0"/>
              <a:cs typeface="Arial" panose="020B0604020202020204" pitchFamily="34" charset="0"/>
            </a:rPr>
            <a:t>ĐÁNH GIÁ THỰC TRẠNG VÀ XÁC ĐỊNH CÁC LỖ HỔNG</a:t>
          </a:r>
        </a:p>
      </dsp:txBody>
      <dsp:txXfrm>
        <a:off x="64135" y="1140981"/>
        <a:ext cx="1085883" cy="2511662"/>
      </dsp:txXfrm>
    </dsp:sp>
    <dsp:sp modelId="{CE58609B-66C2-4545-83B0-9FDEFFC8F92A}">
      <dsp:nvSpPr>
        <dsp:cNvPr id="0" name=""/>
        <dsp:cNvSpPr/>
      </dsp:nvSpPr>
      <dsp:spPr>
        <a:xfrm>
          <a:off x="1409324"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ea typeface="Cambria" panose="02040503050406030204" pitchFamily="18" charset="0"/>
              <a:cs typeface="Arial" panose="020B0604020202020204" pitchFamily="34" charset="0"/>
            </a:rPr>
            <a:t>LỒNG GHÉP CÁC YÊU CẦU SDGs VÀ LUẬT ĐỊNH VÀO BÁO CÁO PHÁT TRIỂN BỀN VỮNG</a:t>
          </a:r>
        </a:p>
      </dsp:txBody>
      <dsp:txXfrm>
        <a:off x="1468068" y="1140981"/>
        <a:ext cx="1085883" cy="2511662"/>
      </dsp:txXfrm>
    </dsp:sp>
    <dsp:sp modelId="{53AAF703-B60A-4888-B46F-5990F905ED5C}">
      <dsp:nvSpPr>
        <dsp:cNvPr id="0" name=""/>
        <dsp:cNvSpPr/>
      </dsp:nvSpPr>
      <dsp:spPr>
        <a:xfrm>
          <a:off x="2813257"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ea typeface="Cambria" panose="02040503050406030204" pitchFamily="18" charset="0"/>
              <a:cs typeface="Arial" panose="020B0604020202020204" pitchFamily="34" charset="0"/>
            </a:rPr>
            <a:t>CHIẾN THUẬT VÀ CHIẾN LƯỢC</a:t>
          </a:r>
        </a:p>
      </dsp:txBody>
      <dsp:txXfrm>
        <a:off x="2872001" y="1140981"/>
        <a:ext cx="1085883" cy="2511662"/>
      </dsp:txXfrm>
    </dsp:sp>
    <dsp:sp modelId="{23723882-FAA6-45B3-A456-8CC7E62B0B69}">
      <dsp:nvSpPr>
        <dsp:cNvPr id="0" name=""/>
        <dsp:cNvSpPr/>
      </dsp:nvSpPr>
      <dsp:spPr>
        <a:xfrm>
          <a:off x="4217190"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ea typeface="Cambria" panose="02040503050406030204" pitchFamily="18" charset="0"/>
              <a:cs typeface="Arial" panose="020B0604020202020204" pitchFamily="34" charset="0"/>
            </a:rPr>
            <a:t>XÂY DỰNG HỆ THỐNG THU THẬP DỮ LIỆU</a:t>
          </a:r>
        </a:p>
      </dsp:txBody>
      <dsp:txXfrm>
        <a:off x="4275934" y="1140981"/>
        <a:ext cx="1085883" cy="2511662"/>
      </dsp:txXfrm>
    </dsp:sp>
    <dsp:sp modelId="{82631250-5387-48DF-8D34-8223DF0ACA85}">
      <dsp:nvSpPr>
        <dsp:cNvPr id="0" name=""/>
        <dsp:cNvSpPr/>
      </dsp:nvSpPr>
      <dsp:spPr>
        <a:xfrm>
          <a:off x="5621123"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ea typeface="Cambria" panose="02040503050406030204" pitchFamily="18" charset="0"/>
              <a:cs typeface="Arial" panose="020B0604020202020204" pitchFamily="34" charset="0"/>
            </a:rPr>
            <a:t>THẨM ĐỊNH DỮ LIỆU VÀ ĐẢM BẢO TÍNH NHẤT QUÁN</a:t>
          </a:r>
        </a:p>
      </dsp:txBody>
      <dsp:txXfrm>
        <a:off x="5679867" y="1140981"/>
        <a:ext cx="1085883" cy="2511662"/>
      </dsp:txXfrm>
    </dsp:sp>
    <dsp:sp modelId="{57F59731-FC1F-48A6-BF4D-805777183625}">
      <dsp:nvSpPr>
        <dsp:cNvPr id="0" name=""/>
        <dsp:cNvSpPr/>
      </dsp:nvSpPr>
      <dsp:spPr>
        <a:xfrm>
          <a:off x="7025057"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ea typeface="Cambria" panose="02040503050406030204" pitchFamily="18" charset="0"/>
              <a:cs typeface="Arial" panose="020B0604020202020204" pitchFamily="34" charset="0"/>
            </a:rPr>
            <a:t>TRIỂN KHAI THỰC HIỆN</a:t>
          </a:r>
        </a:p>
      </dsp:txBody>
      <dsp:txXfrm>
        <a:off x="7083801" y="1140981"/>
        <a:ext cx="1085883" cy="2511662"/>
      </dsp:txXfrm>
    </dsp:sp>
    <dsp:sp modelId="{9E722476-3E89-42D1-9EE1-60C6D793C015}">
      <dsp:nvSpPr>
        <dsp:cNvPr id="0" name=""/>
        <dsp:cNvSpPr/>
      </dsp:nvSpPr>
      <dsp:spPr>
        <a:xfrm>
          <a:off x="8428990"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ea typeface="Cambria" panose="02040503050406030204" pitchFamily="18" charset="0"/>
              <a:cs typeface="Arial" panose="020B0604020202020204" pitchFamily="34" charset="0"/>
            </a:rPr>
            <a:t>ĐÁNH GIÁ ĐẢM BẢO DỮ LIỆU</a:t>
          </a:r>
        </a:p>
      </dsp:txBody>
      <dsp:txXfrm>
        <a:off x="8487734" y="1140981"/>
        <a:ext cx="1085883" cy="2511662"/>
      </dsp:txXfrm>
    </dsp:sp>
    <dsp:sp modelId="{B93FCE53-00D6-493E-BFF8-80D72B962759}">
      <dsp:nvSpPr>
        <dsp:cNvPr id="0" name=""/>
        <dsp:cNvSpPr/>
      </dsp:nvSpPr>
      <dsp:spPr>
        <a:xfrm>
          <a:off x="9832923" y="1082237"/>
          <a:ext cx="1203371" cy="26291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en-US" sz="1400" kern="1200" dirty="0">
              <a:latin typeface="Arial" panose="020B0604020202020204" pitchFamily="34" charset="0"/>
              <a:ea typeface="Cambria" panose="02040503050406030204" pitchFamily="18" charset="0"/>
              <a:cs typeface="Arial" panose="020B0604020202020204" pitchFamily="34" charset="0"/>
            </a:rPr>
            <a:t>CÔNG BỐ KẾT QUẢ</a:t>
          </a:r>
        </a:p>
      </dsp:txBody>
      <dsp:txXfrm>
        <a:off x="9891667" y="1140981"/>
        <a:ext cx="1085883" cy="251166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A683A8-5FCF-425C-8562-5ABA84FE7A2E}">
      <dsp:nvSpPr>
        <dsp:cNvPr id="0" name=""/>
        <dsp:cNvSpPr/>
      </dsp:nvSpPr>
      <dsp:spPr>
        <a:xfrm>
          <a:off x="1106602" y="46897"/>
          <a:ext cx="2251099" cy="225109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b="0" i="0" kern="1200">
              <a:latin typeface="Arial" panose="020B0604020202020204" pitchFamily="34" charset="0"/>
              <a:ea typeface="Cambria" panose="02040503050406030204" pitchFamily="18" charset="0"/>
              <a:cs typeface="Arial" panose="020B0604020202020204" pitchFamily="34" charset="0"/>
            </a:rPr>
            <a:t>ESG trong cấu trúc quản trị</a:t>
          </a:r>
          <a:endParaRPr lang="en-US" sz="2000" kern="1200">
            <a:latin typeface="Arial" panose="020B0604020202020204" pitchFamily="34" charset="0"/>
            <a:ea typeface="Cambria" panose="02040503050406030204" pitchFamily="18" charset="0"/>
            <a:cs typeface="Arial" panose="020B0604020202020204" pitchFamily="34" charset="0"/>
          </a:endParaRPr>
        </a:p>
      </dsp:txBody>
      <dsp:txXfrm>
        <a:off x="1406748" y="440840"/>
        <a:ext cx="1650806" cy="1012994"/>
      </dsp:txXfrm>
    </dsp:sp>
    <dsp:sp modelId="{E4E85663-7F88-450A-AC4E-B8FA9C10C016}">
      <dsp:nvSpPr>
        <dsp:cNvPr id="0" name=""/>
        <dsp:cNvSpPr/>
      </dsp:nvSpPr>
      <dsp:spPr>
        <a:xfrm>
          <a:off x="1918874" y="1453834"/>
          <a:ext cx="2251099" cy="225109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b="0" i="0" kern="1200" dirty="0">
              <a:latin typeface="Arial" panose="020B0604020202020204" pitchFamily="34" charset="0"/>
              <a:ea typeface="Cambria" panose="02040503050406030204" pitchFamily="18" charset="0"/>
              <a:cs typeface="Arial" panose="020B0604020202020204" pitchFamily="34" charset="0"/>
            </a:rPr>
            <a:t>ESG </a:t>
          </a:r>
          <a:r>
            <a:rPr lang="en-US" sz="2000" b="0" i="0" kern="1200" dirty="0" err="1">
              <a:latin typeface="Arial" panose="020B0604020202020204" pitchFamily="34" charset="0"/>
              <a:ea typeface="Cambria" panose="02040503050406030204" pitchFamily="18" charset="0"/>
              <a:cs typeface="Arial" panose="020B0604020202020204" pitchFamily="34" charset="0"/>
            </a:rPr>
            <a:t>lồng</a:t>
          </a:r>
          <a:r>
            <a:rPr lang="en-US" sz="2000" b="0" i="0" kern="1200" dirty="0">
              <a:latin typeface="Arial" panose="020B0604020202020204" pitchFamily="34" charset="0"/>
              <a:ea typeface="Cambria" panose="02040503050406030204" pitchFamily="18" charset="0"/>
              <a:cs typeface="Arial" panose="020B0604020202020204" pitchFamily="34" charset="0"/>
            </a:rPr>
            <a:t> </a:t>
          </a:r>
          <a:r>
            <a:rPr lang="en-US" sz="2000" b="0" i="0" kern="1200" dirty="0" err="1">
              <a:latin typeface="Arial" panose="020B0604020202020204" pitchFamily="34" charset="0"/>
              <a:ea typeface="Cambria" panose="02040503050406030204" pitchFamily="18" charset="0"/>
              <a:cs typeface="Arial" panose="020B0604020202020204" pitchFamily="34" charset="0"/>
            </a:rPr>
            <a:t>ghép</a:t>
          </a:r>
          <a:r>
            <a:rPr lang="en-US" sz="2000" b="0" i="0" kern="1200" dirty="0">
              <a:latin typeface="Arial" panose="020B0604020202020204" pitchFamily="34" charset="0"/>
              <a:ea typeface="Cambria" panose="02040503050406030204" pitchFamily="18" charset="0"/>
              <a:cs typeface="Arial" panose="020B0604020202020204" pitchFamily="34" charset="0"/>
            </a:rPr>
            <a:t> </a:t>
          </a:r>
          <a:r>
            <a:rPr lang="en-US" sz="2000" b="0" i="0" kern="1200" dirty="0" err="1">
              <a:latin typeface="Arial" panose="020B0604020202020204" pitchFamily="34" charset="0"/>
              <a:ea typeface="Cambria" panose="02040503050406030204" pitchFamily="18" charset="0"/>
              <a:cs typeface="Arial" panose="020B0604020202020204" pitchFamily="34" charset="0"/>
            </a:rPr>
            <a:t>vào</a:t>
          </a:r>
          <a:r>
            <a:rPr lang="en-US" sz="2000" b="0" i="0" kern="1200" dirty="0">
              <a:latin typeface="Arial" panose="020B0604020202020204" pitchFamily="34" charset="0"/>
              <a:ea typeface="Cambria" panose="02040503050406030204" pitchFamily="18" charset="0"/>
              <a:cs typeface="Arial" panose="020B0604020202020204" pitchFamily="34" charset="0"/>
            </a:rPr>
            <a:t> </a:t>
          </a:r>
          <a:r>
            <a:rPr lang="en-US" sz="2000" b="0" i="0" kern="1200" dirty="0" err="1">
              <a:latin typeface="Arial" panose="020B0604020202020204" pitchFamily="34" charset="0"/>
              <a:ea typeface="Cambria" panose="02040503050406030204" pitchFamily="18" charset="0"/>
              <a:cs typeface="Arial" panose="020B0604020202020204" pitchFamily="34" charset="0"/>
            </a:rPr>
            <a:t>chuỗi</a:t>
          </a:r>
          <a:r>
            <a:rPr lang="en-US" sz="2000" b="0" i="0" kern="1200" dirty="0">
              <a:latin typeface="Arial" panose="020B0604020202020204" pitchFamily="34" charset="0"/>
              <a:ea typeface="Cambria" panose="02040503050406030204" pitchFamily="18" charset="0"/>
              <a:cs typeface="Arial" panose="020B0604020202020204" pitchFamily="34" charset="0"/>
            </a:rPr>
            <a:t> </a:t>
          </a:r>
          <a:r>
            <a:rPr lang="en-US" sz="2000" b="0" i="0" kern="1200" dirty="0" err="1">
              <a:latin typeface="Arial" panose="020B0604020202020204" pitchFamily="34" charset="0"/>
              <a:ea typeface="Cambria" panose="02040503050406030204" pitchFamily="18" charset="0"/>
              <a:cs typeface="Arial" panose="020B0604020202020204" pitchFamily="34" charset="0"/>
            </a:rPr>
            <a:t>giá</a:t>
          </a:r>
          <a:r>
            <a:rPr lang="en-US" sz="2000" b="0" i="0" kern="1200" dirty="0">
              <a:latin typeface="Arial" panose="020B0604020202020204" pitchFamily="34" charset="0"/>
              <a:ea typeface="Cambria" panose="02040503050406030204" pitchFamily="18" charset="0"/>
              <a:cs typeface="Arial" panose="020B0604020202020204" pitchFamily="34" charset="0"/>
            </a:rPr>
            <a:t> </a:t>
          </a:r>
          <a:r>
            <a:rPr lang="en-US" sz="2000" b="0" i="0" kern="1200" dirty="0" err="1">
              <a:latin typeface="Arial" panose="020B0604020202020204" pitchFamily="34" charset="0"/>
              <a:ea typeface="Cambria" panose="02040503050406030204" pitchFamily="18" charset="0"/>
              <a:cs typeface="Arial" panose="020B0604020202020204" pitchFamily="34" charset="0"/>
            </a:rPr>
            <a:t>trị</a:t>
          </a:r>
          <a:endParaRPr lang="en-US" sz="2000" kern="1200" dirty="0">
            <a:latin typeface="Arial" panose="020B0604020202020204" pitchFamily="34" charset="0"/>
            <a:ea typeface="Cambria" panose="02040503050406030204" pitchFamily="18" charset="0"/>
            <a:cs typeface="Arial" panose="020B0604020202020204" pitchFamily="34" charset="0"/>
          </a:endParaRPr>
        </a:p>
      </dsp:txBody>
      <dsp:txXfrm>
        <a:off x="2607335" y="2035368"/>
        <a:ext cx="1350659" cy="1238104"/>
      </dsp:txXfrm>
    </dsp:sp>
    <dsp:sp modelId="{E4B2C5C7-A34F-46BA-8B55-84ABC2D62B76}">
      <dsp:nvSpPr>
        <dsp:cNvPr id="0" name=""/>
        <dsp:cNvSpPr/>
      </dsp:nvSpPr>
      <dsp:spPr>
        <a:xfrm>
          <a:off x="294330" y="1453834"/>
          <a:ext cx="2251099" cy="2251099"/>
        </a:xfrm>
        <a:prstGeom prst="ellipse">
          <a:avLst/>
        </a:prstGeom>
        <a:solidFill>
          <a:schemeClr val="accent1">
            <a:alpha val="50000"/>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marL="0" lvl="0" indent="0" algn="ctr" defTabSz="889000">
            <a:lnSpc>
              <a:spcPct val="90000"/>
            </a:lnSpc>
            <a:spcBef>
              <a:spcPct val="0"/>
            </a:spcBef>
            <a:spcAft>
              <a:spcPct val="35000"/>
            </a:spcAft>
            <a:buNone/>
          </a:pPr>
          <a:r>
            <a:rPr lang="en-US" sz="2000" b="0" i="0" kern="1200">
              <a:latin typeface="Arial" panose="020B0604020202020204" pitchFamily="34" charset="0"/>
              <a:ea typeface="Cambria" panose="02040503050406030204" pitchFamily="18" charset="0"/>
              <a:cs typeface="Arial" panose="020B0604020202020204" pitchFamily="34" charset="0"/>
            </a:rPr>
            <a:t>ESG và chiến lược dài hạn</a:t>
          </a:r>
          <a:endParaRPr lang="en-US" sz="2000" kern="1200">
            <a:latin typeface="Arial" panose="020B0604020202020204" pitchFamily="34" charset="0"/>
            <a:ea typeface="Cambria" panose="02040503050406030204" pitchFamily="18" charset="0"/>
            <a:cs typeface="Arial" panose="020B0604020202020204" pitchFamily="34" charset="0"/>
          </a:endParaRPr>
        </a:p>
      </dsp:txBody>
      <dsp:txXfrm>
        <a:off x="506309" y="2035368"/>
        <a:ext cx="1350659" cy="12381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FBE596-C842-4CD4-8E61-4E41E88D5965}">
      <dsp:nvSpPr>
        <dsp:cNvPr id="0" name=""/>
        <dsp:cNvSpPr/>
      </dsp:nvSpPr>
      <dsp:spPr>
        <a:xfrm>
          <a:off x="5309" y="89438"/>
          <a:ext cx="2035206" cy="8140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vi-VN" sz="1800" b="1" i="0" kern="1200" dirty="0">
              <a:latin typeface="+mn-lt"/>
              <a:ea typeface="Cambria" panose="02040503050406030204" pitchFamily="18" charset="0"/>
            </a:rPr>
            <a:t>Khâu đầu vào – Mua sắm &amp; Chuỗi cung ứng</a:t>
          </a:r>
          <a:endParaRPr lang="en-US" sz="1800" b="1" kern="1200" dirty="0">
            <a:latin typeface="+mn-lt"/>
            <a:ea typeface="Cambria" panose="02040503050406030204" pitchFamily="18" charset="0"/>
          </a:endParaRPr>
        </a:p>
      </dsp:txBody>
      <dsp:txXfrm>
        <a:off x="5309" y="89438"/>
        <a:ext cx="2035206" cy="814082"/>
      </dsp:txXfrm>
    </dsp:sp>
    <dsp:sp modelId="{68B02E69-918D-4924-9E3D-13BCFBFD0E98}">
      <dsp:nvSpPr>
        <dsp:cNvPr id="0" name=""/>
        <dsp:cNvSpPr/>
      </dsp:nvSpPr>
      <dsp:spPr>
        <a:xfrm>
          <a:off x="5309" y="903520"/>
          <a:ext cx="2035206" cy="3952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None/>
          </a:pPr>
          <a:r>
            <a:rPr lang="vi-VN" sz="1800" b="1" kern="1200" dirty="0">
              <a:solidFill>
                <a:srgbClr val="FF0000"/>
              </a:solidFill>
              <a:latin typeface="+mn-lt"/>
              <a:ea typeface="Cambria" panose="02040503050406030204" pitchFamily="18" charset="0"/>
            </a:rPr>
            <a:t>E:</a:t>
          </a:r>
          <a:r>
            <a:rPr lang="vi-VN" sz="1800" kern="1200" dirty="0">
              <a:latin typeface="+mn-lt"/>
              <a:ea typeface="Cambria" panose="02040503050406030204" pitchFamily="18" charset="0"/>
            </a:rPr>
            <a:t> lựa chọn nhà cung cấp thân thiện môi trường, giảm phát thải logistics</a:t>
          </a:r>
          <a:endParaRPr lang="en-US" sz="1800" kern="1200" dirty="0">
            <a:latin typeface="+mn-lt"/>
            <a:ea typeface="Cambria" panose="02040503050406030204" pitchFamily="18" charset="0"/>
          </a:endParaRPr>
        </a:p>
        <a:p>
          <a:pPr marL="171450" lvl="1" indent="-171450" algn="l" defTabSz="800100">
            <a:lnSpc>
              <a:spcPct val="90000"/>
            </a:lnSpc>
            <a:spcBef>
              <a:spcPct val="0"/>
            </a:spcBef>
            <a:spcAft>
              <a:spcPct val="15000"/>
            </a:spcAft>
            <a:buNone/>
          </a:pPr>
          <a:r>
            <a:rPr lang="en-US" sz="1800" b="1" kern="1200" dirty="0">
              <a:solidFill>
                <a:srgbClr val="FF0000"/>
              </a:solidFill>
              <a:latin typeface="Arial" panose="020B0604020202020204" pitchFamily="34" charset="0"/>
              <a:ea typeface="Cambria" panose="02040503050406030204" pitchFamily="18" charset="0"/>
              <a:cs typeface="Arial" panose="020B0604020202020204" pitchFamily="34" charset="0"/>
            </a:rPr>
            <a:t>S:</a:t>
          </a:r>
          <a:r>
            <a:rPr lang="en-US" sz="1800" kern="12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yêu</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cầu</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điều</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kiện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lao</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động</a:t>
          </a:r>
          <a:r>
            <a:rPr lang="en-US" sz="1800" kern="1200" dirty="0">
              <a:latin typeface="Arial" panose="020B0604020202020204" pitchFamily="34" charset="0"/>
              <a:ea typeface="Cambria" panose="02040503050406030204" pitchFamily="18" charset="0"/>
              <a:cs typeface="Arial" panose="020B0604020202020204" pitchFamily="34" charset="0"/>
            </a:rPr>
            <a:t> an </a:t>
          </a:r>
          <a:r>
            <a:rPr lang="en-US" sz="1800" kern="1200" dirty="0" err="1">
              <a:latin typeface="Arial" panose="020B0604020202020204" pitchFamily="34" charset="0"/>
              <a:ea typeface="Cambria" panose="02040503050406030204" pitchFamily="18" charset="0"/>
              <a:cs typeface="Arial" panose="020B0604020202020204" pitchFamily="34" charset="0"/>
            </a:rPr>
            <a:t>toàn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không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lao</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động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trẻ</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em</a:t>
          </a:r>
          <a:endParaRPr lang="en-US" sz="1800" kern="1200" dirty="0">
            <a:latin typeface="Arial" panose="020B0604020202020204" pitchFamily="34" charset="0"/>
            <a:ea typeface="Cambria" panose="02040503050406030204" pitchFamily="18" charset="0"/>
            <a:cs typeface="Arial" panose="020B0604020202020204" pitchFamily="34" charset="0"/>
          </a:endParaRPr>
        </a:p>
        <a:p>
          <a:pPr marL="171450" lvl="1" indent="-171450" algn="l" defTabSz="800100">
            <a:lnSpc>
              <a:spcPct val="90000"/>
            </a:lnSpc>
            <a:spcBef>
              <a:spcPct val="0"/>
            </a:spcBef>
            <a:spcAft>
              <a:spcPct val="15000"/>
            </a:spcAft>
            <a:buNone/>
          </a:pPr>
          <a:r>
            <a:rPr lang="en-US" sz="1800" b="1" kern="1200"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800" kern="12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hợp</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đồng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minh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bạch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đánh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giá</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nhà</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cung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cấp</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theo</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tiêu</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chuẩn</a:t>
          </a:r>
          <a:r>
            <a:rPr lang="en-US" sz="1800" kern="1200" dirty="0">
              <a:latin typeface="Arial" panose="020B0604020202020204" pitchFamily="34" charset="0"/>
              <a:ea typeface="Cambria" panose="02040503050406030204" pitchFamily="18" charset="0"/>
              <a:cs typeface="Arial" panose="020B0604020202020204" pitchFamily="34" charset="0"/>
            </a:rPr>
            <a:t> ESG</a:t>
          </a:r>
        </a:p>
      </dsp:txBody>
      <dsp:txXfrm>
        <a:off x="5309" y="903520"/>
        <a:ext cx="2035206" cy="3952800"/>
      </dsp:txXfrm>
    </dsp:sp>
    <dsp:sp modelId="{0DDF798D-64B7-4A50-BDB2-782FB1E0D211}">
      <dsp:nvSpPr>
        <dsp:cNvPr id="0" name=""/>
        <dsp:cNvSpPr/>
      </dsp:nvSpPr>
      <dsp:spPr>
        <a:xfrm>
          <a:off x="2325444" y="89438"/>
          <a:ext cx="2035206" cy="8140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b="1" i="0" kern="1200" dirty="0" err="1">
              <a:latin typeface="Arial" panose="020B0604020202020204" pitchFamily="34" charset="0"/>
              <a:ea typeface="Cambria" panose="02040503050406030204" pitchFamily="18" charset="0"/>
              <a:cs typeface="Arial" panose="020B0604020202020204" pitchFamily="34" charset="0"/>
            </a:rPr>
            <a:t>Sản</a:t>
          </a:r>
          <a:r>
            <a:rPr lang="en-US" sz="1800" b="1" i="0" kern="1200" dirty="0">
              <a:latin typeface="Arial" panose="020B0604020202020204" pitchFamily="34" charset="0"/>
              <a:ea typeface="Cambria" panose="02040503050406030204" pitchFamily="18" charset="0"/>
              <a:cs typeface="Arial" panose="020B0604020202020204" pitchFamily="34" charset="0"/>
            </a:rPr>
            <a:t> </a:t>
          </a:r>
          <a:r>
            <a:rPr lang="en-US" sz="1800" b="1" i="0" kern="1200" dirty="0" err="1">
              <a:latin typeface="Arial" panose="020B0604020202020204" pitchFamily="34" charset="0"/>
              <a:ea typeface="Cambria" panose="02040503050406030204" pitchFamily="18" charset="0"/>
              <a:cs typeface="Arial" panose="020B0604020202020204" pitchFamily="34" charset="0"/>
            </a:rPr>
            <a:t>xuất</a:t>
          </a:r>
          <a:r>
            <a:rPr lang="en-US" sz="1800" b="1" i="0" kern="1200" dirty="0">
              <a:latin typeface="Arial" panose="020B0604020202020204" pitchFamily="34" charset="0"/>
              <a:ea typeface="Cambria" panose="02040503050406030204" pitchFamily="18" charset="0"/>
              <a:cs typeface="Arial" panose="020B0604020202020204" pitchFamily="34" charset="0"/>
            </a:rPr>
            <a:t> – </a:t>
          </a:r>
          <a:r>
            <a:rPr lang="en-US" sz="1800" b="1" i="0" kern="1200" dirty="0" err="1">
              <a:latin typeface="Arial" panose="020B0604020202020204" pitchFamily="34" charset="0"/>
              <a:ea typeface="Cambria" panose="02040503050406030204" pitchFamily="18" charset="0"/>
              <a:cs typeface="Arial" panose="020B0604020202020204" pitchFamily="34" charset="0"/>
            </a:rPr>
            <a:t>Vận</a:t>
          </a:r>
          <a:r>
            <a:rPr lang="en-US" sz="1800" b="1" i="0" kern="1200" dirty="0">
              <a:latin typeface="Arial" panose="020B0604020202020204" pitchFamily="34" charset="0"/>
              <a:ea typeface="Cambria" panose="02040503050406030204" pitchFamily="18" charset="0"/>
              <a:cs typeface="Arial" panose="020B0604020202020204" pitchFamily="34" charset="0"/>
            </a:rPr>
            <a:t> </a:t>
          </a:r>
          <a:r>
            <a:rPr lang="en-US" sz="1800" b="1" i="0" kern="1200" dirty="0" err="1">
              <a:latin typeface="Arial" panose="020B0604020202020204" pitchFamily="34" charset="0"/>
              <a:ea typeface="Cambria" panose="02040503050406030204" pitchFamily="18" charset="0"/>
              <a:cs typeface="Arial" panose="020B0604020202020204" pitchFamily="34" charset="0"/>
            </a:rPr>
            <a:t>hành</a:t>
          </a:r>
          <a:r>
            <a:rPr lang="en-US" sz="1800" b="1" i="0" kern="1200" dirty="0">
              <a:latin typeface="Arial" panose="020B0604020202020204" pitchFamily="34" charset="0"/>
              <a:ea typeface="Cambria" panose="02040503050406030204" pitchFamily="18" charset="0"/>
              <a:cs typeface="Arial" panose="020B0604020202020204" pitchFamily="34" charset="0"/>
            </a:rPr>
            <a:t> </a:t>
          </a:r>
          <a:r>
            <a:rPr lang="en-US" sz="1800" b="1" i="0" kern="1200" dirty="0" err="1">
              <a:latin typeface="Arial" panose="020B0604020202020204" pitchFamily="34" charset="0"/>
              <a:ea typeface="Cambria" panose="02040503050406030204" pitchFamily="18" charset="0"/>
              <a:cs typeface="Arial" panose="020B0604020202020204" pitchFamily="34" charset="0"/>
            </a:rPr>
            <a:t>nội</a:t>
          </a:r>
          <a:r>
            <a:rPr lang="en-US" sz="1800" b="1" i="0" kern="1200" dirty="0">
              <a:latin typeface="Arial" panose="020B0604020202020204" pitchFamily="34" charset="0"/>
              <a:ea typeface="Cambria" panose="02040503050406030204" pitchFamily="18" charset="0"/>
              <a:cs typeface="Arial" panose="020B0604020202020204" pitchFamily="34" charset="0"/>
            </a:rPr>
            <a:t> </a:t>
          </a:r>
          <a:r>
            <a:rPr lang="en-US" sz="1800" b="1" i="0" kern="1200" dirty="0" err="1">
              <a:latin typeface="Arial" panose="020B0604020202020204" pitchFamily="34" charset="0"/>
              <a:ea typeface="Cambria" panose="02040503050406030204" pitchFamily="18" charset="0"/>
              <a:cs typeface="Arial" panose="020B0604020202020204" pitchFamily="34" charset="0"/>
            </a:rPr>
            <a:t>bộ</a:t>
          </a:r>
          <a:endParaRPr lang="en-US" sz="1800" b="1" kern="1200" dirty="0">
            <a:latin typeface="Arial" panose="020B0604020202020204" pitchFamily="34" charset="0"/>
            <a:ea typeface="Cambria" panose="02040503050406030204" pitchFamily="18" charset="0"/>
            <a:cs typeface="Arial" panose="020B0604020202020204" pitchFamily="34" charset="0"/>
          </a:endParaRPr>
        </a:p>
      </dsp:txBody>
      <dsp:txXfrm>
        <a:off x="2325444" y="89438"/>
        <a:ext cx="2035206" cy="814082"/>
      </dsp:txXfrm>
    </dsp:sp>
    <dsp:sp modelId="{A674B4D1-D8AC-402B-B874-32FE49E38569}">
      <dsp:nvSpPr>
        <dsp:cNvPr id="0" name=""/>
        <dsp:cNvSpPr/>
      </dsp:nvSpPr>
      <dsp:spPr>
        <a:xfrm>
          <a:off x="2325444" y="903520"/>
          <a:ext cx="2035206" cy="3952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None/>
          </a:pPr>
          <a:r>
            <a:rPr lang="vi-VN" sz="1800" b="1" kern="1200" dirty="0">
              <a:solidFill>
                <a:srgbClr val="FF0000"/>
              </a:solidFill>
              <a:latin typeface="+mn-lt"/>
              <a:ea typeface="Cambria" panose="02040503050406030204" pitchFamily="18" charset="0"/>
            </a:rPr>
            <a:t>E:</a:t>
          </a:r>
          <a:r>
            <a:rPr lang="vi-VN" sz="1800" kern="1200" dirty="0">
              <a:solidFill>
                <a:srgbClr val="FF0000"/>
              </a:solidFill>
              <a:latin typeface="+mn-lt"/>
              <a:ea typeface="Cambria" panose="02040503050406030204" pitchFamily="18" charset="0"/>
            </a:rPr>
            <a:t> </a:t>
          </a:r>
          <a:r>
            <a:rPr lang="vi-VN" sz="1800" kern="1200" dirty="0">
              <a:latin typeface="+mn-lt"/>
              <a:ea typeface="Cambria" panose="02040503050406030204" pitchFamily="18" charset="0"/>
            </a:rPr>
            <a:t>tối ưu năng lượng, sử dụng nguyên liệu tái chế, quản lý chất thải</a:t>
          </a:r>
          <a:endParaRPr lang="en-US" sz="1800" kern="1200" dirty="0">
            <a:latin typeface="+mn-lt"/>
            <a:ea typeface="Cambria" panose="02040503050406030204" pitchFamily="18" charset="0"/>
          </a:endParaRPr>
        </a:p>
        <a:p>
          <a:pPr marL="171450" lvl="1" indent="-171450" algn="l" defTabSz="800100">
            <a:lnSpc>
              <a:spcPct val="90000"/>
            </a:lnSpc>
            <a:spcBef>
              <a:spcPct val="0"/>
            </a:spcBef>
            <a:spcAft>
              <a:spcPct val="15000"/>
            </a:spcAft>
            <a:buNone/>
          </a:pPr>
          <a:r>
            <a:rPr lang="vi-VN" sz="1800" b="1" kern="1200" dirty="0">
              <a:solidFill>
                <a:srgbClr val="FF0000"/>
              </a:solidFill>
              <a:latin typeface="+mn-lt"/>
              <a:ea typeface="Cambria" panose="02040503050406030204" pitchFamily="18" charset="0"/>
            </a:rPr>
            <a:t>S:</a:t>
          </a:r>
          <a:r>
            <a:rPr lang="vi-VN" sz="1800" kern="1200" dirty="0">
              <a:solidFill>
                <a:srgbClr val="FF0000"/>
              </a:solidFill>
              <a:latin typeface="+mn-lt"/>
              <a:ea typeface="Cambria" panose="02040503050406030204" pitchFamily="18" charset="0"/>
            </a:rPr>
            <a:t> </a:t>
          </a:r>
          <a:r>
            <a:rPr lang="vi-VN" sz="1800" kern="1200" dirty="0">
              <a:latin typeface="+mn-lt"/>
              <a:ea typeface="Cambria" panose="02040503050406030204" pitchFamily="18" charset="0"/>
            </a:rPr>
            <a:t>tạo môi trường làm việc an toàn, đào tạo kỹ năng xanh</a:t>
          </a:r>
        </a:p>
        <a:p>
          <a:pPr marL="171450" lvl="1" indent="-171450" algn="l" defTabSz="800100">
            <a:lnSpc>
              <a:spcPct val="90000"/>
            </a:lnSpc>
            <a:spcBef>
              <a:spcPct val="0"/>
            </a:spcBef>
            <a:spcAft>
              <a:spcPct val="15000"/>
            </a:spcAft>
            <a:buNone/>
          </a:pPr>
          <a:r>
            <a:rPr lang="en-US" sz="1800" b="1" kern="1200"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800" b="1" kern="1200" dirty="0">
              <a:latin typeface="Arial" panose="020B0604020202020204" pitchFamily="34" charset="0"/>
              <a:ea typeface="Cambria" panose="02040503050406030204" pitchFamily="18" charset="0"/>
              <a:cs typeface="Arial" panose="020B0604020202020204" pitchFamily="34" charset="0"/>
            </a:rPr>
            <a:t>:</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hệ</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thống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kiểm</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soát</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nội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bộ</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quy</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trình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tuân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thủ</a:t>
          </a:r>
          <a:r>
            <a:rPr lang="en-US" sz="1800" kern="1200" dirty="0">
              <a:latin typeface="Arial" panose="020B0604020202020204" pitchFamily="34" charset="0"/>
              <a:ea typeface="Cambria" panose="02040503050406030204" pitchFamily="18" charset="0"/>
              <a:cs typeface="Arial" panose="020B0604020202020204" pitchFamily="34" charset="0"/>
            </a:rPr>
            <a:t> ESG </a:t>
          </a:r>
          <a:r>
            <a:rPr lang="en-US" sz="1800" kern="1200" dirty="0" err="1">
              <a:latin typeface="Arial" panose="020B0604020202020204" pitchFamily="34" charset="0"/>
              <a:ea typeface="Cambria" panose="02040503050406030204" pitchFamily="18" charset="0"/>
              <a:cs typeface="Arial" panose="020B0604020202020204" pitchFamily="34" charset="0"/>
            </a:rPr>
            <a:t>trong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vận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hành</a:t>
          </a:r>
          <a:endParaRPr lang="vi-VN" sz="1800" kern="1200" dirty="0">
            <a:latin typeface="Arial" panose="020B0604020202020204" pitchFamily="34" charset="0"/>
            <a:ea typeface="Cambria" panose="02040503050406030204" pitchFamily="18" charset="0"/>
            <a:cs typeface="Arial" panose="020B0604020202020204" pitchFamily="34" charset="0"/>
          </a:endParaRPr>
        </a:p>
      </dsp:txBody>
      <dsp:txXfrm>
        <a:off x="2325444" y="903520"/>
        <a:ext cx="2035206" cy="3952800"/>
      </dsp:txXfrm>
    </dsp:sp>
    <dsp:sp modelId="{F2A76305-AB83-4749-A9E0-112DAEC646C2}">
      <dsp:nvSpPr>
        <dsp:cNvPr id="0" name=""/>
        <dsp:cNvSpPr/>
      </dsp:nvSpPr>
      <dsp:spPr>
        <a:xfrm>
          <a:off x="4645580" y="89438"/>
          <a:ext cx="2035206" cy="8140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b="1" i="0" kern="1200" dirty="0" err="1">
              <a:latin typeface="Arial" panose="020B0604020202020204" pitchFamily="34" charset="0"/>
              <a:ea typeface="Cambria" panose="02040503050406030204" pitchFamily="18" charset="0"/>
              <a:cs typeface="Arial" panose="020B0604020202020204" pitchFamily="34" charset="0"/>
            </a:rPr>
            <a:t>Phân</a:t>
          </a:r>
          <a:r>
            <a:rPr lang="en-US" sz="1800" b="1" i="0" kern="1200" dirty="0">
              <a:latin typeface="Arial" panose="020B0604020202020204" pitchFamily="34" charset="0"/>
              <a:ea typeface="Cambria" panose="02040503050406030204" pitchFamily="18" charset="0"/>
              <a:cs typeface="Arial" panose="020B0604020202020204" pitchFamily="34" charset="0"/>
            </a:rPr>
            <a:t> </a:t>
          </a:r>
          <a:r>
            <a:rPr lang="en-US" sz="1800" b="1" i="0" kern="1200" dirty="0" err="1">
              <a:latin typeface="Arial" panose="020B0604020202020204" pitchFamily="34" charset="0"/>
              <a:ea typeface="Cambria" panose="02040503050406030204" pitchFamily="18" charset="0"/>
              <a:cs typeface="Arial" panose="020B0604020202020204" pitchFamily="34" charset="0"/>
            </a:rPr>
            <a:t>phối</a:t>
          </a:r>
          <a:r>
            <a:rPr lang="en-US" sz="1800" b="1" i="0" kern="1200" dirty="0">
              <a:latin typeface="Arial" panose="020B0604020202020204" pitchFamily="34" charset="0"/>
              <a:ea typeface="Cambria" panose="02040503050406030204" pitchFamily="18" charset="0"/>
              <a:cs typeface="Arial" panose="020B0604020202020204" pitchFamily="34" charset="0"/>
            </a:rPr>
            <a:t> – Logistics</a:t>
          </a:r>
          <a:endParaRPr lang="en-US" sz="1800" b="1" kern="1200" dirty="0">
            <a:latin typeface="Arial" panose="020B0604020202020204" pitchFamily="34" charset="0"/>
            <a:ea typeface="Cambria" panose="02040503050406030204" pitchFamily="18" charset="0"/>
            <a:cs typeface="Arial" panose="020B0604020202020204" pitchFamily="34" charset="0"/>
          </a:endParaRPr>
        </a:p>
      </dsp:txBody>
      <dsp:txXfrm>
        <a:off x="4645580" y="89438"/>
        <a:ext cx="2035206" cy="814082"/>
      </dsp:txXfrm>
    </dsp:sp>
    <dsp:sp modelId="{DC330CCB-BA1D-444B-8946-4940D831E31C}">
      <dsp:nvSpPr>
        <dsp:cNvPr id="0" name=""/>
        <dsp:cNvSpPr/>
      </dsp:nvSpPr>
      <dsp:spPr>
        <a:xfrm>
          <a:off x="4645580" y="903520"/>
          <a:ext cx="2035206" cy="3952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None/>
          </a:pPr>
          <a:r>
            <a:rPr lang="vi-VN" sz="1800" b="1" kern="1200" dirty="0">
              <a:solidFill>
                <a:srgbClr val="FF0000"/>
              </a:solidFill>
              <a:latin typeface="+mn-lt"/>
              <a:ea typeface="Cambria" panose="02040503050406030204" pitchFamily="18" charset="0"/>
            </a:rPr>
            <a:t>E:</a:t>
          </a:r>
          <a:r>
            <a:rPr lang="vi-VN" sz="1800" kern="1200" dirty="0">
              <a:solidFill>
                <a:srgbClr val="FF0000"/>
              </a:solidFill>
              <a:latin typeface="+mn-lt"/>
              <a:ea typeface="Cambria" panose="02040503050406030204" pitchFamily="18" charset="0"/>
            </a:rPr>
            <a:t> </a:t>
          </a:r>
          <a:r>
            <a:rPr lang="vi-VN" sz="1800" kern="1200" dirty="0">
              <a:latin typeface="+mn-lt"/>
              <a:ea typeface="Cambria" panose="02040503050406030204" pitchFamily="18" charset="0"/>
            </a:rPr>
            <a:t>tối ưu vận tải, giảm lượng nhiên liệu sử dụng</a:t>
          </a:r>
          <a:endParaRPr lang="en-US" sz="1800" kern="1200" dirty="0">
            <a:latin typeface="+mn-lt"/>
            <a:ea typeface="Cambria" panose="02040503050406030204" pitchFamily="18" charset="0"/>
          </a:endParaRPr>
        </a:p>
        <a:p>
          <a:pPr marL="171450" lvl="1" indent="-171450" algn="l" defTabSz="800100">
            <a:lnSpc>
              <a:spcPct val="90000"/>
            </a:lnSpc>
            <a:spcBef>
              <a:spcPct val="0"/>
            </a:spcBef>
            <a:spcAft>
              <a:spcPct val="15000"/>
            </a:spcAft>
            <a:buNone/>
          </a:pPr>
          <a:r>
            <a:rPr lang="en-US" sz="1800" b="1" kern="1200" dirty="0">
              <a:solidFill>
                <a:srgbClr val="FF0000"/>
              </a:solidFill>
              <a:latin typeface="Arial" panose="020B0604020202020204" pitchFamily="34" charset="0"/>
              <a:ea typeface="Cambria" panose="02040503050406030204" pitchFamily="18" charset="0"/>
              <a:cs typeface="Arial" panose="020B0604020202020204" pitchFamily="34" charset="0"/>
            </a:rPr>
            <a:t>S:</a:t>
          </a:r>
          <a:r>
            <a:rPr lang="en-US" sz="1800" kern="12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chọn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đối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tác</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vận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chuyển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có</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chính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sách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lao</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động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bền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vững</a:t>
          </a:r>
          <a:endParaRPr lang="en-US" sz="1800" kern="1200" dirty="0">
            <a:latin typeface="Arial" panose="020B0604020202020204" pitchFamily="34" charset="0"/>
            <a:ea typeface="Cambria" panose="02040503050406030204" pitchFamily="18" charset="0"/>
            <a:cs typeface="Arial" panose="020B0604020202020204" pitchFamily="34" charset="0"/>
          </a:endParaRPr>
        </a:p>
        <a:p>
          <a:pPr marL="171450" lvl="1" indent="-171450" algn="l" defTabSz="800100">
            <a:lnSpc>
              <a:spcPct val="90000"/>
            </a:lnSpc>
            <a:spcBef>
              <a:spcPct val="0"/>
            </a:spcBef>
            <a:spcAft>
              <a:spcPct val="15000"/>
            </a:spcAft>
            <a:buNone/>
          </a:pPr>
          <a:r>
            <a:rPr lang="en-US" sz="1800" b="1" kern="1200"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800" kern="12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giám</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sát</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trách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nhiệm</a:t>
          </a:r>
          <a:r>
            <a:rPr lang="en-US" sz="1800" kern="1200" dirty="0">
              <a:latin typeface="Arial" panose="020B0604020202020204" pitchFamily="34" charset="0"/>
              <a:ea typeface="Cambria" panose="02040503050406030204" pitchFamily="18" charset="0"/>
              <a:cs typeface="Arial" panose="020B0604020202020204" pitchFamily="34" charset="0"/>
            </a:rPr>
            <a:t> ESG </a:t>
          </a:r>
          <a:r>
            <a:rPr lang="en-US" sz="1800" kern="1200" dirty="0" err="1">
              <a:latin typeface="Arial" panose="020B0604020202020204" pitchFamily="34" charset="0"/>
              <a:ea typeface="Cambria" panose="02040503050406030204" pitchFamily="18" charset="0"/>
              <a:cs typeface="Arial" panose="020B0604020202020204" pitchFamily="34" charset="0"/>
            </a:rPr>
            <a:t>của</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bên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thứ</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ba</a:t>
          </a:r>
          <a:r>
            <a:rPr lang="en-US" sz="1800" kern="1200" dirty="0">
              <a:latin typeface="Arial" panose="020B0604020202020204" pitchFamily="34" charset="0"/>
              <a:ea typeface="Cambria" panose="02040503050406030204" pitchFamily="18" charset="0"/>
              <a:cs typeface="Arial" panose="020B0604020202020204" pitchFamily="34" charset="0"/>
            </a:rPr>
            <a:t> (3PL)</a:t>
          </a:r>
        </a:p>
      </dsp:txBody>
      <dsp:txXfrm>
        <a:off x="4645580" y="903520"/>
        <a:ext cx="2035206" cy="3952800"/>
      </dsp:txXfrm>
    </dsp:sp>
    <dsp:sp modelId="{ED72FE2C-790E-43AB-A06D-064150C1666D}">
      <dsp:nvSpPr>
        <dsp:cNvPr id="0" name=""/>
        <dsp:cNvSpPr/>
      </dsp:nvSpPr>
      <dsp:spPr>
        <a:xfrm>
          <a:off x="6965715" y="89438"/>
          <a:ext cx="2035206" cy="8140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b="1" i="0" kern="1200" dirty="0">
              <a:latin typeface="Arial" panose="020B0604020202020204" pitchFamily="34" charset="0"/>
              <a:ea typeface="Cambria" panose="02040503050406030204" pitchFamily="18" charset="0"/>
              <a:cs typeface="Arial" panose="020B0604020202020204" pitchFamily="34" charset="0"/>
            </a:rPr>
            <a:t>Bán </a:t>
          </a:r>
          <a:r>
            <a:rPr lang="en-US" sz="1800" b="1" i="0" kern="1200" dirty="0" err="1">
              <a:latin typeface="Arial" panose="020B0604020202020204" pitchFamily="34" charset="0"/>
              <a:ea typeface="Cambria" panose="02040503050406030204" pitchFamily="18" charset="0"/>
              <a:cs typeface="Arial" panose="020B0604020202020204" pitchFamily="34" charset="0"/>
            </a:rPr>
            <a:t>hàng</a:t>
          </a:r>
          <a:r>
            <a:rPr lang="en-US" sz="1800" b="1" i="0" kern="1200" dirty="0">
              <a:latin typeface="Arial" panose="020B0604020202020204" pitchFamily="34" charset="0"/>
              <a:ea typeface="Cambria" panose="02040503050406030204" pitchFamily="18" charset="0"/>
              <a:cs typeface="Arial" panose="020B0604020202020204" pitchFamily="34" charset="0"/>
            </a:rPr>
            <a:t> – Marketing – </a:t>
          </a:r>
          <a:r>
            <a:rPr lang="en-US" sz="1800" b="1" i="0" kern="1200" dirty="0" err="1">
              <a:latin typeface="Arial" panose="020B0604020202020204" pitchFamily="34" charset="0"/>
              <a:ea typeface="Cambria" panose="02040503050406030204" pitchFamily="18" charset="0"/>
              <a:cs typeface="Arial" panose="020B0604020202020204" pitchFamily="34" charset="0"/>
            </a:rPr>
            <a:t>Khách</a:t>
          </a:r>
          <a:r>
            <a:rPr lang="en-US" sz="1800" b="1" i="0" kern="1200" dirty="0">
              <a:latin typeface="Arial" panose="020B0604020202020204" pitchFamily="34" charset="0"/>
              <a:ea typeface="Cambria" panose="02040503050406030204" pitchFamily="18" charset="0"/>
              <a:cs typeface="Arial" panose="020B0604020202020204" pitchFamily="34" charset="0"/>
            </a:rPr>
            <a:t> </a:t>
          </a:r>
          <a:r>
            <a:rPr lang="en-US" sz="1800" b="1" i="0" kern="1200" dirty="0" err="1">
              <a:latin typeface="Arial" panose="020B0604020202020204" pitchFamily="34" charset="0"/>
              <a:ea typeface="Cambria" panose="02040503050406030204" pitchFamily="18" charset="0"/>
              <a:cs typeface="Arial" panose="020B0604020202020204" pitchFamily="34" charset="0"/>
            </a:rPr>
            <a:t>hàng</a:t>
          </a:r>
          <a:endParaRPr lang="en-US" sz="1800" b="1" kern="1200" dirty="0">
            <a:latin typeface="Arial" panose="020B0604020202020204" pitchFamily="34" charset="0"/>
            <a:ea typeface="Cambria" panose="02040503050406030204" pitchFamily="18" charset="0"/>
            <a:cs typeface="Arial" panose="020B0604020202020204" pitchFamily="34" charset="0"/>
          </a:endParaRPr>
        </a:p>
      </dsp:txBody>
      <dsp:txXfrm>
        <a:off x="6965715" y="89438"/>
        <a:ext cx="2035206" cy="814082"/>
      </dsp:txXfrm>
    </dsp:sp>
    <dsp:sp modelId="{0B16E90E-AEC0-4F13-9B0C-235A991D882E}">
      <dsp:nvSpPr>
        <dsp:cNvPr id="0" name=""/>
        <dsp:cNvSpPr/>
      </dsp:nvSpPr>
      <dsp:spPr>
        <a:xfrm>
          <a:off x="6965715" y="903520"/>
          <a:ext cx="2035206" cy="3952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None/>
          </a:pPr>
          <a:r>
            <a:rPr lang="vi-VN" sz="1800" b="1" kern="1200" dirty="0">
              <a:solidFill>
                <a:srgbClr val="FF0000"/>
              </a:solidFill>
              <a:latin typeface="+mn-lt"/>
              <a:ea typeface="Cambria" panose="02040503050406030204" pitchFamily="18" charset="0"/>
            </a:rPr>
            <a:t>E:</a:t>
          </a:r>
          <a:r>
            <a:rPr lang="vi-VN" sz="1800" kern="1200" dirty="0">
              <a:solidFill>
                <a:srgbClr val="FF0000"/>
              </a:solidFill>
              <a:latin typeface="+mn-lt"/>
              <a:ea typeface="Cambria" panose="02040503050406030204" pitchFamily="18" charset="0"/>
            </a:rPr>
            <a:t> </a:t>
          </a:r>
          <a:r>
            <a:rPr lang="vi-VN" sz="1800" kern="1200" dirty="0">
              <a:latin typeface="+mn-lt"/>
              <a:ea typeface="Cambria" panose="02040503050406030204" pitchFamily="18" charset="0"/>
            </a:rPr>
            <a:t>truyền thông về sản phẩm bền vững, bao bì thân thiện môi trường</a:t>
          </a:r>
          <a:endParaRPr lang="en-US" sz="1800" kern="1200" dirty="0">
            <a:latin typeface="+mn-lt"/>
            <a:ea typeface="Cambria" panose="02040503050406030204" pitchFamily="18" charset="0"/>
          </a:endParaRPr>
        </a:p>
        <a:p>
          <a:pPr marL="171450" lvl="1" indent="-171450" algn="l" defTabSz="800100">
            <a:lnSpc>
              <a:spcPct val="90000"/>
            </a:lnSpc>
            <a:spcBef>
              <a:spcPct val="0"/>
            </a:spcBef>
            <a:spcAft>
              <a:spcPct val="15000"/>
            </a:spcAft>
            <a:buNone/>
          </a:pPr>
          <a:r>
            <a:rPr lang="en-US" sz="1800" b="1" kern="1200" dirty="0">
              <a:solidFill>
                <a:srgbClr val="FF0000"/>
              </a:solidFill>
              <a:latin typeface="Arial" panose="020B0604020202020204" pitchFamily="34" charset="0"/>
              <a:ea typeface="Cambria" panose="02040503050406030204" pitchFamily="18" charset="0"/>
              <a:cs typeface="Arial" panose="020B0604020202020204" pitchFamily="34" charset="0"/>
            </a:rPr>
            <a:t>S:</a:t>
          </a:r>
          <a:r>
            <a:rPr lang="en-US" sz="1800" kern="12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đảm</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bảo</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tiếp</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cận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công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bằng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chăm</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sóc</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khách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hàng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minh</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bạch</a:t>
          </a:r>
          <a:endParaRPr lang="en-US" sz="1800" kern="1200" dirty="0">
            <a:latin typeface="Arial" panose="020B0604020202020204" pitchFamily="34" charset="0"/>
            <a:ea typeface="Cambria" panose="02040503050406030204" pitchFamily="18" charset="0"/>
            <a:cs typeface="Arial" panose="020B0604020202020204" pitchFamily="34" charset="0"/>
          </a:endParaRPr>
        </a:p>
        <a:p>
          <a:pPr marL="171450" lvl="1" indent="-171450" algn="l" defTabSz="800100">
            <a:lnSpc>
              <a:spcPct val="90000"/>
            </a:lnSpc>
            <a:spcBef>
              <a:spcPct val="0"/>
            </a:spcBef>
            <a:spcAft>
              <a:spcPct val="15000"/>
            </a:spcAft>
            <a:buNone/>
          </a:pPr>
          <a:r>
            <a:rPr lang="en-US" sz="1800" b="1" kern="1200"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800" b="1" kern="1200" dirty="0">
              <a:latin typeface="Arial" panose="020B0604020202020204" pitchFamily="34" charset="0"/>
              <a:ea typeface="Cambria" panose="02040503050406030204" pitchFamily="18" charset="0"/>
              <a:cs typeface="Arial" panose="020B0604020202020204" pitchFamily="34" charset="0"/>
            </a:rPr>
            <a:t>:</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công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bố</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thông</a:t>
          </a:r>
          <a:r>
            <a:rPr lang="en-US" sz="1800" kern="1200" dirty="0">
              <a:latin typeface="Arial" panose="020B0604020202020204" pitchFamily="34" charset="0"/>
              <a:ea typeface="Cambria" panose="02040503050406030204" pitchFamily="18" charset="0"/>
              <a:cs typeface="Arial" panose="020B0604020202020204" pitchFamily="34" charset="0"/>
            </a:rPr>
            <a:t> tin </a:t>
          </a:r>
          <a:r>
            <a:rPr lang="en-US" sz="1800" kern="1200" dirty="0" err="1">
              <a:latin typeface="Arial" panose="020B0604020202020204" pitchFamily="34" charset="0"/>
              <a:ea typeface="Cambria" panose="02040503050406030204" pitchFamily="18" charset="0"/>
              <a:cs typeface="Arial" panose="020B0604020202020204" pitchFamily="34" charset="0"/>
            </a:rPr>
            <a:t>đúng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sự</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thật</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không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gây</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hiểu</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nhầm</a:t>
          </a:r>
          <a:endParaRPr lang="en-US" sz="1800" kern="1200" dirty="0">
            <a:latin typeface="Arial" panose="020B0604020202020204" pitchFamily="34" charset="0"/>
            <a:ea typeface="Cambria" panose="02040503050406030204" pitchFamily="18" charset="0"/>
            <a:cs typeface="Arial" panose="020B0604020202020204" pitchFamily="34" charset="0"/>
          </a:endParaRPr>
        </a:p>
      </dsp:txBody>
      <dsp:txXfrm>
        <a:off x="6965715" y="903520"/>
        <a:ext cx="2035206" cy="3952800"/>
      </dsp:txXfrm>
    </dsp:sp>
    <dsp:sp modelId="{3D5D07D6-9BD2-467C-9BF5-1363282E8F0E}">
      <dsp:nvSpPr>
        <dsp:cNvPr id="0" name=""/>
        <dsp:cNvSpPr/>
      </dsp:nvSpPr>
      <dsp:spPr>
        <a:xfrm>
          <a:off x="9285851" y="89438"/>
          <a:ext cx="2035206" cy="814082"/>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73152" rIns="128016" bIns="73152" numCol="1" spcCol="1270" anchor="ctr" anchorCtr="0">
          <a:noAutofit/>
        </a:bodyPr>
        <a:lstStyle/>
        <a:p>
          <a:pPr marL="0" lvl="0" indent="0" algn="ctr" defTabSz="800100">
            <a:lnSpc>
              <a:spcPct val="90000"/>
            </a:lnSpc>
            <a:spcBef>
              <a:spcPct val="0"/>
            </a:spcBef>
            <a:spcAft>
              <a:spcPct val="35000"/>
            </a:spcAft>
            <a:buNone/>
          </a:pPr>
          <a:r>
            <a:rPr lang="en-US" sz="1800" b="1" i="0" kern="1200" dirty="0">
              <a:latin typeface="Arial" panose="020B0604020202020204" pitchFamily="34" charset="0"/>
              <a:ea typeface="Cambria" panose="02040503050406030204" pitchFamily="18" charset="0"/>
              <a:cs typeface="Arial" panose="020B0604020202020204" pitchFamily="34" charset="0"/>
            </a:rPr>
            <a:t>Hậu </a:t>
          </a:r>
          <a:r>
            <a:rPr lang="en-US" sz="1800" b="1" i="0" kern="1200" dirty="0" err="1">
              <a:latin typeface="Arial" panose="020B0604020202020204" pitchFamily="34" charset="0"/>
              <a:ea typeface="Cambria" panose="02040503050406030204" pitchFamily="18" charset="0"/>
              <a:cs typeface="Arial" panose="020B0604020202020204" pitchFamily="34" charset="0"/>
            </a:rPr>
            <a:t>mãi</a:t>
          </a:r>
          <a:r>
            <a:rPr lang="en-US" sz="1800" b="1" i="0" kern="1200" dirty="0">
              <a:latin typeface="Arial" panose="020B0604020202020204" pitchFamily="34" charset="0"/>
              <a:ea typeface="Cambria" panose="02040503050406030204" pitchFamily="18" charset="0"/>
              <a:cs typeface="Arial" panose="020B0604020202020204" pitchFamily="34" charset="0"/>
            </a:rPr>
            <a:t> – Quản </a:t>
          </a:r>
          <a:r>
            <a:rPr lang="en-US" sz="1800" b="1" i="0" kern="1200" dirty="0" err="1">
              <a:latin typeface="Arial" panose="020B0604020202020204" pitchFamily="34" charset="0"/>
              <a:ea typeface="Cambria" panose="02040503050406030204" pitchFamily="18" charset="0"/>
              <a:cs typeface="Arial" panose="020B0604020202020204" pitchFamily="34" charset="0"/>
            </a:rPr>
            <a:t>lý</a:t>
          </a:r>
          <a:r>
            <a:rPr lang="en-US" sz="1800" b="1" i="0" kern="1200" dirty="0">
              <a:latin typeface="Arial" panose="020B0604020202020204" pitchFamily="34" charset="0"/>
              <a:ea typeface="Cambria" panose="02040503050406030204" pitchFamily="18" charset="0"/>
              <a:cs typeface="Arial" panose="020B0604020202020204" pitchFamily="34" charset="0"/>
            </a:rPr>
            <a:t> </a:t>
          </a:r>
          <a:r>
            <a:rPr lang="en-US" sz="1800" b="1" i="0" kern="1200" dirty="0" err="1">
              <a:latin typeface="Arial" panose="020B0604020202020204" pitchFamily="34" charset="0"/>
              <a:ea typeface="Cambria" panose="02040503050406030204" pitchFamily="18" charset="0"/>
              <a:cs typeface="Arial" panose="020B0604020202020204" pitchFamily="34" charset="0"/>
            </a:rPr>
            <a:t>vòng</a:t>
          </a:r>
          <a:r>
            <a:rPr lang="en-US" sz="1800" b="1" i="0" kern="1200" dirty="0">
              <a:latin typeface="Arial" panose="020B0604020202020204" pitchFamily="34" charset="0"/>
              <a:ea typeface="Cambria" panose="02040503050406030204" pitchFamily="18" charset="0"/>
              <a:cs typeface="Arial" panose="020B0604020202020204" pitchFamily="34" charset="0"/>
            </a:rPr>
            <a:t> </a:t>
          </a:r>
          <a:r>
            <a:rPr lang="en-US" sz="1800" b="1" i="0" kern="1200" dirty="0" err="1">
              <a:latin typeface="Arial" panose="020B0604020202020204" pitchFamily="34" charset="0"/>
              <a:ea typeface="Cambria" panose="02040503050406030204" pitchFamily="18" charset="0"/>
              <a:cs typeface="Arial" panose="020B0604020202020204" pitchFamily="34" charset="0"/>
            </a:rPr>
            <a:t>đời</a:t>
          </a:r>
          <a:r>
            <a:rPr lang="en-US" sz="1800" b="1" i="0" kern="1200" dirty="0">
              <a:latin typeface="Arial" panose="020B0604020202020204" pitchFamily="34" charset="0"/>
              <a:ea typeface="Cambria" panose="02040503050406030204" pitchFamily="18" charset="0"/>
              <a:cs typeface="Arial" panose="020B0604020202020204" pitchFamily="34" charset="0"/>
            </a:rPr>
            <a:t> </a:t>
          </a:r>
          <a:r>
            <a:rPr lang="en-US" sz="1800" b="1" i="0" kern="1200" dirty="0" err="1">
              <a:latin typeface="Arial" panose="020B0604020202020204" pitchFamily="34" charset="0"/>
              <a:ea typeface="Cambria" panose="02040503050406030204" pitchFamily="18" charset="0"/>
              <a:cs typeface="Arial" panose="020B0604020202020204" pitchFamily="34" charset="0"/>
            </a:rPr>
            <a:t>sản</a:t>
          </a:r>
          <a:r>
            <a:rPr lang="en-US" sz="1800" b="1" i="0" kern="1200" dirty="0">
              <a:latin typeface="Arial" panose="020B0604020202020204" pitchFamily="34" charset="0"/>
              <a:ea typeface="Cambria" panose="02040503050406030204" pitchFamily="18" charset="0"/>
              <a:cs typeface="Arial" panose="020B0604020202020204" pitchFamily="34" charset="0"/>
            </a:rPr>
            <a:t> </a:t>
          </a:r>
          <a:r>
            <a:rPr lang="en-US" sz="1800" b="1" i="0" kern="1200" dirty="0" err="1">
              <a:latin typeface="Arial" panose="020B0604020202020204" pitchFamily="34" charset="0"/>
              <a:ea typeface="Cambria" panose="02040503050406030204" pitchFamily="18" charset="0"/>
              <a:cs typeface="Arial" panose="020B0604020202020204" pitchFamily="34" charset="0"/>
            </a:rPr>
            <a:t>phẩm</a:t>
          </a:r>
          <a:endParaRPr lang="en-US" sz="1800" b="1" kern="1200" dirty="0">
            <a:latin typeface="Arial" panose="020B0604020202020204" pitchFamily="34" charset="0"/>
            <a:ea typeface="Cambria" panose="02040503050406030204" pitchFamily="18" charset="0"/>
            <a:cs typeface="Arial" panose="020B0604020202020204" pitchFamily="34" charset="0"/>
          </a:endParaRPr>
        </a:p>
      </dsp:txBody>
      <dsp:txXfrm>
        <a:off x="9285851" y="89438"/>
        <a:ext cx="2035206" cy="814082"/>
      </dsp:txXfrm>
    </dsp:sp>
    <dsp:sp modelId="{ED23CBA9-B754-42C9-9662-9A57F2C97826}">
      <dsp:nvSpPr>
        <dsp:cNvPr id="0" name=""/>
        <dsp:cNvSpPr/>
      </dsp:nvSpPr>
      <dsp:spPr>
        <a:xfrm>
          <a:off x="9285851" y="903520"/>
          <a:ext cx="2035206" cy="395280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6012" tIns="96012" rIns="128016" bIns="144018" numCol="1" spcCol="1270" anchor="t" anchorCtr="0">
          <a:noAutofit/>
        </a:bodyPr>
        <a:lstStyle/>
        <a:p>
          <a:pPr marL="171450" lvl="1" indent="-171450" algn="l" defTabSz="800100">
            <a:lnSpc>
              <a:spcPct val="90000"/>
            </a:lnSpc>
            <a:spcBef>
              <a:spcPct val="0"/>
            </a:spcBef>
            <a:spcAft>
              <a:spcPct val="15000"/>
            </a:spcAft>
            <a:buNone/>
          </a:pPr>
          <a:r>
            <a:rPr lang="en-US" sz="1800" b="1" kern="1200" dirty="0">
              <a:solidFill>
                <a:srgbClr val="FF0000"/>
              </a:solidFill>
              <a:latin typeface="Arial" panose="020B0604020202020204" pitchFamily="34" charset="0"/>
              <a:ea typeface="Cambria" panose="02040503050406030204" pitchFamily="18" charset="0"/>
              <a:cs typeface="Arial" panose="020B0604020202020204" pitchFamily="34" charset="0"/>
            </a:rPr>
            <a:t>E:</a:t>
          </a:r>
          <a:r>
            <a:rPr lang="en-US" sz="1800" kern="12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thu</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hồi</a:t>
          </a:r>
          <a:r>
            <a:rPr lang="en-US" sz="1800" kern="1200" dirty="0">
              <a:latin typeface="Arial" panose="020B0604020202020204" pitchFamily="34" charset="0"/>
              <a:ea typeface="Cambria" panose="02040503050406030204" pitchFamily="18" charset="0"/>
              <a:cs typeface="Arial" panose="020B0604020202020204" pitchFamily="34" charset="0"/>
            </a:rPr>
            <a:t> – </a:t>
          </a:r>
          <a:r>
            <a:rPr lang="en-US" sz="1800" kern="1200" dirty="0" err="1">
              <a:latin typeface="Arial" panose="020B0604020202020204" pitchFamily="34" charset="0"/>
              <a:ea typeface="Cambria" panose="02040503050406030204" pitchFamily="18" charset="0"/>
              <a:cs typeface="Arial" panose="020B0604020202020204" pitchFamily="34" charset="0"/>
            </a:rPr>
            <a:t>tái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chế</a:t>
          </a:r>
          <a:r>
            <a:rPr lang="en-US" sz="1800" kern="1200" dirty="0">
              <a:latin typeface="Arial" panose="020B0604020202020204" pitchFamily="34" charset="0"/>
              <a:ea typeface="Cambria" panose="02040503050406030204" pitchFamily="18" charset="0"/>
              <a:cs typeface="Arial" panose="020B0604020202020204" pitchFamily="34" charset="0"/>
            </a:rPr>
            <a:t> – </a:t>
          </a:r>
          <a:r>
            <a:rPr lang="en-US" sz="1800" kern="1200" dirty="0" err="1">
              <a:latin typeface="Arial" panose="020B0604020202020204" pitchFamily="34" charset="0"/>
              <a:ea typeface="Cambria" panose="02040503050406030204" pitchFamily="18" charset="0"/>
              <a:cs typeface="Arial" panose="020B0604020202020204" pitchFamily="34" charset="0"/>
            </a:rPr>
            <a:t>tái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sử</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dụng</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sản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phẩm</a:t>
          </a:r>
          <a:endParaRPr lang="en-US" sz="1800" kern="1200" dirty="0">
            <a:latin typeface="Arial" panose="020B0604020202020204" pitchFamily="34" charset="0"/>
            <a:ea typeface="Cambria" panose="02040503050406030204" pitchFamily="18" charset="0"/>
            <a:cs typeface="Arial" panose="020B0604020202020204" pitchFamily="34" charset="0"/>
          </a:endParaRPr>
        </a:p>
        <a:p>
          <a:pPr marL="171450" lvl="1" indent="-171450" algn="l" defTabSz="800100">
            <a:lnSpc>
              <a:spcPct val="90000"/>
            </a:lnSpc>
            <a:spcBef>
              <a:spcPct val="0"/>
            </a:spcBef>
            <a:spcAft>
              <a:spcPct val="15000"/>
            </a:spcAft>
            <a:buNone/>
          </a:pPr>
          <a:r>
            <a:rPr lang="vi-VN" sz="1800" b="1" kern="1200" dirty="0">
              <a:solidFill>
                <a:srgbClr val="FF0000"/>
              </a:solidFill>
              <a:latin typeface="Arial" panose="020B0604020202020204" pitchFamily="34" charset="0"/>
              <a:ea typeface="Cambria" panose="02040503050406030204" pitchFamily="18" charset="0"/>
              <a:cs typeface="Arial" panose="020B0604020202020204" pitchFamily="34" charset="0"/>
            </a:rPr>
            <a:t>S:</a:t>
          </a:r>
          <a:r>
            <a:rPr lang="vi-VN" sz="1800" kern="1200" dirty="0">
              <a:solidFill>
                <a:srgbClr val="FF0000"/>
              </a:solidFill>
              <a:latin typeface="Arial" panose="020B0604020202020204" pitchFamily="34" charset="0"/>
              <a:ea typeface="Cambria" panose="02040503050406030204" pitchFamily="18" charset="0"/>
              <a:cs typeface="Arial" panose="020B0604020202020204" pitchFamily="34" charset="0"/>
            </a:rPr>
            <a:t> </a:t>
          </a:r>
          <a:r>
            <a:rPr lang="vi-VN" sz="1800" kern="1200" dirty="0">
              <a:latin typeface="Arial" panose="020B0604020202020204" pitchFamily="34" charset="0"/>
              <a:ea typeface="Cambria" panose="02040503050406030204" pitchFamily="18" charset="0"/>
              <a:cs typeface="Arial" panose="020B0604020202020204" pitchFamily="34" charset="0"/>
            </a:rPr>
            <a:t>hỗ trợ cộng đồng qua các chương trình CSR</a:t>
          </a:r>
        </a:p>
        <a:p>
          <a:pPr marL="171450" lvl="1" indent="-171450" algn="l" defTabSz="800100">
            <a:lnSpc>
              <a:spcPct val="90000"/>
            </a:lnSpc>
            <a:spcBef>
              <a:spcPct val="0"/>
            </a:spcBef>
            <a:spcAft>
              <a:spcPct val="15000"/>
            </a:spcAft>
            <a:buNone/>
          </a:pPr>
          <a:r>
            <a:rPr lang="en-US" sz="1800" b="1" kern="1200" dirty="0">
              <a:solidFill>
                <a:srgbClr val="FF0000"/>
              </a:solidFill>
              <a:latin typeface="Arial" panose="020B0604020202020204" pitchFamily="34" charset="0"/>
              <a:ea typeface="Cambria" panose="02040503050406030204" pitchFamily="18" charset="0"/>
              <a:cs typeface="Arial" panose="020B0604020202020204" pitchFamily="34" charset="0"/>
            </a:rPr>
            <a:t>G</a:t>
          </a:r>
          <a:r>
            <a:rPr lang="en-US" sz="1800" b="1" kern="1200" dirty="0">
              <a:latin typeface="Arial" panose="020B0604020202020204" pitchFamily="34" charset="0"/>
              <a:ea typeface="Cambria" panose="02040503050406030204" pitchFamily="18" charset="0"/>
              <a:cs typeface="Arial" panose="020B0604020202020204" pitchFamily="34" charset="0"/>
            </a:rPr>
            <a:t>:</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tiếp</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nhận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phản</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hồi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xử</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lý</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rủi</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ro</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đạo</a:t>
          </a:r>
          <a:r>
            <a:rPr lang="en-US" sz="1800" kern="1200" dirty="0">
              <a:latin typeface="Arial" panose="020B0604020202020204" pitchFamily="34" charset="0"/>
              <a:ea typeface="Cambria" panose="02040503050406030204" pitchFamily="18" charset="0"/>
              <a:cs typeface="Arial" panose="020B0604020202020204" pitchFamily="34" charset="0"/>
            </a:rPr>
            <a:t> </a:t>
          </a:r>
          <a:r>
            <a:rPr lang="en-US" sz="1800" kern="1200" dirty="0" err="1">
              <a:latin typeface="Arial" panose="020B0604020202020204" pitchFamily="34" charset="0"/>
              <a:ea typeface="Cambria" panose="02040503050406030204" pitchFamily="18" charset="0"/>
              <a:cs typeface="Arial" panose="020B0604020202020204" pitchFamily="34" charset="0"/>
            </a:rPr>
            <a:t>đức</a:t>
          </a:r>
          <a:endParaRPr lang="vi-VN" sz="1800" kern="1200" dirty="0">
            <a:latin typeface="Arial" panose="020B0604020202020204" pitchFamily="34" charset="0"/>
            <a:ea typeface="Cambria" panose="02040503050406030204" pitchFamily="18" charset="0"/>
            <a:cs typeface="Arial" panose="020B0604020202020204" pitchFamily="34" charset="0"/>
          </a:endParaRPr>
        </a:p>
      </dsp:txBody>
      <dsp:txXfrm>
        <a:off x="9285851" y="903520"/>
        <a:ext cx="2035206" cy="395280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722893-875C-044C-9D9B-967C2500E709}">
      <dsp:nvSpPr>
        <dsp:cNvPr id="0" name=""/>
        <dsp:cNvSpPr/>
      </dsp:nvSpPr>
      <dsp:spPr>
        <a:xfrm>
          <a:off x="223925" y="2197"/>
          <a:ext cx="3241329"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b="0" i="0" kern="1200">
              <a:solidFill>
                <a:srgbClr val="000000">
                  <a:hueOff val="0"/>
                  <a:satOff val="0"/>
                  <a:lumOff val="0"/>
                  <a:alphaOff val="0"/>
                </a:srgbClr>
              </a:solidFill>
              <a:latin typeface="+mn-lt"/>
              <a:ea typeface="+mn-ea"/>
              <a:cs typeface="+mn-cs"/>
            </a:rPr>
            <a:t>Xác định các nhóm stakeholder liên quan</a:t>
          </a:r>
          <a:endParaRPr lang="en-VN" sz="1800" kern="1200">
            <a:solidFill>
              <a:srgbClr val="000000">
                <a:hueOff val="0"/>
                <a:satOff val="0"/>
                <a:lumOff val="0"/>
                <a:alphaOff val="0"/>
              </a:srgbClr>
            </a:solidFill>
            <a:latin typeface="+mn-lt"/>
            <a:ea typeface="+mn-ea"/>
            <a:cs typeface="+mn-cs"/>
          </a:endParaRPr>
        </a:p>
      </dsp:txBody>
      <dsp:txXfrm>
        <a:off x="247865" y="26137"/>
        <a:ext cx="3193449" cy="769476"/>
      </dsp:txXfrm>
    </dsp:sp>
    <dsp:sp modelId="{85935114-DE6B-074F-A871-D8A73F28976E}">
      <dsp:nvSpPr>
        <dsp:cNvPr id="0" name=""/>
        <dsp:cNvSpPr/>
      </dsp:nvSpPr>
      <dsp:spPr>
        <a:xfrm rot="5400000">
          <a:off x="1691336" y="839987"/>
          <a:ext cx="306508" cy="367810"/>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rgbClr val="000000">
                <a:hueOff val="0"/>
                <a:satOff val="0"/>
                <a:lumOff val="0"/>
                <a:alphaOff val="0"/>
              </a:srgbClr>
            </a:solidFill>
            <a:latin typeface="+mn-lt"/>
            <a:ea typeface="+mn-ea"/>
            <a:cs typeface="+mn-cs"/>
          </a:endParaRPr>
        </a:p>
      </dsp:txBody>
      <dsp:txXfrm rot="-5400000">
        <a:off x="1734247" y="870638"/>
        <a:ext cx="220686" cy="214556"/>
      </dsp:txXfrm>
    </dsp:sp>
    <dsp:sp modelId="{9E3C2946-88F5-484C-9B5D-4E6D10FC507F}">
      <dsp:nvSpPr>
        <dsp:cNvPr id="0" name=""/>
        <dsp:cNvSpPr/>
      </dsp:nvSpPr>
      <dsp:spPr>
        <a:xfrm>
          <a:off x="223925" y="1228232"/>
          <a:ext cx="3241329"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b="0" i="0" kern="1200" dirty="0">
              <a:solidFill>
                <a:srgbClr val="000000">
                  <a:hueOff val="0"/>
                  <a:satOff val="0"/>
                  <a:lumOff val="0"/>
                  <a:alphaOff val="0"/>
                </a:srgbClr>
              </a:solidFill>
              <a:latin typeface="+mn-lt"/>
              <a:ea typeface="+mn-ea"/>
              <a:cs typeface="+mn-cs"/>
            </a:rPr>
            <a:t>Thiết lập kênh đối thoại đa chiều</a:t>
          </a:r>
          <a:endParaRPr lang="en-VN" sz="1800" kern="1200" dirty="0">
            <a:solidFill>
              <a:srgbClr val="000000">
                <a:hueOff val="0"/>
                <a:satOff val="0"/>
                <a:lumOff val="0"/>
                <a:alphaOff val="0"/>
              </a:srgbClr>
            </a:solidFill>
            <a:latin typeface="+mn-lt"/>
            <a:ea typeface="+mn-ea"/>
            <a:cs typeface="+mn-cs"/>
          </a:endParaRPr>
        </a:p>
      </dsp:txBody>
      <dsp:txXfrm>
        <a:off x="247865" y="1252172"/>
        <a:ext cx="3193449" cy="769476"/>
      </dsp:txXfrm>
    </dsp:sp>
    <dsp:sp modelId="{29EA86C1-6385-5443-8640-56693B0B44D8}">
      <dsp:nvSpPr>
        <dsp:cNvPr id="0" name=""/>
        <dsp:cNvSpPr/>
      </dsp:nvSpPr>
      <dsp:spPr>
        <a:xfrm rot="5400000">
          <a:off x="1691336" y="2066022"/>
          <a:ext cx="306508" cy="367810"/>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rgbClr val="000000">
                <a:hueOff val="0"/>
                <a:satOff val="0"/>
                <a:lumOff val="0"/>
                <a:alphaOff val="0"/>
              </a:srgbClr>
            </a:solidFill>
            <a:latin typeface="+mn-lt"/>
            <a:ea typeface="+mn-ea"/>
            <a:cs typeface="+mn-cs"/>
          </a:endParaRPr>
        </a:p>
      </dsp:txBody>
      <dsp:txXfrm rot="-5400000">
        <a:off x="1734247" y="2096673"/>
        <a:ext cx="220686" cy="214556"/>
      </dsp:txXfrm>
    </dsp:sp>
    <dsp:sp modelId="{50FC1B98-9207-A146-9946-6CECD294B39C}">
      <dsp:nvSpPr>
        <dsp:cNvPr id="0" name=""/>
        <dsp:cNvSpPr/>
      </dsp:nvSpPr>
      <dsp:spPr>
        <a:xfrm>
          <a:off x="223925" y="2454267"/>
          <a:ext cx="3241329"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b="0" i="0" kern="1200" dirty="0">
              <a:solidFill>
                <a:srgbClr val="000000">
                  <a:hueOff val="0"/>
                  <a:satOff val="0"/>
                  <a:lumOff val="0"/>
                  <a:alphaOff val="0"/>
                </a:srgbClr>
              </a:solidFill>
              <a:latin typeface="+mn-lt"/>
              <a:ea typeface="+mn-ea"/>
              <a:cs typeface="+mn-cs"/>
            </a:rPr>
            <a:t>Định kỳ tổ chức tham vấn (hội thảo, khảo sát, phỏng vấn)</a:t>
          </a:r>
          <a:endParaRPr lang="en-VN" sz="1800" kern="1200" dirty="0">
            <a:solidFill>
              <a:srgbClr val="000000">
                <a:hueOff val="0"/>
                <a:satOff val="0"/>
                <a:lumOff val="0"/>
                <a:alphaOff val="0"/>
              </a:srgbClr>
            </a:solidFill>
            <a:latin typeface="+mn-lt"/>
            <a:ea typeface="+mn-ea"/>
            <a:cs typeface="+mn-cs"/>
          </a:endParaRPr>
        </a:p>
      </dsp:txBody>
      <dsp:txXfrm>
        <a:off x="247865" y="2478207"/>
        <a:ext cx="3193449" cy="769476"/>
      </dsp:txXfrm>
    </dsp:sp>
    <dsp:sp modelId="{B2868318-744E-E94A-88DB-E0FEF8B320EE}">
      <dsp:nvSpPr>
        <dsp:cNvPr id="0" name=""/>
        <dsp:cNvSpPr/>
      </dsp:nvSpPr>
      <dsp:spPr>
        <a:xfrm rot="5400000">
          <a:off x="1691336" y="3292057"/>
          <a:ext cx="306508" cy="367810"/>
        </a:xfrm>
        <a:prstGeom prst="rightArrow">
          <a:avLst>
            <a:gd name="adj1" fmla="val 60000"/>
            <a:gd name="adj2" fmla="val 50000"/>
          </a:avLst>
        </a:prstGeom>
        <a:solidFill>
          <a:srgbClr val="A5C249">
            <a:tint val="60000"/>
            <a:hueOff val="0"/>
            <a:satOff val="0"/>
            <a:lumOff val="0"/>
            <a:alphaOff val="0"/>
          </a:srgbClr>
        </a:solidFill>
        <a:ln>
          <a:noFill/>
        </a:ln>
        <a:effectLst>
          <a:outerShdw blurRad="40000" dist="20000" dir="5400000" rotWithShape="0">
            <a:srgbClr val="000000">
              <a:alpha val="38000"/>
            </a:srgbClr>
          </a:outerShdw>
        </a:effectLst>
      </dsp:spPr>
      <dsp:style>
        <a:lnRef idx="0">
          <a:scrgbClr r="0" g="0" b="0"/>
        </a:lnRef>
        <a:fillRef idx="1">
          <a:scrgbClr r="0" g="0" b="0"/>
        </a:fillRef>
        <a:effectRef idx="1">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endParaRPr lang="en-US" sz="1800" kern="1200">
            <a:solidFill>
              <a:srgbClr val="000000">
                <a:hueOff val="0"/>
                <a:satOff val="0"/>
                <a:lumOff val="0"/>
                <a:alphaOff val="0"/>
              </a:srgbClr>
            </a:solidFill>
            <a:latin typeface="+mn-lt"/>
            <a:ea typeface="+mn-ea"/>
            <a:cs typeface="+mn-cs"/>
          </a:endParaRPr>
        </a:p>
      </dsp:txBody>
      <dsp:txXfrm rot="-5400000">
        <a:off x="1734247" y="3322708"/>
        <a:ext cx="220686" cy="214556"/>
      </dsp:txXfrm>
    </dsp:sp>
    <dsp:sp modelId="{26EB1A08-EF0F-224A-90E7-B3E2B0320AB4}">
      <dsp:nvSpPr>
        <dsp:cNvPr id="0" name=""/>
        <dsp:cNvSpPr/>
      </dsp:nvSpPr>
      <dsp:spPr>
        <a:xfrm>
          <a:off x="223925" y="3680302"/>
          <a:ext cx="3241329" cy="817356"/>
        </a:xfrm>
        <a:prstGeom prst="roundRect">
          <a:avLst>
            <a:gd name="adj" fmla="val 10000"/>
          </a:avLst>
        </a:prstGeom>
        <a:solidFill>
          <a:srgbClr val="FFFFFF">
            <a:hueOff val="0"/>
            <a:satOff val="0"/>
            <a:lumOff val="0"/>
            <a:alphaOff val="0"/>
          </a:srgbClr>
        </a:solidFill>
        <a:ln w="38100" cap="flat" cmpd="sng" algn="ctr">
          <a:solidFill>
            <a:srgbClr val="A5C249">
              <a:shade val="80000"/>
              <a:hueOff val="0"/>
              <a:satOff val="0"/>
              <a:lumOff val="0"/>
              <a:alphaOff val="0"/>
            </a:srgbClr>
          </a:solidFill>
          <a:prstDash val="solid"/>
          <a:miter lim="800000"/>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vi-VN" sz="1800" b="0" i="0" kern="1200">
              <a:solidFill>
                <a:srgbClr val="000000">
                  <a:hueOff val="0"/>
                  <a:satOff val="0"/>
                  <a:lumOff val="0"/>
                  <a:alphaOff val="0"/>
                </a:srgbClr>
              </a:solidFill>
              <a:latin typeface="+mn-lt"/>
              <a:ea typeface="+mn-ea"/>
              <a:cs typeface="+mn-cs"/>
            </a:rPr>
            <a:t>Phản hồi và tích hợp ý kiến vào chiến lược ESG</a:t>
          </a:r>
          <a:endParaRPr lang="en-VN" sz="1800" kern="1200">
            <a:solidFill>
              <a:srgbClr val="000000">
                <a:hueOff val="0"/>
                <a:satOff val="0"/>
                <a:lumOff val="0"/>
                <a:alphaOff val="0"/>
              </a:srgbClr>
            </a:solidFill>
            <a:latin typeface="+mn-lt"/>
            <a:ea typeface="+mn-ea"/>
            <a:cs typeface="+mn-cs"/>
          </a:endParaRPr>
        </a:p>
      </dsp:txBody>
      <dsp:txXfrm>
        <a:off x="247865" y="3704242"/>
        <a:ext cx="3193449" cy="769476"/>
      </dsp:txXfrm>
    </dsp:sp>
  </dsp:spTree>
</dsp:drawing>
</file>

<file path=ppt/diagrams/layout1.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CE992-FA20-473B-8793-9E5B0099D7DF}" type="datetimeFigureOut">
              <a:rPr lang="en-US" smtClean="0"/>
              <a:t>10/21/2025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661D9-2678-497E-9DBA-24511D0C2D20}" type="slidenum">
              <a:rPr lang="en-US" smtClean="0"/>
              <a:t>‹#›</a:t>
            </a:fld>
            <a:endParaRPr lang="en-US"/>
          </a:p>
        </p:txBody>
      </p:sp>
    </p:spTree>
    <p:extLst>
      <p:ext uri="{BB962C8B-B14F-4D97-AF65-F5344CB8AC3E}">
        <p14:creationId xmlns:p14="http://schemas.microsoft.com/office/powerpoint/2010/main" val="703678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s://esg.feds.com.tw/en/stakeholder/?utm_source=chatgpt.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ecovadis.com/"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Giới thiệu &amp; mục tiêu đào tạo</a:t>
            </a:r>
          </a:p>
          <a:p>
            <a:r>
              <a:rPr lang="vi-VN" dirty="0"/>
              <a:t>- Giới thiệu dự án VSUEE: thúc đẩy sử dụng năng lượng tiết kiệm &amp; hiệu quả.</a:t>
            </a:r>
          </a:p>
          <a:p>
            <a:r>
              <a:rPr lang="vi-VN" dirty="0"/>
              <a:t>- Vai trò ngân hàng: kênh trung gian vốn, hỗ trợ doanh nghiệp công nghiệp tiếp cận tín dụng xanh.</a:t>
            </a:r>
          </a:p>
          <a:p>
            <a:r>
              <a:rPr lang="vi-VN" dirty="0"/>
              <a:t>- </a:t>
            </a:r>
            <a:r>
              <a:rPr lang="vi-VN" b="1" dirty="0"/>
              <a:t>Mục tiêu đào tạo: </a:t>
            </a:r>
            <a:r>
              <a:rPr lang="vi-VN" dirty="0"/>
              <a:t>giúp cán bộ hiểu ESG và vận dụng vào thẩm định, giám sát, báo cáo.</a:t>
            </a:r>
          </a:p>
          <a:p>
            <a:r>
              <a:rPr lang="vi-VN" dirty="0"/>
              <a:t>- </a:t>
            </a:r>
            <a:r>
              <a:rPr lang="vi-VN" b="1" dirty="0"/>
              <a:t>Kết nối với xu hướng toàn cầu</a:t>
            </a:r>
            <a:r>
              <a:rPr lang="vi-VN" dirty="0"/>
              <a:t>: tài chính xanh, phát triển bền vững, thị trường carbon.</a:t>
            </a:r>
          </a:p>
          <a:p>
            <a:r>
              <a:rPr lang="vi-VN" dirty="0"/>
              <a:t>- </a:t>
            </a:r>
            <a:r>
              <a:rPr lang="vi-VN" b="1" dirty="0"/>
              <a:t>Tầm quan trọng</a:t>
            </a:r>
            <a:r>
              <a:rPr lang="vi-VN" dirty="0"/>
              <a:t>: cơ hội nâng cao năng lực cạnh tranh &amp; uy tín ngân hàng.</a:t>
            </a:r>
          </a:p>
          <a:p>
            <a:endParaRPr lang="vi-VN" dirty="0"/>
          </a:p>
          <a:p>
            <a:r>
              <a:rPr lang="vi-VN" b="1" dirty="0"/>
              <a:t>Ví dụ thực tế:</a:t>
            </a:r>
            <a:endParaRPr lang="vi-VN" dirty="0"/>
          </a:p>
          <a:p>
            <a:r>
              <a:rPr lang="vi-VN" dirty="0"/>
              <a:t>1. Dự án VSUEE đã có </a:t>
            </a:r>
            <a:r>
              <a:rPr lang="vi-VN" b="1" dirty="0"/>
              <a:t>SHB</a:t>
            </a:r>
            <a:r>
              <a:rPr lang="vi-VN" dirty="0"/>
              <a:t> tham gia với vai trò ngân hàng quản lý quỹ RSF. Nhiều khoản vay cho doanh nghiệp xi măng, dệt may đang được bảo lãnh.</a:t>
            </a:r>
          </a:p>
          <a:p>
            <a:r>
              <a:rPr lang="vi-VN" dirty="0"/>
              <a:t>2. Trên thực tế, doanh nghiệp xi măng đầu tư lò nung tiết kiệm năng lượng nhưng vốn đầu tư lớn, rủi ro trả nợ cao → </a:t>
            </a:r>
            <a:r>
              <a:rPr lang="vi-VN" b="1" dirty="0"/>
              <a:t>nhờ quỹ RSF</a:t>
            </a:r>
            <a:r>
              <a:rPr lang="vi-VN" dirty="0"/>
              <a:t>, ngân hàng an tâm giải ngân.</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1</a:t>
            </a:fld>
            <a:endParaRPr lang="en-US"/>
          </a:p>
        </p:txBody>
      </p:sp>
    </p:spTree>
    <p:extLst>
      <p:ext uri="{BB962C8B-B14F-4D97-AF65-F5344CB8AC3E}">
        <p14:creationId xmlns:p14="http://schemas.microsoft.com/office/powerpoint/2010/main" val="33260561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0F95E1D-30D1-ED9C-2F1F-2A30E1CDE1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7F999F-D99E-C177-A5FC-F779936190C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6D6B63-FC6D-6899-8D36-8A7139539125}"/>
              </a:ext>
            </a:extLst>
          </p:cNvPr>
          <p:cNvSpPr>
            <a:spLocks noGrp="1"/>
          </p:cNvSpPr>
          <p:nvPr>
            <p:ph type="body" idx="1"/>
          </p:nvPr>
        </p:nvSpPr>
        <p:spPr/>
        <p:txBody>
          <a:bodyPr/>
          <a:lstStyle/>
          <a:p>
            <a:r>
              <a:rPr lang="vi-VN" dirty="0"/>
              <a:t>1. GRI là khung báo cáo phát triển bền vững </a:t>
            </a:r>
            <a:r>
              <a:rPr lang="vi-VN" b="1" dirty="0"/>
              <a:t>toàn diện &amp; phổ biến nhất</a:t>
            </a:r>
            <a:r>
              <a:rPr lang="vi-VN" dirty="0"/>
              <a:t>.</a:t>
            </a:r>
          </a:p>
          <a:p>
            <a:r>
              <a:rPr lang="vi-VN" dirty="0"/>
              <a:t>2. Gồm </a:t>
            </a:r>
            <a:r>
              <a:rPr lang="vi-VN" b="1" dirty="0"/>
              <a:t>3 nhóm tiêu chuẩn</a:t>
            </a:r>
            <a:r>
              <a:rPr lang="vi-VN" dirty="0"/>
              <a:t>: </a:t>
            </a:r>
            <a:r>
              <a:rPr lang="vi-VN" u="sng" dirty="0"/>
              <a:t>chung</a:t>
            </a:r>
            <a:r>
              <a:rPr lang="vi-VN" dirty="0"/>
              <a:t>, </a:t>
            </a:r>
            <a:r>
              <a:rPr lang="vi-VN" u="sng" dirty="0"/>
              <a:t>ngành</a:t>
            </a:r>
            <a:r>
              <a:rPr lang="vi-VN" dirty="0"/>
              <a:t>, và </a:t>
            </a:r>
            <a:r>
              <a:rPr lang="vi-VN" u="sng" dirty="0"/>
              <a:t>chủ đề cụ thể</a:t>
            </a:r>
            <a:r>
              <a:rPr lang="vi-VN" dirty="0"/>
              <a:t>.</a:t>
            </a:r>
          </a:p>
          <a:p>
            <a:r>
              <a:rPr lang="vi-VN" dirty="0"/>
              <a:t>3. Giúp xác định </a:t>
            </a:r>
            <a:r>
              <a:rPr lang="vi-VN" b="1" dirty="0"/>
              <a:t>chủ đề trọng yếu</a:t>
            </a:r>
            <a:r>
              <a:rPr lang="vi-VN" dirty="0"/>
              <a:t> (như môi trường, lao động, đa dạng &amp; hòa nhập).</a:t>
            </a:r>
          </a:p>
          <a:p>
            <a:r>
              <a:rPr lang="vi-VN" dirty="0"/>
              <a:t>4. Là cơ sở để ngân hàng đánh giá minh bạch &amp; mức độ bền vững của khách hàng.</a:t>
            </a:r>
          </a:p>
          <a:p>
            <a:r>
              <a:rPr lang="vi-VN" dirty="0"/>
              <a:t>5. Cán bộ có thể dùng </a:t>
            </a:r>
            <a:r>
              <a:rPr lang="vi-VN" b="1" dirty="0"/>
              <a:t>GRI</a:t>
            </a:r>
            <a:r>
              <a:rPr lang="vi-VN" dirty="0"/>
              <a:t> để kiểm tra độ tin cậy khi khách hàng nộp báo cáo ESG.</a:t>
            </a:r>
          </a:p>
          <a:p>
            <a:r>
              <a:rPr lang="vi-VN" b="1" dirty="0"/>
              <a:t>Ví dụ thực tế:</a:t>
            </a:r>
            <a:endParaRPr lang="vi-VN" dirty="0"/>
          </a:p>
          <a:p>
            <a:r>
              <a:rPr lang="vi-VN" b="1" dirty="0"/>
              <a:t>- Bảo Việt Holdings</a:t>
            </a:r>
            <a:r>
              <a:rPr lang="vi-VN" dirty="0"/>
              <a:t> đã áp dụng GRI Standards trong báo cáo thường niên, công bố thông tin về phát thải, quản lý nhân sự, an toàn lao động.</a:t>
            </a:r>
          </a:p>
          <a:p>
            <a:r>
              <a:rPr lang="vi-VN" dirty="0"/>
              <a:t>- </a:t>
            </a:r>
            <a:r>
              <a:rPr lang="vi-VN" b="1" dirty="0"/>
              <a:t>Doanh nghiệp dệt may </a:t>
            </a:r>
            <a:r>
              <a:rPr lang="vi-VN" dirty="0"/>
              <a:t>xuất khẩu sang Mỹ – phải chứng minh tiêu chuẩn lao động &amp; điều kiện làm việc theo </a:t>
            </a:r>
            <a:r>
              <a:rPr lang="vi-VN" b="1" dirty="0"/>
              <a:t>GRI 403 </a:t>
            </a:r>
            <a:r>
              <a:rPr lang="vi-VN" dirty="0"/>
              <a:t>(Occupational Health &amp; Safety).</a:t>
            </a:r>
          </a:p>
          <a:p>
            <a:endParaRPr lang="en-US" dirty="0"/>
          </a:p>
        </p:txBody>
      </p:sp>
      <p:sp>
        <p:nvSpPr>
          <p:cNvPr id="4" name="Slide Number Placeholder 3">
            <a:extLst>
              <a:ext uri="{FF2B5EF4-FFF2-40B4-BE49-F238E27FC236}">
                <a16:creationId xmlns:a16="http://schemas.microsoft.com/office/drawing/2014/main" id="{BC8727AA-5059-E6EA-3046-D7C767E01FF1}"/>
              </a:ext>
            </a:extLst>
          </p:cNvPr>
          <p:cNvSpPr>
            <a:spLocks noGrp="1"/>
          </p:cNvSpPr>
          <p:nvPr>
            <p:ph type="sldNum" sz="quarter" idx="5"/>
          </p:nvPr>
        </p:nvSpPr>
        <p:spPr/>
        <p:txBody>
          <a:bodyPr/>
          <a:lstStyle/>
          <a:p>
            <a:fld id="{F1B661D9-2678-497E-9DBA-24511D0C2D20}" type="slidenum">
              <a:rPr lang="en-US" smtClean="0"/>
              <a:t>11</a:t>
            </a:fld>
            <a:endParaRPr lang="en-US"/>
          </a:p>
        </p:txBody>
      </p:sp>
    </p:spTree>
    <p:extLst>
      <p:ext uri="{BB962C8B-B14F-4D97-AF65-F5344CB8AC3E}">
        <p14:creationId xmlns:p14="http://schemas.microsoft.com/office/powerpoint/2010/main" val="26203307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84F1DD-8550-82F6-3226-926873199C9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2C2002A-E3A8-1A23-7D67-C0D81B992D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65546C-F00A-CC9B-6A39-4ED3943D3E5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C708FDC-6623-CB05-4404-D0FAA5C77D5E}"/>
              </a:ext>
            </a:extLst>
          </p:cNvPr>
          <p:cNvSpPr>
            <a:spLocks noGrp="1"/>
          </p:cNvSpPr>
          <p:nvPr>
            <p:ph type="sldNum" sz="quarter" idx="5"/>
          </p:nvPr>
        </p:nvSpPr>
        <p:spPr/>
        <p:txBody>
          <a:bodyPr/>
          <a:lstStyle/>
          <a:p>
            <a:fld id="{F1B661D9-2678-497E-9DBA-24511D0C2D20}" type="slidenum">
              <a:rPr lang="en-US" smtClean="0"/>
              <a:t>12</a:t>
            </a:fld>
            <a:endParaRPr lang="en-US"/>
          </a:p>
        </p:txBody>
      </p:sp>
    </p:spTree>
    <p:extLst>
      <p:ext uri="{BB962C8B-B14F-4D97-AF65-F5344CB8AC3E}">
        <p14:creationId xmlns:p14="http://schemas.microsoft.com/office/powerpoint/2010/main" val="28620409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733F39-9F19-5100-71AD-E4E81D715C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B4F7FA-9E77-DA3B-B345-13CD50712B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5A1B71-6355-BC81-85AF-50F2D9C146A6}"/>
              </a:ext>
            </a:extLst>
          </p:cNvPr>
          <p:cNvSpPr>
            <a:spLocks noGrp="1"/>
          </p:cNvSpPr>
          <p:nvPr>
            <p:ph type="body" idx="1"/>
          </p:nvPr>
        </p:nvSpPr>
        <p:spPr/>
        <p:txBody>
          <a:bodyPr/>
          <a:lstStyle/>
          <a:p>
            <a:r>
              <a:rPr lang="vi-VN" b="1" dirty="0"/>
              <a:t>5 ý trọng điểm</a:t>
            </a:r>
            <a:endParaRPr lang="vi-VN" dirty="0"/>
          </a:p>
          <a:p>
            <a:r>
              <a:rPr lang="vi-VN" dirty="0"/>
              <a:t>- Chủ đề trọng yếu = lĩnh vực có ảnh hưởng lớn đến môi trường, xã hội và ngân hàng.</a:t>
            </a:r>
          </a:p>
          <a:p>
            <a:r>
              <a:rPr lang="vi-VN" dirty="0"/>
              <a:t>- Các chủ đề thường gặp: </a:t>
            </a:r>
            <a:r>
              <a:rPr lang="vi-VN" u="sng" dirty="0"/>
              <a:t>sức khỏe – an toàn</a:t>
            </a:r>
            <a:r>
              <a:rPr lang="vi-VN" dirty="0"/>
              <a:t>, </a:t>
            </a:r>
            <a:r>
              <a:rPr lang="vi-VN" u="sng" dirty="0"/>
              <a:t>quản lý năng lượng</a:t>
            </a:r>
            <a:r>
              <a:rPr lang="vi-VN" dirty="0"/>
              <a:t>, </a:t>
            </a:r>
            <a:r>
              <a:rPr lang="vi-VN" u="sng" dirty="0"/>
              <a:t>phát thải</a:t>
            </a:r>
            <a:r>
              <a:rPr lang="vi-VN" dirty="0"/>
              <a:t>, </a:t>
            </a:r>
            <a:r>
              <a:rPr lang="vi-VN" u="sng" dirty="0"/>
              <a:t>đa dạng nhân sự</a:t>
            </a:r>
            <a:r>
              <a:rPr lang="vi-VN" dirty="0"/>
              <a:t>.</a:t>
            </a:r>
          </a:p>
          <a:p>
            <a:r>
              <a:rPr lang="vi-VN" dirty="0"/>
              <a:t>- Đánh giá trọng yếu giúp doanh nghiệp tập trung vào nội dung thật sự “có giá trị”.</a:t>
            </a:r>
          </a:p>
          <a:p>
            <a:r>
              <a:rPr lang="vi-VN" dirty="0"/>
              <a:t>- Ngân hàng dùng ma trận trọng yếu để đánh giá rủi ro ESG của khách hàng.</a:t>
            </a:r>
          </a:p>
          <a:p>
            <a:r>
              <a:rPr lang="vi-VN" dirty="0"/>
              <a:t>- Cán bộ ngân hàng cần biết cách đọc và kiểm tra “tính trọng yếu” trong báo cáo.</a:t>
            </a:r>
          </a:p>
          <a:p>
            <a:r>
              <a:rPr lang="vi-VN" b="1" dirty="0"/>
              <a:t>Ví dụ thực tế</a:t>
            </a:r>
            <a:endParaRPr lang="vi-VN" dirty="0"/>
          </a:p>
          <a:p>
            <a:r>
              <a:rPr lang="vi-VN" dirty="0"/>
              <a:t>Doanh nghiệp dệt may: “Lao động nữ, giờ làm thêm” là chủ đề trọng yếu vì ảnh hưởng trực tiếp xuất khẩu sang EU.</a:t>
            </a:r>
          </a:p>
          <a:p>
            <a:r>
              <a:rPr lang="vi-VN" dirty="0"/>
              <a:t>Ngân hàng nếu bỏ qua → có nguy cơ tài trợ cho dự án bị </a:t>
            </a:r>
            <a:r>
              <a:rPr lang="vi-VN" b="1" dirty="0"/>
              <a:t>chặn xuất khẩu</a:t>
            </a:r>
            <a:r>
              <a:rPr lang="vi-VN" dirty="0"/>
              <a:t>.</a:t>
            </a:r>
          </a:p>
          <a:p>
            <a:endParaRPr lang="en-US" dirty="0"/>
          </a:p>
        </p:txBody>
      </p:sp>
      <p:sp>
        <p:nvSpPr>
          <p:cNvPr id="4" name="Slide Number Placeholder 3">
            <a:extLst>
              <a:ext uri="{FF2B5EF4-FFF2-40B4-BE49-F238E27FC236}">
                <a16:creationId xmlns:a16="http://schemas.microsoft.com/office/drawing/2014/main" id="{3B544301-C449-C236-76C3-A93599F17213}"/>
              </a:ext>
            </a:extLst>
          </p:cNvPr>
          <p:cNvSpPr>
            <a:spLocks noGrp="1"/>
          </p:cNvSpPr>
          <p:nvPr>
            <p:ph type="sldNum" sz="quarter" idx="5"/>
          </p:nvPr>
        </p:nvSpPr>
        <p:spPr/>
        <p:txBody>
          <a:bodyPr/>
          <a:lstStyle/>
          <a:p>
            <a:fld id="{F1B661D9-2678-497E-9DBA-24511D0C2D20}" type="slidenum">
              <a:rPr lang="en-US" smtClean="0"/>
              <a:t>13</a:t>
            </a:fld>
            <a:endParaRPr lang="en-US"/>
          </a:p>
        </p:txBody>
      </p:sp>
    </p:spTree>
    <p:extLst>
      <p:ext uri="{BB962C8B-B14F-4D97-AF65-F5344CB8AC3E}">
        <p14:creationId xmlns:p14="http://schemas.microsoft.com/office/powerpoint/2010/main" val="17379846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BA963-3506-71EA-FE29-4CED88E7FE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E24E330-42DE-A615-48CA-F24384DE7F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0E82098-E1B2-C3D0-70A2-48DEC2745EEE}"/>
              </a:ext>
            </a:extLst>
          </p:cNvPr>
          <p:cNvSpPr>
            <a:spLocks noGrp="1"/>
          </p:cNvSpPr>
          <p:nvPr>
            <p:ph type="body" idx="1"/>
          </p:nvPr>
        </p:nvSpPr>
        <p:spPr/>
        <p:txBody>
          <a:bodyPr/>
          <a:lstStyle/>
          <a:p>
            <a:r>
              <a:rPr lang="vi-VN" b="1" dirty="0"/>
              <a:t>5 ý trọng điểm</a:t>
            </a:r>
            <a:endParaRPr lang="vi-VN" dirty="0"/>
          </a:p>
          <a:p>
            <a:r>
              <a:rPr lang="vi-VN" dirty="0"/>
              <a:t>- </a:t>
            </a:r>
            <a:r>
              <a:rPr lang="vi-VN" u="sng" dirty="0"/>
              <a:t>GRI chia thành 3 nhóm</a:t>
            </a:r>
            <a:r>
              <a:rPr lang="vi-VN" dirty="0"/>
              <a:t>: </a:t>
            </a:r>
            <a:r>
              <a:rPr lang="vi-VN" b="1" dirty="0"/>
              <a:t>Tiêu chuẩn chung – Ngành – Chủ đề cụ thể</a:t>
            </a:r>
            <a:r>
              <a:rPr lang="vi-VN" dirty="0"/>
              <a:t>.</a:t>
            </a:r>
          </a:p>
          <a:p>
            <a:r>
              <a:rPr lang="vi-VN" dirty="0"/>
              <a:t>- Tiêu chuẩn chung: áp dụng cho mọi doanh nghiệp (</a:t>
            </a:r>
            <a:r>
              <a:rPr lang="vi-VN" u="sng" dirty="0"/>
              <a:t>chiến lược</a:t>
            </a:r>
            <a:r>
              <a:rPr lang="vi-VN" dirty="0"/>
              <a:t>, </a:t>
            </a:r>
            <a:r>
              <a:rPr lang="vi-VN" u="sng" dirty="0"/>
              <a:t>quản trị</a:t>
            </a:r>
            <a:r>
              <a:rPr lang="vi-VN" dirty="0"/>
              <a:t>, </a:t>
            </a:r>
            <a:r>
              <a:rPr lang="vi-VN" u="sng" dirty="0"/>
              <a:t>tác động</a:t>
            </a:r>
            <a:r>
              <a:rPr lang="vi-VN" dirty="0"/>
              <a:t>).</a:t>
            </a:r>
          </a:p>
          <a:p>
            <a:r>
              <a:rPr lang="vi-VN" dirty="0"/>
              <a:t>- Tiêu chuẩn ngành: riêng cho dệt may, năng lượng, ngân hàng…</a:t>
            </a:r>
          </a:p>
          <a:p>
            <a:r>
              <a:rPr lang="vi-VN" dirty="0"/>
              <a:t>- Tiêu chuẩn chủ đề: phát thải KNK, an toàn lao động, đa dạng giới.</a:t>
            </a:r>
          </a:p>
          <a:p>
            <a:r>
              <a:rPr lang="vi-VN" dirty="0"/>
              <a:t>- </a:t>
            </a:r>
            <a:r>
              <a:rPr lang="vi-VN" u="sng" dirty="0"/>
              <a:t>Ngân hàng có thể yêu cầu doanh nghiệp áp dụng GRI </a:t>
            </a:r>
            <a:r>
              <a:rPr lang="vi-VN" dirty="0"/>
              <a:t>phù hợp với ngành của họ.</a:t>
            </a:r>
          </a:p>
          <a:p>
            <a:r>
              <a:rPr lang="vi-VN" b="1" dirty="0"/>
              <a:t>Ví dụ thực tế</a:t>
            </a:r>
            <a:endParaRPr lang="vi-VN" dirty="0"/>
          </a:p>
          <a:p>
            <a:r>
              <a:rPr lang="vi-VN" dirty="0"/>
              <a:t>- Ngành ngân hàng: GRI 201 (Kinh tế), GRI 302 (Năng lượng) và GRI 405 (Đa dạng).</a:t>
            </a:r>
          </a:p>
          <a:p>
            <a:r>
              <a:rPr lang="vi-VN" dirty="0"/>
              <a:t>- </a:t>
            </a:r>
            <a:r>
              <a:rPr lang="vi-VN" b="1" dirty="0"/>
              <a:t>VietinBank khi phát hành báo cáo phát triển bền vững 2022 </a:t>
            </a:r>
            <a:r>
              <a:rPr lang="vi-VN" dirty="0"/>
              <a:t>đã dùng bộ </a:t>
            </a:r>
            <a:r>
              <a:rPr lang="vi-VN" u="sng" dirty="0"/>
              <a:t>GRI chung + ngành tài chính.</a:t>
            </a:r>
          </a:p>
          <a:p>
            <a:endParaRPr lang="en-US" dirty="0"/>
          </a:p>
        </p:txBody>
      </p:sp>
      <p:sp>
        <p:nvSpPr>
          <p:cNvPr id="4" name="Slide Number Placeholder 3">
            <a:extLst>
              <a:ext uri="{FF2B5EF4-FFF2-40B4-BE49-F238E27FC236}">
                <a16:creationId xmlns:a16="http://schemas.microsoft.com/office/drawing/2014/main" id="{5CE2D17C-AF59-90EC-A0E4-C96F2C1EF9A3}"/>
              </a:ext>
            </a:extLst>
          </p:cNvPr>
          <p:cNvSpPr>
            <a:spLocks noGrp="1"/>
          </p:cNvSpPr>
          <p:nvPr>
            <p:ph type="sldNum" sz="quarter" idx="5"/>
          </p:nvPr>
        </p:nvSpPr>
        <p:spPr/>
        <p:txBody>
          <a:bodyPr/>
          <a:lstStyle/>
          <a:p>
            <a:fld id="{F1B661D9-2678-497E-9DBA-24511D0C2D20}" type="slidenum">
              <a:rPr lang="en-US" smtClean="0"/>
              <a:t>14</a:t>
            </a:fld>
            <a:endParaRPr lang="en-US"/>
          </a:p>
        </p:txBody>
      </p:sp>
    </p:spTree>
    <p:extLst>
      <p:ext uri="{BB962C8B-B14F-4D97-AF65-F5344CB8AC3E}">
        <p14:creationId xmlns:p14="http://schemas.microsoft.com/office/powerpoint/2010/main" val="37515833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A963AB-A743-EA16-7BCD-D0D18BDEB01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1C3116F-4A2E-C211-6AEB-B8FDCF7D75B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0B0C8E-8697-D893-A59B-8BA10E2CB1DE}"/>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6DD6BAD-D54E-DF5B-13FB-09EC3AEDAC68}"/>
              </a:ext>
            </a:extLst>
          </p:cNvPr>
          <p:cNvSpPr>
            <a:spLocks noGrp="1"/>
          </p:cNvSpPr>
          <p:nvPr>
            <p:ph type="sldNum" sz="quarter" idx="5"/>
          </p:nvPr>
        </p:nvSpPr>
        <p:spPr/>
        <p:txBody>
          <a:bodyPr/>
          <a:lstStyle/>
          <a:p>
            <a:fld id="{F1B661D9-2678-497E-9DBA-24511D0C2D20}" type="slidenum">
              <a:rPr lang="en-US" smtClean="0"/>
              <a:t>15</a:t>
            </a:fld>
            <a:endParaRPr lang="en-US"/>
          </a:p>
        </p:txBody>
      </p:sp>
    </p:spTree>
    <p:extLst>
      <p:ext uri="{BB962C8B-B14F-4D97-AF65-F5344CB8AC3E}">
        <p14:creationId xmlns:p14="http://schemas.microsoft.com/office/powerpoint/2010/main" val="28101193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2590CF-724B-AE4C-69AB-FCF69EFD34E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CD8320-3BA1-1241-EAB7-462D2DA712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198C3CB-666B-61B4-2AD6-F0A3351991D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2B7D884-B059-37CF-A7E6-F6265A1A84AC}"/>
              </a:ext>
            </a:extLst>
          </p:cNvPr>
          <p:cNvSpPr>
            <a:spLocks noGrp="1"/>
          </p:cNvSpPr>
          <p:nvPr>
            <p:ph type="sldNum" sz="quarter" idx="5"/>
          </p:nvPr>
        </p:nvSpPr>
        <p:spPr/>
        <p:txBody>
          <a:bodyPr/>
          <a:lstStyle/>
          <a:p>
            <a:fld id="{F1B661D9-2678-497E-9DBA-24511D0C2D20}" type="slidenum">
              <a:rPr lang="en-US" smtClean="0"/>
              <a:t>16</a:t>
            </a:fld>
            <a:endParaRPr lang="en-US"/>
          </a:p>
        </p:txBody>
      </p:sp>
    </p:spTree>
    <p:extLst>
      <p:ext uri="{BB962C8B-B14F-4D97-AF65-F5344CB8AC3E}">
        <p14:creationId xmlns:p14="http://schemas.microsoft.com/office/powerpoint/2010/main" val="162632577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5C8994-E25E-92F1-ACEF-9F01AAFF2F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117155-17CF-CCC0-46B9-3C4A3A86EC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077B61F-EDED-1CAD-A577-DB01910D2385}"/>
              </a:ext>
            </a:extLst>
          </p:cNvPr>
          <p:cNvSpPr>
            <a:spLocks noGrp="1"/>
          </p:cNvSpPr>
          <p:nvPr>
            <p:ph type="body" idx="1"/>
          </p:nvPr>
        </p:nvSpPr>
        <p:spPr/>
        <p:txBody>
          <a:bodyPr/>
          <a:lstStyle/>
          <a:p>
            <a:r>
              <a:rPr lang="vi-VN" b="1" dirty="0"/>
              <a:t>Lộ trình thực hiện báo cáo ESG</a:t>
            </a:r>
          </a:p>
          <a:p>
            <a:r>
              <a:rPr lang="vi-VN" dirty="0"/>
              <a:t>1. Bước 1: </a:t>
            </a:r>
            <a:r>
              <a:rPr lang="vi-VN" b="1" dirty="0"/>
              <a:t>Nhận diện và thu thập dữ liệu trọng yếu</a:t>
            </a:r>
            <a:r>
              <a:rPr lang="vi-VN" dirty="0"/>
              <a:t>.</a:t>
            </a:r>
          </a:p>
          <a:p>
            <a:r>
              <a:rPr lang="vi-VN" dirty="0"/>
              <a:t>2. Bước 2: </a:t>
            </a:r>
            <a:r>
              <a:rPr lang="vi-VN" u="sng" dirty="0"/>
              <a:t>Xây dựng chính sách ESG trong nội bộ</a:t>
            </a:r>
            <a:r>
              <a:rPr lang="vi-VN" dirty="0"/>
              <a:t>.</a:t>
            </a:r>
          </a:p>
          <a:p>
            <a:r>
              <a:rPr lang="vi-VN" dirty="0"/>
              <a:t>3. Bước 3: </a:t>
            </a:r>
            <a:r>
              <a:rPr lang="vi-VN" u="sng" dirty="0"/>
              <a:t>Thí điểm báo cáo đơn giản</a:t>
            </a:r>
            <a:r>
              <a:rPr lang="vi-VN" dirty="0"/>
              <a:t>, </a:t>
            </a:r>
            <a:r>
              <a:rPr lang="vi-VN" u="sng" dirty="0"/>
              <a:t>sau đó mở rộng</a:t>
            </a:r>
            <a:r>
              <a:rPr lang="vi-VN" dirty="0"/>
              <a:t>.</a:t>
            </a:r>
          </a:p>
          <a:p>
            <a:r>
              <a:rPr lang="vi-VN" dirty="0"/>
              <a:t>4. Bước 4: </a:t>
            </a:r>
            <a:r>
              <a:rPr lang="vi-VN" b="1" dirty="0"/>
              <a:t>Đảm bảo công bố minh bạch, định kỳ hằng năm</a:t>
            </a:r>
            <a:r>
              <a:rPr lang="vi-VN" dirty="0"/>
              <a:t>.</a:t>
            </a:r>
          </a:p>
          <a:p>
            <a:r>
              <a:rPr lang="vi-VN" dirty="0"/>
              <a:t>* Ngân hàng khuyến khích khách hàng theo lộ trình → dễ tiếp cận vốn xanh.</a:t>
            </a:r>
          </a:p>
          <a:p>
            <a:endParaRPr lang="vi-VN" b="1" dirty="0"/>
          </a:p>
          <a:p>
            <a:r>
              <a:rPr lang="vi-VN" b="1" dirty="0"/>
              <a:t>Ví dụ thực tế:</a:t>
            </a:r>
            <a:endParaRPr lang="vi-VN" dirty="0"/>
          </a:p>
          <a:p>
            <a:r>
              <a:rPr lang="vi-VN" b="1" dirty="0"/>
              <a:t>Công ty May 10</a:t>
            </a:r>
            <a:r>
              <a:rPr lang="vi-VN" dirty="0"/>
              <a:t>: ban đầu chỉ thu thập dữ liệu tiêu thụ điện – sau mở rộng sang quản lý nước thải, lao động nữ, đa dạng hóa – và cuối cùng xuất bản báo cáo ESG đầy đủ.</a:t>
            </a:r>
          </a:p>
          <a:p>
            <a:r>
              <a:rPr lang="vi-VN" b="1" dirty="0"/>
              <a:t>Techcombank</a:t>
            </a:r>
            <a:r>
              <a:rPr lang="vi-VN" dirty="0"/>
              <a:t>: lộ trình chuyển đổi số gắn liền với lộ trình ESG → giúp quản trị minh bạch, giảm giấy tờ, giảm phát thải CO₂ từ hoạt động ngân hàng.</a:t>
            </a:r>
          </a:p>
          <a:p>
            <a:endParaRPr lang="vi-VN" b="1" dirty="0"/>
          </a:p>
          <a:p>
            <a:endParaRPr lang="vi-VN" b="1" dirty="0"/>
          </a:p>
          <a:p>
            <a:endParaRPr lang="vi-VN" b="1" dirty="0"/>
          </a:p>
          <a:p>
            <a:endParaRPr lang="vi-VN" b="1" dirty="0"/>
          </a:p>
          <a:p>
            <a:r>
              <a:rPr lang="vi-VN" b="1" dirty="0"/>
              <a:t>1. Mở rộng phạm vi báo cáo:</a:t>
            </a:r>
            <a:endParaRPr lang="vi-VN" dirty="0"/>
          </a:p>
          <a:p>
            <a:pPr>
              <a:buFont typeface="Arial" panose="020B0604020202020204" pitchFamily="34" charset="0"/>
              <a:buChar char="•"/>
            </a:pPr>
            <a:r>
              <a:rPr lang="vi-VN" b="1" dirty="0"/>
              <a:t>Báo cáo phát thải Scope 3:</a:t>
            </a:r>
            <a:r>
              <a:rPr lang="vi-VN" dirty="0"/>
              <a:t> Báo cáo này hiện mới chỉ tập trung vào phát thải Scope 1 và Scope 2. Để hướng tới Net-Zero, cần mở rộng báo cáo sang các phát thải gián tiếp khác (Scope 3), bao gồm phát thải từ chuỗi cung ứng, vận chuyển, sử dụng sản phẩm và xử lý cuối vòng đời sản phẩm.</a:t>
            </a:r>
          </a:p>
          <a:p>
            <a:pPr>
              <a:buFont typeface="Arial" panose="020B0604020202020204" pitchFamily="34" charset="0"/>
              <a:buChar char="•"/>
            </a:pPr>
            <a:r>
              <a:rPr lang="vi-VN" b="1" dirty="0"/>
              <a:t>Đánh giá tác động đa dạng sinh học:</a:t>
            </a:r>
            <a:r>
              <a:rPr lang="vi-VN" dirty="0"/>
              <a:t> Báo cáo hiện chưa đề cập đầy đủ đến các tác động đến đa dạng sinh học. Cần thực hiện đánh giá tác động đa dạng sinh học tại các địa điểm hoạt động và trong chuỗi cung ứng, đồng thời báo cáo các nỗ lực bảo tồn và phục hồi đa dạng sinh học.</a:t>
            </a:r>
          </a:p>
          <a:p>
            <a:pPr>
              <a:buFont typeface="Arial" panose="020B0604020202020204" pitchFamily="34" charset="0"/>
              <a:buChar char="•"/>
            </a:pPr>
            <a:r>
              <a:rPr lang="vi-VN" b="1" dirty="0"/>
              <a:t>Báo cáo về chuỗi cung ứng</a:t>
            </a:r>
            <a:r>
              <a:rPr lang="vi-VN" dirty="0"/>
              <a:t>: Báo cáo hiện chưa đánh giá đầy đủ các tác động môi trường và xã hội trong chuỗi cung ứng. Cần tăng cường đánh giá nhà cung cấp về các tiêu chí môi trường và xã hội, đồng thời báo cáo minh bạch về các biện pháp quản lý và giảm thiểu rủi ro trong chuỗi cung ứng.</a:t>
            </a:r>
          </a:p>
          <a:p>
            <a:pPr>
              <a:buFont typeface="Arial" panose="020B0604020202020204" pitchFamily="34" charset="0"/>
              <a:buChar char="•"/>
            </a:pPr>
            <a:r>
              <a:rPr lang="vi-VN" b="1" dirty="0"/>
              <a:t>Báo cáo về các vấn đề xã hội</a:t>
            </a:r>
            <a:r>
              <a:rPr lang="vi-VN" dirty="0"/>
              <a:t>: Báo cáo hiện tập trung chủ yếu vào các hoạt động cộng đồng và an toàn lao động. Cần mở rộng báo cáo sang các vấn đề xã hội khác như nhân quyền, bình đẳng giới, đa dạng và hòa nhập.</a:t>
            </a:r>
          </a:p>
          <a:p>
            <a:r>
              <a:rPr lang="vi-VN" b="1" dirty="0"/>
              <a:t>2. Thúc đẩy minh bạch và nâng cao chất lượng dữ liệu:</a:t>
            </a:r>
            <a:endParaRPr lang="vi-VN" dirty="0"/>
          </a:p>
          <a:p>
            <a:pPr>
              <a:buFont typeface="Arial" panose="020B0604020202020204" pitchFamily="34" charset="0"/>
              <a:buChar char="•"/>
            </a:pPr>
            <a:r>
              <a:rPr lang="vi-VN" b="1" dirty="0"/>
              <a:t>Thu thập dữ liệu chi tiết hơn</a:t>
            </a:r>
            <a:r>
              <a:rPr lang="vi-VN" dirty="0"/>
              <a:t>: Cần thu thập dữ liệu chi tiết hơn về các hoạt động phát triển bền vững, đặc biệt là các chỉ số về phát thải, sử dụng năng lượng, nước và chất thải.</a:t>
            </a:r>
          </a:p>
          <a:p>
            <a:pPr>
              <a:buFont typeface="Arial" panose="020B0604020202020204" pitchFamily="34" charset="0"/>
              <a:buChar char="•"/>
            </a:pPr>
            <a:r>
              <a:rPr lang="vi-VN" b="1" dirty="0"/>
              <a:t>Áp dụng các tiêu chuẩn và phương pháp đo lường quốc tế</a:t>
            </a:r>
            <a:r>
              <a:rPr lang="vi-VN" dirty="0"/>
              <a:t>: Sử dụng các tiêu chuẩn và phương pháp đo lường quốc tế như GHG Protocol, ISO 14064, ISO 14067 để đảm bảo tính chính xác và so sánh được của dữ liệu.</a:t>
            </a:r>
          </a:p>
          <a:p>
            <a:pPr>
              <a:buFont typeface="Arial" panose="020B0604020202020204" pitchFamily="34" charset="0"/>
              <a:buChar char="•"/>
            </a:pPr>
            <a:r>
              <a:rPr lang="vi-VN" b="1" dirty="0"/>
              <a:t>Thực hiện kiểm toán độc lập</a:t>
            </a:r>
            <a:r>
              <a:rPr lang="vi-VN" dirty="0"/>
              <a:t>: Thực hiện kiểm toán độc lập đối với báo cáo phát triển bền vững để tăng cường tính minh bạch và tin cậy.</a:t>
            </a:r>
          </a:p>
          <a:p>
            <a:r>
              <a:rPr lang="vi-VN" b="1" dirty="0"/>
              <a:t>3. Đáp ứng các yêu cầu pháp lý mới:</a:t>
            </a:r>
            <a:endParaRPr lang="vi-VN" dirty="0"/>
          </a:p>
          <a:p>
            <a:pPr>
              <a:buFont typeface="Arial" panose="020B0604020202020204" pitchFamily="34" charset="0"/>
              <a:buChar char="•"/>
            </a:pPr>
            <a:r>
              <a:rPr lang="vi-VN" b="1" dirty="0"/>
              <a:t>Theo sát các quy định của EU và Mỹ</a:t>
            </a:r>
            <a:r>
              <a:rPr lang="vi-VN" dirty="0"/>
              <a:t>: Liên tục cập nhật và tuân thủ các quy định về môi trường, xã hội và quản trị của EU và Mỹ, đặc biệt là các quy định về phát thải, sử dụng năng lượng, hóa chất và trách nhiệm xã hội của doanh nghiệp.</a:t>
            </a:r>
          </a:p>
          <a:p>
            <a:pPr>
              <a:buFont typeface="Arial" panose="020B0604020202020204" pitchFamily="34" charset="0"/>
              <a:buChar char="•"/>
            </a:pPr>
            <a:r>
              <a:rPr lang="vi-VN" b="1" dirty="0"/>
              <a:t>Chuẩn bị cho thuế carbon biên giới của EU (CBAM)</a:t>
            </a:r>
            <a:r>
              <a:rPr lang="vi-VN" dirty="0"/>
              <a:t>: Xây dựng kế hoạch và lộ trình giảm phát thải carbon để chuẩn bị cho việc áp dụng CBAM của EU.</a:t>
            </a:r>
          </a:p>
          <a:p>
            <a:pPr>
              <a:buFont typeface="Arial" panose="020B0604020202020204" pitchFamily="34" charset="0"/>
              <a:buChar char="•"/>
            </a:pPr>
            <a:r>
              <a:rPr lang="vi-VN" b="1" dirty="0"/>
              <a:t>Đáp ứng các tiêu chuẩn về báo cáo bền vững mới</a:t>
            </a:r>
            <a:r>
              <a:rPr lang="vi-VN" dirty="0"/>
              <a:t>: Theo kịp các xu hướng và tiêu chuẩn báo cáo bền vững mới nhất, chẳng hạn như các tiêu chuẩn của GRI và SASB.</a:t>
            </a:r>
          </a:p>
          <a:p>
            <a:r>
              <a:rPr lang="vi-VN" b="1" dirty="0"/>
              <a:t>4. Tăng cường giao tiếp và hợp tác với các bên liên quan:</a:t>
            </a:r>
            <a:endParaRPr lang="vi-VN" dirty="0"/>
          </a:p>
          <a:p>
            <a:pPr>
              <a:buFont typeface="Arial" panose="020B0604020202020204" pitchFamily="34" charset="0"/>
              <a:buChar char="•"/>
            </a:pPr>
            <a:r>
              <a:rPr lang="vi-VN" b="1" dirty="0"/>
              <a:t>Tổ chức các buổi đối thoại</a:t>
            </a:r>
            <a:r>
              <a:rPr lang="vi-VN" dirty="0"/>
              <a:t>: Tổ chức các buổi đối thoại thường xuyên với các bên liên quan để lắng nghe ý kiến, phản hồi và tăng cường sự tham gia của họ vào các hoạt động phát triển bền vững của công ty.</a:t>
            </a:r>
          </a:p>
          <a:p>
            <a:pPr>
              <a:buFont typeface="Arial" panose="020B0604020202020204" pitchFamily="34" charset="0"/>
              <a:buChar char="•"/>
            </a:pPr>
            <a:r>
              <a:rPr lang="vi-VN" b="1" dirty="0"/>
              <a:t>Xây dựng các mối quan hệ đối tác</a:t>
            </a:r>
            <a:r>
              <a:rPr lang="vi-VN" dirty="0"/>
              <a:t>: Xây dựng các mối quan hệ đối tác với các tổ chức, doanh nghiệp khác để cùng nhau thúc đẩy phát triển bền vững trong ngành và cộng đồng.</a:t>
            </a:r>
          </a:p>
          <a:p>
            <a:r>
              <a:rPr lang="vi-VN" b="1" dirty="0"/>
              <a:t>5. Lồng ghép phát triển bền vững vào chiến lược kinh doanh:</a:t>
            </a:r>
            <a:endParaRPr lang="vi-VN" dirty="0"/>
          </a:p>
          <a:p>
            <a:pPr>
              <a:buFont typeface="Arial" panose="020B0604020202020204" pitchFamily="34" charset="0"/>
              <a:buChar char="•"/>
            </a:pPr>
            <a:r>
              <a:rPr lang="vi-VN" b="1" dirty="0"/>
              <a:t>Xác định các cơ hội kinh doanh bền vững</a:t>
            </a:r>
            <a:r>
              <a:rPr lang="vi-VN" dirty="0"/>
              <a:t>: Tìm kiếm và phát triển các cơ hội kinh doanh mới liên quan đến phát triển bền vững, chẳng hạn như phát triển các sản phẩm xanh, sử dụng năng lượng tái tạo và cung cấp các dịch vụ bền vững.</a:t>
            </a:r>
          </a:p>
          <a:p>
            <a:pPr>
              <a:buFont typeface="Arial" panose="020B0604020202020204" pitchFamily="34" charset="0"/>
              <a:buChar char="•"/>
            </a:pPr>
            <a:r>
              <a:rPr lang="vi-VN" b="1" dirty="0"/>
              <a:t>Lồng ghép các yếu tố ESG vào ra quyết định đầu tư</a:t>
            </a:r>
            <a:r>
              <a:rPr lang="vi-VN" dirty="0"/>
              <a:t>: Xem xét các yếu tố môi trường, xã hội và quản trị khi đưa ra các quyết định đầu tư và kinh doanh.</a:t>
            </a:r>
          </a:p>
          <a:p>
            <a:pPr>
              <a:buFont typeface="Arial" panose="020B0604020202020204" pitchFamily="34" charset="0"/>
              <a:buChar char="•"/>
            </a:pPr>
            <a:r>
              <a:rPr lang="vi-VN" b="1" dirty="0"/>
              <a:t>Thiết lập các mục tiêu và chỉ số đo lường hiệu quả</a:t>
            </a:r>
            <a:r>
              <a:rPr lang="vi-VN" dirty="0"/>
              <a:t>: Thiết lập các mục tiêu phát triển bền vững dài hạn và các chỉ số đo lường hiệu quả để theo dõi và đánh giá tiến độ thực hiện.</a:t>
            </a:r>
          </a:p>
          <a:p>
            <a:endParaRPr lang="en-US" dirty="0"/>
          </a:p>
        </p:txBody>
      </p:sp>
      <p:sp>
        <p:nvSpPr>
          <p:cNvPr id="4" name="Slide Number Placeholder 3">
            <a:extLst>
              <a:ext uri="{FF2B5EF4-FFF2-40B4-BE49-F238E27FC236}">
                <a16:creationId xmlns:a16="http://schemas.microsoft.com/office/drawing/2014/main" id="{81717AD2-3B5A-8632-4A9C-379F6BE01134}"/>
              </a:ext>
            </a:extLst>
          </p:cNvPr>
          <p:cNvSpPr>
            <a:spLocks noGrp="1"/>
          </p:cNvSpPr>
          <p:nvPr>
            <p:ph type="sldNum" sz="quarter" idx="5"/>
          </p:nvPr>
        </p:nvSpPr>
        <p:spPr/>
        <p:txBody>
          <a:bodyPr/>
          <a:lstStyle/>
          <a:p>
            <a:fld id="{F1B661D9-2678-497E-9DBA-24511D0C2D20}" type="slidenum">
              <a:rPr lang="en-US" smtClean="0"/>
              <a:t>17</a:t>
            </a:fld>
            <a:endParaRPr lang="en-US"/>
          </a:p>
        </p:txBody>
      </p:sp>
    </p:spTree>
    <p:extLst>
      <p:ext uri="{BB962C8B-B14F-4D97-AF65-F5344CB8AC3E}">
        <p14:creationId xmlns:p14="http://schemas.microsoft.com/office/powerpoint/2010/main" val="20487653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488A6D-A6C7-A6F2-40EE-22F2F2BD57C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1D76A3-0EA3-AE1F-932E-ABD879B169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66BE117-0E8F-9D45-E8D5-2996834B53CE}"/>
              </a:ext>
            </a:extLst>
          </p:cNvPr>
          <p:cNvSpPr>
            <a:spLocks noGrp="1"/>
          </p:cNvSpPr>
          <p:nvPr>
            <p:ph type="body" idx="1"/>
          </p:nvPr>
        </p:nvSpPr>
        <p:spPr/>
        <p:txBody>
          <a:bodyPr/>
          <a:lstStyle/>
          <a:p>
            <a:r>
              <a:rPr lang="vi-VN" b="1" dirty="0"/>
              <a:t>4. ESG TÍCH HỢP VÀO QUẢN TRỊ DOANH NGHIỆP (35 phút)</a:t>
            </a:r>
          </a:p>
          <a:p>
            <a:endParaRPr lang="vi-VN" b="1" dirty="0"/>
          </a:p>
          <a:p>
            <a:r>
              <a:rPr lang="vi-VN" b="1" dirty="0"/>
              <a:t>Ví dụ thực tế</a:t>
            </a:r>
            <a:endParaRPr lang="vi-VN" dirty="0"/>
          </a:p>
          <a:p>
            <a:r>
              <a:rPr lang="vi-VN" u="sng" dirty="0">
                <a:solidFill>
                  <a:srgbClr val="FF0000"/>
                </a:solidFill>
              </a:rPr>
              <a:t>Vinamilk khi công bố báo cáo ESG minh bạch đã thu hút được vốn từ quỹ đầu tư Na Uy.</a:t>
            </a:r>
          </a:p>
          <a:p>
            <a:endParaRPr lang="vi-VN" b="1" dirty="0"/>
          </a:p>
          <a:p>
            <a:r>
              <a:rPr lang="vi-VN" b="1" dirty="0"/>
              <a:t>4.1. ESG </a:t>
            </a:r>
            <a:r>
              <a:rPr lang="en-US" b="1" dirty="0"/>
              <a:t>G</a:t>
            </a:r>
            <a:r>
              <a:rPr lang="vi-VN" b="1" dirty="0"/>
              <a:t>overnance:</a:t>
            </a:r>
            <a:endParaRPr lang="vi-VN" dirty="0"/>
          </a:p>
          <a:p>
            <a:pPr lvl="1"/>
            <a:r>
              <a:rPr lang="vi-VN" dirty="0"/>
              <a:t>Vai trò Ban điều hành, Hội đồng ESG, ESG Focal Points</a:t>
            </a:r>
          </a:p>
          <a:p>
            <a:pPr lvl="1"/>
            <a:r>
              <a:rPr lang="vi-VN" dirty="0"/>
              <a:t>Phân tầng trách nhiệm: Chiến lược – Điều hành – Thực thi</a:t>
            </a:r>
          </a:p>
          <a:p>
            <a:r>
              <a:rPr lang="vi-VN" b="1" dirty="0"/>
              <a:t>4.2. ESG lồng ghép vào chuỗi giá trị:</a:t>
            </a:r>
            <a:endParaRPr lang="vi-VN" dirty="0"/>
          </a:p>
          <a:p>
            <a:pPr lvl="1"/>
            <a:r>
              <a:rPr lang="vi-VN" dirty="0"/>
              <a:t>Quản trị ESG trong:</a:t>
            </a:r>
          </a:p>
          <a:p>
            <a:pPr lvl="2"/>
            <a:r>
              <a:rPr lang="vi-VN" dirty="0"/>
              <a:t>Chuỗi cung ứng</a:t>
            </a:r>
          </a:p>
          <a:p>
            <a:pPr lvl="2"/>
            <a:r>
              <a:rPr lang="vi-VN" dirty="0"/>
              <a:t>Quản lý năng lượng – môi trường</a:t>
            </a:r>
          </a:p>
          <a:p>
            <a:pPr lvl="2"/>
            <a:r>
              <a:rPr lang="vi-VN" dirty="0"/>
              <a:t>Chính sách lao động, đào tạo</a:t>
            </a:r>
          </a:p>
          <a:p>
            <a:pPr lvl="2"/>
            <a:r>
              <a:rPr lang="vi-VN" dirty="0"/>
              <a:t>Kiểm soát tuân thủ &amp; đạo đức</a:t>
            </a:r>
          </a:p>
          <a:p>
            <a:r>
              <a:rPr lang="vi-VN" b="1" dirty="0"/>
              <a:t>4.3. ESG và chiến lược dài hạn:</a:t>
            </a:r>
            <a:endParaRPr lang="vi-VN" dirty="0"/>
          </a:p>
          <a:p>
            <a:pPr lvl="1"/>
            <a:r>
              <a:rPr lang="vi-VN" dirty="0"/>
              <a:t>Tác động đến định vị thương hiệu, gọi vốn xanh, quản trị rủi ro</a:t>
            </a:r>
          </a:p>
          <a:p>
            <a:pPr lvl="1"/>
            <a:r>
              <a:rPr lang="vi-VN" dirty="0"/>
              <a:t>Ví dụ thực tiễn từ F&amp;B, Công nghiệp, Xuất khẩu</a:t>
            </a:r>
          </a:p>
          <a:p>
            <a:endParaRPr lang="en-US" dirty="0"/>
          </a:p>
        </p:txBody>
      </p:sp>
      <p:sp>
        <p:nvSpPr>
          <p:cNvPr id="4" name="Slide Number Placeholder 3">
            <a:extLst>
              <a:ext uri="{FF2B5EF4-FFF2-40B4-BE49-F238E27FC236}">
                <a16:creationId xmlns:a16="http://schemas.microsoft.com/office/drawing/2014/main" id="{666A2975-5BFE-13B4-596C-96F4C62DBA86}"/>
              </a:ext>
            </a:extLst>
          </p:cNvPr>
          <p:cNvSpPr>
            <a:spLocks noGrp="1"/>
          </p:cNvSpPr>
          <p:nvPr>
            <p:ph type="sldNum" sz="quarter" idx="5"/>
          </p:nvPr>
        </p:nvSpPr>
        <p:spPr/>
        <p:txBody>
          <a:bodyPr/>
          <a:lstStyle/>
          <a:p>
            <a:fld id="{F1B661D9-2678-497E-9DBA-24511D0C2D20}" type="slidenum">
              <a:rPr lang="en-US" smtClean="0"/>
              <a:t>18</a:t>
            </a:fld>
            <a:endParaRPr lang="en-US"/>
          </a:p>
        </p:txBody>
      </p:sp>
    </p:spTree>
    <p:extLst>
      <p:ext uri="{BB962C8B-B14F-4D97-AF65-F5344CB8AC3E}">
        <p14:creationId xmlns:p14="http://schemas.microsoft.com/office/powerpoint/2010/main" val="12944794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B9B689-776D-411C-DE0E-74045EAE64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D37069-E436-B406-8BC4-7A135FDFB8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F04E595-790A-09DF-DB6E-0137015060EE}"/>
              </a:ext>
            </a:extLst>
          </p:cNvPr>
          <p:cNvSpPr>
            <a:spLocks noGrp="1"/>
          </p:cNvSpPr>
          <p:nvPr>
            <p:ph type="body" idx="1"/>
          </p:nvPr>
        </p:nvSpPr>
        <p:spPr/>
        <p:txBody>
          <a:bodyPr/>
          <a:lstStyle/>
          <a:p>
            <a:r>
              <a:rPr lang="vi-VN" b="1" dirty="0"/>
              <a:t>1. HĐQT:</a:t>
            </a:r>
            <a:r>
              <a:rPr lang="vi-VN" dirty="0"/>
              <a:t> đưa ESG vào tầm nhìn &amp; chiến lược dài hạn.</a:t>
            </a:r>
          </a:p>
          <a:p>
            <a:r>
              <a:rPr lang="vi-VN" b="1" dirty="0"/>
              <a:t>2. Ban điều hành:</a:t>
            </a:r>
            <a:r>
              <a:rPr lang="vi-VN" dirty="0"/>
              <a:t> triển khai ESG trong vận hành hàng ngày.</a:t>
            </a:r>
          </a:p>
          <a:p>
            <a:r>
              <a:rPr lang="vi-VN" b="1" dirty="0"/>
              <a:t>3. Nhân sự:</a:t>
            </a:r>
            <a:r>
              <a:rPr lang="vi-VN" dirty="0"/>
              <a:t> xây dựng văn hóa ESG &amp; đa dạng – hòa nhập.</a:t>
            </a:r>
          </a:p>
          <a:p>
            <a:r>
              <a:rPr lang="vi-VN" b="1" dirty="0"/>
              <a:t>4. Mua hàng &amp; đối tác:</a:t>
            </a:r>
            <a:r>
              <a:rPr lang="vi-VN" dirty="0"/>
              <a:t> chọn nhà cung cấp “xanh”.</a:t>
            </a:r>
          </a:p>
          <a:p>
            <a:r>
              <a:rPr lang="vi-VN" b="1" dirty="0"/>
              <a:t>5. Truyền thông:</a:t>
            </a:r>
            <a:r>
              <a:rPr lang="vi-VN" dirty="0"/>
              <a:t> công bố ESG ra bên ngoài, tăng uy tín.</a:t>
            </a:r>
          </a:p>
          <a:p>
            <a:endParaRPr lang="vi-VN" b="1" dirty="0"/>
          </a:p>
          <a:p>
            <a:r>
              <a:rPr lang="vi-VN" b="1" dirty="0"/>
              <a:t>Ví dụ thực tế:</a:t>
            </a:r>
            <a:endParaRPr lang="vi-VN" dirty="0"/>
          </a:p>
          <a:p>
            <a:r>
              <a:rPr lang="vi-VN" b="1" dirty="0"/>
              <a:t>Vingroup</a:t>
            </a:r>
            <a:r>
              <a:rPr lang="vi-VN" dirty="0"/>
              <a:t>: HĐQT đưa ESG vào chiến lược với mục tiêu Net Zero 2050.</a:t>
            </a:r>
          </a:p>
          <a:p>
            <a:r>
              <a:rPr lang="vi-VN" b="1" dirty="0"/>
              <a:t>Unilever Việt Nam</a:t>
            </a:r>
            <a:r>
              <a:rPr lang="vi-VN" dirty="0"/>
              <a:t>: phòng mua hàng chỉ ký hợp đồng với nhà cung ứng có chứng chỉ môi trường ISO 14001.</a:t>
            </a:r>
          </a:p>
          <a:p>
            <a:r>
              <a:rPr lang="vi-VN" b="1" dirty="0"/>
              <a:t>BIDV</a:t>
            </a:r>
            <a:r>
              <a:rPr lang="vi-VN" dirty="0"/>
              <a:t>: phòng nhân sự tổ chức đào tạo ESG nội bộ cho cán bộ quản lý cấp trung.</a:t>
            </a:r>
          </a:p>
          <a:p>
            <a:endParaRPr lang="vi-VN" b="1" dirty="0"/>
          </a:p>
          <a:p>
            <a:endParaRPr lang="en-US" dirty="0"/>
          </a:p>
        </p:txBody>
      </p:sp>
      <p:sp>
        <p:nvSpPr>
          <p:cNvPr id="4" name="Slide Number Placeholder 3">
            <a:extLst>
              <a:ext uri="{FF2B5EF4-FFF2-40B4-BE49-F238E27FC236}">
                <a16:creationId xmlns:a16="http://schemas.microsoft.com/office/drawing/2014/main" id="{E78AC2A2-11A6-3989-06ED-7B37221CB9BA}"/>
              </a:ext>
            </a:extLst>
          </p:cNvPr>
          <p:cNvSpPr>
            <a:spLocks noGrp="1"/>
          </p:cNvSpPr>
          <p:nvPr>
            <p:ph type="sldNum" sz="quarter" idx="5"/>
          </p:nvPr>
        </p:nvSpPr>
        <p:spPr/>
        <p:txBody>
          <a:bodyPr/>
          <a:lstStyle/>
          <a:p>
            <a:fld id="{F1B661D9-2678-497E-9DBA-24511D0C2D20}" type="slidenum">
              <a:rPr lang="en-US" smtClean="0"/>
              <a:t>19</a:t>
            </a:fld>
            <a:endParaRPr lang="en-US"/>
          </a:p>
        </p:txBody>
      </p:sp>
    </p:spTree>
    <p:extLst>
      <p:ext uri="{BB962C8B-B14F-4D97-AF65-F5344CB8AC3E}">
        <p14:creationId xmlns:p14="http://schemas.microsoft.com/office/powerpoint/2010/main" val="4264984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350966-F8A2-09AB-5B36-14B82D6F336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1B1EA5-DE4C-0AD8-3462-6A62176D902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7A5552-55B7-AE7D-34B2-094F665C39FF}"/>
              </a:ext>
            </a:extLst>
          </p:cNvPr>
          <p:cNvSpPr>
            <a:spLocks noGrp="1"/>
          </p:cNvSpPr>
          <p:nvPr>
            <p:ph type="body" idx="1"/>
          </p:nvPr>
        </p:nvSpPr>
        <p:spPr/>
        <p:txBody>
          <a:bodyPr/>
          <a:lstStyle/>
          <a:p>
            <a:r>
              <a:rPr lang="vi-VN" b="1" dirty="0"/>
              <a:t>5 ý trọng điểm</a:t>
            </a:r>
            <a:endParaRPr lang="vi-VN" dirty="0"/>
          </a:p>
          <a:p>
            <a:r>
              <a:rPr lang="vi-VN" dirty="0"/>
              <a:t>- ESG không chỉ nội bộ, mà còn kéo theo chuỗi cung ứng &amp; khách hàng.</a:t>
            </a:r>
          </a:p>
          <a:p>
            <a:r>
              <a:rPr lang="vi-VN" dirty="0"/>
              <a:t>- E: quản lý phát thải toàn chuỗi (scope 1,2,3).</a:t>
            </a:r>
          </a:p>
          <a:p>
            <a:r>
              <a:rPr lang="vi-VN" dirty="0"/>
              <a:t>- S: tiêu chuẩn lao động áp dụng cho cả nhà thầu, đối tác.</a:t>
            </a:r>
          </a:p>
          <a:p>
            <a:r>
              <a:rPr lang="vi-VN" dirty="0"/>
              <a:t>- G: minh bạch hợp đồng, chống tham nhũng trong chuỗi.</a:t>
            </a:r>
          </a:p>
          <a:p>
            <a:r>
              <a:rPr lang="vi-VN" dirty="0"/>
              <a:t>- Ngân hàng có thể yêu cầu khách hàng công bố thông tin chuỗi cung ứng.</a:t>
            </a:r>
          </a:p>
          <a:p>
            <a:r>
              <a:rPr lang="vi-VN" b="1" dirty="0"/>
              <a:t>Ví dụ thực tế</a:t>
            </a:r>
            <a:endParaRPr lang="vi-VN" dirty="0"/>
          </a:p>
          <a:p>
            <a:r>
              <a:rPr lang="vi-VN" dirty="0"/>
              <a:t>Nike yêu cầu nhà cung ứng VN phải chứng minh quản lý lao động &amp; môi trường đạt chuẩn. Nếu không → mất hợp đồng.</a:t>
            </a:r>
          </a:p>
          <a:p>
            <a:endParaRPr lang="en-US" dirty="0"/>
          </a:p>
        </p:txBody>
      </p:sp>
      <p:sp>
        <p:nvSpPr>
          <p:cNvPr id="4" name="Slide Number Placeholder 3">
            <a:extLst>
              <a:ext uri="{FF2B5EF4-FFF2-40B4-BE49-F238E27FC236}">
                <a16:creationId xmlns:a16="http://schemas.microsoft.com/office/drawing/2014/main" id="{42468390-BC8E-A681-ECE5-BE1BD7943630}"/>
              </a:ext>
            </a:extLst>
          </p:cNvPr>
          <p:cNvSpPr>
            <a:spLocks noGrp="1"/>
          </p:cNvSpPr>
          <p:nvPr>
            <p:ph type="sldNum" sz="quarter" idx="5"/>
          </p:nvPr>
        </p:nvSpPr>
        <p:spPr/>
        <p:txBody>
          <a:bodyPr/>
          <a:lstStyle/>
          <a:p>
            <a:fld id="{F1B661D9-2678-497E-9DBA-24511D0C2D20}" type="slidenum">
              <a:rPr lang="en-US" smtClean="0"/>
              <a:t>20</a:t>
            </a:fld>
            <a:endParaRPr lang="en-US"/>
          </a:p>
        </p:txBody>
      </p:sp>
    </p:spTree>
    <p:extLst>
      <p:ext uri="{BB962C8B-B14F-4D97-AF65-F5344CB8AC3E}">
        <p14:creationId xmlns:p14="http://schemas.microsoft.com/office/powerpoint/2010/main" val="13295054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vi-VN" b="1" dirty="0"/>
              <a:t>Giới thiệu &amp; mục tiêu đào tạo</a:t>
            </a:r>
          </a:p>
          <a:p>
            <a:r>
              <a:rPr lang="vi-VN" dirty="0"/>
              <a:t>- Giới thiệu dự án VSUEE: thúc đẩy sử dụng năng lượng tiết kiệm &amp; hiệu quả.</a:t>
            </a:r>
          </a:p>
          <a:p>
            <a:r>
              <a:rPr lang="vi-VN" dirty="0"/>
              <a:t>- Vai trò ngân hàng: kênh trung gian vốn, hỗ trợ doanh nghiệp công nghiệp tiếp cận tín dụng xanh.</a:t>
            </a:r>
          </a:p>
          <a:p>
            <a:r>
              <a:rPr lang="vi-VN" dirty="0"/>
              <a:t>- </a:t>
            </a:r>
            <a:r>
              <a:rPr lang="vi-VN" b="1" dirty="0"/>
              <a:t>Mục tiêu đào tạo: </a:t>
            </a:r>
            <a:r>
              <a:rPr lang="vi-VN" dirty="0"/>
              <a:t>giúp cán bộ hiểu ESG và vận dụng vào thẩm định, giám sát, báo cáo.</a:t>
            </a:r>
          </a:p>
          <a:p>
            <a:r>
              <a:rPr lang="vi-VN" dirty="0"/>
              <a:t>- </a:t>
            </a:r>
            <a:r>
              <a:rPr lang="vi-VN" b="1" dirty="0"/>
              <a:t>Kết nối với xu hướng toàn cầu</a:t>
            </a:r>
            <a:r>
              <a:rPr lang="vi-VN" dirty="0"/>
              <a:t>: tài chính xanh, phát triển bền vững, thị trường carbon.</a:t>
            </a:r>
          </a:p>
          <a:p>
            <a:r>
              <a:rPr lang="vi-VN" dirty="0"/>
              <a:t>- </a:t>
            </a:r>
            <a:r>
              <a:rPr lang="vi-VN" b="1" dirty="0"/>
              <a:t>Tầm quan trọng</a:t>
            </a:r>
            <a:r>
              <a:rPr lang="vi-VN" dirty="0"/>
              <a:t>: cơ hội nâng cao năng lực cạnh tranh &amp; uy tín ngân hàng.</a:t>
            </a:r>
          </a:p>
          <a:p>
            <a:endParaRPr lang="vi-VN" dirty="0"/>
          </a:p>
          <a:p>
            <a:r>
              <a:rPr lang="vi-VN" b="1" dirty="0"/>
              <a:t>Ví dụ thực tế:</a:t>
            </a:r>
            <a:endParaRPr lang="vi-VN" dirty="0"/>
          </a:p>
          <a:p>
            <a:r>
              <a:rPr lang="vi-VN" dirty="0"/>
              <a:t>1. Dự án VSUEE đã có </a:t>
            </a:r>
            <a:r>
              <a:rPr lang="vi-VN" b="1" dirty="0"/>
              <a:t>SHB</a:t>
            </a:r>
            <a:r>
              <a:rPr lang="vi-VN" dirty="0"/>
              <a:t> tham gia với vai trò ngân hàng quản lý quỹ RSF. Nhiều khoản vay cho doanh nghiệp xi măng, dệt may đang được bảo lãnh.</a:t>
            </a:r>
          </a:p>
          <a:p>
            <a:r>
              <a:rPr lang="vi-VN" dirty="0"/>
              <a:t>2. Trên thực tế, doanh nghiệp xi măng đầu tư lò nung tiết kiệm năng lượng nhưng vốn đầu tư lớn, rủi ro trả nợ cao → </a:t>
            </a:r>
            <a:r>
              <a:rPr lang="vi-VN" b="1" dirty="0"/>
              <a:t>nhờ quỹ RSF</a:t>
            </a:r>
            <a:r>
              <a:rPr lang="vi-VN" dirty="0"/>
              <a:t>, ngân hàng an tâm giải ngân.</a:t>
            </a: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2</a:t>
            </a:fld>
            <a:endParaRPr lang="en-US"/>
          </a:p>
        </p:txBody>
      </p:sp>
    </p:spTree>
    <p:extLst>
      <p:ext uri="{BB962C8B-B14F-4D97-AF65-F5344CB8AC3E}">
        <p14:creationId xmlns:p14="http://schemas.microsoft.com/office/powerpoint/2010/main" val="11254463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71F7A5-FEF3-972E-58CB-9193D056F9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DE1D0C-9CF3-C774-2447-8E0F1AA8D2B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BDDF84-259C-071F-CB0D-C02B4D9AEBC6}"/>
              </a:ext>
            </a:extLst>
          </p:cNvPr>
          <p:cNvSpPr>
            <a:spLocks noGrp="1"/>
          </p:cNvSpPr>
          <p:nvPr>
            <p:ph type="body" idx="1"/>
          </p:nvPr>
        </p:nvSpPr>
        <p:spPr/>
        <p:txBody>
          <a:bodyPr/>
          <a:lstStyle/>
          <a:p>
            <a:r>
              <a:rPr lang="vi-VN" b="1" dirty="0"/>
              <a:t>5. ESG TRONG MỐI QUAN HỆ VỚI DỰ ÁN TIẾT KIỆM NĂNG LƯỢNG (40 phút)</a:t>
            </a:r>
          </a:p>
          <a:p>
            <a:r>
              <a:rPr lang="vi-VN" b="1" dirty="0"/>
              <a:t>1. E:</a:t>
            </a:r>
            <a:r>
              <a:rPr lang="vi-VN" dirty="0"/>
              <a:t> giảm phát thải, giảm tiêu thụ tài nguyên.</a:t>
            </a:r>
          </a:p>
          <a:p>
            <a:r>
              <a:rPr lang="vi-VN" b="1" dirty="0"/>
              <a:t>2. S:</a:t>
            </a:r>
            <a:r>
              <a:rPr lang="vi-VN" dirty="0"/>
              <a:t> cải thiện điều kiện làm việc &amp; an toàn cho NLĐ khi áp dụng công nghệ mới.</a:t>
            </a:r>
          </a:p>
          <a:p>
            <a:r>
              <a:rPr lang="vi-VN" b="1" dirty="0"/>
              <a:t>3. G:</a:t>
            </a:r>
            <a:r>
              <a:rPr lang="vi-VN" dirty="0"/>
              <a:t> quản lý rủi ro dự án, minh bạch dữ liệu, báo cáo với nhà đầu tư.</a:t>
            </a:r>
          </a:p>
          <a:p>
            <a:r>
              <a:rPr lang="vi-VN" b="1" dirty="0"/>
              <a:t>4. Ngân hàng hưởng lợi</a:t>
            </a:r>
            <a:r>
              <a:rPr lang="vi-VN" dirty="0"/>
              <a:t>: giảm rủi ro, nâng cao khả năng tiếp cận vốn quốc tế.</a:t>
            </a:r>
          </a:p>
          <a:p>
            <a:r>
              <a:rPr lang="vi-VN" b="1" dirty="0"/>
              <a:t>5. Cán bộ</a:t>
            </a:r>
            <a:r>
              <a:rPr lang="vi-VN" dirty="0"/>
              <a:t>: có thể gắn ESG như tiêu chí quan trọng trong hồ sơ thẩm định dự án vay.</a:t>
            </a:r>
          </a:p>
          <a:p>
            <a:r>
              <a:rPr lang="vi-VN" b="1" dirty="0"/>
              <a:t>Ví dụ thực tế:</a:t>
            </a:r>
            <a:endParaRPr lang="vi-VN" dirty="0"/>
          </a:p>
          <a:p>
            <a:r>
              <a:rPr lang="vi-VN" dirty="0"/>
              <a:t>Nhà máy gạch ở Bắc Ninh đầu tư lò nung tiết kiệm năng lượng:</a:t>
            </a:r>
          </a:p>
          <a:p>
            <a:pPr lvl="1"/>
            <a:r>
              <a:rPr lang="vi-VN" b="1" dirty="0"/>
              <a:t>E</a:t>
            </a:r>
            <a:r>
              <a:rPr lang="vi-VN" dirty="0"/>
              <a:t>: giảm 25% tiêu thụ than, giảm 15.000 tấn CO₂/năm.</a:t>
            </a:r>
          </a:p>
          <a:p>
            <a:pPr lvl="1"/>
            <a:r>
              <a:rPr lang="vi-VN" b="1" dirty="0"/>
              <a:t>S</a:t>
            </a:r>
            <a:r>
              <a:rPr lang="vi-VN" dirty="0"/>
              <a:t>: công nhân làm việc trong môi trường ít bụi, ít nóng.</a:t>
            </a:r>
          </a:p>
          <a:p>
            <a:pPr lvl="1"/>
            <a:r>
              <a:rPr lang="vi-VN" b="1" dirty="0"/>
              <a:t>G</a:t>
            </a:r>
            <a:r>
              <a:rPr lang="vi-VN" dirty="0"/>
              <a:t>: doanh nghiệp báo cáo tiến độ minh bạch cho ngân hàng tài trợ.</a:t>
            </a:r>
          </a:p>
          <a:p>
            <a:r>
              <a:rPr lang="vi-VN" dirty="0"/>
              <a:t>Cán bộ ngân hàng khi thẩm định sẽ nhận ra đây là dự án ESG “điển hình”.</a:t>
            </a:r>
          </a:p>
          <a:p>
            <a:endParaRPr lang="vi-VN" b="1" dirty="0"/>
          </a:p>
          <a:p>
            <a:endParaRPr lang="vi-VN" b="1" dirty="0"/>
          </a:p>
          <a:p>
            <a:r>
              <a:rPr lang="vi-VN" b="1" dirty="0"/>
              <a:t>5.1. Tổng quan dự án tiết kiệm năng lượng (TKNL):</a:t>
            </a:r>
            <a:endParaRPr lang="vi-VN" dirty="0"/>
          </a:p>
          <a:p>
            <a:pPr lvl="1"/>
            <a:r>
              <a:rPr lang="vi-VN" dirty="0"/>
              <a:t>Mục tiêu, hình thức (cải tạo thiết bị, tự động hóa, EMS…)</a:t>
            </a:r>
          </a:p>
          <a:p>
            <a:pPr lvl="1"/>
            <a:r>
              <a:rPr lang="vi-VN" dirty="0"/>
              <a:t>Liên hệ ISO 50001 và hệ thống quản lý năng lượng</a:t>
            </a:r>
          </a:p>
          <a:p>
            <a:r>
              <a:rPr lang="vi-VN" b="1" dirty="0"/>
              <a:t>5.2. ESG trong từng giai đoạn dự án TKNL:</a:t>
            </a:r>
            <a:endParaRPr lang="vi-VN" dirty="0"/>
          </a:p>
          <a:p>
            <a:pPr lvl="1"/>
            <a:r>
              <a:rPr lang="vi-VN" b="1" dirty="0"/>
              <a:t>E – Environmental</a:t>
            </a:r>
            <a:r>
              <a:rPr lang="vi-VN" dirty="0"/>
              <a:t>: Giảm phát thải, giảm tiêu thụ tài nguyên</a:t>
            </a:r>
          </a:p>
          <a:p>
            <a:pPr lvl="1"/>
            <a:r>
              <a:rPr lang="vi-VN" b="1" dirty="0"/>
              <a:t>S – Social</a:t>
            </a:r>
            <a:r>
              <a:rPr lang="vi-VN" dirty="0"/>
              <a:t>: Điều kiện làm việc, sức khỏe NLĐ khi thay đổi công nghệ</a:t>
            </a:r>
          </a:p>
          <a:p>
            <a:pPr lvl="1"/>
            <a:r>
              <a:rPr lang="vi-VN" b="1" dirty="0"/>
              <a:t>G – Governance</a:t>
            </a:r>
            <a:r>
              <a:rPr lang="vi-VN" dirty="0"/>
              <a:t>: Quản lý rủi ro dự án, minh bạch dữ liệu, báo cáo</a:t>
            </a:r>
          </a:p>
          <a:p>
            <a:r>
              <a:rPr lang="vi-VN" b="1" dirty="0"/>
              <a:t>5.3. Lợi ích của tích hợp ESG trong dự án TKNL:</a:t>
            </a:r>
            <a:endParaRPr lang="vi-VN" dirty="0"/>
          </a:p>
          <a:p>
            <a:pPr lvl="1"/>
            <a:r>
              <a:rPr lang="vi-VN" dirty="0"/>
              <a:t>Dễ dàng gọi vốn (green bond, carbon credit, ESG fund)</a:t>
            </a:r>
          </a:p>
          <a:p>
            <a:pPr lvl="1"/>
            <a:r>
              <a:rPr lang="vi-VN" dirty="0"/>
              <a:t>Được ưu tiên xếp hạng tín dụng / giảm chi phí tài chính</a:t>
            </a:r>
          </a:p>
          <a:p>
            <a:pPr lvl="1"/>
            <a:r>
              <a:rPr lang="vi-VN" dirty="0"/>
              <a:t>Tạo giá trị phi tài chính cho DN (license to operate)</a:t>
            </a:r>
          </a:p>
          <a:p>
            <a:endParaRPr lang="en-US" dirty="0"/>
          </a:p>
        </p:txBody>
      </p:sp>
      <p:sp>
        <p:nvSpPr>
          <p:cNvPr id="4" name="Slide Number Placeholder 3">
            <a:extLst>
              <a:ext uri="{FF2B5EF4-FFF2-40B4-BE49-F238E27FC236}">
                <a16:creationId xmlns:a16="http://schemas.microsoft.com/office/drawing/2014/main" id="{445C57B3-B546-2108-21AF-E589B3BEB5CA}"/>
              </a:ext>
            </a:extLst>
          </p:cNvPr>
          <p:cNvSpPr>
            <a:spLocks noGrp="1"/>
          </p:cNvSpPr>
          <p:nvPr>
            <p:ph type="sldNum" sz="quarter" idx="5"/>
          </p:nvPr>
        </p:nvSpPr>
        <p:spPr/>
        <p:txBody>
          <a:bodyPr/>
          <a:lstStyle/>
          <a:p>
            <a:fld id="{F1B661D9-2678-497E-9DBA-24511D0C2D20}" type="slidenum">
              <a:rPr lang="en-US" smtClean="0"/>
              <a:t>21</a:t>
            </a:fld>
            <a:endParaRPr lang="en-US"/>
          </a:p>
        </p:txBody>
      </p:sp>
    </p:spTree>
    <p:extLst>
      <p:ext uri="{BB962C8B-B14F-4D97-AF65-F5344CB8AC3E}">
        <p14:creationId xmlns:p14="http://schemas.microsoft.com/office/powerpoint/2010/main" val="37537792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31FE4-F9C4-63C8-13F0-82636BBE26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88AF49E-7E4A-E685-C658-3C26C9A71C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67C945-19A8-69D8-A5BB-0CFF67C7521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1200" b="0" i="0" u="none" strike="noStrike" cap="none" dirty="0">
                <a:solidFill>
                  <a:schemeClr val="dk1"/>
                </a:solidFill>
                <a:effectLst/>
                <a:latin typeface="Calibri"/>
                <a:ea typeface="Calibri"/>
                <a:cs typeface="Calibri"/>
                <a:sym typeface="Calibri"/>
              </a:rPr>
              <a:t>"Để ESG hiệu quả, doanh nghiệp cần xác định rõ các nhóm stakeholder chính như cổ đông, người lao động, cộng đồng địa phương, nhà cung ứng… Việc thiết lập các kênh tham vấn như hội thảo, khảo sát định kỳ hay phỏng vấn trực tiếp giúp duy trì đối thoại liên tục và minh bạch. Quan trọng là không chỉ lắng nghe, mà còn phản hồi và tích hợp các quan điểm này vào chiến lược phát triển bền vững."</a:t>
            </a:r>
            <a:endParaRPr lang="en-VN" dirty="0"/>
          </a:p>
          <a:p>
            <a:endParaRPr lang="vi-VN" dirty="0"/>
          </a:p>
          <a:p>
            <a:r>
              <a:rPr lang="vi-VN" b="1" dirty="0"/>
              <a:t>5 ý trọng điểm</a:t>
            </a:r>
            <a:endParaRPr lang="vi-VN" dirty="0"/>
          </a:p>
          <a:p>
            <a:r>
              <a:rPr lang="vi-VN" b="1" dirty="0"/>
              <a:t>- Stakeholder</a:t>
            </a:r>
            <a:r>
              <a:rPr lang="vi-VN" dirty="0"/>
              <a:t> = nhóm bên liên quan: chính quyền, NLĐ, cộng đồng, nhà đầu tư.</a:t>
            </a:r>
          </a:p>
          <a:p>
            <a:r>
              <a:rPr lang="vi-VN" dirty="0"/>
              <a:t>- Cần thiết lập kênh đối thoại thường xuyên.</a:t>
            </a:r>
          </a:p>
          <a:p>
            <a:r>
              <a:rPr lang="vi-VN" dirty="0"/>
              <a:t>- </a:t>
            </a:r>
            <a:r>
              <a:rPr lang="vi-VN" b="1" dirty="0"/>
              <a:t>Nhận diện kỳ vọng, lo ngại và đề xuất từ stakeholder</a:t>
            </a:r>
            <a:r>
              <a:rPr lang="vi-VN" dirty="0"/>
              <a:t>.</a:t>
            </a:r>
          </a:p>
          <a:p>
            <a:r>
              <a:rPr lang="vi-VN" dirty="0"/>
              <a:t>- Tích hợp phản hồi vào chiến lược ESG.</a:t>
            </a:r>
          </a:p>
          <a:p>
            <a:r>
              <a:rPr lang="vi-VN" dirty="0"/>
              <a:t>- Ngân hàng khi thẩm định dự án: xem xét DN có cơ chế tham vấn stakeholder hay không.</a:t>
            </a:r>
          </a:p>
          <a:p>
            <a:r>
              <a:rPr lang="vi-VN" b="1" dirty="0"/>
              <a:t>Ví dụ thực tế</a:t>
            </a:r>
            <a:endParaRPr lang="vi-VN" dirty="0"/>
          </a:p>
          <a:p>
            <a:r>
              <a:rPr lang="vi-VN" b="1" u="sng" dirty="0"/>
              <a:t>Nhà máy điện gió ở Bình Thuận</a:t>
            </a:r>
            <a:r>
              <a:rPr lang="vi-VN" dirty="0"/>
              <a:t> tổ chức họp cộng đồng dân cư để giải thích tiếng ồn &amp; an toàn. Nhờ vậy dự án được địa phương ủng hộ, dễ giải ngân vốn.</a:t>
            </a:r>
          </a:p>
          <a:p>
            <a:endParaRPr lang="en-US" dirty="0"/>
          </a:p>
        </p:txBody>
      </p:sp>
      <p:sp>
        <p:nvSpPr>
          <p:cNvPr id="4" name="Slide Number Placeholder 3">
            <a:extLst>
              <a:ext uri="{FF2B5EF4-FFF2-40B4-BE49-F238E27FC236}">
                <a16:creationId xmlns:a16="http://schemas.microsoft.com/office/drawing/2014/main" id="{F85C0CB0-FC91-A9D3-CB06-8823AAAA85D0}"/>
              </a:ext>
            </a:extLst>
          </p:cNvPr>
          <p:cNvSpPr>
            <a:spLocks noGrp="1"/>
          </p:cNvSpPr>
          <p:nvPr>
            <p:ph type="sldNum" sz="quarter" idx="5"/>
          </p:nvPr>
        </p:nvSpPr>
        <p:spPr/>
        <p:txBody>
          <a:bodyPr/>
          <a:lstStyle/>
          <a:p>
            <a:fld id="{F1B661D9-2678-497E-9DBA-24511D0C2D20}" type="slidenum">
              <a:rPr lang="en-US" smtClean="0"/>
              <a:t>22</a:t>
            </a:fld>
            <a:endParaRPr lang="en-US"/>
          </a:p>
        </p:txBody>
      </p:sp>
    </p:spTree>
    <p:extLst>
      <p:ext uri="{BB962C8B-B14F-4D97-AF65-F5344CB8AC3E}">
        <p14:creationId xmlns:p14="http://schemas.microsoft.com/office/powerpoint/2010/main" val="173811479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1C2759-A8D4-13CF-3541-5CC4DBEE035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3BA6E8-5990-3ECB-0608-21571204039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BA6914-3016-016D-AF37-E31AA23F75D8}"/>
              </a:ext>
            </a:extLst>
          </p:cNvPr>
          <p:cNvSpPr>
            <a:spLocks noGrp="1"/>
          </p:cNvSpPr>
          <p:nvPr>
            <p:ph type="body" idx="1"/>
          </p:nvPr>
        </p:nvSpPr>
        <p:spPr/>
        <p:txBody>
          <a:bodyPr/>
          <a:lstStyle/>
          <a:p>
            <a:r>
              <a:rPr lang="vi-VN" dirty="0"/>
              <a:t>1. ESG đòi hỏi sự </a:t>
            </a:r>
            <a:r>
              <a:rPr lang="vi-VN" b="1" dirty="0"/>
              <a:t>tham vấn &amp; công khai thông tin</a:t>
            </a:r>
            <a:r>
              <a:rPr lang="vi-VN" dirty="0"/>
              <a:t> với các bên liên quan.</a:t>
            </a:r>
          </a:p>
          <a:p>
            <a:r>
              <a:rPr lang="vi-VN" dirty="0"/>
              <a:t>2. </a:t>
            </a:r>
            <a:r>
              <a:rPr lang="vi-VN" b="1" dirty="0"/>
              <a:t>Công bố báo cáo ESG định kỳ, chia sẻ qua website, hội thảo</a:t>
            </a:r>
            <a:r>
              <a:rPr lang="vi-VN" dirty="0"/>
              <a:t>.</a:t>
            </a:r>
          </a:p>
          <a:p>
            <a:r>
              <a:rPr lang="vi-VN" dirty="0"/>
              <a:t>3. Minh bạch về rủi ro, cơ hội, kết quả ESG.</a:t>
            </a:r>
          </a:p>
          <a:p>
            <a:r>
              <a:rPr lang="vi-VN" dirty="0"/>
              <a:t>4. </a:t>
            </a:r>
            <a:r>
              <a:rPr lang="vi-VN" b="1" dirty="0"/>
              <a:t>Áp dụng chuẩn quốc tế (GRI</a:t>
            </a:r>
            <a:r>
              <a:rPr lang="vi-VN" dirty="0"/>
              <a:t>, SASB, ISSB) để tăng độ tin cậy.</a:t>
            </a:r>
          </a:p>
          <a:p>
            <a:r>
              <a:rPr lang="vi-VN" b="1" dirty="0"/>
              <a:t>5. Với cán bộ ngân hàng</a:t>
            </a:r>
            <a:r>
              <a:rPr lang="vi-VN" dirty="0"/>
              <a:t>: minh bạch thông tin giúp quyết định tín dụng </a:t>
            </a:r>
            <a:r>
              <a:rPr lang="vi-VN" b="1" dirty="0"/>
              <a:t>an toàn &amp; thuyết phục hơn</a:t>
            </a:r>
            <a:r>
              <a:rPr lang="vi-VN" dirty="0"/>
              <a:t>.</a:t>
            </a:r>
          </a:p>
          <a:p>
            <a:endParaRPr lang="vi-VN" dirty="0"/>
          </a:p>
          <a:p>
            <a:r>
              <a:rPr lang="vi-VN" b="1" dirty="0"/>
              <a:t>Ví dụ thực tế:</a:t>
            </a:r>
            <a:endParaRPr lang="vi-VN" dirty="0"/>
          </a:p>
          <a:p>
            <a:r>
              <a:rPr lang="vi-VN" b="1" dirty="0"/>
              <a:t>Heineken Việt Nam</a:t>
            </a:r>
            <a:r>
              <a:rPr lang="vi-VN" dirty="0"/>
              <a:t> công bố ESG Report, tổ chức hội thảo với địa phương, nhà cung ứng, khách hàng để minh bạch dữ liệu phát thải (đầy đủ số liệu phát thải CO₂, tỷ lệ năng lượng tái tạo) và mục tiêu Net Zero.</a:t>
            </a:r>
          </a:p>
          <a:p>
            <a:endParaRPr lang="en-US" dirty="0"/>
          </a:p>
        </p:txBody>
      </p:sp>
      <p:sp>
        <p:nvSpPr>
          <p:cNvPr id="4" name="Slide Number Placeholder 3">
            <a:extLst>
              <a:ext uri="{FF2B5EF4-FFF2-40B4-BE49-F238E27FC236}">
                <a16:creationId xmlns:a16="http://schemas.microsoft.com/office/drawing/2014/main" id="{51D22BFA-0AD2-A770-C95E-7FF71A8A04E8}"/>
              </a:ext>
            </a:extLst>
          </p:cNvPr>
          <p:cNvSpPr>
            <a:spLocks noGrp="1"/>
          </p:cNvSpPr>
          <p:nvPr>
            <p:ph type="sldNum" sz="quarter" idx="5"/>
          </p:nvPr>
        </p:nvSpPr>
        <p:spPr/>
        <p:txBody>
          <a:bodyPr/>
          <a:lstStyle/>
          <a:p>
            <a:fld id="{F1B661D9-2678-497E-9DBA-24511D0C2D20}" type="slidenum">
              <a:rPr lang="en-US" smtClean="0"/>
              <a:t>23</a:t>
            </a:fld>
            <a:endParaRPr lang="en-US"/>
          </a:p>
        </p:txBody>
      </p:sp>
    </p:spTree>
    <p:extLst>
      <p:ext uri="{BB962C8B-B14F-4D97-AF65-F5344CB8AC3E}">
        <p14:creationId xmlns:p14="http://schemas.microsoft.com/office/powerpoint/2010/main" val="34417024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99367-1CC7-CEB3-45A4-F683772C7B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641670-4F9B-F26B-1941-F85113928FD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3220AAD-3D79-C443-85A9-A08C0EC3219F}"/>
              </a:ext>
            </a:extLst>
          </p:cNvPr>
          <p:cNvSpPr>
            <a:spLocks noGrp="1"/>
          </p:cNvSpPr>
          <p:nvPr>
            <p:ph type="body" idx="1"/>
          </p:nvPr>
        </p:nvSpPr>
        <p:spPr/>
        <p:txBody>
          <a:bodyPr/>
          <a:lstStyle/>
          <a:p>
            <a:r>
              <a:rPr lang="vi-VN" dirty="0"/>
              <a:t>Đáp án: https://esg.feds.com.tw/en/stakeholder/ </a:t>
            </a:r>
          </a:p>
          <a:p>
            <a:r>
              <a:rPr lang="vi-VN" dirty="0"/>
              <a:t>Gợi ý:</a:t>
            </a:r>
          </a:p>
          <a:p>
            <a:r>
              <a:rPr lang="vi-VN" dirty="0"/>
              <a:t>- Nhận diện nhóm </a:t>
            </a:r>
            <a:r>
              <a:rPr lang="vi-VN" b="1" dirty="0"/>
              <a:t>stakeholder chính</a:t>
            </a:r>
            <a:r>
              <a:rPr lang="vi-VN" dirty="0"/>
              <a:t> (chính quyền, NLĐ, nhà cung ứng, cộng đồng).</a:t>
            </a:r>
          </a:p>
          <a:p>
            <a:r>
              <a:rPr lang="vi-VN" dirty="0"/>
              <a:t>- Phân tích kỳ vọng, lo ngại, đề xuất của từng nhóm.</a:t>
            </a:r>
          </a:p>
          <a:p>
            <a:r>
              <a:rPr lang="vi-VN" dirty="0"/>
              <a:t>- Lập kế hoạch đối thoại, tham vấn định kỳ.</a:t>
            </a:r>
          </a:p>
          <a:p>
            <a:r>
              <a:rPr lang="vi-VN" dirty="0"/>
              <a:t>- Gắn vào báo cáo ESG để chứng minh trách nhiệm DN.</a:t>
            </a:r>
          </a:p>
          <a:p>
            <a:r>
              <a:rPr lang="vi-VN" dirty="0"/>
              <a:t>- Ngân hàng: dùng thông tin này để đánh giá rủi ro xã hội &amp; môi trường của dự án vay.</a:t>
            </a:r>
          </a:p>
          <a:p>
            <a:endParaRPr lang="vi-VN" dirty="0"/>
          </a:p>
          <a:p>
            <a:r>
              <a:rPr lang="vi-VN" b="1" dirty="0"/>
              <a:t>Ví dụ thực tế</a:t>
            </a:r>
            <a:endParaRPr lang="vi-VN" dirty="0"/>
          </a:p>
          <a:p>
            <a:r>
              <a:rPr lang="vi-VN" dirty="0"/>
              <a:t>Một dự án trung tâm thương mại ở Hà Nội:</a:t>
            </a:r>
          </a:p>
          <a:p>
            <a:pPr lvl="1"/>
            <a:r>
              <a:rPr lang="vi-VN" dirty="0"/>
              <a:t>- </a:t>
            </a:r>
            <a:r>
              <a:rPr lang="vi-VN" b="1" dirty="0"/>
              <a:t>Chính quyền</a:t>
            </a:r>
            <a:r>
              <a:rPr lang="vi-VN" dirty="0"/>
              <a:t>: quan tâm giao thông &amp; PCCC.</a:t>
            </a:r>
          </a:p>
          <a:p>
            <a:pPr lvl="1"/>
            <a:r>
              <a:rPr lang="vi-VN" dirty="0"/>
              <a:t>- </a:t>
            </a:r>
            <a:r>
              <a:rPr lang="vi-VN" b="1" dirty="0"/>
              <a:t>Cộng đồng dân cư</a:t>
            </a:r>
            <a:r>
              <a:rPr lang="vi-VN" dirty="0"/>
              <a:t>: lo ngại tiếng ồn, rác thải.</a:t>
            </a:r>
          </a:p>
          <a:p>
            <a:pPr lvl="1"/>
            <a:r>
              <a:rPr lang="vi-VN" dirty="0"/>
              <a:t>- </a:t>
            </a:r>
            <a:r>
              <a:rPr lang="vi-VN" b="1" dirty="0"/>
              <a:t>Nhà cung ứng</a:t>
            </a:r>
            <a:r>
              <a:rPr lang="vi-VN" dirty="0"/>
              <a:t>: muốn hợp đồng ổn định &amp; thanh toán đúng hạn.</a:t>
            </a:r>
            <a:br>
              <a:rPr lang="vi-VN" dirty="0"/>
            </a:br>
            <a:r>
              <a:rPr lang="vi-VN" dirty="0"/>
              <a:t>→ Nếu doanh nghiệp không tham vấn, ngân hàng cho vay dễ gặp rủi ro pháp lý.</a:t>
            </a:r>
          </a:p>
          <a:p>
            <a:endParaRPr lang="vi-VN" dirty="0"/>
          </a:p>
          <a:p>
            <a:endParaRPr lang="vi-VN" dirty="0"/>
          </a:p>
          <a:p>
            <a:endParaRPr lang="vi-VN" dirty="0"/>
          </a:p>
          <a:p>
            <a:r>
              <a:rPr lang="vi-VN" sz="1200" b="0" i="0" u="none" strike="noStrike" cap="none" dirty="0">
                <a:solidFill>
                  <a:schemeClr val="dk1"/>
                </a:solidFill>
                <a:effectLst/>
                <a:latin typeface="Calibri"/>
                <a:ea typeface="Calibri"/>
                <a:cs typeface="Calibri"/>
                <a:sym typeface="Calibri"/>
              </a:rPr>
              <a:t>"Trong ví dụ thực tế, FEDS – một chuỗi trung tâm thương mại lâu đời tại Đài Loan – đã triển khai một cơ chế tham vấn stakeholder rất hệ thống và toàn diện. Cụ thể:</a:t>
            </a:r>
          </a:p>
          <a:p>
            <a:r>
              <a:rPr lang="vi-VN" sz="1200" b="0" i="0" u="none" strike="noStrike" cap="none" dirty="0">
                <a:solidFill>
                  <a:schemeClr val="dk1"/>
                </a:solidFill>
                <a:effectLst/>
                <a:latin typeface="Calibri"/>
                <a:ea typeface="Calibri"/>
                <a:cs typeface="Calibri"/>
                <a:sym typeface="Calibri"/>
              </a:rPr>
              <a:t>Họ đã xác định rõ </a:t>
            </a:r>
            <a:r>
              <a:rPr lang="vi-VN" sz="1200" b="1" i="0" u="none" strike="noStrike" cap="none" dirty="0">
                <a:solidFill>
                  <a:schemeClr val="dk1"/>
                </a:solidFill>
                <a:effectLst/>
                <a:latin typeface="Calibri"/>
                <a:ea typeface="Calibri"/>
                <a:cs typeface="Calibri"/>
                <a:sym typeface="Calibri"/>
              </a:rPr>
              <a:t>6 nhóm stakeholder chính</a:t>
            </a:r>
            <a:r>
              <a:rPr lang="vi-VN" sz="1200" b="0" i="0" u="none" strike="noStrike" cap="none" dirty="0">
                <a:solidFill>
                  <a:schemeClr val="dk1"/>
                </a:solidFill>
                <a:effectLst/>
                <a:latin typeface="Calibri"/>
                <a:ea typeface="Calibri"/>
                <a:cs typeface="Calibri"/>
                <a:sym typeface="Calibri"/>
              </a:rPr>
              <a:t>: người tiêu dùng, nhân viên, đối tác (nhà cung ứng), cổ đông, chính phủ, và cộng đồng/truyền thông </a:t>
            </a:r>
            <a:endParaRPr lang="en-US" altLang="zh-CN" sz="1200" b="0" i="0" u="none" strike="noStrike" cap="none" dirty="0">
              <a:solidFill>
                <a:schemeClr val="dk1"/>
              </a:solidFill>
              <a:effectLst/>
              <a:latin typeface="Calibri"/>
              <a:ea typeface="Calibri"/>
              <a:cs typeface="Calibri"/>
              <a:sym typeface="Calibri"/>
            </a:endParaRPr>
          </a:p>
          <a:p>
            <a:r>
              <a:rPr lang="vi-VN" sz="1200" b="0" i="0" u="none" strike="noStrike" cap="none" dirty="0">
                <a:solidFill>
                  <a:schemeClr val="dk1"/>
                </a:solidFill>
                <a:effectLst/>
                <a:latin typeface="Calibri"/>
                <a:ea typeface="Calibri"/>
                <a:cs typeface="Calibri"/>
                <a:sym typeface="Calibri"/>
              </a:rPr>
              <a:t>Với mỗi nhóm, FEDS phân tích các </a:t>
            </a:r>
            <a:r>
              <a:rPr lang="vi-VN" sz="1200" b="1" i="0" u="none" strike="noStrike" cap="none" dirty="0">
                <a:solidFill>
                  <a:schemeClr val="dk1"/>
                </a:solidFill>
                <a:effectLst/>
                <a:latin typeface="Calibri"/>
                <a:ea typeface="Calibri"/>
                <a:cs typeface="Calibri"/>
                <a:sym typeface="Calibri"/>
              </a:rPr>
              <a:t>vấn đề trọng tâm cần quan tâm</a:t>
            </a:r>
            <a:r>
              <a:rPr lang="vi-VN" sz="1200" b="0" i="0" u="none" strike="noStrike" cap="none" dirty="0">
                <a:solidFill>
                  <a:schemeClr val="dk1"/>
                </a:solidFill>
                <a:effectLst/>
                <a:latin typeface="Calibri"/>
                <a:ea typeface="Calibri"/>
                <a:cs typeface="Calibri"/>
                <a:sym typeface="Calibri"/>
              </a:rPr>
              <a:t>, như an toàn tại cửa hàng, bảo mật thông tin, điều kiện lao động, chất lượng sản phẩm, tuân thủ pháp lý, và trách nhiệm cộng đồng</a:t>
            </a:r>
            <a:endParaRPr lang="en-US" altLang="zh-CN" sz="1200" b="0" i="0" u="none" strike="noStrike" cap="none" dirty="0">
              <a:solidFill>
                <a:schemeClr val="dk1"/>
              </a:solidFill>
              <a:effectLst/>
              <a:latin typeface="Calibri"/>
              <a:ea typeface="Calibri"/>
              <a:cs typeface="Calibri"/>
              <a:sym typeface="Calibri"/>
            </a:endParaRPr>
          </a:p>
          <a:p>
            <a:r>
              <a:rPr lang="vi-VN" sz="1200" b="0" i="0" u="none" strike="noStrike" cap="none" dirty="0">
                <a:solidFill>
                  <a:schemeClr val="dk1"/>
                </a:solidFill>
                <a:effectLst/>
                <a:latin typeface="Calibri"/>
                <a:ea typeface="Calibri"/>
                <a:cs typeface="Calibri"/>
                <a:sym typeface="Calibri"/>
              </a:rPr>
              <a:t>Họ triển khai các </a:t>
            </a:r>
            <a:r>
              <a:rPr lang="vi-VN" sz="1200" b="1" i="0" u="none" strike="noStrike" cap="none" dirty="0">
                <a:solidFill>
                  <a:schemeClr val="dk1"/>
                </a:solidFill>
                <a:effectLst/>
                <a:latin typeface="Calibri"/>
                <a:ea typeface="Calibri"/>
                <a:cs typeface="Calibri"/>
                <a:sym typeface="Calibri"/>
              </a:rPr>
              <a:t>kênh đối thoại đa chiều</a:t>
            </a:r>
            <a:r>
              <a:rPr lang="vi-VN" sz="1200" b="0" i="0" u="none" strike="noStrike" cap="none" dirty="0">
                <a:solidFill>
                  <a:schemeClr val="dk1"/>
                </a:solidFill>
                <a:effectLst/>
                <a:latin typeface="Calibri"/>
                <a:ea typeface="Calibri"/>
                <a:cs typeface="Calibri"/>
                <a:sym typeface="Calibri"/>
              </a:rPr>
              <a:t>:</a:t>
            </a:r>
          </a:p>
          <a:p>
            <a:pPr lvl="1"/>
            <a:r>
              <a:rPr lang="vi-VN" sz="1200" b="1" i="0" u="none" strike="noStrike" cap="none" dirty="0">
                <a:solidFill>
                  <a:schemeClr val="dk1"/>
                </a:solidFill>
                <a:effectLst/>
                <a:latin typeface="Calibri"/>
                <a:ea typeface="Calibri"/>
                <a:cs typeface="Calibri"/>
                <a:sym typeface="Calibri"/>
              </a:rPr>
              <a:t>Định kỳ</a:t>
            </a:r>
            <a:r>
              <a:rPr lang="vi-VN" sz="1200" b="0" i="0" u="none" strike="noStrike" cap="none" dirty="0">
                <a:solidFill>
                  <a:schemeClr val="dk1"/>
                </a:solidFill>
                <a:effectLst/>
                <a:latin typeface="Calibri"/>
                <a:ea typeface="Calibri"/>
                <a:cs typeface="Calibri"/>
                <a:sym typeface="Calibri"/>
              </a:rPr>
              <a:t>: ví dụ như qua ứng dụng FEDS, DM sự kiện, mạng xã hội, các cuộc họp nội bộ (như hội đồng phúc lợi, an toàn lao động), hội nghị nhà cung ứng, đại hội cổ đông…</a:t>
            </a:r>
          </a:p>
          <a:p>
            <a:pPr lvl="1"/>
            <a:r>
              <a:rPr lang="vi-VN" sz="1200" b="1" i="0" u="none" strike="noStrike" cap="none" dirty="0">
                <a:solidFill>
                  <a:schemeClr val="dk1"/>
                </a:solidFill>
                <a:effectLst/>
                <a:latin typeface="Calibri"/>
                <a:ea typeface="Calibri"/>
                <a:cs typeface="Calibri"/>
                <a:sym typeface="Calibri"/>
              </a:rPr>
              <a:t>Không định kỳ</a:t>
            </a:r>
            <a:r>
              <a:rPr lang="vi-VN" sz="1200" b="0" i="0" u="none" strike="noStrike" cap="none" dirty="0">
                <a:solidFill>
                  <a:schemeClr val="dk1"/>
                </a:solidFill>
                <a:effectLst/>
                <a:latin typeface="Calibri"/>
                <a:ea typeface="Calibri"/>
                <a:cs typeface="Calibri"/>
                <a:sym typeface="Calibri"/>
              </a:rPr>
              <a:t>: TVC, khảo sát, hộp góp ý, phỏng vấn qua điện thoại hoặc email, tiếp xúc trực tiếp với các nhóm liên quan Kết quả cụ thể và minh bạch được công bố: như hơn 1,1 triệu người theo dõi trên mạng xã hội, xử lý 823 phản hồi khách hàng, 1 cuộc họp nhà cung ứng hàng năm, 1.380 cam kết CSR từ nhà cung ứng, 805 hoạt động phúc lợi cộng đồng với 2.990 giờ tình nguyện… </a:t>
            </a:r>
            <a:r>
              <a:rPr lang="zh-CN" altLang="en-US" sz="1200" b="0" i="0" u="none" strike="noStrike" cap="none" dirty="0">
                <a:solidFill>
                  <a:schemeClr val="dk1"/>
                </a:solidFill>
                <a:effectLst/>
                <a:latin typeface="Calibri"/>
                <a:ea typeface="Calibri"/>
                <a:cs typeface="Calibri"/>
                <a:sym typeface="Calibri"/>
                <a:hlinkClick r:id="rId3"/>
              </a:rPr>
              <a:t>遠東百貨 </a:t>
            </a:r>
            <a:r>
              <a:rPr lang="vi-VN" sz="1200" b="0" i="0" u="none" strike="noStrike" cap="none" dirty="0">
                <a:solidFill>
                  <a:schemeClr val="dk1"/>
                </a:solidFill>
                <a:effectLst/>
                <a:latin typeface="Calibri"/>
                <a:ea typeface="Calibri"/>
                <a:cs typeface="Calibri"/>
                <a:sym typeface="Calibri"/>
                <a:hlinkClick r:id="rId3"/>
              </a:rPr>
              <a:t>ESG</a:t>
            </a:r>
            <a:r>
              <a:rPr lang="zh-CN" altLang="en-US" sz="1200" b="0" i="0" u="none" strike="noStrike" cap="none" dirty="0">
                <a:solidFill>
                  <a:schemeClr val="dk1"/>
                </a:solidFill>
                <a:effectLst/>
                <a:latin typeface="Calibri"/>
                <a:ea typeface="Calibri"/>
                <a:cs typeface="Calibri"/>
                <a:sym typeface="Calibri"/>
                <a:hlinkClick r:id="rId3"/>
              </a:rPr>
              <a:t>永續專區</a:t>
            </a:r>
            <a:r>
              <a:rPr lang="en-US" altLang="zh-CN" sz="1200" b="0" i="0" u="none" strike="noStrike" cap="none" dirty="0">
                <a:solidFill>
                  <a:schemeClr val="dk1"/>
                </a:solidFill>
                <a:effectLst/>
                <a:latin typeface="Calibri"/>
                <a:ea typeface="Calibri"/>
                <a:cs typeface="Calibri"/>
                <a:sym typeface="Calibri"/>
                <a:hlinkClick r:id="rId3"/>
              </a:rPr>
              <a:t>+1</a:t>
            </a:r>
            <a:r>
              <a:rPr lang="en-US" altLang="zh-CN" sz="1200" b="0" i="0" u="none" strike="noStrike" cap="none" dirty="0">
                <a:solidFill>
                  <a:schemeClr val="dk1"/>
                </a:solidFill>
                <a:effectLst/>
                <a:latin typeface="Calibri"/>
                <a:ea typeface="Calibri"/>
                <a:cs typeface="Calibri"/>
                <a:sym typeface="Calibri"/>
              </a:rPr>
              <a:t>.</a:t>
            </a:r>
          </a:p>
          <a:p>
            <a:r>
              <a:rPr lang="vi-VN" sz="1200" b="1" i="0" u="none" strike="noStrike" cap="none" dirty="0">
                <a:solidFill>
                  <a:schemeClr val="dk1"/>
                </a:solidFill>
                <a:effectLst/>
                <a:latin typeface="Calibri"/>
                <a:ea typeface="Calibri"/>
                <a:cs typeface="Calibri"/>
                <a:sym typeface="Calibri"/>
              </a:rPr>
              <a:t>Gợi ý cách triển khai bài tập nhóm (20-30 phút)</a:t>
            </a:r>
            <a:r>
              <a:rPr lang="vi-VN" sz="1200" b="0" i="0" u="none" strike="noStrike" cap="none" dirty="0">
                <a:solidFill>
                  <a:schemeClr val="dk1"/>
                </a:solidFill>
                <a:effectLst/>
                <a:latin typeface="Calibri"/>
                <a:ea typeface="Calibri"/>
                <a:cs typeface="Calibri"/>
                <a:sym typeface="Calibri"/>
              </a:rPr>
              <a:t>:</a:t>
            </a:r>
          </a:p>
          <a:p>
            <a:r>
              <a:rPr lang="vi-VN" sz="1200" b="1" i="0" u="none" strike="noStrike" cap="none" dirty="0">
                <a:solidFill>
                  <a:schemeClr val="dk1"/>
                </a:solidFill>
                <a:effectLst/>
                <a:latin typeface="Calibri"/>
                <a:ea typeface="Calibri"/>
                <a:cs typeface="Calibri"/>
                <a:sym typeface="Calibri"/>
              </a:rPr>
              <a:t>Phân nhóm</a:t>
            </a:r>
            <a:r>
              <a:rPr lang="vi-VN" sz="1200" b="0" i="0" u="none" strike="noStrike" cap="none" dirty="0">
                <a:solidFill>
                  <a:schemeClr val="dk1"/>
                </a:solidFill>
                <a:effectLst/>
                <a:latin typeface="Calibri"/>
                <a:ea typeface="Calibri"/>
                <a:cs typeface="Calibri"/>
                <a:sym typeface="Calibri"/>
              </a:rPr>
              <a:t>: mỗi nhóm nhận một stakeholder (ví dụ: nhóm A – người tiêu dùng; B – nhân viên; C – nhà cung ứng; D – cộng đồng).</a:t>
            </a:r>
          </a:p>
          <a:p>
            <a:r>
              <a:rPr lang="vi-VN" sz="1200" b="1" i="0" u="none" strike="noStrike" cap="none" dirty="0">
                <a:solidFill>
                  <a:schemeClr val="dk1"/>
                </a:solidFill>
                <a:effectLst/>
                <a:latin typeface="Calibri"/>
                <a:ea typeface="Calibri"/>
                <a:cs typeface="Calibri"/>
                <a:sym typeface="Calibri"/>
              </a:rPr>
              <a:t>Phân tích nhanh</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Xác định “vấn đề mấu chốt” stakeholder nhóm mình quan tâm (trade-off có thể có).</a:t>
            </a:r>
          </a:p>
          <a:p>
            <a:pPr lvl="1"/>
            <a:r>
              <a:rPr lang="vi-VN" sz="1200" b="0" i="0" u="none" strike="noStrike" cap="none" dirty="0">
                <a:solidFill>
                  <a:schemeClr val="dk1"/>
                </a:solidFill>
                <a:effectLst/>
                <a:latin typeface="Calibri"/>
                <a:ea typeface="Calibri"/>
                <a:cs typeface="Calibri"/>
                <a:sym typeface="Calibri"/>
              </a:rPr>
              <a:t>Đề xuất kênh giao tiếp định kỳ và không định kỳ phù hợp.</a:t>
            </a:r>
          </a:p>
          <a:p>
            <a:r>
              <a:rPr lang="vi-VN" sz="1200" b="1" i="0" u="none" strike="noStrike" cap="none" dirty="0">
                <a:solidFill>
                  <a:schemeClr val="dk1"/>
                </a:solidFill>
                <a:effectLst/>
                <a:latin typeface="Calibri"/>
                <a:ea typeface="Calibri"/>
                <a:cs typeface="Calibri"/>
                <a:sym typeface="Calibri"/>
              </a:rPr>
              <a:t>Trình bày kết quả</a:t>
            </a:r>
            <a:r>
              <a:rPr lang="vi-VN" sz="1200" b="0" i="0" u="none" strike="noStrike" cap="none" dirty="0">
                <a:solidFill>
                  <a:schemeClr val="dk1"/>
                </a:solidFill>
                <a:effectLst/>
                <a:latin typeface="Calibri"/>
                <a:ea typeface="Calibri"/>
                <a:cs typeface="Calibri"/>
                <a:sym typeface="Calibri"/>
              </a:rPr>
              <a:t>: mỗi nhóm chia sẻ 3-5 phút, đưa ra các đề xuất cụ thể về cơ chế tham vấn và minh bạch.</a:t>
            </a:r>
          </a:p>
          <a:p>
            <a:r>
              <a:rPr lang="vi-VN" sz="1200" b="1" i="0" u="none" strike="noStrike" cap="none" dirty="0">
                <a:solidFill>
                  <a:schemeClr val="dk1"/>
                </a:solidFill>
                <a:effectLst/>
                <a:latin typeface="Calibri"/>
                <a:ea typeface="Calibri"/>
                <a:cs typeface="Calibri"/>
                <a:sym typeface="Calibri"/>
              </a:rPr>
              <a:t>Thảo luận mở</a:t>
            </a:r>
            <a:r>
              <a:rPr lang="vi-VN" sz="1200" b="0" i="0" u="none" strike="noStrike" cap="none" dirty="0">
                <a:solidFill>
                  <a:schemeClr val="dk1"/>
                </a:solidFill>
                <a:effectLst/>
                <a:latin typeface="Calibri"/>
                <a:ea typeface="Calibri"/>
                <a:cs typeface="Calibri"/>
                <a:sym typeface="Calibri"/>
              </a:rPr>
              <a:t>: ai đã đề xuất hiệu quả? Có thể học hỏi từ cách FEDS triển khai như thế nào?</a:t>
            </a:r>
          </a:p>
          <a:p>
            <a:endParaRPr lang="vi-VN" dirty="0"/>
          </a:p>
          <a:p>
            <a:endParaRPr lang="en-US" dirty="0"/>
          </a:p>
        </p:txBody>
      </p:sp>
      <p:sp>
        <p:nvSpPr>
          <p:cNvPr id="4" name="Slide Number Placeholder 3">
            <a:extLst>
              <a:ext uri="{FF2B5EF4-FFF2-40B4-BE49-F238E27FC236}">
                <a16:creationId xmlns:a16="http://schemas.microsoft.com/office/drawing/2014/main" id="{03D29C9E-3EF1-D8E5-6CEE-6E4D917D4454}"/>
              </a:ext>
            </a:extLst>
          </p:cNvPr>
          <p:cNvSpPr>
            <a:spLocks noGrp="1"/>
          </p:cNvSpPr>
          <p:nvPr>
            <p:ph type="sldNum" sz="quarter" idx="5"/>
          </p:nvPr>
        </p:nvSpPr>
        <p:spPr/>
        <p:txBody>
          <a:bodyPr/>
          <a:lstStyle/>
          <a:p>
            <a:fld id="{F1B661D9-2678-497E-9DBA-24511D0C2D20}" type="slidenum">
              <a:rPr lang="en-US" smtClean="0"/>
              <a:t>24</a:t>
            </a:fld>
            <a:endParaRPr lang="en-US"/>
          </a:p>
        </p:txBody>
      </p:sp>
    </p:spTree>
    <p:extLst>
      <p:ext uri="{BB962C8B-B14F-4D97-AF65-F5344CB8AC3E}">
        <p14:creationId xmlns:p14="http://schemas.microsoft.com/office/powerpoint/2010/main" val="23100777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836B26-9FA2-C3FD-D762-160533FA51E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82BE66-836B-955B-93BB-6D1D92C055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F4D497-D0CA-F76A-0821-0A358E063E3C}"/>
              </a:ext>
            </a:extLst>
          </p:cNvPr>
          <p:cNvSpPr>
            <a:spLocks noGrp="1"/>
          </p:cNvSpPr>
          <p:nvPr>
            <p:ph type="body" idx="1"/>
          </p:nvPr>
        </p:nvSpPr>
        <p:spPr/>
        <p:txBody>
          <a:bodyPr/>
          <a:lstStyle/>
          <a:p>
            <a:r>
              <a:rPr lang="vi-VN" sz="1200" b="1" i="0" u="none" strike="noStrike" cap="none" dirty="0">
                <a:solidFill>
                  <a:schemeClr val="dk1"/>
                </a:solidFill>
                <a:effectLst/>
                <a:latin typeface="Calibri"/>
                <a:ea typeface="Calibri"/>
                <a:cs typeface="Calibri"/>
                <a:sym typeface="Calibri"/>
              </a:rPr>
              <a:t>Đáp án: Nhóm : Người dân / Cộng đồng địa phương</a:t>
            </a:r>
          </a:p>
          <a:p>
            <a:r>
              <a:rPr lang="vi-VN" sz="1200" b="1" i="0" u="none" strike="noStrike" cap="none" dirty="0">
                <a:solidFill>
                  <a:schemeClr val="dk1"/>
                </a:solidFill>
                <a:effectLst/>
                <a:latin typeface="Calibri"/>
                <a:ea typeface="Calibri"/>
                <a:cs typeface="Calibri"/>
                <a:sym typeface="Calibri"/>
              </a:rPr>
              <a:t>Ví dụ từ FEDS </a:t>
            </a:r>
            <a:r>
              <a:rPr lang="vi-VN" sz="1200" b="0" i="0" u="none" strike="noStrike" cap="none" dirty="0">
                <a:solidFill>
                  <a:schemeClr val="dk1"/>
                </a:solidFill>
                <a:effectLst/>
                <a:latin typeface="Calibri"/>
                <a:ea typeface="Calibri"/>
                <a:cs typeface="Calibri"/>
                <a:sym typeface="Calibri"/>
              </a:rPr>
              <a:t>: </a:t>
            </a:r>
            <a:r>
              <a:rPr lang="en-US" b="1" dirty="0"/>
              <a:t>Framework for ESG Disclosure &amp; Stakeholders</a:t>
            </a:r>
            <a:r>
              <a:rPr lang="en-US" dirty="0"/>
              <a:t>: </a:t>
            </a:r>
            <a:r>
              <a:rPr lang="en-US" dirty="0" err="1"/>
              <a:t>khung</a:t>
            </a:r>
            <a:r>
              <a:rPr lang="en-US" dirty="0"/>
              <a:t> </a:t>
            </a:r>
            <a:r>
              <a:rPr lang="en-US" dirty="0" err="1"/>
              <a:t>minh</a:t>
            </a:r>
            <a:r>
              <a:rPr lang="en-US" dirty="0"/>
              <a:t> </a:t>
            </a:r>
            <a:r>
              <a:rPr lang="en-US" dirty="0" err="1"/>
              <a:t>họa</a:t>
            </a:r>
            <a:r>
              <a:rPr lang="en-US" dirty="0"/>
              <a:t> </a:t>
            </a:r>
            <a:r>
              <a:rPr lang="en-US" dirty="0" err="1"/>
              <a:t>về</a:t>
            </a:r>
            <a:r>
              <a:rPr lang="en-US" dirty="0"/>
              <a:t> </a:t>
            </a:r>
            <a:r>
              <a:rPr lang="en-US" dirty="0" err="1"/>
              <a:t>cách</a:t>
            </a:r>
            <a:r>
              <a:rPr lang="en-US" dirty="0"/>
              <a:t> </a:t>
            </a:r>
            <a:r>
              <a:rPr lang="en-US" dirty="0" err="1"/>
              <a:t>tham</a:t>
            </a:r>
            <a:r>
              <a:rPr lang="en-US" dirty="0"/>
              <a:t> </a:t>
            </a:r>
            <a:r>
              <a:rPr lang="en-US" dirty="0" err="1"/>
              <a:t>vấn</a:t>
            </a:r>
            <a:r>
              <a:rPr lang="en-US" dirty="0"/>
              <a:t> stakeholder </a:t>
            </a:r>
            <a:r>
              <a:rPr lang="en-US" dirty="0" err="1"/>
              <a:t>trong</a:t>
            </a:r>
            <a:r>
              <a:rPr lang="en-US" dirty="0"/>
              <a:t> </a:t>
            </a:r>
            <a:r>
              <a:rPr lang="en-US" dirty="0" err="1"/>
              <a:t>báo</a:t>
            </a:r>
            <a:r>
              <a:rPr lang="en-US" dirty="0"/>
              <a:t> </a:t>
            </a:r>
            <a:r>
              <a:rPr lang="en-US" dirty="0" err="1"/>
              <a:t>cáo</a:t>
            </a:r>
            <a:r>
              <a:rPr lang="en-US" dirty="0"/>
              <a:t> ESG.</a:t>
            </a:r>
            <a:endParaRPr lang="vi-VN" sz="1200" b="0" i="0" u="none" strike="noStrike" cap="none" dirty="0">
              <a:solidFill>
                <a:schemeClr val="dk1"/>
              </a:solidFill>
              <a:effectLst/>
              <a:latin typeface="Calibri"/>
              <a:ea typeface="Calibri"/>
              <a:cs typeface="Calibri"/>
              <a:sym typeface="Calibri"/>
            </a:endParaRPr>
          </a:p>
          <a:p>
            <a:r>
              <a:rPr lang="vi-VN" sz="1200" b="0" i="0" u="none" strike="noStrike" cap="none" dirty="0">
                <a:solidFill>
                  <a:schemeClr val="dk1"/>
                </a:solidFill>
                <a:effectLst/>
                <a:latin typeface="Calibri"/>
                <a:ea typeface="Calibri"/>
                <a:cs typeface="Calibri"/>
                <a:sym typeface="Calibri"/>
              </a:rPr>
              <a:t>Kênh tiếp nhận ý kiến qua hộp góp ý, khảo sát khách hàng, mạng xã hội.</a:t>
            </a:r>
          </a:p>
          <a:p>
            <a:r>
              <a:rPr lang="vi-VN" sz="1200" b="1" i="0" u="none" strike="noStrike" cap="none" dirty="0">
                <a:solidFill>
                  <a:schemeClr val="dk1"/>
                </a:solidFill>
                <a:effectLst/>
                <a:latin typeface="Calibri"/>
                <a:ea typeface="Calibri"/>
                <a:cs typeface="Calibri"/>
                <a:sym typeface="Calibri"/>
              </a:rPr>
              <a:t>Kỳ vọng</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Cửa hàng/nhà máy mang lại việc làm và lợi ích kinh tế cho địa phương.</a:t>
            </a:r>
          </a:p>
          <a:p>
            <a:pPr lvl="1"/>
            <a:r>
              <a:rPr lang="vi-VN" sz="1200" b="0" i="0" u="none" strike="noStrike" cap="none" dirty="0">
                <a:solidFill>
                  <a:schemeClr val="dk1"/>
                </a:solidFill>
                <a:effectLst/>
                <a:latin typeface="Calibri"/>
                <a:ea typeface="Calibri"/>
                <a:cs typeface="Calibri"/>
                <a:sym typeface="Calibri"/>
              </a:rPr>
              <a:t>Môi trường mua sắm/dịch vụ an toàn, thân thiện, sạch sẽ.</a:t>
            </a:r>
          </a:p>
          <a:p>
            <a:r>
              <a:rPr lang="vi-VN" sz="1200" b="1" i="0" u="none" strike="noStrike" cap="none" dirty="0">
                <a:solidFill>
                  <a:schemeClr val="dk1"/>
                </a:solidFill>
                <a:effectLst/>
                <a:latin typeface="Calibri"/>
                <a:ea typeface="Calibri"/>
                <a:cs typeface="Calibri"/>
                <a:sym typeface="Calibri"/>
              </a:rPr>
              <a:t>Lo ngại</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Giá cả không phù hợp hoặc thiếu sản phẩm địa phương.</a:t>
            </a:r>
          </a:p>
          <a:p>
            <a:pPr lvl="1"/>
            <a:r>
              <a:rPr lang="vi-VN" sz="1200" b="0" i="0" u="none" strike="noStrike" cap="none" dirty="0">
                <a:solidFill>
                  <a:schemeClr val="dk1"/>
                </a:solidFill>
                <a:effectLst/>
                <a:latin typeface="Calibri"/>
                <a:ea typeface="Calibri"/>
                <a:cs typeface="Calibri"/>
                <a:sym typeface="Calibri"/>
              </a:rPr>
              <a:t>Hoạt động gây ô nhiễm, ảnh hưởng sinh hoạt.</a:t>
            </a:r>
          </a:p>
          <a:p>
            <a:r>
              <a:rPr lang="vi-VN" sz="1200" b="1" i="0" u="none" strike="noStrike" cap="none" dirty="0">
                <a:solidFill>
                  <a:schemeClr val="dk1"/>
                </a:solidFill>
                <a:effectLst/>
                <a:latin typeface="Calibri"/>
                <a:ea typeface="Calibri"/>
                <a:cs typeface="Calibri"/>
                <a:sym typeface="Calibri"/>
              </a:rPr>
              <a:t>Đề xuất</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Mở rộng sản phẩm/dịch vụ từ nhà cung cấp địa phương.</a:t>
            </a:r>
          </a:p>
          <a:p>
            <a:pPr lvl="1"/>
            <a:r>
              <a:rPr lang="vi-VN" sz="1200" b="0" i="0" u="none" strike="noStrike" cap="none" dirty="0">
                <a:solidFill>
                  <a:schemeClr val="dk1"/>
                </a:solidFill>
                <a:effectLst/>
                <a:latin typeface="Calibri"/>
                <a:ea typeface="Calibri"/>
                <a:cs typeface="Calibri"/>
                <a:sym typeface="Calibri"/>
              </a:rPr>
              <a:t>Tổ chức hoạt động từ thiện và sự kiện văn hóa cho cộng đồng.</a:t>
            </a:r>
          </a:p>
          <a:p>
            <a:endParaRPr lang="vi-VN" dirty="0"/>
          </a:p>
          <a:p>
            <a:r>
              <a:rPr lang="vi-VN" sz="1200" b="1" i="0" u="none" strike="noStrike" cap="none" dirty="0">
                <a:solidFill>
                  <a:schemeClr val="dk1"/>
                </a:solidFill>
                <a:effectLst/>
                <a:latin typeface="Calibri"/>
                <a:ea typeface="Calibri"/>
                <a:cs typeface="Calibri"/>
                <a:sym typeface="Calibri"/>
              </a:rPr>
              <a:t>Nhóm 3: Doanh nghiệp liên quan / Nhà cung ứng</a:t>
            </a:r>
          </a:p>
          <a:p>
            <a:r>
              <a:rPr lang="vi-VN" sz="1200" b="1" i="0" u="none" strike="noStrike" cap="none" dirty="0">
                <a:solidFill>
                  <a:schemeClr val="dk1"/>
                </a:solidFill>
                <a:effectLst/>
                <a:latin typeface="Calibri"/>
                <a:ea typeface="Calibri"/>
                <a:cs typeface="Calibri"/>
                <a:sym typeface="Calibri"/>
              </a:rPr>
              <a:t>Ví dụ từ FEDS</a:t>
            </a:r>
            <a:r>
              <a:rPr lang="vi-VN" sz="1200" b="0" i="0" u="none" strike="noStrike" cap="none" dirty="0">
                <a:solidFill>
                  <a:schemeClr val="dk1"/>
                </a:solidFill>
                <a:effectLst/>
                <a:latin typeface="Calibri"/>
                <a:ea typeface="Calibri"/>
                <a:cs typeface="Calibri"/>
                <a:sym typeface="Calibri"/>
              </a:rPr>
              <a:t>: Hội nghị nhà cung ứng hàng năm, cam kết CSR, đánh giá tiêu chuẩn chất lượng.</a:t>
            </a:r>
          </a:p>
          <a:p>
            <a:r>
              <a:rPr lang="vi-VN" sz="1200" b="1" i="0" u="none" strike="noStrike" cap="none" dirty="0">
                <a:solidFill>
                  <a:schemeClr val="dk1"/>
                </a:solidFill>
                <a:effectLst/>
                <a:latin typeface="Calibri"/>
                <a:ea typeface="Calibri"/>
                <a:cs typeface="Calibri"/>
                <a:sym typeface="Calibri"/>
              </a:rPr>
              <a:t>Kỳ vọng</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Quan hệ hợp tác lâu dài, ổn định, minh bạch về hợp đồng.</a:t>
            </a:r>
          </a:p>
          <a:p>
            <a:pPr lvl="1"/>
            <a:r>
              <a:rPr lang="vi-VN" sz="1200" b="0" i="0" u="none" strike="noStrike" cap="none" dirty="0">
                <a:solidFill>
                  <a:schemeClr val="dk1"/>
                </a:solidFill>
                <a:effectLst/>
                <a:latin typeface="Calibri"/>
                <a:ea typeface="Calibri"/>
                <a:cs typeface="Calibri"/>
                <a:sym typeface="Calibri"/>
              </a:rPr>
              <a:t>Được hỗ trợ cải thiện tiêu chuẩn ESG (an toàn, lao động, môi trường).</a:t>
            </a:r>
          </a:p>
          <a:p>
            <a:r>
              <a:rPr lang="vi-VN" sz="1200" b="1" i="0" u="none" strike="noStrike" cap="none" dirty="0">
                <a:solidFill>
                  <a:schemeClr val="dk1"/>
                </a:solidFill>
                <a:effectLst/>
                <a:latin typeface="Calibri"/>
                <a:ea typeface="Calibri"/>
                <a:cs typeface="Calibri"/>
                <a:sym typeface="Calibri"/>
              </a:rPr>
              <a:t>Lo ngại</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Yêu cầu khắt khe nhưng thiếu hỗ trợ kỹ thuật.</a:t>
            </a:r>
          </a:p>
          <a:p>
            <a:pPr lvl="1"/>
            <a:r>
              <a:rPr lang="vi-VN" sz="1200" b="0" i="0" u="none" strike="noStrike" cap="none" dirty="0">
                <a:solidFill>
                  <a:schemeClr val="dk1"/>
                </a:solidFill>
                <a:effectLst/>
                <a:latin typeface="Calibri"/>
                <a:ea typeface="Calibri"/>
                <a:cs typeface="Calibri"/>
                <a:sym typeface="Calibri"/>
              </a:rPr>
              <a:t>Rủi ro thanh toán chậm hoặc thay đổi chính sách bất ngờ.</a:t>
            </a:r>
          </a:p>
          <a:p>
            <a:r>
              <a:rPr lang="vi-VN" sz="1200" b="1" i="0" u="none" strike="noStrike" cap="none" dirty="0">
                <a:solidFill>
                  <a:schemeClr val="dk1"/>
                </a:solidFill>
                <a:effectLst/>
                <a:latin typeface="Calibri"/>
                <a:ea typeface="Calibri"/>
                <a:cs typeface="Calibri"/>
                <a:sym typeface="Calibri"/>
              </a:rPr>
              <a:t>Đề xuất</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Chia sẻ kế hoạch kinh doanh và yêu cầu ESG sớm.</a:t>
            </a:r>
          </a:p>
          <a:p>
            <a:pPr lvl="1"/>
            <a:r>
              <a:rPr lang="vi-VN" sz="1200" b="0" i="0" u="none" strike="noStrike" cap="none" dirty="0">
                <a:solidFill>
                  <a:schemeClr val="dk1"/>
                </a:solidFill>
                <a:effectLst/>
                <a:latin typeface="Calibri"/>
                <a:ea typeface="Calibri"/>
                <a:cs typeface="Calibri"/>
                <a:sym typeface="Calibri"/>
              </a:rPr>
              <a:t>Tổ chức đào tạo, workshop về ESG cho nhà cung ứng.</a:t>
            </a:r>
          </a:p>
          <a:p>
            <a:endParaRPr lang="vi-VN" dirty="0"/>
          </a:p>
          <a:p>
            <a:r>
              <a:rPr lang="vi-VN" sz="1200" b="1" i="0" u="none" strike="noStrike" cap="none" dirty="0">
                <a:solidFill>
                  <a:schemeClr val="dk1"/>
                </a:solidFill>
                <a:effectLst/>
                <a:latin typeface="Calibri"/>
                <a:ea typeface="Calibri"/>
                <a:cs typeface="Calibri"/>
                <a:sym typeface="Calibri"/>
              </a:rPr>
              <a:t>Nhóm 4: Tổ chức xã hội / Truyền thông</a:t>
            </a:r>
          </a:p>
          <a:p>
            <a:r>
              <a:rPr lang="vi-VN" sz="1200" b="1" i="0" u="none" strike="noStrike" cap="none" dirty="0">
                <a:solidFill>
                  <a:schemeClr val="dk1"/>
                </a:solidFill>
                <a:effectLst/>
                <a:latin typeface="Calibri"/>
                <a:ea typeface="Calibri"/>
                <a:cs typeface="Calibri"/>
                <a:sym typeface="Calibri"/>
              </a:rPr>
              <a:t>Ví dụ từ FEDS</a:t>
            </a:r>
            <a:r>
              <a:rPr lang="vi-VN" sz="1200" b="0" i="0" u="none" strike="noStrike" cap="none" dirty="0">
                <a:solidFill>
                  <a:schemeClr val="dk1"/>
                </a:solidFill>
                <a:effectLst/>
                <a:latin typeface="Calibri"/>
                <a:ea typeface="Calibri"/>
                <a:cs typeface="Calibri"/>
                <a:sym typeface="Calibri"/>
              </a:rPr>
              <a:t>: Hợp tác với NGO, báo chí trong hoạt động CSR, bảo vệ môi trường.</a:t>
            </a:r>
          </a:p>
          <a:p>
            <a:r>
              <a:rPr lang="vi-VN" sz="1200" b="1" i="0" u="none" strike="noStrike" cap="none" dirty="0">
                <a:solidFill>
                  <a:schemeClr val="dk1"/>
                </a:solidFill>
                <a:effectLst/>
                <a:latin typeface="Calibri"/>
                <a:ea typeface="Calibri"/>
                <a:cs typeface="Calibri"/>
                <a:sym typeface="Calibri"/>
              </a:rPr>
              <a:t>Kỳ vọng</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Doanh nghiệp công bố thông tin ESG minh bạch, dễ tiếp cận.</a:t>
            </a:r>
          </a:p>
          <a:p>
            <a:pPr lvl="1"/>
            <a:r>
              <a:rPr lang="vi-VN" sz="1200" b="0" i="0" u="none" strike="noStrike" cap="none" dirty="0">
                <a:solidFill>
                  <a:schemeClr val="dk1"/>
                </a:solidFill>
                <a:effectLst/>
                <a:latin typeface="Calibri"/>
                <a:ea typeface="Calibri"/>
                <a:cs typeface="Calibri"/>
                <a:sym typeface="Calibri"/>
              </a:rPr>
              <a:t>Hợp tác để triển khai dự án cộng đồng hoặc môi trường.</a:t>
            </a:r>
          </a:p>
          <a:p>
            <a:r>
              <a:rPr lang="vi-VN" sz="1200" b="1" i="0" u="none" strike="noStrike" cap="none" dirty="0">
                <a:solidFill>
                  <a:schemeClr val="dk1"/>
                </a:solidFill>
                <a:effectLst/>
                <a:latin typeface="Calibri"/>
                <a:ea typeface="Calibri"/>
                <a:cs typeface="Calibri"/>
                <a:sym typeface="Calibri"/>
              </a:rPr>
              <a:t>Lo ngại</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Thiếu dữ liệu xác thực về tác động ESG.</a:t>
            </a:r>
          </a:p>
          <a:p>
            <a:pPr lvl="1"/>
            <a:r>
              <a:rPr lang="vi-VN" sz="1200" b="0" i="0" u="none" strike="noStrike" cap="none" dirty="0">
                <a:solidFill>
                  <a:schemeClr val="dk1"/>
                </a:solidFill>
                <a:effectLst/>
                <a:latin typeface="Calibri"/>
                <a:ea typeface="Calibri"/>
                <a:cs typeface="Calibri"/>
                <a:sym typeface="Calibri"/>
              </a:rPr>
              <a:t>Doanh nghiệp “greenwashing” (tô vẽ xanh).</a:t>
            </a:r>
          </a:p>
          <a:p>
            <a:r>
              <a:rPr lang="vi-VN" sz="1200" b="1" i="0" u="none" strike="noStrike" cap="none" dirty="0">
                <a:solidFill>
                  <a:schemeClr val="dk1"/>
                </a:solidFill>
                <a:effectLst/>
                <a:latin typeface="Calibri"/>
                <a:ea typeface="Calibri"/>
                <a:cs typeface="Calibri"/>
                <a:sym typeface="Calibri"/>
              </a:rPr>
              <a:t>Đề xuất</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Cung cấp báo cáo ESG chi tiết, tuân chuẩn GRI/SASB.</a:t>
            </a:r>
          </a:p>
          <a:p>
            <a:pPr lvl="1"/>
            <a:r>
              <a:rPr lang="vi-VN" sz="1200" b="0" i="0" u="none" strike="noStrike" cap="none" dirty="0">
                <a:solidFill>
                  <a:schemeClr val="dk1"/>
                </a:solidFill>
                <a:effectLst/>
                <a:latin typeface="Calibri"/>
                <a:ea typeface="Calibri"/>
                <a:cs typeface="Calibri"/>
                <a:sym typeface="Calibri"/>
              </a:rPr>
              <a:t>Mời đại diện tổ chức xã hội tham gia hội đồng tham vấn ESG.</a:t>
            </a:r>
          </a:p>
          <a:p>
            <a:endParaRPr lang="en-US" dirty="0"/>
          </a:p>
        </p:txBody>
      </p:sp>
      <p:sp>
        <p:nvSpPr>
          <p:cNvPr id="4" name="Slide Number Placeholder 3">
            <a:extLst>
              <a:ext uri="{FF2B5EF4-FFF2-40B4-BE49-F238E27FC236}">
                <a16:creationId xmlns:a16="http://schemas.microsoft.com/office/drawing/2014/main" id="{2B8F3DF2-A8FA-88AC-FF9D-79323955353B}"/>
              </a:ext>
            </a:extLst>
          </p:cNvPr>
          <p:cNvSpPr>
            <a:spLocks noGrp="1"/>
          </p:cNvSpPr>
          <p:nvPr>
            <p:ph type="sldNum" sz="quarter" idx="5"/>
          </p:nvPr>
        </p:nvSpPr>
        <p:spPr/>
        <p:txBody>
          <a:bodyPr/>
          <a:lstStyle/>
          <a:p>
            <a:fld id="{F1B661D9-2678-497E-9DBA-24511D0C2D20}" type="slidenum">
              <a:rPr lang="en-US" smtClean="0"/>
              <a:t>25</a:t>
            </a:fld>
            <a:endParaRPr lang="en-US"/>
          </a:p>
        </p:txBody>
      </p:sp>
    </p:spTree>
    <p:extLst>
      <p:ext uri="{BB962C8B-B14F-4D97-AF65-F5344CB8AC3E}">
        <p14:creationId xmlns:p14="http://schemas.microsoft.com/office/powerpoint/2010/main" val="27025777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71FC0A1-DD1B-8236-664B-D1C5E68086A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37C306C-C298-00D3-FEB1-16F9A92B801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125D5B-F11D-D191-50A3-EC66254E04AF}"/>
              </a:ext>
            </a:extLst>
          </p:cNvPr>
          <p:cNvSpPr>
            <a:spLocks noGrp="1"/>
          </p:cNvSpPr>
          <p:nvPr>
            <p:ph type="body" idx="1"/>
          </p:nvPr>
        </p:nvSpPr>
        <p:spPr/>
        <p:txBody>
          <a:bodyPr/>
          <a:lstStyle/>
          <a:p>
            <a:r>
              <a:rPr lang="vi-VN" sz="1200" b="1" i="0" u="none" strike="noStrike" cap="none" dirty="0">
                <a:solidFill>
                  <a:schemeClr val="dk1"/>
                </a:solidFill>
                <a:effectLst/>
                <a:latin typeface="Calibri"/>
                <a:ea typeface="Calibri"/>
                <a:cs typeface="Calibri"/>
                <a:sym typeface="Calibri"/>
              </a:rPr>
              <a:t>Đáp án: </a:t>
            </a:r>
          </a:p>
          <a:p>
            <a:r>
              <a:rPr lang="vi-VN" sz="1200" b="1" i="0" u="none" strike="noStrike" cap="none" dirty="0">
                <a:solidFill>
                  <a:schemeClr val="dk1"/>
                </a:solidFill>
                <a:effectLst/>
                <a:latin typeface="Calibri"/>
                <a:ea typeface="Calibri"/>
                <a:cs typeface="Calibri"/>
                <a:sym typeface="Calibri"/>
              </a:rPr>
              <a:t>Nhóm 1: Chính quyền địa phương</a:t>
            </a:r>
          </a:p>
          <a:p>
            <a:r>
              <a:rPr lang="vi-VN" sz="1200" b="1" i="0" u="none" strike="noStrike" cap="none" dirty="0">
                <a:solidFill>
                  <a:schemeClr val="dk1"/>
                </a:solidFill>
                <a:effectLst/>
                <a:latin typeface="Calibri"/>
                <a:ea typeface="Calibri"/>
                <a:cs typeface="Calibri"/>
                <a:sym typeface="Calibri"/>
              </a:rPr>
              <a:t>Ví dụ từ FEDS</a:t>
            </a:r>
            <a:r>
              <a:rPr lang="vi-VN" sz="1200" b="0" i="0" u="none" strike="noStrike" cap="none" dirty="0">
                <a:solidFill>
                  <a:schemeClr val="dk1"/>
                </a:solidFill>
                <a:effectLst/>
                <a:latin typeface="Calibri"/>
                <a:ea typeface="Calibri"/>
                <a:cs typeface="Calibri"/>
                <a:sym typeface="Calibri"/>
              </a:rPr>
              <a:t>: Định kỳ gặp gỡ để bàn về an toàn, tuân thủ pháp luật, phát triển cộng đồng.</a:t>
            </a:r>
          </a:p>
          <a:p>
            <a:r>
              <a:rPr lang="vi-VN" sz="1200" b="1" i="0" u="none" strike="noStrike" cap="none" dirty="0">
                <a:solidFill>
                  <a:schemeClr val="dk1"/>
                </a:solidFill>
                <a:effectLst/>
                <a:latin typeface="Calibri"/>
                <a:ea typeface="Calibri"/>
                <a:cs typeface="Calibri"/>
                <a:sym typeface="Calibri"/>
              </a:rPr>
              <a:t>Kỳ vọng</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Doanh nghiệp tuân thủ đầy đủ quy định pháp luật, tiêu chuẩn môi trường.</a:t>
            </a:r>
          </a:p>
          <a:p>
            <a:pPr lvl="1"/>
            <a:r>
              <a:rPr lang="vi-VN" sz="1200" b="0" i="0" u="none" strike="noStrike" cap="none" dirty="0">
                <a:solidFill>
                  <a:schemeClr val="dk1"/>
                </a:solidFill>
                <a:effectLst/>
                <a:latin typeface="Calibri"/>
                <a:ea typeface="Calibri"/>
                <a:cs typeface="Calibri"/>
                <a:sym typeface="Calibri"/>
              </a:rPr>
              <a:t>Hợp tác trong các chiến dịch cộng đồng (CSR, phòng cháy chữa cháy, an toàn lao động).</a:t>
            </a:r>
          </a:p>
          <a:p>
            <a:r>
              <a:rPr lang="vi-VN" sz="1200" b="1" i="0" u="none" strike="noStrike" cap="none" dirty="0">
                <a:solidFill>
                  <a:schemeClr val="dk1"/>
                </a:solidFill>
                <a:effectLst/>
                <a:latin typeface="Calibri"/>
                <a:ea typeface="Calibri"/>
                <a:cs typeface="Calibri"/>
                <a:sym typeface="Calibri"/>
              </a:rPr>
              <a:t>Lo ngại</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Hoạt động kinh doanh gây áp lực giao thông, tiếng ồn, rác thải.</a:t>
            </a:r>
          </a:p>
          <a:p>
            <a:pPr lvl="1"/>
            <a:r>
              <a:rPr lang="vi-VN" sz="1200" b="0" i="0" u="none" strike="noStrike" cap="none" dirty="0">
                <a:solidFill>
                  <a:schemeClr val="dk1"/>
                </a:solidFill>
                <a:effectLst/>
                <a:latin typeface="Calibri"/>
                <a:ea typeface="Calibri"/>
                <a:cs typeface="Calibri"/>
                <a:sym typeface="Calibri"/>
              </a:rPr>
              <a:t>Vi phạm quy định hoặc chậm báo cáo.</a:t>
            </a:r>
          </a:p>
          <a:p>
            <a:r>
              <a:rPr lang="vi-VN" sz="1200" b="1" i="0" u="none" strike="noStrike" cap="none" dirty="0">
                <a:solidFill>
                  <a:schemeClr val="dk1"/>
                </a:solidFill>
                <a:effectLst/>
                <a:latin typeface="Calibri"/>
                <a:ea typeface="Calibri"/>
                <a:cs typeface="Calibri"/>
                <a:sym typeface="Calibri"/>
              </a:rPr>
              <a:t>Đề xuất</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Tổ chức họp giao ban định kỳ với cơ quan chức năng.</a:t>
            </a:r>
          </a:p>
          <a:p>
            <a:pPr lvl="1"/>
            <a:r>
              <a:rPr lang="vi-VN" sz="1200" b="0" i="0" u="none" strike="noStrike" cap="none" dirty="0">
                <a:solidFill>
                  <a:schemeClr val="dk1"/>
                </a:solidFill>
                <a:effectLst/>
                <a:latin typeface="Calibri"/>
                <a:ea typeface="Calibri"/>
                <a:cs typeface="Calibri"/>
                <a:sym typeface="Calibri"/>
              </a:rPr>
              <a:t>Cùng chính quyền tổ chức sự kiện cộng đồng (ví dụ: Ngày môi trường, chương trình giảm nhựa).</a:t>
            </a:r>
          </a:p>
          <a:p>
            <a:endParaRPr lang="vi-VN" sz="1200" b="1" i="0" u="none" strike="noStrike" cap="none" dirty="0">
              <a:solidFill>
                <a:schemeClr val="dk1"/>
              </a:solidFill>
              <a:effectLst/>
              <a:latin typeface="Calibri"/>
              <a:ea typeface="Calibri"/>
              <a:cs typeface="Calibri"/>
              <a:sym typeface="Calibri"/>
            </a:endParaRPr>
          </a:p>
          <a:p>
            <a:r>
              <a:rPr lang="vi-VN" sz="1200" b="1" i="0" u="none" strike="noStrike" cap="none" dirty="0">
                <a:solidFill>
                  <a:schemeClr val="dk1"/>
                </a:solidFill>
                <a:effectLst/>
                <a:latin typeface="Calibri"/>
                <a:ea typeface="Calibri"/>
                <a:cs typeface="Calibri"/>
                <a:sym typeface="Calibri"/>
              </a:rPr>
              <a:t>Nhóm 2: Người dân / Cộng đồng địa phương</a:t>
            </a:r>
          </a:p>
          <a:p>
            <a:r>
              <a:rPr lang="vi-VN" sz="1200" b="1" i="0" u="none" strike="noStrike" cap="none" dirty="0">
                <a:solidFill>
                  <a:schemeClr val="dk1"/>
                </a:solidFill>
                <a:effectLst/>
                <a:latin typeface="Calibri"/>
                <a:ea typeface="Calibri"/>
                <a:cs typeface="Calibri"/>
                <a:sym typeface="Calibri"/>
              </a:rPr>
              <a:t>Ví dụ từ FEDS</a:t>
            </a:r>
            <a:r>
              <a:rPr lang="vi-VN" sz="1200" b="0" i="0" u="none" strike="noStrike" cap="none" dirty="0">
                <a:solidFill>
                  <a:schemeClr val="dk1"/>
                </a:solidFill>
                <a:effectLst/>
                <a:latin typeface="Calibri"/>
                <a:ea typeface="Calibri"/>
                <a:cs typeface="Calibri"/>
                <a:sym typeface="Calibri"/>
              </a:rPr>
              <a:t>: Kênh tiếp nhận ý kiến qua hộp góp ý, khảo sát khách hàng, mạng xã hội.</a:t>
            </a:r>
          </a:p>
          <a:p>
            <a:r>
              <a:rPr lang="vi-VN" sz="1200" b="1" i="0" u="none" strike="noStrike" cap="none" dirty="0">
                <a:solidFill>
                  <a:schemeClr val="dk1"/>
                </a:solidFill>
                <a:effectLst/>
                <a:latin typeface="Calibri"/>
                <a:ea typeface="Calibri"/>
                <a:cs typeface="Calibri"/>
                <a:sym typeface="Calibri"/>
              </a:rPr>
              <a:t>Kỳ vọng</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Cửa hàng/nhà máy mang lại việc làm và lợi ích kinh tế cho địa phương.</a:t>
            </a:r>
          </a:p>
          <a:p>
            <a:pPr lvl="1"/>
            <a:r>
              <a:rPr lang="vi-VN" sz="1200" b="0" i="0" u="none" strike="noStrike" cap="none" dirty="0">
                <a:solidFill>
                  <a:schemeClr val="dk1"/>
                </a:solidFill>
                <a:effectLst/>
                <a:latin typeface="Calibri"/>
                <a:ea typeface="Calibri"/>
                <a:cs typeface="Calibri"/>
                <a:sym typeface="Calibri"/>
              </a:rPr>
              <a:t>Môi trường mua sắm/dịch vụ an toàn, thân thiện, sạch sẽ.</a:t>
            </a:r>
          </a:p>
          <a:p>
            <a:r>
              <a:rPr lang="vi-VN" sz="1200" b="1" i="0" u="none" strike="noStrike" cap="none" dirty="0">
                <a:solidFill>
                  <a:schemeClr val="dk1"/>
                </a:solidFill>
                <a:effectLst/>
                <a:latin typeface="Calibri"/>
                <a:ea typeface="Calibri"/>
                <a:cs typeface="Calibri"/>
                <a:sym typeface="Calibri"/>
              </a:rPr>
              <a:t>Lo ngại</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Giá cả không phù hợp hoặc thiếu sản phẩm địa phương.</a:t>
            </a:r>
          </a:p>
          <a:p>
            <a:pPr lvl="1"/>
            <a:r>
              <a:rPr lang="vi-VN" sz="1200" b="0" i="0" u="none" strike="noStrike" cap="none" dirty="0">
                <a:solidFill>
                  <a:schemeClr val="dk1"/>
                </a:solidFill>
                <a:effectLst/>
                <a:latin typeface="Calibri"/>
                <a:ea typeface="Calibri"/>
                <a:cs typeface="Calibri"/>
                <a:sym typeface="Calibri"/>
              </a:rPr>
              <a:t>Hoạt động gây ô nhiễm, ảnh hưởng sinh hoạt.</a:t>
            </a:r>
          </a:p>
          <a:p>
            <a:r>
              <a:rPr lang="vi-VN" sz="1200" b="1" i="0" u="none" strike="noStrike" cap="none" dirty="0">
                <a:solidFill>
                  <a:schemeClr val="dk1"/>
                </a:solidFill>
                <a:effectLst/>
                <a:latin typeface="Calibri"/>
                <a:ea typeface="Calibri"/>
                <a:cs typeface="Calibri"/>
                <a:sym typeface="Calibri"/>
              </a:rPr>
              <a:t>Đề xuất</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Mở rộng sản phẩm/dịch vụ từ nhà cung cấp địa phương.</a:t>
            </a:r>
          </a:p>
          <a:p>
            <a:pPr lvl="1"/>
            <a:r>
              <a:rPr lang="vi-VN" sz="1200" b="0" i="0" u="none" strike="noStrike" cap="none" dirty="0">
                <a:solidFill>
                  <a:schemeClr val="dk1"/>
                </a:solidFill>
                <a:effectLst/>
                <a:latin typeface="Calibri"/>
                <a:ea typeface="Calibri"/>
                <a:cs typeface="Calibri"/>
                <a:sym typeface="Calibri"/>
              </a:rPr>
              <a:t>Tổ chức hoạt động từ thiện và sự kiện văn hóa cho cộng đồng.</a:t>
            </a:r>
          </a:p>
          <a:p>
            <a:br>
              <a:rPr lang="vi-VN" dirty="0"/>
            </a:br>
            <a:endParaRPr lang="vi-VN" dirty="0"/>
          </a:p>
          <a:p>
            <a:r>
              <a:rPr lang="vi-VN" sz="1200" b="1" i="0" u="none" strike="noStrike" cap="none" dirty="0">
                <a:solidFill>
                  <a:schemeClr val="dk1"/>
                </a:solidFill>
                <a:effectLst/>
                <a:latin typeface="Calibri"/>
                <a:ea typeface="Calibri"/>
                <a:cs typeface="Calibri"/>
                <a:sym typeface="Calibri"/>
              </a:rPr>
              <a:t>Nhóm 3: Doanh nghiệp liên quan / Nhà cung ứng</a:t>
            </a:r>
          </a:p>
          <a:p>
            <a:r>
              <a:rPr lang="vi-VN" sz="1200" b="1" i="0" u="none" strike="noStrike" cap="none" dirty="0">
                <a:solidFill>
                  <a:schemeClr val="dk1"/>
                </a:solidFill>
                <a:effectLst/>
                <a:latin typeface="Calibri"/>
                <a:ea typeface="Calibri"/>
                <a:cs typeface="Calibri"/>
                <a:sym typeface="Calibri"/>
              </a:rPr>
              <a:t>Ví dụ từ FEDS</a:t>
            </a:r>
            <a:r>
              <a:rPr lang="vi-VN" sz="1200" b="0" i="0" u="none" strike="noStrike" cap="none" dirty="0">
                <a:solidFill>
                  <a:schemeClr val="dk1"/>
                </a:solidFill>
                <a:effectLst/>
                <a:latin typeface="Calibri"/>
                <a:ea typeface="Calibri"/>
                <a:cs typeface="Calibri"/>
                <a:sym typeface="Calibri"/>
              </a:rPr>
              <a:t>: Hội nghị nhà cung ứng hàng năm, cam kết CSR, đánh giá tiêu chuẩn chất lượng.</a:t>
            </a:r>
          </a:p>
          <a:p>
            <a:r>
              <a:rPr lang="vi-VN" sz="1200" b="1" i="0" u="none" strike="noStrike" cap="none" dirty="0">
                <a:solidFill>
                  <a:schemeClr val="dk1"/>
                </a:solidFill>
                <a:effectLst/>
                <a:latin typeface="Calibri"/>
                <a:ea typeface="Calibri"/>
                <a:cs typeface="Calibri"/>
                <a:sym typeface="Calibri"/>
              </a:rPr>
              <a:t>Kỳ vọng</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Quan hệ hợp tác lâu dài, ổn định, minh bạch về hợp đồng.</a:t>
            </a:r>
          </a:p>
          <a:p>
            <a:pPr lvl="1"/>
            <a:r>
              <a:rPr lang="vi-VN" sz="1200" b="0" i="0" u="none" strike="noStrike" cap="none" dirty="0">
                <a:solidFill>
                  <a:schemeClr val="dk1"/>
                </a:solidFill>
                <a:effectLst/>
                <a:latin typeface="Calibri"/>
                <a:ea typeface="Calibri"/>
                <a:cs typeface="Calibri"/>
                <a:sym typeface="Calibri"/>
              </a:rPr>
              <a:t>Được hỗ trợ cải thiện tiêu chuẩn ESG (an toàn, lao động, môi trường).</a:t>
            </a:r>
          </a:p>
          <a:p>
            <a:r>
              <a:rPr lang="vi-VN" sz="1200" b="1" i="0" u="none" strike="noStrike" cap="none" dirty="0">
                <a:solidFill>
                  <a:schemeClr val="dk1"/>
                </a:solidFill>
                <a:effectLst/>
                <a:latin typeface="Calibri"/>
                <a:ea typeface="Calibri"/>
                <a:cs typeface="Calibri"/>
                <a:sym typeface="Calibri"/>
              </a:rPr>
              <a:t>Lo ngại</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Yêu cầu khắt khe nhưng thiếu hỗ trợ kỹ thuật.</a:t>
            </a:r>
          </a:p>
          <a:p>
            <a:pPr lvl="1"/>
            <a:r>
              <a:rPr lang="vi-VN" sz="1200" b="0" i="0" u="none" strike="noStrike" cap="none" dirty="0">
                <a:solidFill>
                  <a:schemeClr val="dk1"/>
                </a:solidFill>
                <a:effectLst/>
                <a:latin typeface="Calibri"/>
                <a:ea typeface="Calibri"/>
                <a:cs typeface="Calibri"/>
                <a:sym typeface="Calibri"/>
              </a:rPr>
              <a:t>Rủi ro thanh toán chậm hoặc thay đổi chính sách bất ngờ.</a:t>
            </a:r>
          </a:p>
          <a:p>
            <a:r>
              <a:rPr lang="vi-VN" sz="1200" b="1" i="0" u="none" strike="noStrike" cap="none" dirty="0">
                <a:solidFill>
                  <a:schemeClr val="dk1"/>
                </a:solidFill>
                <a:effectLst/>
                <a:latin typeface="Calibri"/>
                <a:ea typeface="Calibri"/>
                <a:cs typeface="Calibri"/>
                <a:sym typeface="Calibri"/>
              </a:rPr>
              <a:t>Đề xuất</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Chia sẻ kế hoạch kinh doanh và yêu cầu ESG sớm.</a:t>
            </a:r>
          </a:p>
          <a:p>
            <a:pPr lvl="1"/>
            <a:r>
              <a:rPr lang="vi-VN" sz="1200" b="0" i="0" u="none" strike="noStrike" cap="none" dirty="0">
                <a:solidFill>
                  <a:schemeClr val="dk1"/>
                </a:solidFill>
                <a:effectLst/>
                <a:latin typeface="Calibri"/>
                <a:ea typeface="Calibri"/>
                <a:cs typeface="Calibri"/>
                <a:sym typeface="Calibri"/>
              </a:rPr>
              <a:t>Tổ chức đào tạo, workshop về ESG cho nhà cung ứng.</a:t>
            </a:r>
          </a:p>
          <a:p>
            <a:br>
              <a:rPr lang="vi-VN" dirty="0"/>
            </a:br>
            <a:endParaRPr lang="vi-VN" dirty="0"/>
          </a:p>
          <a:p>
            <a:r>
              <a:rPr lang="vi-VN" sz="1200" b="1" i="0" u="none" strike="noStrike" cap="none" dirty="0">
                <a:solidFill>
                  <a:schemeClr val="dk1"/>
                </a:solidFill>
                <a:effectLst/>
                <a:latin typeface="Calibri"/>
                <a:ea typeface="Calibri"/>
                <a:cs typeface="Calibri"/>
                <a:sym typeface="Calibri"/>
              </a:rPr>
              <a:t>Nhóm 4: Tổ chức xã hội / Truyền thông</a:t>
            </a:r>
          </a:p>
          <a:p>
            <a:r>
              <a:rPr lang="vi-VN" sz="1200" b="1" i="0" u="none" strike="noStrike" cap="none" dirty="0">
                <a:solidFill>
                  <a:schemeClr val="dk1"/>
                </a:solidFill>
                <a:effectLst/>
                <a:latin typeface="Calibri"/>
                <a:ea typeface="Calibri"/>
                <a:cs typeface="Calibri"/>
                <a:sym typeface="Calibri"/>
              </a:rPr>
              <a:t>Ví dụ từ FEDS</a:t>
            </a:r>
            <a:r>
              <a:rPr lang="vi-VN" sz="1200" b="0" i="0" u="none" strike="noStrike" cap="none" dirty="0">
                <a:solidFill>
                  <a:schemeClr val="dk1"/>
                </a:solidFill>
                <a:effectLst/>
                <a:latin typeface="Calibri"/>
                <a:ea typeface="Calibri"/>
                <a:cs typeface="Calibri"/>
                <a:sym typeface="Calibri"/>
              </a:rPr>
              <a:t>: Hợp tác với NGO, báo chí trong hoạt động CSR, bảo vệ môi trường.</a:t>
            </a:r>
          </a:p>
          <a:p>
            <a:r>
              <a:rPr lang="vi-VN" sz="1200" b="1" i="0" u="none" strike="noStrike" cap="none" dirty="0">
                <a:solidFill>
                  <a:schemeClr val="dk1"/>
                </a:solidFill>
                <a:effectLst/>
                <a:latin typeface="Calibri"/>
                <a:ea typeface="Calibri"/>
                <a:cs typeface="Calibri"/>
                <a:sym typeface="Calibri"/>
              </a:rPr>
              <a:t>Kỳ vọng</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Doanh nghiệp công bố thông tin ESG minh bạch, dễ tiếp cận.</a:t>
            </a:r>
          </a:p>
          <a:p>
            <a:pPr lvl="1"/>
            <a:r>
              <a:rPr lang="vi-VN" sz="1200" b="0" i="0" u="none" strike="noStrike" cap="none" dirty="0">
                <a:solidFill>
                  <a:schemeClr val="dk1"/>
                </a:solidFill>
                <a:effectLst/>
                <a:latin typeface="Calibri"/>
                <a:ea typeface="Calibri"/>
                <a:cs typeface="Calibri"/>
                <a:sym typeface="Calibri"/>
              </a:rPr>
              <a:t>Hợp tác để triển khai dự án cộng đồng hoặc môi trường.</a:t>
            </a:r>
          </a:p>
          <a:p>
            <a:r>
              <a:rPr lang="vi-VN" sz="1200" b="1" i="0" u="none" strike="noStrike" cap="none" dirty="0">
                <a:solidFill>
                  <a:schemeClr val="dk1"/>
                </a:solidFill>
                <a:effectLst/>
                <a:latin typeface="Calibri"/>
                <a:ea typeface="Calibri"/>
                <a:cs typeface="Calibri"/>
                <a:sym typeface="Calibri"/>
              </a:rPr>
              <a:t>Lo ngại</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Thiếu dữ liệu xác thực về tác động ESG.</a:t>
            </a:r>
          </a:p>
          <a:p>
            <a:pPr lvl="1"/>
            <a:r>
              <a:rPr lang="vi-VN" sz="1200" b="0" i="0" u="none" strike="noStrike" cap="none" dirty="0">
                <a:solidFill>
                  <a:schemeClr val="dk1"/>
                </a:solidFill>
                <a:effectLst/>
                <a:latin typeface="Calibri"/>
                <a:ea typeface="Calibri"/>
                <a:cs typeface="Calibri"/>
                <a:sym typeface="Calibri"/>
              </a:rPr>
              <a:t>Doanh nghiệp “greenwashing” (tô vẽ xanh).</a:t>
            </a:r>
          </a:p>
          <a:p>
            <a:r>
              <a:rPr lang="vi-VN" sz="1200" b="1" i="0" u="none" strike="noStrike" cap="none" dirty="0">
                <a:solidFill>
                  <a:schemeClr val="dk1"/>
                </a:solidFill>
                <a:effectLst/>
                <a:latin typeface="Calibri"/>
                <a:ea typeface="Calibri"/>
                <a:cs typeface="Calibri"/>
                <a:sym typeface="Calibri"/>
              </a:rPr>
              <a:t>Đề xuất</a:t>
            </a:r>
            <a:r>
              <a:rPr lang="vi-VN" sz="1200" b="0" i="0" u="none" strike="noStrike" cap="none" dirty="0">
                <a:solidFill>
                  <a:schemeClr val="dk1"/>
                </a:solidFill>
                <a:effectLst/>
                <a:latin typeface="Calibri"/>
                <a:ea typeface="Calibri"/>
                <a:cs typeface="Calibri"/>
                <a:sym typeface="Calibri"/>
              </a:rPr>
              <a:t>:</a:t>
            </a:r>
          </a:p>
          <a:p>
            <a:pPr lvl="1"/>
            <a:r>
              <a:rPr lang="vi-VN" sz="1200" b="0" i="0" u="none" strike="noStrike" cap="none" dirty="0">
                <a:solidFill>
                  <a:schemeClr val="dk1"/>
                </a:solidFill>
                <a:effectLst/>
                <a:latin typeface="Calibri"/>
                <a:ea typeface="Calibri"/>
                <a:cs typeface="Calibri"/>
                <a:sym typeface="Calibri"/>
              </a:rPr>
              <a:t>Cung cấp báo cáo ESG chi tiết, tuân chuẩn GRI/SASB.</a:t>
            </a:r>
          </a:p>
          <a:p>
            <a:pPr lvl="1"/>
            <a:r>
              <a:rPr lang="vi-VN" sz="1200" b="0" i="0" u="none" strike="noStrike" cap="none" dirty="0">
                <a:solidFill>
                  <a:schemeClr val="dk1"/>
                </a:solidFill>
                <a:effectLst/>
                <a:latin typeface="Calibri"/>
                <a:ea typeface="Calibri"/>
                <a:cs typeface="Calibri"/>
                <a:sym typeface="Calibri"/>
              </a:rPr>
              <a:t>Mời đại diện tổ chức xã hội tham gia hội đồng tham vấn ESG.</a:t>
            </a:r>
          </a:p>
          <a:p>
            <a:endParaRPr lang="en-US" dirty="0"/>
          </a:p>
        </p:txBody>
      </p:sp>
      <p:sp>
        <p:nvSpPr>
          <p:cNvPr id="4" name="Slide Number Placeholder 3">
            <a:extLst>
              <a:ext uri="{FF2B5EF4-FFF2-40B4-BE49-F238E27FC236}">
                <a16:creationId xmlns:a16="http://schemas.microsoft.com/office/drawing/2014/main" id="{75810ED9-759D-73B6-1FBF-D3E37673393F}"/>
              </a:ext>
            </a:extLst>
          </p:cNvPr>
          <p:cNvSpPr>
            <a:spLocks noGrp="1"/>
          </p:cNvSpPr>
          <p:nvPr>
            <p:ph type="sldNum" sz="quarter" idx="5"/>
          </p:nvPr>
        </p:nvSpPr>
        <p:spPr/>
        <p:txBody>
          <a:bodyPr/>
          <a:lstStyle/>
          <a:p>
            <a:fld id="{F1B661D9-2678-497E-9DBA-24511D0C2D20}" type="slidenum">
              <a:rPr lang="en-US" smtClean="0"/>
              <a:t>26</a:t>
            </a:fld>
            <a:endParaRPr lang="en-US"/>
          </a:p>
        </p:txBody>
      </p:sp>
    </p:spTree>
    <p:extLst>
      <p:ext uri="{BB962C8B-B14F-4D97-AF65-F5344CB8AC3E}">
        <p14:creationId xmlns:p14="http://schemas.microsoft.com/office/powerpoint/2010/main" val="24846620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vi-VN" dirty="0"/>
          </a:p>
          <a:p>
            <a:r>
              <a:rPr lang="vi-VN" dirty="0"/>
              <a:t>ESG gồm 3 trụ cột: </a:t>
            </a:r>
            <a:r>
              <a:rPr lang="vi-VN" b="1" dirty="0"/>
              <a:t>Môi trường, Xã hội, Quản trị</a:t>
            </a:r>
            <a:r>
              <a:rPr lang="vi-VN" dirty="0"/>
              <a:t>.</a:t>
            </a:r>
          </a:p>
          <a:p>
            <a:r>
              <a:rPr lang="vi-VN" b="1" dirty="0"/>
              <a:t>1. Là khung quản trị để đảm bảo phát triển bền vững &amp; minh bạch.</a:t>
            </a:r>
          </a:p>
          <a:p>
            <a:r>
              <a:rPr lang="vi-VN" b="1" dirty="0"/>
              <a:t>2. Được nhà đầu tư và khách hàng xem như “chuẩn mực mới”.</a:t>
            </a:r>
          </a:p>
          <a:p>
            <a:r>
              <a:rPr lang="vi-VN" b="1" dirty="0"/>
              <a:t>3. Ngân hàng cần lồng ghép ESG vào chiến lược cấp tín dụng và quản trị rủi ro.</a:t>
            </a:r>
          </a:p>
          <a:p>
            <a:r>
              <a:rPr lang="vi-VN" b="1" dirty="0"/>
              <a:t>4. Hiểu ESG giúp cán bộ ngân hàng phân biệt dự án “xanh” với dự án tiềm ẩn rủi ro.</a:t>
            </a:r>
          </a:p>
          <a:p>
            <a:endParaRPr lang="vi-VN" dirty="0"/>
          </a:p>
          <a:p>
            <a:r>
              <a:rPr lang="vi-VN" b="1" dirty="0"/>
              <a:t>Ví dụ thực tế:</a:t>
            </a:r>
            <a:endParaRPr lang="vi-VN" dirty="0"/>
          </a:p>
          <a:p>
            <a:r>
              <a:rPr lang="vi-VN" b="1" dirty="0"/>
              <a:t>1. Vietcombank</a:t>
            </a:r>
            <a:r>
              <a:rPr lang="vi-VN" dirty="0"/>
              <a:t> phát hành </a:t>
            </a:r>
            <a:r>
              <a:rPr lang="vi-VN" b="1" dirty="0"/>
              <a:t>trái phiếu xanh 2023</a:t>
            </a:r>
            <a:r>
              <a:rPr lang="vi-VN" dirty="0"/>
              <a:t>, cam kết nguồn vốn chỉ cho dự án </a:t>
            </a:r>
            <a:r>
              <a:rPr lang="vi-VN" b="1" dirty="0"/>
              <a:t>năng lượng tái tạo </a:t>
            </a:r>
            <a:r>
              <a:rPr lang="vi-VN" dirty="0"/>
              <a:t>và </a:t>
            </a:r>
            <a:r>
              <a:rPr lang="vi-VN" b="1" dirty="0"/>
              <a:t>giao thông sạch</a:t>
            </a:r>
            <a:r>
              <a:rPr lang="vi-VN" dirty="0"/>
              <a:t>. Đây chính là áp dụng ESG vào cấp vốn.</a:t>
            </a:r>
          </a:p>
          <a:p>
            <a:r>
              <a:rPr lang="vi-VN" b="1" dirty="0"/>
              <a:t>2. Doanh nghiệp dệt may </a:t>
            </a:r>
            <a:r>
              <a:rPr lang="vi-VN" dirty="0"/>
              <a:t>muốn xuất khẩu sang </a:t>
            </a:r>
            <a:r>
              <a:rPr lang="vi-VN" b="1" dirty="0"/>
              <a:t>EU</a:t>
            </a:r>
            <a:r>
              <a:rPr lang="vi-VN" dirty="0"/>
              <a:t>: bắt buộc chứng minh quản trị ESG (đặc biệt “E” – giảm phát thải CO₂). Nếu không đáp ứng, khó được nhận đơn hàng. (ví dụ hãng HM)</a:t>
            </a:r>
          </a:p>
          <a:p>
            <a:endParaRPr lang="vi-VN" dirty="0"/>
          </a:p>
          <a:p>
            <a:endParaRPr lang="vi-VN" dirty="0"/>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4</a:t>
            </a:fld>
            <a:endParaRPr lang="en-US"/>
          </a:p>
        </p:txBody>
      </p:sp>
    </p:spTree>
    <p:extLst>
      <p:ext uri="{BB962C8B-B14F-4D97-AF65-F5344CB8AC3E}">
        <p14:creationId xmlns:p14="http://schemas.microsoft.com/office/powerpoint/2010/main" val="1685548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1DEB53-0ABA-33B5-6D2F-F261B25BF8D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965C99-FFB0-5879-CA27-5D204A3C17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D527877-FA26-32D7-521D-1CE2CF2FA212}"/>
              </a:ext>
            </a:extLst>
          </p:cNvPr>
          <p:cNvSpPr>
            <a:spLocks noGrp="1"/>
          </p:cNvSpPr>
          <p:nvPr>
            <p:ph type="body" idx="1"/>
          </p:nvPr>
        </p:nvSpPr>
        <p:spPr/>
        <p:txBody>
          <a:bodyPr/>
          <a:lstStyle/>
          <a:p>
            <a:r>
              <a:rPr lang="vi-VN" b="1" dirty="0"/>
              <a:t>Tầm quan trọng của ESG trong bối cảnh kinh tế toàn cầu</a:t>
            </a:r>
            <a:endParaRPr lang="vi-VN" dirty="0"/>
          </a:p>
          <a:p>
            <a:r>
              <a:rPr lang="vi-VN" dirty="0"/>
              <a:t>ESG (Environmental, Social, and Governance - Môi trường, Xã hội và Quản trị) đã nổi lên như một yếu tố quan trọng trong bối cảnh kinh tế toàn cầu hiện nay. Không chỉ là một xu hướng, ESG đã trở thành một tiêu chuẩn mới để đánh giá sự phát triển bền vững của doanh nghiệp và nền kinh tế.</a:t>
            </a:r>
          </a:p>
          <a:p>
            <a:endParaRPr lang="vi-VN" dirty="0"/>
          </a:p>
          <a:p>
            <a:r>
              <a:rPr lang="vi-VN" b="1" dirty="0"/>
              <a:t>Tầm quan trọng của ESG</a:t>
            </a:r>
          </a:p>
          <a:p>
            <a:r>
              <a:rPr lang="vi-VN" b="1" dirty="0">
                <a:solidFill>
                  <a:srgbClr val="FF0000"/>
                </a:solidFill>
                <a:highlight>
                  <a:srgbClr val="FFFF00"/>
                </a:highlight>
              </a:rPr>
              <a:t>1. Tác động đến giá trị thương hiệu &amp; khả năng huy động vốn của ngân hàng.</a:t>
            </a:r>
          </a:p>
          <a:p>
            <a:r>
              <a:rPr lang="vi-VN" b="1" dirty="0">
                <a:solidFill>
                  <a:srgbClr val="FF0000"/>
                </a:solidFill>
                <a:highlight>
                  <a:srgbClr val="FFFF00"/>
                </a:highlight>
              </a:rPr>
              <a:t>2. Nhà đầu tư, khách hàng, đối tác ngày càng ưu tiên các đơn vị gắn ESG.</a:t>
            </a:r>
          </a:p>
          <a:p>
            <a:r>
              <a:rPr lang="vi-VN" b="1" dirty="0">
                <a:solidFill>
                  <a:srgbClr val="FF0000"/>
                </a:solidFill>
                <a:highlight>
                  <a:srgbClr val="FFFF00"/>
                </a:highlight>
              </a:rPr>
              <a:t>3. ESG giúp nhận diện và quản lý rủi ro phi tài chính.</a:t>
            </a:r>
          </a:p>
          <a:p>
            <a:r>
              <a:rPr lang="vi-VN" b="1" dirty="0">
                <a:solidFill>
                  <a:srgbClr val="FF0000"/>
                </a:solidFill>
                <a:highlight>
                  <a:srgbClr val="FFFF00"/>
                </a:highlight>
              </a:rPr>
              <a:t>4. Tạo lợi thế cạnh tranh dài hạn cho ngân hàng.</a:t>
            </a:r>
          </a:p>
          <a:p>
            <a:r>
              <a:rPr lang="vi-VN" b="1" dirty="0">
                <a:solidFill>
                  <a:srgbClr val="FF0000"/>
                </a:solidFill>
                <a:highlight>
                  <a:srgbClr val="FFFF00"/>
                </a:highlight>
              </a:rPr>
              <a:t>5. Với cán bộ tín dụng: ESG là tiêu chí quan trọng khi thẩm định dự án.</a:t>
            </a:r>
          </a:p>
          <a:p>
            <a:r>
              <a:rPr lang="vi-VN" b="1" dirty="0">
                <a:highlight>
                  <a:srgbClr val="FFFF00"/>
                </a:highlight>
              </a:rPr>
              <a:t>Ví dụ thực tế:</a:t>
            </a:r>
            <a:endParaRPr lang="vi-VN" dirty="0">
              <a:highlight>
                <a:srgbClr val="FFFF00"/>
              </a:highlight>
            </a:endParaRPr>
          </a:p>
          <a:p>
            <a:r>
              <a:rPr lang="vi-VN" b="1" dirty="0">
                <a:highlight>
                  <a:srgbClr val="FFFF00"/>
                </a:highlight>
              </a:rPr>
              <a:t>Vinamilk</a:t>
            </a:r>
            <a:r>
              <a:rPr lang="vi-VN" dirty="0">
                <a:highlight>
                  <a:srgbClr val="FFFF00"/>
                </a:highlight>
              </a:rPr>
              <a:t> công bố báo cáo phát triển bền vững, được nhiều quỹ đầu tư quốc tế đánh giá cao, nhờ vậy dễ huy động vốn quốc tế hơn.</a:t>
            </a:r>
          </a:p>
          <a:p>
            <a:r>
              <a:rPr lang="vi-VN" b="1" dirty="0">
                <a:highlight>
                  <a:srgbClr val="FFFF00"/>
                </a:highlight>
              </a:rPr>
              <a:t>Ngân hàng HSBC</a:t>
            </a:r>
            <a:r>
              <a:rPr lang="vi-VN" dirty="0">
                <a:highlight>
                  <a:srgbClr val="FFFF00"/>
                </a:highlight>
              </a:rPr>
              <a:t> từ chối tài trợ các dự án điện than mới, vì rủi ro ESG quá cao – đây là minh chứng ESG tác động trực tiếp đến quyết định cấp tín dụng.</a:t>
            </a:r>
          </a:p>
          <a:p>
            <a:endParaRPr lang="vi-VN" dirty="0"/>
          </a:p>
          <a:p>
            <a:endParaRPr lang="vi-VN" b="1" dirty="0"/>
          </a:p>
          <a:p>
            <a:endParaRPr lang="vi-VN" b="1" dirty="0"/>
          </a:p>
          <a:p>
            <a:endParaRPr lang="en-US" dirty="0"/>
          </a:p>
        </p:txBody>
      </p:sp>
      <p:sp>
        <p:nvSpPr>
          <p:cNvPr id="4" name="Slide Number Placeholder 3">
            <a:extLst>
              <a:ext uri="{FF2B5EF4-FFF2-40B4-BE49-F238E27FC236}">
                <a16:creationId xmlns:a16="http://schemas.microsoft.com/office/drawing/2014/main" id="{0946910E-12C8-2149-2C33-3EEE4ACDA0AD}"/>
              </a:ext>
            </a:extLst>
          </p:cNvPr>
          <p:cNvSpPr>
            <a:spLocks noGrp="1"/>
          </p:cNvSpPr>
          <p:nvPr>
            <p:ph type="sldNum" sz="quarter" idx="5"/>
          </p:nvPr>
        </p:nvSpPr>
        <p:spPr/>
        <p:txBody>
          <a:bodyPr/>
          <a:lstStyle/>
          <a:p>
            <a:fld id="{F1B661D9-2678-497E-9DBA-24511D0C2D20}" type="slidenum">
              <a:rPr lang="en-US" smtClean="0"/>
              <a:t>5</a:t>
            </a:fld>
            <a:endParaRPr lang="en-US"/>
          </a:p>
        </p:txBody>
      </p:sp>
    </p:spTree>
    <p:extLst>
      <p:ext uri="{BB962C8B-B14F-4D97-AF65-F5344CB8AC3E}">
        <p14:creationId xmlns:p14="http://schemas.microsoft.com/office/powerpoint/2010/main" val="38181412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F7707A9-8764-9579-20FF-D54E999159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206483B-48E6-46FC-2E94-82FCAE90E0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B43006-A1C1-5E7E-1806-3E8FE4FFEB04}"/>
              </a:ext>
            </a:extLst>
          </p:cNvPr>
          <p:cNvSpPr>
            <a:spLocks noGrp="1"/>
          </p:cNvSpPr>
          <p:nvPr>
            <p:ph type="body" idx="1"/>
          </p:nvPr>
        </p:nvSpPr>
        <p:spPr/>
        <p:txBody>
          <a:bodyPr/>
          <a:lstStyle/>
          <a:p>
            <a:r>
              <a:rPr lang="vi-VN" b="1" u="sng" dirty="0"/>
              <a:t>Lịch sử báo cáo phát triển bền vững</a:t>
            </a:r>
          </a:p>
          <a:p>
            <a:r>
              <a:rPr lang="vi-VN" b="1" dirty="0"/>
              <a:t>1. Từ báo cáo CSR (trách nhiệm xã hội) → báo cáo phát triển bền vững → báo cáo ESG.</a:t>
            </a:r>
          </a:p>
          <a:p>
            <a:r>
              <a:rPr lang="vi-VN" b="1" dirty="0"/>
              <a:t>2. Xu thế toàn cầu: </a:t>
            </a:r>
            <a:r>
              <a:rPr lang="vi-VN" b="0" dirty="0"/>
              <a:t>hướng tới chuẩn hóa, hài hòa tiêu chuẩn báo cáo</a:t>
            </a:r>
            <a:r>
              <a:rPr lang="vi-VN" b="1" dirty="0"/>
              <a:t>.</a:t>
            </a:r>
          </a:p>
          <a:p>
            <a:r>
              <a:rPr lang="vi-VN" b="1" dirty="0"/>
              <a:t>3. </a:t>
            </a:r>
            <a:r>
              <a:rPr lang="vi-VN" b="1" u="sng" dirty="0"/>
              <a:t>ESG không chỉ để công bố mà còn để quản trị nội bộ hiệu quả.</a:t>
            </a:r>
          </a:p>
          <a:p>
            <a:r>
              <a:rPr lang="vi-VN" b="1" dirty="0"/>
              <a:t>4. Ngân hàng cần bắt kịp để không bị “tụt lại” so với khu vực &amp; thế giới.</a:t>
            </a:r>
          </a:p>
          <a:p>
            <a:r>
              <a:rPr lang="vi-VN" b="1" dirty="0"/>
              <a:t>5. Ý nghĩa với cán bộ ngân hàng: </a:t>
            </a:r>
            <a:r>
              <a:rPr lang="vi-VN" b="0" dirty="0"/>
              <a:t>biết tham chiếu chuẩn quốc tế khi tư vấn khách hàng.</a:t>
            </a:r>
          </a:p>
          <a:p>
            <a:r>
              <a:rPr lang="vi-VN" b="1" dirty="0"/>
              <a:t>Ví dụ thực tế:</a:t>
            </a:r>
            <a:endParaRPr lang="vi-VN" dirty="0"/>
          </a:p>
          <a:p>
            <a:r>
              <a:rPr lang="vi-VN" dirty="0"/>
              <a:t>Giai đoạn 2010–2015: Doanh nghiệp Việt chỉ có </a:t>
            </a:r>
            <a:r>
              <a:rPr lang="vi-VN" b="1" dirty="0"/>
              <a:t>báo cáo CSR</a:t>
            </a:r>
            <a:r>
              <a:rPr lang="vi-VN" dirty="0"/>
              <a:t> (hoạt động từ thiện, xã hội).</a:t>
            </a:r>
          </a:p>
          <a:p>
            <a:r>
              <a:rPr lang="vi-VN" dirty="0"/>
              <a:t>Giai đoạn 2016–2020: một số tập đoàn (Petrolimex, PVN) bắt đầu ra </a:t>
            </a:r>
            <a:r>
              <a:rPr lang="vi-VN" b="1" dirty="0"/>
              <a:t>báo cáo phát triển bền vững</a:t>
            </a:r>
            <a:r>
              <a:rPr lang="vi-VN" dirty="0"/>
              <a:t>.</a:t>
            </a:r>
          </a:p>
          <a:p>
            <a:r>
              <a:rPr lang="vi-VN" dirty="0"/>
              <a:t>Hiện nay: nhiều doanh nghiệp niêm yết (FPT, Hòa Phát) chuyển sang </a:t>
            </a:r>
            <a:r>
              <a:rPr lang="vi-VN" b="1" dirty="0"/>
              <a:t>báo cáo ESG</a:t>
            </a:r>
            <a:r>
              <a:rPr lang="vi-VN" dirty="0"/>
              <a:t> để đáp ứng yêu cầu niêm yết và nhà đầu tư quốc tế.</a:t>
            </a:r>
          </a:p>
          <a:p>
            <a:endParaRPr lang="vi-VN" b="1" dirty="0"/>
          </a:p>
        </p:txBody>
      </p:sp>
      <p:sp>
        <p:nvSpPr>
          <p:cNvPr id="4" name="Slide Number Placeholder 3">
            <a:extLst>
              <a:ext uri="{FF2B5EF4-FFF2-40B4-BE49-F238E27FC236}">
                <a16:creationId xmlns:a16="http://schemas.microsoft.com/office/drawing/2014/main" id="{833F0A54-8EEC-5063-5340-674B0703A223}"/>
              </a:ext>
            </a:extLst>
          </p:cNvPr>
          <p:cNvSpPr>
            <a:spLocks noGrp="1"/>
          </p:cNvSpPr>
          <p:nvPr>
            <p:ph type="sldNum" sz="quarter" idx="5"/>
          </p:nvPr>
        </p:nvSpPr>
        <p:spPr/>
        <p:txBody>
          <a:bodyPr/>
          <a:lstStyle/>
          <a:p>
            <a:fld id="{F1B661D9-2678-497E-9DBA-24511D0C2D20}" type="slidenum">
              <a:rPr lang="en-US" smtClean="0"/>
              <a:t>6</a:t>
            </a:fld>
            <a:endParaRPr lang="en-US"/>
          </a:p>
        </p:txBody>
      </p:sp>
    </p:spTree>
    <p:extLst>
      <p:ext uri="{BB962C8B-B14F-4D97-AF65-F5344CB8AC3E}">
        <p14:creationId xmlns:p14="http://schemas.microsoft.com/office/powerpoint/2010/main" val="568114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FDF38-F0DA-6DA9-9438-7C486E7A9BE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F8621C8-9F97-2178-7B8D-7CAB8DD5748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EFDAEE-6115-1B7C-9A85-7DE04A0B1C6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dirty="0"/>
              <a:t>Bối cảnh báo cáo ESG vẫn đang được phát triển. Nó đang tiến tới sự hài hòa toàn cầu cần thiết của các tiêu chuẩn tiết lộ.</a:t>
            </a:r>
            <a:endParaRPr lang="en-US" dirty="0"/>
          </a:p>
          <a:p>
            <a:endParaRPr lang="en-US" dirty="0"/>
          </a:p>
        </p:txBody>
      </p:sp>
      <p:sp>
        <p:nvSpPr>
          <p:cNvPr id="4" name="Slide Number Placeholder 3">
            <a:extLst>
              <a:ext uri="{FF2B5EF4-FFF2-40B4-BE49-F238E27FC236}">
                <a16:creationId xmlns:a16="http://schemas.microsoft.com/office/drawing/2014/main" id="{A18A1CF5-4A9C-224F-4B5D-A611ACC28FAD}"/>
              </a:ext>
            </a:extLst>
          </p:cNvPr>
          <p:cNvSpPr>
            <a:spLocks noGrp="1"/>
          </p:cNvSpPr>
          <p:nvPr>
            <p:ph type="sldNum" sz="quarter" idx="5"/>
          </p:nvPr>
        </p:nvSpPr>
        <p:spPr/>
        <p:txBody>
          <a:bodyPr/>
          <a:lstStyle/>
          <a:p>
            <a:fld id="{F1B661D9-2678-497E-9DBA-24511D0C2D20}" type="slidenum">
              <a:rPr lang="en-US" smtClean="0"/>
              <a:t>7</a:t>
            </a:fld>
            <a:endParaRPr lang="en-US"/>
          </a:p>
        </p:txBody>
      </p:sp>
    </p:spTree>
    <p:extLst>
      <p:ext uri="{BB962C8B-B14F-4D97-AF65-F5344CB8AC3E}">
        <p14:creationId xmlns:p14="http://schemas.microsoft.com/office/powerpoint/2010/main" val="5100827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232DA-9EDF-138B-3252-F16ED57CEF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F0A8C-DA2A-F299-AF3A-ECE9451BAB8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3B4981-0125-5B69-0824-0D0DAB154773}"/>
              </a:ext>
            </a:extLst>
          </p:cNvPr>
          <p:cNvSpPr>
            <a:spLocks noGrp="1"/>
          </p:cNvSpPr>
          <p:nvPr>
            <p:ph type="body" idx="1"/>
          </p:nvPr>
        </p:nvSpPr>
        <p:spPr/>
        <p:txBody>
          <a:bodyPr/>
          <a:lstStyle/>
          <a:p>
            <a:r>
              <a:rPr lang="vi-VN" b="1" dirty="0"/>
              <a:t>17 Mục tiêu Phát triển Bền vững (Sustainable Development Goals – SDGs)</a:t>
            </a:r>
            <a:r>
              <a:rPr lang="vi-VN" dirty="0"/>
              <a:t> là bộ mục tiêu toàn cầu do Liên Hợp Quốc công bố năm 2015 trong </a:t>
            </a:r>
            <a:r>
              <a:rPr lang="vi-VN" b="1" dirty="0"/>
              <a:t>Chương trình Nghị sự 2030</a:t>
            </a:r>
            <a:r>
              <a:rPr lang="vi-VN" dirty="0"/>
              <a:t>, nhằm chấm dứt đói nghèo, bảo vệ hành tinh và đảm bảo hòa bình – thịnh vượng cho mọi người.</a:t>
            </a:r>
          </a:p>
          <a:p>
            <a:r>
              <a:rPr lang="vi-VN" dirty="0"/>
              <a:t>Dưới đây là </a:t>
            </a:r>
            <a:r>
              <a:rPr lang="vi-VN" b="1" dirty="0"/>
              <a:t>danh sách đầy đủ 17 mục tiêu SDGs</a:t>
            </a:r>
            <a:r>
              <a:rPr lang="vi-VN" dirty="0"/>
              <a:t>:</a:t>
            </a:r>
          </a:p>
          <a:p>
            <a:r>
              <a:rPr lang="en-US" b="1" dirty="0"/>
              <a:t>🟠 1. </a:t>
            </a:r>
            <a:r>
              <a:rPr lang="vi-VN" b="1" dirty="0"/>
              <a:t>Không nghèo (No Poverty)</a:t>
            </a:r>
          </a:p>
          <a:p>
            <a:r>
              <a:rPr lang="vi-VN" dirty="0"/>
              <a:t>Chấm dứt mọi hình thức nghèo đói ở mọi nơi.</a:t>
            </a:r>
          </a:p>
          <a:p>
            <a:r>
              <a:rPr lang="en-US" b="1" dirty="0"/>
              <a:t>🟡 2. </a:t>
            </a:r>
            <a:r>
              <a:rPr lang="vi-VN" b="1" dirty="0"/>
              <a:t>Xóa đói (Zero Hunger)</a:t>
            </a:r>
          </a:p>
          <a:p>
            <a:r>
              <a:rPr lang="vi-VN" dirty="0"/>
              <a:t>Chấm dứt nạn đói, đạt được an ninh lương thực, cải thiện dinh dưỡng và thúc đẩy nông nghiệp bền vững.</a:t>
            </a:r>
          </a:p>
          <a:p>
            <a:r>
              <a:rPr lang="en-US" b="1" dirty="0"/>
              <a:t>🟣 3. </a:t>
            </a:r>
            <a:r>
              <a:rPr lang="vi-VN" b="1" dirty="0"/>
              <a:t>Sức khỏe và hạnh phúc (Good Health and Well-being)</a:t>
            </a:r>
          </a:p>
          <a:p>
            <a:r>
              <a:rPr lang="vi-VN" dirty="0"/>
              <a:t>Đảm bảo cuộc sống khỏe mạnh và nâng cao phúc lợi cho mọi người ở mọi lứa tuổi.</a:t>
            </a:r>
          </a:p>
          <a:p>
            <a:r>
              <a:rPr lang="en-US" b="1" dirty="0"/>
              <a:t>🔵 4. </a:t>
            </a:r>
            <a:r>
              <a:rPr lang="vi-VN" b="1" dirty="0"/>
              <a:t>Giáo dục chất lượng (Quality Education)</a:t>
            </a:r>
          </a:p>
          <a:p>
            <a:r>
              <a:rPr lang="vi-VN" dirty="0"/>
              <a:t>Đảm bảo nền giáo dục toàn diện, công bằng và chất lượng cho tất cả mọi người.</a:t>
            </a:r>
          </a:p>
          <a:p>
            <a:r>
              <a:rPr lang="en-US" b="1" dirty="0"/>
              <a:t>🔴 5. </a:t>
            </a:r>
            <a:r>
              <a:rPr lang="vi-VN" b="1" dirty="0"/>
              <a:t>Bình đẳng giới (Gender Equality)</a:t>
            </a:r>
          </a:p>
          <a:p>
            <a:r>
              <a:rPr lang="vi-VN" dirty="0"/>
              <a:t>Đạt được bình đẳng giới và trao quyền cho tất cả phụ nữ và trẻ em gái.</a:t>
            </a:r>
          </a:p>
          <a:p>
            <a:r>
              <a:rPr lang="en-US" b="1" dirty="0"/>
              <a:t>🟢 6. </a:t>
            </a:r>
            <a:r>
              <a:rPr lang="vi-VN" b="1" dirty="0"/>
              <a:t>Nước sạch và vệ sinh (Clean Water and Sanitation)</a:t>
            </a:r>
          </a:p>
          <a:p>
            <a:r>
              <a:rPr lang="vi-VN" dirty="0"/>
              <a:t>Đảm bảo mọi người được tiếp cận nước sạch và điều kiện vệ sinh.</a:t>
            </a:r>
          </a:p>
          <a:p>
            <a:r>
              <a:rPr lang="en-US" b="1" dirty="0"/>
              <a:t>🟠 7. </a:t>
            </a:r>
            <a:r>
              <a:rPr lang="vi-VN" b="1" dirty="0"/>
              <a:t>Năng lượng sạch và bền vững (Affordable and Clean Energy)</a:t>
            </a:r>
          </a:p>
          <a:p>
            <a:r>
              <a:rPr lang="vi-VN" dirty="0"/>
              <a:t>Đảm bảo tiếp cận năng lượng sạch, an toàn, bền vững và với giá cả phải chăng.</a:t>
            </a:r>
          </a:p>
          <a:p>
            <a:r>
              <a:rPr lang="en-US" b="1" dirty="0"/>
              <a:t>🟣 8. </a:t>
            </a:r>
            <a:r>
              <a:rPr lang="vi-VN" b="1" dirty="0"/>
              <a:t>Việc làm tốt và tăng trưởng kinh tế (Decent Work and Economic Growth)</a:t>
            </a:r>
          </a:p>
          <a:p>
            <a:r>
              <a:rPr lang="vi-VN" dirty="0"/>
              <a:t>Thúc đẩy tăng trưởng kinh tế bền vững, việc làm đầy đủ và năng suất cho mọi người.</a:t>
            </a:r>
          </a:p>
          <a:p>
            <a:r>
              <a:rPr lang="en-US" b="1" dirty="0"/>
              <a:t>🔵 9. </a:t>
            </a:r>
            <a:r>
              <a:rPr lang="vi-VN" b="1" dirty="0"/>
              <a:t>Công nghiệp, đổi mới và hạ tầng (Industry, Innovation and Infrastructure)</a:t>
            </a:r>
          </a:p>
          <a:p>
            <a:r>
              <a:rPr lang="vi-VN" dirty="0"/>
              <a:t>Xây dựng hạ tầng bền vững, thúc đẩy công nghiệp hóa và đổi mới.</a:t>
            </a:r>
          </a:p>
          <a:p>
            <a:r>
              <a:rPr lang="en-US" b="1" dirty="0"/>
              <a:t>🔴 10. </a:t>
            </a:r>
            <a:r>
              <a:rPr lang="vi-VN" b="1" dirty="0"/>
              <a:t>Giảm bất bình đẳng (Reduced Inequality)</a:t>
            </a:r>
          </a:p>
          <a:p>
            <a:r>
              <a:rPr lang="vi-VN" dirty="0"/>
              <a:t>Giảm bất bình đẳng trong và giữa các quốc gia.</a:t>
            </a:r>
          </a:p>
          <a:p>
            <a:r>
              <a:rPr lang="en-US" b="1" dirty="0"/>
              <a:t>🟢 11. </a:t>
            </a:r>
            <a:r>
              <a:rPr lang="vi-VN" b="1" dirty="0"/>
              <a:t>Thành phố và cộng đồng bền vững (Sustainable Cities and Communities)</a:t>
            </a:r>
          </a:p>
          <a:p>
            <a:r>
              <a:rPr lang="vi-VN" dirty="0"/>
              <a:t>Xây dựng đô thị và khu dân cư an toàn, bền vững và dễ sống.</a:t>
            </a:r>
          </a:p>
          <a:p>
            <a:r>
              <a:rPr lang="en-US" b="1" dirty="0"/>
              <a:t>🟠 12. </a:t>
            </a:r>
            <a:r>
              <a:rPr lang="vi-VN" b="1" dirty="0"/>
              <a:t>Tiêu dùng và sản xuất bền vững (Responsible Consumption and Production)</a:t>
            </a:r>
          </a:p>
          <a:p>
            <a:r>
              <a:rPr lang="vi-VN" dirty="0"/>
              <a:t>Đảm bảo mô hình tiêu dùng và sản xuất bền vững.</a:t>
            </a:r>
          </a:p>
          <a:p>
            <a:r>
              <a:rPr lang="en-US" b="1" dirty="0"/>
              <a:t>🟣 13. </a:t>
            </a:r>
            <a:r>
              <a:rPr lang="vi-VN" b="1" dirty="0"/>
              <a:t>Hành động vì khí hậu (Climate Action)</a:t>
            </a:r>
          </a:p>
          <a:p>
            <a:r>
              <a:rPr lang="vi-VN" dirty="0"/>
              <a:t>Chống biến đổi khí hậu và các tác động của nó.</a:t>
            </a:r>
          </a:p>
          <a:p>
            <a:r>
              <a:rPr lang="en-US" b="1" dirty="0"/>
              <a:t>🔵 14. </a:t>
            </a:r>
            <a:r>
              <a:rPr lang="vi-VN" b="1" dirty="0"/>
              <a:t>Bảo vệ tài nguyên biển (Life Below Water)</a:t>
            </a:r>
          </a:p>
          <a:p>
            <a:r>
              <a:rPr lang="vi-VN" dirty="0"/>
              <a:t>Bảo tồn và sử dụng bền vững đại dương, biển và tài nguyên biển.</a:t>
            </a:r>
          </a:p>
          <a:p>
            <a:r>
              <a:rPr lang="en-US" b="1" dirty="0"/>
              <a:t>🔴 15. </a:t>
            </a:r>
            <a:r>
              <a:rPr lang="vi-VN" b="1" dirty="0"/>
              <a:t>Bảo vệ hệ sinh thái đất liền (Life on Land)</a:t>
            </a:r>
          </a:p>
          <a:p>
            <a:r>
              <a:rPr lang="vi-VN" dirty="0"/>
              <a:t>Quản lý bền vững rừng, chống sa mạc hóa, suy thoái đất và mất đa dạng sinh học.</a:t>
            </a:r>
          </a:p>
          <a:p>
            <a:r>
              <a:rPr lang="en-US" b="1" dirty="0"/>
              <a:t>🟢 16. </a:t>
            </a:r>
            <a:r>
              <a:rPr lang="vi-VN" b="1" dirty="0"/>
              <a:t>Hòa bình, công lý và thể chế vững mạnh (Peace, Justice and Strong Institutions)</a:t>
            </a:r>
          </a:p>
          <a:p>
            <a:r>
              <a:rPr lang="vi-VN" dirty="0"/>
              <a:t>Thúc đẩy xã hội hòa bình, công lý và xây dựng thể chế hiệu quả.</a:t>
            </a:r>
          </a:p>
          <a:p>
            <a:r>
              <a:rPr lang="en-US" b="1" dirty="0"/>
              <a:t>🟠 17. </a:t>
            </a:r>
            <a:r>
              <a:rPr lang="vi-VN" b="1" dirty="0"/>
              <a:t>Hợp tác vì mục tiêu (Partnerships for the Goals)</a:t>
            </a:r>
          </a:p>
          <a:p>
            <a:r>
              <a:rPr lang="vi-VN" dirty="0"/>
              <a:t>Tăng cường hợp tác toàn cầu để thực hiện các mục tiêu phát triển bền vững.</a:t>
            </a:r>
          </a:p>
          <a:p>
            <a:endParaRPr lang="en-US" dirty="0"/>
          </a:p>
        </p:txBody>
      </p:sp>
      <p:sp>
        <p:nvSpPr>
          <p:cNvPr id="4" name="Slide Number Placeholder 3">
            <a:extLst>
              <a:ext uri="{FF2B5EF4-FFF2-40B4-BE49-F238E27FC236}">
                <a16:creationId xmlns:a16="http://schemas.microsoft.com/office/drawing/2014/main" id="{3F5EDC67-9A91-E73F-BA24-0A592C8DE536}"/>
              </a:ext>
            </a:extLst>
          </p:cNvPr>
          <p:cNvSpPr>
            <a:spLocks noGrp="1"/>
          </p:cNvSpPr>
          <p:nvPr>
            <p:ph type="sldNum" sz="quarter" idx="5"/>
          </p:nvPr>
        </p:nvSpPr>
        <p:spPr/>
        <p:txBody>
          <a:bodyPr/>
          <a:lstStyle/>
          <a:p>
            <a:fld id="{F1B661D9-2678-497E-9DBA-24511D0C2D20}" type="slidenum">
              <a:rPr lang="en-US" smtClean="0"/>
              <a:t>8</a:t>
            </a:fld>
            <a:endParaRPr lang="en-US"/>
          </a:p>
        </p:txBody>
      </p:sp>
    </p:spTree>
    <p:extLst>
      <p:ext uri="{BB962C8B-B14F-4D97-AF65-F5344CB8AC3E}">
        <p14:creationId xmlns:p14="http://schemas.microsoft.com/office/powerpoint/2010/main" val="1382954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49780-97DE-19B1-F454-18DA57D2742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E4B809E-B7CC-4C7C-1A25-313F306973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F14C3A6-4248-D7C5-0E3E-614E79C16219}"/>
              </a:ext>
            </a:extLst>
          </p:cNvPr>
          <p:cNvSpPr>
            <a:spLocks noGrp="1"/>
          </p:cNvSpPr>
          <p:nvPr>
            <p:ph type="body" idx="1"/>
          </p:nvPr>
        </p:nvSpPr>
        <p:spPr/>
        <p:txBody>
          <a:bodyPr/>
          <a:lstStyle/>
          <a:p>
            <a:r>
              <a:rPr lang="vi-VN" b="1" u="sng" dirty="0"/>
              <a:t>Các khung tiêu chuẩn ESG</a:t>
            </a:r>
          </a:p>
          <a:p>
            <a:r>
              <a:rPr lang="vi-VN" b="1" dirty="0"/>
              <a:t>1. GRI, ISAE, ISSB, TCFD: các chuẩn quốc tế phổ biến.</a:t>
            </a:r>
          </a:p>
          <a:p>
            <a:r>
              <a:rPr lang="vi-VN" b="1" dirty="0"/>
              <a:t>2. Khác nhau về đối tượng: nhà đầu tư, doanh nghiệp, cơ quan quản lý.</a:t>
            </a:r>
          </a:p>
          <a:p>
            <a:r>
              <a:rPr lang="vi-VN" b="1" dirty="0"/>
              <a:t>3. Cán bộ ngân hàng cần hiểu để “đọc – hiểu – đối chiếu” báo cáo khách hàng.</a:t>
            </a:r>
          </a:p>
          <a:p>
            <a:r>
              <a:rPr lang="vi-VN" b="1" dirty="0"/>
              <a:t>4. Tiêu chuẩn giúp nâng cao tính minh bạch &amp; trách nhiệm giải trình.</a:t>
            </a:r>
          </a:p>
          <a:p>
            <a:r>
              <a:rPr lang="vi-VN" b="1" dirty="0"/>
              <a:t>5. Ứng dụng: sử dụng khung phù hợp để đánh giá năng lực ESG của dự án vay vốn.</a:t>
            </a:r>
          </a:p>
          <a:p>
            <a:r>
              <a:rPr lang="en-US" b="1" dirty="0" err="1"/>
              <a:t>Ví</a:t>
            </a:r>
            <a:r>
              <a:rPr lang="en-US" b="1" dirty="0"/>
              <a:t> </a:t>
            </a:r>
            <a:r>
              <a:rPr lang="en-US" b="1" dirty="0" err="1"/>
              <a:t>dụ</a:t>
            </a:r>
            <a:r>
              <a:rPr lang="en-US" b="1" dirty="0"/>
              <a:t> </a:t>
            </a:r>
            <a:r>
              <a:rPr lang="en-US" b="1" dirty="0" err="1"/>
              <a:t>thực</a:t>
            </a:r>
            <a:r>
              <a:rPr lang="en-US" b="1" dirty="0"/>
              <a:t> </a:t>
            </a:r>
            <a:r>
              <a:rPr lang="en-US" b="1" dirty="0" err="1"/>
              <a:t>tế</a:t>
            </a:r>
            <a:r>
              <a:rPr lang="en-US" b="1" dirty="0"/>
              <a:t>:</a:t>
            </a:r>
            <a:endParaRPr lang="en-US" dirty="0"/>
          </a:p>
          <a:p>
            <a:r>
              <a:rPr lang="en-US" b="1" dirty="0"/>
              <a:t>GRI</a:t>
            </a:r>
            <a:r>
              <a:rPr lang="en-US" dirty="0"/>
              <a:t>: </a:t>
            </a:r>
            <a:r>
              <a:rPr lang="en-US" dirty="0" err="1"/>
              <a:t>Thế</a:t>
            </a:r>
            <a:r>
              <a:rPr lang="en-US" dirty="0"/>
              <a:t> </a:t>
            </a:r>
            <a:r>
              <a:rPr lang="en-US" dirty="0" err="1"/>
              <a:t>Giới</a:t>
            </a:r>
            <a:r>
              <a:rPr lang="en-US" dirty="0"/>
              <a:t> Di </a:t>
            </a:r>
            <a:r>
              <a:rPr lang="en-US" dirty="0" err="1"/>
              <a:t>Động</a:t>
            </a:r>
            <a:r>
              <a:rPr lang="en-US" dirty="0"/>
              <a:t> </a:t>
            </a:r>
            <a:r>
              <a:rPr lang="en-US" dirty="0" err="1"/>
              <a:t>sử</a:t>
            </a:r>
            <a:r>
              <a:rPr lang="en-US" dirty="0"/>
              <a:t> </a:t>
            </a:r>
            <a:r>
              <a:rPr lang="en-US" dirty="0" err="1"/>
              <a:t>dụng</a:t>
            </a:r>
            <a:r>
              <a:rPr lang="en-US" dirty="0"/>
              <a:t> GRI </a:t>
            </a:r>
            <a:r>
              <a:rPr lang="en-US" dirty="0" err="1"/>
              <a:t>để</a:t>
            </a:r>
            <a:r>
              <a:rPr lang="en-US" dirty="0"/>
              <a:t> </a:t>
            </a:r>
            <a:r>
              <a:rPr lang="en-US" dirty="0" err="1"/>
              <a:t>công</a:t>
            </a:r>
            <a:r>
              <a:rPr lang="en-US" dirty="0"/>
              <a:t> </a:t>
            </a:r>
            <a:r>
              <a:rPr lang="en-US" dirty="0" err="1"/>
              <a:t>bố</a:t>
            </a:r>
            <a:r>
              <a:rPr lang="en-US" dirty="0"/>
              <a:t> </a:t>
            </a:r>
            <a:r>
              <a:rPr lang="en-US" dirty="0" err="1"/>
              <a:t>thông</a:t>
            </a:r>
            <a:r>
              <a:rPr lang="en-US" dirty="0"/>
              <a:t> tin </a:t>
            </a:r>
            <a:r>
              <a:rPr lang="en-US" dirty="0" err="1"/>
              <a:t>lao</a:t>
            </a:r>
            <a:r>
              <a:rPr lang="en-US" dirty="0"/>
              <a:t> </a:t>
            </a:r>
            <a:r>
              <a:rPr lang="en-US" dirty="0" err="1"/>
              <a:t>động</a:t>
            </a:r>
            <a:r>
              <a:rPr lang="en-US" dirty="0"/>
              <a:t> &amp; </a:t>
            </a:r>
            <a:r>
              <a:rPr lang="en-US" dirty="0" err="1"/>
              <a:t>quản</a:t>
            </a:r>
            <a:r>
              <a:rPr lang="en-US" dirty="0"/>
              <a:t> </a:t>
            </a:r>
            <a:r>
              <a:rPr lang="en-US" dirty="0" err="1"/>
              <a:t>lý</a:t>
            </a:r>
            <a:r>
              <a:rPr lang="en-US" dirty="0"/>
              <a:t> </a:t>
            </a:r>
            <a:r>
              <a:rPr lang="en-US" dirty="0" err="1"/>
              <a:t>rác</a:t>
            </a:r>
            <a:r>
              <a:rPr lang="en-US" dirty="0"/>
              <a:t> </a:t>
            </a:r>
            <a:r>
              <a:rPr lang="en-US" dirty="0" err="1"/>
              <a:t>thải</a:t>
            </a:r>
            <a:r>
              <a:rPr lang="en-US" dirty="0"/>
              <a:t> </a:t>
            </a:r>
            <a:r>
              <a:rPr lang="en-US" dirty="0" err="1"/>
              <a:t>điện</a:t>
            </a:r>
            <a:r>
              <a:rPr lang="en-US" dirty="0"/>
              <a:t> </a:t>
            </a:r>
            <a:r>
              <a:rPr lang="en-US" dirty="0" err="1"/>
              <a:t>tử</a:t>
            </a:r>
            <a:r>
              <a:rPr lang="en-US" dirty="0"/>
              <a:t>.</a:t>
            </a:r>
          </a:p>
          <a:p>
            <a:r>
              <a:rPr lang="en-US" b="1" dirty="0"/>
              <a:t>TCFD</a:t>
            </a:r>
            <a:r>
              <a:rPr lang="en-US" dirty="0"/>
              <a:t>: Ngân </a:t>
            </a:r>
            <a:r>
              <a:rPr lang="en-US" dirty="0" err="1"/>
              <a:t>hàng</a:t>
            </a:r>
            <a:r>
              <a:rPr lang="en-US" dirty="0"/>
              <a:t> ANZ (</a:t>
            </a:r>
            <a:r>
              <a:rPr lang="en-US" dirty="0" err="1"/>
              <a:t>Úc</a:t>
            </a:r>
            <a:r>
              <a:rPr lang="en-US" dirty="0"/>
              <a:t>) </a:t>
            </a:r>
            <a:r>
              <a:rPr lang="en-US" dirty="0" err="1"/>
              <a:t>công</a:t>
            </a:r>
            <a:r>
              <a:rPr lang="en-US" dirty="0"/>
              <a:t> </a:t>
            </a:r>
            <a:r>
              <a:rPr lang="en-US" dirty="0" err="1"/>
              <a:t>bố</a:t>
            </a:r>
            <a:r>
              <a:rPr lang="en-US" dirty="0"/>
              <a:t> </a:t>
            </a:r>
            <a:r>
              <a:rPr lang="en-US" dirty="0" err="1"/>
              <a:t>rủi</a:t>
            </a:r>
            <a:r>
              <a:rPr lang="en-US" dirty="0"/>
              <a:t> </a:t>
            </a:r>
            <a:r>
              <a:rPr lang="en-US" dirty="0" err="1"/>
              <a:t>ro</a:t>
            </a:r>
            <a:r>
              <a:rPr lang="en-US" dirty="0"/>
              <a:t> </a:t>
            </a:r>
            <a:r>
              <a:rPr lang="en-US" dirty="0" err="1"/>
              <a:t>khí</a:t>
            </a:r>
            <a:r>
              <a:rPr lang="en-US" dirty="0"/>
              <a:t> </a:t>
            </a:r>
            <a:r>
              <a:rPr lang="en-US" dirty="0" err="1"/>
              <a:t>hậu</a:t>
            </a:r>
            <a:r>
              <a:rPr lang="en-US" dirty="0"/>
              <a:t> </a:t>
            </a:r>
            <a:r>
              <a:rPr lang="en-US" dirty="0" err="1"/>
              <a:t>trong</a:t>
            </a:r>
            <a:r>
              <a:rPr lang="en-US" dirty="0"/>
              <a:t> </a:t>
            </a:r>
            <a:r>
              <a:rPr lang="en-US" dirty="0" err="1"/>
              <a:t>danh</a:t>
            </a:r>
            <a:r>
              <a:rPr lang="en-US" dirty="0"/>
              <a:t> </a:t>
            </a:r>
            <a:r>
              <a:rPr lang="en-US" dirty="0" err="1"/>
              <a:t>mục</a:t>
            </a:r>
            <a:r>
              <a:rPr lang="en-US" dirty="0"/>
              <a:t> </a:t>
            </a:r>
            <a:r>
              <a:rPr lang="en-US" dirty="0" err="1"/>
              <a:t>tín</a:t>
            </a:r>
            <a:r>
              <a:rPr lang="en-US" dirty="0"/>
              <a:t> </a:t>
            </a:r>
            <a:r>
              <a:rPr lang="en-US" dirty="0" err="1"/>
              <a:t>dụng</a:t>
            </a:r>
            <a:r>
              <a:rPr lang="en-US" dirty="0"/>
              <a:t> </a:t>
            </a:r>
            <a:r>
              <a:rPr lang="en-US" dirty="0" err="1"/>
              <a:t>theo</a:t>
            </a:r>
            <a:r>
              <a:rPr lang="en-US" dirty="0"/>
              <a:t> TCFD.</a:t>
            </a:r>
            <a:br>
              <a:rPr lang="en-US" dirty="0"/>
            </a:br>
            <a:r>
              <a:rPr lang="en-US" dirty="0"/>
              <a:t>→ </a:t>
            </a:r>
            <a:r>
              <a:rPr lang="en-US" dirty="0" err="1"/>
              <a:t>Gợi</a:t>
            </a:r>
            <a:r>
              <a:rPr lang="en-US" dirty="0"/>
              <a:t> ý </a:t>
            </a:r>
            <a:r>
              <a:rPr lang="en-US" dirty="0" err="1"/>
              <a:t>cho</a:t>
            </a:r>
            <a:r>
              <a:rPr lang="en-US" dirty="0"/>
              <a:t> </a:t>
            </a:r>
            <a:r>
              <a:rPr lang="en-US" dirty="0" err="1"/>
              <a:t>cán</a:t>
            </a:r>
            <a:r>
              <a:rPr lang="en-US" dirty="0"/>
              <a:t> </a:t>
            </a:r>
            <a:r>
              <a:rPr lang="en-US" dirty="0" err="1"/>
              <a:t>bộ</a:t>
            </a:r>
            <a:r>
              <a:rPr lang="en-US" dirty="0"/>
              <a:t> </a:t>
            </a:r>
            <a:r>
              <a:rPr lang="en-US" dirty="0" err="1"/>
              <a:t>ngân</a:t>
            </a:r>
            <a:r>
              <a:rPr lang="en-US" dirty="0"/>
              <a:t> </a:t>
            </a:r>
            <a:r>
              <a:rPr lang="en-US" dirty="0" err="1"/>
              <a:t>hàng</a:t>
            </a:r>
            <a:r>
              <a:rPr lang="en-US" dirty="0"/>
              <a:t>: </a:t>
            </a:r>
            <a:r>
              <a:rPr lang="en-US" dirty="0" err="1"/>
              <a:t>khi</a:t>
            </a:r>
            <a:r>
              <a:rPr lang="en-US" dirty="0"/>
              <a:t> </a:t>
            </a:r>
            <a:r>
              <a:rPr lang="en-US" dirty="0" err="1"/>
              <a:t>thẩm</a:t>
            </a:r>
            <a:r>
              <a:rPr lang="en-US" dirty="0"/>
              <a:t> </a:t>
            </a:r>
            <a:r>
              <a:rPr lang="en-US" dirty="0" err="1"/>
              <a:t>định</a:t>
            </a:r>
            <a:r>
              <a:rPr lang="en-US" dirty="0"/>
              <a:t> </a:t>
            </a:r>
            <a:r>
              <a:rPr lang="en-US" dirty="0" err="1"/>
              <a:t>dự</a:t>
            </a:r>
            <a:r>
              <a:rPr lang="en-US" dirty="0"/>
              <a:t> </a:t>
            </a:r>
            <a:r>
              <a:rPr lang="en-US" dirty="0" err="1"/>
              <a:t>án</a:t>
            </a:r>
            <a:r>
              <a:rPr lang="en-US" dirty="0"/>
              <a:t> </a:t>
            </a:r>
            <a:r>
              <a:rPr lang="en-US" dirty="0" err="1"/>
              <a:t>vay</a:t>
            </a:r>
            <a:r>
              <a:rPr lang="en-US" dirty="0"/>
              <a:t>, </a:t>
            </a:r>
            <a:r>
              <a:rPr lang="en-US" dirty="0" err="1"/>
              <a:t>có</a:t>
            </a:r>
            <a:r>
              <a:rPr lang="en-US" dirty="0"/>
              <a:t> </a:t>
            </a:r>
            <a:r>
              <a:rPr lang="en-US" dirty="0" err="1"/>
              <a:t>thể</a:t>
            </a:r>
            <a:r>
              <a:rPr lang="en-US" dirty="0"/>
              <a:t> </a:t>
            </a:r>
            <a:r>
              <a:rPr lang="en-US" dirty="0" err="1"/>
              <a:t>yêu</a:t>
            </a:r>
            <a:r>
              <a:rPr lang="en-US" dirty="0"/>
              <a:t> </a:t>
            </a:r>
            <a:r>
              <a:rPr lang="en-US" dirty="0" err="1"/>
              <a:t>cầu</a:t>
            </a:r>
            <a:r>
              <a:rPr lang="en-US" dirty="0"/>
              <a:t> </a:t>
            </a:r>
            <a:r>
              <a:rPr lang="en-US" dirty="0" err="1"/>
              <a:t>báo</a:t>
            </a:r>
            <a:r>
              <a:rPr lang="en-US" dirty="0"/>
              <a:t> </a:t>
            </a:r>
            <a:r>
              <a:rPr lang="en-US" dirty="0" err="1"/>
              <a:t>cáo</a:t>
            </a:r>
            <a:r>
              <a:rPr lang="en-US" dirty="0"/>
              <a:t> ESG </a:t>
            </a:r>
            <a:r>
              <a:rPr lang="en-US" dirty="0" err="1"/>
              <a:t>theo</a:t>
            </a:r>
            <a:r>
              <a:rPr lang="en-US" dirty="0"/>
              <a:t> GRI </a:t>
            </a:r>
            <a:r>
              <a:rPr lang="en-US" dirty="0" err="1"/>
              <a:t>hoặc</a:t>
            </a:r>
            <a:r>
              <a:rPr lang="en-US" dirty="0"/>
              <a:t> TCFD </a:t>
            </a:r>
            <a:r>
              <a:rPr lang="en-US" dirty="0" err="1"/>
              <a:t>để</a:t>
            </a:r>
            <a:r>
              <a:rPr lang="en-US" dirty="0"/>
              <a:t> </a:t>
            </a:r>
            <a:r>
              <a:rPr lang="en-US" dirty="0" err="1"/>
              <a:t>dễ</a:t>
            </a:r>
            <a:r>
              <a:rPr lang="en-US" dirty="0"/>
              <a:t> so </a:t>
            </a:r>
            <a:r>
              <a:rPr lang="en-US" dirty="0" err="1"/>
              <a:t>sánh</a:t>
            </a:r>
            <a:r>
              <a:rPr lang="en-US" dirty="0"/>
              <a:t>.</a:t>
            </a:r>
          </a:p>
          <a:p>
            <a:endParaRPr lang="vi-VN" b="1" dirty="0"/>
          </a:p>
          <a:p>
            <a:endParaRPr lang="vi-VN" b="1" dirty="0"/>
          </a:p>
          <a:p>
            <a:endParaRPr lang="vi-VN" b="1" dirty="0"/>
          </a:p>
          <a:p>
            <a:endParaRPr lang="vi-VN" b="1" dirty="0"/>
          </a:p>
          <a:p>
            <a:r>
              <a:rPr lang="vi-VN" b="1" dirty="0"/>
              <a:t>Tiêu đề chính:</a:t>
            </a:r>
          </a:p>
          <a:p>
            <a:r>
              <a:rPr lang="vi-VN" b="1" dirty="0"/>
              <a:t>KHUNG VÀ TIÊU CHUẨN BÁO CÁO PHÁT TRIỂN BỀN VỮNG</a:t>
            </a:r>
          </a:p>
          <a:p>
            <a:r>
              <a:rPr lang="vi-VN" dirty="0"/>
              <a:t>Hướng đến đối tượng chính là </a:t>
            </a:r>
            <a:r>
              <a:rPr lang="vi-VN" b="1" dirty="0"/>
              <a:t>cộng đồng tài chính – nhà đầu tư</a:t>
            </a:r>
            <a:r>
              <a:rPr lang="vi-VN" dirty="0"/>
              <a:t>, tập trung vào ESG.</a:t>
            </a:r>
          </a:p>
          <a:p>
            <a:endParaRPr lang="en-US" dirty="0"/>
          </a:p>
          <a:p>
            <a:r>
              <a:rPr lang="vi-VN" b="1" dirty="0"/>
              <a:t>GRI (Global Reporting Initiative)</a:t>
            </a:r>
            <a:r>
              <a:rPr lang="en-US" dirty="0"/>
              <a:t>🟦 </a:t>
            </a:r>
            <a:r>
              <a:rPr lang="vi-VN" dirty="0"/>
              <a:t>Reporting StandardsTiêu chuẩn toàn diện nhất để báo cáo ESG theo hướng </a:t>
            </a:r>
            <a:r>
              <a:rPr lang="vi-VN" b="1" dirty="0"/>
              <a:t>tác động</a:t>
            </a:r>
            <a:r>
              <a:rPr lang="vi-VN" dirty="0"/>
              <a:t> lên môi trường – xã hội – kinh tế.</a:t>
            </a:r>
            <a:endParaRPr lang="en-US" dirty="0"/>
          </a:p>
          <a:p>
            <a:endParaRPr lang="en-US" b="1" dirty="0"/>
          </a:p>
          <a:p>
            <a:r>
              <a:rPr lang="vi-VN" b="1" dirty="0"/>
              <a:t>ISSB (IFRS S1 &amp; S2)</a:t>
            </a:r>
            <a:r>
              <a:rPr lang="vi-VN" dirty="0"/>
              <a:t>International Sustainability Standards Board</a:t>
            </a:r>
            <a:r>
              <a:rPr lang="en-US" dirty="0"/>
              <a:t>🟦 </a:t>
            </a:r>
            <a:r>
              <a:rPr lang="vi-VN" dirty="0"/>
              <a:t>Reporting StandardsTiêu chuẩn do IFRS phát triển, nhấn mạnh yếu tố </a:t>
            </a:r>
            <a:r>
              <a:rPr lang="vi-VN" b="1" dirty="0"/>
              <a:t>trọng yếu tài chính</a:t>
            </a:r>
            <a:r>
              <a:rPr lang="vi-VN" dirty="0"/>
              <a:t>, phục vụ nhà đầu tư.</a:t>
            </a:r>
            <a:endParaRPr lang="en-US" dirty="0"/>
          </a:p>
          <a:p>
            <a:endParaRPr lang="en-US" b="1" dirty="0"/>
          </a:p>
          <a:p>
            <a:r>
              <a:rPr lang="vi-VN" b="1" dirty="0"/>
              <a:t>IR (Integrated Reporting)</a:t>
            </a:r>
            <a:r>
              <a:rPr lang="vi-VN" dirty="0"/>
              <a:t>Integrated Reporting Framework</a:t>
            </a:r>
            <a:r>
              <a:rPr lang="en-US" dirty="0"/>
              <a:t>🟩 </a:t>
            </a:r>
            <a:r>
              <a:rPr lang="vi-VN" dirty="0"/>
              <a:t>FrameworkHướng dẫn tích hợp giữa </a:t>
            </a:r>
            <a:r>
              <a:rPr lang="vi-VN" b="1" dirty="0"/>
              <a:t>tài chính và phi tài chính</a:t>
            </a:r>
            <a:r>
              <a:rPr lang="vi-VN" dirty="0"/>
              <a:t>, tạo báo cáo toàn diện.</a:t>
            </a:r>
            <a:endParaRPr lang="en-US" dirty="0"/>
          </a:p>
          <a:p>
            <a:endParaRPr lang="en-US" b="1" dirty="0"/>
          </a:p>
          <a:p>
            <a:r>
              <a:rPr lang="vi-VN" b="1" dirty="0"/>
              <a:t>CDP</a:t>
            </a:r>
            <a:r>
              <a:rPr lang="vi-VN" dirty="0"/>
              <a:t>Carbon Disclosure Project</a:t>
            </a:r>
            <a:r>
              <a:rPr lang="en-US" dirty="0"/>
              <a:t>🟥 </a:t>
            </a:r>
            <a:r>
              <a:rPr lang="vi-VN" dirty="0"/>
              <a:t>Self-AssessmentDoanh nghiệp tự khai báo dữ liệu môi trường (khí hậu, nước, rừng) để </a:t>
            </a:r>
            <a:r>
              <a:rPr lang="vi-VN" b="1" dirty="0"/>
              <a:t>được chấm điểm</a:t>
            </a:r>
            <a:r>
              <a:rPr lang="vi-VN" dirty="0"/>
              <a:t>.</a:t>
            </a:r>
            <a:endParaRPr lang="en-US" dirty="0"/>
          </a:p>
          <a:p>
            <a:endParaRPr lang="en-US" b="1" dirty="0"/>
          </a:p>
          <a:p>
            <a:r>
              <a:rPr lang="vi-VN" b="1" dirty="0"/>
              <a:t>TCFD</a:t>
            </a:r>
            <a:r>
              <a:rPr lang="vi-VN" dirty="0"/>
              <a:t>Task Force on Climate-related Financial Disclosures</a:t>
            </a:r>
            <a:r>
              <a:rPr lang="en-US" dirty="0"/>
              <a:t>🟦 </a:t>
            </a:r>
            <a:r>
              <a:rPr lang="vi-VN" dirty="0"/>
              <a:t>Guidance FrameworkKhung hướng dẫn công bố </a:t>
            </a:r>
            <a:r>
              <a:rPr lang="vi-VN" b="1" dirty="0"/>
              <a:t>rủi ro và chiến lược khí hậu</a:t>
            </a:r>
            <a:r>
              <a:rPr lang="vi-VN" dirty="0"/>
              <a:t>, nay được tích hợp vào ISSB.</a:t>
            </a:r>
            <a:endParaRPr lang="en-US" dirty="0"/>
          </a:p>
          <a:p>
            <a:endParaRPr lang="en-US" b="1" dirty="0"/>
          </a:p>
          <a:p>
            <a:r>
              <a:rPr lang="vi-VN" b="1" dirty="0"/>
              <a:t>ISAE 3000</a:t>
            </a:r>
            <a:r>
              <a:rPr lang="vi-VN" dirty="0"/>
              <a:t>International Standard on Assurance Engagements</a:t>
            </a:r>
            <a:r>
              <a:rPr lang="en-US" dirty="0"/>
              <a:t>🟧 </a:t>
            </a:r>
            <a:r>
              <a:rPr lang="vi-VN" dirty="0"/>
              <a:t>Assurance StandardChuẩn mực quốc tế để kiểm toán độc lập báo cáo phi tài chính (bao gồm ESG).</a:t>
            </a:r>
            <a:endParaRPr lang="en-US" dirty="0"/>
          </a:p>
          <a:p>
            <a:endParaRPr lang="en-US" b="1" dirty="0"/>
          </a:p>
          <a:p>
            <a:r>
              <a:rPr lang="vi-VN" b="1" dirty="0"/>
              <a:t>AccountAbility (AA1000AS)</a:t>
            </a:r>
            <a:r>
              <a:rPr lang="vi-VN" dirty="0"/>
              <a:t>Accountability Standards</a:t>
            </a:r>
            <a:r>
              <a:rPr lang="en-US" dirty="0"/>
              <a:t>🟧 </a:t>
            </a:r>
            <a:r>
              <a:rPr lang="vi-VN" dirty="0"/>
              <a:t>Assurance StandardKhung tiêu chuẩn đánh giá báo cáo ESG dựa trên 4 nguyên tắc: bao hàm – trọng yếu – đáp ứng – tác động.</a:t>
            </a:r>
          </a:p>
          <a:p>
            <a:endParaRPr lang="en-US" b="1" dirty="0"/>
          </a:p>
          <a:p>
            <a:r>
              <a:rPr lang="en-US" b="1" dirty="0"/>
              <a:t>📌 </a:t>
            </a:r>
            <a:r>
              <a:rPr lang="vi-VN" b="1" dirty="0"/>
              <a:t>Ý nghĩa tổng thể của sơ đồ</a:t>
            </a:r>
          </a:p>
          <a:p>
            <a:r>
              <a:rPr lang="vi-VN" dirty="0"/>
              <a:t>GRI và ISSB là </a:t>
            </a:r>
            <a:r>
              <a:rPr lang="vi-VN" b="1" dirty="0"/>
              <a:t>2 chuẩn báo cáo chính</a:t>
            </a:r>
            <a:r>
              <a:rPr lang="vi-VN" dirty="0"/>
              <a:t>, nhưng tiếp cận khác nhau:</a:t>
            </a:r>
            <a:br>
              <a:rPr lang="vi-VN" dirty="0"/>
            </a:br>
            <a:r>
              <a:rPr lang="vi-VN" dirty="0"/>
              <a:t>→ GRI = góc nhìn tác động xã hội</a:t>
            </a:r>
            <a:br>
              <a:rPr lang="vi-VN" dirty="0"/>
            </a:br>
            <a:r>
              <a:rPr lang="vi-VN" dirty="0"/>
              <a:t>→ ISSB = góc nhìn nhà đầu tư</a:t>
            </a:r>
            <a:endParaRPr lang="en-US" dirty="0"/>
          </a:p>
          <a:p>
            <a:endParaRPr lang="vi-VN" dirty="0"/>
          </a:p>
          <a:p>
            <a:r>
              <a:rPr lang="vi-VN" dirty="0"/>
              <a:t>TCFD, IR, CDP là </a:t>
            </a:r>
            <a:r>
              <a:rPr lang="vi-VN" b="1" dirty="0"/>
              <a:t>các khung hướng dẫn</a:t>
            </a:r>
            <a:r>
              <a:rPr lang="vi-VN" dirty="0"/>
              <a:t>, hỗ trợ doanh nghiệp xây dựng nội dung, đặc biệt về khí hậu và tài chính.</a:t>
            </a:r>
            <a:endParaRPr lang="en-US" dirty="0"/>
          </a:p>
          <a:p>
            <a:endParaRPr lang="vi-VN" dirty="0"/>
          </a:p>
          <a:p>
            <a:r>
              <a:rPr lang="vi-VN" dirty="0"/>
              <a:t>ISAE và AA1000AS là </a:t>
            </a:r>
            <a:r>
              <a:rPr lang="vi-VN" b="1" dirty="0"/>
              <a:t>chuẩn đánh giá độc lập</a:t>
            </a:r>
            <a:r>
              <a:rPr lang="vi-VN" dirty="0"/>
              <a:t>, dùng trong quá trình </a:t>
            </a:r>
            <a:r>
              <a:rPr lang="vi-VN" b="1" dirty="0"/>
              <a:t>thẩm định báo cáo</a:t>
            </a:r>
            <a:r>
              <a:rPr lang="vi-VN" dirty="0"/>
              <a:t>.</a:t>
            </a:r>
            <a:endParaRPr lang="en-US" dirty="0"/>
          </a:p>
          <a:p>
            <a:endParaRPr lang="vi-VN" dirty="0"/>
          </a:p>
          <a:p>
            <a:r>
              <a:rPr lang="en-US" b="1" dirty="0"/>
              <a:t>✅ </a:t>
            </a:r>
            <a:r>
              <a:rPr lang="vi-VN" b="1" dirty="0"/>
              <a:t>Thông điệp chính (nội dung viền xanh):</a:t>
            </a:r>
          </a:p>
          <a:p>
            <a:r>
              <a:rPr lang="vi-VN" b="1" dirty="0"/>
              <a:t>Tập trung vào ESG / nhu cầu của cộng đồng tài chính: các nhà đầu tư là đối tượng chính</a:t>
            </a:r>
            <a:endParaRPr lang="vi-VN" dirty="0"/>
          </a:p>
          <a:p>
            <a:r>
              <a:rPr lang="vi-VN" dirty="0"/>
              <a:t>Đây là định hướng xuyên suốt các quy định hiện hành như:</a:t>
            </a:r>
          </a:p>
          <a:p>
            <a:r>
              <a:rPr lang="vi-VN" b="1" dirty="0"/>
              <a:t>CSRD – ESRS của EU</a:t>
            </a:r>
            <a:endParaRPr lang="vi-VN" dirty="0"/>
          </a:p>
          <a:p>
            <a:r>
              <a:rPr lang="vi-VN" b="1" dirty="0"/>
              <a:t>ISSB – IFRS S1 &amp; S2</a:t>
            </a:r>
            <a:endParaRPr lang="vi-VN" dirty="0"/>
          </a:p>
          <a:p>
            <a:r>
              <a:rPr lang="vi-VN" b="1" dirty="0"/>
              <a:t>SEC Climate Rule (Hoa Kỳ)</a:t>
            </a:r>
            <a:endParaRPr lang="vi-VN" dirty="0"/>
          </a:p>
          <a:p>
            <a:endParaRPr lang="en-US" dirty="0"/>
          </a:p>
        </p:txBody>
      </p:sp>
      <p:sp>
        <p:nvSpPr>
          <p:cNvPr id="4" name="Slide Number Placeholder 3">
            <a:extLst>
              <a:ext uri="{FF2B5EF4-FFF2-40B4-BE49-F238E27FC236}">
                <a16:creationId xmlns:a16="http://schemas.microsoft.com/office/drawing/2014/main" id="{3702043A-48CD-2118-C98A-1B3E0A0681AF}"/>
              </a:ext>
            </a:extLst>
          </p:cNvPr>
          <p:cNvSpPr>
            <a:spLocks noGrp="1"/>
          </p:cNvSpPr>
          <p:nvPr>
            <p:ph type="sldNum" sz="quarter" idx="5"/>
          </p:nvPr>
        </p:nvSpPr>
        <p:spPr/>
        <p:txBody>
          <a:bodyPr/>
          <a:lstStyle/>
          <a:p>
            <a:fld id="{F1B661D9-2678-497E-9DBA-24511D0C2D20}" type="slidenum">
              <a:rPr lang="en-US" smtClean="0"/>
              <a:t>9</a:t>
            </a:fld>
            <a:endParaRPr lang="en-US"/>
          </a:p>
        </p:txBody>
      </p:sp>
    </p:spTree>
    <p:extLst>
      <p:ext uri="{BB962C8B-B14F-4D97-AF65-F5344CB8AC3E}">
        <p14:creationId xmlns:p14="http://schemas.microsoft.com/office/powerpoint/2010/main" val="32527802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224DCB-E9BC-931C-F741-A9F15561EDF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1E158BC-B830-401D-4F5D-217AF69BA1F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5092507-1F85-CE3B-82FE-EE824F5731F5}"/>
              </a:ext>
            </a:extLst>
          </p:cNvPr>
          <p:cNvSpPr>
            <a:spLocks noGrp="1"/>
          </p:cNvSpPr>
          <p:nvPr>
            <p:ph type="body" idx="1"/>
          </p:nvPr>
        </p:nvSpPr>
        <p:spPr/>
        <p:txBody>
          <a:bodyPr/>
          <a:lstStyle/>
          <a:p>
            <a:pPr rtl="0"/>
            <a:r>
              <a:rPr lang="vi-VN" b="1" dirty="0">
                <a:effectLst/>
              </a:rPr>
              <a:t>Khung</a:t>
            </a:r>
            <a:r>
              <a:rPr lang="en-US" b="1" dirty="0">
                <a:effectLst/>
              </a:rPr>
              <a:t> TC</a:t>
            </a:r>
            <a:r>
              <a:rPr lang="vi-VN" b="1" dirty="0">
                <a:effectLst/>
              </a:rPr>
              <a:t>:</a:t>
            </a:r>
            <a:endParaRPr lang="vi-VN" dirty="0">
              <a:effectLst/>
            </a:endParaRPr>
          </a:p>
          <a:p>
            <a:pPr rtl="0"/>
            <a:r>
              <a:rPr lang="vi-VN" b="1" dirty="0">
                <a:effectLst/>
              </a:rPr>
              <a:t>GRI (Global Reporting Initiative):</a:t>
            </a:r>
            <a:r>
              <a:rPr lang="vi-VN" dirty="0">
                <a:effectLst/>
              </a:rPr>
              <a:t> Tiêu chuẩn báo cáo ESG quốc tế được sử dụng rộng rãi nhất, cung cấp bộ khung toàn diện cho các doanh nghiệp thuộc mọi ngành nghề.</a:t>
            </a:r>
          </a:p>
          <a:p>
            <a:pPr rtl="0"/>
            <a:r>
              <a:rPr lang="vi-VN" b="1" dirty="0">
                <a:effectLst/>
              </a:rPr>
              <a:t>SASB (Sustainability Accounting Standards Board):</a:t>
            </a:r>
            <a:r>
              <a:rPr lang="vi-VN" dirty="0">
                <a:effectLst/>
              </a:rPr>
              <a:t> Cung cấp hướng dẫn báo cáo ESG theo ngành, tập trung vào các vấn đề quan trọng về tài chính liên quan đến môi trường, xã hội và quản trị cho từng ngành.</a:t>
            </a:r>
          </a:p>
          <a:p>
            <a:pPr rtl="0"/>
            <a:r>
              <a:rPr lang="vi-VN" b="1" dirty="0">
                <a:effectLst/>
              </a:rPr>
              <a:t>TCFD (Task Force on Climate-related Financial Disclosures):</a:t>
            </a:r>
            <a:r>
              <a:rPr lang="vi-VN" dirty="0">
                <a:effectLst/>
              </a:rPr>
              <a:t> Khung khổ báo cáo tập trung vào các rủi ro và cơ hội tài chính liên quan đến biến đổi khí hậu.</a:t>
            </a:r>
          </a:p>
          <a:p>
            <a:endParaRPr lang="en-US" b="1" dirty="0"/>
          </a:p>
          <a:p>
            <a:endParaRPr lang="en-US" b="1" dirty="0"/>
          </a:p>
          <a:p>
            <a:endParaRPr lang="en-US" b="1" dirty="0"/>
          </a:p>
          <a:p>
            <a:endParaRPr lang="en-US" b="1" dirty="0"/>
          </a:p>
          <a:p>
            <a:endParaRPr lang="en-US" b="1" dirty="0"/>
          </a:p>
          <a:p>
            <a:r>
              <a:rPr lang="vi-VN" b="1" dirty="0"/>
              <a:t>Công ty ví dụ: Công ty ABC (Hoạt động sản xuất hàng tiêu dùng)</a:t>
            </a:r>
          </a:p>
          <a:p>
            <a:r>
              <a:rPr lang="vi-VN" b="1" dirty="0"/>
              <a:t>Thông tin cơ bản:</a:t>
            </a:r>
          </a:p>
          <a:p>
            <a:pPr>
              <a:buFont typeface="Arial" panose="020B0604020202020204" pitchFamily="34" charset="0"/>
              <a:buChar char="•"/>
            </a:pPr>
            <a:r>
              <a:rPr lang="vi-VN" b="1" dirty="0"/>
              <a:t>Ngành nghề:</a:t>
            </a:r>
            <a:r>
              <a:rPr lang="vi-VN" dirty="0"/>
              <a:t> Sản xuất hàng tiêu dùng</a:t>
            </a:r>
          </a:p>
          <a:p>
            <a:pPr>
              <a:buFont typeface="Arial" panose="020B0604020202020204" pitchFamily="34" charset="0"/>
              <a:buChar char="•"/>
            </a:pPr>
            <a:r>
              <a:rPr lang="vi-VN" b="1" dirty="0"/>
              <a:t>Quy mô:</a:t>
            </a:r>
            <a:r>
              <a:rPr lang="vi-VN" dirty="0"/>
              <a:t> 500 nhân viên</a:t>
            </a:r>
          </a:p>
          <a:p>
            <a:pPr>
              <a:buFont typeface="Arial" panose="020B0604020202020204" pitchFamily="34" charset="0"/>
              <a:buChar char="•"/>
            </a:pPr>
            <a:r>
              <a:rPr lang="vi-VN" b="1" dirty="0"/>
              <a:t>Địa điểm:</a:t>
            </a:r>
            <a:r>
              <a:rPr lang="vi-VN" dirty="0"/>
              <a:t> Việt Nam</a:t>
            </a:r>
          </a:p>
          <a:p>
            <a:pPr>
              <a:buFont typeface="Arial" panose="020B0604020202020204" pitchFamily="34" charset="0"/>
              <a:buChar char="•"/>
            </a:pPr>
            <a:r>
              <a:rPr lang="vi-VN" b="1" dirty="0"/>
              <a:t>Mục tiêu:</a:t>
            </a:r>
            <a:r>
              <a:rPr lang="vi-VN" dirty="0"/>
              <a:t> Chứng minh cam kết với phát triển bền vững để đáp ứng yêu cầu từ khách hàng quốc tế.</a:t>
            </a:r>
          </a:p>
          <a:p>
            <a:r>
              <a:rPr lang="vi-VN" b="1" dirty="0"/>
              <a:t>1. Đăng ký trên nền tảng EcoVadis</a:t>
            </a:r>
          </a:p>
          <a:p>
            <a:pPr>
              <a:buFont typeface="Arial" panose="020B0604020202020204" pitchFamily="34" charset="0"/>
              <a:buChar char="•"/>
            </a:pPr>
            <a:r>
              <a:rPr lang="vi-VN" dirty="0"/>
              <a:t>Công ty ABC truy cập vào </a:t>
            </a:r>
            <a:r>
              <a:rPr lang="vi-VN" dirty="0">
                <a:hlinkClick r:id="rId3"/>
              </a:rPr>
              <a:t>website EcoVadis</a:t>
            </a:r>
            <a:r>
              <a:rPr lang="vi-VN" dirty="0"/>
              <a:t> và hoàn thành biểu mẫu đăng ký.</a:t>
            </a:r>
          </a:p>
          <a:p>
            <a:pPr>
              <a:buFont typeface="Arial" panose="020B0604020202020204" pitchFamily="34" charset="0"/>
              <a:buChar char="•"/>
            </a:pPr>
            <a:r>
              <a:rPr lang="vi-VN" dirty="0"/>
              <a:t>Cung cấp thông tin:</a:t>
            </a:r>
          </a:p>
          <a:p>
            <a:pPr marL="742950" lvl="1" indent="-285750">
              <a:buFont typeface="Arial" panose="020B0604020202020204" pitchFamily="34" charset="0"/>
              <a:buChar char="•"/>
            </a:pPr>
            <a:r>
              <a:rPr lang="vi-VN" dirty="0"/>
              <a:t>Tên công ty: Công ty ABC.</a:t>
            </a:r>
          </a:p>
          <a:p>
            <a:pPr marL="742950" lvl="1" indent="-285750">
              <a:buFont typeface="Arial" panose="020B0604020202020204" pitchFamily="34" charset="0"/>
              <a:buChar char="•"/>
            </a:pPr>
            <a:r>
              <a:rPr lang="vi-VN" dirty="0"/>
              <a:t>Quốc gia: Việt Nam.</a:t>
            </a:r>
          </a:p>
          <a:p>
            <a:pPr marL="742950" lvl="1" indent="-285750">
              <a:buFont typeface="Arial" panose="020B0604020202020204" pitchFamily="34" charset="0"/>
              <a:buChar char="•"/>
            </a:pPr>
            <a:r>
              <a:rPr lang="vi-VN" dirty="0"/>
              <a:t>Ngành nghề: Sản xuất hàng tiêu dùng.</a:t>
            </a:r>
          </a:p>
          <a:p>
            <a:pPr marL="742950" lvl="1" indent="-285750">
              <a:buFont typeface="Arial" panose="020B0604020202020204" pitchFamily="34" charset="0"/>
              <a:buChar char="•"/>
            </a:pPr>
            <a:r>
              <a:rPr lang="vi-VN" dirty="0"/>
              <a:t>Quy mô: 500 nhân viên.</a:t>
            </a:r>
          </a:p>
          <a:p>
            <a:pPr>
              <a:buFont typeface="Arial" panose="020B0604020202020204" pitchFamily="34" charset="0"/>
              <a:buChar char="•"/>
            </a:pPr>
            <a:r>
              <a:rPr lang="vi-VN" b="1" dirty="0"/>
              <a:t>Lưu ý:</a:t>
            </a:r>
            <a:r>
              <a:rPr lang="vi-VN" dirty="0"/>
              <a:t> Công ty cần chuẩn bị sẵn thông tin liên hệ của người phụ trách (email, số điện thoại) để EcoVadis cung cấp thông tin đăng nhập nền tảng.</a:t>
            </a:r>
          </a:p>
          <a:p>
            <a:r>
              <a:rPr lang="vi-VN" b="1" dirty="0"/>
              <a:t>2. Chọn gói dịch vụ và thanh toán</a:t>
            </a:r>
          </a:p>
          <a:p>
            <a:pPr>
              <a:buFont typeface="Arial" panose="020B0604020202020204" pitchFamily="34" charset="0"/>
              <a:buChar char="•"/>
            </a:pPr>
            <a:r>
              <a:rPr lang="vi-VN" dirty="0"/>
              <a:t>Công ty ABC chọn một trong các gói dịch vụ (Cơ bản, Premium hoặc Corporate) tùy thuộc vào nhu cầu báo cáo và hỗ trợ. Ví dụ:</a:t>
            </a:r>
          </a:p>
          <a:p>
            <a:pPr marL="742950" lvl="1" indent="-285750">
              <a:buFont typeface="Arial" panose="020B0604020202020204" pitchFamily="34" charset="0"/>
              <a:buChar char="•"/>
            </a:pPr>
            <a:r>
              <a:rPr lang="vi-VN" b="1" dirty="0"/>
              <a:t>Gói Cơ bản</a:t>
            </a:r>
            <a:r>
              <a:rPr lang="vi-VN" dirty="0"/>
              <a:t> (Basic): Chỉ bao gồm báo cáo tổng quan và bảng điểm.</a:t>
            </a:r>
          </a:p>
          <a:p>
            <a:pPr marL="742950" lvl="1" indent="-285750">
              <a:buFont typeface="Arial" panose="020B0604020202020204" pitchFamily="34" charset="0"/>
              <a:buChar char="•"/>
            </a:pPr>
            <a:r>
              <a:rPr lang="vi-VN" b="1" dirty="0"/>
              <a:t>Gói Premium</a:t>
            </a:r>
            <a:r>
              <a:rPr lang="vi-VN" dirty="0"/>
              <a:t>: Bao gồm phân tích chi tiết hơn, khuyến nghị cải thiện và công cụ hợp tác với khách hàng.</a:t>
            </a:r>
          </a:p>
          <a:p>
            <a:pPr>
              <a:buFont typeface="Arial" panose="020B0604020202020204" pitchFamily="34" charset="0"/>
              <a:buChar char="•"/>
            </a:pPr>
            <a:r>
              <a:rPr lang="vi-VN" dirty="0"/>
              <a:t>Thanh toán phí đăng ký.</a:t>
            </a:r>
          </a:p>
          <a:p>
            <a:r>
              <a:rPr lang="vi-VN" b="1" dirty="0"/>
              <a:t>3. Hoàn thành bảng câu hỏi EcoVadis</a:t>
            </a:r>
          </a:p>
          <a:p>
            <a:pPr>
              <a:buFont typeface="Arial" panose="020B0604020202020204" pitchFamily="34" charset="0"/>
              <a:buChar char="•"/>
            </a:pPr>
            <a:r>
              <a:rPr lang="vi-VN" dirty="0"/>
              <a:t>Công ty ABC nhận thông tin đăng nhập và truy cập nền tảng.</a:t>
            </a:r>
          </a:p>
          <a:p>
            <a:pPr>
              <a:buFont typeface="Arial" panose="020B0604020202020204" pitchFamily="34" charset="0"/>
              <a:buChar char="•"/>
            </a:pPr>
            <a:r>
              <a:rPr lang="vi-VN" dirty="0"/>
              <a:t>Hoàn thành bảng câu hỏi đánh giá phát triển bền vững, bao gồm 4 lĩnh vực chính:</a:t>
            </a:r>
          </a:p>
          <a:p>
            <a:pPr marL="742950" lvl="1" indent="-285750">
              <a:buFont typeface="Arial" panose="020B0604020202020204" pitchFamily="34" charset="0"/>
              <a:buChar char="•"/>
            </a:pPr>
            <a:r>
              <a:rPr lang="vi-VN" b="1" dirty="0"/>
              <a:t>Môi trường:</a:t>
            </a:r>
            <a:endParaRPr lang="vi-VN" dirty="0"/>
          </a:p>
          <a:p>
            <a:pPr marL="1143000" lvl="2" indent="-228600">
              <a:buFont typeface="Arial" panose="020B0604020202020204" pitchFamily="34" charset="0"/>
              <a:buChar char="•"/>
            </a:pPr>
            <a:r>
              <a:rPr lang="vi-VN" dirty="0"/>
              <a:t>Chính sách quản lý môi trường.</a:t>
            </a:r>
          </a:p>
          <a:p>
            <a:pPr marL="1143000" lvl="2" indent="-228600">
              <a:buFont typeface="Arial" panose="020B0604020202020204" pitchFamily="34" charset="0"/>
              <a:buChar char="•"/>
            </a:pPr>
            <a:r>
              <a:rPr lang="vi-VN" dirty="0"/>
              <a:t>Các biện pháp giảm thiểu tác động môi trường (giảm khí thải, xử lý nước thải).</a:t>
            </a:r>
          </a:p>
          <a:p>
            <a:pPr marL="1143000" lvl="2" indent="-228600">
              <a:buFont typeface="Arial" panose="020B0604020202020204" pitchFamily="34" charset="0"/>
              <a:buChar char="•"/>
            </a:pPr>
            <a:r>
              <a:rPr lang="vi-VN" dirty="0"/>
              <a:t>Ví dụ: Công ty ABC cung cấp tài liệu chứng minh sử dụng năng lượng tái tạo trong sản xuất.</a:t>
            </a:r>
          </a:p>
          <a:p>
            <a:pPr marL="742950" lvl="1" indent="-285750">
              <a:buFont typeface="Arial" panose="020B0604020202020204" pitchFamily="34" charset="0"/>
              <a:buChar char="•"/>
            </a:pPr>
            <a:r>
              <a:rPr lang="vi-VN" b="1" dirty="0"/>
              <a:t>Lao động và Nhân quyền:</a:t>
            </a:r>
            <a:endParaRPr lang="vi-VN" dirty="0"/>
          </a:p>
          <a:p>
            <a:pPr marL="1143000" lvl="2" indent="-228600">
              <a:buFont typeface="Arial" panose="020B0604020202020204" pitchFamily="34" charset="0"/>
              <a:buChar char="•"/>
            </a:pPr>
            <a:r>
              <a:rPr lang="vi-VN" dirty="0"/>
              <a:t>Quy trình đảm bảo quyền lợi người lao động (lương, giờ làm việc, an toàn lao động).</a:t>
            </a:r>
          </a:p>
          <a:p>
            <a:pPr marL="1143000" lvl="2" indent="-228600">
              <a:buFont typeface="Arial" panose="020B0604020202020204" pitchFamily="34" charset="0"/>
              <a:buChar char="•"/>
            </a:pPr>
            <a:r>
              <a:rPr lang="vi-VN" dirty="0"/>
              <a:t>Ví dụ: Đính kèm báo cáo đào tạo về an toàn lao động và chính sách không phân biệt đối xử.</a:t>
            </a:r>
          </a:p>
          <a:p>
            <a:pPr marL="742950" lvl="1" indent="-285750">
              <a:buFont typeface="Arial" panose="020B0604020202020204" pitchFamily="34" charset="0"/>
              <a:buChar char="•"/>
            </a:pPr>
            <a:r>
              <a:rPr lang="vi-VN" b="1" dirty="0"/>
              <a:t>Đạo đức kinh doanh:</a:t>
            </a:r>
            <a:endParaRPr lang="vi-VN" dirty="0"/>
          </a:p>
          <a:p>
            <a:pPr marL="1143000" lvl="2" indent="-228600">
              <a:buFont typeface="Arial" panose="020B0604020202020204" pitchFamily="34" charset="0"/>
              <a:buChar char="•"/>
            </a:pPr>
            <a:r>
              <a:rPr lang="vi-VN" dirty="0"/>
              <a:t>Quy tắc ứng xử kinh doanh (phòng chống tham nhũng, bảo mật dữ liệu).</a:t>
            </a:r>
          </a:p>
          <a:p>
            <a:pPr marL="1143000" lvl="2" indent="-228600">
              <a:buFont typeface="Arial" panose="020B0604020202020204" pitchFamily="34" charset="0"/>
              <a:buChar char="•"/>
            </a:pPr>
            <a:r>
              <a:rPr lang="vi-VN" dirty="0"/>
              <a:t>Ví dụ: Nộp quy trình phòng chống hối lộ đã triển khai trong công ty.</a:t>
            </a:r>
          </a:p>
          <a:p>
            <a:pPr marL="742950" lvl="1" indent="-285750">
              <a:buFont typeface="Arial" panose="020B0604020202020204" pitchFamily="34" charset="0"/>
              <a:buChar char="•"/>
            </a:pPr>
            <a:r>
              <a:rPr lang="vi-VN" b="1" dirty="0"/>
              <a:t>Mua sắm bền vững:</a:t>
            </a:r>
            <a:endParaRPr lang="vi-VN" dirty="0"/>
          </a:p>
          <a:p>
            <a:pPr marL="1143000" lvl="2" indent="-228600">
              <a:buFont typeface="Arial" panose="020B0604020202020204" pitchFamily="34" charset="0"/>
              <a:buChar char="•"/>
            </a:pPr>
            <a:r>
              <a:rPr lang="vi-VN" dirty="0"/>
              <a:t>Tiêu chí lựa chọn nhà cung cấp dựa trên phát triển bền vững.</a:t>
            </a:r>
          </a:p>
          <a:p>
            <a:pPr marL="1143000" lvl="2" indent="-228600">
              <a:buFont typeface="Arial" panose="020B0604020202020204" pitchFamily="34" charset="0"/>
              <a:buChar char="•"/>
            </a:pPr>
            <a:r>
              <a:rPr lang="vi-VN" dirty="0"/>
              <a:t>Ví dụ: Công ty ABC cung cấp hợp đồng mẫu với nhà cung cấp, yêu cầu tuân thủ tiêu chuẩn môi trường.</a:t>
            </a:r>
          </a:p>
          <a:p>
            <a:pPr>
              <a:buFont typeface="Arial" panose="020B0604020202020204" pitchFamily="34" charset="0"/>
              <a:buChar char="•"/>
            </a:pPr>
            <a:r>
              <a:rPr lang="vi-VN" b="1" dirty="0"/>
              <a:t>Tài liệu cần chuẩn bị:</a:t>
            </a:r>
            <a:endParaRPr lang="vi-VN" dirty="0"/>
          </a:p>
          <a:p>
            <a:pPr marL="742950" lvl="1" indent="-285750">
              <a:buFont typeface="Arial" panose="020B0604020202020204" pitchFamily="34" charset="0"/>
              <a:buChar char="•"/>
            </a:pPr>
            <a:r>
              <a:rPr lang="vi-VN" dirty="0"/>
              <a:t>Chính sách, quy trình nội bộ.</a:t>
            </a:r>
          </a:p>
          <a:p>
            <a:pPr marL="742950" lvl="1" indent="-285750">
              <a:buFont typeface="Arial" panose="020B0604020202020204" pitchFamily="34" charset="0"/>
              <a:buChar char="•"/>
            </a:pPr>
            <a:r>
              <a:rPr lang="vi-VN" dirty="0"/>
              <a:t>Báo cáo phát triển bền vững (nếu có).</a:t>
            </a:r>
          </a:p>
          <a:p>
            <a:pPr marL="742950" lvl="1" indent="-285750">
              <a:buFont typeface="Arial" panose="020B0604020202020204" pitchFamily="34" charset="0"/>
              <a:buChar char="•"/>
            </a:pPr>
            <a:r>
              <a:rPr lang="vi-VN" dirty="0"/>
              <a:t>Giấy chứng nhận ISO (ISO 14001 cho môi trường, ISO 45001 cho an toàn lao động).</a:t>
            </a:r>
          </a:p>
          <a:p>
            <a:pPr marL="742950" lvl="1" indent="-285750">
              <a:buFont typeface="Arial" panose="020B0604020202020204" pitchFamily="34" charset="0"/>
              <a:buChar char="•"/>
            </a:pPr>
            <a:r>
              <a:rPr lang="vi-VN" dirty="0"/>
              <a:t>Hồ sơ mua sắm hoặc hợp đồng mẫu với nhà cung cấp.</a:t>
            </a:r>
          </a:p>
          <a:p>
            <a:r>
              <a:rPr lang="vi-VN" b="1" dirty="0"/>
              <a:t>4. Gửi bảng câu hỏi và tài liệu</a:t>
            </a:r>
          </a:p>
          <a:p>
            <a:pPr>
              <a:buFont typeface="Arial" panose="020B0604020202020204" pitchFamily="34" charset="0"/>
              <a:buChar char="•"/>
            </a:pPr>
            <a:r>
              <a:rPr lang="vi-VN" dirty="0"/>
              <a:t>Công ty ABC nộp bảng câu hỏi và tài liệu lên nền tảng EcoVadis.</a:t>
            </a:r>
          </a:p>
          <a:p>
            <a:pPr>
              <a:buFont typeface="Arial" panose="020B0604020202020204" pitchFamily="34" charset="0"/>
              <a:buChar char="•"/>
            </a:pPr>
            <a:r>
              <a:rPr lang="vi-VN" dirty="0"/>
              <a:t>Chờ đợi chuyên gia phân tích đánh giá. Quá trình này kéo dài từ </a:t>
            </a:r>
            <a:r>
              <a:rPr lang="vi-VN" b="1" dirty="0"/>
              <a:t>6-8 tuần</a:t>
            </a:r>
            <a:r>
              <a:rPr lang="vi-VN" dirty="0"/>
              <a:t>.</a:t>
            </a:r>
          </a:p>
          <a:p>
            <a:r>
              <a:rPr lang="vi-VN" b="1" dirty="0"/>
              <a:t>5. Nhận kết quả và cải thiện</a:t>
            </a:r>
          </a:p>
          <a:p>
            <a:pPr>
              <a:buFont typeface="Arial" panose="020B0604020202020204" pitchFamily="34" charset="0"/>
              <a:buChar char="•"/>
            </a:pPr>
            <a:r>
              <a:rPr lang="vi-VN" dirty="0"/>
              <a:t>Công ty ABC nhận được:</a:t>
            </a:r>
          </a:p>
          <a:p>
            <a:pPr marL="742950" lvl="1" indent="-285750">
              <a:buFont typeface="Arial" panose="020B0604020202020204" pitchFamily="34" charset="0"/>
              <a:buChar char="•"/>
            </a:pPr>
            <a:r>
              <a:rPr lang="vi-VN" b="1" dirty="0"/>
              <a:t>Bảng điểm EcoVadis (0-100):</a:t>
            </a:r>
            <a:r>
              <a:rPr lang="vi-VN" dirty="0"/>
              <a:t> Được chia thành 4 lĩnh vực chính, với điểm &gt;=50% được coi là tốt.</a:t>
            </a:r>
          </a:p>
          <a:p>
            <a:pPr marL="742950" lvl="1" indent="-285750">
              <a:buFont typeface="Arial" panose="020B0604020202020204" pitchFamily="34" charset="0"/>
              <a:buChar char="•"/>
            </a:pPr>
            <a:r>
              <a:rPr lang="vi-VN" b="1" dirty="0"/>
              <a:t>Chứng nhận (nếu đạt):</a:t>
            </a:r>
            <a:r>
              <a:rPr lang="vi-VN" dirty="0"/>
              <a:t> EcoVadis cấp chứng nhận cấp bậc (Bronze, Silver, Gold, Platinum).</a:t>
            </a:r>
          </a:p>
          <a:p>
            <a:pPr marL="1143000" lvl="2" indent="-228600">
              <a:buFont typeface="Arial" panose="020B0604020202020204" pitchFamily="34" charset="0"/>
              <a:buChar char="•"/>
            </a:pPr>
            <a:r>
              <a:rPr lang="vi-VN" dirty="0"/>
              <a:t>Ví dụ: Nếu đạt 65%, Công ty ABC nhận chứng nhận </a:t>
            </a:r>
            <a:r>
              <a:rPr lang="vi-VN" b="1" dirty="0"/>
              <a:t>Silver</a:t>
            </a:r>
            <a:r>
              <a:rPr lang="vi-VN" dirty="0"/>
              <a:t>.</a:t>
            </a:r>
          </a:p>
          <a:p>
            <a:pPr marL="742950" lvl="1" indent="-285750">
              <a:buFont typeface="Arial" panose="020B0604020202020204" pitchFamily="34" charset="0"/>
              <a:buChar char="•"/>
            </a:pPr>
            <a:r>
              <a:rPr lang="vi-VN" b="1" dirty="0"/>
              <a:t>Báo cáo cải thiện:</a:t>
            </a:r>
            <a:r>
              <a:rPr lang="vi-VN" dirty="0"/>
              <a:t> Danh sách các điểm cần khắc phục để nâng cao hiệu suất.</a:t>
            </a:r>
          </a:p>
          <a:p>
            <a:r>
              <a:rPr lang="vi-VN" b="1" dirty="0"/>
              <a:t>6. Giao tiếp với khách hàng</a:t>
            </a:r>
          </a:p>
          <a:p>
            <a:pPr>
              <a:buFont typeface="Arial" panose="020B0604020202020204" pitchFamily="34" charset="0"/>
              <a:buChar char="•"/>
            </a:pPr>
            <a:r>
              <a:rPr lang="vi-VN" dirty="0"/>
              <a:t>Công ty ABC có thể chia sẻ bảng điểm với khách hàng quốc tế qua nền tảng EcoVadis để chứng minh cam kết phát triển bền vững.</a:t>
            </a:r>
          </a:p>
          <a:p>
            <a:pPr>
              <a:buFont typeface="Arial" panose="020B0604020202020204" pitchFamily="34" charset="0"/>
              <a:buChar char="•"/>
            </a:pPr>
            <a:r>
              <a:rPr lang="vi-VN" dirty="0"/>
              <a:t>Dựa trên báo cáo cải thiện, Công ty ABC triển khai thêm các chính sách và hoạt động nâng cao.</a:t>
            </a:r>
          </a:p>
          <a:p>
            <a:r>
              <a:rPr lang="vi-VN" b="1" dirty="0"/>
              <a:t>Kết quả đạt được:</a:t>
            </a:r>
          </a:p>
          <a:p>
            <a:pPr>
              <a:buFont typeface="Arial" panose="020B0604020202020204" pitchFamily="34" charset="0"/>
              <a:buChar char="•"/>
            </a:pPr>
            <a:r>
              <a:rPr lang="vi-VN" dirty="0"/>
              <a:t>Công ty ABC không chỉ đạt chứng nhận EcoVadis mà còn:</a:t>
            </a:r>
          </a:p>
          <a:p>
            <a:pPr marL="742950" lvl="1" indent="-285750">
              <a:buFont typeface="Arial" panose="020B0604020202020204" pitchFamily="34" charset="0"/>
              <a:buChar char="•"/>
            </a:pPr>
            <a:r>
              <a:rPr lang="vi-VN" dirty="0"/>
              <a:t>Gia tăng uy tín với khách hàng quốc tế.</a:t>
            </a:r>
          </a:p>
          <a:p>
            <a:pPr marL="742950" lvl="1" indent="-285750">
              <a:buFont typeface="Arial" panose="020B0604020202020204" pitchFamily="34" charset="0"/>
              <a:buChar char="•"/>
            </a:pPr>
            <a:r>
              <a:rPr lang="vi-VN" dirty="0"/>
              <a:t>Cải thiện hiệu quả nội bộ và tối ưu hóa chuỗi cung ứng.</a:t>
            </a:r>
          </a:p>
          <a:p>
            <a:pPr marL="742950" lvl="1" indent="-285750">
              <a:buFont typeface="Arial" panose="020B0604020202020204" pitchFamily="34" charset="0"/>
              <a:buChar char="•"/>
            </a:pPr>
            <a:r>
              <a:rPr lang="vi-VN" dirty="0"/>
              <a:t>Đáp ứng yêu cầu đấu thầu và hợp tác với các công ty hàng đầu.</a:t>
            </a:r>
          </a:p>
          <a:p>
            <a:endParaRPr lang="en-US" dirty="0"/>
          </a:p>
        </p:txBody>
      </p:sp>
      <p:sp>
        <p:nvSpPr>
          <p:cNvPr id="4" name="Slide Number Placeholder 3">
            <a:extLst>
              <a:ext uri="{FF2B5EF4-FFF2-40B4-BE49-F238E27FC236}">
                <a16:creationId xmlns:a16="http://schemas.microsoft.com/office/drawing/2014/main" id="{3A111AC9-A531-EB76-88D6-A9673D2D30FD}"/>
              </a:ext>
            </a:extLst>
          </p:cNvPr>
          <p:cNvSpPr>
            <a:spLocks noGrp="1"/>
          </p:cNvSpPr>
          <p:nvPr>
            <p:ph type="sldNum" sz="quarter" idx="5"/>
          </p:nvPr>
        </p:nvSpPr>
        <p:spPr/>
        <p:txBody>
          <a:bodyPr/>
          <a:lstStyle/>
          <a:p>
            <a:fld id="{F1B661D9-2678-497E-9DBA-24511D0C2D20}" type="slidenum">
              <a:rPr lang="en-US" smtClean="0"/>
              <a:t>10</a:t>
            </a:fld>
            <a:endParaRPr lang="en-US"/>
          </a:p>
        </p:txBody>
      </p:sp>
    </p:spTree>
    <p:extLst>
      <p:ext uri="{BB962C8B-B14F-4D97-AF65-F5344CB8AC3E}">
        <p14:creationId xmlns:p14="http://schemas.microsoft.com/office/powerpoint/2010/main" val="26274733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31E3CAD9-E7AB-4E26-84DB-EF5CB779DEBB}" type="datetimeFigureOut">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2582378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18541255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4046391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13626830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Tree>
    <p:extLst>
      <p:ext uri="{BB962C8B-B14F-4D97-AF65-F5344CB8AC3E}">
        <p14:creationId xmlns:p14="http://schemas.microsoft.com/office/powerpoint/2010/main" val="301440310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E3CAD9-E7AB-4E26-84DB-EF5CB779DEBB}" type="datetimeFigureOut">
              <a:rPr lang="en-US" smtClean="0"/>
              <a:t>10/21/2025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8.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eg"/><Relationship Id="rId7"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svg"/><Relationship Id="rId4" Type="http://schemas.openxmlformats.org/officeDocument/2006/relationships/image" Target="../media/image16.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lstStyle/>
          <a:p>
            <a:r>
              <a:rPr lang="en-US" dirty="0"/>
              <a:t>DỰ ÁN THÚC ĐẨY TIẾT KIỆM NĂNG LƯỢNG </a:t>
            </a:r>
          </a:p>
          <a:p>
            <a:r>
              <a:rPr lang="en-US" dirty="0"/>
              <a:t>TRONG CÁC NGÀNH CÔNG NGHIỆP VIỆT NAM (VSUEE)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508065-18CA-1360-1002-7DF471D26D6F}"/>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D70AA36-EFF2-57FA-5EB2-4C2E2D29A9B7}"/>
              </a:ext>
            </a:extLst>
          </p:cNvPr>
          <p:cNvSpPr txBox="1">
            <a:spLocks/>
          </p:cNvSpPr>
          <p:nvPr/>
        </p:nvSpPr>
        <p:spPr>
          <a:xfrm>
            <a:off x="941167" y="1225514"/>
            <a:ext cx="2637285" cy="3346486"/>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Arial" panose="020B0604020202020204" pitchFamily="34" charset="0"/>
                <a:ea typeface="Cambria"/>
                <a:cs typeface="Arial" panose="020B0604020202020204" pitchFamily="34" charset="0"/>
                <a:sym typeface="Cambria"/>
              </a:rPr>
              <a:t>Khung </a:t>
            </a:r>
            <a:r>
              <a:rPr lang="en-US" sz="3200" kern="0" dirty="0" err="1">
                <a:latin typeface="Arial" panose="020B0604020202020204" pitchFamily="34" charset="0"/>
                <a:ea typeface="Cambria"/>
                <a:cs typeface="Arial" panose="020B0604020202020204" pitchFamily="34" charset="0"/>
                <a:sym typeface="Cambria"/>
              </a:rPr>
              <a:t>tiêu</a:t>
            </a:r>
            <a:r>
              <a:rPr lang="en-US" sz="3200" kern="0" dirty="0">
                <a:latin typeface="Arial" panose="020B0604020202020204" pitchFamily="34" charset="0"/>
                <a:ea typeface="Cambria"/>
                <a:cs typeface="Arial" panose="020B0604020202020204" pitchFamily="34" charset="0"/>
                <a:sym typeface="Cambria"/>
              </a:rPr>
              <a:t> </a:t>
            </a:r>
            <a:r>
              <a:rPr lang="en-US" sz="3200" kern="0" dirty="0" err="1">
                <a:latin typeface="Arial" panose="020B0604020202020204" pitchFamily="34" charset="0"/>
                <a:ea typeface="Cambria"/>
                <a:cs typeface="Arial" panose="020B0604020202020204" pitchFamily="34" charset="0"/>
                <a:sym typeface="Cambria"/>
              </a:rPr>
              <a:t>chuẩn</a:t>
            </a:r>
            <a:r>
              <a:rPr lang="en-US" sz="3200" kern="0" dirty="0">
                <a:latin typeface="Arial" panose="020B0604020202020204" pitchFamily="34" charset="0"/>
                <a:ea typeface="Cambria"/>
                <a:cs typeface="Arial" panose="020B0604020202020204" pitchFamily="34" charset="0"/>
                <a:sym typeface="Cambria"/>
              </a:rPr>
              <a:t> </a:t>
            </a:r>
            <a:r>
              <a:rPr lang="en-US" sz="3200" kern="0" dirty="0" err="1">
                <a:latin typeface="Arial" panose="020B0604020202020204" pitchFamily="34" charset="0"/>
                <a:ea typeface="Cambria"/>
                <a:cs typeface="Arial" panose="020B0604020202020204" pitchFamily="34" charset="0"/>
                <a:sym typeface="Cambria"/>
              </a:rPr>
              <a:t>báo</a:t>
            </a:r>
            <a:r>
              <a:rPr lang="en-US" sz="3200" kern="0" dirty="0">
                <a:latin typeface="Arial" panose="020B0604020202020204" pitchFamily="34" charset="0"/>
                <a:ea typeface="Cambria"/>
                <a:cs typeface="Arial" panose="020B0604020202020204" pitchFamily="34" charset="0"/>
                <a:sym typeface="Cambria"/>
              </a:rPr>
              <a:t> </a:t>
            </a:r>
            <a:r>
              <a:rPr lang="en-US" sz="3200" kern="0" dirty="0" err="1">
                <a:latin typeface="Arial" panose="020B0604020202020204" pitchFamily="34" charset="0"/>
                <a:ea typeface="Cambria"/>
                <a:cs typeface="Arial" panose="020B0604020202020204" pitchFamily="34" charset="0"/>
                <a:sym typeface="Cambria"/>
              </a:rPr>
              <a:t>cáo</a:t>
            </a:r>
            <a:r>
              <a:rPr lang="en-US" sz="3200" kern="0" dirty="0">
                <a:latin typeface="Arial" panose="020B0604020202020204" pitchFamily="34" charset="0"/>
                <a:ea typeface="Cambria"/>
                <a:cs typeface="Arial" panose="020B0604020202020204" pitchFamily="34" charset="0"/>
                <a:sym typeface="Cambria"/>
              </a:rPr>
              <a:t> </a:t>
            </a:r>
            <a:r>
              <a:rPr lang="en-US" sz="3200" kern="0" dirty="0" err="1">
                <a:latin typeface="Arial" panose="020B0604020202020204" pitchFamily="34" charset="0"/>
                <a:ea typeface="Cambria"/>
                <a:cs typeface="Arial" panose="020B0604020202020204" pitchFamily="34" charset="0"/>
                <a:sym typeface="Cambria"/>
              </a:rPr>
              <a:t>phát</a:t>
            </a:r>
            <a:r>
              <a:rPr lang="en-US" sz="3200" kern="0" dirty="0">
                <a:latin typeface="Arial" panose="020B0604020202020204" pitchFamily="34" charset="0"/>
                <a:ea typeface="Cambria"/>
                <a:cs typeface="Arial" panose="020B0604020202020204" pitchFamily="34" charset="0"/>
                <a:sym typeface="Cambria"/>
              </a:rPr>
              <a:t> </a:t>
            </a:r>
            <a:r>
              <a:rPr lang="en-US" sz="3200" kern="0" dirty="0" err="1">
                <a:latin typeface="Arial" panose="020B0604020202020204" pitchFamily="34" charset="0"/>
                <a:ea typeface="Cambria"/>
                <a:cs typeface="Arial" panose="020B0604020202020204" pitchFamily="34" charset="0"/>
                <a:sym typeface="Cambria"/>
              </a:rPr>
              <a:t>triển</a:t>
            </a:r>
            <a:r>
              <a:rPr lang="en-US" sz="3200" kern="0" dirty="0">
                <a:latin typeface="Arial" panose="020B0604020202020204" pitchFamily="34" charset="0"/>
                <a:ea typeface="Cambria"/>
                <a:cs typeface="Arial" panose="020B0604020202020204" pitchFamily="34" charset="0"/>
                <a:sym typeface="Cambria"/>
              </a:rPr>
              <a:t> </a:t>
            </a:r>
            <a:r>
              <a:rPr lang="en-US" sz="3200" kern="0" dirty="0" err="1">
                <a:latin typeface="Arial" panose="020B0604020202020204" pitchFamily="34" charset="0"/>
                <a:ea typeface="Cambria"/>
                <a:cs typeface="Arial" panose="020B0604020202020204" pitchFamily="34" charset="0"/>
                <a:sym typeface="Cambria"/>
              </a:rPr>
              <a:t>bền</a:t>
            </a:r>
            <a:r>
              <a:rPr lang="en-US" sz="3200" kern="0" dirty="0">
                <a:latin typeface="Arial" panose="020B0604020202020204" pitchFamily="34" charset="0"/>
                <a:ea typeface="Cambria"/>
                <a:cs typeface="Arial" panose="020B0604020202020204" pitchFamily="34" charset="0"/>
                <a:sym typeface="Cambria"/>
              </a:rPr>
              <a:t> </a:t>
            </a:r>
            <a:r>
              <a:rPr lang="en-US" sz="3200" kern="0" dirty="0" err="1">
                <a:latin typeface="Arial" panose="020B0604020202020204" pitchFamily="34" charset="0"/>
                <a:ea typeface="Cambria"/>
                <a:cs typeface="Arial" panose="020B0604020202020204" pitchFamily="34" charset="0"/>
                <a:sym typeface="Cambria"/>
              </a:rPr>
              <a:t>vững</a:t>
            </a:r>
            <a:endParaRPr lang="en-US" sz="3200" kern="0" dirty="0">
              <a:latin typeface="Arial" panose="020B0604020202020204" pitchFamily="34" charset="0"/>
              <a:ea typeface="Cambria"/>
              <a:cs typeface="Arial" panose="020B0604020202020204" pitchFamily="34" charset="0"/>
              <a:sym typeface="Cambria"/>
            </a:endParaRPr>
          </a:p>
        </p:txBody>
      </p:sp>
      <p:grpSp>
        <p:nvGrpSpPr>
          <p:cNvPr id="5" name="Group 4">
            <a:extLst>
              <a:ext uri="{FF2B5EF4-FFF2-40B4-BE49-F238E27FC236}">
                <a16:creationId xmlns:a16="http://schemas.microsoft.com/office/drawing/2014/main" id="{E9617BB1-A3B0-8B76-3CEB-213E1273675D}"/>
              </a:ext>
            </a:extLst>
          </p:cNvPr>
          <p:cNvGrpSpPr/>
          <p:nvPr/>
        </p:nvGrpSpPr>
        <p:grpSpPr>
          <a:xfrm>
            <a:off x="4103370" y="1362649"/>
            <a:ext cx="7410102" cy="5130229"/>
            <a:chOff x="3622560" y="1307083"/>
            <a:chExt cx="7410102" cy="5130229"/>
          </a:xfrm>
        </p:grpSpPr>
        <p:pic>
          <p:nvPicPr>
            <p:cNvPr id="6" name="Picture 5" descr="EcoVadis - ProcessUnity">
              <a:extLst>
                <a:ext uri="{FF2B5EF4-FFF2-40B4-BE49-F238E27FC236}">
                  <a16:creationId xmlns:a16="http://schemas.microsoft.com/office/drawing/2014/main" id="{E2F131C5-0790-7119-C7B2-306683A689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13286" y="3805747"/>
              <a:ext cx="3919376" cy="241612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6109FC08-6BAD-4F45-A0EA-5DF7B1421361}"/>
                </a:ext>
              </a:extLst>
            </p:cNvPr>
            <p:cNvPicPr>
              <a:picLocks noChangeAspect="1"/>
            </p:cNvPicPr>
            <p:nvPr/>
          </p:nvPicPr>
          <p:blipFill>
            <a:blip r:embed="rId4"/>
            <a:stretch>
              <a:fillRect/>
            </a:stretch>
          </p:blipFill>
          <p:spPr>
            <a:xfrm>
              <a:off x="3766124" y="3710630"/>
              <a:ext cx="2416120" cy="2416120"/>
            </a:xfrm>
            <a:prstGeom prst="rect">
              <a:avLst/>
            </a:prstGeom>
          </p:spPr>
        </p:pic>
        <p:pic>
          <p:nvPicPr>
            <p:cNvPr id="8" name="Picture 7">
              <a:extLst>
                <a:ext uri="{FF2B5EF4-FFF2-40B4-BE49-F238E27FC236}">
                  <a16:creationId xmlns:a16="http://schemas.microsoft.com/office/drawing/2014/main" id="{8087A963-C0B2-4D84-8B38-A59A6B2A8377}"/>
                </a:ext>
              </a:extLst>
            </p:cNvPr>
            <p:cNvPicPr>
              <a:picLocks noChangeAspect="1"/>
            </p:cNvPicPr>
            <p:nvPr/>
          </p:nvPicPr>
          <p:blipFill>
            <a:blip r:embed="rId5"/>
            <a:stretch>
              <a:fillRect/>
            </a:stretch>
          </p:blipFill>
          <p:spPr>
            <a:xfrm>
              <a:off x="3852371" y="1307083"/>
              <a:ext cx="2243629" cy="2243629"/>
            </a:xfrm>
            <a:prstGeom prst="rect">
              <a:avLst/>
            </a:prstGeom>
          </p:spPr>
        </p:pic>
        <p:sp>
          <p:nvSpPr>
            <p:cNvPr id="9" name="TextBox 3">
              <a:extLst>
                <a:ext uri="{FF2B5EF4-FFF2-40B4-BE49-F238E27FC236}">
                  <a16:creationId xmlns:a16="http://schemas.microsoft.com/office/drawing/2014/main" id="{ADB7079D-3EF8-48F9-9104-8216ADBB57CE}"/>
                </a:ext>
              </a:extLst>
            </p:cNvPr>
            <p:cNvSpPr txBox="1"/>
            <p:nvPr/>
          </p:nvSpPr>
          <p:spPr>
            <a:xfrm>
              <a:off x="3709867" y="3520283"/>
              <a:ext cx="2528634" cy="52322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dirty="0">
                  <a:solidFill>
                    <a:srgbClr val="333333"/>
                  </a:solidFill>
                  <a:latin typeface="Arial" panose="020B0604020202020204" pitchFamily="34" charset="0"/>
                </a:rPr>
                <a:t>Khung Sáng kiến Báo cáo Toàn cầu</a:t>
              </a:r>
            </a:p>
          </p:txBody>
        </p:sp>
        <p:pic>
          <p:nvPicPr>
            <p:cNvPr id="10" name="Picture 9">
              <a:extLst>
                <a:ext uri="{FF2B5EF4-FFF2-40B4-BE49-F238E27FC236}">
                  <a16:creationId xmlns:a16="http://schemas.microsoft.com/office/drawing/2014/main" id="{4A6DD4B5-4AD6-431E-B18E-8BE246AB8A82}"/>
                </a:ext>
              </a:extLst>
            </p:cNvPr>
            <p:cNvPicPr>
              <a:picLocks noChangeAspect="1"/>
            </p:cNvPicPr>
            <p:nvPr/>
          </p:nvPicPr>
          <p:blipFill>
            <a:blip r:embed="rId6"/>
            <a:stretch>
              <a:fillRect/>
            </a:stretch>
          </p:blipFill>
          <p:spPr>
            <a:xfrm>
              <a:off x="7951158" y="1307083"/>
              <a:ext cx="2243629" cy="2245343"/>
            </a:xfrm>
            <a:prstGeom prst="rect">
              <a:avLst/>
            </a:prstGeom>
          </p:spPr>
        </p:pic>
        <p:sp>
          <p:nvSpPr>
            <p:cNvPr id="11" name="TextBox 5">
              <a:extLst>
                <a:ext uri="{FF2B5EF4-FFF2-40B4-BE49-F238E27FC236}">
                  <a16:creationId xmlns:a16="http://schemas.microsoft.com/office/drawing/2014/main" id="{140020D6-BB20-48BC-848F-6BF5911DF0EC}"/>
                </a:ext>
              </a:extLst>
            </p:cNvPr>
            <p:cNvSpPr txBox="1"/>
            <p:nvPr/>
          </p:nvSpPr>
          <p:spPr>
            <a:xfrm>
              <a:off x="7868014" y="3612376"/>
              <a:ext cx="2409919" cy="52322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dirty="0">
                  <a:solidFill>
                    <a:srgbClr val="333333"/>
                  </a:solidFill>
                  <a:latin typeface="Arial" panose="020B0604020202020204" pitchFamily="34" charset="0"/>
                </a:rPr>
                <a:t>Hội đồng chuẩn mực kế toán bền vững</a:t>
              </a:r>
            </a:p>
          </p:txBody>
        </p:sp>
        <p:sp>
          <p:nvSpPr>
            <p:cNvPr id="12" name="TextBox 7">
              <a:extLst>
                <a:ext uri="{FF2B5EF4-FFF2-40B4-BE49-F238E27FC236}">
                  <a16:creationId xmlns:a16="http://schemas.microsoft.com/office/drawing/2014/main" id="{80765448-8B44-4E01-A8EF-D97AA7A98710}"/>
                </a:ext>
              </a:extLst>
            </p:cNvPr>
            <p:cNvSpPr txBox="1"/>
            <p:nvPr/>
          </p:nvSpPr>
          <p:spPr>
            <a:xfrm>
              <a:off x="3622560" y="5698648"/>
              <a:ext cx="2703247" cy="73866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dirty="0">
                  <a:solidFill>
                    <a:srgbClr val="333333"/>
                  </a:solidFill>
                  <a:latin typeface="Arial"/>
                </a:rPr>
                <a:t>Nhóm công tác về Công bố Thông tin Tài chính liên quan đến Khí hậu</a:t>
              </a:r>
              <a:endParaRPr lang="vi-VN" dirty="0">
                <a:solidFill>
                  <a:srgbClr val="333333"/>
                </a:solidFill>
                <a:latin typeface="Arial" panose="020B0604020202020204" pitchFamily="34" charset="0"/>
              </a:endParaRPr>
            </a:p>
          </p:txBody>
        </p:sp>
        <p:sp>
          <p:nvSpPr>
            <p:cNvPr id="13" name="TextBox 1">
              <a:extLst>
                <a:ext uri="{FF2B5EF4-FFF2-40B4-BE49-F238E27FC236}">
                  <a16:creationId xmlns:a16="http://schemas.microsoft.com/office/drawing/2014/main" id="{0D77CE4F-2FD3-E73D-B79D-98EDB1CE8D52}"/>
                </a:ext>
              </a:extLst>
            </p:cNvPr>
            <p:cNvSpPr txBox="1"/>
            <p:nvPr/>
          </p:nvSpPr>
          <p:spPr>
            <a:xfrm>
              <a:off x="7113286" y="5793162"/>
              <a:ext cx="3919376" cy="52322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a:solidFill>
                    <a:srgbClr val="333333"/>
                  </a:solidFill>
                  <a:latin typeface="Arial"/>
                </a:rPr>
                <a:t>Nền tảng thông minh bền vững hàng đầu</a:t>
              </a:r>
            </a:p>
            <a:p>
              <a:pPr algn="ctr" defTabSz="914309">
                <a:defRPr/>
              </a:pPr>
              <a:r>
                <a:rPr lang="vi-VN">
                  <a:solidFill>
                    <a:srgbClr val="333333"/>
                  </a:solidFill>
                  <a:latin typeface="Arial"/>
                </a:rPr>
                <a:t>cho chuỗi cung ứng toàn cầu</a:t>
              </a:r>
              <a:endParaRPr lang="vi-VN" dirty="0">
                <a:solidFill>
                  <a:srgbClr val="333333"/>
                </a:solidFill>
                <a:latin typeface="Arial" panose="020B0604020202020204" pitchFamily="34" charset="0"/>
              </a:endParaRPr>
            </a:p>
          </p:txBody>
        </p:sp>
      </p:grpSp>
    </p:spTree>
    <p:extLst>
      <p:ext uri="{BB962C8B-B14F-4D97-AF65-F5344CB8AC3E}">
        <p14:creationId xmlns:p14="http://schemas.microsoft.com/office/powerpoint/2010/main" val="21116021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EDD4F5-DF9D-6612-10C8-5B167B221EE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C117213-17E7-DE13-263D-C064AEE9065C}"/>
              </a:ext>
            </a:extLst>
          </p:cNvPr>
          <p:cNvSpPr txBox="1">
            <a:spLocks/>
          </p:cNvSpPr>
          <p:nvPr/>
        </p:nvSpPr>
        <p:spPr>
          <a:xfrm>
            <a:off x="941166" y="1225514"/>
            <a:ext cx="1536027" cy="4876028"/>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HỆ THỐNG TIÊU CHUẨN GRI</a:t>
            </a:r>
            <a:endParaRPr lang="en-US" sz="3200" kern="0" dirty="0">
              <a:latin typeface="Cambria"/>
              <a:ea typeface="Cambria"/>
              <a:cs typeface="Cambria"/>
              <a:sym typeface="Cambria"/>
            </a:endParaRPr>
          </a:p>
        </p:txBody>
      </p:sp>
      <p:pic>
        <p:nvPicPr>
          <p:cNvPr id="2" name="Picture 1">
            <a:extLst>
              <a:ext uri="{FF2B5EF4-FFF2-40B4-BE49-F238E27FC236}">
                <a16:creationId xmlns:a16="http://schemas.microsoft.com/office/drawing/2014/main" id="{B4FD2191-1227-1918-A4FD-724F688662BA}"/>
              </a:ext>
            </a:extLst>
          </p:cNvPr>
          <p:cNvPicPr>
            <a:picLocks noChangeAspect="1"/>
          </p:cNvPicPr>
          <p:nvPr/>
        </p:nvPicPr>
        <p:blipFill>
          <a:blip r:embed="rId3"/>
          <a:stretch>
            <a:fillRect/>
          </a:stretch>
        </p:blipFill>
        <p:spPr>
          <a:xfrm>
            <a:off x="2781313" y="1115274"/>
            <a:ext cx="8737601" cy="5309377"/>
          </a:xfrm>
          <a:prstGeom prst="rect">
            <a:avLst/>
          </a:prstGeom>
        </p:spPr>
      </p:pic>
    </p:spTree>
    <p:extLst>
      <p:ext uri="{BB962C8B-B14F-4D97-AF65-F5344CB8AC3E}">
        <p14:creationId xmlns:p14="http://schemas.microsoft.com/office/powerpoint/2010/main" val="29253459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2FF43-B9A3-18FC-81AA-2AC836F5E793}"/>
            </a:ext>
          </a:extLst>
        </p:cNvPr>
        <p:cNvGrpSpPr/>
        <p:nvPr/>
      </p:nvGrpSpPr>
      <p:grpSpPr>
        <a:xfrm>
          <a:off x="0" y="0"/>
          <a:ext cx="0" cy="0"/>
          <a:chOff x="0" y="0"/>
          <a:chExt cx="0" cy="0"/>
        </a:xfrm>
      </p:grpSpPr>
      <p:grpSp>
        <p:nvGrpSpPr>
          <p:cNvPr id="23" name="Group 22">
            <a:extLst>
              <a:ext uri="{FF2B5EF4-FFF2-40B4-BE49-F238E27FC236}">
                <a16:creationId xmlns:a16="http://schemas.microsoft.com/office/drawing/2014/main" id="{6423AA8D-EFED-5AB2-E1CB-FEE59BCF327A}"/>
              </a:ext>
            </a:extLst>
          </p:cNvPr>
          <p:cNvGrpSpPr/>
          <p:nvPr/>
        </p:nvGrpSpPr>
        <p:grpSpPr>
          <a:xfrm>
            <a:off x="773214" y="1310353"/>
            <a:ext cx="10645574" cy="5135061"/>
            <a:chOff x="313967" y="606091"/>
            <a:chExt cx="11564066" cy="5650330"/>
          </a:xfrm>
        </p:grpSpPr>
        <p:sp>
          <p:nvSpPr>
            <p:cNvPr id="24" name="Rectangle: Rounded Corners 23">
              <a:extLst>
                <a:ext uri="{FF2B5EF4-FFF2-40B4-BE49-F238E27FC236}">
                  <a16:creationId xmlns:a16="http://schemas.microsoft.com/office/drawing/2014/main" id="{65DAAF91-1037-4ECD-0EE7-60D7BE56DE88}"/>
                </a:ext>
              </a:extLst>
            </p:cNvPr>
            <p:cNvSpPr/>
            <p:nvPr/>
          </p:nvSpPr>
          <p:spPr>
            <a:xfrm>
              <a:off x="8470232" y="1550571"/>
              <a:ext cx="3176336" cy="1000486"/>
            </a:xfrm>
            <a:prstGeom prst="roundRect">
              <a:avLst/>
            </a:prstGeom>
            <a:solidFill>
              <a:srgbClr val="009DD9">
                <a:lumMod val="60000"/>
                <a:lumOff val="4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GRI 3 và Tiêu chuẩn ngành GRI</a:t>
              </a:r>
            </a:p>
          </p:txBody>
        </p:sp>
        <p:sp>
          <p:nvSpPr>
            <p:cNvPr id="25" name="Rectangle: Rounded Corners 24">
              <a:extLst>
                <a:ext uri="{FF2B5EF4-FFF2-40B4-BE49-F238E27FC236}">
                  <a16:creationId xmlns:a16="http://schemas.microsoft.com/office/drawing/2014/main" id="{6D7AC044-0C17-7BDF-581E-612B7596DDE5}"/>
                </a:ext>
              </a:extLst>
            </p:cNvPr>
            <p:cNvSpPr/>
            <p:nvPr/>
          </p:nvSpPr>
          <p:spPr>
            <a:xfrm>
              <a:off x="313967" y="4138863"/>
              <a:ext cx="2942580" cy="2117558"/>
            </a:xfrm>
            <a:prstGeom prst="roundRect">
              <a:avLst/>
            </a:prstGeom>
            <a:solidFill>
              <a:srgbClr val="009DD9">
                <a:lumMod val="60000"/>
                <a:lumOff val="4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l"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GRI 1:</a:t>
              </a:r>
            </a:p>
            <a:p>
              <a:pPr marL="285721" marR="0" lvl="0" indent="-285721" algn="l" defTabSz="914309"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Khái niệm chính</a:t>
              </a:r>
              <a:endParaRPr kumimoji="0" lang="en-US"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endParaRPr>
            </a:p>
            <a:p>
              <a:pPr marL="285721" marR="0" lvl="0" indent="-285721" algn="l" defTabSz="914309"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Nguyên tắc báo cáo</a:t>
              </a:r>
              <a:endParaRPr kumimoji="0" lang="en-US"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endParaRPr>
            </a:p>
            <a:p>
              <a:pPr marL="285721" marR="0" lvl="0" indent="-285721" algn="l" defTabSz="914309" rtl="0" eaLnBrk="1" fontAlgn="auto" latinLnBrk="0" hangingPunct="1">
                <a:lnSpc>
                  <a:spcPct val="100000"/>
                </a:lnSpc>
                <a:spcBef>
                  <a:spcPts val="0"/>
                </a:spcBef>
                <a:spcAft>
                  <a:spcPts val="0"/>
                </a:spcAft>
                <a:buClr>
                  <a:srgbClr val="000000"/>
                </a:buClr>
                <a:buSzTx/>
                <a:buFont typeface="Arial" panose="020B0604020202020204" pitchFamily="34" charset="0"/>
                <a:buChar char="•"/>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Theo yêu cầu</a:t>
              </a:r>
            </a:p>
          </p:txBody>
        </p:sp>
        <p:sp>
          <p:nvSpPr>
            <p:cNvPr id="26" name="Rectangle: Rounded Corners 25">
              <a:extLst>
                <a:ext uri="{FF2B5EF4-FFF2-40B4-BE49-F238E27FC236}">
                  <a16:creationId xmlns:a16="http://schemas.microsoft.com/office/drawing/2014/main" id="{6FB386FB-5CBB-7736-19D2-B7F476E5F01B}"/>
                </a:ext>
              </a:extLst>
            </p:cNvPr>
            <p:cNvSpPr/>
            <p:nvPr/>
          </p:nvSpPr>
          <p:spPr>
            <a:xfrm>
              <a:off x="2133599" y="606091"/>
              <a:ext cx="7924800" cy="653144"/>
            </a:xfrm>
            <a:prstGeom prst="roundRect">
              <a:avLst/>
            </a:prstGeom>
            <a:solidFill>
              <a:srgbClr val="7CCA62">
                <a:lumMod val="60000"/>
                <a:lumOff val="40000"/>
              </a:srgbClr>
            </a:solidFill>
            <a:ln w="9525" cap="flat" cmpd="sng" algn="ctr">
              <a:solidFill>
                <a:srgbClr val="7CCA62">
                  <a:shade val="95000"/>
                  <a:satMod val="105000"/>
                </a:srgbClr>
              </a:solidFill>
              <a:prstDash val="solid"/>
            </a:ln>
            <a:effectLst>
              <a:outerShdw blurRad="40000" dist="23000" dir="5400000" rotWithShape="0">
                <a:srgbClr val="000000">
                  <a:alpha val="35000"/>
                </a:srgbClr>
              </a:outerShdw>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2400" b="1" i="0" u="none" strike="noStrike" kern="0" cap="none" spc="0" normalizeH="0" baseline="0" noProof="0" dirty="0">
                  <a:ln>
                    <a:noFill/>
                  </a:ln>
                  <a:solidFill>
                    <a:srgbClr val="000000"/>
                  </a:solidFill>
                  <a:effectLst/>
                  <a:uLnTx/>
                  <a:uFillTx/>
                  <a:ea typeface="Cambria" panose="02040503050406030204" pitchFamily="18" charset="0"/>
                  <a:cs typeface="+mn-cs"/>
                  <a:sym typeface="Arial"/>
                </a:rPr>
                <a:t>BÁO CÁO THEO</a:t>
              </a:r>
              <a:r>
                <a:rPr kumimoji="0" lang="en-US" sz="2400" b="1" i="0" u="none" strike="noStrike" kern="0" cap="none" spc="0" normalizeH="0" baseline="0" noProof="0" dirty="0">
                  <a:ln>
                    <a:noFill/>
                  </a:ln>
                  <a:solidFill>
                    <a:srgbClr val="000000"/>
                  </a:solidFill>
                  <a:effectLst/>
                  <a:uLnTx/>
                  <a:uFillTx/>
                  <a:ea typeface="Cambria" panose="02040503050406030204" pitchFamily="18" charset="0"/>
                  <a:cs typeface="+mn-cs"/>
                  <a:sym typeface="Arial"/>
                </a:rPr>
                <a:t> KHUNG</a:t>
              </a:r>
              <a:r>
                <a:rPr kumimoji="0" lang="vi-VN" sz="2400" b="1" i="0" u="none" strike="noStrike" kern="0" cap="none" spc="0" normalizeH="0" baseline="0" noProof="0" dirty="0">
                  <a:ln>
                    <a:noFill/>
                  </a:ln>
                  <a:solidFill>
                    <a:srgbClr val="000000"/>
                  </a:solidFill>
                  <a:effectLst/>
                  <a:uLnTx/>
                  <a:uFillTx/>
                  <a:ea typeface="Cambria" panose="02040503050406030204" pitchFamily="18" charset="0"/>
                  <a:cs typeface="+mn-cs"/>
                  <a:sym typeface="Arial"/>
                </a:rPr>
                <a:t> </a:t>
              </a:r>
              <a:r>
                <a:rPr kumimoji="0" lang="en-US" sz="2400" b="1" i="0" u="none" strike="noStrike" kern="0" cap="none" spc="0" normalizeH="0" baseline="0" noProof="0" dirty="0">
                  <a:ln>
                    <a:noFill/>
                  </a:ln>
                  <a:solidFill>
                    <a:srgbClr val="000000"/>
                  </a:solidFill>
                  <a:effectLst/>
                  <a:uLnTx/>
                  <a:uFillTx/>
                  <a:ea typeface="Cambria" panose="02040503050406030204" pitchFamily="18" charset="0"/>
                  <a:cs typeface="+mn-cs"/>
                  <a:sym typeface="Arial"/>
                </a:rPr>
                <a:t>T</a:t>
              </a:r>
              <a:r>
                <a:rPr kumimoji="0" lang="vi-VN" sz="2400" b="1" i="0" u="none" strike="noStrike" kern="0" cap="none" spc="0" normalizeH="0" baseline="0" noProof="0" dirty="0">
                  <a:ln>
                    <a:noFill/>
                  </a:ln>
                  <a:solidFill>
                    <a:srgbClr val="000000"/>
                  </a:solidFill>
                  <a:effectLst/>
                  <a:uLnTx/>
                  <a:uFillTx/>
                  <a:ea typeface="Cambria" panose="02040503050406030204" pitchFamily="18" charset="0"/>
                  <a:cs typeface="+mn-cs"/>
                  <a:sym typeface="Arial"/>
                </a:rPr>
                <a:t>IÊU CHUẨN GRI</a:t>
              </a:r>
            </a:p>
          </p:txBody>
        </p:sp>
        <p:sp>
          <p:nvSpPr>
            <p:cNvPr id="27" name="Rectangle: Rounded Corners 26">
              <a:extLst>
                <a:ext uri="{FF2B5EF4-FFF2-40B4-BE49-F238E27FC236}">
                  <a16:creationId xmlns:a16="http://schemas.microsoft.com/office/drawing/2014/main" id="{80D7C58A-A176-F53E-E53B-A177BA438458}"/>
                </a:ext>
              </a:extLst>
            </p:cNvPr>
            <p:cNvSpPr/>
            <p:nvPr/>
          </p:nvSpPr>
          <p:spPr>
            <a:xfrm>
              <a:off x="522514" y="2791326"/>
              <a:ext cx="2525486" cy="1648899"/>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a:ln>
                    <a:noFill/>
                  </a:ln>
                  <a:solidFill>
                    <a:srgbClr val="000000"/>
                  </a:solidFill>
                  <a:effectLst/>
                  <a:uLnTx/>
                  <a:uFillTx/>
                  <a:ea typeface="Cambria" panose="02040503050406030204" pitchFamily="18" charset="0"/>
                  <a:cs typeface="+mn-cs"/>
                  <a:sym typeface="Arial"/>
                </a:rPr>
                <a:t>Hiểu hệ thống và các yếu tố chính của Tiêu chuẩn GRI</a:t>
              </a:r>
              <a:endPar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endParaRPr>
            </a:p>
          </p:txBody>
        </p:sp>
        <p:sp>
          <p:nvSpPr>
            <p:cNvPr id="28" name="Rectangle: Rounded Corners 27">
              <a:extLst>
                <a:ext uri="{FF2B5EF4-FFF2-40B4-BE49-F238E27FC236}">
                  <a16:creationId xmlns:a16="http://schemas.microsoft.com/office/drawing/2014/main" id="{2A726FC8-0894-89E5-B4D2-2BA5AB3BCF74}"/>
                </a:ext>
              </a:extLst>
            </p:cNvPr>
            <p:cNvSpPr/>
            <p:nvPr/>
          </p:nvSpPr>
          <p:spPr>
            <a:xfrm rot="16200000">
              <a:off x="2258929" y="3593702"/>
              <a:ext cx="3376290" cy="727626"/>
            </a:xfrm>
            <a:prstGeom prst="roundRect">
              <a:avLst/>
            </a:prstGeom>
            <a:solidFill>
              <a:srgbClr val="FFFFFF"/>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Áp dụng nguyên tắc báo cáo</a:t>
              </a:r>
            </a:p>
          </p:txBody>
        </p:sp>
        <p:sp>
          <p:nvSpPr>
            <p:cNvPr id="29" name="Rectangle: Rounded Corners 28">
              <a:extLst>
                <a:ext uri="{FF2B5EF4-FFF2-40B4-BE49-F238E27FC236}">
                  <a16:creationId xmlns:a16="http://schemas.microsoft.com/office/drawing/2014/main" id="{0549918C-6288-056B-DE43-5A2E21C76EFD}"/>
                </a:ext>
              </a:extLst>
            </p:cNvPr>
            <p:cNvSpPr/>
            <p:nvPr/>
          </p:nvSpPr>
          <p:spPr>
            <a:xfrm>
              <a:off x="4665525" y="1651907"/>
              <a:ext cx="3112167" cy="770021"/>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Xác định chủ đề</a:t>
              </a:r>
              <a:r>
                <a:rPr kumimoji="0" lang="en-US"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 </a:t>
              </a:r>
              <a:r>
                <a:rPr kumimoji="0" lang="en-US" sz="1400" b="0" i="0" u="none" strike="noStrike" kern="0" cap="none" spc="0" normalizeH="0" baseline="0" noProof="0" dirty="0" err="1">
                  <a:ln>
                    <a:noFill/>
                  </a:ln>
                  <a:solidFill>
                    <a:srgbClr val="000000"/>
                  </a:solidFill>
                  <a:effectLst/>
                  <a:uLnTx/>
                  <a:uFillTx/>
                  <a:ea typeface="Cambria" panose="02040503050406030204" pitchFamily="18" charset="0"/>
                  <a:cs typeface="+mn-cs"/>
                  <a:sym typeface="Arial"/>
                </a:rPr>
                <a:t>trọng</a:t>
              </a:r>
              <a:r>
                <a:rPr kumimoji="0" lang="en-US"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 </a:t>
              </a:r>
              <a:r>
                <a:rPr kumimoji="0" lang="en-US" sz="1400" b="0" i="0" u="none" strike="noStrike" kern="0" cap="none" spc="0" normalizeH="0" baseline="0" noProof="0" dirty="0" err="1">
                  <a:ln>
                    <a:noFill/>
                  </a:ln>
                  <a:solidFill>
                    <a:srgbClr val="000000"/>
                  </a:solidFill>
                  <a:effectLst/>
                  <a:uLnTx/>
                  <a:uFillTx/>
                  <a:ea typeface="Cambria" panose="02040503050406030204" pitchFamily="18" charset="0"/>
                  <a:cs typeface="+mn-cs"/>
                  <a:sym typeface="Arial"/>
                </a:rPr>
                <a:t>yếu</a:t>
              </a:r>
              <a:endPar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endParaRPr>
            </a:p>
          </p:txBody>
        </p:sp>
        <p:sp>
          <p:nvSpPr>
            <p:cNvPr id="30" name="Rectangle: Rounded Corners 29">
              <a:extLst>
                <a:ext uri="{FF2B5EF4-FFF2-40B4-BE49-F238E27FC236}">
                  <a16:creationId xmlns:a16="http://schemas.microsoft.com/office/drawing/2014/main" id="{9322B844-F3C0-5F4B-4203-E5981A1D9405}"/>
                </a:ext>
              </a:extLst>
            </p:cNvPr>
            <p:cNvSpPr/>
            <p:nvPr/>
          </p:nvSpPr>
          <p:spPr>
            <a:xfrm>
              <a:off x="4683286" y="2889250"/>
              <a:ext cx="3112167" cy="770021"/>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Thông tin báo cáo</a:t>
              </a:r>
            </a:p>
          </p:txBody>
        </p:sp>
        <p:sp>
          <p:nvSpPr>
            <p:cNvPr id="31" name="Rectangle: Rounded Corners 30">
              <a:extLst>
                <a:ext uri="{FF2B5EF4-FFF2-40B4-BE49-F238E27FC236}">
                  <a16:creationId xmlns:a16="http://schemas.microsoft.com/office/drawing/2014/main" id="{A9CE7BC9-A32D-7F59-FA90-4B83D4AC1030}"/>
                </a:ext>
              </a:extLst>
            </p:cNvPr>
            <p:cNvSpPr/>
            <p:nvPr/>
          </p:nvSpPr>
          <p:spPr>
            <a:xfrm>
              <a:off x="4667242" y="4167359"/>
              <a:ext cx="3144253" cy="770021"/>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Chuẩn bị chỉ mục nội dung GRI</a:t>
              </a:r>
            </a:p>
          </p:txBody>
        </p:sp>
        <p:sp>
          <p:nvSpPr>
            <p:cNvPr id="32" name="Rectangle: Rounded Corners 31">
              <a:extLst>
                <a:ext uri="{FF2B5EF4-FFF2-40B4-BE49-F238E27FC236}">
                  <a16:creationId xmlns:a16="http://schemas.microsoft.com/office/drawing/2014/main" id="{CC61FDF9-3B0B-E235-052A-66C5474952CD}"/>
                </a:ext>
              </a:extLst>
            </p:cNvPr>
            <p:cNvSpPr/>
            <p:nvPr/>
          </p:nvSpPr>
          <p:spPr>
            <a:xfrm>
              <a:off x="4657743" y="5445468"/>
              <a:ext cx="3144253" cy="770021"/>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Chuẩn bị tuyên bố sử dụng</a:t>
              </a:r>
            </a:p>
          </p:txBody>
        </p:sp>
        <p:sp>
          <p:nvSpPr>
            <p:cNvPr id="33" name="Rectangle: Rounded Corners 32">
              <a:extLst>
                <a:ext uri="{FF2B5EF4-FFF2-40B4-BE49-F238E27FC236}">
                  <a16:creationId xmlns:a16="http://schemas.microsoft.com/office/drawing/2014/main" id="{54768972-BDE3-2857-F75D-86B337E583AF}"/>
                </a:ext>
              </a:extLst>
            </p:cNvPr>
            <p:cNvSpPr/>
            <p:nvPr/>
          </p:nvSpPr>
          <p:spPr>
            <a:xfrm>
              <a:off x="9192584" y="4328659"/>
              <a:ext cx="2685449" cy="731967"/>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Công bố thông tin và chỉ mục nội dung GRI</a:t>
              </a:r>
            </a:p>
          </p:txBody>
        </p:sp>
        <p:sp>
          <p:nvSpPr>
            <p:cNvPr id="34" name="Rectangle: Rounded Corners 33">
              <a:extLst>
                <a:ext uri="{FF2B5EF4-FFF2-40B4-BE49-F238E27FC236}">
                  <a16:creationId xmlns:a16="http://schemas.microsoft.com/office/drawing/2014/main" id="{5B4ABC55-72EE-C051-A423-F6544374185B}"/>
                </a:ext>
              </a:extLst>
            </p:cNvPr>
            <p:cNvSpPr/>
            <p:nvPr/>
          </p:nvSpPr>
          <p:spPr>
            <a:xfrm>
              <a:off x="9176564" y="5486399"/>
              <a:ext cx="2685449" cy="770021"/>
            </a:xfrm>
            <a:prstGeom prst="roundRect">
              <a:avLst/>
            </a:prstGeom>
            <a:solidFill>
              <a:srgbClr val="009DD9">
                <a:lumMod val="40000"/>
                <a:lumOff val="60000"/>
              </a:srgbClr>
            </a:solidFill>
            <a:ln w="25400" cap="flat" cmpd="sng" algn="ctr">
              <a:solidFill>
                <a:srgbClr val="009DD9">
                  <a:lumMod val="75000"/>
                </a:srgbClr>
              </a:solidFill>
              <a:prstDash val="solid"/>
            </a:ln>
            <a:effectLst/>
          </p:spPr>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0" marR="0" lvl="0" indent="0" algn="ctr" defTabSz="914309" rtl="0" eaLnBrk="1" fontAlgn="auto" latinLnBrk="0" hangingPunct="1">
                <a:lnSpc>
                  <a:spcPct val="100000"/>
                </a:lnSpc>
                <a:spcBef>
                  <a:spcPts val="0"/>
                </a:spcBef>
                <a:spcAft>
                  <a:spcPts val="0"/>
                </a:spcAft>
                <a:buClr>
                  <a:srgbClr val="000000"/>
                </a:buClr>
                <a:buSzTx/>
                <a:buFont typeface="Arial"/>
                <a:buNone/>
                <a:tabLst/>
                <a:defRPr/>
              </a:pPr>
              <a:r>
                <a:rPr kumimoji="0" lang="vi-VN" sz="1400" b="0" i="0" u="none" strike="noStrike" kern="0" cap="none" spc="0" normalizeH="0" baseline="0" noProof="0" dirty="0">
                  <a:ln>
                    <a:noFill/>
                  </a:ln>
                  <a:solidFill>
                    <a:srgbClr val="000000"/>
                  </a:solidFill>
                  <a:effectLst/>
                  <a:uLnTx/>
                  <a:uFillTx/>
                  <a:ea typeface="Cambria" panose="02040503050406030204" pitchFamily="18" charset="0"/>
                  <a:cs typeface="+mn-cs"/>
                  <a:sym typeface="Arial"/>
                </a:rPr>
                <a:t>Thông báo cho GRI</a:t>
              </a:r>
            </a:p>
          </p:txBody>
        </p:sp>
        <p:cxnSp>
          <p:nvCxnSpPr>
            <p:cNvPr id="35" name="Connector: Elbow 34">
              <a:extLst>
                <a:ext uri="{FF2B5EF4-FFF2-40B4-BE49-F238E27FC236}">
                  <a16:creationId xmlns:a16="http://schemas.microsoft.com/office/drawing/2014/main" id="{9C7B1F75-43B0-FAA6-054F-D588802D1726}"/>
                </a:ext>
              </a:extLst>
            </p:cNvPr>
            <p:cNvCxnSpPr>
              <a:cxnSpLocks/>
              <a:stCxn id="28" idx="3"/>
              <a:endCxn id="29" idx="1"/>
            </p:cNvCxnSpPr>
            <p:nvPr/>
          </p:nvCxnSpPr>
          <p:spPr>
            <a:xfrm rot="5400000" flipH="1" flipV="1">
              <a:off x="4190073" y="1793919"/>
              <a:ext cx="232452" cy="718451"/>
            </a:xfrm>
            <a:prstGeom prst="bentConnector2">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36" name="Connector: Elbow 35">
              <a:extLst>
                <a:ext uri="{FF2B5EF4-FFF2-40B4-BE49-F238E27FC236}">
                  <a16:creationId xmlns:a16="http://schemas.microsoft.com/office/drawing/2014/main" id="{510FDDF8-545F-C3AD-FC09-0BF07C5C388E}"/>
                </a:ext>
              </a:extLst>
            </p:cNvPr>
            <p:cNvCxnSpPr>
              <a:cxnSpLocks/>
              <a:stCxn id="27" idx="0"/>
              <a:endCxn id="29" idx="0"/>
            </p:cNvCxnSpPr>
            <p:nvPr/>
          </p:nvCxnSpPr>
          <p:spPr>
            <a:xfrm rot="5400000" flipH="1" flipV="1">
              <a:off x="3433724" y="3442"/>
              <a:ext cx="1139419" cy="4436351"/>
            </a:xfrm>
            <a:prstGeom prst="bentConnector3">
              <a:avLst>
                <a:gd name="adj1" fmla="val 122076"/>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37" name="Connector: Elbow 36">
              <a:extLst>
                <a:ext uri="{FF2B5EF4-FFF2-40B4-BE49-F238E27FC236}">
                  <a16:creationId xmlns:a16="http://schemas.microsoft.com/office/drawing/2014/main" id="{C724D484-0FD6-919D-E665-3ED093601398}"/>
                </a:ext>
              </a:extLst>
            </p:cNvPr>
            <p:cNvCxnSpPr>
              <a:cxnSpLocks/>
              <a:endCxn id="32" idx="1"/>
            </p:cNvCxnSpPr>
            <p:nvPr/>
          </p:nvCxnSpPr>
          <p:spPr>
            <a:xfrm>
              <a:off x="3961262" y="5645662"/>
              <a:ext cx="696481" cy="184818"/>
            </a:xfrm>
            <a:prstGeom prst="bentConnector3">
              <a:avLst>
                <a:gd name="adj1" fmla="val 5258"/>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38" name="Straight Arrow Connector 37">
              <a:extLst>
                <a:ext uri="{FF2B5EF4-FFF2-40B4-BE49-F238E27FC236}">
                  <a16:creationId xmlns:a16="http://schemas.microsoft.com/office/drawing/2014/main" id="{F17BA88D-AB28-5A02-3A1A-16BA67698C8D}"/>
                </a:ext>
              </a:extLst>
            </p:cNvPr>
            <p:cNvCxnSpPr>
              <a:stCxn id="29" idx="2"/>
            </p:cNvCxnSpPr>
            <p:nvPr/>
          </p:nvCxnSpPr>
          <p:spPr>
            <a:xfrm flipH="1">
              <a:off x="6221608" y="2421928"/>
              <a:ext cx="1" cy="467322"/>
            </a:xfrm>
            <a:prstGeom prst="straightConnector1">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39" name="Straight Arrow Connector 38">
              <a:extLst>
                <a:ext uri="{FF2B5EF4-FFF2-40B4-BE49-F238E27FC236}">
                  <a16:creationId xmlns:a16="http://schemas.microsoft.com/office/drawing/2014/main" id="{71064896-D4BA-AA72-587D-6A7311FC82BE}"/>
                </a:ext>
              </a:extLst>
            </p:cNvPr>
            <p:cNvCxnSpPr>
              <a:stCxn id="30" idx="2"/>
            </p:cNvCxnSpPr>
            <p:nvPr/>
          </p:nvCxnSpPr>
          <p:spPr>
            <a:xfrm flipH="1">
              <a:off x="6239369" y="3659271"/>
              <a:ext cx="1" cy="518126"/>
            </a:xfrm>
            <a:prstGeom prst="straightConnector1">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40" name="Straight Arrow Connector 39">
              <a:extLst>
                <a:ext uri="{FF2B5EF4-FFF2-40B4-BE49-F238E27FC236}">
                  <a16:creationId xmlns:a16="http://schemas.microsoft.com/office/drawing/2014/main" id="{A95B514B-A713-0293-23E2-4B8D7D0820E4}"/>
                </a:ext>
              </a:extLst>
            </p:cNvPr>
            <p:cNvCxnSpPr>
              <a:cxnSpLocks/>
              <a:stCxn id="31" idx="2"/>
              <a:endCxn id="32" idx="0"/>
            </p:cNvCxnSpPr>
            <p:nvPr/>
          </p:nvCxnSpPr>
          <p:spPr>
            <a:xfrm flipH="1">
              <a:off x="6229870" y="4937380"/>
              <a:ext cx="9498" cy="508089"/>
            </a:xfrm>
            <a:prstGeom prst="straightConnector1">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41" name="Connector: Elbow 40">
              <a:extLst>
                <a:ext uri="{FF2B5EF4-FFF2-40B4-BE49-F238E27FC236}">
                  <a16:creationId xmlns:a16="http://schemas.microsoft.com/office/drawing/2014/main" id="{8AA1D0AF-F904-E79F-CECA-06F022A6EB3C}"/>
                </a:ext>
              </a:extLst>
            </p:cNvPr>
            <p:cNvCxnSpPr>
              <a:cxnSpLocks/>
              <a:stCxn id="32" idx="2"/>
              <a:endCxn id="33" idx="1"/>
            </p:cNvCxnSpPr>
            <p:nvPr/>
          </p:nvCxnSpPr>
          <p:spPr>
            <a:xfrm rot="5400000" flipH="1" flipV="1">
              <a:off x="6950803" y="3973710"/>
              <a:ext cx="1520846" cy="2962714"/>
            </a:xfrm>
            <a:prstGeom prst="bentConnector4">
              <a:avLst>
                <a:gd name="adj1" fmla="val -16539"/>
                <a:gd name="adj2" fmla="val 76532"/>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cxnSp>
          <p:nvCxnSpPr>
            <p:cNvPr id="42" name="Straight Arrow Connector 41">
              <a:extLst>
                <a:ext uri="{FF2B5EF4-FFF2-40B4-BE49-F238E27FC236}">
                  <a16:creationId xmlns:a16="http://schemas.microsoft.com/office/drawing/2014/main" id="{4D2F90FD-9349-D254-52FD-049153CF8CB5}"/>
                </a:ext>
              </a:extLst>
            </p:cNvPr>
            <p:cNvCxnSpPr>
              <a:cxnSpLocks/>
              <a:stCxn id="33" idx="2"/>
              <a:endCxn id="34" idx="0"/>
            </p:cNvCxnSpPr>
            <p:nvPr/>
          </p:nvCxnSpPr>
          <p:spPr>
            <a:xfrm flipH="1">
              <a:off x="10519289" y="5060626"/>
              <a:ext cx="16020" cy="425773"/>
            </a:xfrm>
            <a:prstGeom prst="straightConnector1">
              <a:avLst/>
            </a:prstGeom>
            <a:noFill/>
            <a:ln w="25400" cap="flat" cmpd="sng" algn="ctr">
              <a:solidFill>
                <a:srgbClr val="009DD9">
                  <a:lumMod val="75000"/>
                </a:srgbClr>
              </a:solidFill>
              <a:prstDash val="solid"/>
              <a:tailEnd type="triangle"/>
            </a:ln>
            <a:effectLst>
              <a:outerShdw blurRad="40000" dist="20000" dir="5400000" rotWithShape="0">
                <a:srgbClr val="000000">
                  <a:alpha val="38000"/>
                </a:srgbClr>
              </a:outerShdw>
            </a:effectLst>
          </p:spPr>
        </p:cxnSp>
      </p:grpSp>
    </p:spTree>
    <p:extLst>
      <p:ext uri="{BB962C8B-B14F-4D97-AF65-F5344CB8AC3E}">
        <p14:creationId xmlns:p14="http://schemas.microsoft.com/office/powerpoint/2010/main" val="37524921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2D501C-E0AD-7768-FC41-59195C7FE0B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BA8B930-8927-C751-45D6-FEB0BD93F32C}"/>
              </a:ext>
            </a:extLst>
          </p:cNvPr>
          <p:cNvSpPr txBox="1">
            <a:spLocks/>
          </p:cNvSpPr>
          <p:nvPr/>
        </p:nvSpPr>
        <p:spPr>
          <a:xfrm>
            <a:off x="8877087" y="1225514"/>
            <a:ext cx="2558700" cy="1650690"/>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Arial" panose="020B0604020202020204" pitchFamily="34" charset="0"/>
                <a:ea typeface="Cambria"/>
                <a:cs typeface="Arial" panose="020B0604020202020204" pitchFamily="34" charset="0"/>
                <a:sym typeface="Cambria"/>
              </a:rPr>
              <a:t>XÁC ĐỊNH CHỦ ĐỀ TRỌNG YẾU</a:t>
            </a:r>
            <a:endParaRPr lang="en-US" sz="3200" kern="0" dirty="0">
              <a:latin typeface="Arial" panose="020B0604020202020204" pitchFamily="34" charset="0"/>
              <a:ea typeface="Cambria"/>
              <a:cs typeface="Arial" panose="020B0604020202020204" pitchFamily="34" charset="0"/>
              <a:sym typeface="Cambria"/>
            </a:endParaRPr>
          </a:p>
        </p:txBody>
      </p:sp>
      <p:pic>
        <p:nvPicPr>
          <p:cNvPr id="2" name="Picture 1" descr="A diagram of a company's company's company's company's company's company's company's company's company's company's company's company'&#10;&#10;Description automatically generated with low confidence">
            <a:extLst>
              <a:ext uri="{FF2B5EF4-FFF2-40B4-BE49-F238E27FC236}">
                <a16:creationId xmlns:a16="http://schemas.microsoft.com/office/drawing/2014/main" id="{254C435B-963F-774B-9120-F8FCC27F06D8}"/>
              </a:ext>
            </a:extLst>
          </p:cNvPr>
          <p:cNvPicPr>
            <a:picLocks noChangeAspect="1"/>
          </p:cNvPicPr>
          <p:nvPr/>
        </p:nvPicPr>
        <p:blipFill rotWithShape="1">
          <a:blip r:embed="rId3">
            <a:extLst>
              <a:ext uri="{28A0092B-C50C-407E-A947-70E740481C1C}">
                <a14:useLocalDpi xmlns:a14="http://schemas.microsoft.com/office/drawing/2010/main" val="0"/>
              </a:ext>
            </a:extLst>
          </a:blip>
          <a:srcRect l="1448"/>
          <a:stretch/>
        </p:blipFill>
        <p:spPr>
          <a:xfrm>
            <a:off x="114744" y="1289686"/>
            <a:ext cx="8762344" cy="5529188"/>
          </a:xfrm>
          <a:prstGeom prst="rect">
            <a:avLst/>
          </a:prstGeom>
        </p:spPr>
      </p:pic>
      <p:sp>
        <p:nvSpPr>
          <p:cNvPr id="4" name="TextBox 2">
            <a:extLst>
              <a:ext uri="{FF2B5EF4-FFF2-40B4-BE49-F238E27FC236}">
                <a16:creationId xmlns:a16="http://schemas.microsoft.com/office/drawing/2014/main" id="{5CE4F42D-3B0A-C6AD-B9A2-B8294F83F3D0}"/>
              </a:ext>
            </a:extLst>
          </p:cNvPr>
          <p:cNvSpPr txBox="1"/>
          <p:nvPr/>
        </p:nvSpPr>
        <p:spPr>
          <a:xfrm>
            <a:off x="8819684" y="3238420"/>
            <a:ext cx="2673506" cy="2246769"/>
          </a:xfrm>
          <a:prstGeom prst="rect">
            <a:avLst/>
          </a:prstGeom>
          <a:noFill/>
        </p:spPr>
        <p:txBody>
          <a:bodyPr wrap="square" rtlCol="0">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defTabSz="914309">
              <a:defRPr/>
            </a:pPr>
            <a:r>
              <a:rPr lang="en-US" sz="1400" dirty="0">
                <a:solidFill>
                  <a:srgbClr val="F7D37B"/>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Sức</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khỏe</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&amp; An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toàn</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của</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Nhân</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viên</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a:p>
            <a:pPr algn="just" defTabSz="914309">
              <a:defRPr/>
            </a:pPr>
            <a:r>
              <a:rPr lang="en-US" sz="1400" dirty="0">
                <a:solidFill>
                  <a:srgbClr val="869EAB"/>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a:t>
            </a:r>
            <a:r>
              <a:rPr lang="en-US" sz="1400" dirty="0">
                <a:solidFill>
                  <a:srgbClr val="F7D37B"/>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vi-VN"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Chiến lược và giao tiếp liên chức năng</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a:p>
            <a:pPr algn="just" defTabSz="914309">
              <a:defRPr/>
            </a:pPr>
            <a:r>
              <a:rPr lang="en-US" sz="1400" dirty="0">
                <a:solidFill>
                  <a:srgbClr val="696E9F"/>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a:t>
            </a:r>
            <a:r>
              <a:rPr lang="en-US" sz="1400" dirty="0">
                <a:solidFill>
                  <a:srgbClr val="F7D37B"/>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Đa</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dạng</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&amp;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hòa</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nhập</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a:p>
            <a:pPr algn="just" defTabSz="914309">
              <a:defRPr/>
            </a:pPr>
            <a:r>
              <a:rPr lang="en-US" sz="1400" dirty="0">
                <a:solidFill>
                  <a:srgbClr val="C36238"/>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a:t>
            </a:r>
            <a:r>
              <a:rPr lang="en-US" sz="1400" dirty="0">
                <a:solidFill>
                  <a:srgbClr val="F7D37B"/>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vi-VN"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Chủ động xác định các cơ hội thực hiện công trình</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a:p>
            <a:pPr algn="just" defTabSz="914309">
              <a:defRPr/>
            </a:pPr>
            <a:r>
              <a:rPr lang="en-US" sz="1400" dirty="0">
                <a:solidFill>
                  <a:srgbClr val="5D6F74"/>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a:t>
            </a:r>
            <a:r>
              <a:rPr lang="en-US" sz="1400" dirty="0">
                <a:solidFill>
                  <a:srgbClr val="F7D37B"/>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Chủ</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động</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nhận</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diện</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rủi</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ro</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&amp;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lập</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kế</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hoạch</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đối</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phó</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rủi</a:t>
            </a:r>
            <a:r>
              <a:rPr lang="en-US"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en-US" sz="1400" dirty="0" err="1">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ro</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a:p>
            <a:pPr algn="just" defTabSz="914309">
              <a:defRPr/>
            </a:pPr>
            <a:r>
              <a:rPr lang="en-US" sz="1400" dirty="0">
                <a:solidFill>
                  <a:srgbClr val="859F9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a:t>
            </a:r>
            <a:r>
              <a:rPr lang="en-US" sz="1400" dirty="0">
                <a:solidFill>
                  <a:srgbClr val="F7D37B"/>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vi-VN" sz="1400" dirty="0">
                <a:solidFill>
                  <a:srgbClr val="333333"/>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Liên kết chỉ tiêu &amp; thị trường</a:t>
            </a:r>
            <a:endParaRPr lang="vi-VN" sz="1400" dirty="0">
              <a:solidFill>
                <a:srgbClr val="333333"/>
              </a:solidFill>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28539593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D49AEF-89BA-F5A0-4A64-4FEE56EBB66F}"/>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B3424E3C-7EDE-4D32-C2FE-00129CD33983}"/>
              </a:ext>
            </a:extLst>
          </p:cNvPr>
          <p:cNvSpPr txBox="1">
            <a:spLocks/>
          </p:cNvSpPr>
          <p:nvPr/>
        </p:nvSpPr>
        <p:spPr>
          <a:xfrm>
            <a:off x="941166" y="1059261"/>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Arial" panose="020B0604020202020204" pitchFamily="34" charset="0"/>
                <a:ea typeface="Cambria"/>
                <a:cs typeface="Arial" panose="020B0604020202020204" pitchFamily="34" charset="0"/>
                <a:sym typeface="Cambria"/>
              </a:rPr>
              <a:t>CÁC MODULE CỦA GRI</a:t>
            </a:r>
            <a:endParaRPr lang="en-US" sz="3200" kern="0" dirty="0">
              <a:latin typeface="Arial" panose="020B0604020202020204" pitchFamily="34" charset="0"/>
              <a:ea typeface="Cambria"/>
              <a:cs typeface="Arial" panose="020B0604020202020204" pitchFamily="34" charset="0"/>
              <a:sym typeface="Cambria"/>
            </a:endParaRPr>
          </a:p>
        </p:txBody>
      </p:sp>
      <p:grpSp>
        <p:nvGrpSpPr>
          <p:cNvPr id="2" name="Group 1">
            <a:extLst>
              <a:ext uri="{FF2B5EF4-FFF2-40B4-BE49-F238E27FC236}">
                <a16:creationId xmlns:a16="http://schemas.microsoft.com/office/drawing/2014/main" id="{CA5CA50E-9F6C-5B38-7185-62B687D34694}"/>
              </a:ext>
            </a:extLst>
          </p:cNvPr>
          <p:cNvGrpSpPr/>
          <p:nvPr/>
        </p:nvGrpSpPr>
        <p:grpSpPr>
          <a:xfrm>
            <a:off x="2166470" y="1733231"/>
            <a:ext cx="3346488" cy="1854070"/>
            <a:chOff x="1296193" y="1905000"/>
            <a:chExt cx="1981201" cy="2286000"/>
          </a:xfrm>
        </p:grpSpPr>
        <p:sp>
          <p:nvSpPr>
            <p:cNvPr id="13" name="Rectangle: Rounded Corners 12">
              <a:extLst>
                <a:ext uri="{FF2B5EF4-FFF2-40B4-BE49-F238E27FC236}">
                  <a16:creationId xmlns:a16="http://schemas.microsoft.com/office/drawing/2014/main" id="{DA64E53C-EBC9-1A02-B330-CA4AAA364953}"/>
                </a:ext>
              </a:extLst>
            </p:cNvPr>
            <p:cNvSpPr/>
            <p:nvPr/>
          </p:nvSpPr>
          <p:spPr>
            <a:xfrm>
              <a:off x="1296193" y="1905000"/>
              <a:ext cx="1981200" cy="2286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defTabSz="914309">
                <a:lnSpc>
                  <a:spcPct val="150000"/>
                </a:lnSpc>
                <a:defRPr/>
              </a:pPr>
              <a:endParaRPr lang="en-US"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lnSpc>
                  <a:spcPct val="150000"/>
                </a:lnSpc>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1_ Foundation 2021 </a:t>
              </a:r>
            </a:p>
            <a:p>
              <a:pPr marL="165083" indent="-165083" defTabSz="914309">
                <a:lnSpc>
                  <a:spcPct val="150000"/>
                </a:lnSpc>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2_ General Disclosures 2021 </a:t>
              </a:r>
            </a:p>
            <a:p>
              <a:pPr marL="165083" indent="-165083" defTabSz="914309">
                <a:lnSpc>
                  <a:spcPct val="150000"/>
                </a:lnSpc>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3_ Material Topics 2021 </a:t>
              </a:r>
            </a:p>
            <a:p>
              <a:pPr marL="165083" indent="-165083" defTabSz="914309">
                <a:lnSpc>
                  <a:spcPct val="150000"/>
                </a:lnSpc>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Standards Glossary 2022 </a:t>
              </a:r>
            </a:p>
          </p:txBody>
        </p:sp>
        <p:sp>
          <p:nvSpPr>
            <p:cNvPr id="14" name="Rectangle: Rounded Corners 13">
              <a:extLst>
                <a:ext uri="{FF2B5EF4-FFF2-40B4-BE49-F238E27FC236}">
                  <a16:creationId xmlns:a16="http://schemas.microsoft.com/office/drawing/2014/main" id="{A08317E0-5EDB-CE64-0772-03AD3C663691}"/>
                </a:ext>
              </a:extLst>
            </p:cNvPr>
            <p:cNvSpPr/>
            <p:nvPr/>
          </p:nvSpPr>
          <p:spPr>
            <a:xfrm>
              <a:off x="1296194" y="1905000"/>
              <a:ext cx="1981200" cy="38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b="1" dirty="0" err="1">
                  <a:solidFill>
                    <a:prstClr val="white"/>
                  </a:solidFill>
                  <a:latin typeface="Arial" panose="020B0604020202020204" pitchFamily="34" charset="0"/>
                  <a:ea typeface="Cambria" panose="02040503050406030204" pitchFamily="18" charset="0"/>
                  <a:cs typeface="Arial" panose="020B0604020202020204" pitchFamily="34" charset="0"/>
                </a:rPr>
                <a:t>Tất</a:t>
              </a: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b="1" dirty="0" err="1">
                  <a:solidFill>
                    <a:prstClr val="white"/>
                  </a:solidFill>
                  <a:latin typeface="Arial" panose="020B0604020202020204" pitchFamily="34" charset="0"/>
                  <a:ea typeface="Cambria" panose="02040503050406030204" pitchFamily="18" charset="0"/>
                  <a:cs typeface="Arial" panose="020B0604020202020204" pitchFamily="34" charset="0"/>
                </a:rPr>
                <a:t>cả</a:t>
              </a:r>
              <a:endParaRPr lang="en-US"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4" name="Group 3">
            <a:extLst>
              <a:ext uri="{FF2B5EF4-FFF2-40B4-BE49-F238E27FC236}">
                <a16:creationId xmlns:a16="http://schemas.microsoft.com/office/drawing/2014/main" id="{15D02B63-9184-529D-624E-A31FE9793692}"/>
              </a:ext>
            </a:extLst>
          </p:cNvPr>
          <p:cNvGrpSpPr/>
          <p:nvPr/>
        </p:nvGrpSpPr>
        <p:grpSpPr>
          <a:xfrm>
            <a:off x="6661684" y="1692014"/>
            <a:ext cx="3346488" cy="1854070"/>
            <a:chOff x="1296193" y="1905000"/>
            <a:chExt cx="1981201" cy="1981200"/>
          </a:xfrm>
        </p:grpSpPr>
        <p:sp>
          <p:nvSpPr>
            <p:cNvPr id="11" name="Rectangle: Rounded Corners 10">
              <a:extLst>
                <a:ext uri="{FF2B5EF4-FFF2-40B4-BE49-F238E27FC236}">
                  <a16:creationId xmlns:a16="http://schemas.microsoft.com/office/drawing/2014/main" id="{C3A21D9D-4C98-94BF-6232-C1D390FCB0E3}"/>
                </a:ext>
              </a:extLst>
            </p:cNvPr>
            <p:cNvSpPr/>
            <p:nvPr/>
          </p:nvSpPr>
          <p:spPr>
            <a:xfrm>
              <a:off x="1296193" y="1905000"/>
              <a:ext cx="1981200" cy="19812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defTabSz="914309">
                <a:defRPr/>
              </a:pPr>
              <a:endParaRPr lang="en-US"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defTabSz="914309">
                <a:defRPr/>
              </a:pPr>
              <a:endParaRPr lang="en-US"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11_ Oil and Gas Sector 2021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12_ Coal Sector 2022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13_ Agriculture Aquaculture and Fishing Sectors 2022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14_ Mining Sector 2024 </a:t>
              </a:r>
            </a:p>
          </p:txBody>
        </p:sp>
        <p:sp>
          <p:nvSpPr>
            <p:cNvPr id="12" name="Rectangle: Rounded Corners 11">
              <a:extLst>
                <a:ext uri="{FF2B5EF4-FFF2-40B4-BE49-F238E27FC236}">
                  <a16:creationId xmlns:a16="http://schemas.microsoft.com/office/drawing/2014/main" id="{8CFBA84E-74D9-0211-A027-5E63FD8CD315}"/>
                </a:ext>
              </a:extLst>
            </p:cNvPr>
            <p:cNvSpPr/>
            <p:nvPr/>
          </p:nvSpPr>
          <p:spPr>
            <a:xfrm>
              <a:off x="1296194" y="1905000"/>
              <a:ext cx="1981200" cy="38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b="1" dirty="0" err="1">
                  <a:solidFill>
                    <a:prstClr val="white"/>
                  </a:solidFill>
                  <a:latin typeface="Arial" panose="020B0604020202020204" pitchFamily="34" charset="0"/>
                  <a:ea typeface="Cambria" panose="02040503050406030204" pitchFamily="18" charset="0"/>
                  <a:cs typeface="Arial" panose="020B0604020202020204" pitchFamily="34" charset="0"/>
                </a:rPr>
                <a:t>Ngành</a:t>
              </a:r>
              <a:endParaRPr lang="en-US"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5" name="Group 4">
            <a:extLst>
              <a:ext uri="{FF2B5EF4-FFF2-40B4-BE49-F238E27FC236}">
                <a16:creationId xmlns:a16="http://schemas.microsoft.com/office/drawing/2014/main" id="{9CBF594A-B745-D658-F95A-F2B9552C5422}"/>
              </a:ext>
            </a:extLst>
          </p:cNvPr>
          <p:cNvGrpSpPr/>
          <p:nvPr/>
        </p:nvGrpSpPr>
        <p:grpSpPr>
          <a:xfrm>
            <a:off x="1399397" y="3809784"/>
            <a:ext cx="4366143" cy="2985479"/>
            <a:chOff x="1296193" y="1905000"/>
            <a:chExt cx="1981201" cy="2635274"/>
          </a:xfrm>
        </p:grpSpPr>
        <p:sp>
          <p:nvSpPr>
            <p:cNvPr id="9" name="Rectangle: Rounded Corners 8">
              <a:extLst>
                <a:ext uri="{FF2B5EF4-FFF2-40B4-BE49-F238E27FC236}">
                  <a16:creationId xmlns:a16="http://schemas.microsoft.com/office/drawing/2014/main" id="{A97F93B5-2A0F-1469-C834-796E875D8A07}"/>
                </a:ext>
              </a:extLst>
            </p:cNvPr>
            <p:cNvSpPr/>
            <p:nvPr/>
          </p:nvSpPr>
          <p:spPr>
            <a:xfrm>
              <a:off x="1296193" y="1905000"/>
              <a:ext cx="1981200" cy="263527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defTabSz="914309">
                <a:defRPr/>
              </a:pPr>
              <a:endParaRPr lang="en-US"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205_ Anti-corruption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206_ Anti-competitive Behavior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411_ Rights of Indigenous Peoples 2016</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413_ Local Communities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415_ Public Policy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417_ Marketing and Labeling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418_ Customer Privacy 2016 </a:t>
              </a:r>
            </a:p>
          </p:txBody>
        </p:sp>
        <p:sp>
          <p:nvSpPr>
            <p:cNvPr id="10" name="Rectangle: Rounded Corners 9">
              <a:extLst>
                <a:ext uri="{FF2B5EF4-FFF2-40B4-BE49-F238E27FC236}">
                  <a16:creationId xmlns:a16="http://schemas.microsoft.com/office/drawing/2014/main" id="{C5471B1A-2E0D-ABC0-9D1F-E462D96332EA}"/>
                </a:ext>
              </a:extLst>
            </p:cNvPr>
            <p:cNvSpPr/>
            <p:nvPr/>
          </p:nvSpPr>
          <p:spPr>
            <a:xfrm>
              <a:off x="1296194" y="1905000"/>
              <a:ext cx="1981200" cy="38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b="1" dirty="0" err="1">
                  <a:solidFill>
                    <a:prstClr val="white"/>
                  </a:solidFill>
                  <a:latin typeface="Arial" panose="020B0604020202020204" pitchFamily="34" charset="0"/>
                  <a:ea typeface="Cambria" panose="02040503050406030204" pitchFamily="18" charset="0"/>
                  <a:cs typeface="Arial" panose="020B0604020202020204" pitchFamily="34" charset="0"/>
                </a:rPr>
                <a:t>Đạo</a:t>
              </a: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b="1" dirty="0" err="1">
                  <a:solidFill>
                    <a:prstClr val="white"/>
                  </a:solidFill>
                  <a:latin typeface="Arial" panose="020B0604020202020204" pitchFamily="34" charset="0"/>
                  <a:ea typeface="Cambria" panose="02040503050406030204" pitchFamily="18" charset="0"/>
                  <a:cs typeface="Arial" panose="020B0604020202020204" pitchFamily="34" charset="0"/>
                </a:rPr>
                <a:t>đức</a:t>
              </a: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b="1" dirty="0" err="1">
                  <a:solidFill>
                    <a:prstClr val="white"/>
                  </a:solidFill>
                  <a:latin typeface="Arial" panose="020B0604020202020204" pitchFamily="34" charset="0"/>
                  <a:ea typeface="Cambria" panose="02040503050406030204" pitchFamily="18" charset="0"/>
                  <a:cs typeface="Arial" panose="020B0604020202020204" pitchFamily="34" charset="0"/>
                </a:rPr>
                <a:t>kinh</a:t>
              </a: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b="1" dirty="0" err="1">
                  <a:solidFill>
                    <a:prstClr val="white"/>
                  </a:solidFill>
                  <a:latin typeface="Arial" panose="020B0604020202020204" pitchFamily="34" charset="0"/>
                  <a:ea typeface="Cambria" panose="02040503050406030204" pitchFamily="18" charset="0"/>
                  <a:cs typeface="Arial" panose="020B0604020202020204" pitchFamily="34" charset="0"/>
                </a:rPr>
                <a:t>doanh</a:t>
              </a:r>
              <a:endParaRPr lang="en-US"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6" name="Group 5">
            <a:extLst>
              <a:ext uri="{FF2B5EF4-FFF2-40B4-BE49-F238E27FC236}">
                <a16:creationId xmlns:a16="http://schemas.microsoft.com/office/drawing/2014/main" id="{733E213E-05F5-7533-F18F-AAF3DA43BA5E}"/>
              </a:ext>
            </a:extLst>
          </p:cNvPr>
          <p:cNvGrpSpPr/>
          <p:nvPr/>
        </p:nvGrpSpPr>
        <p:grpSpPr>
          <a:xfrm>
            <a:off x="6426461" y="3809784"/>
            <a:ext cx="4366143" cy="2985479"/>
            <a:chOff x="1296193" y="1905000"/>
            <a:chExt cx="1981201" cy="2635274"/>
          </a:xfrm>
        </p:grpSpPr>
        <p:sp>
          <p:nvSpPr>
            <p:cNvPr id="7" name="Rectangle: Rounded Corners 6">
              <a:extLst>
                <a:ext uri="{FF2B5EF4-FFF2-40B4-BE49-F238E27FC236}">
                  <a16:creationId xmlns:a16="http://schemas.microsoft.com/office/drawing/2014/main" id="{5FF5F2DE-AE88-15E2-0DB0-AB4E5E3583B4}"/>
                </a:ext>
              </a:extLst>
            </p:cNvPr>
            <p:cNvSpPr/>
            <p:nvPr/>
          </p:nvSpPr>
          <p:spPr>
            <a:xfrm>
              <a:off x="1296193" y="1905000"/>
              <a:ext cx="1981200" cy="263527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165083" indent="-165083" defTabSz="914309">
                <a:buFont typeface="Arial" panose="020B0604020202020204" pitchFamily="34" charset="0"/>
                <a:buChar char="•"/>
                <a:defRPr/>
              </a:pPr>
              <a:endParaRPr lang="en-US"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defTabSz="914309">
                <a:defRPr/>
              </a:pPr>
              <a:endParaRPr lang="en-US"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101_ Biodiversity 2024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301_ Materials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302_ Energy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303_ Water and Effluents 2018</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304_ Biodiversity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305_ Emissions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306_ Effluents and Waste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306_ Waste 2020 </a:t>
              </a:r>
            </a:p>
            <a:p>
              <a:pPr marL="165083" indent="-165083" defTabSz="914309">
                <a:buFont typeface="Arial" panose="020B0604020202020204" pitchFamily="34" charset="0"/>
                <a:buChar char="•"/>
                <a:defRPr/>
              </a:pPr>
              <a:r>
                <a:rPr lang="fr-FR" sz="1600" dirty="0">
                  <a:solidFill>
                    <a:srgbClr val="00003C"/>
                  </a:solidFill>
                  <a:latin typeface="Arial" panose="020B0604020202020204" pitchFamily="34" charset="0"/>
                  <a:ea typeface="Cambria" panose="02040503050406030204" pitchFamily="18" charset="0"/>
                  <a:cs typeface="Arial" panose="020B0604020202020204" pitchFamily="34" charset="0"/>
                </a:rPr>
                <a:t>GRI 308_ Supplier </a:t>
              </a:r>
              <a:r>
                <a:rPr lang="fr-FR" sz="1600" dirty="0" err="1">
                  <a:solidFill>
                    <a:srgbClr val="00003C"/>
                  </a:solidFill>
                  <a:latin typeface="Arial" panose="020B0604020202020204" pitchFamily="34" charset="0"/>
                  <a:ea typeface="Cambria" panose="02040503050406030204" pitchFamily="18" charset="0"/>
                  <a:cs typeface="Arial" panose="020B0604020202020204" pitchFamily="34" charset="0"/>
                </a:rPr>
                <a:t>Environmental</a:t>
              </a:r>
              <a:r>
                <a:rPr lang="fr-FR" sz="1600" dirty="0">
                  <a:solidFill>
                    <a:srgbClr val="00003C"/>
                  </a:solidFill>
                  <a:latin typeface="Arial" panose="020B0604020202020204" pitchFamily="34" charset="0"/>
                  <a:ea typeface="Cambria" panose="02040503050406030204" pitchFamily="18" charset="0"/>
                  <a:cs typeface="Arial" panose="020B0604020202020204" pitchFamily="34" charset="0"/>
                </a:rPr>
                <a:t> </a:t>
              </a:r>
              <a:r>
                <a:rPr lang="fr-FR" sz="1600" dirty="0" err="1">
                  <a:solidFill>
                    <a:srgbClr val="00003C"/>
                  </a:solidFill>
                  <a:latin typeface="Arial" panose="020B0604020202020204" pitchFamily="34" charset="0"/>
                  <a:ea typeface="Cambria" panose="02040503050406030204" pitchFamily="18" charset="0"/>
                  <a:cs typeface="Arial" panose="020B0604020202020204" pitchFamily="34" charset="0"/>
                </a:rPr>
                <a:t>Assessment</a:t>
              </a:r>
              <a:r>
                <a:rPr lang="fr-FR" sz="1600" dirty="0">
                  <a:solidFill>
                    <a:srgbClr val="00003C"/>
                  </a:solidFill>
                  <a:latin typeface="Arial" panose="020B0604020202020204" pitchFamily="34" charset="0"/>
                  <a:ea typeface="Cambria" panose="02040503050406030204" pitchFamily="18" charset="0"/>
                  <a:cs typeface="Arial" panose="020B0604020202020204" pitchFamily="34" charset="0"/>
                </a:rPr>
                <a:t> 2016 </a:t>
              </a:r>
              <a:endParaRPr lang="en-US"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p:txBody>
        </p:sp>
        <p:sp>
          <p:nvSpPr>
            <p:cNvPr id="8" name="Rectangle: Rounded Corners 7">
              <a:extLst>
                <a:ext uri="{FF2B5EF4-FFF2-40B4-BE49-F238E27FC236}">
                  <a16:creationId xmlns:a16="http://schemas.microsoft.com/office/drawing/2014/main" id="{30AEF64B-B43B-FAC0-B432-20EF0DA8CA88}"/>
                </a:ext>
              </a:extLst>
            </p:cNvPr>
            <p:cNvSpPr/>
            <p:nvPr/>
          </p:nvSpPr>
          <p:spPr>
            <a:xfrm>
              <a:off x="1296194" y="1905000"/>
              <a:ext cx="1981200" cy="38100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vi-VN" b="1" dirty="0">
                  <a:solidFill>
                    <a:prstClr val="white"/>
                  </a:solidFill>
                  <a:latin typeface="Arial" panose="020B0604020202020204" pitchFamily="34" charset="0"/>
                  <a:ea typeface="Cambria" panose="02040503050406030204" pitchFamily="18" charset="0"/>
                  <a:cs typeface="Arial" panose="020B0604020202020204" pitchFamily="34" charset="0"/>
                </a:rPr>
                <a:t>Môi trường</a:t>
              </a:r>
              <a:endParaRPr lang="en-US"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spTree>
    <p:extLst>
      <p:ext uri="{BB962C8B-B14F-4D97-AF65-F5344CB8AC3E}">
        <p14:creationId xmlns:p14="http://schemas.microsoft.com/office/powerpoint/2010/main" val="13883412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57364A-023A-32FE-5145-2BF445A8FC8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705BDF05-C5C6-4514-E435-89D2005A72FF}"/>
              </a:ext>
            </a:extLst>
          </p:cNvPr>
          <p:cNvSpPr txBox="1">
            <a:spLocks/>
          </p:cNvSpPr>
          <p:nvPr/>
        </p:nvSpPr>
        <p:spPr>
          <a:xfrm>
            <a:off x="941166" y="1059261"/>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Arial" panose="020B0604020202020204" pitchFamily="34" charset="0"/>
                <a:ea typeface="Cambria"/>
                <a:cs typeface="Arial" panose="020B0604020202020204" pitchFamily="34" charset="0"/>
                <a:sym typeface="Cambria"/>
              </a:rPr>
              <a:t>CÁC MODULE CỦA GRI</a:t>
            </a:r>
            <a:endParaRPr lang="en-US" sz="3200" kern="0" dirty="0">
              <a:latin typeface="Arial" panose="020B0604020202020204" pitchFamily="34" charset="0"/>
              <a:ea typeface="Cambria"/>
              <a:cs typeface="Arial" panose="020B0604020202020204" pitchFamily="34" charset="0"/>
              <a:sym typeface="Cambria"/>
            </a:endParaRPr>
          </a:p>
        </p:txBody>
      </p:sp>
      <p:grpSp>
        <p:nvGrpSpPr>
          <p:cNvPr id="16" name="Group 15">
            <a:extLst>
              <a:ext uri="{FF2B5EF4-FFF2-40B4-BE49-F238E27FC236}">
                <a16:creationId xmlns:a16="http://schemas.microsoft.com/office/drawing/2014/main" id="{CA5CA50E-9F6C-5B38-7185-62B687D34694}"/>
              </a:ext>
            </a:extLst>
          </p:cNvPr>
          <p:cNvGrpSpPr/>
          <p:nvPr/>
        </p:nvGrpSpPr>
        <p:grpSpPr>
          <a:xfrm>
            <a:off x="568371" y="1878653"/>
            <a:ext cx="3346488" cy="1959810"/>
            <a:chOff x="1296193" y="1905000"/>
            <a:chExt cx="1981201" cy="2286000"/>
          </a:xfrm>
        </p:grpSpPr>
        <p:sp>
          <p:nvSpPr>
            <p:cNvPr id="26" name="Rectangle: Rounded Corners 25">
              <a:extLst>
                <a:ext uri="{FF2B5EF4-FFF2-40B4-BE49-F238E27FC236}">
                  <a16:creationId xmlns:a16="http://schemas.microsoft.com/office/drawing/2014/main" id="{DA64E53C-EBC9-1A02-B330-CA4AAA364953}"/>
                </a:ext>
              </a:extLst>
            </p:cNvPr>
            <p:cNvSpPr/>
            <p:nvPr/>
          </p:nvSpPr>
          <p:spPr>
            <a:xfrm>
              <a:off x="1296193" y="1905000"/>
              <a:ext cx="1981200" cy="2286000"/>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165083" indent="-165083" defTabSz="914309">
                <a:buFont typeface="Arial" panose="020B0604020202020204" pitchFamily="34" charset="0"/>
                <a:buChar char="•"/>
                <a:defRPr/>
              </a:pPr>
              <a:endParaRPr lang="it-IT"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endParaRPr lang="it-IT"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it-IT" dirty="0">
                  <a:solidFill>
                    <a:srgbClr val="00003C"/>
                  </a:solidFill>
                  <a:latin typeface="Arial" panose="020B0604020202020204" pitchFamily="34" charset="0"/>
                  <a:ea typeface="Cambria" panose="02040503050406030204" pitchFamily="18" charset="0"/>
                  <a:cs typeface="Arial" panose="020B0604020202020204" pitchFamily="34" charset="0"/>
                </a:rPr>
                <a:t>GRI 201_  Economic Performance 2016</a:t>
              </a:r>
              <a:r>
                <a:rPr lang="nn-NO" dirty="0">
                  <a:solidFill>
                    <a:srgbClr val="00003C"/>
                  </a:solidFill>
                  <a:latin typeface="Arial" panose="020B0604020202020204" pitchFamily="34" charset="0"/>
                  <a:ea typeface="Cambria" panose="02040503050406030204" pitchFamily="18" charset="0"/>
                  <a:cs typeface="Arial" panose="020B0604020202020204" pitchFamily="34" charset="0"/>
                </a:rPr>
                <a:t> </a:t>
              </a:r>
            </a:p>
            <a:p>
              <a:pPr marL="165083" indent="-165083" defTabSz="914309">
                <a:buFont typeface="Arial" panose="020B0604020202020204" pitchFamily="34" charset="0"/>
                <a:buChar char="•"/>
                <a:defRPr/>
              </a:pPr>
              <a:r>
                <a:rPr lang="nn-NO" dirty="0">
                  <a:solidFill>
                    <a:srgbClr val="00003C"/>
                  </a:solidFill>
                  <a:latin typeface="Arial" panose="020B0604020202020204" pitchFamily="34" charset="0"/>
                  <a:ea typeface="Cambria" panose="02040503050406030204" pitchFamily="18" charset="0"/>
                  <a:cs typeface="Arial" panose="020B0604020202020204" pitchFamily="34" charset="0"/>
                </a:rPr>
                <a:t>GRI 202_ Market Presence 2016 </a:t>
              </a: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203_ Indirect Economic Impacts 2016</a:t>
              </a:r>
              <a:endParaRPr lang="nn-NO"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dirty="0">
                  <a:solidFill>
                    <a:srgbClr val="00003C"/>
                  </a:solidFill>
                  <a:latin typeface="Arial" panose="020B0604020202020204" pitchFamily="34" charset="0"/>
                  <a:ea typeface="Cambria" panose="02040503050406030204" pitchFamily="18" charset="0"/>
                  <a:cs typeface="Arial" panose="020B0604020202020204" pitchFamily="34" charset="0"/>
                </a:rPr>
                <a:t>GRI 207_ Tax 2019</a:t>
              </a:r>
            </a:p>
          </p:txBody>
        </p:sp>
        <p:sp>
          <p:nvSpPr>
            <p:cNvPr id="27" name="Rectangle: Rounded Corners 26">
              <a:extLst>
                <a:ext uri="{FF2B5EF4-FFF2-40B4-BE49-F238E27FC236}">
                  <a16:creationId xmlns:a16="http://schemas.microsoft.com/office/drawing/2014/main" id="{A08317E0-5EDB-CE64-0772-03AD3C663691}"/>
                </a:ext>
              </a:extLst>
            </p:cNvPr>
            <p:cNvSpPr/>
            <p:nvPr/>
          </p:nvSpPr>
          <p:spPr>
            <a:xfrm>
              <a:off x="1296194" y="1905000"/>
              <a:ext cx="1981200" cy="527507"/>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Tài</a:t>
              </a: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chính</a:t>
              </a:r>
              <a:endPar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17" name="Group 16">
            <a:extLst>
              <a:ext uri="{FF2B5EF4-FFF2-40B4-BE49-F238E27FC236}">
                <a16:creationId xmlns:a16="http://schemas.microsoft.com/office/drawing/2014/main" id="{2ACEE7FF-3BA2-6828-F68B-A78D7E551CEC}"/>
              </a:ext>
            </a:extLst>
          </p:cNvPr>
          <p:cNvGrpSpPr/>
          <p:nvPr/>
        </p:nvGrpSpPr>
        <p:grpSpPr>
          <a:xfrm>
            <a:off x="4449648" y="1899262"/>
            <a:ext cx="3346488" cy="1959810"/>
            <a:chOff x="1296193" y="1904999"/>
            <a:chExt cx="1981201" cy="1981200"/>
          </a:xfrm>
        </p:grpSpPr>
        <p:sp>
          <p:nvSpPr>
            <p:cNvPr id="24" name="Rectangle: Rounded Corners 23">
              <a:extLst>
                <a:ext uri="{FF2B5EF4-FFF2-40B4-BE49-F238E27FC236}">
                  <a16:creationId xmlns:a16="http://schemas.microsoft.com/office/drawing/2014/main" id="{3F33CE25-18E7-AA06-6482-6DA6BF85E782}"/>
                </a:ext>
              </a:extLst>
            </p:cNvPr>
            <p:cNvSpPr/>
            <p:nvPr/>
          </p:nvSpPr>
          <p:spPr>
            <a:xfrm>
              <a:off x="1296193" y="2214365"/>
              <a:ext cx="1981200" cy="1671834"/>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marL="165083" indent="-165083" defTabSz="914309">
                <a:buFont typeface="Arial" panose="020B0604020202020204" pitchFamily="34" charset="0"/>
                <a:buChar char="•"/>
                <a:defRPr/>
              </a:pPr>
              <a:endParaRPr lang="en-US"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403_ Occupational Health and Safety 2018</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416_ Customer Health and Safety 2016</a:t>
              </a:r>
            </a:p>
          </p:txBody>
        </p:sp>
        <p:sp>
          <p:nvSpPr>
            <p:cNvPr id="25" name="Rectangle: Rounded Corners 24">
              <a:extLst>
                <a:ext uri="{FF2B5EF4-FFF2-40B4-BE49-F238E27FC236}">
                  <a16:creationId xmlns:a16="http://schemas.microsoft.com/office/drawing/2014/main" id="{BFF8E725-0575-6C05-6787-090DB9D79514}"/>
                </a:ext>
              </a:extLst>
            </p:cNvPr>
            <p:cNvSpPr/>
            <p:nvPr/>
          </p:nvSpPr>
          <p:spPr>
            <a:xfrm>
              <a:off x="1296194" y="1904999"/>
              <a:ext cx="1981200" cy="639431"/>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Sức</a:t>
              </a: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khỏe</a:t>
              </a: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và</a:t>
              </a: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 an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toàn</a:t>
              </a:r>
              <a:endPar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18" name="Group 17">
            <a:extLst>
              <a:ext uri="{FF2B5EF4-FFF2-40B4-BE49-F238E27FC236}">
                <a16:creationId xmlns:a16="http://schemas.microsoft.com/office/drawing/2014/main" id="{15D02B63-9184-529D-624E-A31FE9793692}"/>
              </a:ext>
            </a:extLst>
          </p:cNvPr>
          <p:cNvGrpSpPr/>
          <p:nvPr/>
        </p:nvGrpSpPr>
        <p:grpSpPr>
          <a:xfrm>
            <a:off x="8330929" y="1919869"/>
            <a:ext cx="3346488" cy="1939203"/>
            <a:chOff x="1296193" y="1905000"/>
            <a:chExt cx="1981201" cy="1711730"/>
          </a:xfrm>
        </p:grpSpPr>
        <p:sp>
          <p:nvSpPr>
            <p:cNvPr id="22" name="Rectangle: Rounded Corners 21">
              <a:extLst>
                <a:ext uri="{FF2B5EF4-FFF2-40B4-BE49-F238E27FC236}">
                  <a16:creationId xmlns:a16="http://schemas.microsoft.com/office/drawing/2014/main" id="{C3A21D9D-4C98-94BF-6232-C1D390FCB0E3}"/>
                </a:ext>
              </a:extLst>
            </p:cNvPr>
            <p:cNvSpPr/>
            <p:nvPr/>
          </p:nvSpPr>
          <p:spPr>
            <a:xfrm>
              <a:off x="1296193" y="2219487"/>
              <a:ext cx="1981200" cy="1397243"/>
            </a:xfrm>
            <a:prstGeom prst="round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defTabSz="914309">
                <a:defRPr/>
              </a:pPr>
              <a:endParaRPr lang="fr-FR"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fr-FR" sz="1600" dirty="0">
                  <a:solidFill>
                    <a:srgbClr val="00003C"/>
                  </a:solidFill>
                  <a:latin typeface="Arial" panose="020B0604020202020204" pitchFamily="34" charset="0"/>
                  <a:ea typeface="Cambria" panose="02040503050406030204" pitchFamily="18" charset="0"/>
                  <a:cs typeface="Arial" panose="020B0604020202020204" pitchFamily="34" charset="0"/>
                </a:rPr>
                <a:t>GRI 204_ </a:t>
              </a:r>
              <a:r>
                <a:rPr lang="fr-FR" sz="1600" dirty="0" err="1">
                  <a:solidFill>
                    <a:srgbClr val="00003C"/>
                  </a:solidFill>
                  <a:latin typeface="Arial" panose="020B0604020202020204" pitchFamily="34" charset="0"/>
                  <a:ea typeface="Cambria" panose="02040503050406030204" pitchFamily="18" charset="0"/>
                  <a:cs typeface="Arial" panose="020B0604020202020204" pitchFamily="34" charset="0"/>
                </a:rPr>
                <a:t>Procurement</a:t>
              </a:r>
              <a:r>
                <a:rPr lang="fr-FR" sz="1600" dirty="0">
                  <a:solidFill>
                    <a:srgbClr val="00003C"/>
                  </a:solidFill>
                  <a:latin typeface="Arial" panose="020B0604020202020204" pitchFamily="34" charset="0"/>
                  <a:ea typeface="Cambria" panose="02040503050406030204" pitchFamily="18" charset="0"/>
                  <a:cs typeface="Arial" panose="020B0604020202020204" pitchFamily="34" charset="0"/>
                </a:rPr>
                <a:t> Practices 2016</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414_ Supplier Social Assessment 2016</a:t>
              </a:r>
            </a:p>
          </p:txBody>
        </p:sp>
        <p:sp>
          <p:nvSpPr>
            <p:cNvPr id="23" name="Rectangle: Rounded Corners 22">
              <a:extLst>
                <a:ext uri="{FF2B5EF4-FFF2-40B4-BE49-F238E27FC236}">
                  <a16:creationId xmlns:a16="http://schemas.microsoft.com/office/drawing/2014/main" id="{8CFBA84E-74D9-0211-A027-5E63FD8CD315}"/>
                </a:ext>
              </a:extLst>
            </p:cNvPr>
            <p:cNvSpPr/>
            <p:nvPr/>
          </p:nvSpPr>
          <p:spPr>
            <a:xfrm>
              <a:off x="1296194" y="1905000"/>
              <a:ext cx="1981200" cy="540140"/>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Nguồn</a:t>
              </a: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cung</a:t>
              </a: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ứng</a:t>
              </a: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có</a:t>
              </a: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trách</a:t>
              </a:r>
              <a:r>
                <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sz="1600" b="1" dirty="0" err="1">
                  <a:solidFill>
                    <a:prstClr val="white"/>
                  </a:solidFill>
                  <a:latin typeface="Arial" panose="020B0604020202020204" pitchFamily="34" charset="0"/>
                  <a:ea typeface="Cambria" panose="02040503050406030204" pitchFamily="18" charset="0"/>
                  <a:cs typeface="Arial" panose="020B0604020202020204" pitchFamily="34" charset="0"/>
                </a:rPr>
                <a:t>nhiệm</a:t>
              </a:r>
              <a:endParaRPr lang="en-US" sz="1600"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grpSp>
        <p:nvGrpSpPr>
          <p:cNvPr id="19" name="Group 18">
            <a:extLst>
              <a:ext uri="{FF2B5EF4-FFF2-40B4-BE49-F238E27FC236}">
                <a16:creationId xmlns:a16="http://schemas.microsoft.com/office/drawing/2014/main" id="{9CBF594A-B745-D658-F95A-F2B9552C5422}"/>
              </a:ext>
            </a:extLst>
          </p:cNvPr>
          <p:cNvGrpSpPr/>
          <p:nvPr/>
        </p:nvGrpSpPr>
        <p:grpSpPr>
          <a:xfrm>
            <a:off x="2854150" y="4011722"/>
            <a:ext cx="6100376" cy="2816923"/>
            <a:chOff x="1296193" y="1904999"/>
            <a:chExt cx="1981200" cy="2486493"/>
          </a:xfrm>
        </p:grpSpPr>
        <p:sp>
          <p:nvSpPr>
            <p:cNvPr id="20" name="Rectangle: Rounded Corners 19">
              <a:extLst>
                <a:ext uri="{FF2B5EF4-FFF2-40B4-BE49-F238E27FC236}">
                  <a16:creationId xmlns:a16="http://schemas.microsoft.com/office/drawing/2014/main" id="{A97F93B5-2A0F-1469-C834-796E875D8A07}"/>
                </a:ext>
              </a:extLst>
            </p:cNvPr>
            <p:cNvSpPr/>
            <p:nvPr/>
          </p:nvSpPr>
          <p:spPr>
            <a:xfrm>
              <a:off x="1296193" y="2181204"/>
              <a:ext cx="1981200" cy="2210288"/>
            </a:xfrm>
            <a:prstGeom prst="roundRect">
              <a:avLst>
                <a:gd name="adj" fmla="val 9751"/>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defTabSz="914309">
                <a:defRPr/>
              </a:pPr>
              <a:endParaRPr lang="en-US" sz="1600" dirty="0">
                <a:solidFill>
                  <a:srgbClr val="00003C"/>
                </a:solidFill>
                <a:latin typeface="Arial" panose="020B0604020202020204" pitchFamily="34" charset="0"/>
                <a:ea typeface="Cambria" panose="02040503050406030204" pitchFamily="18" charset="0"/>
                <a:cs typeface="Arial" panose="020B0604020202020204" pitchFamily="34" charset="0"/>
              </a:endParaRP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401_ Employment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404_ Training and Education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405_ Diversity and Equal Opportunity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406_ Non-discrimination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407_ Freedom of Association and Collective Bargaining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408_ Child Labor 2016 </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409_ Forced or Compulsory Labor 2016</a:t>
              </a:r>
            </a:p>
            <a:p>
              <a:pPr marL="165083" indent="-165083" defTabSz="914309">
                <a:buFont typeface="Arial" panose="020B0604020202020204" pitchFamily="34" charset="0"/>
                <a:buChar char="•"/>
                <a:defRPr/>
              </a:pPr>
              <a:r>
                <a:rPr lang="en-US" sz="1600" dirty="0">
                  <a:solidFill>
                    <a:srgbClr val="00003C"/>
                  </a:solidFill>
                  <a:latin typeface="Arial" panose="020B0604020202020204" pitchFamily="34" charset="0"/>
                  <a:ea typeface="Cambria" panose="02040503050406030204" pitchFamily="18" charset="0"/>
                  <a:cs typeface="Arial" panose="020B0604020202020204" pitchFamily="34" charset="0"/>
                </a:rPr>
                <a:t>GRI 410_ Security Practices 2016 </a:t>
              </a:r>
            </a:p>
          </p:txBody>
        </p:sp>
        <p:sp>
          <p:nvSpPr>
            <p:cNvPr id="21" name="Rectangle: Rounded Corners 20">
              <a:extLst>
                <a:ext uri="{FF2B5EF4-FFF2-40B4-BE49-F238E27FC236}">
                  <a16:creationId xmlns:a16="http://schemas.microsoft.com/office/drawing/2014/main" id="{C5471B1A-2E0D-ABC0-9D1F-E462D96332EA}"/>
                </a:ext>
              </a:extLst>
            </p:cNvPr>
            <p:cNvSpPr/>
            <p:nvPr/>
          </p:nvSpPr>
          <p:spPr>
            <a:xfrm>
              <a:off x="1296193" y="1904999"/>
              <a:ext cx="1981200" cy="461496"/>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71991" tIns="71991" rIns="71991" bIns="71991"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2000" b="1" dirty="0">
                  <a:solidFill>
                    <a:prstClr val="white"/>
                  </a:solidFill>
                  <a:latin typeface="Arial" panose="020B0604020202020204" pitchFamily="34" charset="0"/>
                  <a:ea typeface="Cambria" panose="02040503050406030204" pitchFamily="18" charset="0"/>
                  <a:cs typeface="Arial" panose="020B0604020202020204" pitchFamily="34" charset="0"/>
                </a:rPr>
                <a:t>Section: </a:t>
              </a:r>
              <a:r>
                <a:rPr lang="en-US" sz="2000" b="1" dirty="0" err="1">
                  <a:solidFill>
                    <a:prstClr val="white"/>
                  </a:solidFill>
                  <a:latin typeface="Arial" panose="020B0604020202020204" pitchFamily="34" charset="0"/>
                  <a:ea typeface="Cambria" panose="02040503050406030204" pitchFamily="18" charset="0"/>
                  <a:cs typeface="Arial" panose="020B0604020202020204" pitchFamily="34" charset="0"/>
                </a:rPr>
                <a:t>Xã</a:t>
              </a:r>
              <a:r>
                <a:rPr lang="en-US" sz="2000" b="1" dirty="0">
                  <a:solidFill>
                    <a:prstClr val="white"/>
                  </a:solidFill>
                  <a:latin typeface="Arial" panose="020B0604020202020204" pitchFamily="34" charset="0"/>
                  <a:ea typeface="Cambria" panose="02040503050406030204" pitchFamily="18" charset="0"/>
                  <a:cs typeface="Arial" panose="020B0604020202020204" pitchFamily="34" charset="0"/>
                </a:rPr>
                <a:t> </a:t>
              </a:r>
              <a:r>
                <a:rPr lang="en-US" sz="2000" b="1" dirty="0" err="1">
                  <a:solidFill>
                    <a:prstClr val="white"/>
                  </a:solidFill>
                  <a:latin typeface="Arial" panose="020B0604020202020204" pitchFamily="34" charset="0"/>
                  <a:ea typeface="Cambria" panose="02040503050406030204" pitchFamily="18" charset="0"/>
                  <a:cs typeface="Arial" panose="020B0604020202020204" pitchFamily="34" charset="0"/>
                </a:rPr>
                <a:t>hội</a:t>
              </a:r>
              <a:endParaRPr lang="en-US" sz="2000" b="1" dirty="0">
                <a:solidFill>
                  <a:prstClr val="white"/>
                </a:solidFill>
                <a:latin typeface="Arial" panose="020B0604020202020204" pitchFamily="34" charset="0"/>
                <a:ea typeface="Cambria" panose="02040503050406030204" pitchFamily="18" charset="0"/>
                <a:cs typeface="Arial" panose="020B0604020202020204" pitchFamily="34" charset="0"/>
              </a:endParaRPr>
            </a:p>
          </p:txBody>
        </p:sp>
      </p:grpSp>
    </p:spTree>
    <p:extLst>
      <p:ext uri="{BB962C8B-B14F-4D97-AF65-F5344CB8AC3E}">
        <p14:creationId xmlns:p14="http://schemas.microsoft.com/office/powerpoint/2010/main" val="3370892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F30DE3-A82B-E1A8-D4FF-B9427E52FD6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6E3AC2F3-D866-69E0-D815-6CE263318327}"/>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KHUNG TIÊU CHUẨN GRI</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Slide Number Placeholder 4">
            <a:extLst>
              <a:ext uri="{FF2B5EF4-FFF2-40B4-BE49-F238E27FC236}">
                <a16:creationId xmlns:a16="http://schemas.microsoft.com/office/drawing/2014/main" id="{3F3CEE1F-A27B-C645-1DCE-CA5E08F1BFE1}"/>
              </a:ext>
            </a:extLst>
          </p:cNvPr>
          <p:cNvSpPr>
            <a:spLocks noGrp="1"/>
          </p:cNvSpPr>
          <p:nvPr/>
        </p:nvSpPr>
        <p:spPr>
          <a:xfrm>
            <a:off x="8576513" y="6790532"/>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defTabSz="914309">
              <a:defRPr/>
            </a:pPr>
            <a:fld id="{1F8F6C9E-DFB0-47BA-A580-000504CFD3E5}" type="slidenum">
              <a:rPr lang="de-DE" sz="1400">
                <a:solidFill>
                  <a:srgbClr val="00003C"/>
                </a:solidFill>
                <a:latin typeface="Arial" panose="020B0604020202020204" pitchFamily="34" charset="0"/>
                <a:cs typeface="Arial" panose="020B0604020202020204" pitchFamily="34" charset="0"/>
              </a:rPr>
              <a:pPr defTabSz="914309">
                <a:defRPr/>
              </a:pPr>
              <a:t>16</a:t>
            </a:fld>
            <a:endParaRPr lang="de-DE" sz="1400" dirty="0">
              <a:solidFill>
                <a:srgbClr val="00003C"/>
              </a:solidFill>
              <a:latin typeface="Arial" panose="020B0604020202020204" pitchFamily="34" charset="0"/>
              <a:cs typeface="Arial" panose="020B0604020202020204" pitchFamily="34" charset="0"/>
            </a:endParaRPr>
          </a:p>
        </p:txBody>
      </p:sp>
      <p:grpSp>
        <p:nvGrpSpPr>
          <p:cNvPr id="4" name="Group 3">
            <a:extLst>
              <a:ext uri="{FF2B5EF4-FFF2-40B4-BE49-F238E27FC236}">
                <a16:creationId xmlns:a16="http://schemas.microsoft.com/office/drawing/2014/main" id="{B21B4A3B-8D95-D427-569A-03A69C27D058}"/>
              </a:ext>
            </a:extLst>
          </p:cNvPr>
          <p:cNvGrpSpPr/>
          <p:nvPr/>
        </p:nvGrpSpPr>
        <p:grpSpPr>
          <a:xfrm>
            <a:off x="872288" y="2407224"/>
            <a:ext cx="3108912" cy="3744445"/>
            <a:chOff x="1793844" y="1295399"/>
            <a:chExt cx="3731882" cy="4796323"/>
          </a:xfrm>
        </p:grpSpPr>
        <p:pic>
          <p:nvPicPr>
            <p:cNvPr id="13" name="Picture 12">
              <a:extLst>
                <a:ext uri="{FF2B5EF4-FFF2-40B4-BE49-F238E27FC236}">
                  <a16:creationId xmlns:a16="http://schemas.microsoft.com/office/drawing/2014/main" id="{327F2260-30CE-5EDC-8F5E-A396335BE21D}"/>
                </a:ext>
              </a:extLst>
            </p:cNvPr>
            <p:cNvPicPr>
              <a:picLocks noChangeAspect="1"/>
            </p:cNvPicPr>
            <p:nvPr/>
          </p:nvPicPr>
          <p:blipFill>
            <a:blip r:embed="rId3"/>
            <a:stretch>
              <a:fillRect/>
            </a:stretch>
          </p:blipFill>
          <p:spPr>
            <a:xfrm>
              <a:off x="1793844" y="1295399"/>
              <a:ext cx="1220289" cy="4796323"/>
            </a:xfrm>
            <a:prstGeom prst="rect">
              <a:avLst/>
            </a:prstGeom>
          </p:spPr>
        </p:pic>
        <p:sp>
          <p:nvSpPr>
            <p:cNvPr id="14" name="TextBox 20">
              <a:extLst>
                <a:ext uri="{FF2B5EF4-FFF2-40B4-BE49-F238E27FC236}">
                  <a16:creationId xmlns:a16="http://schemas.microsoft.com/office/drawing/2014/main" id="{2D59EDC2-AC3F-B02F-F0E8-5C4756966AAD}"/>
                </a:ext>
              </a:extLst>
            </p:cNvPr>
            <p:cNvSpPr txBox="1"/>
            <p:nvPr/>
          </p:nvSpPr>
          <p:spPr>
            <a:xfrm>
              <a:off x="2996452" y="1538009"/>
              <a:ext cx="2529274" cy="94616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309">
                <a:defRPr/>
              </a:pPr>
              <a:r>
                <a:rPr lang="vi-VN" kern="0" dirty="0">
                  <a:solidFill>
                    <a:srgbClr val="333333"/>
                  </a:solidFill>
                  <a:latin typeface="Arial" panose="020B0604020202020204" pitchFamily="34" charset="0"/>
                  <a:ea typeface="Cambria" panose="02040503050406030204" pitchFamily="18" charset="0"/>
                  <a:cs typeface="Arial" panose="020B0604020202020204" pitchFamily="34" charset="0"/>
                </a:rPr>
                <a:t>Yêu cầu và nguyên tắc sử dụng Tiêu chuẩn GRI</a:t>
              </a:r>
            </a:p>
          </p:txBody>
        </p:sp>
        <p:sp>
          <p:nvSpPr>
            <p:cNvPr id="15" name="TextBox 21">
              <a:extLst>
                <a:ext uri="{FF2B5EF4-FFF2-40B4-BE49-F238E27FC236}">
                  <a16:creationId xmlns:a16="http://schemas.microsoft.com/office/drawing/2014/main" id="{471938AF-C6E2-DADD-543E-67CCC9F85105}"/>
                </a:ext>
              </a:extLst>
            </p:cNvPr>
            <p:cNvSpPr txBox="1"/>
            <p:nvPr/>
          </p:nvSpPr>
          <p:spPr>
            <a:xfrm>
              <a:off x="3014135" y="3410990"/>
              <a:ext cx="1938676" cy="670201"/>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309">
                <a:defRPr/>
              </a:pPr>
              <a:r>
                <a:rPr lang="vi-VN" kern="0" dirty="0">
                  <a:solidFill>
                    <a:srgbClr val="333333"/>
                  </a:solidFill>
                  <a:latin typeface="Arial" panose="020B0604020202020204" pitchFamily="34" charset="0"/>
                  <a:ea typeface="Cambria" panose="02040503050406030204" pitchFamily="18" charset="0"/>
                  <a:cs typeface="Arial" panose="020B0604020202020204" pitchFamily="34" charset="0"/>
                </a:rPr>
                <a:t>Công bố về tổ chức báo cáo</a:t>
              </a:r>
            </a:p>
          </p:txBody>
        </p:sp>
        <p:sp>
          <p:nvSpPr>
            <p:cNvPr id="16" name="TextBox 22">
              <a:extLst>
                <a:ext uri="{FF2B5EF4-FFF2-40B4-BE49-F238E27FC236}">
                  <a16:creationId xmlns:a16="http://schemas.microsoft.com/office/drawing/2014/main" id="{D93D0762-D8D9-A749-FBEB-C754A2B079C6}"/>
                </a:ext>
              </a:extLst>
            </p:cNvPr>
            <p:cNvSpPr txBox="1"/>
            <p:nvPr/>
          </p:nvSpPr>
          <p:spPr>
            <a:xfrm>
              <a:off x="2996452" y="4627540"/>
              <a:ext cx="2417621" cy="94616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309">
                <a:defRPr/>
              </a:pPr>
              <a:r>
                <a:rPr lang="vi-VN" kern="0" dirty="0">
                  <a:solidFill>
                    <a:srgbClr val="333333"/>
                  </a:solidFill>
                  <a:latin typeface="Arial" panose="020B0604020202020204" pitchFamily="34" charset="0"/>
                  <a:ea typeface="Cambria" panose="02040503050406030204" pitchFamily="18" charset="0"/>
                  <a:cs typeface="Arial" panose="020B0604020202020204" pitchFamily="34" charset="0"/>
                </a:rPr>
                <a:t>Công bố và hướng dẫn về các chủ đề quan trọng của tổ chức</a:t>
              </a:r>
            </a:p>
          </p:txBody>
        </p:sp>
      </p:grpSp>
      <p:pic>
        <p:nvPicPr>
          <p:cNvPr id="5" name="Picture 4">
            <a:extLst>
              <a:ext uri="{FF2B5EF4-FFF2-40B4-BE49-F238E27FC236}">
                <a16:creationId xmlns:a16="http://schemas.microsoft.com/office/drawing/2014/main" id="{F10E0C8A-1415-1A5D-9C3B-C6292B08D2A7}"/>
              </a:ext>
            </a:extLst>
          </p:cNvPr>
          <p:cNvPicPr>
            <a:picLocks noChangeAspect="1"/>
          </p:cNvPicPr>
          <p:nvPr/>
        </p:nvPicPr>
        <p:blipFill>
          <a:blip r:embed="rId4"/>
          <a:stretch>
            <a:fillRect/>
          </a:stretch>
        </p:blipFill>
        <p:spPr>
          <a:xfrm>
            <a:off x="4509099" y="2407224"/>
            <a:ext cx="2728808" cy="3682474"/>
          </a:xfrm>
          <a:prstGeom prst="rect">
            <a:avLst/>
          </a:prstGeom>
        </p:spPr>
      </p:pic>
      <p:pic>
        <p:nvPicPr>
          <p:cNvPr id="6" name="Picture 5">
            <a:extLst>
              <a:ext uri="{FF2B5EF4-FFF2-40B4-BE49-F238E27FC236}">
                <a16:creationId xmlns:a16="http://schemas.microsoft.com/office/drawing/2014/main" id="{16AAF472-EA88-F278-99CB-EA2227C7C9FC}"/>
              </a:ext>
            </a:extLst>
          </p:cNvPr>
          <p:cNvPicPr>
            <a:picLocks noChangeAspect="1"/>
          </p:cNvPicPr>
          <p:nvPr/>
        </p:nvPicPr>
        <p:blipFill>
          <a:blip r:embed="rId5"/>
          <a:stretch>
            <a:fillRect/>
          </a:stretch>
        </p:blipFill>
        <p:spPr>
          <a:xfrm>
            <a:off x="8350095" y="2354339"/>
            <a:ext cx="2728807" cy="3662828"/>
          </a:xfrm>
          <a:prstGeom prst="rect">
            <a:avLst/>
          </a:prstGeom>
        </p:spPr>
      </p:pic>
      <p:sp>
        <p:nvSpPr>
          <p:cNvPr id="7" name="TextBox 25">
            <a:extLst>
              <a:ext uri="{FF2B5EF4-FFF2-40B4-BE49-F238E27FC236}">
                <a16:creationId xmlns:a16="http://schemas.microsoft.com/office/drawing/2014/main" id="{E346A201-7BCD-570C-F670-73A571D01F69}"/>
              </a:ext>
            </a:extLst>
          </p:cNvPr>
          <p:cNvSpPr txBox="1"/>
          <p:nvPr/>
        </p:nvSpPr>
        <p:spPr>
          <a:xfrm>
            <a:off x="8328148" y="6085674"/>
            <a:ext cx="2728808" cy="738664"/>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kern="0" dirty="0">
                <a:solidFill>
                  <a:srgbClr val="333333"/>
                </a:solidFill>
                <a:latin typeface="Arial" panose="020B0604020202020204" pitchFamily="34" charset="0"/>
                <a:ea typeface="Cambria" panose="02040503050406030204" pitchFamily="18" charset="0"/>
                <a:cs typeface="Arial" panose="020B0604020202020204" pitchFamily="34" charset="0"/>
              </a:rPr>
              <a:t>Chọn Tiêu chuẩn chủ đề để báo cáo thông tin cụ thể về chủ đề trọng yếu của bạn</a:t>
            </a:r>
          </a:p>
        </p:txBody>
      </p:sp>
      <p:sp>
        <p:nvSpPr>
          <p:cNvPr id="8" name="TextBox 26">
            <a:extLst>
              <a:ext uri="{FF2B5EF4-FFF2-40B4-BE49-F238E27FC236}">
                <a16:creationId xmlns:a16="http://schemas.microsoft.com/office/drawing/2014/main" id="{497F6919-5A03-FD20-E73B-68954DFB6514}"/>
              </a:ext>
            </a:extLst>
          </p:cNvPr>
          <p:cNvSpPr txBox="1"/>
          <p:nvPr/>
        </p:nvSpPr>
        <p:spPr>
          <a:xfrm>
            <a:off x="8200350" y="1996653"/>
            <a:ext cx="2684916" cy="30777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b="1" kern="0" dirty="0">
                <a:solidFill>
                  <a:srgbClr val="333333"/>
                </a:solidFill>
                <a:latin typeface="Arial" panose="020B0604020202020204" pitchFamily="34" charset="0"/>
                <a:ea typeface="Cambria" panose="02040503050406030204" pitchFamily="18" charset="0"/>
                <a:cs typeface="Arial" panose="020B0604020202020204" pitchFamily="34" charset="0"/>
              </a:rPr>
              <a:t>Tiêu chuẩn chủ đề</a:t>
            </a:r>
          </a:p>
        </p:txBody>
      </p:sp>
      <p:sp>
        <p:nvSpPr>
          <p:cNvPr id="9" name="TextBox 27">
            <a:extLst>
              <a:ext uri="{FF2B5EF4-FFF2-40B4-BE49-F238E27FC236}">
                <a16:creationId xmlns:a16="http://schemas.microsoft.com/office/drawing/2014/main" id="{51E0CE71-A85F-122A-54B0-EE484D97D50D}"/>
              </a:ext>
            </a:extLst>
          </p:cNvPr>
          <p:cNvSpPr txBox="1"/>
          <p:nvPr/>
        </p:nvSpPr>
        <p:spPr>
          <a:xfrm>
            <a:off x="4614354" y="1998868"/>
            <a:ext cx="2642950" cy="30777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b="1" kern="0" dirty="0">
                <a:solidFill>
                  <a:srgbClr val="333333"/>
                </a:solidFill>
                <a:latin typeface="Arial" panose="020B0604020202020204" pitchFamily="34" charset="0"/>
                <a:ea typeface="Cambria" panose="02040503050406030204" pitchFamily="18" charset="0"/>
                <a:cs typeface="Arial" panose="020B0604020202020204" pitchFamily="34" charset="0"/>
              </a:rPr>
              <a:t>Tiêu chuẩn ngành</a:t>
            </a:r>
          </a:p>
        </p:txBody>
      </p:sp>
      <p:sp>
        <p:nvSpPr>
          <p:cNvPr id="10" name="TextBox 28">
            <a:extLst>
              <a:ext uri="{FF2B5EF4-FFF2-40B4-BE49-F238E27FC236}">
                <a16:creationId xmlns:a16="http://schemas.microsoft.com/office/drawing/2014/main" id="{CC02935B-90A6-AA7D-CEE8-AD5A32923062}"/>
              </a:ext>
            </a:extLst>
          </p:cNvPr>
          <p:cNvSpPr txBox="1"/>
          <p:nvPr/>
        </p:nvSpPr>
        <p:spPr>
          <a:xfrm>
            <a:off x="4497742" y="6107559"/>
            <a:ext cx="2728809" cy="52322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kern="0" dirty="0">
                <a:solidFill>
                  <a:srgbClr val="333333"/>
                </a:solidFill>
                <a:latin typeface="Arial" panose="020B0604020202020204" pitchFamily="34" charset="0"/>
                <a:ea typeface="Cambria" panose="02040503050406030204" pitchFamily="18" charset="0"/>
                <a:cs typeface="Arial" panose="020B0604020202020204" pitchFamily="34" charset="0"/>
              </a:rPr>
              <a:t>Sử dụng Tiêu chuẩn ngành áp dụng cho lĩnh vực của bạn</a:t>
            </a:r>
          </a:p>
        </p:txBody>
      </p:sp>
      <p:sp>
        <p:nvSpPr>
          <p:cNvPr id="11" name="TextBox 29">
            <a:extLst>
              <a:ext uri="{FF2B5EF4-FFF2-40B4-BE49-F238E27FC236}">
                <a16:creationId xmlns:a16="http://schemas.microsoft.com/office/drawing/2014/main" id="{353C139C-3455-C3DF-DA3E-BA91875EA020}"/>
              </a:ext>
            </a:extLst>
          </p:cNvPr>
          <p:cNvSpPr txBox="1"/>
          <p:nvPr/>
        </p:nvSpPr>
        <p:spPr>
          <a:xfrm>
            <a:off x="905695" y="6170357"/>
            <a:ext cx="2743201" cy="523220"/>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kern="0" dirty="0">
                <a:solidFill>
                  <a:srgbClr val="333333"/>
                </a:solidFill>
                <a:latin typeface="Arial" panose="020B0604020202020204" pitchFamily="34" charset="0"/>
                <a:ea typeface="Cambria" panose="02040503050406030204" pitchFamily="18" charset="0"/>
                <a:cs typeface="Arial" panose="020B0604020202020204" pitchFamily="34" charset="0"/>
              </a:rPr>
              <a:t>Áp dụng cả ba Tiêu chuẩn chung cho báo cáo của bạn</a:t>
            </a:r>
          </a:p>
        </p:txBody>
      </p:sp>
      <p:sp>
        <p:nvSpPr>
          <p:cNvPr id="12" name="TextBox 30">
            <a:extLst>
              <a:ext uri="{FF2B5EF4-FFF2-40B4-BE49-F238E27FC236}">
                <a16:creationId xmlns:a16="http://schemas.microsoft.com/office/drawing/2014/main" id="{361CEBDE-9E9C-3435-0F9B-49358B628FD4}"/>
              </a:ext>
            </a:extLst>
          </p:cNvPr>
          <p:cNvSpPr txBox="1"/>
          <p:nvPr/>
        </p:nvSpPr>
        <p:spPr>
          <a:xfrm>
            <a:off x="1134713" y="1996654"/>
            <a:ext cx="2514183" cy="30777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defTabSz="914309">
              <a:defRPr/>
            </a:pPr>
            <a:r>
              <a:rPr lang="vi-VN" b="1" kern="0" dirty="0">
                <a:solidFill>
                  <a:srgbClr val="333333"/>
                </a:solidFill>
                <a:latin typeface="Arial" panose="020B0604020202020204" pitchFamily="34" charset="0"/>
                <a:ea typeface="Cambria" panose="02040503050406030204" pitchFamily="18" charset="0"/>
                <a:cs typeface="Arial" panose="020B0604020202020204" pitchFamily="34" charset="0"/>
              </a:rPr>
              <a:t>Tiêu chuẩn chung</a:t>
            </a:r>
          </a:p>
        </p:txBody>
      </p:sp>
    </p:spTree>
    <p:extLst>
      <p:ext uri="{BB962C8B-B14F-4D97-AF65-F5344CB8AC3E}">
        <p14:creationId xmlns:p14="http://schemas.microsoft.com/office/powerpoint/2010/main" val="2513403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A693EC-23C6-90D9-E255-EA7BB6D98A5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2BEEE10-057C-CC70-2011-E3729B89F189}"/>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dirty="0">
                <a:latin typeface="Arial" panose="020B0604020202020204" pitchFamily="34" charset="0"/>
                <a:ea typeface="Cambria"/>
                <a:cs typeface="Arial" panose="020B0604020202020204" pitchFamily="34" charset="0"/>
                <a:sym typeface="Cambria"/>
              </a:rPr>
              <a:t>LỘ TRÌNH THỰC HIỆN BÁO CÁO ESG</a:t>
            </a:r>
          </a:p>
        </p:txBody>
      </p:sp>
      <p:graphicFrame>
        <p:nvGraphicFramePr>
          <p:cNvPr id="2" name="Diagram 1">
            <a:extLst>
              <a:ext uri="{FF2B5EF4-FFF2-40B4-BE49-F238E27FC236}">
                <a16:creationId xmlns:a16="http://schemas.microsoft.com/office/drawing/2014/main" id="{6924FBCF-87C8-52A0-0796-2C0F99DB9017}"/>
              </a:ext>
            </a:extLst>
          </p:cNvPr>
          <p:cNvGraphicFramePr/>
          <p:nvPr>
            <p:extLst>
              <p:ext uri="{D42A27DB-BD31-4B8C-83A1-F6EECF244321}">
                <p14:modId xmlns:p14="http://schemas.microsoft.com/office/powerpoint/2010/main" val="4192376465"/>
              </p:ext>
            </p:extLst>
          </p:nvPr>
        </p:nvGraphicFramePr>
        <p:xfrm>
          <a:off x="575157" y="2013091"/>
          <a:ext cx="11041686" cy="47936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499267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0828D4-9B40-84C8-2A47-164C387A737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BE83457-4827-6371-3AAE-41A79919680A}"/>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ESG TÍCH HỢP VÀO QUẢN TRỊ DOANH NGHIỆP </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Text Placeholder 4">
            <a:extLst>
              <a:ext uri="{FF2B5EF4-FFF2-40B4-BE49-F238E27FC236}">
                <a16:creationId xmlns:a16="http://schemas.microsoft.com/office/drawing/2014/main" id="{E4E641A7-1574-D020-044D-5E837ECBBB39}"/>
              </a:ext>
            </a:extLst>
          </p:cNvPr>
          <p:cNvSpPr txBox="1">
            <a:spLocks/>
          </p:cNvSpPr>
          <p:nvPr/>
        </p:nvSpPr>
        <p:spPr>
          <a:xfrm>
            <a:off x="5529002" y="2070038"/>
            <a:ext cx="5906785" cy="4480222"/>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2400" b="1" dirty="0">
                <a:solidFill>
                  <a:srgbClr val="FF0000"/>
                </a:solidFill>
                <a:latin typeface="Arial" panose="020B0604020202020204" pitchFamily="34" charset="0"/>
                <a:ea typeface="Cambria" panose="02040503050406030204" pitchFamily="18" charset="0"/>
                <a:cs typeface="Arial" panose="020B0604020202020204" pitchFamily="34" charset="0"/>
              </a:rPr>
              <a:t>LỢI ÍCH CỦA ESG TRONG QUẢN TRỊ DOANH NGHIỆP</a:t>
            </a:r>
          </a:p>
          <a:p>
            <a:pPr marL="685800" indent="-457200">
              <a:spcBef>
                <a:spcPts val="600"/>
              </a:spcBef>
              <a:spcAft>
                <a:spcPts val="600"/>
              </a:spcAft>
              <a:buClr>
                <a:schemeClr val="tx1"/>
              </a:buClr>
              <a:buFont typeface="Wingdings" panose="05000000000000000000" pitchFamily="2" charset="2"/>
              <a:buChar char="ü"/>
            </a:pPr>
            <a:r>
              <a:rPr lang="vi-VN" sz="2400" dirty="0">
                <a:solidFill>
                  <a:schemeClr val="tx1"/>
                </a:solidFill>
                <a:latin typeface="Arial" panose="020B0604020202020204" pitchFamily="34" charset="0"/>
                <a:ea typeface="Cambria" panose="02040503050406030204" pitchFamily="18" charset="0"/>
                <a:cs typeface="Arial" panose="020B0604020202020204" pitchFamily="34" charset="0"/>
              </a:rPr>
              <a:t>ESG tác động đến giá trị thương hiệu, lòng tin và khả năng gọi vốn</a:t>
            </a:r>
          </a:p>
          <a:p>
            <a:pPr marL="685800" indent="-457200">
              <a:spcBef>
                <a:spcPts val="600"/>
              </a:spcBef>
              <a:spcAft>
                <a:spcPts val="600"/>
              </a:spcAft>
              <a:buClr>
                <a:schemeClr val="tx1"/>
              </a:buClr>
              <a:buFont typeface="Wingdings" panose="05000000000000000000" pitchFamily="2" charset="2"/>
              <a:buChar char="ü"/>
            </a:pPr>
            <a:r>
              <a:rPr lang="vi-VN" sz="2400" dirty="0">
                <a:solidFill>
                  <a:schemeClr val="tx1"/>
                </a:solidFill>
                <a:latin typeface="Arial" panose="020B0604020202020204" pitchFamily="34" charset="0"/>
                <a:ea typeface="Cambria" panose="02040503050406030204" pitchFamily="18" charset="0"/>
                <a:cs typeface="Arial" panose="020B0604020202020204" pitchFamily="34" charset="0"/>
              </a:rPr>
              <a:t>Nhà đầu tư, khách hàng, đối tác ngày càng ưu tiên các DN bền vững</a:t>
            </a:r>
          </a:p>
          <a:p>
            <a:pPr marL="685800" indent="-457200">
              <a:spcBef>
                <a:spcPts val="600"/>
              </a:spcBef>
              <a:spcAft>
                <a:spcPts val="600"/>
              </a:spcAft>
              <a:buClr>
                <a:schemeClr val="tx1"/>
              </a:buClr>
              <a:buFont typeface="Wingdings" panose="05000000000000000000" pitchFamily="2" charset="2"/>
              <a:buChar char="ü"/>
            </a:pPr>
            <a:r>
              <a:rPr lang="vi-VN" sz="2400" dirty="0">
                <a:solidFill>
                  <a:schemeClr val="tx1"/>
                </a:solidFill>
                <a:latin typeface="Arial" panose="020B0604020202020204" pitchFamily="34" charset="0"/>
                <a:ea typeface="Cambria" panose="02040503050406030204" pitchFamily="18" charset="0"/>
                <a:cs typeface="Arial" panose="020B0604020202020204" pitchFamily="34" charset="0"/>
              </a:rPr>
              <a:t>ESG giúp nhận diện và quản lý rủi ro phi tài chính</a:t>
            </a:r>
          </a:p>
          <a:p>
            <a:pPr marL="685800" indent="-457200">
              <a:spcBef>
                <a:spcPts val="600"/>
              </a:spcBef>
              <a:spcAft>
                <a:spcPts val="600"/>
              </a:spcAft>
              <a:buClr>
                <a:schemeClr val="tx1"/>
              </a:buClr>
              <a:buFont typeface="Wingdings" panose="05000000000000000000" pitchFamily="2" charset="2"/>
              <a:buChar char="ü"/>
            </a:pPr>
            <a:r>
              <a:rPr lang="vi-VN" sz="2400" dirty="0">
                <a:solidFill>
                  <a:schemeClr val="tx1"/>
                </a:solidFill>
                <a:latin typeface="Arial" panose="020B0604020202020204" pitchFamily="34" charset="0"/>
                <a:ea typeface="Cambria" panose="02040503050406030204" pitchFamily="18" charset="0"/>
                <a:cs typeface="Arial" panose="020B0604020202020204" pitchFamily="34" charset="0"/>
              </a:rPr>
              <a:t>Nâng cao năng lực cạnh tranh dài hạn</a:t>
            </a:r>
          </a:p>
        </p:txBody>
      </p:sp>
      <p:graphicFrame>
        <p:nvGraphicFramePr>
          <p:cNvPr id="4" name="Diagram 3">
            <a:extLst>
              <a:ext uri="{FF2B5EF4-FFF2-40B4-BE49-F238E27FC236}">
                <a16:creationId xmlns:a16="http://schemas.microsoft.com/office/drawing/2014/main" id="{1FD2F201-DE87-3D95-F1BC-8D4BCF67786C}"/>
              </a:ext>
            </a:extLst>
          </p:cNvPr>
          <p:cNvGraphicFramePr/>
          <p:nvPr>
            <p:extLst>
              <p:ext uri="{D42A27DB-BD31-4B8C-83A1-F6EECF244321}">
                <p14:modId xmlns:p14="http://schemas.microsoft.com/office/powerpoint/2010/main" val="3503747911"/>
              </p:ext>
            </p:extLst>
          </p:nvPr>
        </p:nvGraphicFramePr>
        <p:xfrm>
          <a:off x="941166" y="2434233"/>
          <a:ext cx="4464304" cy="37518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6114897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9CB2E8-9B28-8F3A-A4AB-E0135E0CEAD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B3ED45D8-C181-DFDD-F213-2D70BA1B12C1}"/>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lgn="ctr">
              <a:buSzPct val="111111"/>
            </a:pPr>
            <a:r>
              <a:rPr lang="en-US" sz="2400" kern="0">
                <a:latin typeface="Arial" panose="020B0604020202020204" pitchFamily="34" charset="0"/>
                <a:ea typeface="Cambria"/>
                <a:cs typeface="Arial" panose="020B0604020202020204" pitchFamily="34" charset="0"/>
                <a:sym typeface="Cambria"/>
              </a:rPr>
              <a:t>ESG TRONG CẤU TRÚC QUẢN TRỊ</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Text Placeholder 4">
            <a:extLst>
              <a:ext uri="{FF2B5EF4-FFF2-40B4-BE49-F238E27FC236}">
                <a16:creationId xmlns:a16="http://schemas.microsoft.com/office/drawing/2014/main" id="{F1522D8C-E645-6E72-02C8-CC8F95C220DE}"/>
              </a:ext>
            </a:extLst>
          </p:cNvPr>
          <p:cNvSpPr txBox="1">
            <a:spLocks/>
          </p:cNvSpPr>
          <p:nvPr/>
        </p:nvSpPr>
        <p:spPr>
          <a:xfrm>
            <a:off x="3984834" y="1949947"/>
            <a:ext cx="7450953" cy="968444"/>
          </a:xfrm>
          <a:prstGeom prst="roundRect">
            <a:avLst/>
          </a:prstGeom>
          <a:ln/>
        </p:spPr>
        <p:style>
          <a:lnRef idx="2">
            <a:schemeClr val="accent6"/>
          </a:lnRef>
          <a:fillRef idx="1">
            <a:schemeClr val="lt1"/>
          </a:fillRef>
          <a:effectRef idx="0">
            <a:schemeClr val="accent6"/>
          </a:effectRef>
          <a:fontRef idx="minor">
            <a:schemeClr val="dk1"/>
          </a:fontRef>
        </p:style>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sym typeface="Wingdings" panose="05000000000000000000" pitchFamily="2" charset="2"/>
              </a:rPr>
              <a:t> </a:t>
            </a:r>
            <a:r>
              <a:rPr lang="vi-VN" sz="1800" dirty="0">
                <a:solidFill>
                  <a:schemeClr val="tx1"/>
                </a:solidFill>
                <a:latin typeface="Arial" panose="020B0604020202020204" pitchFamily="34" charset="0"/>
                <a:ea typeface="Cambria" panose="02040503050406030204" pitchFamily="18" charset="0"/>
                <a:cs typeface="Arial" panose="020B0604020202020204" pitchFamily="34" charset="0"/>
              </a:rPr>
              <a:t>Gắn ESG vào</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chính</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sách</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quản</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trị</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a:t>
            </a:r>
            <a:r>
              <a:rPr lang="vi-VN" sz="1800" dirty="0">
                <a:solidFill>
                  <a:schemeClr val="tx1"/>
                </a:solidFill>
                <a:latin typeface="Arial" panose="020B0604020202020204" pitchFamily="34" charset="0"/>
                <a:ea typeface="Cambria" panose="02040503050406030204" pitchFamily="18" charset="0"/>
                <a:cs typeface="Arial" panose="020B0604020202020204" pitchFamily="34" charset="0"/>
              </a:rPr>
              <a:t> quy trình</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từ</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vi-VN" sz="1800" dirty="0">
                <a:solidFill>
                  <a:schemeClr val="tx1"/>
                </a:solidFill>
                <a:latin typeface="Arial" panose="020B0604020202020204" pitchFamily="34" charset="0"/>
                <a:ea typeface="Cambria" panose="02040503050406030204" pitchFamily="18" charset="0"/>
                <a:cs typeface="Arial" panose="020B0604020202020204" pitchFamily="34" charset="0"/>
              </a:rPr>
              <a:t>hoạch định chiến lược đến vận hành</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a:t>
            </a:r>
          </a:p>
        </p:txBody>
      </p:sp>
      <p:sp>
        <p:nvSpPr>
          <p:cNvPr id="4" name="Text Placeholder 4">
            <a:extLst>
              <a:ext uri="{FF2B5EF4-FFF2-40B4-BE49-F238E27FC236}">
                <a16:creationId xmlns:a16="http://schemas.microsoft.com/office/drawing/2014/main" id="{EE64EF48-08F8-054C-738E-864993819884}"/>
              </a:ext>
            </a:extLst>
          </p:cNvPr>
          <p:cNvSpPr txBox="1">
            <a:spLocks/>
          </p:cNvSpPr>
          <p:nvPr/>
        </p:nvSpPr>
        <p:spPr>
          <a:xfrm>
            <a:off x="482691" y="2889829"/>
            <a:ext cx="3164501" cy="3507027"/>
          </a:xfrm>
          <a:prstGeom prst="roundRect">
            <a:avLst>
              <a:gd name="adj" fmla="val 7776"/>
            </a:avLst>
          </a:prstGeom>
          <a:ln/>
        </p:spPr>
        <p:style>
          <a:lnRef idx="2">
            <a:schemeClr val="accent3"/>
          </a:lnRef>
          <a:fillRef idx="1">
            <a:schemeClr val="lt1"/>
          </a:fillRef>
          <a:effectRef idx="0">
            <a:schemeClr val="accent3"/>
          </a:effectRef>
          <a:fontRef idx="minor">
            <a:schemeClr val="dk1"/>
          </a:fontRef>
        </p:style>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1800" b="1" dirty="0" err="1">
                <a:solidFill>
                  <a:schemeClr val="tx1"/>
                </a:solidFill>
                <a:latin typeface="Arial" panose="020B0604020202020204" pitchFamily="34" charset="0"/>
                <a:ea typeface="Cambria" panose="02040503050406030204" pitchFamily="18" charset="0"/>
                <a:cs typeface="Arial" panose="020B0604020202020204" pitchFamily="34" charset="0"/>
              </a:rPr>
              <a:t>Hội</a:t>
            </a: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b="1" dirty="0" err="1">
                <a:solidFill>
                  <a:schemeClr val="tx1"/>
                </a:solidFill>
                <a:latin typeface="Arial" panose="020B0604020202020204" pitchFamily="34" charset="0"/>
                <a:ea typeface="Cambria" panose="02040503050406030204" pitchFamily="18" charset="0"/>
                <a:cs typeface="Arial" panose="020B0604020202020204" pitchFamily="34" charset="0"/>
              </a:rPr>
              <a:t>đồng</a:t>
            </a: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b="1" dirty="0" err="1">
                <a:solidFill>
                  <a:schemeClr val="tx1"/>
                </a:solidFill>
                <a:latin typeface="Arial" panose="020B0604020202020204" pitchFamily="34" charset="0"/>
                <a:ea typeface="Cambria" panose="02040503050406030204" pitchFamily="18" charset="0"/>
                <a:cs typeface="Arial" panose="020B0604020202020204" pitchFamily="34" charset="0"/>
              </a:rPr>
              <a:t>quản</a:t>
            </a: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b="1" dirty="0" err="1">
                <a:solidFill>
                  <a:schemeClr val="tx1"/>
                </a:solidFill>
                <a:latin typeface="Arial" panose="020B0604020202020204" pitchFamily="34" charset="0"/>
                <a:ea typeface="Cambria" panose="02040503050406030204" pitchFamily="18" charset="0"/>
                <a:cs typeface="Arial" panose="020B0604020202020204" pitchFamily="34" charset="0"/>
              </a:rPr>
              <a:t>trị</a:t>
            </a: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 (Board of Directors)</a:t>
            </a:r>
          </a:p>
          <a:p>
            <a:pPr marL="685800" indent="-457200">
              <a:spcBef>
                <a:spcPts val="600"/>
              </a:spcBef>
              <a:spcAft>
                <a:spcPts val="600"/>
              </a:spcAft>
              <a:buClr>
                <a:schemeClr val="tx1"/>
              </a:buClr>
              <a:buFont typeface="Arial" panose="020B0604020202020204" pitchFamily="34" charset="0"/>
              <a:buChar char="•"/>
            </a:pPr>
            <a:r>
              <a:rPr lang="vi-VN" sz="1800" dirty="0">
                <a:solidFill>
                  <a:schemeClr val="tx1"/>
                </a:solidFill>
                <a:latin typeface="Arial" panose="020B0604020202020204" pitchFamily="34" charset="0"/>
                <a:ea typeface="Cambria" panose="02040503050406030204" pitchFamily="18" charset="0"/>
                <a:cs typeface="Arial" panose="020B0604020202020204" pitchFamily="34" charset="0"/>
              </a:rPr>
              <a:t>Đưa ESG vào tầm nhìn và chiến lược tổng thể của DN</a:t>
            </a:r>
            <a:endParaRPr lang="en-US" sz="1800" dirty="0">
              <a:solidFill>
                <a:schemeClr val="tx1"/>
              </a:solidFill>
              <a:latin typeface="Arial" panose="020B0604020202020204" pitchFamily="34" charset="0"/>
              <a:ea typeface="Cambria" panose="02040503050406030204" pitchFamily="18" charset="0"/>
              <a:cs typeface="Arial" panose="020B0604020202020204" pitchFamily="34" charset="0"/>
            </a:endParaRPr>
          </a:p>
          <a:p>
            <a:pPr marL="685800" indent="-457200">
              <a:spcBef>
                <a:spcPts val="600"/>
              </a:spcBef>
              <a:spcAft>
                <a:spcPts val="600"/>
              </a:spcAft>
              <a:buClr>
                <a:schemeClr val="tx1"/>
              </a:buClr>
              <a:buFont typeface="Arial" panose="020B0604020202020204" pitchFamily="34" charset="0"/>
              <a:buChar char="•"/>
            </a:pP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T</a:t>
            </a:r>
            <a:r>
              <a:rPr lang="vi-VN" sz="1800" dirty="0">
                <a:solidFill>
                  <a:schemeClr val="tx1"/>
                </a:solidFill>
                <a:latin typeface="Arial" panose="020B0604020202020204" pitchFamily="34" charset="0"/>
                <a:ea typeface="Cambria" panose="02040503050406030204" pitchFamily="18" charset="0"/>
                <a:cs typeface="Arial" panose="020B0604020202020204" pitchFamily="34" charset="0"/>
              </a:rPr>
              <a:t>hiết lập định hướng &amp; giám sát thực hiện ESG</a:t>
            </a:r>
          </a:p>
        </p:txBody>
      </p:sp>
      <p:sp>
        <p:nvSpPr>
          <p:cNvPr id="5" name="Text Placeholder 4">
            <a:extLst>
              <a:ext uri="{FF2B5EF4-FFF2-40B4-BE49-F238E27FC236}">
                <a16:creationId xmlns:a16="http://schemas.microsoft.com/office/drawing/2014/main" id="{421D0993-6659-FAB9-3937-75909222DB05}"/>
              </a:ext>
            </a:extLst>
          </p:cNvPr>
          <p:cNvSpPr txBox="1">
            <a:spLocks/>
          </p:cNvSpPr>
          <p:nvPr/>
        </p:nvSpPr>
        <p:spPr>
          <a:xfrm>
            <a:off x="4019909" y="2882887"/>
            <a:ext cx="2831122" cy="3507027"/>
          </a:xfrm>
          <a:prstGeom prst="roundRect">
            <a:avLst>
              <a:gd name="adj" fmla="val 5487"/>
            </a:avLst>
          </a:prstGeom>
          <a:ln/>
        </p:spPr>
        <p:style>
          <a:lnRef idx="2">
            <a:schemeClr val="accent3"/>
          </a:lnRef>
          <a:fillRef idx="1">
            <a:schemeClr val="lt1"/>
          </a:fillRef>
          <a:effectRef idx="0">
            <a:schemeClr val="accent3"/>
          </a:effectRef>
          <a:fontRef idx="minor">
            <a:schemeClr val="dk1"/>
          </a:fontRef>
        </p:style>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Ban </a:t>
            </a:r>
            <a:r>
              <a:rPr lang="en-US" sz="1800" b="1" dirty="0" err="1">
                <a:solidFill>
                  <a:schemeClr val="tx1"/>
                </a:solidFill>
                <a:latin typeface="Arial" panose="020B0604020202020204" pitchFamily="34" charset="0"/>
                <a:ea typeface="Cambria" panose="02040503050406030204" pitchFamily="18" charset="0"/>
                <a:cs typeface="Arial" panose="020B0604020202020204" pitchFamily="34" charset="0"/>
              </a:rPr>
              <a:t>điều</a:t>
            </a: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b="1" dirty="0" err="1">
                <a:solidFill>
                  <a:schemeClr val="tx1"/>
                </a:solidFill>
                <a:latin typeface="Arial" panose="020B0604020202020204" pitchFamily="34" charset="0"/>
                <a:ea typeface="Cambria" panose="02040503050406030204" pitchFamily="18" charset="0"/>
                <a:cs typeface="Arial" panose="020B0604020202020204" pitchFamily="34" charset="0"/>
              </a:rPr>
              <a:t>hành</a:t>
            </a: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 (Executive Management)</a:t>
            </a:r>
          </a:p>
          <a:p>
            <a:pPr marL="685800" indent="-457200">
              <a:spcBef>
                <a:spcPts val="600"/>
              </a:spcBef>
              <a:spcAft>
                <a:spcPts val="600"/>
              </a:spcAft>
              <a:buClr>
                <a:schemeClr val="tx1"/>
              </a:buClr>
              <a:buFont typeface="Arial" panose="020B0604020202020204" pitchFamily="34" charset="0"/>
              <a:buChar char="•"/>
            </a:pP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Đ</a:t>
            </a:r>
            <a:r>
              <a:rPr lang="vi-VN" sz="1800" dirty="0">
                <a:solidFill>
                  <a:schemeClr val="tx1"/>
                </a:solidFill>
                <a:latin typeface="Arial" panose="020B0604020202020204" pitchFamily="34" charset="0"/>
                <a:ea typeface="Cambria" panose="02040503050406030204" pitchFamily="18" charset="0"/>
                <a:cs typeface="Arial" panose="020B0604020202020204" pitchFamily="34" charset="0"/>
              </a:rPr>
              <a:t>iều phối triển khai ESG vào chiến lược &amp; vận hành</a:t>
            </a:r>
            <a:endParaRPr lang="en-US" sz="1800" dirty="0">
              <a:solidFill>
                <a:schemeClr val="tx1"/>
              </a:solidFill>
              <a:latin typeface="Arial" panose="020B0604020202020204" pitchFamily="34" charset="0"/>
              <a:ea typeface="Cambria" panose="02040503050406030204" pitchFamily="18" charset="0"/>
              <a:cs typeface="Arial" panose="020B0604020202020204" pitchFamily="34" charset="0"/>
            </a:endParaRPr>
          </a:p>
          <a:p>
            <a:pPr marL="685800" indent="-457200">
              <a:spcBef>
                <a:spcPts val="600"/>
              </a:spcBef>
              <a:spcAft>
                <a:spcPts val="600"/>
              </a:spcAft>
              <a:buClr>
                <a:schemeClr val="tx1"/>
              </a:buClr>
              <a:buFont typeface="Arial" panose="020B0604020202020204" pitchFamily="34" charset="0"/>
              <a:buChar char="•"/>
            </a:pPr>
            <a:r>
              <a:rPr lang="vi-VN" sz="1800" dirty="0">
                <a:solidFill>
                  <a:schemeClr val="tx1"/>
                </a:solidFill>
                <a:latin typeface="Arial" panose="020B0604020202020204" pitchFamily="34" charset="0"/>
                <a:ea typeface="Cambria" panose="02040503050406030204" pitchFamily="18" charset="0"/>
                <a:cs typeface="Arial" panose="020B0604020202020204" pitchFamily="34" charset="0"/>
              </a:rPr>
              <a:t>Hỗ trợ tích hợp ESG vào văn hóa </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DN.</a:t>
            </a:r>
            <a:endParaRPr lang="vi-VN" sz="1800" dirty="0">
              <a:solidFill>
                <a:schemeClr val="tx1"/>
              </a:solidFill>
              <a:latin typeface="Arial" panose="020B0604020202020204" pitchFamily="34" charset="0"/>
              <a:ea typeface="Cambria" panose="02040503050406030204" pitchFamily="18" charset="0"/>
              <a:cs typeface="Arial" panose="020B0604020202020204" pitchFamily="34" charset="0"/>
            </a:endParaRPr>
          </a:p>
        </p:txBody>
      </p:sp>
      <p:sp>
        <p:nvSpPr>
          <p:cNvPr id="6" name="Text Placeholder 4">
            <a:extLst>
              <a:ext uri="{FF2B5EF4-FFF2-40B4-BE49-F238E27FC236}">
                <a16:creationId xmlns:a16="http://schemas.microsoft.com/office/drawing/2014/main" id="{6AE2FADC-406E-35F0-E309-E5FE6AEF4D35}"/>
              </a:ext>
            </a:extLst>
          </p:cNvPr>
          <p:cNvSpPr txBox="1">
            <a:spLocks/>
          </p:cNvSpPr>
          <p:nvPr/>
        </p:nvSpPr>
        <p:spPr>
          <a:xfrm>
            <a:off x="7223748" y="2889829"/>
            <a:ext cx="4585310" cy="3507028"/>
          </a:xfrm>
          <a:prstGeom prst="roundRect">
            <a:avLst>
              <a:gd name="adj" fmla="val 5408"/>
            </a:avLst>
          </a:prstGeom>
          <a:ln/>
        </p:spPr>
        <p:style>
          <a:lnRef idx="2">
            <a:schemeClr val="accent3"/>
          </a:lnRef>
          <a:fillRef idx="1">
            <a:schemeClr val="lt1"/>
          </a:fillRef>
          <a:effectRef idx="0">
            <a:schemeClr val="accent3"/>
          </a:effectRef>
          <a:fontRef idx="minor">
            <a:schemeClr val="dk1"/>
          </a:fontRef>
        </p:style>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Các </a:t>
            </a:r>
            <a:r>
              <a:rPr lang="en-US" sz="1800" b="1" dirty="0" err="1">
                <a:solidFill>
                  <a:schemeClr val="tx1"/>
                </a:solidFill>
                <a:latin typeface="Arial" panose="020B0604020202020204" pitchFamily="34" charset="0"/>
                <a:ea typeface="Cambria" panose="02040503050406030204" pitchFamily="18" charset="0"/>
                <a:cs typeface="Arial" panose="020B0604020202020204" pitchFamily="34" charset="0"/>
              </a:rPr>
              <a:t>phòng</a:t>
            </a: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 ban </a:t>
            </a:r>
            <a:r>
              <a:rPr lang="en-US" sz="1800" b="1" dirty="0" err="1">
                <a:solidFill>
                  <a:schemeClr val="tx1"/>
                </a:solidFill>
                <a:latin typeface="Arial" panose="020B0604020202020204" pitchFamily="34" charset="0"/>
                <a:ea typeface="Cambria" panose="02040503050406030204" pitchFamily="18" charset="0"/>
                <a:cs typeface="Arial" panose="020B0604020202020204" pitchFamily="34" charset="0"/>
              </a:rPr>
              <a:t>liên</a:t>
            </a: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b="1" dirty="0" err="1">
                <a:solidFill>
                  <a:schemeClr val="tx1"/>
                </a:solidFill>
                <a:latin typeface="Arial" panose="020B0604020202020204" pitchFamily="34" charset="0"/>
                <a:ea typeface="Cambria" panose="02040503050406030204" pitchFamily="18" charset="0"/>
                <a:cs typeface="Arial" panose="020B0604020202020204" pitchFamily="34" charset="0"/>
              </a:rPr>
              <a:t>quan</a:t>
            </a:r>
            <a:r>
              <a:rPr lang="en-US" sz="1800" b="1" dirty="0">
                <a:solidFill>
                  <a:schemeClr val="tx1"/>
                </a:solidFill>
                <a:latin typeface="Arial" panose="020B0604020202020204" pitchFamily="34" charset="0"/>
                <a:ea typeface="Cambria" panose="02040503050406030204" pitchFamily="18" charset="0"/>
                <a:cs typeface="Arial" panose="020B0604020202020204" pitchFamily="34" charset="0"/>
              </a:rPr>
              <a:t>:</a:t>
            </a:r>
          </a:p>
          <a:p>
            <a:pPr marL="685800" indent="-457200">
              <a:spcBef>
                <a:spcPts val="600"/>
              </a:spcBef>
              <a:spcAft>
                <a:spcPts val="600"/>
              </a:spcAft>
              <a:buClr>
                <a:schemeClr val="tx1"/>
              </a:buClr>
              <a:buFont typeface="Arial" panose="020B0604020202020204" pitchFamily="34" charset="0"/>
              <a:buChar char="•"/>
            </a:pPr>
            <a:r>
              <a:rPr lang="vi-VN" sz="1800" dirty="0">
                <a:solidFill>
                  <a:schemeClr val="tx1"/>
                </a:solidFill>
                <a:latin typeface="Arial" panose="020B0604020202020204" pitchFamily="34" charset="0"/>
                <a:ea typeface="Cambria" panose="02040503050406030204" pitchFamily="18" charset="0"/>
                <a:cs typeface="Arial" panose="020B0604020202020204" pitchFamily="34" charset="0"/>
              </a:rPr>
              <a:t>Nhân sự: xây dựng văn hóa ESG, đa dạng – hòa nhập – đạo đức</a:t>
            </a:r>
          </a:p>
          <a:p>
            <a:pPr marL="685800" indent="-457200">
              <a:spcBef>
                <a:spcPts val="600"/>
              </a:spcBef>
              <a:spcAft>
                <a:spcPts val="600"/>
              </a:spcAft>
              <a:buClr>
                <a:schemeClr val="tx1"/>
              </a:buClr>
              <a:buFont typeface="Arial" panose="020B0604020202020204" pitchFamily="34" charset="0"/>
              <a:buChar char="•"/>
            </a:pPr>
            <a:r>
              <a:rPr lang="vi-VN" sz="1800" dirty="0">
                <a:solidFill>
                  <a:schemeClr val="tx1"/>
                </a:solidFill>
                <a:latin typeface="Arial" panose="020B0604020202020204" pitchFamily="34" charset="0"/>
                <a:ea typeface="Cambria" panose="02040503050406030204" pitchFamily="18" charset="0"/>
                <a:cs typeface="Arial" panose="020B0604020202020204" pitchFamily="34" charset="0"/>
              </a:rPr>
              <a:t>Mua hàng: chọn nhà cung cấp “xanh”, có chứng chỉ ESG</a:t>
            </a:r>
          </a:p>
          <a:p>
            <a:pPr marL="685800" indent="-457200">
              <a:spcBef>
                <a:spcPts val="600"/>
              </a:spcBef>
              <a:spcAft>
                <a:spcPts val="600"/>
              </a:spcAft>
              <a:buClr>
                <a:schemeClr val="tx1"/>
              </a:buClr>
              <a:buFont typeface="Arial" panose="020B0604020202020204" pitchFamily="34" charset="0"/>
              <a:buChar char="•"/>
            </a:pPr>
            <a:r>
              <a:rPr lang="vi-VN" sz="1800" dirty="0">
                <a:solidFill>
                  <a:schemeClr val="tx1"/>
                </a:solidFill>
                <a:latin typeface="Arial" panose="020B0604020202020204" pitchFamily="34" charset="0"/>
                <a:ea typeface="Cambria" panose="02040503050406030204" pitchFamily="18" charset="0"/>
                <a:cs typeface="Arial" panose="020B0604020202020204" pitchFamily="34" charset="0"/>
              </a:rPr>
              <a:t>Marketing – Truyền thông: công bố ESG ra bên ngoài, bảo vệ uy tín</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a:t>
            </a:r>
          </a:p>
        </p:txBody>
      </p:sp>
    </p:spTree>
    <p:extLst>
      <p:ext uri="{BB962C8B-B14F-4D97-AF65-F5344CB8AC3E}">
        <p14:creationId xmlns:p14="http://schemas.microsoft.com/office/powerpoint/2010/main" val="14399622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38200" y="2893721"/>
            <a:ext cx="10515599" cy="1070557"/>
          </a:xfrm>
        </p:spPr>
        <p:txBody>
          <a:bodyPr>
            <a:normAutofit/>
          </a:bodyPr>
          <a:lstStyle/>
          <a:p>
            <a:r>
              <a:rPr lang="en-US" sz="3200"/>
              <a:t>TỔNG QUAN VỀ ESG</a:t>
            </a:r>
            <a:endParaRPr lang="en-US" sz="3200" dirty="0"/>
          </a:p>
        </p:txBody>
      </p:sp>
    </p:spTree>
    <p:extLst>
      <p:ext uri="{BB962C8B-B14F-4D97-AF65-F5344CB8AC3E}">
        <p14:creationId xmlns:p14="http://schemas.microsoft.com/office/powerpoint/2010/main" val="7646946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300724-7A7E-DC0B-2033-5E58A7EA51E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35ECC3C-2706-F672-F649-80F097A9CFEC}"/>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lgn="ctr">
              <a:buSzPct val="111111"/>
            </a:pPr>
            <a:r>
              <a:rPr lang="en-US" sz="2400" kern="0">
                <a:latin typeface="Arial" panose="020B0604020202020204" pitchFamily="34" charset="0"/>
                <a:ea typeface="Cambria"/>
                <a:cs typeface="Arial" panose="020B0604020202020204" pitchFamily="34" charset="0"/>
                <a:sym typeface="Cambria"/>
              </a:rPr>
              <a:t>ESG LỒNG GHÉP VÀO CHUỖI GIÁ TRỊ</a:t>
            </a:r>
            <a:endParaRPr lang="en-US" sz="2400" kern="0" dirty="0">
              <a:latin typeface="Arial" panose="020B0604020202020204" pitchFamily="34" charset="0"/>
              <a:ea typeface="Cambria"/>
              <a:cs typeface="Arial" panose="020B0604020202020204" pitchFamily="34" charset="0"/>
              <a:sym typeface="Cambria"/>
            </a:endParaRPr>
          </a:p>
        </p:txBody>
      </p:sp>
      <p:graphicFrame>
        <p:nvGraphicFramePr>
          <p:cNvPr id="5" name="Diagram 4">
            <a:extLst>
              <a:ext uri="{FF2B5EF4-FFF2-40B4-BE49-F238E27FC236}">
                <a16:creationId xmlns:a16="http://schemas.microsoft.com/office/drawing/2014/main" id="{2E97E85B-D085-399C-7EF5-8B678ED06C78}"/>
              </a:ext>
            </a:extLst>
          </p:cNvPr>
          <p:cNvGraphicFramePr/>
          <p:nvPr>
            <p:extLst>
              <p:ext uri="{D42A27DB-BD31-4B8C-83A1-F6EECF244321}">
                <p14:modId xmlns:p14="http://schemas.microsoft.com/office/powerpoint/2010/main" val="2238262489"/>
              </p:ext>
            </p:extLst>
          </p:nvPr>
        </p:nvGraphicFramePr>
        <p:xfrm>
          <a:off x="432816" y="1920398"/>
          <a:ext cx="11326367" cy="494575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351371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4E93C4-CA60-1F9E-7179-E16AA309AFC8}"/>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ECA8E0C-7C47-F5D9-6FEC-1111A737AC1E}"/>
              </a:ext>
            </a:extLst>
          </p:cNvPr>
          <p:cNvSpPr txBox="1">
            <a:spLocks/>
          </p:cNvSpPr>
          <p:nvPr/>
        </p:nvSpPr>
        <p:spPr>
          <a:xfrm>
            <a:off x="941166" y="1225514"/>
            <a:ext cx="10494621" cy="86929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lgn="ctr">
              <a:buSzPct val="111111"/>
            </a:pPr>
            <a:r>
              <a:rPr lang="vi-VN" sz="2400" kern="0">
                <a:latin typeface="+mn-lt"/>
                <a:ea typeface="Cambria"/>
                <a:cs typeface="Cambria"/>
                <a:sym typeface="Cambria"/>
              </a:rPr>
              <a:t>ESG TRONG MỐI QUAN HỆ VỚI DỰ ÁN TIẾT KIỆM NĂNG LƯỢNG </a:t>
            </a:r>
            <a:endParaRPr lang="en-US" sz="2400" kern="0" dirty="0">
              <a:latin typeface="+mn-lt"/>
              <a:ea typeface="Cambria"/>
              <a:cs typeface="Cambria"/>
              <a:sym typeface="Cambria"/>
            </a:endParaRPr>
          </a:p>
        </p:txBody>
      </p:sp>
      <p:sp>
        <p:nvSpPr>
          <p:cNvPr id="2" name="Text Placeholder 4">
            <a:extLst>
              <a:ext uri="{FF2B5EF4-FFF2-40B4-BE49-F238E27FC236}">
                <a16:creationId xmlns:a16="http://schemas.microsoft.com/office/drawing/2014/main" id="{4DA023D1-FEB0-EBDD-4797-562A4E70C30C}"/>
              </a:ext>
            </a:extLst>
          </p:cNvPr>
          <p:cNvSpPr txBox="1">
            <a:spLocks/>
          </p:cNvSpPr>
          <p:nvPr/>
        </p:nvSpPr>
        <p:spPr>
          <a:xfrm>
            <a:off x="941166" y="2434550"/>
            <a:ext cx="2973772" cy="3917455"/>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vi-VN" sz="2200" b="1" dirty="0">
                <a:solidFill>
                  <a:srgbClr val="FF0000"/>
                </a:solidFill>
                <a:latin typeface="+mn-lt"/>
                <a:ea typeface="Cambria" panose="02040503050406030204" pitchFamily="18" charset="0"/>
              </a:rPr>
              <a:t>E: </a:t>
            </a:r>
            <a:r>
              <a:rPr lang="vi-VN" sz="2200" dirty="0">
                <a:solidFill>
                  <a:schemeClr val="tx1"/>
                </a:solidFill>
                <a:latin typeface="+mn-lt"/>
                <a:ea typeface="Cambria" panose="02040503050406030204" pitchFamily="18" charset="0"/>
              </a:rPr>
              <a:t>Giảm phát thải, giảm tiêu thụ tài nguyên</a:t>
            </a:r>
          </a:p>
          <a:p>
            <a:pPr marL="228600">
              <a:spcBef>
                <a:spcPts val="600"/>
              </a:spcBef>
              <a:spcAft>
                <a:spcPts val="600"/>
              </a:spcAft>
              <a:buClr>
                <a:schemeClr val="tx1"/>
              </a:buClr>
            </a:pPr>
            <a:r>
              <a:rPr lang="vi-VN" sz="2200" b="1" dirty="0">
                <a:solidFill>
                  <a:srgbClr val="FF0000"/>
                </a:solidFill>
                <a:latin typeface="+mn-lt"/>
                <a:ea typeface="Cambria" panose="02040503050406030204" pitchFamily="18" charset="0"/>
              </a:rPr>
              <a:t>S</a:t>
            </a:r>
            <a:r>
              <a:rPr lang="vi-VN" sz="2200" b="1" dirty="0">
                <a:solidFill>
                  <a:schemeClr val="tx1"/>
                </a:solidFill>
                <a:latin typeface="+mn-lt"/>
                <a:ea typeface="Cambria" panose="02040503050406030204" pitchFamily="18" charset="0"/>
              </a:rPr>
              <a:t>: </a:t>
            </a:r>
            <a:r>
              <a:rPr lang="vi-VN" sz="2200" dirty="0">
                <a:solidFill>
                  <a:schemeClr val="tx1"/>
                </a:solidFill>
                <a:latin typeface="+mn-lt"/>
                <a:ea typeface="Cambria" panose="02040503050406030204" pitchFamily="18" charset="0"/>
              </a:rPr>
              <a:t>Điều kiện làm việc, sức khỏe NLĐ khi thay đổi công nghệ</a:t>
            </a:r>
          </a:p>
          <a:p>
            <a:pPr marL="228600">
              <a:spcBef>
                <a:spcPts val="600"/>
              </a:spcBef>
              <a:spcAft>
                <a:spcPts val="600"/>
              </a:spcAft>
              <a:buClr>
                <a:schemeClr val="tx1"/>
              </a:buClr>
            </a:pPr>
            <a:r>
              <a:rPr lang="vi-VN" sz="2200" b="1" dirty="0">
                <a:solidFill>
                  <a:srgbClr val="FF0000"/>
                </a:solidFill>
                <a:latin typeface="+mn-lt"/>
                <a:ea typeface="Cambria" panose="02040503050406030204" pitchFamily="18" charset="0"/>
              </a:rPr>
              <a:t>G</a:t>
            </a:r>
            <a:r>
              <a:rPr lang="vi-VN" sz="2200" b="1" dirty="0">
                <a:solidFill>
                  <a:schemeClr val="tx1"/>
                </a:solidFill>
                <a:latin typeface="+mn-lt"/>
                <a:ea typeface="Cambria" panose="02040503050406030204" pitchFamily="18" charset="0"/>
              </a:rPr>
              <a:t>: </a:t>
            </a:r>
            <a:r>
              <a:rPr lang="vi-VN" sz="2200" dirty="0">
                <a:solidFill>
                  <a:schemeClr val="tx1"/>
                </a:solidFill>
                <a:latin typeface="+mn-lt"/>
                <a:ea typeface="Cambria" panose="02040503050406030204" pitchFamily="18" charset="0"/>
              </a:rPr>
              <a:t>Quản lý rủi ro dự án, minh bạch dữ liệu, báo cáo</a:t>
            </a:r>
          </a:p>
        </p:txBody>
      </p:sp>
      <p:pic>
        <p:nvPicPr>
          <p:cNvPr id="4" name="table">
            <a:extLst>
              <a:ext uri="{FF2B5EF4-FFF2-40B4-BE49-F238E27FC236}">
                <a16:creationId xmlns:a16="http://schemas.microsoft.com/office/drawing/2014/main" id="{58E5C989-B11C-4CFD-DC29-8D3178B729AF}"/>
              </a:ext>
            </a:extLst>
          </p:cNvPr>
          <p:cNvPicPr>
            <a:picLocks noChangeAspect="1"/>
          </p:cNvPicPr>
          <p:nvPr/>
        </p:nvPicPr>
        <p:blipFill>
          <a:blip r:embed="rId3"/>
          <a:stretch>
            <a:fillRect/>
          </a:stretch>
        </p:blipFill>
        <p:spPr>
          <a:xfrm>
            <a:off x="5454730" y="2094807"/>
            <a:ext cx="6236924" cy="4846006"/>
          </a:xfrm>
          <a:prstGeom prst="rect">
            <a:avLst/>
          </a:prstGeom>
        </p:spPr>
      </p:pic>
      <p:sp>
        <p:nvSpPr>
          <p:cNvPr id="5" name="Arrow: Right 4">
            <a:extLst>
              <a:ext uri="{FF2B5EF4-FFF2-40B4-BE49-F238E27FC236}">
                <a16:creationId xmlns:a16="http://schemas.microsoft.com/office/drawing/2014/main" id="{22F3246D-3ADA-2BB7-51EB-CC5CBA9905ED}"/>
              </a:ext>
            </a:extLst>
          </p:cNvPr>
          <p:cNvSpPr/>
          <p:nvPr/>
        </p:nvSpPr>
        <p:spPr>
          <a:xfrm>
            <a:off x="4155916" y="3727770"/>
            <a:ext cx="1057835" cy="1035424"/>
          </a:xfrm>
          <a:prstGeom prst="rightArrow">
            <a:avLst/>
          </a:prstGeom>
          <a:solidFill>
            <a:schemeClr val="accent1"/>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a:endParaRPr lang="en-US"/>
          </a:p>
        </p:txBody>
      </p:sp>
    </p:spTree>
    <p:extLst>
      <p:ext uri="{BB962C8B-B14F-4D97-AF65-F5344CB8AC3E}">
        <p14:creationId xmlns:p14="http://schemas.microsoft.com/office/powerpoint/2010/main" val="32889619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BFAEC-8783-FCE5-1F11-2427664D33A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16FB297-10DC-7B87-5CC6-3295450CC671}"/>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lgn="ctr">
              <a:buSzPct val="111111"/>
            </a:pPr>
            <a:r>
              <a:rPr lang="vi-VN" sz="2400" kern="0">
                <a:latin typeface="+mn-lt"/>
                <a:ea typeface="Cambria"/>
                <a:cs typeface="Cambria"/>
                <a:sym typeface="Cambria"/>
              </a:rPr>
              <a:t>CƠ CHẾ THAM VẤN STAKEHOLDER TRONG ESG</a:t>
            </a:r>
            <a:endParaRPr lang="en-US" sz="2400" kern="0" dirty="0">
              <a:latin typeface="+mn-lt"/>
              <a:ea typeface="Cambria"/>
              <a:cs typeface="Cambria"/>
              <a:sym typeface="Cambria"/>
            </a:endParaRPr>
          </a:p>
        </p:txBody>
      </p:sp>
      <p:graphicFrame>
        <p:nvGraphicFramePr>
          <p:cNvPr id="4" name="Diagram 3">
            <a:extLst>
              <a:ext uri="{FF2B5EF4-FFF2-40B4-BE49-F238E27FC236}">
                <a16:creationId xmlns:a16="http://schemas.microsoft.com/office/drawing/2014/main" id="{082CB6F1-C5F1-1012-03CF-863A86568D27}"/>
              </a:ext>
            </a:extLst>
          </p:cNvPr>
          <p:cNvGraphicFramePr/>
          <p:nvPr>
            <p:extLst>
              <p:ext uri="{D42A27DB-BD31-4B8C-83A1-F6EECF244321}">
                <p14:modId xmlns:p14="http://schemas.microsoft.com/office/powerpoint/2010/main" val="1701021316"/>
              </p:ext>
            </p:extLst>
          </p:nvPr>
        </p:nvGraphicFramePr>
        <p:xfrm>
          <a:off x="941166" y="2176599"/>
          <a:ext cx="3689181" cy="44998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5" name="Picture 4" descr="Stakeholder engagement in the ESG process - BDO">
            <a:extLst>
              <a:ext uri="{FF2B5EF4-FFF2-40B4-BE49-F238E27FC236}">
                <a16:creationId xmlns:a16="http://schemas.microsoft.com/office/drawing/2014/main" id="{6393C392-67FB-BE1C-41D0-19B54CBC174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23014" y="2176598"/>
            <a:ext cx="6687287" cy="44998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2236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66E35-5989-0FA5-3EA6-E08CFD25DBB6}"/>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6E5ADD3-E9E6-2A0D-0BE1-B02D97AAA9DB}"/>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lgn="ctr">
              <a:buSzPct val="111111"/>
            </a:pPr>
            <a:r>
              <a:rPr lang="en-US" sz="2400" kern="0">
                <a:latin typeface="Arial" panose="020B0604020202020204" pitchFamily="34" charset="0"/>
                <a:ea typeface="Cambria"/>
                <a:cs typeface="Arial" panose="020B0604020202020204" pitchFamily="34" charset="0"/>
                <a:sym typeface="Cambria"/>
              </a:rPr>
              <a:t>MINH BẠCH ESG VỚI STAKEHOLDER</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Text Placeholder 4">
            <a:extLst>
              <a:ext uri="{FF2B5EF4-FFF2-40B4-BE49-F238E27FC236}">
                <a16:creationId xmlns:a16="http://schemas.microsoft.com/office/drawing/2014/main" id="{B4A7C3A5-9D0E-8F7A-6777-5CF16C8C4C41}"/>
              </a:ext>
            </a:extLst>
          </p:cNvPr>
          <p:cNvSpPr txBox="1">
            <a:spLocks/>
          </p:cNvSpPr>
          <p:nvPr/>
        </p:nvSpPr>
        <p:spPr>
          <a:xfrm>
            <a:off x="941166" y="2517695"/>
            <a:ext cx="3625836" cy="3917415"/>
          </a:xfrm>
          <a:prstGeom prst="roundRect">
            <a:avLst>
              <a:gd name="adj" fmla="val 7776"/>
            </a:avLst>
          </a:prstGeom>
          <a:solidFill>
            <a:srgbClr val="FFFFFF"/>
          </a:solidFill>
          <a:ln w="25400" cap="flat" cmpd="sng" algn="ctr">
            <a:solidFill>
              <a:srgbClr val="0BD0D9"/>
            </a:solidFill>
            <a:prstDash val="solid"/>
          </a:ln>
          <a:effectLst/>
        </p:spPr>
        <p:txBody>
          <a:bodyPr anchor="ctr">
            <a:normAutofit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685800" marR="0" lvl="0" indent="-4572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Công bố báo cáo ESG định kỳ</a:t>
            </a:r>
          </a:p>
          <a:p>
            <a:pPr marL="685800" marR="0" lvl="0" indent="-4572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Chia sẻ dữ liệu qua website, hội thảo</a:t>
            </a:r>
          </a:p>
          <a:p>
            <a:pPr marL="685800" marR="0" lvl="0" indent="-4572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Minh bạch về rủi ro, cơ hội và kết quả ESG</a:t>
            </a:r>
          </a:p>
          <a:p>
            <a:pPr marL="685800" marR="0" lvl="0" indent="-4572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Áp dụng tiêu chuẩn báo cáo quốc tế (GRI, SASB...)</a:t>
            </a:r>
          </a:p>
        </p:txBody>
      </p:sp>
      <p:pic>
        <p:nvPicPr>
          <p:cNvPr id="4" name="Picture 3" descr="Resideo Technologies Releases 2022 Environmental, Social and Governance  (ESG) Report">
            <a:extLst>
              <a:ext uri="{FF2B5EF4-FFF2-40B4-BE49-F238E27FC236}">
                <a16:creationId xmlns:a16="http://schemas.microsoft.com/office/drawing/2014/main" id="{B996F3BB-7128-96DF-3716-F363C18B1680}"/>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023480" y="2413422"/>
            <a:ext cx="7332180" cy="4125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22490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7AB17-8DEA-522A-4298-A09367927BF2}"/>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11EAB04-771B-0C4F-665C-4A19F77F7CBF}"/>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lgn="ctr">
              <a:buSzPct val="111111"/>
            </a:pPr>
            <a:r>
              <a:rPr lang="en-US" sz="2400" kern="0">
                <a:latin typeface="Arial" panose="020B0604020202020204" pitchFamily="34" charset="0"/>
                <a:ea typeface="Cambria"/>
                <a:cs typeface="Arial" panose="020B0604020202020204" pitchFamily="34" charset="0"/>
                <a:sym typeface="Cambria"/>
              </a:rPr>
              <a:t>BÀI TẬP TÌNH HUỐNG – PHÂN TÍCH STAKEHOLDER</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Text Placeholder 4">
            <a:extLst>
              <a:ext uri="{FF2B5EF4-FFF2-40B4-BE49-F238E27FC236}">
                <a16:creationId xmlns:a16="http://schemas.microsoft.com/office/drawing/2014/main" id="{BF9A1338-0B30-BDAE-6D26-31058D449C5E}"/>
              </a:ext>
            </a:extLst>
          </p:cNvPr>
          <p:cNvSpPr txBox="1">
            <a:spLocks/>
          </p:cNvSpPr>
          <p:nvPr/>
        </p:nvSpPr>
        <p:spPr>
          <a:xfrm>
            <a:off x="586478" y="2535681"/>
            <a:ext cx="5133633" cy="3681940"/>
          </a:xfrm>
          <a:prstGeom prst="roundRect">
            <a:avLst>
              <a:gd name="adj" fmla="val 7776"/>
            </a:avLst>
          </a:prstGeom>
          <a:ln/>
        </p:spPr>
        <p:style>
          <a:lnRef idx="2">
            <a:schemeClr val="accent3"/>
          </a:lnRef>
          <a:fillRef idx="1">
            <a:schemeClr val="lt1"/>
          </a:fillRef>
          <a:effectRef idx="0">
            <a:schemeClr val="accent3"/>
          </a:effectRef>
          <a:fontRef idx="minor">
            <a:schemeClr val="dk1"/>
          </a:fontRef>
        </p:style>
        <p:txBody>
          <a:bodyPr anchor="ctr">
            <a:no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vi-VN" sz="1800" b="1" dirty="0">
                <a:solidFill>
                  <a:schemeClr val="tx1"/>
                </a:solidFill>
                <a:latin typeface="+mn-lt"/>
                <a:ea typeface="Cambria" panose="02040503050406030204" pitchFamily="18" charset="0"/>
              </a:rPr>
              <a:t>Xây dựng cơ chế tham vấn stakeholder cho chuỗi trung tâm thương mại.</a:t>
            </a:r>
          </a:p>
          <a:p>
            <a:pPr marL="685800" indent="-457200">
              <a:spcBef>
                <a:spcPts val="600"/>
              </a:spcBef>
              <a:spcAft>
                <a:spcPts val="600"/>
              </a:spcAft>
              <a:buClr>
                <a:schemeClr val="tx1"/>
              </a:buClr>
              <a:buFont typeface="Arial" panose="020B0604020202020204" pitchFamily="34" charset="0"/>
              <a:buChar char="•"/>
            </a:pPr>
            <a:r>
              <a:rPr lang="vi-VN" sz="1800" dirty="0">
                <a:solidFill>
                  <a:schemeClr val="tx1"/>
                </a:solidFill>
                <a:latin typeface="+mn-lt"/>
                <a:ea typeface="Cambria" panose="02040503050406030204" pitchFamily="18" charset="0"/>
              </a:rPr>
              <a:t>Yêu cầu: Xác định các nhóm stakeholder chính và phân tích các vấn đề trọng tâm cần quan tâm cho từng nhóm.</a:t>
            </a:r>
          </a:p>
          <a:p>
            <a:pPr marL="685800" indent="-457200">
              <a:spcBef>
                <a:spcPts val="600"/>
              </a:spcBef>
              <a:spcAft>
                <a:spcPts val="600"/>
              </a:spcAft>
              <a:buClr>
                <a:schemeClr val="tx1"/>
              </a:buClr>
              <a:buFont typeface="Arial" panose="020B0604020202020204" pitchFamily="34" charset="0"/>
              <a:buChar char="•"/>
            </a:pPr>
            <a:r>
              <a:rPr lang="vi-VN" sz="1800" dirty="0">
                <a:solidFill>
                  <a:schemeClr val="tx1"/>
                </a:solidFill>
                <a:latin typeface="+mn-lt"/>
                <a:ea typeface="Cambria" panose="02040503050406030204" pitchFamily="18" charset="0"/>
              </a:rPr>
              <a:t>Thời lượng: 20-30 phút thảo luận nhóm</a:t>
            </a:r>
          </a:p>
        </p:txBody>
      </p:sp>
      <p:pic>
        <p:nvPicPr>
          <p:cNvPr id="4" name="Picture 3" descr="Effectively Engaging with Stakeholders">
            <a:extLst>
              <a:ext uri="{FF2B5EF4-FFF2-40B4-BE49-F238E27FC236}">
                <a16:creationId xmlns:a16="http://schemas.microsoft.com/office/drawing/2014/main" id="{A628B175-02E5-0BD5-82F8-6A7A09A03F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6950" r="6537"/>
          <a:stretch>
            <a:fillRect/>
          </a:stretch>
        </p:blipFill>
        <p:spPr bwMode="auto">
          <a:xfrm>
            <a:off x="6081800" y="2535680"/>
            <a:ext cx="5662831" cy="36819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536620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0DD757-4875-F3F1-AF2C-EC177C12818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2318B05-B136-9159-3C53-E463E626B0C8}"/>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lgn="ctr">
              <a:buSzPct val="111111"/>
            </a:pPr>
            <a:r>
              <a:rPr lang="en-US" sz="2400" kern="0">
                <a:latin typeface="Arial" panose="020B0604020202020204" pitchFamily="34" charset="0"/>
                <a:ea typeface="Cambria"/>
                <a:cs typeface="Arial" panose="020B0604020202020204" pitchFamily="34" charset="0"/>
                <a:sym typeface="Cambria"/>
              </a:rPr>
              <a:t>BÀI TẬP ỨNG DỤNG: THIẾT KẾ PHỎNG VẤN STAKEHOLDER</a:t>
            </a:r>
            <a:endParaRPr lang="en-US" sz="2400" kern="0" dirty="0">
              <a:latin typeface="Arial" panose="020B0604020202020204" pitchFamily="34" charset="0"/>
              <a:ea typeface="Cambria"/>
              <a:cs typeface="Arial" panose="020B0604020202020204" pitchFamily="34" charset="0"/>
              <a:sym typeface="Cambria"/>
            </a:endParaRPr>
          </a:p>
        </p:txBody>
      </p:sp>
      <p:sp>
        <p:nvSpPr>
          <p:cNvPr id="2" name="Text Placeholder 4">
            <a:extLst>
              <a:ext uri="{FF2B5EF4-FFF2-40B4-BE49-F238E27FC236}">
                <a16:creationId xmlns:a16="http://schemas.microsoft.com/office/drawing/2014/main" id="{BD80DC75-920E-6152-2464-9FE51CA0CDE4}"/>
              </a:ext>
            </a:extLst>
          </p:cNvPr>
          <p:cNvSpPr txBox="1">
            <a:spLocks/>
          </p:cNvSpPr>
          <p:nvPr/>
        </p:nvSpPr>
        <p:spPr>
          <a:xfrm>
            <a:off x="1301656" y="2389104"/>
            <a:ext cx="4794344" cy="3941843"/>
          </a:xfrm>
          <a:prstGeom prst="roundRect">
            <a:avLst>
              <a:gd name="adj" fmla="val 7776"/>
            </a:avLst>
          </a:prstGeom>
          <a:solidFill>
            <a:srgbClr val="FFFFFF"/>
          </a:solidFill>
          <a:ln w="25400" cap="flat" cmpd="sng" algn="ctr">
            <a:solidFill>
              <a:srgbClr val="0BD0D9"/>
            </a:solidFill>
            <a:prstDash val="solid"/>
          </a:ln>
          <a:effectLst/>
        </p:spPr>
        <p:txBody>
          <a:bodyPr anchor="ctr">
            <a:normAutofit/>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1"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Dựa trên các nhóm stakeholder đã xác định, soạn câu hỏi phỏng vấn cho mỗi nhóm (5-7 câu). </a:t>
            </a:r>
          </a:p>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0" i="1" u="none" strike="noStrike" kern="0" cap="none" spc="0" normalizeH="0" baseline="0" noProof="0" dirty="0">
                <a:ln>
                  <a:noFill/>
                </a:ln>
                <a:solidFill>
                  <a:srgbClr val="0F6FC6">
                    <a:lumMod val="60000"/>
                    <a:lumOff val="40000"/>
                  </a:srgbClr>
                </a:solidFill>
                <a:effectLst/>
                <a:uLnTx/>
                <a:uFillTx/>
                <a:latin typeface="+mn-lt"/>
                <a:ea typeface="Cambria" panose="02040503050406030204" pitchFamily="18" charset="0"/>
                <a:cs typeface="Arial"/>
                <a:sym typeface="Arial"/>
              </a:rPr>
              <a:t>Gợi ý: Tập trung vào kỳ vọng, lo ngại và đề xuất</a:t>
            </a:r>
          </a:p>
          <a:p>
            <a:pPr marL="228600" marR="0" lvl="0" indent="0" algn="l" defTabSz="914400" rtl="0" eaLnBrk="1" fontAlgn="auto" latinLnBrk="0" hangingPunct="1">
              <a:lnSpc>
                <a:spcPct val="100000"/>
              </a:lnSpc>
              <a:spcBef>
                <a:spcPts val="600"/>
              </a:spcBef>
              <a:spcAft>
                <a:spcPts val="600"/>
              </a:spcAft>
              <a:buClr>
                <a:srgbClr val="000000"/>
              </a:buClr>
              <a:buSzTx/>
              <a:buFont typeface="Arial"/>
              <a:buNone/>
              <a:tabLst/>
              <a:defRPr/>
            </a:pPr>
            <a:r>
              <a:rPr kumimoji="0" lang="vi-VN" sz="2200" b="0" i="0" u="none" strike="noStrike" kern="0" cap="none" spc="0" normalizeH="0" baseline="0" noProof="0" dirty="0">
                <a:ln>
                  <a:noFill/>
                </a:ln>
                <a:solidFill>
                  <a:srgbClr val="000000"/>
                </a:solidFill>
                <a:effectLst/>
                <a:uLnTx/>
                <a:uFillTx/>
                <a:latin typeface="+mn-lt"/>
                <a:ea typeface="Cambria" panose="02040503050406030204" pitchFamily="18" charset="0"/>
                <a:cs typeface="Arial"/>
                <a:sym typeface="Arial"/>
              </a:rPr>
              <a:t>Thời lượng: 20-30 phút thảo luận nhóm</a:t>
            </a:r>
          </a:p>
        </p:txBody>
      </p:sp>
      <p:pic>
        <p:nvPicPr>
          <p:cNvPr id="4" name="Picture 3" descr="4+ Hundred Stakeholder Interviews Royalty-Free Images, Stock Photos &amp;  Pictures | Shutterstock">
            <a:extLst>
              <a:ext uri="{FF2B5EF4-FFF2-40B4-BE49-F238E27FC236}">
                <a16:creationId xmlns:a16="http://schemas.microsoft.com/office/drawing/2014/main" id="{4999DD99-8250-C43E-9962-B5D60D01B9C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7922"/>
          <a:stretch>
            <a:fillRect/>
          </a:stretch>
        </p:blipFill>
        <p:spPr bwMode="auto">
          <a:xfrm>
            <a:off x="6482787" y="2722879"/>
            <a:ext cx="4953000" cy="327429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74271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1257F-77CE-82FC-414E-7CF62B086D0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440D2A8-EECB-CC79-A1B4-56715D93AFBA}"/>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lgn="ctr">
              <a:buSzPct val="111111"/>
            </a:pPr>
            <a:r>
              <a:rPr lang="en-US" sz="2400" kern="0">
                <a:latin typeface="Arial" panose="020B0604020202020204" pitchFamily="34" charset="0"/>
                <a:ea typeface="Cambria"/>
                <a:cs typeface="Arial" panose="020B0604020202020204" pitchFamily="34" charset="0"/>
                <a:sym typeface="Cambria"/>
              </a:rPr>
              <a:t>ĐÁP ÁN: THIẾT KẾ PHỎNG VẤN STAKEHOLDER</a:t>
            </a:r>
            <a:endParaRPr lang="en-US" sz="2400" kern="0" dirty="0">
              <a:latin typeface="Arial" panose="020B0604020202020204" pitchFamily="34" charset="0"/>
              <a:ea typeface="Cambria"/>
              <a:cs typeface="Arial" panose="020B0604020202020204" pitchFamily="34" charset="0"/>
              <a:sym typeface="Cambria"/>
            </a:endParaRPr>
          </a:p>
        </p:txBody>
      </p:sp>
      <p:sp>
        <p:nvSpPr>
          <p:cNvPr id="4" name="Text Placeholder 4">
            <a:extLst>
              <a:ext uri="{FF2B5EF4-FFF2-40B4-BE49-F238E27FC236}">
                <a16:creationId xmlns:a16="http://schemas.microsoft.com/office/drawing/2014/main" id="{9C675482-E4A1-C3CA-665C-55CF9C0E1FB1}"/>
              </a:ext>
            </a:extLst>
          </p:cNvPr>
          <p:cNvSpPr txBox="1">
            <a:spLocks/>
          </p:cNvSpPr>
          <p:nvPr/>
        </p:nvSpPr>
        <p:spPr>
          <a:xfrm>
            <a:off x="463457" y="2052006"/>
            <a:ext cx="5632543" cy="4606491"/>
          </a:xfrm>
          <a:prstGeom prst="roundRect">
            <a:avLst>
              <a:gd name="adj" fmla="val 7776"/>
            </a:avLst>
          </a:prstGeom>
          <a:solidFill>
            <a:srgbClr val="FFFFFF"/>
          </a:solidFill>
          <a:ln w="25400" cap="flat" cmpd="sng" algn="ctr">
            <a:solidFill>
              <a:srgbClr val="0BD0D9"/>
            </a:solidFill>
            <a:prstDash val="solid"/>
          </a:ln>
          <a:effectLst/>
        </p:spPr>
        <p:txBody>
          <a:bodyPr anchor="ctr">
            <a:normAutofit fontScale="77500" lnSpcReduction="2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Nhóm 1: Chính quyền địa phương</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Ví dụ từ FEDS</a:t>
            </a: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 Định kỳ gặp gỡ để bàn về an toàn, tuân thủ pháp luật, phát triển cộng đồng.</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Kỳ vọng</a:t>
            </a: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Doanh nghiệp tuân thủ đầy đủ quy định pháp luật, tiêu chuẩn môi trường.</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Hợp tác trong các chiến dịch cộng đồng (CSR, phòng cháy chữa cháy, an toàn lao động).</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Lo ngại</a:t>
            </a: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Hoạt động kinh doanh gây áp lực giao thông, tiếng ồn, rác thải.</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Vi phạm quy định hoặc chậm báo cáo.</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Đề xuất</a:t>
            </a: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Tổ chức họp giao ban định kỳ với cơ quan chức năng.</a:t>
            </a:r>
          </a:p>
          <a:p>
            <a:pPr marL="171450" marR="0" lvl="1" indent="-1714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Cùng chính quyền tổ chức sự kiện cộng đồng (ví dụ: Ngày môi trường, chương trình giảm nhựa).</a:t>
            </a:r>
          </a:p>
        </p:txBody>
      </p:sp>
      <p:sp>
        <p:nvSpPr>
          <p:cNvPr id="5" name="Text Placeholder 4">
            <a:extLst>
              <a:ext uri="{FF2B5EF4-FFF2-40B4-BE49-F238E27FC236}">
                <a16:creationId xmlns:a16="http://schemas.microsoft.com/office/drawing/2014/main" id="{B7FEBD36-CCDE-2E5B-1D49-F26939DBBFF8}"/>
              </a:ext>
            </a:extLst>
          </p:cNvPr>
          <p:cNvSpPr txBox="1">
            <a:spLocks/>
          </p:cNvSpPr>
          <p:nvPr/>
        </p:nvSpPr>
        <p:spPr>
          <a:xfrm>
            <a:off x="6305562" y="2052006"/>
            <a:ext cx="5632543" cy="4606491"/>
          </a:xfrm>
          <a:prstGeom prst="roundRect">
            <a:avLst>
              <a:gd name="adj" fmla="val 7776"/>
            </a:avLst>
          </a:prstGeom>
          <a:solidFill>
            <a:srgbClr val="FFFFFF"/>
          </a:solidFill>
          <a:ln w="25400" cap="flat" cmpd="sng" algn="ctr">
            <a:solidFill>
              <a:srgbClr val="0BD0D9"/>
            </a:solidFill>
            <a:prstDash val="solid"/>
          </a:ln>
          <a:effectLst/>
        </p:spPr>
        <p:txBody>
          <a:bodyPr anchor="ctr">
            <a:normAutofit fontScale="85000" lnSpcReduction="10000"/>
          </a:bodyPr>
          <a:lstStyle>
            <a:defPPr marR="0" lvl="0" algn="l" rtl="0">
              <a:lnSpc>
                <a:spcPct val="100000"/>
              </a:lnSpc>
              <a:spcBef>
                <a:spcPts val="0"/>
              </a:spcBef>
              <a:spcAft>
                <a:spcPts val="0"/>
              </a:spcAft>
              <a:defRPr/>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Nhóm 3: Doanh nghiệp liên quan / Nhà cung ứng</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Ví dụ từ FEDS: </a:t>
            </a: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Hội nghị nhà cung ứng hàng năm, cam kết CSR, đánh giá tiêu chuẩn chất lượng.</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Kỳ vọng:</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Quan hệ hợp tác lâu dài, ổn định, minh bạch về hợp đồng.</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Được hỗ trợ cải thiện tiêu chuẩn ESG (an toàn, lao động, môi trường).</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Lo ngại:</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Yêu cầu khắt khe nhưng thiếu hỗ trợ kỹ thuật.</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Rủi ro thanh toán chậm hoặc thay đổi chính sách bất ngờ.</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Đề xuất:</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Chia sẻ kế hoạch kinh doanh và yêu cầu ESG sớm.</a:t>
            </a:r>
          </a:p>
          <a:p>
            <a:pPr marL="285750" marR="0" lvl="0" indent="-285750" algn="l" defTabSz="914400" rtl="0" eaLnBrk="1" fontAlgn="auto" latinLnBrk="0" hangingPunct="1">
              <a:lnSpc>
                <a:spcPct val="120000"/>
              </a:lnSpc>
              <a:spcBef>
                <a:spcPts val="0"/>
              </a:spcBef>
              <a:spcAft>
                <a:spcPts val="600"/>
              </a:spcAft>
              <a:buClr>
                <a:srgbClr val="000000"/>
              </a:buClr>
              <a:buSzTx/>
              <a:buFont typeface="Arial" panose="020B0604020202020204" pitchFamily="34" charset="0"/>
              <a:buChar char="•"/>
              <a:tabLst/>
              <a:defRPr/>
            </a:pPr>
            <a:r>
              <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rPr>
              <a:t>Tổ chức đào tạo, workshop về ESG cho nhà cung ứng</a:t>
            </a:r>
            <a:r>
              <a:rPr kumimoji="0" lang="vi-VN" sz="1800" b="1" i="0" u="none" strike="noStrike" kern="0" cap="none" spc="0" normalizeH="0" baseline="0" noProof="0" dirty="0">
                <a:ln>
                  <a:noFill/>
                </a:ln>
                <a:solidFill>
                  <a:srgbClr val="000000"/>
                </a:solidFill>
                <a:effectLst/>
                <a:uLnTx/>
                <a:uFillTx/>
                <a:latin typeface="+mn-lt"/>
                <a:ea typeface="Calibri"/>
                <a:cs typeface="Calibri"/>
                <a:sym typeface="Calibri"/>
              </a:rPr>
              <a:t>.</a:t>
            </a:r>
          </a:p>
          <a:p>
            <a:pPr marL="0" marR="0" lvl="0" indent="0" algn="l" defTabSz="914400" rtl="0" eaLnBrk="1" fontAlgn="auto" latinLnBrk="0" hangingPunct="1">
              <a:lnSpc>
                <a:spcPct val="120000"/>
              </a:lnSpc>
              <a:spcBef>
                <a:spcPts val="0"/>
              </a:spcBef>
              <a:spcAft>
                <a:spcPts val="600"/>
              </a:spcAft>
              <a:buClr>
                <a:srgbClr val="000000"/>
              </a:buClr>
              <a:buSzTx/>
              <a:buFont typeface="Arial"/>
              <a:buNone/>
              <a:tabLst/>
              <a:defRPr/>
            </a:pPr>
            <a:endParaRPr kumimoji="0" lang="vi-VN" sz="1800" b="0" i="0" u="none" strike="noStrike" kern="0" cap="none" spc="0" normalizeH="0" baseline="0" noProof="0" dirty="0">
              <a:ln>
                <a:noFill/>
              </a:ln>
              <a:solidFill>
                <a:srgbClr val="000000"/>
              </a:solidFill>
              <a:effectLst/>
              <a:uLnTx/>
              <a:uFillTx/>
              <a:latin typeface="+mn-lt"/>
              <a:ea typeface="Calibri"/>
              <a:cs typeface="Calibri"/>
              <a:sym typeface="Calibri"/>
            </a:endParaRPr>
          </a:p>
        </p:txBody>
      </p:sp>
    </p:spTree>
    <p:extLst>
      <p:ext uri="{BB962C8B-B14F-4D97-AF65-F5344CB8AC3E}">
        <p14:creationId xmlns:p14="http://schemas.microsoft.com/office/powerpoint/2010/main" val="40562789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66E95-15CE-93BB-CDBD-DA42C26F75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1DBF03-332C-791D-FB80-6410ABEC1338}"/>
              </a:ext>
            </a:extLst>
          </p:cNvPr>
          <p:cNvSpPr>
            <a:spLocks noGrp="1"/>
          </p:cNvSpPr>
          <p:nvPr/>
        </p:nvSpPr>
        <p:spPr>
          <a:xfrm>
            <a:off x="265657" y="1167573"/>
            <a:ext cx="11660686" cy="737428"/>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vi-VN" sz="2400" dirty="0">
                <a:latin typeface="+mn-lt"/>
                <a:ea typeface="Cambria" panose="02040503050406030204" pitchFamily="18" charset="0"/>
              </a:rPr>
              <a:t>TỔNG </a:t>
            </a:r>
            <a:r>
              <a:rPr lang="vi-VN" sz="2400">
                <a:latin typeface="+mn-lt"/>
                <a:ea typeface="Cambria" panose="02040503050406030204" pitchFamily="18" charset="0"/>
              </a:rPr>
              <a:t>QUAN </a:t>
            </a:r>
            <a:r>
              <a:rPr lang="en-US" sz="2400">
                <a:latin typeface="Arial" panose="020B0604020202020204" pitchFamily="34" charset="0"/>
                <a:ea typeface="Cambria" panose="02040503050406030204" pitchFamily="18" charset="0"/>
                <a:cs typeface="Arial" panose="020B0604020202020204" pitchFamily="34" charset="0"/>
              </a:rPr>
              <a:t>VỀ</a:t>
            </a:r>
            <a:r>
              <a:rPr lang="en-US" sz="2400">
                <a:latin typeface="+mn-lt"/>
                <a:ea typeface="Cambria" panose="02040503050406030204" pitchFamily="18" charset="0"/>
              </a:rPr>
              <a:t> </a:t>
            </a:r>
            <a:r>
              <a:rPr lang="vi-VN" sz="2400">
                <a:latin typeface="+mn-lt"/>
                <a:ea typeface="Cambria" panose="02040503050406030204" pitchFamily="18" charset="0"/>
              </a:rPr>
              <a:t>ESG</a:t>
            </a:r>
            <a:endParaRPr lang="en-US" sz="2400" dirty="0">
              <a:latin typeface="+mn-lt"/>
              <a:ea typeface="Cambria" panose="02040503050406030204" pitchFamily="18" charset="0"/>
            </a:endParaRPr>
          </a:p>
        </p:txBody>
      </p:sp>
      <p:sp>
        <p:nvSpPr>
          <p:cNvPr id="5" name="Text Placeholder 4">
            <a:extLst>
              <a:ext uri="{FF2B5EF4-FFF2-40B4-BE49-F238E27FC236}">
                <a16:creationId xmlns:a16="http://schemas.microsoft.com/office/drawing/2014/main" id="{3982AFC6-20B0-3E99-50FB-750576A669F2}"/>
              </a:ext>
            </a:extLst>
          </p:cNvPr>
          <p:cNvSpPr>
            <a:spLocks noGrp="1"/>
          </p:cNvSpPr>
          <p:nvPr/>
        </p:nvSpPr>
        <p:spPr>
          <a:xfrm>
            <a:off x="265657" y="2122714"/>
            <a:ext cx="6732451" cy="4046483"/>
          </a:xfrm>
          <a:prstGeom prst="rect">
            <a:avLst/>
          </a:prstGeom>
          <a:solidFill>
            <a:schemeClr val="bg1"/>
          </a:solidFill>
          <a:ln>
            <a:solidFill>
              <a:schemeClr val="accent1"/>
            </a:solid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Noto Sans Symbols"/>
              <a:buChar char="▪"/>
              <a:defRPr sz="2400" b="0" i="0" u="none" strike="noStrike" cap="none">
                <a:solidFill>
                  <a:schemeClr val="lt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685800" indent="-457200">
              <a:lnSpc>
                <a:spcPct val="100000"/>
              </a:lnSpc>
              <a:buClr>
                <a:schemeClr val="tx1"/>
              </a:buClr>
              <a:buFont typeface="Arial" panose="020B0604020202020204" pitchFamily="34" charset="0"/>
              <a:buChar char="•"/>
            </a:pP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ESG,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nguồn</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gốc</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và</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vai</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trò</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trong</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Phát</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triển</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Bền</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vững</a:t>
            </a:r>
            <a:endParaRPr lang="en-US" sz="1800" dirty="0">
              <a:solidFill>
                <a:schemeClr val="tx1"/>
              </a:solidFill>
              <a:latin typeface="Arial" panose="020B0604020202020204" pitchFamily="34" charset="0"/>
              <a:ea typeface="Cambria" panose="02040503050406030204" pitchFamily="18" charset="0"/>
              <a:cs typeface="Arial" panose="020B0604020202020204" pitchFamily="34" charset="0"/>
            </a:endParaRPr>
          </a:p>
          <a:p>
            <a:pPr marL="685800" indent="-457200">
              <a:lnSpc>
                <a:spcPct val="100000"/>
              </a:lnSpc>
              <a:buClr>
                <a:schemeClr val="tx1"/>
              </a:buClr>
              <a:buFont typeface="Arial" panose="020B0604020202020204" pitchFamily="34" charset="0"/>
              <a:buChar char="•"/>
            </a:pP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Các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khung</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tiêu</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chuẩn</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báo</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cáo</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ESG </a:t>
            </a:r>
          </a:p>
          <a:p>
            <a:pPr marL="685800" indent="-457200">
              <a:lnSpc>
                <a:spcPct val="100000"/>
              </a:lnSpc>
              <a:buClr>
                <a:schemeClr val="tx1"/>
              </a:buClr>
              <a:buFont typeface="Arial" panose="020B0604020202020204" pitchFamily="34" charset="0"/>
              <a:buChar char="•"/>
            </a:pP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Cấu</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trúc</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báo</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cáo</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ESG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theo</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GRI</a:t>
            </a:r>
          </a:p>
          <a:p>
            <a:pPr marL="685800" indent="-457200">
              <a:lnSpc>
                <a:spcPct val="100000"/>
              </a:lnSpc>
              <a:buClr>
                <a:schemeClr val="tx1"/>
              </a:buClr>
              <a:buFont typeface="Arial" panose="020B0604020202020204" pitchFamily="34" charset="0"/>
              <a:buChar char="•"/>
            </a:pP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ESG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tích</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hợp</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vào</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Quản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trị</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Doanh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nghiệp</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và</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Các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dự</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án</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Tiết</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kiệm</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Năng</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 </a:t>
            </a:r>
            <a:r>
              <a:rPr lang="en-US" sz="1800" dirty="0" err="1">
                <a:solidFill>
                  <a:schemeClr val="tx1"/>
                </a:solidFill>
                <a:latin typeface="Arial" panose="020B0604020202020204" pitchFamily="34" charset="0"/>
                <a:ea typeface="Cambria" panose="02040503050406030204" pitchFamily="18" charset="0"/>
                <a:cs typeface="Arial" panose="020B0604020202020204" pitchFamily="34" charset="0"/>
              </a:rPr>
              <a:t>lượng</a:t>
            </a:r>
            <a:r>
              <a:rPr lang="en-US" sz="1800" dirty="0">
                <a:solidFill>
                  <a:schemeClr val="tx1"/>
                </a:solidFill>
                <a:latin typeface="Arial" panose="020B0604020202020204" pitchFamily="34" charset="0"/>
                <a:ea typeface="Cambria" panose="02040503050406030204" pitchFamily="18" charset="0"/>
                <a:cs typeface="Arial" panose="020B0604020202020204" pitchFamily="34" charset="0"/>
              </a:rPr>
              <a:t>.</a:t>
            </a:r>
            <a:endParaRPr lang="vi-VN" sz="1800" dirty="0">
              <a:solidFill>
                <a:schemeClr val="tx1"/>
              </a:solidFill>
              <a:latin typeface="Arial" panose="020B0604020202020204" pitchFamily="34" charset="0"/>
              <a:ea typeface="Cambria" panose="02040503050406030204" pitchFamily="18" charset="0"/>
              <a:cs typeface="Arial" panose="020B0604020202020204" pitchFamily="34" charset="0"/>
            </a:endParaRPr>
          </a:p>
        </p:txBody>
      </p:sp>
      <p:pic>
        <p:nvPicPr>
          <p:cNvPr id="7" name="Picture 6" descr="esg素材-esg图片-esg素材图片下载-觅知网">
            <a:extLst>
              <a:ext uri="{FF2B5EF4-FFF2-40B4-BE49-F238E27FC236}">
                <a16:creationId xmlns:a16="http://schemas.microsoft.com/office/drawing/2014/main" id="{43622617-96F8-EE80-5168-1F190078E2D2}"/>
              </a:ext>
            </a:extLst>
          </p:cNvPr>
          <p:cNvPicPr>
            <a:picLocks noGrp="1" noChangeAspect="1" noChangeArrowheads="1"/>
          </p:cNvPicPr>
          <p:nvPr/>
        </p:nvPicPr>
        <p:blipFill rotWithShape="1">
          <a:blip r:embed="rId2">
            <a:extLst>
              <a:ext uri="{28A0092B-C50C-407E-A947-70E740481C1C}">
                <a14:useLocalDpi xmlns:a14="http://schemas.microsoft.com/office/drawing/2010/main" val="0"/>
              </a:ext>
            </a:extLst>
          </a:blip>
          <a:srcRect l="4564" t="15603" r="37794"/>
          <a:stretch>
            <a:fillRect/>
          </a:stretch>
        </p:blipFill>
        <p:spPr bwMode="auto">
          <a:xfrm>
            <a:off x="7452890" y="2122715"/>
            <a:ext cx="4256115" cy="4008540"/>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1881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F0440-4BA1-DAF8-073F-9AFD93E548C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109EF04-56F1-A93F-8765-A4A1F34DBC98}"/>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ESG LÀ GÌ?</a:t>
            </a:r>
            <a:endParaRPr lang="en-US" sz="2400" kern="0" dirty="0">
              <a:latin typeface="Arial" panose="020B0604020202020204" pitchFamily="34" charset="0"/>
              <a:ea typeface="Cambria"/>
              <a:cs typeface="Arial" panose="020B0604020202020204" pitchFamily="34" charset="0"/>
              <a:sym typeface="Cambria"/>
            </a:endParaRPr>
          </a:p>
        </p:txBody>
      </p:sp>
      <p:pic>
        <p:nvPicPr>
          <p:cNvPr id="2" name="Picture 1">
            <a:extLst>
              <a:ext uri="{FF2B5EF4-FFF2-40B4-BE49-F238E27FC236}">
                <a16:creationId xmlns:a16="http://schemas.microsoft.com/office/drawing/2014/main" id="{99F83CCC-65C9-004A-6733-0787497DA5DF}"/>
              </a:ext>
            </a:extLst>
          </p:cNvPr>
          <p:cNvPicPr>
            <a:picLocks noChangeAspect="1"/>
          </p:cNvPicPr>
          <p:nvPr/>
        </p:nvPicPr>
        <p:blipFill>
          <a:blip r:embed="rId3"/>
          <a:stretch>
            <a:fillRect/>
          </a:stretch>
        </p:blipFill>
        <p:spPr>
          <a:xfrm>
            <a:off x="1428242" y="2169089"/>
            <a:ext cx="9335515" cy="4149118"/>
          </a:xfrm>
          <a:prstGeom prst="rect">
            <a:avLst/>
          </a:prstGeom>
        </p:spPr>
      </p:pic>
    </p:spTree>
    <p:extLst>
      <p:ext uri="{BB962C8B-B14F-4D97-AF65-F5344CB8AC3E}">
        <p14:creationId xmlns:p14="http://schemas.microsoft.com/office/powerpoint/2010/main" val="3598365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7E29F9-08B6-4E9A-4724-AF9B8FB9500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C81936F-0AB1-2ED1-8589-1FA0E1AF3229}"/>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2400" kern="0">
                <a:latin typeface="Arial" panose="020B0604020202020204" pitchFamily="34" charset="0"/>
                <a:ea typeface="Cambria"/>
                <a:cs typeface="Arial" panose="020B0604020202020204" pitchFamily="34" charset="0"/>
                <a:sym typeface="Cambria"/>
              </a:rPr>
              <a:t>TẦM QUAN TRỌNG CỦA ESG</a:t>
            </a:r>
            <a:endParaRPr lang="en-US" sz="2400" kern="0" dirty="0">
              <a:latin typeface="Arial" panose="020B0604020202020204" pitchFamily="34" charset="0"/>
              <a:ea typeface="Cambria"/>
              <a:cs typeface="Arial" panose="020B0604020202020204" pitchFamily="34" charset="0"/>
              <a:sym typeface="Cambria"/>
            </a:endParaRPr>
          </a:p>
        </p:txBody>
      </p:sp>
      <p:pic>
        <p:nvPicPr>
          <p:cNvPr id="2" name="Picture 1">
            <a:extLst>
              <a:ext uri="{FF2B5EF4-FFF2-40B4-BE49-F238E27FC236}">
                <a16:creationId xmlns:a16="http://schemas.microsoft.com/office/drawing/2014/main" id="{0854184F-19A6-6A85-1DE7-502CF4702D73}"/>
              </a:ext>
            </a:extLst>
          </p:cNvPr>
          <p:cNvPicPr>
            <a:picLocks noChangeAspect="1"/>
          </p:cNvPicPr>
          <p:nvPr/>
        </p:nvPicPr>
        <p:blipFill>
          <a:blip r:embed="rId3"/>
          <a:stretch>
            <a:fillRect/>
          </a:stretch>
        </p:blipFill>
        <p:spPr>
          <a:xfrm>
            <a:off x="1534874" y="1987229"/>
            <a:ext cx="9307204" cy="4870771"/>
          </a:xfrm>
          <a:prstGeom prst="rect">
            <a:avLst/>
          </a:prstGeom>
        </p:spPr>
      </p:pic>
    </p:spTree>
    <p:extLst>
      <p:ext uri="{BB962C8B-B14F-4D97-AF65-F5344CB8AC3E}">
        <p14:creationId xmlns:p14="http://schemas.microsoft.com/office/powerpoint/2010/main" val="23965902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41A319-11BF-102C-2B95-8FDADBA247E9}"/>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EF6F9EA-1901-FE32-DACB-5DEDDFF00F81}"/>
              </a:ext>
            </a:extLst>
          </p:cNvPr>
          <p:cNvSpPr>
            <a:spLocks noGrp="1"/>
          </p:cNvSpPr>
          <p:nvPr/>
        </p:nvSpPr>
        <p:spPr>
          <a:xfrm>
            <a:off x="4030308" y="6492875"/>
            <a:ext cx="41148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pPr defTabSz="914309">
              <a:defRPr/>
            </a:pPr>
            <a:r>
              <a:rPr lang="en-GB" cap="all">
                <a:solidFill>
                  <a:srgbClr val="333333">
                    <a:tint val="75000"/>
                  </a:srgbClr>
                </a:solidFill>
                <a:latin typeface="LeXEND"/>
              </a:rPr>
              <a:t>NAME OF THE PRESENTATION</a:t>
            </a:r>
            <a:endParaRPr lang="en-GB" cap="all" dirty="0">
              <a:solidFill>
                <a:srgbClr val="333333">
                  <a:tint val="75000"/>
                </a:srgbClr>
              </a:solidFill>
              <a:latin typeface="LeXEND"/>
            </a:endParaRPr>
          </a:p>
        </p:txBody>
      </p:sp>
      <p:sp>
        <p:nvSpPr>
          <p:cNvPr id="5" name="Slide Number Placeholder 4">
            <a:extLst>
              <a:ext uri="{FF2B5EF4-FFF2-40B4-BE49-F238E27FC236}">
                <a16:creationId xmlns:a16="http://schemas.microsoft.com/office/drawing/2014/main" id="{BB7BDDFF-F2A8-1664-0ADE-E5C553B647C8}"/>
              </a:ext>
            </a:extLst>
          </p:cNvPr>
          <p:cNvSpPr>
            <a:spLocks noGrp="1"/>
          </p:cNvSpPr>
          <p:nvPr/>
        </p:nvSpPr>
        <p:spPr>
          <a:xfrm>
            <a:off x="8602308" y="6492875"/>
            <a:ext cx="2743200" cy="365125"/>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0" marR="0" lvl="0"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Font typeface="Arial"/>
              <a:buNone/>
              <a:defRPr sz="1200" b="0" i="0" u="none" strike="noStrike" cap="none">
                <a:solidFill>
                  <a:srgbClr val="888888"/>
                </a:solidFill>
                <a:latin typeface="Calibri"/>
                <a:ea typeface="Calibri"/>
                <a:cs typeface="Calibri"/>
                <a:sym typeface="Calibri"/>
              </a:defRPr>
            </a:lvl9pPr>
          </a:lstStyle>
          <a:p>
            <a:pPr algn="ctr" defTabSz="914309">
              <a:defRPr/>
            </a:pPr>
            <a:r>
              <a:rPr lang="en-GB">
                <a:solidFill>
                  <a:srgbClr val="333333">
                    <a:tint val="75000"/>
                  </a:srgbClr>
                </a:solidFill>
                <a:latin typeface="LeXEND"/>
              </a:rPr>
              <a:t>Slide / </a:t>
            </a:r>
            <a:fld id="{3EA6A558-C4CA-4506-B5EC-E793D5AE9532}" type="slidenum">
              <a:rPr lang="en-GB">
                <a:solidFill>
                  <a:srgbClr val="333333">
                    <a:tint val="75000"/>
                  </a:srgbClr>
                </a:solidFill>
                <a:latin typeface="LeXEND"/>
              </a:rPr>
              <a:pPr algn="ctr" defTabSz="914309">
                <a:defRPr/>
              </a:pPr>
              <a:t>6</a:t>
            </a:fld>
            <a:endParaRPr lang="en-GB" dirty="0">
              <a:solidFill>
                <a:srgbClr val="333333">
                  <a:tint val="75000"/>
                </a:srgbClr>
              </a:solidFill>
              <a:latin typeface="LeXEND"/>
            </a:endParaRPr>
          </a:p>
        </p:txBody>
      </p:sp>
      <p:pic>
        <p:nvPicPr>
          <p:cNvPr id="6" name="Picture 5">
            <a:extLst>
              <a:ext uri="{FF2B5EF4-FFF2-40B4-BE49-F238E27FC236}">
                <a16:creationId xmlns:a16="http://schemas.microsoft.com/office/drawing/2014/main" id="{B999F4C3-9825-E0BF-7917-CA708BA894B5}"/>
              </a:ext>
            </a:extLst>
          </p:cNvPr>
          <p:cNvPicPr>
            <a:picLocks noChangeAspect="1"/>
          </p:cNvPicPr>
          <p:nvPr/>
        </p:nvPicPr>
        <p:blipFill>
          <a:blip r:embed="rId3"/>
          <a:stretch>
            <a:fillRect/>
          </a:stretch>
        </p:blipFill>
        <p:spPr>
          <a:xfrm>
            <a:off x="868389" y="1087853"/>
            <a:ext cx="5762679" cy="5667428"/>
          </a:xfrm>
          <a:prstGeom prst="rect">
            <a:avLst/>
          </a:prstGeom>
        </p:spPr>
      </p:pic>
      <p:pic>
        <p:nvPicPr>
          <p:cNvPr id="7" name="Picture 6">
            <a:extLst>
              <a:ext uri="{FF2B5EF4-FFF2-40B4-BE49-F238E27FC236}">
                <a16:creationId xmlns:a16="http://schemas.microsoft.com/office/drawing/2014/main" id="{5671BB82-CAA6-D3E2-1A5E-2451C414A9B4}"/>
              </a:ext>
            </a:extLst>
          </p:cNvPr>
          <p:cNvPicPr>
            <a:picLocks noChangeAspect="1"/>
          </p:cNvPicPr>
          <p:nvPr/>
        </p:nvPicPr>
        <p:blipFill>
          <a:blip r:embed="rId4"/>
          <a:stretch>
            <a:fillRect/>
          </a:stretch>
        </p:blipFill>
        <p:spPr>
          <a:xfrm>
            <a:off x="719087" y="990118"/>
            <a:ext cx="10753826" cy="5867455"/>
          </a:xfrm>
          <a:prstGeom prst="rect">
            <a:avLst/>
          </a:prstGeom>
        </p:spPr>
      </p:pic>
      <p:sp>
        <p:nvSpPr>
          <p:cNvPr id="8" name="Titre 3">
            <a:extLst>
              <a:ext uri="{FF2B5EF4-FFF2-40B4-BE49-F238E27FC236}">
                <a16:creationId xmlns:a16="http://schemas.microsoft.com/office/drawing/2014/main" id="{88DC0988-95D8-2F22-57E0-C2D5745D35E3}"/>
              </a:ext>
            </a:extLst>
          </p:cNvPr>
          <p:cNvSpPr txBox="1">
            <a:spLocks/>
          </p:cNvSpPr>
          <p:nvPr/>
        </p:nvSpPr>
        <p:spPr>
          <a:xfrm>
            <a:off x="403375" y="1087425"/>
            <a:ext cx="5904464" cy="776299"/>
          </a:xfrm>
          <a:prstGeom prst="rect">
            <a:avLst/>
          </a:prstGeom>
        </p:spPr>
        <p:txBody>
          <a:bodyPr>
            <a:noAutofit/>
          </a:bodyPr>
          <a:lstStyle>
            <a:defPPr marR="0" lvl="0" algn="l" rtl="0">
              <a:lnSpc>
                <a:spcPct val="100000"/>
              </a:lnSpc>
              <a:spcBef>
                <a:spcPts val="0"/>
              </a:spcBef>
              <a:spcAft>
                <a:spcPts val="0"/>
              </a:spcAft>
            </a:defPPr>
            <a:lvl1pPr marR="0" lvl="0" algn="l" defTabSz="914400" rtl="0" eaLnBrk="1" latinLnBrk="0" hangingPunct="1">
              <a:lnSpc>
                <a:spcPct val="80000"/>
              </a:lnSpc>
              <a:spcBef>
                <a:spcPct val="0"/>
              </a:spcBef>
              <a:spcAft>
                <a:spcPts val="0"/>
              </a:spcAft>
              <a:buClr>
                <a:srgbClr val="000000"/>
              </a:buClr>
              <a:buFont typeface="Arial"/>
              <a:buNone/>
              <a:defRPr sz="3600" b="1" i="0" u="none" strike="noStrike" kern="1200" cap="all" baseline="0">
                <a:solidFill>
                  <a:schemeClr val="bg2"/>
                </a:solidFill>
                <a:latin typeface="+mj-lt"/>
                <a:ea typeface="+mj-ea"/>
                <a:cs typeface="+mj-cs"/>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defTabSz="914309">
              <a:lnSpc>
                <a:spcPct val="100000"/>
              </a:lnSpc>
              <a:defRPr/>
            </a:pPr>
            <a:r>
              <a:rPr lang="en-IN" sz="2400" dirty="0">
                <a:solidFill>
                  <a:srgbClr val="00003C"/>
                </a:solidFill>
                <a:latin typeface="Arial" panose="020B0604020202020204" pitchFamily="34" charset="0"/>
                <a:ea typeface="Cambria" panose="02040503050406030204" pitchFamily="18" charset="0"/>
                <a:cs typeface="Arial" panose="020B0604020202020204" pitchFamily="34" charset="0"/>
              </a:rPr>
              <a:t>LỊCH SỬ BÁO CÁO</a:t>
            </a:r>
          </a:p>
          <a:p>
            <a:pPr defTabSz="914309">
              <a:lnSpc>
                <a:spcPct val="100000"/>
              </a:lnSpc>
              <a:defRPr/>
            </a:pPr>
            <a:r>
              <a:rPr lang="en-IN" sz="2400" dirty="0">
                <a:solidFill>
                  <a:srgbClr val="00003C"/>
                </a:solidFill>
                <a:latin typeface="Arial" panose="020B0604020202020204" pitchFamily="34" charset="0"/>
                <a:ea typeface="Cambria" panose="02040503050406030204" pitchFamily="18" charset="0"/>
                <a:cs typeface="Arial" panose="020B0604020202020204" pitchFamily="34" charset="0"/>
              </a:rPr>
              <a:t>PHÁT TRIỂN BỀN VỮNG</a:t>
            </a:r>
          </a:p>
        </p:txBody>
      </p:sp>
    </p:spTree>
    <p:extLst>
      <p:ext uri="{BB962C8B-B14F-4D97-AF65-F5344CB8AC3E}">
        <p14:creationId xmlns:p14="http://schemas.microsoft.com/office/powerpoint/2010/main" val="362499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241339-C7D8-FA82-5B61-D36CCDD4596A}"/>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7D3F6610-BE59-76EE-BBE0-B2B27E6C9692}"/>
              </a:ext>
            </a:extLst>
          </p:cNvPr>
          <p:cNvPicPr>
            <a:picLocks noChangeAspect="1"/>
          </p:cNvPicPr>
          <p:nvPr/>
        </p:nvPicPr>
        <p:blipFill>
          <a:blip r:embed="rId3"/>
          <a:stretch>
            <a:fillRect/>
          </a:stretch>
        </p:blipFill>
        <p:spPr>
          <a:xfrm>
            <a:off x="3857104" y="589416"/>
            <a:ext cx="8075357" cy="6268583"/>
          </a:xfrm>
          <a:prstGeom prst="rect">
            <a:avLst/>
          </a:prstGeom>
        </p:spPr>
      </p:pic>
      <p:sp>
        <p:nvSpPr>
          <p:cNvPr id="4" name="Arrow: Right 3">
            <a:extLst>
              <a:ext uri="{FF2B5EF4-FFF2-40B4-BE49-F238E27FC236}">
                <a16:creationId xmlns:a16="http://schemas.microsoft.com/office/drawing/2014/main" id="{A4029606-E746-41D0-72E5-206B5A22FA67}"/>
              </a:ext>
            </a:extLst>
          </p:cNvPr>
          <p:cNvSpPr/>
          <p:nvPr/>
        </p:nvSpPr>
        <p:spPr>
          <a:xfrm>
            <a:off x="4117495" y="3310503"/>
            <a:ext cx="1175089" cy="782202"/>
          </a:xfrm>
          <a:prstGeom prst="rightArrow">
            <a:avLst/>
          </a:prstGeom>
          <a:solidFill>
            <a:schemeClr val="accent6">
              <a:lumMod val="75000"/>
            </a:schemeClr>
          </a:solidFill>
          <a:ln w="28575">
            <a:solidFill>
              <a:schemeClr val="accent6">
                <a:lumMod val="75000"/>
              </a:schemeClr>
            </a:solidFill>
          </a:ln>
        </p:spPr>
        <p:style>
          <a:lnRef idx="2">
            <a:schemeClr val="accent1"/>
          </a:lnRef>
          <a:fillRef idx="1">
            <a:schemeClr val="lt1"/>
          </a:fillRef>
          <a:effectRef idx="0">
            <a:schemeClr val="accent1"/>
          </a:effectRef>
          <a:fontRef idx="minor">
            <a:schemeClr val="dk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dk1"/>
                </a:solidFill>
                <a:latin typeface="+mn-lt"/>
                <a:ea typeface="+mn-ea"/>
                <a:cs typeface="+mn-cs"/>
                <a:sym typeface="Arial"/>
              </a:defRPr>
            </a:lvl9pPr>
          </a:lstStyle>
          <a:p>
            <a:pPr defTabSz="914309">
              <a:defRPr/>
            </a:pPr>
            <a:endParaRPr lang="vi-VN" sz="1400" dirty="0">
              <a:solidFill>
                <a:srgbClr val="333333"/>
              </a:solidFill>
              <a:latin typeface="Cambria" panose="02040503050406030204" pitchFamily="18" charset="0"/>
              <a:ea typeface="Cambria" panose="02040503050406030204" pitchFamily="18" charset="0"/>
            </a:endParaRPr>
          </a:p>
        </p:txBody>
      </p:sp>
      <p:sp>
        <p:nvSpPr>
          <p:cNvPr id="5" name="Title 1">
            <a:extLst>
              <a:ext uri="{FF2B5EF4-FFF2-40B4-BE49-F238E27FC236}">
                <a16:creationId xmlns:a16="http://schemas.microsoft.com/office/drawing/2014/main" id="{9042DA26-50FA-DA81-C9B4-19088013D3A4}"/>
              </a:ext>
            </a:extLst>
          </p:cNvPr>
          <p:cNvSpPr>
            <a:spLocks noGrp="1"/>
          </p:cNvSpPr>
          <p:nvPr/>
        </p:nvSpPr>
        <p:spPr>
          <a:xfrm>
            <a:off x="554894" y="2027908"/>
            <a:ext cx="3196355" cy="805541"/>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sz="3600" b="1"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vi-VN" sz="3200" b="1" cap="all" dirty="0">
                <a:latin typeface="+mn-lt"/>
                <a:ea typeface="Cambria" panose="02040503050406030204" pitchFamily="18" charset="0"/>
                <a:cs typeface="Arial" panose="020B0604020202020204" pitchFamily="34" charset="0"/>
              </a:rPr>
              <a:t>BÁO CÁO ESG</a:t>
            </a:r>
            <a:endParaRPr lang="en-US" sz="3200" b="1" cap="all" dirty="0">
              <a:latin typeface="+mn-lt"/>
              <a:ea typeface="Cambria" panose="02040503050406030204" pitchFamily="18" charset="0"/>
              <a:cs typeface="Arial" panose="020B0604020202020204" pitchFamily="34" charset="0"/>
            </a:endParaRPr>
          </a:p>
        </p:txBody>
      </p:sp>
      <p:sp>
        <p:nvSpPr>
          <p:cNvPr id="6" name="TextBox 7">
            <a:extLst>
              <a:ext uri="{FF2B5EF4-FFF2-40B4-BE49-F238E27FC236}">
                <a16:creationId xmlns:a16="http://schemas.microsoft.com/office/drawing/2014/main" id="{43872753-4CCB-F100-1BD8-ED619D9565C6}"/>
              </a:ext>
            </a:extLst>
          </p:cNvPr>
          <p:cNvSpPr txBox="1"/>
          <p:nvPr/>
        </p:nvSpPr>
        <p:spPr>
          <a:xfrm>
            <a:off x="579237" y="2833449"/>
            <a:ext cx="3147671" cy="954107"/>
          </a:xfrm>
          <a:prstGeom prst="rect">
            <a:avLst/>
          </a:prstGeom>
          <a:noFill/>
        </p:spPr>
        <p:txBody>
          <a:bodyPr wrap="square">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just" defTabSz="914309">
              <a:defRPr/>
            </a:pPr>
            <a:r>
              <a:rPr lang="vi-VN" dirty="0">
                <a:solidFill>
                  <a:srgbClr val="333333"/>
                </a:solidFill>
                <a:latin typeface="+mn-lt"/>
                <a:ea typeface="Cambria" panose="02040503050406030204" pitchFamily="18" charset="0"/>
              </a:rPr>
              <a:t>Bối cảnh báo cáo ESG vẫn đang được phát triển. Nó đang tiến tới sự hài hòa toàn cầu cần thiết của các tiêu chuẩn tiết lộ.</a:t>
            </a:r>
            <a:endParaRPr lang="en-US" dirty="0">
              <a:solidFill>
                <a:srgbClr val="333333"/>
              </a:solidFill>
              <a:latin typeface="+mn-lt"/>
              <a:ea typeface="Cambria" panose="02040503050406030204" pitchFamily="18" charset="0"/>
            </a:endParaRPr>
          </a:p>
        </p:txBody>
      </p:sp>
    </p:spTree>
    <p:extLst>
      <p:ext uri="{BB962C8B-B14F-4D97-AF65-F5344CB8AC3E}">
        <p14:creationId xmlns:p14="http://schemas.microsoft.com/office/powerpoint/2010/main" val="22052492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52ECD6-588E-8418-AE08-472715663899}"/>
            </a:ext>
          </a:extLst>
        </p:cNvPr>
        <p:cNvGrpSpPr/>
        <p:nvPr/>
      </p:nvGrpSpPr>
      <p:grpSpPr>
        <a:xfrm>
          <a:off x="0" y="0"/>
          <a:ext cx="0" cy="0"/>
          <a:chOff x="0" y="0"/>
          <a:chExt cx="0" cy="0"/>
        </a:xfrm>
      </p:grpSpPr>
      <p:pic>
        <p:nvPicPr>
          <p:cNvPr id="2" name="Picture 1">
            <a:extLst>
              <a:ext uri="{FF2B5EF4-FFF2-40B4-BE49-F238E27FC236}">
                <a16:creationId xmlns:a16="http://schemas.microsoft.com/office/drawing/2014/main" id="{C9D1AB6E-166E-EFFB-5B7F-8B3718785271}"/>
              </a:ext>
            </a:extLst>
          </p:cNvPr>
          <p:cNvPicPr>
            <a:picLocks noChangeAspect="1"/>
          </p:cNvPicPr>
          <p:nvPr/>
        </p:nvPicPr>
        <p:blipFill>
          <a:blip r:embed="rId3"/>
          <a:srcRect t="10614" b="11352"/>
          <a:stretch>
            <a:fillRect/>
          </a:stretch>
        </p:blipFill>
        <p:spPr>
          <a:xfrm>
            <a:off x="1715071" y="1337696"/>
            <a:ext cx="8761859" cy="5279874"/>
          </a:xfrm>
          <a:prstGeom prst="rect">
            <a:avLst/>
          </a:prstGeom>
        </p:spPr>
      </p:pic>
    </p:spTree>
    <p:extLst>
      <p:ext uri="{BB962C8B-B14F-4D97-AF65-F5344CB8AC3E}">
        <p14:creationId xmlns:p14="http://schemas.microsoft.com/office/powerpoint/2010/main" val="30601090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1E6C8-FFFB-F89E-0626-510D4B355717}"/>
            </a:ext>
          </a:extLst>
        </p:cNvPr>
        <p:cNvGrpSpPr/>
        <p:nvPr/>
      </p:nvGrpSpPr>
      <p:grpSpPr>
        <a:xfrm>
          <a:off x="0" y="0"/>
          <a:ext cx="0" cy="0"/>
          <a:chOff x="0" y="0"/>
          <a:chExt cx="0" cy="0"/>
        </a:xfrm>
      </p:grpSpPr>
      <p:pic>
        <p:nvPicPr>
          <p:cNvPr id="4" name="Picture 3" descr="Hình ảnh Ghim câu chuyện">
            <a:extLst>
              <a:ext uri="{FF2B5EF4-FFF2-40B4-BE49-F238E27FC236}">
                <a16:creationId xmlns:a16="http://schemas.microsoft.com/office/drawing/2014/main" id="{829B6DB8-32F8-BE3D-7419-88935EA90D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98413" y="446"/>
            <a:ext cx="4891626" cy="6857107"/>
          </a:xfrm>
          <a:prstGeom prst="rect">
            <a:avLst/>
          </a:prstGeom>
          <a:noFill/>
          <a:extLst>
            <a:ext uri="{909E8E84-426E-40DD-AFC4-6F175D3DCCD1}">
              <a14:hiddenFill xmlns:a14="http://schemas.microsoft.com/office/drawing/2010/main">
                <a:solidFill>
                  <a:srgbClr val="FFFFFF"/>
                </a:solidFill>
              </a14:hiddenFill>
            </a:ext>
          </a:extLst>
        </p:spPr>
      </p:pic>
      <p:sp>
        <p:nvSpPr>
          <p:cNvPr id="3" name="Google Shape;108;p22">
            <a:extLst>
              <a:ext uri="{FF2B5EF4-FFF2-40B4-BE49-F238E27FC236}">
                <a16:creationId xmlns:a16="http://schemas.microsoft.com/office/drawing/2014/main" id="{2D26C6BE-CC77-62A4-5906-D4C86D032AC6}"/>
              </a:ext>
            </a:extLst>
          </p:cNvPr>
          <p:cNvSpPr txBox="1">
            <a:spLocks/>
          </p:cNvSpPr>
          <p:nvPr/>
        </p:nvSpPr>
        <p:spPr>
          <a:xfrm>
            <a:off x="367945" y="12116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lgn="ctr">
              <a:buSzPct val="111111"/>
            </a:pPr>
            <a:r>
              <a:rPr lang="en-US" sz="2400" kern="0">
                <a:latin typeface="Arial" panose="020B0604020202020204" pitchFamily="34" charset="0"/>
                <a:ea typeface="Cambria"/>
                <a:cs typeface="Arial" panose="020B0604020202020204" pitchFamily="34" charset="0"/>
                <a:sym typeface="Cambria"/>
              </a:rPr>
              <a:t>KHUNG TIÊU CHUẨN BÁO CÁO PHÁT TRIỂN BỀN VỮNG</a:t>
            </a:r>
            <a:endParaRPr lang="en-US" sz="2400" kern="0" dirty="0">
              <a:latin typeface="Arial" panose="020B0604020202020204" pitchFamily="34" charset="0"/>
              <a:ea typeface="Cambria"/>
              <a:cs typeface="Arial" panose="020B0604020202020204" pitchFamily="34" charset="0"/>
              <a:sym typeface="Cambria"/>
            </a:endParaRPr>
          </a:p>
        </p:txBody>
      </p:sp>
      <p:sp>
        <p:nvSpPr>
          <p:cNvPr id="5" name="Rectangle: Rounded Corners 4">
            <a:extLst>
              <a:ext uri="{FF2B5EF4-FFF2-40B4-BE49-F238E27FC236}">
                <a16:creationId xmlns:a16="http://schemas.microsoft.com/office/drawing/2014/main" id="{0A8AAC3E-BD22-D5C5-D848-34B76316D3F6}"/>
              </a:ext>
            </a:extLst>
          </p:cNvPr>
          <p:cNvSpPr/>
          <p:nvPr/>
        </p:nvSpPr>
        <p:spPr>
          <a:xfrm>
            <a:off x="330952" y="2136601"/>
            <a:ext cx="11339623" cy="3963993"/>
          </a:xfrm>
          <a:prstGeom prst="roundRect">
            <a:avLst>
              <a:gd name="adj" fmla="val 285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endParaRPr lang="en-US">
              <a:solidFill>
                <a:prstClr val="white"/>
              </a:solidFill>
              <a:latin typeface="Cambria" panose="02040503050406030204" pitchFamily="18" charset="0"/>
              <a:ea typeface="Cambria" panose="02040503050406030204" pitchFamily="18" charset="0"/>
            </a:endParaRPr>
          </a:p>
        </p:txBody>
      </p:sp>
      <p:pic>
        <p:nvPicPr>
          <p:cNvPr id="7" name="Imagen 82">
            <a:extLst>
              <a:ext uri="{FF2B5EF4-FFF2-40B4-BE49-F238E27FC236}">
                <a16:creationId xmlns:a16="http://schemas.microsoft.com/office/drawing/2014/main" id="{AAD249DD-87DD-0652-A436-FCB20A61B62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336954" y="2615704"/>
            <a:ext cx="1117412" cy="420605"/>
          </a:xfrm>
          <a:prstGeom prst="rect">
            <a:avLst/>
          </a:prstGeom>
        </p:spPr>
      </p:pic>
      <p:pic>
        <p:nvPicPr>
          <p:cNvPr id="8" name="Imagen 90">
            <a:extLst>
              <a:ext uri="{FF2B5EF4-FFF2-40B4-BE49-F238E27FC236}">
                <a16:creationId xmlns:a16="http://schemas.microsoft.com/office/drawing/2014/main" id="{984EC332-952E-D91D-EB70-72FC2BCCD59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935594" y="2658376"/>
            <a:ext cx="1153270" cy="335265"/>
          </a:xfrm>
          <a:prstGeom prst="rect">
            <a:avLst/>
          </a:prstGeom>
        </p:spPr>
      </p:pic>
      <p:pic>
        <p:nvPicPr>
          <p:cNvPr id="9" name="Imagen 92">
            <a:extLst>
              <a:ext uri="{FF2B5EF4-FFF2-40B4-BE49-F238E27FC236}">
                <a16:creationId xmlns:a16="http://schemas.microsoft.com/office/drawing/2014/main" id="{486EDA53-153D-8FA9-9DFA-CB31CA7BEB53}"/>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113837" y="2653511"/>
            <a:ext cx="1365657" cy="268422"/>
          </a:xfrm>
          <a:prstGeom prst="rect">
            <a:avLst/>
          </a:prstGeom>
        </p:spPr>
      </p:pic>
      <p:pic>
        <p:nvPicPr>
          <p:cNvPr id="10" name="Imagen 101">
            <a:extLst>
              <a:ext uri="{FF2B5EF4-FFF2-40B4-BE49-F238E27FC236}">
                <a16:creationId xmlns:a16="http://schemas.microsoft.com/office/drawing/2014/main" id="{4347090E-DEB3-B443-0D5A-13CB6D851DB9}"/>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8697356" y="2346319"/>
            <a:ext cx="844083" cy="844083"/>
          </a:xfrm>
          <a:prstGeom prst="rect">
            <a:avLst/>
          </a:prstGeom>
        </p:spPr>
      </p:pic>
      <p:sp>
        <p:nvSpPr>
          <p:cNvPr id="11" name="Rectángulo: esquinas redondeadas 104">
            <a:extLst>
              <a:ext uri="{FF2B5EF4-FFF2-40B4-BE49-F238E27FC236}">
                <a16:creationId xmlns:a16="http://schemas.microsoft.com/office/drawing/2014/main" id="{5B19E38E-55D3-7CFC-817C-030B7F15BF93}"/>
              </a:ext>
            </a:extLst>
          </p:cNvPr>
          <p:cNvSpPr/>
          <p:nvPr/>
        </p:nvSpPr>
        <p:spPr>
          <a:xfrm>
            <a:off x="466158" y="3306842"/>
            <a:ext cx="1259836" cy="527299"/>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Reporting</a:t>
            </a:r>
            <a:r>
              <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Standards</a:t>
            </a:r>
          </a:p>
        </p:txBody>
      </p:sp>
      <p:sp>
        <p:nvSpPr>
          <p:cNvPr id="12" name="Rectángulo: esquinas redondeadas 106">
            <a:extLst>
              <a:ext uri="{FF2B5EF4-FFF2-40B4-BE49-F238E27FC236}">
                <a16:creationId xmlns:a16="http://schemas.microsoft.com/office/drawing/2014/main" id="{DD2963DB-04B5-E950-3EC0-591E02D8C81B}"/>
              </a:ext>
            </a:extLst>
          </p:cNvPr>
          <p:cNvSpPr/>
          <p:nvPr/>
        </p:nvSpPr>
        <p:spPr>
          <a:xfrm>
            <a:off x="2001091" y="3306842"/>
            <a:ext cx="1259836" cy="511577"/>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Reporting</a:t>
            </a:r>
            <a:r>
              <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Standards</a:t>
            </a:r>
          </a:p>
        </p:txBody>
      </p:sp>
      <p:sp>
        <p:nvSpPr>
          <p:cNvPr id="13" name="Rectángulo: esquinas redondeadas 108">
            <a:extLst>
              <a:ext uri="{FF2B5EF4-FFF2-40B4-BE49-F238E27FC236}">
                <a16:creationId xmlns:a16="http://schemas.microsoft.com/office/drawing/2014/main" id="{606F00DD-432F-626B-6E70-2D58102CDD2C}"/>
              </a:ext>
            </a:extLst>
          </p:cNvPr>
          <p:cNvSpPr/>
          <p:nvPr/>
        </p:nvSpPr>
        <p:spPr>
          <a:xfrm>
            <a:off x="3633416" y="3306843"/>
            <a:ext cx="1259836" cy="547696"/>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Framework</a:t>
            </a:r>
          </a:p>
        </p:txBody>
      </p:sp>
      <p:sp>
        <p:nvSpPr>
          <p:cNvPr id="14" name="Rectángulo: esquinas redondeadas 110">
            <a:extLst>
              <a:ext uri="{FF2B5EF4-FFF2-40B4-BE49-F238E27FC236}">
                <a16:creationId xmlns:a16="http://schemas.microsoft.com/office/drawing/2014/main" id="{4647D5CC-0154-4542-D9A5-F663DE0D95EA}"/>
              </a:ext>
            </a:extLst>
          </p:cNvPr>
          <p:cNvSpPr/>
          <p:nvPr/>
        </p:nvSpPr>
        <p:spPr>
          <a:xfrm>
            <a:off x="5265740" y="3290025"/>
            <a:ext cx="1259836" cy="564513"/>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lIns="91428" tIns="45714" rIns="91428" bIns="45714"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35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Self-Assessment</a:t>
            </a:r>
            <a:endParaRPr lang="es-ES" sz="1350" b="1" kern="0" dirty="0">
              <a:solidFill>
                <a:srgbClr val="1D1D1B"/>
              </a:solidFill>
              <a:latin typeface="Arial" panose="020B0604020202020204" pitchFamily="34" charset="0"/>
              <a:ea typeface="Cambria" panose="02040503050406030204" pitchFamily="18" charset="0"/>
              <a:cs typeface="Arial" panose="020B0604020202020204" pitchFamily="34" charset="0"/>
            </a:endParaRPr>
          </a:p>
        </p:txBody>
      </p:sp>
      <p:pic>
        <p:nvPicPr>
          <p:cNvPr id="15" name="Imagen 79">
            <a:extLst>
              <a:ext uri="{FF2B5EF4-FFF2-40B4-BE49-F238E27FC236}">
                <a16:creationId xmlns:a16="http://schemas.microsoft.com/office/drawing/2014/main" id="{77696593-37E7-43E1-BEA3-FDF135F2498B}"/>
              </a:ext>
            </a:extLst>
          </p:cNvPr>
          <p:cNvPicPr>
            <a:picLocks noChangeAspect="1"/>
          </p:cNvPicPr>
          <p:nvPr/>
        </p:nvPicPr>
        <p:blipFill>
          <a:blip r:embed="rId8"/>
          <a:stretch>
            <a:fillRect/>
          </a:stretch>
        </p:blipFill>
        <p:spPr>
          <a:xfrm>
            <a:off x="3669002" y="2615704"/>
            <a:ext cx="1188668" cy="420605"/>
          </a:xfrm>
          <a:prstGeom prst="rect">
            <a:avLst/>
          </a:prstGeom>
        </p:spPr>
      </p:pic>
      <p:sp>
        <p:nvSpPr>
          <p:cNvPr id="16" name="Rectángulo: esquinas redondeadas 112">
            <a:extLst>
              <a:ext uri="{FF2B5EF4-FFF2-40B4-BE49-F238E27FC236}">
                <a16:creationId xmlns:a16="http://schemas.microsoft.com/office/drawing/2014/main" id="{B54A672E-A811-1A76-7A67-5C1F8024683B}"/>
              </a:ext>
            </a:extLst>
          </p:cNvPr>
          <p:cNvSpPr/>
          <p:nvPr/>
        </p:nvSpPr>
        <p:spPr>
          <a:xfrm>
            <a:off x="6898064" y="3290024"/>
            <a:ext cx="1259836" cy="564513"/>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lIns="91428" tIns="45714" rIns="91428" bIns="45714"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Guidance</a:t>
            </a:r>
            <a:r>
              <a:rPr lang="es-E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Framework</a:t>
            </a:r>
          </a:p>
        </p:txBody>
      </p:sp>
      <p:sp>
        <p:nvSpPr>
          <p:cNvPr id="17" name="Rectángulo: esquinas redondeadas 114">
            <a:extLst>
              <a:ext uri="{FF2B5EF4-FFF2-40B4-BE49-F238E27FC236}">
                <a16:creationId xmlns:a16="http://schemas.microsoft.com/office/drawing/2014/main" id="{EEC11A1F-DD93-5005-1875-82CBBE616DD6}"/>
              </a:ext>
            </a:extLst>
          </p:cNvPr>
          <p:cNvSpPr/>
          <p:nvPr/>
        </p:nvSpPr>
        <p:spPr>
          <a:xfrm>
            <a:off x="8530389" y="3316965"/>
            <a:ext cx="1259836" cy="537571"/>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Assurance</a:t>
            </a:r>
            <a:r>
              <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Standard</a:t>
            </a:r>
          </a:p>
        </p:txBody>
      </p:sp>
      <p:sp>
        <p:nvSpPr>
          <p:cNvPr id="18" name="Rectángulo: esquinas redondeadas 116">
            <a:extLst>
              <a:ext uri="{FF2B5EF4-FFF2-40B4-BE49-F238E27FC236}">
                <a16:creationId xmlns:a16="http://schemas.microsoft.com/office/drawing/2014/main" id="{EDAD2EC9-FC0C-C58F-2FFF-09CF16A30B2C}"/>
              </a:ext>
            </a:extLst>
          </p:cNvPr>
          <p:cNvSpPr/>
          <p:nvPr/>
        </p:nvSpPr>
        <p:spPr>
          <a:xfrm>
            <a:off x="10162714" y="3321749"/>
            <a:ext cx="1259836" cy="532786"/>
          </a:xfrm>
          <a:prstGeom prst="roundRect">
            <a:avLst>
              <a:gd name="adj" fmla="val 0"/>
            </a:avLst>
          </a:prstGeom>
          <a:solidFill>
            <a:schemeClr val="bg1"/>
          </a:solidFill>
          <a:ln>
            <a:gradFill>
              <a:gsLst>
                <a:gs pos="0">
                  <a:srgbClr val="0DBBC3"/>
                </a:gs>
                <a:gs pos="100000">
                  <a:srgbClr val="D0DA5E"/>
                </a:gs>
              </a:gsLst>
              <a:lin ang="0" scaled="0"/>
            </a:gradFill>
          </a:ln>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s-E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Assurance</a:t>
            </a:r>
            <a:r>
              <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Standard</a:t>
            </a:r>
          </a:p>
        </p:txBody>
      </p:sp>
      <p:pic>
        <p:nvPicPr>
          <p:cNvPr id="19" name="Gráfico 6">
            <a:extLst>
              <a:ext uri="{FF2B5EF4-FFF2-40B4-BE49-F238E27FC236}">
                <a16:creationId xmlns:a16="http://schemas.microsoft.com/office/drawing/2014/main" id="{53571FF9-94B1-B809-6458-B54DAF3BE758}"/>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14075" y="2426397"/>
            <a:ext cx="764006" cy="764006"/>
          </a:xfrm>
          <a:prstGeom prst="rect">
            <a:avLst/>
          </a:prstGeom>
        </p:spPr>
      </p:pic>
      <p:pic>
        <p:nvPicPr>
          <p:cNvPr id="20" name="Picture 19" descr="International Sustainability Standards Board (ISSB)">
            <a:extLst>
              <a:ext uri="{FF2B5EF4-FFF2-40B4-BE49-F238E27FC236}">
                <a16:creationId xmlns:a16="http://schemas.microsoft.com/office/drawing/2014/main" id="{154C2A4E-899E-3380-5330-83C98D63A9D7}"/>
              </a:ext>
            </a:extLst>
          </p:cNvPr>
          <p:cNvPicPr>
            <a:picLocks noChangeAspect="1" noChangeArrowheads="1"/>
          </p:cNvPicPr>
          <p:nvPr/>
        </p:nvPicPr>
        <p:blipFill>
          <a:blip r:embed="rId11"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a:fillRect/>
          </a:stretch>
        </p:blipFill>
        <p:spPr bwMode="auto">
          <a:xfrm>
            <a:off x="2124610" y="2437516"/>
            <a:ext cx="928881" cy="764005"/>
          </a:xfrm>
          <a:prstGeom prst="rect">
            <a:avLst/>
          </a:prstGeom>
          <a:noFill/>
          <a:extLst>
            <a:ext uri="{909E8E84-426E-40DD-AFC4-6F175D3DCCD1}">
              <a14:hiddenFill xmlns:a14="http://schemas.microsoft.com/office/drawing/2010/main">
                <a:solidFill>
                  <a:srgbClr val="FFFFFF"/>
                </a:solidFill>
              </a14:hiddenFill>
            </a:ext>
          </a:extLst>
        </p:spPr>
      </p:pic>
      <p:sp>
        <p:nvSpPr>
          <p:cNvPr id="21" name="Rectángulo: esquinas redondeadas 118">
            <a:extLst>
              <a:ext uri="{FF2B5EF4-FFF2-40B4-BE49-F238E27FC236}">
                <a16:creationId xmlns:a16="http://schemas.microsoft.com/office/drawing/2014/main" id="{A0080943-D4C5-6838-D62D-36F29E062D1D}"/>
              </a:ext>
            </a:extLst>
          </p:cNvPr>
          <p:cNvSpPr/>
          <p:nvPr/>
        </p:nvSpPr>
        <p:spPr>
          <a:xfrm>
            <a:off x="544729" y="4174004"/>
            <a:ext cx="10797657" cy="435977"/>
          </a:xfrm>
          <a:prstGeom prst="roundRect">
            <a:avLst>
              <a:gd name="adj" fmla="val 0"/>
            </a:avLst>
          </a:prstGeom>
          <a:ln/>
          <a:effectLst/>
        </p:spPr>
        <p:style>
          <a:lnRef idx="0">
            <a:schemeClr val="accent3"/>
          </a:lnRef>
          <a:fillRef idx="3">
            <a:schemeClr val="accent3"/>
          </a:fillRef>
          <a:effectRef idx="3">
            <a:schemeClr val="accent3"/>
          </a:effectRef>
          <a:fontRef idx="minor">
            <a:schemeClr val="lt1"/>
          </a:fontRef>
        </p:style>
        <p:txBody>
          <a:bodyPr lIns="91428" tIns="45714" rIns="91428" bIns="45714"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vi-VN" sz="1200" b="1" dirty="0">
                <a:solidFill>
                  <a:srgbClr val="00003C"/>
                </a:solidFill>
                <a:ea typeface="Cambria" panose="02040503050406030204" pitchFamily="18" charset="0"/>
              </a:rPr>
              <a:t>TẬP TRUNG VÀO ESG / NHU CẦU CỦA CỘNG ĐỒNG TÀI CHÍNH: CÁC NHÀ ĐẦU TƯ LÀ ĐỐI TƯỢNG CHÍNH</a:t>
            </a:r>
            <a:endParaRPr lang="en-US" sz="1200" b="1" dirty="0">
              <a:solidFill>
                <a:srgbClr val="00003C"/>
              </a:solidFill>
              <a:ea typeface="Cambria" panose="02040503050406030204" pitchFamily="18" charset="0"/>
            </a:endParaRPr>
          </a:p>
        </p:txBody>
      </p:sp>
      <p:sp>
        <p:nvSpPr>
          <p:cNvPr id="22" name="Rectángulo: esquinas redondeadas 120">
            <a:extLst>
              <a:ext uri="{FF2B5EF4-FFF2-40B4-BE49-F238E27FC236}">
                <a16:creationId xmlns:a16="http://schemas.microsoft.com/office/drawing/2014/main" id="{EA66C427-8A9E-5DBF-6BF4-A55EA8757DEE}"/>
              </a:ext>
            </a:extLst>
          </p:cNvPr>
          <p:cNvSpPr/>
          <p:nvPr/>
        </p:nvSpPr>
        <p:spPr>
          <a:xfrm>
            <a:off x="466158" y="4854862"/>
            <a:ext cx="1331827" cy="989982"/>
          </a:xfrm>
          <a:prstGeom prst="roundRect">
            <a:avLst>
              <a:gd name="adj" fmla="val 0"/>
            </a:avLst>
          </a:prstGeom>
          <a:solidFill>
            <a:schemeClr val="bg1"/>
          </a:solidFill>
          <a:ln/>
          <a:effectLst>
            <a:outerShdw blurRad="304800" dist="19050" dir="5400000" sx="101000" sy="101000" algn="ctr" rotWithShape="0">
              <a:schemeClr val="bg1">
                <a:lumMod val="75000"/>
                <a:alpha val="33000"/>
              </a:schemeClr>
            </a:outerShdw>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Dựa</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trên</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việc</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tạo</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ra</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giá</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trị</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bền</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vững</a:t>
            </a:r>
            <a:endPar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endParaRPr>
          </a:p>
        </p:txBody>
      </p:sp>
      <p:sp>
        <p:nvSpPr>
          <p:cNvPr id="23" name="Rectángulo: esquinas redondeadas 122">
            <a:extLst>
              <a:ext uri="{FF2B5EF4-FFF2-40B4-BE49-F238E27FC236}">
                <a16:creationId xmlns:a16="http://schemas.microsoft.com/office/drawing/2014/main" id="{22547BC1-A701-6E59-EA04-ABE9EC303077}"/>
              </a:ext>
            </a:extLst>
          </p:cNvPr>
          <p:cNvSpPr/>
          <p:nvPr/>
        </p:nvSpPr>
        <p:spPr>
          <a:xfrm>
            <a:off x="2123827" y="4850277"/>
            <a:ext cx="1331827" cy="989982"/>
          </a:xfrm>
          <a:prstGeom prst="roundRect">
            <a:avLst>
              <a:gd name="adj" fmla="val 0"/>
            </a:avLst>
          </a:prstGeom>
          <a:solidFill>
            <a:schemeClr val="bg1"/>
          </a:solidFill>
          <a:ln/>
          <a:effectLst>
            <a:outerShdw blurRad="304800" dist="19050" dir="5400000" sx="101000" sy="101000" algn="ctr" rotWithShape="0">
              <a:schemeClr val="bg1">
                <a:lumMod val="75000"/>
                <a:alpha val="33000"/>
              </a:schemeClr>
            </a:outerShdw>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Dựa</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trên</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việc</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tạo</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ra</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giá</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trị</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tài</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chính</a:t>
            </a:r>
            <a:endPar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endParaRPr>
          </a:p>
        </p:txBody>
      </p:sp>
      <p:sp>
        <p:nvSpPr>
          <p:cNvPr id="24" name="Rectángulo: esquinas redondeadas 124">
            <a:extLst>
              <a:ext uri="{FF2B5EF4-FFF2-40B4-BE49-F238E27FC236}">
                <a16:creationId xmlns:a16="http://schemas.microsoft.com/office/drawing/2014/main" id="{3337C087-1FDA-5591-871F-0959E3E0D9AC}"/>
              </a:ext>
            </a:extLst>
          </p:cNvPr>
          <p:cNvSpPr/>
          <p:nvPr/>
        </p:nvSpPr>
        <p:spPr>
          <a:xfrm>
            <a:off x="3781496" y="4854862"/>
            <a:ext cx="1331827" cy="989982"/>
          </a:xfrm>
          <a:prstGeom prst="roundRect">
            <a:avLst>
              <a:gd name="adj" fmla="val 0"/>
            </a:avLst>
          </a:prstGeom>
          <a:solidFill>
            <a:schemeClr val="bg1"/>
          </a:solidFill>
          <a:ln/>
          <a:effectLst>
            <a:outerShdw blurRad="304800" dist="19050" dir="5400000" sx="101000" sy="101000" algn="ctr" rotWithShape="0">
              <a:schemeClr val="bg1">
                <a:lumMod val="75000"/>
                <a:alpha val="33000"/>
              </a:schemeClr>
            </a:outerShdw>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Dựa</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trên</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việc</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tạo</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ra</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giá</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trị</a:t>
            </a:r>
            <a:r>
              <a:rPr lang="en-US" sz="1400" b="1" kern="0" dirty="0">
                <a:solidFill>
                  <a:prstClr val="black"/>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prstClr val="black"/>
                </a:solidFill>
                <a:latin typeface="Arial" panose="020B0604020202020204" pitchFamily="34" charset="0"/>
                <a:ea typeface="Cambria" panose="02040503050406030204" pitchFamily="18" charset="0"/>
                <a:cs typeface="Arial" panose="020B0604020202020204" pitchFamily="34" charset="0"/>
              </a:rPr>
              <a:t>vốn</a:t>
            </a:r>
            <a:endParaRPr lang="es-ES" sz="1400" b="1" kern="0" dirty="0">
              <a:solidFill>
                <a:prstClr val="black"/>
              </a:solidFill>
              <a:latin typeface="Arial" panose="020B0604020202020204" pitchFamily="34" charset="0"/>
              <a:ea typeface="Cambria" panose="02040503050406030204" pitchFamily="18" charset="0"/>
              <a:cs typeface="Arial" panose="020B0604020202020204" pitchFamily="34" charset="0"/>
            </a:endParaRPr>
          </a:p>
        </p:txBody>
      </p:sp>
      <p:sp>
        <p:nvSpPr>
          <p:cNvPr id="25" name="Rectángulo: esquinas redondeadas 126">
            <a:extLst>
              <a:ext uri="{FF2B5EF4-FFF2-40B4-BE49-F238E27FC236}">
                <a16:creationId xmlns:a16="http://schemas.microsoft.com/office/drawing/2014/main" id="{2D8368A6-2C99-E87F-0122-9341E27D01E8}"/>
              </a:ext>
            </a:extLst>
          </p:cNvPr>
          <p:cNvSpPr/>
          <p:nvPr/>
        </p:nvSpPr>
        <p:spPr>
          <a:xfrm>
            <a:off x="5439167" y="4852570"/>
            <a:ext cx="2892162" cy="989982"/>
          </a:xfrm>
          <a:prstGeom prst="roundRect">
            <a:avLst>
              <a:gd name="adj" fmla="val 0"/>
            </a:avLst>
          </a:prstGeom>
          <a:solidFill>
            <a:schemeClr val="bg1"/>
          </a:solidFill>
          <a:ln/>
          <a:effectLst>
            <a:outerShdw blurRad="304800" dist="19050" dir="5400000" sx="101000" sy="101000" algn="ctr" rotWithShape="0">
              <a:schemeClr val="bg1">
                <a:lumMod val="75000"/>
                <a:alpha val="33000"/>
              </a:schemeClr>
            </a:outerShdw>
          </a:effectLst>
        </p:spPr>
        <p:style>
          <a:lnRef idx="0">
            <a:schemeClr val="accent1"/>
          </a:lnRef>
          <a:fillRef idx="3">
            <a:schemeClr val="accent1"/>
          </a:fillRef>
          <a:effectRef idx="3">
            <a:schemeClr val="accent1"/>
          </a:effectRef>
          <a:fontRef idx="minor">
            <a:schemeClr val="lt1"/>
          </a:fontRef>
        </p:style>
        <p:txBody>
          <a:bodyPr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vi-VN" sz="1400" b="1" kern="0" dirty="0">
                <a:solidFill>
                  <a:prstClr val="black"/>
                </a:solidFill>
                <a:ea typeface="Cambria" panose="02040503050406030204" pitchFamily="18" charset="0"/>
                <a:cs typeface="Segoe UI" panose="020B0502040204020203" pitchFamily="34" charset="0"/>
              </a:rPr>
              <a:t>Tập trung vào tác động của môi trường và khí hậu</a:t>
            </a:r>
            <a:endParaRPr lang="es-ES" sz="1400" b="1" kern="0" dirty="0">
              <a:solidFill>
                <a:prstClr val="black"/>
              </a:solidFill>
              <a:ea typeface="Cambria" panose="02040503050406030204" pitchFamily="18" charset="0"/>
              <a:cs typeface="Segoe UI" panose="020B0502040204020203" pitchFamily="34" charset="0"/>
            </a:endParaRPr>
          </a:p>
        </p:txBody>
      </p:sp>
      <p:sp>
        <p:nvSpPr>
          <p:cNvPr id="26" name="Rectángulo: esquinas redondeadas 128">
            <a:extLst>
              <a:ext uri="{FF2B5EF4-FFF2-40B4-BE49-F238E27FC236}">
                <a16:creationId xmlns:a16="http://schemas.microsoft.com/office/drawing/2014/main" id="{83CEDE41-2E0E-6602-3264-BE6A544FBF19}"/>
              </a:ext>
            </a:extLst>
          </p:cNvPr>
          <p:cNvSpPr/>
          <p:nvPr/>
        </p:nvSpPr>
        <p:spPr>
          <a:xfrm>
            <a:off x="8657172" y="4850278"/>
            <a:ext cx="2892162" cy="989982"/>
          </a:xfrm>
          <a:prstGeom prst="roundRect">
            <a:avLst>
              <a:gd name="adj" fmla="val 0"/>
            </a:avLst>
          </a:prstGeom>
          <a:solidFill>
            <a:schemeClr val="bg1"/>
          </a:solidFill>
          <a:ln/>
          <a:effectLst>
            <a:outerShdw blurRad="304800" dist="19050" dir="5400000" sx="101000" sy="101000" algn="ctr" rotWithShape="0">
              <a:schemeClr val="bg1">
                <a:lumMod val="75000"/>
                <a:alpha val="33000"/>
              </a:schemeClr>
            </a:outerShdw>
          </a:effectLst>
        </p:spPr>
        <p:style>
          <a:lnRef idx="0">
            <a:schemeClr val="accent1"/>
          </a:lnRef>
          <a:fillRef idx="3">
            <a:schemeClr val="accent1"/>
          </a:fillRef>
          <a:effectRef idx="3">
            <a:schemeClr val="accent1"/>
          </a:effectRef>
          <a:fontRef idx="minor">
            <a:schemeClr val="lt1"/>
          </a:fontRef>
        </p:style>
        <p:txBody>
          <a:bodyPr lIns="91428" tIns="45714" rIns="91428" bIns="45714" rtlCol="0" anchor="ct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1pPr>
            <a:lvl2pPr marR="0" lvl="1"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2pPr>
            <a:lvl3pPr marR="0" lvl="2"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3pPr>
            <a:lvl4pPr marR="0" lvl="3"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4pPr>
            <a:lvl5pPr marR="0" lvl="4"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5pPr>
            <a:lvl6pPr marR="0" lvl="5"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6pPr>
            <a:lvl7pPr marR="0" lvl="6"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7pPr>
            <a:lvl8pPr marR="0" lvl="7"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8pPr>
            <a:lvl9pPr marR="0" lvl="8" algn="l" rtl="0">
              <a:lnSpc>
                <a:spcPct val="100000"/>
              </a:lnSpc>
              <a:spcBef>
                <a:spcPts val="0"/>
              </a:spcBef>
              <a:spcAft>
                <a:spcPts val="0"/>
              </a:spcAft>
              <a:buClr>
                <a:srgbClr val="000000"/>
              </a:buClr>
              <a:buFont typeface="Arial"/>
              <a:defRPr sz="1400" b="0" i="0" u="none" strike="noStrike" cap="none">
                <a:solidFill>
                  <a:schemeClr val="lt1"/>
                </a:solidFill>
                <a:latin typeface="+mn-lt"/>
                <a:ea typeface="+mn-ea"/>
                <a:cs typeface="+mn-cs"/>
                <a:sym typeface="Arial"/>
              </a:defRPr>
            </a:lvl9pPr>
          </a:lstStyle>
          <a:p>
            <a:pPr algn="ctr" defTabSz="914309">
              <a:defRPr/>
            </a:pP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Tập</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trung</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vào</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việc</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đảm</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bảo</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tính</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minh</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bạch</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và</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trách</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nhiệm</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giải</a:t>
            </a:r>
            <a:r>
              <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rPr>
              <a:t> </a:t>
            </a:r>
            <a:r>
              <a:rPr lang="en-US" sz="1400" b="1" kern="0" dirty="0" err="1">
                <a:solidFill>
                  <a:srgbClr val="1D1D1B"/>
                </a:solidFill>
                <a:latin typeface="Arial" panose="020B0604020202020204" pitchFamily="34" charset="0"/>
                <a:ea typeface="Cambria" panose="02040503050406030204" pitchFamily="18" charset="0"/>
                <a:cs typeface="Arial" panose="020B0604020202020204" pitchFamily="34" charset="0"/>
              </a:rPr>
              <a:t>trình</a:t>
            </a:r>
            <a:endParaRPr lang="en-US" sz="1400" b="1" kern="0" dirty="0">
              <a:solidFill>
                <a:srgbClr val="1D1D1B"/>
              </a:solidFill>
              <a:latin typeface="Arial" panose="020B0604020202020204" pitchFamily="34" charset="0"/>
              <a:ea typeface="Cambria" panose="02040503050406030204" pitchFamily="18" charset="0"/>
              <a:cs typeface="Arial" panose="020B0604020202020204" pitchFamily="34" charset="0"/>
            </a:endParaRPr>
          </a:p>
        </p:txBody>
      </p:sp>
    </p:spTree>
    <p:extLst>
      <p:ext uri="{BB962C8B-B14F-4D97-AF65-F5344CB8AC3E}">
        <p14:creationId xmlns:p14="http://schemas.microsoft.com/office/powerpoint/2010/main" val="163102550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1076</TotalTime>
  <Words>9136</Words>
  <Application>Microsoft Office PowerPoint</Application>
  <PresentationFormat>Widescreen</PresentationFormat>
  <Paragraphs>704</Paragraphs>
  <Slides>26</Slides>
  <Notes>25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26</vt:i4>
      </vt:variant>
    </vt:vector>
  </HeadingPairs>
  <TitlesOfParts>
    <vt:vector size="34" baseType="lpstr">
      <vt:lpstr>Aptos</vt:lpstr>
      <vt:lpstr>Arial</vt:lpstr>
      <vt:lpstr>Calibri</vt:lpstr>
      <vt:lpstr>Cambria</vt:lpstr>
      <vt:lpstr>LeXEND</vt:lpstr>
      <vt:lpstr>Segoe UI</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24</cp:revision>
  <dcterms:created xsi:type="dcterms:W3CDTF">2024-10-28T02:26:51Z</dcterms:created>
  <dcterms:modified xsi:type="dcterms:W3CDTF">2025-10-21T08:15:16Z</dcterms:modified>
</cp:coreProperties>
</file>