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3"/>
  </p:notesMasterIdLst>
  <p:sldIdLst>
    <p:sldId id="296"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6" roundtripDataSignature="AMtx7mhIXIAYyviL0I3tyZNFCg6Jr6zIE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6CEFD9F-0E8C-4E32-83CE-71632AB1E2A4}">
  <a:tblStyle styleId="{E6CEFD9F-0E8C-4E32-83CE-71632AB1E2A4}"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5"/>
          </a:solidFill>
        </a:fill>
      </a:tcStyle>
    </a:lastCol>
    <a:firstCol>
      <a:tcTxStyle b="on" i="off">
        <a:font>
          <a:latin typeface="Calibri"/>
          <a:ea typeface="Calibri"/>
          <a:cs typeface="Calibri"/>
        </a:font>
        <a:schemeClr val="lt1"/>
      </a:tcTxStyle>
      <a:tcStyle>
        <a:tcBdr/>
        <a:fill>
          <a:solidFill>
            <a:schemeClr val="accent5"/>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5"/>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5"/>
          </a:solidFill>
        </a:fill>
      </a:tcStyle>
    </a:firstRow>
    <a:neCell>
      <a:tcTxStyle b="off" i="off"/>
      <a:tcStyle>
        <a:tcBdr/>
      </a:tcStyle>
    </a:neCell>
    <a:nwCell>
      <a:tcTxStyle b="off" i="off"/>
      <a:tcStyle>
        <a:tcBdr/>
      </a:tcStyle>
    </a:nwCell>
  </a:tblStyle>
  <a:tblStyle styleId="{174A166E-CAE9-45C3-8DA6-044A9060D14E}"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1" d="100"/>
          <a:sy n="41" d="100"/>
        </p:scale>
        <p:origin x="854"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customschemas.google.com/relationships/presentationmetadata" Target="metadata"/><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2" name="Google Shape;17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1" name="Google Shape;19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0" name="Google Shape;21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7" name="Google Shape;217;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3" name="Google Shape;22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5" name="Google Shape;235;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2" name="Google Shape;242;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5" name="Google Shape;255;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8" name="Google Shape;268;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80" name="Google Shape;280;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8" name="Google Shape;5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7" name="Google Shape;317;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8" name="Google Shape;33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7" name="Google Shape;347;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9" name="Google Shape;359;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65" name="Google Shape;365;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
        <p:cNvGrpSpPr/>
        <p:nvPr/>
      </p:nvGrpSpPr>
      <p:grpSpPr>
        <a:xfrm>
          <a:off x="0" y="0"/>
          <a:ext cx="0" cy="0"/>
          <a:chOff x="0" y="0"/>
          <a:chExt cx="0" cy="0"/>
        </a:xfrm>
      </p:grpSpPr>
      <p:sp>
        <p:nvSpPr>
          <p:cNvPr id="379" name="Google Shape;379;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80" name="Google Shape;380;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02" name="Google Shape;402;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8" name="Google Shape;418;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4" name="Google Shape;434;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53" name="Google Shape;453;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3" name="Google Shape;6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8"/>
        <p:cNvGrpSpPr/>
        <p:nvPr/>
      </p:nvGrpSpPr>
      <p:grpSpPr>
        <a:xfrm>
          <a:off x="0" y="0"/>
          <a:ext cx="0" cy="0"/>
          <a:chOff x="0" y="0"/>
          <a:chExt cx="0" cy="0"/>
        </a:xfrm>
      </p:grpSpPr>
      <p:sp>
        <p:nvSpPr>
          <p:cNvPr id="469" name="Google Shape;469;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0" name="Google Shape;470;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5"/>
        <p:cNvGrpSpPr/>
        <p:nvPr/>
      </p:nvGrpSpPr>
      <p:grpSpPr>
        <a:xfrm>
          <a:off x="0" y="0"/>
          <a:ext cx="0" cy="0"/>
          <a:chOff x="0" y="0"/>
          <a:chExt cx="0" cy="0"/>
        </a:xfrm>
      </p:grpSpPr>
      <p:sp>
        <p:nvSpPr>
          <p:cNvPr id="476" name="Google Shape;476;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77" name="Google Shape;477;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83" name="Google Shape;483;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89" name="Google Shape;489;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98" name="Google Shape;498;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04" name="Google Shape;504;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11" name="Google Shape;511;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19" name="Google Shape;519;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30" name="Google Shape;530;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4"/>
        <p:cNvGrpSpPr/>
        <p:nvPr/>
      </p:nvGrpSpPr>
      <p:grpSpPr>
        <a:xfrm>
          <a:off x="0" y="0"/>
          <a:ext cx="0" cy="0"/>
          <a:chOff x="0" y="0"/>
          <a:chExt cx="0" cy="0"/>
        </a:xfrm>
      </p:grpSpPr>
      <p:sp>
        <p:nvSpPr>
          <p:cNvPr id="535" name="Google Shape;535;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36" name="Google Shape;536;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5" name="Google Shape;8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42" name="Google Shape;542;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53" name="Google Shape;553;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2" name="Google Shape;11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9" name="Google Shape;11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2" name="Google Shape;14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5" name="Google Shape;15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0"/>
        <p:cNvGrpSpPr/>
        <p:nvPr/>
      </p:nvGrpSpPr>
      <p:grpSpPr>
        <a:xfrm>
          <a:off x="0" y="0"/>
          <a:ext cx="0" cy="0"/>
          <a:chOff x="0" y="0"/>
          <a:chExt cx="0" cy="0"/>
        </a:xfrm>
      </p:grpSpPr>
      <p:pic>
        <p:nvPicPr>
          <p:cNvPr id="11" name="Google Shape;11;p44"/>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2" name="Google Shape;12;p44"/>
          <p:cNvSpPr/>
          <p:nvPr/>
        </p:nvSpPr>
        <p:spPr>
          <a:xfrm>
            <a:off x="-1" y="0"/>
            <a:ext cx="12190918" cy="5536248"/>
          </a:xfrm>
          <a:prstGeom prst="flowChartPunchedTape">
            <a:avLst/>
          </a:prstGeom>
          <a:gradFill>
            <a:gsLst>
              <a:gs pos="0">
                <a:srgbClr val="FFFFFF">
                  <a:alpha val="78823"/>
                </a:srgbClr>
              </a:gs>
              <a:gs pos="100000">
                <a:srgbClr val="FFFFFF">
                  <a:alpha val="29019"/>
                </a:srgbClr>
              </a:gs>
            </a:gsLst>
            <a:lin ang="18900000" scaled="0"/>
          </a:gradFill>
          <a:ln>
            <a:noFill/>
          </a:ln>
        </p:spPr>
        <p:txBody>
          <a:bodyPr spcFirstLastPara="1" wrap="square" lIns="36575" tIns="36575" rIns="36575" bIns="365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 name="Google Shape;13;p44"/>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7" name="Google Shape;17;p44"/>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sp>
      <p:sp>
        <p:nvSpPr>
          <p:cNvPr id="18" name="Google Shape;18;p44"/>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sp>
      <p:pic>
        <p:nvPicPr>
          <p:cNvPr id="19" name="Google Shape;19;p44"/>
          <p:cNvPicPr preferRelativeResize="0"/>
          <p:nvPr/>
        </p:nvPicPr>
        <p:blipFill rotWithShape="1">
          <a:blip r:embed="rId5">
            <a:alphaModFix/>
          </a:blip>
          <a:srcRect t="26329" b="34450"/>
          <a:stretch/>
        </p:blipFill>
        <p:spPr>
          <a:xfrm>
            <a:off x="807627" y="619012"/>
            <a:ext cx="1138706" cy="446573"/>
          </a:xfrm>
          <a:prstGeom prst="rect">
            <a:avLst/>
          </a:prstGeom>
          <a:noFill/>
          <a:ln>
            <a:noFill/>
          </a:ln>
        </p:spPr>
      </p:pic>
      <p:pic>
        <p:nvPicPr>
          <p:cNvPr id="20" name="Google Shape;20;p44"/>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1"/>
        <p:cNvGrpSpPr/>
        <p:nvPr/>
      </p:nvGrpSpPr>
      <p:grpSpPr>
        <a:xfrm>
          <a:off x="0" y="0"/>
          <a:ext cx="0" cy="0"/>
          <a:chOff x="0" y="0"/>
          <a:chExt cx="0" cy="0"/>
        </a:xfrm>
      </p:grpSpPr>
      <p:pic>
        <p:nvPicPr>
          <p:cNvPr id="22" name="Google Shape;22;p4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3" name="Google Shape;23;p4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4" name="Google Shape;24;p4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5" name="Google Shape;25;p4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26" name="Google Shape;26;p4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27" name="Google Shape;27;p45"/>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8"/>
        <p:cNvGrpSpPr/>
        <p:nvPr/>
      </p:nvGrpSpPr>
      <p:grpSpPr>
        <a:xfrm>
          <a:off x="0" y="0"/>
          <a:ext cx="0" cy="0"/>
          <a:chOff x="0" y="0"/>
          <a:chExt cx="0" cy="0"/>
        </a:xfrm>
      </p:grpSpPr>
      <p:pic>
        <p:nvPicPr>
          <p:cNvPr id="29" name="Google Shape;29;p46"/>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0" name="Google Shape;30;p46"/>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1" name="Google Shape;31;p46"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2" name="Google Shape;32;p46"/>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3" name="Google Shape;33;p46"/>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4" name="Google Shape;34;p46"/>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5"/>
        <p:cNvGrpSpPr/>
        <p:nvPr/>
      </p:nvGrpSpPr>
      <p:grpSpPr>
        <a:xfrm>
          <a:off x="0" y="0"/>
          <a:ext cx="0" cy="0"/>
          <a:chOff x="0" y="0"/>
          <a:chExt cx="0" cy="0"/>
        </a:xfrm>
      </p:grpSpPr>
      <p:pic>
        <p:nvPicPr>
          <p:cNvPr id="36" name="Google Shape;36;p47"/>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7" name="Google Shape;37;p47"/>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8" name="Google Shape;38;p47"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9" name="Google Shape;39;p47"/>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0" name="Google Shape;40;p47"/>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41" name="Google Shape;41;p47"/>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2"/>
        <p:cNvGrpSpPr/>
        <p:nvPr/>
      </p:nvGrpSpPr>
      <p:grpSpPr>
        <a:xfrm>
          <a:off x="0" y="0"/>
          <a:ext cx="0" cy="0"/>
          <a:chOff x="0" y="0"/>
          <a:chExt cx="0" cy="0"/>
        </a:xfrm>
      </p:grpSpPr>
      <p:pic>
        <p:nvPicPr>
          <p:cNvPr id="43" name="Google Shape;43;p48"/>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4" name="Google Shape;44;p48"/>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5" name="Google Shape;45;p48"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6" name="Google Shape;46;p48"/>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7" name="Google Shape;47;p48"/>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48" name="Google Shape;48;p48"/>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49"/>
        <p:cNvGrpSpPr/>
        <p:nvPr/>
      </p:nvGrpSpPr>
      <p:grpSpPr>
        <a:xfrm>
          <a:off x="0" y="0"/>
          <a:ext cx="0" cy="0"/>
          <a:chOff x="0" y="0"/>
          <a:chExt cx="0" cy="0"/>
        </a:xfrm>
      </p:grpSpPr>
      <p:pic>
        <p:nvPicPr>
          <p:cNvPr id="50" name="Google Shape;50;p49"/>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1" name="Google Shape;51;p49"/>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2" name="Google Shape;52;p49"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3" name="Google Shape;53;p49"/>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4" name="Google Shape;54;p49"/>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55" name="Google Shape;55;p49"/>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 name="Google Shape;7;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7.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65496" y="1831012"/>
            <a:ext cx="10515600" cy="1070700"/>
          </a:xfrm>
          <a:prstGeom prst="rect">
            <a:avLst/>
          </a:prstGeom>
          <a:noFill/>
          <a:ln>
            <a:noFill/>
          </a:ln>
        </p:spPr>
        <p:txBody>
          <a:bodyPr spcFirstLastPara="1" wrap="square" lIns="91425" tIns="45700" rIns="91425" bIns="45700" anchor="t" anchorCtr="0">
            <a:normAutofit/>
          </a:bodyPr>
          <a:lstStyle/>
          <a:p>
            <a:pPr marL="0" lvl="0" indent="0" algn="ctr" rtl="0">
              <a:lnSpc>
                <a:spcPct val="130000"/>
              </a:lnSpc>
              <a:spcBef>
                <a:spcPts val="0"/>
              </a:spcBef>
              <a:spcAft>
                <a:spcPts val="0"/>
              </a:spcAft>
              <a:buClr>
                <a:srgbClr val="003153"/>
              </a:buClr>
              <a:buSzPts val="2400"/>
              <a:buNone/>
            </a:pPr>
            <a:r>
              <a:rPr lang="en-US"/>
              <a:t>DỰ ÁN THÚC ĐẨY TIẾT KIỆM NĂNG L</a:t>
            </a:r>
            <a:r>
              <a:rPr lang="vi-VN"/>
              <a:t>Ư</a:t>
            </a:r>
            <a:r>
              <a:rPr lang="en-US"/>
              <a:t>ỢNG TRONG CÁC NGÀNH CÔNG NGHIỆP VIỆT NAM (VSUEE)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10"/>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75" name="Google Shape;175;p10"/>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CHỈ TIÊU ĐÁNH GIÁ HIỆU QUẢ TÀI CHÍNH DỰ ÁN</a:t>
            </a:r>
            <a:endParaRPr sz="3000" b="1" i="0" u="none" strike="noStrike" cap="none">
              <a:solidFill>
                <a:schemeClr val="lt1"/>
              </a:solidFill>
              <a:latin typeface="Arial"/>
              <a:ea typeface="Arial"/>
              <a:cs typeface="Arial"/>
              <a:sym typeface="Arial"/>
            </a:endParaRPr>
          </a:p>
        </p:txBody>
      </p:sp>
      <p:grpSp>
        <p:nvGrpSpPr>
          <p:cNvPr id="176" name="Google Shape;176;p10"/>
          <p:cNvGrpSpPr/>
          <p:nvPr/>
        </p:nvGrpSpPr>
        <p:grpSpPr>
          <a:xfrm>
            <a:off x="1777850" y="1711675"/>
            <a:ext cx="8701104" cy="4812278"/>
            <a:chOff x="425" y="2209"/>
            <a:chExt cx="8657815" cy="4521543"/>
          </a:xfrm>
        </p:grpSpPr>
        <p:sp>
          <p:nvSpPr>
            <p:cNvPr id="177" name="Google Shape;177;p10"/>
            <p:cNvSpPr/>
            <p:nvPr/>
          </p:nvSpPr>
          <p:spPr>
            <a:xfrm rot="5400000">
              <a:off x="4583467" y="-2680829"/>
              <a:ext cx="1316160" cy="6824639"/>
            </a:xfrm>
            <a:prstGeom prst="round2SameRect">
              <a:avLst>
                <a:gd name="adj1" fmla="val 16667"/>
                <a:gd name="adj2" fmla="val 0"/>
              </a:avLst>
            </a:prstGeom>
            <a:solidFill>
              <a:srgbClr val="C9DDF0">
                <a:alpha val="88627"/>
              </a:srgbClr>
            </a:solidFill>
            <a:ln w="24850" cap="flat" cmpd="sng">
              <a:solidFill>
                <a:srgbClr val="C9DDF0">
                  <a:alpha val="88627"/>
                </a:srgbClr>
              </a:solidFill>
              <a:prstDash val="solid"/>
              <a:round/>
              <a:headEnd type="none" w="sm" len="sm"/>
              <a:tailEnd type="none" w="sm" len="sm"/>
            </a:ln>
          </p:spPr>
          <p:txBody>
            <a:bodyPr spcFirstLastPara="1" wrap="square" lIns="89425" tIns="89425" rIns="89425" bIns="89425" anchor="ctr" anchorCtr="0">
              <a:noAutofit/>
            </a:bodyPr>
            <a:lstStyle/>
            <a:p>
              <a:pPr marL="0" marR="0" lvl="0" indent="0" algn="l" rtl="0">
                <a:lnSpc>
                  <a:spcPct val="100000"/>
                </a:lnSpc>
                <a:spcBef>
                  <a:spcPts val="0"/>
                </a:spcBef>
                <a:spcAft>
                  <a:spcPts val="0"/>
                </a:spcAft>
                <a:buClr>
                  <a:schemeClr val="dk1"/>
                </a:buClr>
                <a:buSzPts val="1761"/>
                <a:buFont typeface="Calibri"/>
                <a:buNone/>
              </a:pPr>
              <a:endParaRPr sz="1760" b="0" i="0" u="none" strike="noStrike" cap="none">
                <a:solidFill>
                  <a:schemeClr val="dk1"/>
                </a:solidFill>
                <a:latin typeface="Calibri"/>
                <a:ea typeface="Calibri"/>
                <a:cs typeface="Calibri"/>
                <a:sym typeface="Calibri"/>
              </a:endParaRPr>
            </a:p>
          </p:txBody>
        </p:sp>
        <p:sp>
          <p:nvSpPr>
            <p:cNvPr id="178" name="Google Shape;178;p10"/>
            <p:cNvSpPr txBox="1"/>
            <p:nvPr/>
          </p:nvSpPr>
          <p:spPr>
            <a:xfrm>
              <a:off x="1829233" y="91173"/>
              <a:ext cx="6828900" cy="1316100"/>
            </a:xfrm>
            <a:prstGeom prst="rect">
              <a:avLst/>
            </a:prstGeom>
            <a:noFill/>
            <a:ln>
              <a:noFill/>
            </a:ln>
          </p:spPr>
          <p:txBody>
            <a:bodyPr spcFirstLastPara="1" wrap="square" lIns="242250" tIns="121125" rIns="242250" bIns="121125" anchor="ctr" anchorCtr="0">
              <a:noAutofit/>
            </a:bodyPr>
            <a:lstStyle/>
            <a:p>
              <a:pPr marL="111812" marR="0" lvl="1" indent="-111812" algn="l" rtl="0">
                <a:lnSpc>
                  <a:spcPct val="90000"/>
                </a:lnSpc>
                <a:spcBef>
                  <a:spcPts val="0"/>
                </a:spcBef>
                <a:spcAft>
                  <a:spcPts val="0"/>
                </a:spcAft>
                <a:buClr>
                  <a:srgbClr val="000000"/>
                </a:buClr>
                <a:buSzPts val="1550"/>
                <a:buFont typeface="Arial"/>
                <a:buChar char="•"/>
              </a:pPr>
              <a:r>
                <a:rPr lang="en-US" sz="1550" b="0" i="0" u="none" strike="noStrike" cap="none">
                  <a:solidFill>
                    <a:srgbClr val="000000"/>
                  </a:solidFill>
                  <a:latin typeface="Arial"/>
                  <a:ea typeface="Arial"/>
                  <a:cs typeface="Arial"/>
                  <a:sym typeface="Arial"/>
                </a:rPr>
                <a:t>Thời gian yêu cầu để khôi phục vốn đầu tư từ dòng tiền.</a:t>
              </a:r>
              <a:endParaRPr sz="1550" b="0" i="0" u="none" strike="noStrike" cap="none">
                <a:solidFill>
                  <a:srgbClr val="000000"/>
                </a:solidFill>
                <a:latin typeface="Arial"/>
                <a:ea typeface="Arial"/>
                <a:cs typeface="Arial"/>
                <a:sym typeface="Arial"/>
              </a:endParaRPr>
            </a:p>
            <a:p>
              <a:pPr marL="111812" marR="0" lvl="1" indent="-111812" algn="l" rtl="0">
                <a:lnSpc>
                  <a:spcPct val="90000"/>
                </a:lnSpc>
                <a:spcBef>
                  <a:spcPts val="205"/>
                </a:spcBef>
                <a:spcAft>
                  <a:spcPts val="0"/>
                </a:spcAft>
                <a:buClr>
                  <a:srgbClr val="000000"/>
                </a:buClr>
                <a:buSzPts val="1550"/>
                <a:buFont typeface="Arial"/>
                <a:buChar char="•"/>
              </a:pPr>
              <a:r>
                <a:rPr lang="en-US" sz="1550" b="0" i="0" u="none" strike="noStrike" cap="none">
                  <a:solidFill>
                    <a:srgbClr val="000000"/>
                  </a:solidFill>
                  <a:latin typeface="Arial"/>
                  <a:ea typeface="Arial"/>
                  <a:cs typeface="Arial"/>
                  <a:sym typeface="Arial"/>
                </a:rPr>
                <a:t>Phương pháp định lượng được sử dụng rộng rãi để đánh giá hiệu quả chi phí của đầu tư tiết kiệm năng lượng.</a:t>
              </a:r>
              <a:endParaRPr sz="1550" b="0" i="0" u="none" strike="noStrike" cap="none">
                <a:solidFill>
                  <a:srgbClr val="000000"/>
                </a:solidFill>
                <a:latin typeface="Arial"/>
                <a:ea typeface="Arial"/>
                <a:cs typeface="Arial"/>
                <a:sym typeface="Arial"/>
              </a:endParaRPr>
            </a:p>
            <a:p>
              <a:pPr marL="111812" marR="0" lvl="1" indent="-111812" algn="l" rtl="0">
                <a:lnSpc>
                  <a:spcPct val="90000"/>
                </a:lnSpc>
                <a:spcBef>
                  <a:spcPts val="205"/>
                </a:spcBef>
                <a:spcAft>
                  <a:spcPts val="0"/>
                </a:spcAft>
                <a:buClr>
                  <a:srgbClr val="000000"/>
                </a:buClr>
                <a:buSzPts val="1550"/>
                <a:buFont typeface="Arial"/>
                <a:buChar char="•"/>
              </a:pPr>
              <a:r>
                <a:rPr lang="en-US" sz="1550" b="0" i="0" u="none" strike="noStrike" cap="none">
                  <a:solidFill>
                    <a:srgbClr val="000000"/>
                  </a:solidFill>
                  <a:latin typeface="Arial"/>
                  <a:ea typeface="Arial"/>
                  <a:cs typeface="Arial"/>
                  <a:sym typeface="Arial"/>
                </a:rPr>
                <a:t>Không xem xét tiết kiệm sau năm hoàn vốn và không tính đến giá trị theo thời gian của tiền.</a:t>
              </a:r>
              <a:endParaRPr sz="1550" b="0" i="0" u="none" strike="noStrike" cap="none">
                <a:solidFill>
                  <a:srgbClr val="000000"/>
                </a:solidFill>
                <a:latin typeface="Arial"/>
                <a:ea typeface="Arial"/>
                <a:cs typeface="Arial"/>
                <a:sym typeface="Arial"/>
              </a:endParaRPr>
            </a:p>
            <a:p>
              <a:pPr marL="111812" marR="0" lvl="1" indent="-111812" algn="l" rtl="0">
                <a:lnSpc>
                  <a:spcPct val="90000"/>
                </a:lnSpc>
                <a:spcBef>
                  <a:spcPts val="205"/>
                </a:spcBef>
                <a:spcAft>
                  <a:spcPts val="0"/>
                </a:spcAft>
                <a:buClr>
                  <a:srgbClr val="000000"/>
                </a:buClr>
                <a:buSzPts val="1550"/>
                <a:buFont typeface="Arial"/>
                <a:buChar char="•"/>
              </a:pPr>
              <a:r>
                <a:rPr lang="en-US" sz="1550" b="0" i="0" u="none" strike="noStrike" cap="none">
                  <a:solidFill>
                    <a:srgbClr val="000000"/>
                  </a:solidFill>
                  <a:latin typeface="Arial"/>
                  <a:ea typeface="Arial"/>
                  <a:cs typeface="Arial"/>
                  <a:sym typeface="Arial"/>
                </a:rPr>
                <a:t>Hoàn vốn giản đơn = chi phí vốn/ dòng tiền hàng năm.</a:t>
              </a:r>
              <a:endParaRPr sz="1550" b="0" i="0" u="none" strike="noStrike" cap="none">
                <a:solidFill>
                  <a:srgbClr val="000000"/>
                </a:solidFill>
                <a:latin typeface="Arial"/>
                <a:ea typeface="Arial"/>
                <a:cs typeface="Arial"/>
                <a:sym typeface="Arial"/>
              </a:endParaRPr>
            </a:p>
          </p:txBody>
        </p:sp>
        <p:sp>
          <p:nvSpPr>
            <p:cNvPr id="179" name="Google Shape;179;p10"/>
            <p:cNvSpPr/>
            <p:nvPr/>
          </p:nvSpPr>
          <p:spPr>
            <a:xfrm>
              <a:off x="425" y="2209"/>
              <a:ext cx="1828804" cy="1458562"/>
            </a:xfrm>
            <a:prstGeom prst="roundRect">
              <a:avLst>
                <a:gd name="adj" fmla="val 16667"/>
              </a:avLst>
            </a:prstGeom>
            <a:solidFill>
              <a:srgbClr val="2E75B5"/>
            </a:solidFill>
            <a:ln w="24850" cap="flat" cmpd="sng">
              <a:solidFill>
                <a:schemeClr val="lt1"/>
              </a:solidFill>
              <a:prstDash val="solid"/>
              <a:round/>
              <a:headEnd type="none" w="sm" len="sm"/>
              <a:tailEnd type="none" w="sm" len="sm"/>
            </a:ln>
          </p:spPr>
          <p:txBody>
            <a:bodyPr spcFirstLastPara="1" wrap="square" lIns="89425" tIns="89425" rIns="89425" bIns="89425" anchor="ctr" anchorCtr="0">
              <a:noAutofit/>
            </a:bodyPr>
            <a:lstStyle/>
            <a:p>
              <a:pPr marL="0" marR="0" lvl="0" indent="0" algn="l" rtl="0">
                <a:lnSpc>
                  <a:spcPct val="100000"/>
                </a:lnSpc>
                <a:spcBef>
                  <a:spcPts val="0"/>
                </a:spcBef>
                <a:spcAft>
                  <a:spcPts val="0"/>
                </a:spcAft>
                <a:buClr>
                  <a:schemeClr val="dk1"/>
                </a:buClr>
                <a:buSzPts val="1761"/>
                <a:buFont typeface="Calibri"/>
                <a:buNone/>
              </a:pPr>
              <a:endParaRPr sz="1760" b="0" i="0" u="none" strike="noStrike" cap="none">
                <a:solidFill>
                  <a:schemeClr val="dk1"/>
                </a:solidFill>
                <a:latin typeface="Calibri"/>
                <a:ea typeface="Calibri"/>
                <a:cs typeface="Calibri"/>
                <a:sym typeface="Calibri"/>
              </a:endParaRPr>
            </a:p>
          </p:txBody>
        </p:sp>
        <p:sp>
          <p:nvSpPr>
            <p:cNvPr id="180" name="Google Shape;180;p10"/>
            <p:cNvSpPr txBox="1"/>
            <p:nvPr/>
          </p:nvSpPr>
          <p:spPr>
            <a:xfrm>
              <a:off x="71626" y="73410"/>
              <a:ext cx="1686402" cy="1316160"/>
            </a:xfrm>
            <a:prstGeom prst="rect">
              <a:avLst/>
            </a:prstGeom>
            <a:noFill/>
            <a:ln>
              <a:noFill/>
            </a:ln>
          </p:spPr>
          <p:txBody>
            <a:bodyPr spcFirstLastPara="1" wrap="square" lIns="63350" tIns="31675" rIns="63350" bIns="31675" anchor="ctr" anchorCtr="0">
              <a:noAutofit/>
            </a:bodyPr>
            <a:lstStyle/>
            <a:p>
              <a:pPr marL="0" marR="0" lvl="0" indent="0" algn="ctr" rtl="0">
                <a:lnSpc>
                  <a:spcPct val="90000"/>
                </a:lnSpc>
                <a:spcBef>
                  <a:spcPts val="0"/>
                </a:spcBef>
                <a:spcAft>
                  <a:spcPts val="0"/>
                </a:spcAft>
                <a:buClr>
                  <a:srgbClr val="000000"/>
                </a:buClr>
                <a:buSzPts val="1663"/>
                <a:buFont typeface="Arial"/>
                <a:buNone/>
              </a:pPr>
              <a:r>
                <a:rPr lang="en-US" sz="1800" b="1" i="0" u="none" strike="noStrike" cap="none">
                  <a:solidFill>
                    <a:schemeClr val="lt1"/>
                  </a:solidFill>
                  <a:latin typeface="Arial"/>
                  <a:ea typeface="Arial"/>
                  <a:cs typeface="Arial"/>
                  <a:sym typeface="Arial"/>
                </a:rPr>
                <a:t>Thời gian hoàn vốn giản đơn</a:t>
              </a:r>
              <a:endParaRPr sz="1800" b="1" i="0" u="none" strike="noStrike" cap="none">
                <a:solidFill>
                  <a:schemeClr val="lt1"/>
                </a:solidFill>
                <a:latin typeface="Arial"/>
                <a:ea typeface="Arial"/>
                <a:cs typeface="Arial"/>
                <a:sym typeface="Arial"/>
              </a:endParaRPr>
            </a:p>
          </p:txBody>
        </p:sp>
        <p:sp>
          <p:nvSpPr>
            <p:cNvPr id="181" name="Google Shape;181;p10"/>
            <p:cNvSpPr/>
            <p:nvPr/>
          </p:nvSpPr>
          <p:spPr>
            <a:xfrm rot="5400000">
              <a:off x="4657329" y="-1148538"/>
              <a:ext cx="1166849" cy="6823040"/>
            </a:xfrm>
            <a:prstGeom prst="round2SameRect">
              <a:avLst>
                <a:gd name="adj1" fmla="val 16667"/>
                <a:gd name="adj2" fmla="val 0"/>
              </a:avLst>
            </a:prstGeom>
            <a:solidFill>
              <a:srgbClr val="C9EEF0">
                <a:alpha val="88627"/>
              </a:srgbClr>
            </a:solidFill>
            <a:ln w="24850" cap="flat" cmpd="sng">
              <a:solidFill>
                <a:srgbClr val="C9EEF0">
                  <a:alpha val="88627"/>
                </a:srgbClr>
              </a:solidFill>
              <a:prstDash val="solid"/>
              <a:round/>
              <a:headEnd type="none" w="sm" len="sm"/>
              <a:tailEnd type="none" w="sm" len="sm"/>
            </a:ln>
          </p:spPr>
          <p:txBody>
            <a:bodyPr spcFirstLastPara="1" wrap="square" lIns="89425" tIns="89425" rIns="89425" bIns="89425" anchor="ctr" anchorCtr="0">
              <a:noAutofit/>
            </a:bodyPr>
            <a:lstStyle/>
            <a:p>
              <a:pPr marL="0" marR="0" lvl="0" indent="0" algn="l" rtl="0">
                <a:lnSpc>
                  <a:spcPct val="100000"/>
                </a:lnSpc>
                <a:spcBef>
                  <a:spcPts val="0"/>
                </a:spcBef>
                <a:spcAft>
                  <a:spcPts val="0"/>
                </a:spcAft>
                <a:buClr>
                  <a:schemeClr val="dk1"/>
                </a:buClr>
                <a:buSzPts val="1761"/>
                <a:buFont typeface="Calibri"/>
                <a:buNone/>
              </a:pPr>
              <a:endParaRPr sz="1760" b="0" i="0" u="none" strike="noStrike" cap="none">
                <a:solidFill>
                  <a:schemeClr val="dk1"/>
                </a:solidFill>
                <a:latin typeface="Calibri"/>
                <a:ea typeface="Calibri"/>
                <a:cs typeface="Calibri"/>
                <a:sym typeface="Calibri"/>
              </a:endParaRPr>
            </a:p>
          </p:txBody>
        </p:sp>
        <p:sp>
          <p:nvSpPr>
            <p:cNvPr id="182" name="Google Shape;182;p10"/>
            <p:cNvSpPr txBox="1"/>
            <p:nvPr/>
          </p:nvSpPr>
          <p:spPr>
            <a:xfrm>
              <a:off x="1829233" y="1736517"/>
              <a:ext cx="6828900" cy="1053000"/>
            </a:xfrm>
            <a:prstGeom prst="rect">
              <a:avLst/>
            </a:prstGeom>
            <a:noFill/>
            <a:ln>
              <a:noFill/>
            </a:ln>
          </p:spPr>
          <p:txBody>
            <a:bodyPr spcFirstLastPara="1" wrap="square" lIns="242250" tIns="121125" rIns="242250" bIns="121125" anchor="ctr" anchorCtr="0">
              <a:noAutofit/>
            </a:bodyPr>
            <a:lstStyle/>
            <a:p>
              <a:pPr marL="111812" marR="0" lvl="1" indent="-111812" algn="l" rtl="0">
                <a:lnSpc>
                  <a:spcPct val="90000"/>
                </a:lnSpc>
                <a:spcBef>
                  <a:spcPts val="0"/>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Mô tả “lợi ích hàng năm” từ dự án theo phần trăm của chi phí vốn.</a:t>
              </a:r>
              <a:endParaRPr sz="1500" b="0" i="0" u="none" strike="noStrike" cap="none">
                <a:solidFill>
                  <a:schemeClr val="dk1"/>
                </a:solidFill>
                <a:latin typeface="Calibri"/>
                <a:ea typeface="Calibri"/>
                <a:cs typeface="Calibri"/>
                <a:sym typeface="Calibri"/>
              </a:endParaRPr>
            </a:p>
            <a:p>
              <a:pPr marL="111812" marR="0" lvl="1" indent="-111812" algn="l" rtl="0">
                <a:lnSpc>
                  <a:spcPct val="90000"/>
                </a:lnSpc>
                <a:spcBef>
                  <a:spcPts val="205"/>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Không yêu cầu dự án có tuổi thọ như nhau hoặc so sánh chi phí.</a:t>
              </a:r>
              <a:endParaRPr sz="1500" b="0" i="0" u="none" strike="noStrike" cap="none">
                <a:solidFill>
                  <a:srgbClr val="000000"/>
                </a:solidFill>
                <a:latin typeface="Arial"/>
                <a:ea typeface="Arial"/>
                <a:cs typeface="Arial"/>
                <a:sym typeface="Arial"/>
              </a:endParaRPr>
            </a:p>
            <a:p>
              <a:pPr marL="111812" marR="0" lvl="1" indent="-111812" algn="l" rtl="0">
                <a:lnSpc>
                  <a:spcPct val="90000"/>
                </a:lnSpc>
                <a:spcBef>
                  <a:spcPts val="205"/>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ROI = Tiết kiệm Net hàng năm/ chi phí vốn của dự án.</a:t>
              </a:r>
              <a:endParaRPr sz="1500" b="0" i="0" u="none" strike="noStrike" cap="none">
                <a:solidFill>
                  <a:srgbClr val="000000"/>
                </a:solidFill>
                <a:latin typeface="Arial"/>
                <a:ea typeface="Arial"/>
                <a:cs typeface="Arial"/>
                <a:sym typeface="Arial"/>
              </a:endParaRPr>
            </a:p>
          </p:txBody>
        </p:sp>
        <p:sp>
          <p:nvSpPr>
            <p:cNvPr id="183" name="Google Shape;183;p10"/>
            <p:cNvSpPr/>
            <p:nvPr/>
          </p:nvSpPr>
          <p:spPr>
            <a:xfrm>
              <a:off x="425" y="1533700"/>
              <a:ext cx="1828809" cy="1458562"/>
            </a:xfrm>
            <a:prstGeom prst="roundRect">
              <a:avLst>
                <a:gd name="adj" fmla="val 16667"/>
              </a:avLst>
            </a:prstGeom>
            <a:solidFill>
              <a:srgbClr val="08D0D9"/>
            </a:solidFill>
            <a:ln w="24850" cap="flat" cmpd="sng">
              <a:solidFill>
                <a:schemeClr val="lt1"/>
              </a:solidFill>
              <a:prstDash val="solid"/>
              <a:round/>
              <a:headEnd type="none" w="sm" len="sm"/>
              <a:tailEnd type="none" w="sm" len="sm"/>
            </a:ln>
          </p:spPr>
          <p:txBody>
            <a:bodyPr spcFirstLastPara="1" wrap="square" lIns="89425" tIns="89425" rIns="89425" bIns="89425" anchor="ctr" anchorCtr="0">
              <a:noAutofit/>
            </a:bodyPr>
            <a:lstStyle/>
            <a:p>
              <a:pPr marL="0" marR="0" lvl="0" indent="0" algn="l" rtl="0">
                <a:lnSpc>
                  <a:spcPct val="100000"/>
                </a:lnSpc>
                <a:spcBef>
                  <a:spcPts val="0"/>
                </a:spcBef>
                <a:spcAft>
                  <a:spcPts val="0"/>
                </a:spcAft>
                <a:buClr>
                  <a:schemeClr val="dk1"/>
                </a:buClr>
                <a:buSzPts val="1761"/>
                <a:buFont typeface="Calibri"/>
                <a:buNone/>
              </a:pPr>
              <a:endParaRPr sz="1760" b="0" i="0" u="none" strike="noStrike" cap="none">
                <a:solidFill>
                  <a:schemeClr val="dk1"/>
                </a:solidFill>
                <a:latin typeface="Calibri"/>
                <a:ea typeface="Calibri"/>
                <a:cs typeface="Calibri"/>
                <a:sym typeface="Calibri"/>
              </a:endParaRPr>
            </a:p>
          </p:txBody>
        </p:sp>
        <p:sp>
          <p:nvSpPr>
            <p:cNvPr id="184" name="Google Shape;184;p10"/>
            <p:cNvSpPr txBox="1"/>
            <p:nvPr/>
          </p:nvSpPr>
          <p:spPr>
            <a:xfrm>
              <a:off x="71626" y="1604901"/>
              <a:ext cx="1686407" cy="1316160"/>
            </a:xfrm>
            <a:prstGeom prst="rect">
              <a:avLst/>
            </a:prstGeom>
            <a:noFill/>
            <a:ln>
              <a:noFill/>
            </a:ln>
          </p:spPr>
          <p:txBody>
            <a:bodyPr spcFirstLastPara="1" wrap="square" lIns="63350" tIns="31675" rIns="63350" bIns="31675" anchor="ctr" anchorCtr="0">
              <a:noAutofit/>
            </a:bodyPr>
            <a:lstStyle/>
            <a:p>
              <a:pPr marL="0" marR="0" lvl="0" indent="0" algn="ctr" rtl="0">
                <a:lnSpc>
                  <a:spcPct val="90000"/>
                </a:lnSpc>
                <a:spcBef>
                  <a:spcPts val="0"/>
                </a:spcBef>
                <a:spcAft>
                  <a:spcPts val="0"/>
                </a:spcAft>
                <a:buClr>
                  <a:srgbClr val="000000"/>
                </a:buClr>
                <a:buSzPts val="1663"/>
                <a:buFont typeface="Arial"/>
                <a:buNone/>
              </a:pPr>
              <a:r>
                <a:rPr lang="en-US" sz="1800" b="1" i="0" u="none" strike="noStrike" cap="none">
                  <a:solidFill>
                    <a:schemeClr val="lt1"/>
                  </a:solidFill>
                  <a:latin typeface="Arial"/>
                  <a:ea typeface="Arial"/>
                  <a:cs typeface="Arial"/>
                  <a:sym typeface="Arial"/>
                </a:rPr>
                <a:t>Suất thu hồi vốn (ROI)</a:t>
              </a:r>
              <a:endParaRPr sz="1800" b="0" i="0" u="none" strike="noStrike" cap="none">
                <a:solidFill>
                  <a:schemeClr val="dk1"/>
                </a:solidFill>
                <a:latin typeface="Calibri"/>
                <a:ea typeface="Calibri"/>
                <a:cs typeface="Calibri"/>
                <a:sym typeface="Calibri"/>
              </a:endParaRPr>
            </a:p>
          </p:txBody>
        </p:sp>
        <p:sp>
          <p:nvSpPr>
            <p:cNvPr id="185" name="Google Shape;185;p10"/>
            <p:cNvSpPr/>
            <p:nvPr/>
          </p:nvSpPr>
          <p:spPr>
            <a:xfrm rot="5400000">
              <a:off x="4660440" y="379947"/>
              <a:ext cx="1166700" cy="6828900"/>
            </a:xfrm>
            <a:prstGeom prst="round2SameRect">
              <a:avLst>
                <a:gd name="adj1" fmla="val 16667"/>
                <a:gd name="adj2" fmla="val 0"/>
              </a:avLst>
            </a:prstGeom>
            <a:solidFill>
              <a:srgbClr val="B3C6E7">
                <a:alpha val="88627"/>
              </a:srgbClr>
            </a:solidFill>
            <a:ln w="24850" cap="flat" cmpd="sng">
              <a:solidFill>
                <a:srgbClr val="CAEBDD">
                  <a:alpha val="88627"/>
                </a:srgbClr>
              </a:solidFill>
              <a:prstDash val="solid"/>
              <a:round/>
              <a:headEnd type="none" w="sm" len="sm"/>
              <a:tailEnd type="none" w="sm" len="sm"/>
            </a:ln>
          </p:spPr>
          <p:txBody>
            <a:bodyPr spcFirstLastPara="1" wrap="square" lIns="89425" tIns="89425" rIns="89425" bIns="89425" anchor="ctr" anchorCtr="0">
              <a:noAutofit/>
            </a:bodyPr>
            <a:lstStyle/>
            <a:p>
              <a:pPr marL="0" marR="0" lvl="0" indent="0" algn="l" rtl="0">
                <a:lnSpc>
                  <a:spcPct val="100000"/>
                </a:lnSpc>
                <a:spcBef>
                  <a:spcPts val="0"/>
                </a:spcBef>
                <a:spcAft>
                  <a:spcPts val="0"/>
                </a:spcAft>
                <a:buClr>
                  <a:schemeClr val="dk1"/>
                </a:buClr>
                <a:buSzPts val="1761"/>
                <a:buFont typeface="Calibri"/>
                <a:buNone/>
              </a:pPr>
              <a:endParaRPr sz="1760" b="0" i="0" u="none" strike="noStrike" cap="none">
                <a:solidFill>
                  <a:schemeClr val="dk1"/>
                </a:solidFill>
                <a:latin typeface="Calibri"/>
                <a:ea typeface="Calibri"/>
                <a:cs typeface="Calibri"/>
                <a:sym typeface="Calibri"/>
              </a:endParaRPr>
            </a:p>
          </p:txBody>
        </p:sp>
        <p:sp>
          <p:nvSpPr>
            <p:cNvPr id="186" name="Google Shape;186;p10"/>
            <p:cNvSpPr txBox="1"/>
            <p:nvPr/>
          </p:nvSpPr>
          <p:spPr>
            <a:xfrm>
              <a:off x="1829233" y="3268003"/>
              <a:ext cx="6828900" cy="1053000"/>
            </a:xfrm>
            <a:prstGeom prst="rect">
              <a:avLst/>
            </a:prstGeom>
            <a:noFill/>
            <a:ln>
              <a:noFill/>
            </a:ln>
          </p:spPr>
          <p:txBody>
            <a:bodyPr spcFirstLastPara="1" wrap="square" lIns="242250" tIns="121125" rIns="242250" bIns="121125" anchor="ctr" anchorCtr="0">
              <a:noAutofit/>
            </a:bodyPr>
            <a:lstStyle/>
            <a:p>
              <a:pPr marL="111812" marR="0" lvl="1" indent="-111812" algn="l" rtl="0">
                <a:lnSpc>
                  <a:spcPct val="90000"/>
                </a:lnSpc>
                <a:spcBef>
                  <a:spcPts val="0"/>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Tất cả các lợi ích Net được khấu hao tại suất hoàn vốn hấp dẫn thấp nhất để quyết định các giá trị hiện tại tương đương.</a:t>
              </a:r>
              <a:endParaRPr sz="1500" b="0" i="0" u="none" strike="noStrike" cap="none">
                <a:solidFill>
                  <a:srgbClr val="000000"/>
                </a:solidFill>
                <a:latin typeface="Arial"/>
                <a:ea typeface="Arial"/>
                <a:cs typeface="Arial"/>
                <a:sym typeface="Arial"/>
              </a:endParaRPr>
            </a:p>
          </p:txBody>
        </p:sp>
        <p:sp>
          <p:nvSpPr>
            <p:cNvPr id="187" name="Google Shape;187;p10"/>
            <p:cNvSpPr/>
            <p:nvPr/>
          </p:nvSpPr>
          <p:spPr>
            <a:xfrm>
              <a:off x="425" y="3065190"/>
              <a:ext cx="1828805" cy="1458562"/>
            </a:xfrm>
            <a:prstGeom prst="roundRect">
              <a:avLst>
                <a:gd name="adj" fmla="val 16667"/>
              </a:avLst>
            </a:prstGeom>
            <a:solidFill>
              <a:srgbClr val="8DA9DB"/>
            </a:solidFill>
            <a:ln w="24850" cap="flat" cmpd="sng">
              <a:solidFill>
                <a:schemeClr val="lt1"/>
              </a:solidFill>
              <a:prstDash val="solid"/>
              <a:round/>
              <a:headEnd type="none" w="sm" len="sm"/>
              <a:tailEnd type="none" w="sm" len="sm"/>
            </a:ln>
          </p:spPr>
          <p:txBody>
            <a:bodyPr spcFirstLastPara="1" wrap="square" lIns="89425" tIns="89425" rIns="89425" bIns="89425" anchor="ctr" anchorCtr="0">
              <a:noAutofit/>
            </a:bodyPr>
            <a:lstStyle/>
            <a:p>
              <a:pPr marL="0" marR="0" lvl="0" indent="0" algn="l" rtl="0">
                <a:lnSpc>
                  <a:spcPct val="100000"/>
                </a:lnSpc>
                <a:spcBef>
                  <a:spcPts val="0"/>
                </a:spcBef>
                <a:spcAft>
                  <a:spcPts val="0"/>
                </a:spcAft>
                <a:buClr>
                  <a:schemeClr val="dk1"/>
                </a:buClr>
                <a:buSzPts val="1761"/>
                <a:buFont typeface="Calibri"/>
                <a:buNone/>
              </a:pPr>
              <a:endParaRPr sz="1760" b="0" i="0" u="none" strike="noStrike" cap="none">
                <a:solidFill>
                  <a:schemeClr val="dk1"/>
                </a:solidFill>
                <a:latin typeface="Calibri"/>
                <a:ea typeface="Calibri"/>
                <a:cs typeface="Calibri"/>
                <a:sym typeface="Calibri"/>
              </a:endParaRPr>
            </a:p>
          </p:txBody>
        </p:sp>
        <p:sp>
          <p:nvSpPr>
            <p:cNvPr id="188" name="Google Shape;188;p10"/>
            <p:cNvSpPr txBox="1"/>
            <p:nvPr/>
          </p:nvSpPr>
          <p:spPr>
            <a:xfrm>
              <a:off x="71626" y="3136391"/>
              <a:ext cx="1686300" cy="1316100"/>
            </a:xfrm>
            <a:prstGeom prst="rect">
              <a:avLst/>
            </a:prstGeom>
            <a:noFill/>
            <a:ln>
              <a:noFill/>
            </a:ln>
          </p:spPr>
          <p:txBody>
            <a:bodyPr spcFirstLastPara="1" wrap="square" lIns="63350" tIns="31675" rIns="63350" bIns="31675" anchor="ctr" anchorCtr="0">
              <a:noAutofit/>
            </a:bodyPr>
            <a:lstStyle/>
            <a:p>
              <a:pPr marL="0" marR="0" lvl="0" indent="0" algn="ctr" rtl="0">
                <a:lnSpc>
                  <a:spcPct val="90000"/>
                </a:lnSpc>
                <a:spcBef>
                  <a:spcPts val="0"/>
                </a:spcBef>
                <a:spcAft>
                  <a:spcPts val="0"/>
                </a:spcAft>
                <a:buClr>
                  <a:srgbClr val="000000"/>
                </a:buClr>
                <a:buSzPts val="1663"/>
                <a:buFont typeface="Arial"/>
                <a:buNone/>
              </a:pPr>
              <a:r>
                <a:rPr lang="en-US" sz="1800" b="1" i="0" u="none" strike="noStrike" cap="none">
                  <a:solidFill>
                    <a:schemeClr val="lt1"/>
                  </a:solidFill>
                  <a:latin typeface="Arial"/>
                  <a:ea typeface="Arial"/>
                  <a:cs typeface="Arial"/>
                  <a:sym typeface="Arial"/>
                </a:rPr>
                <a:t>Giá trị hiện tại thuần</a:t>
              </a:r>
              <a:endParaRPr sz="1800" b="1" i="0" u="none" strike="noStrike" cap="none">
                <a:solidFill>
                  <a:schemeClr val="lt1"/>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1"/>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94" name="Google Shape;194;p11"/>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CHỈ TIÊU ĐÁNH GIÁ HIỆU QUẢ TÀI CHÍNH DỰ ÁN</a:t>
            </a:r>
            <a:endParaRPr sz="3000" b="1" i="0" u="none" strike="noStrike" cap="none">
              <a:solidFill>
                <a:schemeClr val="lt1"/>
              </a:solidFill>
              <a:latin typeface="Arial"/>
              <a:ea typeface="Arial"/>
              <a:cs typeface="Arial"/>
              <a:sym typeface="Arial"/>
            </a:endParaRPr>
          </a:p>
        </p:txBody>
      </p:sp>
      <p:grpSp>
        <p:nvGrpSpPr>
          <p:cNvPr id="195" name="Google Shape;195;p11"/>
          <p:cNvGrpSpPr/>
          <p:nvPr/>
        </p:nvGrpSpPr>
        <p:grpSpPr>
          <a:xfrm>
            <a:off x="1818525" y="1738225"/>
            <a:ext cx="8660225" cy="4731343"/>
            <a:chOff x="35178" y="2209"/>
            <a:chExt cx="8159247" cy="4521543"/>
          </a:xfrm>
        </p:grpSpPr>
        <p:sp>
          <p:nvSpPr>
            <p:cNvPr id="196" name="Google Shape;196;p11"/>
            <p:cNvSpPr/>
            <p:nvPr/>
          </p:nvSpPr>
          <p:spPr>
            <a:xfrm rot="5400000">
              <a:off x="4518932" y="-2360573"/>
              <a:ext cx="1166849" cy="6184129"/>
            </a:xfrm>
            <a:prstGeom prst="round2SameRect">
              <a:avLst>
                <a:gd name="adj1" fmla="val 16667"/>
                <a:gd name="adj2" fmla="val 0"/>
              </a:avLst>
            </a:prstGeom>
            <a:solidFill>
              <a:srgbClr val="C9DDF0">
                <a:alpha val="88627"/>
              </a:srgbClr>
            </a:solidFill>
            <a:ln w="25400" cap="flat" cmpd="sng">
              <a:solidFill>
                <a:srgbClr val="C9DDF0">
                  <a:alpha val="88627"/>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197" name="Google Shape;197;p11"/>
            <p:cNvSpPr txBox="1"/>
            <p:nvPr/>
          </p:nvSpPr>
          <p:spPr>
            <a:xfrm>
              <a:off x="2010293" y="205027"/>
              <a:ext cx="6127168" cy="1052927"/>
            </a:xfrm>
            <a:prstGeom prst="rect">
              <a:avLst/>
            </a:prstGeom>
            <a:noFill/>
            <a:ln>
              <a:noFill/>
            </a:ln>
          </p:spPr>
          <p:txBody>
            <a:bodyPr spcFirstLastPara="1" wrap="square" lIns="99050" tIns="49525" rIns="99050" bIns="49525" anchor="ctr" anchorCtr="0">
              <a:noAutofit/>
            </a:bodyPr>
            <a:lstStyle/>
            <a:p>
              <a:pPr marL="114300" marR="0" lvl="1" indent="-11430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Suất chiết khấu tại đó giá trị hiện tại thuần của các lợi ích tích lũy của một khoản đầu tư bằng với chi phí đầu tư.</a:t>
              </a:r>
              <a:endParaRPr sz="1600" b="0" i="0" u="none" strike="noStrike" cap="none">
                <a:solidFill>
                  <a:schemeClr val="dk1"/>
                </a:solidFill>
                <a:latin typeface="Calibri"/>
                <a:ea typeface="Calibri"/>
                <a:cs typeface="Calibri"/>
                <a:sym typeface="Calibri"/>
              </a:endParaRPr>
            </a:p>
            <a:p>
              <a:pPr marL="114300" marR="0" lvl="1" indent="-114300" algn="just" rtl="0">
                <a:lnSpc>
                  <a:spcPct val="100000"/>
                </a:lnSpc>
                <a:spcBef>
                  <a:spcPts val="21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Giá trị IRR càng cao, dự án càng hiệu quả.</a:t>
              </a:r>
              <a:endParaRPr sz="1600" b="0" i="0" u="none" strike="noStrike" cap="none">
                <a:solidFill>
                  <a:srgbClr val="000000"/>
                </a:solidFill>
                <a:latin typeface="Arial"/>
                <a:ea typeface="Arial"/>
                <a:cs typeface="Arial"/>
                <a:sym typeface="Arial"/>
              </a:endParaRPr>
            </a:p>
          </p:txBody>
        </p:sp>
        <p:sp>
          <p:nvSpPr>
            <p:cNvPr id="198" name="Google Shape;198;p11"/>
            <p:cNvSpPr/>
            <p:nvPr/>
          </p:nvSpPr>
          <p:spPr>
            <a:xfrm>
              <a:off x="35178" y="2209"/>
              <a:ext cx="1975113" cy="1458562"/>
            </a:xfrm>
            <a:prstGeom prst="roundRect">
              <a:avLst>
                <a:gd name="adj" fmla="val 1666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199" name="Google Shape;199;p11"/>
            <p:cNvSpPr txBox="1"/>
            <p:nvPr/>
          </p:nvSpPr>
          <p:spPr>
            <a:xfrm>
              <a:off x="106379" y="73410"/>
              <a:ext cx="1832711"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800" b="1" i="0" u="none" strike="noStrike" cap="none">
                  <a:solidFill>
                    <a:schemeClr val="lt1"/>
                  </a:solidFill>
                  <a:latin typeface="Arial"/>
                  <a:ea typeface="Arial"/>
                  <a:cs typeface="Arial"/>
                  <a:sym typeface="Arial"/>
                </a:rPr>
                <a:t>Suất hoàn vốn nội tại</a:t>
              </a:r>
              <a:endParaRPr sz="1800" b="1" i="0" u="none" strike="noStrike" cap="none">
                <a:solidFill>
                  <a:schemeClr val="lt1"/>
                </a:solidFill>
                <a:latin typeface="Arial"/>
                <a:ea typeface="Arial"/>
                <a:cs typeface="Arial"/>
                <a:sym typeface="Arial"/>
              </a:endParaRPr>
            </a:p>
          </p:txBody>
        </p:sp>
        <p:sp>
          <p:nvSpPr>
            <p:cNvPr id="200" name="Google Shape;200;p11"/>
            <p:cNvSpPr/>
            <p:nvPr/>
          </p:nvSpPr>
          <p:spPr>
            <a:xfrm rot="5400000">
              <a:off x="4518932" y="-829083"/>
              <a:ext cx="1166849" cy="6184129"/>
            </a:xfrm>
            <a:prstGeom prst="round2SameRect">
              <a:avLst>
                <a:gd name="adj1" fmla="val 16667"/>
                <a:gd name="adj2" fmla="val 0"/>
              </a:avLst>
            </a:prstGeom>
            <a:solidFill>
              <a:srgbClr val="C9EEF0">
                <a:alpha val="88627"/>
              </a:srgbClr>
            </a:solidFill>
            <a:ln w="25400" cap="flat" cmpd="sng">
              <a:solidFill>
                <a:srgbClr val="C9EEF0">
                  <a:alpha val="88627"/>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201" name="Google Shape;201;p11"/>
            <p:cNvSpPr txBox="1"/>
            <p:nvPr/>
          </p:nvSpPr>
          <p:spPr>
            <a:xfrm>
              <a:off x="2010293" y="1736517"/>
              <a:ext cx="6127168" cy="1052927"/>
            </a:xfrm>
            <a:prstGeom prst="rect">
              <a:avLst/>
            </a:prstGeom>
            <a:noFill/>
            <a:ln>
              <a:noFill/>
            </a:ln>
          </p:spPr>
          <p:txBody>
            <a:bodyPr spcFirstLastPara="1" wrap="square" lIns="53325" tIns="26650" rIns="53325" bIns="26650" anchor="ctr" anchorCtr="0">
              <a:noAutofit/>
            </a:bodyPr>
            <a:lstStyle/>
            <a:p>
              <a:pPr marL="114300" marR="0" lvl="1" indent="-11430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Chi phí năng lượng vận hành (có nghĩa là chi phí điện cho thiết bị, ví dụ bơm hoặc quạt 10kW) năm sẽ cao hơn chi phí đầu tư ban đầu của thiết bị.</a:t>
              </a:r>
              <a:endParaRPr sz="2000" b="0" i="0" u="none" strike="noStrike" cap="none">
                <a:solidFill>
                  <a:schemeClr val="dk1"/>
                </a:solidFill>
                <a:latin typeface="Calibri"/>
                <a:ea typeface="Calibri"/>
                <a:cs typeface="Calibri"/>
                <a:sym typeface="Calibri"/>
              </a:endParaRPr>
            </a:p>
          </p:txBody>
        </p:sp>
        <p:sp>
          <p:nvSpPr>
            <p:cNvPr id="202" name="Google Shape;202;p11"/>
            <p:cNvSpPr/>
            <p:nvPr/>
          </p:nvSpPr>
          <p:spPr>
            <a:xfrm>
              <a:off x="35178" y="1533700"/>
              <a:ext cx="1975113" cy="1458562"/>
            </a:xfrm>
            <a:prstGeom prst="roundRect">
              <a:avLst>
                <a:gd name="adj" fmla="val 16667"/>
              </a:avLst>
            </a:prstGeom>
            <a:solidFill>
              <a:srgbClr val="08D0D9"/>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203" name="Google Shape;203;p11"/>
            <p:cNvSpPr txBox="1"/>
            <p:nvPr/>
          </p:nvSpPr>
          <p:spPr>
            <a:xfrm>
              <a:off x="106379" y="1604901"/>
              <a:ext cx="1832711"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800" b="1" i="0" u="none" strike="noStrike" cap="none">
                  <a:solidFill>
                    <a:schemeClr val="lt1"/>
                  </a:solidFill>
                  <a:latin typeface="Arial"/>
                  <a:ea typeface="Arial"/>
                  <a:cs typeface="Arial"/>
                  <a:sym typeface="Arial"/>
                </a:rPr>
                <a:t>Chi phí vận hành và Chi phí thiết bị</a:t>
              </a:r>
              <a:endParaRPr sz="1800" b="1" i="0" u="none" strike="noStrike" cap="none">
                <a:solidFill>
                  <a:schemeClr val="lt1"/>
                </a:solidFill>
                <a:latin typeface="Arial"/>
                <a:ea typeface="Arial"/>
                <a:cs typeface="Arial"/>
                <a:sym typeface="Arial"/>
              </a:endParaRPr>
            </a:p>
          </p:txBody>
        </p:sp>
        <p:sp>
          <p:nvSpPr>
            <p:cNvPr id="204" name="Google Shape;204;p11"/>
            <p:cNvSpPr/>
            <p:nvPr/>
          </p:nvSpPr>
          <p:spPr>
            <a:xfrm rot="5400000">
              <a:off x="4474125" y="712955"/>
              <a:ext cx="1256400" cy="6184200"/>
            </a:xfrm>
            <a:prstGeom prst="round2SameRect">
              <a:avLst>
                <a:gd name="adj1" fmla="val 16667"/>
                <a:gd name="adj2" fmla="val 0"/>
              </a:avLst>
            </a:prstGeom>
            <a:solidFill>
              <a:srgbClr val="9CC2E5">
                <a:alpha val="88627"/>
              </a:srgbClr>
            </a:solidFill>
            <a:ln w="25400" cap="flat" cmpd="sng">
              <a:solidFill>
                <a:srgbClr val="CAEBDD">
                  <a:alpha val="88627"/>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205" name="Google Shape;205;p11"/>
            <p:cNvSpPr txBox="1"/>
            <p:nvPr/>
          </p:nvSpPr>
          <p:spPr>
            <a:xfrm>
              <a:off x="2010293" y="3268008"/>
              <a:ext cx="6127168" cy="1052927"/>
            </a:xfrm>
            <a:prstGeom prst="rect">
              <a:avLst/>
            </a:prstGeom>
            <a:noFill/>
            <a:ln>
              <a:noFill/>
            </a:ln>
          </p:spPr>
          <p:txBody>
            <a:bodyPr spcFirstLastPara="1" wrap="square" lIns="53325" tIns="26650" rIns="53325" bIns="26650" anchor="ctr" anchorCtr="0">
              <a:noAutofit/>
            </a:bodyPr>
            <a:lstStyle/>
            <a:p>
              <a:pPr marL="114300" marR="0" lvl="1" indent="-11430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Ví dụ: xem xét việc so sánh đèn huỳnh quang truyền thống, đèn điểm, để thay thế bằng CFL hoặc LED.</a:t>
              </a:r>
              <a:endParaRPr sz="1600" b="0" i="0" u="none" strike="noStrike" cap="none">
                <a:solidFill>
                  <a:schemeClr val="dk1"/>
                </a:solidFill>
                <a:latin typeface="Calibri"/>
                <a:ea typeface="Calibri"/>
                <a:cs typeface="Calibri"/>
                <a:sym typeface="Calibri"/>
              </a:endParaRPr>
            </a:p>
            <a:p>
              <a:pPr marL="114300" marR="0" lvl="1" indent="-114300" algn="just" rtl="0">
                <a:lnSpc>
                  <a:spcPct val="100000"/>
                </a:lnSpc>
                <a:spcBef>
                  <a:spcPts val="21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Tuổi thọ của đèn CFL gấp 5 lần đèn halogen và tuổi thọ đèn LED gấp ít nhất 20 lần  đèn halogen, tính toán sẽ tính đến vòng đời để so sánh thiết bị gốc và thay thế.</a:t>
              </a:r>
              <a:endParaRPr sz="1600" b="0" i="0" u="none" strike="noStrike" cap="none">
                <a:solidFill>
                  <a:srgbClr val="000000"/>
                </a:solidFill>
                <a:latin typeface="Arial"/>
                <a:ea typeface="Arial"/>
                <a:cs typeface="Arial"/>
                <a:sym typeface="Arial"/>
              </a:endParaRPr>
            </a:p>
          </p:txBody>
        </p:sp>
        <p:sp>
          <p:nvSpPr>
            <p:cNvPr id="206" name="Google Shape;206;p11"/>
            <p:cNvSpPr/>
            <p:nvPr/>
          </p:nvSpPr>
          <p:spPr>
            <a:xfrm>
              <a:off x="35178" y="3065190"/>
              <a:ext cx="1975113" cy="1458562"/>
            </a:xfrm>
            <a:prstGeom prst="roundRect">
              <a:avLst>
                <a:gd name="adj" fmla="val 16667"/>
              </a:avLst>
            </a:prstGeom>
            <a:solidFill>
              <a:srgbClr val="2F549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207" name="Google Shape;207;p11"/>
            <p:cNvSpPr txBox="1"/>
            <p:nvPr/>
          </p:nvSpPr>
          <p:spPr>
            <a:xfrm>
              <a:off x="106379" y="3136391"/>
              <a:ext cx="1832711"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800" b="1" i="0" u="none" strike="noStrike" cap="none">
                  <a:solidFill>
                    <a:schemeClr val="lt1"/>
                  </a:solidFill>
                  <a:latin typeface="Arial"/>
                  <a:ea typeface="Arial"/>
                  <a:cs typeface="Arial"/>
                  <a:sym typeface="Arial"/>
                </a:rPr>
                <a:t>Phân tích vòng đời</a:t>
              </a:r>
              <a:endParaRPr sz="1800" b="1" i="0" u="none" strike="noStrike" cap="none">
                <a:solidFill>
                  <a:schemeClr val="lt1"/>
                </a:solidFill>
                <a:latin typeface="Arial"/>
                <a:ea typeface="Arial"/>
                <a:cs typeface="Arial"/>
                <a:sym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12"/>
          <p:cNvSpPr/>
          <p:nvPr/>
        </p:nvSpPr>
        <p:spPr>
          <a:xfrm>
            <a:off x="10397800" y="5277025"/>
            <a:ext cx="1640100" cy="718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13" name="Google Shape;213;p12"/>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PHÂN TÍCH KINH TẾ VÀ TÀI CHÍNH</a:t>
            </a:r>
            <a:endParaRPr sz="3000" b="1" i="0" u="none" strike="noStrike" cap="none">
              <a:solidFill>
                <a:schemeClr val="lt1"/>
              </a:solidFill>
              <a:latin typeface="Arial"/>
              <a:ea typeface="Arial"/>
              <a:cs typeface="Arial"/>
              <a:sym typeface="Arial"/>
            </a:endParaRPr>
          </a:p>
        </p:txBody>
      </p:sp>
      <p:graphicFrame>
        <p:nvGraphicFramePr>
          <p:cNvPr id="214" name="Google Shape;214;p12"/>
          <p:cNvGraphicFramePr/>
          <p:nvPr/>
        </p:nvGraphicFramePr>
        <p:xfrm>
          <a:off x="844836" y="1712594"/>
          <a:ext cx="3000000" cy="3000000"/>
        </p:xfrm>
        <a:graphic>
          <a:graphicData uri="http://schemas.openxmlformats.org/drawingml/2006/table">
            <a:tbl>
              <a:tblPr firstRow="1" bandRow="1">
                <a:noFill/>
                <a:tableStyleId>{E6CEFD9F-0E8C-4E32-83CE-71632AB1E2A4}</a:tableStyleId>
              </a:tblPr>
              <a:tblGrid>
                <a:gridCol w="2243650">
                  <a:extLst>
                    <a:ext uri="{9D8B030D-6E8A-4147-A177-3AD203B41FA5}">
                      <a16:colId xmlns:a16="http://schemas.microsoft.com/office/drawing/2014/main" val="20000"/>
                    </a:ext>
                  </a:extLst>
                </a:gridCol>
                <a:gridCol w="4292250">
                  <a:extLst>
                    <a:ext uri="{9D8B030D-6E8A-4147-A177-3AD203B41FA5}">
                      <a16:colId xmlns:a16="http://schemas.microsoft.com/office/drawing/2014/main" val="20001"/>
                    </a:ext>
                  </a:extLst>
                </a:gridCol>
                <a:gridCol w="3999575">
                  <a:extLst>
                    <a:ext uri="{9D8B030D-6E8A-4147-A177-3AD203B41FA5}">
                      <a16:colId xmlns:a16="http://schemas.microsoft.com/office/drawing/2014/main" val="20002"/>
                    </a:ext>
                  </a:extLst>
                </a:gridCol>
              </a:tblGrid>
              <a:tr h="662575">
                <a:tc>
                  <a:txBody>
                    <a:bodyPr/>
                    <a:lstStyle/>
                    <a:p>
                      <a:pPr marL="0" marR="0" lvl="0" indent="0" algn="just" rtl="0">
                        <a:lnSpc>
                          <a:spcPct val="115000"/>
                        </a:lnSpc>
                        <a:spcBef>
                          <a:spcPts val="0"/>
                        </a:spcBef>
                        <a:spcAft>
                          <a:spcPts val="0"/>
                        </a:spcAft>
                        <a:buClr>
                          <a:schemeClr val="dk1"/>
                        </a:buClr>
                        <a:buSzPts val="1600"/>
                        <a:buFont typeface="Calibri"/>
                        <a:buNone/>
                      </a:pPr>
                      <a:endParaRPr sz="1600"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ctr" rtl="0">
                        <a:lnSpc>
                          <a:spcPct val="115000"/>
                        </a:lnSpc>
                        <a:spcBef>
                          <a:spcPts val="0"/>
                        </a:spcBef>
                        <a:spcAft>
                          <a:spcPts val="0"/>
                        </a:spcAft>
                        <a:buClr>
                          <a:schemeClr val="dk1"/>
                        </a:buClr>
                        <a:buSzPts val="1600"/>
                        <a:buFont typeface="Arial"/>
                        <a:buNone/>
                      </a:pPr>
                      <a:r>
                        <a:rPr lang="en-US" sz="1800" u="none" strike="noStrike" cap="none">
                          <a:latin typeface="Arial"/>
                          <a:ea typeface="Arial"/>
                          <a:cs typeface="Arial"/>
                          <a:sym typeface="Arial"/>
                        </a:rPr>
                        <a:t>Phân tích kinh tế</a:t>
                      </a:r>
                      <a:endParaRPr sz="1800" b="1"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ctr" rtl="0">
                        <a:lnSpc>
                          <a:spcPct val="115000"/>
                        </a:lnSpc>
                        <a:spcBef>
                          <a:spcPts val="0"/>
                        </a:spcBef>
                        <a:spcAft>
                          <a:spcPts val="0"/>
                        </a:spcAft>
                        <a:buClr>
                          <a:schemeClr val="dk1"/>
                        </a:buClr>
                        <a:buSzPts val="1600"/>
                        <a:buFont typeface="Arial"/>
                        <a:buNone/>
                      </a:pPr>
                      <a:r>
                        <a:rPr lang="en-US" sz="1800" u="none" strike="noStrike" cap="none">
                          <a:latin typeface="Arial"/>
                          <a:ea typeface="Arial"/>
                          <a:cs typeface="Arial"/>
                          <a:sym typeface="Arial"/>
                        </a:rPr>
                        <a:t>Phân tích tài chính</a:t>
                      </a:r>
                      <a:endParaRPr sz="1800" b="1" u="none" strike="noStrike" cap="none">
                        <a:solidFill>
                          <a:schemeClr val="dk1"/>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0"/>
                  </a:ext>
                </a:extLst>
              </a:tr>
              <a:tr h="844925">
                <a:tc>
                  <a:txBody>
                    <a:bodyPr/>
                    <a:lstStyle/>
                    <a:p>
                      <a:pPr marL="0" marR="0" lvl="0" indent="0" algn="l"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Mục tiêu</a:t>
                      </a:r>
                      <a:endParaRPr sz="1600" b="1"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just"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Tối đa hiệu quả trong việc sử dụng những nguồn lực hữu hạn như vốn, lao động, các nguồn lực tự nhiên, v.v..</a:t>
                      </a:r>
                      <a:endParaRPr sz="1600"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just"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Đánh giá khả năng tài chính theo quan điểm dự án tối ưu về mặt kinh tế</a:t>
                      </a:r>
                      <a:endParaRPr sz="1600" u="none" strike="noStrike" cap="none">
                        <a:solidFill>
                          <a:schemeClr val="dk1"/>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1"/>
                  </a:ext>
                </a:extLst>
              </a:tr>
              <a:tr h="518125">
                <a:tc>
                  <a:txBody>
                    <a:bodyPr/>
                    <a:lstStyle/>
                    <a:p>
                      <a:pPr marL="0" marR="0" lvl="0" indent="0" algn="l"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Phạm vi</a:t>
                      </a:r>
                      <a:endParaRPr sz="1600" b="1"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just"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Rộng (toàn bộ nền kinh tế)</a:t>
                      </a:r>
                      <a:endParaRPr sz="1600"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just"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Hẹp (toàn bộ phạm vi dự án)</a:t>
                      </a:r>
                      <a:endParaRPr sz="1600" u="none" strike="noStrike" cap="none">
                        <a:solidFill>
                          <a:schemeClr val="dk1"/>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2"/>
                  </a:ext>
                </a:extLst>
              </a:tr>
              <a:tr h="1126550">
                <a:tc>
                  <a:txBody>
                    <a:bodyPr/>
                    <a:lstStyle/>
                    <a:p>
                      <a:pPr marL="0" marR="0" lvl="0" indent="0" algn="l"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Dữ liệu đầu vào</a:t>
                      </a:r>
                      <a:endParaRPr sz="1600" b="1"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just"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Những lợi ích và chi phí của nền kinh tế đo lường bởi “giá mờ”, bao gồm cả lạm phát và tất cả những khoản thanh toán như thuế, trợ cấp, lãi suất…</a:t>
                      </a:r>
                      <a:endParaRPr sz="1600"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just"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Doanh thu và chi phí của dự án, đo lường bởi giá thị trường, bao gồm lạm phát và các khoản như thuế, trợ cấp, lãi suất, thuế nhập khẩu…</a:t>
                      </a:r>
                      <a:endParaRPr sz="1600" u="none" strike="noStrike" cap="none">
                        <a:solidFill>
                          <a:schemeClr val="dk1"/>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3"/>
                  </a:ext>
                </a:extLst>
              </a:tr>
              <a:tr h="662575">
                <a:tc>
                  <a:txBody>
                    <a:bodyPr/>
                    <a:lstStyle/>
                    <a:p>
                      <a:pPr marL="0" marR="0" lvl="0" indent="0" algn="l"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Kết quả</a:t>
                      </a:r>
                      <a:endParaRPr sz="1600" b="1"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just"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Giá trị hiện tại thuần (NPV) và/ hoặc hệ số hoàn vốn kinh tế (ERR)</a:t>
                      </a:r>
                      <a:endParaRPr sz="1600"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just"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Lợi nhuận bằng tiền và/ hoặc hệ số hoàn vốn tài chính (FRR)</a:t>
                      </a:r>
                      <a:endParaRPr sz="1600" u="none" strike="noStrike" cap="none">
                        <a:solidFill>
                          <a:schemeClr val="dk1"/>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13"/>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PHÂN TÍCH TÀI CHÍNH KINH TẾ (WORLD BANK)</a:t>
            </a:r>
            <a:endParaRPr sz="3000" b="1" i="0" u="none" strike="noStrike" cap="none">
              <a:solidFill>
                <a:schemeClr val="lt1"/>
              </a:solidFill>
              <a:latin typeface="Arial"/>
              <a:ea typeface="Arial"/>
              <a:cs typeface="Arial"/>
              <a:sym typeface="Arial"/>
            </a:endParaRPr>
          </a:p>
        </p:txBody>
      </p:sp>
      <p:sp>
        <p:nvSpPr>
          <p:cNvPr id="220" name="Google Shape;220;p13"/>
          <p:cNvSpPr txBox="1"/>
          <p:nvPr/>
        </p:nvSpPr>
        <p:spPr>
          <a:xfrm>
            <a:off x="844925" y="2010650"/>
            <a:ext cx="10535400" cy="3984600"/>
          </a:xfrm>
          <a:prstGeom prst="rect">
            <a:avLst/>
          </a:prstGeom>
          <a:noFill/>
          <a:ln>
            <a:noFill/>
          </a:ln>
        </p:spPr>
        <p:txBody>
          <a:bodyPr spcFirstLastPara="1" wrap="square" lIns="91425" tIns="45700" rIns="91425" bIns="45700" anchor="t" anchorCtr="0">
            <a:normAutofit/>
          </a:bodyPr>
          <a:lstStyle/>
          <a:p>
            <a:pPr marL="571500" marR="0" lvl="0" indent="-342900" algn="just" rtl="0">
              <a:lnSpc>
                <a:spcPct val="130000"/>
              </a:lnSpc>
              <a:spcBef>
                <a:spcPts val="0"/>
              </a:spcBef>
              <a:spcAft>
                <a:spcPts val="0"/>
              </a:spcAft>
              <a:buClr>
                <a:schemeClr val="dk1"/>
              </a:buClr>
              <a:buSzPts val="1800"/>
              <a:buFont typeface="Arial"/>
              <a:buChar char="•"/>
            </a:pPr>
            <a:r>
              <a:rPr lang="en-US" sz="1600" b="1" i="0" u="none" strike="noStrike" cap="none">
                <a:solidFill>
                  <a:schemeClr val="dk1"/>
                </a:solidFill>
                <a:latin typeface="Arial"/>
                <a:ea typeface="Arial"/>
                <a:cs typeface="Arial"/>
                <a:sym typeface="Arial"/>
              </a:rPr>
              <a:t>Phân tích tài chính và kinh tế</a:t>
            </a:r>
            <a:r>
              <a:rPr lang="en-US" sz="1600" b="0" i="0" u="none" strike="noStrike" cap="none">
                <a:solidFill>
                  <a:schemeClr val="dk1"/>
                </a:solidFill>
                <a:latin typeface="Arial"/>
                <a:ea typeface="Arial"/>
                <a:cs typeface="Arial"/>
                <a:sym typeface="Arial"/>
              </a:rPr>
              <a:t> được Ngân hàng Thế giới sử dụng để xác định tính khả thi của một dự án. Các chính phủ cũng thường yêu cầu các phân tích tương tự nhằm đánh giá tác động của những chính sách, quy định và chương trình của nhà nước đối với chi tiêu công và lợi ích xã hội.</a:t>
            </a:r>
            <a:endParaRPr sz="1600" b="0" i="0" u="none" strike="noStrike" cap="none">
              <a:solidFill>
                <a:schemeClr val="dk1"/>
              </a:solidFill>
              <a:latin typeface="Arial"/>
              <a:ea typeface="Arial"/>
              <a:cs typeface="Arial"/>
              <a:sym typeface="Arial"/>
            </a:endParaRPr>
          </a:p>
          <a:p>
            <a:pPr marL="571500" marR="0" lvl="0" indent="-342900" algn="just" rtl="0">
              <a:lnSpc>
                <a:spcPct val="130000"/>
              </a:lnSpc>
              <a:spcBef>
                <a:spcPts val="0"/>
              </a:spcBef>
              <a:spcAft>
                <a:spcPts val="0"/>
              </a:spcAft>
              <a:buClr>
                <a:schemeClr val="dk1"/>
              </a:buClr>
              <a:buSzPts val="1800"/>
              <a:buFont typeface="Arial"/>
              <a:buChar char="•"/>
            </a:pPr>
            <a:r>
              <a:rPr lang="en-US" sz="1600" b="1" i="0" u="none" strike="noStrike" cap="none">
                <a:solidFill>
                  <a:schemeClr val="dk1"/>
                </a:solidFill>
                <a:latin typeface="Arial"/>
                <a:ea typeface="Arial"/>
                <a:cs typeface="Arial"/>
                <a:sym typeface="Arial"/>
              </a:rPr>
              <a:t>Phân tích tài chính.</a:t>
            </a:r>
            <a:r>
              <a:rPr lang="en-US" sz="1600" b="0" i="0" u="none" strike="noStrike" cap="none">
                <a:solidFill>
                  <a:schemeClr val="dk1"/>
                </a:solidFill>
                <a:latin typeface="Arial"/>
                <a:ea typeface="Arial"/>
                <a:cs typeface="Arial"/>
                <a:sym typeface="Arial"/>
              </a:rPr>
              <a:t> Được sử dụng để xác định tính khả thi về mặt tài chính của một hoạt động từ góc nhìn của đơn vị thực hiện. Phân tích này tập trung vào dòng tiền vào và ra liên quan đến dự án và sử dụng </a:t>
            </a:r>
            <a:r>
              <a:rPr lang="en-US" sz="1600" b="1" i="0" u="none" strike="noStrike" cap="none">
                <a:solidFill>
                  <a:schemeClr val="dk1"/>
                </a:solidFill>
                <a:latin typeface="Arial"/>
                <a:ea typeface="Arial"/>
                <a:cs typeface="Arial"/>
                <a:sym typeface="Arial"/>
              </a:rPr>
              <a:t>giá thị trường</a:t>
            </a:r>
            <a:r>
              <a:rPr lang="en-US" sz="1600" b="0" i="0" u="none" strike="noStrike" cap="none">
                <a:solidFill>
                  <a:schemeClr val="dk1"/>
                </a:solidFill>
                <a:latin typeface="Arial"/>
                <a:ea typeface="Arial"/>
                <a:cs typeface="Arial"/>
                <a:sym typeface="Arial"/>
              </a:rPr>
              <a:t>.</a:t>
            </a:r>
            <a:endParaRPr sz="1600" b="0" i="0" u="none" strike="noStrike" cap="none">
              <a:solidFill>
                <a:schemeClr val="dk1"/>
              </a:solidFill>
              <a:latin typeface="Arial"/>
              <a:ea typeface="Arial"/>
              <a:cs typeface="Arial"/>
              <a:sym typeface="Arial"/>
            </a:endParaRPr>
          </a:p>
          <a:p>
            <a:pPr marL="571500" marR="0" lvl="0" indent="-342900" algn="just" rtl="0">
              <a:lnSpc>
                <a:spcPct val="130000"/>
              </a:lnSpc>
              <a:spcBef>
                <a:spcPts val="0"/>
              </a:spcBef>
              <a:spcAft>
                <a:spcPts val="0"/>
              </a:spcAft>
              <a:buClr>
                <a:schemeClr val="dk1"/>
              </a:buClr>
              <a:buSzPts val="1800"/>
              <a:buFont typeface="Arial"/>
              <a:buChar char="•"/>
            </a:pPr>
            <a:r>
              <a:rPr lang="en-US" sz="1600" b="1" i="0" u="none" strike="noStrike" cap="none">
                <a:solidFill>
                  <a:schemeClr val="dk1"/>
                </a:solidFill>
                <a:latin typeface="Arial"/>
                <a:ea typeface="Arial"/>
                <a:cs typeface="Arial"/>
                <a:sym typeface="Arial"/>
              </a:rPr>
              <a:t>Phân tích kinh tế.</a:t>
            </a:r>
            <a:r>
              <a:rPr lang="en-US" sz="1600" b="0" i="0" u="none" strike="noStrike" cap="none">
                <a:solidFill>
                  <a:schemeClr val="dk1"/>
                </a:solidFill>
                <a:latin typeface="Arial"/>
                <a:ea typeface="Arial"/>
                <a:cs typeface="Arial"/>
                <a:sym typeface="Arial"/>
              </a:rPr>
              <a:t> Được sử dụng để xác định tác động ròng (chi phí hoặc lợi ích) của hoạt động đối với nền kinh tế và xã hội nói chung (ở cấp quốc gia và toàn cầu). Phân tích này sử dụng </a:t>
            </a:r>
            <a:r>
              <a:rPr lang="en-US" sz="1600" b="1" i="0" u="none" strike="noStrike" cap="none">
                <a:solidFill>
                  <a:schemeClr val="dk1"/>
                </a:solidFill>
                <a:latin typeface="Arial"/>
                <a:ea typeface="Arial"/>
                <a:cs typeface="Arial"/>
                <a:sym typeface="Arial"/>
              </a:rPr>
              <a:t>giá kinh tế</a:t>
            </a:r>
            <a:r>
              <a:rPr lang="en-US" sz="1600" b="0" i="0" u="none" strike="noStrike" cap="none">
                <a:solidFill>
                  <a:schemeClr val="dk1"/>
                </a:solidFill>
                <a:latin typeface="Arial"/>
                <a:ea typeface="Arial"/>
                <a:cs typeface="Arial"/>
                <a:sym typeface="Arial"/>
              </a:rPr>
              <a:t>, có tính đến chi phí cơ hội đối với xã hội, sự hiện diện của các can thiệp của chính phủ gây ra biến dạng thị trường (ví dụ: thuế, thuế quan, trợ cấp), và các ngoại tác.</a:t>
            </a:r>
            <a:endParaRPr sz="1600" b="0" i="0" u="none" strike="noStrike" cap="non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14"/>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TÍNH KHẢ THI CỦA DỰ ÁN</a:t>
            </a:r>
            <a:endParaRPr sz="3000" b="1" i="0" u="none" strike="noStrike" cap="none">
              <a:solidFill>
                <a:schemeClr val="lt1"/>
              </a:solidFill>
              <a:latin typeface="Arial"/>
              <a:ea typeface="Arial"/>
              <a:cs typeface="Arial"/>
              <a:sym typeface="Arial"/>
            </a:endParaRPr>
          </a:p>
        </p:txBody>
      </p:sp>
      <p:grpSp>
        <p:nvGrpSpPr>
          <p:cNvPr id="226" name="Google Shape;226;p14"/>
          <p:cNvGrpSpPr/>
          <p:nvPr/>
        </p:nvGrpSpPr>
        <p:grpSpPr>
          <a:xfrm>
            <a:off x="1060787" y="1778608"/>
            <a:ext cx="10241922" cy="805219"/>
            <a:chOff x="0" y="0"/>
            <a:chExt cx="10241922" cy="805219"/>
          </a:xfrm>
        </p:grpSpPr>
        <p:sp>
          <p:nvSpPr>
            <p:cNvPr id="227" name="Google Shape;227;p14"/>
            <p:cNvSpPr/>
            <p:nvPr/>
          </p:nvSpPr>
          <p:spPr>
            <a:xfrm>
              <a:off x="0" y="0"/>
              <a:ext cx="5340244" cy="805219"/>
            </a:xfrm>
            <a:prstGeom prst="chevron">
              <a:avLst>
                <a:gd name="adj" fmla="val 50000"/>
              </a:avLst>
            </a:prstGeom>
            <a:solidFill>
              <a:srgbClr val="FFC000"/>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228" name="Google Shape;228;p14"/>
            <p:cNvSpPr txBox="1"/>
            <p:nvPr/>
          </p:nvSpPr>
          <p:spPr>
            <a:xfrm>
              <a:off x="402610" y="0"/>
              <a:ext cx="4535025" cy="805219"/>
            </a:xfrm>
            <a:prstGeom prst="rect">
              <a:avLst/>
            </a:prstGeom>
            <a:noFill/>
            <a:ln>
              <a:noFill/>
            </a:ln>
          </p:spPr>
          <p:txBody>
            <a:bodyPr spcFirstLastPara="1" wrap="square" lIns="68000" tIns="22650" rIns="22650" bIns="226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800" b="1" i="0" u="none" strike="noStrike" cap="none">
                  <a:solidFill>
                    <a:schemeClr val="lt1"/>
                  </a:solidFill>
                  <a:latin typeface="Arial"/>
                  <a:ea typeface="Arial"/>
                  <a:cs typeface="Arial"/>
                  <a:sym typeface="Arial"/>
                </a:rPr>
                <a:t>Đánh giá kỹ thuật</a:t>
              </a:r>
              <a:endParaRPr sz="1800" b="1" i="0" u="none" strike="noStrike" cap="none">
                <a:solidFill>
                  <a:schemeClr val="lt1"/>
                </a:solidFill>
                <a:latin typeface="Arial"/>
                <a:ea typeface="Arial"/>
                <a:cs typeface="Arial"/>
                <a:sym typeface="Arial"/>
              </a:endParaRPr>
            </a:p>
          </p:txBody>
        </p:sp>
        <p:sp>
          <p:nvSpPr>
            <p:cNvPr id="229" name="Google Shape;229;p14"/>
            <p:cNvSpPr/>
            <p:nvPr/>
          </p:nvSpPr>
          <p:spPr>
            <a:xfrm>
              <a:off x="5027122" y="0"/>
              <a:ext cx="5214800" cy="805219"/>
            </a:xfrm>
            <a:prstGeom prst="chevron">
              <a:avLst>
                <a:gd name="adj" fmla="val 50000"/>
              </a:avLst>
            </a:prstGeom>
            <a:solidFill>
              <a:srgbClr val="BFBFBF"/>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230" name="Google Shape;230;p14"/>
            <p:cNvSpPr txBox="1"/>
            <p:nvPr/>
          </p:nvSpPr>
          <p:spPr>
            <a:xfrm>
              <a:off x="5429732" y="0"/>
              <a:ext cx="4409581" cy="805219"/>
            </a:xfrm>
            <a:prstGeom prst="rect">
              <a:avLst/>
            </a:prstGeom>
            <a:noFill/>
            <a:ln>
              <a:noFill/>
            </a:ln>
          </p:spPr>
          <p:txBody>
            <a:bodyPr spcFirstLastPara="1" wrap="square" lIns="68000" tIns="22650" rIns="22650" bIns="226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800" b="1" i="0" u="none" strike="noStrike" cap="none">
                  <a:solidFill>
                    <a:schemeClr val="lt1"/>
                  </a:solidFill>
                  <a:latin typeface="Arial"/>
                  <a:ea typeface="Arial"/>
                  <a:cs typeface="Arial"/>
                  <a:sym typeface="Arial"/>
                </a:rPr>
                <a:t>Đánh giá tài chính</a:t>
              </a:r>
              <a:endParaRPr sz="1800" b="1" i="0" u="none" strike="noStrike" cap="none">
                <a:solidFill>
                  <a:schemeClr val="lt1"/>
                </a:solidFill>
                <a:latin typeface="Arial"/>
                <a:ea typeface="Arial"/>
                <a:cs typeface="Arial"/>
                <a:sym typeface="Arial"/>
              </a:endParaRPr>
            </a:p>
          </p:txBody>
        </p:sp>
      </p:grpSp>
      <p:sp>
        <p:nvSpPr>
          <p:cNvPr id="231" name="Google Shape;231;p14"/>
          <p:cNvSpPr/>
          <p:nvPr/>
        </p:nvSpPr>
        <p:spPr>
          <a:xfrm>
            <a:off x="844825" y="2774250"/>
            <a:ext cx="5337900" cy="329310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15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Lượng năng lượng tiết kiệm</a:t>
            </a:r>
            <a:endParaRPr sz="1800" b="0" i="1" u="none" strike="noStrike" cap="none">
              <a:solidFill>
                <a:schemeClr val="dk1"/>
              </a:solidFill>
              <a:latin typeface="Arial"/>
              <a:ea typeface="Arial"/>
              <a:cs typeface="Arial"/>
              <a:sym typeface="Arial"/>
            </a:endParaRPr>
          </a:p>
          <a:p>
            <a:pPr marL="285750" marR="0" lvl="0" indent="-285750" algn="just" rtl="0">
              <a:lnSpc>
                <a:spcPct val="115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Tác động đến tuổi thọ, độ bền của máy móc</a:t>
            </a:r>
            <a:endParaRPr sz="1800" b="0" i="1" u="none" strike="noStrike" cap="none">
              <a:solidFill>
                <a:schemeClr val="dk1"/>
              </a:solidFill>
              <a:latin typeface="Arial"/>
              <a:ea typeface="Arial"/>
              <a:cs typeface="Arial"/>
              <a:sym typeface="Arial"/>
            </a:endParaRPr>
          </a:p>
          <a:p>
            <a:pPr marL="285750" marR="0" lvl="0" indent="-285750" algn="just" rtl="0">
              <a:lnSpc>
                <a:spcPct val="115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Tính tương thích của thiết bị trong toàn bộ HT</a:t>
            </a:r>
            <a:endParaRPr sz="1800" b="0" i="0" u="none" strike="noStrike" cap="none">
              <a:solidFill>
                <a:schemeClr val="dk1"/>
              </a:solidFill>
              <a:latin typeface="Arial"/>
              <a:ea typeface="Arial"/>
              <a:cs typeface="Arial"/>
              <a:sym typeface="Arial"/>
            </a:endParaRPr>
          </a:p>
          <a:p>
            <a:pPr marL="285750" marR="0" lvl="0" indent="-285750" algn="just" rtl="0">
              <a:lnSpc>
                <a:spcPct val="115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Tác động chi phí bảo trì bảo dưỡng;</a:t>
            </a:r>
            <a:endParaRPr sz="1800" b="0" i="0" u="none" strike="noStrike" cap="none">
              <a:solidFill>
                <a:schemeClr val="dk1"/>
              </a:solidFill>
              <a:latin typeface="Arial"/>
              <a:ea typeface="Arial"/>
              <a:cs typeface="Arial"/>
              <a:sym typeface="Arial"/>
            </a:endParaRPr>
          </a:p>
          <a:p>
            <a:pPr marL="285750" marR="0" lvl="0" indent="-285750" algn="just" rtl="0">
              <a:lnSpc>
                <a:spcPct val="115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Tác động đến hoạt động của doanh nghiệp</a:t>
            </a:r>
            <a:endParaRPr sz="1800" b="0" i="1" u="none" strike="noStrike" cap="none">
              <a:solidFill>
                <a:schemeClr val="dk1"/>
              </a:solidFill>
              <a:latin typeface="Arial"/>
              <a:ea typeface="Arial"/>
              <a:cs typeface="Arial"/>
              <a:sym typeface="Arial"/>
            </a:endParaRPr>
          </a:p>
          <a:p>
            <a:pPr marL="285750" marR="0" lvl="0" indent="-285750" algn="just" rtl="0">
              <a:lnSpc>
                <a:spcPct val="115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Đòi hỏi về kỹ năng vận hành, thái độ làm việc của công nhân</a:t>
            </a:r>
            <a:endParaRPr sz="1800" b="0" i="1" u="none" strike="noStrike" cap="none">
              <a:solidFill>
                <a:schemeClr val="dk1"/>
              </a:solidFill>
              <a:latin typeface="Arial"/>
              <a:ea typeface="Arial"/>
              <a:cs typeface="Arial"/>
              <a:sym typeface="Arial"/>
            </a:endParaRPr>
          </a:p>
          <a:p>
            <a:pPr marL="285750" marR="0" lvl="0" indent="-285750" algn="just" rtl="0">
              <a:lnSpc>
                <a:spcPct val="115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Mặt bằng đặt thiết bị</a:t>
            </a:r>
            <a:endParaRPr sz="1800" b="0" i="1" u="none" strike="noStrike" cap="none">
              <a:solidFill>
                <a:schemeClr val="dk1"/>
              </a:solidFill>
              <a:latin typeface="Arial"/>
              <a:ea typeface="Arial"/>
              <a:cs typeface="Arial"/>
              <a:sym typeface="Arial"/>
            </a:endParaRPr>
          </a:p>
          <a:p>
            <a:pPr marL="285750" marR="0" lvl="0" indent="-285750" algn="just" rtl="0">
              <a:lnSpc>
                <a:spcPct val="115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Tính thẩm mỹ</a:t>
            </a:r>
            <a:endParaRPr sz="1800" b="0" i="1" u="none" strike="noStrike" cap="none">
              <a:solidFill>
                <a:schemeClr val="dk1"/>
              </a:solidFill>
              <a:latin typeface="Arial"/>
              <a:ea typeface="Arial"/>
              <a:cs typeface="Arial"/>
              <a:sym typeface="Arial"/>
            </a:endParaRPr>
          </a:p>
        </p:txBody>
      </p:sp>
      <p:sp>
        <p:nvSpPr>
          <p:cNvPr id="232" name="Google Shape;232;p14"/>
          <p:cNvSpPr/>
          <p:nvPr/>
        </p:nvSpPr>
        <p:spPr>
          <a:xfrm>
            <a:off x="6352775" y="2774254"/>
            <a:ext cx="4509600" cy="137250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30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Thời gian hoàn vốn giản đơn (Payback)</a:t>
            </a:r>
            <a:endParaRPr sz="1800" b="0" i="0" u="none" strike="noStrike" cap="none">
              <a:solidFill>
                <a:schemeClr val="dk1"/>
              </a:solidFill>
              <a:latin typeface="Arial"/>
              <a:ea typeface="Arial"/>
              <a:cs typeface="Arial"/>
              <a:sym typeface="Arial"/>
            </a:endParaRPr>
          </a:p>
          <a:p>
            <a:pPr marL="285750" marR="0" lvl="0" indent="-285750" algn="just" rtl="0">
              <a:lnSpc>
                <a:spcPct val="130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Giá trị hiện tại thuần (NPV)</a:t>
            </a:r>
            <a:endParaRPr sz="1800" b="0" i="0" u="none" strike="noStrike" cap="none">
              <a:solidFill>
                <a:schemeClr val="dk1"/>
              </a:solidFill>
              <a:latin typeface="Arial"/>
              <a:ea typeface="Arial"/>
              <a:cs typeface="Arial"/>
              <a:sym typeface="Arial"/>
            </a:endParaRPr>
          </a:p>
          <a:p>
            <a:pPr marL="285750" marR="0" lvl="0" indent="-285750" algn="just" rtl="0">
              <a:lnSpc>
                <a:spcPct val="130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Tỷ suất hoàn vốn nội tại (IRR)</a:t>
            </a:r>
            <a:endParaRPr sz="1800" b="0" i="1" u="none" strike="noStrike" cap="non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15"/>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CHỈ TIÊU KỸ THUẬT</a:t>
            </a:r>
            <a:endParaRPr sz="3000" b="1" i="0" u="none" strike="noStrike" cap="none">
              <a:solidFill>
                <a:schemeClr val="lt1"/>
              </a:solidFill>
              <a:latin typeface="Arial"/>
              <a:ea typeface="Arial"/>
              <a:cs typeface="Arial"/>
              <a:sym typeface="Arial"/>
            </a:endParaRPr>
          </a:p>
        </p:txBody>
      </p:sp>
      <p:graphicFrame>
        <p:nvGraphicFramePr>
          <p:cNvPr id="238" name="Google Shape;238;p15"/>
          <p:cNvGraphicFramePr/>
          <p:nvPr/>
        </p:nvGraphicFramePr>
        <p:xfrm>
          <a:off x="1556901" y="2855262"/>
          <a:ext cx="3000000" cy="3000000"/>
        </p:xfrm>
        <a:graphic>
          <a:graphicData uri="http://schemas.openxmlformats.org/drawingml/2006/table">
            <a:tbl>
              <a:tblPr>
                <a:noFill/>
                <a:tableStyleId>{174A166E-CAE9-45C3-8DA6-044A9060D14E}</a:tableStyleId>
              </a:tblPr>
              <a:tblGrid>
                <a:gridCol w="2082550">
                  <a:extLst>
                    <a:ext uri="{9D8B030D-6E8A-4147-A177-3AD203B41FA5}">
                      <a16:colId xmlns:a16="http://schemas.microsoft.com/office/drawing/2014/main" val="20000"/>
                    </a:ext>
                  </a:extLst>
                </a:gridCol>
                <a:gridCol w="1757650">
                  <a:extLst>
                    <a:ext uri="{9D8B030D-6E8A-4147-A177-3AD203B41FA5}">
                      <a16:colId xmlns:a16="http://schemas.microsoft.com/office/drawing/2014/main" val="20001"/>
                    </a:ext>
                  </a:extLst>
                </a:gridCol>
                <a:gridCol w="1755825">
                  <a:extLst>
                    <a:ext uri="{9D8B030D-6E8A-4147-A177-3AD203B41FA5}">
                      <a16:colId xmlns:a16="http://schemas.microsoft.com/office/drawing/2014/main" val="20002"/>
                    </a:ext>
                  </a:extLst>
                </a:gridCol>
                <a:gridCol w="1759475">
                  <a:extLst>
                    <a:ext uri="{9D8B030D-6E8A-4147-A177-3AD203B41FA5}">
                      <a16:colId xmlns:a16="http://schemas.microsoft.com/office/drawing/2014/main" val="20003"/>
                    </a:ext>
                  </a:extLst>
                </a:gridCol>
                <a:gridCol w="1755825">
                  <a:extLst>
                    <a:ext uri="{9D8B030D-6E8A-4147-A177-3AD203B41FA5}">
                      <a16:colId xmlns:a16="http://schemas.microsoft.com/office/drawing/2014/main" val="20004"/>
                    </a:ext>
                  </a:extLst>
                </a:gridCol>
              </a:tblGrid>
              <a:tr h="215900">
                <a:tc rowSpan="2">
                  <a:txBody>
                    <a:bodyPr/>
                    <a:lstStyle/>
                    <a:p>
                      <a:pPr marL="0" marR="0" lvl="0" indent="0" algn="ctr" rtl="0">
                        <a:lnSpc>
                          <a:spcPct val="100000"/>
                        </a:lnSpc>
                        <a:spcBef>
                          <a:spcPts val="0"/>
                        </a:spcBef>
                        <a:spcAft>
                          <a:spcPts val="0"/>
                        </a:spcAft>
                        <a:buClr>
                          <a:srgbClr val="FF6600"/>
                        </a:buClr>
                        <a:buSzPts val="1700"/>
                        <a:buFont typeface="Times"/>
                        <a:buNone/>
                      </a:pPr>
                      <a:r>
                        <a:rPr lang="en-US" sz="1800" b="0" i="0" u="none" strike="noStrike" cap="none">
                          <a:solidFill>
                            <a:schemeClr val="dk1"/>
                          </a:solidFill>
                          <a:latin typeface="Arial"/>
                          <a:ea typeface="Arial"/>
                          <a:cs typeface="Arial"/>
                          <a:sym typeface="Arial"/>
                        </a:rPr>
                        <a:t>Phương án</a:t>
                      </a:r>
                      <a:endParaRPr sz="1800" b="0" i="0" u="none" strike="noStrike" cap="none">
                        <a:solidFill>
                          <a:schemeClr val="dk1"/>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800" b="1" i="0" u="none" strike="noStrike" cap="none">
                          <a:solidFill>
                            <a:schemeClr val="dk1"/>
                          </a:solidFill>
                          <a:latin typeface="Arial"/>
                          <a:ea typeface="Arial"/>
                          <a:cs typeface="Arial"/>
                          <a:sym typeface="Arial"/>
                        </a:rPr>
                        <a:t>Tiêu chí </a:t>
                      </a:r>
                      <a:endParaRPr sz="1800" u="none" strike="noStrike" cap="none">
                        <a:solidFill>
                          <a:schemeClr val="dk1"/>
                        </a:solidFill>
                      </a:endParaRPr>
                    </a:p>
                    <a:p>
                      <a:pPr marL="0" marR="0" lvl="0" indent="0" algn="ctr" rtl="0">
                        <a:lnSpc>
                          <a:spcPct val="110000"/>
                        </a:lnSpc>
                        <a:spcBef>
                          <a:spcPts val="510"/>
                        </a:spcBef>
                        <a:spcAft>
                          <a:spcPts val="0"/>
                        </a:spcAft>
                        <a:buClr>
                          <a:srgbClr val="FF6600"/>
                        </a:buClr>
                        <a:buSzPts val="1700"/>
                        <a:buFont typeface="Times"/>
                        <a:buNone/>
                      </a:pPr>
                      <a:r>
                        <a:rPr lang="en-US" sz="1800" b="0" i="0" u="none" strike="noStrike" cap="none">
                          <a:solidFill>
                            <a:schemeClr val="dk1"/>
                          </a:solidFill>
                          <a:latin typeface="Arial"/>
                          <a:ea typeface="Arial"/>
                          <a:cs typeface="Arial"/>
                          <a:sym typeface="Arial"/>
                        </a:rPr>
                        <a:t>(1)</a:t>
                      </a:r>
                      <a:endParaRPr sz="18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800" b="1" i="0" u="none" strike="noStrike" cap="none">
                          <a:solidFill>
                            <a:schemeClr val="dk1"/>
                          </a:solidFill>
                          <a:latin typeface="Arial"/>
                          <a:ea typeface="Arial"/>
                          <a:cs typeface="Arial"/>
                          <a:sym typeface="Arial"/>
                        </a:rPr>
                        <a:t>Tiêu chí </a:t>
                      </a:r>
                      <a:endParaRPr sz="1800" u="none" strike="noStrike" cap="none">
                        <a:solidFill>
                          <a:schemeClr val="dk1"/>
                        </a:solidFill>
                      </a:endParaRPr>
                    </a:p>
                    <a:p>
                      <a:pPr marL="0" marR="0" lvl="0" indent="0" algn="ctr" rtl="0">
                        <a:lnSpc>
                          <a:spcPct val="110000"/>
                        </a:lnSpc>
                        <a:spcBef>
                          <a:spcPts val="510"/>
                        </a:spcBef>
                        <a:spcAft>
                          <a:spcPts val="0"/>
                        </a:spcAft>
                        <a:buClr>
                          <a:srgbClr val="FF6600"/>
                        </a:buClr>
                        <a:buSzPts val="1700"/>
                        <a:buFont typeface="Times"/>
                        <a:buNone/>
                      </a:pPr>
                      <a:r>
                        <a:rPr lang="en-US" sz="1800" b="0" i="0" u="none" strike="noStrike" cap="none">
                          <a:solidFill>
                            <a:schemeClr val="dk1"/>
                          </a:solidFill>
                          <a:latin typeface="Arial"/>
                          <a:ea typeface="Arial"/>
                          <a:cs typeface="Arial"/>
                          <a:sym typeface="Arial"/>
                        </a:rPr>
                        <a:t>(2)</a:t>
                      </a:r>
                      <a:endParaRPr sz="18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800" b="1" i="0" u="none" strike="noStrike" cap="none">
                          <a:solidFill>
                            <a:schemeClr val="dk1"/>
                          </a:solidFill>
                          <a:latin typeface="Arial"/>
                          <a:ea typeface="Arial"/>
                          <a:cs typeface="Arial"/>
                          <a:sym typeface="Arial"/>
                        </a:rPr>
                        <a:t>Tiêu chí</a:t>
                      </a:r>
                      <a:endParaRPr sz="1800" u="none" strike="noStrike" cap="none">
                        <a:solidFill>
                          <a:schemeClr val="dk1"/>
                        </a:solidFill>
                      </a:endParaRPr>
                    </a:p>
                    <a:p>
                      <a:pPr marL="0" marR="0" lvl="0" indent="0" algn="ctr" rtl="0">
                        <a:lnSpc>
                          <a:spcPct val="110000"/>
                        </a:lnSpc>
                        <a:spcBef>
                          <a:spcPts val="510"/>
                        </a:spcBef>
                        <a:spcAft>
                          <a:spcPts val="0"/>
                        </a:spcAft>
                        <a:buClr>
                          <a:srgbClr val="FF6600"/>
                        </a:buClr>
                        <a:buSzPts val="1700"/>
                        <a:buFont typeface="Times"/>
                        <a:buNone/>
                      </a:pPr>
                      <a:r>
                        <a:rPr lang="en-US" sz="1800" b="0" i="0" u="none" strike="noStrike" cap="none">
                          <a:solidFill>
                            <a:schemeClr val="dk1"/>
                          </a:solidFill>
                          <a:latin typeface="Arial"/>
                          <a:ea typeface="Arial"/>
                          <a:cs typeface="Arial"/>
                          <a:sym typeface="Arial"/>
                        </a:rPr>
                        <a:t> (n)</a:t>
                      </a:r>
                      <a:endParaRPr sz="18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rowSpan="2">
                  <a:txBody>
                    <a:bodyPr/>
                    <a:lstStyle/>
                    <a:p>
                      <a:pPr marL="0" marR="0" lvl="0" indent="0" algn="ctr" rtl="0">
                        <a:lnSpc>
                          <a:spcPct val="100000"/>
                        </a:lnSpc>
                        <a:spcBef>
                          <a:spcPts val="0"/>
                        </a:spcBef>
                        <a:spcAft>
                          <a:spcPts val="0"/>
                        </a:spcAft>
                        <a:buClr>
                          <a:srgbClr val="FF6600"/>
                        </a:buClr>
                        <a:buSzPts val="1700"/>
                        <a:buFont typeface="Times"/>
                        <a:buNone/>
                      </a:pPr>
                      <a:r>
                        <a:rPr lang="en-US" sz="1800" b="1" i="0" u="none" strike="noStrike" cap="none">
                          <a:solidFill>
                            <a:schemeClr val="dk1"/>
                          </a:solidFill>
                          <a:latin typeface="Arial"/>
                          <a:ea typeface="Arial"/>
                          <a:cs typeface="Arial"/>
                          <a:sym typeface="Arial"/>
                        </a:rPr>
                        <a:t>Tổng điểm</a:t>
                      </a:r>
                      <a:endParaRPr sz="18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15900">
                <a:tc vMerge="1">
                  <a:txBody>
                    <a:bodyPr/>
                    <a:lstStyle/>
                    <a:p>
                      <a:endParaRPr lang="en-US"/>
                    </a:p>
                  </a:txBody>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800" b="0" i="1" u="none" strike="noStrike" cap="none">
                          <a:solidFill>
                            <a:schemeClr val="dk1"/>
                          </a:solidFill>
                          <a:latin typeface="Arial"/>
                          <a:ea typeface="Arial"/>
                          <a:cs typeface="Arial"/>
                          <a:sym typeface="Arial"/>
                        </a:rPr>
                        <a:t>Trọng số</a:t>
                      </a:r>
                      <a:endParaRPr sz="1800" b="0" i="1" u="none" strike="noStrike" cap="none">
                        <a:solidFill>
                          <a:schemeClr val="dk1"/>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800" b="0" i="1" u="none" strike="noStrike" cap="none">
                          <a:solidFill>
                            <a:schemeClr val="dk1"/>
                          </a:solidFill>
                          <a:latin typeface="Arial"/>
                          <a:ea typeface="Arial"/>
                          <a:cs typeface="Arial"/>
                          <a:sym typeface="Arial"/>
                        </a:rPr>
                        <a:t>Trọng số</a:t>
                      </a:r>
                      <a:endParaRPr sz="1800" b="0" i="1" u="none" strike="noStrike" cap="none">
                        <a:solidFill>
                          <a:schemeClr val="dk1"/>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800" b="0" i="1" u="none" strike="noStrike" cap="none">
                          <a:solidFill>
                            <a:schemeClr val="dk1"/>
                          </a:solidFill>
                          <a:latin typeface="Arial"/>
                          <a:ea typeface="Arial"/>
                          <a:cs typeface="Arial"/>
                          <a:sym typeface="Arial"/>
                        </a:rPr>
                        <a:t>Trọng số</a:t>
                      </a:r>
                      <a:endParaRPr sz="1800" b="0" i="1" u="none" strike="noStrike" cap="none">
                        <a:solidFill>
                          <a:schemeClr val="dk1"/>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1"/>
                  </a:ext>
                </a:extLst>
              </a:tr>
              <a:tr h="215900">
                <a:tc>
                  <a:txBody>
                    <a:bodyPr/>
                    <a:lstStyle/>
                    <a:p>
                      <a:pPr marL="0" marR="0" lvl="0" indent="0" algn="ctr" rtl="0">
                        <a:lnSpc>
                          <a:spcPct val="100000"/>
                        </a:lnSpc>
                        <a:spcBef>
                          <a:spcPts val="0"/>
                        </a:spcBef>
                        <a:spcAft>
                          <a:spcPts val="0"/>
                        </a:spcAft>
                        <a:buClr>
                          <a:srgbClr val="FF6600"/>
                        </a:buClr>
                        <a:buSzPts val="1700"/>
                        <a:buFont typeface="Times"/>
                        <a:buNone/>
                      </a:pPr>
                      <a:r>
                        <a:rPr lang="en-US" sz="1800" b="1" i="0" u="none" strike="noStrike" cap="none">
                          <a:solidFill>
                            <a:schemeClr val="dk1"/>
                          </a:solidFill>
                          <a:latin typeface="Arial"/>
                          <a:ea typeface="Arial"/>
                          <a:cs typeface="Arial"/>
                          <a:sym typeface="Arial"/>
                        </a:rPr>
                        <a:t>Phương án A</a:t>
                      </a:r>
                      <a:endParaRPr sz="18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15900">
                <a:tc>
                  <a:txBody>
                    <a:bodyPr/>
                    <a:lstStyle/>
                    <a:p>
                      <a:pPr marL="0" marR="0" lvl="0" indent="0" algn="ctr" rtl="0">
                        <a:lnSpc>
                          <a:spcPct val="100000"/>
                        </a:lnSpc>
                        <a:spcBef>
                          <a:spcPts val="0"/>
                        </a:spcBef>
                        <a:spcAft>
                          <a:spcPts val="0"/>
                        </a:spcAft>
                        <a:buClr>
                          <a:srgbClr val="FF6600"/>
                        </a:buClr>
                        <a:buSzPts val="1700"/>
                        <a:buFont typeface="Times"/>
                        <a:buNone/>
                      </a:pPr>
                      <a:r>
                        <a:rPr lang="en-US" sz="1800" b="1" i="0" u="none" strike="noStrike" cap="none">
                          <a:solidFill>
                            <a:schemeClr val="dk1"/>
                          </a:solidFill>
                          <a:latin typeface="Arial"/>
                          <a:ea typeface="Arial"/>
                          <a:cs typeface="Arial"/>
                          <a:sym typeface="Arial"/>
                        </a:rPr>
                        <a:t>Phương án B</a:t>
                      </a:r>
                      <a:endParaRPr sz="18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28600">
                <a:tc>
                  <a:txBody>
                    <a:bodyPr/>
                    <a:lstStyle/>
                    <a:p>
                      <a:pPr marL="0" marR="0" lvl="0" indent="0" algn="ctr" rtl="0">
                        <a:lnSpc>
                          <a:spcPct val="100000"/>
                        </a:lnSpc>
                        <a:spcBef>
                          <a:spcPts val="0"/>
                        </a:spcBef>
                        <a:spcAft>
                          <a:spcPts val="0"/>
                        </a:spcAft>
                        <a:buClr>
                          <a:srgbClr val="FF6600"/>
                        </a:buClr>
                        <a:buSzPts val="1700"/>
                        <a:buFont typeface="Times"/>
                        <a:buNone/>
                      </a:pPr>
                      <a:r>
                        <a:rPr lang="en-US" sz="1800" b="1" i="0" u="none" strike="noStrike" cap="none">
                          <a:solidFill>
                            <a:schemeClr val="dk1"/>
                          </a:solidFill>
                          <a:latin typeface="Arial"/>
                          <a:ea typeface="Arial"/>
                          <a:cs typeface="Arial"/>
                          <a:sym typeface="Arial"/>
                        </a:rPr>
                        <a:t>Phương án C</a:t>
                      </a:r>
                      <a:endParaRPr sz="18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239" name="Google Shape;239;p15"/>
          <p:cNvSpPr/>
          <p:nvPr/>
        </p:nvSpPr>
        <p:spPr>
          <a:xfrm>
            <a:off x="4428749" y="2303800"/>
            <a:ext cx="3334500" cy="338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73763"/>
              </a:buClr>
              <a:buSzPts val="1600"/>
              <a:buFont typeface="Arial"/>
              <a:buNone/>
            </a:pPr>
            <a:r>
              <a:rPr lang="en-US" sz="1800" b="1" i="0" u="none" strike="noStrike" cap="none">
                <a:solidFill>
                  <a:schemeClr val="dk1"/>
                </a:solidFill>
                <a:latin typeface="Arial"/>
                <a:ea typeface="Arial"/>
                <a:cs typeface="Arial"/>
                <a:sym typeface="Arial"/>
              </a:rPr>
              <a:t>Bảng đánh giá về kỹ thuật</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16"/>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45" name="Google Shape;245;p16"/>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CHỈ TIÊU TÀI CHÍNH</a:t>
            </a:r>
            <a:endParaRPr sz="3000" b="1" i="0" u="none" strike="noStrike" cap="none">
              <a:solidFill>
                <a:schemeClr val="lt1"/>
              </a:solidFill>
              <a:latin typeface="Arial"/>
              <a:ea typeface="Arial"/>
              <a:cs typeface="Arial"/>
              <a:sym typeface="Arial"/>
            </a:endParaRPr>
          </a:p>
        </p:txBody>
      </p:sp>
      <p:sp>
        <p:nvSpPr>
          <p:cNvPr id="246" name="Google Shape;246;p16"/>
          <p:cNvSpPr/>
          <p:nvPr/>
        </p:nvSpPr>
        <p:spPr>
          <a:xfrm>
            <a:off x="2215954" y="1871934"/>
            <a:ext cx="3095625" cy="1228725"/>
          </a:xfrm>
          <a:custGeom>
            <a:avLst/>
            <a:gdLst/>
            <a:ahLst/>
            <a:cxnLst/>
            <a:rect l="l" t="t" r="r" b="b"/>
            <a:pathLst>
              <a:path w="21600" h="21600" extrusionOk="0">
                <a:moveTo>
                  <a:pt x="11611" y="21600"/>
                </a:moveTo>
                <a:lnTo>
                  <a:pt x="9590" y="16158"/>
                </a:lnTo>
                <a:cubicBezTo>
                  <a:pt x="9991" y="16192"/>
                  <a:pt x="10395" y="16210"/>
                  <a:pt x="10800" y="16210"/>
                </a:cubicBezTo>
                <a:cubicBezTo>
                  <a:pt x="16764" y="16210"/>
                  <a:pt x="21600" y="12581"/>
                  <a:pt x="21600" y="8105"/>
                </a:cubicBezTo>
                <a:cubicBezTo>
                  <a:pt x="21600" y="3628"/>
                  <a:pt x="16764" y="0"/>
                  <a:pt x="10800" y="0"/>
                </a:cubicBezTo>
                <a:cubicBezTo>
                  <a:pt x="4835" y="0"/>
                  <a:pt x="0" y="3628"/>
                  <a:pt x="0" y="8105"/>
                </a:cubicBezTo>
                <a:cubicBezTo>
                  <a:pt x="-1" y="10568"/>
                  <a:pt x="1493" y="12898"/>
                  <a:pt x="4057" y="14436"/>
                </a:cubicBezTo>
                <a:lnTo>
                  <a:pt x="11611" y="21600"/>
                </a:lnTo>
                <a:close/>
              </a:path>
            </a:pathLst>
          </a:custGeom>
          <a:solidFill>
            <a:srgbClr val="CCCCFF"/>
          </a:solidFill>
          <a:ln w="9525" cap="flat" cmpd="sng">
            <a:solidFill>
              <a:srgbClr val="07674D"/>
            </a:solidFill>
            <a:prstDash val="solid"/>
            <a:miter lim="800000"/>
            <a:headEnd type="none" w="sm" len="sm"/>
            <a:tailEnd type="none" w="sm" len="sm"/>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1700"/>
              <a:buFont typeface="Arial"/>
              <a:buNone/>
            </a:pPr>
            <a:endParaRPr sz="1700" b="1" i="1"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700"/>
              <a:buFont typeface="Arial"/>
              <a:buNone/>
            </a:pPr>
            <a:r>
              <a:rPr lang="en-US" sz="1700" b="1" i="1" u="none" strike="noStrike" cap="none">
                <a:solidFill>
                  <a:schemeClr val="dk1"/>
                </a:solidFill>
                <a:latin typeface="Arial"/>
                <a:ea typeface="Arial"/>
                <a:cs typeface="Arial"/>
                <a:sym typeface="Arial"/>
              </a:rPr>
              <a:t>Người đầu tư muốn biết</a:t>
            </a:r>
            <a:endParaRPr sz="1700" b="1" i="1" u="none" strike="noStrike" cap="none">
              <a:solidFill>
                <a:schemeClr val="dk1"/>
              </a:solidFill>
              <a:latin typeface="Arial"/>
              <a:ea typeface="Arial"/>
              <a:cs typeface="Arial"/>
              <a:sym typeface="Arial"/>
            </a:endParaRPr>
          </a:p>
        </p:txBody>
      </p:sp>
      <p:sp>
        <p:nvSpPr>
          <p:cNvPr id="247" name="Google Shape;247;p16"/>
          <p:cNvSpPr/>
          <p:nvPr/>
        </p:nvSpPr>
        <p:spPr>
          <a:xfrm>
            <a:off x="2007915" y="3167334"/>
            <a:ext cx="4322839" cy="857250"/>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800" b="0" i="0" u="none" strike="noStrike" cap="none">
                <a:solidFill>
                  <a:schemeClr val="dk1"/>
                </a:solidFill>
                <a:latin typeface="Arial"/>
                <a:ea typeface="Arial"/>
                <a:cs typeface="Arial"/>
                <a:sym typeface="Arial"/>
              </a:rPr>
              <a:t>Khi nào hoàn vốn?</a:t>
            </a:r>
            <a:endParaRPr sz="2200" b="0" i="0" u="none" strike="noStrike" cap="none">
              <a:solidFill>
                <a:schemeClr val="dk1"/>
              </a:solidFill>
              <a:latin typeface="Calibri"/>
              <a:ea typeface="Calibri"/>
              <a:cs typeface="Calibri"/>
              <a:sym typeface="Calibri"/>
            </a:endParaRPr>
          </a:p>
        </p:txBody>
      </p:sp>
      <p:sp>
        <p:nvSpPr>
          <p:cNvPr id="248" name="Google Shape;248;p16"/>
          <p:cNvSpPr/>
          <p:nvPr/>
        </p:nvSpPr>
        <p:spPr>
          <a:xfrm>
            <a:off x="2007915" y="4310334"/>
            <a:ext cx="4322839" cy="857250"/>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800" b="0" i="0" u="none" strike="noStrike" cap="none">
                <a:solidFill>
                  <a:schemeClr val="dk1"/>
                </a:solidFill>
                <a:latin typeface="Arial"/>
                <a:ea typeface="Arial"/>
                <a:cs typeface="Arial"/>
                <a:sym typeface="Arial"/>
              </a:rPr>
              <a:t>Tổng giá trị mang lại?</a:t>
            </a:r>
            <a:endParaRPr sz="2200" b="0" i="0" u="none" strike="noStrike" cap="none">
              <a:solidFill>
                <a:schemeClr val="dk1"/>
              </a:solidFill>
              <a:latin typeface="Calibri"/>
              <a:ea typeface="Calibri"/>
              <a:cs typeface="Calibri"/>
              <a:sym typeface="Calibri"/>
            </a:endParaRPr>
          </a:p>
        </p:txBody>
      </p:sp>
      <p:sp>
        <p:nvSpPr>
          <p:cNvPr id="249" name="Google Shape;249;p16"/>
          <p:cNvSpPr/>
          <p:nvPr/>
        </p:nvSpPr>
        <p:spPr>
          <a:xfrm>
            <a:off x="2007915" y="5529534"/>
            <a:ext cx="4322839" cy="857250"/>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800" b="0" i="0" u="none" strike="noStrike" cap="none">
                <a:solidFill>
                  <a:schemeClr val="dk1"/>
                </a:solidFill>
                <a:latin typeface="Arial"/>
                <a:ea typeface="Arial"/>
                <a:cs typeface="Arial"/>
                <a:sym typeface="Arial"/>
              </a:rPr>
              <a:t>Khả năng sinh lợi trên mỗi đồng vốn?</a:t>
            </a:r>
            <a:endParaRPr sz="2200" b="0" i="0" u="none" strike="noStrike" cap="none">
              <a:solidFill>
                <a:schemeClr val="dk1"/>
              </a:solidFill>
              <a:latin typeface="Calibri"/>
              <a:ea typeface="Calibri"/>
              <a:cs typeface="Calibri"/>
              <a:sym typeface="Calibri"/>
            </a:endParaRPr>
          </a:p>
        </p:txBody>
      </p:sp>
      <p:sp>
        <p:nvSpPr>
          <p:cNvPr id="250" name="Google Shape;250;p16"/>
          <p:cNvSpPr/>
          <p:nvPr/>
        </p:nvSpPr>
        <p:spPr>
          <a:xfrm>
            <a:off x="6540304" y="3091134"/>
            <a:ext cx="3643313" cy="928688"/>
          </a:xfrm>
          <a:prstGeom prst="roundRect">
            <a:avLst>
              <a:gd name="adj" fmla="val 16667"/>
            </a:avLst>
          </a:prstGeom>
          <a:solidFill>
            <a:srgbClr val="CC7900"/>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400"/>
              <a:buFont typeface="Arial"/>
              <a:buNone/>
            </a:pPr>
            <a:r>
              <a:rPr lang="en-US" sz="1800" b="0" i="0" u="none" strike="noStrike" cap="none">
                <a:solidFill>
                  <a:srgbClr val="FFFFFF"/>
                </a:solidFill>
                <a:latin typeface="Arial"/>
                <a:ea typeface="Arial"/>
                <a:cs typeface="Arial"/>
                <a:sym typeface="Arial"/>
              </a:rPr>
              <a:t>Thời gian hoàn vốn giản đơn (Payback)</a:t>
            </a:r>
            <a:endParaRPr sz="2200" b="0" i="0" u="none" strike="noStrike" cap="none">
              <a:solidFill>
                <a:schemeClr val="dk1"/>
              </a:solidFill>
              <a:latin typeface="Calibri"/>
              <a:ea typeface="Calibri"/>
              <a:cs typeface="Calibri"/>
              <a:sym typeface="Calibri"/>
            </a:endParaRPr>
          </a:p>
        </p:txBody>
      </p:sp>
      <p:sp>
        <p:nvSpPr>
          <p:cNvPr id="251" name="Google Shape;251;p16"/>
          <p:cNvSpPr/>
          <p:nvPr/>
        </p:nvSpPr>
        <p:spPr>
          <a:xfrm>
            <a:off x="6540304" y="4310334"/>
            <a:ext cx="3643313" cy="928688"/>
          </a:xfrm>
          <a:prstGeom prst="roundRect">
            <a:avLst>
              <a:gd name="adj" fmla="val 16667"/>
            </a:avLst>
          </a:prstGeom>
          <a:solidFill>
            <a:srgbClr val="C00000"/>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400"/>
              <a:buFont typeface="Arial"/>
              <a:buNone/>
            </a:pPr>
            <a:r>
              <a:rPr lang="en-US" sz="1800" b="0" i="0" u="none" strike="noStrike" cap="none">
                <a:solidFill>
                  <a:srgbClr val="FFFFFF"/>
                </a:solidFill>
                <a:latin typeface="Arial"/>
                <a:ea typeface="Arial"/>
                <a:cs typeface="Arial"/>
                <a:sym typeface="Arial"/>
              </a:rPr>
              <a:t>Giá trị hiện tại thuần (NPV)</a:t>
            </a:r>
            <a:endParaRPr sz="2200" b="0" i="0" u="none" strike="noStrike" cap="none">
              <a:solidFill>
                <a:schemeClr val="dk1"/>
              </a:solidFill>
              <a:latin typeface="Calibri"/>
              <a:ea typeface="Calibri"/>
              <a:cs typeface="Calibri"/>
              <a:sym typeface="Calibri"/>
            </a:endParaRPr>
          </a:p>
        </p:txBody>
      </p:sp>
      <p:sp>
        <p:nvSpPr>
          <p:cNvPr id="252" name="Google Shape;252;p16"/>
          <p:cNvSpPr/>
          <p:nvPr/>
        </p:nvSpPr>
        <p:spPr>
          <a:xfrm>
            <a:off x="6540304" y="5529534"/>
            <a:ext cx="3643313" cy="928688"/>
          </a:xfrm>
          <a:prstGeom prst="roundRect">
            <a:avLst>
              <a:gd name="adj" fmla="val 16667"/>
            </a:avLst>
          </a:prstGeom>
          <a:solidFill>
            <a:srgbClr val="073763"/>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400"/>
              <a:buFont typeface="Arial"/>
              <a:buNone/>
            </a:pPr>
            <a:r>
              <a:rPr lang="en-US" sz="1800" b="0" i="0" u="none" strike="noStrike" cap="none">
                <a:solidFill>
                  <a:srgbClr val="FFFFFF"/>
                </a:solidFill>
                <a:latin typeface="Arial"/>
                <a:ea typeface="Arial"/>
                <a:cs typeface="Arial"/>
                <a:sym typeface="Arial"/>
              </a:rPr>
              <a:t>Tỷ suất hoàn vốn nội tại </a:t>
            </a:r>
            <a:r>
              <a:rPr lang="en-US" sz="1800" b="1" i="0" u="none" strike="noStrike" cap="none">
                <a:solidFill>
                  <a:srgbClr val="FFFFFF"/>
                </a:solidFill>
                <a:latin typeface="Arial"/>
                <a:ea typeface="Arial"/>
                <a:cs typeface="Arial"/>
                <a:sym typeface="Arial"/>
              </a:rPr>
              <a:t>(IRR)</a:t>
            </a:r>
            <a:endParaRPr sz="2200" b="0" i="0" u="none" strike="noStrike" cap="none">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17"/>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CHỈ TIÊU TÀI CHÍNH</a:t>
            </a:r>
            <a:endParaRPr sz="3000" b="1" i="0" u="none" strike="noStrike" cap="none">
              <a:solidFill>
                <a:schemeClr val="lt1"/>
              </a:solidFill>
              <a:latin typeface="Arial"/>
              <a:ea typeface="Arial"/>
              <a:cs typeface="Arial"/>
              <a:sym typeface="Arial"/>
            </a:endParaRPr>
          </a:p>
        </p:txBody>
      </p:sp>
      <p:sp>
        <p:nvSpPr>
          <p:cNvPr id="258" name="Google Shape;258;p17"/>
          <p:cNvSpPr/>
          <p:nvPr/>
        </p:nvSpPr>
        <p:spPr>
          <a:xfrm>
            <a:off x="1694542" y="1942994"/>
            <a:ext cx="4071937" cy="743279"/>
          </a:xfrm>
          <a:prstGeom prst="homePlate">
            <a:avLst>
              <a:gd name="adj" fmla="val 50000"/>
            </a:avLst>
          </a:prstGeom>
          <a:solidFill>
            <a:schemeClr val="lt1"/>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73763"/>
              </a:buClr>
              <a:buSzPts val="1700"/>
              <a:buFont typeface="Arial"/>
              <a:buNone/>
            </a:pPr>
            <a:r>
              <a:rPr lang="en-US" sz="1800" b="0" i="0" u="none" strike="noStrike" cap="none">
                <a:solidFill>
                  <a:schemeClr val="dk1"/>
                </a:solidFill>
                <a:latin typeface="Arial"/>
                <a:ea typeface="Arial"/>
                <a:cs typeface="Arial"/>
                <a:sym typeface="Arial"/>
              </a:rPr>
              <a:t>Khi nào hoàn vốn?</a:t>
            </a:r>
            <a:endParaRPr sz="1900" b="0" i="0" u="none" strike="noStrike" cap="none">
              <a:solidFill>
                <a:schemeClr val="dk1"/>
              </a:solidFill>
              <a:latin typeface="Calibri"/>
              <a:ea typeface="Calibri"/>
              <a:cs typeface="Calibri"/>
              <a:sym typeface="Calibri"/>
            </a:endParaRPr>
          </a:p>
        </p:txBody>
      </p:sp>
      <p:sp>
        <p:nvSpPr>
          <p:cNvPr id="259" name="Google Shape;259;p17"/>
          <p:cNvSpPr/>
          <p:nvPr/>
        </p:nvSpPr>
        <p:spPr>
          <a:xfrm>
            <a:off x="6392740" y="1909121"/>
            <a:ext cx="3643313" cy="805219"/>
          </a:xfrm>
          <a:prstGeom prst="roundRect">
            <a:avLst>
              <a:gd name="adj" fmla="val 16667"/>
            </a:avLst>
          </a:prstGeom>
          <a:solidFill>
            <a:srgbClr val="CC7900"/>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700"/>
              <a:buFont typeface="Arial"/>
              <a:buNone/>
            </a:pPr>
            <a:r>
              <a:rPr lang="en-US" sz="1800" b="0" i="0" u="none" strike="noStrike" cap="none">
                <a:solidFill>
                  <a:srgbClr val="FFFFFF"/>
                </a:solidFill>
                <a:latin typeface="Arial"/>
                <a:ea typeface="Arial"/>
                <a:cs typeface="Arial"/>
                <a:sym typeface="Arial"/>
              </a:rPr>
              <a:t>Thời gian hoàn vốn giản đơn (Payback)</a:t>
            </a:r>
            <a:endParaRPr sz="1900" b="0" i="0" u="none" strike="noStrike" cap="none">
              <a:solidFill>
                <a:schemeClr val="dk1"/>
              </a:solidFill>
              <a:latin typeface="Calibri"/>
              <a:ea typeface="Calibri"/>
              <a:cs typeface="Calibri"/>
              <a:sym typeface="Calibri"/>
            </a:endParaRPr>
          </a:p>
        </p:txBody>
      </p:sp>
      <p:sp>
        <p:nvSpPr>
          <p:cNvPr id="260" name="Google Shape;260;p17"/>
          <p:cNvSpPr txBox="1"/>
          <p:nvPr/>
        </p:nvSpPr>
        <p:spPr>
          <a:xfrm>
            <a:off x="996821" y="2876764"/>
            <a:ext cx="9929327" cy="1514097"/>
          </a:xfrm>
          <a:prstGeom prst="rect">
            <a:avLst/>
          </a:prstGeom>
          <a:noFill/>
          <a:ln w="9525" cap="flat" cmpd="sng">
            <a:solidFill>
              <a:srgbClr val="07674D"/>
            </a:solidFill>
            <a:prstDash val="solid"/>
            <a:round/>
            <a:headEnd type="none" w="sm" len="sm"/>
            <a:tailEnd type="none" w="sm" len="sm"/>
          </a:ln>
        </p:spPr>
        <p:txBody>
          <a:bodyPr spcFirstLastPara="1" wrap="square" lIns="91425" tIns="45700" rIns="91425" bIns="45700" anchor="t" anchorCtr="0">
            <a:noAutofit/>
          </a:bodyPr>
          <a:lstStyle/>
          <a:p>
            <a:pPr marL="285750" marR="0" lvl="0" indent="-285750" algn="just" rtl="0">
              <a:lnSpc>
                <a:spcPct val="90000"/>
              </a:lnSpc>
              <a:spcBef>
                <a:spcPts val="1000"/>
              </a:spcBef>
              <a:spcAft>
                <a:spcPts val="0"/>
              </a:spcAft>
              <a:buClr>
                <a:schemeClr val="dk1"/>
              </a:buClr>
              <a:buSzPts val="1900"/>
              <a:buFont typeface="Arial"/>
              <a:buChar char="•"/>
            </a:pPr>
            <a:r>
              <a:rPr lang="en-US" sz="1800" b="0" i="0" u="none" strike="noStrike" cap="none">
                <a:solidFill>
                  <a:schemeClr val="dk1"/>
                </a:solidFill>
                <a:latin typeface="Arial"/>
                <a:ea typeface="Arial"/>
                <a:cs typeface="Arial"/>
                <a:sym typeface="Arial"/>
              </a:rPr>
              <a:t>Thời hạn hoàn vốn – độ dài thời gian cần thiết để thu nhập từ dự án có thể bù đắp hay khôi phục lại được chi phí đầu tư dự án;</a:t>
            </a:r>
            <a:endParaRPr sz="2900" b="0" i="0" u="none" strike="noStrike" cap="none">
              <a:solidFill>
                <a:schemeClr val="dk1"/>
              </a:solidFill>
              <a:latin typeface="Calibri"/>
              <a:ea typeface="Calibri"/>
              <a:cs typeface="Calibri"/>
              <a:sym typeface="Calibri"/>
            </a:endParaRPr>
          </a:p>
          <a:p>
            <a:pPr marL="285750" marR="0" lvl="0" indent="-285750" algn="just" rtl="0">
              <a:lnSpc>
                <a:spcPct val="90000"/>
              </a:lnSpc>
              <a:spcBef>
                <a:spcPts val="1000"/>
              </a:spcBef>
              <a:spcAft>
                <a:spcPts val="0"/>
              </a:spcAft>
              <a:buClr>
                <a:schemeClr val="dk1"/>
              </a:buClr>
              <a:buSzPts val="1900"/>
              <a:buFont typeface="Arial"/>
              <a:buChar char="•"/>
            </a:pPr>
            <a:r>
              <a:rPr lang="en-US" sz="1800" b="0" i="0" u="none" strike="noStrike" cap="none">
                <a:solidFill>
                  <a:schemeClr val="dk1"/>
                </a:solidFill>
                <a:latin typeface="Arial"/>
                <a:ea typeface="Arial"/>
                <a:cs typeface="Arial"/>
                <a:sym typeface="Arial"/>
              </a:rPr>
              <a:t>Thời hạn hoàn vốn giản đơn: không tính giá trị theo thời gian của tiền;</a:t>
            </a:r>
            <a:endParaRPr sz="2900" b="0" i="0" u="none" strike="noStrike" cap="none">
              <a:solidFill>
                <a:schemeClr val="dk1"/>
              </a:solidFill>
              <a:latin typeface="Calibri"/>
              <a:ea typeface="Calibri"/>
              <a:cs typeface="Calibri"/>
              <a:sym typeface="Calibri"/>
            </a:endParaRPr>
          </a:p>
          <a:p>
            <a:pPr marL="285750" marR="0" lvl="0" indent="-285750" algn="just" rtl="0">
              <a:lnSpc>
                <a:spcPct val="90000"/>
              </a:lnSpc>
              <a:spcBef>
                <a:spcPts val="1000"/>
              </a:spcBef>
              <a:spcAft>
                <a:spcPts val="0"/>
              </a:spcAft>
              <a:buClr>
                <a:srgbClr val="002060"/>
              </a:buClr>
              <a:buSzPts val="1800"/>
              <a:buFont typeface="Arial"/>
              <a:buChar char="•"/>
            </a:pPr>
            <a:r>
              <a:rPr lang="en-US" sz="1800" b="0" i="0" u="none" strike="noStrike" cap="none">
                <a:solidFill>
                  <a:schemeClr val="dk1"/>
                </a:solidFill>
                <a:latin typeface="Arial"/>
                <a:ea typeface="Arial"/>
                <a:cs typeface="Arial"/>
                <a:sym typeface="Arial"/>
              </a:rPr>
              <a:t>Thường chỉ áp dụng với các dự án có thời gian hoàn vốn ngắn (nhỏ hơn 3 năm).</a:t>
            </a:r>
            <a:r>
              <a:rPr lang="en-US" sz="1800" b="0" i="0" u="none" strike="noStrike" cap="none">
                <a:solidFill>
                  <a:srgbClr val="002060"/>
                </a:solidFill>
                <a:latin typeface="Arial"/>
                <a:ea typeface="Arial"/>
                <a:cs typeface="Arial"/>
                <a:sym typeface="Arial"/>
              </a:rPr>
              <a:t>	</a:t>
            </a:r>
            <a:r>
              <a:rPr lang="en-US" sz="1700" b="0" i="0" u="none" strike="noStrike" cap="none">
                <a:solidFill>
                  <a:srgbClr val="002060"/>
                </a:solidFill>
                <a:latin typeface="Arial"/>
                <a:ea typeface="Arial"/>
                <a:cs typeface="Arial"/>
                <a:sym typeface="Arial"/>
              </a:rPr>
              <a:t>	                        </a:t>
            </a:r>
            <a:endParaRPr sz="2800" b="0" i="0" u="none" strike="noStrike" cap="none">
              <a:solidFill>
                <a:schemeClr val="dk1"/>
              </a:solidFill>
              <a:latin typeface="Calibri"/>
              <a:ea typeface="Calibri"/>
              <a:cs typeface="Calibri"/>
              <a:sym typeface="Calibri"/>
            </a:endParaRPr>
          </a:p>
        </p:txBody>
      </p:sp>
      <p:sp>
        <p:nvSpPr>
          <p:cNvPr id="261" name="Google Shape;261;p17"/>
          <p:cNvSpPr txBox="1"/>
          <p:nvPr/>
        </p:nvSpPr>
        <p:spPr>
          <a:xfrm>
            <a:off x="2491855" y="4754507"/>
            <a:ext cx="1367100" cy="646500"/>
          </a:xfrm>
          <a:prstGeom prst="rect">
            <a:avLst/>
          </a:prstGeom>
          <a:solidFill>
            <a:srgbClr val="0B5394"/>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1400"/>
              <a:buFont typeface="Arial"/>
              <a:buNone/>
            </a:pPr>
            <a:r>
              <a:rPr lang="en-US" sz="1800" b="0" i="0" u="none" strike="noStrike" cap="none">
                <a:solidFill>
                  <a:schemeClr val="lt1"/>
                </a:solidFill>
                <a:latin typeface="Arial"/>
                <a:ea typeface="Arial"/>
                <a:cs typeface="Arial"/>
                <a:sym typeface="Arial"/>
              </a:rPr>
              <a:t>Thời gian hoàn vốn</a:t>
            </a:r>
            <a:endParaRPr sz="1800" b="0" i="0" u="none" strike="noStrike" cap="none">
              <a:solidFill>
                <a:schemeClr val="lt1"/>
              </a:solidFill>
              <a:latin typeface="Arial"/>
              <a:ea typeface="Arial"/>
              <a:cs typeface="Arial"/>
              <a:sym typeface="Arial"/>
            </a:endParaRPr>
          </a:p>
        </p:txBody>
      </p:sp>
      <p:sp>
        <p:nvSpPr>
          <p:cNvPr id="262" name="Google Shape;262;p17"/>
          <p:cNvSpPr txBox="1"/>
          <p:nvPr/>
        </p:nvSpPr>
        <p:spPr>
          <a:xfrm>
            <a:off x="4930248" y="4647388"/>
            <a:ext cx="1524000" cy="831000"/>
          </a:xfrm>
          <a:prstGeom prst="rect">
            <a:avLst/>
          </a:prstGeom>
          <a:solidFill>
            <a:srgbClr val="0B5394"/>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1400"/>
              <a:buFont typeface="Arial"/>
              <a:buNone/>
            </a:pPr>
            <a:r>
              <a:rPr lang="en-US" sz="1600" b="0" i="0" u="none" strike="noStrike" cap="none">
                <a:solidFill>
                  <a:schemeClr val="lt1"/>
                </a:solidFill>
                <a:latin typeface="Arial"/>
                <a:ea typeface="Arial"/>
                <a:cs typeface="Arial"/>
                <a:sym typeface="Arial"/>
              </a:rPr>
              <a:t>Số năm trước khi thu hồi hết vốn</a:t>
            </a:r>
            <a:endParaRPr sz="1600" b="0" i="0" u="none" strike="noStrike" cap="none">
              <a:solidFill>
                <a:schemeClr val="lt1"/>
              </a:solidFill>
              <a:latin typeface="Arial"/>
              <a:ea typeface="Arial"/>
              <a:cs typeface="Arial"/>
              <a:sym typeface="Arial"/>
            </a:endParaRPr>
          </a:p>
        </p:txBody>
      </p:sp>
      <p:sp>
        <p:nvSpPr>
          <p:cNvPr id="263" name="Google Shape;263;p17"/>
          <p:cNvSpPr txBox="1"/>
          <p:nvPr/>
        </p:nvSpPr>
        <p:spPr>
          <a:xfrm>
            <a:off x="7176301" y="4641150"/>
            <a:ext cx="2859600" cy="831000"/>
          </a:xfrm>
          <a:prstGeom prst="rect">
            <a:avLst/>
          </a:prstGeom>
          <a:solidFill>
            <a:srgbClr val="0B5394"/>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1400"/>
              <a:buFont typeface="Arial"/>
              <a:buNone/>
            </a:pPr>
            <a:r>
              <a:rPr lang="en-US" sz="1600" b="0" i="0" u="none" strike="noStrike" cap="none">
                <a:solidFill>
                  <a:schemeClr val="lt1"/>
                </a:solidFill>
                <a:latin typeface="Arial"/>
                <a:ea typeface="Arial"/>
                <a:cs typeface="Arial"/>
                <a:sym typeface="Arial"/>
              </a:rPr>
              <a:t>Chi phí còn lại chưa thu hồi</a:t>
            </a:r>
            <a:endParaRPr sz="16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400"/>
              <a:buFont typeface="Calibri"/>
              <a:buNone/>
            </a:pPr>
            <a:endParaRPr sz="16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chemeClr val="lt1"/>
              </a:buClr>
              <a:buSzPts val="1400"/>
              <a:buFont typeface="Arial"/>
              <a:buNone/>
            </a:pPr>
            <a:r>
              <a:rPr lang="en-US" sz="1600" b="0" i="0" u="none" strike="noStrike" cap="none">
                <a:solidFill>
                  <a:schemeClr val="lt1"/>
                </a:solidFill>
                <a:latin typeface="Arial"/>
                <a:ea typeface="Arial"/>
                <a:cs typeface="Arial"/>
                <a:sym typeface="Arial"/>
              </a:rPr>
              <a:t>Dòng tiền vào trong năm</a:t>
            </a:r>
            <a:endParaRPr sz="1600" b="0" i="0" u="none" strike="noStrike" cap="none">
              <a:solidFill>
                <a:schemeClr val="lt1"/>
              </a:solidFill>
              <a:latin typeface="Arial"/>
              <a:ea typeface="Arial"/>
              <a:cs typeface="Arial"/>
              <a:sym typeface="Arial"/>
            </a:endParaRPr>
          </a:p>
        </p:txBody>
      </p:sp>
      <p:sp>
        <p:nvSpPr>
          <p:cNvPr id="264" name="Google Shape;264;p17"/>
          <p:cNvSpPr txBox="1"/>
          <p:nvPr/>
        </p:nvSpPr>
        <p:spPr>
          <a:xfrm>
            <a:off x="4165997" y="4879556"/>
            <a:ext cx="457200" cy="369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a:t>
            </a:r>
            <a:endParaRPr sz="1800" b="0" i="0" u="none" strike="noStrike" cap="none">
              <a:solidFill>
                <a:schemeClr val="dk1"/>
              </a:solidFill>
              <a:latin typeface="Arial"/>
              <a:ea typeface="Arial"/>
              <a:cs typeface="Arial"/>
              <a:sym typeface="Arial"/>
            </a:endParaRPr>
          </a:p>
        </p:txBody>
      </p:sp>
      <p:sp>
        <p:nvSpPr>
          <p:cNvPr id="265" name="Google Shape;265;p17"/>
          <p:cNvSpPr txBox="1"/>
          <p:nvPr/>
        </p:nvSpPr>
        <p:spPr>
          <a:xfrm>
            <a:off x="6586670" y="4893103"/>
            <a:ext cx="457200" cy="369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18"/>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71" name="Google Shape;271;p18"/>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TÀI CHÍNH</a:t>
            </a:r>
            <a:endParaRPr sz="3000" b="1" i="0" u="none" strike="noStrike" cap="none">
              <a:solidFill>
                <a:schemeClr val="lt1"/>
              </a:solidFill>
              <a:latin typeface="Arial"/>
              <a:ea typeface="Arial"/>
              <a:cs typeface="Arial"/>
              <a:sym typeface="Arial"/>
            </a:endParaRPr>
          </a:p>
        </p:txBody>
      </p:sp>
      <p:sp>
        <p:nvSpPr>
          <p:cNvPr id="272" name="Google Shape;272;p18"/>
          <p:cNvSpPr/>
          <p:nvPr/>
        </p:nvSpPr>
        <p:spPr>
          <a:xfrm>
            <a:off x="1390389" y="1950299"/>
            <a:ext cx="4071937" cy="743279"/>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73763"/>
              </a:buClr>
              <a:buSzPts val="1600"/>
              <a:buFont typeface="Arial"/>
              <a:buNone/>
            </a:pPr>
            <a:r>
              <a:rPr lang="en-US" sz="1800" b="0" i="0" u="none" strike="noStrike" cap="none">
                <a:solidFill>
                  <a:schemeClr val="dk1"/>
                </a:solidFill>
                <a:latin typeface="Arial"/>
                <a:ea typeface="Arial"/>
                <a:cs typeface="Arial"/>
                <a:sym typeface="Arial"/>
              </a:rPr>
              <a:t>Khi nào hoàn vốn?</a:t>
            </a:r>
            <a:endParaRPr sz="1800" b="0" i="0" u="none" strike="noStrike" cap="none">
              <a:solidFill>
                <a:schemeClr val="dk1"/>
              </a:solidFill>
              <a:latin typeface="Calibri"/>
              <a:ea typeface="Calibri"/>
              <a:cs typeface="Calibri"/>
              <a:sym typeface="Calibri"/>
            </a:endParaRPr>
          </a:p>
        </p:txBody>
      </p:sp>
      <p:sp>
        <p:nvSpPr>
          <p:cNvPr id="273" name="Google Shape;273;p18"/>
          <p:cNvSpPr/>
          <p:nvPr/>
        </p:nvSpPr>
        <p:spPr>
          <a:xfrm>
            <a:off x="6580386" y="1872351"/>
            <a:ext cx="3643313" cy="805219"/>
          </a:xfrm>
          <a:prstGeom prst="roundRect">
            <a:avLst>
              <a:gd name="adj" fmla="val 16667"/>
            </a:avLst>
          </a:prstGeom>
          <a:solidFill>
            <a:srgbClr val="CC7900"/>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n-US" sz="1800" b="0" i="0" u="none" strike="noStrike" cap="none">
                <a:solidFill>
                  <a:srgbClr val="FFFFFF"/>
                </a:solidFill>
                <a:latin typeface="Arial"/>
                <a:ea typeface="Arial"/>
                <a:cs typeface="Arial"/>
                <a:sym typeface="Arial"/>
              </a:rPr>
              <a:t>Thời gian hoàn vốn giản đơn (Payback)</a:t>
            </a:r>
            <a:endParaRPr sz="1800" b="0" i="0" u="none" strike="noStrike" cap="none">
              <a:solidFill>
                <a:schemeClr val="dk1"/>
              </a:solidFill>
              <a:latin typeface="Calibri"/>
              <a:ea typeface="Calibri"/>
              <a:cs typeface="Calibri"/>
              <a:sym typeface="Calibri"/>
            </a:endParaRPr>
          </a:p>
        </p:txBody>
      </p:sp>
      <p:graphicFrame>
        <p:nvGraphicFramePr>
          <p:cNvPr id="274" name="Google Shape;274;p18"/>
          <p:cNvGraphicFramePr/>
          <p:nvPr/>
        </p:nvGraphicFramePr>
        <p:xfrm>
          <a:off x="1320814" y="3041781"/>
          <a:ext cx="3000000" cy="3000000"/>
        </p:xfrm>
        <a:graphic>
          <a:graphicData uri="http://schemas.openxmlformats.org/drawingml/2006/table">
            <a:tbl>
              <a:tblPr>
                <a:noFill/>
                <a:tableStyleId>{174A166E-CAE9-45C3-8DA6-044A9060D14E}</a:tableStyleId>
              </a:tblPr>
              <a:tblGrid>
                <a:gridCol w="716700">
                  <a:extLst>
                    <a:ext uri="{9D8B030D-6E8A-4147-A177-3AD203B41FA5}">
                      <a16:colId xmlns:a16="http://schemas.microsoft.com/office/drawing/2014/main" val="20000"/>
                    </a:ext>
                  </a:extLst>
                </a:gridCol>
                <a:gridCol w="1421300">
                  <a:extLst>
                    <a:ext uri="{9D8B030D-6E8A-4147-A177-3AD203B41FA5}">
                      <a16:colId xmlns:a16="http://schemas.microsoft.com/office/drawing/2014/main" val="20001"/>
                    </a:ext>
                  </a:extLst>
                </a:gridCol>
                <a:gridCol w="1291825">
                  <a:extLst>
                    <a:ext uri="{9D8B030D-6E8A-4147-A177-3AD203B41FA5}">
                      <a16:colId xmlns:a16="http://schemas.microsoft.com/office/drawing/2014/main" val="20002"/>
                    </a:ext>
                  </a:extLst>
                </a:gridCol>
              </a:tblGrid>
              <a:tr h="228600">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1" i="0" u="none" strike="noStrike" cap="none">
                          <a:solidFill>
                            <a:schemeClr val="dk1"/>
                          </a:solidFill>
                          <a:latin typeface="Arial"/>
                          <a:ea typeface="Arial"/>
                          <a:cs typeface="Arial"/>
                          <a:sym typeface="Arial"/>
                        </a:rPr>
                        <a:t>Dòng tiền dự án</a:t>
                      </a:r>
                      <a:endParaRPr sz="1600" b="1" i="0" u="none" strike="noStrike" cap="none">
                        <a:solidFill>
                          <a:schemeClr val="dk1"/>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0"/>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Năm</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Dự án A</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Dự án B</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500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2</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400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300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3</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300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400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4</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600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graphicFrame>
        <p:nvGraphicFramePr>
          <p:cNvPr id="275" name="Google Shape;275;p18"/>
          <p:cNvGraphicFramePr/>
          <p:nvPr/>
        </p:nvGraphicFramePr>
        <p:xfrm>
          <a:off x="4940479" y="3207983"/>
          <a:ext cx="3000000" cy="3000000"/>
        </p:xfrm>
        <a:graphic>
          <a:graphicData uri="http://schemas.openxmlformats.org/drawingml/2006/table">
            <a:tbl>
              <a:tblPr>
                <a:noFill/>
                <a:tableStyleId>{174A166E-CAE9-45C3-8DA6-044A9060D14E}</a:tableStyleId>
              </a:tblPr>
              <a:tblGrid>
                <a:gridCol w="2024675">
                  <a:extLst>
                    <a:ext uri="{9D8B030D-6E8A-4147-A177-3AD203B41FA5}">
                      <a16:colId xmlns:a16="http://schemas.microsoft.com/office/drawing/2014/main" val="20000"/>
                    </a:ext>
                  </a:extLst>
                </a:gridCol>
                <a:gridCol w="783750">
                  <a:extLst>
                    <a:ext uri="{9D8B030D-6E8A-4147-A177-3AD203B41FA5}">
                      <a16:colId xmlns:a16="http://schemas.microsoft.com/office/drawing/2014/main" val="20001"/>
                    </a:ext>
                  </a:extLst>
                </a:gridCol>
                <a:gridCol w="783750">
                  <a:extLst>
                    <a:ext uri="{9D8B030D-6E8A-4147-A177-3AD203B41FA5}">
                      <a16:colId xmlns:a16="http://schemas.microsoft.com/office/drawing/2014/main" val="20002"/>
                    </a:ext>
                  </a:extLst>
                </a:gridCol>
                <a:gridCol w="718450">
                  <a:extLst>
                    <a:ext uri="{9D8B030D-6E8A-4147-A177-3AD203B41FA5}">
                      <a16:colId xmlns:a16="http://schemas.microsoft.com/office/drawing/2014/main" val="20003"/>
                    </a:ext>
                  </a:extLst>
                </a:gridCol>
                <a:gridCol w="783750">
                  <a:extLst>
                    <a:ext uri="{9D8B030D-6E8A-4147-A177-3AD203B41FA5}">
                      <a16:colId xmlns:a16="http://schemas.microsoft.com/office/drawing/2014/main" val="20004"/>
                    </a:ext>
                  </a:extLst>
                </a:gridCol>
                <a:gridCol w="718450">
                  <a:extLst>
                    <a:ext uri="{9D8B030D-6E8A-4147-A177-3AD203B41FA5}">
                      <a16:colId xmlns:a16="http://schemas.microsoft.com/office/drawing/2014/main" val="20005"/>
                    </a:ext>
                  </a:extLst>
                </a:gridCol>
                <a:gridCol w="668050">
                  <a:extLst>
                    <a:ext uri="{9D8B030D-6E8A-4147-A177-3AD203B41FA5}">
                      <a16:colId xmlns:a16="http://schemas.microsoft.com/office/drawing/2014/main" val="20006"/>
                    </a:ext>
                  </a:extLst>
                </a:gridCol>
              </a:tblGrid>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1" i="0" u="none" strike="noStrike" cap="none">
                          <a:solidFill>
                            <a:schemeClr val="dk1"/>
                          </a:solidFill>
                          <a:latin typeface="Arial"/>
                          <a:ea typeface="Arial"/>
                          <a:cs typeface="Arial"/>
                          <a:sym typeface="Arial"/>
                        </a:rPr>
                        <a:t>Dự án A</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Năm</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Dòng tiền</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chemeClr val="dk1"/>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500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400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300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Dòng tiền tích luỹ</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chemeClr val="dk1"/>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-500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200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300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1" i="0" u="none" strike="noStrike" cap="none">
                          <a:solidFill>
                            <a:schemeClr val="dk1"/>
                          </a:solidFill>
                          <a:latin typeface="Arial"/>
                          <a:ea typeface="Arial"/>
                          <a:cs typeface="Arial"/>
                          <a:sym typeface="Arial"/>
                        </a:rPr>
                        <a:t>Dự án B</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chemeClr val="dk1"/>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chemeClr val="dk1"/>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chemeClr val="dk1"/>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chemeClr val="dk1"/>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chemeClr val="dk1"/>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Năm</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Dòng tiền</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chemeClr val="dk1"/>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300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400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600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Dòng tiền tích luỹ</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-900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-600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-200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400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276" name="Google Shape;276;p18"/>
          <p:cNvSpPr/>
          <p:nvPr/>
        </p:nvSpPr>
        <p:spPr>
          <a:xfrm>
            <a:off x="4940479" y="2897146"/>
            <a:ext cx="6470041" cy="28927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73763"/>
              </a:buClr>
              <a:buSzPts val="1600"/>
              <a:buFont typeface="Arial"/>
              <a:buNone/>
            </a:pPr>
            <a:r>
              <a:rPr lang="en-US" sz="1600" b="0" i="1" u="none" strike="noStrike" cap="none">
                <a:solidFill>
                  <a:schemeClr val="dk1"/>
                </a:solidFill>
                <a:latin typeface="Arial"/>
                <a:ea typeface="Arial"/>
                <a:cs typeface="Arial"/>
                <a:sym typeface="Arial"/>
              </a:rPr>
              <a:t>Cho 2 dự án A và B có dòng tiền được cho trong bảng dưới đây: </a:t>
            </a:r>
            <a:endParaRPr sz="1600" b="0" i="1" u="none" strike="noStrike" cap="none">
              <a:solidFill>
                <a:schemeClr val="dk1"/>
              </a:solidFill>
              <a:latin typeface="Arial"/>
              <a:ea typeface="Arial"/>
              <a:cs typeface="Arial"/>
              <a:sym typeface="Arial"/>
            </a:endParaRPr>
          </a:p>
        </p:txBody>
      </p:sp>
      <p:sp>
        <p:nvSpPr>
          <p:cNvPr id="277" name="Google Shape;277;p18"/>
          <p:cNvSpPr txBox="1"/>
          <p:nvPr/>
        </p:nvSpPr>
        <p:spPr>
          <a:xfrm>
            <a:off x="4910004" y="5911470"/>
            <a:ext cx="6530990" cy="646113"/>
          </a:xfrm>
          <a:prstGeom prst="rect">
            <a:avLst/>
          </a:prstGeom>
          <a:solidFill>
            <a:schemeClr val="lt1"/>
          </a:solidFill>
          <a:ln>
            <a:noFill/>
          </a:ln>
        </p:spPr>
        <p:txBody>
          <a:bodyPr spcFirstLastPara="1" wrap="square" lIns="91425" tIns="45700" rIns="91425" bIns="45700" anchor="t" anchorCtr="0">
            <a:noAutofit/>
          </a:bodyPr>
          <a:lstStyle/>
          <a:p>
            <a:pPr marL="457200" marR="0" lvl="0" indent="-228600" algn="r" rtl="0">
              <a:lnSpc>
                <a:spcPct val="80000"/>
              </a:lnSpc>
              <a:spcBef>
                <a:spcPts val="1000"/>
              </a:spcBef>
              <a:spcAft>
                <a:spcPts val="0"/>
              </a:spcAft>
              <a:buClr>
                <a:schemeClr val="dk1"/>
              </a:buClr>
              <a:buSzPts val="1800"/>
              <a:buFont typeface="Arial"/>
              <a:buNone/>
            </a:pPr>
            <a:r>
              <a:rPr lang="en-US" sz="1600" b="1" i="1" u="none" strike="noStrike" cap="none">
                <a:solidFill>
                  <a:schemeClr val="dk1"/>
                </a:solidFill>
                <a:latin typeface="Arial"/>
                <a:ea typeface="Arial"/>
                <a:cs typeface="Arial"/>
                <a:sym typeface="Arial"/>
              </a:rPr>
              <a:t>Thời hạn hoàn vốn A = 2.0 + 100/300 = 2,33 năm</a:t>
            </a:r>
            <a:endParaRPr sz="1600" b="1" i="1" u="none" strike="noStrike" cap="none">
              <a:solidFill>
                <a:schemeClr val="dk1"/>
              </a:solidFill>
              <a:latin typeface="Arial"/>
              <a:ea typeface="Arial"/>
              <a:cs typeface="Arial"/>
              <a:sym typeface="Arial"/>
            </a:endParaRPr>
          </a:p>
          <a:p>
            <a:pPr marL="457200" marR="0" lvl="0" indent="-228600" algn="r" rtl="0">
              <a:lnSpc>
                <a:spcPct val="80000"/>
              </a:lnSpc>
              <a:spcBef>
                <a:spcPts val="1000"/>
              </a:spcBef>
              <a:spcAft>
                <a:spcPts val="0"/>
              </a:spcAft>
              <a:buClr>
                <a:schemeClr val="dk1"/>
              </a:buClr>
              <a:buSzPts val="1800"/>
              <a:buFont typeface="Arial"/>
              <a:buNone/>
            </a:pPr>
            <a:r>
              <a:rPr lang="en-US" sz="1600" b="1" i="1" u="none" strike="noStrike" cap="none">
                <a:solidFill>
                  <a:schemeClr val="dk1"/>
                </a:solidFill>
                <a:latin typeface="Arial"/>
                <a:ea typeface="Arial"/>
                <a:cs typeface="Arial"/>
                <a:sym typeface="Arial"/>
              </a:rPr>
              <a:t>Thời hạn hoàn vốn B = 3.0 + 200/600 = 3,33 năm</a:t>
            </a:r>
            <a:endParaRPr sz="1600" b="1" i="1" u="none" strike="noStrike" cap="non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19"/>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83" name="Google Shape;283;p19"/>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CHỈ TIÊU TÀI CHÍNH</a:t>
            </a:r>
            <a:endParaRPr sz="3000" b="1" i="0" u="none" strike="noStrike" cap="none">
              <a:solidFill>
                <a:schemeClr val="lt1"/>
              </a:solidFill>
              <a:latin typeface="Arial"/>
              <a:ea typeface="Arial"/>
              <a:cs typeface="Arial"/>
              <a:sym typeface="Arial"/>
            </a:endParaRPr>
          </a:p>
        </p:txBody>
      </p:sp>
      <p:sp>
        <p:nvSpPr>
          <p:cNvPr id="284" name="Google Shape;284;p19"/>
          <p:cNvSpPr/>
          <p:nvPr/>
        </p:nvSpPr>
        <p:spPr>
          <a:xfrm>
            <a:off x="2033200" y="1899472"/>
            <a:ext cx="4071937" cy="612458"/>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800" b="0" i="0" u="none" strike="noStrike" cap="none">
                <a:solidFill>
                  <a:schemeClr val="dk1"/>
                </a:solidFill>
                <a:latin typeface="Arial"/>
                <a:ea typeface="Arial"/>
                <a:cs typeface="Arial"/>
                <a:sym typeface="Arial"/>
              </a:rPr>
              <a:t>Tổng giá trị mang lại?</a:t>
            </a:r>
            <a:endParaRPr sz="1800" b="0" i="0" u="none" strike="noStrike" cap="none">
              <a:solidFill>
                <a:schemeClr val="dk1"/>
              </a:solidFill>
              <a:latin typeface="Arial"/>
              <a:ea typeface="Arial"/>
              <a:cs typeface="Arial"/>
              <a:sym typeface="Arial"/>
            </a:endParaRPr>
          </a:p>
        </p:txBody>
      </p:sp>
      <p:sp>
        <p:nvSpPr>
          <p:cNvPr id="285" name="Google Shape;285;p19"/>
          <p:cNvSpPr/>
          <p:nvPr/>
        </p:nvSpPr>
        <p:spPr>
          <a:xfrm>
            <a:off x="6619115" y="1853453"/>
            <a:ext cx="3643313" cy="663496"/>
          </a:xfrm>
          <a:prstGeom prst="roundRect">
            <a:avLst>
              <a:gd name="adj" fmla="val 16667"/>
            </a:avLst>
          </a:prstGeom>
          <a:solidFill>
            <a:srgbClr val="C00000"/>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400"/>
              <a:buFont typeface="Arial"/>
              <a:buNone/>
            </a:pPr>
            <a:r>
              <a:rPr lang="en-US" sz="1800" b="0" i="0" u="none" strike="noStrike" cap="none">
                <a:solidFill>
                  <a:srgbClr val="FFFFFF"/>
                </a:solidFill>
                <a:latin typeface="Arial"/>
                <a:ea typeface="Arial"/>
                <a:cs typeface="Arial"/>
                <a:sym typeface="Arial"/>
              </a:rPr>
              <a:t>Giá trị hiện tại thuần (NPV)</a:t>
            </a:r>
            <a:endParaRPr sz="1800" b="0" i="0" u="none" strike="noStrike" cap="none">
              <a:solidFill>
                <a:schemeClr val="dk1"/>
              </a:solidFill>
              <a:latin typeface="Arial"/>
              <a:ea typeface="Arial"/>
              <a:cs typeface="Arial"/>
              <a:sym typeface="Arial"/>
            </a:endParaRPr>
          </a:p>
        </p:txBody>
      </p:sp>
      <p:sp>
        <p:nvSpPr>
          <p:cNvPr id="286" name="Google Shape;286;p19"/>
          <p:cNvSpPr txBox="1"/>
          <p:nvPr/>
        </p:nvSpPr>
        <p:spPr>
          <a:xfrm>
            <a:off x="7974105" y="2751441"/>
            <a:ext cx="2857500" cy="16430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50000"/>
              </a:lnSpc>
              <a:spcBef>
                <a:spcPts val="0"/>
              </a:spcBef>
              <a:spcAft>
                <a:spcPts val="0"/>
              </a:spcAft>
              <a:buClr>
                <a:schemeClr val="lt2"/>
              </a:buClr>
              <a:buSzPts val="1122"/>
              <a:buFont typeface="Arial"/>
              <a:buNone/>
            </a:pPr>
            <a:r>
              <a:rPr lang="en-US" sz="1600" b="1" i="0" u="none" strike="noStrike" cap="none">
                <a:solidFill>
                  <a:srgbClr val="00B050"/>
                </a:solidFill>
                <a:latin typeface="Arial"/>
                <a:ea typeface="Arial"/>
                <a:cs typeface="Arial"/>
                <a:sym typeface="Arial"/>
              </a:rPr>
              <a:t>B</a:t>
            </a:r>
            <a:r>
              <a:rPr lang="en-US" sz="1600" b="1" i="0" u="none" strike="noStrike" cap="none" baseline="-25000">
                <a:solidFill>
                  <a:srgbClr val="00B050"/>
                </a:solidFill>
                <a:latin typeface="Arial"/>
                <a:ea typeface="Arial"/>
                <a:cs typeface="Arial"/>
                <a:sym typeface="Arial"/>
              </a:rPr>
              <a:t>t</a:t>
            </a:r>
            <a:r>
              <a:rPr lang="en-US" sz="1600" b="0" i="0" u="none" strike="noStrike" cap="none">
                <a:solidFill>
                  <a:srgbClr val="00B050"/>
                </a:solidFill>
                <a:latin typeface="Arial"/>
                <a:ea typeface="Arial"/>
                <a:cs typeface="Arial"/>
                <a:sym typeface="Arial"/>
              </a:rPr>
              <a:t>: </a:t>
            </a:r>
            <a:r>
              <a:rPr lang="en-US" sz="1600" b="0" i="0" u="none" strike="noStrike" cap="none">
                <a:solidFill>
                  <a:schemeClr val="dk1"/>
                </a:solidFill>
                <a:latin typeface="Arial"/>
                <a:ea typeface="Arial"/>
                <a:cs typeface="Arial"/>
                <a:sym typeface="Arial"/>
              </a:rPr>
              <a:t>Lợi ích hằng năm</a:t>
            </a:r>
            <a:endParaRPr sz="1600" b="0" i="0" u="none" strike="noStrike" cap="none">
              <a:solidFill>
                <a:schemeClr val="dk1"/>
              </a:solidFill>
              <a:latin typeface="Arial"/>
              <a:ea typeface="Arial"/>
              <a:cs typeface="Arial"/>
              <a:sym typeface="Arial"/>
            </a:endParaRPr>
          </a:p>
          <a:p>
            <a:pPr marL="342900" marR="0" lvl="0" indent="-342900" algn="l" rtl="0">
              <a:lnSpc>
                <a:spcPct val="150000"/>
              </a:lnSpc>
              <a:spcBef>
                <a:spcPts val="340"/>
              </a:spcBef>
              <a:spcAft>
                <a:spcPts val="0"/>
              </a:spcAft>
              <a:buClr>
                <a:schemeClr val="lt2"/>
              </a:buClr>
              <a:buSzPts val="1122"/>
              <a:buFont typeface="Arial"/>
              <a:buNone/>
            </a:pPr>
            <a:r>
              <a:rPr lang="en-US" sz="1600" b="1" i="0" u="none" strike="noStrike" cap="none">
                <a:solidFill>
                  <a:srgbClr val="FF0000"/>
                </a:solidFill>
                <a:latin typeface="Arial"/>
                <a:ea typeface="Arial"/>
                <a:cs typeface="Arial"/>
                <a:sym typeface="Arial"/>
              </a:rPr>
              <a:t>C</a:t>
            </a:r>
            <a:r>
              <a:rPr lang="en-US" sz="1600" b="1" i="0" u="none" strike="noStrike" cap="none" baseline="-25000">
                <a:solidFill>
                  <a:srgbClr val="FF0000"/>
                </a:solidFill>
                <a:latin typeface="Arial"/>
                <a:ea typeface="Arial"/>
                <a:cs typeface="Arial"/>
                <a:sym typeface="Arial"/>
              </a:rPr>
              <a:t>t</a:t>
            </a:r>
            <a:r>
              <a:rPr lang="en-US" sz="1600" b="0" i="0" u="none" strike="noStrike" cap="none">
                <a:solidFill>
                  <a:srgbClr val="FF0000"/>
                </a:solidFill>
                <a:latin typeface="Arial"/>
                <a:ea typeface="Arial"/>
                <a:cs typeface="Arial"/>
                <a:sym typeface="Arial"/>
              </a:rPr>
              <a:t>: </a:t>
            </a:r>
            <a:r>
              <a:rPr lang="en-US" sz="1600" b="0" i="0" u="none" strike="noStrike" cap="none">
                <a:solidFill>
                  <a:schemeClr val="dk1"/>
                </a:solidFill>
                <a:latin typeface="Arial"/>
                <a:ea typeface="Arial"/>
                <a:cs typeface="Arial"/>
                <a:sym typeface="Arial"/>
              </a:rPr>
              <a:t>Chi phí hằng năm</a:t>
            </a:r>
            <a:endParaRPr sz="1600" b="0" i="0" u="none" strike="noStrike" cap="none">
              <a:solidFill>
                <a:schemeClr val="dk1"/>
              </a:solidFill>
              <a:latin typeface="Arial"/>
              <a:ea typeface="Arial"/>
              <a:cs typeface="Arial"/>
              <a:sym typeface="Arial"/>
            </a:endParaRPr>
          </a:p>
          <a:p>
            <a:pPr marL="342900" marR="0" lvl="0" indent="-342900" algn="l" rtl="0">
              <a:lnSpc>
                <a:spcPct val="150000"/>
              </a:lnSpc>
              <a:spcBef>
                <a:spcPts val="340"/>
              </a:spcBef>
              <a:spcAft>
                <a:spcPts val="0"/>
              </a:spcAft>
              <a:buClr>
                <a:schemeClr val="lt2"/>
              </a:buClr>
              <a:buSzPts val="1122"/>
              <a:buFont typeface="Arial"/>
              <a:buNone/>
            </a:pPr>
            <a:r>
              <a:rPr lang="en-US" sz="1600" b="1" i="1" u="none" strike="noStrike" cap="none">
                <a:solidFill>
                  <a:srgbClr val="073763"/>
                </a:solidFill>
                <a:latin typeface="Arial"/>
                <a:ea typeface="Arial"/>
                <a:cs typeface="Arial"/>
                <a:sym typeface="Arial"/>
              </a:rPr>
              <a:t>i</a:t>
            </a:r>
            <a:r>
              <a:rPr lang="en-US" sz="1600" b="1" i="0" u="none" strike="noStrike" cap="none">
                <a:solidFill>
                  <a:srgbClr val="073763"/>
                </a:solidFill>
                <a:latin typeface="Arial"/>
                <a:ea typeface="Arial"/>
                <a:cs typeface="Arial"/>
                <a:sym typeface="Arial"/>
              </a:rPr>
              <a:t> </a:t>
            </a:r>
            <a:r>
              <a:rPr lang="en-US" sz="1600" b="0" i="0" u="none" strike="noStrike" cap="none">
                <a:solidFill>
                  <a:srgbClr val="073763"/>
                </a:solidFill>
                <a:latin typeface="Arial"/>
                <a:ea typeface="Arial"/>
                <a:cs typeface="Arial"/>
                <a:sym typeface="Arial"/>
              </a:rPr>
              <a:t>: </a:t>
            </a:r>
            <a:r>
              <a:rPr lang="en-US" sz="1600" b="0" i="0" u="none" strike="noStrike" cap="none">
                <a:solidFill>
                  <a:schemeClr val="dk1"/>
                </a:solidFill>
                <a:latin typeface="Arial"/>
                <a:ea typeface="Arial"/>
                <a:cs typeface="Arial"/>
                <a:sym typeface="Arial"/>
              </a:rPr>
              <a:t>Tỷ suất chiết khấu</a:t>
            </a:r>
            <a:r>
              <a:rPr lang="en-US" sz="1600" b="0" i="0" u="none" strike="noStrike" cap="none">
                <a:solidFill>
                  <a:srgbClr val="073763"/>
                </a:solidFill>
                <a:latin typeface="Arial"/>
                <a:ea typeface="Arial"/>
                <a:cs typeface="Arial"/>
                <a:sym typeface="Arial"/>
              </a:rPr>
              <a:t> </a:t>
            </a:r>
            <a:endParaRPr sz="1600" b="0" i="0" u="none" strike="noStrike" cap="none">
              <a:solidFill>
                <a:schemeClr val="dk1"/>
              </a:solidFill>
              <a:latin typeface="Arial"/>
              <a:ea typeface="Arial"/>
              <a:cs typeface="Arial"/>
              <a:sym typeface="Arial"/>
            </a:endParaRPr>
          </a:p>
          <a:p>
            <a:pPr marL="342900" marR="0" lvl="0" indent="-342900" algn="l" rtl="0">
              <a:lnSpc>
                <a:spcPct val="150000"/>
              </a:lnSpc>
              <a:spcBef>
                <a:spcPts val="340"/>
              </a:spcBef>
              <a:spcAft>
                <a:spcPts val="0"/>
              </a:spcAft>
              <a:buClr>
                <a:schemeClr val="lt2"/>
              </a:buClr>
              <a:buSzPts val="1122"/>
              <a:buFont typeface="Arial"/>
              <a:buNone/>
            </a:pPr>
            <a:endParaRPr sz="1400" b="0" i="0" u="none" strike="noStrike" cap="none">
              <a:solidFill>
                <a:srgbClr val="073763"/>
              </a:solidFill>
              <a:latin typeface="Arial"/>
              <a:ea typeface="Arial"/>
              <a:cs typeface="Arial"/>
              <a:sym typeface="Arial"/>
            </a:endParaRPr>
          </a:p>
        </p:txBody>
      </p:sp>
      <p:grpSp>
        <p:nvGrpSpPr>
          <p:cNvPr id="287" name="Google Shape;287;p19"/>
          <p:cNvGrpSpPr/>
          <p:nvPr/>
        </p:nvGrpSpPr>
        <p:grpSpPr>
          <a:xfrm>
            <a:off x="1079113" y="2733009"/>
            <a:ext cx="6499425" cy="1700532"/>
            <a:chOff x="304796" y="976314"/>
            <a:chExt cx="5592516" cy="2071690"/>
          </a:xfrm>
        </p:grpSpPr>
        <p:grpSp>
          <p:nvGrpSpPr>
            <p:cNvPr id="288" name="Google Shape;288;p19"/>
            <p:cNvGrpSpPr/>
            <p:nvPr/>
          </p:nvGrpSpPr>
          <p:grpSpPr>
            <a:xfrm>
              <a:off x="304796" y="976314"/>
              <a:ext cx="5592516" cy="2071690"/>
              <a:chOff x="357154" y="1357298"/>
              <a:chExt cx="5540879" cy="2071756"/>
            </a:xfrm>
          </p:grpSpPr>
          <p:grpSp>
            <p:nvGrpSpPr>
              <p:cNvPr id="289" name="Google Shape;289;p19"/>
              <p:cNvGrpSpPr/>
              <p:nvPr/>
            </p:nvGrpSpPr>
            <p:grpSpPr>
              <a:xfrm>
                <a:off x="357154" y="1643060"/>
                <a:ext cx="5286606" cy="1785994"/>
                <a:chOff x="2732880" y="2486032"/>
                <a:chExt cx="3687107" cy="1671989"/>
              </a:xfrm>
            </p:grpSpPr>
            <p:cxnSp>
              <p:nvCxnSpPr>
                <p:cNvPr id="290" name="Google Shape;290;p19"/>
                <p:cNvCxnSpPr/>
                <p:nvPr/>
              </p:nvCxnSpPr>
              <p:spPr>
                <a:xfrm>
                  <a:off x="2742660" y="3065656"/>
                  <a:ext cx="1839749" cy="0"/>
                </a:xfrm>
                <a:prstGeom prst="straightConnector1">
                  <a:avLst/>
                </a:prstGeom>
                <a:noFill/>
                <a:ln w="25400" cap="flat" cmpd="sng">
                  <a:solidFill>
                    <a:srgbClr val="003399"/>
                  </a:solidFill>
                  <a:prstDash val="solid"/>
                  <a:round/>
                  <a:headEnd type="none" w="sm" len="sm"/>
                  <a:tailEnd type="none" w="sm" len="sm"/>
                </a:ln>
              </p:spPr>
            </p:cxnSp>
            <p:cxnSp>
              <p:nvCxnSpPr>
                <p:cNvPr id="291" name="Google Shape;291;p19"/>
                <p:cNvCxnSpPr/>
                <p:nvPr/>
              </p:nvCxnSpPr>
              <p:spPr>
                <a:xfrm>
                  <a:off x="5790798" y="3056738"/>
                  <a:ext cx="629188" cy="0"/>
                </a:xfrm>
                <a:prstGeom prst="straightConnector1">
                  <a:avLst/>
                </a:prstGeom>
                <a:noFill/>
                <a:ln w="25400" cap="flat" cmpd="sng">
                  <a:solidFill>
                    <a:srgbClr val="003399"/>
                  </a:solidFill>
                  <a:prstDash val="solid"/>
                  <a:round/>
                  <a:headEnd type="none" w="sm" len="sm"/>
                  <a:tailEnd type="none" w="sm" len="sm"/>
                </a:ln>
              </p:spPr>
            </p:cxnSp>
            <p:cxnSp>
              <p:nvCxnSpPr>
                <p:cNvPr id="292" name="Google Shape;292;p19"/>
                <p:cNvCxnSpPr/>
                <p:nvPr/>
              </p:nvCxnSpPr>
              <p:spPr>
                <a:xfrm rot="5400000">
                  <a:off x="2185754" y="3609809"/>
                  <a:ext cx="1095338" cy="1087"/>
                </a:xfrm>
                <a:prstGeom prst="straightConnector1">
                  <a:avLst/>
                </a:prstGeom>
                <a:noFill/>
                <a:ln w="25400" cap="flat" cmpd="sng">
                  <a:solidFill>
                    <a:srgbClr val="FF0000"/>
                  </a:solidFill>
                  <a:prstDash val="solid"/>
                  <a:round/>
                  <a:headEnd type="none" w="sm" len="sm"/>
                  <a:tailEnd type="stealth" w="med" len="med"/>
                </a:ln>
              </p:spPr>
            </p:cxnSp>
            <p:cxnSp>
              <p:nvCxnSpPr>
                <p:cNvPr id="293" name="Google Shape;293;p19"/>
                <p:cNvCxnSpPr/>
                <p:nvPr/>
              </p:nvCxnSpPr>
              <p:spPr>
                <a:xfrm rot="4860000">
                  <a:off x="3179760" y="3208379"/>
                  <a:ext cx="297242" cy="32600"/>
                </a:xfrm>
                <a:prstGeom prst="straightConnector1">
                  <a:avLst/>
                </a:prstGeom>
                <a:noFill/>
                <a:ln w="25400" cap="flat" cmpd="sng">
                  <a:solidFill>
                    <a:srgbClr val="FF0000"/>
                  </a:solidFill>
                  <a:prstDash val="solid"/>
                  <a:round/>
                  <a:headEnd type="none" w="sm" len="sm"/>
                  <a:tailEnd type="stealth" w="med" len="med"/>
                </a:ln>
              </p:spPr>
            </p:cxnSp>
            <p:cxnSp>
              <p:nvCxnSpPr>
                <p:cNvPr id="294" name="Google Shape;294;p19"/>
                <p:cNvCxnSpPr/>
                <p:nvPr/>
              </p:nvCxnSpPr>
              <p:spPr>
                <a:xfrm rot="-5400000">
                  <a:off x="3056956" y="2771585"/>
                  <a:ext cx="572191" cy="1086"/>
                </a:xfrm>
                <a:prstGeom prst="straightConnector1">
                  <a:avLst/>
                </a:prstGeom>
                <a:noFill/>
                <a:ln w="25400" cap="flat" cmpd="sng">
                  <a:solidFill>
                    <a:srgbClr val="008000"/>
                  </a:solidFill>
                  <a:prstDash val="solid"/>
                  <a:round/>
                  <a:headEnd type="none" w="sm" len="sm"/>
                  <a:tailEnd type="stealth" w="med" len="med"/>
                </a:ln>
              </p:spPr>
            </p:cxnSp>
            <p:cxnSp>
              <p:nvCxnSpPr>
                <p:cNvPr id="295" name="Google Shape;295;p19"/>
                <p:cNvCxnSpPr/>
                <p:nvPr/>
              </p:nvCxnSpPr>
              <p:spPr>
                <a:xfrm rot="-5400000">
                  <a:off x="3685600"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296" name="Google Shape;296;p19"/>
                <p:cNvCxnSpPr/>
                <p:nvPr/>
              </p:nvCxnSpPr>
              <p:spPr>
                <a:xfrm rot="-5400000">
                  <a:off x="4285448"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297" name="Google Shape;297;p19"/>
                <p:cNvCxnSpPr/>
                <p:nvPr/>
              </p:nvCxnSpPr>
              <p:spPr>
                <a:xfrm rot="-5400000">
                  <a:off x="5514483"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298" name="Google Shape;298;p19"/>
                <p:cNvCxnSpPr/>
                <p:nvPr/>
              </p:nvCxnSpPr>
              <p:spPr>
                <a:xfrm rot="-5400000">
                  <a:off x="6114331"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299" name="Google Shape;299;p19"/>
                <p:cNvCxnSpPr/>
                <p:nvPr/>
              </p:nvCxnSpPr>
              <p:spPr>
                <a:xfrm rot="10800000" flipH="1">
                  <a:off x="4582410" y="3056738"/>
                  <a:ext cx="1208389" cy="8917"/>
                </a:xfrm>
                <a:prstGeom prst="straightConnector1">
                  <a:avLst/>
                </a:prstGeom>
                <a:noFill/>
                <a:ln w="25400" cap="flat" cmpd="sng">
                  <a:solidFill>
                    <a:srgbClr val="003399"/>
                  </a:solidFill>
                  <a:prstDash val="dash"/>
                  <a:round/>
                  <a:headEnd type="none" w="sm" len="sm"/>
                  <a:tailEnd type="none" w="sm" len="sm"/>
                </a:ln>
              </p:spPr>
            </p:cxnSp>
          </p:grpSp>
          <p:sp>
            <p:nvSpPr>
              <p:cNvPr id="300" name="Google Shape;300;p19"/>
              <p:cNvSpPr txBox="1"/>
              <p:nvPr/>
            </p:nvSpPr>
            <p:spPr>
              <a:xfrm>
                <a:off x="357158" y="2438420"/>
                <a:ext cx="307245" cy="3749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FF0000"/>
                    </a:solidFill>
                    <a:latin typeface="Arial"/>
                    <a:ea typeface="Arial"/>
                    <a:cs typeface="Arial"/>
                    <a:sym typeface="Arial"/>
                  </a:rPr>
                  <a:t>C</a:t>
                </a:r>
                <a:r>
                  <a:rPr lang="en-US" sz="1400" b="1" i="0" u="none" strike="noStrike" cap="none" baseline="-25000">
                    <a:solidFill>
                      <a:srgbClr val="FF0000"/>
                    </a:solidFill>
                    <a:latin typeface="Arial"/>
                    <a:ea typeface="Arial"/>
                    <a:cs typeface="Arial"/>
                    <a:sym typeface="Arial"/>
                  </a:rPr>
                  <a:t>t</a:t>
                </a:r>
                <a:endParaRPr sz="1400" b="0" i="0" u="none" strike="noStrike" cap="none">
                  <a:solidFill>
                    <a:schemeClr val="dk1"/>
                  </a:solidFill>
                  <a:latin typeface="Arial"/>
                  <a:ea typeface="Arial"/>
                  <a:cs typeface="Arial"/>
                  <a:sym typeface="Arial"/>
                </a:endParaRPr>
              </a:p>
            </p:txBody>
          </p:sp>
          <p:sp>
            <p:nvSpPr>
              <p:cNvPr id="301" name="Google Shape;301;p19"/>
              <p:cNvSpPr txBox="1"/>
              <p:nvPr/>
            </p:nvSpPr>
            <p:spPr>
              <a:xfrm>
                <a:off x="642910" y="1357298"/>
                <a:ext cx="307245" cy="3749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8000"/>
                    </a:solidFill>
                    <a:latin typeface="Arial"/>
                    <a:ea typeface="Arial"/>
                    <a:cs typeface="Arial"/>
                    <a:sym typeface="Arial"/>
                  </a:rPr>
                  <a:t>B</a:t>
                </a:r>
                <a:r>
                  <a:rPr lang="en-US" sz="1400" b="1" i="0" u="none" strike="noStrike" cap="none" baseline="-25000">
                    <a:solidFill>
                      <a:srgbClr val="008000"/>
                    </a:solidFill>
                    <a:latin typeface="Arial"/>
                    <a:ea typeface="Arial"/>
                    <a:cs typeface="Arial"/>
                    <a:sym typeface="Arial"/>
                  </a:rPr>
                  <a:t>t</a:t>
                </a:r>
                <a:endParaRPr sz="1400" b="0" i="0" u="none" strike="noStrike" cap="none">
                  <a:solidFill>
                    <a:schemeClr val="dk1"/>
                  </a:solidFill>
                  <a:latin typeface="Arial"/>
                  <a:ea typeface="Arial"/>
                  <a:cs typeface="Arial"/>
                  <a:sym typeface="Arial"/>
                </a:endParaRPr>
              </a:p>
            </p:txBody>
          </p:sp>
          <p:sp>
            <p:nvSpPr>
              <p:cNvPr id="302" name="Google Shape;302;p19"/>
              <p:cNvSpPr txBox="1"/>
              <p:nvPr/>
            </p:nvSpPr>
            <p:spPr>
              <a:xfrm>
                <a:off x="1185386" y="1915421"/>
                <a:ext cx="246129" cy="3749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3399"/>
                    </a:solidFill>
                    <a:latin typeface="Arial"/>
                    <a:ea typeface="Arial"/>
                    <a:cs typeface="Arial"/>
                    <a:sym typeface="Arial"/>
                  </a:rPr>
                  <a:t>1</a:t>
                </a:r>
                <a:endParaRPr sz="1400" b="1" i="0" u="none" strike="noStrike" cap="none" baseline="-25000">
                  <a:solidFill>
                    <a:srgbClr val="003399"/>
                  </a:solidFill>
                  <a:latin typeface="Arial"/>
                  <a:ea typeface="Arial"/>
                  <a:cs typeface="Arial"/>
                  <a:sym typeface="Arial"/>
                </a:endParaRPr>
              </a:p>
            </p:txBody>
          </p:sp>
          <p:sp>
            <p:nvSpPr>
              <p:cNvPr id="303" name="Google Shape;303;p19"/>
              <p:cNvSpPr txBox="1"/>
              <p:nvPr/>
            </p:nvSpPr>
            <p:spPr>
              <a:xfrm>
                <a:off x="2143108" y="1915421"/>
                <a:ext cx="246129" cy="3749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3399"/>
                    </a:solidFill>
                    <a:latin typeface="Arial"/>
                    <a:ea typeface="Arial"/>
                    <a:cs typeface="Arial"/>
                    <a:sym typeface="Arial"/>
                  </a:rPr>
                  <a:t>2</a:t>
                </a:r>
                <a:endParaRPr sz="1400" b="1" i="0" u="none" strike="noStrike" cap="none" baseline="-25000">
                  <a:solidFill>
                    <a:srgbClr val="003399"/>
                  </a:solidFill>
                  <a:latin typeface="Arial"/>
                  <a:ea typeface="Arial"/>
                  <a:cs typeface="Arial"/>
                  <a:sym typeface="Arial"/>
                </a:endParaRPr>
              </a:p>
            </p:txBody>
          </p:sp>
          <p:sp>
            <p:nvSpPr>
              <p:cNvPr id="304" name="Google Shape;304;p19"/>
              <p:cNvSpPr txBox="1"/>
              <p:nvPr/>
            </p:nvSpPr>
            <p:spPr>
              <a:xfrm>
                <a:off x="5643570" y="1915421"/>
                <a:ext cx="254463" cy="3749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3399"/>
                    </a:solidFill>
                    <a:latin typeface="Arial"/>
                    <a:ea typeface="Arial"/>
                    <a:cs typeface="Arial"/>
                    <a:sym typeface="Arial"/>
                  </a:rPr>
                  <a:t>n</a:t>
                </a:r>
                <a:endParaRPr sz="1400" b="1" i="0" u="none" strike="noStrike" cap="none" baseline="-25000">
                  <a:solidFill>
                    <a:srgbClr val="003399"/>
                  </a:solidFill>
                  <a:latin typeface="Arial"/>
                  <a:ea typeface="Arial"/>
                  <a:cs typeface="Arial"/>
                  <a:sym typeface="Arial"/>
                </a:endParaRPr>
              </a:p>
            </p:txBody>
          </p:sp>
        </p:grpSp>
        <p:grpSp>
          <p:nvGrpSpPr>
            <p:cNvPr id="305" name="Google Shape;305;p19"/>
            <p:cNvGrpSpPr/>
            <p:nvPr/>
          </p:nvGrpSpPr>
          <p:grpSpPr>
            <a:xfrm>
              <a:off x="2036866" y="1904730"/>
              <a:ext cx="3622064" cy="321218"/>
              <a:chOff x="2036866" y="1904730"/>
              <a:chExt cx="3622064" cy="321218"/>
            </a:xfrm>
          </p:grpSpPr>
          <p:cxnSp>
            <p:nvCxnSpPr>
              <p:cNvPr id="306" name="Google Shape;306;p19"/>
              <p:cNvCxnSpPr/>
              <p:nvPr/>
            </p:nvCxnSpPr>
            <p:spPr>
              <a:xfrm rot="4860000">
                <a:off x="1926249" y="2041749"/>
                <a:ext cx="317500" cy="47178"/>
              </a:xfrm>
              <a:prstGeom prst="straightConnector1">
                <a:avLst/>
              </a:prstGeom>
              <a:noFill/>
              <a:ln w="25400" cap="flat" cmpd="sng">
                <a:solidFill>
                  <a:srgbClr val="FF0000"/>
                </a:solidFill>
                <a:prstDash val="solid"/>
                <a:round/>
                <a:headEnd type="none" w="sm" len="sm"/>
                <a:tailEnd type="stealth" w="med" len="med"/>
              </a:ln>
            </p:spPr>
          </p:cxnSp>
          <p:cxnSp>
            <p:nvCxnSpPr>
              <p:cNvPr id="307" name="Google Shape;307;p19"/>
              <p:cNvCxnSpPr/>
              <p:nvPr/>
            </p:nvCxnSpPr>
            <p:spPr>
              <a:xfrm rot="4860000">
                <a:off x="2785682" y="2040964"/>
                <a:ext cx="317500" cy="48751"/>
              </a:xfrm>
              <a:prstGeom prst="straightConnector1">
                <a:avLst/>
              </a:prstGeom>
              <a:noFill/>
              <a:ln w="25400" cap="flat" cmpd="sng">
                <a:solidFill>
                  <a:srgbClr val="FF0000"/>
                </a:solidFill>
                <a:prstDash val="solid"/>
                <a:round/>
                <a:headEnd type="none" w="sm" len="sm"/>
                <a:tailEnd type="stealth" w="med" len="med"/>
              </a:ln>
            </p:spPr>
          </p:cxnSp>
          <p:cxnSp>
            <p:nvCxnSpPr>
              <p:cNvPr id="308" name="Google Shape;308;p19"/>
              <p:cNvCxnSpPr/>
              <p:nvPr/>
            </p:nvCxnSpPr>
            <p:spPr>
              <a:xfrm rot="4860000">
                <a:off x="4592614" y="2040963"/>
                <a:ext cx="317500" cy="48751"/>
              </a:xfrm>
              <a:prstGeom prst="straightConnector1">
                <a:avLst/>
              </a:prstGeom>
              <a:noFill/>
              <a:ln w="25400" cap="flat" cmpd="sng">
                <a:solidFill>
                  <a:srgbClr val="FF0000"/>
                </a:solidFill>
                <a:prstDash val="solid"/>
                <a:round/>
                <a:headEnd type="none" w="sm" len="sm"/>
                <a:tailEnd type="stealth" w="med" len="med"/>
              </a:ln>
            </p:spPr>
          </p:cxnSp>
          <p:cxnSp>
            <p:nvCxnSpPr>
              <p:cNvPr id="309" name="Google Shape;309;p19"/>
              <p:cNvCxnSpPr/>
              <p:nvPr/>
            </p:nvCxnSpPr>
            <p:spPr>
              <a:xfrm rot="4860000">
                <a:off x="5452048" y="2041749"/>
                <a:ext cx="317500" cy="47178"/>
              </a:xfrm>
              <a:prstGeom prst="straightConnector1">
                <a:avLst/>
              </a:prstGeom>
              <a:noFill/>
              <a:ln w="25400" cap="flat" cmpd="sng">
                <a:solidFill>
                  <a:srgbClr val="FF0000"/>
                </a:solidFill>
                <a:prstDash val="solid"/>
                <a:round/>
                <a:headEnd type="none" w="sm" len="sm"/>
                <a:tailEnd type="stealth" w="med" len="med"/>
              </a:ln>
            </p:spPr>
          </p:cxnSp>
        </p:grpSp>
      </p:grpSp>
      <p:sp>
        <p:nvSpPr>
          <p:cNvPr id="310" name="Google Shape;310;p19"/>
          <p:cNvSpPr txBox="1"/>
          <p:nvPr/>
        </p:nvSpPr>
        <p:spPr>
          <a:xfrm>
            <a:off x="1319611" y="4272239"/>
            <a:ext cx="4286250" cy="1295400"/>
          </a:xfrm>
          <a:prstGeom prst="rect">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45700" tIns="45700" rIns="45700" bIns="45700" anchor="t" anchorCtr="0">
            <a:normAutofit/>
          </a:bodyPr>
          <a:lstStyle/>
          <a:p>
            <a:pPr marL="0" marR="0" lvl="0" indent="0" algn="ctr" rtl="0">
              <a:lnSpc>
                <a:spcPct val="90000"/>
              </a:lnSpc>
              <a:spcBef>
                <a:spcPts val="0"/>
              </a:spcBef>
              <a:spcAft>
                <a:spcPts val="0"/>
              </a:spcAft>
              <a:buClr>
                <a:srgbClr val="FF0000"/>
              </a:buClr>
              <a:buSzPts val="1800"/>
              <a:buFont typeface="Arial"/>
              <a:buNone/>
            </a:pPr>
            <a:r>
              <a:rPr lang="en-US" sz="1400" b="1" i="0" u="none" strike="noStrike" cap="none">
                <a:solidFill>
                  <a:srgbClr val="FF0000"/>
                </a:solidFill>
                <a:latin typeface="Arial"/>
                <a:ea typeface="Arial"/>
                <a:cs typeface="Arial"/>
                <a:sym typeface="Arial"/>
              </a:rPr>
              <a:t>NPV</a:t>
            </a:r>
            <a:endParaRPr sz="1400" b="0" i="0" u="none" strike="noStrike" cap="none">
              <a:solidFill>
                <a:schemeClr val="dk1"/>
              </a:solidFill>
              <a:latin typeface="Arial"/>
              <a:ea typeface="Arial"/>
              <a:cs typeface="Arial"/>
              <a:sym typeface="Arial"/>
            </a:endParaRPr>
          </a:p>
          <a:p>
            <a:pPr marL="0" marR="0" lvl="0" indent="0" algn="ctr" rtl="0">
              <a:lnSpc>
                <a:spcPct val="90000"/>
              </a:lnSpc>
              <a:spcBef>
                <a:spcPts val="1000"/>
              </a:spcBef>
              <a:spcAft>
                <a:spcPts val="0"/>
              </a:spcAft>
              <a:buClr>
                <a:schemeClr val="dk1"/>
              </a:buClr>
              <a:buSzPts val="1800"/>
              <a:buFont typeface="Arial"/>
              <a:buNone/>
            </a:pPr>
            <a:r>
              <a:rPr lang="en-US" sz="1400" b="0" i="0" u="none" strike="noStrike" cap="none">
                <a:solidFill>
                  <a:schemeClr val="dk1"/>
                </a:solidFill>
                <a:latin typeface="Arial"/>
                <a:ea typeface="Arial"/>
                <a:cs typeface="Arial"/>
                <a:sym typeface="Arial"/>
              </a:rPr>
              <a:t> </a:t>
            </a:r>
            <a:endParaRPr sz="1400" b="0" i="0" u="none" strike="noStrike" cap="none">
              <a:solidFill>
                <a:schemeClr val="dk1"/>
              </a:solidFill>
              <a:latin typeface="Arial"/>
              <a:ea typeface="Arial"/>
              <a:cs typeface="Arial"/>
              <a:sym typeface="Arial"/>
            </a:endParaRPr>
          </a:p>
          <a:p>
            <a:pPr marL="0" marR="0" lvl="0" indent="0" algn="ctr" rtl="0">
              <a:lnSpc>
                <a:spcPct val="90000"/>
              </a:lnSpc>
              <a:spcBef>
                <a:spcPts val="1000"/>
              </a:spcBef>
              <a:spcAft>
                <a:spcPts val="0"/>
              </a:spcAft>
              <a:buClr>
                <a:schemeClr val="dk1"/>
              </a:buClr>
              <a:buSzPts val="1800"/>
              <a:buFont typeface="Arial"/>
              <a:buNone/>
            </a:pPr>
            <a:endParaRPr sz="1400" b="0" i="0" u="none" strike="noStrike" cap="none">
              <a:solidFill>
                <a:schemeClr val="dk1"/>
              </a:solidFill>
              <a:latin typeface="Arial"/>
              <a:ea typeface="Arial"/>
              <a:cs typeface="Arial"/>
              <a:sym typeface="Arial"/>
            </a:endParaRPr>
          </a:p>
        </p:txBody>
      </p:sp>
      <p:sp>
        <p:nvSpPr>
          <p:cNvPr id="311" name="Google Shape;311;p19"/>
          <p:cNvSpPr txBox="1"/>
          <p:nvPr/>
        </p:nvSpPr>
        <p:spPr>
          <a:xfrm>
            <a:off x="7188292" y="4663773"/>
            <a:ext cx="3643200" cy="585000"/>
          </a:xfrm>
          <a:prstGeom prst="rect">
            <a:avLst/>
          </a:prstGeom>
          <a:solidFill>
            <a:schemeClr val="lt1"/>
          </a:solidFill>
          <a:ln w="25400" cap="flat" cmpd="sng">
            <a:solidFill>
              <a:srgbClr val="07674D"/>
            </a:solidFill>
            <a:prstDash val="solid"/>
            <a:miter lim="400000"/>
            <a:headEnd type="none" w="sm" len="sm"/>
            <a:tailEnd type="none" w="sm" len="sm"/>
          </a:ln>
        </p:spPr>
        <p:txBody>
          <a:bodyPr spcFirstLastPara="1" wrap="square" lIns="45700" tIns="45700" rIns="45700" bIns="45700" anchor="ctr" anchorCtr="0">
            <a:spAutoFit/>
          </a:bodyPr>
          <a:lstStyle/>
          <a:p>
            <a:pPr marL="0" marR="0" lvl="0" indent="0" algn="ctr" rtl="0">
              <a:lnSpc>
                <a:spcPct val="100000"/>
              </a:lnSpc>
              <a:spcBef>
                <a:spcPts val="0"/>
              </a:spcBef>
              <a:spcAft>
                <a:spcPts val="0"/>
              </a:spcAft>
              <a:buClr>
                <a:srgbClr val="FF0000"/>
              </a:buClr>
              <a:buSzPts val="1800"/>
              <a:buFont typeface="Arial"/>
              <a:buNone/>
            </a:pPr>
            <a:r>
              <a:rPr lang="en-US" sz="1600" b="1" i="0" u="none" strike="noStrike" cap="none">
                <a:solidFill>
                  <a:srgbClr val="FF0000"/>
                </a:solidFill>
                <a:latin typeface="Arial"/>
                <a:ea typeface="Arial"/>
                <a:cs typeface="Arial"/>
                <a:sym typeface="Arial"/>
              </a:rPr>
              <a:t>IRR</a:t>
            </a:r>
            <a:endParaRPr sz="16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800"/>
              <a:buFont typeface="Arial"/>
              <a:buNone/>
            </a:pPr>
            <a:r>
              <a:rPr lang="en-US" sz="1600" b="0" i="0" u="none" strike="noStrike" cap="none">
                <a:solidFill>
                  <a:schemeClr val="dk1"/>
                </a:solidFill>
                <a:latin typeface="Arial"/>
                <a:ea typeface="Arial"/>
                <a:cs typeface="Arial"/>
                <a:sym typeface="Arial"/>
              </a:rPr>
              <a:t>NPV= 0 🡺 giá trị IRR</a:t>
            </a:r>
            <a:endParaRPr sz="1600" b="0" i="0" u="none" strike="noStrike" cap="none">
              <a:solidFill>
                <a:schemeClr val="dk1"/>
              </a:solidFill>
              <a:latin typeface="Arial"/>
              <a:ea typeface="Arial"/>
              <a:cs typeface="Arial"/>
              <a:sym typeface="Arial"/>
            </a:endParaRPr>
          </a:p>
        </p:txBody>
      </p:sp>
      <p:pic>
        <p:nvPicPr>
          <p:cNvPr id="312" name="Google Shape;312;p19"/>
          <p:cNvPicPr preferRelativeResize="0"/>
          <p:nvPr/>
        </p:nvPicPr>
        <p:blipFill rotWithShape="1">
          <a:blip r:embed="rId3">
            <a:alphaModFix/>
          </a:blip>
          <a:srcRect/>
          <a:stretch/>
        </p:blipFill>
        <p:spPr>
          <a:xfrm>
            <a:off x="1517509" y="4579566"/>
            <a:ext cx="4017963" cy="863600"/>
          </a:xfrm>
          <a:prstGeom prst="rect">
            <a:avLst/>
          </a:prstGeom>
          <a:noFill/>
          <a:ln>
            <a:noFill/>
          </a:ln>
        </p:spPr>
      </p:pic>
      <p:sp>
        <p:nvSpPr>
          <p:cNvPr id="313" name="Google Shape;313;p19"/>
          <p:cNvSpPr/>
          <p:nvPr/>
        </p:nvSpPr>
        <p:spPr>
          <a:xfrm>
            <a:off x="7159637" y="5349296"/>
            <a:ext cx="3638450" cy="738623"/>
          </a:xfrm>
          <a:prstGeom prst="rect">
            <a:avLst/>
          </a:prstGeom>
          <a:solidFill>
            <a:schemeClr val="lt1"/>
          </a:solid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73763"/>
              </a:buClr>
              <a:buSzPts val="1400"/>
              <a:buFont typeface="Arial"/>
              <a:buNone/>
            </a:pPr>
            <a:r>
              <a:rPr lang="en-US" sz="1600" b="0" i="1" u="none" strike="noStrike" cap="none">
                <a:solidFill>
                  <a:schemeClr val="dk1"/>
                </a:solidFill>
                <a:latin typeface="Arial"/>
                <a:ea typeface="Arial"/>
                <a:cs typeface="Arial"/>
                <a:sym typeface="Arial"/>
              </a:rPr>
              <a:t>IRR (Internal Rate of Return - suất hoàn vốn nội tại): chính là tỷ suất chiết khấu phù hợp, tại đó NPV = 0  </a:t>
            </a:r>
            <a:r>
              <a:rPr lang="en-US" sz="1400" b="0" i="1" u="none" strike="noStrike" cap="none">
                <a:solidFill>
                  <a:schemeClr val="dk1"/>
                </a:solidFill>
                <a:latin typeface="Arial"/>
                <a:ea typeface="Arial"/>
                <a:cs typeface="Arial"/>
                <a:sym typeface="Arial"/>
              </a:rPr>
              <a:t> </a:t>
            </a:r>
            <a:endParaRPr sz="1400" b="0" i="0" u="none" strike="noStrike" cap="none">
              <a:solidFill>
                <a:schemeClr val="dk1"/>
              </a:solidFill>
              <a:latin typeface="Arial"/>
              <a:ea typeface="Arial"/>
              <a:cs typeface="Arial"/>
              <a:sym typeface="Arial"/>
            </a:endParaRPr>
          </a:p>
        </p:txBody>
      </p:sp>
      <p:sp>
        <p:nvSpPr>
          <p:cNvPr id="314" name="Google Shape;314;p19"/>
          <p:cNvSpPr/>
          <p:nvPr/>
        </p:nvSpPr>
        <p:spPr>
          <a:xfrm>
            <a:off x="844825" y="5698100"/>
            <a:ext cx="6314700" cy="1056300"/>
          </a:xfrm>
          <a:prstGeom prst="rect">
            <a:avLst/>
          </a:prstGeom>
          <a:solidFill>
            <a:schemeClr val="lt1"/>
          </a:solidFill>
          <a:ln>
            <a:noFill/>
          </a:ln>
        </p:spPr>
        <p:txBody>
          <a:bodyPr spcFirstLastPara="1" wrap="square" lIns="91425" tIns="45700" rIns="91425" bIns="45700" anchor="t" anchorCtr="0">
            <a:spAutoFit/>
          </a:bodyPr>
          <a:lstStyle/>
          <a:p>
            <a:pPr marL="560388" marR="0" lvl="0" indent="-560388" algn="just" rtl="0">
              <a:lnSpc>
                <a:spcPct val="110000"/>
              </a:lnSpc>
              <a:spcBef>
                <a:spcPts val="0"/>
              </a:spcBef>
              <a:spcAft>
                <a:spcPts val="0"/>
              </a:spcAft>
              <a:buClr>
                <a:srgbClr val="073763"/>
              </a:buClr>
              <a:buSzPts val="1400"/>
              <a:buFont typeface="Arial"/>
              <a:buNone/>
            </a:pPr>
            <a:r>
              <a:rPr lang="en-US" sz="1500" b="1" i="0" u="none" strike="noStrike" cap="none">
                <a:solidFill>
                  <a:schemeClr val="dk1"/>
                </a:solidFill>
                <a:latin typeface="Arial"/>
                <a:ea typeface="Arial"/>
                <a:cs typeface="Arial"/>
                <a:sym typeface="Arial"/>
              </a:rPr>
              <a:t>NPV &gt; 0: </a:t>
            </a:r>
            <a:r>
              <a:rPr lang="en-US" sz="1500" b="0" i="0" u="none" strike="noStrike" cap="none">
                <a:solidFill>
                  <a:schemeClr val="dk1"/>
                </a:solidFill>
                <a:latin typeface="Arial"/>
                <a:ea typeface="Arial"/>
                <a:cs typeface="Arial"/>
                <a:sym typeface="Arial"/>
              </a:rPr>
              <a:t>dự án có NPV càng lớn thì hiệu quả tài chính dự án càng cao.</a:t>
            </a:r>
            <a:endParaRPr sz="1500" b="0" i="0" u="none" strike="noStrike" cap="none">
              <a:solidFill>
                <a:schemeClr val="dk1"/>
              </a:solidFill>
              <a:latin typeface="Arial"/>
              <a:ea typeface="Arial"/>
              <a:cs typeface="Arial"/>
              <a:sym typeface="Arial"/>
            </a:endParaRPr>
          </a:p>
          <a:p>
            <a:pPr marL="560388" marR="0" lvl="0" indent="-560388" algn="just" rtl="0">
              <a:lnSpc>
                <a:spcPct val="110000"/>
              </a:lnSpc>
              <a:spcBef>
                <a:spcPts val="600"/>
              </a:spcBef>
              <a:spcAft>
                <a:spcPts val="0"/>
              </a:spcAft>
              <a:buClr>
                <a:srgbClr val="073763"/>
              </a:buClr>
              <a:buSzPts val="1400"/>
              <a:buFont typeface="Arial"/>
              <a:buNone/>
            </a:pPr>
            <a:r>
              <a:rPr lang="en-US" sz="1500" b="1" i="0" u="none" strike="noStrike" cap="none">
                <a:solidFill>
                  <a:schemeClr val="dk1"/>
                </a:solidFill>
                <a:latin typeface="Arial"/>
                <a:ea typeface="Arial"/>
                <a:cs typeface="Arial"/>
                <a:sym typeface="Arial"/>
              </a:rPr>
              <a:t>NPV ≤ 0: </a:t>
            </a:r>
            <a:r>
              <a:rPr lang="en-US" sz="1500" b="0" i="0" u="none" strike="noStrike" cap="none">
                <a:solidFill>
                  <a:schemeClr val="dk1"/>
                </a:solidFill>
                <a:latin typeface="Arial"/>
                <a:ea typeface="Arial"/>
                <a:cs typeface="Arial"/>
                <a:sym typeface="Arial"/>
              </a:rPr>
              <a:t>dự án không đạt hiệu quả tài chính</a:t>
            </a:r>
            <a:endParaRPr sz="1500" b="0" i="0" u="none" strike="noStrike" cap="none">
              <a:solidFill>
                <a:schemeClr val="dk1"/>
              </a:solidFill>
              <a:latin typeface="Arial"/>
              <a:ea typeface="Arial"/>
              <a:cs typeface="Arial"/>
              <a:sym typeface="Arial"/>
            </a:endParaRPr>
          </a:p>
          <a:p>
            <a:pPr marL="560388" marR="0" lvl="0" indent="-560388" algn="just" rtl="0">
              <a:lnSpc>
                <a:spcPct val="110000"/>
              </a:lnSpc>
              <a:spcBef>
                <a:spcPts val="600"/>
              </a:spcBef>
              <a:spcAft>
                <a:spcPts val="0"/>
              </a:spcAft>
              <a:buClr>
                <a:srgbClr val="073763"/>
              </a:buClr>
              <a:buSzPts val="1400"/>
              <a:buFont typeface="Arial"/>
              <a:buNone/>
            </a:pPr>
            <a:r>
              <a:rPr lang="en-US" sz="1500" b="1" i="1" u="none" strike="noStrike" cap="none">
                <a:solidFill>
                  <a:schemeClr val="dk1"/>
                </a:solidFill>
                <a:latin typeface="Arial"/>
                <a:ea typeface="Arial"/>
                <a:cs typeface="Arial"/>
                <a:sym typeface="Arial"/>
              </a:rPr>
              <a:t>Phương án được chọn là phương án có NPV lớn nhất và NPV &gt;0</a:t>
            </a:r>
            <a:endParaRPr sz="1500" b="0" i="0" u="none" strike="noStrike" cap="none">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8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8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2"/>
          <p:cNvSpPr txBox="1">
            <a:spLocks noGrp="1"/>
          </p:cNvSpPr>
          <p:nvPr>
            <p:ph type="subTitle" idx="1"/>
          </p:nvPr>
        </p:nvSpPr>
        <p:spPr>
          <a:xfrm>
            <a:off x="2830001" y="2358300"/>
            <a:ext cx="6531998" cy="1070700"/>
          </a:xfrm>
          <a:prstGeom prst="rect">
            <a:avLst/>
          </a:prstGeom>
          <a:noFill/>
          <a:ln>
            <a:noFill/>
          </a:ln>
        </p:spPr>
        <p:txBody>
          <a:bodyPr spcFirstLastPara="1" wrap="square" lIns="91425" tIns="45700" rIns="91425" bIns="45700" anchor="t" anchorCtr="0">
            <a:noAutofit/>
          </a:bodyPr>
          <a:lstStyle/>
          <a:p>
            <a:pPr marL="0" lvl="0" indent="0" algn="ctr" rtl="0">
              <a:lnSpc>
                <a:spcPct val="130000"/>
              </a:lnSpc>
              <a:spcBef>
                <a:spcPts val="0"/>
              </a:spcBef>
              <a:spcAft>
                <a:spcPts val="0"/>
              </a:spcAft>
              <a:buClr>
                <a:srgbClr val="003153"/>
              </a:buClr>
              <a:buSzPts val="3000"/>
              <a:buNone/>
            </a:pPr>
            <a:r>
              <a:rPr lang="en-US" sz="3200"/>
              <a:t>ĐẶC ĐIỂM CỦA CÁC DỰ ÁN TIẾT KIỆM NĂNG LƯỢNG</a:t>
            </a:r>
            <a:endParaRPr sz="32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20"/>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20" name="Google Shape;320;p20"/>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CHỈ TIÊU TÀI CHÍNH</a:t>
            </a:r>
            <a:endParaRPr sz="3000" b="1" i="0" u="none" strike="noStrike" cap="none">
              <a:solidFill>
                <a:schemeClr val="lt1"/>
              </a:solidFill>
              <a:latin typeface="Arial"/>
              <a:ea typeface="Arial"/>
              <a:cs typeface="Arial"/>
              <a:sym typeface="Arial"/>
            </a:endParaRPr>
          </a:p>
        </p:txBody>
      </p:sp>
      <p:sp>
        <p:nvSpPr>
          <p:cNvPr id="321" name="Google Shape;321;p20"/>
          <p:cNvSpPr/>
          <p:nvPr/>
        </p:nvSpPr>
        <p:spPr>
          <a:xfrm>
            <a:off x="2016908" y="1886929"/>
            <a:ext cx="4279296" cy="743279"/>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700"/>
              <a:buFont typeface="Arial"/>
              <a:buNone/>
            </a:pPr>
            <a:r>
              <a:rPr lang="en-US" sz="1800" b="0" i="0" u="none" strike="noStrike" cap="none">
                <a:solidFill>
                  <a:schemeClr val="dk1"/>
                </a:solidFill>
                <a:latin typeface="Arial"/>
                <a:ea typeface="Arial"/>
                <a:cs typeface="Arial"/>
                <a:sym typeface="Arial"/>
              </a:rPr>
              <a:t>Khả năng sinh lợi trên mỗi đồng vốn?</a:t>
            </a:r>
            <a:endParaRPr sz="1900" b="0" i="0" u="none" strike="noStrike" cap="none">
              <a:solidFill>
                <a:schemeClr val="dk1"/>
              </a:solidFill>
              <a:latin typeface="Calibri"/>
              <a:ea typeface="Calibri"/>
              <a:cs typeface="Calibri"/>
              <a:sym typeface="Calibri"/>
            </a:endParaRPr>
          </a:p>
        </p:txBody>
      </p:sp>
      <p:sp>
        <p:nvSpPr>
          <p:cNvPr id="322" name="Google Shape;322;p20"/>
          <p:cNvSpPr/>
          <p:nvPr/>
        </p:nvSpPr>
        <p:spPr>
          <a:xfrm>
            <a:off x="6505753" y="1886929"/>
            <a:ext cx="3643313" cy="805219"/>
          </a:xfrm>
          <a:prstGeom prst="roundRect">
            <a:avLst>
              <a:gd name="adj" fmla="val 16667"/>
            </a:avLst>
          </a:prstGeom>
          <a:solidFill>
            <a:srgbClr val="073763"/>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700"/>
              <a:buFont typeface="Arial"/>
              <a:buNone/>
            </a:pPr>
            <a:r>
              <a:rPr lang="en-US" sz="1800" b="0" i="0" u="none" strike="noStrike" cap="none">
                <a:solidFill>
                  <a:srgbClr val="FFFFFF"/>
                </a:solidFill>
                <a:latin typeface="Arial"/>
                <a:ea typeface="Arial"/>
                <a:cs typeface="Arial"/>
                <a:sym typeface="Arial"/>
              </a:rPr>
              <a:t>Tỷ suất hoàn vốn nội tại </a:t>
            </a:r>
            <a:r>
              <a:rPr lang="en-US" sz="1800" b="1" i="0" u="none" strike="noStrike" cap="none">
                <a:solidFill>
                  <a:srgbClr val="FFFFFF"/>
                </a:solidFill>
                <a:latin typeface="Arial"/>
                <a:ea typeface="Arial"/>
                <a:cs typeface="Arial"/>
                <a:sym typeface="Arial"/>
              </a:rPr>
              <a:t>(IRR)</a:t>
            </a:r>
            <a:endParaRPr sz="1900" b="0" i="0" u="none" strike="noStrike" cap="none">
              <a:solidFill>
                <a:schemeClr val="dk1"/>
              </a:solidFill>
              <a:latin typeface="Calibri"/>
              <a:ea typeface="Calibri"/>
              <a:cs typeface="Calibri"/>
              <a:sym typeface="Calibri"/>
            </a:endParaRPr>
          </a:p>
        </p:txBody>
      </p:sp>
      <p:sp>
        <p:nvSpPr>
          <p:cNvPr id="323" name="Google Shape;323;p20"/>
          <p:cNvSpPr/>
          <p:nvPr/>
        </p:nvSpPr>
        <p:spPr>
          <a:xfrm>
            <a:off x="2448330" y="4701209"/>
            <a:ext cx="1219200" cy="685800"/>
          </a:xfrm>
          <a:prstGeom prst="ellipse">
            <a:avLst/>
          </a:prstGeom>
          <a:solidFill>
            <a:schemeClr val="accen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a:solidFill>
                  <a:srgbClr val="FF0000"/>
                </a:solidFill>
                <a:latin typeface="Arial"/>
                <a:ea typeface="Arial"/>
                <a:cs typeface="Arial"/>
                <a:sym typeface="Arial"/>
              </a:rPr>
              <a:t>NPV1</a:t>
            </a:r>
            <a:endParaRPr sz="1400" b="1" i="0" u="none" strike="noStrike" cap="none">
              <a:solidFill>
                <a:schemeClr val="dk1"/>
              </a:solidFill>
              <a:latin typeface="Calibri"/>
              <a:ea typeface="Calibri"/>
              <a:cs typeface="Calibri"/>
              <a:sym typeface="Calibri"/>
            </a:endParaRPr>
          </a:p>
        </p:txBody>
      </p:sp>
      <p:sp>
        <p:nvSpPr>
          <p:cNvPr id="324" name="Google Shape;324;p20"/>
          <p:cNvSpPr/>
          <p:nvPr/>
        </p:nvSpPr>
        <p:spPr>
          <a:xfrm>
            <a:off x="2448330" y="5768009"/>
            <a:ext cx="1219200" cy="685800"/>
          </a:xfrm>
          <a:prstGeom prst="ellipse">
            <a:avLst/>
          </a:prstGeom>
          <a:solidFill>
            <a:schemeClr val="accen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a:solidFill>
                  <a:srgbClr val="FF0000"/>
                </a:solidFill>
                <a:latin typeface="Arial"/>
                <a:ea typeface="Arial"/>
                <a:cs typeface="Arial"/>
                <a:sym typeface="Arial"/>
              </a:rPr>
              <a:t>NPV2</a:t>
            </a:r>
            <a:endParaRPr sz="1400" b="1" i="0" u="none" strike="noStrike" cap="none">
              <a:solidFill>
                <a:schemeClr val="dk1"/>
              </a:solidFill>
              <a:latin typeface="Calibri"/>
              <a:ea typeface="Calibri"/>
              <a:cs typeface="Calibri"/>
              <a:sym typeface="Calibri"/>
            </a:endParaRPr>
          </a:p>
        </p:txBody>
      </p:sp>
      <p:sp>
        <p:nvSpPr>
          <p:cNvPr id="325" name="Google Shape;325;p20"/>
          <p:cNvSpPr/>
          <p:nvPr/>
        </p:nvSpPr>
        <p:spPr>
          <a:xfrm>
            <a:off x="7352117" y="3786809"/>
            <a:ext cx="1981200" cy="609600"/>
          </a:xfrm>
          <a:prstGeom prst="ellipse">
            <a:avLst/>
          </a:prstGeom>
          <a:solidFill>
            <a:schemeClr val="accen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rgbClr val="FF0000"/>
                </a:solidFill>
                <a:latin typeface="Arial"/>
                <a:ea typeface="Arial"/>
                <a:cs typeface="Arial"/>
                <a:sym typeface="Arial"/>
              </a:rPr>
              <a:t>IRR</a:t>
            </a:r>
            <a:endParaRPr sz="1800" b="0" i="0" u="none" strike="noStrike" cap="none">
              <a:solidFill>
                <a:schemeClr val="dk1"/>
              </a:solidFill>
              <a:latin typeface="Calibri"/>
              <a:ea typeface="Calibri"/>
              <a:cs typeface="Calibri"/>
              <a:sym typeface="Calibri"/>
            </a:endParaRPr>
          </a:p>
        </p:txBody>
      </p:sp>
      <p:sp>
        <p:nvSpPr>
          <p:cNvPr id="326" name="Google Shape;326;p20"/>
          <p:cNvSpPr/>
          <p:nvPr/>
        </p:nvSpPr>
        <p:spPr>
          <a:xfrm>
            <a:off x="7580717" y="5691809"/>
            <a:ext cx="1676400" cy="533400"/>
          </a:xfrm>
          <a:prstGeom prst="ellipse">
            <a:avLst/>
          </a:prstGeom>
          <a:solidFill>
            <a:schemeClr val="accen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FF0000"/>
                </a:solidFill>
                <a:latin typeface="Arial"/>
                <a:ea typeface="Arial"/>
                <a:cs typeface="Arial"/>
                <a:sym typeface="Arial"/>
              </a:rPr>
              <a:t>i</a:t>
            </a:r>
            <a:endParaRPr sz="1800" b="1" i="0" u="none" strike="noStrike" cap="none">
              <a:solidFill>
                <a:schemeClr val="dk1"/>
              </a:solidFill>
              <a:latin typeface="Calibri"/>
              <a:ea typeface="Calibri"/>
              <a:cs typeface="Calibri"/>
              <a:sym typeface="Calibri"/>
            </a:endParaRPr>
          </a:p>
        </p:txBody>
      </p:sp>
      <p:sp>
        <p:nvSpPr>
          <p:cNvPr id="327" name="Google Shape;327;p20"/>
          <p:cNvSpPr txBox="1"/>
          <p:nvPr/>
        </p:nvSpPr>
        <p:spPr>
          <a:xfrm>
            <a:off x="1136375" y="2883506"/>
            <a:ext cx="8678700" cy="533400"/>
          </a:xfrm>
          <a:prstGeom prst="rect">
            <a:avLst/>
          </a:prstGeom>
          <a:noFill/>
          <a:ln>
            <a:noFill/>
          </a:ln>
        </p:spPr>
        <p:txBody>
          <a:bodyPr spcFirstLastPara="1" wrap="square" lIns="91425" tIns="45700" rIns="91425" bIns="45700" anchor="t" anchorCtr="0">
            <a:normAutofit/>
          </a:bodyPr>
          <a:lstStyle/>
          <a:p>
            <a:pPr marL="457200" marR="0" lvl="0" indent="-228600" algn="l" rtl="0">
              <a:lnSpc>
                <a:spcPct val="90000"/>
              </a:lnSpc>
              <a:spcBef>
                <a:spcPts val="1000"/>
              </a:spcBef>
              <a:spcAft>
                <a:spcPts val="0"/>
              </a:spcAft>
              <a:buClr>
                <a:srgbClr val="073763"/>
              </a:buClr>
              <a:buSzPts val="1800"/>
              <a:buFont typeface="Arial"/>
              <a:buNone/>
            </a:pPr>
            <a:r>
              <a:rPr lang="en-US" sz="1800" b="1" i="0" u="none" strike="noStrike" cap="none">
                <a:solidFill>
                  <a:schemeClr val="dk1"/>
                </a:solidFill>
                <a:latin typeface="Arial"/>
                <a:ea typeface="Arial"/>
                <a:cs typeface="Arial"/>
                <a:sym typeface="Arial"/>
              </a:rPr>
              <a:t>Suất thu lợi nội tại (IRR): Là hệ số chiết khấu mà tại đó NPV bằng không.</a:t>
            </a:r>
            <a:endParaRPr sz="2900" b="0" i="0" u="none" strike="noStrike" cap="none">
              <a:solidFill>
                <a:schemeClr val="dk1"/>
              </a:solidFill>
              <a:latin typeface="Arial"/>
              <a:ea typeface="Arial"/>
              <a:cs typeface="Arial"/>
              <a:sym typeface="Arial"/>
            </a:endParaRPr>
          </a:p>
        </p:txBody>
      </p:sp>
      <p:sp>
        <p:nvSpPr>
          <p:cNvPr id="328" name="Google Shape;328;p20"/>
          <p:cNvSpPr/>
          <p:nvPr/>
        </p:nvSpPr>
        <p:spPr>
          <a:xfrm>
            <a:off x="2448330" y="3443909"/>
            <a:ext cx="1219200" cy="685800"/>
          </a:xfrm>
          <a:prstGeom prst="ellipse">
            <a:avLst/>
          </a:prstGeom>
          <a:solidFill>
            <a:schemeClr val="accen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200" b="1" i="0" u="none" strike="noStrike" cap="none">
                <a:solidFill>
                  <a:srgbClr val="FF0000"/>
                </a:solidFill>
                <a:latin typeface="Arial"/>
                <a:ea typeface="Arial"/>
                <a:cs typeface="Arial"/>
                <a:sym typeface="Arial"/>
              </a:rPr>
              <a:t>NPV</a:t>
            </a:r>
            <a:endParaRPr sz="1600" b="1" i="0" u="none" strike="noStrike" cap="none">
              <a:solidFill>
                <a:schemeClr val="dk1"/>
              </a:solidFill>
              <a:latin typeface="Calibri"/>
              <a:ea typeface="Calibri"/>
              <a:cs typeface="Calibri"/>
              <a:sym typeface="Calibri"/>
            </a:endParaRPr>
          </a:p>
        </p:txBody>
      </p:sp>
      <p:cxnSp>
        <p:nvCxnSpPr>
          <p:cNvPr id="329" name="Google Shape;329;p20"/>
          <p:cNvCxnSpPr/>
          <p:nvPr/>
        </p:nvCxnSpPr>
        <p:spPr>
          <a:xfrm>
            <a:off x="3896808" y="5549515"/>
            <a:ext cx="4191000" cy="0"/>
          </a:xfrm>
          <a:prstGeom prst="straightConnector1">
            <a:avLst/>
          </a:prstGeom>
          <a:noFill/>
          <a:ln w="12700" cap="flat" cmpd="sng">
            <a:solidFill>
              <a:schemeClr val="dk1"/>
            </a:solidFill>
            <a:prstDash val="solid"/>
            <a:round/>
            <a:headEnd type="none" w="sm" len="sm"/>
            <a:tailEnd type="none" w="sm" len="sm"/>
          </a:ln>
        </p:spPr>
      </p:cxnSp>
      <p:sp>
        <p:nvSpPr>
          <p:cNvPr id="330" name="Google Shape;330;p20"/>
          <p:cNvSpPr/>
          <p:nvPr/>
        </p:nvSpPr>
        <p:spPr>
          <a:xfrm>
            <a:off x="4609595" y="3700077"/>
            <a:ext cx="2332038" cy="2201863"/>
          </a:xfrm>
          <a:custGeom>
            <a:avLst/>
            <a:gdLst/>
            <a:ahLst/>
            <a:cxnLst/>
            <a:rect l="l" t="t" r="r" b="b"/>
            <a:pathLst>
              <a:path w="1469" h="1387" extrusionOk="0">
                <a:moveTo>
                  <a:pt x="0" y="0"/>
                </a:moveTo>
                <a:cubicBezTo>
                  <a:pt x="14" y="137"/>
                  <a:pt x="35" y="163"/>
                  <a:pt x="94" y="282"/>
                </a:cubicBezTo>
                <a:cubicBezTo>
                  <a:pt x="118" y="330"/>
                  <a:pt x="188" y="412"/>
                  <a:pt x="188" y="412"/>
                </a:cubicBezTo>
                <a:cubicBezTo>
                  <a:pt x="215" y="526"/>
                  <a:pt x="294" y="626"/>
                  <a:pt x="364" y="717"/>
                </a:cubicBezTo>
                <a:cubicBezTo>
                  <a:pt x="390" y="751"/>
                  <a:pt x="411" y="788"/>
                  <a:pt x="435" y="823"/>
                </a:cubicBezTo>
                <a:cubicBezTo>
                  <a:pt x="492" y="906"/>
                  <a:pt x="577" y="965"/>
                  <a:pt x="646" y="1035"/>
                </a:cubicBezTo>
                <a:cubicBezTo>
                  <a:pt x="660" y="1049"/>
                  <a:pt x="667" y="1068"/>
                  <a:pt x="681" y="1082"/>
                </a:cubicBezTo>
                <a:cubicBezTo>
                  <a:pt x="721" y="1122"/>
                  <a:pt x="778" y="1142"/>
                  <a:pt x="823" y="1176"/>
                </a:cubicBezTo>
                <a:cubicBezTo>
                  <a:pt x="872" y="1212"/>
                  <a:pt x="855" y="1234"/>
                  <a:pt x="928" y="1258"/>
                </a:cubicBezTo>
                <a:cubicBezTo>
                  <a:pt x="975" y="1274"/>
                  <a:pt x="1024" y="1295"/>
                  <a:pt x="1069" y="1317"/>
                </a:cubicBezTo>
                <a:cubicBezTo>
                  <a:pt x="1121" y="1343"/>
                  <a:pt x="1099" y="1353"/>
                  <a:pt x="1175" y="1364"/>
                </a:cubicBezTo>
                <a:cubicBezTo>
                  <a:pt x="1273" y="1378"/>
                  <a:pt x="1370" y="1387"/>
                  <a:pt x="1469" y="1387"/>
                </a:cubicBezTo>
              </a:path>
            </a:pathLst>
          </a:custGeom>
          <a:noFill/>
          <a:ln w="12700"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rgbClr val="000000"/>
              </a:solidFill>
              <a:latin typeface="Arial"/>
              <a:ea typeface="Arial"/>
              <a:cs typeface="Arial"/>
              <a:sym typeface="Arial"/>
            </a:endParaRPr>
          </a:p>
        </p:txBody>
      </p:sp>
      <p:cxnSp>
        <p:nvCxnSpPr>
          <p:cNvPr id="331" name="Google Shape;331;p20"/>
          <p:cNvCxnSpPr/>
          <p:nvPr/>
        </p:nvCxnSpPr>
        <p:spPr>
          <a:xfrm>
            <a:off x="3896808" y="5016115"/>
            <a:ext cx="1371600" cy="0"/>
          </a:xfrm>
          <a:prstGeom prst="straightConnector1">
            <a:avLst/>
          </a:prstGeom>
          <a:noFill/>
          <a:ln w="12700" cap="flat" cmpd="sng">
            <a:solidFill>
              <a:schemeClr val="dk1"/>
            </a:solidFill>
            <a:prstDash val="solid"/>
            <a:round/>
            <a:headEnd type="none" w="sm" len="sm"/>
            <a:tailEnd type="none" w="sm" len="sm"/>
          </a:ln>
        </p:spPr>
      </p:cxnSp>
      <p:cxnSp>
        <p:nvCxnSpPr>
          <p:cNvPr id="332" name="Google Shape;332;p20"/>
          <p:cNvCxnSpPr/>
          <p:nvPr/>
        </p:nvCxnSpPr>
        <p:spPr>
          <a:xfrm>
            <a:off x="3896808" y="3568315"/>
            <a:ext cx="0" cy="2819400"/>
          </a:xfrm>
          <a:prstGeom prst="straightConnector1">
            <a:avLst/>
          </a:prstGeom>
          <a:noFill/>
          <a:ln w="12700" cap="flat" cmpd="sng">
            <a:solidFill>
              <a:schemeClr val="dk1"/>
            </a:solidFill>
            <a:prstDash val="solid"/>
            <a:round/>
            <a:headEnd type="none" w="sm" len="sm"/>
            <a:tailEnd type="none" w="sm" len="sm"/>
          </a:ln>
        </p:spPr>
      </p:cxnSp>
      <p:cxnSp>
        <p:nvCxnSpPr>
          <p:cNvPr id="333" name="Google Shape;333;p20"/>
          <p:cNvCxnSpPr/>
          <p:nvPr/>
        </p:nvCxnSpPr>
        <p:spPr>
          <a:xfrm>
            <a:off x="3896808" y="5854315"/>
            <a:ext cx="2514600" cy="0"/>
          </a:xfrm>
          <a:prstGeom prst="straightConnector1">
            <a:avLst/>
          </a:prstGeom>
          <a:noFill/>
          <a:ln w="12700" cap="flat" cmpd="sng">
            <a:solidFill>
              <a:schemeClr val="dk1"/>
            </a:solidFill>
            <a:prstDash val="solid"/>
            <a:round/>
            <a:headEnd type="none" w="sm" len="sm"/>
            <a:tailEnd type="none" w="sm" len="sm"/>
          </a:ln>
        </p:spPr>
      </p:cxnSp>
      <p:cxnSp>
        <p:nvCxnSpPr>
          <p:cNvPr id="334" name="Google Shape;334;p20"/>
          <p:cNvCxnSpPr/>
          <p:nvPr/>
        </p:nvCxnSpPr>
        <p:spPr>
          <a:xfrm rot="10800000" flipH="1">
            <a:off x="5894564" y="4711315"/>
            <a:ext cx="1066800" cy="838200"/>
          </a:xfrm>
          <a:prstGeom prst="straightConnector1">
            <a:avLst/>
          </a:prstGeom>
          <a:noFill/>
          <a:ln w="12700" cap="flat" cmpd="sng">
            <a:solidFill>
              <a:schemeClr val="dk1"/>
            </a:solidFill>
            <a:prstDash val="solid"/>
            <a:round/>
            <a:headEnd type="none" w="sm" len="sm"/>
            <a:tailEnd type="triangle" w="sm" len="sm"/>
          </a:ln>
        </p:spPr>
      </p:cxnSp>
      <p:cxnSp>
        <p:nvCxnSpPr>
          <p:cNvPr id="335" name="Google Shape;335;p20"/>
          <p:cNvCxnSpPr/>
          <p:nvPr/>
        </p:nvCxnSpPr>
        <p:spPr>
          <a:xfrm>
            <a:off x="6391530" y="5549515"/>
            <a:ext cx="0" cy="304800"/>
          </a:xfrm>
          <a:prstGeom prst="straightConnector1">
            <a:avLst/>
          </a:prstGeom>
          <a:noFill/>
          <a:ln w="12700" cap="flat" cmpd="sng">
            <a:solidFill>
              <a:schemeClr val="dk1"/>
            </a:solidFill>
            <a:prstDash val="solid"/>
            <a:round/>
            <a:headEnd type="none" w="sm" len="sm"/>
            <a:tailEnd type="none" w="sm" len="sm"/>
          </a:ln>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21"/>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41" name="Google Shape;341;p21"/>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CHỈ TIÊU TÀI CHÍNH</a:t>
            </a:r>
            <a:endParaRPr sz="3000" b="1" i="0" u="none" strike="noStrike" cap="none">
              <a:solidFill>
                <a:schemeClr val="lt1"/>
              </a:solidFill>
              <a:latin typeface="Arial"/>
              <a:ea typeface="Arial"/>
              <a:cs typeface="Arial"/>
              <a:sym typeface="Arial"/>
            </a:endParaRPr>
          </a:p>
        </p:txBody>
      </p:sp>
      <p:sp>
        <p:nvSpPr>
          <p:cNvPr id="342" name="Google Shape;342;p21"/>
          <p:cNvSpPr/>
          <p:nvPr/>
        </p:nvSpPr>
        <p:spPr>
          <a:xfrm>
            <a:off x="1918990" y="1916746"/>
            <a:ext cx="4287762" cy="743279"/>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700"/>
              <a:buFont typeface="Arial"/>
              <a:buNone/>
            </a:pPr>
            <a:r>
              <a:rPr lang="en-US" sz="1800" b="0" i="0" u="none" strike="noStrike" cap="none">
                <a:solidFill>
                  <a:schemeClr val="dk1"/>
                </a:solidFill>
                <a:latin typeface="Arial"/>
                <a:ea typeface="Arial"/>
                <a:cs typeface="Arial"/>
                <a:sym typeface="Arial"/>
              </a:rPr>
              <a:t>Khả năng sinh lợi trên mỗi đồng vốn?</a:t>
            </a:r>
            <a:endParaRPr sz="1900" b="0" i="0" u="none" strike="noStrike" cap="none">
              <a:solidFill>
                <a:schemeClr val="dk1"/>
              </a:solidFill>
              <a:latin typeface="Arial"/>
              <a:ea typeface="Arial"/>
              <a:cs typeface="Arial"/>
              <a:sym typeface="Arial"/>
            </a:endParaRPr>
          </a:p>
        </p:txBody>
      </p:sp>
      <p:sp>
        <p:nvSpPr>
          <p:cNvPr id="343" name="Google Shape;343;p21"/>
          <p:cNvSpPr/>
          <p:nvPr/>
        </p:nvSpPr>
        <p:spPr>
          <a:xfrm>
            <a:off x="6416301" y="1916746"/>
            <a:ext cx="3643313" cy="805219"/>
          </a:xfrm>
          <a:prstGeom prst="roundRect">
            <a:avLst>
              <a:gd name="adj" fmla="val 16667"/>
            </a:avLst>
          </a:prstGeom>
          <a:solidFill>
            <a:srgbClr val="073763"/>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700"/>
              <a:buFont typeface="Arial"/>
              <a:buNone/>
            </a:pPr>
            <a:r>
              <a:rPr lang="en-US" sz="1800" b="0" i="0" u="none" strike="noStrike" cap="none">
                <a:solidFill>
                  <a:srgbClr val="FFFFFF"/>
                </a:solidFill>
                <a:latin typeface="Arial"/>
                <a:ea typeface="Arial"/>
                <a:cs typeface="Arial"/>
                <a:sym typeface="Arial"/>
              </a:rPr>
              <a:t>Tỷ suất hoàn vốn nội tại </a:t>
            </a:r>
            <a:r>
              <a:rPr lang="en-US" sz="1800" b="1" i="0" u="none" strike="noStrike" cap="none">
                <a:solidFill>
                  <a:srgbClr val="FFFFFF"/>
                </a:solidFill>
                <a:latin typeface="Arial"/>
                <a:ea typeface="Arial"/>
                <a:cs typeface="Arial"/>
                <a:sym typeface="Arial"/>
              </a:rPr>
              <a:t>(IRR)</a:t>
            </a:r>
            <a:endParaRPr sz="1900" b="0" i="0" u="none" strike="noStrike" cap="none">
              <a:solidFill>
                <a:schemeClr val="dk1"/>
              </a:solidFill>
              <a:latin typeface="Calibri"/>
              <a:ea typeface="Calibri"/>
              <a:cs typeface="Calibri"/>
              <a:sym typeface="Calibri"/>
            </a:endParaRPr>
          </a:p>
        </p:txBody>
      </p:sp>
      <p:pic>
        <p:nvPicPr>
          <p:cNvPr id="344" name="Google Shape;344;p21"/>
          <p:cNvPicPr preferRelativeResize="0"/>
          <p:nvPr/>
        </p:nvPicPr>
        <p:blipFill rotWithShape="1">
          <a:blip r:embed="rId3">
            <a:alphaModFix/>
          </a:blip>
          <a:srcRect/>
          <a:stretch/>
        </p:blipFill>
        <p:spPr>
          <a:xfrm>
            <a:off x="2077475" y="2870576"/>
            <a:ext cx="8037051" cy="38431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22"/>
          <p:cNvSpPr/>
          <p:nvPr/>
        </p:nvSpPr>
        <p:spPr>
          <a:xfrm>
            <a:off x="2455525" y="5520975"/>
            <a:ext cx="352500" cy="3795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50" name="Google Shape;350;p22"/>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00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TOÀN DIỆN CÁC DỰ ÁN HIỆU QUẢ NĂNG LƯỢNG</a:t>
            </a:r>
            <a:endParaRPr sz="3000" b="1" i="0" u="none" strike="noStrike" cap="none">
              <a:solidFill>
                <a:schemeClr val="lt1"/>
              </a:solidFill>
              <a:latin typeface="Arial"/>
              <a:ea typeface="Arial"/>
              <a:cs typeface="Arial"/>
              <a:sym typeface="Arial"/>
            </a:endParaRPr>
          </a:p>
        </p:txBody>
      </p:sp>
      <p:sp>
        <p:nvSpPr>
          <p:cNvPr id="351" name="Google Shape;351;p22"/>
          <p:cNvSpPr/>
          <p:nvPr/>
        </p:nvSpPr>
        <p:spPr>
          <a:xfrm>
            <a:off x="2209808" y="2207705"/>
            <a:ext cx="7772400" cy="781200"/>
          </a:xfrm>
          <a:prstGeom prst="rect">
            <a:avLst/>
          </a:prstGeom>
          <a:solidFill>
            <a:schemeClr val="lt1">
              <a:alpha val="88627"/>
            </a:schemeClr>
          </a:solidFill>
          <a:ln w="254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52" name="Google Shape;352;p22"/>
          <p:cNvSpPr txBox="1"/>
          <p:nvPr/>
        </p:nvSpPr>
        <p:spPr>
          <a:xfrm>
            <a:off x="2643100" y="1794817"/>
            <a:ext cx="5833162" cy="825776"/>
          </a:xfrm>
          <a:prstGeom prst="rect">
            <a:avLst/>
          </a:prstGeom>
          <a:solidFill>
            <a:srgbClr val="2F5496"/>
          </a:solidFill>
          <a:ln w="9525" cap="flat" cmpd="sng">
            <a:solidFill>
              <a:schemeClr val="accent5"/>
            </a:solidFill>
            <a:prstDash val="solid"/>
            <a:round/>
            <a:headEnd type="none" w="sm" len="sm"/>
            <a:tailEnd type="none" w="sm" len="sm"/>
          </a:ln>
        </p:spPr>
        <p:txBody>
          <a:bodyPr spcFirstLastPara="1" wrap="square" lIns="205625" tIns="0" rIns="205625" bIns="0" anchor="ctr" anchorCtr="0">
            <a:noAutofit/>
          </a:bodyPr>
          <a:lstStyle/>
          <a:p>
            <a:pPr marL="0" marR="0" lvl="0" indent="0" algn="just"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(1) Các cơ sở để đánh giá ảnh hưởng</a:t>
            </a:r>
            <a:endParaRPr sz="2400" b="0" i="0" u="none" strike="noStrike" cap="none">
              <a:solidFill>
                <a:schemeClr val="lt1"/>
              </a:solidFill>
              <a:latin typeface="Arial"/>
              <a:ea typeface="Arial"/>
              <a:cs typeface="Arial"/>
              <a:sym typeface="Arial"/>
            </a:endParaRPr>
          </a:p>
        </p:txBody>
      </p:sp>
      <p:sp>
        <p:nvSpPr>
          <p:cNvPr id="353" name="Google Shape;353;p22"/>
          <p:cNvSpPr/>
          <p:nvPr/>
        </p:nvSpPr>
        <p:spPr>
          <a:xfrm>
            <a:off x="2209808" y="3546115"/>
            <a:ext cx="7772400" cy="781200"/>
          </a:xfrm>
          <a:prstGeom prst="rect">
            <a:avLst/>
          </a:prstGeom>
          <a:solidFill>
            <a:schemeClr val="lt1">
              <a:alpha val="88627"/>
            </a:schemeClr>
          </a:solidFill>
          <a:ln w="254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54" name="Google Shape;354;p22"/>
          <p:cNvSpPr txBox="1"/>
          <p:nvPr/>
        </p:nvSpPr>
        <p:spPr>
          <a:xfrm>
            <a:off x="2643100" y="3133227"/>
            <a:ext cx="5886000" cy="825900"/>
          </a:xfrm>
          <a:prstGeom prst="rect">
            <a:avLst/>
          </a:prstGeom>
          <a:solidFill>
            <a:srgbClr val="2E75B5"/>
          </a:solidFill>
          <a:ln w="9525" cap="flat" cmpd="sng">
            <a:solidFill>
              <a:schemeClr val="accent5"/>
            </a:solidFill>
            <a:prstDash val="solid"/>
            <a:round/>
            <a:headEnd type="none" w="sm" len="sm"/>
            <a:tailEnd type="none" w="sm" len="sm"/>
          </a:ln>
        </p:spPr>
        <p:txBody>
          <a:bodyPr spcFirstLastPara="1" wrap="square" lIns="205625" tIns="0" rIns="205625" bIns="0" anchor="ctr" anchorCtr="0">
            <a:noAutofit/>
          </a:bodyPr>
          <a:lstStyle/>
          <a:p>
            <a:pPr marL="0" marR="0" lvl="0" indent="0" algn="just"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(2)Các cơ sở đánh giá rủi ro</a:t>
            </a:r>
            <a:endParaRPr sz="2400" b="0" i="0" u="none" strike="noStrike" cap="none">
              <a:solidFill>
                <a:schemeClr val="lt1"/>
              </a:solidFill>
              <a:latin typeface="Arial"/>
              <a:ea typeface="Arial"/>
              <a:cs typeface="Arial"/>
              <a:sym typeface="Arial"/>
            </a:endParaRPr>
          </a:p>
        </p:txBody>
      </p:sp>
      <p:sp>
        <p:nvSpPr>
          <p:cNvPr id="355" name="Google Shape;355;p22"/>
          <p:cNvSpPr/>
          <p:nvPr/>
        </p:nvSpPr>
        <p:spPr>
          <a:xfrm>
            <a:off x="2209808" y="4884650"/>
            <a:ext cx="7772400" cy="781200"/>
          </a:xfrm>
          <a:prstGeom prst="rect">
            <a:avLst/>
          </a:prstGeom>
          <a:noFill/>
          <a:ln w="254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56" name="Google Shape;356;p22"/>
          <p:cNvSpPr txBox="1"/>
          <p:nvPr/>
        </p:nvSpPr>
        <p:spPr>
          <a:xfrm>
            <a:off x="2643100" y="4471762"/>
            <a:ext cx="5942100" cy="825900"/>
          </a:xfrm>
          <a:prstGeom prst="rect">
            <a:avLst/>
          </a:prstGeom>
          <a:solidFill>
            <a:schemeClr val="accent5"/>
          </a:solidFill>
          <a:ln w="9525" cap="flat" cmpd="sng">
            <a:solidFill>
              <a:schemeClr val="accent5"/>
            </a:solidFill>
            <a:prstDash val="solid"/>
            <a:round/>
            <a:headEnd type="none" w="sm" len="sm"/>
            <a:tailEnd type="none" w="sm" len="sm"/>
          </a:ln>
        </p:spPr>
        <p:txBody>
          <a:bodyPr spcFirstLastPara="1" wrap="square" lIns="205625" tIns="0" rIns="205625" bIns="0" anchor="ctr" anchorCtr="0">
            <a:noAutofit/>
          </a:bodyPr>
          <a:lstStyle/>
          <a:p>
            <a:pPr marL="0" marR="0" lvl="0" indent="0" algn="just"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(3) Quản lý dự án và quản lý rủi ro cho các dự án hiệu quả năng lượng</a:t>
            </a:r>
            <a:endParaRPr sz="2400" b="0" i="0" u="none" strike="noStrike" cap="none">
              <a:solidFill>
                <a:schemeClr val="lt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361" name="Google Shape;361;p24"/>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LƯỢNG NĂNG LƯỢNG TIẾT KIỆM</a:t>
            </a:r>
            <a:endParaRPr sz="3000" b="1" i="0" u="none" strike="noStrike" cap="none">
              <a:solidFill>
                <a:schemeClr val="lt1"/>
              </a:solidFill>
              <a:latin typeface="Arial"/>
              <a:ea typeface="Arial"/>
              <a:cs typeface="Arial"/>
              <a:sym typeface="Arial"/>
            </a:endParaRPr>
          </a:p>
        </p:txBody>
      </p:sp>
      <p:sp>
        <p:nvSpPr>
          <p:cNvPr id="362" name="Google Shape;362;p24"/>
          <p:cNvSpPr txBox="1"/>
          <p:nvPr/>
        </p:nvSpPr>
        <p:spPr>
          <a:xfrm>
            <a:off x="1313845" y="2160579"/>
            <a:ext cx="8719800" cy="2536800"/>
          </a:xfrm>
          <a:prstGeom prst="rect">
            <a:avLst/>
          </a:prstGeom>
          <a:noFill/>
          <a:ln>
            <a:noFill/>
          </a:ln>
        </p:spPr>
        <p:txBody>
          <a:bodyPr spcFirstLastPara="1" wrap="square" lIns="45700" tIns="45700" rIns="45700" bIns="45700" anchor="t" anchorCtr="0">
            <a:normAutofit/>
          </a:bodyPr>
          <a:lstStyle/>
          <a:p>
            <a:pPr marL="0" marR="0" lvl="0" indent="0" algn="just" rtl="0">
              <a:lnSpc>
                <a:spcPct val="115000"/>
              </a:lnSpc>
              <a:spcBef>
                <a:spcPts val="0"/>
              </a:spcBef>
              <a:spcAft>
                <a:spcPts val="0"/>
              </a:spcAft>
              <a:buClr>
                <a:srgbClr val="073763"/>
              </a:buClr>
              <a:buSzPts val="1800"/>
              <a:buFont typeface="Arial"/>
              <a:buNone/>
            </a:pPr>
            <a:r>
              <a:rPr lang="en-US" sz="2000" b="1" i="1" u="none" strike="noStrike" cap="none">
                <a:solidFill>
                  <a:schemeClr val="dk1"/>
                </a:solidFill>
                <a:latin typeface="Arial"/>
                <a:ea typeface="Arial"/>
                <a:cs typeface="Arial"/>
                <a:sym typeface="Arial"/>
              </a:rPr>
              <a:t>Năng lượng tiết kiệm được xác định thế nào:</a:t>
            </a:r>
            <a:endParaRPr sz="2000" b="0" i="0" u="none" strike="noStrike" cap="none">
              <a:solidFill>
                <a:schemeClr val="dk1"/>
              </a:solidFill>
              <a:latin typeface="Calibri"/>
              <a:ea typeface="Calibri"/>
              <a:cs typeface="Calibri"/>
              <a:sym typeface="Calibri"/>
            </a:endParaRPr>
          </a:p>
          <a:p>
            <a:pPr marL="514350" marR="0" lvl="0" indent="-514350" algn="just" rtl="0">
              <a:lnSpc>
                <a:spcPct val="115000"/>
              </a:lnSpc>
              <a:spcBef>
                <a:spcPts val="1000"/>
              </a:spcBef>
              <a:spcAft>
                <a:spcPts val="0"/>
              </a:spcAft>
              <a:buClr>
                <a:schemeClr val="dk1"/>
              </a:buClr>
              <a:buSzPts val="2000"/>
              <a:buFont typeface="Arial"/>
              <a:buAutoNum type="arabicPeriod"/>
            </a:pPr>
            <a:r>
              <a:rPr lang="en-US" sz="2000" b="0" i="0" u="none" strike="noStrike" cap="none">
                <a:solidFill>
                  <a:schemeClr val="dk1"/>
                </a:solidFill>
                <a:latin typeface="Arial"/>
                <a:ea typeface="Arial"/>
                <a:cs typeface="Arial"/>
                <a:sym typeface="Arial"/>
              </a:rPr>
              <a:t>Tiềm năng tiết kiệm năng lượng và tổng nhu cầu tiêu thụ năng lượng;</a:t>
            </a:r>
            <a:endParaRPr sz="2000" b="0" i="0" u="none" strike="noStrike" cap="none">
              <a:solidFill>
                <a:schemeClr val="dk1"/>
              </a:solidFill>
              <a:latin typeface="Arial"/>
              <a:ea typeface="Arial"/>
              <a:cs typeface="Arial"/>
              <a:sym typeface="Arial"/>
            </a:endParaRPr>
          </a:p>
          <a:p>
            <a:pPr marL="514350" marR="0" lvl="0" indent="-514350" algn="just" rtl="0">
              <a:lnSpc>
                <a:spcPct val="115000"/>
              </a:lnSpc>
              <a:spcBef>
                <a:spcPts val="1000"/>
              </a:spcBef>
              <a:spcAft>
                <a:spcPts val="0"/>
              </a:spcAft>
              <a:buClr>
                <a:schemeClr val="dk1"/>
              </a:buClr>
              <a:buSzPts val="2000"/>
              <a:buFont typeface="Arial"/>
              <a:buAutoNum type="arabicPeriod"/>
            </a:pPr>
            <a:r>
              <a:rPr lang="en-US" sz="2000" b="0" i="0" u="none" strike="noStrike" cap="none">
                <a:solidFill>
                  <a:schemeClr val="dk1"/>
                </a:solidFill>
                <a:latin typeface="Arial"/>
                <a:ea typeface="Arial"/>
                <a:cs typeface="Arial"/>
                <a:sym typeface="Arial"/>
              </a:rPr>
              <a:t>Mục tiêu tiết kiệm năng lượng và lượng năng lượng tiết kiệm thực tế;</a:t>
            </a:r>
            <a:endParaRPr sz="2000" b="0" i="0" u="none" strike="noStrike" cap="none">
              <a:solidFill>
                <a:schemeClr val="dk1"/>
              </a:solidFill>
              <a:latin typeface="Arial"/>
              <a:ea typeface="Arial"/>
              <a:cs typeface="Arial"/>
              <a:sym typeface="Arial"/>
            </a:endParaRPr>
          </a:p>
          <a:p>
            <a:pPr marL="514350" marR="0" lvl="0" indent="-514350" algn="just" rtl="0">
              <a:lnSpc>
                <a:spcPct val="115000"/>
              </a:lnSpc>
              <a:spcBef>
                <a:spcPts val="1000"/>
              </a:spcBef>
              <a:spcAft>
                <a:spcPts val="0"/>
              </a:spcAft>
              <a:buClr>
                <a:schemeClr val="dk1"/>
              </a:buClr>
              <a:buSzPts val="2000"/>
              <a:buFont typeface="Arial"/>
              <a:buAutoNum type="arabicPeriod"/>
            </a:pPr>
            <a:r>
              <a:rPr lang="en-US" sz="2000" b="0" i="0" u="none" strike="noStrike" cap="none">
                <a:solidFill>
                  <a:schemeClr val="dk1"/>
                </a:solidFill>
                <a:latin typeface="Arial"/>
                <a:ea typeface="Arial"/>
                <a:cs typeface="Arial"/>
                <a:sym typeface="Arial"/>
              </a:rPr>
              <a:t>Các tổn thất được xác định dựa trên năng lượng tiết kiệm thực tế;</a:t>
            </a:r>
            <a:endParaRPr sz="2000" b="0" i="0" u="none" strike="noStrike" cap="none">
              <a:solidFill>
                <a:schemeClr val="dk1"/>
              </a:solidFill>
              <a:latin typeface="Arial"/>
              <a:ea typeface="Arial"/>
              <a:cs typeface="Arial"/>
              <a:sym typeface="Arial"/>
            </a:endParaRPr>
          </a:p>
          <a:p>
            <a:pPr marL="514350" marR="0" lvl="0" indent="-514350" algn="just" rtl="0">
              <a:lnSpc>
                <a:spcPct val="115000"/>
              </a:lnSpc>
              <a:spcBef>
                <a:spcPts val="1000"/>
              </a:spcBef>
              <a:spcAft>
                <a:spcPts val="0"/>
              </a:spcAft>
              <a:buClr>
                <a:schemeClr val="dk1"/>
              </a:buClr>
              <a:buSzPts val="2000"/>
              <a:buFont typeface="Arial"/>
              <a:buAutoNum type="arabicPeriod"/>
            </a:pPr>
            <a:r>
              <a:rPr lang="en-US" sz="2000" b="0" i="0" u="none" strike="noStrike" cap="none">
                <a:solidFill>
                  <a:schemeClr val="dk1"/>
                </a:solidFill>
                <a:latin typeface="Arial"/>
                <a:ea typeface="Arial"/>
                <a:cs typeface="Arial"/>
                <a:sym typeface="Arial"/>
              </a:rPr>
              <a:t>Các lợi ích khác mang lại từ các dự án hiệu quả năng lượng.</a:t>
            </a:r>
            <a:endParaRPr sz="2000" b="0" i="0" u="none" strike="noStrike" cap="none">
              <a:solidFill>
                <a:schemeClr val="dk1"/>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25"/>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RỦI RO</a:t>
            </a:r>
            <a:endParaRPr sz="3000" b="1" i="0" u="none" strike="noStrike" cap="none">
              <a:solidFill>
                <a:schemeClr val="lt1"/>
              </a:solidFill>
              <a:latin typeface="Arial"/>
              <a:ea typeface="Arial"/>
              <a:cs typeface="Arial"/>
              <a:sym typeface="Arial"/>
            </a:endParaRPr>
          </a:p>
        </p:txBody>
      </p:sp>
      <p:grpSp>
        <p:nvGrpSpPr>
          <p:cNvPr id="368" name="Google Shape;368;p25"/>
          <p:cNvGrpSpPr/>
          <p:nvPr/>
        </p:nvGrpSpPr>
        <p:grpSpPr>
          <a:xfrm>
            <a:off x="1609495" y="1902250"/>
            <a:ext cx="8973007" cy="3903460"/>
            <a:chOff x="3180" y="261987"/>
            <a:chExt cx="9299417" cy="4018800"/>
          </a:xfrm>
        </p:grpSpPr>
        <p:sp>
          <p:nvSpPr>
            <p:cNvPr id="369" name="Google Shape;369;p25"/>
            <p:cNvSpPr/>
            <p:nvPr/>
          </p:nvSpPr>
          <p:spPr>
            <a:xfrm>
              <a:off x="697933" y="261987"/>
              <a:ext cx="7909800" cy="4018800"/>
            </a:xfrm>
            <a:prstGeom prst="rightArrow">
              <a:avLst>
                <a:gd name="adj1" fmla="val 50000"/>
                <a:gd name="adj2" fmla="val 50000"/>
              </a:avLst>
            </a:prstGeom>
            <a:solidFill>
              <a:srgbClr val="C9DDF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70" name="Google Shape;370;p25"/>
            <p:cNvSpPr/>
            <p:nvPr/>
          </p:nvSpPr>
          <p:spPr>
            <a:xfrm>
              <a:off x="3180" y="1357788"/>
              <a:ext cx="2066537" cy="1810385"/>
            </a:xfrm>
            <a:prstGeom prst="roundRect">
              <a:avLst>
                <a:gd name="adj" fmla="val 1666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71" name="Google Shape;371;p25"/>
            <p:cNvSpPr txBox="1"/>
            <p:nvPr/>
          </p:nvSpPr>
          <p:spPr>
            <a:xfrm>
              <a:off x="9155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Xác định các nguồn gốc của rủi ro</a:t>
              </a:r>
              <a:endParaRPr sz="1700" b="0" i="0" u="none" strike="noStrike" cap="none">
                <a:solidFill>
                  <a:schemeClr val="lt1"/>
                </a:solidFill>
                <a:latin typeface="Arial"/>
                <a:ea typeface="Arial"/>
                <a:cs typeface="Arial"/>
                <a:sym typeface="Arial"/>
              </a:endParaRPr>
            </a:p>
          </p:txBody>
        </p:sp>
        <p:sp>
          <p:nvSpPr>
            <p:cNvPr id="372" name="Google Shape;372;p25"/>
            <p:cNvSpPr/>
            <p:nvPr/>
          </p:nvSpPr>
          <p:spPr>
            <a:xfrm>
              <a:off x="2414140" y="1357788"/>
              <a:ext cx="2066537" cy="1810385"/>
            </a:xfrm>
            <a:prstGeom prst="roundRect">
              <a:avLst>
                <a:gd name="adj" fmla="val 1666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73" name="Google Shape;373;p25"/>
            <p:cNvSpPr txBox="1"/>
            <p:nvPr/>
          </p:nvSpPr>
          <p:spPr>
            <a:xfrm>
              <a:off x="250251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Quyết định các con đường và các điểm chốt  có thể gây ra các rủi ro này</a:t>
              </a:r>
              <a:endParaRPr sz="1700" b="0" i="0" u="none" strike="noStrike" cap="none">
                <a:solidFill>
                  <a:schemeClr val="lt1"/>
                </a:solidFill>
                <a:latin typeface="Arial"/>
                <a:ea typeface="Arial"/>
                <a:cs typeface="Arial"/>
                <a:sym typeface="Arial"/>
              </a:endParaRPr>
            </a:p>
          </p:txBody>
        </p:sp>
        <p:sp>
          <p:nvSpPr>
            <p:cNvPr id="374" name="Google Shape;374;p25"/>
            <p:cNvSpPr/>
            <p:nvPr/>
          </p:nvSpPr>
          <p:spPr>
            <a:xfrm>
              <a:off x="4825100" y="1357788"/>
              <a:ext cx="2066537" cy="1810385"/>
            </a:xfrm>
            <a:prstGeom prst="roundRect">
              <a:avLst>
                <a:gd name="adj" fmla="val 1666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75" name="Google Shape;375;p25"/>
            <p:cNvSpPr txBox="1"/>
            <p:nvPr/>
          </p:nvSpPr>
          <p:spPr>
            <a:xfrm>
              <a:off x="491347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Đo lường các hậu quả tiềm năng của các rủi ro này dưới các viễn cảnh khác nhau</a:t>
              </a:r>
              <a:endParaRPr sz="1700" b="0" i="0" u="none" strike="noStrike" cap="none">
                <a:solidFill>
                  <a:schemeClr val="lt1"/>
                </a:solidFill>
                <a:latin typeface="Arial"/>
                <a:ea typeface="Arial"/>
                <a:cs typeface="Arial"/>
                <a:sym typeface="Arial"/>
              </a:endParaRPr>
            </a:p>
          </p:txBody>
        </p:sp>
        <p:sp>
          <p:nvSpPr>
            <p:cNvPr id="376" name="Google Shape;376;p25"/>
            <p:cNvSpPr/>
            <p:nvPr/>
          </p:nvSpPr>
          <p:spPr>
            <a:xfrm>
              <a:off x="7236060" y="1357788"/>
              <a:ext cx="2066537" cy="1810385"/>
            </a:xfrm>
            <a:prstGeom prst="roundRect">
              <a:avLst>
                <a:gd name="adj" fmla="val 1666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77" name="Google Shape;377;p25"/>
            <p:cNvSpPr txBox="1"/>
            <p:nvPr/>
          </p:nvSpPr>
          <p:spPr>
            <a:xfrm>
              <a:off x="732443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Cung cấp các phương tiện để  giảm nhẹ và đổi mặt với các hậu quả này</a:t>
              </a:r>
              <a:endParaRPr sz="1700" b="0" i="0" u="none" strike="noStrike" cap="none">
                <a:solidFill>
                  <a:schemeClr val="lt1"/>
                </a:solidFill>
                <a:latin typeface="Arial"/>
                <a:ea typeface="Arial"/>
                <a:cs typeface="Arial"/>
                <a:sym typeface="Arial"/>
              </a:endParaRP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26"/>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83" name="Google Shape;383;p26"/>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00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TOÀN DIỆN CÁC DỰ ÁN HIỆU QUẢ NĂNG LƯỢNG</a:t>
            </a:r>
            <a:endParaRPr sz="3000" b="1" i="0" u="none" strike="noStrike" cap="none">
              <a:solidFill>
                <a:schemeClr val="lt1"/>
              </a:solidFill>
              <a:latin typeface="Arial"/>
              <a:ea typeface="Arial"/>
              <a:cs typeface="Arial"/>
              <a:sym typeface="Arial"/>
            </a:endParaRPr>
          </a:p>
        </p:txBody>
      </p:sp>
      <p:grpSp>
        <p:nvGrpSpPr>
          <p:cNvPr id="384" name="Google Shape;384;p26"/>
          <p:cNvGrpSpPr/>
          <p:nvPr/>
        </p:nvGrpSpPr>
        <p:grpSpPr>
          <a:xfrm>
            <a:off x="1384591" y="1844459"/>
            <a:ext cx="9422817" cy="4774593"/>
            <a:chOff x="0" y="97106"/>
            <a:chExt cx="9449841" cy="4833344"/>
          </a:xfrm>
        </p:grpSpPr>
        <p:sp>
          <p:nvSpPr>
            <p:cNvPr id="385" name="Google Shape;385;p26"/>
            <p:cNvSpPr/>
            <p:nvPr/>
          </p:nvSpPr>
          <p:spPr>
            <a:xfrm>
              <a:off x="0" y="243614"/>
              <a:ext cx="9449841" cy="1212750"/>
            </a:xfrm>
            <a:prstGeom prst="rect">
              <a:avLst/>
            </a:prstGeom>
            <a:solidFill>
              <a:schemeClr val="lt1">
                <a:alpha val="88627"/>
              </a:scheme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86" name="Google Shape;386;p26"/>
            <p:cNvSpPr txBox="1"/>
            <p:nvPr/>
          </p:nvSpPr>
          <p:spPr>
            <a:xfrm>
              <a:off x="9" y="150287"/>
              <a:ext cx="9449700" cy="1305900"/>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733400" tIns="229100" rIns="733400" bIns="99550" anchor="t" anchorCtr="0">
              <a:noAutofit/>
            </a:bodyPr>
            <a:lstStyle/>
            <a:p>
              <a:pPr marL="114300" marR="0" lvl="1" indent="-11430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Đạt được sự thông qua của lãnh đạo cao cấp và chủ doanh nghiệp/ các nhà đầu tư cho dự án hiệu quả năng lượng và thiết lập cơ cấu tổ chức cho dự án hiệu quả năng lượng</a:t>
              </a:r>
              <a:endParaRPr sz="2000" b="0" i="0" u="none" strike="noStrike" cap="none">
                <a:solidFill>
                  <a:schemeClr val="dk1"/>
                </a:solidFill>
                <a:latin typeface="Calibri"/>
                <a:ea typeface="Calibri"/>
                <a:cs typeface="Calibri"/>
                <a:sym typeface="Calibri"/>
              </a:endParaRPr>
            </a:p>
            <a:p>
              <a:pPr marL="114300" marR="0" lvl="1" indent="-11430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Xác định các dòng năng lượng và chi phí của công ty và phát triển các mục tiêu</a:t>
              </a:r>
              <a:endParaRPr sz="2000" b="0" i="0" u="none" strike="noStrike" cap="none">
                <a:solidFill>
                  <a:schemeClr val="dk1"/>
                </a:solidFill>
                <a:latin typeface="Calibri"/>
                <a:ea typeface="Calibri"/>
                <a:cs typeface="Calibri"/>
                <a:sym typeface="Calibri"/>
              </a:endParaRPr>
            </a:p>
          </p:txBody>
        </p:sp>
        <p:sp>
          <p:nvSpPr>
            <p:cNvPr id="387" name="Google Shape;387;p26"/>
            <p:cNvSpPr txBox="1"/>
            <p:nvPr/>
          </p:nvSpPr>
          <p:spPr>
            <a:xfrm>
              <a:off x="488344" y="97106"/>
              <a:ext cx="6583184" cy="293016"/>
            </a:xfrm>
            <a:prstGeom prst="rect">
              <a:avLst/>
            </a:prstGeom>
            <a:solidFill>
              <a:schemeClr val="accent1"/>
            </a:solid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Thiết lập các mục tiêu chiến lược và thực hiện đánh giá cơ sở</a:t>
              </a:r>
              <a:endParaRPr sz="1800" b="0" i="0" u="none" strike="noStrike" cap="none">
                <a:solidFill>
                  <a:schemeClr val="dk1"/>
                </a:solidFill>
                <a:latin typeface="Calibri"/>
                <a:ea typeface="Calibri"/>
                <a:cs typeface="Calibri"/>
                <a:sym typeface="Calibri"/>
              </a:endParaRPr>
            </a:p>
          </p:txBody>
        </p:sp>
        <p:sp>
          <p:nvSpPr>
            <p:cNvPr id="388" name="Google Shape;388;p26"/>
            <p:cNvSpPr/>
            <p:nvPr/>
          </p:nvSpPr>
          <p:spPr>
            <a:xfrm>
              <a:off x="0" y="1678124"/>
              <a:ext cx="9449841" cy="519750"/>
            </a:xfrm>
            <a:prstGeom prst="rect">
              <a:avLst/>
            </a:prstGeom>
            <a:solidFill>
              <a:schemeClr val="lt1">
                <a:alpha val="88627"/>
              </a:scheme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89" name="Google Shape;389;p26"/>
            <p:cNvSpPr txBox="1"/>
            <p:nvPr/>
          </p:nvSpPr>
          <p:spPr>
            <a:xfrm>
              <a:off x="0" y="1678124"/>
              <a:ext cx="9449841" cy="519750"/>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733400" tIns="229100" rIns="733400" bIns="99550" anchor="t" anchorCtr="0">
              <a:noAutofit/>
            </a:bodyPr>
            <a:lstStyle/>
            <a:p>
              <a:pPr marL="114300" marR="0" lvl="1" indent="-114300" algn="l" rtl="0">
                <a:lnSpc>
                  <a:spcPct val="90000"/>
                </a:lnSpc>
                <a:spcBef>
                  <a:spcPts val="0"/>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Bắt đầu với biểu đồ đầy đủ của dự án đề xuất &amp; các hậu quả về tài chính và năng lượng</a:t>
              </a:r>
              <a:endParaRPr sz="1900" b="0" i="0" u="none" strike="noStrike" cap="none">
                <a:solidFill>
                  <a:schemeClr val="dk1"/>
                </a:solidFill>
                <a:latin typeface="Calibri"/>
                <a:ea typeface="Calibri"/>
                <a:cs typeface="Calibri"/>
                <a:sym typeface="Calibri"/>
              </a:endParaRPr>
            </a:p>
          </p:txBody>
        </p:sp>
        <p:sp>
          <p:nvSpPr>
            <p:cNvPr id="390" name="Google Shape;390;p26"/>
            <p:cNvSpPr txBox="1"/>
            <p:nvPr/>
          </p:nvSpPr>
          <p:spPr>
            <a:xfrm>
              <a:off x="488344" y="1531616"/>
              <a:ext cx="6583184" cy="293016"/>
            </a:xfrm>
            <a:prstGeom prst="rect">
              <a:avLst/>
            </a:prstGeom>
            <a:solidFill>
              <a:schemeClr val="accent1"/>
            </a:solid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Xác định nguồn gốc của các rủi ro</a:t>
              </a:r>
              <a:endParaRPr sz="1800" b="0" i="0" u="none" strike="noStrike" cap="none">
                <a:solidFill>
                  <a:schemeClr val="dk1"/>
                </a:solidFill>
                <a:latin typeface="Calibri"/>
                <a:ea typeface="Calibri"/>
                <a:cs typeface="Calibri"/>
                <a:sym typeface="Calibri"/>
              </a:endParaRPr>
            </a:p>
          </p:txBody>
        </p:sp>
        <p:sp>
          <p:nvSpPr>
            <p:cNvPr id="391" name="Google Shape;391;p26"/>
            <p:cNvSpPr/>
            <p:nvPr/>
          </p:nvSpPr>
          <p:spPr>
            <a:xfrm>
              <a:off x="0" y="2419634"/>
              <a:ext cx="9449841" cy="519750"/>
            </a:xfrm>
            <a:prstGeom prst="rect">
              <a:avLst/>
            </a:prstGeom>
            <a:solidFill>
              <a:schemeClr val="lt1">
                <a:alpha val="88627"/>
              </a:scheme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92" name="Google Shape;392;p26"/>
            <p:cNvSpPr txBox="1"/>
            <p:nvPr/>
          </p:nvSpPr>
          <p:spPr>
            <a:xfrm>
              <a:off x="0" y="2419634"/>
              <a:ext cx="9449841" cy="519750"/>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733400" tIns="229100" rIns="733400" bIns="99550" anchor="t" anchorCtr="0">
              <a:noAutofit/>
            </a:bodyPr>
            <a:lstStyle/>
            <a:p>
              <a:pPr marL="114300" marR="0" lvl="1" indent="-114300" algn="l" rtl="0">
                <a:lnSpc>
                  <a:spcPct val="90000"/>
                </a:lnSpc>
                <a:spcBef>
                  <a:spcPts val="0"/>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Quyết định các điểm chốt và các con đường gắn với các yếu tố điều khiển rủi ro khác nhau</a:t>
              </a:r>
              <a:endParaRPr sz="1900" b="0" i="0" u="none" strike="noStrike" cap="none">
                <a:solidFill>
                  <a:schemeClr val="dk1"/>
                </a:solidFill>
                <a:latin typeface="Calibri"/>
                <a:ea typeface="Calibri"/>
                <a:cs typeface="Calibri"/>
                <a:sym typeface="Calibri"/>
              </a:endParaRPr>
            </a:p>
          </p:txBody>
        </p:sp>
        <p:sp>
          <p:nvSpPr>
            <p:cNvPr id="393" name="Google Shape;393;p26"/>
            <p:cNvSpPr txBox="1"/>
            <p:nvPr/>
          </p:nvSpPr>
          <p:spPr>
            <a:xfrm>
              <a:off x="488344" y="2273126"/>
              <a:ext cx="6583184" cy="293016"/>
            </a:xfrm>
            <a:prstGeom prst="rect">
              <a:avLst/>
            </a:prstGeom>
            <a:solidFill>
              <a:schemeClr val="accent1"/>
            </a:solid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Đánh giá rủi ro</a:t>
              </a:r>
              <a:endParaRPr sz="1800" b="0" i="0" u="none" strike="noStrike" cap="none">
                <a:solidFill>
                  <a:schemeClr val="dk1"/>
                </a:solidFill>
                <a:latin typeface="Calibri"/>
                <a:ea typeface="Calibri"/>
                <a:cs typeface="Calibri"/>
                <a:sym typeface="Calibri"/>
              </a:endParaRPr>
            </a:p>
          </p:txBody>
        </p:sp>
        <p:sp>
          <p:nvSpPr>
            <p:cNvPr id="394" name="Google Shape;394;p26"/>
            <p:cNvSpPr/>
            <p:nvPr/>
          </p:nvSpPr>
          <p:spPr>
            <a:xfrm>
              <a:off x="0" y="3161144"/>
              <a:ext cx="9449841" cy="519750"/>
            </a:xfrm>
            <a:prstGeom prst="rect">
              <a:avLst/>
            </a:prstGeom>
            <a:solidFill>
              <a:schemeClr val="lt1">
                <a:alpha val="88627"/>
              </a:scheme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95" name="Google Shape;395;p26"/>
            <p:cNvSpPr txBox="1"/>
            <p:nvPr/>
          </p:nvSpPr>
          <p:spPr>
            <a:xfrm>
              <a:off x="0" y="3161144"/>
              <a:ext cx="9449841" cy="519750"/>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733400" tIns="229100" rIns="733400" bIns="99550" anchor="t" anchorCtr="0">
              <a:noAutofit/>
            </a:bodyPr>
            <a:lstStyle/>
            <a:p>
              <a:pPr marL="114300" marR="0" lvl="1" indent="-114300" algn="l" rtl="0">
                <a:lnSpc>
                  <a:spcPct val="9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Xem xét các yếu tố rủi ro có thể đe dọa sứ mệnh của doanh nghiệp</a:t>
              </a:r>
              <a:endParaRPr sz="2000" b="0" i="0" u="none" strike="noStrike" cap="none">
                <a:solidFill>
                  <a:schemeClr val="dk1"/>
                </a:solidFill>
                <a:latin typeface="Calibri"/>
                <a:ea typeface="Calibri"/>
                <a:cs typeface="Calibri"/>
                <a:sym typeface="Calibri"/>
              </a:endParaRPr>
            </a:p>
          </p:txBody>
        </p:sp>
        <p:sp>
          <p:nvSpPr>
            <p:cNvPr id="396" name="Google Shape;396;p26"/>
            <p:cNvSpPr txBox="1"/>
            <p:nvPr/>
          </p:nvSpPr>
          <p:spPr>
            <a:xfrm>
              <a:off x="488344" y="3014636"/>
              <a:ext cx="6583184" cy="293016"/>
            </a:xfrm>
            <a:prstGeom prst="rect">
              <a:avLst/>
            </a:prstGeom>
            <a:solidFill>
              <a:schemeClr val="accent1"/>
            </a:solid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Làm giảm nhẹ và ngăn ngừa rủi ro</a:t>
              </a:r>
              <a:endParaRPr sz="1800" b="0" i="0" u="none" strike="noStrike" cap="none">
                <a:solidFill>
                  <a:schemeClr val="dk1"/>
                </a:solidFill>
                <a:latin typeface="Calibri"/>
                <a:ea typeface="Calibri"/>
                <a:cs typeface="Calibri"/>
                <a:sym typeface="Calibri"/>
              </a:endParaRPr>
            </a:p>
          </p:txBody>
        </p:sp>
        <p:sp>
          <p:nvSpPr>
            <p:cNvPr id="397" name="Google Shape;397;p26"/>
            <p:cNvSpPr/>
            <p:nvPr/>
          </p:nvSpPr>
          <p:spPr>
            <a:xfrm>
              <a:off x="0" y="3902654"/>
              <a:ext cx="9449841" cy="918225"/>
            </a:xfrm>
            <a:prstGeom prst="rect">
              <a:avLst/>
            </a:prstGeom>
            <a:solidFill>
              <a:schemeClr val="lt1">
                <a:alpha val="88627"/>
              </a:scheme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98" name="Google Shape;398;p26"/>
            <p:cNvSpPr txBox="1"/>
            <p:nvPr/>
          </p:nvSpPr>
          <p:spPr>
            <a:xfrm>
              <a:off x="9" y="3832750"/>
              <a:ext cx="9449700" cy="1097700"/>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733400" tIns="229100" rIns="733400" bIns="99550" anchor="t" anchorCtr="0">
              <a:noAutofit/>
            </a:bodyPr>
            <a:lstStyle/>
            <a:p>
              <a:pPr marL="114300" marR="0" lvl="1" indent="-11430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Quyết định các điều kiện  mà các lợi ích của dự án (hoặc danh mục dự án) vượt rõ các rủi ro dự án</a:t>
              </a:r>
              <a:endParaRPr sz="2000" b="0" i="0" u="none" strike="noStrike" cap="none">
                <a:solidFill>
                  <a:schemeClr val="dk1"/>
                </a:solidFill>
                <a:latin typeface="Calibri"/>
                <a:ea typeface="Calibri"/>
                <a:cs typeface="Calibri"/>
                <a:sym typeface="Calibri"/>
              </a:endParaRPr>
            </a:p>
            <a:p>
              <a:pPr marL="114300" marR="0" lvl="1" indent="-11430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Thiết lập hệ thống quản lý hợp đồng để giữ được trong giới hạn các rủi ro</a:t>
              </a:r>
              <a:endParaRPr sz="2000" b="0" i="0" u="none" strike="noStrike" cap="none">
                <a:solidFill>
                  <a:schemeClr val="dk1"/>
                </a:solidFill>
                <a:latin typeface="Calibri"/>
                <a:ea typeface="Calibri"/>
                <a:cs typeface="Calibri"/>
                <a:sym typeface="Calibri"/>
              </a:endParaRPr>
            </a:p>
          </p:txBody>
        </p:sp>
        <p:sp>
          <p:nvSpPr>
            <p:cNvPr id="399" name="Google Shape;399;p26"/>
            <p:cNvSpPr txBox="1"/>
            <p:nvPr/>
          </p:nvSpPr>
          <p:spPr>
            <a:xfrm>
              <a:off x="488344" y="3756146"/>
              <a:ext cx="6583184" cy="293016"/>
            </a:xfrm>
            <a:prstGeom prst="rect">
              <a:avLst/>
            </a:prstGeom>
            <a:solidFill>
              <a:schemeClr val="accent1"/>
            </a:solid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Bắt đầu dự án và liên tục kiểm soát</a:t>
              </a:r>
              <a:endParaRPr sz="18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27"/>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MÔ HÌNH TÀI TRỢ VỐN TRIỂN KHAI DỰ ÁN</a:t>
            </a:r>
            <a:endParaRPr sz="3000" b="1" i="0" u="none" strike="noStrike" cap="none">
              <a:solidFill>
                <a:schemeClr val="lt1"/>
              </a:solidFill>
              <a:latin typeface="Arial"/>
              <a:ea typeface="Arial"/>
              <a:cs typeface="Arial"/>
              <a:sym typeface="Arial"/>
            </a:endParaRPr>
          </a:p>
        </p:txBody>
      </p:sp>
      <p:grpSp>
        <p:nvGrpSpPr>
          <p:cNvPr id="405" name="Google Shape;405;p27"/>
          <p:cNvGrpSpPr/>
          <p:nvPr/>
        </p:nvGrpSpPr>
        <p:grpSpPr>
          <a:xfrm>
            <a:off x="2476269" y="1958482"/>
            <a:ext cx="7239476" cy="2941037"/>
            <a:chOff x="495061" y="304"/>
            <a:chExt cx="7239476" cy="2941037"/>
          </a:xfrm>
        </p:grpSpPr>
        <p:sp>
          <p:nvSpPr>
            <p:cNvPr id="406" name="Google Shape;406;p27"/>
            <p:cNvSpPr/>
            <p:nvPr/>
          </p:nvSpPr>
          <p:spPr>
            <a:xfrm>
              <a:off x="495061" y="304"/>
              <a:ext cx="2262336" cy="1357401"/>
            </a:xfrm>
            <a:prstGeom prst="rect">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407" name="Google Shape;407;p27"/>
            <p:cNvSpPr txBox="1"/>
            <p:nvPr/>
          </p:nvSpPr>
          <p:spPr>
            <a:xfrm>
              <a:off x="495061" y="304"/>
              <a:ext cx="2262336" cy="1357401"/>
            </a:xfrm>
            <a:prstGeom prst="rect">
              <a:avLst/>
            </a:prstGeom>
            <a:solidFill>
              <a:schemeClr val="accent1"/>
            </a:solid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2000" b="0" i="0" u="none" strike="noStrike" cap="none">
                  <a:solidFill>
                    <a:schemeClr val="lt1"/>
                  </a:solidFill>
                  <a:latin typeface="Arial"/>
                  <a:ea typeface="Arial"/>
                  <a:cs typeface="Arial"/>
                  <a:sym typeface="Arial"/>
                </a:rPr>
                <a:t>Tài trợ bằng tài sản</a:t>
              </a:r>
              <a:endParaRPr sz="2000" b="0" i="0" u="none" strike="noStrike" cap="none">
                <a:solidFill>
                  <a:schemeClr val="dk1"/>
                </a:solidFill>
                <a:latin typeface="Calibri"/>
                <a:ea typeface="Calibri"/>
                <a:cs typeface="Calibri"/>
                <a:sym typeface="Calibri"/>
              </a:endParaRPr>
            </a:p>
          </p:txBody>
        </p:sp>
        <p:sp>
          <p:nvSpPr>
            <p:cNvPr id="408" name="Google Shape;408;p27"/>
            <p:cNvSpPr/>
            <p:nvPr/>
          </p:nvSpPr>
          <p:spPr>
            <a:xfrm>
              <a:off x="2983631" y="304"/>
              <a:ext cx="2262336" cy="1357401"/>
            </a:xfrm>
            <a:prstGeom prst="rect">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409" name="Google Shape;409;p27"/>
            <p:cNvSpPr txBox="1"/>
            <p:nvPr/>
          </p:nvSpPr>
          <p:spPr>
            <a:xfrm>
              <a:off x="2983631" y="304"/>
              <a:ext cx="2262336" cy="1357401"/>
            </a:xfrm>
            <a:prstGeom prst="rect">
              <a:avLst/>
            </a:prstGeom>
            <a:solidFill>
              <a:schemeClr val="accent1"/>
            </a:solid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2000" b="0" i="0" u="none" strike="noStrike" cap="none">
                  <a:solidFill>
                    <a:schemeClr val="lt1"/>
                  </a:solidFill>
                  <a:latin typeface="Arial"/>
                  <a:ea typeface="Arial"/>
                  <a:cs typeface="Arial"/>
                  <a:sym typeface="Arial"/>
                </a:rPr>
                <a:t>Bằng lợi nhuận giữ lại</a:t>
              </a:r>
              <a:endParaRPr sz="2000" b="0" i="0" u="none" strike="noStrike" cap="none">
                <a:solidFill>
                  <a:schemeClr val="dk1"/>
                </a:solidFill>
                <a:latin typeface="Calibri"/>
                <a:ea typeface="Calibri"/>
                <a:cs typeface="Calibri"/>
                <a:sym typeface="Calibri"/>
              </a:endParaRPr>
            </a:p>
          </p:txBody>
        </p:sp>
        <p:sp>
          <p:nvSpPr>
            <p:cNvPr id="410" name="Google Shape;410;p27"/>
            <p:cNvSpPr/>
            <p:nvPr/>
          </p:nvSpPr>
          <p:spPr>
            <a:xfrm>
              <a:off x="5472201" y="304"/>
              <a:ext cx="2262336" cy="1357401"/>
            </a:xfrm>
            <a:prstGeom prst="rect">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411" name="Google Shape;411;p27"/>
            <p:cNvSpPr txBox="1"/>
            <p:nvPr/>
          </p:nvSpPr>
          <p:spPr>
            <a:xfrm>
              <a:off x="5472201" y="304"/>
              <a:ext cx="2262336" cy="1357401"/>
            </a:xfrm>
            <a:prstGeom prst="rect">
              <a:avLst/>
            </a:prstGeom>
            <a:solidFill>
              <a:schemeClr val="accent1"/>
            </a:solid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2000" b="0" i="0" u="none" strike="noStrike" cap="none">
                  <a:solidFill>
                    <a:schemeClr val="lt1"/>
                  </a:solidFill>
                  <a:latin typeface="Arial"/>
                  <a:ea typeface="Arial"/>
                  <a:cs typeface="Arial"/>
                  <a:sym typeface="Arial"/>
                </a:rPr>
                <a:t>Tài trợ bằng nợ (Vay ngân hàng)</a:t>
              </a:r>
              <a:endParaRPr sz="2000" b="0" i="0" u="none" strike="noStrike" cap="none">
                <a:solidFill>
                  <a:schemeClr val="dk1"/>
                </a:solidFill>
                <a:latin typeface="Calibri"/>
                <a:ea typeface="Calibri"/>
                <a:cs typeface="Calibri"/>
                <a:sym typeface="Calibri"/>
              </a:endParaRPr>
            </a:p>
          </p:txBody>
        </p:sp>
        <p:sp>
          <p:nvSpPr>
            <p:cNvPr id="412" name="Google Shape;412;p27"/>
            <p:cNvSpPr/>
            <p:nvPr/>
          </p:nvSpPr>
          <p:spPr>
            <a:xfrm>
              <a:off x="1739346" y="1583940"/>
              <a:ext cx="2262336" cy="1357401"/>
            </a:xfrm>
            <a:prstGeom prst="rect">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413" name="Google Shape;413;p27"/>
            <p:cNvSpPr txBox="1"/>
            <p:nvPr/>
          </p:nvSpPr>
          <p:spPr>
            <a:xfrm>
              <a:off x="1739346" y="1583940"/>
              <a:ext cx="2262336" cy="1357401"/>
            </a:xfrm>
            <a:prstGeom prst="rect">
              <a:avLst/>
            </a:prstGeom>
            <a:solidFill>
              <a:schemeClr val="accent1"/>
            </a:solid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2000" b="0" i="0" u="none" strike="noStrike" cap="none">
                  <a:solidFill>
                    <a:schemeClr val="lt1"/>
                  </a:solidFill>
                  <a:latin typeface="Arial"/>
                  <a:ea typeface="Arial"/>
                  <a:cs typeface="Arial"/>
                  <a:sym typeface="Arial"/>
                </a:rPr>
                <a:t>Thuê (Thiết bị hoặc tài chính)</a:t>
              </a:r>
              <a:endParaRPr sz="2000" b="0" i="0" u="none" strike="noStrike" cap="none">
                <a:solidFill>
                  <a:schemeClr val="dk1"/>
                </a:solidFill>
                <a:latin typeface="Calibri"/>
                <a:ea typeface="Calibri"/>
                <a:cs typeface="Calibri"/>
                <a:sym typeface="Calibri"/>
              </a:endParaRPr>
            </a:p>
          </p:txBody>
        </p:sp>
        <p:sp>
          <p:nvSpPr>
            <p:cNvPr id="414" name="Google Shape;414;p27"/>
            <p:cNvSpPr/>
            <p:nvPr/>
          </p:nvSpPr>
          <p:spPr>
            <a:xfrm>
              <a:off x="4227916" y="1583940"/>
              <a:ext cx="2262336" cy="1357401"/>
            </a:xfrm>
            <a:prstGeom prst="rect">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415" name="Google Shape;415;p27"/>
            <p:cNvSpPr txBox="1"/>
            <p:nvPr/>
          </p:nvSpPr>
          <p:spPr>
            <a:xfrm>
              <a:off x="4227916" y="1583940"/>
              <a:ext cx="2262336" cy="1357401"/>
            </a:xfrm>
            <a:prstGeom prst="rect">
              <a:avLst/>
            </a:prstGeom>
            <a:solidFill>
              <a:schemeClr val="accent1"/>
            </a:solid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2000" b="0" i="0" u="none" strike="noStrike" cap="none">
                  <a:solidFill>
                    <a:schemeClr val="lt1"/>
                  </a:solidFill>
                  <a:latin typeface="Arial"/>
                  <a:ea typeface="Arial"/>
                  <a:cs typeface="Arial"/>
                  <a:sym typeface="Arial"/>
                </a:rPr>
                <a:t>Hợp đồng hiệu quả (</a:t>
              </a:r>
              <a:r>
                <a:rPr lang="en-US" sz="2000" b="0" i="1" u="none" strike="noStrike" cap="none">
                  <a:solidFill>
                    <a:schemeClr val="lt1"/>
                  </a:solidFill>
                  <a:latin typeface="Arial"/>
                  <a:ea typeface="Arial"/>
                  <a:cs typeface="Arial"/>
                  <a:sym typeface="Arial"/>
                </a:rPr>
                <a:t>Performance Contract</a:t>
              </a:r>
              <a:r>
                <a:rPr lang="en-US" sz="2000" b="0" i="0" u="none" strike="noStrike" cap="none">
                  <a:solidFill>
                    <a:schemeClr val="lt1"/>
                  </a:solidFill>
                  <a:latin typeface="Arial"/>
                  <a:ea typeface="Arial"/>
                  <a:cs typeface="Arial"/>
                  <a:sym typeface="Arial"/>
                </a:rPr>
                <a:t>)</a:t>
              </a:r>
              <a:endParaRPr sz="20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28"/>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MÔ HÌNH TÀI TRỢ VỐN TRIỂN KHAI DỰ ÁN</a:t>
            </a:r>
            <a:endParaRPr sz="3000" b="1" i="0" u="none" strike="noStrike" cap="none">
              <a:solidFill>
                <a:schemeClr val="lt1"/>
              </a:solidFill>
              <a:latin typeface="Arial"/>
              <a:ea typeface="Arial"/>
              <a:cs typeface="Arial"/>
              <a:sym typeface="Arial"/>
            </a:endParaRPr>
          </a:p>
        </p:txBody>
      </p:sp>
      <p:grpSp>
        <p:nvGrpSpPr>
          <p:cNvPr id="421" name="Google Shape;421;p28"/>
          <p:cNvGrpSpPr/>
          <p:nvPr/>
        </p:nvGrpSpPr>
        <p:grpSpPr>
          <a:xfrm>
            <a:off x="2757691" y="2263617"/>
            <a:ext cx="6250771" cy="1438399"/>
            <a:chOff x="3274" y="2608"/>
            <a:chExt cx="5006" cy="1252"/>
          </a:xfrm>
        </p:grpSpPr>
        <p:sp>
          <p:nvSpPr>
            <p:cNvPr id="422" name="Google Shape;422;p28"/>
            <p:cNvSpPr txBox="1"/>
            <p:nvPr/>
          </p:nvSpPr>
          <p:spPr>
            <a:xfrm>
              <a:off x="3274" y="2893"/>
              <a:ext cx="2339" cy="883"/>
            </a:xfrm>
            <a:prstGeom prst="rect">
              <a:avLst/>
            </a:prstGeom>
            <a:solidFill>
              <a:srgbClr val="FFFFFF">
                <a:alpha val="0"/>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73763"/>
                </a:buClr>
                <a:buSzPts val="1600"/>
                <a:buFont typeface="Arial"/>
                <a:buNone/>
              </a:pPr>
              <a:r>
                <a:rPr lang="en-US" sz="1600" b="1" i="0" u="none" strike="noStrike" cap="none">
                  <a:solidFill>
                    <a:srgbClr val="073763"/>
                  </a:solidFill>
                  <a:latin typeface="Arial"/>
                  <a:ea typeface="Arial"/>
                  <a:cs typeface="Arial"/>
                  <a:sym typeface="Arial"/>
                </a:rPr>
                <a:t>Nhà cung cấp thiết bị</a:t>
              </a:r>
              <a:endParaRPr sz="1600" b="1" i="0" u="none" strike="noStrike" cap="none">
                <a:solidFill>
                  <a:srgbClr val="073763"/>
                </a:solidFill>
                <a:latin typeface="Arial"/>
                <a:ea typeface="Arial"/>
                <a:cs typeface="Arial"/>
                <a:sym typeface="Arial"/>
              </a:endParaRPr>
            </a:p>
          </p:txBody>
        </p:sp>
        <p:sp>
          <p:nvSpPr>
            <p:cNvPr id="423" name="Google Shape;423;p28"/>
            <p:cNvSpPr txBox="1"/>
            <p:nvPr/>
          </p:nvSpPr>
          <p:spPr>
            <a:xfrm>
              <a:off x="6649" y="2939"/>
              <a:ext cx="1620" cy="603"/>
            </a:xfrm>
            <a:prstGeom prst="rect">
              <a:avLst/>
            </a:prstGeom>
            <a:solidFill>
              <a:srgbClr val="FFFFFF">
                <a:alpha val="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Calibri"/>
                <a:buNone/>
              </a:pPr>
              <a:endParaRPr sz="1600" b="1" i="0" u="none" strike="noStrike" cap="none">
                <a:solidFill>
                  <a:srgbClr val="073763"/>
                </a:solidFill>
                <a:latin typeface="Arial"/>
                <a:ea typeface="Arial"/>
                <a:cs typeface="Arial"/>
                <a:sym typeface="Arial"/>
              </a:endParaRPr>
            </a:p>
            <a:p>
              <a:pPr marL="0" marR="0" lvl="0" indent="0" algn="ctr" rtl="0">
                <a:lnSpc>
                  <a:spcPct val="100000"/>
                </a:lnSpc>
                <a:spcBef>
                  <a:spcPts val="0"/>
                </a:spcBef>
                <a:spcAft>
                  <a:spcPts val="0"/>
                </a:spcAft>
                <a:buClr>
                  <a:srgbClr val="073763"/>
                </a:buClr>
                <a:buSzPts val="1600"/>
                <a:buFont typeface="Arial"/>
                <a:buNone/>
              </a:pPr>
              <a:r>
                <a:rPr lang="en-US" sz="1600" b="1" i="0" u="none" strike="noStrike" cap="none">
                  <a:solidFill>
                    <a:srgbClr val="073763"/>
                  </a:solidFill>
                  <a:latin typeface="Arial"/>
                  <a:ea typeface="Arial"/>
                  <a:cs typeface="Arial"/>
                  <a:sym typeface="Arial"/>
                </a:rPr>
                <a:t>Doanh nghiệp</a:t>
              </a:r>
              <a:endParaRPr sz="1600" b="1" i="0" u="none" strike="noStrike" cap="none">
                <a:solidFill>
                  <a:srgbClr val="073763"/>
                </a:solidFill>
                <a:latin typeface="Arial"/>
                <a:ea typeface="Arial"/>
                <a:cs typeface="Arial"/>
                <a:sym typeface="Arial"/>
              </a:endParaRPr>
            </a:p>
          </p:txBody>
        </p:sp>
        <p:cxnSp>
          <p:nvCxnSpPr>
            <p:cNvPr id="424" name="Google Shape;424;p28"/>
            <p:cNvCxnSpPr/>
            <p:nvPr/>
          </p:nvCxnSpPr>
          <p:spPr>
            <a:xfrm rot="-10680000" flipH="1">
              <a:off x="5636" y="3538"/>
              <a:ext cx="1024" cy="25"/>
            </a:xfrm>
            <a:prstGeom prst="straightConnector1">
              <a:avLst/>
            </a:prstGeom>
            <a:noFill/>
            <a:ln w="12700" cap="flat" cmpd="sng">
              <a:solidFill>
                <a:srgbClr val="000000"/>
              </a:solidFill>
              <a:prstDash val="solid"/>
              <a:round/>
              <a:headEnd type="none" w="sm" len="sm"/>
              <a:tailEnd type="triangle" w="med" len="med"/>
            </a:ln>
          </p:spPr>
        </p:cxnSp>
        <p:cxnSp>
          <p:nvCxnSpPr>
            <p:cNvPr id="425" name="Google Shape;425;p28"/>
            <p:cNvCxnSpPr/>
            <p:nvPr/>
          </p:nvCxnSpPr>
          <p:spPr>
            <a:xfrm rot="120000" flipH="1">
              <a:off x="5636" y="3060"/>
              <a:ext cx="1024" cy="25"/>
            </a:xfrm>
            <a:prstGeom prst="straightConnector1">
              <a:avLst/>
            </a:prstGeom>
            <a:noFill/>
            <a:ln w="9525" cap="flat" cmpd="sng">
              <a:solidFill>
                <a:srgbClr val="000000"/>
              </a:solidFill>
              <a:prstDash val="solid"/>
              <a:round/>
              <a:headEnd type="none" w="sm" len="sm"/>
              <a:tailEnd type="triangle" w="med" len="med"/>
            </a:ln>
          </p:spPr>
        </p:cxnSp>
        <p:sp>
          <p:nvSpPr>
            <p:cNvPr id="426" name="Google Shape;426;p28"/>
            <p:cNvSpPr txBox="1"/>
            <p:nvPr/>
          </p:nvSpPr>
          <p:spPr>
            <a:xfrm>
              <a:off x="5693" y="2608"/>
              <a:ext cx="897" cy="540"/>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3399"/>
                </a:buClr>
                <a:buSzPts val="1600"/>
                <a:buFont typeface="Arial"/>
                <a:buNone/>
              </a:pPr>
              <a:r>
                <a:rPr lang="en-US" sz="1600" b="0" i="1" u="none" strike="noStrike" cap="none">
                  <a:solidFill>
                    <a:srgbClr val="003399"/>
                  </a:solidFill>
                  <a:latin typeface="Arial"/>
                  <a:ea typeface="Arial"/>
                  <a:cs typeface="Arial"/>
                  <a:sym typeface="Arial"/>
                </a:rPr>
                <a:t>Chi phí mua</a:t>
              </a:r>
              <a:endParaRPr sz="1600" b="0" i="1" u="none" strike="noStrike" cap="none">
                <a:solidFill>
                  <a:srgbClr val="003399"/>
                </a:solidFill>
                <a:latin typeface="Arial"/>
                <a:ea typeface="Arial"/>
                <a:cs typeface="Arial"/>
                <a:sym typeface="Arial"/>
              </a:endParaRPr>
            </a:p>
          </p:txBody>
        </p:sp>
        <p:sp>
          <p:nvSpPr>
            <p:cNvPr id="427" name="Google Shape;427;p28"/>
            <p:cNvSpPr txBox="1"/>
            <p:nvPr/>
          </p:nvSpPr>
          <p:spPr>
            <a:xfrm>
              <a:off x="5692" y="3567"/>
              <a:ext cx="904" cy="293"/>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3399"/>
                </a:buClr>
                <a:buSzPts val="1600"/>
                <a:buFont typeface="Arial"/>
                <a:buNone/>
              </a:pPr>
              <a:r>
                <a:rPr lang="en-US" sz="1600" b="0" i="1" u="none" strike="noStrike" cap="none">
                  <a:solidFill>
                    <a:srgbClr val="003399"/>
                  </a:solidFill>
                  <a:latin typeface="Arial"/>
                  <a:ea typeface="Arial"/>
                  <a:cs typeface="Arial"/>
                  <a:sym typeface="Arial"/>
                </a:rPr>
                <a:t>Thiết bị</a:t>
              </a:r>
              <a:endParaRPr sz="1600" b="0" i="1" u="none" strike="noStrike" cap="none">
                <a:solidFill>
                  <a:srgbClr val="003399"/>
                </a:solidFill>
                <a:latin typeface="Arial"/>
                <a:ea typeface="Arial"/>
                <a:cs typeface="Arial"/>
                <a:sym typeface="Arial"/>
              </a:endParaRPr>
            </a:p>
          </p:txBody>
        </p:sp>
        <p:sp>
          <p:nvSpPr>
            <p:cNvPr id="428" name="Google Shape;428;p28"/>
            <p:cNvSpPr/>
            <p:nvPr/>
          </p:nvSpPr>
          <p:spPr>
            <a:xfrm>
              <a:off x="6660" y="2880"/>
              <a:ext cx="1620" cy="854"/>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rgbClr val="000000"/>
                </a:solidFill>
                <a:latin typeface="Arial"/>
                <a:ea typeface="Arial"/>
                <a:cs typeface="Arial"/>
                <a:sym typeface="Arial"/>
              </a:endParaRPr>
            </a:p>
          </p:txBody>
        </p:sp>
      </p:grpSp>
      <p:sp>
        <p:nvSpPr>
          <p:cNvPr id="429" name="Google Shape;429;p28"/>
          <p:cNvSpPr txBox="1"/>
          <p:nvPr/>
        </p:nvSpPr>
        <p:spPr>
          <a:xfrm>
            <a:off x="6548650" y="3702025"/>
            <a:ext cx="4831800" cy="1918200"/>
          </a:xfrm>
          <a:prstGeom prst="rect">
            <a:avLst/>
          </a:prstGeom>
          <a:noFill/>
          <a:ln>
            <a:noFill/>
          </a:ln>
        </p:spPr>
        <p:txBody>
          <a:bodyPr spcFirstLastPara="1" wrap="square" lIns="91425" tIns="45700" rIns="91425" bIns="45700" anchor="t" anchorCtr="0">
            <a:normAutofit/>
          </a:bodyPr>
          <a:lstStyle/>
          <a:p>
            <a:pPr marL="342900" marR="0" lvl="0" indent="-342900" algn="l" rtl="0">
              <a:lnSpc>
                <a:spcPct val="90000"/>
              </a:lnSpc>
              <a:spcBef>
                <a:spcPts val="1000"/>
              </a:spcBef>
              <a:spcAft>
                <a:spcPts val="0"/>
              </a:spcAft>
              <a:buClr>
                <a:srgbClr val="073763"/>
              </a:buClr>
              <a:buSzPts val="1800"/>
              <a:buFont typeface="Arial"/>
              <a:buChar char="•"/>
            </a:pPr>
            <a:r>
              <a:rPr lang="en-US" sz="1600" b="1" i="1" u="sng" strike="noStrike" cap="none">
                <a:solidFill>
                  <a:srgbClr val="073763"/>
                </a:solidFill>
                <a:latin typeface="Arial"/>
                <a:ea typeface="Arial"/>
                <a:cs typeface="Arial"/>
                <a:sym typeface="Arial"/>
              </a:rPr>
              <a:t>Nhược điểm</a:t>
            </a:r>
            <a:endParaRPr sz="1600" b="0" i="0" u="none" strike="noStrike" cap="none">
              <a:solidFill>
                <a:schemeClr val="dk1"/>
              </a:solidFill>
              <a:latin typeface="Arial"/>
              <a:ea typeface="Arial"/>
              <a:cs typeface="Arial"/>
              <a:sym typeface="Arial"/>
            </a:endParaRPr>
          </a:p>
          <a:p>
            <a:pPr marL="285750" marR="0" lvl="0" indent="-285750" algn="just" rtl="0">
              <a:lnSpc>
                <a:spcPct val="90000"/>
              </a:lnSpc>
              <a:spcBef>
                <a:spcPts val="1000"/>
              </a:spcBef>
              <a:spcAft>
                <a:spcPts val="0"/>
              </a:spcAft>
              <a:buClr>
                <a:srgbClr val="009D52"/>
              </a:buClr>
              <a:buSzPts val="1800"/>
              <a:buFont typeface="Courier New"/>
              <a:buChar char="o"/>
            </a:pPr>
            <a:r>
              <a:rPr lang="en-US" sz="1600" b="0" i="0" u="none" strike="noStrike" cap="none">
                <a:solidFill>
                  <a:srgbClr val="073763"/>
                </a:solidFill>
                <a:latin typeface="Arial"/>
                <a:ea typeface="Arial"/>
                <a:cs typeface="Arial"/>
                <a:sym typeface="Arial"/>
              </a:rPr>
              <a:t>Cần có sự giám sát và kiểm tra và xác nhận độc lập;</a:t>
            </a:r>
            <a:endParaRPr sz="1600" b="0" i="0" u="none" strike="noStrike" cap="none">
              <a:solidFill>
                <a:schemeClr val="dk1"/>
              </a:solidFill>
              <a:latin typeface="Arial"/>
              <a:ea typeface="Arial"/>
              <a:cs typeface="Arial"/>
              <a:sym typeface="Arial"/>
            </a:endParaRPr>
          </a:p>
          <a:p>
            <a:pPr marL="285750" marR="0" lvl="0" indent="-285750" algn="just" rtl="0">
              <a:lnSpc>
                <a:spcPct val="90000"/>
              </a:lnSpc>
              <a:spcBef>
                <a:spcPts val="1000"/>
              </a:spcBef>
              <a:spcAft>
                <a:spcPts val="0"/>
              </a:spcAft>
              <a:buClr>
                <a:srgbClr val="009D52"/>
              </a:buClr>
              <a:buSzPts val="1800"/>
              <a:buFont typeface="Courier New"/>
              <a:buChar char="o"/>
            </a:pPr>
            <a:r>
              <a:rPr lang="en-US" sz="1600" b="0" i="0" u="none" strike="noStrike" cap="none">
                <a:solidFill>
                  <a:srgbClr val="073763"/>
                </a:solidFill>
                <a:latin typeface="Arial"/>
                <a:ea typeface="Arial"/>
                <a:cs typeface="Arial"/>
                <a:sym typeface="Arial"/>
              </a:rPr>
              <a:t>Cần có các quan hệ và nhà cung cấp thiết bị tin cậy;</a:t>
            </a:r>
            <a:endParaRPr sz="1600" b="0" i="0" u="none" strike="noStrike" cap="none">
              <a:solidFill>
                <a:schemeClr val="dk1"/>
              </a:solidFill>
              <a:latin typeface="Arial"/>
              <a:ea typeface="Arial"/>
              <a:cs typeface="Arial"/>
              <a:sym typeface="Arial"/>
            </a:endParaRPr>
          </a:p>
          <a:p>
            <a:pPr marL="285750" marR="0" lvl="0" indent="-285750" algn="just" rtl="0">
              <a:lnSpc>
                <a:spcPct val="90000"/>
              </a:lnSpc>
              <a:spcBef>
                <a:spcPts val="1000"/>
              </a:spcBef>
              <a:spcAft>
                <a:spcPts val="0"/>
              </a:spcAft>
              <a:buClr>
                <a:srgbClr val="009D52"/>
              </a:buClr>
              <a:buSzPts val="1800"/>
              <a:buFont typeface="Courier New"/>
              <a:buChar char="o"/>
            </a:pPr>
            <a:r>
              <a:rPr lang="en-US" sz="1600" b="0" i="0" u="none" strike="noStrike" cap="none">
                <a:solidFill>
                  <a:srgbClr val="073763"/>
                </a:solidFill>
                <a:latin typeface="Arial"/>
                <a:ea typeface="Arial"/>
                <a:cs typeface="Arial"/>
                <a:sym typeface="Arial"/>
              </a:rPr>
              <a:t>Phạm vi giới hạn.</a:t>
            </a:r>
            <a:endParaRPr sz="1600" b="0" i="0" u="none" strike="noStrike" cap="none">
              <a:solidFill>
                <a:schemeClr val="dk1"/>
              </a:solidFill>
              <a:latin typeface="Arial"/>
              <a:ea typeface="Arial"/>
              <a:cs typeface="Arial"/>
              <a:sym typeface="Arial"/>
            </a:endParaRPr>
          </a:p>
        </p:txBody>
      </p:sp>
      <p:sp>
        <p:nvSpPr>
          <p:cNvPr id="430" name="Google Shape;430;p28"/>
          <p:cNvSpPr txBox="1"/>
          <p:nvPr/>
        </p:nvSpPr>
        <p:spPr>
          <a:xfrm>
            <a:off x="844825" y="3620725"/>
            <a:ext cx="5378400" cy="2400300"/>
          </a:xfrm>
          <a:prstGeom prst="rect">
            <a:avLst/>
          </a:prstGeom>
          <a:noFill/>
          <a:ln>
            <a:noFill/>
          </a:ln>
        </p:spPr>
        <p:txBody>
          <a:bodyPr spcFirstLastPara="1" wrap="square" lIns="45700" tIns="45700" rIns="45700" bIns="45700" anchor="t" anchorCtr="0">
            <a:normAutofit/>
          </a:bodyPr>
          <a:lstStyle/>
          <a:p>
            <a:pPr marL="342900" marR="0" lvl="0" indent="-342900" algn="l" rtl="0">
              <a:lnSpc>
                <a:spcPct val="90000"/>
              </a:lnSpc>
              <a:spcBef>
                <a:spcPts val="0"/>
              </a:spcBef>
              <a:spcAft>
                <a:spcPts val="0"/>
              </a:spcAft>
              <a:buClr>
                <a:srgbClr val="073763"/>
              </a:buClr>
              <a:buSzPts val="1700"/>
              <a:buFont typeface="Arial"/>
              <a:buChar char="•"/>
            </a:pPr>
            <a:r>
              <a:rPr lang="en-US" sz="1600" b="1" i="1" u="sng" strike="noStrike" cap="none">
                <a:solidFill>
                  <a:srgbClr val="073763"/>
                </a:solidFill>
                <a:latin typeface="Arial"/>
                <a:ea typeface="Arial"/>
                <a:cs typeface="Arial"/>
                <a:sym typeface="Arial"/>
              </a:rPr>
              <a:t>Ưu điểm</a:t>
            </a:r>
            <a:endParaRPr sz="1600" b="1" i="1" u="sng" strike="noStrike" cap="none">
              <a:solidFill>
                <a:srgbClr val="073763"/>
              </a:solidFill>
              <a:latin typeface="Arial"/>
              <a:ea typeface="Arial"/>
              <a:cs typeface="Arial"/>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600" b="0" i="0" u="none" strike="noStrike" cap="none">
                <a:solidFill>
                  <a:srgbClr val="073763"/>
                </a:solidFill>
                <a:latin typeface="Arial"/>
                <a:ea typeface="Arial"/>
                <a:cs typeface="Arial"/>
                <a:sym typeface="Arial"/>
              </a:rPr>
              <a:t>Dễ triển khai;</a:t>
            </a:r>
            <a:endParaRPr sz="1600" b="0" i="0" u="none" strike="noStrike" cap="none">
              <a:solidFill>
                <a:schemeClr val="dk1"/>
              </a:solidFill>
              <a:latin typeface="Arial"/>
              <a:ea typeface="Arial"/>
              <a:cs typeface="Arial"/>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600" b="0" i="0" u="none" strike="noStrike" cap="none">
                <a:solidFill>
                  <a:srgbClr val="073763"/>
                </a:solidFill>
                <a:latin typeface="Arial"/>
                <a:ea typeface="Arial"/>
                <a:cs typeface="Arial"/>
                <a:sym typeface="Arial"/>
              </a:rPr>
              <a:t>Chi phí thấp;</a:t>
            </a:r>
            <a:endParaRPr sz="1600" b="0" i="0" u="none" strike="noStrike" cap="none">
              <a:solidFill>
                <a:schemeClr val="dk1"/>
              </a:solidFill>
              <a:latin typeface="Arial"/>
              <a:ea typeface="Arial"/>
              <a:cs typeface="Arial"/>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600" b="0" i="0" u="none" strike="noStrike" cap="none">
                <a:solidFill>
                  <a:srgbClr val="073763"/>
                </a:solidFill>
                <a:latin typeface="Arial"/>
                <a:ea typeface="Arial"/>
                <a:cs typeface="Arial"/>
                <a:sym typeface="Arial"/>
              </a:rPr>
              <a:t>Cách tốt để bắt đầu các hoạt động TKNL thương mại;</a:t>
            </a:r>
            <a:endParaRPr sz="1600" b="0" i="0" u="none" strike="noStrike" cap="none">
              <a:solidFill>
                <a:schemeClr val="dk1"/>
              </a:solidFill>
              <a:latin typeface="Arial"/>
              <a:ea typeface="Arial"/>
              <a:cs typeface="Arial"/>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600" b="0" i="0" u="none" strike="noStrike" cap="none">
                <a:solidFill>
                  <a:srgbClr val="073763"/>
                </a:solidFill>
                <a:latin typeface="Arial"/>
                <a:ea typeface="Arial"/>
                <a:cs typeface="Arial"/>
                <a:sym typeface="Arial"/>
              </a:rPr>
              <a:t>Tính bền vững của dự án có thể được đảm bảo thông qua việc yêu cầu xác nhận độc lập.</a:t>
            </a:r>
            <a:endParaRPr sz="1600" b="0" i="0" u="sng" strike="noStrike" cap="none">
              <a:solidFill>
                <a:srgbClr val="073763"/>
              </a:solidFill>
              <a:latin typeface="Arial"/>
              <a:ea typeface="Arial"/>
              <a:cs typeface="Arial"/>
              <a:sym typeface="Arial"/>
            </a:endParaRPr>
          </a:p>
        </p:txBody>
      </p:sp>
      <p:sp>
        <p:nvSpPr>
          <p:cNvPr id="431" name="Google Shape;431;p28"/>
          <p:cNvSpPr txBox="1"/>
          <p:nvPr/>
        </p:nvSpPr>
        <p:spPr>
          <a:xfrm>
            <a:off x="844825" y="1821600"/>
            <a:ext cx="6250800" cy="441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600"/>
              <a:buFont typeface="Arial"/>
              <a:buNone/>
            </a:pPr>
            <a:r>
              <a:rPr lang="en-US" sz="1800" b="1" i="0" u="sng" strike="noStrike" cap="none">
                <a:solidFill>
                  <a:srgbClr val="073763"/>
                </a:solidFill>
                <a:latin typeface="Arial"/>
                <a:ea typeface="Arial"/>
                <a:cs typeface="Arial"/>
                <a:sym typeface="Arial"/>
              </a:rPr>
              <a:t>Tài trợ bằng tài sản của công ty hoặc lợi nhuận giữ lại</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29"/>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MÔ HÌNH TÀI TRỢ VỐN TRIỂN KHAI DỰ ÁN</a:t>
            </a:r>
            <a:endParaRPr sz="3000" b="1" i="0" u="none" strike="noStrike" cap="none">
              <a:solidFill>
                <a:schemeClr val="lt1"/>
              </a:solidFill>
              <a:latin typeface="Arial"/>
              <a:ea typeface="Arial"/>
              <a:cs typeface="Arial"/>
              <a:sym typeface="Arial"/>
            </a:endParaRPr>
          </a:p>
        </p:txBody>
      </p:sp>
      <p:sp>
        <p:nvSpPr>
          <p:cNvPr id="437" name="Google Shape;437;p29"/>
          <p:cNvSpPr/>
          <p:nvPr/>
        </p:nvSpPr>
        <p:spPr>
          <a:xfrm>
            <a:off x="1598694" y="4457655"/>
            <a:ext cx="8994600" cy="1087200"/>
          </a:xfrm>
          <a:prstGeom prst="rect">
            <a:avLst/>
          </a:prstGeom>
          <a:solidFill>
            <a:schemeClr val="lt1"/>
          </a:solidFill>
          <a:ln w="9525" cap="flat" cmpd="sng">
            <a:solidFill>
              <a:srgbClr val="387025"/>
            </a:solidFill>
            <a:prstDash val="solid"/>
            <a:round/>
            <a:headEnd type="none" w="sm" len="sm"/>
            <a:tailEnd type="none" w="sm" len="sm"/>
          </a:ln>
        </p:spPr>
        <p:txBody>
          <a:bodyPr spcFirstLastPara="1" wrap="square" lIns="91425" tIns="45700" rIns="91425" bIns="45700" anchor="t" anchorCtr="0">
            <a:spAutoFit/>
          </a:bodyPr>
          <a:lstStyle/>
          <a:p>
            <a:pPr marL="285750" marR="0" lvl="0" indent="-285750" algn="just" rtl="0">
              <a:lnSpc>
                <a:spcPct val="110000"/>
              </a:lnSpc>
              <a:spcBef>
                <a:spcPts val="0"/>
              </a:spcBef>
              <a:spcAft>
                <a:spcPts val="0"/>
              </a:spcAft>
              <a:buClr>
                <a:srgbClr val="000000"/>
              </a:buClr>
              <a:buSzPts val="1700"/>
              <a:buFont typeface="Arial"/>
              <a:buChar char="•"/>
            </a:pPr>
            <a:r>
              <a:rPr lang="en-US" sz="1700" b="0" i="0" u="none" strike="noStrike" cap="none">
                <a:solidFill>
                  <a:srgbClr val="073763"/>
                </a:solidFill>
                <a:latin typeface="Arial"/>
                <a:ea typeface="Arial"/>
                <a:cs typeface="Arial"/>
                <a:sym typeface="Arial"/>
              </a:rPr>
              <a:t>Ngân hàng có thể cấp tín dụng tới 60%-70% tổng chi phí dự án;</a:t>
            </a:r>
            <a:endParaRPr sz="1800" b="0" i="0" u="none" strike="noStrike" cap="none">
              <a:solidFill>
                <a:schemeClr val="dk1"/>
              </a:solidFill>
              <a:latin typeface="Calibri"/>
              <a:ea typeface="Calibri"/>
              <a:cs typeface="Calibri"/>
              <a:sym typeface="Calibri"/>
            </a:endParaRPr>
          </a:p>
          <a:p>
            <a:pPr marL="285750" marR="0" lvl="0" indent="-285750" algn="just" rtl="0">
              <a:lnSpc>
                <a:spcPct val="110000"/>
              </a:lnSpc>
              <a:spcBef>
                <a:spcPts val="600"/>
              </a:spcBef>
              <a:spcAft>
                <a:spcPts val="0"/>
              </a:spcAft>
              <a:buClr>
                <a:srgbClr val="000000"/>
              </a:buClr>
              <a:buSzPts val="1700"/>
              <a:buFont typeface="Arial"/>
              <a:buChar char="•"/>
            </a:pPr>
            <a:r>
              <a:rPr lang="en-US" sz="1700" b="0" i="0" u="none" strike="noStrike" cap="none">
                <a:solidFill>
                  <a:srgbClr val="073763"/>
                </a:solidFill>
                <a:latin typeface="Arial"/>
                <a:ea typeface="Arial"/>
                <a:cs typeface="Arial"/>
                <a:sym typeface="Arial"/>
              </a:rPr>
              <a:t>Khoản tiền để trả là nợ vay là thường khoản có được nhờ TKNL;</a:t>
            </a:r>
            <a:endParaRPr sz="1800" b="0" i="0" u="none" strike="noStrike" cap="none">
              <a:solidFill>
                <a:schemeClr val="dk1"/>
              </a:solidFill>
              <a:latin typeface="Calibri"/>
              <a:ea typeface="Calibri"/>
              <a:cs typeface="Calibri"/>
              <a:sym typeface="Calibri"/>
            </a:endParaRPr>
          </a:p>
          <a:p>
            <a:pPr marL="285750" marR="0" lvl="0" indent="-285750" algn="just" rtl="0">
              <a:lnSpc>
                <a:spcPct val="110000"/>
              </a:lnSpc>
              <a:spcBef>
                <a:spcPts val="600"/>
              </a:spcBef>
              <a:spcAft>
                <a:spcPts val="0"/>
              </a:spcAft>
              <a:buClr>
                <a:srgbClr val="000000"/>
              </a:buClr>
              <a:buSzPts val="1700"/>
              <a:buFont typeface="Arial"/>
              <a:buChar char="•"/>
            </a:pPr>
            <a:r>
              <a:rPr lang="en-US" sz="1700" b="0" i="0" u="none" strike="noStrike" cap="none">
                <a:solidFill>
                  <a:srgbClr val="073763"/>
                </a:solidFill>
                <a:latin typeface="Arial"/>
                <a:ea typeface="Arial"/>
                <a:cs typeface="Arial"/>
                <a:sym typeface="Arial"/>
              </a:rPr>
              <a:t>Thời hạn trả nợ -  thường tương ứng với thời gian hoàn vốn của dự án TKNL.</a:t>
            </a:r>
            <a:endParaRPr sz="1800" b="0" i="0" u="none" strike="noStrike" cap="none">
              <a:solidFill>
                <a:schemeClr val="dk1"/>
              </a:solidFill>
              <a:latin typeface="Calibri"/>
              <a:ea typeface="Calibri"/>
              <a:cs typeface="Calibri"/>
              <a:sym typeface="Calibri"/>
            </a:endParaRPr>
          </a:p>
        </p:txBody>
      </p:sp>
      <p:sp>
        <p:nvSpPr>
          <p:cNvPr id="438" name="Google Shape;438;p29"/>
          <p:cNvSpPr txBox="1"/>
          <p:nvPr/>
        </p:nvSpPr>
        <p:spPr>
          <a:xfrm>
            <a:off x="844825" y="1735135"/>
            <a:ext cx="10070100" cy="504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3600"/>
              <a:buFont typeface="Arial"/>
              <a:buNone/>
            </a:pPr>
            <a:r>
              <a:rPr lang="en-US" sz="1800" b="1" i="0" u="sng" strike="noStrike" cap="none">
                <a:solidFill>
                  <a:srgbClr val="073763"/>
                </a:solidFill>
                <a:latin typeface="Arial"/>
                <a:ea typeface="Arial"/>
                <a:cs typeface="Arial"/>
                <a:sym typeface="Arial"/>
              </a:rPr>
              <a:t>Vay ngân hàng (tài trợ bằng nợ)</a:t>
            </a:r>
            <a:endParaRPr sz="1800" b="1" i="0" u="sng" strike="noStrike" cap="none">
              <a:solidFill>
                <a:srgbClr val="073763"/>
              </a:solidFill>
              <a:latin typeface="Arial"/>
              <a:ea typeface="Arial"/>
              <a:cs typeface="Arial"/>
              <a:sym typeface="Arial"/>
            </a:endParaRPr>
          </a:p>
        </p:txBody>
      </p:sp>
      <p:grpSp>
        <p:nvGrpSpPr>
          <p:cNvPr id="439" name="Google Shape;439;p29"/>
          <p:cNvGrpSpPr/>
          <p:nvPr/>
        </p:nvGrpSpPr>
        <p:grpSpPr>
          <a:xfrm>
            <a:off x="2521522" y="1895890"/>
            <a:ext cx="6704897" cy="2383700"/>
            <a:chOff x="3052" y="12600"/>
            <a:chExt cx="5108" cy="2227"/>
          </a:xfrm>
        </p:grpSpPr>
        <p:sp>
          <p:nvSpPr>
            <p:cNvPr id="440" name="Google Shape;440;p29"/>
            <p:cNvSpPr txBox="1"/>
            <p:nvPr/>
          </p:nvSpPr>
          <p:spPr>
            <a:xfrm>
              <a:off x="5449" y="13489"/>
              <a:ext cx="900" cy="6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F5496"/>
                </a:buClr>
                <a:buSzPts val="1400"/>
                <a:buFont typeface="Arial"/>
                <a:buNone/>
              </a:pPr>
              <a:r>
                <a:rPr lang="en-US" sz="1400" b="0" i="0" u="none" strike="noStrike" cap="none">
                  <a:solidFill>
                    <a:srgbClr val="2F5496"/>
                  </a:solidFill>
                  <a:latin typeface="Arial"/>
                  <a:ea typeface="Arial"/>
                  <a:cs typeface="Arial"/>
                  <a:sym typeface="Arial"/>
                </a:rPr>
                <a:t>Trả gốc chi phí mua</a:t>
              </a:r>
              <a:endParaRPr sz="1400" b="0" i="0" u="none" strike="noStrike" cap="none">
                <a:solidFill>
                  <a:srgbClr val="2F5496"/>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rgbClr val="2F5496"/>
                </a:solidFill>
                <a:latin typeface="Arial"/>
                <a:ea typeface="Arial"/>
                <a:cs typeface="Arial"/>
                <a:sym typeface="Arial"/>
              </a:endParaRPr>
            </a:p>
          </p:txBody>
        </p:sp>
        <p:sp>
          <p:nvSpPr>
            <p:cNvPr id="441" name="Google Shape;441;p29"/>
            <p:cNvSpPr txBox="1"/>
            <p:nvPr/>
          </p:nvSpPr>
          <p:spPr>
            <a:xfrm>
              <a:off x="6716" y="12756"/>
              <a:ext cx="1200" cy="300"/>
            </a:xfrm>
            <a:prstGeom prst="rect">
              <a:avLst/>
            </a:prstGeom>
            <a:solidFill>
              <a:srgbClr val="FFFFFF">
                <a:alpha val="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F5496"/>
                </a:buClr>
                <a:buSzPts val="1700"/>
                <a:buFont typeface="Arial"/>
                <a:buNone/>
              </a:pPr>
              <a:r>
                <a:rPr lang="en-US" sz="1700" b="1" i="0" u="none" strike="noStrike" cap="none">
                  <a:solidFill>
                    <a:srgbClr val="2F5496"/>
                  </a:solidFill>
                  <a:latin typeface="Arial"/>
                  <a:ea typeface="Arial"/>
                  <a:cs typeface="Arial"/>
                  <a:sym typeface="Arial"/>
                </a:rPr>
                <a:t>Ngân hàng</a:t>
              </a:r>
              <a:endParaRPr sz="1700" b="1" i="0" u="none" strike="noStrike" cap="none">
                <a:solidFill>
                  <a:srgbClr val="2F5496"/>
                </a:solidFill>
                <a:latin typeface="Arial"/>
                <a:ea typeface="Arial"/>
                <a:cs typeface="Arial"/>
                <a:sym typeface="Arial"/>
              </a:endParaRPr>
            </a:p>
          </p:txBody>
        </p:sp>
        <p:sp>
          <p:nvSpPr>
            <p:cNvPr id="442" name="Google Shape;442;p29"/>
            <p:cNvSpPr txBox="1"/>
            <p:nvPr/>
          </p:nvSpPr>
          <p:spPr>
            <a:xfrm>
              <a:off x="3052" y="13589"/>
              <a:ext cx="2100" cy="1200"/>
            </a:xfrm>
            <a:prstGeom prst="rect">
              <a:avLst/>
            </a:prstGeom>
            <a:solidFill>
              <a:srgbClr val="FFFFFF">
                <a:alpha val="0"/>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F5496"/>
                </a:buClr>
                <a:buSzPts val="1700"/>
                <a:buFont typeface="Arial"/>
                <a:buNone/>
              </a:pPr>
              <a:r>
                <a:rPr lang="en-US" sz="1700" b="1" i="0" u="none" strike="noStrike" cap="none">
                  <a:solidFill>
                    <a:srgbClr val="2F5496"/>
                  </a:solidFill>
                  <a:latin typeface="Arial"/>
                  <a:ea typeface="Arial"/>
                  <a:cs typeface="Arial"/>
                  <a:sym typeface="Arial"/>
                </a:rPr>
                <a:t>Nhà cung cấp thiết bị</a:t>
              </a:r>
              <a:endParaRPr sz="1700" b="1" i="0" u="none" strike="noStrike" cap="none">
                <a:solidFill>
                  <a:srgbClr val="2F5496"/>
                </a:solidFill>
                <a:latin typeface="Arial"/>
                <a:ea typeface="Arial"/>
                <a:cs typeface="Arial"/>
                <a:sym typeface="Arial"/>
              </a:endParaRPr>
            </a:p>
          </p:txBody>
        </p:sp>
        <p:sp>
          <p:nvSpPr>
            <p:cNvPr id="443" name="Google Shape;443;p29"/>
            <p:cNvSpPr txBox="1"/>
            <p:nvPr/>
          </p:nvSpPr>
          <p:spPr>
            <a:xfrm>
              <a:off x="6554" y="14094"/>
              <a:ext cx="1500" cy="600"/>
            </a:xfrm>
            <a:prstGeom prst="rect">
              <a:avLst/>
            </a:prstGeom>
            <a:solidFill>
              <a:srgbClr val="FFFFFF">
                <a:alpha val="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F5496"/>
                </a:buClr>
                <a:buSzPts val="1700"/>
                <a:buFont typeface="Arial"/>
                <a:buNone/>
              </a:pPr>
              <a:r>
                <a:rPr lang="en-US" sz="1700" b="1" i="0" u="none" strike="noStrike" cap="none">
                  <a:solidFill>
                    <a:srgbClr val="2F5496"/>
                  </a:solidFill>
                  <a:latin typeface="Arial"/>
                  <a:ea typeface="Arial"/>
                  <a:cs typeface="Arial"/>
                  <a:sym typeface="Arial"/>
                </a:rPr>
                <a:t>Doanh nghiệp</a:t>
              </a:r>
              <a:endParaRPr sz="1700" b="1" i="0" u="none" strike="noStrike" cap="none">
                <a:solidFill>
                  <a:srgbClr val="2F5496"/>
                </a:solidFill>
                <a:latin typeface="Arial"/>
                <a:ea typeface="Arial"/>
                <a:cs typeface="Arial"/>
                <a:sym typeface="Arial"/>
              </a:endParaRPr>
            </a:p>
          </p:txBody>
        </p:sp>
        <p:cxnSp>
          <p:nvCxnSpPr>
            <p:cNvPr id="444" name="Google Shape;444;p29"/>
            <p:cNvCxnSpPr/>
            <p:nvPr/>
          </p:nvCxnSpPr>
          <p:spPr>
            <a:xfrm>
              <a:off x="5274" y="14474"/>
              <a:ext cx="1200" cy="0"/>
            </a:xfrm>
            <a:prstGeom prst="straightConnector1">
              <a:avLst/>
            </a:prstGeom>
            <a:noFill/>
            <a:ln w="9525" cap="flat" cmpd="sng">
              <a:solidFill>
                <a:srgbClr val="000000"/>
              </a:solidFill>
              <a:prstDash val="solid"/>
              <a:round/>
              <a:headEnd type="none" w="sm" len="sm"/>
              <a:tailEnd type="triangle" w="med" len="med"/>
            </a:ln>
          </p:spPr>
        </p:cxnSp>
        <p:cxnSp>
          <p:nvCxnSpPr>
            <p:cNvPr id="445" name="Google Shape;445;p29"/>
            <p:cNvCxnSpPr/>
            <p:nvPr/>
          </p:nvCxnSpPr>
          <p:spPr>
            <a:xfrm rot="10800000">
              <a:off x="5334" y="14040"/>
              <a:ext cx="1200" cy="0"/>
            </a:xfrm>
            <a:prstGeom prst="straightConnector1">
              <a:avLst/>
            </a:prstGeom>
            <a:noFill/>
            <a:ln w="12700" cap="flat" cmpd="sng">
              <a:solidFill>
                <a:srgbClr val="000000"/>
              </a:solidFill>
              <a:prstDash val="solid"/>
              <a:round/>
              <a:headEnd type="none" w="sm" len="sm"/>
              <a:tailEnd type="triangle" w="med" len="med"/>
            </a:ln>
          </p:spPr>
        </p:cxnSp>
        <p:sp>
          <p:nvSpPr>
            <p:cNvPr id="446" name="Google Shape;446;p29"/>
            <p:cNvSpPr txBox="1"/>
            <p:nvPr/>
          </p:nvSpPr>
          <p:spPr>
            <a:xfrm>
              <a:off x="5369" y="14527"/>
              <a:ext cx="1200" cy="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F5496"/>
                </a:buClr>
                <a:buSzPts val="1400"/>
                <a:buFont typeface="Arial"/>
                <a:buNone/>
              </a:pPr>
              <a:r>
                <a:rPr lang="en-US" sz="1400" b="0" i="0" u="none" strike="noStrike" cap="none">
                  <a:solidFill>
                    <a:srgbClr val="2F5496"/>
                  </a:solidFill>
                  <a:latin typeface="Arial"/>
                  <a:ea typeface="Arial"/>
                  <a:cs typeface="Arial"/>
                  <a:sym typeface="Arial"/>
                </a:rPr>
                <a:t>Thiết bị</a:t>
              </a:r>
              <a:endParaRPr sz="1400" b="0" i="0" u="none" strike="noStrike" cap="none">
                <a:solidFill>
                  <a:srgbClr val="2F5496"/>
                </a:solidFill>
                <a:latin typeface="Arial"/>
                <a:ea typeface="Arial"/>
                <a:cs typeface="Arial"/>
                <a:sym typeface="Arial"/>
              </a:endParaRPr>
            </a:p>
          </p:txBody>
        </p:sp>
        <p:sp>
          <p:nvSpPr>
            <p:cNvPr id="447" name="Google Shape;447;p29"/>
            <p:cNvSpPr/>
            <p:nvPr/>
          </p:nvSpPr>
          <p:spPr>
            <a:xfrm>
              <a:off x="6660" y="12600"/>
              <a:ext cx="1500" cy="600"/>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1" i="0" u="none" strike="noStrike" cap="none">
                <a:solidFill>
                  <a:srgbClr val="2F5496"/>
                </a:solidFill>
                <a:latin typeface="Arial"/>
                <a:ea typeface="Arial"/>
                <a:cs typeface="Arial"/>
                <a:sym typeface="Arial"/>
              </a:endParaRPr>
            </a:p>
          </p:txBody>
        </p:sp>
        <p:cxnSp>
          <p:nvCxnSpPr>
            <p:cNvPr id="448" name="Google Shape;448;p29"/>
            <p:cNvCxnSpPr/>
            <p:nvPr/>
          </p:nvCxnSpPr>
          <p:spPr>
            <a:xfrm>
              <a:off x="7020" y="13320"/>
              <a:ext cx="0" cy="600"/>
            </a:xfrm>
            <a:prstGeom prst="straightConnector1">
              <a:avLst/>
            </a:prstGeom>
            <a:noFill/>
            <a:ln w="9525" cap="flat" cmpd="sng">
              <a:solidFill>
                <a:srgbClr val="000000"/>
              </a:solidFill>
              <a:prstDash val="solid"/>
              <a:round/>
              <a:headEnd type="none" w="sm" len="sm"/>
              <a:tailEnd type="triangle" w="med" len="med"/>
            </a:ln>
          </p:spPr>
        </p:cxnSp>
        <p:cxnSp>
          <p:nvCxnSpPr>
            <p:cNvPr id="449" name="Google Shape;449;p29"/>
            <p:cNvCxnSpPr/>
            <p:nvPr/>
          </p:nvCxnSpPr>
          <p:spPr>
            <a:xfrm rot="10800000">
              <a:off x="7560" y="13260"/>
              <a:ext cx="0" cy="600"/>
            </a:xfrm>
            <a:prstGeom prst="straightConnector1">
              <a:avLst/>
            </a:prstGeom>
            <a:noFill/>
            <a:ln w="9525" cap="flat" cmpd="sng">
              <a:solidFill>
                <a:srgbClr val="000000"/>
              </a:solidFill>
              <a:prstDash val="solid"/>
              <a:round/>
              <a:headEnd type="none" w="sm" len="sm"/>
              <a:tailEnd type="triangle" w="med" len="med"/>
            </a:ln>
          </p:spPr>
        </p:cxnSp>
        <p:sp>
          <p:nvSpPr>
            <p:cNvPr id="450" name="Google Shape;450;p29"/>
            <p:cNvSpPr/>
            <p:nvPr/>
          </p:nvSpPr>
          <p:spPr>
            <a:xfrm>
              <a:off x="6562" y="13860"/>
              <a:ext cx="1500" cy="900"/>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rgbClr val="2F5496"/>
                </a:solidFill>
                <a:latin typeface="Arial"/>
                <a:ea typeface="Arial"/>
                <a:cs typeface="Arial"/>
                <a:sym typeface="Arial"/>
              </a:endParaRPr>
            </a:p>
          </p:txBody>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sp>
        <p:nvSpPr>
          <p:cNvPr id="455" name="Google Shape;455;p30"/>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MÔ HÌNH TÀI TRỢ VỐN TRIỂN KHAI DỰ ÁN</a:t>
            </a:r>
            <a:endParaRPr sz="3000" b="1" i="0" u="none" strike="noStrike" cap="none">
              <a:solidFill>
                <a:schemeClr val="lt1"/>
              </a:solidFill>
              <a:latin typeface="Arial"/>
              <a:ea typeface="Arial"/>
              <a:cs typeface="Arial"/>
              <a:sym typeface="Arial"/>
            </a:endParaRPr>
          </a:p>
        </p:txBody>
      </p:sp>
      <p:sp>
        <p:nvSpPr>
          <p:cNvPr id="456" name="Google Shape;456;p30"/>
          <p:cNvSpPr/>
          <p:nvPr/>
        </p:nvSpPr>
        <p:spPr>
          <a:xfrm>
            <a:off x="844825" y="2068300"/>
            <a:ext cx="5866500" cy="3785700"/>
          </a:xfrm>
          <a:prstGeom prst="rect">
            <a:avLst/>
          </a:prstGeom>
          <a:noFill/>
          <a:ln>
            <a:noFill/>
          </a:ln>
        </p:spPr>
        <p:txBody>
          <a:bodyPr spcFirstLastPara="1" wrap="square" lIns="91425" tIns="45700" rIns="91425" bIns="45700" anchor="t" anchorCtr="0">
            <a:spAutoFit/>
          </a:bodyPr>
          <a:lstStyle/>
          <a:p>
            <a:pPr marL="0" marR="0" lvl="0" indent="0" algn="just" rtl="0">
              <a:lnSpc>
                <a:spcPct val="115000"/>
              </a:lnSpc>
              <a:spcBef>
                <a:spcPts val="300"/>
              </a:spcBef>
              <a:spcAft>
                <a:spcPts val="0"/>
              </a:spcAft>
              <a:buClr>
                <a:srgbClr val="073763"/>
              </a:buClr>
              <a:buSzPts val="1600"/>
              <a:buFont typeface="Arial"/>
              <a:buNone/>
            </a:pPr>
            <a:r>
              <a:rPr lang="en-US" sz="1800" b="1" i="1" u="none" strike="noStrike" cap="none">
                <a:solidFill>
                  <a:srgbClr val="073763"/>
                </a:solidFill>
                <a:latin typeface="Arial"/>
                <a:ea typeface="Arial"/>
                <a:cs typeface="Arial"/>
                <a:sym typeface="Arial"/>
              </a:rPr>
              <a:t>Các nguyên nhân để thuê</a:t>
            </a:r>
            <a:r>
              <a:rPr lang="en-US" sz="1800" b="1" i="0" u="none" strike="noStrike" cap="none">
                <a:solidFill>
                  <a:srgbClr val="073763"/>
                </a:solidFill>
                <a:latin typeface="Arial"/>
                <a:ea typeface="Arial"/>
                <a:cs typeface="Arial"/>
                <a:sym typeface="Arial"/>
              </a:rPr>
              <a:t>:</a:t>
            </a:r>
            <a:endParaRPr sz="1800" b="0" i="0" u="none" strike="noStrike" cap="none">
              <a:solidFill>
                <a:schemeClr val="dk1"/>
              </a:solidFill>
              <a:latin typeface="Arial"/>
              <a:ea typeface="Arial"/>
              <a:cs typeface="Arial"/>
              <a:sym typeface="Arial"/>
            </a:endParaRPr>
          </a:p>
          <a:p>
            <a:pPr marL="285750" marR="0" lvl="0" indent="-285750" algn="just" rtl="0">
              <a:lnSpc>
                <a:spcPct val="115000"/>
              </a:lnSpc>
              <a:spcBef>
                <a:spcPts val="300"/>
              </a:spcBef>
              <a:spcAft>
                <a:spcPts val="0"/>
              </a:spcAft>
              <a:buClr>
                <a:srgbClr val="000000"/>
              </a:buClr>
              <a:buSzPts val="1900"/>
              <a:buFont typeface="Arial"/>
              <a:buChar char="•"/>
            </a:pPr>
            <a:r>
              <a:rPr lang="en-US" sz="1800" b="0" i="1" u="none" strike="noStrike" cap="none">
                <a:solidFill>
                  <a:srgbClr val="073763"/>
                </a:solidFill>
                <a:latin typeface="Arial"/>
                <a:ea typeface="Arial"/>
                <a:cs typeface="Arial"/>
                <a:sym typeface="Arial"/>
              </a:rPr>
              <a:t>Các nguyên nhân tài chính:</a:t>
            </a:r>
            <a:endParaRPr sz="1800" b="0" i="0" u="none" strike="noStrike" cap="none">
              <a:solidFill>
                <a:srgbClr val="073763"/>
              </a:solidFill>
              <a:latin typeface="Arial"/>
              <a:ea typeface="Arial"/>
              <a:cs typeface="Arial"/>
              <a:sym typeface="Arial"/>
            </a:endParaRPr>
          </a:p>
          <a:p>
            <a:pPr marL="285750" marR="0" lvl="1" indent="-285750" algn="just" rtl="0">
              <a:lnSpc>
                <a:spcPct val="115000"/>
              </a:lnSpc>
              <a:spcBef>
                <a:spcPts val="300"/>
              </a:spcBef>
              <a:spcAft>
                <a:spcPts val="0"/>
              </a:spcAft>
              <a:buClr>
                <a:srgbClr val="000000"/>
              </a:buClr>
              <a:buSzPts val="1900"/>
              <a:buFont typeface="Courier New"/>
              <a:buChar char="o"/>
            </a:pPr>
            <a:r>
              <a:rPr lang="en-US" sz="1800" b="0" i="0" u="none" strike="noStrike" cap="none">
                <a:solidFill>
                  <a:srgbClr val="073763"/>
                </a:solidFill>
                <a:latin typeface="Arial"/>
                <a:ea typeface="Arial"/>
                <a:cs typeface="Arial"/>
                <a:sym typeface="Arial"/>
              </a:rPr>
              <a:t>Với một vài hợp đồng cho thuê, toàn bộ tiền thuê có thể giảm trừ thuế.</a:t>
            </a:r>
            <a:endParaRPr sz="1800" b="0" i="0" u="none" strike="noStrike" cap="none">
              <a:solidFill>
                <a:srgbClr val="073763"/>
              </a:solidFill>
              <a:latin typeface="Arial"/>
              <a:ea typeface="Arial"/>
              <a:cs typeface="Arial"/>
              <a:sym typeface="Arial"/>
            </a:endParaRPr>
          </a:p>
          <a:p>
            <a:pPr marL="285750" marR="0" lvl="1" indent="-285750" algn="just" rtl="0">
              <a:lnSpc>
                <a:spcPct val="115000"/>
              </a:lnSpc>
              <a:spcBef>
                <a:spcPts val="300"/>
              </a:spcBef>
              <a:spcAft>
                <a:spcPts val="0"/>
              </a:spcAft>
              <a:buClr>
                <a:srgbClr val="000000"/>
              </a:buClr>
              <a:buSzPts val="1900"/>
              <a:buFont typeface="Courier New"/>
              <a:buChar char="o"/>
            </a:pPr>
            <a:r>
              <a:rPr lang="en-US" sz="1800" b="0" i="0" u="none" strike="noStrike" cap="none">
                <a:solidFill>
                  <a:srgbClr val="073763"/>
                </a:solidFill>
                <a:latin typeface="Arial"/>
                <a:ea typeface="Arial"/>
                <a:cs typeface="Arial"/>
                <a:sym typeface="Arial"/>
              </a:rPr>
              <a:t>Một vài hợp đồng thuê cho phép tài trợ “ngoài bảng cân đối”, bảo toàn được tín nhiệm tài chính.</a:t>
            </a:r>
            <a:endParaRPr sz="1800" b="0" i="1" u="none" strike="noStrike" cap="none">
              <a:solidFill>
                <a:srgbClr val="073763"/>
              </a:solidFill>
              <a:latin typeface="Arial"/>
              <a:ea typeface="Arial"/>
              <a:cs typeface="Arial"/>
              <a:sym typeface="Arial"/>
            </a:endParaRPr>
          </a:p>
          <a:p>
            <a:pPr marL="285750" marR="0" lvl="0" indent="-285750" algn="just" rtl="0">
              <a:lnSpc>
                <a:spcPct val="115000"/>
              </a:lnSpc>
              <a:spcBef>
                <a:spcPts val="300"/>
              </a:spcBef>
              <a:spcAft>
                <a:spcPts val="0"/>
              </a:spcAft>
              <a:buClr>
                <a:srgbClr val="000000"/>
              </a:buClr>
              <a:buSzPts val="1900"/>
              <a:buFont typeface="Arial"/>
              <a:buChar char="•"/>
            </a:pPr>
            <a:r>
              <a:rPr lang="en-US" sz="1800" b="0" i="1" u="none" strike="noStrike" cap="none">
                <a:solidFill>
                  <a:srgbClr val="073763"/>
                </a:solidFill>
                <a:latin typeface="Arial"/>
                <a:ea typeface="Arial"/>
                <a:cs typeface="Arial"/>
                <a:sym typeface="Arial"/>
              </a:rPr>
              <a:t>Chia sẻ rủi ro:</a:t>
            </a:r>
            <a:endParaRPr sz="1800" b="0" i="0" u="none" strike="noStrike" cap="none">
              <a:solidFill>
                <a:srgbClr val="073763"/>
              </a:solidFill>
              <a:latin typeface="Arial"/>
              <a:ea typeface="Arial"/>
              <a:cs typeface="Arial"/>
              <a:sym typeface="Arial"/>
            </a:endParaRPr>
          </a:p>
          <a:p>
            <a:pPr marL="285750" marR="0" lvl="1" indent="-285750" algn="just" rtl="0">
              <a:lnSpc>
                <a:spcPct val="115000"/>
              </a:lnSpc>
              <a:spcBef>
                <a:spcPts val="300"/>
              </a:spcBef>
              <a:spcAft>
                <a:spcPts val="0"/>
              </a:spcAft>
              <a:buClr>
                <a:srgbClr val="000000"/>
              </a:buClr>
              <a:buSzPts val="1900"/>
              <a:buFont typeface="Courier New"/>
              <a:buChar char="o"/>
            </a:pPr>
            <a:r>
              <a:rPr lang="en-US" sz="1800" b="0" i="0" u="none" strike="noStrike" cap="none">
                <a:solidFill>
                  <a:srgbClr val="073763"/>
                </a:solidFill>
                <a:latin typeface="Arial"/>
                <a:ea typeface="Arial"/>
                <a:cs typeface="Arial"/>
                <a:sym typeface="Arial"/>
              </a:rPr>
              <a:t>Thuê tốt cho việc sử dụng tài sản ngắn hạn sử dụng, và giảm rủi ro của việc sở hữu thiết bị lỗi thời.</a:t>
            </a:r>
            <a:endParaRPr sz="1800" b="0" i="0" u="none" strike="noStrike" cap="none">
              <a:solidFill>
                <a:srgbClr val="073763"/>
              </a:solidFill>
              <a:latin typeface="Arial"/>
              <a:ea typeface="Arial"/>
              <a:cs typeface="Arial"/>
              <a:sym typeface="Arial"/>
            </a:endParaRPr>
          </a:p>
          <a:p>
            <a:pPr marL="285750" marR="0" lvl="1" indent="-285750" algn="just" rtl="0">
              <a:lnSpc>
                <a:spcPct val="115000"/>
              </a:lnSpc>
              <a:spcBef>
                <a:spcPts val="300"/>
              </a:spcBef>
              <a:spcAft>
                <a:spcPts val="300"/>
              </a:spcAft>
              <a:buClr>
                <a:srgbClr val="000000"/>
              </a:buClr>
              <a:buSzPts val="1900"/>
              <a:buFont typeface="Courier New"/>
              <a:buChar char="o"/>
            </a:pPr>
            <a:r>
              <a:rPr lang="en-US" sz="1800" b="0" i="0" u="none" strike="noStrike" cap="none">
                <a:solidFill>
                  <a:srgbClr val="073763"/>
                </a:solidFill>
                <a:latin typeface="Arial"/>
                <a:ea typeface="Arial"/>
                <a:cs typeface="Arial"/>
                <a:sym typeface="Arial"/>
              </a:rPr>
              <a:t>Hợp đồng thuê có ít rủi ro và trách nhiệm hơn.</a:t>
            </a:r>
            <a:endParaRPr sz="1800" b="0" i="0" u="none" strike="noStrike" cap="none">
              <a:solidFill>
                <a:srgbClr val="073763"/>
              </a:solidFill>
              <a:latin typeface="Arial"/>
              <a:ea typeface="Arial"/>
              <a:cs typeface="Arial"/>
              <a:sym typeface="Arial"/>
            </a:endParaRPr>
          </a:p>
        </p:txBody>
      </p:sp>
      <p:grpSp>
        <p:nvGrpSpPr>
          <p:cNvPr id="457" name="Google Shape;457;p30"/>
          <p:cNvGrpSpPr/>
          <p:nvPr/>
        </p:nvGrpSpPr>
        <p:grpSpPr>
          <a:xfrm>
            <a:off x="6887446" y="2506724"/>
            <a:ext cx="4492813" cy="2729545"/>
            <a:chOff x="533400" y="1143000"/>
            <a:chExt cx="5486400" cy="2438400"/>
          </a:xfrm>
        </p:grpSpPr>
        <p:grpSp>
          <p:nvGrpSpPr>
            <p:cNvPr id="458" name="Google Shape;458;p30"/>
            <p:cNvGrpSpPr/>
            <p:nvPr/>
          </p:nvGrpSpPr>
          <p:grpSpPr>
            <a:xfrm>
              <a:off x="1203155" y="1291839"/>
              <a:ext cx="4459743" cy="2182333"/>
              <a:chOff x="2803" y="963"/>
              <a:chExt cx="4778" cy="2110"/>
            </a:xfrm>
          </p:grpSpPr>
          <p:sp>
            <p:nvSpPr>
              <p:cNvPr id="459" name="Google Shape;459;p30"/>
              <p:cNvSpPr txBox="1"/>
              <p:nvPr/>
            </p:nvSpPr>
            <p:spPr>
              <a:xfrm>
                <a:off x="4462" y="963"/>
                <a:ext cx="1399" cy="737"/>
              </a:xfrm>
              <a:prstGeom prst="rect">
                <a:avLst/>
              </a:prstGeom>
              <a:noFill/>
              <a:ln w="9550" cap="flat" cmpd="sng">
                <a:solidFill>
                  <a:schemeClr val="dk1"/>
                </a:solidFill>
                <a:prstDash val="solid"/>
                <a:miter lim="800000"/>
                <a:headEnd type="none" w="sm" len="sm"/>
                <a:tailEnd type="none" w="sm" len="sm"/>
              </a:ln>
            </p:spPr>
            <p:txBody>
              <a:bodyPr spcFirstLastPara="1" wrap="square" lIns="91575" tIns="45775" rIns="91575" bIns="45775" anchor="ctr" anchorCtr="0">
                <a:noAutofit/>
              </a:bodyPr>
              <a:lstStyle/>
              <a:p>
                <a:pPr marL="0" marR="0" lvl="0" indent="0" algn="ctr" rtl="0">
                  <a:lnSpc>
                    <a:spcPct val="100000"/>
                  </a:lnSpc>
                  <a:spcBef>
                    <a:spcPts val="0"/>
                  </a:spcBef>
                  <a:spcAft>
                    <a:spcPts val="0"/>
                  </a:spcAft>
                  <a:buClr>
                    <a:srgbClr val="003399"/>
                  </a:buClr>
                  <a:buSzPts val="1402"/>
                  <a:buFont typeface="Arial"/>
                  <a:buNone/>
                </a:pPr>
                <a:r>
                  <a:rPr lang="en-US" sz="1402" b="0" i="0" u="none" strike="noStrike" cap="none">
                    <a:solidFill>
                      <a:srgbClr val="003399"/>
                    </a:solidFill>
                    <a:latin typeface="Arial"/>
                    <a:ea typeface="Arial"/>
                    <a:cs typeface="Arial"/>
                    <a:sym typeface="Arial"/>
                  </a:rPr>
                  <a:t>Trả tiền thuê</a:t>
                </a:r>
                <a:endParaRPr sz="1402" b="0" i="0" u="none" strike="noStrike" cap="none">
                  <a:solidFill>
                    <a:srgbClr val="003399"/>
                  </a:solidFill>
                  <a:latin typeface="Arial"/>
                  <a:ea typeface="Arial"/>
                  <a:cs typeface="Arial"/>
                  <a:sym typeface="Arial"/>
                </a:endParaRPr>
              </a:p>
            </p:txBody>
          </p:sp>
          <p:sp>
            <p:nvSpPr>
              <p:cNvPr id="460" name="Google Shape;460;p30"/>
              <p:cNvSpPr txBox="1"/>
              <p:nvPr/>
            </p:nvSpPr>
            <p:spPr>
              <a:xfrm>
                <a:off x="2803" y="1641"/>
                <a:ext cx="1469" cy="737"/>
              </a:xfrm>
              <a:prstGeom prst="rect">
                <a:avLst/>
              </a:prstGeom>
              <a:solidFill>
                <a:srgbClr val="FFFFFF">
                  <a:alpha val="0"/>
                </a:srgbClr>
              </a:solidFill>
              <a:ln w="9550" cap="flat" cmpd="sng">
                <a:solidFill>
                  <a:srgbClr val="000000"/>
                </a:solidFill>
                <a:prstDash val="solid"/>
                <a:miter lim="800000"/>
                <a:headEnd type="none" w="sm" len="sm"/>
                <a:tailEnd type="none" w="sm" len="sm"/>
              </a:ln>
            </p:spPr>
            <p:txBody>
              <a:bodyPr spcFirstLastPara="1" wrap="square" lIns="91575" tIns="45775" rIns="91575" bIns="45775" anchor="ctr" anchorCtr="0">
                <a:noAutofit/>
              </a:bodyPr>
              <a:lstStyle/>
              <a:p>
                <a:pPr marL="0" marR="0" lvl="0" indent="0" algn="ctr" rtl="0">
                  <a:lnSpc>
                    <a:spcPct val="100000"/>
                  </a:lnSpc>
                  <a:spcBef>
                    <a:spcPts val="0"/>
                  </a:spcBef>
                  <a:spcAft>
                    <a:spcPts val="0"/>
                  </a:spcAft>
                  <a:buClr>
                    <a:srgbClr val="C00000"/>
                  </a:buClr>
                  <a:buSzPts val="1402"/>
                  <a:buFont typeface="Arial"/>
                  <a:buNone/>
                </a:pPr>
                <a:r>
                  <a:rPr lang="en-US" sz="1402" b="0" i="0" u="none" strike="noStrike" cap="none">
                    <a:solidFill>
                      <a:srgbClr val="C00000"/>
                    </a:solidFill>
                    <a:latin typeface="Arial"/>
                    <a:ea typeface="Arial"/>
                    <a:cs typeface="Arial"/>
                    <a:sym typeface="Arial"/>
                  </a:rPr>
                  <a:t>Tổ chức cho thuê</a:t>
                </a:r>
                <a:endParaRPr sz="1803" b="0" i="0" u="none" strike="noStrike" cap="none">
                  <a:solidFill>
                    <a:schemeClr val="dk1"/>
                  </a:solidFill>
                  <a:latin typeface="Calibri"/>
                  <a:ea typeface="Calibri"/>
                  <a:cs typeface="Calibri"/>
                  <a:sym typeface="Calibri"/>
                </a:endParaRPr>
              </a:p>
            </p:txBody>
          </p:sp>
          <p:sp>
            <p:nvSpPr>
              <p:cNvPr id="461" name="Google Shape;461;p30"/>
              <p:cNvSpPr txBox="1"/>
              <p:nvPr/>
            </p:nvSpPr>
            <p:spPr>
              <a:xfrm>
                <a:off x="6168" y="1686"/>
                <a:ext cx="1387" cy="782"/>
              </a:xfrm>
              <a:prstGeom prst="rect">
                <a:avLst/>
              </a:prstGeom>
              <a:solidFill>
                <a:srgbClr val="FFFFFF">
                  <a:alpha val="0"/>
                </a:srgbClr>
              </a:solidFill>
              <a:ln>
                <a:noFill/>
              </a:ln>
            </p:spPr>
            <p:txBody>
              <a:bodyPr spcFirstLastPara="1" wrap="square" lIns="91575" tIns="45775" rIns="91575" bIns="45775" anchor="t" anchorCtr="0">
                <a:noAutofit/>
              </a:bodyPr>
              <a:lstStyle/>
              <a:p>
                <a:pPr marL="0" marR="0" lvl="0" indent="0" algn="ctr" rtl="0">
                  <a:lnSpc>
                    <a:spcPct val="100000"/>
                  </a:lnSpc>
                  <a:spcBef>
                    <a:spcPts val="0"/>
                  </a:spcBef>
                  <a:spcAft>
                    <a:spcPts val="0"/>
                  </a:spcAft>
                  <a:buClr>
                    <a:srgbClr val="C00000"/>
                  </a:buClr>
                  <a:buSzPts val="1402"/>
                  <a:buFont typeface="Arial"/>
                  <a:buNone/>
                </a:pPr>
                <a:r>
                  <a:rPr lang="en-US" sz="1402" b="0" i="0" u="none" strike="noStrike" cap="none">
                    <a:solidFill>
                      <a:srgbClr val="C00000"/>
                    </a:solidFill>
                    <a:latin typeface="Arial"/>
                    <a:ea typeface="Arial"/>
                    <a:cs typeface="Arial"/>
                    <a:sym typeface="Arial"/>
                  </a:rPr>
                  <a:t>Doanh nghiệp thuê</a:t>
                </a:r>
                <a:endParaRPr sz="1402" b="0" i="0" u="none" strike="noStrike" cap="none">
                  <a:solidFill>
                    <a:srgbClr val="C00000"/>
                  </a:solidFill>
                  <a:latin typeface="Arial"/>
                  <a:ea typeface="Arial"/>
                  <a:cs typeface="Arial"/>
                  <a:sym typeface="Arial"/>
                </a:endParaRPr>
              </a:p>
            </p:txBody>
          </p:sp>
          <p:cxnSp>
            <p:nvCxnSpPr>
              <p:cNvPr id="462" name="Google Shape;462;p30"/>
              <p:cNvCxnSpPr/>
              <p:nvPr/>
            </p:nvCxnSpPr>
            <p:spPr>
              <a:xfrm>
                <a:off x="4581" y="2219"/>
                <a:ext cx="1260" cy="0"/>
              </a:xfrm>
              <a:prstGeom prst="straightConnector1">
                <a:avLst/>
              </a:prstGeom>
              <a:noFill/>
              <a:ln w="9550" cap="flat" cmpd="sng">
                <a:solidFill>
                  <a:srgbClr val="000000"/>
                </a:solidFill>
                <a:prstDash val="solid"/>
                <a:round/>
                <a:headEnd type="none" w="sm" len="sm"/>
                <a:tailEnd type="triangle" w="med" len="med"/>
              </a:ln>
            </p:spPr>
          </p:cxnSp>
          <p:cxnSp>
            <p:nvCxnSpPr>
              <p:cNvPr id="463" name="Google Shape;463;p30"/>
              <p:cNvCxnSpPr/>
              <p:nvPr/>
            </p:nvCxnSpPr>
            <p:spPr>
              <a:xfrm rot="10800000">
                <a:off x="4535" y="1890"/>
                <a:ext cx="1260" cy="0"/>
              </a:xfrm>
              <a:prstGeom prst="straightConnector1">
                <a:avLst/>
              </a:prstGeom>
              <a:noFill/>
              <a:ln w="9550" cap="flat" cmpd="sng">
                <a:solidFill>
                  <a:srgbClr val="000000"/>
                </a:solidFill>
                <a:prstDash val="solid"/>
                <a:round/>
                <a:headEnd type="none" w="sm" len="sm"/>
                <a:tailEnd type="triangle" w="med" len="med"/>
              </a:ln>
            </p:spPr>
          </p:cxnSp>
          <p:sp>
            <p:nvSpPr>
              <p:cNvPr id="464" name="Google Shape;464;p30"/>
              <p:cNvSpPr txBox="1"/>
              <p:nvPr/>
            </p:nvSpPr>
            <p:spPr>
              <a:xfrm>
                <a:off x="4503" y="2376"/>
                <a:ext cx="1317" cy="697"/>
              </a:xfrm>
              <a:prstGeom prst="rect">
                <a:avLst/>
              </a:prstGeom>
              <a:noFill/>
              <a:ln w="9550" cap="flat" cmpd="sng">
                <a:solidFill>
                  <a:schemeClr val="dk1"/>
                </a:solidFill>
                <a:prstDash val="solid"/>
                <a:miter lim="800000"/>
                <a:headEnd type="none" w="sm" len="sm"/>
                <a:tailEnd type="none" w="sm" len="sm"/>
              </a:ln>
            </p:spPr>
            <p:txBody>
              <a:bodyPr spcFirstLastPara="1" wrap="square" lIns="91575" tIns="45775" rIns="91575" bIns="45775" anchor="ctr" anchorCtr="0">
                <a:noAutofit/>
              </a:bodyPr>
              <a:lstStyle/>
              <a:p>
                <a:pPr marL="0" marR="0" lvl="0" indent="0" algn="ctr" rtl="0">
                  <a:lnSpc>
                    <a:spcPct val="100000"/>
                  </a:lnSpc>
                  <a:spcBef>
                    <a:spcPts val="0"/>
                  </a:spcBef>
                  <a:spcAft>
                    <a:spcPts val="0"/>
                  </a:spcAft>
                  <a:buClr>
                    <a:srgbClr val="003399"/>
                  </a:buClr>
                  <a:buSzPts val="1402"/>
                  <a:buFont typeface="Arial"/>
                  <a:buNone/>
                </a:pPr>
                <a:r>
                  <a:rPr lang="en-US" sz="1402" b="0" i="0" u="none" strike="noStrike" cap="none">
                    <a:solidFill>
                      <a:srgbClr val="003399"/>
                    </a:solidFill>
                    <a:latin typeface="Arial"/>
                    <a:ea typeface="Arial"/>
                    <a:cs typeface="Arial"/>
                    <a:sym typeface="Arial"/>
                  </a:rPr>
                  <a:t>Thiết bị thuê</a:t>
                </a:r>
                <a:endParaRPr sz="1402" b="0" i="0" u="none" strike="noStrike" cap="none">
                  <a:solidFill>
                    <a:srgbClr val="003399"/>
                  </a:solidFill>
                  <a:latin typeface="Arial"/>
                  <a:ea typeface="Arial"/>
                  <a:cs typeface="Arial"/>
                  <a:sym typeface="Arial"/>
                </a:endParaRPr>
              </a:p>
            </p:txBody>
          </p:sp>
          <p:sp>
            <p:nvSpPr>
              <p:cNvPr id="465" name="Google Shape;465;p30"/>
              <p:cNvSpPr/>
              <p:nvPr/>
            </p:nvSpPr>
            <p:spPr>
              <a:xfrm>
                <a:off x="6112" y="1584"/>
                <a:ext cx="1469" cy="851"/>
              </a:xfrm>
              <a:prstGeom prst="roundRect">
                <a:avLst>
                  <a:gd name="adj" fmla="val 3991"/>
                </a:avLst>
              </a:prstGeom>
              <a:noFill/>
              <a:ln w="9550" cap="flat" cmpd="sng">
                <a:solidFill>
                  <a:srgbClr val="000000"/>
                </a:solidFill>
                <a:prstDash val="solid"/>
                <a:round/>
                <a:headEnd type="none" w="sm" len="sm"/>
                <a:tailEnd type="none" w="sm" len="sm"/>
              </a:ln>
            </p:spPr>
            <p:txBody>
              <a:bodyPr spcFirstLastPara="1" wrap="square" lIns="91575" tIns="45775" rIns="91575" bIns="45775" anchor="t" anchorCtr="0">
                <a:noAutofit/>
              </a:bodyPr>
              <a:lstStyle/>
              <a:p>
                <a:pPr marL="0" marR="0" lvl="0" indent="0" algn="l" rtl="0">
                  <a:lnSpc>
                    <a:spcPct val="100000"/>
                  </a:lnSpc>
                  <a:spcBef>
                    <a:spcPts val="0"/>
                  </a:spcBef>
                  <a:spcAft>
                    <a:spcPts val="0"/>
                  </a:spcAft>
                  <a:buClr>
                    <a:schemeClr val="dk1"/>
                  </a:buClr>
                  <a:buSzPts val="1402"/>
                  <a:buFont typeface="Calibri"/>
                  <a:buNone/>
                </a:pPr>
                <a:endParaRPr sz="1402" b="0" i="0" u="none" strike="noStrike" cap="none">
                  <a:solidFill>
                    <a:srgbClr val="000000"/>
                  </a:solidFill>
                  <a:latin typeface="Arial"/>
                  <a:ea typeface="Arial"/>
                  <a:cs typeface="Arial"/>
                  <a:sym typeface="Arial"/>
                </a:endParaRPr>
              </a:p>
            </p:txBody>
          </p:sp>
        </p:grpSp>
        <p:sp>
          <p:nvSpPr>
            <p:cNvPr id="466" name="Google Shape;466;p30"/>
            <p:cNvSpPr/>
            <p:nvPr/>
          </p:nvSpPr>
          <p:spPr>
            <a:xfrm>
              <a:off x="533400" y="1143000"/>
              <a:ext cx="5486400" cy="2438400"/>
            </a:xfrm>
            <a:prstGeom prst="ellipse">
              <a:avLst/>
            </a:prstGeom>
            <a:noFill/>
            <a:ln w="9550" cap="flat" cmpd="sng">
              <a:solidFill>
                <a:srgbClr val="0A5190"/>
              </a:solidFill>
              <a:prstDash val="solid"/>
              <a:round/>
              <a:headEnd type="none" w="sm" len="sm"/>
              <a:tailEnd type="none" w="sm" len="sm"/>
            </a:ln>
          </p:spPr>
          <p:txBody>
            <a:bodyPr spcFirstLastPara="1" wrap="square" lIns="91575" tIns="45775" rIns="91575" bIns="45775" anchor="ctr" anchorCtr="0">
              <a:noAutofit/>
            </a:bodyPr>
            <a:lstStyle/>
            <a:p>
              <a:pPr marL="0" marR="0" lvl="0" indent="0" algn="ctr" rtl="0">
                <a:lnSpc>
                  <a:spcPct val="100000"/>
                </a:lnSpc>
                <a:spcBef>
                  <a:spcPts val="0"/>
                </a:spcBef>
                <a:spcAft>
                  <a:spcPts val="0"/>
                </a:spcAft>
                <a:buClr>
                  <a:schemeClr val="dk1"/>
                </a:buClr>
                <a:buSzPts val="1402"/>
                <a:buFont typeface="Calibri"/>
                <a:buNone/>
              </a:pPr>
              <a:endParaRPr sz="1402" b="0" i="0" u="none" strike="noStrike" cap="none">
                <a:solidFill>
                  <a:schemeClr val="lt1"/>
                </a:solidFill>
                <a:latin typeface="Arial"/>
                <a:ea typeface="Arial"/>
                <a:cs typeface="Arial"/>
                <a:sym typeface="Arial"/>
              </a:endParaRPr>
            </a:p>
          </p:txBody>
        </p:sp>
      </p:grpSp>
      <p:sp>
        <p:nvSpPr>
          <p:cNvPr id="467" name="Google Shape;467;p30"/>
          <p:cNvSpPr txBox="1"/>
          <p:nvPr/>
        </p:nvSpPr>
        <p:spPr>
          <a:xfrm>
            <a:off x="822328" y="1686568"/>
            <a:ext cx="911087" cy="442014"/>
          </a:xfrm>
          <a:prstGeom prst="rect">
            <a:avLst/>
          </a:prstGeom>
          <a:solidFill>
            <a:schemeClr val="lt1"/>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3600"/>
              <a:buFont typeface="Arial"/>
              <a:buNone/>
            </a:pPr>
            <a:r>
              <a:rPr lang="en-US" sz="1800" b="1" i="0" u="sng" strike="noStrike" cap="none">
                <a:solidFill>
                  <a:srgbClr val="073763"/>
                </a:solidFill>
                <a:latin typeface="Arial"/>
                <a:ea typeface="Arial"/>
                <a:cs typeface="Arial"/>
                <a:sym typeface="Arial"/>
              </a:rPr>
              <a:t>Thuê</a:t>
            </a:r>
            <a:endParaRPr sz="1800" b="1" i="0" u="sng" strike="noStrike" cap="none">
              <a:solidFill>
                <a:srgbClr val="073763"/>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3"/>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CÁC DẠNG DỰ ÁN HIỆU QUẢ NĂNG LƯỢNG</a:t>
            </a:r>
            <a:endParaRPr sz="1400" b="0" i="0" u="none" strike="noStrike" cap="none">
              <a:solidFill>
                <a:srgbClr val="000000"/>
              </a:solidFill>
              <a:latin typeface="Arial"/>
              <a:ea typeface="Arial"/>
              <a:cs typeface="Arial"/>
              <a:sym typeface="Arial"/>
            </a:endParaRPr>
          </a:p>
        </p:txBody>
      </p:sp>
      <p:sp>
        <p:nvSpPr>
          <p:cNvPr id="66" name="Google Shape;66;p3"/>
          <p:cNvSpPr/>
          <p:nvPr/>
        </p:nvSpPr>
        <p:spPr>
          <a:xfrm>
            <a:off x="763555" y="3497599"/>
            <a:ext cx="1521000" cy="5973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Các dạng EE</a:t>
            </a:r>
            <a:endParaRPr sz="2000" b="0" i="0" u="none" strike="noStrike" cap="none">
              <a:solidFill>
                <a:schemeClr val="dk1"/>
              </a:solidFill>
              <a:latin typeface="Calibri"/>
              <a:ea typeface="Calibri"/>
              <a:cs typeface="Calibri"/>
              <a:sym typeface="Calibri"/>
            </a:endParaRPr>
          </a:p>
        </p:txBody>
      </p:sp>
      <p:sp>
        <p:nvSpPr>
          <p:cNvPr id="67" name="Google Shape;67;p3"/>
          <p:cNvSpPr/>
          <p:nvPr/>
        </p:nvSpPr>
        <p:spPr>
          <a:xfrm>
            <a:off x="3425889" y="2014324"/>
            <a:ext cx="2394900" cy="5973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700" b="1" i="0" u="none" strike="noStrike" cap="none">
                <a:solidFill>
                  <a:schemeClr val="dk1"/>
                </a:solidFill>
                <a:latin typeface="Arial"/>
                <a:ea typeface="Arial"/>
                <a:cs typeface="Arial"/>
                <a:sym typeface="Arial"/>
              </a:rPr>
              <a:t>Tối ưu hóa hệ thống</a:t>
            </a:r>
            <a:endParaRPr sz="1700" b="1" i="0" u="none" strike="noStrike" cap="none">
              <a:solidFill>
                <a:schemeClr val="dk1"/>
              </a:solidFill>
              <a:latin typeface="Arial"/>
              <a:ea typeface="Arial"/>
              <a:cs typeface="Arial"/>
              <a:sym typeface="Arial"/>
            </a:endParaRPr>
          </a:p>
        </p:txBody>
      </p:sp>
      <p:sp>
        <p:nvSpPr>
          <p:cNvPr id="68" name="Google Shape;68;p3"/>
          <p:cNvSpPr/>
          <p:nvPr/>
        </p:nvSpPr>
        <p:spPr>
          <a:xfrm>
            <a:off x="3425889" y="3036730"/>
            <a:ext cx="2394900" cy="5973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700" b="1" i="0" u="none" strike="noStrike" cap="none">
                <a:solidFill>
                  <a:schemeClr val="dk1"/>
                </a:solidFill>
                <a:latin typeface="Arial"/>
                <a:ea typeface="Arial"/>
                <a:cs typeface="Arial"/>
                <a:sym typeface="Arial"/>
              </a:rPr>
              <a:t>Nâng cấp thiết bị</a:t>
            </a:r>
            <a:endParaRPr sz="1700" b="1" i="0" u="none" strike="noStrike" cap="none">
              <a:solidFill>
                <a:schemeClr val="dk1"/>
              </a:solidFill>
              <a:latin typeface="Arial"/>
              <a:ea typeface="Arial"/>
              <a:cs typeface="Arial"/>
              <a:sym typeface="Arial"/>
            </a:endParaRPr>
          </a:p>
        </p:txBody>
      </p:sp>
      <p:sp>
        <p:nvSpPr>
          <p:cNvPr id="69" name="Google Shape;69;p3"/>
          <p:cNvSpPr/>
          <p:nvPr/>
        </p:nvSpPr>
        <p:spPr>
          <a:xfrm>
            <a:off x="3425889" y="4048106"/>
            <a:ext cx="2394900" cy="5973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700" b="1" i="0" u="none" strike="noStrike" cap="none">
                <a:solidFill>
                  <a:schemeClr val="dk1"/>
                </a:solidFill>
                <a:latin typeface="Arial"/>
                <a:ea typeface="Arial"/>
                <a:cs typeface="Arial"/>
                <a:sym typeface="Arial"/>
              </a:rPr>
              <a:t>Xây dựng hệ thống QLNL</a:t>
            </a:r>
            <a:endParaRPr sz="1900" b="0" i="0" u="none" strike="noStrike" cap="none">
              <a:solidFill>
                <a:schemeClr val="dk1"/>
              </a:solidFill>
              <a:latin typeface="Calibri"/>
              <a:ea typeface="Calibri"/>
              <a:cs typeface="Calibri"/>
              <a:sym typeface="Calibri"/>
            </a:endParaRPr>
          </a:p>
        </p:txBody>
      </p:sp>
      <p:sp>
        <p:nvSpPr>
          <p:cNvPr id="70" name="Google Shape;70;p3"/>
          <p:cNvSpPr/>
          <p:nvPr/>
        </p:nvSpPr>
        <p:spPr>
          <a:xfrm>
            <a:off x="3425889" y="5059482"/>
            <a:ext cx="2394900" cy="597300"/>
          </a:xfrm>
          <a:prstGeom prst="roundRect">
            <a:avLst>
              <a:gd name="adj" fmla="val 16667"/>
            </a:avLst>
          </a:prstGeom>
          <a:solidFill>
            <a:schemeClr val="l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700" b="1" i="0" u="none" strike="noStrike" cap="none">
                <a:solidFill>
                  <a:schemeClr val="dk1"/>
                </a:solidFill>
                <a:latin typeface="Arial"/>
                <a:ea typeface="Arial"/>
                <a:cs typeface="Arial"/>
                <a:sym typeface="Arial"/>
              </a:rPr>
              <a:t>Thu hồi nhiệt thải</a:t>
            </a:r>
            <a:endParaRPr sz="1700" b="1" i="0" u="none" strike="noStrike" cap="none">
              <a:solidFill>
                <a:schemeClr val="dk1"/>
              </a:solidFill>
              <a:latin typeface="Arial"/>
              <a:ea typeface="Arial"/>
              <a:cs typeface="Arial"/>
              <a:sym typeface="Arial"/>
            </a:endParaRPr>
          </a:p>
        </p:txBody>
      </p:sp>
      <p:cxnSp>
        <p:nvCxnSpPr>
          <p:cNvPr id="71" name="Google Shape;71;p3"/>
          <p:cNvCxnSpPr>
            <a:stCxn id="66" idx="3"/>
            <a:endCxn id="67" idx="1"/>
          </p:cNvCxnSpPr>
          <p:nvPr/>
        </p:nvCxnSpPr>
        <p:spPr>
          <a:xfrm rot="10800000" flipH="1">
            <a:off x="2284555" y="2313049"/>
            <a:ext cx="1141200" cy="14832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72" name="Google Shape;72;p3"/>
          <p:cNvCxnSpPr>
            <a:stCxn id="66" idx="3"/>
            <a:endCxn id="68" idx="1"/>
          </p:cNvCxnSpPr>
          <p:nvPr/>
        </p:nvCxnSpPr>
        <p:spPr>
          <a:xfrm rot="10800000" flipH="1">
            <a:off x="2284555" y="3335449"/>
            <a:ext cx="1141200" cy="4608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73" name="Google Shape;73;p3"/>
          <p:cNvCxnSpPr>
            <a:stCxn id="66" idx="3"/>
            <a:endCxn id="69" idx="1"/>
          </p:cNvCxnSpPr>
          <p:nvPr/>
        </p:nvCxnSpPr>
        <p:spPr>
          <a:xfrm>
            <a:off x="2284555" y="3796249"/>
            <a:ext cx="1141200" cy="5505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74" name="Google Shape;74;p3"/>
          <p:cNvCxnSpPr>
            <a:stCxn id="66" idx="3"/>
            <a:endCxn id="70" idx="1"/>
          </p:cNvCxnSpPr>
          <p:nvPr/>
        </p:nvCxnSpPr>
        <p:spPr>
          <a:xfrm>
            <a:off x="2284555" y="3796249"/>
            <a:ext cx="1141200" cy="1561800"/>
          </a:xfrm>
          <a:prstGeom prst="bentConnector3">
            <a:avLst>
              <a:gd name="adj1" fmla="val 50000"/>
            </a:avLst>
          </a:prstGeom>
          <a:noFill/>
          <a:ln w="28575" cap="flat" cmpd="sng">
            <a:solidFill>
              <a:schemeClr val="dk1"/>
            </a:solidFill>
            <a:prstDash val="solid"/>
            <a:round/>
            <a:headEnd type="none" w="sm" len="sm"/>
            <a:tailEnd type="triangle" w="med" len="med"/>
          </a:ln>
        </p:spPr>
      </p:cxnSp>
      <p:sp>
        <p:nvSpPr>
          <p:cNvPr id="75" name="Google Shape;75;p3"/>
          <p:cNvSpPr txBox="1"/>
          <p:nvPr/>
        </p:nvSpPr>
        <p:spPr>
          <a:xfrm>
            <a:off x="6632500" y="1872825"/>
            <a:ext cx="4747800" cy="83100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Cải tiến quy trình, tối ưu hóa hệ thống (khí nén, bơm, quạt, lò hơi,…);</a:t>
            </a:r>
            <a:endParaRPr sz="1900" b="0" i="0" u="none" strike="noStrike" cap="none">
              <a:solidFill>
                <a:schemeClr val="dk1"/>
              </a:solidFill>
              <a:latin typeface="Calibri"/>
              <a:ea typeface="Calibri"/>
              <a:cs typeface="Calibri"/>
              <a:sym typeface="Calibri"/>
            </a:endParaRPr>
          </a:p>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Loại bỏ tổn thất,…</a:t>
            </a:r>
            <a:endParaRPr sz="1900" b="0" i="0" u="none" strike="noStrike" cap="none">
              <a:solidFill>
                <a:schemeClr val="dk1"/>
              </a:solidFill>
              <a:latin typeface="Calibri"/>
              <a:ea typeface="Calibri"/>
              <a:cs typeface="Calibri"/>
              <a:sym typeface="Calibri"/>
            </a:endParaRPr>
          </a:p>
        </p:txBody>
      </p:sp>
      <p:sp>
        <p:nvSpPr>
          <p:cNvPr id="76" name="Google Shape;76;p3"/>
          <p:cNvSpPr txBox="1"/>
          <p:nvPr/>
        </p:nvSpPr>
        <p:spPr>
          <a:xfrm>
            <a:off x="6632513" y="2878555"/>
            <a:ext cx="4747800" cy="83100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Lắp đặt motor hiệu suất cao (IE3,IE4,IE5);</a:t>
            </a:r>
            <a:endParaRPr sz="1900" b="0" i="0" u="none" strike="noStrike" cap="none">
              <a:solidFill>
                <a:schemeClr val="dk1"/>
              </a:solidFill>
              <a:latin typeface="Calibri"/>
              <a:ea typeface="Calibri"/>
              <a:cs typeface="Calibri"/>
              <a:sym typeface="Calibri"/>
            </a:endParaRPr>
          </a:p>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Lắp đặt biến tần kết hợp sensor điều khiển;</a:t>
            </a:r>
            <a:endParaRPr sz="1900" b="0" i="0" u="none" strike="noStrike" cap="none">
              <a:solidFill>
                <a:schemeClr val="dk1"/>
              </a:solidFill>
              <a:latin typeface="Calibri"/>
              <a:ea typeface="Calibri"/>
              <a:cs typeface="Calibri"/>
              <a:sym typeface="Calibri"/>
            </a:endParaRPr>
          </a:p>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Đèn LED, đèn NLMT,….</a:t>
            </a:r>
            <a:endParaRPr sz="1900" b="0" i="0" u="none" strike="noStrike" cap="none">
              <a:solidFill>
                <a:schemeClr val="dk1"/>
              </a:solidFill>
              <a:latin typeface="Calibri"/>
              <a:ea typeface="Calibri"/>
              <a:cs typeface="Calibri"/>
              <a:sym typeface="Calibri"/>
            </a:endParaRPr>
          </a:p>
        </p:txBody>
      </p:sp>
      <p:sp>
        <p:nvSpPr>
          <p:cNvPr id="77" name="Google Shape;77;p3"/>
          <p:cNvSpPr txBox="1"/>
          <p:nvPr/>
        </p:nvSpPr>
        <p:spPr>
          <a:xfrm>
            <a:off x="6632502" y="3889925"/>
            <a:ext cx="4747800" cy="83100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Xây dựng hệ thống quản lý năng lượng (theo ISO 50001 or theo nội bộ);</a:t>
            </a:r>
            <a:endParaRPr sz="1900" b="0" i="0" u="none" strike="noStrike" cap="none">
              <a:solidFill>
                <a:schemeClr val="dk1"/>
              </a:solidFill>
              <a:latin typeface="Calibri"/>
              <a:ea typeface="Calibri"/>
              <a:cs typeface="Calibri"/>
              <a:sym typeface="Calibri"/>
            </a:endParaRPr>
          </a:p>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Trang bị thiết bị theo dõi, giám sát, phân tích.</a:t>
            </a:r>
            <a:endParaRPr sz="1900" b="0" i="0" u="none" strike="noStrike" cap="none">
              <a:solidFill>
                <a:schemeClr val="dk1"/>
              </a:solidFill>
              <a:latin typeface="Calibri"/>
              <a:ea typeface="Calibri"/>
              <a:cs typeface="Calibri"/>
              <a:sym typeface="Calibri"/>
            </a:endParaRPr>
          </a:p>
        </p:txBody>
      </p:sp>
      <p:sp>
        <p:nvSpPr>
          <p:cNvPr id="78" name="Google Shape;78;p3"/>
          <p:cNvSpPr txBox="1"/>
          <p:nvPr/>
        </p:nvSpPr>
        <p:spPr>
          <a:xfrm>
            <a:off x="6632501" y="5059475"/>
            <a:ext cx="4747800" cy="585000"/>
          </a:xfrm>
          <a:prstGeom prst="rect">
            <a:avLst/>
          </a:prstGeom>
          <a:solidFill>
            <a:schemeClr val="lt1"/>
          </a:solid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Tận dụng nhiệt thải từ các nguồn để tái sử dụng (sưởi ấm, phát điện,…).</a:t>
            </a:r>
            <a:endParaRPr sz="1900" b="0" i="0" u="none" strike="noStrike" cap="none">
              <a:solidFill>
                <a:schemeClr val="dk1"/>
              </a:solidFill>
              <a:latin typeface="Calibri"/>
              <a:ea typeface="Calibri"/>
              <a:cs typeface="Calibri"/>
              <a:sym typeface="Calibri"/>
            </a:endParaRPr>
          </a:p>
        </p:txBody>
      </p:sp>
      <p:sp>
        <p:nvSpPr>
          <p:cNvPr id="79" name="Google Shape;79;p3"/>
          <p:cNvSpPr/>
          <p:nvPr/>
        </p:nvSpPr>
        <p:spPr>
          <a:xfrm>
            <a:off x="5820747" y="2198362"/>
            <a:ext cx="811800" cy="229200"/>
          </a:xfrm>
          <a:prstGeom prst="rightArrow">
            <a:avLst>
              <a:gd name="adj1" fmla="val 50000"/>
              <a:gd name="adj2" fmla="val 50000"/>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80" name="Google Shape;80;p3"/>
          <p:cNvSpPr/>
          <p:nvPr/>
        </p:nvSpPr>
        <p:spPr>
          <a:xfrm>
            <a:off x="5820747" y="3212434"/>
            <a:ext cx="811800" cy="229200"/>
          </a:xfrm>
          <a:prstGeom prst="rightArrow">
            <a:avLst>
              <a:gd name="adj1" fmla="val 50000"/>
              <a:gd name="adj2" fmla="val 50000"/>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81" name="Google Shape;81;p3"/>
          <p:cNvSpPr/>
          <p:nvPr/>
        </p:nvSpPr>
        <p:spPr>
          <a:xfrm>
            <a:off x="5820746" y="4234840"/>
            <a:ext cx="811800" cy="229200"/>
          </a:xfrm>
          <a:prstGeom prst="rightArrow">
            <a:avLst>
              <a:gd name="adj1" fmla="val 50000"/>
              <a:gd name="adj2" fmla="val 50000"/>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82" name="Google Shape;82;p3"/>
          <p:cNvSpPr/>
          <p:nvPr/>
        </p:nvSpPr>
        <p:spPr>
          <a:xfrm>
            <a:off x="5823855" y="5216832"/>
            <a:ext cx="811800" cy="229200"/>
          </a:xfrm>
          <a:prstGeom prst="rightArrow">
            <a:avLst>
              <a:gd name="adj1" fmla="val 50000"/>
              <a:gd name="adj2" fmla="val 50000"/>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p31"/>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MÔ HÌNH TÀI TRỢ VỐN TRIỂN KHAI DỰ ÁN</a:t>
            </a:r>
            <a:endParaRPr sz="3000" b="1" i="0" u="none" strike="noStrike" cap="none">
              <a:solidFill>
                <a:schemeClr val="lt1"/>
              </a:solidFill>
              <a:latin typeface="Arial"/>
              <a:ea typeface="Arial"/>
              <a:cs typeface="Arial"/>
              <a:sym typeface="Arial"/>
            </a:endParaRPr>
          </a:p>
        </p:txBody>
      </p:sp>
      <p:sp>
        <p:nvSpPr>
          <p:cNvPr id="473" name="Google Shape;473;p31"/>
          <p:cNvSpPr/>
          <p:nvPr/>
        </p:nvSpPr>
        <p:spPr>
          <a:xfrm>
            <a:off x="841563" y="1935075"/>
            <a:ext cx="2966100" cy="354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73763"/>
              </a:buClr>
              <a:buSzPts val="1700"/>
              <a:buFont typeface="Arial"/>
              <a:buNone/>
            </a:pPr>
            <a:r>
              <a:rPr lang="en-US" sz="1800" b="1" i="0" u="sng" strike="noStrike" cap="none">
                <a:solidFill>
                  <a:srgbClr val="073763"/>
                </a:solidFill>
                <a:latin typeface="Arial"/>
                <a:ea typeface="Arial"/>
                <a:cs typeface="Arial"/>
                <a:sym typeface="Arial"/>
              </a:rPr>
              <a:t>Hợp đồng hiệu quả </a:t>
            </a:r>
            <a:endParaRPr sz="1800" b="0" i="0" u="sng" strike="noStrike" cap="none">
              <a:solidFill>
                <a:srgbClr val="073763"/>
              </a:solidFill>
              <a:latin typeface="Arial"/>
              <a:ea typeface="Arial"/>
              <a:cs typeface="Arial"/>
              <a:sym typeface="Arial"/>
            </a:endParaRPr>
          </a:p>
        </p:txBody>
      </p:sp>
      <p:sp>
        <p:nvSpPr>
          <p:cNvPr id="474" name="Google Shape;474;p31"/>
          <p:cNvSpPr/>
          <p:nvPr/>
        </p:nvSpPr>
        <p:spPr>
          <a:xfrm>
            <a:off x="841563" y="2443002"/>
            <a:ext cx="10542000" cy="313230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30000"/>
              </a:lnSpc>
              <a:spcBef>
                <a:spcPts val="0"/>
              </a:spcBef>
              <a:spcAft>
                <a:spcPts val="0"/>
              </a:spcAft>
              <a:buClr>
                <a:srgbClr val="000000"/>
              </a:buClr>
              <a:buSzPts val="1900"/>
              <a:buFont typeface="Arial"/>
              <a:buChar char="•"/>
            </a:pPr>
            <a:r>
              <a:rPr lang="en-US" sz="1800" b="0" i="0" u="none" strike="noStrike" cap="none">
                <a:solidFill>
                  <a:srgbClr val="073763"/>
                </a:solidFill>
                <a:latin typeface="Arial"/>
                <a:ea typeface="Arial"/>
                <a:cs typeface="Arial"/>
                <a:sym typeface="Arial"/>
              </a:rPr>
              <a:t>Hợp đồng hiệu quả là một sự thoả thuận duy nhất cho phép đầu tư thực hiện các cải thiện cần thiết trong khi chỉ đầu tư rất ít tiền trước mắt. </a:t>
            </a:r>
            <a:endParaRPr sz="1800" b="0" i="0" u="none" strike="noStrike" cap="none">
              <a:solidFill>
                <a:schemeClr val="dk1"/>
              </a:solidFill>
              <a:latin typeface="Arial"/>
              <a:ea typeface="Arial"/>
              <a:cs typeface="Arial"/>
              <a:sym typeface="Arial"/>
            </a:endParaRPr>
          </a:p>
          <a:p>
            <a:pPr marL="285750" marR="0" lvl="0" indent="-285750" algn="just" rtl="0">
              <a:lnSpc>
                <a:spcPct val="130000"/>
              </a:lnSpc>
              <a:spcBef>
                <a:spcPts val="600"/>
              </a:spcBef>
              <a:spcAft>
                <a:spcPts val="0"/>
              </a:spcAft>
              <a:buClr>
                <a:srgbClr val="000000"/>
              </a:buClr>
              <a:buSzPts val="1900"/>
              <a:buFont typeface="Arial"/>
              <a:buChar char="•"/>
            </a:pPr>
            <a:r>
              <a:rPr lang="en-US" sz="1800" b="0" i="0" u="none" strike="noStrike" cap="none">
                <a:solidFill>
                  <a:srgbClr val="073763"/>
                </a:solidFill>
                <a:latin typeface="Arial"/>
                <a:ea typeface="Arial"/>
                <a:cs typeface="Arial"/>
                <a:sym typeface="Arial"/>
              </a:rPr>
              <a:t>Nhà thầu thường được giả thiết là chịu trách nhiệm mua và lắp đặt thiết bị, cũng như bảo trì trong suốt thời gian thực hiện hợp đồng. </a:t>
            </a:r>
            <a:endParaRPr sz="1800" b="0" i="0" u="none" strike="noStrike" cap="none">
              <a:solidFill>
                <a:schemeClr val="dk1"/>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900"/>
              <a:buFont typeface="Arial"/>
              <a:buChar char="•"/>
            </a:pPr>
            <a:r>
              <a:rPr lang="en-US" sz="1800" b="0" i="0" u="none" strike="noStrike" cap="none">
                <a:solidFill>
                  <a:srgbClr val="073763"/>
                </a:solidFill>
                <a:latin typeface="Arial"/>
                <a:ea typeface="Arial"/>
                <a:cs typeface="Arial"/>
                <a:sym typeface="Arial"/>
              </a:rPr>
              <a:t>Nhà thầu được trả công dựa trên mức độ hoạt động hiệu quả của thiết bị lắp đặt và chỉ sau khi thiết bị lắp đặt thực sự giảm chi phí.</a:t>
            </a:r>
            <a:endParaRPr sz="1800" b="0" i="0" u="none" strike="noStrike" cap="none">
              <a:solidFill>
                <a:schemeClr val="dk1"/>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900"/>
              <a:buFont typeface="Arial"/>
              <a:buChar char="•"/>
            </a:pPr>
            <a:r>
              <a:rPr lang="en-US" sz="1800" b="0" i="0" u="none" strike="noStrike" cap="none">
                <a:solidFill>
                  <a:srgbClr val="073763"/>
                </a:solidFill>
                <a:latin typeface="Arial"/>
                <a:ea typeface="Arial"/>
                <a:cs typeface="Arial"/>
                <a:sym typeface="Arial"/>
              </a:rPr>
              <a:t>Các công ty dịch vụ năng lượng (ESCOs) thường phục vụ như các nhà thầu trong hoạt động kinh doanh này.</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78"/>
        <p:cNvGrpSpPr/>
        <p:nvPr/>
      </p:nvGrpSpPr>
      <p:grpSpPr>
        <a:xfrm>
          <a:off x="0" y="0"/>
          <a:ext cx="0" cy="0"/>
          <a:chOff x="0" y="0"/>
          <a:chExt cx="0" cy="0"/>
        </a:xfrm>
      </p:grpSpPr>
      <p:sp>
        <p:nvSpPr>
          <p:cNvPr id="479" name="Google Shape;479;p32"/>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LẬP BÁO CÁO ĐẦU TƯ</a:t>
            </a:r>
            <a:endParaRPr sz="3000" b="1" i="0" u="none" strike="noStrike" cap="none">
              <a:solidFill>
                <a:schemeClr val="lt1"/>
              </a:solidFill>
              <a:latin typeface="Arial"/>
              <a:ea typeface="Arial"/>
              <a:cs typeface="Arial"/>
              <a:sym typeface="Arial"/>
            </a:endParaRPr>
          </a:p>
        </p:txBody>
      </p:sp>
      <p:graphicFrame>
        <p:nvGraphicFramePr>
          <p:cNvPr id="480" name="Google Shape;480;p32"/>
          <p:cNvGraphicFramePr/>
          <p:nvPr/>
        </p:nvGraphicFramePr>
        <p:xfrm>
          <a:off x="838201" y="1752965"/>
          <a:ext cx="3000000" cy="3000000"/>
        </p:xfrm>
        <a:graphic>
          <a:graphicData uri="http://schemas.openxmlformats.org/drawingml/2006/table">
            <a:tbl>
              <a:tblPr firstRow="1" bandRow="1">
                <a:noFill/>
                <a:tableStyleId>{E6CEFD9F-0E8C-4E32-83CE-71632AB1E2A4}</a:tableStyleId>
              </a:tblPr>
              <a:tblGrid>
                <a:gridCol w="1854175">
                  <a:extLst>
                    <a:ext uri="{9D8B030D-6E8A-4147-A177-3AD203B41FA5}">
                      <a16:colId xmlns:a16="http://schemas.microsoft.com/office/drawing/2014/main" val="20000"/>
                    </a:ext>
                  </a:extLst>
                </a:gridCol>
                <a:gridCol w="4090975">
                  <a:extLst>
                    <a:ext uri="{9D8B030D-6E8A-4147-A177-3AD203B41FA5}">
                      <a16:colId xmlns:a16="http://schemas.microsoft.com/office/drawing/2014/main" val="20001"/>
                    </a:ext>
                  </a:extLst>
                </a:gridCol>
                <a:gridCol w="4570450">
                  <a:extLst>
                    <a:ext uri="{9D8B030D-6E8A-4147-A177-3AD203B41FA5}">
                      <a16:colId xmlns:a16="http://schemas.microsoft.com/office/drawing/2014/main" val="20002"/>
                    </a:ext>
                  </a:extLst>
                </a:gridCol>
              </a:tblGrid>
              <a:tr h="386600">
                <a:tc>
                  <a:txBody>
                    <a:bodyPr/>
                    <a:lstStyle/>
                    <a:p>
                      <a:pPr marL="0" marR="0" lvl="0" indent="0" algn="l" rtl="0">
                        <a:lnSpc>
                          <a:spcPct val="100000"/>
                        </a:lnSpc>
                        <a:spcBef>
                          <a:spcPts val="0"/>
                        </a:spcBef>
                        <a:spcAft>
                          <a:spcPts val="0"/>
                        </a:spcAft>
                        <a:buClr>
                          <a:schemeClr val="dk1"/>
                        </a:buClr>
                        <a:buSzPts val="1600"/>
                        <a:buFont typeface="Calibri"/>
                        <a:buNone/>
                      </a:pPr>
                      <a:endParaRPr sz="1600" u="none" strike="noStrike" cap="none">
                        <a:latin typeface="Arial"/>
                        <a:ea typeface="Arial"/>
                        <a:cs typeface="Arial"/>
                        <a:sym typeface="Arial"/>
                      </a:endParaRPr>
                    </a:p>
                  </a:txBody>
                  <a:tcPr marL="91450" marR="91450" marT="45725" marB="45725"/>
                </a:tc>
                <a:tc>
                  <a:txBody>
                    <a:bodyPr/>
                    <a:lstStyle/>
                    <a:p>
                      <a:pPr marL="0" marR="0" lvl="0" indent="0" algn="ctr" rtl="0">
                        <a:lnSpc>
                          <a:spcPct val="100000"/>
                        </a:lnSpc>
                        <a:spcBef>
                          <a:spcPts val="0"/>
                        </a:spcBef>
                        <a:spcAft>
                          <a:spcPts val="0"/>
                        </a:spcAft>
                        <a:buClr>
                          <a:schemeClr val="dk1"/>
                        </a:buClr>
                        <a:buSzPts val="1600"/>
                        <a:buFont typeface="Arial"/>
                        <a:buNone/>
                      </a:pPr>
                      <a:r>
                        <a:rPr lang="en-US" sz="1800" u="none" strike="noStrike" cap="none">
                          <a:latin typeface="Arial"/>
                          <a:ea typeface="Arial"/>
                          <a:cs typeface="Arial"/>
                          <a:sym typeface="Arial"/>
                        </a:rPr>
                        <a:t>Báo cáo kiểm toán năng lượng</a:t>
                      </a:r>
                      <a:endParaRPr sz="1800" u="none" strike="noStrike" cap="none">
                        <a:latin typeface="Arial"/>
                        <a:ea typeface="Arial"/>
                        <a:cs typeface="Arial"/>
                        <a:sym typeface="Arial"/>
                      </a:endParaRPr>
                    </a:p>
                  </a:txBody>
                  <a:tcPr marL="91450" marR="91450" marT="45725" marB="45725"/>
                </a:tc>
                <a:tc>
                  <a:txBody>
                    <a:bodyPr/>
                    <a:lstStyle/>
                    <a:p>
                      <a:pPr marL="0" marR="0" lvl="0" indent="0" algn="ctr" rtl="0">
                        <a:lnSpc>
                          <a:spcPct val="100000"/>
                        </a:lnSpc>
                        <a:spcBef>
                          <a:spcPts val="0"/>
                        </a:spcBef>
                        <a:spcAft>
                          <a:spcPts val="0"/>
                        </a:spcAft>
                        <a:buClr>
                          <a:schemeClr val="dk1"/>
                        </a:buClr>
                        <a:buSzPts val="1600"/>
                        <a:buFont typeface="Arial"/>
                        <a:buNone/>
                      </a:pPr>
                      <a:r>
                        <a:rPr lang="en-US" sz="1800" u="none" strike="noStrike" cap="none">
                          <a:latin typeface="Arial"/>
                          <a:ea typeface="Arial"/>
                          <a:cs typeface="Arial"/>
                          <a:sym typeface="Arial"/>
                        </a:rPr>
                        <a:t>Báo cáo mức đầu tư</a:t>
                      </a:r>
                      <a:endParaRPr sz="1800" u="none" strike="noStrike" cap="none">
                        <a:latin typeface="Arial"/>
                        <a:ea typeface="Arial"/>
                        <a:cs typeface="Arial"/>
                        <a:sym typeface="Arial"/>
                      </a:endParaRPr>
                    </a:p>
                  </a:txBody>
                  <a:tcPr marL="91450" marR="91450" marT="45725" marB="45725"/>
                </a:tc>
                <a:extLst>
                  <a:ext uri="{0D108BD9-81ED-4DB2-BD59-A6C34878D82A}">
                    <a16:rowId xmlns:a16="http://schemas.microsoft.com/office/drawing/2014/main" val="10000"/>
                  </a:ext>
                </a:extLst>
              </a:tr>
              <a:tr h="869875">
                <a:tc>
                  <a:txBody>
                    <a:bodyPr/>
                    <a:lstStyle/>
                    <a:p>
                      <a:pPr marL="0" marR="0" lvl="0" indent="0" algn="l" rtl="0">
                        <a:lnSpc>
                          <a:spcPct val="100000"/>
                        </a:lnSpc>
                        <a:spcBef>
                          <a:spcPts val="0"/>
                        </a:spcBef>
                        <a:spcAft>
                          <a:spcPts val="0"/>
                        </a:spcAft>
                        <a:buClr>
                          <a:schemeClr val="dk1"/>
                        </a:buClr>
                        <a:buSzPts val="1600"/>
                        <a:buFont typeface="Arial"/>
                        <a:buNone/>
                      </a:pPr>
                      <a:r>
                        <a:rPr lang="en-US" sz="1800" b="1" u="none" strike="noStrike" cap="none">
                          <a:latin typeface="Arial"/>
                          <a:ea typeface="Arial"/>
                          <a:cs typeface="Arial"/>
                          <a:sym typeface="Arial"/>
                        </a:rPr>
                        <a:t>Mục đích</a:t>
                      </a:r>
                      <a:endParaRPr sz="1800" b="1" u="none" strike="noStrike" cap="none">
                        <a:latin typeface="Arial"/>
                        <a:ea typeface="Arial"/>
                        <a:cs typeface="Arial"/>
                        <a:sym typeface="Arial"/>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Đánh giá tình hình sử dụng năng lượng hiện tại và đề xuất cơ hội tiết kiệm.</a:t>
                      </a:r>
                      <a:endParaRPr sz="1600" u="none" strike="noStrike" cap="none">
                        <a:latin typeface="Arial"/>
                        <a:ea typeface="Arial"/>
                        <a:cs typeface="Arial"/>
                        <a:sym typeface="Arial"/>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Phân tích tính khả thi tài chính &amp; kinh tế của các giải pháp được chọn sau khi có kiểm toán năng lượng.</a:t>
                      </a:r>
                      <a:endParaRPr sz="1600" u="none" strike="noStrike" cap="none">
                        <a:latin typeface="Arial"/>
                        <a:ea typeface="Arial"/>
                        <a:cs typeface="Arial"/>
                        <a:sym typeface="Arial"/>
                      </a:endParaRPr>
                    </a:p>
                  </a:txBody>
                  <a:tcPr marL="91450" marR="91450" marT="45725" marB="45725" anchor="ctr"/>
                </a:tc>
                <a:extLst>
                  <a:ext uri="{0D108BD9-81ED-4DB2-BD59-A6C34878D82A}">
                    <a16:rowId xmlns:a16="http://schemas.microsoft.com/office/drawing/2014/main" val="10001"/>
                  </a:ext>
                </a:extLst>
              </a:tr>
              <a:tr h="1900850">
                <a:tc>
                  <a:txBody>
                    <a:bodyPr/>
                    <a:lstStyle/>
                    <a:p>
                      <a:pPr marL="0" marR="0" lvl="0" indent="0" algn="l" rtl="0">
                        <a:lnSpc>
                          <a:spcPct val="100000"/>
                        </a:lnSpc>
                        <a:spcBef>
                          <a:spcPts val="0"/>
                        </a:spcBef>
                        <a:spcAft>
                          <a:spcPts val="0"/>
                        </a:spcAft>
                        <a:buClr>
                          <a:schemeClr val="dk1"/>
                        </a:buClr>
                        <a:buSzPts val="1600"/>
                        <a:buFont typeface="Arial"/>
                        <a:buNone/>
                      </a:pPr>
                      <a:r>
                        <a:rPr lang="en-US" sz="1800" b="1" u="none" strike="noStrike" cap="none">
                          <a:latin typeface="Arial"/>
                          <a:ea typeface="Arial"/>
                          <a:cs typeface="Arial"/>
                          <a:sym typeface="Arial"/>
                        </a:rPr>
                        <a:t>Nội dung chính</a:t>
                      </a:r>
                      <a:endParaRPr sz="1800" b="1" u="none" strike="noStrike" cap="none">
                        <a:latin typeface="Arial"/>
                        <a:ea typeface="Arial"/>
                        <a:cs typeface="Arial"/>
                        <a:sym typeface="Arial"/>
                      </a:endParaRPr>
                    </a:p>
                  </a:txBody>
                  <a:tcPr marL="91450" marR="91450" marT="45725" marB="45725" anchor="ctr"/>
                </a:tc>
                <a:tc>
                  <a:txBody>
                    <a:bodyPr/>
                    <a:lstStyle/>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a:ea typeface="Arial"/>
                          <a:cs typeface="Arial"/>
                          <a:sym typeface="Arial"/>
                        </a:rPr>
                        <a:t>Thu thập dữ liệu tiêu thụ năng lượng;</a:t>
                      </a:r>
                      <a:endParaRPr sz="1600" u="none" strike="noStrike" cap="none">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a:ea typeface="Arial"/>
                          <a:cs typeface="Arial"/>
                          <a:sym typeface="Arial"/>
                        </a:rPr>
                        <a:t>Phân tích hiệu suất thiết bị, dây chuyền, hệ thống;</a:t>
                      </a:r>
                      <a:endParaRPr sz="1600" u="none" strike="noStrike" cap="none">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a:ea typeface="Arial"/>
                          <a:cs typeface="Arial"/>
                          <a:sym typeface="Arial"/>
                        </a:rPr>
                        <a:t>Xác định khu vực lãng phí năng lượng;</a:t>
                      </a:r>
                      <a:endParaRPr sz="1600" u="none" strike="noStrike" cap="none">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a:ea typeface="Arial"/>
                          <a:cs typeface="Arial"/>
                          <a:sym typeface="Arial"/>
                        </a:rPr>
                        <a:t>Đưa ra các giải pháp tiết kiệm năng lượng.</a:t>
                      </a:r>
                      <a:endParaRPr sz="1600" u="none" strike="noStrike" cap="none">
                        <a:latin typeface="Arial"/>
                        <a:ea typeface="Arial"/>
                        <a:cs typeface="Arial"/>
                        <a:sym typeface="Arial"/>
                      </a:endParaRPr>
                    </a:p>
                  </a:txBody>
                  <a:tcPr marL="91450" marR="91450" marT="45725" marB="45725" anchor="ctr"/>
                </a:tc>
                <a:tc>
                  <a:txBody>
                    <a:bodyPr/>
                    <a:lstStyle/>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a:ea typeface="Arial"/>
                          <a:cs typeface="Arial"/>
                          <a:sym typeface="Arial"/>
                        </a:rPr>
                        <a:t>Tính toán chi phí đầu tư, chi phí vận hành, lợi ích kinh tế;</a:t>
                      </a:r>
                      <a:endParaRPr sz="1600" u="none" strike="noStrike" cap="none">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a:ea typeface="Arial"/>
                          <a:cs typeface="Arial"/>
                          <a:sym typeface="Arial"/>
                        </a:rPr>
                        <a:t>Phân tích tài chính (NPV, IRR, B/C, thời gian hoàn vốn);</a:t>
                      </a:r>
                      <a:endParaRPr sz="1600" u="none" strike="noStrike" cap="none">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a:ea typeface="Arial"/>
                          <a:cs typeface="Arial"/>
                          <a:sym typeface="Arial"/>
                        </a:rPr>
                        <a:t>Phân tích kinh tế - xã hội (lợi ích xã hội, môi trường);</a:t>
                      </a:r>
                      <a:endParaRPr sz="1600" u="none" strike="noStrike" cap="none">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a:ea typeface="Arial"/>
                          <a:cs typeface="Arial"/>
                          <a:sym typeface="Arial"/>
                        </a:rPr>
                        <a:t>Đề xuất phương án tài chính.</a:t>
                      </a:r>
                      <a:endParaRPr sz="1600" u="none" strike="noStrike" cap="none">
                        <a:latin typeface="Arial"/>
                        <a:ea typeface="Arial"/>
                        <a:cs typeface="Arial"/>
                        <a:sym typeface="Arial"/>
                      </a:endParaRPr>
                    </a:p>
                  </a:txBody>
                  <a:tcPr marL="91450" marR="91450" marT="45725" marB="45725" anchor="ctr"/>
                </a:tc>
                <a:extLst>
                  <a:ext uri="{0D108BD9-81ED-4DB2-BD59-A6C34878D82A}">
                    <a16:rowId xmlns:a16="http://schemas.microsoft.com/office/drawing/2014/main" val="10002"/>
                  </a:ext>
                </a:extLst>
              </a:tr>
              <a:tr h="612150">
                <a:tc>
                  <a:txBody>
                    <a:bodyPr/>
                    <a:lstStyle/>
                    <a:p>
                      <a:pPr marL="0" marR="0" lvl="0" indent="0" algn="l" rtl="0">
                        <a:lnSpc>
                          <a:spcPct val="100000"/>
                        </a:lnSpc>
                        <a:spcBef>
                          <a:spcPts val="0"/>
                        </a:spcBef>
                        <a:spcAft>
                          <a:spcPts val="0"/>
                        </a:spcAft>
                        <a:buClr>
                          <a:schemeClr val="dk1"/>
                        </a:buClr>
                        <a:buSzPts val="1600"/>
                        <a:buFont typeface="Arial"/>
                        <a:buNone/>
                      </a:pPr>
                      <a:r>
                        <a:rPr lang="en-US" sz="1800" b="1" u="none" strike="noStrike" cap="none">
                          <a:latin typeface="Arial"/>
                          <a:ea typeface="Arial"/>
                          <a:cs typeface="Arial"/>
                          <a:sym typeface="Arial"/>
                        </a:rPr>
                        <a:t>Kết quả</a:t>
                      </a:r>
                      <a:endParaRPr sz="1800" b="1" u="none" strike="noStrike" cap="none">
                        <a:latin typeface="Arial"/>
                        <a:ea typeface="Arial"/>
                        <a:cs typeface="Arial"/>
                        <a:sym typeface="Arial"/>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Danh mục các cơ hội tiết kiệm, nhưng chưa đảm bảo tính khả thi tài chính chi tiết.</a:t>
                      </a:r>
                      <a:endParaRPr sz="1600" u="none" strike="noStrike" cap="none">
                        <a:latin typeface="Arial"/>
                        <a:ea typeface="Arial"/>
                        <a:cs typeface="Arial"/>
                        <a:sym typeface="Arial"/>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Cơ sở ra quyết định đầu tư hoặc kêu gọi tài trợ, vay vốn.</a:t>
                      </a:r>
                      <a:endParaRPr sz="1600" u="none" strike="noStrike" cap="none">
                        <a:latin typeface="Arial"/>
                        <a:ea typeface="Arial"/>
                        <a:cs typeface="Arial"/>
                        <a:sym typeface="Arial"/>
                      </a:endParaRPr>
                    </a:p>
                  </a:txBody>
                  <a:tcPr marL="91450" marR="91450" marT="45725" marB="45725" anchor="ctr"/>
                </a:tc>
                <a:extLst>
                  <a:ext uri="{0D108BD9-81ED-4DB2-BD59-A6C34878D82A}">
                    <a16:rowId xmlns:a16="http://schemas.microsoft.com/office/drawing/2014/main" val="10003"/>
                  </a:ext>
                </a:extLst>
              </a:tr>
            </a:tbl>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33"/>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LẬP BÁO CÁO ĐẦU TƯ</a:t>
            </a:r>
            <a:endParaRPr sz="3000" b="1" i="0" u="none" strike="noStrike" cap="none">
              <a:solidFill>
                <a:schemeClr val="lt1"/>
              </a:solidFill>
              <a:latin typeface="Arial"/>
              <a:ea typeface="Arial"/>
              <a:cs typeface="Arial"/>
              <a:sym typeface="Arial"/>
            </a:endParaRPr>
          </a:p>
        </p:txBody>
      </p:sp>
      <p:sp>
        <p:nvSpPr>
          <p:cNvPr id="486" name="Google Shape;486;p33"/>
          <p:cNvSpPr txBox="1"/>
          <p:nvPr/>
        </p:nvSpPr>
        <p:spPr>
          <a:xfrm>
            <a:off x="810075" y="2057400"/>
            <a:ext cx="10572000" cy="3179100"/>
          </a:xfrm>
          <a:prstGeom prst="rect">
            <a:avLst/>
          </a:prstGeom>
          <a:noFill/>
          <a:ln>
            <a:noFill/>
          </a:ln>
        </p:spPr>
        <p:txBody>
          <a:bodyPr spcFirstLastPara="1" wrap="square" lIns="45700" tIns="45700" rIns="45700" bIns="45700" anchor="t" anchorCtr="0">
            <a:noAutofit/>
          </a:bodyPr>
          <a:lstStyle/>
          <a:p>
            <a:pPr marL="0" marR="0" lvl="0" indent="0" algn="just" rtl="0">
              <a:lnSpc>
                <a:spcPct val="150000"/>
              </a:lnSpc>
              <a:spcBef>
                <a:spcPts val="0"/>
              </a:spcBef>
              <a:spcAft>
                <a:spcPts val="0"/>
              </a:spcAft>
              <a:buClr>
                <a:srgbClr val="073763"/>
              </a:buClr>
              <a:buSzPts val="1700"/>
              <a:buFont typeface="Arial"/>
              <a:buNone/>
            </a:pPr>
            <a:r>
              <a:rPr lang="en-US" sz="1800" b="0" i="0" u="none" strike="noStrike" cap="none">
                <a:solidFill>
                  <a:schemeClr val="dk1"/>
                </a:solidFill>
                <a:latin typeface="Arial"/>
                <a:ea typeface="Arial"/>
                <a:cs typeface="Arial"/>
                <a:sym typeface="Arial"/>
              </a:rPr>
              <a:t>Báo cáo đầu tư có thể được thực hiện bởi các đơn vị tư vấn hoặc nhân lực tại doanh nghiệp và được trình bày với ban lãnh đạo doanh nghiệp hoặc các đơn vị hỗ trợ tài chính. Một số nội dung của báo cáo đầu tư như sau:</a:t>
            </a:r>
            <a:endParaRPr sz="1800" b="0" i="0" u="none" strike="noStrike" cap="none">
              <a:solidFill>
                <a:schemeClr val="dk1"/>
              </a:solidFill>
              <a:latin typeface="Arial"/>
              <a:ea typeface="Arial"/>
              <a:cs typeface="Arial"/>
              <a:sym typeface="Arial"/>
            </a:endParaRPr>
          </a:p>
          <a:p>
            <a:pPr marL="0" marR="0" lvl="0" indent="0" algn="just" rtl="0">
              <a:lnSpc>
                <a:spcPct val="100000"/>
              </a:lnSpc>
              <a:spcBef>
                <a:spcPts val="1000"/>
              </a:spcBef>
              <a:spcAft>
                <a:spcPts val="0"/>
              </a:spcAft>
              <a:buClr>
                <a:srgbClr val="073763"/>
              </a:buClr>
              <a:buSzPts val="1700"/>
              <a:buFont typeface="Arial"/>
              <a:buNone/>
            </a:pPr>
            <a:r>
              <a:rPr lang="en-US" sz="1800" b="0" i="0" u="none" strike="noStrike" cap="none">
                <a:solidFill>
                  <a:schemeClr val="dk1"/>
                </a:solidFill>
                <a:latin typeface="Arial"/>
                <a:ea typeface="Arial"/>
                <a:cs typeface="Arial"/>
                <a:sym typeface="Arial"/>
              </a:rPr>
              <a:t>(1) Các cơ sở của việc triển khai các dự án hiệu quả năng lượng tại đơn vị.</a:t>
            </a:r>
            <a:endParaRPr sz="1800" b="0" i="0" u="none" strike="noStrike" cap="none">
              <a:solidFill>
                <a:schemeClr val="dk1"/>
              </a:solidFill>
              <a:latin typeface="Arial"/>
              <a:ea typeface="Arial"/>
              <a:cs typeface="Arial"/>
              <a:sym typeface="Arial"/>
            </a:endParaRPr>
          </a:p>
          <a:p>
            <a:pPr marL="0" marR="0" lvl="0" indent="0" algn="just" rtl="0">
              <a:lnSpc>
                <a:spcPct val="100000"/>
              </a:lnSpc>
              <a:spcBef>
                <a:spcPts val="1000"/>
              </a:spcBef>
              <a:spcAft>
                <a:spcPts val="0"/>
              </a:spcAft>
              <a:buClr>
                <a:srgbClr val="073763"/>
              </a:buClr>
              <a:buSzPts val="1700"/>
              <a:buFont typeface="Arial"/>
              <a:buNone/>
            </a:pPr>
            <a:r>
              <a:rPr lang="en-US" sz="1800" b="0" i="0" u="none" strike="noStrike" cap="none">
                <a:solidFill>
                  <a:schemeClr val="dk1"/>
                </a:solidFill>
                <a:latin typeface="Arial"/>
                <a:ea typeface="Arial"/>
                <a:cs typeface="Arial"/>
                <a:sym typeface="Arial"/>
              </a:rPr>
              <a:t>(2) Kết quả của báo cáo kiểm toán năng lượng và các giải pháp tiết kiệm năng lượng đề xuất.</a:t>
            </a:r>
            <a:endParaRPr sz="1800" b="0" i="0" u="none" strike="noStrike" cap="none">
              <a:solidFill>
                <a:schemeClr val="dk1"/>
              </a:solidFill>
              <a:latin typeface="Arial"/>
              <a:ea typeface="Arial"/>
              <a:cs typeface="Arial"/>
              <a:sym typeface="Arial"/>
            </a:endParaRPr>
          </a:p>
          <a:p>
            <a:pPr marL="0" marR="0" lvl="0" indent="0" algn="just" rtl="0">
              <a:lnSpc>
                <a:spcPct val="100000"/>
              </a:lnSpc>
              <a:spcBef>
                <a:spcPts val="1000"/>
              </a:spcBef>
              <a:spcAft>
                <a:spcPts val="0"/>
              </a:spcAft>
              <a:buClr>
                <a:srgbClr val="073763"/>
              </a:buClr>
              <a:buSzPts val="1700"/>
              <a:buFont typeface="Arial"/>
              <a:buNone/>
            </a:pPr>
            <a:r>
              <a:rPr lang="en-US" sz="1800" b="0" i="0" u="none" strike="noStrike" cap="none">
                <a:solidFill>
                  <a:schemeClr val="dk1"/>
                </a:solidFill>
                <a:latin typeface="Arial"/>
                <a:ea typeface="Arial"/>
                <a:cs typeface="Arial"/>
                <a:sym typeface="Arial"/>
              </a:rPr>
              <a:t>(3) Tính toán hiệu quả tài chính cho các phương án tiết kiệm năng lượng đề xuất.</a:t>
            </a:r>
            <a:endParaRPr sz="1800" b="0" i="0" u="none" strike="noStrike" cap="none">
              <a:solidFill>
                <a:schemeClr val="dk1"/>
              </a:solidFill>
              <a:latin typeface="Arial"/>
              <a:ea typeface="Arial"/>
              <a:cs typeface="Arial"/>
              <a:sym typeface="Arial"/>
            </a:endParaRPr>
          </a:p>
          <a:p>
            <a:pPr marL="0" marR="0" lvl="0" indent="0" algn="just" rtl="0">
              <a:lnSpc>
                <a:spcPct val="100000"/>
              </a:lnSpc>
              <a:spcBef>
                <a:spcPts val="1000"/>
              </a:spcBef>
              <a:spcAft>
                <a:spcPts val="0"/>
              </a:spcAft>
              <a:buClr>
                <a:srgbClr val="073763"/>
              </a:buClr>
              <a:buSzPts val="1700"/>
              <a:buFont typeface="Arial"/>
              <a:buNone/>
            </a:pPr>
            <a:r>
              <a:rPr lang="en-US" sz="1800" b="0" i="0" u="none" strike="noStrike" cap="none">
                <a:solidFill>
                  <a:schemeClr val="dk1"/>
                </a:solidFill>
                <a:latin typeface="Arial"/>
                <a:ea typeface="Arial"/>
                <a:cs typeface="Arial"/>
                <a:sym typeface="Arial"/>
              </a:rPr>
              <a:t>(4) Đánh giá một số ảnh hưởng khác tới doanh nghiệp và môi trường.</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p34"/>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LẬP BÁO CÁO ĐẦU TƯ</a:t>
            </a:r>
            <a:endParaRPr sz="3000" b="1" i="0" u="none" strike="noStrike" cap="none">
              <a:solidFill>
                <a:schemeClr val="lt1"/>
              </a:solidFill>
              <a:latin typeface="Arial"/>
              <a:ea typeface="Arial"/>
              <a:cs typeface="Arial"/>
              <a:sym typeface="Arial"/>
            </a:endParaRPr>
          </a:p>
        </p:txBody>
      </p:sp>
      <p:sp>
        <p:nvSpPr>
          <p:cNvPr id="492" name="Google Shape;492;p34"/>
          <p:cNvSpPr txBox="1"/>
          <p:nvPr/>
        </p:nvSpPr>
        <p:spPr>
          <a:xfrm>
            <a:off x="826625" y="1708603"/>
            <a:ext cx="10572000" cy="386100"/>
          </a:xfrm>
          <a:prstGeom prst="rect">
            <a:avLst/>
          </a:prstGeom>
          <a:noFill/>
          <a:ln>
            <a:noFill/>
          </a:ln>
        </p:spPr>
        <p:txBody>
          <a:bodyPr spcFirstLastPara="1" wrap="square" lIns="45700" tIns="45700" rIns="45700" bIns="45700" anchor="t" anchorCtr="0">
            <a:noAutofit/>
          </a:bodyPr>
          <a:lstStyle/>
          <a:p>
            <a:pPr marL="0" marR="0" lvl="0" indent="0" algn="just" rtl="0">
              <a:lnSpc>
                <a:spcPct val="200000"/>
              </a:lnSpc>
              <a:spcBef>
                <a:spcPts val="0"/>
              </a:spcBef>
              <a:spcAft>
                <a:spcPts val="0"/>
              </a:spcAft>
              <a:buClr>
                <a:srgbClr val="073763"/>
              </a:buClr>
              <a:buSzPts val="1700"/>
              <a:buFont typeface="Arial"/>
              <a:buNone/>
            </a:pPr>
            <a:r>
              <a:rPr lang="en-US" sz="1600" b="1" i="1" u="none" strike="noStrike" cap="none">
                <a:solidFill>
                  <a:schemeClr val="dk1"/>
                </a:solidFill>
                <a:latin typeface="Arial"/>
                <a:ea typeface="Arial"/>
                <a:cs typeface="Arial"/>
                <a:sym typeface="Arial"/>
              </a:rPr>
              <a:t>(1) Các cơ sở của việc triển khai các dự án hiệu quả năng lượng tại đơn vị.</a:t>
            </a:r>
            <a:endParaRPr sz="1600" b="0" i="0" u="none" strike="noStrike" cap="none">
              <a:solidFill>
                <a:schemeClr val="dk1"/>
              </a:solidFill>
              <a:latin typeface="Arial"/>
              <a:ea typeface="Arial"/>
              <a:cs typeface="Arial"/>
              <a:sym typeface="Arial"/>
            </a:endParaRPr>
          </a:p>
          <a:p>
            <a:pPr marL="0" marR="0" lvl="0" indent="0" algn="just" rtl="0">
              <a:lnSpc>
                <a:spcPct val="200000"/>
              </a:lnSpc>
              <a:spcBef>
                <a:spcPts val="1000"/>
              </a:spcBef>
              <a:spcAft>
                <a:spcPts val="0"/>
              </a:spcAft>
              <a:buClr>
                <a:srgbClr val="000000"/>
              </a:buClr>
              <a:buSzPts val="1700"/>
              <a:buFont typeface="Arial"/>
              <a:buNone/>
            </a:pPr>
            <a:endParaRPr sz="1600" b="1" i="1" u="none" strike="noStrike" cap="none">
              <a:solidFill>
                <a:schemeClr val="dk1"/>
              </a:solidFill>
              <a:latin typeface="Arial"/>
              <a:ea typeface="Arial"/>
              <a:cs typeface="Arial"/>
              <a:sym typeface="Arial"/>
            </a:endParaRPr>
          </a:p>
        </p:txBody>
      </p:sp>
      <p:sp>
        <p:nvSpPr>
          <p:cNvPr id="493" name="Google Shape;493;p34"/>
          <p:cNvSpPr txBox="1"/>
          <p:nvPr/>
        </p:nvSpPr>
        <p:spPr>
          <a:xfrm>
            <a:off x="844825" y="2094700"/>
            <a:ext cx="9537900" cy="1867800"/>
          </a:xfrm>
          <a:prstGeom prst="rect">
            <a:avLst/>
          </a:prstGeom>
          <a:noFill/>
          <a:ln>
            <a:noFill/>
          </a:ln>
        </p:spPr>
        <p:txBody>
          <a:bodyPr spcFirstLastPara="1" wrap="square" lIns="45700" tIns="45700" rIns="45700" bIns="45700" anchor="t" anchorCtr="0">
            <a:normAutofit/>
          </a:bodyPr>
          <a:lstStyle/>
          <a:p>
            <a:pPr marL="342900" marR="0" lvl="0" indent="-342900" algn="just" rtl="0">
              <a:lnSpc>
                <a:spcPct val="115000"/>
              </a:lnSpc>
              <a:spcBef>
                <a:spcPts val="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Chủ trương đầu tư cho hiệu quả năng lượng:</a:t>
            </a:r>
            <a:endParaRPr sz="1600" b="0" i="0" u="none" strike="noStrike" cap="none">
              <a:solidFill>
                <a:schemeClr val="dk1"/>
              </a:solidFill>
              <a:latin typeface="Arial"/>
              <a:ea typeface="Arial"/>
              <a:cs typeface="Arial"/>
              <a:sym typeface="Arial"/>
            </a:endParaRPr>
          </a:p>
          <a:p>
            <a:pPr marL="342900" marR="0" lvl="1" indent="-342900" algn="just" rtl="0">
              <a:lnSpc>
                <a:spcPct val="115000"/>
              </a:lnSpc>
              <a:spcBef>
                <a:spcPts val="0"/>
              </a:spcBef>
              <a:spcAft>
                <a:spcPts val="0"/>
              </a:spcAft>
              <a:buClr>
                <a:schemeClr val="dk1"/>
              </a:buClr>
              <a:buSzPts val="1700"/>
              <a:buFont typeface="Courier New"/>
              <a:buChar char="o"/>
            </a:pPr>
            <a:r>
              <a:rPr lang="en-US" sz="1600" b="0" i="1" u="none" strike="noStrike" cap="none">
                <a:solidFill>
                  <a:schemeClr val="dk1"/>
                </a:solidFill>
                <a:latin typeface="Arial"/>
                <a:ea typeface="Arial"/>
                <a:cs typeface="Arial"/>
                <a:sym typeface="Arial"/>
              </a:rPr>
              <a:t>Theo yêu cầu của luật (Luật xây dựng, luật đầu tư công, luật đầu tư)</a:t>
            </a:r>
            <a:endParaRPr sz="1600" b="0" i="1" u="none" strike="noStrike" cap="none">
              <a:solidFill>
                <a:schemeClr val="dk1"/>
              </a:solidFill>
              <a:latin typeface="Arial"/>
              <a:ea typeface="Arial"/>
              <a:cs typeface="Arial"/>
              <a:sym typeface="Arial"/>
            </a:endParaRPr>
          </a:p>
          <a:p>
            <a:pPr marL="342900" marR="0" lvl="1" indent="-342900" algn="just" rtl="0">
              <a:lnSpc>
                <a:spcPct val="115000"/>
              </a:lnSpc>
              <a:spcBef>
                <a:spcPts val="0"/>
              </a:spcBef>
              <a:spcAft>
                <a:spcPts val="0"/>
              </a:spcAft>
              <a:buClr>
                <a:schemeClr val="dk1"/>
              </a:buClr>
              <a:buSzPts val="1700"/>
              <a:buFont typeface="Courier New"/>
              <a:buChar char="o"/>
            </a:pPr>
            <a:r>
              <a:rPr lang="en-US" sz="1600" b="0" i="1" u="none" strike="noStrike" cap="none">
                <a:solidFill>
                  <a:schemeClr val="dk1"/>
                </a:solidFill>
                <a:latin typeface="Arial"/>
                <a:ea typeface="Arial"/>
                <a:cs typeface="Arial"/>
                <a:sym typeface="Arial"/>
              </a:rPr>
              <a:t>Nhận thức về hiệu quả của nâng cao hiệu quả năng lượng tại đơn vị</a:t>
            </a:r>
            <a:endParaRPr sz="1600" b="0" i="0" u="none" strike="noStrike" cap="none">
              <a:solidFill>
                <a:schemeClr val="dk1"/>
              </a:solidFill>
              <a:latin typeface="Arial"/>
              <a:ea typeface="Arial"/>
              <a:cs typeface="Arial"/>
              <a:sym typeface="Arial"/>
            </a:endParaRPr>
          </a:p>
          <a:p>
            <a:pPr marL="342900" marR="0" lvl="0" indent="-342900" algn="just" rtl="0">
              <a:lnSpc>
                <a:spcPct val="115000"/>
              </a:lnSpc>
              <a:spcBef>
                <a:spcPts val="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Nguồn lực đầu tư dành cho các dự án hiệu quả năng lượng:</a:t>
            </a:r>
            <a:endParaRPr sz="1600" b="0" i="0" u="none" strike="noStrike" cap="none">
              <a:solidFill>
                <a:schemeClr val="dk1"/>
              </a:solidFill>
              <a:latin typeface="Arial"/>
              <a:ea typeface="Arial"/>
              <a:cs typeface="Arial"/>
              <a:sym typeface="Arial"/>
            </a:endParaRPr>
          </a:p>
          <a:p>
            <a:pPr marL="342900" marR="0" lvl="1" indent="-342900" algn="just" rtl="0">
              <a:lnSpc>
                <a:spcPct val="115000"/>
              </a:lnSpc>
              <a:spcBef>
                <a:spcPts val="0"/>
              </a:spcBef>
              <a:spcAft>
                <a:spcPts val="0"/>
              </a:spcAft>
              <a:buClr>
                <a:schemeClr val="dk1"/>
              </a:buClr>
              <a:buSzPts val="1700"/>
              <a:buFont typeface="Courier New"/>
              <a:buChar char="o"/>
            </a:pPr>
            <a:r>
              <a:rPr lang="en-US" sz="1600" b="0" i="1" u="none" strike="noStrike" cap="none">
                <a:solidFill>
                  <a:schemeClr val="dk1"/>
                </a:solidFill>
                <a:latin typeface="Arial"/>
                <a:ea typeface="Arial"/>
                <a:cs typeface="Arial"/>
                <a:sym typeface="Arial"/>
              </a:rPr>
              <a:t>Chính sách vốn dành cho các dự án hiệu quả năng lượng</a:t>
            </a:r>
            <a:endParaRPr sz="1600" b="0" i="0" u="none" strike="noStrike" cap="none">
              <a:solidFill>
                <a:schemeClr val="dk1"/>
              </a:solidFill>
              <a:latin typeface="Arial"/>
              <a:ea typeface="Arial"/>
              <a:cs typeface="Arial"/>
              <a:sym typeface="Arial"/>
            </a:endParaRPr>
          </a:p>
          <a:p>
            <a:pPr marL="342900" marR="0" lvl="1" indent="-342900" algn="just" rtl="0">
              <a:lnSpc>
                <a:spcPct val="115000"/>
              </a:lnSpc>
              <a:spcBef>
                <a:spcPts val="0"/>
              </a:spcBef>
              <a:spcAft>
                <a:spcPts val="0"/>
              </a:spcAft>
              <a:buClr>
                <a:schemeClr val="dk1"/>
              </a:buClr>
              <a:buSzPts val="1700"/>
              <a:buFont typeface="Courier New"/>
              <a:buChar char="o"/>
            </a:pPr>
            <a:r>
              <a:rPr lang="en-US" sz="1600" b="0" i="1" u="none" strike="noStrike" cap="none">
                <a:solidFill>
                  <a:schemeClr val="dk1"/>
                </a:solidFill>
                <a:latin typeface="Arial"/>
                <a:ea typeface="Arial"/>
                <a:cs typeface="Arial"/>
                <a:sym typeface="Arial"/>
              </a:rPr>
              <a:t>Lượng vốn có khả năng sử dụng cho các dự án hiệu quả năng lượng</a:t>
            </a:r>
            <a:endParaRPr sz="1600" b="0" i="0" u="none" strike="noStrike" cap="none">
              <a:solidFill>
                <a:schemeClr val="dk1"/>
              </a:solidFill>
              <a:latin typeface="Arial"/>
              <a:ea typeface="Arial"/>
              <a:cs typeface="Arial"/>
              <a:sym typeface="Arial"/>
            </a:endParaRPr>
          </a:p>
        </p:txBody>
      </p:sp>
      <p:sp>
        <p:nvSpPr>
          <p:cNvPr id="494" name="Google Shape;494;p34"/>
          <p:cNvSpPr/>
          <p:nvPr/>
        </p:nvSpPr>
        <p:spPr>
          <a:xfrm>
            <a:off x="826625" y="4043825"/>
            <a:ext cx="11216700" cy="386100"/>
          </a:xfrm>
          <a:prstGeom prst="rect">
            <a:avLst/>
          </a:prstGeom>
          <a:noFill/>
          <a:ln>
            <a:noFill/>
          </a:ln>
        </p:spPr>
        <p:txBody>
          <a:bodyPr spcFirstLastPara="1" wrap="square" lIns="91425" tIns="45700" rIns="91425" bIns="45700" anchor="t" anchorCtr="0">
            <a:spAutoFit/>
          </a:bodyPr>
          <a:lstStyle/>
          <a:p>
            <a:pPr marL="0" marR="0" lvl="0" indent="0" algn="just" rtl="0">
              <a:lnSpc>
                <a:spcPct val="200000"/>
              </a:lnSpc>
              <a:spcBef>
                <a:spcPts val="0"/>
              </a:spcBef>
              <a:spcAft>
                <a:spcPts val="0"/>
              </a:spcAft>
              <a:buClr>
                <a:srgbClr val="073763"/>
              </a:buClr>
              <a:buSzPts val="1600"/>
              <a:buFont typeface="Arial"/>
              <a:buNone/>
            </a:pPr>
            <a:r>
              <a:rPr lang="en-US" sz="1600" b="1" i="1" u="none" strike="noStrike" cap="none">
                <a:solidFill>
                  <a:schemeClr val="dk1"/>
                </a:solidFill>
                <a:latin typeface="Arial"/>
                <a:ea typeface="Arial"/>
                <a:cs typeface="Arial"/>
                <a:sym typeface="Arial"/>
              </a:rPr>
              <a:t>(2) Kết quả của báo cáo kiểm toán năng lượng và các giải pháp tiết kiệm năng lượng đề xuất.</a:t>
            </a:r>
            <a:endParaRPr sz="1600" b="0" i="0" u="none" strike="noStrike" cap="none">
              <a:solidFill>
                <a:schemeClr val="dk1"/>
              </a:solidFill>
              <a:latin typeface="Arial"/>
              <a:ea typeface="Arial"/>
              <a:cs typeface="Arial"/>
              <a:sym typeface="Arial"/>
            </a:endParaRPr>
          </a:p>
        </p:txBody>
      </p:sp>
      <p:sp>
        <p:nvSpPr>
          <p:cNvPr id="495" name="Google Shape;495;p34"/>
          <p:cNvSpPr/>
          <p:nvPr/>
        </p:nvSpPr>
        <p:spPr>
          <a:xfrm>
            <a:off x="844825" y="4406075"/>
            <a:ext cx="10628700" cy="137250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15000"/>
              </a:lnSpc>
              <a:spcBef>
                <a:spcPts val="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Để làm cơ sở cho hoạt động đầu tư dự án, doanh nghiệp cần phải được kiểm toán năng lượng để làm cơ sở cho việc lập báo cáo đầu tư.</a:t>
            </a:r>
            <a:endParaRPr sz="1600" b="0" i="0" u="none" strike="noStrike" cap="none">
              <a:solidFill>
                <a:schemeClr val="dk1"/>
              </a:solidFill>
              <a:latin typeface="Arial"/>
              <a:ea typeface="Arial"/>
              <a:cs typeface="Arial"/>
              <a:sym typeface="Arial"/>
            </a:endParaRPr>
          </a:p>
          <a:p>
            <a:pPr marL="285750" marR="0" lvl="0" indent="-285750" algn="l" rtl="0">
              <a:lnSpc>
                <a:spcPct val="115000"/>
              </a:lnSpc>
              <a:spcBef>
                <a:spcPts val="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Các kết quả và các giải pháp tiết kiệm năng lượng được đề xuất trong báo cáo kiểm toán chính là các cơ sở cho việc lập báo cáo đầu tư.</a:t>
            </a:r>
            <a:endParaRPr sz="1600" b="0" i="0" u="none" strike="noStrike" cap="none">
              <a:solidFill>
                <a:schemeClr val="dk1"/>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35"/>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LẬP BÁO CÁO ĐẦU TƯ</a:t>
            </a:r>
            <a:endParaRPr sz="3000" b="1" i="0" u="none" strike="noStrike" cap="none">
              <a:solidFill>
                <a:schemeClr val="lt1"/>
              </a:solidFill>
              <a:latin typeface="Arial"/>
              <a:ea typeface="Arial"/>
              <a:cs typeface="Arial"/>
              <a:sym typeface="Arial"/>
            </a:endParaRPr>
          </a:p>
        </p:txBody>
      </p:sp>
      <p:sp>
        <p:nvSpPr>
          <p:cNvPr id="501" name="Google Shape;501;p35"/>
          <p:cNvSpPr txBox="1"/>
          <p:nvPr/>
        </p:nvSpPr>
        <p:spPr>
          <a:xfrm>
            <a:off x="810075" y="1739600"/>
            <a:ext cx="10572000" cy="3903300"/>
          </a:xfrm>
          <a:prstGeom prst="rect">
            <a:avLst/>
          </a:prstGeom>
          <a:noFill/>
          <a:ln>
            <a:noFill/>
          </a:ln>
        </p:spPr>
        <p:txBody>
          <a:bodyPr spcFirstLastPara="1" wrap="square" lIns="45700" tIns="45700" rIns="45700" bIns="45700" anchor="t" anchorCtr="0">
            <a:noAutofit/>
          </a:bodyPr>
          <a:lstStyle/>
          <a:p>
            <a:pPr marL="0" marR="0" lvl="0" indent="0" algn="just" rtl="0">
              <a:lnSpc>
                <a:spcPct val="100000"/>
              </a:lnSpc>
              <a:spcBef>
                <a:spcPts val="100"/>
              </a:spcBef>
              <a:spcAft>
                <a:spcPts val="0"/>
              </a:spcAft>
              <a:buClr>
                <a:srgbClr val="073763"/>
              </a:buClr>
              <a:buSzPts val="1700"/>
              <a:buFont typeface="Arial"/>
              <a:buNone/>
            </a:pPr>
            <a:r>
              <a:rPr lang="en-US" sz="1600" b="1" i="1" u="none" strike="noStrike" cap="none">
                <a:solidFill>
                  <a:schemeClr val="dk1"/>
                </a:solidFill>
                <a:latin typeface="Arial"/>
                <a:ea typeface="Arial"/>
                <a:cs typeface="Arial"/>
                <a:sym typeface="Arial"/>
              </a:rPr>
              <a:t>(3) Tính toán hiệu quả tài chính cho các phương án tiết kiệm năng lượng đề xuất.</a:t>
            </a:r>
            <a:endParaRPr sz="1600" b="1" i="1"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Trong báo cáo đầu tư, các tính toán về tài chính phải được thực hiện chi tiết;</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Tính toán chi tiết các chi phí đầu tư và phương pháp giải ngân;</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Nguồn vốn và chi phí vốn;</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Vay vốn và phương pháp trả nợ;</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Tuổi thọ dự án;</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Phương pháp tính khấu hao;</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Tính toán đầy đủ các chi phí xây dựng, lắp đặt và chuẩn bị vận hành hệ thống được đầu tư;</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Tính toán lượng tiết kiệm hàng năm;</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Tính toán các chi phí vận hành và bảo dưỡng hàng năm;</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Tính toán một số lợi ích khác của dự án (nếu có);</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Tính toán các dòng thu tài chính tại thời điểm kết thúc dự án;</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Tính toán dòng tiền sau thuế của dự án theo bảng dòng tiền ở phần “Các kỹ thuật phân tích tài chính”;</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10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Tính toán các rủi ro đối với dự án.</a:t>
            </a:r>
            <a:endParaRPr sz="1600" b="0" i="0" u="none" strike="noStrike" cap="none">
              <a:solidFill>
                <a:schemeClr val="dk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05"/>
        <p:cNvGrpSpPr/>
        <p:nvPr/>
      </p:nvGrpSpPr>
      <p:grpSpPr>
        <a:xfrm>
          <a:off x="0" y="0"/>
          <a:ext cx="0" cy="0"/>
          <a:chOff x="0" y="0"/>
          <a:chExt cx="0" cy="0"/>
        </a:xfrm>
      </p:grpSpPr>
      <p:sp>
        <p:nvSpPr>
          <p:cNvPr id="506" name="Google Shape;506;p36"/>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507" name="Google Shape;507;p36"/>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LẬP BÁO CÁO ĐẦU TƯ</a:t>
            </a:r>
            <a:endParaRPr sz="3000" b="1" i="0" u="none" strike="noStrike" cap="none">
              <a:solidFill>
                <a:schemeClr val="lt1"/>
              </a:solidFill>
              <a:latin typeface="Arial"/>
              <a:ea typeface="Arial"/>
              <a:cs typeface="Arial"/>
              <a:sym typeface="Arial"/>
            </a:endParaRPr>
          </a:p>
        </p:txBody>
      </p:sp>
      <p:graphicFrame>
        <p:nvGraphicFramePr>
          <p:cNvPr id="508" name="Google Shape;508;p36"/>
          <p:cNvGraphicFramePr/>
          <p:nvPr/>
        </p:nvGraphicFramePr>
        <p:xfrm>
          <a:off x="844825" y="1736495"/>
          <a:ext cx="3000000" cy="3000000"/>
        </p:xfrm>
        <a:graphic>
          <a:graphicData uri="http://schemas.openxmlformats.org/drawingml/2006/table">
            <a:tbl>
              <a:tblPr>
                <a:noFill/>
                <a:tableStyleId>{174A166E-CAE9-45C3-8DA6-044A9060D14E}</a:tableStyleId>
              </a:tblPr>
              <a:tblGrid>
                <a:gridCol w="984775">
                  <a:extLst>
                    <a:ext uri="{9D8B030D-6E8A-4147-A177-3AD203B41FA5}">
                      <a16:colId xmlns:a16="http://schemas.microsoft.com/office/drawing/2014/main" val="20000"/>
                    </a:ext>
                  </a:extLst>
                </a:gridCol>
                <a:gridCol w="3898500">
                  <a:extLst>
                    <a:ext uri="{9D8B030D-6E8A-4147-A177-3AD203B41FA5}">
                      <a16:colId xmlns:a16="http://schemas.microsoft.com/office/drawing/2014/main" val="20001"/>
                    </a:ext>
                  </a:extLst>
                </a:gridCol>
                <a:gridCol w="1163650">
                  <a:extLst>
                    <a:ext uri="{9D8B030D-6E8A-4147-A177-3AD203B41FA5}">
                      <a16:colId xmlns:a16="http://schemas.microsoft.com/office/drawing/2014/main" val="20002"/>
                    </a:ext>
                  </a:extLst>
                </a:gridCol>
                <a:gridCol w="1191025">
                  <a:extLst>
                    <a:ext uri="{9D8B030D-6E8A-4147-A177-3AD203B41FA5}">
                      <a16:colId xmlns:a16="http://schemas.microsoft.com/office/drawing/2014/main" val="20003"/>
                    </a:ext>
                  </a:extLst>
                </a:gridCol>
                <a:gridCol w="1930275">
                  <a:extLst>
                    <a:ext uri="{9D8B030D-6E8A-4147-A177-3AD203B41FA5}">
                      <a16:colId xmlns:a16="http://schemas.microsoft.com/office/drawing/2014/main" val="20004"/>
                    </a:ext>
                  </a:extLst>
                </a:gridCol>
                <a:gridCol w="1367275">
                  <a:extLst>
                    <a:ext uri="{9D8B030D-6E8A-4147-A177-3AD203B41FA5}">
                      <a16:colId xmlns:a16="http://schemas.microsoft.com/office/drawing/2014/main" val="20005"/>
                    </a:ext>
                  </a:extLst>
                </a:gridCol>
              </a:tblGrid>
              <a:tr h="275925">
                <a:tc rowSpan="2">
                  <a:txBody>
                    <a:bodyPr/>
                    <a:lstStyle/>
                    <a:p>
                      <a:pPr marL="0" marR="0" lvl="0" indent="0" algn="ctr" rtl="0">
                        <a:lnSpc>
                          <a:spcPct val="116666"/>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Giải pháp số</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rowSpan="2">
                  <a:txBody>
                    <a:bodyPr/>
                    <a:lstStyle/>
                    <a:p>
                      <a:pPr marL="0" marR="0" lvl="0" indent="0" algn="ctr" rtl="0">
                        <a:lnSpc>
                          <a:spcPct val="116666"/>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Tên giải pháp</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gridSpan="2">
                  <a:txBody>
                    <a:bodyPr/>
                    <a:lstStyle/>
                    <a:p>
                      <a:pPr marL="0" marR="0" lvl="0" indent="0" algn="l" rtl="0">
                        <a:lnSpc>
                          <a:spcPct val="45833"/>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Tiết kiệm hàng năm</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hMerge="1">
                  <a:txBody>
                    <a:bodyPr/>
                    <a:lstStyle/>
                    <a:p>
                      <a:endParaRPr lang="en-US"/>
                    </a:p>
                  </a:txBody>
                  <a:tcPr/>
                </a:tc>
                <a:tc rowSpan="2">
                  <a:txBody>
                    <a:bodyPr/>
                    <a:lstStyle/>
                    <a:p>
                      <a:pPr marL="79375"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Lượng tiết kiệm ước tính</a:t>
                      </a:r>
                      <a:endParaRPr sz="1200" b="1" i="0" u="none" strike="noStrike" cap="none">
                        <a:solidFill>
                          <a:schemeClr val="dk1"/>
                        </a:solidFill>
                        <a:latin typeface="Times New Roman"/>
                        <a:ea typeface="Times New Roman"/>
                        <a:cs typeface="Times New Roman"/>
                        <a:sym typeface="Times New Roman"/>
                      </a:endParaRPr>
                    </a:p>
                    <a:p>
                      <a:pPr marL="79375"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Triệu VND </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rowSpan="2">
                  <a:txBody>
                    <a:bodyPr/>
                    <a:lstStyle/>
                    <a:p>
                      <a:pPr marL="0" marR="0" lvl="0" indent="0" algn="ctr" rtl="0">
                        <a:lnSpc>
                          <a:spcPct val="50000"/>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Ước tính chi phí đầu tư triệu VND</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268050">
                <a:tc vMerge="1">
                  <a:txBody>
                    <a:bodyPr/>
                    <a:lstStyle/>
                    <a:p>
                      <a:endParaRPr lang="en-US"/>
                    </a:p>
                  </a:txBody>
                  <a:tcPr/>
                </a:tc>
                <a:tc vMerge="1">
                  <a:txBody>
                    <a:bodyPr/>
                    <a:lstStyle/>
                    <a:p>
                      <a:endParaRPr lang="en-US"/>
                    </a:p>
                  </a:txBody>
                  <a:tcPr/>
                </a:tc>
                <a:tc>
                  <a:txBody>
                    <a:bodyPr/>
                    <a:lstStyle/>
                    <a:p>
                      <a:pPr marL="0" marR="0" lvl="0" indent="0" algn="ctr" rtl="0">
                        <a:lnSpc>
                          <a:spcPct val="41666"/>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GJ/năm</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1666"/>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MWh/năm</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624425">
                <a:tc>
                  <a:txBody>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1</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Cải </a:t>
                      </a:r>
                      <a:r>
                        <a:rPr lang="en-US" sz="1200" u="none" strike="noStrike" cap="none">
                          <a:solidFill>
                            <a:schemeClr val="dk1"/>
                          </a:solidFill>
                        </a:rPr>
                        <a:t>thiện</a:t>
                      </a:r>
                      <a:r>
                        <a:rPr lang="en-US" sz="1200" b="0" i="0" u="none" strike="noStrike" cap="none">
                          <a:solidFill>
                            <a:schemeClr val="dk1"/>
                          </a:solidFill>
                          <a:latin typeface="Arial"/>
                          <a:ea typeface="Arial"/>
                          <a:cs typeface="Arial"/>
                          <a:sym typeface="Arial"/>
                        </a:rPr>
                        <a:t> hiệu suất cháy bằng cách giảm bằng cách giảm khí dư tại bộ tiền gia nhiệt và giảm nhiệt độ thiêu kết của </a:t>
                      </a:r>
                      <a:r>
                        <a:rPr lang="en-US" sz="1200" u="none" strike="noStrike" cap="none">
                          <a:solidFill>
                            <a:schemeClr val="dk1"/>
                          </a:solidFill>
                        </a:rPr>
                        <a:t>clinker</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75,424</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2,420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3,890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406800">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2</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Cải thiện hiệu quả làm mát bằng cách phân bố </a:t>
                      </a:r>
                      <a:r>
                        <a:rPr lang="en-US" sz="1200" u="none" strike="noStrike" cap="none">
                          <a:solidFill>
                            <a:schemeClr val="dk1"/>
                          </a:solidFill>
                        </a:rPr>
                        <a:t>clinker</a:t>
                      </a:r>
                      <a:r>
                        <a:rPr lang="en-US" sz="1200" b="0" i="0" u="none" strike="noStrike" cap="none">
                          <a:solidFill>
                            <a:schemeClr val="dk1"/>
                          </a:solidFill>
                          <a:latin typeface="Arial"/>
                          <a:ea typeface="Arial"/>
                          <a:cs typeface="Arial"/>
                          <a:sym typeface="Arial"/>
                        </a:rPr>
                        <a:t> đều hơn</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95,742</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3,070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2,380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406800">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3</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Lắp đặt thêm một tầng cyclone cho bộ tiền gia nhiệt tại giai đoạn 1 và thu hồi thêm nhiệt từ khí thải</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326,554</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10,480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27,000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80325">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4</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01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Sử dụng không khí làm mát để cung cấp cho bộ đốt của lò</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21,343</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685</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740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275925">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5</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01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Phát điện từ nhiệt thải từ bộ phận làm mát của lò</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29,490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32,180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187,200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406800">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6</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Lắp biến tần cho cho quạt vật liệu thô (R2S20) - dây chuyền 2</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2,080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2,040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7,200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425075">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7</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70833"/>
                        </a:lnSpc>
                        <a:spcBef>
                          <a:spcPts val="0"/>
                        </a:spcBef>
                        <a:spcAft>
                          <a:spcPts val="0"/>
                        </a:spcAft>
                        <a:buClr>
                          <a:srgbClr val="000000"/>
                        </a:buClr>
                        <a:buSzPts val="1200"/>
                        <a:buFont typeface="Arial"/>
                        <a:buNone/>
                      </a:pPr>
                      <a:endParaRPr sz="1200" b="0" i="0" u="none" strike="noStrike" cap="none">
                        <a:solidFill>
                          <a:schemeClr val="dk1"/>
                        </a:solidFill>
                        <a:latin typeface="Arial"/>
                        <a:ea typeface="Arial"/>
                        <a:cs typeface="Arial"/>
                        <a:sym typeface="Arial"/>
                      </a:endParaRPr>
                    </a:p>
                    <a:p>
                      <a:pPr marL="60325" marR="0" lvl="0" indent="0" algn="l" rtl="0">
                        <a:lnSpc>
                          <a:spcPct val="70833"/>
                        </a:lnSpc>
                        <a:spcBef>
                          <a:spcPts val="175"/>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Thay thế thiết bị kém hiệu quả - quạt tiền gia nhiệt dây chuyền 1</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1,920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1,885</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3,000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380325">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8</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01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Thay thế thiết bị thiết bị kém hiệu quả - quạt nguyên liệu thô tại dây chuyền 1</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1,490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1,460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3,000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r h="406800">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9</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Lắp đặt hệ thống băng tải đầu vào </a:t>
                      </a:r>
                      <a:r>
                        <a:rPr lang="en-US" sz="1200" u="none" strike="noStrike" cap="none">
                          <a:solidFill>
                            <a:schemeClr val="dk1"/>
                          </a:solidFill>
                        </a:rPr>
                        <a:t>lò dây</a:t>
                      </a:r>
                      <a:r>
                        <a:rPr lang="en-US" sz="1200" b="0" i="0" u="none" strike="noStrike" cap="none">
                          <a:solidFill>
                            <a:schemeClr val="dk1"/>
                          </a:solidFill>
                          <a:latin typeface="Arial"/>
                          <a:ea typeface="Arial"/>
                          <a:cs typeface="Arial"/>
                          <a:sym typeface="Arial"/>
                        </a:rPr>
                        <a:t> chuyền 1 để giảm năng lượng tiêu thụ tại hệ thống tải bằng khí nén</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2,290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2,250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6,000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406800">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10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Lắp biến tần cho quạt tại máy nghiền than (P22) - dây chuyền 2</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490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480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600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r h="189225">
                <a:tc>
                  <a:txBody>
                    <a:bodyPr/>
                    <a:lstStyle/>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Tổng</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84138"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519,063</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147638"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37,760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277813"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56,950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333375"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241,010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bl>
          </a:graphicData>
        </a:graphic>
      </p:graphicFrame>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p37"/>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PHÂN TÍCH VÍ DỤ</a:t>
            </a:r>
            <a:endParaRPr sz="3000" b="1" i="0" u="none" strike="noStrike" cap="none">
              <a:solidFill>
                <a:schemeClr val="lt1"/>
              </a:solidFill>
              <a:latin typeface="Arial"/>
              <a:ea typeface="Arial"/>
              <a:cs typeface="Arial"/>
              <a:sym typeface="Arial"/>
            </a:endParaRPr>
          </a:p>
        </p:txBody>
      </p:sp>
      <p:pic>
        <p:nvPicPr>
          <p:cNvPr id="514" name="Google Shape;514;p37"/>
          <p:cNvPicPr preferRelativeResize="0"/>
          <p:nvPr/>
        </p:nvPicPr>
        <p:blipFill rotWithShape="1">
          <a:blip r:embed="rId3">
            <a:alphaModFix/>
          </a:blip>
          <a:srcRect/>
          <a:stretch/>
        </p:blipFill>
        <p:spPr>
          <a:xfrm>
            <a:off x="844825" y="1816475"/>
            <a:ext cx="6808301" cy="3812925"/>
          </a:xfrm>
          <a:prstGeom prst="rect">
            <a:avLst/>
          </a:prstGeom>
          <a:noFill/>
          <a:ln>
            <a:noFill/>
          </a:ln>
        </p:spPr>
      </p:pic>
      <p:pic>
        <p:nvPicPr>
          <p:cNvPr id="515" name="Google Shape;515;p37"/>
          <p:cNvPicPr preferRelativeResize="0"/>
          <p:nvPr/>
        </p:nvPicPr>
        <p:blipFill rotWithShape="1">
          <a:blip r:embed="rId4">
            <a:alphaModFix/>
          </a:blip>
          <a:srcRect/>
          <a:stretch/>
        </p:blipFill>
        <p:spPr>
          <a:xfrm>
            <a:off x="7821334" y="2593927"/>
            <a:ext cx="3558970" cy="2258002"/>
          </a:xfrm>
          <a:prstGeom prst="rect">
            <a:avLst/>
          </a:prstGeom>
          <a:noFill/>
          <a:ln>
            <a:noFill/>
          </a:ln>
        </p:spPr>
      </p:pic>
      <p:sp>
        <p:nvSpPr>
          <p:cNvPr id="516" name="Google Shape;516;p37"/>
          <p:cNvSpPr txBox="1"/>
          <p:nvPr/>
        </p:nvSpPr>
        <p:spPr>
          <a:xfrm>
            <a:off x="7936862" y="4938531"/>
            <a:ext cx="3327900" cy="585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Hiện trạng hệ thống</a:t>
            </a:r>
            <a:endParaRPr sz="20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Nồng độ Oxy trong khói thải cao</a:t>
            </a:r>
            <a:endParaRPr sz="1600" b="1" i="0" u="none" strike="noStrike" cap="none">
              <a:solidFill>
                <a:srgbClr val="000000"/>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38"/>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522" name="Google Shape;522;p38"/>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PHÂN TÍCH VÍ DỤ</a:t>
            </a:r>
            <a:endParaRPr sz="3000" b="1" i="0" u="none" strike="noStrike" cap="none">
              <a:solidFill>
                <a:schemeClr val="lt1"/>
              </a:solidFill>
              <a:latin typeface="Arial"/>
              <a:ea typeface="Arial"/>
              <a:cs typeface="Arial"/>
              <a:sym typeface="Arial"/>
            </a:endParaRPr>
          </a:p>
        </p:txBody>
      </p:sp>
      <p:pic>
        <p:nvPicPr>
          <p:cNvPr id="523" name="Google Shape;523;p38"/>
          <p:cNvPicPr preferRelativeResize="0"/>
          <p:nvPr/>
        </p:nvPicPr>
        <p:blipFill rotWithShape="1">
          <a:blip r:embed="rId3">
            <a:alphaModFix/>
          </a:blip>
          <a:srcRect/>
          <a:stretch/>
        </p:blipFill>
        <p:spPr>
          <a:xfrm>
            <a:off x="844825" y="1774902"/>
            <a:ext cx="4538873" cy="4461502"/>
          </a:xfrm>
          <a:prstGeom prst="rect">
            <a:avLst/>
          </a:prstGeom>
          <a:noFill/>
          <a:ln>
            <a:noFill/>
          </a:ln>
        </p:spPr>
      </p:pic>
      <p:pic>
        <p:nvPicPr>
          <p:cNvPr id="524" name="Google Shape;524;p38"/>
          <p:cNvPicPr preferRelativeResize="0"/>
          <p:nvPr/>
        </p:nvPicPr>
        <p:blipFill rotWithShape="1">
          <a:blip r:embed="rId4">
            <a:alphaModFix/>
          </a:blip>
          <a:srcRect/>
          <a:stretch/>
        </p:blipFill>
        <p:spPr>
          <a:xfrm>
            <a:off x="5618314" y="2103928"/>
            <a:ext cx="5761989" cy="1488440"/>
          </a:xfrm>
          <a:prstGeom prst="rect">
            <a:avLst/>
          </a:prstGeom>
          <a:noFill/>
          <a:ln>
            <a:noFill/>
          </a:ln>
        </p:spPr>
      </p:pic>
      <p:pic>
        <p:nvPicPr>
          <p:cNvPr id="525" name="Google Shape;525;p38"/>
          <p:cNvPicPr preferRelativeResize="0"/>
          <p:nvPr/>
        </p:nvPicPr>
        <p:blipFill rotWithShape="1">
          <a:blip r:embed="rId5">
            <a:alphaModFix/>
          </a:blip>
          <a:srcRect/>
          <a:stretch/>
        </p:blipFill>
        <p:spPr>
          <a:xfrm>
            <a:off x="5618314" y="3833644"/>
            <a:ext cx="5761990" cy="1524635"/>
          </a:xfrm>
          <a:prstGeom prst="rect">
            <a:avLst/>
          </a:prstGeom>
          <a:noFill/>
          <a:ln>
            <a:noFill/>
          </a:ln>
        </p:spPr>
      </p:pic>
      <p:sp>
        <p:nvSpPr>
          <p:cNvPr id="526" name="Google Shape;526;p38"/>
          <p:cNvSpPr txBox="1"/>
          <p:nvPr/>
        </p:nvSpPr>
        <p:spPr>
          <a:xfrm>
            <a:off x="6229813" y="5599550"/>
            <a:ext cx="4539000" cy="338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Tính toán hiệu quả tiết kiệm bằng phần mềm</a:t>
            </a:r>
            <a:endParaRPr sz="1600" b="1" i="0" u="none" strike="noStrike" cap="none">
              <a:solidFill>
                <a:srgbClr val="000000"/>
              </a:solidFill>
              <a:latin typeface="Arial"/>
              <a:ea typeface="Arial"/>
              <a:cs typeface="Arial"/>
              <a:sym typeface="Arial"/>
            </a:endParaRPr>
          </a:p>
        </p:txBody>
      </p:sp>
      <p:sp>
        <p:nvSpPr>
          <p:cNvPr id="527" name="Google Shape;527;p38"/>
          <p:cNvSpPr txBox="1"/>
          <p:nvPr/>
        </p:nvSpPr>
        <p:spPr>
          <a:xfrm>
            <a:off x="844825" y="6340664"/>
            <a:ext cx="4432800" cy="338700"/>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Tính toán hiệu quả kinh tế, kỹ thuật dự án</a:t>
            </a:r>
            <a:endParaRPr sz="1600" b="1" i="0" u="none" strike="noStrike" cap="none">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39"/>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533" name="Google Shape;533;p39"/>
          <p:cNvPicPr preferRelativeResize="0"/>
          <p:nvPr/>
        </p:nvPicPr>
        <p:blipFill rotWithShape="1">
          <a:blip r:embed="rId3">
            <a:alphaModFix/>
          </a:blip>
          <a:srcRect/>
          <a:stretch/>
        </p:blipFill>
        <p:spPr>
          <a:xfrm>
            <a:off x="1656585" y="1403850"/>
            <a:ext cx="8878838" cy="488144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37"/>
        <p:cNvGrpSpPr/>
        <p:nvPr/>
      </p:nvGrpSpPr>
      <p:grpSpPr>
        <a:xfrm>
          <a:off x="0" y="0"/>
          <a:ext cx="0" cy="0"/>
          <a:chOff x="0" y="0"/>
          <a:chExt cx="0" cy="0"/>
        </a:xfrm>
      </p:grpSpPr>
      <p:pic>
        <p:nvPicPr>
          <p:cNvPr id="538" name="Google Shape;538;p40"/>
          <p:cNvPicPr preferRelativeResize="0"/>
          <p:nvPr/>
        </p:nvPicPr>
        <p:blipFill rotWithShape="1">
          <a:blip r:embed="rId3">
            <a:alphaModFix/>
          </a:blip>
          <a:srcRect/>
          <a:stretch/>
        </p:blipFill>
        <p:spPr>
          <a:xfrm>
            <a:off x="1032425" y="1200475"/>
            <a:ext cx="4673101" cy="4673101"/>
          </a:xfrm>
          <a:prstGeom prst="rect">
            <a:avLst/>
          </a:prstGeom>
          <a:noFill/>
          <a:ln>
            <a:noFill/>
          </a:ln>
        </p:spPr>
      </p:pic>
      <p:sp>
        <p:nvSpPr>
          <p:cNvPr id="539" name="Google Shape;539;p40"/>
          <p:cNvSpPr txBox="1"/>
          <p:nvPr/>
        </p:nvSpPr>
        <p:spPr>
          <a:xfrm>
            <a:off x="6386289" y="2136327"/>
            <a:ext cx="4786500" cy="2801400"/>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Clr>
                <a:srgbClr val="000000"/>
              </a:buClr>
              <a:buSzPts val="1600"/>
              <a:buFont typeface="Arial"/>
              <a:buNone/>
            </a:pPr>
            <a:r>
              <a:rPr lang="en-US" sz="2000" b="1" i="0" u="none" strike="noStrike" cap="none">
                <a:solidFill>
                  <a:srgbClr val="000000"/>
                </a:solidFill>
                <a:latin typeface="Arial"/>
                <a:ea typeface="Arial"/>
                <a:cs typeface="Arial"/>
                <a:sym typeface="Arial"/>
              </a:rPr>
              <a:t>Nếu một dự án hiệu quả năng lượng chỉ đáp ứng được về yêu cầu kỹ thuật, nhưng thời gian hoàn vốn lâu và các chỉ tiêu kinh tế khác không khả thi, thì Anh/Chị có quyết định đầu tư hay không và cần đánh giá các tiêu chí nào để quyết định đầu tư dự án?</a:t>
            </a:r>
            <a:endParaRPr sz="2000" b="1"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4"/>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88" name="Google Shape;88;p4"/>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CÁC DẠNG DỰ ÁN HIỆU QUẢ NĂNG LƯỢNG</a:t>
            </a:r>
            <a:endParaRPr sz="1400" b="0" i="0" u="none" strike="noStrike" cap="none">
              <a:solidFill>
                <a:srgbClr val="000000"/>
              </a:solidFill>
              <a:latin typeface="Arial"/>
              <a:ea typeface="Arial"/>
              <a:cs typeface="Arial"/>
              <a:sym typeface="Arial"/>
            </a:endParaRPr>
          </a:p>
        </p:txBody>
      </p:sp>
      <p:pic>
        <p:nvPicPr>
          <p:cNvPr id="89" name="Google Shape;89;p4"/>
          <p:cNvPicPr preferRelativeResize="0"/>
          <p:nvPr/>
        </p:nvPicPr>
        <p:blipFill rotWithShape="1">
          <a:blip r:embed="rId3">
            <a:alphaModFix/>
          </a:blip>
          <a:srcRect/>
          <a:stretch/>
        </p:blipFill>
        <p:spPr>
          <a:xfrm>
            <a:off x="5876975" y="1889851"/>
            <a:ext cx="2908000" cy="1987500"/>
          </a:xfrm>
          <a:prstGeom prst="rect">
            <a:avLst/>
          </a:prstGeom>
          <a:noFill/>
          <a:ln>
            <a:noFill/>
          </a:ln>
        </p:spPr>
      </p:pic>
      <p:pic>
        <p:nvPicPr>
          <p:cNvPr id="90" name="Google Shape;90;p4"/>
          <p:cNvPicPr preferRelativeResize="0"/>
          <p:nvPr/>
        </p:nvPicPr>
        <p:blipFill rotWithShape="1">
          <a:blip r:embed="rId4">
            <a:alphaModFix/>
          </a:blip>
          <a:srcRect/>
          <a:stretch/>
        </p:blipFill>
        <p:spPr>
          <a:xfrm>
            <a:off x="9106700" y="1889850"/>
            <a:ext cx="2273600" cy="1895000"/>
          </a:xfrm>
          <a:prstGeom prst="rect">
            <a:avLst/>
          </a:prstGeom>
          <a:noFill/>
          <a:ln>
            <a:noFill/>
          </a:ln>
        </p:spPr>
      </p:pic>
      <p:sp>
        <p:nvSpPr>
          <p:cNvPr id="91" name="Google Shape;91;p4"/>
          <p:cNvSpPr/>
          <p:nvPr/>
        </p:nvSpPr>
        <p:spPr>
          <a:xfrm>
            <a:off x="1609300" y="4070013"/>
            <a:ext cx="21534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Tận dụng nhiệt thải</a:t>
            </a:r>
            <a:endParaRPr sz="1600" b="1" i="0" u="none" strike="noStrike" cap="none">
              <a:solidFill>
                <a:srgbClr val="000000"/>
              </a:solidFill>
              <a:latin typeface="Arial"/>
              <a:ea typeface="Arial"/>
              <a:cs typeface="Arial"/>
              <a:sym typeface="Arial"/>
            </a:endParaRPr>
          </a:p>
        </p:txBody>
      </p:sp>
      <p:sp>
        <p:nvSpPr>
          <p:cNvPr id="92" name="Google Shape;92;p4"/>
          <p:cNvSpPr/>
          <p:nvPr/>
        </p:nvSpPr>
        <p:spPr>
          <a:xfrm>
            <a:off x="7189100" y="4022588"/>
            <a:ext cx="32004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Chuyển đổi, nâng cấp thiết bị</a:t>
            </a:r>
            <a:endParaRPr sz="1600" b="1" i="0" u="none" strike="noStrike" cap="none">
              <a:solidFill>
                <a:srgbClr val="000000"/>
              </a:solidFill>
              <a:latin typeface="Arial"/>
              <a:ea typeface="Arial"/>
              <a:cs typeface="Arial"/>
              <a:sym typeface="Arial"/>
            </a:endParaRPr>
          </a:p>
        </p:txBody>
      </p:sp>
      <p:sp>
        <p:nvSpPr>
          <p:cNvPr id="93" name="Google Shape;93;p4"/>
          <p:cNvSpPr/>
          <p:nvPr/>
        </p:nvSpPr>
        <p:spPr>
          <a:xfrm>
            <a:off x="7809948" y="6272173"/>
            <a:ext cx="19587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Tối ưu vận hành</a:t>
            </a:r>
            <a:endParaRPr sz="1600" b="1" i="0" u="none" strike="noStrike" cap="none">
              <a:solidFill>
                <a:srgbClr val="000000"/>
              </a:solidFill>
              <a:latin typeface="Arial"/>
              <a:ea typeface="Arial"/>
              <a:cs typeface="Arial"/>
              <a:sym typeface="Arial"/>
            </a:endParaRPr>
          </a:p>
        </p:txBody>
      </p:sp>
      <p:pic>
        <p:nvPicPr>
          <p:cNvPr id="94" name="Google Shape;94;p4"/>
          <p:cNvPicPr preferRelativeResize="0"/>
          <p:nvPr/>
        </p:nvPicPr>
        <p:blipFill rotWithShape="1">
          <a:blip r:embed="rId5">
            <a:alphaModFix/>
          </a:blip>
          <a:srcRect/>
          <a:stretch/>
        </p:blipFill>
        <p:spPr>
          <a:xfrm>
            <a:off x="1162112" y="1797342"/>
            <a:ext cx="3200308" cy="2174857"/>
          </a:xfrm>
          <a:prstGeom prst="rect">
            <a:avLst/>
          </a:prstGeom>
          <a:noFill/>
          <a:ln>
            <a:noFill/>
          </a:ln>
        </p:spPr>
      </p:pic>
      <p:pic>
        <p:nvPicPr>
          <p:cNvPr id="95" name="Google Shape;95;p4"/>
          <p:cNvPicPr preferRelativeResize="0"/>
          <p:nvPr/>
        </p:nvPicPr>
        <p:blipFill rotWithShape="1">
          <a:blip r:embed="rId6">
            <a:alphaModFix/>
          </a:blip>
          <a:srcRect/>
          <a:stretch/>
        </p:blipFill>
        <p:spPr>
          <a:xfrm>
            <a:off x="7394162" y="4475619"/>
            <a:ext cx="2790285" cy="1710915"/>
          </a:xfrm>
          <a:prstGeom prst="rect">
            <a:avLst/>
          </a:prstGeom>
          <a:noFill/>
          <a:ln>
            <a:noFill/>
          </a:ln>
        </p:spPr>
      </p:pic>
      <p:pic>
        <p:nvPicPr>
          <p:cNvPr id="96" name="Google Shape;96;p4"/>
          <p:cNvPicPr preferRelativeResize="0"/>
          <p:nvPr/>
        </p:nvPicPr>
        <p:blipFill rotWithShape="1">
          <a:blip r:embed="rId7">
            <a:alphaModFix/>
          </a:blip>
          <a:srcRect/>
          <a:stretch/>
        </p:blipFill>
        <p:spPr>
          <a:xfrm>
            <a:off x="844825" y="4475621"/>
            <a:ext cx="3682339" cy="1710915"/>
          </a:xfrm>
          <a:prstGeom prst="rect">
            <a:avLst/>
          </a:prstGeom>
          <a:noFill/>
          <a:ln>
            <a:noFill/>
          </a:ln>
        </p:spPr>
      </p:pic>
      <p:sp>
        <p:nvSpPr>
          <p:cNvPr id="97" name="Google Shape;97;p4"/>
          <p:cNvSpPr/>
          <p:nvPr/>
        </p:nvSpPr>
        <p:spPr>
          <a:xfrm>
            <a:off x="1782947" y="6272180"/>
            <a:ext cx="19587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Hệ thống QLNL </a:t>
            </a:r>
            <a:endParaRPr sz="2000" b="0" i="0" u="none" strike="noStrike" cap="none">
              <a:solidFill>
                <a:schemeClr val="dk1"/>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41"/>
          <p:cNvSpPr/>
          <p:nvPr/>
        </p:nvSpPr>
        <p:spPr>
          <a:xfrm>
            <a:off x="838125" y="1263475"/>
            <a:ext cx="10512300" cy="350700"/>
          </a:xfrm>
          <a:prstGeom prst="roundRect">
            <a:avLst>
              <a:gd name="adj" fmla="val 16667"/>
            </a:avLst>
          </a:prstGeom>
          <a:solidFill>
            <a:schemeClr val="l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1. Phân tích lại chi phí, lợi nhuận của dự án (vật liệu, nhân công, máy móc, vận hành,..)</a:t>
            </a:r>
            <a:endParaRPr sz="1800" b="0" i="0" u="none" strike="noStrike" cap="none">
              <a:solidFill>
                <a:schemeClr val="dk1"/>
              </a:solidFill>
              <a:latin typeface="Calibri"/>
              <a:ea typeface="Calibri"/>
              <a:cs typeface="Calibri"/>
              <a:sym typeface="Calibri"/>
            </a:endParaRPr>
          </a:p>
        </p:txBody>
      </p:sp>
      <p:sp>
        <p:nvSpPr>
          <p:cNvPr id="545" name="Google Shape;545;p41"/>
          <p:cNvSpPr/>
          <p:nvPr/>
        </p:nvSpPr>
        <p:spPr>
          <a:xfrm>
            <a:off x="838133" y="1850997"/>
            <a:ext cx="10512300" cy="621900"/>
          </a:xfrm>
          <a:prstGeom prst="roundRect">
            <a:avLst>
              <a:gd name="adj" fmla="val 16667"/>
            </a:avLst>
          </a:prstGeom>
          <a:solidFill>
            <a:schemeClr val="l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2. Phân tích, đánh giá tất cả các lợi ích mà dự án đem lại (môi trường, thương hiệu, giảm phát thải KNK, hiệu quả sản xuất,…)</a:t>
            </a:r>
            <a:endParaRPr sz="1800" b="0" i="0" u="none" strike="noStrike" cap="none">
              <a:solidFill>
                <a:schemeClr val="dk1"/>
              </a:solidFill>
              <a:latin typeface="Calibri"/>
              <a:ea typeface="Calibri"/>
              <a:cs typeface="Calibri"/>
              <a:sym typeface="Calibri"/>
            </a:endParaRPr>
          </a:p>
        </p:txBody>
      </p:sp>
      <p:sp>
        <p:nvSpPr>
          <p:cNvPr id="546" name="Google Shape;546;p41"/>
          <p:cNvSpPr/>
          <p:nvPr/>
        </p:nvSpPr>
        <p:spPr>
          <a:xfrm>
            <a:off x="838125" y="2709700"/>
            <a:ext cx="10512300" cy="350700"/>
          </a:xfrm>
          <a:prstGeom prst="roundRect">
            <a:avLst>
              <a:gd name="adj" fmla="val 16667"/>
            </a:avLst>
          </a:prstGeom>
          <a:solidFill>
            <a:schemeClr val="l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3. So sánh, phân tích lợi ích đem lại của giải pháp so với các giải pháp với công nghệ thấp hơn</a:t>
            </a:r>
            <a:endParaRPr sz="1600" b="1" i="0" u="none" strike="noStrike" cap="none">
              <a:solidFill>
                <a:schemeClr val="dk1"/>
              </a:solidFill>
              <a:latin typeface="Arial"/>
              <a:ea typeface="Arial"/>
              <a:cs typeface="Arial"/>
              <a:sym typeface="Arial"/>
            </a:endParaRPr>
          </a:p>
        </p:txBody>
      </p:sp>
      <p:sp>
        <p:nvSpPr>
          <p:cNvPr id="547" name="Google Shape;547;p41"/>
          <p:cNvSpPr/>
          <p:nvPr/>
        </p:nvSpPr>
        <p:spPr>
          <a:xfrm>
            <a:off x="838125" y="3300700"/>
            <a:ext cx="10512300" cy="350700"/>
          </a:xfrm>
          <a:prstGeom prst="roundRect">
            <a:avLst>
              <a:gd name="adj" fmla="val 16667"/>
            </a:avLst>
          </a:prstGeom>
          <a:solidFill>
            <a:schemeClr val="l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4. Tìm kiếm nguồn tài trợ, hỗ trợ từ các quỹ đầu tư hoặc đối tác liên doanh chia sẻ rủi ro</a:t>
            </a:r>
            <a:endParaRPr sz="1600" b="1" i="0" u="none" strike="noStrike" cap="none">
              <a:solidFill>
                <a:schemeClr val="dk1"/>
              </a:solidFill>
              <a:latin typeface="Arial"/>
              <a:ea typeface="Arial"/>
              <a:cs typeface="Arial"/>
              <a:sym typeface="Arial"/>
            </a:endParaRPr>
          </a:p>
        </p:txBody>
      </p:sp>
      <p:sp>
        <p:nvSpPr>
          <p:cNvPr id="548" name="Google Shape;548;p41"/>
          <p:cNvSpPr/>
          <p:nvPr/>
        </p:nvSpPr>
        <p:spPr>
          <a:xfrm>
            <a:off x="839850" y="3891701"/>
            <a:ext cx="10512300" cy="350700"/>
          </a:xfrm>
          <a:prstGeom prst="roundRect">
            <a:avLst>
              <a:gd name="adj" fmla="val 16667"/>
            </a:avLst>
          </a:prstGeom>
          <a:solidFill>
            <a:schemeClr val="l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5. Điều chỉnh quy mô dự án, tập trung phần cốt lõi của dự án, lượt bỏ các phần không quá quan trọng</a:t>
            </a:r>
            <a:endParaRPr sz="1600" b="1" i="0" u="none" strike="noStrike" cap="none">
              <a:solidFill>
                <a:schemeClr val="dk1"/>
              </a:solidFill>
              <a:latin typeface="Arial"/>
              <a:ea typeface="Arial"/>
              <a:cs typeface="Arial"/>
              <a:sym typeface="Arial"/>
            </a:endParaRPr>
          </a:p>
        </p:txBody>
      </p:sp>
      <p:sp>
        <p:nvSpPr>
          <p:cNvPr id="549" name="Google Shape;549;p41"/>
          <p:cNvSpPr/>
          <p:nvPr/>
        </p:nvSpPr>
        <p:spPr>
          <a:xfrm>
            <a:off x="838125" y="4482702"/>
            <a:ext cx="10512300" cy="350700"/>
          </a:xfrm>
          <a:prstGeom prst="roundRect">
            <a:avLst>
              <a:gd name="adj" fmla="val 16667"/>
            </a:avLst>
          </a:prstGeom>
          <a:solidFill>
            <a:schemeClr val="l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6. Chấp nhận hiệu quả kinh tế thấp để đem lợi ích cho các phương diện khác</a:t>
            </a:r>
            <a:endParaRPr sz="1600" b="1" i="0" u="none" strike="noStrike" cap="none">
              <a:solidFill>
                <a:schemeClr val="dk1"/>
              </a:solidFill>
              <a:latin typeface="Arial"/>
              <a:ea typeface="Arial"/>
              <a:cs typeface="Arial"/>
              <a:sym typeface="Arial"/>
            </a:endParaRPr>
          </a:p>
        </p:txBody>
      </p:sp>
      <p:sp>
        <p:nvSpPr>
          <p:cNvPr id="550" name="Google Shape;550;p41"/>
          <p:cNvSpPr/>
          <p:nvPr/>
        </p:nvSpPr>
        <p:spPr>
          <a:xfrm>
            <a:off x="838125" y="5073702"/>
            <a:ext cx="10512300" cy="350700"/>
          </a:xfrm>
          <a:prstGeom prst="roundRect">
            <a:avLst>
              <a:gd name="adj" fmla="val 16667"/>
            </a:avLst>
          </a:prstGeom>
          <a:solidFill>
            <a:schemeClr val="l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7. Tạm hoãn, chờ đợi thời gian thích hợp</a:t>
            </a:r>
            <a:endParaRPr sz="1600" b="1" i="0" u="none" strike="noStrike" cap="none">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44"/>
                                        </p:tgtEl>
                                        <p:attrNameLst>
                                          <p:attrName>style.visibility</p:attrName>
                                        </p:attrNameLst>
                                      </p:cBhvr>
                                      <p:to>
                                        <p:strVal val="visible"/>
                                      </p:to>
                                    </p:set>
                                    <p:anim calcmode="lin" valueType="num">
                                      <p:cBhvr additive="base">
                                        <p:cTn id="7" dur="500"/>
                                        <p:tgtEl>
                                          <p:spTgt spid="544"/>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45"/>
                                        </p:tgtEl>
                                        <p:attrNameLst>
                                          <p:attrName>style.visibility</p:attrName>
                                        </p:attrNameLst>
                                      </p:cBhvr>
                                      <p:to>
                                        <p:strVal val="visible"/>
                                      </p:to>
                                    </p:set>
                                    <p:anim calcmode="lin" valueType="num">
                                      <p:cBhvr additive="base">
                                        <p:cTn id="12" dur="500"/>
                                        <p:tgtEl>
                                          <p:spTgt spid="545"/>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46"/>
                                        </p:tgtEl>
                                        <p:attrNameLst>
                                          <p:attrName>style.visibility</p:attrName>
                                        </p:attrNameLst>
                                      </p:cBhvr>
                                      <p:to>
                                        <p:strVal val="visible"/>
                                      </p:to>
                                    </p:set>
                                    <p:anim calcmode="lin" valueType="num">
                                      <p:cBhvr additive="base">
                                        <p:cTn id="17" dur="500"/>
                                        <p:tgtEl>
                                          <p:spTgt spid="546"/>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47"/>
                                        </p:tgtEl>
                                        <p:attrNameLst>
                                          <p:attrName>style.visibility</p:attrName>
                                        </p:attrNameLst>
                                      </p:cBhvr>
                                      <p:to>
                                        <p:strVal val="visible"/>
                                      </p:to>
                                    </p:set>
                                    <p:anim calcmode="lin" valueType="num">
                                      <p:cBhvr additive="base">
                                        <p:cTn id="22" dur="500"/>
                                        <p:tgtEl>
                                          <p:spTgt spid="54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48"/>
                                        </p:tgtEl>
                                        <p:attrNameLst>
                                          <p:attrName>style.visibility</p:attrName>
                                        </p:attrNameLst>
                                      </p:cBhvr>
                                      <p:to>
                                        <p:strVal val="visible"/>
                                      </p:to>
                                    </p:set>
                                    <p:anim calcmode="lin" valueType="num">
                                      <p:cBhvr additive="base">
                                        <p:cTn id="27" dur="500"/>
                                        <p:tgtEl>
                                          <p:spTgt spid="548"/>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549"/>
                                        </p:tgtEl>
                                        <p:attrNameLst>
                                          <p:attrName>style.visibility</p:attrName>
                                        </p:attrNameLst>
                                      </p:cBhvr>
                                      <p:to>
                                        <p:strVal val="visible"/>
                                      </p:to>
                                    </p:set>
                                    <p:anim calcmode="lin" valueType="num">
                                      <p:cBhvr additive="base">
                                        <p:cTn id="32" dur="500"/>
                                        <p:tgtEl>
                                          <p:spTgt spid="549"/>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50"/>
                                        </p:tgtEl>
                                        <p:attrNameLst>
                                          <p:attrName>style.visibility</p:attrName>
                                        </p:attrNameLst>
                                      </p:cBhvr>
                                      <p:to>
                                        <p:strVal val="visible"/>
                                      </p:to>
                                    </p:set>
                                    <p:anim calcmode="lin" valueType="num">
                                      <p:cBhvr additive="base">
                                        <p:cTn id="37" dur="500"/>
                                        <p:tgtEl>
                                          <p:spTgt spid="5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sp>
        <p:nvSpPr>
          <p:cNvPr id="555" name="Google Shape;555;p42"/>
          <p:cNvSpPr/>
          <p:nvPr/>
        </p:nvSpPr>
        <p:spPr>
          <a:xfrm>
            <a:off x="2418080" y="2767280"/>
            <a:ext cx="7355700" cy="1323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8000"/>
              <a:buFont typeface="Arial"/>
              <a:buNone/>
            </a:pPr>
            <a:r>
              <a:rPr lang="en-US" sz="8000" b="1" i="0" u="none" strike="noStrike" cap="none">
                <a:solidFill>
                  <a:srgbClr val="000000"/>
                </a:solidFill>
                <a:latin typeface="Arial"/>
                <a:ea typeface="Arial"/>
                <a:cs typeface="Arial"/>
                <a:sym typeface="Arial"/>
              </a:rPr>
              <a:t>Xin cảm ơn!</a:t>
            </a:r>
            <a:endParaRPr sz="8000" b="1"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5"/>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HIỆU QUẢ DỰ ÁN</a:t>
            </a:r>
            <a:endParaRPr sz="3000" b="1" i="0" u="none" strike="noStrike" cap="none">
              <a:solidFill>
                <a:schemeClr val="lt1"/>
              </a:solidFill>
              <a:latin typeface="Arial"/>
              <a:ea typeface="Arial"/>
              <a:cs typeface="Arial"/>
              <a:sym typeface="Arial"/>
            </a:endParaRPr>
          </a:p>
        </p:txBody>
      </p:sp>
      <p:sp>
        <p:nvSpPr>
          <p:cNvPr id="103" name="Google Shape;103;p5"/>
          <p:cNvSpPr/>
          <p:nvPr/>
        </p:nvSpPr>
        <p:spPr>
          <a:xfrm>
            <a:off x="3851209" y="2043404"/>
            <a:ext cx="3984172"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Đánh giá hiệu quả của một dự án tiết kiệm năng lượng</a:t>
            </a:r>
            <a:endParaRPr sz="1400" b="0" i="0" u="none" strike="noStrike" cap="none">
              <a:solidFill>
                <a:srgbClr val="000000"/>
              </a:solidFill>
              <a:latin typeface="Arial"/>
              <a:ea typeface="Arial"/>
              <a:cs typeface="Arial"/>
              <a:sym typeface="Arial"/>
            </a:endParaRPr>
          </a:p>
        </p:txBody>
      </p:sp>
      <p:sp>
        <p:nvSpPr>
          <p:cNvPr id="104" name="Google Shape;104;p5"/>
          <p:cNvSpPr/>
          <p:nvPr/>
        </p:nvSpPr>
        <p:spPr>
          <a:xfrm>
            <a:off x="1192763" y="4127240"/>
            <a:ext cx="2558143"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Kinh tế</a:t>
            </a:r>
            <a:endParaRPr sz="2000" b="1" i="0" u="none" strike="noStrike" cap="none">
              <a:solidFill>
                <a:schemeClr val="dk1"/>
              </a:solidFill>
              <a:latin typeface="Arial"/>
              <a:ea typeface="Arial"/>
              <a:cs typeface="Arial"/>
              <a:sym typeface="Arial"/>
            </a:endParaRPr>
          </a:p>
        </p:txBody>
      </p:sp>
      <p:sp>
        <p:nvSpPr>
          <p:cNvPr id="105" name="Google Shape;105;p5"/>
          <p:cNvSpPr/>
          <p:nvPr/>
        </p:nvSpPr>
        <p:spPr>
          <a:xfrm>
            <a:off x="4564224" y="4127239"/>
            <a:ext cx="2558143"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Kỹ thuật</a:t>
            </a:r>
            <a:endParaRPr sz="2000" b="1" i="0" u="none" strike="noStrike" cap="none">
              <a:solidFill>
                <a:schemeClr val="dk1"/>
              </a:solidFill>
              <a:latin typeface="Arial"/>
              <a:ea typeface="Arial"/>
              <a:cs typeface="Arial"/>
              <a:sym typeface="Arial"/>
            </a:endParaRPr>
          </a:p>
        </p:txBody>
      </p:sp>
      <p:sp>
        <p:nvSpPr>
          <p:cNvPr id="106" name="Google Shape;106;p5"/>
          <p:cNvSpPr/>
          <p:nvPr/>
        </p:nvSpPr>
        <p:spPr>
          <a:xfrm>
            <a:off x="7935685" y="4127239"/>
            <a:ext cx="2558143"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Xã hội và </a:t>
            </a:r>
            <a:endParaRPr sz="18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môi trường</a:t>
            </a:r>
            <a:endParaRPr sz="1400" b="0" i="0" u="none" strike="noStrike" cap="none">
              <a:solidFill>
                <a:srgbClr val="000000"/>
              </a:solidFill>
              <a:latin typeface="Arial"/>
              <a:ea typeface="Arial"/>
              <a:cs typeface="Arial"/>
              <a:sym typeface="Arial"/>
            </a:endParaRPr>
          </a:p>
        </p:txBody>
      </p:sp>
      <p:cxnSp>
        <p:nvCxnSpPr>
          <p:cNvPr id="107" name="Google Shape;107;p5"/>
          <p:cNvCxnSpPr>
            <a:stCxn id="103" idx="2"/>
            <a:endCxn id="104" idx="0"/>
          </p:cNvCxnSpPr>
          <p:nvPr/>
        </p:nvCxnSpPr>
        <p:spPr>
          <a:xfrm rot="5400000">
            <a:off x="3666195" y="1950117"/>
            <a:ext cx="982800" cy="33714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08" name="Google Shape;108;p5"/>
          <p:cNvCxnSpPr>
            <a:stCxn id="103" idx="2"/>
            <a:endCxn id="105" idx="0"/>
          </p:cNvCxnSpPr>
          <p:nvPr/>
        </p:nvCxnSpPr>
        <p:spPr>
          <a:xfrm rot="-5400000" flipH="1">
            <a:off x="5352195" y="3635517"/>
            <a:ext cx="982800" cy="6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09" name="Google Shape;109;p5"/>
          <p:cNvCxnSpPr>
            <a:stCxn id="103" idx="2"/>
            <a:endCxn id="106" idx="0"/>
          </p:cNvCxnSpPr>
          <p:nvPr/>
        </p:nvCxnSpPr>
        <p:spPr>
          <a:xfrm rot="-5400000" flipH="1">
            <a:off x="7037595" y="1950117"/>
            <a:ext cx="982800" cy="3371400"/>
          </a:xfrm>
          <a:prstGeom prst="bentConnector3">
            <a:avLst>
              <a:gd name="adj1" fmla="val 50000"/>
            </a:avLst>
          </a:prstGeom>
          <a:noFill/>
          <a:ln w="28575" cap="flat" cmpd="sng">
            <a:solidFill>
              <a:schemeClr val="dk1"/>
            </a:solidFill>
            <a:prstDash val="solid"/>
            <a:round/>
            <a:headEnd type="none" w="sm" len="sm"/>
            <a:tailEnd type="triangle" w="med" len="med"/>
          </a:ln>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6"/>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MỘT SỐ VẤN ĐỀ CƠ BẢN VỀ TÀI CHÍNH DỰ ÁN</a:t>
            </a:r>
            <a:endParaRPr sz="3000" b="1" i="0" u="none" strike="noStrike" cap="none">
              <a:solidFill>
                <a:schemeClr val="lt1"/>
              </a:solidFill>
              <a:latin typeface="Arial"/>
              <a:ea typeface="Arial"/>
              <a:cs typeface="Arial"/>
              <a:sym typeface="Arial"/>
            </a:endParaRPr>
          </a:p>
        </p:txBody>
      </p:sp>
      <p:sp>
        <p:nvSpPr>
          <p:cNvPr id="115" name="Google Shape;115;p6"/>
          <p:cNvSpPr/>
          <p:nvPr/>
        </p:nvSpPr>
        <p:spPr>
          <a:xfrm>
            <a:off x="844825" y="1875125"/>
            <a:ext cx="6774600" cy="3597000"/>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Clr>
                <a:srgbClr val="073763"/>
              </a:buClr>
              <a:buSzPts val="1600"/>
              <a:buFont typeface="Arial"/>
              <a:buNone/>
            </a:pPr>
            <a:r>
              <a:rPr lang="en-US" sz="1800" b="1" i="0" u="none" strike="noStrike" cap="none">
                <a:solidFill>
                  <a:schemeClr val="dk1"/>
                </a:solidFill>
                <a:latin typeface="Arial"/>
                <a:ea typeface="Arial"/>
                <a:cs typeface="Arial"/>
                <a:sym typeface="Arial"/>
              </a:rPr>
              <a:t>GIỚI THIỆU CHUNG:</a:t>
            </a:r>
            <a:endParaRPr sz="2000" b="1" i="0" u="none" strike="noStrike" cap="none">
              <a:solidFill>
                <a:schemeClr val="dk1"/>
              </a:solidFill>
              <a:latin typeface="Arial"/>
              <a:ea typeface="Arial"/>
              <a:cs typeface="Arial"/>
              <a:sym typeface="Arial"/>
            </a:endParaRPr>
          </a:p>
          <a:p>
            <a:pPr marL="285750" marR="0" lvl="0" indent="-285750" algn="just" rtl="0">
              <a:lnSpc>
                <a:spcPct val="15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Tài chính là một trong các yếu tố quan trọng và cần thiết để thực hiện các dự án tiết kiệm năng lượng.</a:t>
            </a:r>
            <a:endParaRPr sz="2000" b="0" i="0" u="none" strike="noStrike" cap="none">
              <a:solidFill>
                <a:schemeClr val="dk1"/>
              </a:solidFill>
              <a:latin typeface="Arial"/>
              <a:ea typeface="Arial"/>
              <a:cs typeface="Arial"/>
              <a:sym typeface="Arial"/>
            </a:endParaRPr>
          </a:p>
          <a:p>
            <a:pPr marL="285750" marR="0" lvl="0" indent="-285750" algn="just" rtl="0">
              <a:lnSpc>
                <a:spcPct val="15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Chi phí tiết kiệm trông đợi hoặc lợi nhuận tăng thêm cần đạt hay vượt một ngưỡng nhất định.</a:t>
            </a:r>
            <a:endParaRPr sz="2000" b="0" i="0" u="none" strike="noStrike" cap="none">
              <a:solidFill>
                <a:schemeClr val="dk1"/>
              </a:solidFill>
              <a:latin typeface="Arial"/>
              <a:ea typeface="Arial"/>
              <a:cs typeface="Arial"/>
              <a:sym typeface="Arial"/>
            </a:endParaRPr>
          </a:p>
          <a:p>
            <a:pPr marL="285750" marR="0" lvl="0" indent="-285750" algn="just" rtl="0">
              <a:lnSpc>
                <a:spcPct val="15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Để xác định lựa chọn đầu tư phù hợp bằng cách so sánh các lựa chọn để đạt các mục tiêu của tổ chức.</a:t>
            </a:r>
            <a:endParaRPr sz="2000" b="0" i="0" u="none" strike="noStrike" cap="none">
              <a:solidFill>
                <a:schemeClr val="dk1"/>
              </a:solidFill>
              <a:latin typeface="Arial"/>
              <a:ea typeface="Arial"/>
              <a:cs typeface="Arial"/>
              <a:sym typeface="Arial"/>
            </a:endParaRPr>
          </a:p>
          <a:p>
            <a:pPr marL="285750" marR="0" lvl="0" indent="-285750" algn="just" rtl="0">
              <a:lnSpc>
                <a:spcPct val="15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Cần tài trợ dự án để tránh phải đầu tư nguồn lực nội bộ cho các dự án tiết kiệm năng lượng.</a:t>
            </a:r>
            <a:endParaRPr sz="1800" b="0" i="0" u="none" strike="noStrike" cap="none">
              <a:solidFill>
                <a:schemeClr val="dk1"/>
              </a:solidFill>
              <a:latin typeface="Arial"/>
              <a:ea typeface="Arial"/>
              <a:cs typeface="Arial"/>
              <a:sym typeface="Arial"/>
            </a:endParaRPr>
          </a:p>
        </p:txBody>
      </p:sp>
      <p:pic>
        <p:nvPicPr>
          <p:cNvPr id="116" name="Google Shape;116;p6"/>
          <p:cNvPicPr preferRelativeResize="0"/>
          <p:nvPr/>
        </p:nvPicPr>
        <p:blipFill rotWithShape="1">
          <a:blip r:embed="rId3">
            <a:alphaModFix/>
          </a:blip>
          <a:srcRect/>
          <a:stretch/>
        </p:blipFill>
        <p:spPr>
          <a:xfrm>
            <a:off x="7866534" y="2355973"/>
            <a:ext cx="3513765" cy="26353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22" name="Google Shape;122;p7"/>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CHỈ TIÊU ĐÁNH GIÁ HIỆU QUẢ TÀI CHÍNH DỰ ÁN</a:t>
            </a:r>
            <a:endParaRPr sz="3000" b="1" i="0" u="none" strike="noStrike" cap="none">
              <a:solidFill>
                <a:schemeClr val="lt1"/>
              </a:solidFill>
              <a:latin typeface="Arial"/>
              <a:ea typeface="Arial"/>
              <a:cs typeface="Arial"/>
              <a:sym typeface="Arial"/>
            </a:endParaRPr>
          </a:p>
        </p:txBody>
      </p:sp>
      <p:grpSp>
        <p:nvGrpSpPr>
          <p:cNvPr id="123" name="Google Shape;123;p7"/>
          <p:cNvGrpSpPr/>
          <p:nvPr/>
        </p:nvGrpSpPr>
        <p:grpSpPr>
          <a:xfrm>
            <a:off x="844812" y="1736975"/>
            <a:ext cx="10535507" cy="4851957"/>
            <a:chOff x="0" y="75025"/>
            <a:chExt cx="9434501" cy="4344906"/>
          </a:xfrm>
        </p:grpSpPr>
        <p:sp>
          <p:nvSpPr>
            <p:cNvPr id="124" name="Google Shape;124;p7"/>
            <p:cNvSpPr txBox="1"/>
            <p:nvPr/>
          </p:nvSpPr>
          <p:spPr>
            <a:xfrm>
              <a:off x="19419" y="75025"/>
              <a:ext cx="9395663" cy="358962"/>
            </a:xfrm>
            <a:prstGeom prst="rect">
              <a:avLst/>
            </a:prstGeom>
            <a:solidFill>
              <a:srgbClr val="8DA9DB"/>
            </a:solidFill>
            <a:ln>
              <a:noFill/>
            </a:ln>
          </p:spPr>
          <p:txBody>
            <a:bodyPr spcFirstLastPara="1" wrap="square" lIns="72325" tIns="72325" rIns="72325" bIns="72325" anchor="ctr" anchorCtr="0">
              <a:noAutofit/>
            </a:bodyPr>
            <a:lstStyle/>
            <a:p>
              <a:pPr marL="0" marR="0" lvl="0" indent="0" algn="l" rtl="0">
                <a:lnSpc>
                  <a:spcPct val="90000"/>
                </a:lnSpc>
                <a:spcBef>
                  <a:spcPts val="0"/>
                </a:spcBef>
                <a:spcAft>
                  <a:spcPts val="0"/>
                </a:spcAft>
                <a:buClr>
                  <a:srgbClr val="000000"/>
                </a:buClr>
                <a:buSzPts val="1898"/>
                <a:buFont typeface="Arial"/>
                <a:buNone/>
              </a:pPr>
              <a:r>
                <a:rPr lang="en-US" sz="2010" b="1" i="0" u="none" strike="noStrike" cap="none">
                  <a:solidFill>
                    <a:schemeClr val="lt1"/>
                  </a:solidFill>
                  <a:latin typeface="Arial"/>
                  <a:ea typeface="Arial"/>
                  <a:cs typeface="Arial"/>
                  <a:sym typeface="Arial"/>
                </a:rPr>
                <a:t>Lãi suất</a:t>
              </a:r>
              <a:endParaRPr sz="2010" b="1" i="0" u="none" strike="noStrike" cap="none">
                <a:solidFill>
                  <a:schemeClr val="lt1"/>
                </a:solidFill>
                <a:latin typeface="Arial"/>
                <a:ea typeface="Arial"/>
                <a:cs typeface="Arial"/>
                <a:sym typeface="Arial"/>
              </a:endParaRPr>
            </a:p>
          </p:txBody>
        </p:sp>
        <p:sp>
          <p:nvSpPr>
            <p:cNvPr id="125" name="Google Shape;125;p7"/>
            <p:cNvSpPr/>
            <p:nvPr/>
          </p:nvSpPr>
          <p:spPr>
            <a:xfrm>
              <a:off x="0" y="453406"/>
              <a:ext cx="9434501" cy="598230"/>
            </a:xfrm>
            <a:prstGeom prst="rect">
              <a:avLst/>
            </a:prstGeom>
            <a:noFill/>
            <a:ln>
              <a:noFill/>
            </a:ln>
          </p:spPr>
          <p:txBody>
            <a:bodyPr spcFirstLastPara="1" wrap="square" lIns="102100" tIns="102100" rIns="102100" bIns="102100" anchor="ctr" anchorCtr="0">
              <a:noAutofit/>
            </a:bodyPr>
            <a:lstStyle/>
            <a:p>
              <a:pPr marL="0" marR="0" lvl="0" indent="0" algn="l" rtl="0">
                <a:lnSpc>
                  <a:spcPct val="100000"/>
                </a:lnSpc>
                <a:spcBef>
                  <a:spcPts val="0"/>
                </a:spcBef>
                <a:spcAft>
                  <a:spcPts val="0"/>
                </a:spcAft>
                <a:buClr>
                  <a:schemeClr val="dk1"/>
                </a:buClr>
                <a:buSzPts val="2010"/>
                <a:buFont typeface="Calibri"/>
                <a:buNone/>
              </a:pPr>
              <a:endParaRPr sz="2121" b="0" i="0" u="none" strike="noStrike" cap="none">
                <a:solidFill>
                  <a:schemeClr val="dk1"/>
                </a:solidFill>
                <a:latin typeface="Calibri"/>
                <a:ea typeface="Calibri"/>
                <a:cs typeface="Calibri"/>
                <a:sym typeface="Calibri"/>
              </a:endParaRPr>
            </a:p>
          </p:txBody>
        </p:sp>
        <p:sp>
          <p:nvSpPr>
            <p:cNvPr id="126" name="Google Shape;126;p7"/>
            <p:cNvSpPr txBox="1"/>
            <p:nvPr/>
          </p:nvSpPr>
          <p:spPr>
            <a:xfrm>
              <a:off x="0" y="453406"/>
              <a:ext cx="9434501" cy="598230"/>
            </a:xfrm>
            <a:prstGeom prst="rect">
              <a:avLst/>
            </a:prstGeom>
            <a:noFill/>
            <a:ln>
              <a:noFill/>
            </a:ln>
          </p:spPr>
          <p:txBody>
            <a:bodyPr spcFirstLastPara="1" wrap="square" lIns="334475" tIns="24100" rIns="135025" bIns="24100" anchor="t" anchorCtr="0">
              <a:noAutofit/>
            </a:bodyPr>
            <a:lstStyle/>
            <a:p>
              <a:pPr marL="127637" marR="0" lvl="1" indent="-127637" algn="l" rtl="0">
                <a:lnSpc>
                  <a:spcPct val="90000"/>
                </a:lnSpc>
                <a:spcBef>
                  <a:spcPts val="0"/>
                </a:spcBef>
                <a:spcAft>
                  <a:spcPts val="0"/>
                </a:spcAft>
                <a:buClr>
                  <a:srgbClr val="000000"/>
                </a:buClr>
                <a:buSzPts val="1563"/>
                <a:buFont typeface="Arial"/>
                <a:buChar char="•"/>
              </a:pPr>
              <a:r>
                <a:rPr lang="en-US" sz="1563" b="0" i="1" u="none" strike="noStrike" cap="none">
                  <a:solidFill>
                    <a:srgbClr val="000000"/>
                  </a:solidFill>
                  <a:latin typeface="Arial"/>
                  <a:ea typeface="Arial"/>
                  <a:cs typeface="Arial"/>
                  <a:sym typeface="Arial"/>
                </a:rPr>
                <a:t>Khi một lượng tiền được cho vay trong một khoảng thời gian xác định (điển hình là một năm), một tỉ lệ nhất định sẽ phải trả</a:t>
              </a:r>
              <a:endParaRPr sz="1563" b="0" i="1" u="none" strike="noStrike" cap="none">
                <a:solidFill>
                  <a:srgbClr val="000000"/>
                </a:solidFill>
                <a:latin typeface="Arial"/>
                <a:ea typeface="Arial"/>
                <a:cs typeface="Arial"/>
                <a:sym typeface="Arial"/>
              </a:endParaRPr>
            </a:p>
            <a:p>
              <a:pPr marL="127637" marR="0" lvl="1" indent="-127637" algn="l" rtl="0">
                <a:lnSpc>
                  <a:spcPct val="90000"/>
                </a:lnSpc>
                <a:spcBef>
                  <a:spcPts val="290"/>
                </a:spcBef>
                <a:spcAft>
                  <a:spcPts val="0"/>
                </a:spcAft>
                <a:buClr>
                  <a:srgbClr val="000000"/>
                </a:buClr>
                <a:buSzPts val="1563"/>
                <a:buFont typeface="Arial"/>
                <a:buChar char="•"/>
              </a:pPr>
              <a:r>
                <a:rPr lang="en-US" sz="1563" b="0" i="1" u="none" strike="noStrike" cap="none">
                  <a:solidFill>
                    <a:srgbClr val="000000"/>
                  </a:solidFill>
                  <a:latin typeface="Arial"/>
                  <a:ea typeface="Arial"/>
                  <a:cs typeface="Arial"/>
                  <a:sym typeface="Arial"/>
                </a:rPr>
                <a:t>FV = PV(1 + i)</a:t>
              </a:r>
              <a:r>
                <a:rPr lang="en-US" sz="1563" b="0" i="1" u="none" strike="noStrike" cap="none" baseline="30000">
                  <a:solidFill>
                    <a:srgbClr val="000000"/>
                  </a:solidFill>
                  <a:latin typeface="Arial"/>
                  <a:ea typeface="Arial"/>
                  <a:cs typeface="Arial"/>
                  <a:sym typeface="Arial"/>
                </a:rPr>
                <a:t>n</a:t>
              </a:r>
              <a:endParaRPr sz="2121" b="0" i="0" u="none" strike="noStrike" cap="none">
                <a:solidFill>
                  <a:schemeClr val="dk1"/>
                </a:solidFill>
                <a:latin typeface="Calibri"/>
                <a:ea typeface="Calibri"/>
                <a:cs typeface="Calibri"/>
                <a:sym typeface="Calibri"/>
              </a:endParaRPr>
            </a:p>
          </p:txBody>
        </p:sp>
        <p:sp>
          <p:nvSpPr>
            <p:cNvPr id="127" name="Google Shape;127;p7"/>
            <p:cNvSpPr txBox="1"/>
            <p:nvPr/>
          </p:nvSpPr>
          <p:spPr>
            <a:xfrm>
              <a:off x="19419" y="1077711"/>
              <a:ext cx="9395663" cy="358962"/>
            </a:xfrm>
            <a:prstGeom prst="rect">
              <a:avLst/>
            </a:prstGeom>
            <a:solidFill>
              <a:schemeClr val="accent1"/>
            </a:solidFill>
            <a:ln>
              <a:noFill/>
            </a:ln>
          </p:spPr>
          <p:txBody>
            <a:bodyPr spcFirstLastPara="1" wrap="square" lIns="72325" tIns="72325" rIns="72325" bIns="72325" anchor="ctr" anchorCtr="0">
              <a:noAutofit/>
            </a:bodyPr>
            <a:lstStyle/>
            <a:p>
              <a:pPr marL="0" marR="0" lvl="0" indent="0" algn="l" rtl="0">
                <a:lnSpc>
                  <a:spcPct val="90000"/>
                </a:lnSpc>
                <a:spcBef>
                  <a:spcPts val="0"/>
                </a:spcBef>
                <a:spcAft>
                  <a:spcPts val="0"/>
                </a:spcAft>
                <a:buClr>
                  <a:srgbClr val="000000"/>
                </a:buClr>
                <a:buSzPts val="1898"/>
                <a:buFont typeface="Arial"/>
                <a:buNone/>
              </a:pPr>
              <a:r>
                <a:rPr lang="en-US" sz="2010" b="1" i="0" u="none" strike="noStrike" cap="none">
                  <a:solidFill>
                    <a:schemeClr val="lt1"/>
                  </a:solidFill>
                  <a:latin typeface="Arial"/>
                  <a:ea typeface="Arial"/>
                  <a:cs typeface="Arial"/>
                  <a:sym typeface="Arial"/>
                </a:rPr>
                <a:t>Tỉ lệ chiết khấu</a:t>
              </a:r>
              <a:endParaRPr sz="2010" b="1" i="0" u="none" strike="noStrike" cap="none">
                <a:solidFill>
                  <a:schemeClr val="lt1"/>
                </a:solidFill>
                <a:latin typeface="Arial"/>
                <a:ea typeface="Arial"/>
                <a:cs typeface="Arial"/>
                <a:sym typeface="Arial"/>
              </a:endParaRPr>
            </a:p>
          </p:txBody>
        </p:sp>
        <p:sp>
          <p:nvSpPr>
            <p:cNvPr id="128" name="Google Shape;128;p7"/>
            <p:cNvSpPr/>
            <p:nvPr/>
          </p:nvSpPr>
          <p:spPr>
            <a:xfrm>
              <a:off x="0" y="1449436"/>
              <a:ext cx="9434501" cy="431077"/>
            </a:xfrm>
            <a:prstGeom prst="rect">
              <a:avLst/>
            </a:prstGeom>
            <a:noFill/>
            <a:ln>
              <a:noFill/>
            </a:ln>
          </p:spPr>
          <p:txBody>
            <a:bodyPr spcFirstLastPara="1" wrap="square" lIns="102100" tIns="102100" rIns="102100" bIns="102100" anchor="ctr" anchorCtr="0">
              <a:noAutofit/>
            </a:bodyPr>
            <a:lstStyle/>
            <a:p>
              <a:pPr marL="0" marR="0" lvl="0" indent="0" algn="l" rtl="0">
                <a:lnSpc>
                  <a:spcPct val="100000"/>
                </a:lnSpc>
                <a:spcBef>
                  <a:spcPts val="0"/>
                </a:spcBef>
                <a:spcAft>
                  <a:spcPts val="0"/>
                </a:spcAft>
                <a:buClr>
                  <a:schemeClr val="dk1"/>
                </a:buClr>
                <a:buSzPts val="2010"/>
                <a:buFont typeface="Calibri"/>
                <a:buNone/>
              </a:pPr>
              <a:endParaRPr sz="2121" b="0" i="0" u="none" strike="noStrike" cap="none">
                <a:solidFill>
                  <a:schemeClr val="dk1"/>
                </a:solidFill>
                <a:latin typeface="Calibri"/>
                <a:ea typeface="Calibri"/>
                <a:cs typeface="Calibri"/>
                <a:sym typeface="Calibri"/>
              </a:endParaRPr>
            </a:p>
          </p:txBody>
        </p:sp>
        <p:sp>
          <p:nvSpPr>
            <p:cNvPr id="129" name="Google Shape;129;p7"/>
            <p:cNvSpPr txBox="1"/>
            <p:nvPr/>
          </p:nvSpPr>
          <p:spPr>
            <a:xfrm>
              <a:off x="0" y="1449436"/>
              <a:ext cx="9434501" cy="431077"/>
            </a:xfrm>
            <a:prstGeom prst="rect">
              <a:avLst/>
            </a:prstGeom>
            <a:noFill/>
            <a:ln>
              <a:noFill/>
            </a:ln>
          </p:spPr>
          <p:txBody>
            <a:bodyPr spcFirstLastPara="1" wrap="square" lIns="334475" tIns="24100" rIns="135025" bIns="24100" anchor="t" anchorCtr="0">
              <a:noAutofit/>
            </a:bodyPr>
            <a:lstStyle/>
            <a:p>
              <a:pPr marL="127637" marR="0" lvl="1" indent="-127637" algn="l" rtl="0">
                <a:lnSpc>
                  <a:spcPct val="90000"/>
                </a:lnSpc>
                <a:spcBef>
                  <a:spcPts val="0"/>
                </a:spcBef>
                <a:spcAft>
                  <a:spcPts val="0"/>
                </a:spcAft>
                <a:buClr>
                  <a:srgbClr val="000000"/>
                </a:buClr>
                <a:buSzPts val="1563"/>
                <a:buFont typeface="Arial"/>
                <a:buChar char="•"/>
              </a:pPr>
              <a:r>
                <a:rPr lang="en-US" sz="1563" b="0" i="1" u="none" strike="noStrike" cap="none">
                  <a:solidFill>
                    <a:srgbClr val="000000"/>
                  </a:solidFill>
                  <a:latin typeface="Arial"/>
                  <a:ea typeface="Arial"/>
                  <a:cs typeface="Arial"/>
                  <a:sym typeface="Arial"/>
                </a:rPr>
                <a:t>Để chuyển đổi dòng tiền tương lai về lượng tương đương tại thời điểm hiện tại, dựa trên điều chỉnh giá trị của tiền</a:t>
              </a:r>
              <a:endParaRPr sz="1563" b="0" i="1" u="none" strike="noStrike" cap="none">
                <a:solidFill>
                  <a:srgbClr val="000000"/>
                </a:solidFill>
                <a:latin typeface="Arial"/>
                <a:ea typeface="Arial"/>
                <a:cs typeface="Arial"/>
                <a:sym typeface="Arial"/>
              </a:endParaRPr>
            </a:p>
            <a:p>
              <a:pPr marL="127637" marR="0" lvl="1" indent="-127637" algn="l" rtl="0">
                <a:lnSpc>
                  <a:spcPct val="90000"/>
                </a:lnSpc>
                <a:spcBef>
                  <a:spcPts val="290"/>
                </a:spcBef>
                <a:spcAft>
                  <a:spcPts val="0"/>
                </a:spcAft>
                <a:buClr>
                  <a:srgbClr val="000000"/>
                </a:buClr>
                <a:buSzPts val="1563"/>
                <a:buFont typeface="Arial"/>
                <a:buChar char="•"/>
              </a:pPr>
              <a:r>
                <a:rPr lang="en-US" sz="1563" b="0" i="1" u="none" strike="noStrike" cap="none">
                  <a:solidFill>
                    <a:srgbClr val="000000"/>
                  </a:solidFill>
                  <a:latin typeface="Arial"/>
                  <a:ea typeface="Arial"/>
                  <a:cs typeface="Arial"/>
                  <a:sym typeface="Arial"/>
                </a:rPr>
                <a:t>Được đề cập đến như là tỉ lệ ngưỡng hay chi phí vốn</a:t>
              </a:r>
              <a:endParaRPr sz="2121" b="0" i="0" u="none" strike="noStrike" cap="none">
                <a:solidFill>
                  <a:schemeClr val="dk1"/>
                </a:solidFill>
                <a:latin typeface="Calibri"/>
                <a:ea typeface="Calibri"/>
                <a:cs typeface="Calibri"/>
                <a:sym typeface="Calibri"/>
              </a:endParaRPr>
            </a:p>
          </p:txBody>
        </p:sp>
        <p:sp>
          <p:nvSpPr>
            <p:cNvPr id="130" name="Google Shape;130;p7"/>
            <p:cNvSpPr txBox="1"/>
            <p:nvPr/>
          </p:nvSpPr>
          <p:spPr>
            <a:xfrm>
              <a:off x="19419" y="1899933"/>
              <a:ext cx="9395663" cy="358962"/>
            </a:xfrm>
            <a:prstGeom prst="rect">
              <a:avLst/>
            </a:prstGeom>
            <a:solidFill>
              <a:srgbClr val="00B0F0"/>
            </a:solidFill>
            <a:ln>
              <a:noFill/>
            </a:ln>
          </p:spPr>
          <p:txBody>
            <a:bodyPr spcFirstLastPara="1" wrap="square" lIns="72325" tIns="72325" rIns="72325" bIns="72325" anchor="ctr" anchorCtr="0">
              <a:noAutofit/>
            </a:bodyPr>
            <a:lstStyle/>
            <a:p>
              <a:pPr marL="0" marR="0" lvl="0" indent="0" algn="l" rtl="0">
                <a:lnSpc>
                  <a:spcPct val="90000"/>
                </a:lnSpc>
                <a:spcBef>
                  <a:spcPts val="0"/>
                </a:spcBef>
                <a:spcAft>
                  <a:spcPts val="0"/>
                </a:spcAft>
                <a:buClr>
                  <a:srgbClr val="000000"/>
                </a:buClr>
                <a:buSzPts val="1898"/>
                <a:buFont typeface="Arial"/>
                <a:buNone/>
              </a:pPr>
              <a:r>
                <a:rPr lang="en-US" sz="2010" b="1" i="0" u="none" strike="noStrike" cap="none">
                  <a:solidFill>
                    <a:schemeClr val="lt1"/>
                  </a:solidFill>
                  <a:latin typeface="Arial"/>
                  <a:ea typeface="Arial"/>
                  <a:cs typeface="Arial"/>
                  <a:sym typeface="Arial"/>
                </a:rPr>
                <a:t>Khấu hao</a:t>
              </a:r>
              <a:endParaRPr sz="2010" b="1" i="0" u="none" strike="noStrike" cap="none">
                <a:solidFill>
                  <a:schemeClr val="lt1"/>
                </a:solidFill>
                <a:latin typeface="Arial"/>
                <a:ea typeface="Arial"/>
                <a:cs typeface="Arial"/>
                <a:sym typeface="Arial"/>
              </a:endParaRPr>
            </a:p>
          </p:txBody>
        </p:sp>
        <p:sp>
          <p:nvSpPr>
            <p:cNvPr id="131" name="Google Shape;131;p7"/>
            <p:cNvSpPr/>
            <p:nvPr/>
          </p:nvSpPr>
          <p:spPr>
            <a:xfrm>
              <a:off x="0" y="2278314"/>
              <a:ext cx="9434501" cy="633420"/>
            </a:xfrm>
            <a:prstGeom prst="rect">
              <a:avLst/>
            </a:prstGeom>
            <a:noFill/>
            <a:ln>
              <a:noFill/>
            </a:ln>
          </p:spPr>
          <p:txBody>
            <a:bodyPr spcFirstLastPara="1" wrap="square" lIns="102100" tIns="102100" rIns="102100" bIns="102100" anchor="ctr" anchorCtr="0">
              <a:noAutofit/>
            </a:bodyPr>
            <a:lstStyle/>
            <a:p>
              <a:pPr marL="0" marR="0" lvl="0" indent="0" algn="l" rtl="0">
                <a:lnSpc>
                  <a:spcPct val="100000"/>
                </a:lnSpc>
                <a:spcBef>
                  <a:spcPts val="0"/>
                </a:spcBef>
                <a:spcAft>
                  <a:spcPts val="0"/>
                </a:spcAft>
                <a:buClr>
                  <a:schemeClr val="dk1"/>
                </a:buClr>
                <a:buSzPts val="2010"/>
                <a:buFont typeface="Calibri"/>
                <a:buNone/>
              </a:pPr>
              <a:endParaRPr sz="2121" b="0" i="0" u="none" strike="noStrike" cap="none">
                <a:solidFill>
                  <a:schemeClr val="dk1"/>
                </a:solidFill>
                <a:latin typeface="Calibri"/>
                <a:ea typeface="Calibri"/>
                <a:cs typeface="Calibri"/>
                <a:sym typeface="Calibri"/>
              </a:endParaRPr>
            </a:p>
          </p:txBody>
        </p:sp>
        <p:sp>
          <p:nvSpPr>
            <p:cNvPr id="132" name="Google Shape;132;p7"/>
            <p:cNvSpPr txBox="1"/>
            <p:nvPr/>
          </p:nvSpPr>
          <p:spPr>
            <a:xfrm>
              <a:off x="0" y="2278314"/>
              <a:ext cx="9434501" cy="633420"/>
            </a:xfrm>
            <a:prstGeom prst="rect">
              <a:avLst/>
            </a:prstGeom>
            <a:noFill/>
            <a:ln>
              <a:noFill/>
            </a:ln>
          </p:spPr>
          <p:txBody>
            <a:bodyPr spcFirstLastPara="1" wrap="square" lIns="334475" tIns="24100" rIns="135025" bIns="24100" anchor="t" anchorCtr="0">
              <a:noAutofit/>
            </a:bodyPr>
            <a:lstStyle/>
            <a:p>
              <a:pPr marL="127637" marR="0" lvl="1" indent="-127637" algn="l" rtl="0">
                <a:lnSpc>
                  <a:spcPct val="90000"/>
                </a:lnSpc>
                <a:spcBef>
                  <a:spcPts val="0"/>
                </a:spcBef>
                <a:spcAft>
                  <a:spcPts val="0"/>
                </a:spcAft>
                <a:buClr>
                  <a:srgbClr val="000000"/>
                </a:buClr>
                <a:buSzPts val="1563"/>
                <a:buFont typeface="Arial"/>
                <a:buChar char="•"/>
              </a:pPr>
              <a:r>
                <a:rPr lang="en-US" sz="1563" b="0" i="1" u="none" strike="noStrike" cap="none">
                  <a:solidFill>
                    <a:srgbClr val="000000"/>
                  </a:solidFill>
                  <a:latin typeface="Arial"/>
                  <a:ea typeface="Arial"/>
                  <a:cs typeface="Arial"/>
                  <a:sym typeface="Arial"/>
                </a:rPr>
                <a:t>Phân bổ chi phí đầu tư trong vòng đời dự đoán của thiết bị hoặc quá trình</a:t>
              </a:r>
              <a:endParaRPr sz="1563" b="0" i="1" u="none" strike="noStrike" cap="none">
                <a:solidFill>
                  <a:srgbClr val="000000"/>
                </a:solidFill>
                <a:latin typeface="Arial"/>
                <a:ea typeface="Arial"/>
                <a:cs typeface="Arial"/>
                <a:sym typeface="Arial"/>
              </a:endParaRPr>
            </a:p>
            <a:p>
              <a:pPr marL="127637" marR="0" lvl="1" indent="-127637" algn="l" rtl="0">
                <a:lnSpc>
                  <a:spcPct val="90000"/>
                </a:lnSpc>
                <a:spcBef>
                  <a:spcPts val="290"/>
                </a:spcBef>
                <a:spcAft>
                  <a:spcPts val="0"/>
                </a:spcAft>
                <a:buClr>
                  <a:srgbClr val="000000"/>
                </a:buClr>
                <a:buSzPts val="1563"/>
                <a:buFont typeface="Arial"/>
                <a:buChar char="•"/>
              </a:pPr>
              <a:r>
                <a:rPr lang="en-US" sz="1563" b="0" i="1" u="none" strike="noStrike" cap="none">
                  <a:solidFill>
                    <a:srgbClr val="000000"/>
                  </a:solidFill>
                  <a:latin typeface="Arial"/>
                  <a:ea typeface="Arial"/>
                  <a:cs typeface="Arial"/>
                  <a:sym typeface="Arial"/>
                </a:rPr>
                <a:t>Các giá trị khấu hao được sử dụng để giảm giá trị của khoản đầu tư</a:t>
              </a:r>
              <a:endParaRPr sz="1563" b="0" i="1" u="none" strike="noStrike" cap="none">
                <a:solidFill>
                  <a:srgbClr val="000000"/>
                </a:solidFill>
                <a:latin typeface="Arial"/>
                <a:ea typeface="Arial"/>
                <a:cs typeface="Arial"/>
                <a:sym typeface="Arial"/>
              </a:endParaRPr>
            </a:p>
            <a:p>
              <a:pPr marL="127637" marR="0" lvl="1" indent="-127637" algn="l" rtl="0">
                <a:lnSpc>
                  <a:spcPct val="90000"/>
                </a:lnSpc>
                <a:spcBef>
                  <a:spcPts val="290"/>
                </a:spcBef>
                <a:spcAft>
                  <a:spcPts val="0"/>
                </a:spcAft>
                <a:buClr>
                  <a:srgbClr val="000000"/>
                </a:buClr>
                <a:buSzPts val="1563"/>
                <a:buFont typeface="Arial"/>
                <a:buChar char="•"/>
              </a:pPr>
              <a:r>
                <a:rPr lang="en-US" sz="1563" b="0" i="1" u="none" strike="noStrike" cap="none">
                  <a:solidFill>
                    <a:srgbClr val="000000"/>
                  </a:solidFill>
                  <a:latin typeface="Arial"/>
                  <a:ea typeface="Arial"/>
                  <a:cs typeface="Arial"/>
                  <a:sym typeface="Arial"/>
                </a:rPr>
                <a:t>Giá trị kế toán và vòng đời trông đợi hay hữu dụng</a:t>
              </a:r>
              <a:endParaRPr sz="1563" b="0" i="1" u="none" strike="noStrike" cap="none">
                <a:solidFill>
                  <a:srgbClr val="000000"/>
                </a:solidFill>
                <a:latin typeface="Arial"/>
                <a:ea typeface="Arial"/>
                <a:cs typeface="Arial"/>
                <a:sym typeface="Arial"/>
              </a:endParaRPr>
            </a:p>
          </p:txBody>
        </p:sp>
        <p:sp>
          <p:nvSpPr>
            <p:cNvPr id="133" name="Google Shape;133;p7"/>
            <p:cNvSpPr/>
            <p:nvPr/>
          </p:nvSpPr>
          <p:spPr>
            <a:xfrm>
              <a:off x="0" y="2911734"/>
              <a:ext cx="9434501" cy="397800"/>
            </a:xfrm>
            <a:prstGeom prst="roundRect">
              <a:avLst>
                <a:gd name="adj" fmla="val 16667"/>
              </a:avLst>
            </a:prstGeom>
            <a:solidFill>
              <a:schemeClr val="accent5"/>
            </a:solidFill>
            <a:ln w="28350" cap="flat" cmpd="sng">
              <a:solidFill>
                <a:schemeClr val="lt1"/>
              </a:solidFill>
              <a:prstDash val="solid"/>
              <a:round/>
              <a:headEnd type="none" w="sm" len="sm"/>
              <a:tailEnd type="none" w="sm" len="sm"/>
            </a:ln>
          </p:spPr>
          <p:txBody>
            <a:bodyPr spcFirstLastPara="1" wrap="square" lIns="102100" tIns="102100" rIns="102100" bIns="102100" anchor="ctr" anchorCtr="0">
              <a:noAutofit/>
            </a:bodyPr>
            <a:lstStyle/>
            <a:p>
              <a:pPr marL="0" marR="0" lvl="0" indent="0" algn="l" rtl="0">
                <a:lnSpc>
                  <a:spcPct val="100000"/>
                </a:lnSpc>
                <a:spcBef>
                  <a:spcPts val="0"/>
                </a:spcBef>
                <a:spcAft>
                  <a:spcPts val="0"/>
                </a:spcAft>
                <a:buClr>
                  <a:schemeClr val="dk1"/>
                </a:buClr>
                <a:buSzPts val="2010"/>
                <a:buFont typeface="Calibri"/>
                <a:buNone/>
              </a:pPr>
              <a:endParaRPr sz="2121" b="0" i="0" u="none" strike="noStrike" cap="none">
                <a:solidFill>
                  <a:schemeClr val="dk1"/>
                </a:solidFill>
                <a:latin typeface="Calibri"/>
                <a:ea typeface="Calibri"/>
                <a:cs typeface="Calibri"/>
                <a:sym typeface="Calibri"/>
              </a:endParaRPr>
            </a:p>
          </p:txBody>
        </p:sp>
        <p:sp>
          <p:nvSpPr>
            <p:cNvPr id="134" name="Google Shape;134;p7"/>
            <p:cNvSpPr txBox="1"/>
            <p:nvPr/>
          </p:nvSpPr>
          <p:spPr>
            <a:xfrm>
              <a:off x="19419" y="2931153"/>
              <a:ext cx="9395663" cy="358962"/>
            </a:xfrm>
            <a:prstGeom prst="rect">
              <a:avLst/>
            </a:prstGeom>
            <a:noFill/>
            <a:ln>
              <a:noFill/>
            </a:ln>
          </p:spPr>
          <p:txBody>
            <a:bodyPr spcFirstLastPara="1" wrap="square" lIns="72325" tIns="72325" rIns="72325" bIns="72325" anchor="ctr" anchorCtr="0">
              <a:noAutofit/>
            </a:bodyPr>
            <a:lstStyle/>
            <a:p>
              <a:pPr marL="0" marR="0" lvl="0" indent="0" algn="l" rtl="0">
                <a:lnSpc>
                  <a:spcPct val="90000"/>
                </a:lnSpc>
                <a:spcBef>
                  <a:spcPts val="0"/>
                </a:spcBef>
                <a:spcAft>
                  <a:spcPts val="0"/>
                </a:spcAft>
                <a:buClr>
                  <a:srgbClr val="000000"/>
                </a:buClr>
                <a:buSzPts val="1898"/>
                <a:buFont typeface="Arial"/>
                <a:buNone/>
              </a:pPr>
              <a:r>
                <a:rPr lang="en-US" sz="2010" b="1" i="0" u="none" strike="noStrike" cap="none">
                  <a:solidFill>
                    <a:schemeClr val="lt1"/>
                  </a:solidFill>
                  <a:latin typeface="Arial"/>
                  <a:ea typeface="Arial"/>
                  <a:cs typeface="Arial"/>
                  <a:sym typeface="Arial"/>
                </a:rPr>
                <a:t>Lạm phát</a:t>
              </a:r>
              <a:endParaRPr sz="2121" b="0" i="0" u="none" strike="noStrike" cap="none">
                <a:solidFill>
                  <a:schemeClr val="dk1"/>
                </a:solidFill>
                <a:latin typeface="Calibri"/>
                <a:ea typeface="Calibri"/>
                <a:cs typeface="Calibri"/>
                <a:sym typeface="Calibri"/>
              </a:endParaRPr>
            </a:p>
          </p:txBody>
        </p:sp>
        <p:sp>
          <p:nvSpPr>
            <p:cNvPr id="135" name="Google Shape;135;p7"/>
            <p:cNvSpPr/>
            <p:nvPr/>
          </p:nvSpPr>
          <p:spPr>
            <a:xfrm>
              <a:off x="0" y="3309534"/>
              <a:ext cx="9434501" cy="431077"/>
            </a:xfrm>
            <a:prstGeom prst="rect">
              <a:avLst/>
            </a:prstGeom>
            <a:noFill/>
            <a:ln>
              <a:noFill/>
            </a:ln>
          </p:spPr>
          <p:txBody>
            <a:bodyPr spcFirstLastPara="1" wrap="square" lIns="102100" tIns="102100" rIns="102100" bIns="102100" anchor="ctr" anchorCtr="0">
              <a:noAutofit/>
            </a:bodyPr>
            <a:lstStyle/>
            <a:p>
              <a:pPr marL="0" marR="0" lvl="0" indent="0" algn="l" rtl="0">
                <a:lnSpc>
                  <a:spcPct val="100000"/>
                </a:lnSpc>
                <a:spcBef>
                  <a:spcPts val="0"/>
                </a:spcBef>
                <a:spcAft>
                  <a:spcPts val="0"/>
                </a:spcAft>
                <a:buClr>
                  <a:schemeClr val="dk1"/>
                </a:buClr>
                <a:buSzPts val="2010"/>
                <a:buFont typeface="Calibri"/>
                <a:buNone/>
              </a:pPr>
              <a:endParaRPr sz="2121" b="0" i="0" u="none" strike="noStrike" cap="none">
                <a:solidFill>
                  <a:schemeClr val="dk1"/>
                </a:solidFill>
                <a:latin typeface="Calibri"/>
                <a:ea typeface="Calibri"/>
                <a:cs typeface="Calibri"/>
                <a:sym typeface="Calibri"/>
              </a:endParaRPr>
            </a:p>
          </p:txBody>
        </p:sp>
        <p:sp>
          <p:nvSpPr>
            <p:cNvPr id="136" name="Google Shape;136;p7"/>
            <p:cNvSpPr txBox="1"/>
            <p:nvPr/>
          </p:nvSpPr>
          <p:spPr>
            <a:xfrm>
              <a:off x="0" y="3309534"/>
              <a:ext cx="9434501" cy="431077"/>
            </a:xfrm>
            <a:prstGeom prst="rect">
              <a:avLst/>
            </a:prstGeom>
            <a:noFill/>
            <a:ln>
              <a:noFill/>
            </a:ln>
          </p:spPr>
          <p:txBody>
            <a:bodyPr spcFirstLastPara="1" wrap="square" lIns="334475" tIns="24100" rIns="135025" bIns="24100" anchor="t" anchorCtr="0">
              <a:noAutofit/>
            </a:bodyPr>
            <a:lstStyle/>
            <a:p>
              <a:pPr marL="127637" marR="0" lvl="1" indent="-127637" algn="l" rtl="0">
                <a:lnSpc>
                  <a:spcPct val="90000"/>
                </a:lnSpc>
                <a:spcBef>
                  <a:spcPts val="0"/>
                </a:spcBef>
                <a:spcAft>
                  <a:spcPts val="0"/>
                </a:spcAft>
                <a:buClr>
                  <a:srgbClr val="000000"/>
                </a:buClr>
                <a:buSzPts val="1563"/>
                <a:buFont typeface="Arial"/>
                <a:buChar char="•"/>
              </a:pPr>
              <a:r>
                <a:rPr lang="en-US" sz="1563" b="0" i="1" u="none" strike="noStrike" cap="none">
                  <a:solidFill>
                    <a:srgbClr val="000000"/>
                  </a:solidFill>
                  <a:latin typeface="Arial"/>
                  <a:ea typeface="Arial"/>
                  <a:cs typeface="Arial"/>
                  <a:sym typeface="Arial"/>
                </a:rPr>
                <a:t>Đo lường mức độ giảm sức mua của tiền</a:t>
              </a:r>
              <a:endParaRPr sz="1563" b="0" i="1" u="none" strike="noStrike" cap="none">
                <a:solidFill>
                  <a:srgbClr val="000000"/>
                </a:solidFill>
                <a:latin typeface="Arial"/>
                <a:ea typeface="Arial"/>
                <a:cs typeface="Arial"/>
                <a:sym typeface="Arial"/>
              </a:endParaRPr>
            </a:p>
            <a:p>
              <a:pPr marL="127637" marR="0" lvl="1" indent="-127637" algn="l" rtl="0">
                <a:lnSpc>
                  <a:spcPct val="90000"/>
                </a:lnSpc>
                <a:spcBef>
                  <a:spcPts val="290"/>
                </a:spcBef>
                <a:spcAft>
                  <a:spcPts val="0"/>
                </a:spcAft>
                <a:buClr>
                  <a:schemeClr val="dk1"/>
                </a:buClr>
                <a:buSzPts val="1563"/>
                <a:buFont typeface="Arial"/>
                <a:buChar char="•"/>
              </a:pPr>
              <a:r>
                <a:rPr lang="en-US" sz="1563" b="0" i="1" u="none" strike="noStrike" cap="none">
                  <a:solidFill>
                    <a:schemeClr val="dk1"/>
                  </a:solidFill>
                  <a:latin typeface="Arial"/>
                  <a:ea typeface="Arial"/>
                  <a:cs typeface="Arial"/>
                  <a:sym typeface="Arial"/>
                </a:rPr>
                <a:t>Thường được biểu thị dưới dạng tỷ lệ phần trăm hàng năm của mức tăng chi phí theo thời gian.</a:t>
              </a:r>
              <a:endParaRPr sz="1563" b="0" i="1" u="none" strike="noStrike" cap="none">
                <a:solidFill>
                  <a:schemeClr val="dk1"/>
                </a:solidFill>
                <a:latin typeface="Arial"/>
                <a:ea typeface="Arial"/>
                <a:cs typeface="Arial"/>
                <a:sym typeface="Arial"/>
              </a:endParaRPr>
            </a:p>
          </p:txBody>
        </p:sp>
        <p:sp>
          <p:nvSpPr>
            <p:cNvPr id="137" name="Google Shape;137;p7"/>
            <p:cNvSpPr txBox="1"/>
            <p:nvPr/>
          </p:nvSpPr>
          <p:spPr>
            <a:xfrm>
              <a:off x="38838" y="3747526"/>
              <a:ext cx="9395663" cy="358962"/>
            </a:xfrm>
            <a:prstGeom prst="rect">
              <a:avLst/>
            </a:prstGeom>
            <a:solidFill>
              <a:srgbClr val="1F3864"/>
            </a:solidFill>
            <a:ln>
              <a:noFill/>
            </a:ln>
          </p:spPr>
          <p:txBody>
            <a:bodyPr spcFirstLastPara="1" wrap="square" lIns="72325" tIns="72325" rIns="72325" bIns="72325" anchor="ctr" anchorCtr="0">
              <a:noAutofit/>
            </a:bodyPr>
            <a:lstStyle/>
            <a:p>
              <a:pPr marL="0" marR="0" lvl="0" indent="0" algn="l" rtl="0">
                <a:lnSpc>
                  <a:spcPct val="90000"/>
                </a:lnSpc>
                <a:spcBef>
                  <a:spcPts val="0"/>
                </a:spcBef>
                <a:spcAft>
                  <a:spcPts val="0"/>
                </a:spcAft>
                <a:buClr>
                  <a:srgbClr val="000000"/>
                </a:buClr>
                <a:buSzPts val="1898"/>
                <a:buFont typeface="Arial"/>
                <a:buNone/>
              </a:pPr>
              <a:r>
                <a:rPr lang="en-US" sz="2010" b="1" i="0" u="none" strike="noStrike" cap="none">
                  <a:solidFill>
                    <a:schemeClr val="lt1"/>
                  </a:solidFill>
                  <a:latin typeface="Arial"/>
                  <a:ea typeface="Arial"/>
                  <a:cs typeface="Arial"/>
                  <a:sym typeface="Arial"/>
                </a:rPr>
                <a:t>Giá trị còn lại</a:t>
              </a:r>
              <a:endParaRPr sz="2010" b="1" i="0" u="none" strike="noStrike" cap="none">
                <a:solidFill>
                  <a:schemeClr val="lt1"/>
                </a:solidFill>
                <a:latin typeface="Arial"/>
                <a:ea typeface="Arial"/>
                <a:cs typeface="Arial"/>
                <a:sym typeface="Arial"/>
              </a:endParaRPr>
            </a:p>
          </p:txBody>
        </p:sp>
        <p:sp>
          <p:nvSpPr>
            <p:cNvPr id="138" name="Google Shape;138;p7"/>
            <p:cNvSpPr/>
            <p:nvPr/>
          </p:nvSpPr>
          <p:spPr>
            <a:xfrm>
              <a:off x="0" y="4138411"/>
              <a:ext cx="9434501" cy="281520"/>
            </a:xfrm>
            <a:prstGeom prst="rect">
              <a:avLst/>
            </a:prstGeom>
            <a:noFill/>
            <a:ln>
              <a:noFill/>
            </a:ln>
          </p:spPr>
          <p:txBody>
            <a:bodyPr spcFirstLastPara="1" wrap="square" lIns="102100" tIns="102100" rIns="102100" bIns="102100" anchor="ctr" anchorCtr="0">
              <a:noAutofit/>
            </a:bodyPr>
            <a:lstStyle/>
            <a:p>
              <a:pPr marL="0" marR="0" lvl="0" indent="0" algn="l" rtl="0">
                <a:lnSpc>
                  <a:spcPct val="100000"/>
                </a:lnSpc>
                <a:spcBef>
                  <a:spcPts val="0"/>
                </a:spcBef>
                <a:spcAft>
                  <a:spcPts val="0"/>
                </a:spcAft>
                <a:buClr>
                  <a:schemeClr val="dk1"/>
                </a:buClr>
                <a:buSzPts val="2010"/>
                <a:buFont typeface="Calibri"/>
                <a:buNone/>
              </a:pPr>
              <a:endParaRPr sz="2121" b="0" i="0" u="none" strike="noStrike" cap="none">
                <a:solidFill>
                  <a:schemeClr val="dk1"/>
                </a:solidFill>
                <a:latin typeface="Calibri"/>
                <a:ea typeface="Calibri"/>
                <a:cs typeface="Calibri"/>
                <a:sym typeface="Calibri"/>
              </a:endParaRPr>
            </a:p>
          </p:txBody>
        </p:sp>
        <p:sp>
          <p:nvSpPr>
            <p:cNvPr id="139" name="Google Shape;139;p7"/>
            <p:cNvSpPr txBox="1"/>
            <p:nvPr/>
          </p:nvSpPr>
          <p:spPr>
            <a:xfrm>
              <a:off x="0" y="4138411"/>
              <a:ext cx="9434501" cy="281520"/>
            </a:xfrm>
            <a:prstGeom prst="rect">
              <a:avLst/>
            </a:prstGeom>
            <a:solidFill>
              <a:schemeClr val="lt1"/>
            </a:solidFill>
            <a:ln>
              <a:noFill/>
            </a:ln>
          </p:spPr>
          <p:txBody>
            <a:bodyPr spcFirstLastPara="1" wrap="square" lIns="334475" tIns="24100" rIns="135025" bIns="24100" anchor="t" anchorCtr="0">
              <a:noAutofit/>
            </a:bodyPr>
            <a:lstStyle/>
            <a:p>
              <a:pPr marL="127637" marR="0" lvl="1" indent="-127637" algn="l" rtl="0">
                <a:lnSpc>
                  <a:spcPct val="90000"/>
                </a:lnSpc>
                <a:spcBef>
                  <a:spcPts val="0"/>
                </a:spcBef>
                <a:spcAft>
                  <a:spcPts val="0"/>
                </a:spcAft>
                <a:buClr>
                  <a:schemeClr val="dk1"/>
                </a:buClr>
                <a:buSzPts val="1563"/>
                <a:buFont typeface="Arial"/>
                <a:buChar char="•"/>
              </a:pPr>
              <a:r>
                <a:rPr lang="en-US" sz="1563" b="0" i="1" u="none" strike="noStrike" cap="none">
                  <a:solidFill>
                    <a:schemeClr val="dk1"/>
                  </a:solidFill>
                  <a:latin typeface="Arial"/>
                  <a:ea typeface="Arial"/>
                  <a:cs typeface="Arial"/>
                  <a:sym typeface="Arial"/>
                </a:rPr>
                <a:t>Giá trị ước tính có thể thu hồi từ một tài sản tại thời điểm thay thế hoặc khi kết thúc thời gian sử dụng hữu ích của nó</a:t>
              </a:r>
              <a:endParaRPr sz="1563" b="0" i="1" u="none" strike="noStrike" cap="none">
                <a:solidFill>
                  <a:schemeClr val="dk1"/>
                </a:solidFill>
                <a:latin typeface="Arial"/>
                <a:ea typeface="Arial"/>
                <a:cs typeface="Arial"/>
                <a:sym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8"/>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CHỈ TIÊU ĐÁNH GIÁ HIỆU QUẢ TÀI CHÍNH DỰ ÁN</a:t>
            </a:r>
            <a:endParaRPr sz="3000" b="1" i="0" u="none" strike="noStrike" cap="none">
              <a:solidFill>
                <a:schemeClr val="lt1"/>
              </a:solidFill>
              <a:latin typeface="Arial"/>
              <a:ea typeface="Arial"/>
              <a:cs typeface="Arial"/>
              <a:sym typeface="Arial"/>
            </a:endParaRPr>
          </a:p>
        </p:txBody>
      </p:sp>
      <p:sp>
        <p:nvSpPr>
          <p:cNvPr id="145" name="Google Shape;145;p8"/>
          <p:cNvSpPr txBox="1"/>
          <p:nvPr/>
        </p:nvSpPr>
        <p:spPr>
          <a:xfrm>
            <a:off x="1236161" y="1753150"/>
            <a:ext cx="9719590" cy="273835"/>
          </a:xfrm>
          <a:prstGeom prst="rect">
            <a:avLst/>
          </a:prstGeom>
          <a:solidFill>
            <a:srgbClr val="1F3864"/>
          </a:solid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600" b="1" i="0" u="none" strike="noStrike" cap="none">
                <a:solidFill>
                  <a:schemeClr val="lt1"/>
                </a:solidFill>
                <a:latin typeface="Arial"/>
                <a:ea typeface="Arial"/>
                <a:cs typeface="Arial"/>
                <a:sym typeface="Arial"/>
              </a:rPr>
              <a:t>Lợi ích – Dòng tiền thu về</a:t>
            </a:r>
            <a:endParaRPr sz="1600" b="1" i="0" u="none" strike="noStrike" cap="none">
              <a:solidFill>
                <a:schemeClr val="lt1"/>
              </a:solidFill>
              <a:latin typeface="Arial"/>
              <a:ea typeface="Arial"/>
              <a:cs typeface="Arial"/>
              <a:sym typeface="Arial"/>
            </a:endParaRPr>
          </a:p>
        </p:txBody>
      </p:sp>
      <p:sp>
        <p:nvSpPr>
          <p:cNvPr id="146" name="Google Shape;146;p8"/>
          <p:cNvSpPr/>
          <p:nvPr/>
        </p:nvSpPr>
        <p:spPr>
          <a:xfrm>
            <a:off x="1210950" y="2284678"/>
            <a:ext cx="9770012" cy="146689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900" b="0" i="0" u="none" strike="noStrike" cap="none">
              <a:solidFill>
                <a:schemeClr val="dk1"/>
              </a:solidFill>
              <a:latin typeface="Calibri"/>
              <a:ea typeface="Calibri"/>
              <a:cs typeface="Calibri"/>
              <a:sym typeface="Calibri"/>
            </a:endParaRPr>
          </a:p>
        </p:txBody>
      </p:sp>
      <p:sp>
        <p:nvSpPr>
          <p:cNvPr id="147" name="Google Shape;147;p8"/>
          <p:cNvSpPr txBox="1"/>
          <p:nvPr/>
        </p:nvSpPr>
        <p:spPr>
          <a:xfrm>
            <a:off x="949700" y="2069224"/>
            <a:ext cx="9770100" cy="1604400"/>
          </a:xfrm>
          <a:prstGeom prst="rect">
            <a:avLst/>
          </a:prstGeom>
          <a:noFill/>
          <a:ln>
            <a:noFill/>
          </a:ln>
        </p:spPr>
        <p:txBody>
          <a:bodyPr spcFirstLastPara="1" wrap="square" lIns="310175" tIns="17775" rIns="99550" bIns="17775" anchor="t" anchorCtr="0">
            <a:noAutofit/>
          </a:bodyPr>
          <a:lstStyle/>
          <a:p>
            <a:pPr marL="0" marR="0" lvl="1" indent="0" algn="l" rtl="0">
              <a:lnSpc>
                <a:spcPct val="9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Các lợi ích, dòng tiền thu về từ dự án hiệu quả năng lượng có thể bao gồm:</a:t>
            </a:r>
            <a:endParaRPr sz="1400" b="0" i="0" u="none" strike="noStrike" cap="none">
              <a:solidFill>
                <a:srgbClr val="000000"/>
              </a:solidFill>
              <a:latin typeface="Arial"/>
              <a:ea typeface="Arial"/>
              <a:cs typeface="Arial"/>
              <a:sym typeface="Arial"/>
            </a:endParaRPr>
          </a:p>
          <a:p>
            <a:pPr marL="228600" marR="0" lvl="2" indent="-127000" algn="l" rtl="0">
              <a:lnSpc>
                <a:spcPct val="90000"/>
              </a:lnSpc>
              <a:spcBef>
                <a:spcPts val="280"/>
              </a:spcBef>
              <a:spcAft>
                <a:spcPts val="0"/>
              </a:spcAft>
              <a:buClr>
                <a:srgbClr val="000000"/>
              </a:buClr>
              <a:buSzPts val="1600"/>
              <a:buFont typeface="Arial"/>
              <a:buChar char="•"/>
            </a:pPr>
            <a:r>
              <a:rPr lang="en-US" sz="1400" b="0" i="1" u="none" strike="noStrike" cap="none">
                <a:solidFill>
                  <a:srgbClr val="000000"/>
                </a:solidFill>
                <a:latin typeface="Arial"/>
                <a:ea typeface="Arial"/>
                <a:cs typeface="Arial"/>
                <a:sym typeface="Arial"/>
              </a:rPr>
              <a:t>Năng lượng tiết kiệm;</a:t>
            </a:r>
            <a:endParaRPr sz="1400" b="0" i="0" u="none" strike="noStrike" cap="none">
              <a:solidFill>
                <a:schemeClr val="dk1"/>
              </a:solidFill>
              <a:latin typeface="Calibri"/>
              <a:ea typeface="Calibri"/>
              <a:cs typeface="Calibri"/>
              <a:sym typeface="Calibri"/>
            </a:endParaRPr>
          </a:p>
          <a:p>
            <a:pPr marL="228600" marR="0" lvl="2" indent="-127000" algn="l" rtl="0">
              <a:lnSpc>
                <a:spcPct val="90000"/>
              </a:lnSpc>
              <a:spcBef>
                <a:spcPts val="280"/>
              </a:spcBef>
              <a:spcAft>
                <a:spcPts val="0"/>
              </a:spcAft>
              <a:buClr>
                <a:srgbClr val="000000"/>
              </a:buClr>
              <a:buSzPts val="1600"/>
              <a:buFont typeface="Arial"/>
              <a:buChar char="•"/>
            </a:pPr>
            <a:r>
              <a:rPr lang="en-US" sz="1400" b="0" i="1" u="none" strike="noStrike" cap="none">
                <a:solidFill>
                  <a:srgbClr val="000000"/>
                </a:solidFill>
                <a:latin typeface="Arial"/>
                <a:ea typeface="Arial"/>
                <a:cs typeface="Arial"/>
                <a:sym typeface="Arial"/>
              </a:rPr>
              <a:t>Thu nhập từ bán năng lượng;</a:t>
            </a:r>
            <a:endParaRPr sz="1400" b="0" i="1" u="none" strike="noStrike" cap="none">
              <a:solidFill>
                <a:srgbClr val="000000"/>
              </a:solidFill>
              <a:latin typeface="Arial"/>
              <a:ea typeface="Arial"/>
              <a:cs typeface="Arial"/>
              <a:sym typeface="Arial"/>
            </a:endParaRPr>
          </a:p>
          <a:p>
            <a:pPr marL="228600" marR="0" lvl="2" indent="-127000" algn="l" rtl="0">
              <a:lnSpc>
                <a:spcPct val="90000"/>
              </a:lnSpc>
              <a:spcBef>
                <a:spcPts val="280"/>
              </a:spcBef>
              <a:spcAft>
                <a:spcPts val="0"/>
              </a:spcAft>
              <a:buClr>
                <a:srgbClr val="000000"/>
              </a:buClr>
              <a:buSzPts val="1600"/>
              <a:buFont typeface="Arial"/>
              <a:buChar char="•"/>
            </a:pPr>
            <a:r>
              <a:rPr lang="en-US" sz="1400" b="0" i="1" u="none" strike="noStrike" cap="none">
                <a:solidFill>
                  <a:srgbClr val="000000"/>
                </a:solidFill>
                <a:latin typeface="Arial"/>
                <a:ea typeface="Arial"/>
                <a:cs typeface="Arial"/>
                <a:sym typeface="Arial"/>
              </a:rPr>
              <a:t>Giảm chi phí bảo dưỡng;</a:t>
            </a:r>
            <a:endParaRPr sz="1400" b="0" i="0" u="none" strike="noStrike" cap="none">
              <a:solidFill>
                <a:schemeClr val="dk1"/>
              </a:solidFill>
              <a:latin typeface="Calibri"/>
              <a:ea typeface="Calibri"/>
              <a:cs typeface="Calibri"/>
              <a:sym typeface="Calibri"/>
            </a:endParaRPr>
          </a:p>
          <a:p>
            <a:pPr marL="228600" marR="0" lvl="2" indent="-127000" algn="l" rtl="0">
              <a:lnSpc>
                <a:spcPct val="90000"/>
              </a:lnSpc>
              <a:spcBef>
                <a:spcPts val="280"/>
              </a:spcBef>
              <a:spcAft>
                <a:spcPts val="0"/>
              </a:spcAft>
              <a:buClr>
                <a:srgbClr val="000000"/>
              </a:buClr>
              <a:buSzPts val="1600"/>
              <a:buFont typeface="Arial"/>
              <a:buChar char="•"/>
            </a:pPr>
            <a:r>
              <a:rPr lang="en-US" sz="1400" b="0" i="1" u="none" strike="noStrike" cap="none">
                <a:solidFill>
                  <a:srgbClr val="000000"/>
                </a:solidFill>
                <a:latin typeface="Arial"/>
                <a:ea typeface="Arial"/>
                <a:cs typeface="Arial"/>
                <a:sym typeface="Arial"/>
              </a:rPr>
              <a:t>Thu nhập từ nâng cao chất lượng;</a:t>
            </a:r>
            <a:endParaRPr sz="1400" b="0" i="1" u="none" strike="noStrike" cap="none">
              <a:solidFill>
                <a:srgbClr val="000000"/>
              </a:solidFill>
              <a:latin typeface="Arial"/>
              <a:ea typeface="Arial"/>
              <a:cs typeface="Arial"/>
              <a:sym typeface="Arial"/>
            </a:endParaRPr>
          </a:p>
          <a:p>
            <a:pPr marL="228600" marR="0" lvl="2" indent="-127000" algn="l" rtl="0">
              <a:lnSpc>
                <a:spcPct val="90000"/>
              </a:lnSpc>
              <a:spcBef>
                <a:spcPts val="280"/>
              </a:spcBef>
              <a:spcAft>
                <a:spcPts val="0"/>
              </a:spcAft>
              <a:buClr>
                <a:srgbClr val="000000"/>
              </a:buClr>
              <a:buSzPts val="1600"/>
              <a:buFont typeface="Arial"/>
              <a:buChar char="•"/>
            </a:pPr>
            <a:r>
              <a:rPr lang="en-US" sz="1400" b="0" i="1" u="none" strike="noStrike" cap="none">
                <a:solidFill>
                  <a:srgbClr val="000000"/>
                </a:solidFill>
                <a:latin typeface="Arial"/>
                <a:ea typeface="Arial"/>
                <a:cs typeface="Arial"/>
                <a:sym typeface="Arial"/>
              </a:rPr>
              <a:t>Thu nhập từ tăng năng suất.</a:t>
            </a:r>
            <a:endParaRPr sz="1400" b="0" i="1" u="none" strike="noStrike" cap="none">
              <a:solidFill>
                <a:srgbClr val="000000"/>
              </a:solidFill>
              <a:latin typeface="Arial"/>
              <a:ea typeface="Arial"/>
              <a:cs typeface="Arial"/>
              <a:sym typeface="Arial"/>
            </a:endParaRPr>
          </a:p>
        </p:txBody>
      </p:sp>
      <p:sp>
        <p:nvSpPr>
          <p:cNvPr id="148" name="Google Shape;148;p8"/>
          <p:cNvSpPr txBox="1"/>
          <p:nvPr/>
        </p:nvSpPr>
        <p:spPr>
          <a:xfrm>
            <a:off x="1210950" y="3577611"/>
            <a:ext cx="9722700" cy="304800"/>
          </a:xfrm>
          <a:prstGeom prst="rect">
            <a:avLst/>
          </a:prstGeom>
          <a:solidFill>
            <a:srgbClr val="2F5496"/>
          </a:solid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600" b="1" i="0" u="none" strike="noStrike" cap="none">
                <a:solidFill>
                  <a:schemeClr val="lt1"/>
                </a:solidFill>
                <a:latin typeface="Arial"/>
                <a:ea typeface="Arial"/>
                <a:cs typeface="Arial"/>
                <a:sym typeface="Arial"/>
              </a:rPr>
              <a:t>Chi phí đầu tư (Dòng tiền chi)</a:t>
            </a:r>
            <a:endParaRPr sz="1600" b="1" i="0" u="none" strike="noStrike" cap="none">
              <a:solidFill>
                <a:schemeClr val="lt1"/>
              </a:solidFill>
              <a:latin typeface="Arial"/>
              <a:ea typeface="Arial"/>
              <a:cs typeface="Arial"/>
              <a:sym typeface="Arial"/>
            </a:endParaRPr>
          </a:p>
        </p:txBody>
      </p:sp>
      <p:sp>
        <p:nvSpPr>
          <p:cNvPr id="149" name="Google Shape;149;p8"/>
          <p:cNvSpPr/>
          <p:nvPr/>
        </p:nvSpPr>
        <p:spPr>
          <a:xfrm>
            <a:off x="1210950" y="4271557"/>
            <a:ext cx="9770012" cy="85346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900" b="0" i="0" u="none" strike="noStrike" cap="none">
              <a:solidFill>
                <a:schemeClr val="dk1"/>
              </a:solidFill>
              <a:latin typeface="Calibri"/>
              <a:ea typeface="Calibri"/>
              <a:cs typeface="Calibri"/>
              <a:sym typeface="Calibri"/>
            </a:endParaRPr>
          </a:p>
        </p:txBody>
      </p:sp>
      <p:sp>
        <p:nvSpPr>
          <p:cNvPr id="150" name="Google Shape;150;p8"/>
          <p:cNvSpPr txBox="1"/>
          <p:nvPr/>
        </p:nvSpPr>
        <p:spPr>
          <a:xfrm>
            <a:off x="1052337" y="3882367"/>
            <a:ext cx="9770100" cy="1020300"/>
          </a:xfrm>
          <a:prstGeom prst="rect">
            <a:avLst/>
          </a:prstGeom>
          <a:noFill/>
          <a:ln>
            <a:noFill/>
          </a:ln>
        </p:spPr>
        <p:txBody>
          <a:bodyPr spcFirstLastPara="1" wrap="square" lIns="310175" tIns="17775" rIns="99550" bIns="17775" anchor="ctr" anchorCtr="0">
            <a:noAutofit/>
          </a:bodyPr>
          <a:lstStyle/>
          <a:p>
            <a:pPr marL="114300" marR="0" lvl="1" indent="-114300" algn="l" rtl="0">
              <a:lnSpc>
                <a:spcPct val="90000"/>
              </a:lnSpc>
              <a:spcBef>
                <a:spcPts val="0"/>
              </a:spcBef>
              <a:spcAft>
                <a:spcPts val="0"/>
              </a:spcAft>
              <a:buClr>
                <a:srgbClr val="000000"/>
              </a:buClr>
              <a:buSzPts val="1600"/>
              <a:buFont typeface="Arial"/>
              <a:buChar char="•"/>
            </a:pPr>
            <a:r>
              <a:rPr lang="en-US" sz="1400" b="0" i="0" u="none" strike="noStrike" cap="none">
                <a:solidFill>
                  <a:srgbClr val="000000"/>
                </a:solidFill>
                <a:latin typeface="Arial"/>
                <a:ea typeface="Arial"/>
                <a:cs typeface="Arial"/>
                <a:sym typeface="Arial"/>
              </a:rPr>
              <a:t>Chi phí mua sắm thiết bị;</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0"/>
              </a:spcBef>
              <a:spcAft>
                <a:spcPts val="0"/>
              </a:spcAft>
              <a:buClr>
                <a:srgbClr val="000000"/>
              </a:buClr>
              <a:buSzPts val="1600"/>
              <a:buFont typeface="Arial"/>
              <a:buChar char="•"/>
            </a:pPr>
            <a:r>
              <a:rPr lang="en-US" sz="1400" b="0" i="0" u="none" strike="noStrike" cap="none">
                <a:solidFill>
                  <a:srgbClr val="000000"/>
                </a:solidFill>
                <a:latin typeface="Arial"/>
                <a:ea typeface="Arial"/>
                <a:cs typeface="Arial"/>
                <a:sym typeface="Arial"/>
              </a:rPr>
              <a:t>Chi </a:t>
            </a:r>
            <a:r>
              <a:rPr lang="en-US"/>
              <a:t>phí</a:t>
            </a:r>
            <a:r>
              <a:rPr lang="en-US" sz="1400" b="0" i="0" u="none" strike="noStrike" cap="none">
                <a:solidFill>
                  <a:srgbClr val="000000"/>
                </a:solidFill>
                <a:latin typeface="Arial"/>
                <a:ea typeface="Arial"/>
                <a:cs typeface="Arial"/>
                <a:sym typeface="Arial"/>
              </a:rPr>
              <a:t> lắp đặt và xây dựng;</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0"/>
              </a:spcBef>
              <a:spcAft>
                <a:spcPts val="0"/>
              </a:spcAft>
              <a:buClr>
                <a:srgbClr val="000000"/>
              </a:buClr>
              <a:buSzPts val="1600"/>
              <a:buFont typeface="Arial"/>
              <a:buChar char="•"/>
            </a:pPr>
            <a:r>
              <a:rPr lang="en-US" sz="1400" b="0" i="0" u="none" strike="noStrike" cap="none">
                <a:solidFill>
                  <a:srgbClr val="000000"/>
                </a:solidFill>
                <a:latin typeface="Arial"/>
                <a:ea typeface="Arial"/>
                <a:cs typeface="Arial"/>
                <a:sym typeface="Arial"/>
              </a:rPr>
              <a:t>Chi phí thiết kế &amp; tư vấn;</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0"/>
              </a:spcBef>
              <a:spcAft>
                <a:spcPts val="0"/>
              </a:spcAft>
              <a:buClr>
                <a:srgbClr val="000000"/>
              </a:buClr>
              <a:buSzPts val="1600"/>
              <a:buFont typeface="Arial"/>
              <a:buChar char="•"/>
            </a:pPr>
            <a:r>
              <a:rPr lang="en-US" sz="1400" b="0" i="0" u="none" strike="noStrike" cap="none">
                <a:solidFill>
                  <a:srgbClr val="000000"/>
                </a:solidFill>
                <a:latin typeface="Arial"/>
                <a:ea typeface="Arial"/>
                <a:cs typeface="Arial"/>
                <a:sym typeface="Arial"/>
              </a:rPr>
              <a:t>Chi phí đào tạo, chuyển giao công nghệ;</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0"/>
              </a:spcBef>
              <a:spcAft>
                <a:spcPts val="0"/>
              </a:spcAft>
              <a:buClr>
                <a:srgbClr val="000000"/>
              </a:buClr>
              <a:buSzPts val="1600"/>
              <a:buFont typeface="Arial"/>
              <a:buChar char="•"/>
            </a:pPr>
            <a:r>
              <a:rPr lang="en-US" sz="1400" b="0" i="0" u="none" strike="noStrike" cap="none">
                <a:solidFill>
                  <a:srgbClr val="000000"/>
                </a:solidFill>
                <a:latin typeface="Arial"/>
                <a:ea typeface="Arial"/>
                <a:cs typeface="Arial"/>
                <a:sym typeface="Arial"/>
              </a:rPr>
              <a:t>Chi phí dự phòng.</a:t>
            </a:r>
            <a:endParaRPr sz="1400" b="0" i="0" u="none" strike="noStrike" cap="none">
              <a:solidFill>
                <a:srgbClr val="000000"/>
              </a:solidFill>
              <a:latin typeface="Arial"/>
              <a:ea typeface="Arial"/>
              <a:cs typeface="Arial"/>
              <a:sym typeface="Arial"/>
            </a:endParaRPr>
          </a:p>
        </p:txBody>
      </p:sp>
      <p:sp>
        <p:nvSpPr>
          <p:cNvPr id="151" name="Google Shape;151;p8"/>
          <p:cNvSpPr txBox="1"/>
          <p:nvPr/>
        </p:nvSpPr>
        <p:spPr>
          <a:xfrm>
            <a:off x="1321112" y="4991586"/>
            <a:ext cx="9715500" cy="321600"/>
          </a:xfrm>
          <a:prstGeom prst="rect">
            <a:avLst/>
          </a:prstGeom>
          <a:solidFill>
            <a:schemeClr val="accent5"/>
          </a:solid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600" b="1" i="0" u="none" strike="noStrike" cap="none">
                <a:solidFill>
                  <a:schemeClr val="lt1"/>
                </a:solidFill>
                <a:latin typeface="Arial"/>
                <a:ea typeface="Arial"/>
                <a:cs typeface="Arial"/>
                <a:sym typeface="Arial"/>
              </a:rPr>
              <a:t>Vòng đời</a:t>
            </a:r>
            <a:endParaRPr sz="1600" b="1" i="0" u="none" strike="noStrike" cap="none">
              <a:solidFill>
                <a:schemeClr val="lt1"/>
              </a:solidFill>
              <a:latin typeface="Arial"/>
              <a:ea typeface="Arial"/>
              <a:cs typeface="Arial"/>
              <a:sym typeface="Arial"/>
            </a:endParaRPr>
          </a:p>
        </p:txBody>
      </p:sp>
      <p:sp>
        <p:nvSpPr>
          <p:cNvPr id="152" name="Google Shape;152;p8"/>
          <p:cNvSpPr txBox="1"/>
          <p:nvPr/>
        </p:nvSpPr>
        <p:spPr>
          <a:xfrm>
            <a:off x="1107987" y="5344619"/>
            <a:ext cx="9770100" cy="353100"/>
          </a:xfrm>
          <a:prstGeom prst="rect">
            <a:avLst/>
          </a:prstGeom>
          <a:noFill/>
          <a:ln>
            <a:noFill/>
          </a:ln>
        </p:spPr>
        <p:txBody>
          <a:bodyPr spcFirstLastPara="1" wrap="square" lIns="310175" tIns="17775" rIns="99550" bIns="17775" anchor="t" anchorCtr="0">
            <a:noAutofit/>
          </a:bodyPr>
          <a:lstStyle/>
          <a:p>
            <a:pPr marL="114300" marR="0" lvl="1" indent="-114300" algn="l" rtl="0">
              <a:lnSpc>
                <a:spcPct val="90000"/>
              </a:lnSpc>
              <a:spcBef>
                <a:spcPts val="0"/>
              </a:spcBef>
              <a:spcAft>
                <a:spcPts val="0"/>
              </a:spcAft>
              <a:buClr>
                <a:srgbClr val="000000"/>
              </a:buClr>
              <a:buSzPts val="1600"/>
              <a:buFont typeface="Arial"/>
              <a:buChar char="•"/>
            </a:pPr>
            <a:r>
              <a:rPr lang="en-US" sz="1400" b="0" i="0" u="none" strike="noStrike" cap="none">
                <a:solidFill>
                  <a:srgbClr val="000000"/>
                </a:solidFill>
                <a:latin typeface="Arial"/>
                <a:ea typeface="Arial"/>
                <a:cs typeface="Arial"/>
                <a:sym typeface="Arial"/>
              </a:rPr>
              <a:t>Thời gian chu kỳ giữa điểm khởi đầu và kết thúc của dự án trong đó các chi phí và lợi ích xảy ra.</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9"/>
          <p:cNvSpPr/>
          <p:nvPr/>
        </p:nvSpPr>
        <p:spPr>
          <a:xfrm>
            <a:off x="1981200" y="1943226"/>
            <a:ext cx="8229600" cy="320700"/>
          </a:xfrm>
          <a:prstGeom prst="rect">
            <a:avLst/>
          </a:prstGeom>
          <a:solidFill>
            <a:schemeClr val="lt1">
              <a:alpha val="88627"/>
            </a:schemeClr>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158" name="Google Shape;158;p9"/>
          <p:cNvSpPr txBox="1"/>
          <p:nvPr/>
        </p:nvSpPr>
        <p:spPr>
          <a:xfrm>
            <a:off x="2415736" y="1730128"/>
            <a:ext cx="5714606" cy="426206"/>
          </a:xfrm>
          <a:prstGeom prst="rect">
            <a:avLst/>
          </a:prstGeom>
          <a:solidFill>
            <a:schemeClr val="accent1"/>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Thời gian hoàn vốn đơn giản (SPP)</a:t>
            </a:r>
            <a:endParaRPr sz="1800" b="0" i="0" u="none" strike="noStrike" cap="none">
              <a:solidFill>
                <a:schemeClr val="dk1"/>
              </a:solidFill>
              <a:latin typeface="Arial"/>
              <a:ea typeface="Arial"/>
              <a:cs typeface="Arial"/>
              <a:sym typeface="Arial"/>
            </a:endParaRPr>
          </a:p>
        </p:txBody>
      </p:sp>
      <p:sp>
        <p:nvSpPr>
          <p:cNvPr id="159" name="Google Shape;159;p9"/>
          <p:cNvSpPr/>
          <p:nvPr/>
        </p:nvSpPr>
        <p:spPr>
          <a:xfrm>
            <a:off x="1997763" y="2561399"/>
            <a:ext cx="8229600" cy="320700"/>
          </a:xfrm>
          <a:prstGeom prst="rect">
            <a:avLst/>
          </a:prstGeom>
          <a:solidFill>
            <a:schemeClr val="lt1">
              <a:alpha val="88627"/>
            </a:schemeClr>
          </a:solidFill>
          <a:ln w="25400" cap="flat" cmpd="sng">
            <a:solidFill>
              <a:srgbClr val="9CC2E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160" name="Google Shape;160;p9"/>
          <p:cNvSpPr txBox="1"/>
          <p:nvPr/>
        </p:nvSpPr>
        <p:spPr>
          <a:xfrm>
            <a:off x="2432299" y="2348288"/>
            <a:ext cx="5714700" cy="426300"/>
          </a:xfrm>
          <a:prstGeom prst="rect">
            <a:avLst/>
          </a:prstGeom>
          <a:solidFill>
            <a:srgbClr val="9CC2E5"/>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Suất thu hồi vốn đầu tư (ROI)</a:t>
            </a:r>
            <a:endParaRPr sz="1800" b="0" i="0" u="none" strike="noStrike" cap="none">
              <a:solidFill>
                <a:schemeClr val="dk1"/>
              </a:solidFill>
              <a:latin typeface="Arial"/>
              <a:ea typeface="Arial"/>
              <a:cs typeface="Arial"/>
              <a:sym typeface="Arial"/>
            </a:endParaRPr>
          </a:p>
        </p:txBody>
      </p:sp>
      <p:sp>
        <p:nvSpPr>
          <p:cNvPr id="161" name="Google Shape;161;p9"/>
          <p:cNvSpPr/>
          <p:nvPr/>
        </p:nvSpPr>
        <p:spPr>
          <a:xfrm>
            <a:off x="1981200" y="3192113"/>
            <a:ext cx="8229600" cy="320700"/>
          </a:xfrm>
          <a:prstGeom prst="rect">
            <a:avLst/>
          </a:prstGeom>
          <a:solidFill>
            <a:schemeClr val="lt1">
              <a:alpha val="88627"/>
            </a:schemeClr>
          </a:solidFill>
          <a:ln w="25400" cap="flat" cmpd="sng">
            <a:solidFill>
              <a:srgbClr val="8DA9D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162" name="Google Shape;162;p9"/>
          <p:cNvSpPr txBox="1"/>
          <p:nvPr/>
        </p:nvSpPr>
        <p:spPr>
          <a:xfrm>
            <a:off x="2415736" y="2979011"/>
            <a:ext cx="5714700" cy="426300"/>
          </a:xfrm>
          <a:prstGeom prst="rect">
            <a:avLst/>
          </a:prstGeom>
          <a:solidFill>
            <a:srgbClr val="8DA9DB"/>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Giá trị hiện tại thuần (NPV)</a:t>
            </a:r>
            <a:endParaRPr sz="1800" b="0" i="0" u="none" strike="noStrike" cap="none">
              <a:solidFill>
                <a:schemeClr val="dk1"/>
              </a:solidFill>
              <a:latin typeface="Arial"/>
              <a:ea typeface="Arial"/>
              <a:cs typeface="Arial"/>
              <a:sym typeface="Arial"/>
            </a:endParaRPr>
          </a:p>
        </p:txBody>
      </p:sp>
      <p:sp>
        <p:nvSpPr>
          <p:cNvPr id="163" name="Google Shape;163;p9"/>
          <p:cNvSpPr/>
          <p:nvPr/>
        </p:nvSpPr>
        <p:spPr>
          <a:xfrm>
            <a:off x="1981200" y="3864176"/>
            <a:ext cx="8229600" cy="320700"/>
          </a:xfrm>
          <a:prstGeom prst="rect">
            <a:avLst/>
          </a:prstGeom>
          <a:solidFill>
            <a:schemeClr val="lt1">
              <a:alpha val="88627"/>
            </a:schemeClr>
          </a:solidFill>
          <a:ln w="25400" cap="flat" cmpd="sng">
            <a:solidFill>
              <a:srgbClr val="8296B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164" name="Google Shape;164;p9"/>
          <p:cNvSpPr txBox="1"/>
          <p:nvPr/>
        </p:nvSpPr>
        <p:spPr>
          <a:xfrm>
            <a:off x="2415736" y="3651083"/>
            <a:ext cx="5714700" cy="426300"/>
          </a:xfrm>
          <a:prstGeom prst="rect">
            <a:avLst/>
          </a:prstGeom>
          <a:solidFill>
            <a:srgbClr val="8296B0"/>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Suất hoàn vốn nội tại (IRR)</a:t>
            </a:r>
            <a:endParaRPr sz="1800" b="0" i="0" u="none" strike="noStrike" cap="none">
              <a:solidFill>
                <a:schemeClr val="dk1"/>
              </a:solidFill>
              <a:latin typeface="Arial"/>
              <a:ea typeface="Arial"/>
              <a:cs typeface="Arial"/>
              <a:sym typeface="Arial"/>
            </a:endParaRPr>
          </a:p>
        </p:txBody>
      </p:sp>
      <p:sp>
        <p:nvSpPr>
          <p:cNvPr id="165" name="Google Shape;165;p9"/>
          <p:cNvSpPr/>
          <p:nvPr/>
        </p:nvSpPr>
        <p:spPr>
          <a:xfrm>
            <a:off x="1997775" y="4536249"/>
            <a:ext cx="8229600" cy="320700"/>
          </a:xfrm>
          <a:prstGeom prst="rect">
            <a:avLst/>
          </a:prstGeom>
          <a:solidFill>
            <a:schemeClr val="lt1">
              <a:alpha val="88627"/>
            </a:schemeClr>
          </a:solidFill>
          <a:ln w="25400" cap="flat" cmpd="sng">
            <a:solidFill>
              <a:srgbClr val="2E75B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166" name="Google Shape;166;p9"/>
          <p:cNvSpPr txBox="1"/>
          <p:nvPr/>
        </p:nvSpPr>
        <p:spPr>
          <a:xfrm>
            <a:off x="2432311" y="4323143"/>
            <a:ext cx="5714700" cy="426300"/>
          </a:xfrm>
          <a:prstGeom prst="rect">
            <a:avLst/>
          </a:prstGeom>
          <a:solidFill>
            <a:srgbClr val="2E75B5"/>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Chi phí vận hành và Chi phí thiết bị</a:t>
            </a:r>
            <a:endParaRPr sz="1800" b="0" i="0" u="none" strike="noStrike" cap="none">
              <a:solidFill>
                <a:schemeClr val="dk1"/>
              </a:solidFill>
              <a:latin typeface="Arial"/>
              <a:ea typeface="Arial"/>
              <a:cs typeface="Arial"/>
              <a:sym typeface="Arial"/>
            </a:endParaRPr>
          </a:p>
        </p:txBody>
      </p:sp>
      <p:sp>
        <p:nvSpPr>
          <p:cNvPr id="167" name="Google Shape;167;p9"/>
          <p:cNvSpPr/>
          <p:nvPr/>
        </p:nvSpPr>
        <p:spPr>
          <a:xfrm>
            <a:off x="1981200" y="5208326"/>
            <a:ext cx="8229600" cy="320700"/>
          </a:xfrm>
          <a:prstGeom prst="rect">
            <a:avLst/>
          </a:prstGeom>
          <a:noFill/>
          <a:ln w="25400" cap="flat" cmpd="sng">
            <a:solidFill>
              <a:srgbClr val="2F5496"/>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168" name="Google Shape;168;p9"/>
          <p:cNvSpPr txBox="1"/>
          <p:nvPr/>
        </p:nvSpPr>
        <p:spPr>
          <a:xfrm>
            <a:off x="2415736" y="4995228"/>
            <a:ext cx="5714700" cy="426300"/>
          </a:xfrm>
          <a:prstGeom prst="rect">
            <a:avLst/>
          </a:prstGeom>
          <a:solidFill>
            <a:srgbClr val="2F5496"/>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Phân tích dựa trên vòng đời</a:t>
            </a:r>
            <a:endParaRPr sz="1800" b="0" i="0" u="none" strike="noStrike" cap="none">
              <a:solidFill>
                <a:schemeClr val="dk1"/>
              </a:solidFill>
              <a:latin typeface="Arial"/>
              <a:ea typeface="Arial"/>
              <a:cs typeface="Arial"/>
              <a:sym typeface="Arial"/>
            </a:endParaRPr>
          </a:p>
        </p:txBody>
      </p:sp>
      <p:sp>
        <p:nvSpPr>
          <p:cNvPr id="169" name="Google Shape;169;p9"/>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CHỈ TIÊU ĐÁNH GIÁ HIỆU QUẢ TÀI CHÍNH DỰ ÁN</a:t>
            </a:r>
            <a:endParaRPr sz="3000" b="1" i="0" u="none" strike="noStrike" cap="none">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4363</Words>
  <Application>Microsoft Office PowerPoint</Application>
  <PresentationFormat>Widescreen</PresentationFormat>
  <Paragraphs>536</Paragraphs>
  <Slides>41</Slides>
  <Notes>41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41</vt:i4>
      </vt:variant>
    </vt:vector>
  </HeadingPairs>
  <TitlesOfParts>
    <vt:vector size="48" baseType="lpstr">
      <vt:lpstr>Arial</vt:lpstr>
      <vt:lpstr>Calibri</vt:lpstr>
      <vt:lpstr>Courier New</vt:lpstr>
      <vt:lpstr>Noto Sans Symbols</vt:lpstr>
      <vt:lpstr>Times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2</cp:revision>
  <dcterms:created xsi:type="dcterms:W3CDTF">2024-10-28T02:26:51Z</dcterms:created>
  <dcterms:modified xsi:type="dcterms:W3CDTF">2025-10-21T08:30:20Z</dcterms:modified>
</cp:coreProperties>
</file>