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40"/>
  </p:notesMasterIdLst>
  <p:sldIdLst>
    <p:sldId id="256" r:id="rId2"/>
    <p:sldId id="293"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Lst>
  <p:sldSz cx="12192000" cy="6858000"/>
  <p:notesSz cx="6858000" cy="9144000"/>
  <p:embeddedFontLst>
    <p:embeddedFont>
      <p:font typeface="Calibri" panose="020F0502020204030204" pitchFamily="34" charset="0"/>
      <p:regular r:id="rId41"/>
      <p:bold r:id="rId42"/>
      <p:italic r:id="rId43"/>
      <p:boldItalic r:id="rId44"/>
    </p:embeddedFont>
    <p:embeddedFont>
      <p:font typeface="Montserrat" panose="00000500000000000000" pitchFamily="50" charset="0"/>
      <p:regular r:id="rId45"/>
      <p:bold r:id="rId46"/>
      <p:italic r:id="rId47"/>
      <p:boldItalic r:id="rId48"/>
    </p:embeddedFont>
    <p:embeddedFont>
      <p:font typeface="Quattrocento Sans" panose="020B0604020202020204" charset="0"/>
      <p:regular r:id="rId49"/>
      <p:bold r:id="rId50"/>
      <p:italic r:id="rId51"/>
      <p:boldItalic r:id="rId5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53" roundtripDataSignature="AMtx7miNfxmJYsFPGCv35oz/SuvYVz1H1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2.fntdata"/><Relationship Id="rId47" Type="http://schemas.openxmlformats.org/officeDocument/2006/relationships/font" Target="fonts/font7.fntdata"/><Relationship Id="rId50" Type="http://schemas.openxmlformats.org/officeDocument/2006/relationships/font" Target="fonts/font10.fntdata"/><Relationship Id="rId55"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font" Target="fonts/font5.fntdata"/><Relationship Id="rId53" Type="http://customschemas.google.com/relationships/presentationmetadata" Target="metadata"/><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3.fntdata"/><Relationship Id="rId48" Type="http://schemas.openxmlformats.org/officeDocument/2006/relationships/font" Target="fonts/font8.fntdata"/><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1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6.fntdata"/><Relationship Id="rId20" Type="http://schemas.openxmlformats.org/officeDocument/2006/relationships/slide" Target="slides/slide19.xml"/><Relationship Id="rId41" Type="http://schemas.openxmlformats.org/officeDocument/2006/relationships/font" Target="fonts/font1.fntdata"/><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9.fntdata"/><Relationship Id="rId5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font" Target="fonts/font4.fntdata"/><Relationship Id="rId52" Type="http://schemas.openxmlformats.org/officeDocument/2006/relationships/font" Target="fonts/font1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3" name="Google Shape;15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3" name="Google Shape;17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0" name="Google Shape;19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0" name="Google Shape;20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7" name="Google Shape;20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4" name="Google Shape;21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2" name="Google Shape;24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3" name="Google Shape;24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1" name="Google Shape;251;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74" name="Google Shape;274;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864569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1" name="Google Shape;301;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4" name="Google Shape;324;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2" name="Google Shape;33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7"/>
        <p:cNvGrpSpPr/>
        <p:nvPr/>
      </p:nvGrpSpPr>
      <p:grpSpPr>
        <a:xfrm>
          <a:off x="0" y="0"/>
          <a:ext cx="0" cy="0"/>
          <a:chOff x="0" y="0"/>
          <a:chExt cx="0" cy="0"/>
        </a:xfrm>
      </p:grpSpPr>
      <p:sp>
        <p:nvSpPr>
          <p:cNvPr id="338" name="Google Shape;33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9" name="Google Shape;33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6" name="Google Shape;346;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1" name="Google Shape;351;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2" name="Google Shape;352;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1" name="Google Shape;37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8" name="Google Shape;37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5" name="Google Shape;38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 name="Google Shape;6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 name="Google Shape;6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3" name="Google Shape;423;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1" name="Google Shape;441;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1" name="Google Shape;471;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7"/>
        <p:cNvGrpSpPr/>
        <p:nvPr/>
      </p:nvGrpSpPr>
      <p:grpSpPr>
        <a:xfrm>
          <a:off x="0" y="0"/>
          <a:ext cx="0" cy="0"/>
          <a:chOff x="0" y="0"/>
          <a:chExt cx="0" cy="0"/>
        </a:xfrm>
      </p:grpSpPr>
      <p:sp>
        <p:nvSpPr>
          <p:cNvPr id="478" name="Google Shape;478;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79" name="Google Shape;479;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6"/>
        <p:cNvGrpSpPr/>
        <p:nvPr/>
      </p:nvGrpSpPr>
      <p:grpSpPr>
        <a:xfrm>
          <a:off x="0" y="0"/>
          <a:ext cx="0" cy="0"/>
          <a:chOff x="0" y="0"/>
          <a:chExt cx="0" cy="0"/>
        </a:xfrm>
      </p:grpSpPr>
      <p:sp>
        <p:nvSpPr>
          <p:cNvPr id="487" name="Google Shape;487;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8" name="Google Shape;48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6"/>
        <p:cNvGrpSpPr/>
        <p:nvPr/>
      </p:nvGrpSpPr>
      <p:grpSpPr>
        <a:xfrm>
          <a:off x="0" y="0"/>
          <a:ext cx="0" cy="0"/>
          <a:chOff x="0" y="0"/>
          <a:chExt cx="0" cy="0"/>
        </a:xfrm>
      </p:grpSpPr>
      <p:sp>
        <p:nvSpPr>
          <p:cNvPr id="507" name="Google Shape;507;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8" name="Google Shape;50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5"/>
        <p:cNvGrpSpPr/>
        <p:nvPr/>
      </p:nvGrpSpPr>
      <p:grpSpPr>
        <a:xfrm>
          <a:off x="0" y="0"/>
          <a:ext cx="0" cy="0"/>
          <a:chOff x="0" y="0"/>
          <a:chExt cx="0" cy="0"/>
        </a:xfrm>
      </p:grpSpPr>
      <p:sp>
        <p:nvSpPr>
          <p:cNvPr id="516" name="Google Shape;516;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7" name="Google Shape;517;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7" name="Google Shape;527;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8" name="Google Shape;528;p3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3"/>
        <p:cNvGrpSpPr/>
        <p:nvPr/>
      </p:nvGrpSpPr>
      <p:grpSpPr>
        <a:xfrm>
          <a:off x="0" y="0"/>
          <a:ext cx="0" cy="0"/>
          <a:chOff x="0" y="0"/>
          <a:chExt cx="0" cy="0"/>
        </a:xfrm>
      </p:grpSpPr>
      <p:sp>
        <p:nvSpPr>
          <p:cNvPr id="534" name="Google Shape;534;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5" name="Google Shape;53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Google Shape;75;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 name="Google Shape;7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 name="Google Shape;77;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 name="Google Shape;9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9" name="Google Shape;12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7" name="Google Shape;13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9"/>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9"/>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9"/>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39"/>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39"/>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39"/>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4" name="Google Shape;24;p39"/>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0"/>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0"/>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40"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0"/>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0"/>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40"/>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4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4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5" name="Google Shape;35;p4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4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4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8" name="Google Shape;38;p4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4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4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2" name="Google Shape;42;p4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4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4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5" name="Google Shape;45;p4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4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4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9" name="Google Shape;49;p4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4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4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2" name="Google Shape;52;p4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4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4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6" name="Google Shape;56;p4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4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4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9" name="Google Shape;59;p4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0.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45"/>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48" name="Google Shape;148;p45"/>
          <p:cNvSpPr/>
          <p:nvPr/>
        </p:nvSpPr>
        <p:spPr>
          <a:xfrm>
            <a:off x="838200" y="1292392"/>
            <a:ext cx="10473267"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 name="Google Shape;149;p45"/>
          <p:cNvSpPr txBox="1"/>
          <p:nvPr/>
        </p:nvSpPr>
        <p:spPr>
          <a:xfrm>
            <a:off x="1048874" y="1292392"/>
            <a:ext cx="9923928"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MỘT SỐ CHÍNH SÁCH HỖ TRỢ DỰ ÁN HQNL</a:t>
            </a:r>
            <a:endParaRPr sz="1400" b="0" i="0" u="none" strike="noStrike" cap="none">
              <a:solidFill>
                <a:srgbClr val="000000"/>
              </a:solidFill>
              <a:latin typeface="Arial"/>
              <a:ea typeface="Arial"/>
              <a:cs typeface="Arial"/>
              <a:sym typeface="Arial"/>
            </a:endParaRPr>
          </a:p>
        </p:txBody>
      </p:sp>
      <p:sp>
        <p:nvSpPr>
          <p:cNvPr id="150" name="Google Shape;150;p45"/>
          <p:cNvSpPr/>
          <p:nvPr/>
        </p:nvSpPr>
        <p:spPr>
          <a:xfrm>
            <a:off x="838200" y="1877060"/>
            <a:ext cx="10473300" cy="4792200"/>
          </a:xfrm>
          <a:prstGeom prst="roundRect">
            <a:avLst>
              <a:gd name="adj" fmla="val 5176"/>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4572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Chính sách tài chính &amp; ưu đãi:</a:t>
            </a:r>
            <a:endParaRPr sz="18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Ưu đãi thuế: Miến, giảm thuế nhập khẩu cho thiết bị tiết kiệm năng lượng, năng lượng tái tạo;</a:t>
            </a:r>
            <a:endParaRPr sz="14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Ưu đãi tín dụng: Các dự án HQNL có thể vay vốn lãi suất ưu đãi từ: Quỹ bảo vệ môi trường Việt Nam, các chương trình vay xanh của ngân hàng thương mại.</a:t>
            </a:r>
            <a:endParaRPr sz="1400" b="0" i="0" u="none" strike="noStrike" cap="none">
              <a:solidFill>
                <a:srgbClr val="000000"/>
              </a:solidFill>
              <a:latin typeface="Arial"/>
              <a:ea typeface="Arial"/>
              <a:cs typeface="Arial"/>
              <a:sym typeface="Arial"/>
            </a:endParaRPr>
          </a:p>
          <a:p>
            <a:pPr marL="4572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Chính sách khuyến khích &amp; hỗ trợ kỹ thuật:</a:t>
            </a:r>
            <a:endParaRPr sz="14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Khuyến khích ESCO: T</a:t>
            </a:r>
            <a:r>
              <a:rPr lang="en-US" sz="1800" b="0" i="0" u="none" strike="noStrike" cap="none">
                <a:solidFill>
                  <a:srgbClr val="000000"/>
                </a:solidFill>
                <a:latin typeface="Arial"/>
                <a:ea typeface="Arial"/>
                <a:cs typeface="Arial"/>
                <a:sym typeface="Arial"/>
              </a:rPr>
              <a:t>ạo cơ chế để doanh nghiệp dịch vụ năng lượng (ESCO) đầu tư và thu hồi vốn thông qua hợp đồng tiết kiệm năng lượng;</a:t>
            </a:r>
            <a:endParaRPr sz="14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Đào tạo, cấp chứng chỉ: Hỗ trợ đào tạo kiểm toán viên năng lượng, cán bộ quản lý năng lượng.</a:t>
            </a:r>
            <a:endParaRPr sz="1400" b="0" i="0" u="none" strike="noStrike" cap="none">
              <a:solidFill>
                <a:srgbClr val="000000"/>
              </a:solidFill>
              <a:latin typeface="Arial"/>
              <a:ea typeface="Arial"/>
              <a:cs typeface="Arial"/>
              <a:sym typeface="Arial"/>
            </a:endParaRPr>
          </a:p>
          <a:p>
            <a:pPr marL="4572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Chính sách gắn với mục tiêu quốc gia:</a:t>
            </a:r>
            <a:endParaRPr sz="14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Lồng ghép vào chiến lược quốc gia về tiết kiệm năng lượng và năng lượng tái tạo;</a:t>
            </a:r>
            <a:endParaRPr sz="14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Thuộc khuôn khổ VNEEP (2019 – 2030);</a:t>
            </a:r>
            <a:endParaRPr sz="1400" b="0" i="0" u="none" strike="noStrike" cap="none">
              <a:solidFill>
                <a:srgbClr val="000000"/>
              </a:solidFill>
              <a:latin typeface="Arial"/>
              <a:ea typeface="Arial"/>
              <a:cs typeface="Arial"/>
              <a:sym typeface="Arial"/>
            </a:endParaRPr>
          </a:p>
          <a:p>
            <a:pPr marL="742950" marR="0" lvl="1" indent="-285750" algn="just" rtl="0">
              <a:lnSpc>
                <a:spcPct val="115000"/>
              </a:lnSpc>
              <a:spcBef>
                <a:spcPts val="0"/>
              </a:spcBef>
              <a:spcAft>
                <a:spcPts val="0"/>
              </a:spcAft>
              <a:buClr>
                <a:srgbClr val="000000"/>
              </a:buClr>
              <a:buSzPts val="1800"/>
              <a:buFont typeface="Arial"/>
              <a:buChar char="-"/>
            </a:pPr>
            <a:r>
              <a:rPr lang="en-US" sz="1800" b="0" i="0" u="none" strike="noStrike" cap="none">
                <a:solidFill>
                  <a:schemeClr val="dk1"/>
                </a:solidFill>
                <a:latin typeface="Arial"/>
                <a:ea typeface="Arial"/>
                <a:cs typeface="Arial"/>
                <a:sym typeface="Arial"/>
              </a:rPr>
              <a:t>Gắn với cam kết giảm phát thải ròng bằng 0 (Net Zero).</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10"/>
          <p:cNvSpPr/>
          <p:nvPr/>
        </p:nvSpPr>
        <p:spPr>
          <a:xfrm>
            <a:off x="838199" y="1292392"/>
            <a:ext cx="10524067"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6" name="Google Shape;156;p10"/>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KIỂM TOÁN NĂNG LƯỢNG</a:t>
            </a:r>
            <a:endParaRPr sz="1400" b="0" i="0" u="none" strike="noStrike" cap="none">
              <a:solidFill>
                <a:srgbClr val="000000"/>
              </a:solidFill>
              <a:latin typeface="Arial"/>
              <a:ea typeface="Arial"/>
              <a:cs typeface="Arial"/>
              <a:sym typeface="Arial"/>
            </a:endParaRPr>
          </a:p>
        </p:txBody>
      </p:sp>
      <p:sp>
        <p:nvSpPr>
          <p:cNvPr id="157" name="Google Shape;157;p10"/>
          <p:cNvSpPr/>
          <p:nvPr/>
        </p:nvSpPr>
        <p:spPr>
          <a:xfrm>
            <a:off x="4497015" y="3069278"/>
            <a:ext cx="2231400" cy="804600"/>
          </a:xfrm>
          <a:prstGeom prst="ellipse">
            <a:avLst/>
          </a:prstGeom>
          <a:no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Cơ sở tự thực hiện</a:t>
            </a:r>
            <a:endParaRPr sz="1400" b="0" i="0" u="none" strike="noStrike" cap="none">
              <a:solidFill>
                <a:srgbClr val="000000"/>
              </a:solidFill>
              <a:latin typeface="Arial"/>
              <a:ea typeface="Arial"/>
              <a:cs typeface="Arial"/>
              <a:sym typeface="Arial"/>
            </a:endParaRPr>
          </a:p>
        </p:txBody>
      </p:sp>
      <p:sp>
        <p:nvSpPr>
          <p:cNvPr id="158" name="Google Shape;158;p10"/>
          <p:cNvSpPr/>
          <p:nvPr/>
        </p:nvSpPr>
        <p:spPr>
          <a:xfrm>
            <a:off x="4497015" y="1973814"/>
            <a:ext cx="2231400" cy="807300"/>
          </a:xfrm>
          <a:prstGeom prst="ellipse">
            <a:avLst/>
          </a:prstGeom>
          <a:no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2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Thuê tổ chức kiểm toán NL </a:t>
            </a:r>
            <a:endParaRPr sz="1400" b="0" i="0" u="none" strike="noStrike" cap="none">
              <a:solidFill>
                <a:srgbClr val="000000"/>
              </a:solidFill>
              <a:latin typeface="Arial"/>
              <a:ea typeface="Arial"/>
              <a:cs typeface="Arial"/>
              <a:sym typeface="Arial"/>
            </a:endParaRPr>
          </a:p>
        </p:txBody>
      </p:sp>
      <p:sp>
        <p:nvSpPr>
          <p:cNvPr id="159" name="Google Shape;159;p10"/>
          <p:cNvSpPr/>
          <p:nvPr/>
        </p:nvSpPr>
        <p:spPr>
          <a:xfrm>
            <a:off x="838200" y="1905300"/>
            <a:ext cx="2640900" cy="1785900"/>
          </a:xfrm>
          <a:prstGeom prst="roundRect">
            <a:avLst>
              <a:gd name="adj" fmla="val 16667"/>
            </a:avLst>
          </a:prstGeom>
          <a:noFill/>
          <a:ln w="28575" cap="flat" cmpd="sng">
            <a:solidFill>
              <a:schemeClr val="dk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Kiểm toán năng lượng</a:t>
            </a:r>
            <a:endParaRPr sz="16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(Điều 34 luật số </a:t>
            </a:r>
            <a:r>
              <a:rPr lang="en-US" sz="1600" b="1" i="0" u="none" strike="noStrike" cap="none">
                <a:solidFill>
                  <a:schemeClr val="dk1"/>
                </a:solidFill>
                <a:latin typeface="Arial"/>
                <a:ea typeface="Arial"/>
                <a:cs typeface="Arial"/>
                <a:sym typeface="Arial"/>
              </a:rPr>
              <a:t>50/2010/QH12</a:t>
            </a:r>
            <a:endParaRPr sz="1600" b="1"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Luật sửa đổi, bổ sung số 77/2025/QH15 hiệu lực từ 01/01/2026)</a:t>
            </a:r>
            <a:endParaRPr sz="16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endParaRPr sz="1600" b="1" i="0" u="none" strike="noStrike" cap="none">
              <a:solidFill>
                <a:schemeClr val="dk1"/>
              </a:solidFill>
              <a:latin typeface="Arial"/>
              <a:ea typeface="Arial"/>
              <a:cs typeface="Arial"/>
              <a:sym typeface="Arial"/>
            </a:endParaRPr>
          </a:p>
        </p:txBody>
      </p:sp>
      <p:cxnSp>
        <p:nvCxnSpPr>
          <p:cNvPr id="160" name="Google Shape;160;p10"/>
          <p:cNvCxnSpPr>
            <a:stCxn id="159" idx="3"/>
            <a:endCxn id="158" idx="2"/>
          </p:cNvCxnSpPr>
          <p:nvPr/>
        </p:nvCxnSpPr>
        <p:spPr>
          <a:xfrm rot="10800000" flipH="1">
            <a:off x="3479100" y="2377350"/>
            <a:ext cx="1017900" cy="420900"/>
          </a:xfrm>
          <a:prstGeom prst="straightConnector1">
            <a:avLst/>
          </a:prstGeom>
          <a:noFill/>
          <a:ln w="28575" cap="flat" cmpd="sng">
            <a:solidFill>
              <a:srgbClr val="114454"/>
            </a:solidFill>
            <a:prstDash val="solid"/>
            <a:miter lim="800000"/>
            <a:headEnd type="none" w="sm" len="sm"/>
            <a:tailEnd type="stealth" w="med" len="med"/>
          </a:ln>
        </p:spPr>
      </p:cxnSp>
      <p:cxnSp>
        <p:nvCxnSpPr>
          <p:cNvPr id="161" name="Google Shape;161;p10"/>
          <p:cNvCxnSpPr>
            <a:stCxn id="159" idx="3"/>
            <a:endCxn id="157" idx="2"/>
          </p:cNvCxnSpPr>
          <p:nvPr/>
        </p:nvCxnSpPr>
        <p:spPr>
          <a:xfrm>
            <a:off x="3479100" y="2798250"/>
            <a:ext cx="1017900" cy="673200"/>
          </a:xfrm>
          <a:prstGeom prst="straightConnector1">
            <a:avLst/>
          </a:prstGeom>
          <a:noFill/>
          <a:ln w="28575" cap="flat" cmpd="sng">
            <a:solidFill>
              <a:srgbClr val="114454"/>
            </a:solidFill>
            <a:prstDash val="solid"/>
            <a:miter lim="800000"/>
            <a:headEnd type="none" w="sm" len="sm"/>
            <a:tailEnd type="stealth" w="med" len="med"/>
          </a:ln>
        </p:spPr>
      </p:cxnSp>
      <p:pic>
        <p:nvPicPr>
          <p:cNvPr id="162" name="Google Shape;162;p10" descr="j0292020"/>
          <p:cNvPicPr preferRelativeResize="0"/>
          <p:nvPr/>
        </p:nvPicPr>
        <p:blipFill rotWithShape="1">
          <a:blip r:embed="rId3">
            <a:alphaModFix/>
          </a:blip>
          <a:srcRect/>
          <a:stretch/>
        </p:blipFill>
        <p:spPr>
          <a:xfrm>
            <a:off x="1049924" y="3797938"/>
            <a:ext cx="2217455" cy="2024837"/>
          </a:xfrm>
          <a:prstGeom prst="rect">
            <a:avLst/>
          </a:prstGeom>
          <a:noFill/>
          <a:ln w="9525" cap="flat" cmpd="sng">
            <a:solidFill>
              <a:srgbClr val="000000"/>
            </a:solidFill>
            <a:prstDash val="solid"/>
            <a:miter lim="800000"/>
            <a:headEnd type="none" w="sm" len="sm"/>
            <a:tailEnd type="none" w="sm" len="sm"/>
          </a:ln>
        </p:spPr>
      </p:pic>
      <p:sp>
        <p:nvSpPr>
          <p:cNvPr id="163" name="Google Shape;163;p10"/>
          <p:cNvSpPr txBox="1"/>
          <p:nvPr/>
        </p:nvSpPr>
        <p:spPr>
          <a:xfrm>
            <a:off x="4414628" y="4357570"/>
            <a:ext cx="1871400" cy="8310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Điều kiện đối với tổ chức kiểm toán NL </a:t>
            </a:r>
            <a:endParaRPr sz="1600" b="1" i="0" u="none" strike="noStrike" cap="none">
              <a:solidFill>
                <a:schemeClr val="dk1"/>
              </a:solidFill>
              <a:latin typeface="Arial"/>
              <a:ea typeface="Arial"/>
              <a:cs typeface="Arial"/>
              <a:sym typeface="Arial"/>
            </a:endParaRPr>
          </a:p>
        </p:txBody>
      </p:sp>
      <p:sp>
        <p:nvSpPr>
          <p:cNvPr id="164" name="Google Shape;164;p10"/>
          <p:cNvSpPr txBox="1"/>
          <p:nvPr/>
        </p:nvSpPr>
        <p:spPr>
          <a:xfrm>
            <a:off x="7262050" y="4816286"/>
            <a:ext cx="3881100" cy="5850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Là pháp nhân thành lập theo quy định của pháp luật</a:t>
            </a:r>
            <a:endParaRPr sz="1600" b="0" i="0" u="none" strike="noStrike" cap="none">
              <a:solidFill>
                <a:schemeClr val="dk1"/>
              </a:solidFill>
              <a:latin typeface="Arial"/>
              <a:ea typeface="Arial"/>
              <a:cs typeface="Arial"/>
              <a:sym typeface="Arial"/>
            </a:endParaRPr>
          </a:p>
        </p:txBody>
      </p:sp>
      <p:sp>
        <p:nvSpPr>
          <p:cNvPr id="165" name="Google Shape;165;p10"/>
          <p:cNvSpPr txBox="1"/>
          <p:nvPr/>
        </p:nvSpPr>
        <p:spPr>
          <a:xfrm>
            <a:off x="7294738" y="3038171"/>
            <a:ext cx="3881100" cy="8310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Có đội ngũ kiểm toán viên năng lượng được cấp chứng chỉ kiểm toán viên năng lượng</a:t>
            </a:r>
            <a:endParaRPr sz="1600" b="0" i="0" u="none" strike="noStrike" cap="none">
              <a:solidFill>
                <a:schemeClr val="dk1"/>
              </a:solidFill>
              <a:latin typeface="Arial"/>
              <a:ea typeface="Arial"/>
              <a:cs typeface="Arial"/>
              <a:sym typeface="Arial"/>
            </a:endParaRPr>
          </a:p>
        </p:txBody>
      </p:sp>
      <p:sp>
        <p:nvSpPr>
          <p:cNvPr id="166" name="Google Shape;166;p10"/>
          <p:cNvSpPr txBox="1"/>
          <p:nvPr/>
        </p:nvSpPr>
        <p:spPr>
          <a:xfrm>
            <a:off x="7262038" y="4028614"/>
            <a:ext cx="3881100" cy="5850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Có phương tiện, thiết bị kỹ thuật phục vụ cho việc kiểm toán năng lượng</a:t>
            </a:r>
            <a:endParaRPr sz="1600" b="0" i="0" u="none" strike="noStrike" cap="none">
              <a:solidFill>
                <a:schemeClr val="dk1"/>
              </a:solidFill>
              <a:latin typeface="Arial"/>
              <a:ea typeface="Arial"/>
              <a:cs typeface="Arial"/>
              <a:sym typeface="Arial"/>
            </a:endParaRPr>
          </a:p>
        </p:txBody>
      </p:sp>
      <p:cxnSp>
        <p:nvCxnSpPr>
          <p:cNvPr id="167" name="Google Shape;167;p10"/>
          <p:cNvCxnSpPr>
            <a:stCxn id="163" idx="3"/>
            <a:endCxn id="165" idx="1"/>
          </p:cNvCxnSpPr>
          <p:nvPr/>
        </p:nvCxnSpPr>
        <p:spPr>
          <a:xfrm rot="10800000" flipH="1">
            <a:off x="6286028" y="3453670"/>
            <a:ext cx="1008600" cy="1319400"/>
          </a:xfrm>
          <a:prstGeom prst="straightConnector1">
            <a:avLst/>
          </a:prstGeom>
          <a:noFill/>
          <a:ln w="28575" cap="flat" cmpd="sng">
            <a:solidFill>
              <a:srgbClr val="114454"/>
            </a:solidFill>
            <a:prstDash val="solid"/>
            <a:miter lim="800000"/>
            <a:headEnd type="none" w="sm" len="sm"/>
            <a:tailEnd type="stealth" w="med" len="med"/>
          </a:ln>
        </p:spPr>
      </p:cxnSp>
      <p:cxnSp>
        <p:nvCxnSpPr>
          <p:cNvPr id="168" name="Google Shape;168;p10"/>
          <p:cNvCxnSpPr>
            <a:stCxn id="163" idx="3"/>
            <a:endCxn id="166" idx="1"/>
          </p:cNvCxnSpPr>
          <p:nvPr/>
        </p:nvCxnSpPr>
        <p:spPr>
          <a:xfrm rot="10800000" flipH="1">
            <a:off x="6286028" y="4320970"/>
            <a:ext cx="975900" cy="452100"/>
          </a:xfrm>
          <a:prstGeom prst="straightConnector1">
            <a:avLst/>
          </a:prstGeom>
          <a:noFill/>
          <a:ln w="28575" cap="flat" cmpd="sng">
            <a:solidFill>
              <a:srgbClr val="114454"/>
            </a:solidFill>
            <a:prstDash val="solid"/>
            <a:miter lim="800000"/>
            <a:headEnd type="none" w="sm" len="sm"/>
            <a:tailEnd type="stealth" w="med" len="med"/>
          </a:ln>
        </p:spPr>
      </p:cxnSp>
      <p:cxnSp>
        <p:nvCxnSpPr>
          <p:cNvPr id="169" name="Google Shape;169;p10"/>
          <p:cNvCxnSpPr>
            <a:stCxn id="163" idx="3"/>
            <a:endCxn id="164" idx="1"/>
          </p:cNvCxnSpPr>
          <p:nvPr/>
        </p:nvCxnSpPr>
        <p:spPr>
          <a:xfrm>
            <a:off x="6286028" y="4773070"/>
            <a:ext cx="975900" cy="335700"/>
          </a:xfrm>
          <a:prstGeom prst="straightConnector1">
            <a:avLst/>
          </a:prstGeom>
          <a:noFill/>
          <a:ln w="28575" cap="flat" cmpd="sng">
            <a:solidFill>
              <a:srgbClr val="114454"/>
            </a:solidFill>
            <a:prstDash val="solid"/>
            <a:miter lim="800000"/>
            <a:headEnd type="none" w="sm" len="sm"/>
            <a:tailEnd type="stealth" w="med" len="med"/>
          </a:ln>
        </p:spPr>
      </p:cxnSp>
      <p:cxnSp>
        <p:nvCxnSpPr>
          <p:cNvPr id="170" name="Google Shape;170;p10"/>
          <p:cNvCxnSpPr>
            <a:endCxn id="163" idx="0"/>
          </p:cNvCxnSpPr>
          <p:nvPr/>
        </p:nvCxnSpPr>
        <p:spPr>
          <a:xfrm flipH="1">
            <a:off x="5350328" y="3873970"/>
            <a:ext cx="18300" cy="483600"/>
          </a:xfrm>
          <a:prstGeom prst="straightConnector1">
            <a:avLst/>
          </a:prstGeom>
          <a:noFill/>
          <a:ln w="28575" cap="flat" cmpd="sng">
            <a:solidFill>
              <a:srgbClr val="114454"/>
            </a:solidFill>
            <a:prstDash val="solid"/>
            <a:miter lim="800000"/>
            <a:headEnd type="none" w="sm" len="sm"/>
            <a:tailEnd type="stealth"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500"/>
                                        <p:tgtEl>
                                          <p:spTgt spid="15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7"/>
                                        </p:tgtEl>
                                        <p:attrNameLst>
                                          <p:attrName>style.visibility</p:attrName>
                                        </p:attrNameLst>
                                      </p:cBhvr>
                                      <p:to>
                                        <p:strVal val="visible"/>
                                      </p:to>
                                    </p:set>
                                    <p:animEffect transition="in" filter="fade">
                                      <p:cBhvr>
                                        <p:cTn id="11" dur="500"/>
                                        <p:tgtEl>
                                          <p:spTgt spid="15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60"/>
                                        </p:tgtEl>
                                        <p:attrNameLst>
                                          <p:attrName>style.visibility</p:attrName>
                                        </p:attrNameLst>
                                      </p:cBhvr>
                                      <p:to>
                                        <p:strVal val="visible"/>
                                      </p:to>
                                    </p:set>
                                    <p:animEffect transition="in" filter="fade">
                                      <p:cBhvr>
                                        <p:cTn id="16" dur="500"/>
                                        <p:tgtEl>
                                          <p:spTgt spid="160"/>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158"/>
                                        </p:tgtEl>
                                        <p:attrNameLst>
                                          <p:attrName>style.visibility</p:attrName>
                                        </p:attrNameLst>
                                      </p:cBhvr>
                                      <p:to>
                                        <p:strVal val="visible"/>
                                      </p:to>
                                    </p:set>
                                    <p:animEffect transition="in" filter="fade">
                                      <p:cBhvr>
                                        <p:cTn id="20" dur="500"/>
                                        <p:tgtEl>
                                          <p:spTgt spid="15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61"/>
                                        </p:tgtEl>
                                        <p:attrNameLst>
                                          <p:attrName>style.visibility</p:attrName>
                                        </p:attrNameLst>
                                      </p:cBhvr>
                                      <p:to>
                                        <p:strVal val="visible"/>
                                      </p:to>
                                    </p:set>
                                    <p:animEffect transition="in" filter="fade">
                                      <p:cBhvr>
                                        <p:cTn id="25" dur="500"/>
                                        <p:tgtEl>
                                          <p:spTgt spid="161"/>
                                        </p:tgtEl>
                                      </p:cBhvr>
                                    </p:animEffect>
                                  </p:childTnLst>
                                </p:cTn>
                              </p:par>
                              <p:par>
                                <p:cTn id="26" presetID="10" presetClass="entr" presetSubtype="0" fill="hold" nodeType="withEffect">
                                  <p:stCondLst>
                                    <p:cond delay="0"/>
                                  </p:stCondLst>
                                  <p:childTnLst>
                                    <p:set>
                                      <p:cBhvr>
                                        <p:cTn id="27" dur="1" fill="hold">
                                          <p:stCondLst>
                                            <p:cond delay="0"/>
                                          </p:stCondLst>
                                        </p:cTn>
                                        <p:tgtEl>
                                          <p:spTgt spid="162"/>
                                        </p:tgtEl>
                                        <p:attrNameLst>
                                          <p:attrName>style.visibility</p:attrName>
                                        </p:attrNameLst>
                                      </p:cBhvr>
                                      <p:to>
                                        <p:strVal val="visible"/>
                                      </p:to>
                                    </p:set>
                                    <p:animEffect transition="in" filter="fade">
                                      <p:cBhvr>
                                        <p:cTn id="28" dur="500"/>
                                        <p:tgtEl>
                                          <p:spTgt spid="162"/>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63"/>
                                        </p:tgtEl>
                                        <p:attrNameLst>
                                          <p:attrName>style.visibility</p:attrName>
                                        </p:attrNameLst>
                                      </p:cBhvr>
                                      <p:to>
                                        <p:strVal val="visible"/>
                                      </p:to>
                                    </p:set>
                                    <p:anim calcmode="lin" valueType="num">
                                      <p:cBhvr additive="base">
                                        <p:cTn id="33" dur="500"/>
                                        <p:tgtEl>
                                          <p:spTgt spid="163"/>
                                        </p:tgtEl>
                                        <p:attrNameLst>
                                          <p:attrName>ppt_y</p:attrName>
                                        </p:attrNameLst>
                                      </p:cBhvr>
                                      <p:tavLst>
                                        <p:tav tm="0">
                                          <p:val>
                                            <p:strVal val="#ppt_y+1"/>
                                          </p:val>
                                        </p:tav>
                                        <p:tav tm="100000">
                                          <p:val>
                                            <p:strVal val="#ppt_y"/>
                                          </p:val>
                                        </p:tav>
                                      </p:tavLst>
                                    </p:anim>
                                  </p:childTnLst>
                                </p:cTn>
                              </p:par>
                            </p:childTnLst>
                          </p:cTn>
                        </p:par>
                        <p:par>
                          <p:cTn id="34" fill="hold">
                            <p:stCondLst>
                              <p:cond delay="500"/>
                            </p:stCondLst>
                            <p:childTnLst>
                              <p:par>
                                <p:cTn id="35" presetID="10" presetClass="entr" presetSubtype="0" fill="hold" nodeType="afterEffect">
                                  <p:stCondLst>
                                    <p:cond delay="0"/>
                                  </p:stCondLst>
                                  <p:childTnLst>
                                    <p:set>
                                      <p:cBhvr>
                                        <p:cTn id="36" dur="1" fill="hold">
                                          <p:stCondLst>
                                            <p:cond delay="0"/>
                                          </p:stCondLst>
                                        </p:cTn>
                                        <p:tgtEl>
                                          <p:spTgt spid="167"/>
                                        </p:tgtEl>
                                        <p:attrNameLst>
                                          <p:attrName>style.visibility</p:attrName>
                                        </p:attrNameLst>
                                      </p:cBhvr>
                                      <p:to>
                                        <p:strVal val="visible"/>
                                      </p:to>
                                    </p:set>
                                    <p:animEffect transition="in" filter="fade">
                                      <p:cBhvr>
                                        <p:cTn id="37" dur="500"/>
                                        <p:tgtEl>
                                          <p:spTgt spid="167"/>
                                        </p:tgtEl>
                                      </p:cBhvr>
                                    </p:animEffect>
                                  </p:childTnLst>
                                </p:cTn>
                              </p:par>
                            </p:childTnLst>
                          </p:cTn>
                        </p:par>
                        <p:par>
                          <p:cTn id="38" fill="hold">
                            <p:stCondLst>
                              <p:cond delay="1000"/>
                            </p:stCondLst>
                            <p:childTnLst>
                              <p:par>
                                <p:cTn id="39" presetID="10" presetClass="entr" presetSubtype="0" fill="hold" nodeType="afterEffect">
                                  <p:stCondLst>
                                    <p:cond delay="0"/>
                                  </p:stCondLst>
                                  <p:childTnLst>
                                    <p:set>
                                      <p:cBhvr>
                                        <p:cTn id="40" dur="1" fill="hold">
                                          <p:stCondLst>
                                            <p:cond delay="0"/>
                                          </p:stCondLst>
                                        </p:cTn>
                                        <p:tgtEl>
                                          <p:spTgt spid="165"/>
                                        </p:tgtEl>
                                        <p:attrNameLst>
                                          <p:attrName>style.visibility</p:attrName>
                                        </p:attrNameLst>
                                      </p:cBhvr>
                                      <p:to>
                                        <p:strVal val="visible"/>
                                      </p:to>
                                    </p:set>
                                    <p:animEffect transition="in" filter="fade">
                                      <p:cBhvr>
                                        <p:cTn id="41" dur="500"/>
                                        <p:tgtEl>
                                          <p:spTgt spid="165"/>
                                        </p:tgtEl>
                                      </p:cBhvr>
                                    </p:animEffect>
                                  </p:childTnLst>
                                </p:cTn>
                              </p:par>
                            </p:childTnLst>
                          </p:cTn>
                        </p:par>
                        <p:par>
                          <p:cTn id="42" fill="hold">
                            <p:stCondLst>
                              <p:cond delay="1500"/>
                            </p:stCondLst>
                            <p:childTnLst>
                              <p:par>
                                <p:cTn id="43" presetID="10" presetClass="entr" presetSubtype="0" fill="hold" nodeType="afterEffect">
                                  <p:stCondLst>
                                    <p:cond delay="0"/>
                                  </p:stCondLst>
                                  <p:childTnLst>
                                    <p:set>
                                      <p:cBhvr>
                                        <p:cTn id="44" dur="1" fill="hold">
                                          <p:stCondLst>
                                            <p:cond delay="0"/>
                                          </p:stCondLst>
                                        </p:cTn>
                                        <p:tgtEl>
                                          <p:spTgt spid="168"/>
                                        </p:tgtEl>
                                        <p:attrNameLst>
                                          <p:attrName>style.visibility</p:attrName>
                                        </p:attrNameLst>
                                      </p:cBhvr>
                                      <p:to>
                                        <p:strVal val="visible"/>
                                      </p:to>
                                    </p:set>
                                    <p:animEffect transition="in" filter="fade">
                                      <p:cBhvr>
                                        <p:cTn id="45" dur="500"/>
                                        <p:tgtEl>
                                          <p:spTgt spid="168"/>
                                        </p:tgtEl>
                                      </p:cBhvr>
                                    </p:animEffect>
                                  </p:childTnLst>
                                </p:cTn>
                              </p:par>
                            </p:childTnLst>
                          </p:cTn>
                        </p:par>
                        <p:par>
                          <p:cTn id="46" fill="hold">
                            <p:stCondLst>
                              <p:cond delay="2000"/>
                            </p:stCondLst>
                            <p:childTnLst>
                              <p:par>
                                <p:cTn id="47" presetID="10" presetClass="entr" presetSubtype="0" fill="hold" nodeType="afterEffect">
                                  <p:stCondLst>
                                    <p:cond delay="0"/>
                                  </p:stCondLst>
                                  <p:childTnLst>
                                    <p:set>
                                      <p:cBhvr>
                                        <p:cTn id="48" dur="1" fill="hold">
                                          <p:stCondLst>
                                            <p:cond delay="0"/>
                                          </p:stCondLst>
                                        </p:cTn>
                                        <p:tgtEl>
                                          <p:spTgt spid="166"/>
                                        </p:tgtEl>
                                        <p:attrNameLst>
                                          <p:attrName>style.visibility</p:attrName>
                                        </p:attrNameLst>
                                      </p:cBhvr>
                                      <p:to>
                                        <p:strVal val="visible"/>
                                      </p:to>
                                    </p:set>
                                    <p:animEffect transition="in" filter="fade">
                                      <p:cBhvr>
                                        <p:cTn id="49" dur="500"/>
                                        <p:tgtEl>
                                          <p:spTgt spid="166"/>
                                        </p:tgtEl>
                                      </p:cBhvr>
                                    </p:animEffect>
                                  </p:childTnLst>
                                </p:cTn>
                              </p:par>
                            </p:childTnLst>
                          </p:cTn>
                        </p:par>
                        <p:par>
                          <p:cTn id="50" fill="hold">
                            <p:stCondLst>
                              <p:cond delay="2500"/>
                            </p:stCondLst>
                            <p:childTnLst>
                              <p:par>
                                <p:cTn id="51" presetID="10" presetClass="entr" presetSubtype="0" fill="hold" nodeType="afterEffect">
                                  <p:stCondLst>
                                    <p:cond delay="0"/>
                                  </p:stCondLst>
                                  <p:childTnLst>
                                    <p:set>
                                      <p:cBhvr>
                                        <p:cTn id="52" dur="1" fill="hold">
                                          <p:stCondLst>
                                            <p:cond delay="0"/>
                                          </p:stCondLst>
                                        </p:cTn>
                                        <p:tgtEl>
                                          <p:spTgt spid="169"/>
                                        </p:tgtEl>
                                        <p:attrNameLst>
                                          <p:attrName>style.visibility</p:attrName>
                                        </p:attrNameLst>
                                      </p:cBhvr>
                                      <p:to>
                                        <p:strVal val="visible"/>
                                      </p:to>
                                    </p:set>
                                    <p:animEffect transition="in" filter="fade">
                                      <p:cBhvr>
                                        <p:cTn id="53" dur="500"/>
                                        <p:tgtEl>
                                          <p:spTgt spid="169"/>
                                        </p:tgtEl>
                                      </p:cBhvr>
                                    </p:animEffect>
                                  </p:childTnLst>
                                </p:cTn>
                              </p:par>
                            </p:childTnLst>
                          </p:cTn>
                        </p:par>
                        <p:par>
                          <p:cTn id="54" fill="hold">
                            <p:stCondLst>
                              <p:cond delay="3000"/>
                            </p:stCondLst>
                            <p:childTnLst>
                              <p:par>
                                <p:cTn id="55" presetID="10" presetClass="entr" presetSubtype="0" fill="hold" nodeType="afterEffect">
                                  <p:stCondLst>
                                    <p:cond delay="0"/>
                                  </p:stCondLst>
                                  <p:childTnLst>
                                    <p:set>
                                      <p:cBhvr>
                                        <p:cTn id="56" dur="1" fill="hold">
                                          <p:stCondLst>
                                            <p:cond delay="0"/>
                                          </p:stCondLst>
                                        </p:cTn>
                                        <p:tgtEl>
                                          <p:spTgt spid="164"/>
                                        </p:tgtEl>
                                        <p:attrNameLst>
                                          <p:attrName>style.visibility</p:attrName>
                                        </p:attrNameLst>
                                      </p:cBhvr>
                                      <p:to>
                                        <p:strVal val="visible"/>
                                      </p:to>
                                    </p:set>
                                    <p:animEffect transition="in" filter="fade">
                                      <p:cBhvr>
                                        <p:cTn id="57" dur="500"/>
                                        <p:tgtEl>
                                          <p:spTgt spid="164"/>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170"/>
                                        </p:tgtEl>
                                        <p:attrNameLst>
                                          <p:attrName>style.visibility</p:attrName>
                                        </p:attrNameLst>
                                      </p:cBhvr>
                                      <p:to>
                                        <p:strVal val="visible"/>
                                      </p:to>
                                    </p:set>
                                    <p:animEffect transition="in" filter="fade">
                                      <p:cBhvr>
                                        <p:cTn id="62" dur="500"/>
                                        <p:tgtEl>
                                          <p:spTgt spid="1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11"/>
          <p:cNvSpPr/>
          <p:nvPr/>
        </p:nvSpPr>
        <p:spPr>
          <a:xfrm>
            <a:off x="838199" y="1292392"/>
            <a:ext cx="10524067"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76" name="Google Shape;176;p11"/>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KIỂM TOÁN NĂNG LƯỢNG</a:t>
            </a:r>
            <a:endParaRPr sz="1400" b="0" i="0" u="none" strike="noStrike" cap="none">
              <a:solidFill>
                <a:srgbClr val="000000"/>
              </a:solidFill>
              <a:latin typeface="Arial"/>
              <a:ea typeface="Arial"/>
              <a:cs typeface="Arial"/>
              <a:sym typeface="Arial"/>
            </a:endParaRPr>
          </a:p>
        </p:txBody>
      </p:sp>
      <p:sp>
        <p:nvSpPr>
          <p:cNvPr id="177" name="Google Shape;177;p11"/>
          <p:cNvSpPr txBox="1"/>
          <p:nvPr/>
        </p:nvSpPr>
        <p:spPr>
          <a:xfrm>
            <a:off x="4130100" y="1943175"/>
            <a:ext cx="7232100" cy="6156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1. Đáp ứng yêu cầu của luật sử dụng năng lượng tiết kiệm và hiệu quả cũng như thông tư 25/2020/TT-BCT.</a:t>
            </a:r>
            <a:endParaRPr sz="1500" b="0" i="0" u="none" strike="noStrike" cap="none">
              <a:solidFill>
                <a:srgbClr val="000000"/>
              </a:solidFill>
              <a:latin typeface="Arial"/>
              <a:ea typeface="Arial"/>
              <a:cs typeface="Arial"/>
              <a:sym typeface="Arial"/>
            </a:endParaRPr>
          </a:p>
        </p:txBody>
      </p:sp>
      <p:sp>
        <p:nvSpPr>
          <p:cNvPr id="178" name="Google Shape;178;p11"/>
          <p:cNvSpPr/>
          <p:nvPr/>
        </p:nvSpPr>
        <p:spPr>
          <a:xfrm>
            <a:off x="838200" y="2914950"/>
            <a:ext cx="2380800" cy="1409400"/>
          </a:xfrm>
          <a:prstGeom prst="roundRect">
            <a:avLst>
              <a:gd name="adj" fmla="val 16667"/>
            </a:avLst>
          </a:prstGeom>
          <a:no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100"/>
              <a:buFont typeface="Arial"/>
              <a:buNone/>
            </a:pPr>
            <a:r>
              <a:rPr lang="en-US" sz="2100" b="1" i="0" u="none" strike="noStrike" cap="none">
                <a:solidFill>
                  <a:schemeClr val="dk1"/>
                </a:solidFill>
                <a:latin typeface="Arial"/>
                <a:ea typeface="Arial"/>
                <a:cs typeface="Arial"/>
                <a:sym typeface="Arial"/>
              </a:rPr>
              <a:t>Lợi ích từ kiểm toán năng lượng đem lại</a:t>
            </a:r>
            <a:endParaRPr sz="2100" b="1" i="0" u="none" strike="noStrike" cap="none">
              <a:solidFill>
                <a:schemeClr val="dk1"/>
              </a:solidFill>
              <a:latin typeface="Arial"/>
              <a:ea typeface="Arial"/>
              <a:cs typeface="Arial"/>
              <a:sym typeface="Arial"/>
            </a:endParaRPr>
          </a:p>
        </p:txBody>
      </p:sp>
      <p:sp>
        <p:nvSpPr>
          <p:cNvPr id="179" name="Google Shape;179;p11"/>
          <p:cNvSpPr txBox="1"/>
          <p:nvPr/>
        </p:nvSpPr>
        <p:spPr>
          <a:xfrm>
            <a:off x="4130100" y="2692913"/>
            <a:ext cx="7232100" cy="6156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 Đánh giá thực trạng các hệ thống tiêu thụ năng lượng của hệ thống tại các cơ sở.</a:t>
            </a:r>
            <a:endParaRPr sz="1500" b="0" i="0" u="none" strike="noStrike" cap="none">
              <a:solidFill>
                <a:srgbClr val="000000"/>
              </a:solidFill>
              <a:latin typeface="Arial"/>
              <a:ea typeface="Arial"/>
              <a:cs typeface="Arial"/>
              <a:sym typeface="Arial"/>
            </a:endParaRPr>
          </a:p>
        </p:txBody>
      </p:sp>
      <p:sp>
        <p:nvSpPr>
          <p:cNvPr id="180" name="Google Shape;180;p11"/>
          <p:cNvSpPr txBox="1"/>
          <p:nvPr/>
        </p:nvSpPr>
        <p:spPr>
          <a:xfrm>
            <a:off x="4130100" y="3442650"/>
            <a:ext cx="7232100" cy="3540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3. Đưa ra được các giải pháp tiết kiệm năng lượng và chi phí vận hành.</a:t>
            </a:r>
            <a:endParaRPr sz="1500" b="0" i="0" u="none" strike="noStrike" cap="none">
              <a:solidFill>
                <a:srgbClr val="000000"/>
              </a:solidFill>
              <a:latin typeface="Arial"/>
              <a:ea typeface="Arial"/>
              <a:cs typeface="Arial"/>
              <a:sym typeface="Arial"/>
            </a:endParaRPr>
          </a:p>
        </p:txBody>
      </p:sp>
      <p:sp>
        <p:nvSpPr>
          <p:cNvPr id="181" name="Google Shape;181;p11"/>
          <p:cNvSpPr txBox="1"/>
          <p:nvPr/>
        </p:nvSpPr>
        <p:spPr>
          <a:xfrm>
            <a:off x="4130100" y="3958775"/>
            <a:ext cx="7232100" cy="6156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4. Tiền đề để xây dựng kế hoạch sử dụng năng lượng và quản lý vận hành.</a:t>
            </a:r>
            <a:endParaRPr sz="1500" b="0" i="0" u="none" strike="noStrike" cap="none">
              <a:solidFill>
                <a:srgbClr val="000000"/>
              </a:solidFill>
              <a:latin typeface="Arial"/>
              <a:ea typeface="Arial"/>
              <a:cs typeface="Arial"/>
              <a:sym typeface="Arial"/>
            </a:endParaRPr>
          </a:p>
        </p:txBody>
      </p:sp>
      <p:sp>
        <p:nvSpPr>
          <p:cNvPr id="182" name="Google Shape;182;p11"/>
          <p:cNvSpPr txBox="1"/>
          <p:nvPr/>
        </p:nvSpPr>
        <p:spPr>
          <a:xfrm>
            <a:off x="4130100" y="4736500"/>
            <a:ext cx="7232100" cy="615600"/>
          </a:xfrm>
          <a:prstGeom prst="rect">
            <a:avLst/>
          </a:prstGeom>
          <a:solidFill>
            <a:schemeClr val="lt1"/>
          </a:solidFill>
          <a:ln w="28575" cap="flat" cmpd="sng">
            <a:solidFill>
              <a:srgbClr val="3B8D61"/>
            </a:solidFill>
            <a:prstDash val="solid"/>
            <a:miter lim="800000"/>
            <a:headEnd type="none" w="sm" len="sm"/>
            <a:tailEnd type="none" w="sm" len="sm"/>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5. Lợi ích về môi trường (giảm phát thải và hướng tới NET Zero) và kinh doanh (tăng tính cạnh tranh, đáp ứng yêu cầu của khách hàng.</a:t>
            </a:r>
            <a:endParaRPr sz="1500" b="0" i="0" u="none" strike="noStrike" cap="none">
              <a:solidFill>
                <a:srgbClr val="000000"/>
              </a:solidFill>
              <a:latin typeface="Arial"/>
              <a:ea typeface="Arial"/>
              <a:cs typeface="Arial"/>
              <a:sym typeface="Arial"/>
            </a:endParaRPr>
          </a:p>
        </p:txBody>
      </p:sp>
      <p:cxnSp>
        <p:nvCxnSpPr>
          <p:cNvPr id="183" name="Google Shape;183;p11"/>
          <p:cNvCxnSpPr>
            <a:stCxn id="178" idx="3"/>
            <a:endCxn id="177" idx="1"/>
          </p:cNvCxnSpPr>
          <p:nvPr/>
        </p:nvCxnSpPr>
        <p:spPr>
          <a:xfrm rot="10800000" flipH="1">
            <a:off x="3219000" y="2251050"/>
            <a:ext cx="911100" cy="1368600"/>
          </a:xfrm>
          <a:prstGeom prst="bentConnector3">
            <a:avLst>
              <a:gd name="adj1" fmla="val 50000"/>
            </a:avLst>
          </a:prstGeom>
          <a:noFill/>
          <a:ln w="19050" cap="flat" cmpd="sng">
            <a:solidFill>
              <a:schemeClr val="dk1"/>
            </a:solidFill>
            <a:prstDash val="solid"/>
            <a:miter lim="800000"/>
            <a:headEnd type="none" w="sm" len="sm"/>
            <a:tailEnd type="triangle" w="med" len="med"/>
          </a:ln>
        </p:spPr>
      </p:cxnSp>
      <p:cxnSp>
        <p:nvCxnSpPr>
          <p:cNvPr id="184" name="Google Shape;184;p11"/>
          <p:cNvCxnSpPr>
            <a:stCxn id="178" idx="3"/>
            <a:endCxn id="179" idx="1"/>
          </p:cNvCxnSpPr>
          <p:nvPr/>
        </p:nvCxnSpPr>
        <p:spPr>
          <a:xfrm rot="10800000" flipH="1">
            <a:off x="3219000" y="3000750"/>
            <a:ext cx="911100" cy="618900"/>
          </a:xfrm>
          <a:prstGeom prst="bentConnector3">
            <a:avLst>
              <a:gd name="adj1" fmla="val 50000"/>
            </a:avLst>
          </a:prstGeom>
          <a:noFill/>
          <a:ln w="19050" cap="flat" cmpd="sng">
            <a:solidFill>
              <a:schemeClr val="dk1"/>
            </a:solidFill>
            <a:prstDash val="solid"/>
            <a:miter lim="800000"/>
            <a:headEnd type="none" w="sm" len="sm"/>
            <a:tailEnd type="triangle" w="med" len="med"/>
          </a:ln>
        </p:spPr>
      </p:cxnSp>
      <p:cxnSp>
        <p:nvCxnSpPr>
          <p:cNvPr id="185" name="Google Shape;185;p11"/>
          <p:cNvCxnSpPr>
            <a:stCxn id="178" idx="3"/>
            <a:endCxn id="180" idx="1"/>
          </p:cNvCxnSpPr>
          <p:nvPr/>
        </p:nvCxnSpPr>
        <p:spPr>
          <a:xfrm>
            <a:off x="3219000" y="3619650"/>
            <a:ext cx="911100" cy="600"/>
          </a:xfrm>
          <a:prstGeom prst="bentConnector3">
            <a:avLst>
              <a:gd name="adj1" fmla="val 50000"/>
            </a:avLst>
          </a:prstGeom>
          <a:noFill/>
          <a:ln w="19050" cap="flat" cmpd="sng">
            <a:solidFill>
              <a:schemeClr val="dk1"/>
            </a:solidFill>
            <a:prstDash val="solid"/>
            <a:miter lim="800000"/>
            <a:headEnd type="none" w="sm" len="sm"/>
            <a:tailEnd type="triangle" w="med" len="med"/>
          </a:ln>
        </p:spPr>
      </p:cxnSp>
      <p:cxnSp>
        <p:nvCxnSpPr>
          <p:cNvPr id="186" name="Google Shape;186;p11"/>
          <p:cNvCxnSpPr>
            <a:stCxn id="178" idx="3"/>
            <a:endCxn id="181" idx="1"/>
          </p:cNvCxnSpPr>
          <p:nvPr/>
        </p:nvCxnSpPr>
        <p:spPr>
          <a:xfrm>
            <a:off x="3219000" y="3619650"/>
            <a:ext cx="911100" cy="646800"/>
          </a:xfrm>
          <a:prstGeom prst="bentConnector3">
            <a:avLst>
              <a:gd name="adj1" fmla="val 50000"/>
            </a:avLst>
          </a:prstGeom>
          <a:noFill/>
          <a:ln w="19050" cap="flat" cmpd="sng">
            <a:solidFill>
              <a:schemeClr val="dk1"/>
            </a:solidFill>
            <a:prstDash val="solid"/>
            <a:miter lim="800000"/>
            <a:headEnd type="none" w="sm" len="sm"/>
            <a:tailEnd type="triangle" w="med" len="med"/>
          </a:ln>
        </p:spPr>
      </p:cxnSp>
      <p:cxnSp>
        <p:nvCxnSpPr>
          <p:cNvPr id="187" name="Google Shape;187;p11"/>
          <p:cNvCxnSpPr>
            <a:stCxn id="178" idx="3"/>
            <a:endCxn id="182" idx="1"/>
          </p:cNvCxnSpPr>
          <p:nvPr/>
        </p:nvCxnSpPr>
        <p:spPr>
          <a:xfrm>
            <a:off x="3219000" y="3619650"/>
            <a:ext cx="911100" cy="1424700"/>
          </a:xfrm>
          <a:prstGeom prst="bentConnector3">
            <a:avLst>
              <a:gd name="adj1" fmla="val 50000"/>
            </a:avLst>
          </a:prstGeom>
          <a:noFill/>
          <a:ln w="19050" cap="flat" cmpd="sng">
            <a:solidFill>
              <a:schemeClr val="dk1"/>
            </a:solidFill>
            <a:prstDash val="solid"/>
            <a:miter lim="800000"/>
            <a:headEnd type="none" w="sm" len="sm"/>
            <a:tailEnd type="triangle" w="med" len="med"/>
          </a:ln>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fade">
                                      <p:cBhvr>
                                        <p:cTn id="7" dur="500"/>
                                        <p:tgtEl>
                                          <p:spTgt spid="17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9"/>
                                        </p:tgtEl>
                                        <p:attrNameLst>
                                          <p:attrName>style.visibility</p:attrName>
                                        </p:attrNameLst>
                                      </p:cBhvr>
                                      <p:to>
                                        <p:strVal val="visible"/>
                                      </p:to>
                                    </p:set>
                                    <p:animEffect transition="in" filter="fade">
                                      <p:cBhvr>
                                        <p:cTn id="11" dur="500"/>
                                        <p:tgtEl>
                                          <p:spTgt spid="17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80"/>
                                        </p:tgtEl>
                                        <p:attrNameLst>
                                          <p:attrName>style.visibility</p:attrName>
                                        </p:attrNameLst>
                                      </p:cBhvr>
                                      <p:to>
                                        <p:strVal val="visible"/>
                                      </p:to>
                                    </p:set>
                                    <p:animEffect transition="in" filter="fade">
                                      <p:cBhvr>
                                        <p:cTn id="15" dur="500"/>
                                        <p:tgtEl>
                                          <p:spTgt spid="180"/>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81"/>
                                        </p:tgtEl>
                                        <p:attrNameLst>
                                          <p:attrName>style.visibility</p:attrName>
                                        </p:attrNameLst>
                                      </p:cBhvr>
                                      <p:to>
                                        <p:strVal val="visible"/>
                                      </p:to>
                                    </p:set>
                                    <p:animEffect transition="in" filter="fade">
                                      <p:cBhvr>
                                        <p:cTn id="19" dur="500"/>
                                        <p:tgtEl>
                                          <p:spTgt spid="181"/>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2"/>
                                        </p:tgtEl>
                                        <p:attrNameLst>
                                          <p:attrName>style.visibility</p:attrName>
                                        </p:attrNameLst>
                                      </p:cBhvr>
                                      <p:to>
                                        <p:strVal val="visible"/>
                                      </p:to>
                                    </p:set>
                                    <p:animEffect transition="in" filter="fade">
                                      <p:cBhvr>
                                        <p:cTn id="23" dur="500"/>
                                        <p:tgtEl>
                                          <p:spTgt spid="1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12"/>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3" name="Google Shape;193;p12"/>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“VI PHẠM VỀ KTNL (NGHỊ ĐỊNH 17/2022/NĐ-CP)”</a:t>
            </a:r>
            <a:endParaRPr sz="1400" b="0" i="0" u="none" strike="noStrike" cap="none">
              <a:solidFill>
                <a:srgbClr val="000000"/>
              </a:solidFill>
              <a:latin typeface="Arial"/>
              <a:ea typeface="Arial"/>
              <a:cs typeface="Arial"/>
              <a:sym typeface="Arial"/>
            </a:endParaRPr>
          </a:p>
        </p:txBody>
      </p:sp>
      <p:sp>
        <p:nvSpPr>
          <p:cNvPr id="194" name="Google Shape;194;p12"/>
          <p:cNvSpPr/>
          <p:nvPr/>
        </p:nvSpPr>
        <p:spPr>
          <a:xfrm>
            <a:off x="838200" y="2060680"/>
            <a:ext cx="4350233" cy="1410308"/>
          </a:xfrm>
          <a:prstGeom prst="roundRect">
            <a:avLst>
              <a:gd name="adj" fmla="val 5176"/>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endParaRPr sz="1600" b="0" i="0" u="none" strike="noStrike" cap="none">
              <a:solidFill>
                <a:srgbClr val="114454"/>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Phạt cảnh cáo đối với hành vi không thực hiện đầy đủ nội dung của báo cáo KTNL theo mẫu quy định</a:t>
            </a:r>
            <a:endParaRPr sz="1600" b="0" i="0" u="none" strike="noStrike" cap="none">
              <a:solidFill>
                <a:schemeClr val="dk1"/>
              </a:solidFill>
              <a:latin typeface="Arial"/>
              <a:ea typeface="Arial"/>
              <a:cs typeface="Arial"/>
              <a:sym typeface="Arial"/>
            </a:endParaRPr>
          </a:p>
          <a:p>
            <a:pPr marL="0" marR="0" lvl="0" indent="0" algn="just" rtl="0">
              <a:lnSpc>
                <a:spcPct val="100000"/>
              </a:lnSpc>
              <a:spcBef>
                <a:spcPts val="0"/>
              </a:spcBef>
              <a:spcAft>
                <a:spcPts val="0"/>
              </a:spcAft>
              <a:buClr>
                <a:srgbClr val="000000"/>
              </a:buClr>
              <a:buSzPts val="1600"/>
              <a:buFont typeface="Arial"/>
              <a:buNone/>
            </a:pPr>
            <a:endParaRPr sz="1600" b="0" i="0" u="none" strike="noStrike" cap="none">
              <a:solidFill>
                <a:srgbClr val="114454"/>
              </a:solidFill>
              <a:latin typeface="Calibri"/>
              <a:ea typeface="Calibri"/>
              <a:cs typeface="Calibri"/>
              <a:sym typeface="Calibri"/>
            </a:endParaRPr>
          </a:p>
        </p:txBody>
      </p:sp>
      <p:sp>
        <p:nvSpPr>
          <p:cNvPr id="195" name="Google Shape;195;p12"/>
          <p:cNvSpPr/>
          <p:nvPr/>
        </p:nvSpPr>
        <p:spPr>
          <a:xfrm>
            <a:off x="6443035" y="2036830"/>
            <a:ext cx="4646873" cy="1410308"/>
          </a:xfrm>
          <a:prstGeom prst="roundRect">
            <a:avLst>
              <a:gd name="adj" fmla="val 4653"/>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Phạt tiền từ 50.000.000 – 60.000.000 VND đối với hành vi không thực hiện KTNL theo quy định (theo điều 19, mục 3, NĐ 134)</a:t>
            </a:r>
            <a:endParaRPr sz="1400" b="0" i="0" u="none" strike="noStrike" cap="none">
              <a:solidFill>
                <a:schemeClr val="dk1"/>
              </a:solidFill>
              <a:latin typeface="Arial"/>
              <a:ea typeface="Arial"/>
              <a:cs typeface="Arial"/>
              <a:sym typeface="Arial"/>
            </a:endParaRPr>
          </a:p>
        </p:txBody>
      </p:sp>
      <p:sp>
        <p:nvSpPr>
          <p:cNvPr id="196" name="Google Shape;196;p12"/>
          <p:cNvSpPr/>
          <p:nvPr/>
        </p:nvSpPr>
        <p:spPr>
          <a:xfrm>
            <a:off x="6367955" y="3730053"/>
            <a:ext cx="4797000" cy="1681800"/>
          </a:xfrm>
          <a:prstGeom prst="roundRect">
            <a:avLst>
              <a:gd name="adj" fmla="val 6126"/>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Phạt tiền cơ sở sử dụng NL trọng điểm : 15.000.000 – 30.000.000 VND, khi tự thực hiện KTNL hoặc thuê tổ chức KTNL - không có đội ngũ kiểm toán viên được cấp chứng chỉ và phương tiện, kỹ thuật theo quy định. (theo khoản 2, điều 21, mục 3, NĐ 134)</a:t>
            </a:r>
            <a:endParaRPr sz="1600" b="0" i="0" u="none" strike="noStrike" cap="none">
              <a:solidFill>
                <a:schemeClr val="dk1"/>
              </a:solidFill>
              <a:latin typeface="Arial"/>
              <a:ea typeface="Arial"/>
              <a:cs typeface="Arial"/>
              <a:sym typeface="Arial"/>
            </a:endParaRPr>
          </a:p>
        </p:txBody>
      </p:sp>
      <p:sp>
        <p:nvSpPr>
          <p:cNvPr id="197" name="Google Shape;197;p12"/>
          <p:cNvSpPr/>
          <p:nvPr/>
        </p:nvSpPr>
        <p:spPr>
          <a:xfrm>
            <a:off x="838200" y="3733133"/>
            <a:ext cx="4350300" cy="1675800"/>
          </a:xfrm>
          <a:prstGeom prst="roundRect">
            <a:avLst>
              <a:gd name="adj" fmla="val 7180"/>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Phạt tiền : 10.000.000 – 15.000.000 VND khi sử dụng chứng chỉ giả, cho thuê, mượn chứng chỉ kiểm toán viên. (theo khoản 1, điều 21, mục 3, NĐ 134)</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13"/>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13"/>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VI PHẠM VỀ ÁP DỤNG MÔ HÌNH QLNL</a:t>
            </a:r>
            <a:endParaRPr sz="1400" b="0" i="0" u="none" strike="noStrike" cap="none">
              <a:solidFill>
                <a:srgbClr val="000000"/>
              </a:solidFill>
              <a:latin typeface="Arial"/>
              <a:ea typeface="Arial"/>
              <a:cs typeface="Arial"/>
              <a:sym typeface="Arial"/>
            </a:endParaRPr>
          </a:p>
        </p:txBody>
      </p:sp>
      <p:sp>
        <p:nvSpPr>
          <p:cNvPr id="204" name="Google Shape;204;p13"/>
          <p:cNvSpPr/>
          <p:nvPr/>
        </p:nvSpPr>
        <p:spPr>
          <a:xfrm>
            <a:off x="702500" y="1798549"/>
            <a:ext cx="10651200" cy="3777600"/>
          </a:xfrm>
          <a:prstGeom prst="rect">
            <a:avLst/>
          </a:prstGeom>
          <a:noFill/>
          <a:ln>
            <a:noFill/>
          </a:ln>
        </p:spPr>
        <p:txBody>
          <a:bodyPr spcFirstLastPara="1" wrap="square" lIns="91425" tIns="45700" rIns="91425" bIns="45700" anchor="t" anchorCtr="0">
            <a:spAutoFit/>
          </a:bodyPr>
          <a:lstStyle/>
          <a:p>
            <a:pPr marL="342900" marR="0" lvl="0" indent="-342900" algn="just" rtl="0">
              <a:lnSpc>
                <a:spcPct val="150000"/>
              </a:lnSpc>
              <a:spcBef>
                <a:spcPts val="0"/>
              </a:spcBef>
              <a:spcAft>
                <a:spcPts val="0"/>
              </a:spcAft>
              <a:buClr>
                <a:schemeClr val="dk1"/>
              </a:buClr>
              <a:buSzPts val="1800"/>
              <a:buFont typeface="Arial"/>
              <a:buAutoNum type="arabicPeriod"/>
            </a:pPr>
            <a:r>
              <a:rPr lang="en-US" sz="1800" b="0" i="0" u="none" strike="noStrike" cap="none">
                <a:solidFill>
                  <a:schemeClr val="dk1"/>
                </a:solidFill>
                <a:latin typeface="Arial"/>
                <a:ea typeface="Arial"/>
                <a:cs typeface="Arial"/>
                <a:sym typeface="Arial"/>
              </a:rPr>
              <a:t>Phạt cảnh cáo người đứng đầu cơ sở sử dụng năng lượng trọng điểm không thực hiện đầy đủ các nội dung của MHQLNL đối với cơ sở sử dụng năng lượng trọng điểm quy định tại Điều 8 Nghị định số 21/2011/NĐ-CP.</a:t>
            </a:r>
            <a:endParaRPr sz="1000" b="0" i="0" u="none" strike="noStrike" cap="none">
              <a:solidFill>
                <a:schemeClr val="dk1"/>
              </a:solidFill>
              <a:latin typeface="Arial"/>
              <a:ea typeface="Arial"/>
              <a:cs typeface="Arial"/>
              <a:sym typeface="Arial"/>
            </a:endParaRPr>
          </a:p>
          <a:p>
            <a:pPr marL="342900" marR="0" lvl="0" indent="-342900" algn="just" rtl="0">
              <a:lnSpc>
                <a:spcPct val="150000"/>
              </a:lnSpc>
              <a:spcBef>
                <a:spcPts val="0"/>
              </a:spcBef>
              <a:spcAft>
                <a:spcPts val="0"/>
              </a:spcAft>
              <a:buClr>
                <a:schemeClr val="dk1"/>
              </a:buClr>
              <a:buSzPts val="1800"/>
              <a:buFont typeface="Arial"/>
              <a:buAutoNum type="arabicPeriod"/>
            </a:pPr>
            <a:r>
              <a:rPr lang="en-US" sz="1800" b="0" i="0" u="none" strike="noStrike" cap="none">
                <a:solidFill>
                  <a:schemeClr val="dk1"/>
                </a:solidFill>
                <a:latin typeface="Arial"/>
                <a:ea typeface="Arial"/>
                <a:cs typeface="Arial"/>
                <a:sym typeface="Arial"/>
              </a:rPr>
              <a:t>Phạt tiền từ 5.000.000 đồng đến 10.000.000 đồng đối với hành vi không chỉ định, hoặc chỉ định người không đủ điều kiện đảm nhận chức danh người quản lý năng lượng quy định tại Điều 35 Luật Sử dụng năng lượng tiết kiệm và hiệu quả.</a:t>
            </a:r>
            <a:endParaRPr sz="1800" b="0" i="0" u="none" strike="noStrike" cap="none">
              <a:solidFill>
                <a:schemeClr val="dk1"/>
              </a:solidFill>
              <a:latin typeface="Arial"/>
              <a:ea typeface="Arial"/>
              <a:cs typeface="Arial"/>
              <a:sym typeface="Arial"/>
            </a:endParaRPr>
          </a:p>
          <a:p>
            <a:pPr marL="342900" marR="0" lvl="0" indent="-342900" algn="just" rtl="0">
              <a:lnSpc>
                <a:spcPct val="150000"/>
              </a:lnSpc>
              <a:spcBef>
                <a:spcPts val="0"/>
              </a:spcBef>
              <a:spcAft>
                <a:spcPts val="0"/>
              </a:spcAft>
              <a:buClr>
                <a:schemeClr val="dk1"/>
              </a:buClr>
              <a:buSzPts val="1800"/>
              <a:buFont typeface="Arial"/>
              <a:buAutoNum type="arabicPeriod"/>
            </a:pPr>
            <a:r>
              <a:rPr lang="en-US" sz="1800" b="0" i="0" u="none" strike="noStrike" cap="none">
                <a:solidFill>
                  <a:schemeClr val="dk1"/>
                </a:solidFill>
                <a:latin typeface="Arial"/>
                <a:ea typeface="Arial"/>
                <a:cs typeface="Arial"/>
                <a:sym typeface="Arial"/>
              </a:rPr>
              <a:t>Phạt tiền từ 10.000.000 đồng đến 20.000.000 đồng đối với hành vi không xây dựng kế hoạch sử dụng năng lượng tiết kiệm và hiệu quả hàng năm, 5 năm; không báo cáo kết quả thực hiện kế hoạch hàng năm, 5 năm.</a:t>
            </a:r>
            <a:endParaRPr sz="1400" b="0" i="0"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14"/>
          <p:cNvSpPr/>
          <p:nvPr/>
        </p:nvSpPr>
        <p:spPr>
          <a:xfrm>
            <a:off x="784860" y="1292392"/>
            <a:ext cx="1072134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0" name="Google Shape;210;p14"/>
          <p:cNvSpPr txBox="1"/>
          <p:nvPr/>
        </p:nvSpPr>
        <p:spPr>
          <a:xfrm>
            <a:off x="784860" y="1292392"/>
            <a:ext cx="1082040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“MỘT SỐ VI PHẠM KHÁC (NGHỊ ĐỊNH 17/2022/NĐ-CP)”</a:t>
            </a:r>
            <a:endParaRPr sz="1400" b="0" i="0" u="none" strike="noStrike" cap="none">
              <a:solidFill>
                <a:srgbClr val="000000"/>
              </a:solidFill>
              <a:latin typeface="Arial"/>
              <a:ea typeface="Arial"/>
              <a:cs typeface="Arial"/>
              <a:sym typeface="Arial"/>
            </a:endParaRPr>
          </a:p>
        </p:txBody>
      </p:sp>
      <p:sp>
        <p:nvSpPr>
          <p:cNvPr id="211" name="Google Shape;211;p14"/>
          <p:cNvSpPr/>
          <p:nvPr/>
        </p:nvSpPr>
        <p:spPr>
          <a:xfrm>
            <a:off x="838200" y="2026350"/>
            <a:ext cx="10515600" cy="339960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114454"/>
              </a:buClr>
              <a:buSzPts val="2000"/>
              <a:buFont typeface="Arial"/>
              <a:buNone/>
            </a:pPr>
            <a:r>
              <a:rPr lang="en-US" sz="2200" b="1" i="0" u="none" strike="noStrike" cap="none">
                <a:solidFill>
                  <a:schemeClr val="dk1"/>
                </a:solidFill>
                <a:latin typeface="Arial"/>
                <a:ea typeface="Arial"/>
                <a:cs typeface="Arial"/>
                <a:sym typeface="Arial"/>
              </a:rPr>
              <a:t>Điều 22. Vi phạm về quy định sử dụng năng lượng tiết kiệm và hiệu quả trong sản xuất công nghiệp</a:t>
            </a:r>
            <a:endParaRPr sz="1600" b="0" i="0" u="none" strike="noStrike" cap="none">
              <a:solidFill>
                <a:schemeClr val="dk1"/>
              </a:solidFill>
              <a:latin typeface="Arial"/>
              <a:ea typeface="Arial"/>
              <a:cs typeface="Arial"/>
              <a:sym typeface="Arial"/>
            </a:endParaRPr>
          </a:p>
          <a:p>
            <a:pPr marL="0" marR="0" lvl="0" indent="0" algn="just" rtl="0">
              <a:lnSpc>
                <a:spcPct val="150000"/>
              </a:lnSpc>
              <a:spcBef>
                <a:spcPts val="0"/>
              </a:spcBef>
              <a:spcAft>
                <a:spcPts val="0"/>
              </a:spcAft>
              <a:buClr>
                <a:srgbClr val="000000"/>
              </a:buClr>
              <a:buSzPts val="2000"/>
              <a:buFont typeface="Arial"/>
              <a:buNone/>
            </a:pPr>
            <a:r>
              <a:rPr lang="en-US" sz="2200" b="0" i="0" u="none" strike="noStrike" cap="none">
                <a:solidFill>
                  <a:schemeClr val="dk1"/>
                </a:solidFill>
                <a:latin typeface="Arial"/>
                <a:ea typeface="Arial"/>
                <a:cs typeface="Arial"/>
                <a:sym typeface="Arial"/>
              </a:rPr>
              <a:t>Phạt tiền từ 20.000.000 đồng đến 30.000.000 đồng đối với hành vi không thực hiện các quy chuẩn kỹ thuật, định mức sử dụng năng lượng, biện pháp quản lý năng lượng và công nghệ sử dụng năng lượng tiết kiệm và hiệu quả bắt buộc áp dụng trong thiết kế, thi công, lắp đặt, vận hành trang thiết bị nhằm tiết kiệm năng lượng.</a:t>
            </a:r>
            <a:endParaRPr sz="2200" b="0" i="0" u="none" strike="noStrike" cap="non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15"/>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17" name="Google Shape;217;p15"/>
          <p:cNvSpPr/>
          <p:nvPr/>
        </p:nvSpPr>
        <p:spPr>
          <a:xfrm>
            <a:off x="863594" y="1316235"/>
            <a:ext cx="10850881"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8" name="Google Shape;218;p15"/>
          <p:cNvSpPr txBox="1"/>
          <p:nvPr/>
        </p:nvSpPr>
        <p:spPr>
          <a:xfrm>
            <a:off x="809277" y="1319292"/>
            <a:ext cx="11536680" cy="45027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“GIAI ĐOẠN VNEEP1, VNEEP2 VÀ VNEEP3 (2006-2030)”</a:t>
            </a:r>
            <a:endParaRPr sz="1400" b="0" i="0" u="none" strike="noStrike" cap="none">
              <a:solidFill>
                <a:srgbClr val="000000"/>
              </a:solidFill>
              <a:latin typeface="Arial"/>
              <a:ea typeface="Arial"/>
              <a:cs typeface="Arial"/>
              <a:sym typeface="Arial"/>
            </a:endParaRPr>
          </a:p>
        </p:txBody>
      </p:sp>
      <p:sp>
        <p:nvSpPr>
          <p:cNvPr id="219" name="Google Shape;219;p15"/>
          <p:cNvSpPr/>
          <p:nvPr/>
        </p:nvSpPr>
        <p:spPr>
          <a:xfrm rot="5400000">
            <a:off x="1313588" y="1348550"/>
            <a:ext cx="604169" cy="1504157"/>
          </a:xfrm>
          <a:prstGeom prst="lef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ontserrat"/>
              <a:ea typeface="Montserrat"/>
              <a:cs typeface="Montserrat"/>
              <a:sym typeface="Montserrat"/>
            </a:endParaRPr>
          </a:p>
        </p:txBody>
      </p:sp>
      <p:sp>
        <p:nvSpPr>
          <p:cNvPr id="220" name="Google Shape;220;p15"/>
          <p:cNvSpPr/>
          <p:nvPr/>
        </p:nvSpPr>
        <p:spPr>
          <a:xfrm rot="5400000">
            <a:off x="4964071" y="933802"/>
            <a:ext cx="604169" cy="2333653"/>
          </a:xfrm>
          <a:prstGeom prst="lef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ontserrat"/>
              <a:ea typeface="Montserrat"/>
              <a:cs typeface="Montserrat"/>
              <a:sym typeface="Montserrat"/>
            </a:endParaRPr>
          </a:p>
        </p:txBody>
      </p:sp>
      <p:sp>
        <p:nvSpPr>
          <p:cNvPr id="221" name="Google Shape;221;p15"/>
          <p:cNvSpPr/>
          <p:nvPr/>
        </p:nvSpPr>
        <p:spPr>
          <a:xfrm rot="5400000">
            <a:off x="9326641" y="400947"/>
            <a:ext cx="604169" cy="3399361"/>
          </a:xfrm>
          <a:prstGeom prst="leftBrace">
            <a:avLst>
              <a:gd name="adj1" fmla="val 8333"/>
              <a:gd name="adj2" fmla="val 50000"/>
            </a:avLst>
          </a:prstGeom>
          <a:noFill/>
          <a:ln w="952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Montserrat"/>
              <a:ea typeface="Montserrat"/>
              <a:cs typeface="Montserrat"/>
              <a:sym typeface="Montserrat"/>
            </a:endParaRPr>
          </a:p>
        </p:txBody>
      </p:sp>
      <p:sp>
        <p:nvSpPr>
          <p:cNvPr id="222" name="Google Shape;222;p15"/>
          <p:cNvSpPr txBox="1"/>
          <p:nvPr/>
        </p:nvSpPr>
        <p:spPr>
          <a:xfrm>
            <a:off x="1030676" y="2150807"/>
            <a:ext cx="1169991"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VNEEP1</a:t>
            </a:r>
            <a:endParaRPr sz="1400" b="0" i="0" u="none" strike="noStrike" cap="none">
              <a:solidFill>
                <a:srgbClr val="000000"/>
              </a:solidFill>
              <a:latin typeface="Arial"/>
              <a:ea typeface="Arial"/>
              <a:cs typeface="Arial"/>
              <a:sym typeface="Arial"/>
            </a:endParaRPr>
          </a:p>
        </p:txBody>
      </p:sp>
      <p:sp>
        <p:nvSpPr>
          <p:cNvPr id="223" name="Google Shape;223;p15"/>
          <p:cNvSpPr txBox="1"/>
          <p:nvPr/>
        </p:nvSpPr>
        <p:spPr>
          <a:xfrm>
            <a:off x="4358552" y="2150807"/>
            <a:ext cx="1815205"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VNEEP2</a:t>
            </a:r>
            <a:endParaRPr sz="1400" b="0" i="0" u="none" strike="noStrike" cap="none">
              <a:solidFill>
                <a:srgbClr val="000000"/>
              </a:solidFill>
              <a:latin typeface="Arial"/>
              <a:ea typeface="Arial"/>
              <a:cs typeface="Arial"/>
              <a:sym typeface="Arial"/>
            </a:endParaRPr>
          </a:p>
        </p:txBody>
      </p:sp>
      <p:sp>
        <p:nvSpPr>
          <p:cNvPr id="224" name="Google Shape;224;p15"/>
          <p:cNvSpPr txBox="1"/>
          <p:nvPr/>
        </p:nvSpPr>
        <p:spPr>
          <a:xfrm>
            <a:off x="8306648" y="2150807"/>
            <a:ext cx="2644154"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libri"/>
                <a:ea typeface="Calibri"/>
                <a:cs typeface="Calibri"/>
                <a:sym typeface="Calibri"/>
              </a:rPr>
              <a:t>VNEEP3</a:t>
            </a:r>
            <a:endParaRPr sz="1400" b="0" i="0" u="none" strike="noStrike" cap="none">
              <a:solidFill>
                <a:srgbClr val="000000"/>
              </a:solidFill>
              <a:latin typeface="Arial"/>
              <a:ea typeface="Arial"/>
              <a:cs typeface="Arial"/>
              <a:sym typeface="Arial"/>
            </a:endParaRPr>
          </a:p>
        </p:txBody>
      </p:sp>
      <p:cxnSp>
        <p:nvCxnSpPr>
          <p:cNvPr id="225" name="Google Shape;225;p15"/>
          <p:cNvCxnSpPr/>
          <p:nvPr/>
        </p:nvCxnSpPr>
        <p:spPr>
          <a:xfrm>
            <a:off x="871237" y="2526592"/>
            <a:ext cx="0" cy="365760"/>
          </a:xfrm>
          <a:prstGeom prst="straightConnector1">
            <a:avLst/>
          </a:prstGeom>
          <a:noFill/>
          <a:ln w="19050" cap="flat" cmpd="sng">
            <a:solidFill>
              <a:schemeClr val="accent1"/>
            </a:solidFill>
            <a:prstDash val="solid"/>
            <a:miter lim="800000"/>
            <a:headEnd type="none" w="sm" len="sm"/>
            <a:tailEnd type="none" w="sm" len="sm"/>
          </a:ln>
        </p:spPr>
      </p:cxnSp>
      <p:cxnSp>
        <p:nvCxnSpPr>
          <p:cNvPr id="226" name="Google Shape;226;p15"/>
          <p:cNvCxnSpPr/>
          <p:nvPr/>
        </p:nvCxnSpPr>
        <p:spPr>
          <a:xfrm>
            <a:off x="2375393" y="2526592"/>
            <a:ext cx="0" cy="365760"/>
          </a:xfrm>
          <a:prstGeom prst="straightConnector1">
            <a:avLst/>
          </a:prstGeom>
          <a:noFill/>
          <a:ln w="19050" cap="flat" cmpd="sng">
            <a:solidFill>
              <a:schemeClr val="accent1"/>
            </a:solidFill>
            <a:prstDash val="solid"/>
            <a:miter lim="800000"/>
            <a:headEnd type="none" w="sm" len="sm"/>
            <a:tailEnd type="none" w="sm" len="sm"/>
          </a:ln>
        </p:spPr>
      </p:cxnSp>
      <p:cxnSp>
        <p:nvCxnSpPr>
          <p:cNvPr id="227" name="Google Shape;227;p15"/>
          <p:cNvCxnSpPr/>
          <p:nvPr/>
        </p:nvCxnSpPr>
        <p:spPr>
          <a:xfrm>
            <a:off x="4088718" y="2526592"/>
            <a:ext cx="0" cy="365760"/>
          </a:xfrm>
          <a:prstGeom prst="straightConnector1">
            <a:avLst/>
          </a:prstGeom>
          <a:noFill/>
          <a:ln w="19050" cap="flat" cmpd="sng">
            <a:solidFill>
              <a:schemeClr val="accent1"/>
            </a:solidFill>
            <a:prstDash val="solid"/>
            <a:miter lim="800000"/>
            <a:headEnd type="none" w="sm" len="sm"/>
            <a:tailEnd type="none" w="sm" len="sm"/>
          </a:ln>
        </p:spPr>
      </p:cxnSp>
      <p:cxnSp>
        <p:nvCxnSpPr>
          <p:cNvPr id="228" name="Google Shape;228;p15"/>
          <p:cNvCxnSpPr/>
          <p:nvPr/>
        </p:nvCxnSpPr>
        <p:spPr>
          <a:xfrm>
            <a:off x="6422371" y="2526592"/>
            <a:ext cx="0" cy="365760"/>
          </a:xfrm>
          <a:prstGeom prst="straightConnector1">
            <a:avLst/>
          </a:prstGeom>
          <a:noFill/>
          <a:ln w="19050" cap="flat" cmpd="sng">
            <a:solidFill>
              <a:schemeClr val="accent1"/>
            </a:solidFill>
            <a:prstDash val="solid"/>
            <a:miter lim="800000"/>
            <a:headEnd type="none" w="sm" len="sm"/>
            <a:tailEnd type="none" w="sm" len="sm"/>
          </a:ln>
        </p:spPr>
      </p:cxnSp>
      <p:sp>
        <p:nvSpPr>
          <p:cNvPr id="229" name="Google Shape;229;p15"/>
          <p:cNvSpPr txBox="1"/>
          <p:nvPr/>
        </p:nvSpPr>
        <p:spPr>
          <a:xfrm>
            <a:off x="1960399"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2010</a:t>
            </a:r>
            <a:endParaRPr sz="1600" b="0" i="0" u="none" strike="noStrike" cap="none">
              <a:solidFill>
                <a:srgbClr val="000000"/>
              </a:solidFill>
              <a:latin typeface="Arial"/>
              <a:ea typeface="Arial"/>
              <a:cs typeface="Arial"/>
              <a:sym typeface="Arial"/>
            </a:endParaRPr>
          </a:p>
        </p:txBody>
      </p:sp>
      <p:sp>
        <p:nvSpPr>
          <p:cNvPr id="230" name="Google Shape;230;p15"/>
          <p:cNvSpPr txBox="1"/>
          <p:nvPr/>
        </p:nvSpPr>
        <p:spPr>
          <a:xfrm>
            <a:off x="3762350"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2012</a:t>
            </a:r>
            <a:endParaRPr sz="1600" b="0" i="0" u="none" strike="noStrike" cap="none">
              <a:solidFill>
                <a:srgbClr val="000000"/>
              </a:solidFill>
              <a:latin typeface="Arial"/>
              <a:ea typeface="Arial"/>
              <a:cs typeface="Arial"/>
              <a:sym typeface="Arial"/>
            </a:endParaRPr>
          </a:p>
        </p:txBody>
      </p:sp>
      <p:sp>
        <p:nvSpPr>
          <p:cNvPr id="231" name="Google Shape;231;p15"/>
          <p:cNvSpPr txBox="1"/>
          <p:nvPr/>
        </p:nvSpPr>
        <p:spPr>
          <a:xfrm>
            <a:off x="5982723"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2016</a:t>
            </a:r>
            <a:endParaRPr sz="1600" b="0" i="0" u="none" strike="noStrike" cap="none">
              <a:solidFill>
                <a:srgbClr val="000000"/>
              </a:solidFill>
              <a:latin typeface="Arial"/>
              <a:ea typeface="Arial"/>
              <a:cs typeface="Arial"/>
              <a:sym typeface="Arial"/>
            </a:endParaRPr>
          </a:p>
        </p:txBody>
      </p:sp>
      <p:cxnSp>
        <p:nvCxnSpPr>
          <p:cNvPr id="232" name="Google Shape;232;p15"/>
          <p:cNvCxnSpPr/>
          <p:nvPr/>
        </p:nvCxnSpPr>
        <p:spPr>
          <a:xfrm>
            <a:off x="7929045" y="2526591"/>
            <a:ext cx="0" cy="365760"/>
          </a:xfrm>
          <a:prstGeom prst="straightConnector1">
            <a:avLst/>
          </a:prstGeom>
          <a:noFill/>
          <a:ln w="19050" cap="flat" cmpd="sng">
            <a:solidFill>
              <a:schemeClr val="accent1"/>
            </a:solidFill>
            <a:prstDash val="solid"/>
            <a:miter lim="800000"/>
            <a:headEnd type="none" w="sm" len="sm"/>
            <a:tailEnd type="none" w="sm" len="sm"/>
          </a:ln>
        </p:spPr>
      </p:cxnSp>
      <p:sp>
        <p:nvSpPr>
          <p:cNvPr id="233" name="Google Shape;233;p15"/>
          <p:cNvSpPr txBox="1"/>
          <p:nvPr/>
        </p:nvSpPr>
        <p:spPr>
          <a:xfrm>
            <a:off x="7637953"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2019</a:t>
            </a:r>
            <a:endParaRPr sz="1600" b="0" i="0" u="none" strike="noStrike" cap="none">
              <a:solidFill>
                <a:srgbClr val="000000"/>
              </a:solidFill>
              <a:latin typeface="Arial"/>
              <a:ea typeface="Arial"/>
              <a:cs typeface="Arial"/>
              <a:sym typeface="Arial"/>
            </a:endParaRPr>
          </a:p>
        </p:txBody>
      </p:sp>
      <p:cxnSp>
        <p:nvCxnSpPr>
          <p:cNvPr id="234" name="Google Shape;234;p15"/>
          <p:cNvCxnSpPr/>
          <p:nvPr/>
        </p:nvCxnSpPr>
        <p:spPr>
          <a:xfrm>
            <a:off x="3217413" y="2526592"/>
            <a:ext cx="0" cy="365760"/>
          </a:xfrm>
          <a:prstGeom prst="straightConnector1">
            <a:avLst/>
          </a:prstGeom>
          <a:noFill/>
          <a:ln w="19050" cap="flat" cmpd="sng">
            <a:solidFill>
              <a:schemeClr val="accent1"/>
            </a:solidFill>
            <a:prstDash val="solid"/>
            <a:miter lim="800000"/>
            <a:headEnd type="none" w="sm" len="sm"/>
            <a:tailEnd type="none" w="sm" len="sm"/>
          </a:ln>
        </p:spPr>
      </p:cxnSp>
      <p:sp>
        <p:nvSpPr>
          <p:cNvPr id="235" name="Google Shape;235;p15"/>
          <p:cNvSpPr txBox="1"/>
          <p:nvPr/>
        </p:nvSpPr>
        <p:spPr>
          <a:xfrm>
            <a:off x="2920325"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2011</a:t>
            </a:r>
            <a:endParaRPr sz="1600" b="0" i="0" u="none" strike="noStrike" cap="none">
              <a:solidFill>
                <a:srgbClr val="000000"/>
              </a:solidFill>
              <a:latin typeface="Arial"/>
              <a:ea typeface="Arial"/>
              <a:cs typeface="Arial"/>
              <a:sym typeface="Arial"/>
            </a:endParaRPr>
          </a:p>
        </p:txBody>
      </p:sp>
      <p:cxnSp>
        <p:nvCxnSpPr>
          <p:cNvPr id="236" name="Google Shape;236;p15"/>
          <p:cNvCxnSpPr/>
          <p:nvPr/>
        </p:nvCxnSpPr>
        <p:spPr>
          <a:xfrm>
            <a:off x="11352506" y="2526591"/>
            <a:ext cx="0" cy="365760"/>
          </a:xfrm>
          <a:prstGeom prst="straightConnector1">
            <a:avLst/>
          </a:prstGeom>
          <a:noFill/>
          <a:ln w="19050" cap="flat" cmpd="sng">
            <a:solidFill>
              <a:schemeClr val="accent1"/>
            </a:solidFill>
            <a:prstDash val="solid"/>
            <a:miter lim="800000"/>
            <a:headEnd type="none" w="sm" len="sm"/>
            <a:tailEnd type="none" w="sm" len="sm"/>
          </a:ln>
        </p:spPr>
      </p:cxnSp>
      <p:sp>
        <p:nvSpPr>
          <p:cNvPr id="237" name="Google Shape;237;p15"/>
          <p:cNvSpPr txBox="1"/>
          <p:nvPr/>
        </p:nvSpPr>
        <p:spPr>
          <a:xfrm>
            <a:off x="10919400"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2030</a:t>
            </a:r>
            <a:endParaRPr sz="1600" b="0" i="0" u="none" strike="noStrike" cap="none">
              <a:solidFill>
                <a:srgbClr val="000000"/>
              </a:solidFill>
              <a:latin typeface="Arial"/>
              <a:ea typeface="Arial"/>
              <a:cs typeface="Arial"/>
              <a:sym typeface="Arial"/>
            </a:endParaRPr>
          </a:p>
        </p:txBody>
      </p:sp>
      <p:sp>
        <p:nvSpPr>
          <p:cNvPr id="238" name="Google Shape;238;p15"/>
          <p:cNvSpPr txBox="1"/>
          <p:nvPr/>
        </p:nvSpPr>
        <p:spPr>
          <a:xfrm>
            <a:off x="549052" y="3036550"/>
            <a:ext cx="700200" cy="338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2006</a:t>
            </a:r>
            <a:endParaRPr sz="1600" b="0" i="0" u="none" strike="noStrike" cap="none">
              <a:solidFill>
                <a:srgbClr val="000000"/>
              </a:solidFill>
              <a:latin typeface="Arial"/>
              <a:ea typeface="Arial"/>
              <a:cs typeface="Arial"/>
              <a:sym typeface="Arial"/>
            </a:endParaRPr>
          </a:p>
        </p:txBody>
      </p:sp>
      <p:sp>
        <p:nvSpPr>
          <p:cNvPr id="239" name="Google Shape;239;p15"/>
          <p:cNvSpPr txBox="1"/>
          <p:nvPr/>
        </p:nvSpPr>
        <p:spPr>
          <a:xfrm>
            <a:off x="549050" y="3488524"/>
            <a:ext cx="10926600" cy="31014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2010: Luật sử dụng năng lượng tiết kiệm và hiệu quả được ban hành.</a:t>
            </a:r>
            <a:endParaRPr sz="1700" b="0" i="0" u="none" strike="noStrike" cap="none">
              <a:solidFill>
                <a:schemeClr val="dk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2011: Luật có hiệu lực, ban hành nghị định 21/2011/NĐ-CP.</a:t>
            </a:r>
            <a:endParaRPr sz="15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2012: Ban hành Thông tư 09/2012/TT-BCT.</a:t>
            </a:r>
            <a:endParaRPr sz="15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2013: Ban hành nghị định 134/2013/NĐ-CP về xử phạt và thông tư 39/2013/TT-BCT về đào tạo.</a:t>
            </a:r>
            <a:endParaRPr sz="1700" b="0" i="0" u="none" strike="noStrike" cap="none">
              <a:solidFill>
                <a:schemeClr val="dk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2014: Ban hành thông tư 02/2014/TT-BCT quy định các biện pháp sử dụng NL TK&amp;HQ và định mức tiêu hao năng lượng ngành hóa chất.</a:t>
            </a:r>
            <a:endParaRPr sz="1700" b="0" i="0" u="none" strike="noStrike" cap="none">
              <a:solidFill>
                <a:schemeClr val="dk1"/>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700"/>
              <a:buFont typeface="Arial"/>
              <a:buNone/>
            </a:pPr>
            <a:r>
              <a:rPr lang="en-US" sz="1700" b="0" i="0" u="none" strike="noStrike" cap="none">
                <a:solidFill>
                  <a:schemeClr val="dk1"/>
                </a:solidFill>
                <a:latin typeface="Arial"/>
                <a:ea typeface="Arial"/>
                <a:cs typeface="Arial"/>
                <a:sym typeface="Arial"/>
              </a:rPr>
              <a:t>2016-2019: Ban hành các thông tư quy định định mức tiêu hao năng lượng trong các ngành nhựa, bia và nước giải khát, thép, giấy, chế biến thủy sản, đường mía.</a:t>
            </a:r>
            <a:endParaRPr sz="1700" b="0" i="0" u="none" strike="noStrike" cap="non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16"/>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46" name="Google Shape;246;p16"/>
          <p:cNvSpPr txBox="1"/>
          <p:nvPr/>
        </p:nvSpPr>
        <p:spPr>
          <a:xfrm>
            <a:off x="1048873" y="1292392"/>
            <a:ext cx="8721659"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“VNEEP3 GIAI ĐOẠN 1 (2019 – 2030)”</a:t>
            </a:r>
            <a:endParaRPr sz="1400" b="0" i="0" u="none" strike="noStrike" cap="none">
              <a:solidFill>
                <a:srgbClr val="000000"/>
              </a:solidFill>
              <a:latin typeface="Arial"/>
              <a:ea typeface="Arial"/>
              <a:cs typeface="Arial"/>
              <a:sym typeface="Arial"/>
            </a:endParaRPr>
          </a:p>
        </p:txBody>
      </p:sp>
      <p:sp>
        <p:nvSpPr>
          <p:cNvPr id="247" name="Google Shape;247;p16"/>
          <p:cNvSpPr txBox="1"/>
          <p:nvPr/>
        </p:nvSpPr>
        <p:spPr>
          <a:xfrm>
            <a:off x="838200" y="1940275"/>
            <a:ext cx="10128900" cy="3520964"/>
          </a:xfrm>
          <a:prstGeom prst="rect">
            <a:avLst/>
          </a:prstGeom>
          <a:noFill/>
          <a:ln>
            <a:noFill/>
          </a:ln>
        </p:spPr>
        <p:txBody>
          <a:bodyPr spcFirstLastPara="1" wrap="square" lIns="0" tIns="0" rIns="0" bIns="0" anchor="t" anchorCtr="0">
            <a:spAutoFit/>
          </a:bodyPr>
          <a:lstStyle/>
          <a:p>
            <a:pPr marL="285750" marR="0" lvl="0" indent="-285750" algn="just" rtl="0">
              <a:lnSpc>
                <a:spcPct val="130000"/>
              </a:lnSpc>
              <a:spcBef>
                <a:spcPts val="0"/>
              </a:spcBef>
              <a:spcAft>
                <a:spcPts val="0"/>
              </a:spcAft>
              <a:buClr>
                <a:schemeClr val="dk1"/>
              </a:buClr>
              <a:buSzPts val="2200"/>
              <a:buFont typeface="Arial"/>
              <a:buChar char="•"/>
            </a:pPr>
            <a:r>
              <a:rPr lang="en-US" sz="2200" b="1" i="0" u="none" strike="noStrike" cap="none">
                <a:solidFill>
                  <a:schemeClr val="dk1"/>
                </a:solidFill>
                <a:latin typeface="Arial"/>
                <a:ea typeface="Arial"/>
                <a:cs typeface="Arial"/>
                <a:sym typeface="Arial"/>
              </a:rPr>
              <a:t>2020: </a:t>
            </a:r>
            <a:r>
              <a:rPr lang="en-US" sz="2200" b="0" i="0" u="none" strike="noStrike" cap="none">
                <a:solidFill>
                  <a:schemeClr val="dk1"/>
                </a:solidFill>
                <a:latin typeface="Arial"/>
                <a:ea typeface="Arial"/>
                <a:cs typeface="Arial"/>
                <a:sym typeface="Arial"/>
              </a:rPr>
              <a:t>Sửa đổi thông tư 09/2012/TT-BCT 🡺 thông tư 25/2020/TT-BCT.</a:t>
            </a:r>
            <a:endParaRPr sz="14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2200"/>
              <a:buFont typeface="Arial"/>
              <a:buChar char="•"/>
            </a:pPr>
            <a:r>
              <a:rPr lang="en-US" sz="2200" b="1" i="0" u="none" strike="noStrike" cap="none">
                <a:solidFill>
                  <a:schemeClr val="dk1"/>
                </a:solidFill>
                <a:latin typeface="Arial"/>
                <a:ea typeface="Arial"/>
                <a:cs typeface="Arial"/>
                <a:sym typeface="Arial"/>
              </a:rPr>
              <a:t>2022: </a:t>
            </a:r>
            <a:r>
              <a:rPr lang="en-US" sz="2200" b="0" i="0" u="none" strike="noStrike" cap="none">
                <a:solidFill>
                  <a:schemeClr val="dk1"/>
                </a:solidFill>
                <a:latin typeface="Arial"/>
                <a:ea typeface="Arial"/>
                <a:cs typeface="Arial"/>
                <a:sym typeface="Arial"/>
              </a:rPr>
              <a:t>Sửa đổi nghị định về xử phạt vi phạm hành chính số 134/2013/NĐ-CP Nghị định 17/2022/NĐ-CP (bổ sung mức phạt khi vi phạm các thông tư quy định định mức sử dụng năng lượng).</a:t>
            </a:r>
            <a:endParaRPr sz="22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2200"/>
              <a:buFont typeface="Arial"/>
              <a:buChar char="•"/>
            </a:pPr>
            <a:r>
              <a:rPr lang="en-US" sz="2200" b="1" i="0" u="none" strike="noStrike" cap="none">
                <a:solidFill>
                  <a:schemeClr val="dk1"/>
                </a:solidFill>
                <a:latin typeface="Arial"/>
                <a:ea typeface="Arial"/>
                <a:cs typeface="Arial"/>
                <a:sym typeface="Arial"/>
              </a:rPr>
              <a:t>2024: </a:t>
            </a:r>
            <a:r>
              <a:rPr lang="en-US" sz="2200" b="0" i="0" u="none" strike="noStrike" cap="none">
                <a:solidFill>
                  <a:schemeClr val="dk1"/>
                </a:solidFill>
                <a:latin typeface="Arial"/>
                <a:ea typeface="Arial"/>
                <a:cs typeface="Arial"/>
                <a:sym typeface="Arial"/>
              </a:rPr>
              <a:t>Sửa đổi thông tư quy định định mức sử dụng năng lượng trong ngành nhựa (29/2024/TT-BCT).</a:t>
            </a:r>
            <a:endParaRPr sz="14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2200"/>
              <a:buFont typeface="Arial"/>
              <a:buChar char="•"/>
            </a:pPr>
            <a:r>
              <a:rPr lang="en-US" sz="2200" b="1" i="0" u="none" strike="noStrike" cap="none">
                <a:solidFill>
                  <a:schemeClr val="dk1"/>
                </a:solidFill>
                <a:latin typeface="Arial"/>
                <a:ea typeface="Arial"/>
                <a:cs typeface="Arial"/>
                <a:sym typeface="Arial"/>
              </a:rPr>
              <a:t>2024: </a:t>
            </a:r>
            <a:r>
              <a:rPr lang="en-US" sz="2200" b="0" i="0" u="none" strike="noStrike" cap="none">
                <a:solidFill>
                  <a:schemeClr val="dk1"/>
                </a:solidFill>
                <a:latin typeface="Arial"/>
                <a:ea typeface="Arial"/>
                <a:cs typeface="Arial"/>
                <a:sym typeface="Arial"/>
              </a:rPr>
              <a:t>Sửa đổi thông tư quy định định mức sử dụng năng lượng trong ngành bia và nước giải khát (28/2024/TT-BCT).</a:t>
            </a:r>
            <a:endParaRPr sz="1400" b="0" i="0" u="none" strike="noStrike" cap="non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17"/>
          <p:cNvSpPr/>
          <p:nvPr/>
        </p:nvSpPr>
        <p:spPr>
          <a:xfrm>
            <a:off x="838199" y="1292391"/>
            <a:ext cx="10515599" cy="1027476"/>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54" name="Google Shape;254;p17"/>
          <p:cNvSpPr txBox="1"/>
          <p:nvPr/>
        </p:nvSpPr>
        <p:spPr>
          <a:xfrm>
            <a:off x="1048873" y="1292392"/>
            <a:ext cx="10304925"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CHƯƠNG TRÌNH QUỐC GIA VỀ SỬ DỤNG NĂNG LƯỢNG TK&amp;HQ GIAI ĐOẠN 2019-2030</a:t>
            </a:r>
            <a:endParaRPr sz="1400" b="0" i="0" u="none" strike="noStrike" cap="none">
              <a:solidFill>
                <a:srgbClr val="000000"/>
              </a:solidFill>
              <a:latin typeface="Arial"/>
              <a:ea typeface="Arial"/>
              <a:cs typeface="Arial"/>
              <a:sym typeface="Arial"/>
            </a:endParaRPr>
          </a:p>
        </p:txBody>
      </p:sp>
      <p:sp>
        <p:nvSpPr>
          <p:cNvPr id="255" name="Google Shape;255;p17"/>
          <p:cNvSpPr txBox="1"/>
          <p:nvPr/>
        </p:nvSpPr>
        <p:spPr>
          <a:xfrm>
            <a:off x="382811" y="2341480"/>
            <a:ext cx="4768333" cy="1433431"/>
          </a:xfrm>
          <a:prstGeom prst="rect">
            <a:avLst/>
          </a:prstGeom>
          <a:noFill/>
          <a:ln>
            <a:noFill/>
          </a:ln>
        </p:spPr>
        <p:txBody>
          <a:bodyPr spcFirstLastPara="1" wrap="square" lIns="91425" tIns="45700" rIns="91425" bIns="45700" anchor="t" anchorCtr="0">
            <a:noAutofit/>
          </a:bodyPr>
          <a:lstStyle/>
          <a:p>
            <a:pPr marL="228594" marR="0" lvl="0" indent="-228594"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Phê duyệt và triển khai Chương trình;</a:t>
            </a:r>
            <a:endParaRPr sz="1400" b="0" i="0" u="none" strike="noStrike" cap="none">
              <a:solidFill>
                <a:schemeClr val="dk1"/>
              </a:solidFill>
              <a:latin typeface="Arial"/>
              <a:ea typeface="Arial"/>
              <a:cs typeface="Arial"/>
              <a:sym typeface="Arial"/>
            </a:endParaRPr>
          </a:p>
          <a:p>
            <a:pPr marL="228594" marR="0" lvl="0" indent="-228594" algn="just" rtl="0">
              <a:lnSpc>
                <a:spcPct val="100000"/>
              </a:lnSpc>
              <a:spcBef>
                <a:spcPts val="80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Triển khai đồng bộ các nhiệm vụ, giải pháp quản lý nhà nước, hỗ trợ kỹ thuật, nghiên cứu khoa học công nghệ trong lĩnh vực sử dụng năng lượng tiết kiệm và hiệu quả;</a:t>
            </a:r>
            <a:endParaRPr sz="1600" b="0" i="0" u="none" strike="noStrike" cap="none">
              <a:solidFill>
                <a:schemeClr val="dk1"/>
              </a:solidFill>
              <a:latin typeface="Arial"/>
              <a:ea typeface="Arial"/>
              <a:cs typeface="Arial"/>
              <a:sym typeface="Arial"/>
            </a:endParaRPr>
          </a:p>
        </p:txBody>
      </p:sp>
      <p:sp>
        <p:nvSpPr>
          <p:cNvPr id="256" name="Google Shape;256;p17"/>
          <p:cNvSpPr txBox="1"/>
          <p:nvPr/>
        </p:nvSpPr>
        <p:spPr>
          <a:xfrm>
            <a:off x="6095998" y="2358414"/>
            <a:ext cx="5364132" cy="1433431"/>
          </a:xfrm>
          <a:prstGeom prst="rect">
            <a:avLst/>
          </a:prstGeom>
          <a:noFill/>
          <a:ln>
            <a:noFill/>
          </a:ln>
        </p:spPr>
        <p:txBody>
          <a:bodyPr spcFirstLastPara="1" wrap="square" lIns="91425" tIns="45700" rIns="91425" bIns="45700" anchor="t" anchorCtr="0">
            <a:noAutofit/>
          </a:bodyPr>
          <a:lstStyle/>
          <a:p>
            <a:pPr marL="228594" marR="0" lvl="0" indent="-228594"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Đạt mức tiết kiệm từ 8 - 10% tổng tiêu thụ năng lượng toàn quốc trong giai đoạn từ 2019 đến năm 2030;</a:t>
            </a:r>
            <a:endParaRPr sz="1400" b="0" i="0" u="none" strike="noStrike" cap="none">
              <a:solidFill>
                <a:schemeClr val="dk1"/>
              </a:solidFill>
              <a:latin typeface="Arial"/>
              <a:ea typeface="Arial"/>
              <a:cs typeface="Arial"/>
              <a:sym typeface="Arial"/>
            </a:endParaRPr>
          </a:p>
          <a:p>
            <a:pPr marL="228594" marR="0" lvl="0" indent="-228594" algn="just" rtl="0">
              <a:lnSpc>
                <a:spcPct val="100000"/>
              </a:lnSpc>
              <a:spcBef>
                <a:spcPts val="80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Đạt 90% khu công nghiệp và 70% cụm công nghiệp được tiếp cận, áp dụng các giải pháp sử dụng năng lượng tiết kiệm và hiệu quả;</a:t>
            </a:r>
            <a:endParaRPr sz="1400" b="0" i="0" u="none" strike="noStrike" cap="none">
              <a:solidFill>
                <a:schemeClr val="dk1"/>
              </a:solidFill>
              <a:latin typeface="Arial"/>
              <a:ea typeface="Arial"/>
              <a:cs typeface="Arial"/>
              <a:sym typeface="Arial"/>
            </a:endParaRPr>
          </a:p>
        </p:txBody>
      </p:sp>
      <p:cxnSp>
        <p:nvCxnSpPr>
          <p:cNvPr id="257" name="Google Shape;257;p17"/>
          <p:cNvCxnSpPr/>
          <p:nvPr/>
        </p:nvCxnSpPr>
        <p:spPr>
          <a:xfrm>
            <a:off x="312423" y="4114753"/>
            <a:ext cx="10456438" cy="0"/>
          </a:xfrm>
          <a:prstGeom prst="straightConnector1">
            <a:avLst/>
          </a:prstGeom>
          <a:noFill/>
          <a:ln w="19050" cap="flat" cmpd="sng">
            <a:solidFill>
              <a:srgbClr val="114454"/>
            </a:solidFill>
            <a:prstDash val="solid"/>
            <a:miter lim="800000"/>
            <a:headEnd type="none" w="sm" len="sm"/>
            <a:tailEnd type="none" w="sm" len="sm"/>
          </a:ln>
        </p:spPr>
      </p:cxnSp>
      <p:grpSp>
        <p:nvGrpSpPr>
          <p:cNvPr id="258" name="Google Shape;258;p17"/>
          <p:cNvGrpSpPr/>
          <p:nvPr/>
        </p:nvGrpSpPr>
        <p:grpSpPr>
          <a:xfrm>
            <a:off x="2143027" y="3748993"/>
            <a:ext cx="141456" cy="365760"/>
            <a:chOff x="1602768" y="2537718"/>
            <a:chExt cx="123290" cy="439402"/>
          </a:xfrm>
        </p:grpSpPr>
        <p:cxnSp>
          <p:nvCxnSpPr>
            <p:cNvPr id="259" name="Google Shape;259;p17"/>
            <p:cNvCxnSpPr/>
            <p:nvPr/>
          </p:nvCxnSpPr>
          <p:spPr>
            <a:xfrm rot="10800000">
              <a:off x="1664413" y="2661008"/>
              <a:ext cx="0" cy="316112"/>
            </a:xfrm>
            <a:prstGeom prst="straightConnector1">
              <a:avLst/>
            </a:prstGeom>
            <a:noFill/>
            <a:ln w="28575" cap="flat" cmpd="sng">
              <a:solidFill>
                <a:srgbClr val="114454"/>
              </a:solidFill>
              <a:prstDash val="solid"/>
              <a:miter lim="800000"/>
              <a:headEnd type="none" w="sm" len="sm"/>
              <a:tailEnd type="none" w="sm" len="sm"/>
            </a:ln>
          </p:spPr>
        </p:cxnSp>
        <p:sp>
          <p:nvSpPr>
            <p:cNvPr id="260" name="Google Shape;260;p17"/>
            <p:cNvSpPr/>
            <p:nvPr/>
          </p:nvSpPr>
          <p:spPr>
            <a:xfrm>
              <a:off x="1602768" y="2537718"/>
              <a:ext cx="123290" cy="123290"/>
            </a:xfrm>
            <a:prstGeom prst="ellipse">
              <a:avLst/>
            </a:prstGeom>
            <a:solidFill>
              <a:srgbClr val="114454"/>
            </a:solid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3B55"/>
                </a:solidFill>
                <a:latin typeface="Calibri"/>
                <a:ea typeface="Calibri"/>
                <a:cs typeface="Calibri"/>
                <a:sym typeface="Calibri"/>
              </a:endParaRPr>
            </a:p>
          </p:txBody>
        </p:sp>
      </p:grpSp>
      <p:grpSp>
        <p:nvGrpSpPr>
          <p:cNvPr id="261" name="Google Shape;261;p17"/>
          <p:cNvGrpSpPr/>
          <p:nvPr/>
        </p:nvGrpSpPr>
        <p:grpSpPr>
          <a:xfrm rot="10800000" flipH="1">
            <a:off x="5540642" y="4098950"/>
            <a:ext cx="141455" cy="365760"/>
            <a:chOff x="1594129" y="2508505"/>
            <a:chExt cx="123289" cy="614839"/>
          </a:xfrm>
        </p:grpSpPr>
        <p:cxnSp>
          <p:nvCxnSpPr>
            <p:cNvPr id="262" name="Google Shape;262;p17"/>
            <p:cNvCxnSpPr/>
            <p:nvPr/>
          </p:nvCxnSpPr>
          <p:spPr>
            <a:xfrm rot="10800000">
              <a:off x="1664413" y="2661007"/>
              <a:ext cx="0" cy="462337"/>
            </a:xfrm>
            <a:prstGeom prst="straightConnector1">
              <a:avLst/>
            </a:prstGeom>
            <a:noFill/>
            <a:ln w="28575" cap="flat" cmpd="sng">
              <a:solidFill>
                <a:srgbClr val="114454"/>
              </a:solidFill>
              <a:prstDash val="solid"/>
              <a:miter lim="800000"/>
              <a:headEnd type="none" w="sm" len="sm"/>
              <a:tailEnd type="none" w="sm" len="sm"/>
            </a:ln>
          </p:spPr>
        </p:cxnSp>
        <p:sp>
          <p:nvSpPr>
            <p:cNvPr id="263" name="Google Shape;263;p17"/>
            <p:cNvSpPr/>
            <p:nvPr/>
          </p:nvSpPr>
          <p:spPr>
            <a:xfrm>
              <a:off x="1594129" y="2508505"/>
              <a:ext cx="123289" cy="175312"/>
            </a:xfrm>
            <a:prstGeom prst="ellipse">
              <a:avLst/>
            </a:prstGeom>
            <a:solidFill>
              <a:srgbClr val="114454"/>
            </a:solid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3B55"/>
                </a:solidFill>
                <a:latin typeface="Calibri"/>
                <a:ea typeface="Calibri"/>
                <a:cs typeface="Calibri"/>
                <a:sym typeface="Calibri"/>
              </a:endParaRPr>
            </a:p>
          </p:txBody>
        </p:sp>
      </p:grpSp>
      <p:grpSp>
        <p:nvGrpSpPr>
          <p:cNvPr id="264" name="Google Shape;264;p17"/>
          <p:cNvGrpSpPr/>
          <p:nvPr/>
        </p:nvGrpSpPr>
        <p:grpSpPr>
          <a:xfrm>
            <a:off x="9422295" y="3770419"/>
            <a:ext cx="141456" cy="365760"/>
            <a:chOff x="1602768" y="2537718"/>
            <a:chExt cx="123290" cy="417867"/>
          </a:xfrm>
        </p:grpSpPr>
        <p:cxnSp>
          <p:nvCxnSpPr>
            <p:cNvPr id="265" name="Google Shape;265;p17"/>
            <p:cNvCxnSpPr/>
            <p:nvPr/>
          </p:nvCxnSpPr>
          <p:spPr>
            <a:xfrm rot="10800000">
              <a:off x="1664413" y="2661008"/>
              <a:ext cx="0" cy="294577"/>
            </a:xfrm>
            <a:prstGeom prst="straightConnector1">
              <a:avLst/>
            </a:prstGeom>
            <a:noFill/>
            <a:ln w="28575" cap="flat" cmpd="sng">
              <a:solidFill>
                <a:srgbClr val="114454"/>
              </a:solidFill>
              <a:prstDash val="solid"/>
              <a:miter lim="800000"/>
              <a:headEnd type="none" w="sm" len="sm"/>
              <a:tailEnd type="none" w="sm" len="sm"/>
            </a:ln>
          </p:spPr>
        </p:cxnSp>
        <p:sp>
          <p:nvSpPr>
            <p:cNvPr id="266" name="Google Shape;266;p17"/>
            <p:cNvSpPr/>
            <p:nvPr/>
          </p:nvSpPr>
          <p:spPr>
            <a:xfrm>
              <a:off x="1602768" y="2537718"/>
              <a:ext cx="123290" cy="123290"/>
            </a:xfrm>
            <a:prstGeom prst="ellipse">
              <a:avLst/>
            </a:prstGeom>
            <a:solidFill>
              <a:srgbClr val="114454"/>
            </a:solid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3B55"/>
                </a:solidFill>
                <a:latin typeface="Calibri"/>
                <a:ea typeface="Calibri"/>
                <a:cs typeface="Calibri"/>
                <a:sym typeface="Calibri"/>
              </a:endParaRPr>
            </a:p>
          </p:txBody>
        </p:sp>
      </p:grpSp>
      <p:sp>
        <p:nvSpPr>
          <p:cNvPr id="267" name="Google Shape;267;p17"/>
          <p:cNvSpPr txBox="1"/>
          <p:nvPr/>
        </p:nvSpPr>
        <p:spPr>
          <a:xfrm>
            <a:off x="789268" y="4227379"/>
            <a:ext cx="2854712" cy="4205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133"/>
              <a:buFont typeface="Arial"/>
              <a:buNone/>
            </a:pPr>
            <a:r>
              <a:rPr lang="en-US" sz="2133" b="1" i="0" u="none" strike="noStrike" cap="none">
                <a:solidFill>
                  <a:schemeClr val="dk1"/>
                </a:solidFill>
                <a:latin typeface="Quattrocento Sans"/>
                <a:ea typeface="Quattrocento Sans"/>
                <a:cs typeface="Quattrocento Sans"/>
                <a:sym typeface="Quattrocento Sans"/>
              </a:rPr>
              <a:t>2019</a:t>
            </a:r>
            <a:endParaRPr sz="1400" b="0" i="0" u="none" strike="noStrike" cap="none">
              <a:solidFill>
                <a:schemeClr val="dk1"/>
              </a:solidFill>
              <a:latin typeface="Arial"/>
              <a:ea typeface="Arial"/>
              <a:cs typeface="Arial"/>
              <a:sym typeface="Arial"/>
            </a:endParaRPr>
          </a:p>
        </p:txBody>
      </p:sp>
      <p:sp>
        <p:nvSpPr>
          <p:cNvPr id="268" name="Google Shape;268;p17"/>
          <p:cNvSpPr txBox="1"/>
          <p:nvPr/>
        </p:nvSpPr>
        <p:spPr>
          <a:xfrm>
            <a:off x="4069433" y="3641338"/>
            <a:ext cx="3082693" cy="4205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133"/>
              <a:buFont typeface="Arial"/>
              <a:buNone/>
            </a:pPr>
            <a:r>
              <a:rPr lang="en-US" sz="2133" b="1" i="0" u="none" strike="noStrike" cap="none">
                <a:solidFill>
                  <a:schemeClr val="dk1"/>
                </a:solidFill>
                <a:latin typeface="Quattrocento Sans"/>
                <a:ea typeface="Quattrocento Sans"/>
                <a:cs typeface="Quattrocento Sans"/>
                <a:sym typeface="Quattrocento Sans"/>
              </a:rPr>
              <a:t>2025</a:t>
            </a:r>
            <a:endParaRPr sz="1400" b="0" i="0" u="none" strike="noStrike" cap="none">
              <a:solidFill>
                <a:schemeClr val="dk1"/>
              </a:solidFill>
              <a:latin typeface="Arial"/>
              <a:ea typeface="Arial"/>
              <a:cs typeface="Arial"/>
              <a:sym typeface="Arial"/>
            </a:endParaRPr>
          </a:p>
        </p:txBody>
      </p:sp>
      <p:sp>
        <p:nvSpPr>
          <p:cNvPr id="269" name="Google Shape;269;p17"/>
          <p:cNvSpPr txBox="1"/>
          <p:nvPr/>
        </p:nvSpPr>
        <p:spPr>
          <a:xfrm>
            <a:off x="7995988" y="4131687"/>
            <a:ext cx="2994069" cy="4205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133"/>
              <a:buFont typeface="Arial"/>
              <a:buNone/>
            </a:pPr>
            <a:r>
              <a:rPr lang="en-US" sz="2133" b="1" i="0" u="none" strike="noStrike" cap="none">
                <a:solidFill>
                  <a:schemeClr val="dk1"/>
                </a:solidFill>
                <a:latin typeface="Quattrocento Sans"/>
                <a:ea typeface="Quattrocento Sans"/>
                <a:cs typeface="Quattrocento Sans"/>
                <a:sym typeface="Quattrocento Sans"/>
              </a:rPr>
              <a:t>2030</a:t>
            </a:r>
            <a:endParaRPr sz="1400" b="0" i="0" u="none" strike="noStrike" cap="none">
              <a:solidFill>
                <a:schemeClr val="dk1"/>
              </a:solidFill>
              <a:latin typeface="Arial"/>
              <a:ea typeface="Arial"/>
              <a:cs typeface="Arial"/>
              <a:sym typeface="Arial"/>
            </a:endParaRPr>
          </a:p>
        </p:txBody>
      </p:sp>
      <p:sp>
        <p:nvSpPr>
          <p:cNvPr id="270" name="Google Shape;270;p17"/>
          <p:cNvSpPr txBox="1"/>
          <p:nvPr/>
        </p:nvSpPr>
        <p:spPr>
          <a:xfrm>
            <a:off x="2766977" y="4532502"/>
            <a:ext cx="6296210" cy="1270783"/>
          </a:xfrm>
          <a:prstGeom prst="rect">
            <a:avLst/>
          </a:prstGeom>
          <a:noFill/>
          <a:ln>
            <a:noFill/>
          </a:ln>
        </p:spPr>
        <p:txBody>
          <a:bodyPr spcFirstLastPara="1" wrap="square" lIns="91425" tIns="45700" rIns="91425" bIns="45700" anchor="t" anchorCtr="0">
            <a:noAutofit/>
          </a:bodyPr>
          <a:lstStyle/>
          <a:p>
            <a:pPr marL="228594" marR="0" lvl="0" indent="-228594" algn="just"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Đạt mức TKNL 5 đến 7% tổng tiêu thụ năng lượng toàn quốc trong giai đoạn từ năm 2019 đến năm 2025;</a:t>
            </a:r>
            <a:endParaRPr sz="1400" b="0" i="0" u="none" strike="noStrike" cap="none">
              <a:solidFill>
                <a:schemeClr val="dk1"/>
              </a:solidFill>
              <a:latin typeface="Arial"/>
              <a:ea typeface="Arial"/>
              <a:cs typeface="Arial"/>
              <a:sym typeface="Arial"/>
            </a:endParaRPr>
          </a:p>
          <a:p>
            <a:pPr marL="228594" marR="0" lvl="0" indent="-228594" algn="just" rtl="0">
              <a:lnSpc>
                <a:spcPct val="100000"/>
              </a:lnSpc>
              <a:spcBef>
                <a:spcPts val="800"/>
              </a:spcBef>
              <a:spcAft>
                <a:spcPts val="0"/>
              </a:spcAft>
              <a:buClr>
                <a:schemeClr val="dk1"/>
              </a:buClr>
              <a:buSzPts val="1600"/>
              <a:buFont typeface="Arial"/>
              <a:buChar char="•"/>
            </a:pPr>
            <a:r>
              <a:rPr lang="en-US" sz="1600" b="0" i="0" u="none" strike="noStrike" cap="none">
                <a:solidFill>
                  <a:schemeClr val="dk1"/>
                </a:solidFill>
                <a:latin typeface="Arial"/>
                <a:ea typeface="Arial"/>
                <a:cs typeface="Arial"/>
                <a:sym typeface="Arial"/>
              </a:rPr>
              <a:t>Đạt 70% khu công nghiệp và 50% cụm công nghiệp được tiếp cận, áp dụng các giải pháp SDNL tiết kiệm và hiệu quả;</a:t>
            </a:r>
            <a:endParaRPr sz="1400" b="0" i="0"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p:nvPr/>
        </p:nvSpPr>
        <p:spPr>
          <a:xfrm>
            <a:off x="838199" y="1292391"/>
            <a:ext cx="10515599" cy="1027476"/>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7" name="Google Shape;277;p18"/>
          <p:cNvSpPr txBox="1"/>
          <p:nvPr/>
        </p:nvSpPr>
        <p:spPr>
          <a:xfrm>
            <a:off x="1048873" y="1292392"/>
            <a:ext cx="10304925"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Chương trình Quốc gia về sử dụng năng lượng TK&amp;HQ giai đoạn 2019-2030</a:t>
            </a:r>
            <a:endParaRPr sz="1400" b="0" i="0" u="none" strike="noStrike" cap="none">
              <a:solidFill>
                <a:srgbClr val="000000"/>
              </a:solidFill>
              <a:latin typeface="Arial"/>
              <a:ea typeface="Arial"/>
              <a:cs typeface="Arial"/>
              <a:sym typeface="Arial"/>
            </a:endParaRPr>
          </a:p>
        </p:txBody>
      </p:sp>
      <p:grpSp>
        <p:nvGrpSpPr>
          <p:cNvPr id="278" name="Google Shape;278;p18"/>
          <p:cNvGrpSpPr/>
          <p:nvPr/>
        </p:nvGrpSpPr>
        <p:grpSpPr>
          <a:xfrm>
            <a:off x="874925" y="2514492"/>
            <a:ext cx="10440001" cy="506151"/>
            <a:chOff x="1002029" y="1857337"/>
            <a:chExt cx="7370800" cy="476243"/>
          </a:xfrm>
        </p:grpSpPr>
        <p:sp>
          <p:nvSpPr>
            <p:cNvPr id="279" name="Google Shape;279;p18"/>
            <p:cNvSpPr/>
            <p:nvPr/>
          </p:nvSpPr>
          <p:spPr>
            <a:xfrm>
              <a:off x="1002029" y="1857337"/>
              <a:ext cx="7370800" cy="474018"/>
            </a:xfrm>
            <a:prstGeom prst="roundRect">
              <a:avLst>
                <a:gd name="adj" fmla="val 10000"/>
              </a:avLst>
            </a:prstGeom>
            <a:solidFill>
              <a:srgbClr val="1E4E79"/>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80" name="Google Shape;280;p18"/>
            <p:cNvSpPr/>
            <p:nvPr/>
          </p:nvSpPr>
          <p:spPr>
            <a:xfrm>
              <a:off x="1145419" y="1966216"/>
              <a:ext cx="260710" cy="260710"/>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81" name="Google Shape;281;p18"/>
            <p:cNvSpPr/>
            <p:nvPr/>
          </p:nvSpPr>
          <p:spPr>
            <a:xfrm>
              <a:off x="1549520" y="1859562"/>
              <a:ext cx="6823308" cy="474018"/>
            </a:xfrm>
            <a:custGeom>
              <a:avLst/>
              <a:gdLst/>
              <a:ahLst/>
              <a:cxnLst/>
              <a:rect l="l" t="t" r="r" b="b"/>
              <a:pathLst>
                <a:path w="6823308" h="474018" extrusionOk="0">
                  <a:moveTo>
                    <a:pt x="0" y="0"/>
                  </a:moveTo>
                  <a:lnTo>
                    <a:pt x="6823308" y="0"/>
                  </a:lnTo>
                  <a:lnTo>
                    <a:pt x="6823308" y="474018"/>
                  </a:lnTo>
                  <a:lnTo>
                    <a:pt x="0" y="474018"/>
                  </a:lnTo>
                  <a:lnTo>
                    <a:pt x="0" y="0"/>
                  </a:lnTo>
                  <a:close/>
                </a:path>
              </a:pathLst>
            </a:custGeom>
            <a:noFill/>
            <a:ln>
              <a:noFill/>
            </a:ln>
          </p:spPr>
          <p:txBody>
            <a:bodyPr spcFirstLastPara="1" wrap="square" lIns="50150" tIns="50150" rIns="50150" bIns="5015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1. Rà soát, xây dựng và hoàn thiện cơ chế, chính sách về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282" name="Google Shape;282;p18"/>
          <p:cNvGrpSpPr/>
          <p:nvPr/>
        </p:nvGrpSpPr>
        <p:grpSpPr>
          <a:xfrm>
            <a:off x="874926" y="3134314"/>
            <a:ext cx="10440008" cy="507696"/>
            <a:chOff x="1002031" y="2389100"/>
            <a:chExt cx="7370805" cy="397507"/>
          </a:xfrm>
        </p:grpSpPr>
        <p:sp>
          <p:nvSpPr>
            <p:cNvPr id="283" name="Google Shape;283;p18"/>
            <p:cNvSpPr/>
            <p:nvPr/>
          </p:nvSpPr>
          <p:spPr>
            <a:xfrm>
              <a:off x="1002031" y="2389100"/>
              <a:ext cx="7370700" cy="396300"/>
            </a:xfrm>
            <a:prstGeom prst="roundRect">
              <a:avLst>
                <a:gd name="adj" fmla="val 10000"/>
              </a:avLst>
            </a:prstGeom>
            <a:solidFill>
              <a:srgbClr val="11445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84" name="Google Shape;284;p18" descr="Fingerprint"/>
            <p:cNvSpPr/>
            <p:nvPr/>
          </p:nvSpPr>
          <p:spPr>
            <a:xfrm>
              <a:off x="1124080" y="2474252"/>
              <a:ext cx="260700" cy="228900"/>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85" name="Google Shape;285;p18"/>
            <p:cNvSpPr/>
            <p:nvPr/>
          </p:nvSpPr>
          <p:spPr>
            <a:xfrm>
              <a:off x="1549528" y="2390802"/>
              <a:ext cx="6823308" cy="395805"/>
            </a:xfrm>
            <a:custGeom>
              <a:avLst/>
              <a:gdLst/>
              <a:ahLst/>
              <a:cxnLst/>
              <a:rect l="l" t="t" r="r" b="b"/>
              <a:pathLst>
                <a:path w="6823308" h="474018" extrusionOk="0">
                  <a:moveTo>
                    <a:pt x="0" y="0"/>
                  </a:moveTo>
                  <a:lnTo>
                    <a:pt x="6823308" y="0"/>
                  </a:lnTo>
                  <a:lnTo>
                    <a:pt x="6823308" y="474018"/>
                  </a:lnTo>
                  <a:lnTo>
                    <a:pt x="0" y="474018"/>
                  </a:lnTo>
                  <a:lnTo>
                    <a:pt x="0" y="0"/>
                  </a:lnTo>
                  <a:close/>
                </a:path>
              </a:pathLst>
            </a:custGeom>
            <a:noFill/>
            <a:ln>
              <a:noFill/>
            </a:ln>
          </p:spPr>
          <p:txBody>
            <a:bodyPr spcFirstLastPara="1" wrap="square" lIns="50150" tIns="50150" rIns="50150" bIns="5015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2. Hỗ trợ kỹ thuật và tài chính nhằm thúc đẩy các dự án đầu tư, sản xuất, kinh doanh về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286" name="Google Shape;286;p18"/>
          <p:cNvGrpSpPr/>
          <p:nvPr/>
        </p:nvGrpSpPr>
        <p:grpSpPr>
          <a:xfrm>
            <a:off x="874925" y="3736575"/>
            <a:ext cx="10440008" cy="508887"/>
            <a:chOff x="1002037" y="3069140"/>
            <a:chExt cx="7370805" cy="379738"/>
          </a:xfrm>
        </p:grpSpPr>
        <p:sp>
          <p:nvSpPr>
            <p:cNvPr id="287" name="Google Shape;287;p18"/>
            <p:cNvSpPr/>
            <p:nvPr/>
          </p:nvSpPr>
          <p:spPr>
            <a:xfrm>
              <a:off x="1002037" y="3069978"/>
              <a:ext cx="7370700" cy="378900"/>
            </a:xfrm>
            <a:prstGeom prst="roundRect">
              <a:avLst>
                <a:gd name="adj" fmla="val 10000"/>
              </a:avLst>
            </a:prstGeom>
            <a:solidFill>
              <a:srgbClr val="16575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88" name="Google Shape;288;p18"/>
            <p:cNvSpPr/>
            <p:nvPr/>
          </p:nvSpPr>
          <p:spPr>
            <a:xfrm>
              <a:off x="1145419" y="3151263"/>
              <a:ext cx="260710" cy="260710"/>
            </a:xfrm>
            <a:prstGeom prst="rect">
              <a:avLst/>
            </a:prstGeom>
            <a:blipFill rotWithShape="1">
              <a:blip r:embed="rId3">
                <a:alphaModFix/>
              </a:blip>
              <a:stretch>
                <a:fillRect/>
              </a:stretch>
            </a:blip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89" name="Google Shape;289;p18"/>
            <p:cNvSpPr/>
            <p:nvPr/>
          </p:nvSpPr>
          <p:spPr>
            <a:xfrm>
              <a:off x="1549534" y="3069140"/>
              <a:ext cx="6823308" cy="379214"/>
            </a:xfrm>
            <a:custGeom>
              <a:avLst/>
              <a:gdLst/>
              <a:ahLst/>
              <a:cxnLst/>
              <a:rect l="l" t="t" r="r" b="b"/>
              <a:pathLst>
                <a:path w="6823308" h="474018" extrusionOk="0">
                  <a:moveTo>
                    <a:pt x="0" y="0"/>
                  </a:moveTo>
                  <a:lnTo>
                    <a:pt x="6823308" y="0"/>
                  </a:lnTo>
                  <a:lnTo>
                    <a:pt x="6823308" y="474018"/>
                  </a:lnTo>
                  <a:lnTo>
                    <a:pt x="0" y="474018"/>
                  </a:lnTo>
                  <a:lnTo>
                    <a:pt x="0" y="0"/>
                  </a:lnTo>
                  <a:close/>
                </a:path>
              </a:pathLst>
            </a:custGeom>
            <a:noFill/>
            <a:ln>
              <a:noFill/>
            </a:ln>
          </p:spPr>
          <p:txBody>
            <a:bodyPr spcFirstLastPara="1" wrap="square" lIns="50150" tIns="50150" rIns="50150" bIns="5015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3. Xây dựng trung tâm dữ liệu năng lượng Việt Nam, các cơ sở dữ liệu, ứng dụng công nghệ thông tin về năng lượng và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290" name="Google Shape;290;p18"/>
          <p:cNvGrpSpPr/>
          <p:nvPr/>
        </p:nvGrpSpPr>
        <p:grpSpPr>
          <a:xfrm>
            <a:off x="874925" y="4357182"/>
            <a:ext cx="10440001" cy="508859"/>
            <a:chOff x="1002029" y="3637133"/>
            <a:chExt cx="7370800" cy="474019"/>
          </a:xfrm>
        </p:grpSpPr>
        <p:sp>
          <p:nvSpPr>
            <p:cNvPr id="291" name="Google Shape;291;p18"/>
            <p:cNvSpPr/>
            <p:nvPr/>
          </p:nvSpPr>
          <p:spPr>
            <a:xfrm>
              <a:off x="1002029" y="3637134"/>
              <a:ext cx="7370800" cy="474018"/>
            </a:xfrm>
            <a:prstGeom prst="roundRect">
              <a:avLst>
                <a:gd name="adj" fmla="val 10000"/>
              </a:avLst>
            </a:prstGeom>
            <a:solidFill>
              <a:srgbClr val="3B8D6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92" name="Google Shape;292;p18"/>
            <p:cNvSpPr/>
            <p:nvPr/>
          </p:nvSpPr>
          <p:spPr>
            <a:xfrm>
              <a:off x="1145419" y="3743787"/>
              <a:ext cx="260710" cy="260710"/>
            </a:xfrm>
            <a:prstGeom prst="rect">
              <a:avLst/>
            </a:prstGeom>
            <a:blipFill rotWithShape="1">
              <a:blip r:embed="rId3">
                <a:alphaModFix/>
              </a:blip>
              <a:stretch>
                <a:fillRect/>
              </a:stretch>
            </a:blipFill>
            <a:ln w="12700" cap="flat" cmpd="sng">
              <a:solidFill>
                <a:schemeClr val="lt1">
                  <a:alpha val="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93" name="Google Shape;293;p18"/>
            <p:cNvSpPr/>
            <p:nvPr/>
          </p:nvSpPr>
          <p:spPr>
            <a:xfrm>
              <a:off x="1549520" y="3637133"/>
              <a:ext cx="6823308" cy="474018"/>
            </a:xfrm>
            <a:custGeom>
              <a:avLst/>
              <a:gdLst/>
              <a:ahLst/>
              <a:cxnLst/>
              <a:rect l="l" t="t" r="r" b="b"/>
              <a:pathLst>
                <a:path w="6823308" h="474018" extrusionOk="0">
                  <a:moveTo>
                    <a:pt x="0" y="0"/>
                  </a:moveTo>
                  <a:lnTo>
                    <a:pt x="6823308" y="0"/>
                  </a:lnTo>
                  <a:lnTo>
                    <a:pt x="6823308" y="474018"/>
                  </a:lnTo>
                  <a:lnTo>
                    <a:pt x="0" y="474018"/>
                  </a:lnTo>
                  <a:lnTo>
                    <a:pt x="0" y="0"/>
                  </a:lnTo>
                  <a:close/>
                </a:path>
              </a:pathLst>
            </a:custGeom>
            <a:noFill/>
            <a:ln>
              <a:noFill/>
            </a:ln>
          </p:spPr>
          <p:txBody>
            <a:bodyPr spcFirstLastPara="1" wrap="square" lIns="50150" tIns="50150" rIns="50150" bIns="5015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4. Tăng cường năng lực về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294" name="Google Shape;294;p18"/>
          <p:cNvGrpSpPr/>
          <p:nvPr/>
        </p:nvGrpSpPr>
        <p:grpSpPr>
          <a:xfrm>
            <a:off x="874925" y="4977777"/>
            <a:ext cx="10440001" cy="509307"/>
            <a:chOff x="1002029" y="4227711"/>
            <a:chExt cx="7370800" cy="476388"/>
          </a:xfrm>
        </p:grpSpPr>
        <p:sp>
          <p:nvSpPr>
            <p:cNvPr id="295" name="Google Shape;295;p18"/>
            <p:cNvSpPr/>
            <p:nvPr/>
          </p:nvSpPr>
          <p:spPr>
            <a:xfrm>
              <a:off x="1002029" y="4229656"/>
              <a:ext cx="7370800" cy="474018"/>
            </a:xfrm>
            <a:prstGeom prst="roundRect">
              <a:avLst>
                <a:gd name="adj" fmla="val 10000"/>
              </a:avLst>
            </a:prstGeom>
            <a:solidFill>
              <a:srgbClr val="94BF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96" name="Google Shape;296;p18"/>
            <p:cNvSpPr/>
            <p:nvPr/>
          </p:nvSpPr>
          <p:spPr>
            <a:xfrm>
              <a:off x="1145419" y="4336310"/>
              <a:ext cx="260710" cy="260710"/>
            </a:xfrm>
            <a:prstGeom prst="rect">
              <a:avLst/>
            </a:prstGeom>
            <a:blipFill rotWithShape="1">
              <a:blip r:embed="rId3">
                <a:alphaModFix/>
              </a:blip>
              <a:stretch>
                <a:fillRect/>
              </a:stretch>
            </a:blipFill>
            <a:ln w="12700" cap="flat" cmpd="sng">
              <a:solidFill>
                <a:schemeClr val="lt1">
                  <a:alpha val="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297" name="Google Shape;297;p18"/>
            <p:cNvSpPr/>
            <p:nvPr/>
          </p:nvSpPr>
          <p:spPr>
            <a:xfrm>
              <a:off x="1549508" y="4227711"/>
              <a:ext cx="6823308" cy="476388"/>
            </a:xfrm>
            <a:custGeom>
              <a:avLst/>
              <a:gdLst/>
              <a:ahLst/>
              <a:cxnLst/>
              <a:rect l="l" t="t" r="r" b="b"/>
              <a:pathLst>
                <a:path w="6823308" h="474018" extrusionOk="0">
                  <a:moveTo>
                    <a:pt x="0" y="0"/>
                  </a:moveTo>
                  <a:lnTo>
                    <a:pt x="6823308" y="0"/>
                  </a:lnTo>
                  <a:lnTo>
                    <a:pt x="6823308" y="474018"/>
                  </a:lnTo>
                  <a:lnTo>
                    <a:pt x="0" y="474018"/>
                  </a:lnTo>
                  <a:lnTo>
                    <a:pt x="0" y="0"/>
                  </a:lnTo>
                  <a:close/>
                </a:path>
              </a:pathLst>
            </a:custGeom>
            <a:noFill/>
            <a:ln>
              <a:noFill/>
            </a:ln>
          </p:spPr>
          <p:txBody>
            <a:bodyPr spcFirstLastPara="1" wrap="square" lIns="50150" tIns="50150" rIns="50150" bIns="5015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5. Tăng cường kiểm tra, giám sát, đôn đốc, hướng dẫn thực hiện và đánh giá kết quả thực hiện quy định của pháp luật về sử dụng năng lượng tiết kiệm và hiệu quả;</a:t>
              </a:r>
              <a:endParaRPr sz="1600" b="0" i="0" u="none" strike="noStrike" cap="none">
                <a:solidFill>
                  <a:schemeClr val="lt1"/>
                </a:solidFill>
                <a:latin typeface="Arial"/>
                <a:ea typeface="Arial"/>
                <a:cs typeface="Arial"/>
                <a:sym typeface="Arial"/>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726751"/>
            <a:ext cx="10515600" cy="1070700"/>
          </a:xfrm>
          <a:prstGeom prst="rect">
            <a:avLst/>
          </a:prstGeom>
          <a:noFill/>
          <a:ln>
            <a:noFill/>
          </a:ln>
        </p:spPr>
        <p:txBody>
          <a:bodyPr spcFirstLastPara="1" wrap="square" lIns="91425" tIns="45700" rIns="91425" bIns="45700" anchor="t" anchorCtr="0">
            <a:noAutofit/>
          </a:bodyPr>
          <a:lstStyle/>
          <a:p>
            <a:pPr marL="0" lvl="0" indent="0" algn="ctr" rtl="0">
              <a:lnSpc>
                <a:spcPct val="130000"/>
              </a:lnSpc>
              <a:spcBef>
                <a:spcPts val="0"/>
              </a:spcBef>
              <a:spcAft>
                <a:spcPts val="0"/>
              </a:spcAft>
              <a:buClr>
                <a:srgbClr val="003153"/>
              </a:buClr>
              <a:buSzPts val="2400"/>
              <a:buNone/>
            </a:pPr>
            <a:r>
              <a:rPr lang="en-US" sz="3200"/>
              <a:t>CHÍNH SÁCH VÀ QUY ĐỊNH PHÁP LUẬT LIÊN QUAN </a:t>
            </a:r>
          </a:p>
          <a:p>
            <a:pPr marL="0" lvl="0" indent="0" algn="ctr" rtl="0">
              <a:lnSpc>
                <a:spcPct val="130000"/>
              </a:lnSpc>
              <a:spcBef>
                <a:spcPts val="0"/>
              </a:spcBef>
              <a:spcAft>
                <a:spcPts val="0"/>
              </a:spcAft>
              <a:buClr>
                <a:srgbClr val="003153"/>
              </a:buClr>
              <a:buSzPts val="2400"/>
              <a:buNone/>
            </a:pPr>
            <a:r>
              <a:rPr lang="en-US" sz="3200"/>
              <a:t>HIỆU QUẢ NĂNG LƯỢNG VÀ KHÍ NHÀ KÍNH</a:t>
            </a:r>
            <a:endParaRPr sz="3200"/>
          </a:p>
        </p:txBody>
      </p:sp>
    </p:spTree>
    <p:extLst>
      <p:ext uri="{BB962C8B-B14F-4D97-AF65-F5344CB8AC3E}">
        <p14:creationId xmlns:p14="http://schemas.microsoft.com/office/powerpoint/2010/main" val="173144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9"/>
          <p:cNvSpPr/>
          <p:nvPr/>
        </p:nvSpPr>
        <p:spPr>
          <a:xfrm>
            <a:off x="838199" y="1292391"/>
            <a:ext cx="10515599" cy="1027476"/>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4" name="Google Shape;304;p19"/>
          <p:cNvSpPr txBox="1"/>
          <p:nvPr/>
        </p:nvSpPr>
        <p:spPr>
          <a:xfrm>
            <a:off x="1048873" y="1292392"/>
            <a:ext cx="10304925"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Chương trình Quốc gia về sử dụng năng lượng TK&amp;HQ giai đoạn 2019-2030</a:t>
            </a:r>
            <a:endParaRPr sz="1400" b="0" i="0" u="none" strike="noStrike" cap="none">
              <a:solidFill>
                <a:srgbClr val="000000"/>
              </a:solidFill>
              <a:latin typeface="Arial"/>
              <a:ea typeface="Arial"/>
              <a:cs typeface="Arial"/>
              <a:sym typeface="Arial"/>
            </a:endParaRPr>
          </a:p>
        </p:txBody>
      </p:sp>
      <p:grpSp>
        <p:nvGrpSpPr>
          <p:cNvPr id="305" name="Google Shape;305;p19"/>
          <p:cNvGrpSpPr/>
          <p:nvPr/>
        </p:nvGrpSpPr>
        <p:grpSpPr>
          <a:xfrm>
            <a:off x="838244" y="2427330"/>
            <a:ext cx="10515931" cy="613401"/>
            <a:chOff x="971515" y="1919880"/>
            <a:chExt cx="7370807" cy="599200"/>
          </a:xfrm>
        </p:grpSpPr>
        <p:sp>
          <p:nvSpPr>
            <p:cNvPr id="306" name="Google Shape;306;p19"/>
            <p:cNvSpPr/>
            <p:nvPr/>
          </p:nvSpPr>
          <p:spPr>
            <a:xfrm>
              <a:off x="971515" y="1919880"/>
              <a:ext cx="7370800" cy="599199"/>
            </a:xfrm>
            <a:prstGeom prst="roundRect">
              <a:avLst>
                <a:gd name="adj" fmla="val 10000"/>
              </a:avLst>
            </a:prstGeom>
            <a:solidFill>
              <a:srgbClr val="11445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07" name="Google Shape;307;p19"/>
            <p:cNvSpPr/>
            <p:nvPr/>
          </p:nvSpPr>
          <p:spPr>
            <a:xfrm>
              <a:off x="1152772" y="2054700"/>
              <a:ext cx="329559" cy="329559"/>
            </a:xfrm>
            <a:prstGeom prst="rect">
              <a:avLst/>
            </a:prstGeom>
            <a:blipFill rotWithShape="1">
              <a:blip r:embed="rId3">
                <a:alphaModFix/>
              </a:blip>
              <a:stretch>
                <a:fillRect/>
              </a:stretch>
            </a:blipFill>
            <a:ln w="12700" cap="flat" cmpd="sng">
              <a:solidFill>
                <a:schemeClr val="lt1">
                  <a:alpha val="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08" name="Google Shape;308;p19"/>
            <p:cNvSpPr/>
            <p:nvPr/>
          </p:nvSpPr>
          <p:spPr>
            <a:xfrm>
              <a:off x="1663598" y="1919881"/>
              <a:ext cx="6678724" cy="599199"/>
            </a:xfrm>
            <a:custGeom>
              <a:avLst/>
              <a:gdLst/>
              <a:ahLst/>
              <a:cxnLst/>
              <a:rect l="l" t="t" r="r" b="b"/>
              <a:pathLst>
                <a:path w="6678724" h="599199" extrusionOk="0">
                  <a:moveTo>
                    <a:pt x="0" y="0"/>
                  </a:moveTo>
                  <a:lnTo>
                    <a:pt x="6678724" y="0"/>
                  </a:lnTo>
                  <a:lnTo>
                    <a:pt x="6678724" y="599199"/>
                  </a:lnTo>
                  <a:lnTo>
                    <a:pt x="0" y="599199"/>
                  </a:lnTo>
                  <a:lnTo>
                    <a:pt x="0" y="0"/>
                  </a:lnTo>
                  <a:close/>
                </a:path>
              </a:pathLst>
            </a:custGeom>
            <a:noFill/>
            <a:ln>
              <a:noFill/>
            </a:ln>
          </p:spPr>
          <p:txBody>
            <a:bodyPr spcFirstLastPara="1" wrap="square" lIns="63400" tIns="63400" rIns="63400" bIns="6340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6. Truyền thông nâng cao nhận thức cộng đồng về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309" name="Google Shape;309;p19"/>
          <p:cNvGrpSpPr/>
          <p:nvPr/>
        </p:nvGrpSpPr>
        <p:grpSpPr>
          <a:xfrm>
            <a:off x="837867" y="3148175"/>
            <a:ext cx="10515920" cy="613400"/>
            <a:chOff x="971515" y="2668880"/>
            <a:chExt cx="7370800" cy="599199"/>
          </a:xfrm>
        </p:grpSpPr>
        <p:sp>
          <p:nvSpPr>
            <p:cNvPr id="310" name="Google Shape;310;p19"/>
            <p:cNvSpPr/>
            <p:nvPr/>
          </p:nvSpPr>
          <p:spPr>
            <a:xfrm>
              <a:off x="971515" y="2668880"/>
              <a:ext cx="7370800" cy="599199"/>
            </a:xfrm>
            <a:prstGeom prst="roundRect">
              <a:avLst>
                <a:gd name="adj" fmla="val 10000"/>
              </a:avLst>
            </a:prstGeom>
            <a:solidFill>
              <a:srgbClr val="16575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11" name="Google Shape;311;p19"/>
            <p:cNvSpPr/>
            <p:nvPr/>
          </p:nvSpPr>
          <p:spPr>
            <a:xfrm>
              <a:off x="1152772" y="2803700"/>
              <a:ext cx="329559" cy="329559"/>
            </a:xfrm>
            <a:prstGeom prst="rect">
              <a:avLst/>
            </a:prstGeom>
            <a:blipFill rotWithShape="1">
              <a:blip r:embed="rId3">
                <a:alphaModFix/>
              </a:blip>
              <a:stretch>
                <a:fillRect/>
              </a:stretch>
            </a:blipFill>
            <a:ln w="12700" cap="flat" cmpd="sng">
              <a:solidFill>
                <a:schemeClr val="lt1">
                  <a:alpha val="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12" name="Google Shape;312;p19"/>
            <p:cNvSpPr/>
            <p:nvPr/>
          </p:nvSpPr>
          <p:spPr>
            <a:xfrm>
              <a:off x="1663590" y="2668880"/>
              <a:ext cx="6678724" cy="599199"/>
            </a:xfrm>
            <a:custGeom>
              <a:avLst/>
              <a:gdLst/>
              <a:ahLst/>
              <a:cxnLst/>
              <a:rect l="l" t="t" r="r" b="b"/>
              <a:pathLst>
                <a:path w="6678724" h="599199" extrusionOk="0">
                  <a:moveTo>
                    <a:pt x="0" y="0"/>
                  </a:moveTo>
                  <a:lnTo>
                    <a:pt x="6678724" y="0"/>
                  </a:lnTo>
                  <a:lnTo>
                    <a:pt x="6678724" y="599199"/>
                  </a:lnTo>
                  <a:lnTo>
                    <a:pt x="0" y="599199"/>
                  </a:lnTo>
                  <a:lnTo>
                    <a:pt x="0" y="0"/>
                  </a:lnTo>
                  <a:close/>
                </a:path>
              </a:pathLst>
            </a:custGeom>
            <a:noFill/>
            <a:ln>
              <a:noFill/>
            </a:ln>
          </p:spPr>
          <p:txBody>
            <a:bodyPr spcFirstLastPara="1" wrap="square" lIns="63400" tIns="63400" rIns="63400" bIns="6340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7. Tăng cường quan hệ, hợp tác quốc tế trong lĩnh vực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313" name="Google Shape;313;p19"/>
          <p:cNvGrpSpPr/>
          <p:nvPr/>
        </p:nvGrpSpPr>
        <p:grpSpPr>
          <a:xfrm>
            <a:off x="838292" y="3869025"/>
            <a:ext cx="10515919" cy="613400"/>
            <a:chOff x="971515" y="3417879"/>
            <a:chExt cx="7370799" cy="599199"/>
          </a:xfrm>
        </p:grpSpPr>
        <p:sp>
          <p:nvSpPr>
            <p:cNvPr id="314" name="Google Shape;314;p19"/>
            <p:cNvSpPr/>
            <p:nvPr/>
          </p:nvSpPr>
          <p:spPr>
            <a:xfrm>
              <a:off x="971515" y="3417879"/>
              <a:ext cx="7370700" cy="599100"/>
            </a:xfrm>
            <a:prstGeom prst="roundRect">
              <a:avLst>
                <a:gd name="adj" fmla="val 10000"/>
              </a:avLst>
            </a:prstGeom>
            <a:solidFill>
              <a:srgbClr val="3B8D6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15" name="Google Shape;315;p19"/>
            <p:cNvSpPr/>
            <p:nvPr/>
          </p:nvSpPr>
          <p:spPr>
            <a:xfrm>
              <a:off x="1152772" y="3552699"/>
              <a:ext cx="329559" cy="329559"/>
            </a:xfrm>
            <a:prstGeom prst="rect">
              <a:avLst/>
            </a:prstGeom>
            <a:blipFill rotWithShape="1">
              <a:blip r:embed="rId3">
                <a:alphaModFix/>
              </a:blip>
              <a:stretch>
                <a:fillRect/>
              </a:stretch>
            </a:blipFill>
            <a:ln w="12700" cap="flat" cmpd="sng">
              <a:solidFill>
                <a:schemeClr val="lt1">
                  <a:alpha val="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16" name="Google Shape;316;p19"/>
            <p:cNvSpPr/>
            <p:nvPr/>
          </p:nvSpPr>
          <p:spPr>
            <a:xfrm>
              <a:off x="1663590" y="3417879"/>
              <a:ext cx="6678724" cy="599199"/>
            </a:xfrm>
            <a:custGeom>
              <a:avLst/>
              <a:gdLst/>
              <a:ahLst/>
              <a:cxnLst/>
              <a:rect l="l" t="t" r="r" b="b"/>
              <a:pathLst>
                <a:path w="6678724" h="599199" extrusionOk="0">
                  <a:moveTo>
                    <a:pt x="0" y="0"/>
                  </a:moveTo>
                  <a:lnTo>
                    <a:pt x="6678724" y="0"/>
                  </a:lnTo>
                  <a:lnTo>
                    <a:pt x="6678724" y="599199"/>
                  </a:lnTo>
                  <a:lnTo>
                    <a:pt x="0" y="599199"/>
                  </a:lnTo>
                  <a:lnTo>
                    <a:pt x="0" y="0"/>
                  </a:lnTo>
                  <a:close/>
                </a:path>
              </a:pathLst>
            </a:custGeom>
            <a:noFill/>
            <a:ln>
              <a:noFill/>
            </a:ln>
          </p:spPr>
          <p:txBody>
            <a:bodyPr spcFirstLastPara="1" wrap="square" lIns="63400" tIns="63400" rIns="63400" bIns="6340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8. Nghiên cứu khoa học và phát triển công nghệ về sử dụng năng lượng tiết kiệm và hiệu quả;</a:t>
              </a:r>
              <a:endParaRPr sz="1600" b="0" i="0" u="none" strike="noStrike" cap="none">
                <a:solidFill>
                  <a:schemeClr val="lt1"/>
                </a:solidFill>
                <a:latin typeface="Arial"/>
                <a:ea typeface="Arial"/>
                <a:cs typeface="Arial"/>
                <a:sym typeface="Arial"/>
              </a:endParaRPr>
            </a:p>
          </p:txBody>
        </p:sp>
      </p:grpSp>
      <p:grpSp>
        <p:nvGrpSpPr>
          <p:cNvPr id="317" name="Google Shape;317;p19"/>
          <p:cNvGrpSpPr/>
          <p:nvPr/>
        </p:nvGrpSpPr>
        <p:grpSpPr>
          <a:xfrm>
            <a:off x="837892" y="4589882"/>
            <a:ext cx="10515920" cy="613401"/>
            <a:chOff x="971515" y="4166879"/>
            <a:chExt cx="7370800" cy="599200"/>
          </a:xfrm>
        </p:grpSpPr>
        <p:sp>
          <p:nvSpPr>
            <p:cNvPr id="318" name="Google Shape;318;p19"/>
            <p:cNvSpPr/>
            <p:nvPr/>
          </p:nvSpPr>
          <p:spPr>
            <a:xfrm>
              <a:off x="971515" y="4166879"/>
              <a:ext cx="7370800" cy="599199"/>
            </a:xfrm>
            <a:prstGeom prst="roundRect">
              <a:avLst>
                <a:gd name="adj" fmla="val 10000"/>
              </a:avLst>
            </a:prstGeom>
            <a:solidFill>
              <a:srgbClr val="94BF6E"/>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19" name="Google Shape;319;p19"/>
            <p:cNvSpPr/>
            <p:nvPr/>
          </p:nvSpPr>
          <p:spPr>
            <a:xfrm>
              <a:off x="1152772" y="4301699"/>
              <a:ext cx="329559" cy="329559"/>
            </a:xfrm>
            <a:prstGeom prst="rect">
              <a:avLst/>
            </a:prstGeom>
            <a:blipFill rotWithShape="1">
              <a:blip r:embed="rId3">
                <a:alphaModFix/>
              </a:blip>
              <a:stretch>
                <a:fillRect/>
              </a:stretch>
            </a:blipFill>
            <a:ln w="12700" cap="flat" cmpd="sng">
              <a:solidFill>
                <a:schemeClr val="lt1">
                  <a:alpha val="0"/>
                </a:schemeClr>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Montserrat"/>
                <a:ea typeface="Montserrat"/>
                <a:cs typeface="Montserrat"/>
                <a:sym typeface="Montserrat"/>
              </a:endParaRPr>
            </a:p>
          </p:txBody>
        </p:sp>
        <p:sp>
          <p:nvSpPr>
            <p:cNvPr id="320" name="Google Shape;320;p19"/>
            <p:cNvSpPr/>
            <p:nvPr/>
          </p:nvSpPr>
          <p:spPr>
            <a:xfrm>
              <a:off x="1663590" y="4166880"/>
              <a:ext cx="6678724" cy="599199"/>
            </a:xfrm>
            <a:custGeom>
              <a:avLst/>
              <a:gdLst/>
              <a:ahLst/>
              <a:cxnLst/>
              <a:rect l="l" t="t" r="r" b="b"/>
              <a:pathLst>
                <a:path w="6678724" h="599199" extrusionOk="0">
                  <a:moveTo>
                    <a:pt x="0" y="0"/>
                  </a:moveTo>
                  <a:lnTo>
                    <a:pt x="6678724" y="0"/>
                  </a:lnTo>
                  <a:lnTo>
                    <a:pt x="6678724" y="599199"/>
                  </a:lnTo>
                  <a:lnTo>
                    <a:pt x="0" y="599199"/>
                  </a:lnTo>
                  <a:lnTo>
                    <a:pt x="0" y="0"/>
                  </a:lnTo>
                  <a:close/>
                </a:path>
              </a:pathLst>
            </a:custGeom>
            <a:noFill/>
            <a:ln>
              <a:noFill/>
            </a:ln>
          </p:spPr>
          <p:txBody>
            <a:bodyPr spcFirstLastPara="1" wrap="square" lIns="63400" tIns="63400" rIns="63400" bIns="63400" anchor="ctr" anchorCtr="0">
              <a:noAutofit/>
            </a:bodyPr>
            <a:lstStyle/>
            <a:p>
              <a:pPr marL="0" marR="0" lvl="0" indent="0" algn="l" rtl="0">
                <a:lnSpc>
                  <a:spcPct val="90000"/>
                </a:lnSpc>
                <a:spcBef>
                  <a:spcPts val="0"/>
                </a:spcBef>
                <a:spcAft>
                  <a:spcPts val="0"/>
                </a:spcAft>
                <a:buClr>
                  <a:schemeClr val="lt1"/>
                </a:buClr>
                <a:buSzPts val="1600"/>
                <a:buFont typeface="Calibri"/>
                <a:buNone/>
              </a:pPr>
              <a:r>
                <a:rPr lang="en-US" sz="1600" b="0" i="0" u="none" strike="noStrike" cap="none">
                  <a:solidFill>
                    <a:schemeClr val="lt1"/>
                  </a:solidFill>
                  <a:latin typeface="Arial"/>
                  <a:ea typeface="Arial"/>
                  <a:cs typeface="Arial"/>
                  <a:sym typeface="Arial"/>
                </a:rPr>
                <a:t>9. Thành lập Quỹ thúc đẩy sử dụng năng lượng tiết kiệm và hiệu quả.</a:t>
              </a:r>
              <a:endParaRPr sz="1600" b="0" i="0" u="none" strike="noStrike" cap="none">
                <a:solidFill>
                  <a:schemeClr val="lt1"/>
                </a:solidFill>
                <a:latin typeface="Arial"/>
                <a:ea typeface="Arial"/>
                <a:cs typeface="Arial"/>
                <a:sym typeface="Aria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20"/>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27" name="Google Shape;327;p20"/>
          <p:cNvSpPr/>
          <p:nvPr/>
        </p:nvSpPr>
        <p:spPr>
          <a:xfrm>
            <a:off x="838199" y="1292391"/>
            <a:ext cx="10515599" cy="1027476"/>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28" name="Google Shape;328;p20"/>
          <p:cNvSpPr txBox="1"/>
          <p:nvPr/>
        </p:nvSpPr>
        <p:spPr>
          <a:xfrm>
            <a:off x="1048874" y="1292391"/>
            <a:ext cx="8687794" cy="102747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Chỉ thị 20/CT-TTg năm 2023 của TTCP về tăng cường TKĐ</a:t>
            </a:r>
            <a:endParaRPr sz="3200" b="1" i="0" u="none" strike="noStrike" cap="none">
              <a:solidFill>
                <a:schemeClr val="lt1"/>
              </a:solidFill>
              <a:latin typeface="Arial"/>
              <a:ea typeface="Arial"/>
              <a:cs typeface="Arial"/>
              <a:sym typeface="Arial"/>
            </a:endParaRPr>
          </a:p>
        </p:txBody>
      </p:sp>
      <p:sp>
        <p:nvSpPr>
          <p:cNvPr id="329" name="Google Shape;329;p20"/>
          <p:cNvSpPr txBox="1"/>
          <p:nvPr/>
        </p:nvSpPr>
        <p:spPr>
          <a:xfrm>
            <a:off x="490275" y="2319875"/>
            <a:ext cx="11330700" cy="4179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Trong giai đoạn 2023 - 2025 và các năm tiếp theo, cả nước phải phấn đấu hằng năm tiết kiệm tối thiểu 2,0% tổng điện năng tiêu thụ. </a:t>
            </a:r>
            <a:endParaRPr sz="1600" b="0" i="0" u="none" strike="noStrike" cap="none">
              <a:solidFill>
                <a:srgbClr val="000000"/>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Giảm tổn thất điện năng trên toàn hệ thống điện dưới 6% vào năm 2025.</a:t>
            </a:r>
            <a:endParaRPr sz="1600" b="0" i="0" u="none" strike="noStrike" cap="none">
              <a:solidFill>
                <a:srgbClr val="000000"/>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Đến năm 2030 có 50% các tòa nhà công sở và 50% nhà dân sử dụng điện mặt trời mái nhà tự sản, tự tiêu.</a:t>
            </a:r>
            <a:endParaRPr sz="1600" b="0" i="0" u="none" strike="noStrike" cap="none">
              <a:solidFill>
                <a:srgbClr val="000000"/>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Đến hết năm 2025, phấn đấu 100% chiếu sáng đường phố sử dụng đèn LED.</a:t>
            </a:r>
            <a:endParaRPr sz="1600" b="0" i="0" u="none" strike="noStrike" cap="none">
              <a:solidFill>
                <a:srgbClr val="000000"/>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Cơ quan công sở đảm bảo hằng năm tối thiểu tiết kiệm 5,0% tổng điện năng tiêu thụ.</a:t>
            </a:r>
            <a:endParaRPr sz="1600" b="0" i="0" u="none" strike="noStrike" cap="none">
              <a:solidFill>
                <a:srgbClr val="000000"/>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Chiếu sáng công cộng, chiếu sáng cho mục đích quảng cáo, trang trí ngoài trời phải đảm bảo tối thiểu tiết kiệm 30% tổng điện năng tiêu thụ trong giai đoạn 2023 - 2025.</a:t>
            </a:r>
            <a:endParaRPr sz="1600" b="0" i="0" u="none" strike="noStrike" cap="none">
              <a:solidFill>
                <a:srgbClr val="000000"/>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Sử dụng thiết bị chiếu sáng hiệu suất cao, tiết kiệm điện cho 100% công trình chiếu sáng công cộng chuẩn bị đầu tư xây dựng, cải tạo, nâng cấp.</a:t>
            </a:r>
            <a:endParaRPr sz="1800" b="0" i="0" u="none" strike="noStrike" cap="none">
              <a:solidFill>
                <a:schemeClr val="dk1"/>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Cắt giảm tối thiểu 50% công suất chiếu sáng quảng cáo ngoài trời.</a:t>
            </a:r>
            <a:endParaRPr sz="1800" b="0" i="0" u="none" strike="noStrike" cap="none">
              <a:solidFill>
                <a:schemeClr val="dk1"/>
              </a:solidFill>
              <a:latin typeface="Arial"/>
              <a:ea typeface="Arial"/>
              <a:cs typeface="Arial"/>
              <a:sym typeface="Arial"/>
            </a:endParaRPr>
          </a:p>
          <a:p>
            <a:pPr marL="285750" marR="0" lvl="0" indent="-285750" algn="just" rtl="0">
              <a:lnSpc>
                <a:spcPct val="125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Các cơ sở từ 1 triệu kWh điện/năm trở lên phải TKĐ tối thiểu từ 2% trở lên.</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21"/>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35" name="Google Shape;335;p21"/>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Chính sách ưu đãi và hỗ trợ đối với TKNL</a:t>
            </a:r>
            <a:endParaRPr sz="1400" b="0" i="0" u="none" strike="noStrike" cap="none">
              <a:solidFill>
                <a:srgbClr val="000000"/>
              </a:solidFill>
              <a:latin typeface="Arial"/>
              <a:ea typeface="Arial"/>
              <a:cs typeface="Arial"/>
              <a:sym typeface="Arial"/>
            </a:endParaRPr>
          </a:p>
        </p:txBody>
      </p:sp>
      <p:sp>
        <p:nvSpPr>
          <p:cNvPr id="336" name="Google Shape;336;p21"/>
          <p:cNvSpPr txBox="1"/>
          <p:nvPr/>
        </p:nvSpPr>
        <p:spPr>
          <a:xfrm>
            <a:off x="838200" y="1912776"/>
            <a:ext cx="10778100" cy="36942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chemeClr val="dk1"/>
              </a:buClr>
              <a:buSzPts val="1800"/>
              <a:buFont typeface="Arial"/>
              <a:buChar char="-"/>
            </a:pPr>
            <a:r>
              <a:rPr lang="en-US" sz="1800" b="1" i="0" u="none" strike="noStrike" cap="none">
                <a:solidFill>
                  <a:schemeClr val="dk1"/>
                </a:solidFill>
                <a:latin typeface="Arial"/>
                <a:ea typeface="Arial"/>
                <a:cs typeface="Arial"/>
                <a:sym typeface="Arial"/>
              </a:rPr>
              <a:t>Hỗ trợ tài chính và thuế:</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Ưu đãi thuế: Có thể được ưu đãi thuế thu nhập doanh nghiệp;</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Hỗ trợ vay vốn: Có thể được vay với lãi suất thấp hoặc lãi suất hỗ trợ;</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Hỗ trợ từ các quỹ: Cung cấp tài chính hoặc bảo lãnh vay vốn;</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Hỗ trợ ngân sách: Hỗ trợ trực tiếp từ ngân sách nhà nước từ một số dự án thí điểm.</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chemeClr val="dk1"/>
              </a:buClr>
              <a:buSzPts val="1800"/>
              <a:buFont typeface="Arial"/>
              <a:buChar char="-"/>
            </a:pPr>
            <a:r>
              <a:rPr lang="en-US" sz="1800" b="1" i="0" u="none" strike="noStrike" cap="none">
                <a:solidFill>
                  <a:schemeClr val="dk1"/>
                </a:solidFill>
                <a:latin typeface="Arial"/>
                <a:ea typeface="Arial"/>
                <a:cs typeface="Arial"/>
                <a:sym typeface="Arial"/>
              </a:rPr>
              <a:t>Hỗ trợ kỹ thuật và công nghệ:</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Hỗ trợ kiểm toán năng lượng: Các chương trình và dự án hỗ trợ một phần hoặc hoàn toàn;</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Đào tạo nâng cao năng lực: Từ các tổ chức quốc tế và cơ quan nhà nước;</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Hỗ trợ công nghệ mới: Chính phủ khuyến khích và hỗ trợ đổi mới công nghệ.</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22"/>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42" name="Google Shape;342;p22"/>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Chính sách ưu đãi và hỗ trợ đối với TKNL</a:t>
            </a:r>
            <a:endParaRPr sz="1400" b="0" i="0" u="none" strike="noStrike" cap="none">
              <a:solidFill>
                <a:srgbClr val="000000"/>
              </a:solidFill>
              <a:latin typeface="Arial"/>
              <a:ea typeface="Arial"/>
              <a:cs typeface="Arial"/>
              <a:sym typeface="Arial"/>
            </a:endParaRPr>
          </a:p>
        </p:txBody>
      </p:sp>
      <p:sp>
        <p:nvSpPr>
          <p:cNvPr id="343" name="Google Shape;343;p22"/>
          <p:cNvSpPr txBox="1"/>
          <p:nvPr/>
        </p:nvSpPr>
        <p:spPr>
          <a:xfrm>
            <a:off x="838200" y="1912775"/>
            <a:ext cx="10515600" cy="36942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chemeClr val="dk1"/>
              </a:buClr>
              <a:buSzPts val="1800"/>
              <a:buFont typeface="Arial"/>
              <a:buChar char="-"/>
            </a:pPr>
            <a:r>
              <a:rPr lang="en-US" sz="1800" b="1" i="0" u="none" strike="noStrike" cap="none">
                <a:solidFill>
                  <a:schemeClr val="dk1"/>
                </a:solidFill>
                <a:latin typeface="Arial"/>
                <a:ea typeface="Arial"/>
                <a:cs typeface="Arial"/>
                <a:sym typeface="Arial"/>
              </a:rPr>
              <a:t>Hỗ trợ từ tổ chức quốc tế:</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Tài trợ cho các dự án lớn: Cung cấp nguồn tài chính lớn qua khoản vay hoặc tài trợ không hoàn lại;</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Chuyển giao công nghệ và kinh nghiệm: Hỗ trợ tiếp cận công nghệ hiện đại, mô hình quản lý năng lượng, đào tạo nhân lực chất lượng cao.</a:t>
            </a:r>
            <a:endParaRPr sz="1400" b="0" i="0" u="none" strike="noStrike" cap="none">
              <a:solidFill>
                <a:srgbClr val="000000"/>
              </a:solidFill>
              <a:latin typeface="Arial"/>
              <a:ea typeface="Arial"/>
              <a:cs typeface="Arial"/>
              <a:sym typeface="Arial"/>
            </a:endParaRPr>
          </a:p>
          <a:p>
            <a:pPr marL="285750" marR="0" lvl="0" indent="-285750" algn="l" rtl="0">
              <a:lnSpc>
                <a:spcPct val="150000"/>
              </a:lnSpc>
              <a:spcBef>
                <a:spcPts val="0"/>
              </a:spcBef>
              <a:spcAft>
                <a:spcPts val="0"/>
              </a:spcAft>
              <a:buClr>
                <a:schemeClr val="dk1"/>
              </a:buClr>
              <a:buSzPts val="1800"/>
              <a:buFont typeface="Arial"/>
              <a:buChar char="-"/>
            </a:pPr>
            <a:r>
              <a:rPr lang="en-US" sz="1800" b="1" i="0" u="none" strike="noStrike" cap="none">
                <a:solidFill>
                  <a:schemeClr val="dk1"/>
                </a:solidFill>
                <a:latin typeface="Arial"/>
                <a:ea typeface="Arial"/>
                <a:cs typeface="Arial"/>
                <a:sym typeface="Arial"/>
              </a:rPr>
              <a:t>Hình thức hỗ trợ khác:</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Phát triển các tổ chức dịch vụ năng lượng (ESCO): Chính phủ khuyến khích và tạo điều kiện thuận lợi;</a:t>
            </a:r>
            <a:endParaRPr sz="1400" b="0" i="0" u="none" strike="noStrike" cap="none">
              <a:solidFill>
                <a:srgbClr val="000000"/>
              </a:solidFill>
              <a:latin typeface="Arial"/>
              <a:ea typeface="Arial"/>
              <a:cs typeface="Arial"/>
              <a:sym typeface="Arial"/>
            </a:endParaRPr>
          </a:p>
          <a:p>
            <a:pPr marL="0" marR="0" lvl="0" indent="0" algn="l" rtl="0">
              <a:lnSpc>
                <a:spcPct val="15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 Chương trình dán nhãn năng lượng: Khuyến khích sử dụng thiết bị tiết kiệm năng lượng.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7"/>
        <p:cNvGrpSpPr/>
        <p:nvPr/>
      </p:nvGrpSpPr>
      <p:grpSpPr>
        <a:xfrm>
          <a:off x="0" y="0"/>
          <a:ext cx="0" cy="0"/>
          <a:chOff x="0" y="0"/>
          <a:chExt cx="0" cy="0"/>
        </a:xfrm>
      </p:grpSpPr>
      <p:sp>
        <p:nvSpPr>
          <p:cNvPr id="348" name="Google Shape;348;p23"/>
          <p:cNvSpPr txBox="1"/>
          <p:nvPr/>
        </p:nvSpPr>
        <p:spPr>
          <a:xfrm>
            <a:off x="614680" y="3044177"/>
            <a:ext cx="10962640" cy="1019823"/>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5000"/>
              <a:buFont typeface="Arial"/>
              <a:buNone/>
            </a:pPr>
            <a:r>
              <a:rPr lang="en-US" sz="5000" b="1" i="0" u="none" strike="noStrike" cap="none">
                <a:solidFill>
                  <a:schemeClr val="dk1"/>
                </a:solidFill>
                <a:latin typeface="Arial"/>
                <a:ea typeface="Arial"/>
                <a:cs typeface="Arial"/>
                <a:sym typeface="Arial"/>
              </a:rPr>
              <a:t>PHÁT THẢI KNK</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24"/>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55" name="Google Shape;355;p24"/>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6" name="Google Shape;356;p24"/>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TIÊU CHUẨN QUỐC TẾ LIÊN QUAN KIỂM KÊ KNK</a:t>
            </a:r>
            <a:endParaRPr sz="1400" b="0" i="0" u="none" strike="noStrike" cap="none">
              <a:solidFill>
                <a:srgbClr val="000000"/>
              </a:solidFill>
              <a:latin typeface="Arial"/>
              <a:ea typeface="Arial"/>
              <a:cs typeface="Arial"/>
              <a:sym typeface="Arial"/>
            </a:endParaRPr>
          </a:p>
        </p:txBody>
      </p:sp>
      <p:grpSp>
        <p:nvGrpSpPr>
          <p:cNvPr id="357" name="Google Shape;357;p24"/>
          <p:cNvGrpSpPr/>
          <p:nvPr/>
        </p:nvGrpSpPr>
        <p:grpSpPr>
          <a:xfrm>
            <a:off x="1553448" y="1885163"/>
            <a:ext cx="2391479" cy="4817046"/>
            <a:chOff x="1" y="-1"/>
            <a:chExt cx="2099338" cy="4817046"/>
          </a:xfrm>
        </p:grpSpPr>
        <p:sp>
          <p:nvSpPr>
            <p:cNvPr id="358" name="Google Shape;358;p24"/>
            <p:cNvSpPr/>
            <p:nvPr/>
          </p:nvSpPr>
          <p:spPr>
            <a:xfrm rot="-5400000">
              <a:off x="-1358853" y="1358853"/>
              <a:ext cx="4817046" cy="2099338"/>
            </a:xfrm>
            <a:prstGeom prst="flowChartManualOperation">
              <a:avLst/>
            </a:prstGeom>
            <a:gradFill>
              <a:gsLst>
                <a:gs pos="0">
                  <a:srgbClr val="6EA5DA"/>
                </a:gs>
                <a:gs pos="50000">
                  <a:srgbClr val="529BDA"/>
                </a:gs>
                <a:gs pos="100000">
                  <a:srgbClr val="4188C8"/>
                </a:gs>
              </a:gsLst>
              <a:lin ang="540000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9" name="Google Shape;359;p24"/>
            <p:cNvSpPr txBox="1"/>
            <p:nvPr/>
          </p:nvSpPr>
          <p:spPr>
            <a:xfrm>
              <a:off x="1" y="963408"/>
              <a:ext cx="2099338" cy="2890228"/>
            </a:xfrm>
            <a:prstGeom prst="rect">
              <a:avLst/>
            </a:prstGeom>
            <a:noFill/>
            <a:ln>
              <a:noFill/>
            </a:ln>
          </p:spPr>
          <p:txBody>
            <a:bodyPr spcFirstLastPara="1" wrap="square" lIns="107950" tIns="0" rIns="107950" bIns="0" anchor="ctr" anchorCtr="0">
              <a:noAutofit/>
            </a:bodyPr>
            <a:lstStyle/>
            <a:p>
              <a:pPr marL="0" marR="0" lvl="0" indent="0" algn="ctr" rtl="0">
                <a:lnSpc>
                  <a:spcPct val="90000"/>
                </a:lnSpc>
                <a:spcBef>
                  <a:spcPts val="0"/>
                </a:spcBef>
                <a:spcAft>
                  <a:spcPts val="0"/>
                </a:spcAft>
                <a:buClr>
                  <a:schemeClr val="dk1"/>
                </a:buClr>
                <a:buSzPts val="1700"/>
                <a:buFont typeface="Calibri"/>
                <a:buNone/>
              </a:pPr>
              <a:endParaRPr sz="1700" b="1" i="0" u="none" strike="noStrike" cap="none">
                <a:solidFill>
                  <a:schemeClr val="lt1"/>
                </a:solidFill>
                <a:latin typeface="Arial"/>
                <a:ea typeface="Arial"/>
                <a:cs typeface="Arial"/>
                <a:sym typeface="Arial"/>
              </a:endParaRPr>
            </a:p>
            <a:p>
              <a:pPr marL="0" marR="0" lvl="0" indent="0" algn="ctr" rtl="0">
                <a:lnSpc>
                  <a:spcPct val="90000"/>
                </a:lnSpc>
                <a:spcBef>
                  <a:spcPts val="595"/>
                </a:spcBef>
                <a:spcAft>
                  <a:spcPts val="0"/>
                </a:spcAft>
                <a:buClr>
                  <a:schemeClr val="lt1"/>
                </a:buClr>
                <a:buSzPts val="1800"/>
                <a:buFont typeface="Arial"/>
                <a:buNone/>
              </a:pPr>
              <a:r>
                <a:rPr lang="en-US" sz="1800" b="1" i="0" u="none" strike="noStrike" cap="none">
                  <a:solidFill>
                    <a:schemeClr val="lt1"/>
                  </a:solidFill>
                  <a:latin typeface="Arial"/>
                  <a:ea typeface="Arial"/>
                  <a:cs typeface="Arial"/>
                  <a:sym typeface="Arial"/>
                </a:rPr>
                <a:t>Tiêu chuẩn ISO 14060</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630"/>
                </a:spcBef>
                <a:spcAft>
                  <a:spcPts val="0"/>
                </a:spcAft>
                <a:buClr>
                  <a:schemeClr val="lt1"/>
                </a:buClr>
                <a:buSzPts val="1800"/>
                <a:buFont typeface="Arial"/>
                <a:buChar char="•"/>
              </a:pPr>
              <a:r>
                <a:rPr lang="en-US" sz="1800" b="0" i="0" u="none" strike="noStrike" cap="none">
                  <a:solidFill>
                    <a:schemeClr val="lt1"/>
                  </a:solidFill>
                  <a:latin typeface="Arial"/>
                  <a:ea typeface="Arial"/>
                  <a:cs typeface="Arial"/>
                  <a:sym typeface="Arial"/>
                </a:rPr>
                <a:t>ISO 14064-1:2018</a:t>
              </a:r>
              <a:endParaRPr sz="1800" b="0" i="0" u="none" strike="noStrike" cap="none">
                <a:solidFill>
                  <a:schemeClr val="lt1"/>
                </a:solidFill>
                <a:latin typeface="Arial"/>
                <a:ea typeface="Arial"/>
                <a:cs typeface="Arial"/>
                <a:sym typeface="Arial"/>
              </a:endParaRPr>
            </a:p>
            <a:p>
              <a:pPr marL="171450" marR="0" lvl="1" indent="-171450" algn="l" rtl="0">
                <a:lnSpc>
                  <a:spcPct val="90000"/>
                </a:lnSpc>
                <a:spcBef>
                  <a:spcPts val="270"/>
                </a:spcBef>
                <a:spcAft>
                  <a:spcPts val="0"/>
                </a:spcAft>
                <a:buClr>
                  <a:schemeClr val="lt1"/>
                </a:buClr>
                <a:buSzPts val="1800"/>
                <a:buFont typeface="Arial"/>
                <a:buChar char="•"/>
              </a:pPr>
              <a:r>
                <a:rPr lang="en-US" sz="1800" b="0" i="0" u="none" strike="noStrike" cap="none">
                  <a:solidFill>
                    <a:schemeClr val="lt1"/>
                  </a:solidFill>
                  <a:latin typeface="Arial"/>
                  <a:ea typeface="Arial"/>
                  <a:cs typeface="Arial"/>
                  <a:sym typeface="Arial"/>
                </a:rPr>
                <a:t>ISO 14064-2:2019</a:t>
              </a:r>
              <a:endParaRPr sz="1800" b="0" i="0" u="none" strike="noStrike" cap="none">
                <a:solidFill>
                  <a:schemeClr val="lt1"/>
                </a:solidFill>
                <a:latin typeface="Arial"/>
                <a:ea typeface="Arial"/>
                <a:cs typeface="Arial"/>
                <a:sym typeface="Arial"/>
              </a:endParaRPr>
            </a:p>
            <a:p>
              <a:pPr marL="171450" marR="0" lvl="1" indent="-171450" algn="l" rtl="0">
                <a:lnSpc>
                  <a:spcPct val="90000"/>
                </a:lnSpc>
                <a:spcBef>
                  <a:spcPts val="270"/>
                </a:spcBef>
                <a:spcAft>
                  <a:spcPts val="0"/>
                </a:spcAft>
                <a:buClr>
                  <a:schemeClr val="lt1"/>
                </a:buClr>
                <a:buSzPts val="1800"/>
                <a:buFont typeface="Arial"/>
                <a:buChar char="•"/>
              </a:pPr>
              <a:r>
                <a:rPr lang="en-US" sz="1800" b="0" i="0" u="none" strike="noStrike" cap="none">
                  <a:solidFill>
                    <a:schemeClr val="lt1"/>
                  </a:solidFill>
                  <a:latin typeface="Arial"/>
                  <a:ea typeface="Arial"/>
                  <a:cs typeface="Arial"/>
                  <a:sym typeface="Arial"/>
                </a:rPr>
                <a:t>ISO 14064-3: 2019</a:t>
              </a:r>
              <a:endParaRPr sz="1800" b="0" i="0" u="none" strike="noStrike" cap="none">
                <a:solidFill>
                  <a:schemeClr val="lt1"/>
                </a:solidFill>
                <a:latin typeface="Arial"/>
                <a:ea typeface="Arial"/>
                <a:cs typeface="Arial"/>
                <a:sym typeface="Arial"/>
              </a:endParaRPr>
            </a:p>
            <a:p>
              <a:pPr marL="171450" marR="0" lvl="1" indent="-171450" algn="l" rtl="0">
                <a:lnSpc>
                  <a:spcPct val="90000"/>
                </a:lnSpc>
                <a:spcBef>
                  <a:spcPts val="270"/>
                </a:spcBef>
                <a:spcAft>
                  <a:spcPts val="0"/>
                </a:spcAft>
                <a:buClr>
                  <a:schemeClr val="lt1"/>
                </a:buClr>
                <a:buSzPts val="1800"/>
                <a:buFont typeface="Arial"/>
                <a:buChar char="•"/>
              </a:pPr>
              <a:r>
                <a:rPr lang="en-US" sz="1800" b="0" i="0" u="none" strike="noStrike" cap="none">
                  <a:solidFill>
                    <a:schemeClr val="lt1"/>
                  </a:solidFill>
                  <a:latin typeface="Arial"/>
                  <a:ea typeface="Arial"/>
                  <a:cs typeface="Arial"/>
                  <a:sym typeface="Arial"/>
                </a:rPr>
                <a:t>ISO 14065: 2020</a:t>
              </a:r>
              <a:endParaRPr sz="1800" b="0" i="0" u="none" strike="noStrike" cap="none">
                <a:solidFill>
                  <a:schemeClr val="lt1"/>
                </a:solidFill>
                <a:latin typeface="Arial"/>
                <a:ea typeface="Arial"/>
                <a:cs typeface="Arial"/>
                <a:sym typeface="Arial"/>
              </a:endParaRPr>
            </a:p>
            <a:p>
              <a:pPr marL="171450" marR="0" lvl="1" indent="-171450" algn="l" rtl="0">
                <a:lnSpc>
                  <a:spcPct val="90000"/>
                </a:lnSpc>
                <a:spcBef>
                  <a:spcPts val="270"/>
                </a:spcBef>
                <a:spcAft>
                  <a:spcPts val="0"/>
                </a:spcAft>
                <a:buClr>
                  <a:srgbClr val="FFFFFF"/>
                </a:buClr>
                <a:buSzPts val="1800"/>
                <a:buFont typeface="Arial"/>
                <a:buChar char="•"/>
              </a:pPr>
              <a:r>
                <a:rPr lang="en-US" sz="1800" b="0" i="0" u="none" strike="noStrike" cap="none">
                  <a:solidFill>
                    <a:srgbClr val="FFFFFF"/>
                  </a:solidFill>
                  <a:latin typeface="Arial"/>
                  <a:ea typeface="Arial"/>
                  <a:cs typeface="Arial"/>
                  <a:sym typeface="Arial"/>
                </a:rPr>
                <a:t>ISO 14067</a:t>
              </a:r>
              <a:endParaRPr sz="1400" b="0" i="0" u="none" strike="noStrike" cap="none">
                <a:solidFill>
                  <a:srgbClr val="000000"/>
                </a:solidFill>
                <a:latin typeface="Arial"/>
                <a:ea typeface="Arial"/>
                <a:cs typeface="Arial"/>
                <a:sym typeface="Arial"/>
              </a:endParaRPr>
            </a:p>
          </p:txBody>
        </p:sp>
      </p:grpSp>
      <p:grpSp>
        <p:nvGrpSpPr>
          <p:cNvPr id="360" name="Google Shape;360;p24"/>
          <p:cNvGrpSpPr/>
          <p:nvPr/>
        </p:nvGrpSpPr>
        <p:grpSpPr>
          <a:xfrm>
            <a:off x="4080933" y="1885163"/>
            <a:ext cx="2175945" cy="4817046"/>
            <a:chOff x="2237855" y="-1"/>
            <a:chExt cx="1813416" cy="4817046"/>
          </a:xfrm>
        </p:grpSpPr>
        <p:sp>
          <p:nvSpPr>
            <p:cNvPr id="361" name="Google Shape;361;p24"/>
            <p:cNvSpPr/>
            <p:nvPr/>
          </p:nvSpPr>
          <p:spPr>
            <a:xfrm rot="-5400000">
              <a:off x="736040" y="1501814"/>
              <a:ext cx="4817046" cy="1813416"/>
            </a:xfrm>
            <a:prstGeom prst="flowChartManualOperation">
              <a:avLst/>
            </a:prstGeom>
            <a:gradFill>
              <a:gsLst>
                <a:gs pos="0">
                  <a:srgbClr val="6EA5DA"/>
                </a:gs>
                <a:gs pos="50000">
                  <a:srgbClr val="529BDA"/>
                </a:gs>
                <a:gs pos="100000">
                  <a:srgbClr val="4188C8"/>
                </a:gs>
              </a:gsLst>
              <a:lin ang="540000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2" name="Google Shape;362;p24"/>
            <p:cNvSpPr txBox="1"/>
            <p:nvPr/>
          </p:nvSpPr>
          <p:spPr>
            <a:xfrm>
              <a:off x="2237855" y="963408"/>
              <a:ext cx="1813416" cy="2890228"/>
            </a:xfrm>
            <a:prstGeom prst="rect">
              <a:avLst/>
            </a:prstGeom>
            <a:noFill/>
            <a:ln>
              <a:noFill/>
            </a:ln>
          </p:spPr>
          <p:txBody>
            <a:bodyPr spcFirstLastPara="1" wrap="square" lIns="127000" tIns="0" rIns="127000" bIns="0" anchor="ctr" anchorCtr="0">
              <a:noAutofit/>
            </a:bodyPr>
            <a:lstStyle/>
            <a:p>
              <a:pPr marL="0" marR="0" lvl="0" indent="0" algn="ctr" rtl="0">
                <a:lnSpc>
                  <a:spcPct val="90000"/>
                </a:lnSpc>
                <a:spcBef>
                  <a:spcPts val="0"/>
                </a:spcBef>
                <a:spcAft>
                  <a:spcPts val="0"/>
                </a:spcAft>
                <a:buClr>
                  <a:schemeClr val="lt1"/>
                </a:buClr>
                <a:buSzPts val="2000"/>
                <a:buFont typeface="Arial"/>
                <a:buNone/>
              </a:pPr>
              <a:r>
                <a:rPr lang="en-US" sz="2000" b="1" i="0" u="none" strike="noStrike" cap="none">
                  <a:solidFill>
                    <a:schemeClr val="lt1"/>
                  </a:solidFill>
                  <a:latin typeface="Arial"/>
                  <a:ea typeface="Arial"/>
                  <a:cs typeface="Arial"/>
                  <a:sym typeface="Arial"/>
                </a:rPr>
                <a:t>GHG Protocol</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700"/>
                </a:spcBef>
                <a:spcAft>
                  <a:spcPts val="0"/>
                </a:spcAft>
                <a:buClr>
                  <a:schemeClr val="lt1"/>
                </a:buClr>
                <a:buSzPts val="1800"/>
                <a:buFont typeface="Arial"/>
                <a:buNone/>
              </a:pPr>
              <a:r>
                <a:rPr lang="en-US" sz="1800" b="0" i="0" u="none" strike="noStrike" cap="none">
                  <a:solidFill>
                    <a:schemeClr val="lt1"/>
                  </a:solidFill>
                  <a:latin typeface="Arial"/>
                  <a:ea typeface="Arial"/>
                  <a:cs typeface="Arial"/>
                  <a:sym typeface="Arial"/>
                </a:rPr>
                <a:t>Tiêu chuẩn báo cáo và kế toán doanh nghiệp theo Nghị định thư về KNK </a:t>
              </a:r>
              <a:endParaRPr sz="1800" b="0" i="0" u="none" strike="noStrike" cap="none">
                <a:solidFill>
                  <a:schemeClr val="lt1"/>
                </a:solidFill>
                <a:latin typeface="Arial"/>
                <a:ea typeface="Arial"/>
                <a:cs typeface="Arial"/>
                <a:sym typeface="Arial"/>
              </a:endParaRPr>
            </a:p>
          </p:txBody>
        </p:sp>
      </p:grpSp>
      <p:grpSp>
        <p:nvGrpSpPr>
          <p:cNvPr id="363" name="Google Shape;363;p24"/>
          <p:cNvGrpSpPr/>
          <p:nvPr/>
        </p:nvGrpSpPr>
        <p:grpSpPr>
          <a:xfrm>
            <a:off x="6392886" y="1885163"/>
            <a:ext cx="2173292" cy="4817046"/>
            <a:chOff x="4187279" y="-1"/>
            <a:chExt cx="1813416" cy="4817046"/>
          </a:xfrm>
        </p:grpSpPr>
        <p:sp>
          <p:nvSpPr>
            <p:cNvPr id="364" name="Google Shape;364;p24"/>
            <p:cNvSpPr/>
            <p:nvPr/>
          </p:nvSpPr>
          <p:spPr>
            <a:xfrm rot="-5400000">
              <a:off x="2685464" y="1501814"/>
              <a:ext cx="4817046" cy="1813416"/>
            </a:xfrm>
            <a:prstGeom prst="flowChartManualOperation">
              <a:avLst/>
            </a:prstGeom>
            <a:gradFill>
              <a:gsLst>
                <a:gs pos="0">
                  <a:srgbClr val="6EA5DA"/>
                </a:gs>
                <a:gs pos="50000">
                  <a:srgbClr val="529BDA"/>
                </a:gs>
                <a:gs pos="100000">
                  <a:srgbClr val="4188C8"/>
                </a:gs>
              </a:gsLst>
              <a:lin ang="540000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5" name="Google Shape;365;p24"/>
            <p:cNvSpPr txBox="1"/>
            <p:nvPr/>
          </p:nvSpPr>
          <p:spPr>
            <a:xfrm>
              <a:off x="4187279" y="963408"/>
              <a:ext cx="1813416" cy="2890228"/>
            </a:xfrm>
            <a:prstGeom prst="rect">
              <a:avLst/>
            </a:prstGeom>
            <a:noFill/>
            <a:ln>
              <a:noFill/>
            </a:ln>
          </p:spPr>
          <p:txBody>
            <a:bodyPr spcFirstLastPara="1" wrap="square" lIns="114300" tIns="0" rIns="114300" bIns="0" anchor="ctr" anchorCtr="0">
              <a:noAutofit/>
            </a:bodyPr>
            <a:lstStyle/>
            <a:p>
              <a:pPr marL="0" marR="0" lvl="0" indent="0" algn="ctr" rtl="0">
                <a:lnSpc>
                  <a:spcPct val="90000"/>
                </a:lnSpc>
                <a:spcBef>
                  <a:spcPts val="0"/>
                </a:spcBef>
                <a:spcAft>
                  <a:spcPts val="0"/>
                </a:spcAft>
                <a:buClr>
                  <a:schemeClr val="lt1"/>
                </a:buClr>
                <a:buSzPts val="1800"/>
                <a:buFont typeface="Calibri"/>
                <a:buNone/>
              </a:pPr>
              <a:r>
                <a:rPr lang="en-US" sz="1800" b="1" i="0" u="none" strike="noStrike" cap="none">
                  <a:solidFill>
                    <a:schemeClr val="lt1"/>
                  </a:solidFill>
                  <a:latin typeface="Calibri"/>
                  <a:ea typeface="Calibri"/>
                  <a:cs typeface="Calibri"/>
                  <a:sym typeface="Calibri"/>
                </a:rPr>
                <a:t> UNFCCC</a:t>
              </a:r>
              <a:endParaRPr sz="1800" b="1" i="0" u="none" strike="noStrike" cap="none">
                <a:solidFill>
                  <a:schemeClr val="lt1"/>
                </a:solidFill>
                <a:latin typeface="Calibri"/>
                <a:ea typeface="Calibri"/>
                <a:cs typeface="Calibri"/>
                <a:sym typeface="Calibri"/>
              </a:endParaRPr>
            </a:p>
            <a:p>
              <a:pPr marL="0" marR="0" lvl="0" indent="0" algn="ctr" rtl="0">
                <a:lnSpc>
                  <a:spcPct val="90000"/>
                </a:lnSpc>
                <a:spcBef>
                  <a:spcPts val="630"/>
                </a:spcBef>
                <a:spcAft>
                  <a:spcPts val="0"/>
                </a:spcAft>
                <a:buClr>
                  <a:schemeClr val="lt1"/>
                </a:buClr>
                <a:buSzPts val="1800"/>
                <a:buFont typeface="Calibri"/>
                <a:buNone/>
              </a:pPr>
              <a:r>
                <a:rPr lang="en-US" sz="1800" b="0" i="0" u="none" strike="noStrike" cap="none">
                  <a:solidFill>
                    <a:schemeClr val="lt1"/>
                  </a:solidFill>
                  <a:latin typeface="Calibri"/>
                  <a:ea typeface="Calibri"/>
                  <a:cs typeface="Calibri"/>
                  <a:sym typeface="Calibri"/>
                </a:rPr>
                <a:t>Công ước khung của Liên hợp quốc về biến đổi khí hậu</a:t>
              </a:r>
              <a:endParaRPr sz="1800" b="0" i="0" u="none" strike="noStrike" cap="none">
                <a:solidFill>
                  <a:schemeClr val="lt1"/>
                </a:solidFill>
                <a:latin typeface="Calibri"/>
                <a:ea typeface="Calibri"/>
                <a:cs typeface="Calibri"/>
                <a:sym typeface="Calibri"/>
              </a:endParaRPr>
            </a:p>
          </p:txBody>
        </p:sp>
      </p:grpSp>
      <p:grpSp>
        <p:nvGrpSpPr>
          <p:cNvPr id="366" name="Google Shape;366;p24"/>
          <p:cNvGrpSpPr/>
          <p:nvPr/>
        </p:nvGrpSpPr>
        <p:grpSpPr>
          <a:xfrm>
            <a:off x="8702184" y="1905706"/>
            <a:ext cx="2173292" cy="4817046"/>
            <a:chOff x="6136701" y="-1"/>
            <a:chExt cx="1813416" cy="4817046"/>
          </a:xfrm>
        </p:grpSpPr>
        <p:sp>
          <p:nvSpPr>
            <p:cNvPr id="367" name="Google Shape;367;p24"/>
            <p:cNvSpPr/>
            <p:nvPr/>
          </p:nvSpPr>
          <p:spPr>
            <a:xfrm rot="-5400000">
              <a:off x="4634886" y="1501814"/>
              <a:ext cx="4817046" cy="1813416"/>
            </a:xfrm>
            <a:prstGeom prst="flowChartManualOperation">
              <a:avLst/>
            </a:prstGeom>
            <a:gradFill>
              <a:gsLst>
                <a:gs pos="0">
                  <a:srgbClr val="6EA5DA"/>
                </a:gs>
                <a:gs pos="50000">
                  <a:srgbClr val="529BDA"/>
                </a:gs>
                <a:gs pos="100000">
                  <a:srgbClr val="4188C8"/>
                </a:gs>
              </a:gsLst>
              <a:lin ang="540000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68" name="Google Shape;368;p24"/>
            <p:cNvSpPr txBox="1"/>
            <p:nvPr/>
          </p:nvSpPr>
          <p:spPr>
            <a:xfrm>
              <a:off x="6136701" y="963408"/>
              <a:ext cx="1813416" cy="2890228"/>
            </a:xfrm>
            <a:prstGeom prst="rect">
              <a:avLst/>
            </a:prstGeom>
            <a:noFill/>
            <a:ln>
              <a:noFill/>
            </a:ln>
          </p:spPr>
          <p:txBody>
            <a:bodyPr spcFirstLastPara="1" wrap="square" lIns="114300" tIns="0" rIns="114300" bIns="0" anchor="ctr" anchorCtr="0">
              <a:noAutofit/>
            </a:bodyPr>
            <a:lstStyle/>
            <a:p>
              <a:pPr marL="0" marR="0" lvl="0" indent="0" algn="ctr" rtl="0">
                <a:lnSpc>
                  <a:spcPct val="90000"/>
                </a:lnSpc>
                <a:spcBef>
                  <a:spcPts val="0"/>
                </a:spcBef>
                <a:spcAft>
                  <a:spcPts val="0"/>
                </a:spcAft>
                <a:buClr>
                  <a:schemeClr val="lt1"/>
                </a:buClr>
                <a:buSzPts val="1800"/>
                <a:buFont typeface="Arial"/>
                <a:buNone/>
              </a:pPr>
              <a:r>
                <a:rPr lang="en-US" sz="1800" b="1" i="0" u="none" strike="noStrike" cap="none">
                  <a:solidFill>
                    <a:schemeClr val="lt1"/>
                  </a:solidFill>
                  <a:latin typeface="Arial"/>
                  <a:ea typeface="Arial"/>
                  <a:cs typeface="Arial"/>
                  <a:sym typeface="Arial"/>
                </a:rPr>
                <a:t>IPCC</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30"/>
                </a:spcBef>
                <a:spcAft>
                  <a:spcPts val="0"/>
                </a:spcAft>
                <a:buClr>
                  <a:schemeClr val="lt1"/>
                </a:buClr>
                <a:buSzPts val="1800"/>
                <a:buFont typeface="Arial"/>
                <a:buNone/>
              </a:pPr>
              <a:r>
                <a:rPr lang="en-US" sz="1800" b="0" i="0" u="none" strike="noStrike" cap="none">
                  <a:solidFill>
                    <a:schemeClr val="lt1"/>
                  </a:solidFill>
                  <a:latin typeface="Arial"/>
                  <a:ea typeface="Arial"/>
                  <a:cs typeface="Arial"/>
                  <a:sym typeface="Arial"/>
                </a:rPr>
                <a:t>Ban Liên chính phủ về biến đổi khí hậu (https://www. ipcc.ch/) </a:t>
              </a:r>
              <a:endParaRPr sz="1800" b="0" i="0" u="none" strike="noStrike" cap="none">
                <a:solidFill>
                  <a:schemeClr val="lt1"/>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5"/>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74" name="Google Shape;374;p25"/>
          <p:cNvSpPr txBox="1"/>
          <p:nvPr/>
        </p:nvSpPr>
        <p:spPr>
          <a:xfrm>
            <a:off x="1048873" y="1292392"/>
            <a:ext cx="7468593"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KHUNG PHÁP LÝ KNK VIỆT NAM</a:t>
            </a:r>
            <a:endParaRPr sz="1400" b="0" i="0" u="none" strike="noStrike" cap="none">
              <a:solidFill>
                <a:srgbClr val="000000"/>
              </a:solidFill>
              <a:latin typeface="Arial"/>
              <a:ea typeface="Arial"/>
              <a:cs typeface="Arial"/>
              <a:sym typeface="Arial"/>
            </a:endParaRPr>
          </a:p>
        </p:txBody>
      </p:sp>
      <p:sp>
        <p:nvSpPr>
          <p:cNvPr id="375" name="Google Shape;375;p25"/>
          <p:cNvSpPr txBox="1"/>
          <p:nvPr/>
        </p:nvSpPr>
        <p:spPr>
          <a:xfrm>
            <a:off x="385482" y="1798544"/>
            <a:ext cx="11582400" cy="3807000"/>
          </a:xfrm>
          <a:prstGeom prst="rect">
            <a:avLst/>
          </a:prstGeom>
          <a:noFill/>
          <a:ln>
            <a:noFill/>
          </a:ln>
        </p:spPr>
        <p:txBody>
          <a:bodyPr spcFirstLastPara="1" wrap="square" lIns="91425" tIns="45700" rIns="91425" bIns="45700" anchor="t" anchorCtr="0">
            <a:spAutoFit/>
          </a:bodyPr>
          <a:lstStyle/>
          <a:p>
            <a:pPr marL="380990" marR="0" lvl="0" indent="-380990" algn="l" rtl="0">
              <a:lnSpc>
                <a:spcPct val="150000"/>
              </a:lnSpc>
              <a:spcBef>
                <a:spcPts val="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Luật số 72/2020/QH14</a:t>
            </a:r>
            <a:r>
              <a:rPr lang="en-US" sz="1600" b="0" i="0" u="none" strike="noStrike" cap="none">
                <a:solidFill>
                  <a:schemeClr val="dk1"/>
                </a:solidFill>
                <a:latin typeface="Arial"/>
                <a:ea typeface="Arial"/>
                <a:cs typeface="Arial"/>
                <a:sym typeface="Arial"/>
              </a:rPr>
              <a:t> ngày 17/11/2020: Luật bảo vệ môi trường.</a:t>
            </a:r>
            <a:endParaRPr sz="1600" b="0" i="0" u="none" strike="noStrike" cap="none">
              <a:solidFill>
                <a:schemeClr val="dk1"/>
              </a:solidFill>
              <a:latin typeface="Arial"/>
              <a:ea typeface="Arial"/>
              <a:cs typeface="Arial"/>
              <a:sym typeface="Arial"/>
            </a:endParaRPr>
          </a:p>
          <a:p>
            <a:pPr marL="380990" marR="0" lvl="0" indent="-380990" algn="just" rtl="0">
              <a:lnSpc>
                <a:spcPct val="150000"/>
              </a:lnSpc>
              <a:spcBef>
                <a:spcPts val="80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Nghị định số 06/2022/NĐ-CP</a:t>
            </a:r>
            <a:r>
              <a:rPr lang="en-US" sz="1600" b="0" i="0" u="none" strike="noStrike" cap="none">
                <a:solidFill>
                  <a:schemeClr val="dk1"/>
                </a:solidFill>
                <a:latin typeface="Arial"/>
                <a:ea typeface="Arial"/>
                <a:cs typeface="Arial"/>
                <a:sym typeface="Arial"/>
              </a:rPr>
              <a:t> ngày 07/01/2022: Nghị định quy định giảm nhẹ phát thải khí nhà kính và bảo vệ tầng ô-dôn.</a:t>
            </a:r>
            <a:endParaRPr sz="1600" b="0" i="0" u="none" strike="noStrike" cap="none">
              <a:solidFill>
                <a:schemeClr val="dk1"/>
              </a:solidFill>
              <a:latin typeface="Arial"/>
              <a:ea typeface="Arial"/>
              <a:cs typeface="Arial"/>
              <a:sym typeface="Arial"/>
            </a:endParaRPr>
          </a:p>
          <a:p>
            <a:pPr marL="380990" marR="0" lvl="0" indent="-380990" algn="just" rtl="0">
              <a:lnSpc>
                <a:spcPct val="150000"/>
              </a:lnSpc>
              <a:spcBef>
                <a:spcPts val="80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Nghị định số 199/2025/NĐ-CP</a:t>
            </a:r>
            <a:r>
              <a:rPr lang="en-US" sz="1600" b="0" i="0" u="none" strike="noStrike" cap="none">
                <a:solidFill>
                  <a:schemeClr val="dk1"/>
                </a:solidFill>
                <a:latin typeface="Arial"/>
                <a:ea typeface="Arial"/>
                <a:cs typeface="Arial"/>
                <a:sym typeface="Arial"/>
              </a:rPr>
              <a:t> ngày 09/06/2025: Nghị định Sửa đổi, bổ sung một số điều của Nghị định 06/2022/NĐ-CP ngày 07 tháng 01 năm 2022 của Chính phủ quy định giảm nhẹ phát thải khí nhà kính và bảo vệ tầng ô-dôn.</a:t>
            </a:r>
            <a:endParaRPr sz="1600" b="0" i="0" u="none" strike="noStrike" cap="none">
              <a:solidFill>
                <a:schemeClr val="dk1"/>
              </a:solidFill>
              <a:latin typeface="Arial"/>
              <a:ea typeface="Arial"/>
              <a:cs typeface="Arial"/>
              <a:sym typeface="Arial"/>
            </a:endParaRPr>
          </a:p>
          <a:p>
            <a:pPr marL="380990" marR="0" lvl="0" indent="-380990" algn="just" rtl="0">
              <a:lnSpc>
                <a:spcPct val="150000"/>
              </a:lnSpc>
              <a:spcBef>
                <a:spcPts val="80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Nghị định 45/2022/NĐ-CP </a:t>
            </a:r>
            <a:r>
              <a:rPr lang="en-US" sz="1600" b="0" i="0" u="none" strike="noStrike" cap="none">
                <a:solidFill>
                  <a:schemeClr val="dk1"/>
                </a:solidFill>
                <a:latin typeface="Arial"/>
                <a:ea typeface="Arial"/>
                <a:cs typeface="Arial"/>
                <a:sym typeface="Arial"/>
              </a:rPr>
              <a:t>ngày 7/7/2022: Quy định về xử phạt vi phạm hành chính trong lĩnh vực bảo vệ môi trường.</a:t>
            </a:r>
            <a:endParaRPr sz="1600" b="0" i="0" u="none" strike="noStrike" cap="none">
              <a:solidFill>
                <a:schemeClr val="dk1"/>
              </a:solidFill>
              <a:latin typeface="Arial"/>
              <a:ea typeface="Arial"/>
              <a:cs typeface="Arial"/>
              <a:sym typeface="Arial"/>
            </a:endParaRPr>
          </a:p>
          <a:p>
            <a:pPr marL="380990" marR="0" lvl="0" indent="-380990" algn="just" rtl="0">
              <a:lnSpc>
                <a:spcPct val="150000"/>
              </a:lnSpc>
              <a:spcBef>
                <a:spcPts val="80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Thông tư số 96/2020/TT-BTC </a:t>
            </a:r>
            <a:r>
              <a:rPr lang="en-US" sz="1600" b="0" i="0" u="none" strike="noStrike" cap="none">
                <a:solidFill>
                  <a:schemeClr val="dk1"/>
                </a:solidFill>
                <a:latin typeface="Arial"/>
                <a:ea typeface="Arial"/>
                <a:cs typeface="Arial"/>
                <a:sym typeface="Arial"/>
              </a:rPr>
              <a:t>ngày 16/11/2020: Hướng dẫn công bố thông tin trên thị trường chứng khoán (Mục 6-Phụ lục IV-Báo cáo ESG: Báo cáo lượng phát thải trực tiếp, gián tiếp và biện pháp giảm nhẹ).</a:t>
            </a:r>
            <a:endParaRPr sz="1400" b="0" i="0" u="none" strike="noStrike" cap="none">
              <a:solidFill>
                <a:srgbClr val="000000"/>
              </a:solidFill>
              <a:latin typeface="Arial"/>
              <a:ea typeface="Arial"/>
              <a:cs typeface="Arial"/>
              <a:sym typeface="Arial"/>
            </a:endParaRPr>
          </a:p>
          <a:p>
            <a:pPr marL="380990" marR="0" lvl="0" indent="-380990" algn="just" rtl="0">
              <a:lnSpc>
                <a:spcPct val="150000"/>
              </a:lnSpc>
              <a:spcBef>
                <a:spcPts val="80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Thông tư số 17/2022/TT-BTNMT </a:t>
            </a:r>
            <a:r>
              <a:rPr lang="en-US" sz="1600" b="0" i="0" u="none" strike="noStrike" cap="none">
                <a:solidFill>
                  <a:schemeClr val="dk1"/>
                </a:solidFill>
                <a:latin typeface="Arial"/>
                <a:ea typeface="Arial"/>
                <a:cs typeface="Arial"/>
                <a:sym typeface="Arial"/>
              </a:rPr>
              <a:t>ngày 15/11/2022: Quy định kĩ thuật đo đạc, báo cáo, thẩm định giảm nhẹ phát thải khí nhà kính và kiểm kê khí nhà kính lĩnh vực quản lý chất thải.</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26"/>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1" name="Google Shape;381;p26"/>
          <p:cNvSpPr txBox="1"/>
          <p:nvPr/>
        </p:nvSpPr>
        <p:spPr>
          <a:xfrm>
            <a:off x="1048873" y="1292392"/>
            <a:ext cx="7468593"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KHUNG PHÁP LÝ KNK VIỆT NAM</a:t>
            </a:r>
            <a:endParaRPr sz="1400" b="0" i="0" u="none" strike="noStrike" cap="none">
              <a:solidFill>
                <a:srgbClr val="000000"/>
              </a:solidFill>
              <a:latin typeface="Arial"/>
              <a:ea typeface="Arial"/>
              <a:cs typeface="Arial"/>
              <a:sym typeface="Arial"/>
            </a:endParaRPr>
          </a:p>
        </p:txBody>
      </p:sp>
      <p:sp>
        <p:nvSpPr>
          <p:cNvPr id="382" name="Google Shape;382;p26"/>
          <p:cNvSpPr txBox="1"/>
          <p:nvPr/>
        </p:nvSpPr>
        <p:spPr>
          <a:xfrm>
            <a:off x="363682" y="1798544"/>
            <a:ext cx="10990200" cy="3663300"/>
          </a:xfrm>
          <a:prstGeom prst="rect">
            <a:avLst/>
          </a:prstGeom>
          <a:noFill/>
          <a:ln>
            <a:noFill/>
          </a:ln>
        </p:spPr>
        <p:txBody>
          <a:bodyPr spcFirstLastPara="1" wrap="square" lIns="91425" tIns="45700" rIns="91425" bIns="45700" anchor="t" anchorCtr="0">
            <a:spAutoFit/>
          </a:bodyPr>
          <a:lstStyle/>
          <a:p>
            <a:pPr marL="380990" marR="0" lvl="0" indent="-380990" algn="just" rtl="0">
              <a:lnSpc>
                <a:spcPct val="150000"/>
              </a:lnSpc>
              <a:spcBef>
                <a:spcPts val="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Thông tư số 38/2023/TT-BCT </a:t>
            </a:r>
            <a:r>
              <a:rPr lang="en-US" sz="1600" b="0" i="0" u="none" strike="noStrike" cap="none">
                <a:solidFill>
                  <a:schemeClr val="dk1"/>
                </a:solidFill>
                <a:latin typeface="Arial"/>
                <a:ea typeface="Arial"/>
                <a:cs typeface="Arial"/>
                <a:sym typeface="Arial"/>
              </a:rPr>
              <a:t>ngày 27/12/2023: Quy định kỹ thuật, đo đạc, báo cáo, thẩm định giảm nhẹ phát thải khí nhà kính và kiểm kê khí nhà kính ngành Công Thương.</a:t>
            </a:r>
            <a:endParaRPr sz="1600" b="1" i="0" u="none" strike="noStrike" cap="none">
              <a:solidFill>
                <a:schemeClr val="dk1"/>
              </a:solidFill>
              <a:latin typeface="Arial"/>
              <a:ea typeface="Arial"/>
              <a:cs typeface="Arial"/>
              <a:sym typeface="Arial"/>
            </a:endParaRPr>
          </a:p>
          <a:p>
            <a:pPr marL="380990" marR="0" lvl="0" indent="-380990" algn="just" rtl="0">
              <a:lnSpc>
                <a:spcPct val="150000"/>
              </a:lnSpc>
              <a:spcBef>
                <a:spcPts val="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Thông tư số 13/2024/TT-BXD </a:t>
            </a:r>
            <a:r>
              <a:rPr lang="en-US" sz="1600" b="0" i="0" u="none" strike="noStrike" cap="none">
                <a:solidFill>
                  <a:schemeClr val="dk1"/>
                </a:solidFill>
                <a:latin typeface="Arial"/>
                <a:ea typeface="Arial"/>
                <a:cs typeface="Arial"/>
                <a:sym typeface="Arial"/>
              </a:rPr>
              <a:t>ngày 20/12/2024: Quy trình, quy định kỹ thuật kiểm kê khí nhà kính và đo đạc, báo cáo, thẩm định giảm nhẹ phát thải khí nhà kính ngành Xây dựng.</a:t>
            </a:r>
            <a:endParaRPr sz="1600" b="0" i="0" u="none" strike="noStrike" cap="none">
              <a:solidFill>
                <a:schemeClr val="dk1"/>
              </a:solidFill>
              <a:latin typeface="Arial"/>
              <a:ea typeface="Arial"/>
              <a:cs typeface="Arial"/>
              <a:sym typeface="Arial"/>
            </a:endParaRPr>
          </a:p>
          <a:p>
            <a:pPr marL="380990" marR="0" lvl="0" indent="-380990" algn="just" rtl="0">
              <a:lnSpc>
                <a:spcPct val="150000"/>
              </a:lnSpc>
              <a:spcBef>
                <a:spcPts val="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Thông tư số 63/2024/TT-BGTVT </a:t>
            </a:r>
            <a:r>
              <a:rPr lang="en-US" sz="1600" b="0" i="0" u="none" strike="noStrike" cap="none">
                <a:solidFill>
                  <a:schemeClr val="dk1"/>
                </a:solidFill>
                <a:latin typeface="Arial"/>
                <a:ea typeface="Arial"/>
                <a:cs typeface="Arial"/>
                <a:sym typeface="Arial"/>
              </a:rPr>
              <a:t>ngày 30/12/2024: Quy định kĩ thuật đo đạc, báo cáo, thẩm định giảm nhẹ phát thải khí nhà kính và kiểm kê khí nhà kính lĩnh vực Giao thông vận tải.</a:t>
            </a:r>
            <a:endParaRPr sz="1600" b="0" i="0" u="none" strike="noStrike" cap="none">
              <a:solidFill>
                <a:schemeClr val="dk1"/>
              </a:solidFill>
              <a:latin typeface="Arial"/>
              <a:ea typeface="Arial"/>
              <a:cs typeface="Arial"/>
              <a:sym typeface="Arial"/>
            </a:endParaRPr>
          </a:p>
          <a:p>
            <a:pPr marL="380990" marR="0" lvl="0" indent="-380990" algn="just" rtl="0">
              <a:lnSpc>
                <a:spcPct val="150000"/>
              </a:lnSpc>
              <a:spcBef>
                <a:spcPts val="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Quyết định số 01/2022/QĐ-TTg</a:t>
            </a:r>
            <a:r>
              <a:rPr lang="en-US" sz="1600" b="0" i="0" u="none" strike="noStrike" cap="none">
                <a:solidFill>
                  <a:schemeClr val="dk1"/>
                </a:solidFill>
                <a:latin typeface="Arial"/>
                <a:ea typeface="Arial"/>
                <a:cs typeface="Arial"/>
                <a:sym typeface="Arial"/>
              </a:rPr>
              <a:t> ngày 18/01/2022: Quyết định ban hành danh mục lĩnh vực, cơ sở phát thải khí nhà kính phải thực hiện kiểm kê khí nhà kính.</a:t>
            </a:r>
            <a:endParaRPr sz="1600" b="0" i="0" u="none" strike="noStrike" cap="none">
              <a:solidFill>
                <a:schemeClr val="dk1"/>
              </a:solidFill>
              <a:latin typeface="Arial"/>
              <a:ea typeface="Arial"/>
              <a:cs typeface="Arial"/>
              <a:sym typeface="Arial"/>
            </a:endParaRPr>
          </a:p>
          <a:p>
            <a:pPr marL="380989" marR="0" lvl="0" indent="-380989" algn="just" rtl="0">
              <a:lnSpc>
                <a:spcPct val="150000"/>
              </a:lnSpc>
              <a:spcBef>
                <a:spcPts val="0"/>
              </a:spcBef>
              <a:spcAft>
                <a:spcPts val="0"/>
              </a:spcAft>
              <a:buClr>
                <a:srgbClr val="C00000"/>
              </a:buClr>
              <a:buSzPts val="1600"/>
              <a:buFont typeface="Noto Sans Symbols"/>
              <a:buChar char="❑"/>
            </a:pPr>
            <a:r>
              <a:rPr lang="en-US" sz="1600" b="1" i="0" u="none" strike="noStrike" cap="none">
                <a:solidFill>
                  <a:schemeClr val="dk1"/>
                </a:solidFill>
                <a:latin typeface="Arial"/>
                <a:ea typeface="Arial"/>
                <a:cs typeface="Arial"/>
                <a:sym typeface="Arial"/>
              </a:rPr>
              <a:t>Quyết định số 13/2024/QĐ-TTg</a:t>
            </a:r>
            <a:r>
              <a:rPr lang="en-US" sz="1600" b="0" i="0" u="none" strike="noStrike" cap="none">
                <a:solidFill>
                  <a:schemeClr val="dk1"/>
                </a:solidFill>
                <a:latin typeface="Arial"/>
                <a:ea typeface="Arial"/>
                <a:cs typeface="Arial"/>
                <a:sym typeface="Arial"/>
              </a:rPr>
              <a:t> ngày 13/8/2024: Quyết định Ban hành danh mục lĩnh vực, cơ sở phát thải khí nhà kính phải thực hiện kiểm kê khí nhà kính (cập nhật)</a:t>
            </a:r>
            <a:r>
              <a:rPr lang="en-US" sz="1400" b="0" i="0" u="none" strike="noStrike" cap="none">
                <a:solidFill>
                  <a:srgbClr val="000000"/>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27"/>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88" name="Google Shape;388;p27"/>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89" name="Google Shape;389;p27"/>
          <p:cNvSpPr txBox="1"/>
          <p:nvPr/>
        </p:nvSpPr>
        <p:spPr>
          <a:xfrm>
            <a:off x="1048873" y="1292392"/>
            <a:ext cx="7468593"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06/2022/NĐ-CP</a:t>
            </a:r>
            <a:endParaRPr sz="1400" b="0" i="0" u="none" strike="noStrike" cap="none">
              <a:solidFill>
                <a:srgbClr val="000000"/>
              </a:solidFill>
              <a:latin typeface="Arial"/>
              <a:ea typeface="Arial"/>
              <a:cs typeface="Arial"/>
              <a:sym typeface="Arial"/>
            </a:endParaRPr>
          </a:p>
        </p:txBody>
      </p:sp>
      <p:sp>
        <p:nvSpPr>
          <p:cNvPr id="390" name="Google Shape;390;p27"/>
          <p:cNvSpPr txBox="1"/>
          <p:nvPr/>
        </p:nvSpPr>
        <p:spPr>
          <a:xfrm>
            <a:off x="609960" y="1798544"/>
            <a:ext cx="10972079" cy="805085"/>
          </a:xfrm>
          <a:prstGeom prst="rect">
            <a:avLst/>
          </a:prstGeom>
          <a:noFill/>
          <a:ln>
            <a:noFill/>
          </a:ln>
        </p:spPr>
        <p:txBody>
          <a:bodyPr spcFirstLastPara="1" wrap="square" lIns="0" tIns="0" rIns="0" bIns="0" anchor="t" anchorCtr="0">
            <a:noAutofit/>
          </a:bodyPr>
          <a:lstStyle/>
          <a:p>
            <a:pPr marL="0" marR="0" lvl="0" indent="0" algn="just" rtl="0">
              <a:lnSpc>
                <a:spcPct val="100000"/>
              </a:lnSpc>
              <a:spcBef>
                <a:spcPts val="1200"/>
              </a:spcBef>
              <a:spcAft>
                <a:spcPts val="1200"/>
              </a:spcAft>
              <a:buClr>
                <a:schemeClr val="accent1"/>
              </a:buClr>
              <a:buSzPts val="2800"/>
              <a:buFont typeface="Montserrat"/>
              <a:buNone/>
            </a:pPr>
            <a:r>
              <a:rPr lang="en-US" sz="1600" b="0" i="0" u="none" strike="noStrike" cap="none">
                <a:solidFill>
                  <a:schemeClr val="dk1"/>
                </a:solidFill>
                <a:highlight>
                  <a:srgbClr val="FFFFFF"/>
                </a:highlight>
                <a:latin typeface="Arial"/>
                <a:ea typeface="Arial"/>
                <a:cs typeface="Arial"/>
                <a:sym typeface="Arial"/>
              </a:rPr>
              <a:t>Các cơ sở phát thải khí nhà kính phải thực hiện kiểm kê khí nhà kính là cơ sở có mức phát thải khí nhà kính hằng năm </a:t>
            </a:r>
            <a:r>
              <a:rPr lang="en-US" sz="1600" b="1" i="0" u="none" strike="noStrike" cap="none">
                <a:solidFill>
                  <a:schemeClr val="dk1"/>
                </a:solidFill>
                <a:highlight>
                  <a:srgbClr val="FFFFFF"/>
                </a:highlight>
                <a:latin typeface="Arial"/>
                <a:ea typeface="Arial"/>
                <a:cs typeface="Arial"/>
                <a:sym typeface="Arial"/>
              </a:rPr>
              <a:t>từ 3.000 tấn CO2 tương đương trở lên </a:t>
            </a:r>
            <a:r>
              <a:rPr lang="en-US" sz="1600" b="0" i="0" u="none" strike="noStrike" cap="none">
                <a:solidFill>
                  <a:schemeClr val="dk1"/>
                </a:solidFill>
                <a:highlight>
                  <a:srgbClr val="FFFFFF"/>
                </a:highlight>
                <a:latin typeface="Arial"/>
                <a:ea typeface="Arial"/>
                <a:cs typeface="Arial"/>
                <a:sym typeface="Arial"/>
              </a:rPr>
              <a:t>hoặc thuộc một trong các trường hợp sau:</a:t>
            </a:r>
            <a:endParaRPr sz="1600" b="0" i="0" u="none" strike="noStrike" cap="none">
              <a:solidFill>
                <a:schemeClr val="dk1"/>
              </a:solidFill>
              <a:latin typeface="Arial"/>
              <a:ea typeface="Arial"/>
              <a:cs typeface="Arial"/>
              <a:sym typeface="Arial"/>
            </a:endParaRPr>
          </a:p>
        </p:txBody>
      </p:sp>
      <p:grpSp>
        <p:nvGrpSpPr>
          <p:cNvPr id="391" name="Google Shape;391;p27"/>
          <p:cNvGrpSpPr/>
          <p:nvPr/>
        </p:nvGrpSpPr>
        <p:grpSpPr>
          <a:xfrm>
            <a:off x="1599090" y="2482042"/>
            <a:ext cx="9982949" cy="3953287"/>
            <a:chOff x="-406993" y="1404381"/>
            <a:chExt cx="11826284" cy="5376479"/>
          </a:xfrm>
        </p:grpSpPr>
        <p:sp>
          <p:nvSpPr>
            <p:cNvPr id="392" name="Google Shape;392;p27"/>
            <p:cNvSpPr/>
            <p:nvPr/>
          </p:nvSpPr>
          <p:spPr>
            <a:xfrm>
              <a:off x="-406993" y="1420953"/>
              <a:ext cx="8128000" cy="523036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p:txBody>
        </p:sp>
        <p:sp>
          <p:nvSpPr>
            <p:cNvPr id="393" name="Google Shape;393;p27"/>
            <p:cNvSpPr/>
            <p:nvPr/>
          </p:nvSpPr>
          <p:spPr>
            <a:xfrm>
              <a:off x="957066" y="2906639"/>
              <a:ext cx="2289535" cy="2289332"/>
            </a:xfrm>
            <a:custGeom>
              <a:avLst/>
              <a:gdLst/>
              <a:ahLst/>
              <a:cxnLst/>
              <a:rect l="l" t="t" r="r" b="b"/>
              <a:pathLst>
                <a:path w="2289536" h="2289332" extrusionOk="0">
                  <a:moveTo>
                    <a:pt x="0" y="1144666"/>
                  </a:moveTo>
                  <a:cubicBezTo>
                    <a:pt x="0" y="512484"/>
                    <a:pt x="512530" y="0"/>
                    <a:pt x="1144768" y="0"/>
                  </a:cubicBezTo>
                  <a:cubicBezTo>
                    <a:pt x="1777006" y="0"/>
                    <a:pt x="2289536" y="512484"/>
                    <a:pt x="2289536" y="1144666"/>
                  </a:cubicBezTo>
                  <a:cubicBezTo>
                    <a:pt x="2289536" y="1776848"/>
                    <a:pt x="1777006" y="2289332"/>
                    <a:pt x="1144768" y="2289332"/>
                  </a:cubicBezTo>
                  <a:cubicBezTo>
                    <a:pt x="512530" y="2289332"/>
                    <a:pt x="0" y="1776848"/>
                    <a:pt x="0" y="1144666"/>
                  </a:cubicBezTo>
                  <a:close/>
                </a:path>
              </a:pathLst>
            </a:custGeom>
            <a:blipFill rotWithShape="1">
              <a:blip r:embed="rId3">
                <a:alphaModFix/>
              </a:blip>
              <a:stretch>
                <a:fillRect l="-58984" r="-58984"/>
              </a:stretch>
            </a:blipFill>
            <a:ln w="12700" cap="flat" cmpd="sng">
              <a:solidFill>
                <a:schemeClr val="lt1"/>
              </a:solidFill>
              <a:prstDash val="solid"/>
              <a:miter lim="800000"/>
              <a:headEnd type="none" w="sm" len="sm"/>
              <a:tailEnd type="none" w="sm" len="sm"/>
            </a:ln>
          </p:spPr>
          <p:txBody>
            <a:bodyPr spcFirstLastPara="1" wrap="square" lIns="530025" tIns="529975" rIns="530025" bIns="529975" anchor="ctr" anchorCtr="0">
              <a:noAutofit/>
            </a:bodyPr>
            <a:lstStyle/>
            <a:p>
              <a:pPr marL="0" marR="0" lvl="0" indent="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94" name="Google Shape;394;p27"/>
            <p:cNvSpPr/>
            <p:nvPr/>
          </p:nvSpPr>
          <p:spPr>
            <a:xfrm>
              <a:off x="-223330" y="1633569"/>
              <a:ext cx="4614700" cy="4810368"/>
            </a:xfrm>
            <a:prstGeom prst="blockArc">
              <a:avLst>
                <a:gd name="adj1" fmla="val 16509444"/>
                <a:gd name="adj2" fmla="val 5088054"/>
                <a:gd name="adj3" fmla="val 5240"/>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95" name="Google Shape;395;p27"/>
            <p:cNvSpPr/>
            <p:nvPr/>
          </p:nvSpPr>
          <p:spPr>
            <a:xfrm>
              <a:off x="2511458" y="1444753"/>
              <a:ext cx="1226778" cy="1226522"/>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a:ea typeface="Arial"/>
                <a:cs typeface="Arial"/>
                <a:sym typeface="Arial"/>
              </a:endParaRPr>
            </a:p>
          </p:txBody>
        </p:sp>
        <p:sp>
          <p:nvSpPr>
            <p:cNvPr id="396" name="Google Shape;396;p27"/>
            <p:cNvSpPr/>
            <p:nvPr/>
          </p:nvSpPr>
          <p:spPr>
            <a:xfrm>
              <a:off x="4127424" y="1404381"/>
              <a:ext cx="7237538" cy="1187294"/>
            </a:xfrm>
            <a:custGeom>
              <a:avLst/>
              <a:gdLst/>
              <a:ahLst/>
              <a:cxnLst/>
              <a:rect l="l" t="t" r="r" b="b"/>
              <a:pathLst>
                <a:path w="1642201" h="1187293" extrusionOk="0">
                  <a:moveTo>
                    <a:pt x="0" y="0"/>
                  </a:moveTo>
                  <a:lnTo>
                    <a:pt x="1642201" y="0"/>
                  </a:lnTo>
                  <a:lnTo>
                    <a:pt x="1642201" y="1187293"/>
                  </a:lnTo>
                  <a:lnTo>
                    <a:pt x="0" y="1187293"/>
                  </a:lnTo>
                  <a:lnTo>
                    <a:pt x="0" y="0"/>
                  </a:lnTo>
                  <a:close/>
                </a:path>
              </a:pathLst>
            </a:custGeom>
            <a:noFill/>
            <a:ln>
              <a:noFill/>
            </a:ln>
          </p:spPr>
          <p:txBody>
            <a:bodyPr spcFirstLastPara="1" wrap="square" lIns="18625" tIns="18625" rIns="18625" bIns="18625" anchor="ctr" anchorCtr="0">
              <a:noAutofit/>
            </a:bodyPr>
            <a:lstStyle/>
            <a:p>
              <a:pPr marL="0" marR="0" lvl="0" indent="0" algn="just"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a) Nhà máy nhiệt điện, cơ sở sản xuất công nghiệp có tổng lượng tiêu thụ năng lượng hằng năm </a:t>
              </a:r>
              <a:r>
                <a:rPr lang="en-US" sz="1600" b="1" i="0" u="none" strike="noStrike" cap="none">
                  <a:solidFill>
                    <a:schemeClr val="dk1"/>
                  </a:solidFill>
                  <a:latin typeface="Arial"/>
                  <a:ea typeface="Arial"/>
                  <a:cs typeface="Arial"/>
                  <a:sym typeface="Arial"/>
                </a:rPr>
                <a:t>từ 1.000 nghìn tấn dầu tương đương (TOE)</a:t>
              </a:r>
              <a:r>
                <a:rPr lang="en-US" sz="1600" b="0" i="0" u="none" strike="noStrike" cap="none">
                  <a:solidFill>
                    <a:schemeClr val="dk1"/>
                  </a:solidFill>
                  <a:latin typeface="Arial"/>
                  <a:ea typeface="Arial"/>
                  <a:cs typeface="Arial"/>
                  <a:sym typeface="Arial"/>
                </a:rPr>
                <a:t> trở lên;</a:t>
              </a:r>
              <a:endParaRPr sz="1400" b="0" i="0" u="none" strike="noStrike" cap="none">
                <a:solidFill>
                  <a:srgbClr val="000000"/>
                </a:solidFill>
                <a:latin typeface="Arial"/>
                <a:ea typeface="Arial"/>
                <a:cs typeface="Arial"/>
                <a:sym typeface="Arial"/>
              </a:endParaRPr>
            </a:p>
          </p:txBody>
        </p:sp>
        <p:sp>
          <p:nvSpPr>
            <p:cNvPr id="397" name="Google Shape;397;p27"/>
            <p:cNvSpPr/>
            <p:nvPr/>
          </p:nvSpPr>
          <p:spPr>
            <a:xfrm>
              <a:off x="3474955" y="2800755"/>
              <a:ext cx="1226778" cy="1226522"/>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98" name="Google Shape;398;p27"/>
            <p:cNvSpPr/>
            <p:nvPr/>
          </p:nvSpPr>
          <p:spPr>
            <a:xfrm>
              <a:off x="5018167" y="2848842"/>
              <a:ext cx="6346794" cy="1226522"/>
            </a:xfrm>
            <a:custGeom>
              <a:avLst/>
              <a:gdLst/>
              <a:ahLst/>
              <a:cxnLst/>
              <a:rect l="l" t="t" r="r" b="b"/>
              <a:pathLst>
                <a:path w="1642201" h="1187293" extrusionOk="0">
                  <a:moveTo>
                    <a:pt x="0" y="0"/>
                  </a:moveTo>
                  <a:lnTo>
                    <a:pt x="1642201" y="0"/>
                  </a:lnTo>
                  <a:lnTo>
                    <a:pt x="1642201" y="1187293"/>
                  </a:lnTo>
                  <a:lnTo>
                    <a:pt x="0" y="1187293"/>
                  </a:lnTo>
                  <a:lnTo>
                    <a:pt x="0" y="0"/>
                  </a:lnTo>
                  <a:close/>
                </a:path>
              </a:pathLst>
            </a:custGeom>
            <a:noFill/>
            <a:ln>
              <a:noFill/>
            </a:ln>
          </p:spPr>
          <p:txBody>
            <a:bodyPr spcFirstLastPara="1" wrap="square" lIns="18625" tIns="18625" rIns="18625" bIns="18625" anchor="ctr" anchorCtr="0">
              <a:noAutofit/>
            </a:bodyPr>
            <a:lstStyle/>
            <a:p>
              <a:pPr marL="0" marR="0" lvl="0" indent="0" algn="just"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b) </a:t>
              </a:r>
              <a:r>
                <a:rPr lang="en-US" sz="1600" b="1" i="0" u="none" strike="noStrike" cap="none">
                  <a:solidFill>
                    <a:schemeClr val="dk1"/>
                  </a:solidFill>
                  <a:latin typeface="Arial"/>
                  <a:ea typeface="Arial"/>
                  <a:cs typeface="Arial"/>
                  <a:sym typeface="Arial"/>
                </a:rPr>
                <a:t>Các công ty kinh doanh vận tải hàng hoá </a:t>
              </a:r>
              <a:r>
                <a:rPr lang="en-US" sz="1600" b="0" i="0" u="none" strike="noStrike" cap="none">
                  <a:solidFill>
                    <a:schemeClr val="dk1"/>
                  </a:solidFill>
                  <a:latin typeface="Arial"/>
                  <a:ea typeface="Arial"/>
                  <a:cs typeface="Arial"/>
                  <a:sym typeface="Arial"/>
                </a:rPr>
                <a:t>có tổng tiêu thụ nhiên liệu hằng năm từ 1.000 TOE trở lên;</a:t>
              </a:r>
              <a:endParaRPr sz="1400" b="0" i="0" u="none" strike="noStrike" cap="none">
                <a:solidFill>
                  <a:srgbClr val="000000"/>
                </a:solidFill>
                <a:latin typeface="Arial"/>
                <a:ea typeface="Arial"/>
                <a:cs typeface="Arial"/>
                <a:sym typeface="Arial"/>
              </a:endParaRPr>
            </a:p>
          </p:txBody>
        </p:sp>
        <p:sp>
          <p:nvSpPr>
            <p:cNvPr id="399" name="Google Shape;399;p27"/>
            <p:cNvSpPr/>
            <p:nvPr/>
          </p:nvSpPr>
          <p:spPr>
            <a:xfrm>
              <a:off x="3474954" y="4197160"/>
              <a:ext cx="1226778" cy="1226522"/>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400" name="Google Shape;400;p27"/>
            <p:cNvSpPr/>
            <p:nvPr/>
          </p:nvSpPr>
          <p:spPr>
            <a:xfrm>
              <a:off x="5012094" y="4295211"/>
              <a:ext cx="6407197" cy="1187293"/>
            </a:xfrm>
            <a:custGeom>
              <a:avLst/>
              <a:gdLst/>
              <a:ahLst/>
              <a:cxnLst/>
              <a:rect l="l" t="t" r="r" b="b"/>
              <a:pathLst>
                <a:path w="1642201" h="1187293" extrusionOk="0">
                  <a:moveTo>
                    <a:pt x="0" y="0"/>
                  </a:moveTo>
                  <a:lnTo>
                    <a:pt x="1642201" y="0"/>
                  </a:lnTo>
                  <a:lnTo>
                    <a:pt x="1642201" y="1187293"/>
                  </a:lnTo>
                  <a:lnTo>
                    <a:pt x="0" y="1187293"/>
                  </a:lnTo>
                  <a:lnTo>
                    <a:pt x="0" y="0"/>
                  </a:lnTo>
                  <a:close/>
                </a:path>
              </a:pathLst>
            </a:custGeom>
            <a:noFill/>
            <a:ln>
              <a:noFill/>
            </a:ln>
          </p:spPr>
          <p:txBody>
            <a:bodyPr spcFirstLastPara="1" wrap="square" lIns="18625" tIns="18625" rIns="18625" bIns="18625" anchor="ctr" anchorCtr="0">
              <a:noAutofit/>
            </a:bodyPr>
            <a:lstStyle/>
            <a:p>
              <a:pPr marL="0" marR="0" lvl="0" indent="0" algn="just"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c) </a:t>
              </a:r>
              <a:r>
                <a:rPr lang="en-US" sz="1600" b="1" i="0" u="none" strike="noStrike" cap="none">
                  <a:solidFill>
                    <a:schemeClr val="dk1"/>
                  </a:solidFill>
                  <a:latin typeface="Arial"/>
                  <a:ea typeface="Arial"/>
                  <a:cs typeface="Arial"/>
                  <a:sym typeface="Arial"/>
                </a:rPr>
                <a:t>Các tòa nhà thương mại</a:t>
              </a:r>
              <a:r>
                <a:rPr lang="en-US" sz="1600" b="0" i="0" u="none" strike="noStrike" cap="none">
                  <a:solidFill>
                    <a:schemeClr val="dk1"/>
                  </a:solidFill>
                  <a:latin typeface="Arial"/>
                  <a:ea typeface="Arial"/>
                  <a:cs typeface="Arial"/>
                  <a:sym typeface="Arial"/>
                </a:rPr>
                <a:t> có tổng tiêu thụ năng lượng hằng năm từ 1.000 TOE trở lên;</a:t>
              </a:r>
              <a:endParaRPr sz="1600" b="0" i="0" u="none" strike="noStrike" cap="none">
                <a:solidFill>
                  <a:schemeClr val="dk1"/>
                </a:solidFill>
                <a:latin typeface="Arial"/>
                <a:ea typeface="Arial"/>
                <a:cs typeface="Arial"/>
                <a:sym typeface="Arial"/>
              </a:endParaRPr>
            </a:p>
          </p:txBody>
        </p:sp>
        <p:sp>
          <p:nvSpPr>
            <p:cNvPr id="401" name="Google Shape;401;p27"/>
            <p:cNvSpPr/>
            <p:nvPr/>
          </p:nvSpPr>
          <p:spPr>
            <a:xfrm>
              <a:off x="2511460" y="5542481"/>
              <a:ext cx="1226778" cy="1226522"/>
            </a:xfrm>
            <a:prstGeom prst="ellipse">
              <a:avLst/>
            </a:prstGeom>
            <a:solidFill>
              <a:srgbClr val="C3D4EB"/>
            </a:solidFill>
            <a:ln w="12700" cap="flat" cmpd="sng">
              <a:solidFill>
                <a:schemeClr val="lt1"/>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402" name="Google Shape;402;p27"/>
            <p:cNvSpPr/>
            <p:nvPr/>
          </p:nvSpPr>
          <p:spPr>
            <a:xfrm>
              <a:off x="4148367" y="5593564"/>
              <a:ext cx="7270924" cy="1187296"/>
            </a:xfrm>
            <a:custGeom>
              <a:avLst/>
              <a:gdLst/>
              <a:ahLst/>
              <a:cxnLst/>
              <a:rect l="l" t="t" r="r" b="b"/>
              <a:pathLst>
                <a:path w="1642201" h="1187293" extrusionOk="0">
                  <a:moveTo>
                    <a:pt x="0" y="0"/>
                  </a:moveTo>
                  <a:lnTo>
                    <a:pt x="1642201" y="0"/>
                  </a:lnTo>
                  <a:lnTo>
                    <a:pt x="1642201" y="1187293"/>
                  </a:lnTo>
                  <a:lnTo>
                    <a:pt x="0" y="1187293"/>
                  </a:lnTo>
                  <a:lnTo>
                    <a:pt x="0" y="0"/>
                  </a:lnTo>
                  <a:close/>
                </a:path>
              </a:pathLst>
            </a:custGeom>
            <a:noFill/>
            <a:ln>
              <a:noFill/>
            </a:ln>
          </p:spPr>
          <p:txBody>
            <a:bodyPr spcFirstLastPara="1" wrap="square" lIns="18625" tIns="18625" rIns="18625" bIns="18625" anchor="ctr" anchorCtr="0">
              <a:noAutofit/>
            </a:bodyPr>
            <a:lstStyle/>
            <a:p>
              <a:pPr marL="0" marR="0" lvl="0" indent="0" algn="just"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d) </a:t>
              </a:r>
              <a:r>
                <a:rPr lang="en-US" sz="1600" b="1" i="0" u="none" strike="noStrike" cap="none">
                  <a:solidFill>
                    <a:schemeClr val="dk1"/>
                  </a:solidFill>
                  <a:latin typeface="Arial"/>
                  <a:ea typeface="Arial"/>
                  <a:cs typeface="Arial"/>
                  <a:sym typeface="Arial"/>
                </a:rPr>
                <a:t>Cơ sở xử lý chất thải rắn </a:t>
              </a:r>
              <a:r>
                <a:rPr lang="en-US" sz="1600" b="0" i="0" u="none" strike="noStrike" cap="none">
                  <a:solidFill>
                    <a:schemeClr val="dk1"/>
                  </a:solidFill>
                  <a:latin typeface="Arial"/>
                  <a:ea typeface="Arial"/>
                  <a:cs typeface="Arial"/>
                  <a:sym typeface="Arial"/>
                </a:rPr>
                <a:t>có công suất hoạt động hằng năm từ 65.000 tấn trở lên.</a:t>
              </a:r>
              <a:endParaRPr sz="1400" b="0" i="0" u="none" strike="noStrike" cap="none">
                <a:solidFill>
                  <a:srgbClr val="000000"/>
                </a:solidFill>
                <a:latin typeface="Arial"/>
                <a:ea typeface="Arial"/>
                <a:cs typeface="Arial"/>
                <a:sym typeface="Arial"/>
              </a:endParaRPr>
            </a:p>
          </p:txBody>
        </p:sp>
      </p:grpSp>
      <p:sp>
        <p:nvSpPr>
          <p:cNvPr id="403" name="Google Shape;403;p27"/>
          <p:cNvSpPr txBox="1"/>
          <p:nvPr/>
        </p:nvSpPr>
        <p:spPr>
          <a:xfrm>
            <a:off x="451905" y="4431166"/>
            <a:ext cx="2303169" cy="132343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600"/>
              <a:buFont typeface="Arial"/>
              <a:buNone/>
            </a:pPr>
            <a:r>
              <a:rPr lang="en-US" sz="1600" b="1" i="0" u="none" strike="noStrike" cap="none">
                <a:solidFill>
                  <a:srgbClr val="C00000"/>
                </a:solidFill>
                <a:latin typeface="Arial"/>
                <a:ea typeface="Arial"/>
                <a:cs typeface="Arial"/>
                <a:sym typeface="Arial"/>
              </a:rPr>
              <a:t>Tại Khoản 1 Điều 6. </a:t>
            </a:r>
            <a:r>
              <a:rPr lang="en-US" sz="1600" b="0" i="0" u="none" strike="noStrike" cap="none">
                <a:solidFill>
                  <a:srgbClr val="C00000"/>
                </a:solidFill>
                <a:latin typeface="Arial"/>
                <a:ea typeface="Arial"/>
                <a:cs typeface="Arial"/>
                <a:sym typeface="Arial"/>
              </a:rPr>
              <a:t>Xây dựng và cập nhật danh mục lĩnh vực, cơ sở phải kiểm kê khí nhà kính</a:t>
            </a:r>
            <a:endParaRPr sz="1600" b="0" i="0" u="none" strike="noStrike" cap="none">
              <a:solidFill>
                <a:srgbClr val="C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28"/>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09" name="Google Shape;409;p28"/>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10" name="Google Shape;410;p28"/>
          <p:cNvSpPr txBox="1"/>
          <p:nvPr/>
        </p:nvSpPr>
        <p:spPr>
          <a:xfrm>
            <a:off x="1048873" y="1292392"/>
            <a:ext cx="7468593"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06/2022/NĐ-CP</a:t>
            </a:r>
            <a:endParaRPr sz="1400" b="0" i="0" u="none" strike="noStrike" cap="none">
              <a:solidFill>
                <a:srgbClr val="000000"/>
              </a:solidFill>
              <a:latin typeface="Arial"/>
              <a:ea typeface="Arial"/>
              <a:cs typeface="Arial"/>
              <a:sym typeface="Arial"/>
            </a:endParaRPr>
          </a:p>
        </p:txBody>
      </p:sp>
      <p:sp>
        <p:nvSpPr>
          <p:cNvPr id="411" name="Google Shape;411;p28"/>
          <p:cNvSpPr/>
          <p:nvPr/>
        </p:nvSpPr>
        <p:spPr>
          <a:xfrm>
            <a:off x="838201" y="1891677"/>
            <a:ext cx="2139221" cy="476980"/>
          </a:xfrm>
          <a:prstGeom prst="homePlate">
            <a:avLst>
              <a:gd name="adj" fmla="val 50000"/>
            </a:avLst>
          </a:prstGeom>
          <a:solidFill>
            <a:srgbClr val="00B050"/>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Trước 31/3/2023</a:t>
            </a:r>
            <a:endParaRPr sz="1400" b="0" i="0" u="none" strike="noStrike" cap="none">
              <a:solidFill>
                <a:srgbClr val="000000"/>
              </a:solidFill>
              <a:latin typeface="Arial"/>
              <a:ea typeface="Arial"/>
              <a:cs typeface="Arial"/>
              <a:sym typeface="Arial"/>
            </a:endParaRPr>
          </a:p>
        </p:txBody>
      </p:sp>
      <p:sp>
        <p:nvSpPr>
          <p:cNvPr id="412" name="Google Shape;412;p28"/>
          <p:cNvSpPr/>
          <p:nvPr/>
        </p:nvSpPr>
        <p:spPr>
          <a:xfrm>
            <a:off x="3163587" y="1891677"/>
            <a:ext cx="8704953" cy="476980"/>
          </a:xfrm>
          <a:prstGeom prst="roundRect">
            <a:avLst>
              <a:gd name="adj" fmla="val 16667"/>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Khoản 4a Điều 11: Cung cấp số liệu hoạt động, thông tin liên quan phục vụ kiểm kê khí nhà kính của cơ sở của năm trước kỳ báo cáo.</a:t>
            </a:r>
            <a:endParaRPr sz="1600" b="0" i="0" u="none" strike="noStrike" cap="none">
              <a:solidFill>
                <a:schemeClr val="lt1"/>
              </a:solidFill>
              <a:latin typeface="Calibri"/>
              <a:ea typeface="Calibri"/>
              <a:cs typeface="Calibri"/>
              <a:sym typeface="Calibri"/>
            </a:endParaRPr>
          </a:p>
        </p:txBody>
      </p:sp>
      <p:sp>
        <p:nvSpPr>
          <p:cNvPr id="413" name="Google Shape;413;p28"/>
          <p:cNvSpPr/>
          <p:nvPr/>
        </p:nvSpPr>
        <p:spPr>
          <a:xfrm>
            <a:off x="838201" y="2756853"/>
            <a:ext cx="2139221" cy="476980"/>
          </a:xfrm>
          <a:prstGeom prst="homePlate">
            <a:avLst>
              <a:gd name="adj" fmla="val 50000"/>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Trước 31/3/2025</a:t>
            </a:r>
            <a:endParaRPr sz="1400" b="0" i="0" u="none" strike="noStrike" cap="none">
              <a:solidFill>
                <a:srgbClr val="000000"/>
              </a:solidFill>
              <a:latin typeface="Arial"/>
              <a:ea typeface="Arial"/>
              <a:cs typeface="Arial"/>
              <a:sym typeface="Arial"/>
            </a:endParaRPr>
          </a:p>
        </p:txBody>
      </p:sp>
      <p:sp>
        <p:nvSpPr>
          <p:cNvPr id="414" name="Google Shape;414;p28"/>
          <p:cNvSpPr/>
          <p:nvPr/>
        </p:nvSpPr>
        <p:spPr>
          <a:xfrm>
            <a:off x="3163586" y="2737956"/>
            <a:ext cx="8704953" cy="476980"/>
          </a:xfrm>
          <a:prstGeom prst="roundRect">
            <a:avLst>
              <a:gd name="adj" fmla="val 16667"/>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Khoản 4b Điều 11: Xây dựng </a:t>
            </a:r>
            <a:r>
              <a:rPr lang="en-US" sz="1600" b="1" i="0" u="none" strike="noStrike" cap="none">
                <a:solidFill>
                  <a:schemeClr val="lt1"/>
                </a:solidFill>
                <a:latin typeface="Arial"/>
                <a:ea typeface="Arial"/>
                <a:cs typeface="Arial"/>
                <a:sym typeface="Arial"/>
              </a:rPr>
              <a:t>báo cáo KK KNK</a:t>
            </a:r>
            <a:r>
              <a:rPr lang="en-US" sz="1600" b="0" i="0" u="none" strike="noStrike" cap="none">
                <a:solidFill>
                  <a:schemeClr val="lt1"/>
                </a:solidFill>
                <a:latin typeface="Arial"/>
                <a:ea typeface="Arial"/>
                <a:cs typeface="Arial"/>
                <a:sym typeface="Arial"/>
              </a:rPr>
              <a:t> cấp cơ sở định kỳ 2 năm/lần cho năm 2024 trở đi (Mẫu số 06 Phụ lục II), gửi ủy ban nhân dân cấp tỉnh để thẩm định.</a:t>
            </a:r>
            <a:endParaRPr sz="1600" b="0" i="0" u="none" strike="noStrike" cap="none">
              <a:solidFill>
                <a:schemeClr val="lt1"/>
              </a:solidFill>
              <a:latin typeface="Calibri"/>
              <a:ea typeface="Calibri"/>
              <a:cs typeface="Calibri"/>
              <a:sym typeface="Calibri"/>
            </a:endParaRPr>
          </a:p>
        </p:txBody>
      </p:sp>
      <p:sp>
        <p:nvSpPr>
          <p:cNvPr id="415" name="Google Shape;415;p28"/>
          <p:cNvSpPr/>
          <p:nvPr/>
        </p:nvSpPr>
        <p:spPr>
          <a:xfrm>
            <a:off x="838201" y="3622029"/>
            <a:ext cx="2139221" cy="476980"/>
          </a:xfrm>
          <a:prstGeom prst="homePlate">
            <a:avLst>
              <a:gd name="adj" fmla="val 50000"/>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Trước 01/12/2025</a:t>
            </a:r>
            <a:endParaRPr sz="1400" b="0" i="0" u="none" strike="noStrike" cap="none">
              <a:solidFill>
                <a:srgbClr val="000000"/>
              </a:solidFill>
              <a:latin typeface="Arial"/>
              <a:ea typeface="Arial"/>
              <a:cs typeface="Arial"/>
              <a:sym typeface="Arial"/>
            </a:endParaRPr>
          </a:p>
        </p:txBody>
      </p:sp>
      <p:sp>
        <p:nvSpPr>
          <p:cNvPr id="416" name="Google Shape;416;p28"/>
          <p:cNvSpPr/>
          <p:nvPr/>
        </p:nvSpPr>
        <p:spPr>
          <a:xfrm>
            <a:off x="3163585" y="3584235"/>
            <a:ext cx="8704953" cy="476980"/>
          </a:xfrm>
          <a:prstGeom prst="roundRect">
            <a:avLst>
              <a:gd name="adj" fmla="val 16667"/>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Khoản 4c Điều 11: Hoàn thiện </a:t>
            </a:r>
            <a:r>
              <a:rPr lang="en-US" sz="1600" b="1" i="0" u="none" strike="noStrike" cap="none">
                <a:solidFill>
                  <a:schemeClr val="lt1"/>
                </a:solidFill>
                <a:latin typeface="Arial"/>
                <a:ea typeface="Arial"/>
                <a:cs typeface="Arial"/>
                <a:sym typeface="Arial"/>
              </a:rPr>
              <a:t>báo cáo kết quả KK KNK </a:t>
            </a:r>
            <a:r>
              <a:rPr lang="en-US" sz="1600" b="0" i="0" u="none" strike="noStrike" cap="none">
                <a:solidFill>
                  <a:schemeClr val="lt1"/>
                </a:solidFill>
                <a:latin typeface="Arial"/>
                <a:ea typeface="Arial"/>
                <a:cs typeface="Arial"/>
                <a:sym typeface="Arial"/>
              </a:rPr>
              <a:t>cấp cơ sở, gửi Bộ TN&amp;MT.</a:t>
            </a:r>
            <a:endParaRPr sz="1600" b="0" i="0" u="none" strike="noStrike" cap="none">
              <a:solidFill>
                <a:schemeClr val="lt1"/>
              </a:solidFill>
              <a:latin typeface="Calibri"/>
              <a:ea typeface="Calibri"/>
              <a:cs typeface="Calibri"/>
              <a:sym typeface="Calibri"/>
            </a:endParaRPr>
          </a:p>
        </p:txBody>
      </p:sp>
      <p:sp>
        <p:nvSpPr>
          <p:cNvPr id="417" name="Google Shape;417;p28"/>
          <p:cNvSpPr/>
          <p:nvPr/>
        </p:nvSpPr>
        <p:spPr>
          <a:xfrm>
            <a:off x="838200" y="4486746"/>
            <a:ext cx="2139221" cy="476980"/>
          </a:xfrm>
          <a:prstGeom prst="homePlate">
            <a:avLst>
              <a:gd name="adj" fmla="val 50000"/>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Trước 31/12/2025</a:t>
            </a:r>
            <a:endParaRPr sz="1400" b="0" i="0" u="none" strike="noStrike" cap="none">
              <a:solidFill>
                <a:srgbClr val="000000"/>
              </a:solidFill>
              <a:latin typeface="Arial"/>
              <a:ea typeface="Arial"/>
              <a:cs typeface="Arial"/>
              <a:sym typeface="Arial"/>
            </a:endParaRPr>
          </a:p>
        </p:txBody>
      </p:sp>
      <p:sp>
        <p:nvSpPr>
          <p:cNvPr id="418" name="Google Shape;418;p28"/>
          <p:cNvSpPr/>
          <p:nvPr/>
        </p:nvSpPr>
        <p:spPr>
          <a:xfrm>
            <a:off x="3163584" y="4254892"/>
            <a:ext cx="8704953" cy="800913"/>
          </a:xfrm>
          <a:prstGeom prst="roundRect">
            <a:avLst>
              <a:gd name="adj" fmla="val 16667"/>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just" rtl="0">
              <a:lnSpc>
                <a:spcPct val="10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Khoản 4b Điều 13: Xây dựng, phê duyệt </a:t>
            </a:r>
            <a:r>
              <a:rPr lang="en-US" sz="1600" b="1" i="0" u="none" strike="noStrike" cap="none">
                <a:solidFill>
                  <a:schemeClr val="lt1"/>
                </a:solidFill>
                <a:latin typeface="Arial"/>
                <a:ea typeface="Arial"/>
                <a:cs typeface="Arial"/>
                <a:sym typeface="Arial"/>
              </a:rPr>
              <a:t>kế hoạch giảm nhẹ phát thải KNK </a:t>
            </a:r>
            <a:r>
              <a:rPr lang="en-US" sz="1600" b="0" i="0" u="none" strike="noStrike" cap="none">
                <a:solidFill>
                  <a:schemeClr val="lt1"/>
                </a:solidFill>
                <a:latin typeface="Arial"/>
                <a:ea typeface="Arial"/>
                <a:cs typeface="Arial"/>
                <a:sym typeface="Arial"/>
              </a:rPr>
              <a:t>(Mẫu số 02 Phụ lục IV), GĐ 2026 - 2030, điều chỉnh, cập nhật hằng năm (nếu có) gửi Bộ TN&amp;MT, Bộ quản lý lĩnh vực và cơ quan chuyên môn có liên quan trực thuộc UBND cấp tỉnh.</a:t>
            </a:r>
            <a:endParaRPr sz="1600" b="0" i="0" u="none" strike="noStrike" cap="none">
              <a:solidFill>
                <a:schemeClr val="lt1"/>
              </a:solidFill>
              <a:latin typeface="Calibri"/>
              <a:ea typeface="Calibri"/>
              <a:cs typeface="Calibri"/>
              <a:sym typeface="Calibri"/>
            </a:endParaRPr>
          </a:p>
        </p:txBody>
      </p:sp>
      <p:sp>
        <p:nvSpPr>
          <p:cNvPr id="419" name="Google Shape;419;p28"/>
          <p:cNvSpPr/>
          <p:nvPr/>
        </p:nvSpPr>
        <p:spPr>
          <a:xfrm>
            <a:off x="838199" y="5479951"/>
            <a:ext cx="2139221" cy="476980"/>
          </a:xfrm>
          <a:prstGeom prst="homePlate">
            <a:avLst>
              <a:gd name="adj" fmla="val 50000"/>
            </a:avLst>
          </a:prstGeom>
          <a:solidFill>
            <a:srgbClr val="002060"/>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lt1"/>
                </a:solidFill>
                <a:latin typeface="Arial"/>
                <a:ea typeface="Arial"/>
                <a:cs typeface="Arial"/>
                <a:sym typeface="Arial"/>
              </a:rPr>
              <a:t>Trước 31/3/2027</a:t>
            </a:r>
            <a:endParaRPr sz="1400" b="0" i="0" u="none" strike="noStrike" cap="none">
              <a:solidFill>
                <a:srgbClr val="000000"/>
              </a:solidFill>
              <a:latin typeface="Arial"/>
              <a:ea typeface="Arial"/>
              <a:cs typeface="Arial"/>
              <a:sym typeface="Arial"/>
            </a:endParaRPr>
          </a:p>
        </p:txBody>
      </p:sp>
      <p:sp>
        <p:nvSpPr>
          <p:cNvPr id="420" name="Google Shape;420;p28"/>
          <p:cNvSpPr/>
          <p:nvPr/>
        </p:nvSpPr>
        <p:spPr>
          <a:xfrm>
            <a:off x="3163584" y="5242850"/>
            <a:ext cx="8704953" cy="856867"/>
          </a:xfrm>
          <a:prstGeom prst="roundRect">
            <a:avLst>
              <a:gd name="adj" fmla="val 16667"/>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ctr" anchorCtr="0">
            <a:noAutofit/>
          </a:bodyPr>
          <a:lstStyle/>
          <a:p>
            <a:pPr marL="285750" marR="0" lvl="0" indent="-285750" algn="just"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Khoản 3a Điều 10: Xây dựng </a:t>
            </a:r>
            <a:r>
              <a:rPr lang="en-US" sz="1600" b="1" i="0" u="none" strike="noStrike" cap="none">
                <a:solidFill>
                  <a:schemeClr val="lt1"/>
                </a:solidFill>
                <a:latin typeface="Arial"/>
                <a:ea typeface="Arial"/>
                <a:cs typeface="Arial"/>
                <a:sym typeface="Arial"/>
              </a:rPr>
              <a:t>báo cáo giảm nhẹ phát thải KNK </a:t>
            </a:r>
            <a:r>
              <a:rPr lang="en-US" sz="1600" b="0" i="0" u="none" strike="noStrike" cap="none">
                <a:solidFill>
                  <a:schemeClr val="lt1"/>
                </a:solidFill>
                <a:latin typeface="Arial"/>
                <a:ea typeface="Arial"/>
                <a:cs typeface="Arial"/>
                <a:sym typeface="Arial"/>
              </a:rPr>
              <a:t>cấp cơ sở định kỳ hằng năm của năm trước kỳ báo cáo (Mẫu số 02 Phụ lục III) gửi Bộ TN&amp;MT, các bộ quy định.</a:t>
            </a:r>
            <a:endParaRPr sz="1400" b="0" i="0" u="none" strike="noStrike" cap="none">
              <a:solidFill>
                <a:srgbClr val="000000"/>
              </a:solidFill>
              <a:latin typeface="Arial"/>
              <a:ea typeface="Arial"/>
              <a:cs typeface="Arial"/>
              <a:sym typeface="Arial"/>
            </a:endParaRPr>
          </a:p>
          <a:p>
            <a:pPr marL="285750" marR="0" lvl="0" indent="-285750" algn="just" rtl="0">
              <a:lnSpc>
                <a:spcPct val="100000"/>
              </a:lnSpc>
              <a:spcBef>
                <a:spcPts val="0"/>
              </a:spcBef>
              <a:spcAft>
                <a:spcPts val="0"/>
              </a:spcAft>
              <a:buClr>
                <a:schemeClr val="lt1"/>
              </a:buClr>
              <a:buSzPts val="1600"/>
              <a:buFont typeface="Arial"/>
              <a:buChar char="•"/>
            </a:pPr>
            <a:r>
              <a:rPr lang="en-US" sz="1600" b="0" i="0" u="none" strike="noStrike" cap="none">
                <a:solidFill>
                  <a:schemeClr val="lt1"/>
                </a:solidFill>
                <a:latin typeface="Arial"/>
                <a:ea typeface="Arial"/>
                <a:cs typeface="Arial"/>
                <a:sym typeface="Arial"/>
              </a:rPr>
              <a:t>Thực hiện Kiểm kê KNK.</a:t>
            </a:r>
            <a:endParaRPr sz="1600" b="0" i="0" u="none" strike="noStrike" cap="none">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9"/>
        <p:cNvGrpSpPr/>
        <p:nvPr/>
      </p:nvGrpSpPr>
      <p:grpSpPr>
        <a:xfrm>
          <a:off x="0" y="0"/>
          <a:ext cx="0" cy="0"/>
          <a:chOff x="0" y="0"/>
          <a:chExt cx="0" cy="0"/>
        </a:xfrm>
      </p:grpSpPr>
      <p:sp>
        <p:nvSpPr>
          <p:cNvPr id="70" name="Google Shape;70;p3"/>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1" name="Google Shape;71;p3"/>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THẢO LUẬN</a:t>
            </a:r>
            <a:endParaRPr sz="1400" b="0" i="0" u="none" strike="noStrike" cap="none">
              <a:solidFill>
                <a:srgbClr val="000000"/>
              </a:solidFill>
              <a:latin typeface="Arial"/>
              <a:ea typeface="Arial"/>
              <a:cs typeface="Arial"/>
              <a:sym typeface="Arial"/>
            </a:endParaRPr>
          </a:p>
        </p:txBody>
      </p:sp>
      <p:sp>
        <p:nvSpPr>
          <p:cNvPr id="72" name="Google Shape;72;p3"/>
          <p:cNvSpPr txBox="1"/>
          <p:nvPr/>
        </p:nvSpPr>
        <p:spPr>
          <a:xfrm>
            <a:off x="838200" y="2614645"/>
            <a:ext cx="4241800" cy="2092881"/>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2600"/>
              <a:buFont typeface="Arial"/>
              <a:buNone/>
            </a:pPr>
            <a:r>
              <a:rPr lang="en-US" sz="2600" b="1" i="0" u="none" strike="noStrike" cap="none">
                <a:solidFill>
                  <a:schemeClr val="dk1"/>
                </a:solidFill>
                <a:latin typeface="Arial"/>
                <a:ea typeface="Arial"/>
                <a:cs typeface="Arial"/>
                <a:sym typeface="Arial"/>
              </a:rPr>
              <a:t>Để hướng tới Netzero vào năm 2050, theo các Anh/Chị thì văn bản pháp luật, chính sách cần phải có những tiêu chí nào ?</a:t>
            </a:r>
            <a:endParaRPr sz="1400" b="0" i="0" u="none" strike="noStrike" cap="none">
              <a:solidFill>
                <a:srgbClr val="000000"/>
              </a:solidFill>
              <a:latin typeface="Arial"/>
              <a:ea typeface="Arial"/>
              <a:cs typeface="Arial"/>
              <a:sym typeface="Arial"/>
            </a:endParaRPr>
          </a:p>
        </p:txBody>
      </p:sp>
      <p:pic>
        <p:nvPicPr>
          <p:cNvPr id="73" name="Google Shape;73;p3"/>
          <p:cNvPicPr preferRelativeResize="0"/>
          <p:nvPr/>
        </p:nvPicPr>
        <p:blipFill rotWithShape="1">
          <a:blip r:embed="rId3">
            <a:alphaModFix/>
          </a:blip>
          <a:srcRect/>
          <a:stretch/>
        </p:blipFill>
        <p:spPr>
          <a:xfrm>
            <a:off x="6142025" y="1798550"/>
            <a:ext cx="3895825" cy="389582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sp>
        <p:nvSpPr>
          <p:cNvPr id="425" name="Google Shape;425;p29"/>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26" name="Google Shape;426;p29"/>
          <p:cNvSpPr txBox="1"/>
          <p:nvPr/>
        </p:nvSpPr>
        <p:spPr>
          <a:xfrm>
            <a:off x="1048873" y="1292392"/>
            <a:ext cx="7468593"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119/2025/NĐ-CP</a:t>
            </a:r>
            <a:endParaRPr sz="1400" b="0" i="0" u="none" strike="noStrike" cap="none">
              <a:solidFill>
                <a:srgbClr val="000000"/>
              </a:solidFill>
              <a:latin typeface="Arial"/>
              <a:ea typeface="Arial"/>
              <a:cs typeface="Arial"/>
              <a:sym typeface="Arial"/>
            </a:endParaRPr>
          </a:p>
        </p:txBody>
      </p:sp>
      <p:sp>
        <p:nvSpPr>
          <p:cNvPr id="427" name="Google Shape;427;p29"/>
          <p:cNvSpPr/>
          <p:nvPr/>
        </p:nvSpPr>
        <p:spPr>
          <a:xfrm>
            <a:off x="975674" y="2115321"/>
            <a:ext cx="4650686" cy="1147864"/>
          </a:xfrm>
          <a:prstGeom prst="rect">
            <a:avLst/>
          </a:prstGeom>
          <a:noFill/>
          <a:ln w="12700"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28" name="Google Shape;428;p29"/>
          <p:cNvSpPr txBox="1"/>
          <p:nvPr/>
        </p:nvSpPr>
        <p:spPr>
          <a:xfrm>
            <a:off x="1622087" y="2227588"/>
            <a:ext cx="3847200" cy="923400"/>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Báo cáo KK KNK định kỳ 02 năm/lần bao gồm kết quả KK của </a:t>
            </a:r>
            <a:r>
              <a:rPr lang="en-US" sz="1800" b="1" i="0" u="none" strike="noStrike" cap="none">
                <a:solidFill>
                  <a:schemeClr val="dk1"/>
                </a:solidFill>
                <a:latin typeface="Arial"/>
                <a:ea typeface="Arial"/>
                <a:cs typeface="Arial"/>
                <a:sym typeface="Arial"/>
              </a:rPr>
              <a:t>hai năm liền kề </a:t>
            </a:r>
            <a:r>
              <a:rPr lang="en-US" sz="1800" b="0" i="0" u="none" strike="noStrike" cap="none">
                <a:solidFill>
                  <a:schemeClr val="dk1"/>
                </a:solidFill>
                <a:latin typeface="Arial"/>
                <a:ea typeface="Arial"/>
                <a:cs typeface="Arial"/>
                <a:sym typeface="Arial"/>
              </a:rPr>
              <a:t>năm nộp báo cáo</a:t>
            </a:r>
            <a:endParaRPr sz="1800" b="0" i="0" u="none" strike="noStrike" cap="none">
              <a:solidFill>
                <a:schemeClr val="dk1"/>
              </a:solidFill>
              <a:latin typeface="Arial"/>
              <a:ea typeface="Arial"/>
              <a:cs typeface="Arial"/>
              <a:sym typeface="Arial"/>
            </a:endParaRPr>
          </a:p>
        </p:txBody>
      </p:sp>
      <p:pic>
        <p:nvPicPr>
          <p:cNvPr id="429" name="Google Shape;429;p29"/>
          <p:cNvPicPr preferRelativeResize="0"/>
          <p:nvPr/>
        </p:nvPicPr>
        <p:blipFill rotWithShape="1">
          <a:blip r:embed="rId3">
            <a:alphaModFix/>
          </a:blip>
          <a:srcRect/>
          <a:stretch/>
        </p:blipFill>
        <p:spPr>
          <a:xfrm>
            <a:off x="571799" y="1954925"/>
            <a:ext cx="910003" cy="1024753"/>
          </a:xfrm>
          <a:prstGeom prst="rect">
            <a:avLst/>
          </a:prstGeom>
          <a:noFill/>
          <a:ln>
            <a:noFill/>
          </a:ln>
        </p:spPr>
      </p:pic>
      <p:sp>
        <p:nvSpPr>
          <p:cNvPr id="430" name="Google Shape;430;p29"/>
          <p:cNvSpPr/>
          <p:nvPr/>
        </p:nvSpPr>
        <p:spPr>
          <a:xfrm>
            <a:off x="6798261" y="2115321"/>
            <a:ext cx="4650686" cy="1147864"/>
          </a:xfrm>
          <a:prstGeom prst="rect">
            <a:avLst/>
          </a:prstGeom>
          <a:noFill/>
          <a:ln w="12700"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31" name="Google Shape;431;p29"/>
          <p:cNvSpPr txBox="1"/>
          <p:nvPr/>
        </p:nvSpPr>
        <p:spPr>
          <a:xfrm>
            <a:off x="7516200" y="2333175"/>
            <a:ext cx="39717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UBND cấp tỉnh </a:t>
            </a:r>
            <a:r>
              <a:rPr lang="en-US" sz="1800" b="1" i="0" u="none" strike="noStrike" cap="none">
                <a:solidFill>
                  <a:schemeClr val="dk1"/>
                </a:solidFill>
                <a:latin typeface="Arial"/>
                <a:ea typeface="Arial"/>
                <a:cs typeface="Arial"/>
                <a:sym typeface="Arial"/>
              </a:rPr>
              <a:t>tiếp nhận, tổng hợp </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kết quả kiểm kê KNK gửi Bộ NN&amp;MT</a:t>
            </a:r>
            <a:endParaRPr sz="1600" b="0" i="0" u="none" strike="noStrike" cap="none">
              <a:solidFill>
                <a:srgbClr val="000000"/>
              </a:solidFill>
              <a:latin typeface="Arial"/>
              <a:ea typeface="Arial"/>
              <a:cs typeface="Arial"/>
              <a:sym typeface="Arial"/>
            </a:endParaRPr>
          </a:p>
        </p:txBody>
      </p:sp>
      <p:sp>
        <p:nvSpPr>
          <p:cNvPr id="432" name="Google Shape;432;p29"/>
          <p:cNvSpPr/>
          <p:nvPr/>
        </p:nvSpPr>
        <p:spPr>
          <a:xfrm>
            <a:off x="975674" y="3867392"/>
            <a:ext cx="4650686" cy="1147864"/>
          </a:xfrm>
          <a:prstGeom prst="rect">
            <a:avLst/>
          </a:prstGeom>
          <a:noFill/>
          <a:ln w="12700"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33" name="Google Shape;433;p29"/>
          <p:cNvSpPr txBox="1"/>
          <p:nvPr/>
        </p:nvSpPr>
        <p:spPr>
          <a:xfrm>
            <a:off x="1622087" y="3979659"/>
            <a:ext cx="3847200" cy="92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Giai đoạn 2025-2026:</a:t>
            </a:r>
            <a:endParaRPr sz="16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Phân bổ hạn ngạch cho từng nhà máy </a:t>
            </a:r>
            <a:r>
              <a:rPr lang="en-US" sz="1800" b="1" i="0" u="none" strike="noStrike" cap="none">
                <a:solidFill>
                  <a:schemeClr val="dk1"/>
                </a:solidFill>
                <a:latin typeface="Arial"/>
                <a:ea typeface="Arial"/>
                <a:cs typeface="Arial"/>
                <a:sym typeface="Arial"/>
              </a:rPr>
              <a:t>nhiệt điện, sắt thép, xi măng</a:t>
            </a:r>
            <a:endParaRPr sz="1800" b="1" i="0" u="none" strike="noStrike" cap="none">
              <a:solidFill>
                <a:schemeClr val="dk1"/>
              </a:solidFill>
              <a:latin typeface="Arial"/>
              <a:ea typeface="Arial"/>
              <a:cs typeface="Arial"/>
              <a:sym typeface="Arial"/>
            </a:endParaRPr>
          </a:p>
        </p:txBody>
      </p:sp>
      <p:sp>
        <p:nvSpPr>
          <p:cNvPr id="434" name="Google Shape;434;p29"/>
          <p:cNvSpPr/>
          <p:nvPr/>
        </p:nvSpPr>
        <p:spPr>
          <a:xfrm>
            <a:off x="6805582" y="3862528"/>
            <a:ext cx="4650686" cy="1147864"/>
          </a:xfrm>
          <a:prstGeom prst="rect">
            <a:avLst/>
          </a:prstGeom>
          <a:noFill/>
          <a:ln w="12700" cap="flat" cmpd="sng">
            <a:solidFill>
              <a:srgbClr val="2E75B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endParaRPr sz="1600" b="0" i="0" u="none" strike="noStrike" cap="none">
              <a:solidFill>
                <a:schemeClr val="lt1"/>
              </a:solidFill>
              <a:latin typeface="Calibri"/>
              <a:ea typeface="Calibri"/>
              <a:cs typeface="Calibri"/>
              <a:sym typeface="Calibri"/>
            </a:endParaRPr>
          </a:p>
        </p:txBody>
      </p:sp>
      <p:sp>
        <p:nvSpPr>
          <p:cNvPr id="435" name="Google Shape;435;p29"/>
          <p:cNvSpPr txBox="1"/>
          <p:nvPr/>
        </p:nvSpPr>
        <p:spPr>
          <a:xfrm>
            <a:off x="7578455" y="4129633"/>
            <a:ext cx="38472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Tỷ lệ tín chỉ cacbon được bù trừ khi vượt quá hạn ngạch là </a:t>
            </a:r>
            <a:r>
              <a:rPr lang="en-US" sz="1800" b="1" i="0" u="none" strike="noStrike" cap="none">
                <a:solidFill>
                  <a:schemeClr val="dk1"/>
                </a:solidFill>
                <a:latin typeface="Arial"/>
                <a:ea typeface="Arial"/>
                <a:cs typeface="Arial"/>
                <a:sym typeface="Arial"/>
              </a:rPr>
              <a:t>30%</a:t>
            </a:r>
            <a:r>
              <a:rPr lang="en-US" sz="1800" b="0" i="0" u="none" strike="noStrike" cap="none">
                <a:solidFill>
                  <a:schemeClr val="dk1"/>
                </a:solidFill>
                <a:latin typeface="Arial"/>
                <a:ea typeface="Arial"/>
                <a:cs typeface="Arial"/>
                <a:sym typeface="Arial"/>
              </a:rPr>
              <a:t>  </a:t>
            </a:r>
            <a:endParaRPr sz="1600" b="0" i="0" u="none" strike="noStrike" cap="none">
              <a:solidFill>
                <a:srgbClr val="000000"/>
              </a:solidFill>
              <a:latin typeface="Arial"/>
              <a:ea typeface="Arial"/>
              <a:cs typeface="Arial"/>
              <a:sym typeface="Arial"/>
            </a:endParaRPr>
          </a:p>
        </p:txBody>
      </p:sp>
      <p:pic>
        <p:nvPicPr>
          <p:cNvPr id="436" name="Google Shape;436;p29" descr="A person with a graph and a checklist&#10;&#10;AI-generated content may be incorrect."/>
          <p:cNvPicPr preferRelativeResize="0"/>
          <p:nvPr/>
        </p:nvPicPr>
        <p:blipFill rotWithShape="1">
          <a:blip r:embed="rId4">
            <a:alphaModFix/>
          </a:blip>
          <a:srcRect/>
          <a:stretch/>
        </p:blipFill>
        <p:spPr>
          <a:xfrm>
            <a:off x="6504293" y="1886966"/>
            <a:ext cx="866280" cy="1092712"/>
          </a:xfrm>
          <a:prstGeom prst="rect">
            <a:avLst/>
          </a:prstGeom>
          <a:noFill/>
          <a:ln>
            <a:noFill/>
          </a:ln>
        </p:spPr>
      </p:pic>
      <p:pic>
        <p:nvPicPr>
          <p:cNvPr id="437" name="Google Shape;437;p29"/>
          <p:cNvPicPr preferRelativeResize="0"/>
          <p:nvPr/>
        </p:nvPicPr>
        <p:blipFill rotWithShape="1">
          <a:blip r:embed="rId5">
            <a:alphaModFix/>
          </a:blip>
          <a:srcRect/>
          <a:stretch/>
        </p:blipFill>
        <p:spPr>
          <a:xfrm>
            <a:off x="528981" y="3555701"/>
            <a:ext cx="1019329" cy="1147864"/>
          </a:xfrm>
          <a:prstGeom prst="rect">
            <a:avLst/>
          </a:prstGeom>
          <a:noFill/>
          <a:ln>
            <a:noFill/>
          </a:ln>
        </p:spPr>
      </p:pic>
      <p:pic>
        <p:nvPicPr>
          <p:cNvPr id="438" name="Google Shape;438;p29" descr="A green circle with white text and orange arrows pointing to the bottom&#10;&#10;AI-generated content may be incorrect."/>
          <p:cNvPicPr preferRelativeResize="0"/>
          <p:nvPr/>
        </p:nvPicPr>
        <p:blipFill rotWithShape="1">
          <a:blip r:embed="rId6">
            <a:alphaModFix/>
          </a:blip>
          <a:srcRect/>
          <a:stretch/>
        </p:blipFill>
        <p:spPr>
          <a:xfrm>
            <a:off x="6412935" y="3555701"/>
            <a:ext cx="917969" cy="1169130"/>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30"/>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44" name="Google Shape;444;p30"/>
          <p:cNvSpPr/>
          <p:nvPr/>
        </p:nvSpPr>
        <p:spPr>
          <a:xfrm>
            <a:off x="838199" y="1292391"/>
            <a:ext cx="10490201" cy="969195"/>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45" name="Google Shape;445;p30"/>
          <p:cNvSpPr txBox="1"/>
          <p:nvPr/>
        </p:nvSpPr>
        <p:spPr>
          <a:xfrm>
            <a:off x="1048873" y="1292392"/>
            <a:ext cx="10076327"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199/2025/NĐ-CP – PHƯƠNG PHÁP XĐ HẠN NGẠCH</a:t>
            </a:r>
            <a:endParaRPr sz="1400" b="0" i="0" u="none" strike="noStrike" cap="none">
              <a:solidFill>
                <a:srgbClr val="000000"/>
              </a:solidFill>
              <a:latin typeface="Arial"/>
              <a:ea typeface="Arial"/>
              <a:cs typeface="Arial"/>
              <a:sym typeface="Arial"/>
            </a:endParaRPr>
          </a:p>
        </p:txBody>
      </p:sp>
      <p:grpSp>
        <p:nvGrpSpPr>
          <p:cNvPr id="446" name="Google Shape;446;p30"/>
          <p:cNvGrpSpPr/>
          <p:nvPr/>
        </p:nvGrpSpPr>
        <p:grpSpPr>
          <a:xfrm>
            <a:off x="1341803" y="2304161"/>
            <a:ext cx="9324367" cy="3142936"/>
            <a:chOff x="1" y="1"/>
            <a:chExt cx="9324367" cy="3142936"/>
          </a:xfrm>
        </p:grpSpPr>
        <p:sp>
          <p:nvSpPr>
            <p:cNvPr id="447" name="Google Shape;447;p30"/>
            <p:cNvSpPr/>
            <p:nvPr/>
          </p:nvSpPr>
          <p:spPr>
            <a:xfrm rot="5400000">
              <a:off x="-135006" y="137605"/>
              <a:ext cx="900041" cy="630028"/>
            </a:xfrm>
            <a:prstGeom prst="chevron">
              <a:avLst>
                <a:gd name="adj" fmla="val 50000"/>
              </a:avLst>
            </a:prstGeom>
            <a:solidFill>
              <a:srgbClr val="92D05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30"/>
            <p:cNvSpPr txBox="1"/>
            <p:nvPr/>
          </p:nvSpPr>
          <p:spPr>
            <a:xfrm>
              <a:off x="1" y="317612"/>
              <a:ext cx="630028" cy="270013"/>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49" name="Google Shape;449;p30"/>
            <p:cNvSpPr/>
            <p:nvPr/>
          </p:nvSpPr>
          <p:spPr>
            <a:xfrm rot="5400000">
              <a:off x="4684685" y="-4054656"/>
              <a:ext cx="585026" cy="8694339"/>
            </a:xfrm>
            <a:prstGeom prst="round2SameRect">
              <a:avLst>
                <a:gd name="adj1" fmla="val 16667"/>
                <a:gd name="adj2" fmla="val 0"/>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30"/>
            <p:cNvSpPr txBox="1"/>
            <p:nvPr/>
          </p:nvSpPr>
          <p:spPr>
            <a:xfrm>
              <a:off x="630029" y="28559"/>
              <a:ext cx="8665780" cy="527908"/>
            </a:xfrm>
            <a:prstGeom prst="rect">
              <a:avLst/>
            </a:prstGeom>
            <a:noFill/>
            <a:ln>
              <a:noFill/>
            </a:ln>
          </p:spPr>
          <p:txBody>
            <a:bodyPr spcFirstLastPara="1" wrap="square" lIns="128000" tIns="11425" rIns="11425" bIns="11425" anchor="ctr" anchorCtr="0">
              <a:noAutofit/>
            </a:bodyPr>
            <a:lstStyle/>
            <a:p>
              <a:pPr marL="171450" marR="0" lvl="1" indent="-171450" algn="l" rtl="0">
                <a:lnSpc>
                  <a:spcPct val="90000"/>
                </a:lnSpc>
                <a:spcBef>
                  <a:spcPts val="0"/>
                </a:spcBef>
                <a:spcAft>
                  <a:spcPts val="0"/>
                </a:spcAft>
                <a:buClr>
                  <a:srgbClr val="333333"/>
                </a:buClr>
                <a:buSzPts val="1800"/>
                <a:buFont typeface="Calibri"/>
                <a:buNone/>
              </a:pPr>
              <a:r>
                <a:rPr lang="en-US" sz="1800" b="0" i="0" u="none" strike="noStrike" cap="none">
                  <a:solidFill>
                    <a:schemeClr val="dk1"/>
                  </a:solidFill>
                  <a:latin typeface="Arial"/>
                  <a:ea typeface="Arial"/>
                  <a:cs typeface="Arial"/>
                  <a:sym typeface="Arial"/>
                </a:rPr>
                <a:t>Mức phát thải khí nhà kính trên đơn vị sản phẩm.</a:t>
              </a:r>
              <a:endParaRPr sz="1800" b="0" i="0" u="none" strike="noStrike" cap="none">
                <a:solidFill>
                  <a:schemeClr val="dk1"/>
                </a:solidFill>
                <a:latin typeface="Arial"/>
                <a:ea typeface="Arial"/>
                <a:cs typeface="Arial"/>
                <a:sym typeface="Arial"/>
              </a:endParaRPr>
            </a:p>
          </p:txBody>
        </p:sp>
        <p:sp>
          <p:nvSpPr>
            <p:cNvPr id="451" name="Google Shape;451;p30"/>
            <p:cNvSpPr/>
            <p:nvPr/>
          </p:nvSpPr>
          <p:spPr>
            <a:xfrm rot="5400000">
              <a:off x="-135006" y="884371"/>
              <a:ext cx="900041" cy="630028"/>
            </a:xfrm>
            <a:prstGeom prst="chevron">
              <a:avLst>
                <a:gd name="adj" fmla="val 50000"/>
              </a:avLst>
            </a:prstGeom>
            <a:solidFill>
              <a:srgbClr val="92D05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30"/>
            <p:cNvSpPr txBox="1"/>
            <p:nvPr/>
          </p:nvSpPr>
          <p:spPr>
            <a:xfrm>
              <a:off x="1" y="1064378"/>
              <a:ext cx="630028" cy="270013"/>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53" name="Google Shape;453;p30"/>
            <p:cNvSpPr/>
            <p:nvPr/>
          </p:nvSpPr>
          <p:spPr>
            <a:xfrm rot="5400000">
              <a:off x="4684685" y="-3305291"/>
              <a:ext cx="585026" cy="8694339"/>
            </a:xfrm>
            <a:prstGeom prst="round2SameRect">
              <a:avLst>
                <a:gd name="adj1" fmla="val 16667"/>
                <a:gd name="adj2" fmla="val 0"/>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30"/>
            <p:cNvSpPr txBox="1"/>
            <p:nvPr/>
          </p:nvSpPr>
          <p:spPr>
            <a:xfrm>
              <a:off x="630029" y="777924"/>
              <a:ext cx="8665780" cy="527908"/>
            </a:xfrm>
            <a:prstGeom prst="rect">
              <a:avLst/>
            </a:prstGeom>
            <a:noFill/>
            <a:ln>
              <a:noFill/>
            </a:ln>
          </p:spPr>
          <p:txBody>
            <a:bodyPr spcFirstLastPara="1" wrap="square" lIns="128000" tIns="11425" rIns="11425" bIns="11425" anchor="ctr" anchorCtr="0">
              <a:noAutofit/>
            </a:bodyPr>
            <a:lstStyle/>
            <a:p>
              <a:pPr marL="171450" marR="0" lvl="1" indent="-171450" algn="l" rtl="0">
                <a:lnSpc>
                  <a:spcPct val="90000"/>
                </a:lnSpc>
                <a:spcBef>
                  <a:spcPts val="0"/>
                </a:spcBef>
                <a:spcAft>
                  <a:spcPts val="0"/>
                </a:spcAft>
                <a:buClr>
                  <a:srgbClr val="333333"/>
                </a:buClr>
                <a:buSzPts val="1800"/>
                <a:buFont typeface="Calibri"/>
                <a:buNone/>
              </a:pPr>
              <a:r>
                <a:rPr lang="en-US" sz="1800" b="0" i="0" u="none" strike="noStrike" cap="none">
                  <a:solidFill>
                    <a:schemeClr val="dk1"/>
                  </a:solidFill>
                  <a:latin typeface="Arial"/>
                  <a:ea typeface="Arial"/>
                  <a:cs typeface="Arial"/>
                  <a:sym typeface="Arial"/>
                </a:rPr>
                <a:t>Mục tiêu tăng trưởng của lĩnh vực. </a:t>
              </a:r>
              <a:endParaRPr sz="1800" b="0" i="0" u="none" strike="noStrike" cap="none">
                <a:solidFill>
                  <a:schemeClr val="dk1"/>
                </a:solidFill>
                <a:latin typeface="Arial"/>
                <a:ea typeface="Arial"/>
                <a:cs typeface="Arial"/>
                <a:sym typeface="Arial"/>
              </a:endParaRPr>
            </a:p>
          </p:txBody>
        </p:sp>
        <p:sp>
          <p:nvSpPr>
            <p:cNvPr id="455" name="Google Shape;455;p30"/>
            <p:cNvSpPr/>
            <p:nvPr/>
          </p:nvSpPr>
          <p:spPr>
            <a:xfrm rot="5400000">
              <a:off x="-135006" y="1631136"/>
              <a:ext cx="900041" cy="630028"/>
            </a:xfrm>
            <a:prstGeom prst="chevron">
              <a:avLst>
                <a:gd name="adj" fmla="val 50000"/>
              </a:avLst>
            </a:prstGeom>
            <a:solidFill>
              <a:srgbClr val="92D05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30"/>
            <p:cNvSpPr txBox="1"/>
            <p:nvPr/>
          </p:nvSpPr>
          <p:spPr>
            <a:xfrm>
              <a:off x="1" y="1811143"/>
              <a:ext cx="630028" cy="270013"/>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chemeClr val="lt1"/>
                </a:solidFill>
                <a:latin typeface="Calibri"/>
                <a:ea typeface="Calibri"/>
                <a:cs typeface="Calibri"/>
                <a:sym typeface="Calibri"/>
              </a:endParaRPr>
            </a:p>
          </p:txBody>
        </p:sp>
        <p:sp>
          <p:nvSpPr>
            <p:cNvPr id="457" name="Google Shape;457;p30"/>
            <p:cNvSpPr/>
            <p:nvPr/>
          </p:nvSpPr>
          <p:spPr>
            <a:xfrm rot="5400000">
              <a:off x="4684685" y="-2558525"/>
              <a:ext cx="585026" cy="8694339"/>
            </a:xfrm>
            <a:prstGeom prst="round2SameRect">
              <a:avLst>
                <a:gd name="adj1" fmla="val 16667"/>
                <a:gd name="adj2" fmla="val 0"/>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30"/>
            <p:cNvSpPr txBox="1"/>
            <p:nvPr/>
          </p:nvSpPr>
          <p:spPr>
            <a:xfrm>
              <a:off x="630029" y="1524690"/>
              <a:ext cx="8665780" cy="527908"/>
            </a:xfrm>
            <a:prstGeom prst="rect">
              <a:avLst/>
            </a:prstGeom>
            <a:noFill/>
            <a:ln>
              <a:noFill/>
            </a:ln>
          </p:spPr>
          <p:txBody>
            <a:bodyPr spcFirstLastPara="1" wrap="square" lIns="128000" tIns="11425" rIns="11425" bIns="11425" anchor="ctr" anchorCtr="0">
              <a:noAutofit/>
            </a:bodyPr>
            <a:lstStyle/>
            <a:p>
              <a:pPr marL="171450" marR="0" lvl="1" indent="-171450" algn="l" rtl="0">
                <a:lnSpc>
                  <a:spcPct val="90000"/>
                </a:lnSpc>
                <a:spcBef>
                  <a:spcPts val="0"/>
                </a:spcBef>
                <a:spcAft>
                  <a:spcPts val="0"/>
                </a:spcAft>
                <a:buClr>
                  <a:srgbClr val="333333"/>
                </a:buClr>
                <a:buSzPts val="1800"/>
                <a:buFont typeface="Calibri"/>
                <a:buNone/>
              </a:pPr>
              <a:r>
                <a:rPr lang="en-US" sz="1800" b="0" i="0" u="none" strike="noStrike" cap="none">
                  <a:solidFill>
                    <a:schemeClr val="dk1"/>
                  </a:solidFill>
                  <a:latin typeface="Arial"/>
                  <a:ea typeface="Arial"/>
                  <a:cs typeface="Arial"/>
                  <a:sym typeface="Arial"/>
                </a:rPr>
                <a:t>Mục tiêu giảm phát thải khí nhà kính của lĩnh vực.</a:t>
              </a:r>
              <a:endParaRPr sz="1800" b="0" i="0" u="none" strike="noStrike" cap="none">
                <a:solidFill>
                  <a:schemeClr val="dk1"/>
                </a:solidFill>
                <a:latin typeface="Arial"/>
                <a:ea typeface="Arial"/>
                <a:cs typeface="Arial"/>
                <a:sym typeface="Arial"/>
              </a:endParaRPr>
            </a:p>
          </p:txBody>
        </p:sp>
        <p:sp>
          <p:nvSpPr>
            <p:cNvPr id="459" name="Google Shape;459;p30"/>
            <p:cNvSpPr/>
            <p:nvPr/>
          </p:nvSpPr>
          <p:spPr>
            <a:xfrm rot="5400000">
              <a:off x="-135006" y="2377902"/>
              <a:ext cx="900041" cy="630028"/>
            </a:xfrm>
            <a:prstGeom prst="chevron">
              <a:avLst>
                <a:gd name="adj" fmla="val 50000"/>
              </a:avLst>
            </a:prstGeom>
            <a:solidFill>
              <a:srgbClr val="92D05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0" name="Google Shape;460;p30"/>
            <p:cNvSpPr txBox="1"/>
            <p:nvPr/>
          </p:nvSpPr>
          <p:spPr>
            <a:xfrm>
              <a:off x="1" y="2557909"/>
              <a:ext cx="630028" cy="270013"/>
            </a:xfrm>
            <a:prstGeom prst="rect">
              <a:avLst/>
            </a:prstGeom>
            <a:noFill/>
            <a:ln>
              <a:noFill/>
            </a:ln>
          </p:spPr>
          <p:txBody>
            <a:bodyPr spcFirstLastPara="1" wrap="square" lIns="11425" tIns="11425" rIns="11425" bIns="11425"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chemeClr val="lt1"/>
                </a:solidFill>
                <a:latin typeface="Montserrat"/>
                <a:ea typeface="Montserrat"/>
                <a:cs typeface="Montserrat"/>
                <a:sym typeface="Montserrat"/>
              </a:endParaRPr>
            </a:p>
          </p:txBody>
        </p:sp>
        <p:sp>
          <p:nvSpPr>
            <p:cNvPr id="461" name="Google Shape;461;p30"/>
            <p:cNvSpPr/>
            <p:nvPr/>
          </p:nvSpPr>
          <p:spPr>
            <a:xfrm rot="5400000">
              <a:off x="4684685" y="-1864417"/>
              <a:ext cx="585026" cy="8694339"/>
            </a:xfrm>
            <a:prstGeom prst="round2SameRect">
              <a:avLst>
                <a:gd name="adj1" fmla="val 16667"/>
                <a:gd name="adj2" fmla="val 0"/>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30"/>
            <p:cNvSpPr txBox="1"/>
            <p:nvPr/>
          </p:nvSpPr>
          <p:spPr>
            <a:xfrm>
              <a:off x="630029" y="2218798"/>
              <a:ext cx="8665780" cy="527908"/>
            </a:xfrm>
            <a:prstGeom prst="rect">
              <a:avLst/>
            </a:prstGeom>
            <a:noFill/>
            <a:ln>
              <a:noFill/>
            </a:ln>
          </p:spPr>
          <p:txBody>
            <a:bodyPr spcFirstLastPara="1" wrap="square" lIns="128000" tIns="11425" rIns="11425" bIns="11425" anchor="ctr" anchorCtr="0">
              <a:noAutofit/>
            </a:bodyPr>
            <a:lstStyle/>
            <a:p>
              <a:pPr marL="171450" marR="0" lvl="1" indent="-171450" algn="l" rtl="0">
                <a:lnSpc>
                  <a:spcPct val="90000"/>
                </a:lnSpc>
                <a:spcBef>
                  <a:spcPts val="0"/>
                </a:spcBef>
                <a:spcAft>
                  <a:spcPts val="0"/>
                </a:spcAft>
                <a:buClr>
                  <a:srgbClr val="333333"/>
                </a:buClr>
                <a:buSzPts val="1800"/>
                <a:buFont typeface="Calibri"/>
                <a:buNone/>
              </a:pPr>
              <a:r>
                <a:rPr lang="en-US" sz="1800" b="0" i="0" u="none" strike="noStrike" cap="none">
                  <a:solidFill>
                    <a:schemeClr val="dk1"/>
                  </a:solidFill>
                  <a:latin typeface="Arial"/>
                  <a:ea typeface="Arial"/>
                  <a:cs typeface="Arial"/>
                  <a:sym typeface="Arial"/>
                </a:rPr>
                <a:t>Cơ sở theo kế hoạch sản xuất, kinh doanh. </a:t>
              </a:r>
              <a:endParaRPr sz="1800" b="0" i="0" u="none" strike="noStrike" cap="none">
                <a:solidFill>
                  <a:schemeClr val="dk1"/>
                </a:solidFill>
                <a:latin typeface="Arial"/>
                <a:ea typeface="Arial"/>
                <a:cs typeface="Arial"/>
                <a:sym typeface="Arial"/>
              </a:endParaRPr>
            </a:p>
          </p:txBody>
        </p:sp>
      </p:grpSp>
      <p:grpSp>
        <p:nvGrpSpPr>
          <p:cNvPr id="463" name="Google Shape;463;p30"/>
          <p:cNvGrpSpPr/>
          <p:nvPr/>
        </p:nvGrpSpPr>
        <p:grpSpPr>
          <a:xfrm>
            <a:off x="1922203" y="5258001"/>
            <a:ext cx="8711602" cy="1091393"/>
            <a:chOff x="511042" y="1600718"/>
            <a:chExt cx="8958645" cy="1645254"/>
          </a:xfrm>
        </p:grpSpPr>
        <p:sp>
          <p:nvSpPr>
            <p:cNvPr id="464" name="Google Shape;464;p30"/>
            <p:cNvSpPr/>
            <p:nvPr/>
          </p:nvSpPr>
          <p:spPr>
            <a:xfrm rot="5400000">
              <a:off x="4649435" y="-1574280"/>
              <a:ext cx="681859" cy="8958645"/>
            </a:xfrm>
            <a:prstGeom prst="round2SameRect">
              <a:avLst>
                <a:gd name="adj1" fmla="val 16667"/>
                <a:gd name="adj2" fmla="val 0"/>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Calibri"/>
                <a:ea typeface="Calibri"/>
                <a:cs typeface="Calibri"/>
                <a:sym typeface="Calibri"/>
              </a:endParaRPr>
            </a:p>
          </p:txBody>
        </p:sp>
        <p:sp>
          <p:nvSpPr>
            <p:cNvPr id="465" name="Google Shape;465;p30"/>
            <p:cNvSpPr txBox="1"/>
            <p:nvPr/>
          </p:nvSpPr>
          <p:spPr>
            <a:xfrm>
              <a:off x="544328" y="1600718"/>
              <a:ext cx="8925359" cy="615287"/>
            </a:xfrm>
            <a:prstGeom prst="rect">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128000" tIns="11425" rIns="11425" bIns="11425" anchor="ctr" anchorCtr="0">
              <a:noAutofit/>
            </a:bodyPr>
            <a:lstStyle/>
            <a:p>
              <a:pPr marL="0" marR="0" lvl="0" indent="0" algn="just" rtl="0">
                <a:lnSpc>
                  <a:spcPct val="13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Tiềm năng giảm phát thải cơ sở.</a:t>
              </a:r>
              <a:endParaRPr sz="1800" b="0" i="0" u="none" strike="noStrike" cap="none">
                <a:solidFill>
                  <a:schemeClr val="dk1"/>
                </a:solidFill>
                <a:latin typeface="Arial"/>
                <a:ea typeface="Arial"/>
                <a:cs typeface="Arial"/>
                <a:sym typeface="Arial"/>
              </a:endParaRPr>
            </a:p>
          </p:txBody>
        </p:sp>
      </p:grpSp>
      <p:sp>
        <p:nvSpPr>
          <p:cNvPr id="466" name="Google Shape;466;p30"/>
          <p:cNvSpPr/>
          <p:nvPr/>
        </p:nvSpPr>
        <p:spPr>
          <a:xfrm rot="5400000">
            <a:off x="1249462" y="5350344"/>
            <a:ext cx="781626" cy="596940"/>
          </a:xfrm>
          <a:prstGeom prst="chevron">
            <a:avLst>
              <a:gd name="adj" fmla="val 50000"/>
            </a:avLst>
          </a:prstGeom>
          <a:solidFill>
            <a:srgbClr val="92D050"/>
          </a:solidFill>
          <a:ln w="12700" cap="flat" cmpd="sng">
            <a:solidFill>
              <a:schemeClr val="accent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30"/>
          <p:cNvSpPr/>
          <p:nvPr/>
        </p:nvSpPr>
        <p:spPr>
          <a:xfrm rot="5400000">
            <a:off x="1245987" y="5967292"/>
            <a:ext cx="788576" cy="596940"/>
          </a:xfrm>
          <a:prstGeom prst="chevron">
            <a:avLst>
              <a:gd name="adj" fmla="val 50000"/>
            </a:avLst>
          </a:prstGeom>
          <a:solidFill>
            <a:srgbClr val="92D050"/>
          </a:solidFill>
          <a:ln w="12700" cap="flat" cmpd="sng">
            <a:solidFill>
              <a:schemeClr val="accent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8" name="Google Shape;468;p30"/>
          <p:cNvSpPr txBox="1"/>
          <p:nvPr/>
        </p:nvSpPr>
        <p:spPr>
          <a:xfrm>
            <a:off x="1938759" y="5952712"/>
            <a:ext cx="8494500" cy="369300"/>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Năng lực kỹ thuật, công nghệ và tài chính của cơ sở trong giảm phát thải KNK.</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31"/>
          <p:cNvSpPr/>
          <p:nvPr/>
        </p:nvSpPr>
        <p:spPr>
          <a:xfrm>
            <a:off x="838199" y="1292391"/>
            <a:ext cx="10490201" cy="969195"/>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74" name="Google Shape;474;p31"/>
          <p:cNvSpPr txBox="1"/>
          <p:nvPr/>
        </p:nvSpPr>
        <p:spPr>
          <a:xfrm>
            <a:off x="1048873" y="1292392"/>
            <a:ext cx="10076327"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119/2025/NĐ-CP – ĐỐI TƯỢNG THỰC HIỆN TRAO ĐỔI</a:t>
            </a:r>
            <a:endParaRPr sz="1400" b="0" i="0" u="none" strike="noStrike" cap="none">
              <a:solidFill>
                <a:srgbClr val="000000"/>
              </a:solidFill>
              <a:latin typeface="Arial"/>
              <a:ea typeface="Arial"/>
              <a:cs typeface="Arial"/>
              <a:sym typeface="Arial"/>
            </a:endParaRPr>
          </a:p>
        </p:txBody>
      </p:sp>
      <p:pic>
        <p:nvPicPr>
          <p:cNvPr id="475" name="Google Shape;475;p31"/>
          <p:cNvPicPr preferRelativeResize="0"/>
          <p:nvPr/>
        </p:nvPicPr>
        <p:blipFill rotWithShape="1">
          <a:blip r:embed="rId3">
            <a:alphaModFix/>
          </a:blip>
          <a:srcRect/>
          <a:stretch/>
        </p:blipFill>
        <p:spPr>
          <a:xfrm>
            <a:off x="45450" y="2489200"/>
            <a:ext cx="6333224" cy="2869150"/>
          </a:xfrm>
          <a:prstGeom prst="rect">
            <a:avLst/>
          </a:prstGeom>
          <a:noFill/>
          <a:ln>
            <a:noFill/>
          </a:ln>
        </p:spPr>
      </p:pic>
      <p:pic>
        <p:nvPicPr>
          <p:cNvPr id="476" name="Google Shape;476;p31"/>
          <p:cNvPicPr preferRelativeResize="0"/>
          <p:nvPr/>
        </p:nvPicPr>
        <p:blipFill rotWithShape="1">
          <a:blip r:embed="rId4">
            <a:alphaModFix/>
          </a:blip>
          <a:srcRect/>
          <a:stretch/>
        </p:blipFill>
        <p:spPr>
          <a:xfrm>
            <a:off x="6060725" y="2537050"/>
            <a:ext cx="5803425" cy="2653575"/>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sp>
        <p:nvSpPr>
          <p:cNvPr id="481" name="Google Shape;481;p32"/>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500"/>
              <a:buFont typeface="Arial"/>
              <a:buNone/>
            </a:pPr>
            <a:endParaRPr sz="1500" b="0" i="0" u="none" strike="noStrike" cap="none">
              <a:solidFill>
                <a:srgbClr val="000000"/>
              </a:solidFill>
              <a:latin typeface="Calibri"/>
              <a:ea typeface="Calibri"/>
              <a:cs typeface="Calibri"/>
              <a:sym typeface="Calibri"/>
            </a:endParaRPr>
          </a:p>
        </p:txBody>
      </p:sp>
      <p:sp>
        <p:nvSpPr>
          <p:cNvPr id="482" name="Google Shape;482;p32"/>
          <p:cNvSpPr/>
          <p:nvPr/>
        </p:nvSpPr>
        <p:spPr>
          <a:xfrm>
            <a:off x="838199" y="1292391"/>
            <a:ext cx="10490201" cy="969195"/>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83" name="Google Shape;483;p32"/>
          <p:cNvSpPr txBox="1"/>
          <p:nvPr/>
        </p:nvSpPr>
        <p:spPr>
          <a:xfrm>
            <a:off x="1048873" y="1292392"/>
            <a:ext cx="10076327"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119/2025/NĐ-CP – ĐỐI TƯỢNG THỰC HIỆN TRAO ĐỔI</a:t>
            </a:r>
            <a:endParaRPr sz="1400" b="0" i="0" u="none" strike="noStrike" cap="none">
              <a:solidFill>
                <a:srgbClr val="000000"/>
              </a:solidFill>
              <a:latin typeface="Arial"/>
              <a:ea typeface="Arial"/>
              <a:cs typeface="Arial"/>
              <a:sym typeface="Arial"/>
            </a:endParaRPr>
          </a:p>
        </p:txBody>
      </p:sp>
      <p:pic>
        <p:nvPicPr>
          <p:cNvPr id="484" name="Google Shape;484;p32"/>
          <p:cNvPicPr preferRelativeResize="0"/>
          <p:nvPr/>
        </p:nvPicPr>
        <p:blipFill rotWithShape="1">
          <a:blip r:embed="rId3">
            <a:alphaModFix/>
          </a:blip>
          <a:srcRect/>
          <a:stretch/>
        </p:blipFill>
        <p:spPr>
          <a:xfrm>
            <a:off x="694300" y="2261575"/>
            <a:ext cx="4775134" cy="4596424"/>
          </a:xfrm>
          <a:prstGeom prst="rect">
            <a:avLst/>
          </a:prstGeom>
          <a:noFill/>
          <a:ln>
            <a:noFill/>
          </a:ln>
        </p:spPr>
      </p:pic>
      <p:pic>
        <p:nvPicPr>
          <p:cNvPr id="485" name="Google Shape;485;p32"/>
          <p:cNvPicPr preferRelativeResize="0"/>
          <p:nvPr/>
        </p:nvPicPr>
        <p:blipFill rotWithShape="1">
          <a:blip r:embed="rId4">
            <a:alphaModFix/>
          </a:blip>
          <a:srcRect r="3216"/>
          <a:stretch/>
        </p:blipFill>
        <p:spPr>
          <a:xfrm>
            <a:off x="5775975" y="2343775"/>
            <a:ext cx="5552424" cy="3461825"/>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33"/>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491" name="Google Shape;491;p33"/>
          <p:cNvSpPr/>
          <p:nvPr/>
        </p:nvSpPr>
        <p:spPr>
          <a:xfrm>
            <a:off x="838199" y="1292391"/>
            <a:ext cx="10490201" cy="969195"/>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92" name="Google Shape;492;p33"/>
          <p:cNvSpPr txBox="1"/>
          <p:nvPr/>
        </p:nvSpPr>
        <p:spPr>
          <a:xfrm>
            <a:off x="1048873" y="1292392"/>
            <a:ext cx="10076327"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QUYẾT ĐỊNH SỐ 13/2024/QĐ-TTG, 13/8/2024, HIỆU LỰC 01/10/2024</a:t>
            </a:r>
            <a:endParaRPr sz="1400" b="0" i="0" u="none" strike="noStrike" cap="none">
              <a:solidFill>
                <a:srgbClr val="000000"/>
              </a:solidFill>
              <a:latin typeface="Arial"/>
              <a:ea typeface="Arial"/>
              <a:cs typeface="Arial"/>
              <a:sym typeface="Arial"/>
            </a:endParaRPr>
          </a:p>
        </p:txBody>
      </p:sp>
      <p:sp>
        <p:nvSpPr>
          <p:cNvPr id="493" name="Google Shape;493;p33"/>
          <p:cNvSpPr/>
          <p:nvPr/>
        </p:nvSpPr>
        <p:spPr>
          <a:xfrm>
            <a:off x="4043312" y="4678748"/>
            <a:ext cx="531296" cy="254767"/>
          </a:xfrm>
          <a:prstGeom prst="down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67"/>
              <a:buFont typeface="Arial"/>
              <a:buNone/>
            </a:pPr>
            <a:endParaRPr sz="1467" b="0" i="0" u="none" strike="noStrike" cap="none">
              <a:solidFill>
                <a:schemeClr val="lt1"/>
              </a:solidFill>
              <a:latin typeface="Montserrat"/>
              <a:ea typeface="Montserrat"/>
              <a:cs typeface="Montserrat"/>
              <a:sym typeface="Montserrat"/>
            </a:endParaRPr>
          </a:p>
        </p:txBody>
      </p:sp>
      <p:sp>
        <p:nvSpPr>
          <p:cNvPr id="494" name="Google Shape;494;p33"/>
          <p:cNvSpPr/>
          <p:nvPr/>
        </p:nvSpPr>
        <p:spPr>
          <a:xfrm>
            <a:off x="5664114" y="4659356"/>
            <a:ext cx="531296" cy="254767"/>
          </a:xfrm>
          <a:prstGeom prst="down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67"/>
              <a:buFont typeface="Arial"/>
              <a:buNone/>
            </a:pPr>
            <a:endParaRPr sz="1467" b="0" i="0" u="none" strike="noStrike" cap="none">
              <a:solidFill>
                <a:schemeClr val="lt1"/>
              </a:solidFill>
              <a:latin typeface="Montserrat"/>
              <a:ea typeface="Montserrat"/>
              <a:cs typeface="Montserrat"/>
              <a:sym typeface="Montserrat"/>
            </a:endParaRPr>
          </a:p>
        </p:txBody>
      </p:sp>
      <p:sp>
        <p:nvSpPr>
          <p:cNvPr id="495" name="Google Shape;495;p33"/>
          <p:cNvSpPr/>
          <p:nvPr/>
        </p:nvSpPr>
        <p:spPr>
          <a:xfrm>
            <a:off x="7337672" y="4678749"/>
            <a:ext cx="531296" cy="254767"/>
          </a:xfrm>
          <a:prstGeom prst="down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67"/>
              <a:buFont typeface="Arial"/>
              <a:buNone/>
            </a:pPr>
            <a:endParaRPr sz="1467" b="0" i="0" u="none" strike="noStrike" cap="none">
              <a:solidFill>
                <a:schemeClr val="lt1"/>
              </a:solidFill>
              <a:latin typeface="Montserrat"/>
              <a:ea typeface="Montserrat"/>
              <a:cs typeface="Montserrat"/>
              <a:sym typeface="Montserrat"/>
            </a:endParaRPr>
          </a:p>
        </p:txBody>
      </p:sp>
      <p:sp>
        <p:nvSpPr>
          <p:cNvPr id="496" name="Google Shape;496;p33"/>
          <p:cNvSpPr/>
          <p:nvPr/>
        </p:nvSpPr>
        <p:spPr>
          <a:xfrm>
            <a:off x="9035291" y="4659356"/>
            <a:ext cx="531296" cy="254767"/>
          </a:xfrm>
          <a:prstGeom prst="down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67"/>
              <a:buFont typeface="Arial"/>
              <a:buNone/>
            </a:pPr>
            <a:endParaRPr sz="1467" b="0" i="0" u="none" strike="noStrike" cap="none">
              <a:solidFill>
                <a:schemeClr val="lt1"/>
              </a:solidFill>
              <a:latin typeface="Montserrat"/>
              <a:ea typeface="Montserrat"/>
              <a:cs typeface="Montserrat"/>
              <a:sym typeface="Montserrat"/>
            </a:endParaRPr>
          </a:p>
        </p:txBody>
      </p:sp>
      <p:sp>
        <p:nvSpPr>
          <p:cNvPr id="497" name="Google Shape;497;p33"/>
          <p:cNvSpPr/>
          <p:nvPr/>
        </p:nvSpPr>
        <p:spPr>
          <a:xfrm>
            <a:off x="10665018" y="4672483"/>
            <a:ext cx="531296" cy="254767"/>
          </a:xfrm>
          <a:prstGeom prst="downArrow">
            <a:avLst>
              <a:gd name="adj1" fmla="val 50000"/>
              <a:gd name="adj2" fmla="val 50000"/>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67"/>
              <a:buFont typeface="Arial"/>
              <a:buNone/>
            </a:pPr>
            <a:endParaRPr sz="1467" b="0" i="0" u="none" strike="noStrike" cap="none">
              <a:solidFill>
                <a:schemeClr val="lt1"/>
              </a:solidFill>
              <a:latin typeface="Montserrat"/>
              <a:ea typeface="Montserrat"/>
              <a:cs typeface="Montserrat"/>
              <a:sym typeface="Montserrat"/>
            </a:endParaRPr>
          </a:p>
        </p:txBody>
      </p:sp>
      <p:pic>
        <p:nvPicPr>
          <p:cNvPr id="498" name="Google Shape;498;p33"/>
          <p:cNvPicPr preferRelativeResize="0"/>
          <p:nvPr/>
        </p:nvPicPr>
        <p:blipFill rotWithShape="1">
          <a:blip r:embed="rId3">
            <a:alphaModFix/>
          </a:blip>
          <a:srcRect/>
          <a:stretch/>
        </p:blipFill>
        <p:spPr>
          <a:xfrm>
            <a:off x="4662825" y="2393386"/>
            <a:ext cx="5523275" cy="2071228"/>
          </a:xfrm>
          <a:prstGeom prst="rect">
            <a:avLst/>
          </a:prstGeom>
          <a:noFill/>
          <a:ln>
            <a:noFill/>
          </a:ln>
        </p:spPr>
      </p:pic>
      <p:sp>
        <p:nvSpPr>
          <p:cNvPr id="499" name="Google Shape;499;p33"/>
          <p:cNvSpPr/>
          <p:nvPr/>
        </p:nvSpPr>
        <p:spPr>
          <a:xfrm>
            <a:off x="3530128" y="5154429"/>
            <a:ext cx="1557665" cy="1696792"/>
          </a:xfrm>
          <a:prstGeom prst="roundRect">
            <a:avLst>
              <a:gd name="adj" fmla="val 16667"/>
            </a:avLst>
          </a:prstGeom>
          <a:solidFill>
            <a:schemeClr val="accent2"/>
          </a:solidFill>
          <a:ln w="12700" cap="flat" cmpd="sng">
            <a:solidFill>
              <a:srgbClr val="264159"/>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PHỤ LỤC I</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1300"/>
              <a:buFont typeface="Arial"/>
              <a:buNone/>
            </a:pPr>
            <a:r>
              <a:rPr lang="en-US" sz="1300" b="1" i="0" u="none" strike="noStrike" cap="none">
                <a:solidFill>
                  <a:schemeClr val="lt1"/>
                </a:solidFill>
                <a:latin typeface="Arial"/>
                <a:ea typeface="Arial"/>
                <a:cs typeface="Arial"/>
                <a:sym typeface="Arial"/>
              </a:rPr>
              <a:t>DANH MỤC LĨNH VỰC PHẢI THỰC HIỆN KIỂM KÊ KNK</a:t>
            </a:r>
            <a:endParaRPr sz="13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0" name="Google Shape;500;p33"/>
          <p:cNvSpPr/>
          <p:nvPr/>
        </p:nvSpPr>
        <p:spPr>
          <a:xfrm>
            <a:off x="5194121" y="5147651"/>
            <a:ext cx="1557665" cy="1703570"/>
          </a:xfrm>
          <a:prstGeom prst="roundRect">
            <a:avLst>
              <a:gd name="adj" fmla="val 16667"/>
            </a:avLst>
          </a:prstGeom>
          <a:solidFill>
            <a:srgbClr val="757070"/>
          </a:solidFill>
          <a:ln w="12700" cap="flat" cmpd="sng">
            <a:solidFill>
              <a:srgbClr val="264159"/>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PHỤ LỤC II</a:t>
            </a:r>
            <a:endParaRPr sz="1300" b="0" i="0" u="none" strike="noStrike" cap="none">
              <a:solidFill>
                <a:schemeClr val="lt1"/>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1300"/>
              <a:buFont typeface="Arial"/>
              <a:buNone/>
            </a:pPr>
            <a:r>
              <a:rPr lang="en-US" sz="1300" b="1" i="0" u="none" strike="noStrike" cap="none">
                <a:solidFill>
                  <a:schemeClr val="lt1"/>
                </a:solidFill>
                <a:latin typeface="Arial"/>
                <a:ea typeface="Arial"/>
                <a:cs typeface="Arial"/>
                <a:sym typeface="Arial"/>
              </a:rPr>
              <a:t>DANH MỤC LĨNH VỰC THUỘC NGÀNH CÔNG THƯƠNG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1" name="Google Shape;501;p33"/>
          <p:cNvSpPr/>
          <p:nvPr/>
        </p:nvSpPr>
        <p:spPr>
          <a:xfrm>
            <a:off x="6858114" y="5147650"/>
            <a:ext cx="1557665" cy="1703571"/>
          </a:xfrm>
          <a:prstGeom prst="roundRect">
            <a:avLst>
              <a:gd name="adj" fmla="val 16667"/>
            </a:avLst>
          </a:prstGeom>
          <a:solidFill>
            <a:srgbClr val="BF9000"/>
          </a:solidFill>
          <a:ln w="12700" cap="flat" cmpd="sng">
            <a:solidFill>
              <a:srgbClr val="264159"/>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PHỤ LỤC III</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1300"/>
              <a:buFont typeface="Arial"/>
              <a:buNone/>
            </a:pPr>
            <a:r>
              <a:rPr lang="en-US" sz="1300" b="1" i="0" u="none" strike="noStrike" cap="none">
                <a:solidFill>
                  <a:schemeClr val="lt1"/>
                </a:solidFill>
                <a:latin typeface="Arial"/>
                <a:ea typeface="Arial"/>
                <a:cs typeface="Arial"/>
                <a:sym typeface="Arial"/>
              </a:rPr>
              <a:t>DANH MỤC LĨNH VỰC THUỘC NGÀNH GT-VT</a:t>
            </a:r>
            <a:endParaRPr sz="13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2" name="Google Shape;502;p33"/>
          <p:cNvSpPr/>
          <p:nvPr/>
        </p:nvSpPr>
        <p:spPr>
          <a:xfrm>
            <a:off x="8522107" y="5154428"/>
            <a:ext cx="1557665" cy="1703571"/>
          </a:xfrm>
          <a:prstGeom prst="roundRect">
            <a:avLst>
              <a:gd name="adj" fmla="val 16667"/>
            </a:avLst>
          </a:prstGeom>
          <a:solidFill>
            <a:srgbClr val="2F5496"/>
          </a:solidFill>
          <a:ln w="12700" cap="flat" cmpd="sng">
            <a:solidFill>
              <a:srgbClr val="264159"/>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PHỤ LỤC IV</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1300"/>
              <a:buFont typeface="Arial"/>
              <a:buNone/>
            </a:pPr>
            <a:r>
              <a:rPr lang="en-US" sz="1300" b="1" i="0" u="none" strike="noStrike" cap="none">
                <a:solidFill>
                  <a:schemeClr val="lt1"/>
                </a:solidFill>
                <a:latin typeface="Arial"/>
                <a:ea typeface="Arial"/>
                <a:cs typeface="Arial"/>
                <a:sym typeface="Arial"/>
              </a:rPr>
              <a:t>DANH MỤC LĨNH VỰC THUỘC NGÀNH XÂY DỰNG</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3" name="Google Shape;503;p33"/>
          <p:cNvSpPr/>
          <p:nvPr/>
        </p:nvSpPr>
        <p:spPr>
          <a:xfrm>
            <a:off x="10186100" y="5154428"/>
            <a:ext cx="1557665" cy="1703571"/>
          </a:xfrm>
          <a:prstGeom prst="roundRect">
            <a:avLst>
              <a:gd name="adj" fmla="val 16667"/>
            </a:avLst>
          </a:prstGeom>
          <a:solidFill>
            <a:srgbClr val="548135"/>
          </a:solidFill>
          <a:ln w="12700" cap="flat" cmpd="sng">
            <a:solidFill>
              <a:srgbClr val="264159"/>
            </a:solidFill>
            <a:prstDash val="solid"/>
            <a:miter lim="800000"/>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300"/>
              <a:buFont typeface="Arial"/>
              <a:buNone/>
            </a:pPr>
            <a:r>
              <a:rPr lang="en-US" sz="1300" b="0" i="0" u="none" strike="noStrike" cap="none">
                <a:solidFill>
                  <a:schemeClr val="lt1"/>
                </a:solidFill>
                <a:latin typeface="Arial"/>
                <a:ea typeface="Arial"/>
                <a:cs typeface="Arial"/>
                <a:sym typeface="Arial"/>
              </a:rPr>
              <a:t>PHỤ LỤC V</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1200"/>
              </a:spcBef>
              <a:spcAft>
                <a:spcPts val="0"/>
              </a:spcAft>
              <a:buClr>
                <a:srgbClr val="000000"/>
              </a:buClr>
              <a:buSzPts val="1300"/>
              <a:buFont typeface="Arial"/>
              <a:buNone/>
            </a:pPr>
            <a:r>
              <a:rPr lang="en-US" sz="1300" b="1" i="0" u="none" strike="noStrike" cap="none">
                <a:solidFill>
                  <a:schemeClr val="lt1"/>
                </a:solidFill>
                <a:latin typeface="Arial"/>
                <a:ea typeface="Arial"/>
                <a:cs typeface="Arial"/>
                <a:sym typeface="Arial"/>
              </a:rPr>
              <a:t>DANH MỤC LĨNH VỰC THUỘC NGÀNH TN-MT</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lt1"/>
              </a:solidFill>
              <a:latin typeface="Arial"/>
              <a:ea typeface="Arial"/>
              <a:cs typeface="Arial"/>
              <a:sym typeface="Arial"/>
            </a:endParaRPr>
          </a:p>
        </p:txBody>
      </p:sp>
      <p:sp>
        <p:nvSpPr>
          <p:cNvPr id="504" name="Google Shape;504;p33"/>
          <p:cNvSpPr/>
          <p:nvPr/>
        </p:nvSpPr>
        <p:spPr>
          <a:xfrm>
            <a:off x="838199" y="2393386"/>
            <a:ext cx="1818035" cy="1767212"/>
          </a:xfrm>
          <a:custGeom>
            <a:avLst/>
            <a:gdLst/>
            <a:ahLst/>
            <a:cxnLst/>
            <a:rect l="l" t="t" r="r" b="b"/>
            <a:pathLst>
              <a:path w="2289536" h="2289332" extrusionOk="0">
                <a:moveTo>
                  <a:pt x="0" y="1144666"/>
                </a:moveTo>
                <a:cubicBezTo>
                  <a:pt x="0" y="512484"/>
                  <a:pt x="512530" y="0"/>
                  <a:pt x="1144768" y="0"/>
                </a:cubicBezTo>
                <a:cubicBezTo>
                  <a:pt x="1777006" y="0"/>
                  <a:pt x="2289536" y="512484"/>
                  <a:pt x="2289536" y="1144666"/>
                </a:cubicBezTo>
                <a:cubicBezTo>
                  <a:pt x="2289536" y="1776848"/>
                  <a:pt x="1777006" y="2289332"/>
                  <a:pt x="1144768" y="2289332"/>
                </a:cubicBezTo>
                <a:cubicBezTo>
                  <a:pt x="512530" y="2289332"/>
                  <a:pt x="0" y="1776848"/>
                  <a:pt x="0" y="1144666"/>
                </a:cubicBezTo>
                <a:close/>
              </a:path>
            </a:pathLst>
          </a:custGeom>
          <a:blipFill rotWithShape="1">
            <a:blip r:embed="rId4">
              <a:alphaModFix/>
            </a:blip>
            <a:stretch>
              <a:fillRect l="-58984" r="-58984"/>
            </a:stretch>
          </a:blipFill>
          <a:ln w="12700" cap="flat" cmpd="sng">
            <a:solidFill>
              <a:schemeClr val="lt1"/>
            </a:solidFill>
            <a:prstDash val="solid"/>
            <a:miter lim="800000"/>
            <a:headEnd type="none" w="sm" len="sm"/>
            <a:tailEnd type="none" w="sm" len="sm"/>
          </a:ln>
        </p:spPr>
        <p:txBody>
          <a:bodyPr spcFirstLastPara="1" wrap="square" lIns="530025" tIns="529975" rIns="530025" bIns="529975" anchor="ctr" anchorCtr="0">
            <a:noAutofit/>
          </a:bodyPr>
          <a:lstStyle/>
          <a:p>
            <a:pPr marL="0" marR="0" lvl="0" indent="0" algn="ctr" rtl="0">
              <a:lnSpc>
                <a:spcPct val="90000"/>
              </a:lnSpc>
              <a:spcBef>
                <a:spcPts val="0"/>
              </a:spcBef>
              <a:spcAft>
                <a:spcPts val="0"/>
              </a:spcAft>
              <a:buClr>
                <a:srgbClr val="000000"/>
              </a:buClr>
              <a:buSzPts val="6533"/>
              <a:buFont typeface="Arial"/>
              <a:buNone/>
            </a:pPr>
            <a:endParaRPr sz="6533" b="0" i="0" u="none" strike="noStrike" cap="none">
              <a:solidFill>
                <a:schemeClr val="lt1"/>
              </a:solidFill>
              <a:latin typeface="Calibri"/>
              <a:ea typeface="Calibri"/>
              <a:cs typeface="Calibri"/>
              <a:sym typeface="Calibri"/>
            </a:endParaRPr>
          </a:p>
        </p:txBody>
      </p:sp>
      <p:sp>
        <p:nvSpPr>
          <p:cNvPr id="505" name="Google Shape;505;p33"/>
          <p:cNvSpPr txBox="1"/>
          <p:nvPr/>
        </p:nvSpPr>
        <p:spPr>
          <a:xfrm>
            <a:off x="129591" y="4292398"/>
            <a:ext cx="3323377" cy="120032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Danh mục lĩnh vực, cơ sở phải kiểm kê khí nhà kính xem tại </a:t>
            </a:r>
            <a:r>
              <a:rPr lang="en-US" sz="1800" b="1" i="0" u="none" strike="noStrike" cap="none">
                <a:solidFill>
                  <a:srgbClr val="C00000"/>
                </a:solidFill>
                <a:latin typeface="Arial"/>
                <a:ea typeface="Arial"/>
                <a:cs typeface="Arial"/>
                <a:sym typeface="Arial"/>
              </a:rPr>
              <a:t>Quyết định 13/2024/QĐ-TTG</a:t>
            </a:r>
            <a:r>
              <a:rPr lang="en-US" sz="1800" b="0" i="0" u="none" strike="noStrike" cap="none">
                <a:solidFill>
                  <a:srgbClr val="C00000"/>
                </a:solidFill>
                <a:latin typeface="Arial"/>
                <a:ea typeface="Arial"/>
                <a:cs typeface="Arial"/>
                <a:sym typeface="Arial"/>
              </a:rPr>
              <a:t> </a:t>
            </a:r>
            <a:r>
              <a:rPr lang="en-US" sz="1800" b="1" i="0" u="none" strike="noStrike" cap="none">
                <a:solidFill>
                  <a:srgbClr val="C00000"/>
                </a:solidFill>
                <a:latin typeface="Arial"/>
                <a:ea typeface="Arial"/>
                <a:cs typeface="Arial"/>
                <a:sym typeface="Arial"/>
              </a:rPr>
              <a:t>phụ lục I, II, III, IV và V</a:t>
            </a:r>
            <a:r>
              <a:rPr lang="en-US" sz="1800" b="0" i="0" u="none" strike="noStrike" cap="none">
                <a:solidFill>
                  <a:schemeClr val="dk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09"/>
        <p:cNvGrpSpPr/>
        <p:nvPr/>
      </p:nvGrpSpPr>
      <p:grpSpPr>
        <a:xfrm>
          <a:off x="0" y="0"/>
          <a:ext cx="0" cy="0"/>
          <a:chOff x="0" y="0"/>
          <a:chExt cx="0" cy="0"/>
        </a:xfrm>
      </p:grpSpPr>
      <p:sp>
        <p:nvSpPr>
          <p:cNvPr id="510" name="Google Shape;510;p34"/>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11" name="Google Shape;511;p34"/>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12" name="Google Shape;512;p34"/>
          <p:cNvSpPr txBox="1"/>
          <p:nvPr/>
        </p:nvSpPr>
        <p:spPr>
          <a:xfrm>
            <a:off x="1048874" y="1292392"/>
            <a:ext cx="1030492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THÔNG TƯ 38/2023/TT-BCT</a:t>
            </a:r>
            <a:endParaRPr sz="1400" b="0" i="0" u="none" strike="noStrike" cap="none">
              <a:solidFill>
                <a:srgbClr val="000000"/>
              </a:solidFill>
              <a:latin typeface="Arial"/>
              <a:ea typeface="Arial"/>
              <a:cs typeface="Arial"/>
              <a:sym typeface="Arial"/>
            </a:endParaRPr>
          </a:p>
        </p:txBody>
      </p:sp>
      <p:sp>
        <p:nvSpPr>
          <p:cNvPr id="513" name="Google Shape;513;p34"/>
          <p:cNvSpPr txBox="1"/>
          <p:nvPr/>
        </p:nvSpPr>
        <p:spPr>
          <a:xfrm>
            <a:off x="521475" y="1911875"/>
            <a:ext cx="5273100" cy="4331400"/>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rgbClr val="000000"/>
              </a:buClr>
              <a:buSzPts val="1800"/>
              <a:buFont typeface="Arial"/>
              <a:buNone/>
            </a:pPr>
            <a:r>
              <a:rPr lang="en-US" sz="1800" b="1" i="0" u="none" strike="noStrike" cap="none">
                <a:solidFill>
                  <a:srgbClr val="C00000"/>
                </a:solidFill>
                <a:latin typeface="Arial"/>
                <a:ea typeface="Arial"/>
                <a:cs typeface="Arial"/>
                <a:sym typeface="Arial"/>
              </a:rPr>
              <a:t>Tại Điều 2. Đối tượng áp dụng</a:t>
            </a:r>
            <a:endParaRPr sz="1600" b="0" i="0" u="none" strike="noStrike" cap="none">
              <a:solidFill>
                <a:srgbClr val="000000"/>
              </a:solidFill>
              <a:latin typeface="Arial"/>
              <a:ea typeface="Arial"/>
              <a:cs typeface="Arial"/>
              <a:sym typeface="Arial"/>
            </a:endParaRPr>
          </a:p>
          <a:p>
            <a:pPr marL="346075" marR="0" lvl="0" indent="-346075" algn="just" rtl="0">
              <a:lnSpc>
                <a:spcPct val="130000"/>
              </a:lnSpc>
              <a:spcBef>
                <a:spcPts val="0"/>
              </a:spcBef>
              <a:spcAft>
                <a:spcPts val="0"/>
              </a:spcAft>
              <a:buClr>
                <a:schemeClr val="dk1"/>
              </a:buClr>
              <a:buSzPts val="1800"/>
              <a:buFont typeface="Calibri"/>
              <a:buAutoNum type="arabicPeriod"/>
            </a:pPr>
            <a:r>
              <a:rPr lang="en-US" sz="1800" b="0" i="0" u="none" strike="noStrike" cap="none">
                <a:solidFill>
                  <a:schemeClr val="dk1"/>
                </a:solidFill>
                <a:latin typeface="Arial"/>
                <a:ea typeface="Arial"/>
                <a:cs typeface="Arial"/>
                <a:sym typeface="Arial"/>
              </a:rPr>
              <a:t>Thông tư này áp dụng đối với các cơ sở phát thải khí nhà kính phải kiểm kê khí nhà kính theo Quyết định của Thủ tướng Chính phủ, các cơ quan, tổ chức, cá nhân liên quan đến hoạt động kiểm kê KNK, đo đạc, báo cáo và thẩm định giảm nhẹ phát thải KNK </a:t>
            </a:r>
            <a:r>
              <a:rPr lang="en-US" sz="1800" b="1" i="0" u="none" strike="noStrike" cap="none">
                <a:solidFill>
                  <a:schemeClr val="dk1"/>
                </a:solidFill>
                <a:latin typeface="Arial"/>
                <a:ea typeface="Arial"/>
                <a:cs typeface="Arial"/>
                <a:sym typeface="Arial"/>
              </a:rPr>
              <a:t>ngành Công Thương</a:t>
            </a:r>
            <a:r>
              <a:rPr lang="en-US" sz="1800" b="0" i="0" u="none" strike="noStrike" cap="none">
                <a:solidFill>
                  <a:schemeClr val="dk1"/>
                </a:solidFill>
                <a:latin typeface="Arial"/>
                <a:ea typeface="Arial"/>
                <a:cs typeface="Arial"/>
                <a:sym typeface="Arial"/>
              </a:rPr>
              <a:t> theo quy định của pháp luật.</a:t>
            </a:r>
            <a:endParaRPr sz="1800" b="0" i="0" u="none" strike="noStrike" cap="none">
              <a:solidFill>
                <a:schemeClr val="dk1"/>
              </a:solidFill>
              <a:latin typeface="Arial"/>
              <a:ea typeface="Arial"/>
              <a:cs typeface="Arial"/>
              <a:sym typeface="Arial"/>
            </a:endParaRPr>
          </a:p>
          <a:p>
            <a:pPr marL="346075" marR="0" lvl="0" indent="-346075" algn="just" rtl="0">
              <a:lnSpc>
                <a:spcPct val="130000"/>
              </a:lnSpc>
              <a:spcBef>
                <a:spcPts val="0"/>
              </a:spcBef>
              <a:spcAft>
                <a:spcPts val="0"/>
              </a:spcAft>
              <a:buClr>
                <a:schemeClr val="dk1"/>
              </a:buClr>
              <a:buSzPts val="1800"/>
              <a:buFont typeface="Calibri"/>
              <a:buAutoNum type="arabicPeriod"/>
            </a:pPr>
            <a:r>
              <a:rPr lang="en-US" sz="1800" b="0" i="0" u="none" strike="noStrike" cap="none">
                <a:solidFill>
                  <a:schemeClr val="dk1"/>
                </a:solidFill>
                <a:latin typeface="Arial"/>
                <a:ea typeface="Arial"/>
                <a:cs typeface="Arial"/>
                <a:sym typeface="Arial"/>
              </a:rPr>
              <a:t>Các cơ sở không thuộc danh mục cơ sở phát thải KNK phải kiểm kê KNK theo Quyết định của Thủ tướng Chính phủ được </a:t>
            </a:r>
            <a:r>
              <a:rPr lang="en-US" sz="1800" b="1" i="0" u="none" strike="noStrike" cap="none">
                <a:solidFill>
                  <a:schemeClr val="dk1"/>
                </a:solidFill>
                <a:latin typeface="Arial"/>
                <a:ea typeface="Arial"/>
                <a:cs typeface="Arial"/>
                <a:sym typeface="Arial"/>
              </a:rPr>
              <a:t>khuyến khích áp dụng </a:t>
            </a:r>
            <a:r>
              <a:rPr lang="en-US" sz="1800" b="0" i="0" u="none" strike="noStrike" cap="none">
                <a:solidFill>
                  <a:schemeClr val="dk1"/>
                </a:solidFill>
                <a:latin typeface="Arial"/>
                <a:ea typeface="Arial"/>
                <a:cs typeface="Arial"/>
                <a:sym typeface="Arial"/>
              </a:rPr>
              <a:t>quy định tại Thông tư này.</a:t>
            </a:r>
            <a:endParaRPr sz="1600" b="0" i="0" u="none" strike="noStrike" cap="none">
              <a:solidFill>
                <a:srgbClr val="000000"/>
              </a:solidFill>
              <a:latin typeface="Arial"/>
              <a:ea typeface="Arial"/>
              <a:cs typeface="Arial"/>
              <a:sym typeface="Arial"/>
            </a:endParaRPr>
          </a:p>
        </p:txBody>
      </p:sp>
      <p:pic>
        <p:nvPicPr>
          <p:cNvPr id="514" name="Google Shape;514;p34" descr="A document with text on it&#10;&#10;Description automatically generated"/>
          <p:cNvPicPr preferRelativeResize="0"/>
          <p:nvPr/>
        </p:nvPicPr>
        <p:blipFill rotWithShape="1">
          <a:blip r:embed="rId3">
            <a:alphaModFix/>
          </a:blip>
          <a:srcRect l="7568" t="9408"/>
          <a:stretch/>
        </p:blipFill>
        <p:spPr>
          <a:xfrm>
            <a:off x="5925175" y="1911875"/>
            <a:ext cx="5690212" cy="4476315"/>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18"/>
        <p:cNvGrpSpPr/>
        <p:nvPr/>
      </p:nvGrpSpPr>
      <p:grpSpPr>
        <a:xfrm>
          <a:off x="0" y="0"/>
          <a:ext cx="0" cy="0"/>
          <a:chOff x="0" y="0"/>
          <a:chExt cx="0" cy="0"/>
        </a:xfrm>
      </p:grpSpPr>
      <p:sp>
        <p:nvSpPr>
          <p:cNvPr id="519" name="Google Shape;519;p35"/>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20" name="Google Shape;520;p35"/>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21" name="Google Shape;521;p35"/>
          <p:cNvSpPr txBox="1"/>
          <p:nvPr/>
        </p:nvSpPr>
        <p:spPr>
          <a:xfrm>
            <a:off x="1048874" y="1292392"/>
            <a:ext cx="585395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NGHỊ ĐỊNH 45/2022/NĐ-CP</a:t>
            </a:r>
            <a:endParaRPr sz="1400" b="0" i="0" u="none" strike="noStrike" cap="none">
              <a:solidFill>
                <a:srgbClr val="000000"/>
              </a:solidFill>
              <a:latin typeface="Arial"/>
              <a:ea typeface="Arial"/>
              <a:cs typeface="Arial"/>
              <a:sym typeface="Arial"/>
            </a:endParaRPr>
          </a:p>
        </p:txBody>
      </p:sp>
      <p:sp>
        <p:nvSpPr>
          <p:cNvPr id="522" name="Google Shape;522;p35"/>
          <p:cNvSpPr txBox="1"/>
          <p:nvPr/>
        </p:nvSpPr>
        <p:spPr>
          <a:xfrm>
            <a:off x="838199" y="1785221"/>
            <a:ext cx="10515601" cy="850939"/>
          </a:xfrm>
          <a:prstGeom prst="rect">
            <a:avLst/>
          </a:prstGeom>
          <a:noFill/>
          <a:ln>
            <a:noFill/>
          </a:ln>
        </p:spPr>
        <p:txBody>
          <a:bodyPr spcFirstLastPara="1" wrap="square" lIns="91425" tIns="45700" rIns="91425" bIns="45700" anchor="t" anchorCtr="0">
            <a:spAutoFit/>
          </a:bodyPr>
          <a:lstStyle/>
          <a:p>
            <a:pPr marL="0" marR="0" lvl="2" indent="0" algn="just" rtl="0">
              <a:lnSpc>
                <a:spcPct val="13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Nghị định 45/2022/NĐ-CP: Quy định về xử phạt vi phạm hành chính trong lĩnh vực bảo vệ môi trường</a:t>
            </a:r>
            <a:endParaRPr sz="1400" b="0" i="0" u="none" strike="noStrike" cap="none">
              <a:solidFill>
                <a:srgbClr val="000000"/>
              </a:solidFill>
              <a:latin typeface="Arial"/>
              <a:ea typeface="Arial"/>
              <a:cs typeface="Arial"/>
              <a:sym typeface="Arial"/>
            </a:endParaRPr>
          </a:p>
        </p:txBody>
      </p:sp>
      <p:pic>
        <p:nvPicPr>
          <p:cNvPr id="523" name="Google Shape;523;p35"/>
          <p:cNvPicPr preferRelativeResize="0"/>
          <p:nvPr/>
        </p:nvPicPr>
        <p:blipFill rotWithShape="1">
          <a:blip r:embed="rId3">
            <a:alphaModFix/>
          </a:blip>
          <a:srcRect/>
          <a:stretch/>
        </p:blipFill>
        <p:spPr>
          <a:xfrm>
            <a:off x="371105" y="2636160"/>
            <a:ext cx="5724894" cy="3313226"/>
          </a:xfrm>
          <a:prstGeom prst="rect">
            <a:avLst/>
          </a:prstGeom>
          <a:noFill/>
          <a:ln>
            <a:noFill/>
          </a:ln>
        </p:spPr>
      </p:pic>
      <p:pic>
        <p:nvPicPr>
          <p:cNvPr id="524" name="Google Shape;524;p35"/>
          <p:cNvPicPr preferRelativeResize="0"/>
          <p:nvPr/>
        </p:nvPicPr>
        <p:blipFill rotWithShape="1">
          <a:blip r:embed="rId4">
            <a:alphaModFix/>
          </a:blip>
          <a:srcRect/>
          <a:stretch/>
        </p:blipFill>
        <p:spPr>
          <a:xfrm>
            <a:off x="6242988" y="2291373"/>
            <a:ext cx="5724894" cy="453926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9"/>
        <p:cNvGrpSpPr/>
        <p:nvPr/>
      </p:nvGrpSpPr>
      <p:grpSpPr>
        <a:xfrm>
          <a:off x="0" y="0"/>
          <a:ext cx="0" cy="0"/>
          <a:chOff x="0" y="0"/>
          <a:chExt cx="0" cy="0"/>
        </a:xfrm>
      </p:grpSpPr>
      <p:sp>
        <p:nvSpPr>
          <p:cNvPr id="530" name="Google Shape;530;p36"/>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531" name="Google Shape;531;p36"/>
          <p:cNvSpPr txBox="1"/>
          <p:nvPr/>
        </p:nvSpPr>
        <p:spPr>
          <a:xfrm>
            <a:off x="1048874" y="1292392"/>
            <a:ext cx="585395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KẾT LUẬN</a:t>
            </a:r>
            <a:endParaRPr sz="1400" b="0" i="0" u="none" strike="noStrike" cap="none">
              <a:solidFill>
                <a:srgbClr val="000000"/>
              </a:solidFill>
              <a:latin typeface="Arial"/>
              <a:ea typeface="Arial"/>
              <a:cs typeface="Arial"/>
              <a:sym typeface="Arial"/>
            </a:endParaRPr>
          </a:p>
        </p:txBody>
      </p:sp>
      <p:sp>
        <p:nvSpPr>
          <p:cNvPr id="532" name="Google Shape;532;p36"/>
          <p:cNvSpPr txBox="1"/>
          <p:nvPr/>
        </p:nvSpPr>
        <p:spPr>
          <a:xfrm>
            <a:off x="254100" y="1942659"/>
            <a:ext cx="11099700" cy="3678000"/>
          </a:xfrm>
          <a:prstGeom prst="rect">
            <a:avLst/>
          </a:prstGeom>
          <a:noFill/>
          <a:ln>
            <a:noFill/>
          </a:ln>
        </p:spPr>
        <p:txBody>
          <a:bodyPr spcFirstLastPara="1" wrap="square" lIns="91425" tIns="45700" rIns="91425" bIns="45700" anchor="t" anchorCtr="0">
            <a:spAutoFit/>
          </a:bodyPr>
          <a:lstStyle/>
          <a:p>
            <a:pPr marL="174625" marR="0" lvl="0" indent="0" algn="just" rtl="0">
              <a:lnSpc>
                <a:spcPct val="115000"/>
              </a:lnSpc>
              <a:spcBef>
                <a:spcPts val="0"/>
              </a:spcBef>
              <a:spcAft>
                <a:spcPts val="0"/>
              </a:spcAft>
              <a:buClr>
                <a:srgbClr val="000000"/>
              </a:buClr>
              <a:buSzPts val="1700"/>
              <a:buFont typeface="Arial"/>
              <a:buNone/>
            </a:pPr>
            <a:r>
              <a:rPr lang="en-US" sz="1700" b="1" i="0" u="none" strike="noStrike" cap="none">
                <a:solidFill>
                  <a:schemeClr val="dk1"/>
                </a:solidFill>
                <a:latin typeface="Arial"/>
                <a:ea typeface="Arial"/>
                <a:cs typeface="Arial"/>
                <a:sym typeface="Arial"/>
              </a:rPr>
              <a:t>NỘI DUNG CẦN LƯU Ý VỀ KHUNG PHÁP LÝ VỀ HQNL VÀ KK KNK TẠI VIỆT NAM</a:t>
            </a:r>
            <a:endParaRPr sz="1500" b="0" i="0" u="none" strike="noStrike" cap="none">
              <a:solidFill>
                <a:srgbClr val="000000"/>
              </a:solidFill>
              <a:latin typeface="Arial"/>
              <a:ea typeface="Arial"/>
              <a:cs typeface="Arial"/>
              <a:sym typeface="Arial"/>
            </a:endParaRPr>
          </a:p>
          <a:p>
            <a:pPr marL="800100" marR="0" lvl="0" indent="-463550" algn="just" rtl="0">
              <a:lnSpc>
                <a:spcPct val="115000"/>
              </a:lnSpc>
              <a:spcBef>
                <a:spcPts val="1200"/>
              </a:spcBef>
              <a:spcAft>
                <a:spcPts val="0"/>
              </a:spcAft>
              <a:buClr>
                <a:schemeClr val="dk1"/>
              </a:buClr>
              <a:buSzPts val="1700"/>
              <a:buFont typeface="Calibri"/>
              <a:buAutoNum type="arabicPeriod"/>
            </a:pPr>
            <a:r>
              <a:rPr lang="en-US" sz="1700" b="0" i="0" u="none" strike="noStrike" cap="none">
                <a:solidFill>
                  <a:schemeClr val="dk1"/>
                </a:solidFill>
                <a:latin typeface="Arial"/>
                <a:ea typeface="Arial"/>
                <a:cs typeface="Arial"/>
                <a:sym typeface="Arial"/>
              </a:rPr>
              <a:t>Thực hiện xây dựng báo cáo KK KNK định kỳ 02 năm/lần và báo cáo kiểm toán định kỳ 03 năm/lần đối với các cơ sở sử dụng năng lượng trọng điểm và các doanh nghiệp có trong danh sách thực hiện kiểm kê khí nhà kính;</a:t>
            </a:r>
            <a:endParaRPr sz="1500" b="0" i="0" u="none" strike="noStrike" cap="none">
              <a:solidFill>
                <a:srgbClr val="000000"/>
              </a:solidFill>
              <a:latin typeface="Arial"/>
              <a:ea typeface="Arial"/>
              <a:cs typeface="Arial"/>
              <a:sym typeface="Arial"/>
            </a:endParaRPr>
          </a:p>
          <a:p>
            <a:pPr marL="800100" marR="0" lvl="0" indent="-463550" algn="just" rtl="0">
              <a:lnSpc>
                <a:spcPct val="115000"/>
              </a:lnSpc>
              <a:spcBef>
                <a:spcPts val="1200"/>
              </a:spcBef>
              <a:spcAft>
                <a:spcPts val="0"/>
              </a:spcAft>
              <a:buClr>
                <a:schemeClr val="dk1"/>
              </a:buClr>
              <a:buSzPts val="1700"/>
              <a:buFont typeface="Calibri"/>
              <a:buAutoNum type="arabicPeriod"/>
            </a:pPr>
            <a:r>
              <a:rPr lang="en-US" sz="1700" b="0" i="0" u="none" strike="noStrike" cap="none">
                <a:solidFill>
                  <a:schemeClr val="dk1"/>
                </a:solidFill>
                <a:latin typeface="Arial"/>
                <a:ea typeface="Arial"/>
                <a:cs typeface="Arial"/>
                <a:sym typeface="Arial"/>
              </a:rPr>
              <a:t>Xây dựng báo cáo KK KNK, kiểm toán năng lượng, kế hoạch giảm nhẹ phát thải KNK, kế hoạch sử dụng năng lượng hằng năm và 5 năm, báo cáo giảm nhẹ phát thải KNK theo nghị định và thông tư;</a:t>
            </a:r>
            <a:endParaRPr sz="1500" b="0" i="0" u="none" strike="noStrike" cap="none">
              <a:solidFill>
                <a:srgbClr val="000000"/>
              </a:solidFill>
              <a:latin typeface="Arial"/>
              <a:ea typeface="Arial"/>
              <a:cs typeface="Arial"/>
              <a:sym typeface="Arial"/>
            </a:endParaRPr>
          </a:p>
          <a:p>
            <a:pPr marL="800100" marR="0" lvl="0" indent="-463550" algn="just" rtl="0">
              <a:lnSpc>
                <a:spcPct val="115000"/>
              </a:lnSpc>
              <a:spcBef>
                <a:spcPts val="1200"/>
              </a:spcBef>
              <a:spcAft>
                <a:spcPts val="0"/>
              </a:spcAft>
              <a:buClr>
                <a:schemeClr val="dk1"/>
              </a:buClr>
              <a:buSzPts val="1700"/>
              <a:buFont typeface="Calibri"/>
              <a:buAutoNum type="arabicPeriod"/>
            </a:pPr>
            <a:r>
              <a:rPr lang="en-US" sz="1700" b="0" i="0" u="none" strike="noStrike" cap="none">
                <a:solidFill>
                  <a:schemeClr val="dk1"/>
                </a:solidFill>
                <a:latin typeface="Arial"/>
                <a:ea typeface="Arial"/>
                <a:cs typeface="Arial"/>
                <a:sym typeface="Arial"/>
              </a:rPr>
              <a:t>Tuân thủ các quy định khác: Doanh nghiệp phải tuân thủ các quy định về chất lượng môi trường, sử dụng năng lượng tiết kiệm và hiệu quả, các thông tư của Bộ Công Thương, xử lý chất thải...</a:t>
            </a:r>
            <a:endParaRPr sz="1700" b="0" i="0" u="none" strike="noStrike" cap="none">
              <a:solidFill>
                <a:schemeClr val="dk1"/>
              </a:solidFill>
              <a:latin typeface="Arial"/>
              <a:ea typeface="Arial"/>
              <a:cs typeface="Arial"/>
              <a:sym typeface="Arial"/>
            </a:endParaRPr>
          </a:p>
          <a:p>
            <a:pPr marL="800100" marR="0" lvl="0" indent="-463550" algn="just" rtl="0">
              <a:lnSpc>
                <a:spcPct val="115000"/>
              </a:lnSpc>
              <a:spcBef>
                <a:spcPts val="1200"/>
              </a:spcBef>
              <a:spcAft>
                <a:spcPts val="0"/>
              </a:spcAft>
              <a:buClr>
                <a:schemeClr val="dk1"/>
              </a:buClr>
              <a:buSzPts val="1700"/>
              <a:buFont typeface="Calibri"/>
              <a:buAutoNum type="arabicPeriod"/>
            </a:pPr>
            <a:r>
              <a:rPr lang="en-US" sz="1700" b="0" i="0" u="none" strike="noStrike" cap="none">
                <a:solidFill>
                  <a:schemeClr val="dk1"/>
                </a:solidFill>
                <a:latin typeface="Arial"/>
                <a:ea typeface="Arial"/>
                <a:cs typeface="Arial"/>
                <a:sym typeface="Arial"/>
              </a:rPr>
              <a:t>Trách nhiệm pháp lý: Doanh nghiệp có thể bị xử phạt hành chính nếu vi phạm các quy định về bảo vệ môi trường, giảm nhẹ khí nhà kính và hiệu quả năng lượng.</a:t>
            </a:r>
            <a:endParaRPr sz="1700" b="0" i="0" u="none" strike="noStrike" cap="none">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36"/>
        <p:cNvGrpSpPr/>
        <p:nvPr/>
      </p:nvGrpSpPr>
      <p:grpSpPr>
        <a:xfrm>
          <a:off x="0" y="0"/>
          <a:ext cx="0" cy="0"/>
          <a:chOff x="0" y="0"/>
          <a:chExt cx="0" cy="0"/>
        </a:xfrm>
      </p:grpSpPr>
      <p:sp>
        <p:nvSpPr>
          <p:cNvPr id="537" name="Google Shape;537;p37"/>
          <p:cNvSpPr/>
          <p:nvPr/>
        </p:nvSpPr>
        <p:spPr>
          <a:xfrm>
            <a:off x="2418080" y="2767280"/>
            <a:ext cx="7355840" cy="132343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chemeClr val="dk1"/>
                </a:solidFill>
                <a:latin typeface="Arial"/>
                <a:ea typeface="Arial"/>
                <a:cs typeface="Arial"/>
                <a:sym typeface="Arial"/>
              </a:rPr>
              <a:t>Xin cảm ơn!</a:t>
            </a:r>
            <a:endParaRPr sz="8000" b="1" i="0" u="none" strike="noStrike" cap="non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4"/>
          <p:cNvSpPr/>
          <p:nvPr/>
        </p:nvSpPr>
        <p:spPr>
          <a:xfrm>
            <a:off x="838200" y="1292392"/>
            <a:ext cx="10515600"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4"/>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THẢO LUẬN</a:t>
            </a:r>
            <a:endParaRPr sz="1400" b="0" i="0" u="none" strike="noStrike" cap="none">
              <a:solidFill>
                <a:srgbClr val="000000"/>
              </a:solidFill>
              <a:latin typeface="Arial"/>
              <a:ea typeface="Arial"/>
              <a:cs typeface="Arial"/>
              <a:sym typeface="Arial"/>
            </a:endParaRPr>
          </a:p>
        </p:txBody>
      </p:sp>
      <p:sp>
        <p:nvSpPr>
          <p:cNvPr id="81" name="Google Shape;81;p4"/>
          <p:cNvSpPr/>
          <p:nvPr/>
        </p:nvSpPr>
        <p:spPr>
          <a:xfrm>
            <a:off x="838200" y="1865575"/>
            <a:ext cx="10515600" cy="4509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1. Ưu đãi về cơ chế, chính sách đối với doanh nghiệp thực hiện EE và giảm phát thải KNK</a:t>
            </a:r>
            <a:endParaRPr sz="1800" b="0" i="0" u="none" strike="noStrike" cap="none">
              <a:solidFill>
                <a:srgbClr val="000000"/>
              </a:solidFill>
              <a:latin typeface="Arial"/>
              <a:ea typeface="Arial"/>
              <a:cs typeface="Arial"/>
              <a:sym typeface="Arial"/>
            </a:endParaRPr>
          </a:p>
        </p:txBody>
      </p:sp>
      <p:sp>
        <p:nvSpPr>
          <p:cNvPr id="82" name="Google Shape;82;p4"/>
          <p:cNvSpPr/>
          <p:nvPr/>
        </p:nvSpPr>
        <p:spPr>
          <a:xfrm>
            <a:off x="838200" y="2383500"/>
            <a:ext cx="10515600" cy="4509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2. Chính sách, cơ chế hỗ trợ, khuyến khích thực hiện EE và giảm phát thải KNK</a:t>
            </a:r>
            <a:endParaRPr sz="1800" b="0" i="0" u="none" strike="noStrike" cap="none">
              <a:solidFill>
                <a:srgbClr val="000000"/>
              </a:solidFill>
              <a:latin typeface="Arial"/>
              <a:ea typeface="Arial"/>
              <a:cs typeface="Arial"/>
              <a:sym typeface="Arial"/>
            </a:endParaRPr>
          </a:p>
        </p:txBody>
      </p:sp>
      <p:sp>
        <p:nvSpPr>
          <p:cNvPr id="83" name="Google Shape;83;p4"/>
          <p:cNvSpPr/>
          <p:nvPr/>
        </p:nvSpPr>
        <p:spPr>
          <a:xfrm>
            <a:off x="838201" y="2901425"/>
            <a:ext cx="10515600" cy="4581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3. Mở cửa, đón nhận các nguồn đầu tư, hỗ trợ từ quốc tế</a:t>
            </a:r>
            <a:endParaRPr sz="1800" b="0" i="0" u="none" strike="noStrike" cap="none">
              <a:solidFill>
                <a:srgbClr val="000000"/>
              </a:solidFill>
              <a:latin typeface="Arial"/>
              <a:ea typeface="Arial"/>
              <a:cs typeface="Arial"/>
              <a:sym typeface="Arial"/>
            </a:endParaRPr>
          </a:p>
        </p:txBody>
      </p:sp>
      <p:sp>
        <p:nvSpPr>
          <p:cNvPr id="84" name="Google Shape;84;p4"/>
          <p:cNvSpPr/>
          <p:nvPr/>
        </p:nvSpPr>
        <p:spPr>
          <a:xfrm>
            <a:off x="838201" y="3426550"/>
            <a:ext cx="10515600" cy="4581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4. Cơ chế chính sách pháp luật về EE và giảm phát thải KNK hoàn thiện, đầy đủ, dễ tiếp cận</a:t>
            </a:r>
            <a:endParaRPr sz="1800" b="1" i="0" u="none" strike="noStrike" cap="none">
              <a:solidFill>
                <a:schemeClr val="dk1"/>
              </a:solidFill>
              <a:latin typeface="Arial"/>
              <a:ea typeface="Arial"/>
              <a:cs typeface="Arial"/>
              <a:sym typeface="Arial"/>
            </a:endParaRPr>
          </a:p>
        </p:txBody>
      </p:sp>
      <p:sp>
        <p:nvSpPr>
          <p:cNvPr id="85" name="Google Shape;85;p4"/>
          <p:cNvSpPr/>
          <p:nvPr/>
        </p:nvSpPr>
        <p:spPr>
          <a:xfrm>
            <a:off x="838201" y="3951675"/>
            <a:ext cx="10515600" cy="4581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5. Mức phạt tài chính, chế tài đủ tính răn đe, cảnh báo đối với các đơn vị không thực hiện</a:t>
            </a:r>
            <a:endParaRPr sz="1800" b="1" i="0" u="none" strike="noStrike" cap="none">
              <a:solidFill>
                <a:schemeClr val="dk1"/>
              </a:solidFill>
              <a:latin typeface="Arial"/>
              <a:ea typeface="Arial"/>
              <a:cs typeface="Arial"/>
              <a:sym typeface="Arial"/>
            </a:endParaRPr>
          </a:p>
        </p:txBody>
      </p:sp>
      <p:sp>
        <p:nvSpPr>
          <p:cNvPr id="86" name="Google Shape;86;p4"/>
          <p:cNvSpPr/>
          <p:nvPr/>
        </p:nvSpPr>
        <p:spPr>
          <a:xfrm>
            <a:off x="838201" y="4476800"/>
            <a:ext cx="10515600" cy="4533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6. Tăng cường nhận thức về EE và giảm phát thải KNK, lợi ích đi kèm</a:t>
            </a:r>
            <a:endParaRPr sz="1800" b="1" i="0" u="none" strike="noStrike" cap="none">
              <a:solidFill>
                <a:schemeClr val="dk1"/>
              </a:solidFill>
              <a:latin typeface="Arial"/>
              <a:ea typeface="Arial"/>
              <a:cs typeface="Arial"/>
              <a:sym typeface="Arial"/>
            </a:endParaRPr>
          </a:p>
        </p:txBody>
      </p:sp>
      <p:sp>
        <p:nvSpPr>
          <p:cNvPr id="87" name="Google Shape;87;p4"/>
          <p:cNvSpPr/>
          <p:nvPr/>
        </p:nvSpPr>
        <p:spPr>
          <a:xfrm>
            <a:off x="838201" y="4997125"/>
            <a:ext cx="10515600" cy="453300"/>
          </a:xfrm>
          <a:prstGeom prst="roundRect">
            <a:avLst>
              <a:gd name="adj" fmla="val 16667"/>
            </a:avLst>
          </a:prstGeom>
          <a:solidFill>
            <a:schemeClr val="l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7. Hỗ trợ doanh nghiệp kết nối nhóm khách hàng yêu cầu về sản phẩm xanh, sạch, bền vững </a:t>
            </a:r>
            <a:endParaRPr sz="18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 calcmode="lin" valueType="num">
                                      <p:cBhvr additive="base">
                                        <p:cTn id="7" dur="500"/>
                                        <p:tgtEl>
                                          <p:spTgt spid="81"/>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2"/>
                                        </p:tgtEl>
                                        <p:attrNameLst>
                                          <p:attrName>style.visibility</p:attrName>
                                        </p:attrNameLst>
                                      </p:cBhvr>
                                      <p:to>
                                        <p:strVal val="visible"/>
                                      </p:to>
                                    </p:set>
                                    <p:anim calcmode="lin" valueType="num">
                                      <p:cBhvr additive="base">
                                        <p:cTn id="12" dur="500"/>
                                        <p:tgtEl>
                                          <p:spTgt spid="8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83"/>
                                        </p:tgtEl>
                                        <p:attrNameLst>
                                          <p:attrName>style.visibility</p:attrName>
                                        </p:attrNameLst>
                                      </p:cBhvr>
                                      <p:to>
                                        <p:strVal val="visible"/>
                                      </p:to>
                                    </p:set>
                                    <p:anim calcmode="lin" valueType="num">
                                      <p:cBhvr additive="base">
                                        <p:cTn id="17" dur="500"/>
                                        <p:tgtEl>
                                          <p:spTgt spid="8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84"/>
                                        </p:tgtEl>
                                        <p:attrNameLst>
                                          <p:attrName>style.visibility</p:attrName>
                                        </p:attrNameLst>
                                      </p:cBhvr>
                                      <p:to>
                                        <p:strVal val="visible"/>
                                      </p:to>
                                    </p:set>
                                    <p:anim calcmode="lin" valueType="num">
                                      <p:cBhvr additive="base">
                                        <p:cTn id="22" dur="500"/>
                                        <p:tgtEl>
                                          <p:spTgt spid="8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85"/>
                                        </p:tgtEl>
                                        <p:attrNameLst>
                                          <p:attrName>style.visibility</p:attrName>
                                        </p:attrNameLst>
                                      </p:cBhvr>
                                      <p:to>
                                        <p:strVal val="visible"/>
                                      </p:to>
                                    </p:set>
                                    <p:anim calcmode="lin" valueType="num">
                                      <p:cBhvr additive="base">
                                        <p:cTn id="27" dur="500"/>
                                        <p:tgtEl>
                                          <p:spTgt spid="8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6"/>
                                        </p:tgtEl>
                                        <p:attrNameLst>
                                          <p:attrName>style.visibility</p:attrName>
                                        </p:attrNameLst>
                                      </p:cBhvr>
                                      <p:to>
                                        <p:strVal val="visible"/>
                                      </p:to>
                                    </p:set>
                                    <p:anim calcmode="lin" valueType="num">
                                      <p:cBhvr additive="base">
                                        <p:cTn id="32" dur="500"/>
                                        <p:tgtEl>
                                          <p:spTgt spid="86"/>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7"/>
                                        </p:tgtEl>
                                        <p:attrNameLst>
                                          <p:attrName>style.visibility</p:attrName>
                                        </p:attrNameLst>
                                      </p:cBhvr>
                                      <p:to>
                                        <p:strVal val="visible"/>
                                      </p:to>
                                    </p:set>
                                    <p:anim calcmode="lin" valueType="num">
                                      <p:cBhvr additive="base">
                                        <p:cTn id="37" dur="500"/>
                                        <p:tgtEl>
                                          <p:spTgt spid="8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5"/>
          <p:cNvSpPr txBox="1"/>
          <p:nvPr/>
        </p:nvSpPr>
        <p:spPr>
          <a:xfrm>
            <a:off x="1593784" y="3020688"/>
            <a:ext cx="9004431" cy="816623"/>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5000"/>
              <a:buFont typeface="Arial"/>
              <a:buNone/>
            </a:pPr>
            <a:r>
              <a:rPr lang="en-US" sz="5000" b="1" i="0" u="none" strike="noStrike" cap="none">
                <a:solidFill>
                  <a:schemeClr val="dk1"/>
                </a:solidFill>
                <a:latin typeface="Arial"/>
                <a:ea typeface="Arial"/>
                <a:cs typeface="Arial"/>
                <a:sym typeface="Arial"/>
              </a:rPr>
              <a:t>HIỆU QUẢ NĂNG LƯỢNG</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6"/>
          <p:cNvSpPr/>
          <p:nvPr/>
        </p:nvSpPr>
        <p:spPr>
          <a:xfrm>
            <a:off x="838199" y="1292392"/>
            <a:ext cx="10515599"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8" name="Google Shape;98;p6"/>
          <p:cNvSpPr txBox="1"/>
          <p:nvPr/>
        </p:nvSpPr>
        <p:spPr>
          <a:xfrm>
            <a:off x="1048873" y="1292392"/>
            <a:ext cx="66051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KHUNG PHÁP LÝ HIỆN HÀNH</a:t>
            </a:r>
            <a:endParaRPr sz="1400" b="0" i="0" u="none" strike="noStrike" cap="none">
              <a:solidFill>
                <a:srgbClr val="000000"/>
              </a:solidFill>
              <a:latin typeface="Arial"/>
              <a:ea typeface="Arial"/>
              <a:cs typeface="Arial"/>
              <a:sym typeface="Arial"/>
            </a:endParaRPr>
          </a:p>
        </p:txBody>
      </p:sp>
      <p:sp>
        <p:nvSpPr>
          <p:cNvPr id="99" name="Google Shape;99;p6"/>
          <p:cNvSpPr txBox="1"/>
          <p:nvPr/>
        </p:nvSpPr>
        <p:spPr>
          <a:xfrm>
            <a:off x="3730639" y="1958575"/>
            <a:ext cx="4732200" cy="911937"/>
          </a:xfrm>
          <a:prstGeom prst="rect">
            <a:avLst/>
          </a:prstGeom>
          <a:noFill/>
          <a:ln w="31375" cap="flat" cmpd="sng">
            <a:solidFill>
              <a:srgbClr val="114454"/>
            </a:solidFill>
            <a:prstDash val="solid"/>
            <a:round/>
            <a:headEnd type="none" w="sm" len="sm"/>
            <a:tailEnd type="none" w="sm" len="sm"/>
          </a:ln>
        </p:spPr>
        <p:txBody>
          <a:bodyPr spcFirstLastPara="1" wrap="square" lIns="100350" tIns="50175" rIns="100350" bIns="50175" anchor="t" anchorCtr="0">
            <a:spAutoFit/>
          </a:bodyPr>
          <a:lstStyle/>
          <a:p>
            <a:pPr marL="0" marR="0" lvl="0" indent="0" algn="ctr" rtl="0">
              <a:lnSpc>
                <a:spcPct val="100000"/>
              </a:lnSpc>
              <a:spcBef>
                <a:spcPts val="0"/>
              </a:spcBef>
              <a:spcAft>
                <a:spcPts val="0"/>
              </a:spcAft>
              <a:buClr>
                <a:srgbClr val="000000"/>
              </a:buClr>
              <a:buSzPts val="1756"/>
              <a:buFont typeface="Arial"/>
              <a:buNone/>
            </a:pPr>
            <a:r>
              <a:rPr lang="en-US" sz="1756" b="1" i="0" u="none" strike="noStrike" cap="none">
                <a:solidFill>
                  <a:srgbClr val="114454"/>
                </a:solidFill>
                <a:latin typeface="Arial"/>
                <a:ea typeface="Arial"/>
                <a:cs typeface="Arial"/>
                <a:sym typeface="Arial"/>
              </a:rPr>
              <a:t>Luật Sử dụng NL TK&amp;HQ 50/2010/QH12</a:t>
            </a:r>
            <a:endParaRPr sz="1756" b="1" i="0" u="none" strike="noStrike" cap="none">
              <a:solidFill>
                <a:srgbClr val="114454"/>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56"/>
              <a:buFont typeface="Arial"/>
              <a:buNone/>
            </a:pPr>
            <a:r>
              <a:rPr lang="en-US" sz="1756" b="1" i="0" u="none" strike="noStrike" cap="none">
                <a:solidFill>
                  <a:srgbClr val="114454"/>
                </a:solidFill>
                <a:latin typeface="Arial"/>
                <a:ea typeface="Arial"/>
                <a:cs typeface="Arial"/>
                <a:sym typeface="Arial"/>
              </a:rPr>
              <a:t>Luật sửa đổi, bổ sung số 77/2025/QH15 hiệu lực từ 01/01/2026</a:t>
            </a:r>
            <a:endParaRPr sz="1536" b="0" i="0" u="none" strike="noStrike" cap="none">
              <a:solidFill>
                <a:srgbClr val="000000"/>
              </a:solidFill>
              <a:latin typeface="Arial"/>
              <a:ea typeface="Arial"/>
              <a:cs typeface="Arial"/>
              <a:sym typeface="Arial"/>
            </a:endParaRPr>
          </a:p>
        </p:txBody>
      </p:sp>
      <p:sp>
        <p:nvSpPr>
          <p:cNvPr id="100" name="Google Shape;100;p6"/>
          <p:cNvSpPr txBox="1"/>
          <p:nvPr/>
        </p:nvSpPr>
        <p:spPr>
          <a:xfrm>
            <a:off x="405313" y="3253501"/>
            <a:ext cx="4395600" cy="1182900"/>
          </a:xfrm>
          <a:prstGeom prst="rect">
            <a:avLst/>
          </a:prstGeom>
          <a:noFill/>
          <a:ln w="31375" cap="flat" cmpd="sng">
            <a:solidFill>
              <a:srgbClr val="114454"/>
            </a:solidFill>
            <a:prstDash val="solid"/>
            <a:round/>
            <a:headEnd type="none" w="sm" len="sm"/>
            <a:tailEnd type="none" w="sm" len="sm"/>
          </a:ln>
        </p:spPr>
        <p:txBody>
          <a:bodyPr spcFirstLastPara="1" wrap="square" lIns="100350" tIns="50175" rIns="100350" bIns="50175" anchor="t" anchorCtr="0">
            <a:spAutoFit/>
          </a:bodyPr>
          <a:lstStyle/>
          <a:p>
            <a:pPr marL="0" marR="0" lvl="0" indent="0" algn="ctr" rtl="0">
              <a:lnSpc>
                <a:spcPct val="100000"/>
              </a:lnSpc>
              <a:spcBef>
                <a:spcPts val="0"/>
              </a:spcBef>
              <a:spcAft>
                <a:spcPts val="0"/>
              </a:spcAft>
              <a:buClr>
                <a:srgbClr val="000000"/>
              </a:buClr>
              <a:buSzPts val="1756"/>
              <a:buFont typeface="Arial"/>
              <a:buNone/>
            </a:pPr>
            <a:r>
              <a:rPr lang="en-US" sz="1756" b="1" i="0" u="none" strike="noStrike" cap="none">
                <a:solidFill>
                  <a:srgbClr val="114454"/>
                </a:solidFill>
                <a:latin typeface="Arial"/>
                <a:ea typeface="Arial"/>
                <a:cs typeface="Arial"/>
                <a:sym typeface="Arial"/>
              </a:rPr>
              <a:t>Nghị định 21/2011/NĐ-CP</a:t>
            </a:r>
            <a:endParaRPr sz="1756" b="1" i="0" u="none" strike="noStrike" cap="none">
              <a:solidFill>
                <a:srgbClr val="114454"/>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56"/>
              <a:buFont typeface="Arial"/>
              <a:buNone/>
            </a:pPr>
            <a:endParaRPr sz="1756" b="0" i="1" u="none" strike="noStrike" cap="none">
              <a:solidFill>
                <a:srgbClr val="3B8D6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56"/>
              <a:buFont typeface="Arial"/>
              <a:buNone/>
            </a:pPr>
            <a:r>
              <a:rPr lang="en-US" sz="1756" b="0" i="1" u="none" strike="noStrike" cap="none">
                <a:solidFill>
                  <a:srgbClr val="3B8D61"/>
                </a:solidFill>
                <a:latin typeface="Arial"/>
                <a:ea typeface="Arial"/>
                <a:cs typeface="Arial"/>
                <a:sym typeface="Arial"/>
              </a:rPr>
              <a:t>Quy định chi tiết và biện pháp thi hành Luật SDNL TK&amp;HQ</a:t>
            </a:r>
            <a:endParaRPr sz="1536" b="0" i="0" u="none" strike="noStrike" cap="none">
              <a:solidFill>
                <a:srgbClr val="000000"/>
              </a:solidFill>
              <a:latin typeface="Arial"/>
              <a:ea typeface="Arial"/>
              <a:cs typeface="Arial"/>
              <a:sym typeface="Arial"/>
            </a:endParaRPr>
          </a:p>
        </p:txBody>
      </p:sp>
      <p:sp>
        <p:nvSpPr>
          <p:cNvPr id="101" name="Google Shape;101;p6"/>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02" name="Google Shape;102;p6"/>
          <p:cNvSpPr txBox="1"/>
          <p:nvPr/>
        </p:nvSpPr>
        <p:spPr>
          <a:xfrm>
            <a:off x="7383865" y="3140843"/>
            <a:ext cx="4239600" cy="1453200"/>
          </a:xfrm>
          <a:prstGeom prst="rect">
            <a:avLst/>
          </a:prstGeom>
          <a:noFill/>
          <a:ln w="31375" cap="flat" cmpd="sng">
            <a:solidFill>
              <a:srgbClr val="114454"/>
            </a:solidFill>
            <a:prstDash val="solid"/>
            <a:round/>
            <a:headEnd type="none" w="sm" len="sm"/>
            <a:tailEnd type="none" w="sm" len="sm"/>
          </a:ln>
        </p:spPr>
        <p:txBody>
          <a:bodyPr spcFirstLastPara="1" wrap="square" lIns="100350" tIns="50175" rIns="100350" bIns="50175" anchor="t" anchorCtr="0">
            <a:spAutoFit/>
          </a:bodyPr>
          <a:lstStyle/>
          <a:p>
            <a:pPr marL="0" marR="0" lvl="0" indent="0" algn="ctr" rtl="0">
              <a:lnSpc>
                <a:spcPct val="100000"/>
              </a:lnSpc>
              <a:spcBef>
                <a:spcPts val="0"/>
              </a:spcBef>
              <a:spcAft>
                <a:spcPts val="0"/>
              </a:spcAft>
              <a:buClr>
                <a:srgbClr val="000000"/>
              </a:buClr>
              <a:buSzPts val="1756"/>
              <a:buFont typeface="Arial"/>
              <a:buNone/>
            </a:pPr>
            <a:r>
              <a:rPr lang="en-US" sz="1756" b="1" i="0" u="none" strike="noStrike" cap="none">
                <a:solidFill>
                  <a:srgbClr val="114454"/>
                </a:solidFill>
                <a:latin typeface="Arial"/>
                <a:ea typeface="Arial"/>
                <a:cs typeface="Arial"/>
                <a:sym typeface="Arial"/>
              </a:rPr>
              <a:t>Nghị định 134/2013 NĐ-CP</a:t>
            </a:r>
            <a:endParaRPr sz="1536"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56"/>
              <a:buFont typeface="Arial"/>
              <a:buNone/>
            </a:pPr>
            <a:r>
              <a:rPr lang="en-US" sz="1756" b="1" i="0" u="none" strike="noStrike" cap="none">
                <a:solidFill>
                  <a:srgbClr val="114454"/>
                </a:solidFill>
                <a:latin typeface="Arial"/>
                <a:ea typeface="Arial"/>
                <a:cs typeface="Arial"/>
                <a:sym typeface="Arial"/>
              </a:rPr>
              <a:t>Nghị định 17/2022 bổ sung </a:t>
            </a:r>
            <a:endParaRPr sz="1536"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56"/>
              <a:buFont typeface="Arial"/>
              <a:buNone/>
            </a:pPr>
            <a:r>
              <a:rPr lang="en-US" sz="1756" b="0" i="1" u="none" strike="noStrike" cap="none">
                <a:solidFill>
                  <a:srgbClr val="3B8D61"/>
                </a:solidFill>
                <a:latin typeface="Arial"/>
                <a:ea typeface="Arial"/>
                <a:cs typeface="Arial"/>
                <a:sym typeface="Arial"/>
              </a:rPr>
              <a:t>Quy định xử phạt vi phạm hành chính trong lĩnh vực sử dụng năng lượng tiết kiệm và hiệu quả</a:t>
            </a:r>
            <a:endParaRPr sz="1756" b="0" i="1" u="none" strike="noStrike" cap="none">
              <a:solidFill>
                <a:srgbClr val="3B8D61"/>
              </a:solidFill>
              <a:latin typeface="Arial"/>
              <a:ea typeface="Arial"/>
              <a:cs typeface="Arial"/>
              <a:sym typeface="Arial"/>
            </a:endParaRPr>
          </a:p>
        </p:txBody>
      </p:sp>
      <p:sp>
        <p:nvSpPr>
          <p:cNvPr id="103" name="Google Shape;103;p6"/>
          <p:cNvSpPr txBox="1"/>
          <p:nvPr/>
        </p:nvSpPr>
        <p:spPr>
          <a:xfrm>
            <a:off x="421780" y="4864197"/>
            <a:ext cx="11364900" cy="1993800"/>
          </a:xfrm>
          <a:prstGeom prst="rect">
            <a:avLst/>
          </a:prstGeom>
          <a:noFill/>
          <a:ln w="31375" cap="flat" cmpd="sng">
            <a:solidFill>
              <a:srgbClr val="114454"/>
            </a:solidFill>
            <a:prstDash val="solid"/>
            <a:round/>
            <a:headEnd type="none" w="sm" len="sm"/>
            <a:tailEnd type="none" w="sm" len="sm"/>
          </a:ln>
        </p:spPr>
        <p:txBody>
          <a:bodyPr spcFirstLastPara="1" wrap="square" lIns="100350" tIns="50175" rIns="100350" bIns="50175" anchor="t" anchorCtr="0">
            <a:spAutoFit/>
          </a:bodyPr>
          <a:lstStyle/>
          <a:p>
            <a:pPr marL="250945" marR="0" lvl="0" indent="-250945" algn="just" rtl="0">
              <a:lnSpc>
                <a:spcPct val="100000"/>
              </a:lnSpc>
              <a:spcBef>
                <a:spcPts val="0"/>
              </a:spcBef>
              <a:spcAft>
                <a:spcPts val="0"/>
              </a:spcAft>
              <a:buClr>
                <a:srgbClr val="114454"/>
              </a:buClr>
              <a:buSzPts val="1756"/>
              <a:buFont typeface="Arial"/>
              <a:buChar char="•"/>
            </a:pPr>
            <a:r>
              <a:rPr lang="en-US" sz="1756" b="1" i="0" u="none" strike="noStrike" cap="none">
                <a:solidFill>
                  <a:srgbClr val="114454"/>
                </a:solidFill>
                <a:latin typeface="Arial"/>
                <a:ea typeface="Arial"/>
                <a:cs typeface="Arial"/>
                <a:sym typeface="Arial"/>
              </a:rPr>
              <a:t>Thông tư 25/2020/TT-BCT Quy định về việc lập kế hoạch, báo cáo thực hiện kế hoạch sử dụng năng lượng tiết kiệm và hiệu quả; thực hiện kiểm toán năng lượng;</a:t>
            </a:r>
            <a:endParaRPr sz="1536" b="0" i="0" u="none" strike="noStrike" cap="none">
              <a:solidFill>
                <a:srgbClr val="000000"/>
              </a:solidFill>
              <a:latin typeface="Arial"/>
              <a:ea typeface="Arial"/>
              <a:cs typeface="Arial"/>
              <a:sym typeface="Arial"/>
            </a:endParaRPr>
          </a:p>
          <a:p>
            <a:pPr marL="250945" marR="0" lvl="0" indent="-250945" algn="just" rtl="0">
              <a:lnSpc>
                <a:spcPct val="100000"/>
              </a:lnSpc>
              <a:spcBef>
                <a:spcPts val="0"/>
              </a:spcBef>
              <a:spcAft>
                <a:spcPts val="0"/>
              </a:spcAft>
              <a:buClr>
                <a:srgbClr val="114454"/>
              </a:buClr>
              <a:buSzPts val="1756"/>
              <a:buFont typeface="Arial"/>
              <a:buChar char="•"/>
            </a:pPr>
            <a:r>
              <a:rPr lang="en-US" sz="1756" b="1" i="0" u="none" strike="noStrike" cap="none">
                <a:solidFill>
                  <a:srgbClr val="114454"/>
                </a:solidFill>
                <a:latin typeface="Arial"/>
                <a:ea typeface="Arial"/>
                <a:cs typeface="Arial"/>
                <a:sym typeface="Arial"/>
              </a:rPr>
              <a:t>Thông tư 15/2014/TT-BCT Quy định về mua, bán công suất phản kháng;</a:t>
            </a:r>
            <a:endParaRPr sz="1536" b="0" i="0" u="none" strike="noStrike" cap="none">
              <a:solidFill>
                <a:srgbClr val="000000"/>
              </a:solidFill>
              <a:latin typeface="Arial"/>
              <a:ea typeface="Arial"/>
              <a:cs typeface="Arial"/>
              <a:sym typeface="Arial"/>
            </a:endParaRPr>
          </a:p>
          <a:p>
            <a:pPr marL="250945" marR="0" lvl="0" indent="-250945" algn="just" rtl="0">
              <a:lnSpc>
                <a:spcPct val="100000"/>
              </a:lnSpc>
              <a:spcBef>
                <a:spcPts val="0"/>
              </a:spcBef>
              <a:spcAft>
                <a:spcPts val="0"/>
              </a:spcAft>
              <a:buClr>
                <a:srgbClr val="114454"/>
              </a:buClr>
              <a:buSzPts val="1756"/>
              <a:buFont typeface="Arial"/>
              <a:buChar char="•"/>
            </a:pPr>
            <a:r>
              <a:rPr lang="en-US" sz="1756" b="1" i="0" u="none" strike="noStrike" cap="none">
                <a:solidFill>
                  <a:srgbClr val="114454"/>
                </a:solidFill>
                <a:latin typeface="Arial"/>
                <a:ea typeface="Arial"/>
                <a:cs typeface="Arial"/>
                <a:sym typeface="Arial"/>
              </a:rPr>
              <a:t>Thông tư 39/2015/TT-BCT Quy định hệ thống điện phân phối;</a:t>
            </a:r>
            <a:endParaRPr sz="1536" b="0" i="0" u="none" strike="noStrike" cap="none">
              <a:solidFill>
                <a:srgbClr val="000000"/>
              </a:solidFill>
              <a:latin typeface="Arial"/>
              <a:ea typeface="Arial"/>
              <a:cs typeface="Arial"/>
              <a:sym typeface="Arial"/>
            </a:endParaRPr>
          </a:p>
          <a:p>
            <a:pPr marL="250945" marR="0" lvl="0" indent="-250945" algn="just" rtl="0">
              <a:lnSpc>
                <a:spcPct val="100000"/>
              </a:lnSpc>
              <a:spcBef>
                <a:spcPts val="0"/>
              </a:spcBef>
              <a:spcAft>
                <a:spcPts val="0"/>
              </a:spcAft>
              <a:buClr>
                <a:srgbClr val="114454"/>
              </a:buClr>
              <a:buSzPts val="1756"/>
              <a:buFont typeface="Arial"/>
              <a:buChar char="•"/>
            </a:pPr>
            <a:r>
              <a:rPr lang="en-US" sz="1756" b="1" i="0" u="none" strike="noStrike" cap="none">
                <a:solidFill>
                  <a:srgbClr val="114454"/>
                </a:solidFill>
                <a:latin typeface="Arial"/>
                <a:ea typeface="Arial"/>
                <a:cs typeface="Arial"/>
                <a:sym typeface="Arial"/>
              </a:rPr>
              <a:t>Thông tư 02/2014/TT-BCT Quy định các biện pháp sử dụng năng lượng tiết kiệm và hiệu quả trong công nghiệp</a:t>
            </a:r>
            <a:endParaRPr sz="1536" b="0" i="0" u="none" strike="noStrike" cap="none">
              <a:solidFill>
                <a:srgbClr val="000000"/>
              </a:solidFill>
              <a:latin typeface="Arial"/>
              <a:ea typeface="Arial"/>
              <a:cs typeface="Arial"/>
              <a:sym typeface="Arial"/>
            </a:endParaRPr>
          </a:p>
          <a:p>
            <a:pPr marL="250945" marR="0" lvl="0" indent="-250945" algn="just" rtl="0">
              <a:lnSpc>
                <a:spcPct val="100000"/>
              </a:lnSpc>
              <a:spcBef>
                <a:spcPts val="0"/>
              </a:spcBef>
              <a:spcAft>
                <a:spcPts val="0"/>
              </a:spcAft>
              <a:buClr>
                <a:srgbClr val="114454"/>
              </a:buClr>
              <a:buSzPts val="1756"/>
              <a:buFont typeface="Arial"/>
              <a:buChar char="•"/>
            </a:pPr>
            <a:r>
              <a:rPr lang="en-US" sz="1756" b="1" i="0" u="none" strike="noStrike" cap="none">
                <a:solidFill>
                  <a:srgbClr val="114454"/>
                </a:solidFill>
                <a:latin typeface="Arial"/>
                <a:ea typeface="Arial"/>
                <a:cs typeface="Arial"/>
                <a:sym typeface="Arial"/>
              </a:rPr>
              <a:t>…</a:t>
            </a:r>
            <a:endParaRPr sz="1756" b="1" i="0" u="none" strike="noStrike" cap="none">
              <a:solidFill>
                <a:srgbClr val="114454"/>
              </a:solidFill>
              <a:latin typeface="Arial"/>
              <a:ea typeface="Arial"/>
              <a:cs typeface="Arial"/>
              <a:sym typeface="Arial"/>
            </a:endParaRPr>
          </a:p>
        </p:txBody>
      </p:sp>
      <p:cxnSp>
        <p:nvCxnSpPr>
          <p:cNvPr id="104" name="Google Shape;104;p6"/>
          <p:cNvCxnSpPr>
            <a:stCxn id="99" idx="1"/>
            <a:endCxn id="100" idx="0"/>
          </p:cNvCxnSpPr>
          <p:nvPr/>
        </p:nvCxnSpPr>
        <p:spPr>
          <a:xfrm flipH="1">
            <a:off x="2603239" y="2414544"/>
            <a:ext cx="1127400" cy="839100"/>
          </a:xfrm>
          <a:prstGeom prst="straightConnector1">
            <a:avLst/>
          </a:prstGeom>
          <a:noFill/>
          <a:ln w="31375" cap="flat" cmpd="sng">
            <a:solidFill>
              <a:srgbClr val="114454"/>
            </a:solidFill>
            <a:prstDash val="solid"/>
            <a:miter lim="800000"/>
            <a:headEnd type="none" w="sm" len="sm"/>
            <a:tailEnd type="triangle" w="med" len="med"/>
          </a:ln>
        </p:spPr>
      </p:cxnSp>
      <p:cxnSp>
        <p:nvCxnSpPr>
          <p:cNvPr id="105" name="Google Shape;105;p6"/>
          <p:cNvCxnSpPr>
            <a:stCxn id="99" idx="3"/>
            <a:endCxn id="102" idx="0"/>
          </p:cNvCxnSpPr>
          <p:nvPr/>
        </p:nvCxnSpPr>
        <p:spPr>
          <a:xfrm>
            <a:off x="8462839" y="2414544"/>
            <a:ext cx="1040700" cy="726300"/>
          </a:xfrm>
          <a:prstGeom prst="straightConnector1">
            <a:avLst/>
          </a:prstGeom>
          <a:noFill/>
          <a:ln w="31375" cap="flat" cmpd="sng">
            <a:solidFill>
              <a:srgbClr val="114454"/>
            </a:solidFill>
            <a:prstDash val="solid"/>
            <a:miter lim="800000"/>
            <a:headEnd type="none" w="sm" len="sm"/>
            <a:tailEnd type="triangle" w="med" len="med"/>
          </a:ln>
        </p:spPr>
      </p:cxnSp>
      <p:cxnSp>
        <p:nvCxnSpPr>
          <p:cNvPr id="106" name="Google Shape;106;p6"/>
          <p:cNvCxnSpPr>
            <a:stCxn id="99" idx="2"/>
          </p:cNvCxnSpPr>
          <p:nvPr/>
        </p:nvCxnSpPr>
        <p:spPr>
          <a:xfrm flipH="1">
            <a:off x="6088039" y="2870512"/>
            <a:ext cx="8700" cy="1993800"/>
          </a:xfrm>
          <a:prstGeom prst="straightConnector1">
            <a:avLst/>
          </a:prstGeom>
          <a:noFill/>
          <a:ln w="41825" cap="flat" cmpd="sng">
            <a:solidFill>
              <a:srgbClr val="114454"/>
            </a:solidFill>
            <a:prstDash val="solid"/>
            <a:miter lim="800000"/>
            <a:headEnd type="none" w="sm" len="sm"/>
            <a:tailEnd type="triangle" w="med" len="med"/>
          </a:ln>
        </p:spPr>
      </p:cxnSp>
      <p:cxnSp>
        <p:nvCxnSpPr>
          <p:cNvPr id="107" name="Google Shape;107;p6"/>
          <p:cNvCxnSpPr>
            <a:stCxn id="102" idx="1"/>
          </p:cNvCxnSpPr>
          <p:nvPr/>
        </p:nvCxnSpPr>
        <p:spPr>
          <a:xfrm rot="10800000">
            <a:off x="6095965" y="3840743"/>
            <a:ext cx="1287900" cy="26700"/>
          </a:xfrm>
          <a:prstGeom prst="straightConnector1">
            <a:avLst/>
          </a:prstGeom>
          <a:noFill/>
          <a:ln w="31375" cap="flat" cmpd="sng">
            <a:solidFill>
              <a:srgbClr val="114454"/>
            </a:solidFill>
            <a:prstDash val="solid"/>
            <a:miter lim="800000"/>
            <a:headEnd type="none" w="sm" len="sm"/>
            <a:tailEnd type="triangle" w="med" len="med"/>
          </a:ln>
        </p:spPr>
      </p:cxnSp>
      <p:cxnSp>
        <p:nvCxnSpPr>
          <p:cNvPr id="108" name="Google Shape;108;p6"/>
          <p:cNvCxnSpPr>
            <a:stCxn id="100" idx="3"/>
          </p:cNvCxnSpPr>
          <p:nvPr/>
        </p:nvCxnSpPr>
        <p:spPr>
          <a:xfrm rot="10800000" flipH="1">
            <a:off x="4800913" y="3841951"/>
            <a:ext cx="1286700" cy="3000"/>
          </a:xfrm>
          <a:prstGeom prst="straightConnector1">
            <a:avLst/>
          </a:prstGeom>
          <a:noFill/>
          <a:ln w="31375" cap="flat" cmpd="sng">
            <a:solidFill>
              <a:srgbClr val="114454"/>
            </a:solidFill>
            <a:prstDash val="solid"/>
            <a:miter lim="800000"/>
            <a:headEnd type="none" w="sm" len="sm"/>
            <a:tailEnd type="triangle" w="med" len="med"/>
          </a:ln>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7"/>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14" name="Google Shape;114;p7"/>
          <p:cNvSpPr/>
          <p:nvPr/>
        </p:nvSpPr>
        <p:spPr>
          <a:xfrm>
            <a:off x="838200" y="1292392"/>
            <a:ext cx="10473267"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5" name="Google Shape;115;p7"/>
          <p:cNvSpPr txBox="1"/>
          <p:nvPr/>
        </p:nvSpPr>
        <p:spPr>
          <a:xfrm>
            <a:off x="1048874" y="1292392"/>
            <a:ext cx="9923928"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ĐỐI TƯỢNG ÁP DỤNG – TRÁCH NHIỆM CHUNG</a:t>
            </a:r>
            <a:endParaRPr sz="1400" b="0" i="0" u="none" strike="noStrike" cap="none">
              <a:solidFill>
                <a:srgbClr val="000000"/>
              </a:solidFill>
              <a:latin typeface="Arial"/>
              <a:ea typeface="Arial"/>
              <a:cs typeface="Arial"/>
              <a:sym typeface="Arial"/>
            </a:endParaRPr>
          </a:p>
        </p:txBody>
      </p:sp>
      <p:sp>
        <p:nvSpPr>
          <p:cNvPr id="116" name="Google Shape;116;p7"/>
          <p:cNvSpPr txBox="1"/>
          <p:nvPr/>
        </p:nvSpPr>
        <p:spPr>
          <a:xfrm>
            <a:off x="2645088" y="1919872"/>
            <a:ext cx="7146000" cy="615000"/>
          </a:xfrm>
          <a:prstGeom prst="rect">
            <a:avLst/>
          </a:prstGeom>
          <a:noFill/>
          <a:ln w="30050" cap="flat" cmpd="sng">
            <a:solidFill>
              <a:srgbClr val="114454"/>
            </a:solidFill>
            <a:prstDash val="solid"/>
            <a:round/>
            <a:headEnd type="none" w="sm" len="sm"/>
            <a:tailEnd type="none" w="sm" len="sm"/>
          </a:ln>
        </p:spPr>
        <p:txBody>
          <a:bodyPr spcFirstLastPara="1" wrap="square" lIns="96125" tIns="48050" rIns="96125" bIns="48050" anchor="t" anchorCtr="0">
            <a:spAutoFit/>
          </a:bodyPr>
          <a:lstStyle/>
          <a:p>
            <a:pPr marL="0" marR="0" lvl="0" indent="0" algn="ctr" rtl="0">
              <a:lnSpc>
                <a:spcPct val="100000"/>
              </a:lnSpc>
              <a:spcBef>
                <a:spcPts val="0"/>
              </a:spcBef>
              <a:spcAft>
                <a:spcPts val="0"/>
              </a:spcAft>
              <a:buClr>
                <a:srgbClr val="000000"/>
              </a:buClr>
              <a:buSzPts val="1682"/>
              <a:buFont typeface="Arial"/>
              <a:buNone/>
            </a:pPr>
            <a:r>
              <a:rPr lang="en-US" sz="1682" b="1" i="0" u="none" strike="noStrike" cap="none">
                <a:solidFill>
                  <a:srgbClr val="114454"/>
                </a:solidFill>
                <a:latin typeface="Arial"/>
                <a:ea typeface="Arial"/>
                <a:cs typeface="Arial"/>
                <a:sym typeface="Arial"/>
              </a:rPr>
              <a:t>Luật Sử dụng năng lượng tiết kiệm và hiệu quả số 50/2010/QH12</a:t>
            </a:r>
            <a:endParaRPr sz="1682" b="1" i="0" u="none" strike="noStrike" cap="none">
              <a:solidFill>
                <a:srgbClr val="114454"/>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82"/>
              <a:buFont typeface="Arial"/>
              <a:buNone/>
            </a:pPr>
            <a:r>
              <a:rPr lang="en-US" sz="1682" b="1" i="0" u="none" strike="noStrike" cap="none">
                <a:solidFill>
                  <a:srgbClr val="114454"/>
                </a:solidFill>
                <a:latin typeface="Arial"/>
                <a:ea typeface="Arial"/>
                <a:cs typeface="Arial"/>
                <a:sym typeface="Arial"/>
              </a:rPr>
              <a:t>Luật sửa đổi, bổ sung số 77/2025/QH15 hiệu lực từ 01/01/2026</a:t>
            </a:r>
            <a:endParaRPr sz="1472" b="0" i="0" u="none" strike="noStrike" cap="none">
              <a:solidFill>
                <a:srgbClr val="000000"/>
              </a:solidFill>
              <a:latin typeface="Arial"/>
              <a:ea typeface="Arial"/>
              <a:cs typeface="Arial"/>
              <a:sym typeface="Arial"/>
            </a:endParaRPr>
          </a:p>
        </p:txBody>
      </p:sp>
      <p:sp>
        <p:nvSpPr>
          <p:cNvPr id="117" name="Google Shape;117;p7"/>
          <p:cNvSpPr/>
          <p:nvPr/>
        </p:nvSpPr>
        <p:spPr>
          <a:xfrm>
            <a:off x="838162" y="3886201"/>
            <a:ext cx="1890172" cy="2971724"/>
          </a:xfrm>
          <a:prstGeom prst="roundRect">
            <a:avLst>
              <a:gd name="adj" fmla="val 16667"/>
            </a:avLst>
          </a:prstGeom>
          <a:solidFill>
            <a:schemeClr val="lt1"/>
          </a:solidFill>
          <a:ln w="13350" cap="flat" cmpd="sng">
            <a:solidFill>
              <a:schemeClr val="dk1"/>
            </a:solidFill>
            <a:prstDash val="solid"/>
            <a:miter lim="800000"/>
            <a:headEnd type="none" w="sm" len="sm"/>
            <a:tailEnd type="none" w="sm" len="sm"/>
          </a:ln>
        </p:spPr>
        <p:txBody>
          <a:bodyPr spcFirstLastPara="1" wrap="square" lIns="96125" tIns="48050" rIns="96125" bIns="48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rial"/>
                <a:ea typeface="Arial"/>
                <a:cs typeface="Arial"/>
                <a:sym typeface="Arial"/>
              </a:rPr>
              <a:t>Cơ quan nhà nước (Các Bộ/Ngành, Ủy ban nhân dân cấp tỉnh)</a:t>
            </a:r>
            <a:endParaRPr sz="1500" b="0" i="0" u="none" strike="noStrike" cap="none">
              <a:solidFill>
                <a:schemeClr val="dk1"/>
              </a:solidFill>
              <a:latin typeface="Calibri"/>
              <a:ea typeface="Calibri"/>
              <a:cs typeface="Calibri"/>
              <a:sym typeface="Calibri"/>
            </a:endParaRPr>
          </a:p>
        </p:txBody>
      </p:sp>
      <p:sp>
        <p:nvSpPr>
          <p:cNvPr id="118" name="Google Shape;118;p7"/>
          <p:cNvSpPr/>
          <p:nvPr/>
        </p:nvSpPr>
        <p:spPr>
          <a:xfrm>
            <a:off x="3055582" y="3886201"/>
            <a:ext cx="1890172" cy="2971724"/>
          </a:xfrm>
          <a:prstGeom prst="roundRect">
            <a:avLst>
              <a:gd name="adj" fmla="val 16667"/>
            </a:avLst>
          </a:prstGeom>
          <a:solidFill>
            <a:schemeClr val="lt1"/>
          </a:solidFill>
          <a:ln w="13350" cap="flat" cmpd="sng">
            <a:solidFill>
              <a:schemeClr val="dk1"/>
            </a:solidFill>
            <a:prstDash val="solid"/>
            <a:miter lim="800000"/>
            <a:headEnd type="none" w="sm" len="sm"/>
            <a:tailEnd type="none" w="sm" len="sm"/>
          </a:ln>
        </p:spPr>
        <p:txBody>
          <a:bodyPr spcFirstLastPara="1" wrap="square" lIns="96125" tIns="48050" rIns="96125" bIns="48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rial"/>
                <a:ea typeface="Arial"/>
                <a:cs typeface="Arial"/>
                <a:sym typeface="Arial"/>
              </a:rPr>
              <a:t>Đơn vị sử dụng năng lượng trọng điểm (Sản xuất công nghiệp, xây dựng, giao thông, tòa nhà thương mại, văn phòng, khách sạn, bệnh viện, trường học,…)</a:t>
            </a:r>
            <a:endParaRPr sz="1500" b="0" i="0" u="none" strike="noStrike" cap="none">
              <a:solidFill>
                <a:schemeClr val="dk1"/>
              </a:solidFill>
              <a:latin typeface="Calibri"/>
              <a:ea typeface="Calibri"/>
              <a:cs typeface="Calibri"/>
              <a:sym typeface="Calibri"/>
            </a:endParaRPr>
          </a:p>
        </p:txBody>
      </p:sp>
      <p:sp>
        <p:nvSpPr>
          <p:cNvPr id="119" name="Google Shape;119;p7"/>
          <p:cNvSpPr/>
          <p:nvPr/>
        </p:nvSpPr>
        <p:spPr>
          <a:xfrm>
            <a:off x="5273002" y="3886201"/>
            <a:ext cx="1890172" cy="2971724"/>
          </a:xfrm>
          <a:prstGeom prst="roundRect">
            <a:avLst>
              <a:gd name="adj" fmla="val 16667"/>
            </a:avLst>
          </a:prstGeom>
          <a:solidFill>
            <a:schemeClr val="lt1"/>
          </a:solidFill>
          <a:ln w="13350" cap="flat" cmpd="sng">
            <a:solidFill>
              <a:schemeClr val="dk1"/>
            </a:solidFill>
            <a:prstDash val="solid"/>
            <a:miter lim="800000"/>
            <a:headEnd type="none" w="sm" len="sm"/>
            <a:tailEnd type="none" w="sm" len="sm"/>
          </a:ln>
        </p:spPr>
        <p:txBody>
          <a:bodyPr spcFirstLastPara="1" wrap="square" lIns="96125" tIns="48050" rIns="96125" bIns="48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rial"/>
                <a:ea typeface="Arial"/>
                <a:cs typeface="Arial"/>
                <a:sym typeface="Arial"/>
              </a:rPr>
              <a:t>Tổ chức, cá nhân hoạt động trong lĩnh vực năng lượng (Doanh nghiệp cung cấp dịch vụ năng lượng ESCO, Tổ chức/cá nhân thực hiện kiểm toán năng lượng, đào tạo, cấp chứng chỉ</a:t>
            </a:r>
            <a:endParaRPr sz="1500" b="0" i="0" u="none" strike="noStrike" cap="none">
              <a:solidFill>
                <a:schemeClr val="dk1"/>
              </a:solidFill>
              <a:latin typeface="Calibri"/>
              <a:ea typeface="Calibri"/>
              <a:cs typeface="Calibri"/>
              <a:sym typeface="Calibri"/>
            </a:endParaRPr>
          </a:p>
        </p:txBody>
      </p:sp>
      <p:sp>
        <p:nvSpPr>
          <p:cNvPr id="120" name="Google Shape;120;p7"/>
          <p:cNvSpPr/>
          <p:nvPr/>
        </p:nvSpPr>
        <p:spPr>
          <a:xfrm>
            <a:off x="7490422" y="3886201"/>
            <a:ext cx="1890172" cy="2971724"/>
          </a:xfrm>
          <a:prstGeom prst="roundRect">
            <a:avLst>
              <a:gd name="adj" fmla="val 16667"/>
            </a:avLst>
          </a:prstGeom>
          <a:solidFill>
            <a:schemeClr val="lt1"/>
          </a:solidFill>
          <a:ln w="13350" cap="flat" cmpd="sng">
            <a:solidFill>
              <a:schemeClr val="dk1"/>
            </a:solidFill>
            <a:prstDash val="solid"/>
            <a:miter lim="800000"/>
            <a:headEnd type="none" w="sm" len="sm"/>
            <a:tailEnd type="none" w="sm" len="sm"/>
          </a:ln>
        </p:spPr>
        <p:txBody>
          <a:bodyPr spcFirstLastPara="1" wrap="square" lIns="96125" tIns="48050" rIns="96125" bIns="48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rial"/>
                <a:ea typeface="Arial"/>
                <a:cs typeface="Arial"/>
                <a:sym typeface="Arial"/>
              </a:rPr>
              <a:t>Doanh nghiệp sản xuất – kinh doanh sản phẩm, thiết bị sử dụng năng lượng (điều hòa, tủ lạnh, nồi hơi, phương tiện giao thông, …)</a:t>
            </a:r>
            <a:endParaRPr sz="1500" b="0" i="0" u="none" strike="noStrike" cap="none">
              <a:solidFill>
                <a:schemeClr val="dk1"/>
              </a:solidFill>
              <a:latin typeface="Calibri"/>
              <a:ea typeface="Calibri"/>
              <a:cs typeface="Calibri"/>
              <a:sym typeface="Calibri"/>
            </a:endParaRPr>
          </a:p>
        </p:txBody>
      </p:sp>
      <p:sp>
        <p:nvSpPr>
          <p:cNvPr id="121" name="Google Shape;121;p7"/>
          <p:cNvSpPr/>
          <p:nvPr/>
        </p:nvSpPr>
        <p:spPr>
          <a:xfrm>
            <a:off x="9707842" y="3886201"/>
            <a:ext cx="1890172" cy="2971724"/>
          </a:xfrm>
          <a:prstGeom prst="roundRect">
            <a:avLst>
              <a:gd name="adj" fmla="val 16667"/>
            </a:avLst>
          </a:prstGeom>
          <a:solidFill>
            <a:schemeClr val="lt1"/>
          </a:solidFill>
          <a:ln w="13350" cap="flat" cmpd="sng">
            <a:solidFill>
              <a:schemeClr val="dk1"/>
            </a:solidFill>
            <a:prstDash val="solid"/>
            <a:miter lim="800000"/>
            <a:headEnd type="none" w="sm" len="sm"/>
            <a:tailEnd type="none" w="sm" len="sm"/>
          </a:ln>
        </p:spPr>
        <p:txBody>
          <a:bodyPr spcFirstLastPara="1" wrap="square" lIns="96125" tIns="48050" rIns="96125" bIns="48050" anchor="ctr" anchorCtr="0">
            <a:noAutofit/>
          </a:bodyPr>
          <a:lstStyle/>
          <a:p>
            <a:pPr marL="0" marR="0" lvl="0" indent="0" algn="ctr" rtl="0">
              <a:lnSpc>
                <a:spcPct val="100000"/>
              </a:lnSpc>
              <a:spcBef>
                <a:spcPts val="0"/>
              </a:spcBef>
              <a:spcAft>
                <a:spcPts val="0"/>
              </a:spcAft>
              <a:buClr>
                <a:srgbClr val="000000"/>
              </a:buClr>
              <a:buSzPts val="1500"/>
              <a:buFont typeface="Arial"/>
              <a:buNone/>
            </a:pPr>
            <a:r>
              <a:rPr lang="en-US" sz="1500" b="0" i="0" u="none" strike="noStrike" cap="none">
                <a:solidFill>
                  <a:schemeClr val="dk1"/>
                </a:solidFill>
                <a:latin typeface="Arial"/>
                <a:ea typeface="Arial"/>
                <a:cs typeface="Arial"/>
                <a:sym typeface="Arial"/>
              </a:rPr>
              <a:t>Người tiêu dùng, hộ gia đình, cộng đồng</a:t>
            </a:r>
            <a:endParaRPr sz="1500" b="0" i="0" u="none" strike="noStrike" cap="none">
              <a:solidFill>
                <a:schemeClr val="dk1"/>
              </a:solidFill>
              <a:latin typeface="Calibri"/>
              <a:ea typeface="Calibri"/>
              <a:cs typeface="Calibri"/>
              <a:sym typeface="Calibri"/>
            </a:endParaRPr>
          </a:p>
        </p:txBody>
      </p:sp>
      <p:cxnSp>
        <p:nvCxnSpPr>
          <p:cNvPr id="122" name="Google Shape;122;p7"/>
          <p:cNvCxnSpPr>
            <a:stCxn id="116" idx="2"/>
            <a:endCxn id="117" idx="0"/>
          </p:cNvCxnSpPr>
          <p:nvPr/>
        </p:nvCxnSpPr>
        <p:spPr>
          <a:xfrm rot="5400000">
            <a:off x="3325038" y="993022"/>
            <a:ext cx="1351200" cy="44349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23" name="Google Shape;123;p7"/>
          <p:cNvCxnSpPr>
            <a:stCxn id="116" idx="2"/>
            <a:endCxn id="118" idx="0"/>
          </p:cNvCxnSpPr>
          <p:nvPr/>
        </p:nvCxnSpPr>
        <p:spPr>
          <a:xfrm rot="5400000">
            <a:off x="4433838" y="2101822"/>
            <a:ext cx="1351200" cy="22173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24" name="Google Shape;124;p7"/>
          <p:cNvCxnSpPr>
            <a:stCxn id="116" idx="2"/>
            <a:endCxn id="119" idx="0"/>
          </p:cNvCxnSpPr>
          <p:nvPr/>
        </p:nvCxnSpPr>
        <p:spPr>
          <a:xfrm rot="-5400000" flipH="1">
            <a:off x="5542788" y="3210172"/>
            <a:ext cx="1351200" cy="6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25" name="Google Shape;125;p7"/>
          <p:cNvCxnSpPr>
            <a:stCxn id="116" idx="2"/>
            <a:endCxn id="120" idx="0"/>
          </p:cNvCxnSpPr>
          <p:nvPr/>
        </p:nvCxnSpPr>
        <p:spPr>
          <a:xfrm rot="-5400000" flipH="1">
            <a:off x="6651138" y="2101822"/>
            <a:ext cx="1351200" cy="22173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26" name="Google Shape;126;p7"/>
          <p:cNvCxnSpPr>
            <a:stCxn id="116" idx="2"/>
            <a:endCxn id="121" idx="0"/>
          </p:cNvCxnSpPr>
          <p:nvPr/>
        </p:nvCxnSpPr>
        <p:spPr>
          <a:xfrm rot="-5400000" flipH="1">
            <a:off x="7759938" y="993022"/>
            <a:ext cx="1351200" cy="4434900"/>
          </a:xfrm>
          <a:prstGeom prst="bentConnector3">
            <a:avLst>
              <a:gd name="adj1" fmla="val 50000"/>
            </a:avLst>
          </a:prstGeom>
          <a:noFill/>
          <a:ln w="28575" cap="flat" cmpd="sng">
            <a:solidFill>
              <a:schemeClr val="dk1"/>
            </a:solidFill>
            <a:prstDash val="solid"/>
            <a:round/>
            <a:headEnd type="none" w="sm" len="sm"/>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8"/>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32" name="Google Shape;132;p8"/>
          <p:cNvSpPr/>
          <p:nvPr/>
        </p:nvSpPr>
        <p:spPr>
          <a:xfrm>
            <a:off x="838200" y="1292392"/>
            <a:ext cx="10473267"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3" name="Google Shape;133;p8"/>
          <p:cNvSpPr txBox="1"/>
          <p:nvPr/>
        </p:nvSpPr>
        <p:spPr>
          <a:xfrm>
            <a:off x="1048874" y="1292392"/>
            <a:ext cx="9923928"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TRÁCH NHIỆM CỦA CÁC ĐỐI TƯỢNG</a:t>
            </a:r>
            <a:endParaRPr sz="1400" b="0" i="0" u="none" strike="noStrike" cap="none">
              <a:solidFill>
                <a:srgbClr val="000000"/>
              </a:solidFill>
              <a:latin typeface="Arial"/>
              <a:ea typeface="Arial"/>
              <a:cs typeface="Arial"/>
              <a:sym typeface="Arial"/>
            </a:endParaRPr>
          </a:p>
        </p:txBody>
      </p:sp>
      <p:sp>
        <p:nvSpPr>
          <p:cNvPr id="134" name="Google Shape;134;p8"/>
          <p:cNvSpPr/>
          <p:nvPr/>
        </p:nvSpPr>
        <p:spPr>
          <a:xfrm>
            <a:off x="838200" y="1930400"/>
            <a:ext cx="10473300" cy="4792500"/>
          </a:xfrm>
          <a:prstGeom prst="roundRect">
            <a:avLst>
              <a:gd name="adj" fmla="val 5176"/>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457200" marR="0" lvl="1"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Trách nhiệm chung của mọi tổ chức, cá nhân sử dụng năng lượng:</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Sử dụng năng lượng đúng mục đích, tiết kiệm và hiệu quả;</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Thực hiện các biện pháp quản lý nội bộ để giảm tiêu hao năng lượng;</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Tuân thủ các quy chuẩn kỹ thuật, định mức tiêu hao năng lượng, dán nhãn năng lượng;</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Tạo điều kiện cho cơ quan nhà nước kiểm tra, giám sát.</a:t>
            </a:r>
            <a:endParaRPr sz="15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Trách nhiệm riêng của các cơ sở sử dụng năng lượng trọng điểm:</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Chỉ định người quản lý năng lượng;</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Lập kế hoạch sử dụng năng lượng: hằng năm và 5 năm 1 lần, cơ sở phải xây dựng và triển khai kế hoạch sử dụng năng lượng tiết kiệm và hiệu quả;</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Thực hiện kiểm toán năng lượng định kỳ 3 năm 1 lần;</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Áp dụng mô hình quản lý năng lượng và hệ thống đo kiểm.</a:t>
            </a:r>
            <a:endParaRPr sz="1500" b="0" i="0" u="none" strike="noStrike" cap="none">
              <a:solidFill>
                <a:srgbClr val="000000"/>
              </a:solidFill>
              <a:latin typeface="Arial"/>
              <a:ea typeface="Arial"/>
              <a:cs typeface="Arial"/>
              <a:sym typeface="Arial"/>
            </a:endParaRPr>
          </a:p>
          <a:p>
            <a:pPr marL="457200" marR="0" lvl="1" indent="0" algn="just"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Trách nhiệm riêng của các cơ sở sản xuất, nhập khẩu các phương tiện, thiết bị tiêu thụ năng lượng:</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Tuân thủ tiêu chuẩn và quy chuẩn kỹ thuật;</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Công bố và dán nhãn năng lượng theo quy định của Bộ Công Thương trước khi đưa ra thị trường;</a:t>
            </a:r>
            <a:endParaRPr sz="15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Cung cấp đầy đủ và chính xác thông tin về sản phẩm bao gồm cả mức tiêu thụ năng lượng.</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9"/>
          <p:cNvSpPr/>
          <p:nvPr/>
        </p:nvSpPr>
        <p:spPr>
          <a:xfrm>
            <a:off x="-11200" y="4870425"/>
            <a:ext cx="12192000" cy="19875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40" name="Google Shape;140;p9"/>
          <p:cNvSpPr/>
          <p:nvPr/>
        </p:nvSpPr>
        <p:spPr>
          <a:xfrm>
            <a:off x="838200" y="1292392"/>
            <a:ext cx="10473267" cy="506152"/>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1" name="Google Shape;141;p9"/>
          <p:cNvSpPr txBox="1"/>
          <p:nvPr/>
        </p:nvSpPr>
        <p:spPr>
          <a:xfrm>
            <a:off x="1048874" y="1292392"/>
            <a:ext cx="9923928"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THÔNG TƯ QUY ĐỊNH CHO TỪNG NGÀNH</a:t>
            </a:r>
            <a:endParaRPr sz="1400" b="0" i="0" u="none" strike="noStrike" cap="none">
              <a:solidFill>
                <a:srgbClr val="000000"/>
              </a:solidFill>
              <a:latin typeface="Arial"/>
              <a:ea typeface="Arial"/>
              <a:cs typeface="Arial"/>
              <a:sym typeface="Arial"/>
            </a:endParaRPr>
          </a:p>
        </p:txBody>
      </p:sp>
      <p:sp>
        <p:nvSpPr>
          <p:cNvPr id="142" name="Google Shape;142;p9"/>
          <p:cNvSpPr/>
          <p:nvPr/>
        </p:nvSpPr>
        <p:spPr>
          <a:xfrm>
            <a:off x="838200" y="1877060"/>
            <a:ext cx="10473300" cy="4792200"/>
          </a:xfrm>
          <a:prstGeom prst="roundRect">
            <a:avLst>
              <a:gd name="adj" fmla="val 5176"/>
            </a:avLst>
          </a:prstGeom>
          <a:noFill/>
          <a:ln w="12700" cap="flat" cmpd="sng">
            <a:solidFill>
              <a:srgbClr val="114454"/>
            </a:solidFill>
            <a:prstDash val="solid"/>
            <a:miter lim="800000"/>
            <a:headEnd type="none" w="sm" len="sm"/>
            <a:tailEnd type="none" w="sm" len="sm"/>
          </a:ln>
        </p:spPr>
        <p:txBody>
          <a:bodyPr spcFirstLastPara="1" wrap="square" lIns="91425" tIns="45700" rIns="91425" bIns="45700" anchor="ctr" anchorCtr="0">
            <a:noAutofit/>
          </a:bodyPr>
          <a:lstStyle/>
          <a:p>
            <a:pPr marL="457200" marR="0" lvl="1" indent="0" algn="just" rtl="0">
              <a:lnSpc>
                <a:spcPct val="115000"/>
              </a:lnSpc>
              <a:spcBef>
                <a:spcPts val="0"/>
              </a:spcBef>
              <a:spcAft>
                <a:spcPts val="0"/>
              </a:spcAft>
              <a:buClr>
                <a:srgbClr val="000000"/>
              </a:buClr>
              <a:buSzPts val="1800"/>
              <a:buFont typeface="Arial"/>
              <a:buNone/>
            </a:pPr>
            <a:r>
              <a:rPr lang="en-US" sz="1800" b="1" i="0" u="none" strike="noStrike" cap="none">
                <a:solidFill>
                  <a:schemeClr val="dk1"/>
                </a:solidFill>
                <a:latin typeface="Arial"/>
                <a:ea typeface="Arial"/>
                <a:cs typeface="Arial"/>
                <a:sym typeface="Arial"/>
              </a:rPr>
              <a:t>Hiện nay nhà nước đã ban hành mức tiêu hao năng lượng cụ thể cho các ngành sau đây:</a:t>
            </a:r>
            <a:endParaRPr sz="18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Thông tư số 28/2024/TT-BCT quy định mức tiêu hao năng lượng ngành sản xuất bia và nước giải khát thay thế thông tư số 19/2016/TT-BCT trước đây;</a:t>
            </a:r>
            <a:endParaRPr sz="18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Thông tư 29/2024/TT-BCT quy định mức tiêu hao năng lượng ngành sản xuất sản phẩm nhựa thay thế thông tư số 38/2016/TT-BCT trước đây;</a:t>
            </a:r>
            <a:endParaRPr sz="18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Thông tư 20/2016/TT-BCT quy định mức tiêu hao năng lượng ngành sản xuất thép áp dụng cho 2 giai đoạn: Giai đoạn đến hết năm 2020 và giai đoạn từ 2021 đến 2025;</a:t>
            </a:r>
            <a:endParaRPr sz="18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Thông tư số 24/2016/TT-BCT quy định mức tiêu hao năng lượng ngành sản xuất giấy áp dụng cho 2 giai đoạn: Giai đoạn đến hết năm 2020 và giai đoạn từ 2021 đến 2025;</a:t>
            </a:r>
            <a:endParaRPr sz="18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Thông tư 39/2019/TT-BCT quy định mức tiêu hao năng lượng ngành sản xuất đường mía áp dụng cho 2 giai đoạn: Giai đoạn hết năm 2025 và giai đoạn từ 2026 đến hết 2030;</a:t>
            </a:r>
            <a:endParaRPr sz="18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Thông tư 52/2018/TT-BCT quy định mức tiêu hao năng lượng ngành công nghiệp chế biến thủy sản cho sản phẩm cá da trơn và tôm trong 2 giai đoạn: Giai đoạn hết năm 2025 và giai đoạn từ 2026 đến hết năm 2030;</a:t>
            </a:r>
            <a:endParaRPr sz="1400" b="0" i="0" u="none" strike="noStrike" cap="none">
              <a:solidFill>
                <a:srgbClr val="000000"/>
              </a:solidFill>
              <a:latin typeface="Arial"/>
              <a:ea typeface="Arial"/>
              <a:cs typeface="Arial"/>
              <a:sym typeface="Arial"/>
            </a:endParaRPr>
          </a:p>
          <a:p>
            <a:pPr marL="285750" marR="0" lvl="1" indent="-285750" algn="just" rtl="0">
              <a:lnSpc>
                <a:spcPct val="100000"/>
              </a:lnSpc>
              <a:spcBef>
                <a:spcPts val="0"/>
              </a:spcBef>
              <a:spcAft>
                <a:spcPts val="0"/>
              </a:spcAft>
              <a:buClr>
                <a:schemeClr val="dk1"/>
              </a:buClr>
              <a:buSzPts val="1900"/>
              <a:buFont typeface="Arial"/>
              <a:buChar char="-"/>
            </a:pPr>
            <a:r>
              <a:rPr lang="en-US" sz="1800" b="0" i="0" u="none" strike="noStrike" cap="none">
                <a:solidFill>
                  <a:srgbClr val="000000"/>
                </a:solidFill>
                <a:latin typeface="Arial"/>
                <a:ea typeface="Arial"/>
                <a:cs typeface="Arial"/>
                <a:sym typeface="Arial"/>
              </a:rPr>
              <a:t>Thông tư 02/2014/TT-BCT quy định mức tiêu hao năng lượng trong ngành công nghiệp hóa chất.</a:t>
            </a:r>
            <a:endParaRPr sz="18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TotalTime>
  <Words>4694</Words>
  <Application>Microsoft Office PowerPoint</Application>
  <PresentationFormat>Widescreen</PresentationFormat>
  <Paragraphs>269</Paragraphs>
  <Slides>38</Slides>
  <Notes>38</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38</vt:i4>
      </vt:variant>
    </vt:vector>
  </HeadingPairs>
  <TitlesOfParts>
    <vt:vector size="44" baseType="lpstr">
      <vt:lpstr>Noto Sans Symbols</vt:lpstr>
      <vt:lpstr>Montserrat</vt:lpstr>
      <vt:lpstr>Quattrocento Sans</vt: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2</cp:revision>
  <dcterms:created xsi:type="dcterms:W3CDTF">2024-10-28T02:26:51Z</dcterms:created>
  <dcterms:modified xsi:type="dcterms:W3CDTF">2025-10-21T08:29:31Z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0x010100F123FBF3298E4D46BB8C5F1A8E9E7E61</vt:lpwstr>
  </property>
</Properties>
</file>