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52"/>
  </p:notesMasterIdLst>
  <p:sldIdLst>
    <p:sldId id="305" r:id="rId2"/>
    <p:sldId id="30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02" r:id="rId49"/>
    <p:sldId id="303" r:id="rId50"/>
    <p:sldId id="304" r:id="rId51"/>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j/abwPlOeg9EBebUF46rYCTr9Pt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77D15CA-81A9-4332-B4C1-CB4953862824}">
  <a:tblStyle styleId="{077D15CA-81A9-4332-B4C1-CB4953862824}"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41" d="100"/>
          <a:sy n="41" d="100"/>
        </p:scale>
        <p:origin x="854"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8" Type="http://schemas.openxmlformats.org/officeDocument/2006/relationships/theme" Target="theme/theme1.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 name="Google Shape;13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8" name="Google Shape;138;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6" name="Google Shape;146;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4" name="Google Shape;164;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0" name="Google Shape;17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6" name="Google Shape;17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5" name="Google Shape;18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1" name="Google Shape;19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601394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7" name="Google Shape;19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3" name="Google Shape;203;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0" name="Google Shape;210;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6" name="Google Shape;246;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8" name="Google Shape;25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 name="Google Shape;6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6"/>
        <p:cNvGrpSpPr/>
        <p:nvPr/>
      </p:nvGrpSpPr>
      <p:grpSpPr>
        <a:xfrm>
          <a:off x="0" y="0"/>
          <a:ext cx="0" cy="0"/>
          <a:chOff x="0" y="0"/>
          <a:chExt cx="0" cy="0"/>
        </a:xfrm>
      </p:grpSpPr>
      <p:sp>
        <p:nvSpPr>
          <p:cNvPr id="317" name="Google Shape;317;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9" name="Google Shape;79;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4" name="Google Shape;32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6" name="Google Shape;336;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2" name="Google Shape;342;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Chi tiết về chi phí tiểu dự án theo hợp phần:</a:t>
            </a:r>
            <a:r>
              <a:rPr lang="en-US" sz="1200" b="0" i="0" u="none" strike="noStrike" cap="none">
                <a:solidFill>
                  <a:schemeClr val="dk1"/>
                </a:solidFill>
                <a:latin typeface="Calibri"/>
                <a:ea typeface="Calibri"/>
                <a:cs typeface="Calibri"/>
                <a:sym typeface="Calibri"/>
              </a:rPr>
              <a:t> cùng với chi tiết chi phí bằng ngoại tệ và Việt Nam đồng theo các yêu cầu phù hợp về giá cả, dự phòng vật lý, vốn lưu động gia tăng và chi phí lãi vay trong quá trình xây dựng;</a:t>
            </a:r>
            <a:endParaRPr sz="1100" b="0" i="0" u="none" strike="noStrike" cap="none">
              <a:solidFill>
                <a:schemeClr val="dk1"/>
              </a:solidFill>
              <a:latin typeface="Calibri"/>
              <a:ea typeface="Calibri"/>
              <a:cs typeface="Calibri"/>
              <a:sym typeface="Calibri"/>
            </a:endParaRPr>
          </a:p>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Các cơ sở và giả định dự toán</a:t>
            </a:r>
            <a:r>
              <a:rPr lang="en-US" sz="1200" b="0" i="0" u="none" strike="noStrike" cap="none">
                <a:solidFill>
                  <a:schemeClr val="dk1"/>
                </a:solidFill>
                <a:latin typeface="Calibri"/>
                <a:ea typeface="Calibri"/>
                <a:cs typeface="Calibri"/>
                <a:sym typeface="Calibri"/>
              </a:rPr>
              <a:t>: nghiên cứu khả thi, ngân sách/báo giá nhà cung cấp, ngày dự toán cơ sở, v.v.;</a:t>
            </a:r>
            <a:endParaRPr sz="1100" b="0" i="0" u="none" strike="noStrike" cap="none">
              <a:solidFill>
                <a:schemeClr val="dk1"/>
              </a:solidFill>
              <a:latin typeface="Calibri"/>
              <a:ea typeface="Calibri"/>
              <a:cs typeface="Calibri"/>
              <a:sym typeface="Calibri"/>
            </a:endParaRPr>
          </a:p>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Phân tích các nguồn tài trợ cho tiểu dự án</a:t>
            </a:r>
            <a:r>
              <a:rPr lang="en-US" sz="1200" b="0" i="0" u="none" strike="noStrike" cap="none">
                <a:solidFill>
                  <a:schemeClr val="dk1"/>
                </a:solidFill>
                <a:latin typeface="Calibri"/>
                <a:ea typeface="Calibri"/>
                <a:cs typeface="Calibri"/>
                <a:sym typeface="Calibri"/>
              </a:rPr>
              <a:t>, bao gồm: số tiền tài trợ và độ tin cậy của mỗi nguồn tài trợ;</a:t>
            </a:r>
            <a:endParaRPr sz="1100" b="0" i="0" u="none" strike="noStrike" cap="none">
              <a:solidFill>
                <a:schemeClr val="dk1"/>
              </a:solidFill>
              <a:latin typeface="Calibri"/>
              <a:ea typeface="Calibri"/>
              <a:cs typeface="Calibri"/>
              <a:sym typeface="Calibri"/>
            </a:endParaRPr>
          </a:p>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Đóng góp của PFI vào tổng giá trị khoản vay cho tiểu dự án</a:t>
            </a:r>
            <a:r>
              <a:rPr lang="en-US" sz="1200" b="0" i="0" u="none" strike="noStrike" cap="none">
                <a:solidFill>
                  <a:schemeClr val="dk1"/>
                </a:solidFill>
                <a:latin typeface="Calibri"/>
                <a:ea typeface="Calibri"/>
                <a:cs typeface="Calibri"/>
                <a:sym typeface="Calibri"/>
              </a:rPr>
              <a:t>;</a:t>
            </a:r>
            <a:endParaRPr sz="1100" b="0" i="0" u="none" strike="noStrike" cap="none">
              <a:solidFill>
                <a:schemeClr val="dk1"/>
              </a:solidFill>
              <a:latin typeface="Calibri"/>
              <a:ea typeface="Calibri"/>
              <a:cs typeface="Calibri"/>
              <a:sym typeface="Calibri"/>
            </a:endParaRPr>
          </a:p>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Phân tích tính xác thực của mục đích vay vốn và bối cảnh</a:t>
            </a:r>
            <a:r>
              <a:rPr lang="en-US" sz="1200" b="0" i="0" u="none" strike="noStrike" cap="none">
                <a:solidFill>
                  <a:schemeClr val="dk1"/>
                </a:solidFill>
                <a:latin typeface="Calibri"/>
                <a:ea typeface="Calibri"/>
                <a:cs typeface="Calibri"/>
                <a:sym typeface="Calibri"/>
              </a:rPr>
              <a:t>, bao gồm: tính xác thực của danh mục cho vay, mục đích và tình hình tuân thủ cũng như bối cảnh; </a:t>
            </a:r>
            <a:endParaRPr sz="1100" b="0" i="0" u="none" strike="noStrike" cap="none">
              <a:solidFill>
                <a:schemeClr val="dk1"/>
              </a:solidFill>
              <a:latin typeface="Calibri"/>
              <a:ea typeface="Calibri"/>
              <a:cs typeface="Calibri"/>
              <a:sym typeface="Calibri"/>
            </a:endParaRPr>
          </a:p>
          <a:p>
            <a:pPr marL="400050" lvl="0" indent="-171450" algn="l" rtl="0">
              <a:spcBef>
                <a:spcPts val="0"/>
              </a:spcBef>
              <a:spcAft>
                <a:spcPts val="0"/>
              </a:spcAft>
              <a:buClr>
                <a:schemeClr val="dk1"/>
              </a:buClr>
              <a:buSzPts val="1200"/>
              <a:buFont typeface="Arial"/>
              <a:buChar char="•"/>
            </a:pPr>
            <a:r>
              <a:rPr lang="en-US" sz="1200" b="1" i="0" u="none" strike="noStrike" cap="none">
                <a:solidFill>
                  <a:schemeClr val="dk1"/>
                </a:solidFill>
                <a:latin typeface="Calibri"/>
                <a:ea typeface="Calibri"/>
                <a:cs typeface="Calibri"/>
                <a:sym typeface="Calibri"/>
              </a:rPr>
              <a:t>Phân tích kế hoạch trả nợ, nguồn trả nợ và rủi ro:</a:t>
            </a:r>
            <a:endParaRPr sz="1100" b="1" i="0" u="none" strike="noStrike" cap="none">
              <a:solidFill>
                <a:schemeClr val="dk1"/>
              </a:solidFill>
              <a:latin typeface="Calibri"/>
              <a:ea typeface="Calibri"/>
              <a:cs typeface="Calibri"/>
              <a:sym typeface="Calibri"/>
            </a:endParaRPr>
          </a:p>
          <a:p>
            <a:pPr marL="857250" lvl="1"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Tiết kiệm dự kiến hàng tháng;</a:t>
            </a:r>
            <a:endParaRPr sz="1100" b="0" i="0" u="none" strike="noStrike" cap="none">
              <a:solidFill>
                <a:schemeClr val="dk1"/>
              </a:solidFill>
              <a:latin typeface="Calibri"/>
              <a:ea typeface="Calibri"/>
              <a:cs typeface="Calibri"/>
              <a:sym typeface="Calibri"/>
            </a:endParaRPr>
          </a:p>
          <a:p>
            <a:pPr marL="857250" lvl="1"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Thanh toán dịch vụ nợ dự kiến hàng tháng và thời hạn vay;</a:t>
            </a:r>
            <a:endParaRPr sz="1100" b="0" i="0" u="none" strike="noStrike" cap="none">
              <a:solidFill>
                <a:schemeClr val="dk1"/>
              </a:solidFill>
              <a:latin typeface="Calibri"/>
              <a:ea typeface="Calibri"/>
              <a:cs typeface="Calibri"/>
              <a:sym typeface="Calibri"/>
            </a:endParaRPr>
          </a:p>
          <a:p>
            <a:pPr marL="857250" lvl="1"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Phần trăm dịch vụ nợ theo tháng so với tiết kiệm theo tháng;</a:t>
            </a:r>
            <a:endParaRPr sz="1100" b="0" i="0" u="none" strike="noStrike" cap="none">
              <a:solidFill>
                <a:schemeClr val="dk1"/>
              </a:solidFill>
              <a:latin typeface="Calibri"/>
              <a:ea typeface="Calibri"/>
              <a:cs typeface="Calibri"/>
              <a:sym typeface="Calibri"/>
            </a:endParaRPr>
          </a:p>
          <a:p>
            <a:pPr marL="857250" lvl="1" indent="-171450" algn="l" rtl="0">
              <a:spcBef>
                <a:spcPts val="0"/>
              </a:spcBef>
              <a:spcAft>
                <a:spcPts val="0"/>
              </a:spcAft>
              <a:buClr>
                <a:schemeClr val="dk1"/>
              </a:buClr>
              <a:buSzPts val="1200"/>
              <a:buFont typeface="Arial"/>
              <a:buChar char="•"/>
            </a:pPr>
            <a:r>
              <a:rPr lang="en-US" sz="1200" b="0" i="0" u="none" strike="noStrike" cap="none">
                <a:solidFill>
                  <a:schemeClr val="dk1"/>
                </a:solidFill>
                <a:latin typeface="Calibri"/>
                <a:ea typeface="Calibri"/>
                <a:cs typeface="Calibri"/>
                <a:sym typeface="Calibri"/>
              </a:rPr>
              <a:t>Tính bền vững của IE: cho dù vẫn đang kinh doanh.</a:t>
            </a:r>
            <a:endParaRPr sz="1100" b="0" i="0" u="none" strike="noStrike" cap="none">
              <a:solidFill>
                <a:schemeClr val="dk1"/>
              </a:solidFill>
              <a:latin typeface="Calibri"/>
              <a:ea typeface="Calibri"/>
              <a:cs typeface="Calibri"/>
              <a:sym typeface="Calibri"/>
            </a:endParaRPr>
          </a:p>
          <a:p>
            <a:pPr marL="0" lvl="0" indent="0" algn="l" rtl="0">
              <a:spcBef>
                <a:spcPts val="0"/>
              </a:spcBef>
              <a:spcAft>
                <a:spcPts val="0"/>
              </a:spcAft>
              <a:buNone/>
            </a:pPr>
            <a:endParaRPr/>
          </a:p>
        </p:txBody>
      </p:sp>
      <p:sp>
        <p:nvSpPr>
          <p:cNvPr id="343" name="Google Shape;343;p4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7"/>
        <p:cNvGrpSpPr/>
        <p:nvPr/>
      </p:nvGrpSpPr>
      <p:grpSpPr>
        <a:xfrm>
          <a:off x="0" y="0"/>
          <a:ext cx="0" cy="0"/>
          <a:chOff x="0" y="0"/>
          <a:chExt cx="0" cy="0"/>
        </a:xfrm>
      </p:grpSpPr>
      <p:sp>
        <p:nvSpPr>
          <p:cNvPr id="348" name="Google Shape;348;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9" name="Google Shape;349;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5" name="Google Shape;355;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
        <p:cNvGrpSpPr/>
        <p:nvPr/>
      </p:nvGrpSpPr>
      <p:grpSpPr>
        <a:xfrm>
          <a:off x="0" y="0"/>
          <a:ext cx="0" cy="0"/>
          <a:chOff x="0" y="0"/>
          <a:chExt cx="0" cy="0"/>
        </a:xfrm>
      </p:grpSpPr>
      <p:sp>
        <p:nvSpPr>
          <p:cNvPr id="359" name="Google Shape;359;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 name="Google Shape;360;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7" name="Google Shape;367;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 name="Google Shape;378;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
        <p:cNvGrpSpPr/>
        <p:nvPr/>
      </p:nvGrpSpPr>
      <p:grpSpPr>
        <a:xfrm>
          <a:off x="0" y="0"/>
          <a:ext cx="0" cy="0"/>
          <a:chOff x="0" y="0"/>
          <a:chExt cx="0" cy="0"/>
        </a:xfrm>
      </p:grpSpPr>
      <p:sp>
        <p:nvSpPr>
          <p:cNvPr id="83" name="Google Shape;83;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 name="Google Shape;8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38352cac135_0_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3" name="Google Shape;383;g38352cac135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0" name="Google Shape;10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 name="Google Shape;105;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4" name="Google Shape;11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5" name="Google Shape;12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Doanh nghiệp hoặc ESCO thường không phân biệt rõ các chi phí kinh tế và chi phí tài chính, do đó khi trình bày trong hồ sơ dễ bị nhầm lẫn.</a:t>
            </a:r>
            <a:endParaRPr/>
          </a:p>
          <a:p>
            <a:pPr marL="0" lvl="0" indent="0" algn="l" rtl="0">
              <a:spcBef>
                <a:spcPts val="0"/>
              </a:spcBef>
              <a:spcAft>
                <a:spcPts val="0"/>
              </a:spcAft>
              <a:buNone/>
            </a:pPr>
            <a:endParaRPr/>
          </a:p>
        </p:txBody>
      </p:sp>
      <p:sp>
        <p:nvSpPr>
          <p:cNvPr id="126" name="Google Shape;12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51"/>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51"/>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51"/>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51"/>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51"/>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51"/>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51"/>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5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5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5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5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5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5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2"/>
        <p:cNvGrpSpPr/>
        <p:nvPr/>
      </p:nvGrpSpPr>
      <p:grpSpPr>
        <a:xfrm>
          <a:off x="0" y="0"/>
          <a:ext cx="0" cy="0"/>
          <a:chOff x="0" y="0"/>
          <a:chExt cx="0" cy="0"/>
        </a:xfrm>
      </p:grpSpPr>
      <p:pic>
        <p:nvPicPr>
          <p:cNvPr id="33" name="Google Shape;33;p5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4" name="Google Shape;34;p5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35" name="Google Shape;35;p5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6" name="Google Shape;36;p5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7" name="Google Shape;37;p5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8" name="Google Shape;38;p5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9"/>
        <p:cNvGrpSpPr/>
        <p:nvPr/>
      </p:nvGrpSpPr>
      <p:grpSpPr>
        <a:xfrm>
          <a:off x="0" y="0"/>
          <a:ext cx="0" cy="0"/>
          <a:chOff x="0" y="0"/>
          <a:chExt cx="0" cy="0"/>
        </a:xfrm>
      </p:grpSpPr>
      <p:pic>
        <p:nvPicPr>
          <p:cNvPr id="40" name="Google Shape;40;p5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1" name="Google Shape;41;p5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2" name="Google Shape;42;p5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3" name="Google Shape;43;p5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4" name="Google Shape;44;p5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45" name="Google Shape;45;p54"/>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6"/>
        <p:cNvGrpSpPr/>
        <p:nvPr/>
      </p:nvGrpSpPr>
      <p:grpSpPr>
        <a:xfrm>
          <a:off x="0" y="0"/>
          <a:ext cx="0" cy="0"/>
          <a:chOff x="0" y="0"/>
          <a:chExt cx="0" cy="0"/>
        </a:xfrm>
      </p:grpSpPr>
      <p:pic>
        <p:nvPicPr>
          <p:cNvPr id="47" name="Google Shape;47;p5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8" name="Google Shape;48;p5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49" name="Google Shape;49;p5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0" name="Google Shape;50;p5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1" name="Google Shape;51;p5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2" name="Google Shape;52;p5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3"/>
        <p:cNvGrpSpPr/>
        <p:nvPr/>
      </p:nvGrpSpPr>
      <p:grpSpPr>
        <a:xfrm>
          <a:off x="0" y="0"/>
          <a:ext cx="0" cy="0"/>
          <a:chOff x="0" y="0"/>
          <a:chExt cx="0" cy="0"/>
        </a:xfrm>
      </p:grpSpPr>
      <p:pic>
        <p:nvPicPr>
          <p:cNvPr id="54" name="Google Shape;54;p5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5" name="Google Shape;55;p5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56" name="Google Shape;56;p5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7" name="Google Shape;57;p5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8" name="Google Shape;58;p5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59" name="Google Shape;59;p5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0"/>
          <p:cNvSpPr txBox="1"/>
          <p:nvPr/>
        </p:nvSpPr>
        <p:spPr>
          <a:xfrm>
            <a:off x="734471"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rgbClr val="000000"/>
              </a:buClr>
              <a:buSzPts val="3600"/>
              <a:buFont typeface="Arial"/>
              <a:buNone/>
            </a:pPr>
            <a:r>
              <a:rPr lang="en-US" sz="2825" b="1" i="0" u="none" strike="noStrike" cap="none">
                <a:solidFill>
                  <a:srgbClr val="FFFFFF"/>
                </a:solidFill>
                <a:latin typeface="Arial"/>
                <a:ea typeface="Arial"/>
                <a:cs typeface="Arial"/>
                <a:sym typeface="Arial"/>
              </a:rPr>
              <a:t>Mục tiêu phân tích kinh tế - tài chính của một dự án đề xuất </a:t>
            </a:r>
            <a:endParaRPr sz="2825" b="1" i="0" u="none" strike="noStrike" cap="none">
              <a:solidFill>
                <a:srgbClr val="FFFFFF"/>
              </a:solidFill>
              <a:latin typeface="Arial"/>
              <a:ea typeface="Arial"/>
              <a:cs typeface="Arial"/>
              <a:sym typeface="Arial"/>
            </a:endParaRPr>
          </a:p>
        </p:txBody>
      </p:sp>
      <p:sp>
        <p:nvSpPr>
          <p:cNvPr id="135" name="Google Shape;135;p10"/>
          <p:cNvSpPr txBox="1"/>
          <p:nvPr/>
        </p:nvSpPr>
        <p:spPr>
          <a:xfrm>
            <a:off x="783925" y="2299149"/>
            <a:ext cx="10624200" cy="2950800"/>
          </a:xfrm>
          <a:prstGeom prst="rect">
            <a:avLst/>
          </a:prstGeom>
          <a:noFill/>
          <a:ln>
            <a:noFill/>
          </a:ln>
        </p:spPr>
        <p:txBody>
          <a:bodyPr spcFirstLastPara="1" wrap="square" lIns="91425" tIns="45700" rIns="91425" bIns="45700" anchor="t" anchorCtr="0">
            <a:normAutofit/>
          </a:bodyPr>
          <a:lstStyle/>
          <a:p>
            <a:pPr marL="0" marR="0" lvl="0" indent="0" algn="just" rtl="0">
              <a:lnSpc>
                <a:spcPct val="90000"/>
              </a:lnSpc>
              <a:spcBef>
                <a:spcPts val="100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Phân tích kinh tế và tài chính tương tự nhau về mặt khái niệm – phân tích cả hai khía cạnh này là để so sánh giữa lợi ích và chi phí của dự án </a:t>
            </a:r>
            <a:r>
              <a:rPr lang="en-US" sz="2000">
                <a:solidFill>
                  <a:schemeClr val="dk1"/>
                </a:solidFill>
              </a:rPr>
              <a:t>– </a:t>
            </a:r>
            <a:r>
              <a:rPr lang="en-US" sz="2000" b="0" i="0" u="none" strike="noStrike" cap="none">
                <a:solidFill>
                  <a:srgbClr val="000000"/>
                </a:solidFill>
                <a:latin typeface="Arial"/>
                <a:ea typeface="Arial"/>
                <a:cs typeface="Arial"/>
                <a:sym typeface="Arial"/>
              </a:rPr>
              <a:t>chi phí và lợi ích này phụ thuộc vào người đo lường chúng – dự án đó phải:</a:t>
            </a:r>
            <a:endParaRPr sz="20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Đáp ứng hệ số hoàn vốn tối thiểu nào đó về kinh tế hoặc tài chính, và</a:t>
            </a:r>
            <a:endParaRPr sz="20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Là phương án tốt nhất trong các phương án thay thế khác để đáp ứng cùng một mục tiêu dự án.</a:t>
            </a:r>
            <a:endParaRPr/>
          </a:p>
          <a:p>
            <a:pPr marL="0" marR="0" lvl="0" indent="0" algn="just" rtl="0">
              <a:lnSpc>
                <a:spcPct val="90000"/>
              </a:lnSpc>
              <a:spcBef>
                <a:spcPts val="100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Đầu tư vào một dự án cần phải được so sánh với “không làm gì cả” (tức là “phương án không có dự án”), hoặc trì hoãn dự án đó.</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1"/>
          <p:cNvSpPr/>
          <p:nvPr/>
        </p:nvSpPr>
        <p:spPr>
          <a:xfrm>
            <a:off x="10397800" y="5439650"/>
            <a:ext cx="1794300" cy="558000"/>
          </a:xfrm>
          <a:prstGeom prst="rect">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11"/>
          <p:cNvSpPr/>
          <p:nvPr/>
        </p:nvSpPr>
        <p:spPr>
          <a:xfrm>
            <a:off x="2441975" y="5520975"/>
            <a:ext cx="393000" cy="3930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graphicFrame>
        <p:nvGraphicFramePr>
          <p:cNvPr id="142" name="Google Shape;142;p11"/>
          <p:cNvGraphicFramePr/>
          <p:nvPr/>
        </p:nvGraphicFramePr>
        <p:xfrm>
          <a:off x="734400" y="1844569"/>
          <a:ext cx="10723200" cy="3880707"/>
        </p:xfrm>
        <a:graphic>
          <a:graphicData uri="http://schemas.openxmlformats.org/drawingml/2006/table">
            <a:tbl>
              <a:tblPr>
                <a:noFill/>
                <a:tableStyleId>{077D15CA-81A9-4332-B4C1-CB4953862824}</a:tableStyleId>
              </a:tblPr>
              <a:tblGrid>
                <a:gridCol w="2283650">
                  <a:extLst>
                    <a:ext uri="{9D8B030D-6E8A-4147-A177-3AD203B41FA5}">
                      <a16:colId xmlns:a16="http://schemas.microsoft.com/office/drawing/2014/main" val="20000"/>
                    </a:ext>
                  </a:extLst>
                </a:gridCol>
                <a:gridCol w="4368725">
                  <a:extLst>
                    <a:ext uri="{9D8B030D-6E8A-4147-A177-3AD203B41FA5}">
                      <a16:colId xmlns:a16="http://schemas.microsoft.com/office/drawing/2014/main" val="20001"/>
                    </a:ext>
                  </a:extLst>
                </a:gridCol>
                <a:gridCol w="4070825">
                  <a:extLst>
                    <a:ext uri="{9D8B030D-6E8A-4147-A177-3AD203B41FA5}">
                      <a16:colId xmlns:a16="http://schemas.microsoft.com/office/drawing/2014/main" val="20002"/>
                    </a:ext>
                  </a:extLst>
                </a:gridCol>
              </a:tblGrid>
              <a:tr h="480475">
                <a:tc>
                  <a:txBody>
                    <a:bodyPr/>
                    <a:lstStyle/>
                    <a:p>
                      <a:pPr marL="0" marR="0" lvl="0" indent="0" algn="just" rtl="0">
                        <a:lnSpc>
                          <a:spcPct val="115000"/>
                        </a:lnSpc>
                        <a:spcBef>
                          <a:spcPts val="0"/>
                        </a:spcBef>
                        <a:spcAft>
                          <a:spcPts val="0"/>
                        </a:spcAft>
                        <a:buClr>
                          <a:schemeClr val="dk1"/>
                        </a:buClr>
                        <a:buSzPts val="1700"/>
                        <a:buFont typeface="Calibri"/>
                        <a:buNone/>
                      </a:pP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Phân tích kinh tế</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Phân tích tài chính</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87192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Mục tiêu</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Tối đa hiệu quả trong việc sử dụng những nguồn lực hữu hạn như vốn, lao động, các nguồn lực tự nhiên, v.v..</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Đánh giá khả năng tài chính theo quan điểm dự án tối ưu về mặt kinh tế</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617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Phạm vi</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Rộng (toàn bộ nền kinh tế)</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Hẹp (toàn bộ phạm vi dự án)</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11625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Dữ liệu đầu vào</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Những lợi ích và chi phí của nền kinh tế đo lường bởi “giá mờ”, bao gồm cả lạm phát và tất cả những khoản thanh toán như thuế, trợ cấp, lãi suất…</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Doanh thu và chi phí của dự án, đo lường bởi giá thị trường, bao gồm lạm phát và các khoản như thuế, trợ cấp, lãi suất, thuế nhập khẩu…</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83775">
                <a:tc>
                  <a:txBody>
                    <a:bodyPr/>
                    <a:lstStyle/>
                    <a:p>
                      <a:pPr marL="0" marR="0" lvl="0" indent="0" algn="l" rtl="0">
                        <a:lnSpc>
                          <a:spcPct val="115000"/>
                        </a:lnSpc>
                        <a:spcBef>
                          <a:spcPts val="0"/>
                        </a:spcBef>
                        <a:spcAft>
                          <a:spcPts val="0"/>
                        </a:spcAft>
                        <a:buClr>
                          <a:schemeClr val="dk1"/>
                        </a:buClr>
                        <a:buSzPts val="1700"/>
                        <a:buFont typeface="Arial"/>
                        <a:buNone/>
                      </a:pPr>
                      <a:r>
                        <a:rPr lang="en-US" sz="1800" b="1" u="none" strike="noStrike" cap="none">
                          <a:solidFill>
                            <a:schemeClr val="dk1"/>
                          </a:solidFill>
                          <a:latin typeface="Arial"/>
                          <a:ea typeface="Arial"/>
                          <a:cs typeface="Arial"/>
                          <a:sym typeface="Arial"/>
                        </a:rPr>
                        <a:t>Kết quả</a:t>
                      </a:r>
                      <a:endParaRPr sz="1800" b="1"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Giá trị hiện tại thuần (NPV) và/ hoặc hệ số hoàn vốn kinh tế (ERR)</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just" rtl="0">
                        <a:lnSpc>
                          <a:spcPct val="115000"/>
                        </a:lnSpc>
                        <a:spcBef>
                          <a:spcPts val="0"/>
                        </a:spcBef>
                        <a:spcAft>
                          <a:spcPts val="0"/>
                        </a:spcAft>
                        <a:buClr>
                          <a:schemeClr val="dk1"/>
                        </a:buClr>
                        <a:buSzPts val="1700"/>
                        <a:buFont typeface="Arial"/>
                        <a:buNone/>
                      </a:pPr>
                      <a:r>
                        <a:rPr lang="en-US" sz="1800" u="none" strike="noStrike" cap="none">
                          <a:solidFill>
                            <a:schemeClr val="dk1"/>
                          </a:solidFill>
                          <a:latin typeface="Arial"/>
                          <a:ea typeface="Arial"/>
                          <a:cs typeface="Arial"/>
                          <a:sym typeface="Arial"/>
                        </a:rPr>
                        <a:t>Lợi nhuận bằng tiền và/ hoặc hệ số hoàn vốn tài chính (FRR)</a:t>
                      </a:r>
                      <a:endParaRPr sz="1800" u="none" strike="noStrike" cap="none">
                        <a:solidFill>
                          <a:schemeClr val="dk1"/>
                        </a:solidFill>
                        <a:latin typeface="Arial"/>
                        <a:ea typeface="Arial"/>
                        <a:cs typeface="Arial"/>
                        <a:sym typeface="Arial"/>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143" name="Google Shape;143;p11"/>
          <p:cNvSpPr txBox="1"/>
          <p:nvPr/>
        </p:nvSpPr>
        <p:spPr>
          <a:xfrm>
            <a:off x="734408"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2825" b="1">
                <a:solidFill>
                  <a:srgbClr val="FFFFFF"/>
                </a:solidFill>
              </a:rPr>
              <a:t>PHÂN TÍCH KINH TẾ - TÀI CHÍNH</a:t>
            </a:r>
            <a:endParaRPr sz="2825" b="1" i="0" u="none" strike="noStrike" cap="none">
              <a:solidFill>
                <a:srgbClr val="FFFFFF"/>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12"/>
          <p:cNvSpPr txBox="1"/>
          <p:nvPr/>
        </p:nvSpPr>
        <p:spPr>
          <a:xfrm>
            <a:off x="725000" y="1861575"/>
            <a:ext cx="10723200" cy="4097400"/>
          </a:xfrm>
          <a:prstGeom prst="rect">
            <a:avLst/>
          </a:prstGeom>
          <a:noFill/>
          <a:ln>
            <a:noFill/>
          </a:ln>
        </p:spPr>
        <p:txBody>
          <a:bodyPr spcFirstLastPara="1" wrap="square" lIns="91425" tIns="45700" rIns="91425" bIns="45700" anchor="t" anchorCtr="0">
            <a:noAutofit/>
          </a:bodyPr>
          <a:lstStyle/>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tài chính và kinh tế</a:t>
            </a:r>
            <a:r>
              <a:rPr lang="en-US" sz="2000" i="0" u="none" strike="noStrike" cap="none">
                <a:solidFill>
                  <a:schemeClr val="dk1"/>
                </a:solidFil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sz="2800" i="0" u="none" strike="noStrike" cap="none">
              <a:solidFill>
                <a:schemeClr val="dk1"/>
              </a:solidFill>
            </a:endParaRPr>
          </a:p>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tài chính.</a:t>
            </a:r>
            <a:r>
              <a:rPr lang="en-US" sz="2000" i="0" u="none" strike="noStrike" cap="none">
                <a:solidFill>
                  <a:schemeClr val="dk1"/>
                </a:solidFill>
              </a:rPr>
              <a:t> Được sử dụng để xác định tính khả thi về mặt tài chính của một hoạt động từ góc nhìn của đơn vị thực hiện. Phân tích này tập trung vào dòng tiền vào và ra liên quan đến dự án và sử dụng </a:t>
            </a:r>
            <a:r>
              <a:rPr lang="en-US" sz="2000" b="1" i="0" u="none" strike="noStrike" cap="none">
                <a:solidFill>
                  <a:schemeClr val="dk1"/>
                </a:solidFill>
              </a:rPr>
              <a:t>giá thị trường</a:t>
            </a:r>
            <a:r>
              <a:rPr lang="en-US" sz="2000" i="0" u="none" strike="noStrike" cap="none">
                <a:solidFill>
                  <a:schemeClr val="dk1"/>
                </a:solidFill>
              </a:rPr>
              <a:t>.</a:t>
            </a:r>
            <a:endParaRPr sz="2800" i="0" u="none" strike="noStrike" cap="none">
              <a:solidFill>
                <a:schemeClr val="dk1"/>
              </a:solidFill>
            </a:endParaRPr>
          </a:p>
          <a:p>
            <a:pPr marL="228600" marR="0" lvl="0" indent="-342900" algn="just" rtl="0">
              <a:lnSpc>
                <a:spcPct val="110000"/>
              </a:lnSpc>
              <a:spcBef>
                <a:spcPts val="0"/>
              </a:spcBef>
              <a:spcAft>
                <a:spcPts val="0"/>
              </a:spcAft>
              <a:buClr>
                <a:srgbClr val="000000"/>
              </a:buClr>
              <a:buSzPts val="1800"/>
              <a:buFont typeface="Arial"/>
              <a:buChar char="•"/>
            </a:pPr>
            <a:r>
              <a:rPr lang="en-US" sz="2000" b="1" i="0" u="none" strike="noStrike" cap="none">
                <a:solidFill>
                  <a:schemeClr val="dk1"/>
                </a:solidFill>
              </a:rPr>
              <a:t>Phân tích kinh tế.</a:t>
            </a:r>
            <a:r>
              <a:rPr lang="en-US" sz="2000" i="0" u="none" strike="noStrike" cap="none">
                <a:solidFill>
                  <a:schemeClr val="dk1"/>
                </a:solidFill>
              </a:rPr>
              <a:t> Được sử dụng để xác định tác động ròng (chi phí hoặc lợi ích) của hoạt động đối với nền kinh tế và xã hội nói chung (ở cấp quốc gia và toàn cầu). Phân tích này sử dụng </a:t>
            </a:r>
            <a:r>
              <a:rPr lang="en-US" sz="2000" b="1" i="0" u="none" strike="noStrike" cap="none">
                <a:solidFill>
                  <a:schemeClr val="dk1"/>
                </a:solidFill>
              </a:rPr>
              <a:t>giá kinh tế</a:t>
            </a:r>
            <a:r>
              <a:rPr lang="en-US" sz="2000" i="0" u="none" strike="noStrike" cap="none">
                <a:solidFill>
                  <a:schemeClr val="dk1"/>
                </a:solidFill>
              </a:rPr>
              <a:t>, có tính đến chi phí cơ hội đối với xã hội, sự hiện diện của các can thiệp của chính phủ gây ra biến dạng thị trường (ví dụ: thuế, thuế quan, trợ cấp), và các ngoại tác.</a:t>
            </a:r>
            <a:endParaRPr sz="2000" i="0" u="none" strike="noStrike" cap="none">
              <a:solidFill>
                <a:srgbClr val="FF0000"/>
              </a:solidFill>
            </a:endParaRPr>
          </a:p>
        </p:txBody>
      </p:sp>
      <p:sp>
        <p:nvSpPr>
          <p:cNvPr id="149" name="Google Shape;149;p12"/>
          <p:cNvSpPr txBox="1"/>
          <p:nvPr/>
        </p:nvSpPr>
        <p:spPr>
          <a:xfrm>
            <a:off x="734471" y="1165627"/>
            <a:ext cx="10723200" cy="5580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0000"/>
              </a:buClr>
              <a:buSzPts val="3600"/>
              <a:buFont typeface="Arial"/>
              <a:buNone/>
            </a:pPr>
            <a:r>
              <a:rPr lang="en-US" sz="2825" b="1">
                <a:solidFill>
                  <a:srgbClr val="FFFFFF"/>
                </a:solidFill>
              </a:rPr>
              <a:t>PHÂN TÍCH TÀI CHÍNH THẾ GIỚI (WORLD BANK)</a:t>
            </a:r>
            <a:endParaRPr sz="2825" b="1" i="0" u="none" strike="noStrike" cap="none">
              <a:solidFill>
                <a:srgbClr val="FFFFFF"/>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3"/>
          <p:cNvSpPr txBox="1"/>
          <p:nvPr/>
        </p:nvSpPr>
        <p:spPr>
          <a:xfrm>
            <a:off x="838201" y="1244661"/>
            <a:ext cx="10515600" cy="50610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Phân tích kinh tế và phân tích tài chính</a:t>
            </a:r>
            <a:endParaRPr sz="3600" b="1" i="0" u="none" strike="noStrike" cap="none">
              <a:solidFill>
                <a:srgbClr val="FFFFFF"/>
              </a:solidFill>
              <a:latin typeface="Arial"/>
              <a:ea typeface="Arial"/>
              <a:cs typeface="Arial"/>
              <a:sym typeface="Arial"/>
            </a:endParaRPr>
          </a:p>
        </p:txBody>
      </p:sp>
      <p:sp>
        <p:nvSpPr>
          <p:cNvPr id="155" name="Google Shape;155;p13"/>
          <p:cNvSpPr txBox="1"/>
          <p:nvPr/>
        </p:nvSpPr>
        <p:spPr>
          <a:xfrm>
            <a:off x="838275" y="2113225"/>
            <a:ext cx="10515600" cy="3937800"/>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1000"/>
              </a:spcBef>
              <a:spcAft>
                <a:spcPts val="0"/>
              </a:spcAft>
              <a:buClr>
                <a:srgbClr val="000000"/>
              </a:buClr>
              <a:buSzPts val="1800"/>
              <a:buFont typeface="Arial"/>
              <a:buNone/>
            </a:pPr>
            <a:r>
              <a:rPr lang="en-US" sz="2400" b="1" i="0" u="none" strike="noStrike" cap="none">
                <a:solidFill>
                  <a:srgbClr val="000000"/>
                </a:solidFill>
                <a:latin typeface="Arial"/>
                <a:ea typeface="Arial"/>
                <a:cs typeface="Arial"/>
                <a:sym typeface="Arial"/>
              </a:rPr>
              <a:t>Phân tích kinh tế</a:t>
            </a:r>
            <a:r>
              <a:rPr lang="en-US" sz="2400" b="0" i="0" u="none" strike="noStrike" cap="none">
                <a:solidFill>
                  <a:srgbClr val="000000"/>
                </a:solidFill>
                <a:latin typeface="Arial"/>
                <a:ea typeface="Arial"/>
                <a:cs typeface="Arial"/>
                <a:sym typeface="Arial"/>
              </a:rPr>
              <a:t> là để xem dự án có </a:t>
            </a:r>
            <a:r>
              <a:rPr lang="en-US" sz="2400"/>
              <a:t>lợi</a:t>
            </a:r>
            <a:r>
              <a:rPr lang="en-US" sz="2400" b="0" i="0" u="none" strike="noStrike" cap="none">
                <a:solidFill>
                  <a:srgbClr val="000000"/>
                </a:solidFill>
                <a:latin typeface="Arial"/>
                <a:ea typeface="Arial"/>
                <a:cs typeface="Arial"/>
                <a:sym typeface="Arial"/>
              </a:rPr>
              <a:t> ích gì từ quan điểm </a:t>
            </a:r>
            <a:r>
              <a:rPr lang="en-US" sz="2400" b="0" i="1" u="none" strike="noStrike" cap="none">
                <a:solidFill>
                  <a:srgbClr val="000000"/>
                </a:solidFill>
                <a:latin typeface="Arial"/>
                <a:ea typeface="Arial"/>
                <a:cs typeface="Arial"/>
                <a:sym typeface="Arial"/>
              </a:rPr>
              <a:t>Quốc gia và nền kinh tế quốc dân</a:t>
            </a:r>
            <a:r>
              <a:rPr lang="en-US" sz="2400" b="0" i="0" u="none" strike="noStrike" cap="none">
                <a:solidFill>
                  <a:srgbClr val="000000"/>
                </a:solidFill>
                <a:latin typeface="Arial"/>
                <a:ea typeface="Arial"/>
                <a:cs typeface="Arial"/>
                <a:sym typeface="Arial"/>
              </a:rPr>
              <a:t>:</a:t>
            </a:r>
            <a:endParaRPr sz="2400"/>
          </a:p>
          <a:p>
            <a:pPr marL="685800" marR="0" lvl="0" indent="-495300" algn="l" rtl="0">
              <a:lnSpc>
                <a:spcPct val="90000"/>
              </a:lnSpc>
              <a:spcBef>
                <a:spcPts val="100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Tại một thời điểm cụ thể, Việt Nam chỉ có một nguồn lực hữu hạn (lao động có tay nghề, tài nguyên thiên nhiên, điện năng, vốn đầu tư). </a:t>
            </a:r>
            <a:endParaRPr sz="2400"/>
          </a:p>
          <a:p>
            <a:pPr marL="685800" marR="0" lvl="0" indent="-495300" algn="l" rtl="0">
              <a:lnSpc>
                <a:spcPct val="90000"/>
              </a:lnSpc>
              <a:spcBef>
                <a:spcPts val="1000"/>
              </a:spcBef>
              <a:spcAft>
                <a:spcPts val="0"/>
              </a:spcAft>
              <a:buClr>
                <a:srgbClr val="000000"/>
              </a:buClr>
              <a:buSzPts val="2400"/>
              <a:buFont typeface="Arial"/>
              <a:buChar char="•"/>
            </a:pPr>
            <a:r>
              <a:rPr lang="en-US" sz="2400" b="0" i="0" u="none" strike="noStrike" cap="none">
                <a:solidFill>
                  <a:srgbClr val="000000"/>
                </a:solidFill>
                <a:latin typeface="Arial"/>
                <a:ea typeface="Arial"/>
                <a:cs typeface="Arial"/>
                <a:sym typeface="Arial"/>
              </a:rPr>
              <a:t>Câu hỏi cơ bản khi thẩm định dự án là đánh giá xem liệu Việt Nam có lợi ích cao hơn khi đầu tư các nguồn lực kinh tế khan hiếm của mình vào dự án nào: phân phối điện, năng lượng tái tạo hay là đường sá, cảng biển,…</a:t>
            </a:r>
            <a:endParaRPr sz="2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4"/>
          <p:cNvSpPr txBox="1"/>
          <p:nvPr/>
        </p:nvSpPr>
        <p:spPr>
          <a:xfrm>
            <a:off x="838200" y="1756325"/>
            <a:ext cx="10515600" cy="37104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V</a:t>
            </a:r>
            <a:r>
              <a:rPr lang="en-US" sz="2000" b="0" i="0" u="none" strike="noStrike" cap="none">
                <a:solidFill>
                  <a:schemeClr val="dk1"/>
                </a:solidFill>
                <a:latin typeface="Arial"/>
                <a:ea typeface="Arial"/>
                <a:cs typeface="Arial"/>
                <a:sym typeface="Arial"/>
              </a:rPr>
              <a:t>í dụ, chi phí nhập khẩu thiết bị để cải thiện HSNL:</a:t>
            </a:r>
            <a:endParaRPr>
              <a:solidFill>
                <a:schemeClr val="dk1"/>
              </a:solidFill>
            </a:endParaRPr>
          </a:p>
          <a:p>
            <a:pPr marL="571500" marR="0" lvl="0" indent="-342900" algn="l" rtl="0">
              <a:lnSpc>
                <a:spcPct val="115000"/>
              </a:lnSpc>
              <a:spcBef>
                <a:spcPts val="0"/>
              </a:spcBef>
              <a:spcAft>
                <a:spcPts val="0"/>
              </a:spcAft>
              <a:buClr>
                <a:schemeClr val="dk1"/>
              </a:buClr>
              <a:buSzPts val="1800"/>
              <a:buFont typeface="Arial"/>
              <a:buChar char="•"/>
            </a:pPr>
            <a:r>
              <a:rPr lang="en-US" sz="2000" b="0" i="0" u="none" strike="noStrike" cap="none">
                <a:solidFill>
                  <a:schemeClr val="dk1"/>
                </a:solidFill>
                <a:latin typeface="Arial"/>
                <a:ea typeface="Arial"/>
                <a:cs typeface="Arial"/>
                <a:sym typeface="Arial"/>
              </a:rPr>
              <a:t>Đối với doanh nghiệp, chi phí đó là toàn bộ chi phí nhập khẩu (giá mua, bảo hiểm, vận chuyển – CIF) tại điểm nhập khẩu cộng với thuế nhập khẩu (nếu có)</a:t>
            </a:r>
            <a:endParaRPr>
              <a:solidFill>
                <a:schemeClr val="dk1"/>
              </a:solidFill>
            </a:endParaRPr>
          </a:p>
          <a:p>
            <a:pPr marL="571500" marR="0" lvl="0" indent="-342900" algn="l" rtl="0">
              <a:lnSpc>
                <a:spcPct val="115000"/>
              </a:lnSpc>
              <a:spcBef>
                <a:spcPts val="0"/>
              </a:spcBef>
              <a:spcAft>
                <a:spcPts val="0"/>
              </a:spcAft>
              <a:buClr>
                <a:schemeClr val="dk1"/>
              </a:buClr>
              <a:buSzPts val="1800"/>
              <a:buFont typeface="Arial"/>
              <a:buChar char="•"/>
            </a:pPr>
            <a:r>
              <a:rPr lang="en-US" sz="2000" b="0" i="0" u="none" strike="noStrike" cap="none">
                <a:solidFill>
                  <a:schemeClr val="dk1"/>
                </a:solidFill>
                <a:latin typeface="Arial"/>
                <a:ea typeface="Arial"/>
                <a:cs typeface="Arial"/>
                <a:sym typeface="Arial"/>
              </a:rPr>
              <a:t>Từ quan điểm quốc gia, thuế nhập khẩu có phải là chi phí không? Tại sao CIF mới là chi phí kinh tế?   </a:t>
            </a:r>
            <a:endParaRPr>
              <a:solidFill>
                <a:schemeClr val="dk1"/>
              </a:solidFill>
            </a:endParaRPr>
          </a:p>
          <a:p>
            <a:pPr marL="571500" marR="0" lvl="0" indent="-342900" algn="l" rtl="0">
              <a:lnSpc>
                <a:spcPct val="115000"/>
              </a:lnSpc>
              <a:spcBef>
                <a:spcPts val="0"/>
              </a:spcBef>
              <a:spcAft>
                <a:spcPts val="0"/>
              </a:spcAft>
              <a:buClr>
                <a:schemeClr val="dk1"/>
              </a:buClr>
              <a:buSzPts val="1800"/>
              <a:buFont typeface="Arial"/>
              <a:buChar char="•"/>
            </a:pPr>
            <a:r>
              <a:rPr lang="en-US" sz="2000" b="0" i="0" u="none" strike="noStrike" cap="none">
                <a:solidFill>
                  <a:schemeClr val="dk1"/>
                </a:solidFill>
                <a:latin typeface="Arial"/>
                <a:ea typeface="Arial"/>
                <a:cs typeface="Arial"/>
                <a:sym typeface="Arial"/>
              </a:rPr>
              <a:t>Khi phân tích kinh tế thì không xét đến những chi phí sau:</a:t>
            </a:r>
            <a:endParaRPr>
              <a:solidFill>
                <a:schemeClr val="dk1"/>
              </a:solidFill>
            </a:endParaRPr>
          </a:p>
          <a:p>
            <a:pPr marL="914400" marR="0" lvl="0" indent="-355600" algn="l" rtl="0">
              <a:lnSpc>
                <a:spcPct val="115000"/>
              </a:lnSpc>
              <a:spcBef>
                <a:spcPts val="0"/>
              </a:spcBef>
              <a:spcAft>
                <a:spcPts val="0"/>
              </a:spcAft>
              <a:buClr>
                <a:schemeClr val="dk1"/>
              </a:buClr>
              <a:buSzPts val="2000"/>
              <a:buFont typeface="Arial"/>
              <a:buChar char="➢"/>
            </a:pPr>
            <a:r>
              <a:rPr lang="en-US" sz="2000" b="0" i="1" u="none" strike="noStrike" cap="none">
                <a:solidFill>
                  <a:schemeClr val="dk1"/>
                </a:solidFill>
                <a:latin typeface="Arial"/>
                <a:ea typeface="Arial"/>
                <a:cs typeface="Arial"/>
                <a:sym typeface="Arial"/>
              </a:rPr>
              <a:t>Trả lãi vay</a:t>
            </a:r>
            <a:r>
              <a:rPr lang="en-US" sz="2000" b="0" i="0" u="none" strike="noStrike" cap="none">
                <a:solidFill>
                  <a:schemeClr val="dk1"/>
                </a:solidFill>
                <a:latin typeface="Arial"/>
                <a:ea typeface="Arial"/>
                <a:cs typeface="Arial"/>
                <a:sym typeface="Arial"/>
              </a:rPr>
              <a:t> – là tiền trả của người vay vốn cho người sở hữu vốn.</a:t>
            </a:r>
            <a:endParaRPr sz="2000" b="0" i="0" u="none" strike="noStrike" cap="none">
              <a:solidFill>
                <a:schemeClr val="dk1"/>
              </a:solidFill>
              <a:latin typeface="Arial"/>
              <a:ea typeface="Arial"/>
              <a:cs typeface="Arial"/>
              <a:sym typeface="Arial"/>
            </a:endParaRPr>
          </a:p>
          <a:p>
            <a:pPr marL="914400" marR="0" lvl="0" indent="-355600" algn="l" rtl="0">
              <a:lnSpc>
                <a:spcPct val="115000"/>
              </a:lnSpc>
              <a:spcBef>
                <a:spcPts val="0"/>
              </a:spcBef>
              <a:spcAft>
                <a:spcPts val="0"/>
              </a:spcAft>
              <a:buClr>
                <a:schemeClr val="dk1"/>
              </a:buClr>
              <a:buSzPts val="2000"/>
              <a:buChar char="➢"/>
            </a:pPr>
            <a:r>
              <a:rPr lang="en-US" sz="2000" b="0" i="1" u="none" strike="noStrike" cap="none">
                <a:solidFill>
                  <a:schemeClr val="dk1"/>
                </a:solidFill>
                <a:latin typeface="Arial"/>
                <a:ea typeface="Arial"/>
                <a:cs typeface="Arial"/>
                <a:sym typeface="Arial"/>
              </a:rPr>
              <a:t>Các loại thuế</a:t>
            </a:r>
            <a:r>
              <a:rPr lang="en-US" sz="2000" b="0" i="0" u="none" strike="noStrike" cap="none">
                <a:solidFill>
                  <a:schemeClr val="dk1"/>
                </a:solidFill>
                <a:latin typeface="Arial"/>
                <a:ea typeface="Arial"/>
                <a:cs typeface="Arial"/>
                <a:sym typeface="Arial"/>
              </a:rPr>
              <a:t> </a:t>
            </a:r>
            <a:r>
              <a:rPr lang="en-US" sz="2000">
                <a:solidFill>
                  <a:schemeClr val="dk1"/>
                </a:solidFill>
              </a:rPr>
              <a:t>–</a:t>
            </a:r>
            <a:r>
              <a:rPr lang="en-US" sz="2000" b="0" i="0" u="none" strike="noStrike" cap="none">
                <a:solidFill>
                  <a:schemeClr val="dk1"/>
                </a:solidFill>
                <a:latin typeface="Arial"/>
                <a:ea typeface="Arial"/>
                <a:cs typeface="Arial"/>
                <a:sym typeface="Arial"/>
              </a:rPr>
              <a:t> là tiền trả của người tiêu dùng hay doanh nghiệp cho Chính phủ.</a:t>
            </a:r>
            <a:endParaRPr sz="2000" b="0" i="0" u="none" strike="noStrike" cap="none">
              <a:solidFill>
                <a:schemeClr val="dk1"/>
              </a:solidFill>
              <a:latin typeface="Arial"/>
              <a:ea typeface="Arial"/>
              <a:cs typeface="Arial"/>
              <a:sym typeface="Arial"/>
            </a:endParaRPr>
          </a:p>
          <a:p>
            <a:pPr marL="914400" marR="0" lvl="0" indent="-355600" algn="l" rtl="0">
              <a:lnSpc>
                <a:spcPct val="115000"/>
              </a:lnSpc>
              <a:spcBef>
                <a:spcPts val="0"/>
              </a:spcBef>
              <a:spcAft>
                <a:spcPts val="0"/>
              </a:spcAft>
              <a:buClr>
                <a:schemeClr val="dk1"/>
              </a:buClr>
              <a:buSzPts val="2000"/>
              <a:buFont typeface="Arial"/>
              <a:buChar char="➢"/>
            </a:pPr>
            <a:r>
              <a:rPr lang="en-US" sz="2000" b="0" i="1" u="none" strike="noStrike" cap="none">
                <a:solidFill>
                  <a:schemeClr val="dk1"/>
                </a:solidFill>
                <a:latin typeface="Arial"/>
                <a:ea typeface="Arial"/>
                <a:cs typeface="Arial"/>
                <a:sym typeface="Arial"/>
              </a:rPr>
              <a:t>Thuế nhập khẩu</a:t>
            </a:r>
            <a:r>
              <a:rPr lang="en-US" sz="2000">
                <a:solidFill>
                  <a:schemeClr val="dk1"/>
                </a:solidFill>
              </a:rPr>
              <a:t>.</a:t>
            </a:r>
            <a:endParaRPr>
              <a:solidFill>
                <a:schemeClr val="dk1"/>
              </a:solidFill>
            </a:endParaRPr>
          </a:p>
          <a:p>
            <a:pPr marL="914400" marR="0" lvl="0" indent="-355600" algn="l" rtl="0">
              <a:lnSpc>
                <a:spcPct val="115000"/>
              </a:lnSpc>
              <a:spcBef>
                <a:spcPts val="0"/>
              </a:spcBef>
              <a:spcAft>
                <a:spcPts val="0"/>
              </a:spcAft>
              <a:buClr>
                <a:schemeClr val="dk1"/>
              </a:buClr>
              <a:buSzPts val="2000"/>
              <a:buFont typeface="Arial"/>
              <a:buChar char="➢"/>
            </a:pPr>
            <a:r>
              <a:rPr lang="en-US" sz="2000" b="0" i="1" u="none" strike="noStrike" cap="none">
                <a:solidFill>
                  <a:schemeClr val="dk1"/>
                </a:solidFill>
                <a:latin typeface="Arial"/>
                <a:ea typeface="Arial"/>
                <a:cs typeface="Arial"/>
                <a:sym typeface="Arial"/>
              </a:rPr>
              <a:t>Thuế tài nguyên thiên nhiên</a:t>
            </a:r>
            <a:r>
              <a:rPr lang="en-US" sz="2000" i="1">
                <a:solidFill>
                  <a:schemeClr val="dk1"/>
                </a:solidFill>
              </a:rPr>
              <a:t>.</a:t>
            </a:r>
            <a:endParaRPr sz="2800" b="0" i="0" u="none" strike="noStrike" cap="none">
              <a:solidFill>
                <a:schemeClr val="dk1"/>
              </a:solidFill>
              <a:latin typeface="Arial"/>
              <a:ea typeface="Arial"/>
              <a:cs typeface="Arial"/>
              <a:sym typeface="Arial"/>
            </a:endParaRPr>
          </a:p>
        </p:txBody>
      </p:sp>
      <p:sp>
        <p:nvSpPr>
          <p:cNvPr id="161" name="Google Shape;161;p14"/>
          <p:cNvSpPr txBox="1"/>
          <p:nvPr/>
        </p:nvSpPr>
        <p:spPr>
          <a:xfrm>
            <a:off x="838200" y="1250183"/>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Phân tích kinh tế và phân tích tài chính (tiếp)</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15"/>
          <p:cNvSpPr txBox="1"/>
          <p:nvPr/>
        </p:nvSpPr>
        <p:spPr>
          <a:xfrm>
            <a:off x="838200" y="1899975"/>
            <a:ext cx="10515600" cy="3925500"/>
          </a:xfrm>
          <a:prstGeom prst="rect">
            <a:avLst/>
          </a:prstGeom>
          <a:no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Trong </a:t>
            </a:r>
            <a:r>
              <a:rPr lang="en-US" sz="2000" b="1" i="0" u="none" strike="noStrike" cap="none">
                <a:solidFill>
                  <a:srgbClr val="000000"/>
                </a:solidFill>
                <a:latin typeface="Arial"/>
                <a:ea typeface="Arial"/>
                <a:cs typeface="Arial"/>
                <a:sym typeface="Arial"/>
              </a:rPr>
              <a:t>phân tích kinh tế</a:t>
            </a:r>
            <a:r>
              <a:rPr lang="en-US" sz="2000" b="0" i="0" u="none" strike="noStrike" cap="none">
                <a:solidFill>
                  <a:srgbClr val="000000"/>
                </a:solidFill>
                <a:latin typeface="Arial"/>
                <a:ea typeface="Arial"/>
                <a:cs typeface="Arial"/>
                <a:sym typeface="Arial"/>
              </a:rPr>
              <a:t>:</a:t>
            </a:r>
            <a:endParaRPr sz="2000" b="0" i="0" u="none" strike="noStrike" cap="none">
              <a:solidFill>
                <a:srgbClr val="000000"/>
              </a:solidFill>
              <a:latin typeface="Arial"/>
              <a:ea typeface="Arial"/>
              <a:cs typeface="Arial"/>
              <a:sym typeface="Arial"/>
            </a:endParaRPr>
          </a:p>
          <a:p>
            <a:pPr marL="571500" marR="0" lvl="0" indent="-3429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Chi phí và lợi ích được hạch toán tại năm tiêu dùng các nguồn lực này.</a:t>
            </a:r>
            <a:endParaRPr sz="2000" b="0" i="0" u="none" strike="noStrike" cap="none">
              <a:solidFill>
                <a:srgbClr val="000000"/>
              </a:solidFill>
              <a:latin typeface="Arial"/>
              <a:ea typeface="Arial"/>
              <a:cs typeface="Arial"/>
              <a:sym typeface="Arial"/>
            </a:endParaRPr>
          </a:p>
          <a:p>
            <a:pPr marL="571500" marR="0" lvl="0" indent="-3429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Do đó toàn bộ chi phí vốn (không bao gồm thuế và thanh toán chuyển nhượng) được hạch toán trong thời gian xây dựng (chứ không chỉ vốn chủ sở hữu)</a:t>
            </a:r>
            <a:endParaRPr sz="2000" b="0" i="0" u="none" strike="noStrike" cap="none">
              <a:solidFill>
                <a:srgbClr val="000000"/>
              </a:solidFill>
              <a:latin typeface="Arial"/>
              <a:ea typeface="Arial"/>
              <a:cs typeface="Arial"/>
              <a:sym typeface="Arial"/>
            </a:endParaRPr>
          </a:p>
          <a:p>
            <a:pPr marL="571500" marR="0" lvl="0" indent="-3429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Các thanh toán trả nợ, lãi suất là các giao dịch tài chính, nên không được tính toán trong phân tích kinh tế.</a:t>
            </a:r>
            <a:endParaRPr sz="2000" b="0" i="0" u="none" strike="noStrike" cap="none">
              <a:solidFill>
                <a:srgbClr val="000000"/>
              </a:solidFill>
              <a:latin typeface="Arial"/>
              <a:ea typeface="Arial"/>
              <a:cs typeface="Arial"/>
              <a:sym typeface="Arial"/>
            </a:endParaRPr>
          </a:p>
          <a:p>
            <a:pPr marL="571500" marR="0" lvl="0" indent="-3429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Khi một dự án TKNL giảm tiêu thụ điện, lợi ích kinh tế của nó không phải là tiền điện DN trả mà là lượng nhiên liệu tránh được để sản xuất điện tránh được, và chi phí vốn tránh được đối với EVN.</a:t>
            </a:r>
            <a:endParaRPr sz="2000" b="0" i="0" u="none" strike="noStrike" cap="none">
              <a:solidFill>
                <a:srgbClr val="000000"/>
              </a:solidFill>
              <a:latin typeface="Arial"/>
              <a:ea typeface="Arial"/>
              <a:cs typeface="Arial"/>
              <a:sym typeface="Arial"/>
            </a:endParaRPr>
          </a:p>
          <a:p>
            <a:pPr marL="571500" marR="0" lvl="0" indent="-342900" algn="just" rtl="0">
              <a:lnSpc>
                <a:spcPct val="90000"/>
              </a:lnSpc>
              <a:spcBef>
                <a:spcPts val="100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Mức rào cản cho phân tích kinh tế là hệ số chiết khấu kinh tế (khác với mức rào cản tài chính, ví dụ WACC).</a:t>
            </a:r>
            <a:endParaRPr sz="2000" b="0" i="0" u="none" strike="noStrike" cap="none">
              <a:solidFill>
                <a:srgbClr val="000000"/>
              </a:solidFill>
              <a:latin typeface="Arial"/>
              <a:ea typeface="Arial"/>
              <a:cs typeface="Arial"/>
              <a:sym typeface="Arial"/>
            </a:endParaRPr>
          </a:p>
        </p:txBody>
      </p:sp>
      <p:sp>
        <p:nvSpPr>
          <p:cNvPr id="167" name="Google Shape;167;p15"/>
          <p:cNvSpPr txBox="1"/>
          <p:nvPr/>
        </p:nvSpPr>
        <p:spPr>
          <a:xfrm>
            <a:off x="838200" y="1250183"/>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Phân tích kinh tế và phân tích tài chính (tiếp)</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16"/>
          <p:cNvSpPr txBox="1"/>
          <p:nvPr/>
        </p:nvSpPr>
        <p:spPr>
          <a:xfrm>
            <a:off x="838200" y="1882875"/>
            <a:ext cx="10515600" cy="3828000"/>
          </a:xfrm>
          <a:prstGeom prst="rect">
            <a:avLst/>
          </a:prstGeom>
          <a:noFill/>
          <a:ln>
            <a:noFill/>
          </a:ln>
        </p:spPr>
        <p:txBody>
          <a:bodyPr spcFirstLastPara="1" wrap="square" lIns="91425" tIns="45700" rIns="91425" bIns="45700" anchor="t" anchorCtr="0">
            <a:noAutofit/>
          </a:bodyPr>
          <a:lstStyle/>
          <a:p>
            <a:pPr marL="0" marR="0" lvl="0" indent="0" algn="just" rtl="0">
              <a:lnSpc>
                <a:spcPct val="110000"/>
              </a:lnSpc>
              <a:spcBef>
                <a:spcPts val="0"/>
              </a:spcBef>
              <a:spcAft>
                <a:spcPts val="0"/>
              </a:spcAft>
              <a:buClr>
                <a:srgbClr val="000000"/>
              </a:buClr>
              <a:buSzPts val="1800"/>
              <a:buFont typeface="Arial"/>
              <a:buNone/>
            </a:pPr>
            <a:r>
              <a:rPr lang="en-US" sz="2000" b="1" i="0" u="none" strike="noStrike" cap="none">
                <a:solidFill>
                  <a:srgbClr val="000000"/>
                </a:solidFill>
                <a:latin typeface="Arial"/>
                <a:ea typeface="Arial"/>
                <a:cs typeface="Arial"/>
                <a:sym typeface="Arial"/>
              </a:rPr>
              <a:t>Phân tích tài chính</a:t>
            </a:r>
            <a:r>
              <a:rPr lang="en-US" sz="2000" b="0" i="0" u="none" strike="noStrike" cap="none">
                <a:solidFill>
                  <a:srgbClr val="000000"/>
                </a:solidFill>
                <a:latin typeface="Arial"/>
                <a:ea typeface="Arial"/>
                <a:cs typeface="Arial"/>
                <a:sym typeface="Arial"/>
              </a:rPr>
              <a:t> là để xem dự án có lợi ích gì từ quan điểm của nhà đầu tư hay chủ dự án (doanh nghiệp).  </a:t>
            </a:r>
            <a:endParaRPr sz="1200"/>
          </a:p>
          <a:p>
            <a:pPr marL="457200" marR="0" lvl="0" indent="-330200" algn="just" rtl="0">
              <a:lnSpc>
                <a:spcPct val="110000"/>
              </a:lnSpc>
              <a:spcBef>
                <a:spcPts val="0"/>
              </a:spcBef>
              <a:spcAft>
                <a:spcPts val="0"/>
              </a:spcAft>
              <a:buClr>
                <a:srgbClr val="000000"/>
              </a:buClr>
              <a:buSzPts val="1600"/>
              <a:buFont typeface="Arial"/>
              <a:buChar char="•"/>
            </a:pPr>
            <a:r>
              <a:rPr lang="en-US" sz="2000" b="0" i="0" u="none" strike="noStrike" cap="none">
                <a:solidFill>
                  <a:srgbClr val="000000"/>
                </a:solidFill>
                <a:latin typeface="Arial"/>
                <a:ea typeface="Arial"/>
                <a:cs typeface="Arial"/>
                <a:sym typeface="Arial"/>
              </a:rPr>
              <a:t>Doanh nghiệp đánh giá các lợi ích và chi phí dưới dạng tiền.  </a:t>
            </a:r>
            <a:endParaRPr sz="2000" b="0" i="0" u="none" strike="noStrike" cap="none">
              <a:solidFill>
                <a:srgbClr val="000000"/>
              </a:solidFill>
              <a:latin typeface="Arial"/>
              <a:ea typeface="Arial"/>
              <a:cs typeface="Arial"/>
              <a:sym typeface="Arial"/>
            </a:endParaRPr>
          </a:p>
          <a:p>
            <a:pPr marL="457200" marR="0" lvl="0" indent="-330200" algn="just" rtl="0">
              <a:lnSpc>
                <a:spcPct val="110000"/>
              </a:lnSpc>
              <a:spcBef>
                <a:spcPts val="0"/>
              </a:spcBef>
              <a:spcAft>
                <a:spcPts val="0"/>
              </a:spcAft>
              <a:buClr>
                <a:srgbClr val="000000"/>
              </a:buClr>
              <a:buSzPts val="1600"/>
              <a:buFont typeface="Arial"/>
              <a:buChar char="•"/>
            </a:pPr>
            <a:r>
              <a:rPr lang="en-US" sz="2000" b="0" i="0" u="none" strike="noStrike" cap="none">
                <a:solidFill>
                  <a:srgbClr val="000000"/>
                </a:solidFill>
                <a:latin typeface="Arial"/>
                <a:ea typeface="Arial"/>
                <a:cs typeface="Arial"/>
                <a:sym typeface="Arial"/>
              </a:rPr>
              <a:t>Lợi ích tài chính của một dự án TKNL sẽ là lượng tiền tiết kiệm được từ việc mua ít điện, dầu hoặc than hơn, chi phí O&amp;M tránh được, chi phí hóa chất ít hơn. Giá trị đầu vào năng lượng đối với doanh nghiệp sẽ là tất cả chi phí thực tế mà DN phải trả, bao gồm các loại thuế phí, thuế nhập khẩu: tức là </a:t>
            </a:r>
            <a:r>
              <a:rPr lang="en-US" sz="2000" b="1" i="0" u="none" strike="noStrike" cap="none">
                <a:solidFill>
                  <a:srgbClr val="000000"/>
                </a:solidFill>
                <a:latin typeface="Arial"/>
                <a:ea typeface="Arial"/>
                <a:cs typeface="Arial"/>
                <a:sym typeface="Arial"/>
              </a:rPr>
              <a:t>tất cả các chi phí bằng tiền </a:t>
            </a:r>
            <a:r>
              <a:rPr lang="en-US" sz="2000" b="0" i="0" u="none" strike="noStrike" cap="none">
                <a:solidFill>
                  <a:srgbClr val="000000"/>
                </a:solidFill>
                <a:latin typeface="Arial"/>
                <a:ea typeface="Arial"/>
                <a:cs typeface="Arial"/>
                <a:sym typeface="Arial"/>
              </a:rPr>
              <a:t>đối với DN.</a:t>
            </a:r>
            <a:endParaRPr sz="2000" b="0" i="0" u="none" strike="noStrike" cap="none">
              <a:solidFill>
                <a:srgbClr val="000000"/>
              </a:solidFill>
              <a:latin typeface="Arial"/>
              <a:ea typeface="Arial"/>
              <a:cs typeface="Arial"/>
              <a:sym typeface="Arial"/>
            </a:endParaRPr>
          </a:p>
          <a:p>
            <a:pPr marL="457200" marR="0" lvl="0" indent="-330200" algn="just" rtl="0">
              <a:lnSpc>
                <a:spcPct val="110000"/>
              </a:lnSpc>
              <a:spcBef>
                <a:spcPts val="0"/>
              </a:spcBef>
              <a:spcAft>
                <a:spcPts val="0"/>
              </a:spcAft>
              <a:buClr>
                <a:srgbClr val="000000"/>
              </a:buClr>
              <a:buSzPts val="1600"/>
              <a:buFont typeface="Arial"/>
              <a:buChar char="•"/>
            </a:pPr>
            <a:r>
              <a:rPr lang="en-US" sz="2000" b="0" i="0" u="none" strike="noStrike" cap="none">
                <a:solidFill>
                  <a:srgbClr val="000000"/>
                </a:solidFill>
                <a:latin typeface="Arial"/>
                <a:ea typeface="Arial"/>
                <a:cs typeface="Arial"/>
                <a:sym typeface="Arial"/>
              </a:rPr>
              <a:t>Chi phí tài chính của một dự án TKNL sẽ là các khoản đầu tư cần có cộng với các chi phí O&amp;M gia tăng liên quan tới việc có thiết bị mới hoặc cải thiện quản lý vận hành. Chi phí đầu tư đối với DN bao gồm  cả thuế hải quan và VAT.</a:t>
            </a:r>
            <a:endParaRPr sz="2000" b="0" i="0" u="none" strike="noStrike" cap="none">
              <a:solidFill>
                <a:srgbClr val="000000"/>
              </a:solidFill>
              <a:latin typeface="Arial"/>
              <a:ea typeface="Arial"/>
              <a:cs typeface="Arial"/>
              <a:sym typeface="Arial"/>
            </a:endParaRPr>
          </a:p>
          <a:p>
            <a:pPr marL="457200" marR="0" lvl="0" indent="-330200" algn="just" rtl="0">
              <a:lnSpc>
                <a:spcPct val="110000"/>
              </a:lnSpc>
              <a:spcBef>
                <a:spcPts val="0"/>
              </a:spcBef>
              <a:spcAft>
                <a:spcPts val="0"/>
              </a:spcAft>
              <a:buClr>
                <a:srgbClr val="000000"/>
              </a:buClr>
              <a:buSzPts val="1600"/>
              <a:buFont typeface="Arial"/>
              <a:buChar char="•"/>
            </a:pPr>
            <a:r>
              <a:rPr lang="en-US" sz="2000" b="0" i="0" u="none" strike="noStrike" cap="none">
                <a:solidFill>
                  <a:srgbClr val="000000"/>
                </a:solidFill>
                <a:latin typeface="Arial"/>
                <a:ea typeface="Arial"/>
                <a:cs typeface="Arial"/>
                <a:sym typeface="Arial"/>
              </a:rPr>
              <a:t>Dòng tiền tài chính này là cơ sở để phân tích tài chính.</a:t>
            </a:r>
            <a:endParaRPr sz="2000" b="0" i="0" u="none" strike="noStrike" cap="none">
              <a:solidFill>
                <a:srgbClr val="000000"/>
              </a:solidFill>
              <a:latin typeface="Arial"/>
              <a:ea typeface="Arial"/>
              <a:cs typeface="Arial"/>
              <a:sym typeface="Arial"/>
            </a:endParaRPr>
          </a:p>
        </p:txBody>
      </p:sp>
      <p:sp>
        <p:nvSpPr>
          <p:cNvPr id="173" name="Google Shape;173;p16"/>
          <p:cNvSpPr txBox="1"/>
          <p:nvPr/>
        </p:nvSpPr>
        <p:spPr>
          <a:xfrm>
            <a:off x="838200" y="1250183"/>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Phân tích kinh tế và phân tích tài chính (tiếp)</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17"/>
          <p:cNvSpPr/>
          <p:nvPr/>
        </p:nvSpPr>
        <p:spPr>
          <a:xfrm>
            <a:off x="2428425" y="5453225"/>
            <a:ext cx="406500" cy="4770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79" name="Google Shape;179;p17"/>
          <p:cNvSpPr txBox="1"/>
          <p:nvPr/>
        </p:nvSpPr>
        <p:spPr>
          <a:xfrm>
            <a:off x="848474" y="1161028"/>
            <a:ext cx="10515599" cy="496748"/>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EFE"/>
                </a:solidFill>
                <a:latin typeface="Arial"/>
                <a:ea typeface="Arial"/>
                <a:cs typeface="Arial"/>
                <a:sym typeface="Arial"/>
              </a:rPr>
              <a:t>Ví dụ về phân tích tài chính và kinh tế - xã hội</a:t>
            </a:r>
            <a:endParaRPr sz="3600" b="1" i="0" u="none" strike="noStrike" cap="none">
              <a:solidFill>
                <a:srgbClr val="FFFEFE"/>
              </a:solidFill>
              <a:latin typeface="Arial"/>
              <a:ea typeface="Arial"/>
              <a:cs typeface="Arial"/>
              <a:sym typeface="Arial"/>
            </a:endParaRPr>
          </a:p>
        </p:txBody>
      </p:sp>
      <p:sp>
        <p:nvSpPr>
          <p:cNvPr id="180" name="Google Shape;180;p17"/>
          <p:cNvSpPr/>
          <p:nvPr/>
        </p:nvSpPr>
        <p:spPr>
          <a:xfrm>
            <a:off x="848475" y="1717438"/>
            <a:ext cx="10515600" cy="477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500"/>
              <a:buFont typeface="Arial"/>
              <a:buNone/>
            </a:pPr>
            <a:r>
              <a:rPr lang="en-US" sz="2400" b="1">
                <a:solidFill>
                  <a:schemeClr val="dk1"/>
                </a:solidFill>
                <a:latin typeface="Calibri"/>
                <a:ea typeface="Calibri"/>
                <a:cs typeface="Calibri"/>
                <a:sym typeface="Calibri"/>
              </a:rPr>
              <a:t>Dự án</a:t>
            </a:r>
            <a:r>
              <a:rPr lang="en-US" sz="2400" b="1">
                <a:solidFill>
                  <a:schemeClr val="dk1"/>
                </a:solidFill>
                <a:latin typeface="Arial"/>
                <a:ea typeface="Arial"/>
                <a:cs typeface="Arial"/>
                <a:sym typeface="Arial"/>
              </a:rPr>
              <a:t> tối ưu hóa hệ thống động cơ trong dây chuyền sản xuất</a:t>
            </a:r>
            <a:r>
              <a:rPr lang="en-US" sz="2400" b="1">
                <a:solidFill>
                  <a:schemeClr val="dk1"/>
                </a:solidFill>
                <a:latin typeface="Calibri"/>
                <a:ea typeface="Calibri"/>
                <a:cs typeface="Calibri"/>
                <a:sym typeface="Calibri"/>
              </a:rPr>
              <a:t>:</a:t>
            </a:r>
            <a:endParaRPr sz="2400">
              <a:solidFill>
                <a:schemeClr val="dk1"/>
              </a:solidFill>
              <a:latin typeface="Calibri"/>
              <a:ea typeface="Calibri"/>
              <a:cs typeface="Calibri"/>
              <a:sym typeface="Calibri"/>
            </a:endParaRPr>
          </a:p>
        </p:txBody>
      </p:sp>
      <p:sp>
        <p:nvSpPr>
          <p:cNvPr id="181" name="Google Shape;181;p17"/>
          <p:cNvSpPr/>
          <p:nvPr/>
        </p:nvSpPr>
        <p:spPr>
          <a:xfrm>
            <a:off x="720700" y="2155700"/>
            <a:ext cx="7007100" cy="3416100"/>
          </a:xfrm>
          <a:prstGeom prst="rect">
            <a:avLst/>
          </a:prstGeom>
          <a:noFill/>
          <a:ln>
            <a:noFill/>
          </a:ln>
        </p:spPr>
        <p:txBody>
          <a:bodyPr spcFirstLastPara="1" wrap="square" lIns="91425" tIns="45700" rIns="91425" bIns="45700" anchor="t" anchorCtr="0">
            <a:spAutoFit/>
          </a:bodyPr>
          <a:lstStyle/>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rPr>
              <a:t>CAPEX:</a:t>
            </a:r>
            <a:r>
              <a:rPr lang="en-US" sz="1800">
                <a:solidFill>
                  <a:schemeClr val="dk1"/>
                </a:solidFill>
              </a:rPr>
              <a:t> 1,000,000 USD</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rPr>
              <a:t>Tiết kiệm điện:</a:t>
            </a:r>
            <a:r>
              <a:rPr lang="en-US" sz="1800">
                <a:solidFill>
                  <a:schemeClr val="dk1"/>
                </a:solidFill>
              </a:rPr>
              <a:t> 2,000 MWh/năm</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rPr>
              <a:t>O&amp;M tăng thêm:</a:t>
            </a:r>
            <a:r>
              <a:rPr lang="en-US" sz="1800">
                <a:solidFill>
                  <a:schemeClr val="dk1"/>
                </a:solidFill>
              </a:rPr>
              <a:t> 10,000 USD/năm</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rPr>
              <a:t>Tuổi thọ phân tích:</a:t>
            </a:r>
            <a:r>
              <a:rPr lang="en-US" sz="1800">
                <a:solidFill>
                  <a:schemeClr val="dk1"/>
                </a:solidFill>
              </a:rPr>
              <a:t> 10 năm</a:t>
            </a:r>
            <a:endParaRPr sz="1800">
              <a:solidFill>
                <a:schemeClr val="dk1"/>
              </a:solidFill>
            </a:endParaRPr>
          </a:p>
          <a:p>
            <a:pPr marL="342900" marR="0" lvl="0" indent="-247650" algn="l" rtl="0">
              <a:lnSpc>
                <a:spcPct val="150000"/>
              </a:lnSpc>
              <a:spcBef>
                <a:spcPts val="0"/>
              </a:spcBef>
              <a:spcAft>
                <a:spcPts val="0"/>
              </a:spcAft>
              <a:buClr>
                <a:srgbClr val="000000"/>
              </a:buClr>
              <a:buSzPts val="1500"/>
              <a:buFont typeface="Arial"/>
              <a:buNone/>
            </a:pPr>
            <a:endParaRPr sz="1600">
              <a:solidFill>
                <a:schemeClr val="dk1"/>
              </a:solidFill>
            </a:endParaRPr>
          </a:p>
          <a:p>
            <a:pPr marL="0" marR="0" lvl="0" indent="0" algn="l" rtl="0">
              <a:lnSpc>
                <a:spcPct val="150000"/>
              </a:lnSpc>
              <a:spcBef>
                <a:spcPts val="0"/>
              </a:spcBef>
              <a:spcAft>
                <a:spcPts val="0"/>
              </a:spcAft>
              <a:buClr>
                <a:srgbClr val="000000"/>
              </a:buClr>
              <a:buSzPts val="1500"/>
              <a:buFont typeface="Arial"/>
              <a:buNone/>
            </a:pPr>
            <a:r>
              <a:rPr lang="en-US" sz="1800" b="1">
                <a:solidFill>
                  <a:schemeClr val="dk1"/>
                </a:solidFill>
              </a:rPr>
              <a:t>Phân tích Tài chính:</a:t>
            </a:r>
            <a:endParaRPr sz="1700"/>
          </a:p>
          <a:p>
            <a:pPr marL="285750" marR="0" lvl="0" indent="-304800" algn="l" rtl="0">
              <a:lnSpc>
                <a:spcPct val="150000"/>
              </a:lnSpc>
              <a:spcBef>
                <a:spcPts val="0"/>
              </a:spcBef>
              <a:spcAft>
                <a:spcPts val="0"/>
              </a:spcAft>
              <a:buClr>
                <a:srgbClr val="000000"/>
              </a:buClr>
              <a:buSzPts val="1800"/>
              <a:buFont typeface="Arial"/>
              <a:buChar char="•"/>
            </a:pPr>
            <a:r>
              <a:rPr lang="en-US" sz="1800" b="1">
                <a:solidFill>
                  <a:schemeClr val="dk1"/>
                </a:solidFill>
              </a:rPr>
              <a:t>Giá điện (Giá bán lẻ/Trên hóa đơn): </a:t>
            </a:r>
            <a:r>
              <a:rPr lang="en-US" sz="1800">
                <a:solidFill>
                  <a:schemeClr val="dk1"/>
                </a:solidFill>
              </a:rPr>
              <a:t>100 USD/MWh</a:t>
            </a:r>
            <a:endParaRPr sz="1700"/>
          </a:p>
          <a:p>
            <a:pPr marL="285750" marR="0" lvl="0" indent="-304800" algn="l" rtl="0">
              <a:lnSpc>
                <a:spcPct val="150000"/>
              </a:lnSpc>
              <a:spcBef>
                <a:spcPts val="0"/>
              </a:spcBef>
              <a:spcAft>
                <a:spcPts val="0"/>
              </a:spcAft>
              <a:buClr>
                <a:srgbClr val="000000"/>
              </a:buClr>
              <a:buSzPts val="1800"/>
              <a:buFont typeface="Arial"/>
              <a:buChar char="•"/>
            </a:pPr>
            <a:r>
              <a:rPr lang="en-US" sz="1800" b="1">
                <a:solidFill>
                  <a:schemeClr val="dk1"/>
                </a:solidFill>
              </a:rPr>
              <a:t>Tỷ lệ chiết khấu/WACC: </a:t>
            </a:r>
            <a:r>
              <a:rPr lang="en-US" sz="1800">
                <a:solidFill>
                  <a:schemeClr val="dk1"/>
                </a:solidFill>
              </a:rPr>
              <a:t>12%</a:t>
            </a:r>
            <a:endParaRPr sz="1700"/>
          </a:p>
          <a:p>
            <a:pPr marL="0" marR="0" lvl="0" indent="0" algn="l" rtl="0">
              <a:lnSpc>
                <a:spcPct val="150000"/>
              </a:lnSpc>
              <a:spcBef>
                <a:spcPts val="0"/>
              </a:spcBef>
              <a:spcAft>
                <a:spcPts val="0"/>
              </a:spcAft>
              <a:buClr>
                <a:srgbClr val="000000"/>
              </a:buClr>
              <a:buSzPts val="1500"/>
              <a:buFont typeface="Arial"/>
              <a:buNone/>
            </a:pPr>
            <a:r>
              <a:rPr lang="en-US" sz="1800">
                <a:solidFill>
                  <a:schemeClr val="dk1"/>
                </a:solidFill>
              </a:rPr>
              <a:t>(Không bao gồm giá CO₂, không sử dụng giá bóng/shadow pricing)</a:t>
            </a:r>
            <a:endParaRPr sz="1700"/>
          </a:p>
        </p:txBody>
      </p:sp>
      <p:sp>
        <p:nvSpPr>
          <p:cNvPr id="182" name="Google Shape;182;p17"/>
          <p:cNvSpPr/>
          <p:nvPr/>
        </p:nvSpPr>
        <p:spPr>
          <a:xfrm>
            <a:off x="7023000" y="2194450"/>
            <a:ext cx="5169000" cy="30093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500"/>
              <a:buFont typeface="Arial"/>
              <a:buNone/>
            </a:pPr>
            <a:r>
              <a:rPr lang="en-US" sz="1800" b="1">
                <a:solidFill>
                  <a:schemeClr val="dk1"/>
                </a:solidFill>
                <a:latin typeface="Arial"/>
                <a:ea typeface="Arial"/>
                <a:cs typeface="Arial"/>
                <a:sym typeface="Arial"/>
              </a:rPr>
              <a:t>Phân tích kinh tế-xã hội (Socio-economic):</a:t>
            </a:r>
            <a:endParaRPr sz="1800">
              <a:solidFill>
                <a:schemeClr val="dk1"/>
              </a:solidFill>
              <a:latin typeface="Arial"/>
              <a:ea typeface="Arial"/>
              <a:cs typeface="Arial"/>
              <a:sym typeface="Arial"/>
            </a:endParaRPr>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latin typeface="Arial"/>
                <a:ea typeface="Arial"/>
                <a:cs typeface="Arial"/>
                <a:sym typeface="Arial"/>
              </a:rPr>
              <a:t>Shadow price điện (giá kinh tế):</a:t>
            </a:r>
            <a:r>
              <a:rPr lang="en-US" sz="1800">
                <a:solidFill>
                  <a:schemeClr val="dk1"/>
                </a:solidFill>
                <a:latin typeface="Arial"/>
                <a:ea typeface="Arial"/>
                <a:cs typeface="Arial"/>
                <a:sym typeface="Arial"/>
              </a:rPr>
              <a:t> 120 USD/MWh</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latin typeface="Arial"/>
                <a:ea typeface="Arial"/>
                <a:cs typeface="Arial"/>
                <a:sym typeface="Arial"/>
              </a:rPr>
              <a:t>Hệ số phát thải lưới:</a:t>
            </a:r>
            <a:r>
              <a:rPr lang="en-US" sz="1800">
                <a:solidFill>
                  <a:schemeClr val="dk1"/>
                </a:solidFill>
                <a:latin typeface="Arial"/>
                <a:ea typeface="Arial"/>
                <a:cs typeface="Arial"/>
                <a:sym typeface="Arial"/>
              </a:rPr>
              <a:t> 0.7 tCO₂/MWh</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latin typeface="Arial"/>
                <a:ea typeface="Arial"/>
                <a:cs typeface="Arial"/>
                <a:sym typeface="Arial"/>
              </a:rPr>
              <a:t>Giá trị CO₂ (SCC):</a:t>
            </a:r>
            <a:r>
              <a:rPr lang="en-US" sz="1800">
                <a:solidFill>
                  <a:schemeClr val="dk1"/>
                </a:solidFill>
                <a:latin typeface="Arial"/>
                <a:ea typeface="Arial"/>
                <a:cs typeface="Arial"/>
                <a:sym typeface="Arial"/>
              </a:rPr>
              <a:t> 40 USD/tCO₂</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b="1">
                <a:solidFill>
                  <a:schemeClr val="dk1"/>
                </a:solidFill>
                <a:latin typeface="Arial"/>
                <a:ea typeface="Arial"/>
                <a:cs typeface="Arial"/>
                <a:sym typeface="Arial"/>
              </a:rPr>
              <a:t>Suất chiết khấu xã hội:</a:t>
            </a:r>
            <a:r>
              <a:rPr lang="en-US" sz="1800">
                <a:solidFill>
                  <a:schemeClr val="dk1"/>
                </a:solidFill>
                <a:latin typeface="Arial"/>
                <a:ea typeface="Arial"/>
                <a:cs typeface="Arial"/>
                <a:sym typeface="Arial"/>
              </a:rPr>
              <a:t> 8%</a:t>
            </a:r>
            <a:endParaRPr sz="1700"/>
          </a:p>
          <a:p>
            <a:pPr marL="342900" marR="0" lvl="0" indent="-361950" algn="l" rtl="0">
              <a:lnSpc>
                <a:spcPct val="150000"/>
              </a:lnSpc>
              <a:spcBef>
                <a:spcPts val="0"/>
              </a:spcBef>
              <a:spcAft>
                <a:spcPts val="0"/>
              </a:spcAft>
              <a:buClr>
                <a:srgbClr val="000000"/>
              </a:buClr>
              <a:buSzPts val="1800"/>
              <a:buFont typeface="Arial"/>
              <a:buChar char="•"/>
            </a:pPr>
            <a:r>
              <a:rPr lang="en-US" sz="1800">
                <a:solidFill>
                  <a:schemeClr val="dk1"/>
                </a:solidFill>
                <a:latin typeface="Arial"/>
                <a:ea typeface="Arial"/>
                <a:cs typeface="Arial"/>
                <a:sym typeface="Arial"/>
              </a:rPr>
              <a:t>(Loại bỏ thuế, lãi vay; tính thêm lợi ích CO₂)</a:t>
            </a:r>
            <a:endParaRPr sz="17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graphicFrame>
        <p:nvGraphicFramePr>
          <p:cNvPr id="187" name="Google Shape;187;p18"/>
          <p:cNvGraphicFramePr/>
          <p:nvPr/>
        </p:nvGraphicFramePr>
        <p:xfrm>
          <a:off x="848469" y="1753798"/>
          <a:ext cx="10515600" cy="3792650"/>
        </p:xfrm>
        <a:graphic>
          <a:graphicData uri="http://schemas.openxmlformats.org/drawingml/2006/table">
            <a:tbl>
              <a:tblPr>
                <a:noFill/>
                <a:tableStyleId>{077D15CA-81A9-4332-B4C1-CB4953862824}</a:tableStyleId>
              </a:tblPr>
              <a:tblGrid>
                <a:gridCol w="3505200">
                  <a:extLst>
                    <a:ext uri="{9D8B030D-6E8A-4147-A177-3AD203B41FA5}">
                      <a16:colId xmlns:a16="http://schemas.microsoft.com/office/drawing/2014/main" val="20000"/>
                    </a:ext>
                  </a:extLst>
                </a:gridCol>
                <a:gridCol w="3505200">
                  <a:extLst>
                    <a:ext uri="{9D8B030D-6E8A-4147-A177-3AD203B41FA5}">
                      <a16:colId xmlns:a16="http://schemas.microsoft.com/office/drawing/2014/main" val="20001"/>
                    </a:ext>
                  </a:extLst>
                </a:gridCol>
                <a:gridCol w="3505200">
                  <a:extLst>
                    <a:ext uri="{9D8B030D-6E8A-4147-A177-3AD203B41FA5}">
                      <a16:colId xmlns:a16="http://schemas.microsoft.com/office/drawing/2014/main" val="20002"/>
                    </a:ext>
                  </a:extLst>
                </a:gridCol>
              </a:tblGrid>
              <a:tr h="596175">
                <a:tc>
                  <a:txBody>
                    <a:bodyPr/>
                    <a:lstStyle/>
                    <a:p>
                      <a:pPr marL="0" marR="0" lvl="0" indent="0" algn="ctr" rtl="0">
                        <a:spcBef>
                          <a:spcPts val="0"/>
                        </a:spcBef>
                        <a:spcAft>
                          <a:spcPts val="0"/>
                        </a:spcAft>
                        <a:buNone/>
                      </a:pPr>
                      <a:r>
                        <a:rPr lang="en-US" sz="2200" b="1" u="none" strike="noStrike" cap="none">
                          <a:solidFill>
                            <a:schemeClr val="dk1"/>
                          </a:solidFill>
                        </a:rPr>
                        <a:t>Chỉ số</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200" b="1" u="none" strike="noStrike" cap="none">
                          <a:solidFill>
                            <a:schemeClr val="dk1"/>
                          </a:solidFill>
                        </a:rPr>
                        <a:t>Tài chính</a:t>
                      </a:r>
                      <a:endParaRPr sz="2200" b="1" u="none" strike="noStrike" cap="none">
                        <a:solidFill>
                          <a:schemeClr val="dk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spcBef>
                          <a:spcPts val="0"/>
                        </a:spcBef>
                        <a:spcAft>
                          <a:spcPts val="0"/>
                        </a:spcAft>
                        <a:buNone/>
                      </a:pPr>
                      <a:r>
                        <a:rPr lang="en-US" sz="2200" b="1" u="none" strike="noStrike" cap="none">
                          <a:solidFill>
                            <a:schemeClr val="dk1"/>
                          </a:solidFill>
                        </a:rPr>
                        <a:t>Kinh tế - xã hội</a:t>
                      </a:r>
                      <a:endParaRPr sz="2200" b="1" u="none" strike="noStrike" cap="none">
                        <a:solidFill>
                          <a:schemeClr val="dk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596175">
                <a:tc>
                  <a:txBody>
                    <a:bodyPr/>
                    <a:lstStyle/>
                    <a:p>
                      <a:pPr marL="0" marR="0" lvl="0" indent="0" algn="l" rtl="0">
                        <a:spcBef>
                          <a:spcPts val="0"/>
                        </a:spcBef>
                        <a:spcAft>
                          <a:spcPts val="0"/>
                        </a:spcAft>
                        <a:buNone/>
                      </a:pPr>
                      <a:r>
                        <a:rPr lang="en-US" sz="2200" u="none" strike="noStrike" cap="none">
                          <a:solidFill>
                            <a:schemeClr val="dk1"/>
                          </a:solidFill>
                        </a:rPr>
                        <a:t>NPV</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+0.074 triệu USD</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+0.919 triệu USD</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1"/>
                  </a:ext>
                </a:extLst>
              </a:tr>
              <a:tr h="596175">
                <a:tc>
                  <a:txBody>
                    <a:bodyPr/>
                    <a:lstStyle/>
                    <a:p>
                      <a:pPr marL="0" marR="0" lvl="0" indent="0" algn="l" rtl="0">
                        <a:spcBef>
                          <a:spcPts val="0"/>
                        </a:spcBef>
                        <a:spcAft>
                          <a:spcPts val="0"/>
                        </a:spcAft>
                        <a:buNone/>
                      </a:pPr>
                      <a:r>
                        <a:rPr lang="en-US" sz="2200">
                          <a:solidFill>
                            <a:schemeClr val="dk1"/>
                          </a:solidFill>
                        </a:rPr>
                        <a:t>IRR/EIRR</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13.8%</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25.7%</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596175">
                <a:tc>
                  <a:txBody>
                    <a:bodyPr/>
                    <a:lstStyle/>
                    <a:p>
                      <a:pPr marL="0" marR="0" lvl="0" indent="0" algn="l" rtl="0">
                        <a:spcBef>
                          <a:spcPts val="0"/>
                        </a:spcBef>
                        <a:spcAft>
                          <a:spcPts val="0"/>
                        </a:spcAft>
                        <a:buNone/>
                      </a:pPr>
                      <a:r>
                        <a:rPr lang="en-US" sz="2200">
                          <a:solidFill>
                            <a:schemeClr val="dk1"/>
                          </a:solidFill>
                        </a:rPr>
                        <a:t>Payback</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~5.3 năm</a:t>
                      </a:r>
                      <a:endParaRPr sz="2200">
                        <a:solidFill>
                          <a:schemeClr val="dk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596175">
                <a:tc>
                  <a:txBody>
                    <a:bodyPr/>
                    <a:lstStyle/>
                    <a:p>
                      <a:pPr marL="0" marR="0" lvl="0" indent="0" algn="l" rtl="0">
                        <a:spcBef>
                          <a:spcPts val="0"/>
                        </a:spcBef>
                        <a:spcAft>
                          <a:spcPts val="0"/>
                        </a:spcAft>
                        <a:buNone/>
                      </a:pPr>
                      <a:r>
                        <a:rPr lang="en-US" sz="2200">
                          <a:solidFill>
                            <a:schemeClr val="dk1"/>
                          </a:solidFill>
                        </a:rPr>
                        <a:t>B/C</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1.07 </a:t>
                      </a:r>
                      <a:r>
                        <a:rPr lang="en-US" sz="2200" baseline="30000">
                          <a:solidFill>
                            <a:schemeClr val="dk1"/>
                          </a:solidFill>
                        </a:rPr>
                        <a:t>(*)</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1.92</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811775">
                <a:tc>
                  <a:txBody>
                    <a:bodyPr/>
                    <a:lstStyle/>
                    <a:p>
                      <a:pPr marL="0" marR="0" lvl="0" indent="0" algn="l" rtl="0">
                        <a:spcBef>
                          <a:spcPts val="0"/>
                        </a:spcBef>
                        <a:spcAft>
                          <a:spcPts val="0"/>
                        </a:spcAft>
                        <a:buNone/>
                      </a:pPr>
                      <a:r>
                        <a:rPr lang="en-US" sz="2200">
                          <a:solidFill>
                            <a:schemeClr val="dk1"/>
                          </a:solidFill>
                        </a:rPr>
                        <a:t>Chi phí tránh phát thải</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r" rtl="0">
                        <a:spcBef>
                          <a:spcPts val="0"/>
                        </a:spcBef>
                        <a:spcAft>
                          <a:spcPts val="0"/>
                        </a:spcAft>
                        <a:buNone/>
                      </a:pPr>
                      <a:r>
                        <a:rPr lang="en-US" sz="2200">
                          <a:solidFill>
                            <a:schemeClr val="dk1"/>
                          </a:solidFill>
                        </a:rPr>
                        <a:t>−57.8 USD/tCO₂ </a:t>
                      </a:r>
                      <a:endParaRPr sz="2200"/>
                    </a:p>
                    <a:p>
                      <a:pPr marL="0" marR="0" lvl="0" indent="0" algn="r" rtl="0">
                        <a:spcBef>
                          <a:spcPts val="0"/>
                        </a:spcBef>
                        <a:spcAft>
                          <a:spcPts val="0"/>
                        </a:spcAft>
                        <a:buNone/>
                      </a:pPr>
                      <a:r>
                        <a:rPr lang="en-US" sz="2200">
                          <a:solidFill>
                            <a:schemeClr val="dk1"/>
                          </a:solidFill>
                        </a:rPr>
                        <a:t>(tiết kiệm ròng)</a:t>
                      </a:r>
                      <a:endParaRPr sz="2200"/>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bl>
          </a:graphicData>
        </a:graphic>
      </p:graphicFrame>
      <p:sp>
        <p:nvSpPr>
          <p:cNvPr id="188" name="Google Shape;188;p18"/>
          <p:cNvSpPr txBox="1"/>
          <p:nvPr/>
        </p:nvSpPr>
        <p:spPr>
          <a:xfrm>
            <a:off x="848474" y="1161028"/>
            <a:ext cx="10515600" cy="496800"/>
          </a:xfrm>
          <a:prstGeom prst="rect">
            <a:avLst/>
          </a:prstGeom>
          <a:solidFill>
            <a:srgbClr val="004AAD"/>
          </a:solidFill>
          <a:ln>
            <a:noFill/>
          </a:ln>
        </p:spPr>
        <p:txBody>
          <a:bodyPr spcFirstLastPara="1" wrap="square" lIns="91425" tIns="45700" rIns="91425" bIns="45700" anchor="ctr" anchorCtr="0">
            <a:normAutofit fontScale="92500"/>
          </a:bodyPr>
          <a:lstStyle/>
          <a:p>
            <a:pPr marL="0" marR="0" lvl="0" indent="0" algn="l" rtl="0">
              <a:lnSpc>
                <a:spcPct val="90000"/>
              </a:lnSpc>
              <a:spcBef>
                <a:spcPts val="0"/>
              </a:spcBef>
              <a:spcAft>
                <a:spcPts val="0"/>
              </a:spcAft>
              <a:buClr>
                <a:srgbClr val="000000"/>
              </a:buClr>
              <a:buSzPts val="4000"/>
              <a:buFont typeface="Arial"/>
              <a:buNone/>
            </a:pPr>
            <a:r>
              <a:rPr lang="en-US" sz="3600" b="1" i="0" u="none" strike="noStrike" cap="none">
                <a:solidFill>
                  <a:srgbClr val="FFFEFE"/>
                </a:solidFill>
                <a:latin typeface="Arial"/>
                <a:ea typeface="Arial"/>
                <a:cs typeface="Arial"/>
                <a:sym typeface="Arial"/>
              </a:rPr>
              <a:t>Ví dụ về phân tích tài chính và kinh tế - xã hội</a:t>
            </a:r>
            <a:endParaRPr sz="3600" b="1" i="0" u="none" strike="noStrike" cap="none">
              <a:solidFill>
                <a:srgbClr val="FFFEFE"/>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9"/>
          <p:cNvSpPr txBox="1"/>
          <p:nvPr/>
        </p:nvSpPr>
        <p:spPr>
          <a:xfrm>
            <a:off x="422525" y="1983550"/>
            <a:ext cx="10930800" cy="3605400"/>
          </a:xfrm>
          <a:prstGeom prst="rect">
            <a:avLst/>
          </a:prstGeom>
          <a:noFill/>
          <a:ln>
            <a:noFill/>
          </a:ln>
        </p:spPr>
        <p:txBody>
          <a:bodyPr spcFirstLastPara="1" wrap="square" lIns="91425" tIns="45700" rIns="91425" bIns="45700" anchor="t" anchorCtr="0">
            <a:noAutofit/>
          </a:bodyPr>
          <a:lstStyle/>
          <a:p>
            <a:pPr marL="685800" marR="0" lvl="0" indent="-425450" algn="just" rtl="0">
              <a:lnSpc>
                <a:spcPct val="115000"/>
              </a:lnSpc>
              <a:spcBef>
                <a:spcPts val="0"/>
              </a:spcBef>
              <a:spcAft>
                <a:spcPts val="0"/>
              </a:spcAft>
              <a:buClr>
                <a:srgbClr val="000000"/>
              </a:buClr>
              <a:buSzPts val="1300"/>
              <a:buFont typeface="Arial"/>
              <a:buChar char="•"/>
            </a:pPr>
            <a:r>
              <a:rPr lang="en-US" sz="2000" b="0" i="0" u="none" strike="noStrike" cap="none">
                <a:solidFill>
                  <a:srgbClr val="000000"/>
                </a:solidFill>
                <a:latin typeface="Arial"/>
                <a:ea typeface="Arial"/>
                <a:cs typeface="Arial"/>
                <a:sym typeface="Arial"/>
              </a:rPr>
              <a:t>Phân tích tài chính đánh giá và so sánh các phương án thực hiện dự án dựa trên cơ sở tiền và dòng tiền. Xuất phát từ quan điểm </a:t>
            </a:r>
            <a:r>
              <a:rPr lang="en-US" sz="2000" b="1" i="1" u="none" strike="noStrike" cap="none">
                <a:solidFill>
                  <a:srgbClr val="000000"/>
                </a:solidFill>
                <a:latin typeface="Arial"/>
                <a:ea typeface="Arial"/>
                <a:cs typeface="Arial"/>
                <a:sym typeface="Arial"/>
              </a:rPr>
              <a:t>nhà đầu tư/chủ dự án</a:t>
            </a:r>
            <a:r>
              <a:rPr lang="en-US" sz="2000" b="0" i="0" u="none" strike="noStrike" cap="none">
                <a:solidFill>
                  <a:srgbClr val="000000"/>
                </a:solidFill>
                <a:latin typeface="Arial"/>
                <a:ea typeface="Arial"/>
                <a:cs typeface="Arial"/>
                <a:sym typeface="Arial"/>
              </a:rPr>
              <a:t>. Nếu chủ dự án phải trả thuế thu nhập thì đó là chi phí tài chính. Nếu thiết bị nhập khẩu bị đánh thuế nhập khẩu thì đó là chi phí tài chính.</a:t>
            </a:r>
            <a:endParaRPr sz="900"/>
          </a:p>
          <a:p>
            <a:pPr marL="685800" marR="0" lvl="0" indent="-425450" algn="just" rtl="0">
              <a:lnSpc>
                <a:spcPct val="115000"/>
              </a:lnSpc>
              <a:spcBef>
                <a:spcPts val="0"/>
              </a:spcBef>
              <a:spcAft>
                <a:spcPts val="0"/>
              </a:spcAft>
              <a:buClr>
                <a:srgbClr val="000000"/>
              </a:buClr>
              <a:buSzPts val="1300"/>
              <a:buFont typeface="Arial"/>
              <a:buChar char="•"/>
            </a:pPr>
            <a:r>
              <a:rPr lang="en-US" sz="2000" b="0" i="0" u="none" strike="noStrike" cap="none">
                <a:solidFill>
                  <a:srgbClr val="000000"/>
                </a:solidFill>
                <a:latin typeface="Arial"/>
                <a:ea typeface="Arial"/>
                <a:cs typeface="Arial"/>
                <a:sym typeface="Arial"/>
              </a:rPr>
              <a:t>Phân tích kinh tế đánh giá và so sánh các dự án dựa vào dòng kinh tế. Xuất phát từ quan điểm </a:t>
            </a:r>
            <a:r>
              <a:rPr lang="en-US" sz="2000" b="1" i="1" u="none" strike="noStrike" cap="none">
                <a:solidFill>
                  <a:srgbClr val="000000"/>
                </a:solidFill>
                <a:latin typeface="Arial"/>
                <a:ea typeface="Arial"/>
                <a:cs typeface="Arial"/>
                <a:sym typeface="Arial"/>
              </a:rPr>
              <a:t>quốc gia</a:t>
            </a:r>
            <a:r>
              <a:rPr lang="en-US" sz="2000" b="0" i="0" u="none" strike="noStrike" cap="none">
                <a:solidFill>
                  <a:srgbClr val="000000"/>
                </a:solidFill>
                <a:latin typeface="Arial"/>
                <a:ea typeface="Arial"/>
                <a:cs typeface="Arial"/>
                <a:sym typeface="Arial"/>
              </a:rPr>
              <a:t>. Thuế thu nhập không phải là chi phí kinh tế đối với quốc gia đó, nó được gọi là thanh toán chuyển nhượng – chuyển từ túi người này sang túi người khác. Thuế hải quan cũng không phải là chi phí kinh tế.</a:t>
            </a:r>
            <a:endParaRPr sz="900"/>
          </a:p>
          <a:p>
            <a:pPr marL="685800" marR="0" lvl="0" indent="-425450" algn="just" rtl="0">
              <a:lnSpc>
                <a:spcPct val="115000"/>
              </a:lnSpc>
              <a:spcBef>
                <a:spcPts val="0"/>
              </a:spcBef>
              <a:spcAft>
                <a:spcPts val="0"/>
              </a:spcAft>
              <a:buClr>
                <a:srgbClr val="000000"/>
              </a:buClr>
              <a:buSzPts val="1300"/>
              <a:buFont typeface="Arial"/>
              <a:buChar char="•"/>
            </a:pPr>
            <a:r>
              <a:rPr lang="en-US" sz="2000" b="0" i="1" u="none" strike="noStrike" cap="none">
                <a:solidFill>
                  <a:srgbClr val="000000"/>
                </a:solidFill>
                <a:latin typeface="Arial"/>
                <a:ea typeface="Arial"/>
                <a:cs typeface="Arial"/>
                <a:sym typeface="Arial"/>
              </a:rPr>
              <a:t>Do đó, chi phí và lợi ích trong phân tích kinh tế không nhất thiết giống như chi phí và lợi ích trong phân tích tài chính.</a:t>
            </a:r>
            <a:endParaRPr sz="2300" b="0" i="0" u="none" strike="noStrike" cap="none">
              <a:solidFill>
                <a:srgbClr val="000000"/>
              </a:solidFill>
              <a:latin typeface="Arial"/>
              <a:ea typeface="Arial"/>
              <a:cs typeface="Arial"/>
              <a:sym typeface="Arial"/>
            </a:endParaRPr>
          </a:p>
        </p:txBody>
      </p:sp>
      <p:sp>
        <p:nvSpPr>
          <p:cNvPr id="194" name="Google Shape;194;p19"/>
          <p:cNvSpPr txBox="1"/>
          <p:nvPr/>
        </p:nvSpPr>
        <p:spPr>
          <a:xfrm>
            <a:off x="838200" y="1250183"/>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Phân tích kinh tế và phân tích tài chính (tiếp)</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2050054" y="2614783"/>
            <a:ext cx="8091892" cy="1070700"/>
          </a:xfrm>
          <a:prstGeom prst="rect">
            <a:avLst/>
          </a:prstGeom>
          <a:noFill/>
          <a:ln>
            <a:noFill/>
          </a:ln>
        </p:spPr>
        <p:txBody>
          <a:bodyPr spcFirstLastPara="1" wrap="square" lIns="91425" tIns="45700" rIns="91425" bIns="45700" anchor="t" anchorCtr="0">
            <a:noAutofit/>
          </a:bodyPr>
          <a:lstStyle/>
          <a:p>
            <a:pPr marL="0" lvl="0" indent="0" algn="ctr" rtl="0">
              <a:lnSpc>
                <a:spcPct val="130000"/>
              </a:lnSpc>
              <a:spcBef>
                <a:spcPts val="0"/>
              </a:spcBef>
              <a:spcAft>
                <a:spcPts val="0"/>
              </a:spcAft>
              <a:buClr>
                <a:srgbClr val="003153"/>
              </a:buClr>
              <a:buSzPts val="2400"/>
              <a:buNone/>
            </a:pPr>
            <a:r>
              <a:rPr lang="en-US" sz="3200"/>
              <a:t>THẨM ĐỊNH TÀI CHÍNH VÀ BẢO ĐẢM TÀI CHÍNH/TÀI SẢN THẾ CHẤP</a:t>
            </a:r>
            <a:endParaRPr sz="3200"/>
          </a:p>
        </p:txBody>
      </p:sp>
    </p:spTree>
    <p:extLst>
      <p:ext uri="{BB962C8B-B14F-4D97-AF65-F5344CB8AC3E}">
        <p14:creationId xmlns:p14="http://schemas.microsoft.com/office/powerpoint/2010/main" val="6611056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20"/>
          <p:cNvSpPr txBox="1"/>
          <p:nvPr/>
        </p:nvSpPr>
        <p:spPr>
          <a:xfrm>
            <a:off x="838201" y="1301623"/>
            <a:ext cx="10515599" cy="537634"/>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02564"/>
              <a:buFont typeface="Arial"/>
              <a:buNone/>
            </a:pPr>
            <a:r>
              <a:rPr lang="en-US" sz="3600" b="1" i="0" u="none" strike="noStrike" cap="none">
                <a:solidFill>
                  <a:srgbClr val="FFFFFF"/>
                </a:solidFill>
                <a:latin typeface="Arial"/>
                <a:ea typeface="Arial"/>
                <a:cs typeface="Arial"/>
                <a:sym typeface="Arial"/>
              </a:rPr>
              <a:t>Khấu hao</a:t>
            </a:r>
            <a:endParaRPr sz="3600" b="1" i="0" u="none" strike="noStrike" cap="none">
              <a:solidFill>
                <a:srgbClr val="FFFFFF"/>
              </a:solidFill>
              <a:latin typeface="Arial"/>
              <a:ea typeface="Arial"/>
              <a:cs typeface="Arial"/>
              <a:sym typeface="Arial"/>
            </a:endParaRPr>
          </a:p>
        </p:txBody>
      </p:sp>
      <p:sp>
        <p:nvSpPr>
          <p:cNvPr id="200" name="Google Shape;200;p20"/>
          <p:cNvSpPr txBox="1"/>
          <p:nvPr/>
        </p:nvSpPr>
        <p:spPr>
          <a:xfrm>
            <a:off x="838175" y="2213950"/>
            <a:ext cx="10515600" cy="2991900"/>
          </a:xfrm>
          <a:prstGeom prst="rect">
            <a:avLst/>
          </a:prstGeom>
          <a:noFill/>
          <a:ln>
            <a:noFill/>
          </a:ln>
        </p:spPr>
        <p:txBody>
          <a:bodyPr spcFirstLastPara="1" wrap="square" lIns="91425" tIns="45700" rIns="91425" bIns="45700" anchor="t" anchorCtr="0">
            <a:noAutofit/>
          </a:bodyPr>
          <a:lstStyle/>
          <a:p>
            <a:pPr marL="457200" marR="0" lvl="1" indent="-457200" algn="just" rtl="0">
              <a:lnSpc>
                <a:spcPct val="115000"/>
              </a:lnSpc>
              <a:spcBef>
                <a:spcPts val="300"/>
              </a:spcBef>
              <a:spcAft>
                <a:spcPts val="0"/>
              </a:spcAft>
              <a:buClr>
                <a:srgbClr val="000000"/>
              </a:buClr>
              <a:buSzPts val="2400"/>
              <a:buFont typeface="Arial"/>
              <a:buChar char="•"/>
            </a:pPr>
            <a:r>
              <a:rPr lang="en-US" sz="2500" b="0" i="0" u="none" strike="noStrike" cap="none">
                <a:solidFill>
                  <a:srgbClr val="000000"/>
                </a:solidFill>
                <a:latin typeface="Arial"/>
                <a:ea typeface="Arial"/>
                <a:cs typeface="Arial"/>
                <a:sym typeface="Arial"/>
              </a:rPr>
              <a:t>Chi phí khấu hao là giá trị sổ sách của tài sản, dùng cho mục đích kế toán chứ bản thân nó </a:t>
            </a:r>
            <a:r>
              <a:rPr lang="en-US" sz="2500" b="1" i="1" u="none" strike="noStrike" cap="none">
                <a:solidFill>
                  <a:srgbClr val="000000"/>
                </a:solidFill>
                <a:latin typeface="Arial"/>
                <a:ea typeface="Arial"/>
                <a:cs typeface="Arial"/>
                <a:sym typeface="Arial"/>
              </a:rPr>
              <a:t>không</a:t>
            </a:r>
            <a:r>
              <a:rPr lang="en-US" sz="2500" b="0" i="0" u="none" strike="noStrike" cap="none">
                <a:solidFill>
                  <a:srgbClr val="000000"/>
                </a:solidFill>
                <a:latin typeface="Arial"/>
                <a:ea typeface="Arial"/>
                <a:cs typeface="Arial"/>
                <a:sym typeface="Arial"/>
              </a:rPr>
              <a:t> phải là chi phí kinh tế hay tài chính. Vì thế không đưa các chi phí này vào phân tích kinh tế.</a:t>
            </a:r>
            <a:endParaRPr/>
          </a:p>
          <a:p>
            <a:pPr marL="457200" marR="0" lvl="1" indent="-457200" algn="just" rtl="0">
              <a:lnSpc>
                <a:spcPct val="115000"/>
              </a:lnSpc>
              <a:spcBef>
                <a:spcPts val="300"/>
              </a:spcBef>
              <a:spcAft>
                <a:spcPts val="300"/>
              </a:spcAft>
              <a:buClr>
                <a:srgbClr val="000000"/>
              </a:buClr>
              <a:buSzPts val="2400"/>
              <a:buFont typeface="Arial"/>
              <a:buChar char="•"/>
            </a:pPr>
            <a:r>
              <a:rPr lang="en-US" sz="2500" b="0" i="0" u="none" strike="noStrike" cap="none">
                <a:solidFill>
                  <a:srgbClr val="000000"/>
                </a:solidFill>
                <a:latin typeface="Arial"/>
                <a:ea typeface="Arial"/>
                <a:cs typeface="Arial"/>
                <a:sym typeface="Arial"/>
              </a:rPr>
              <a:t>Trong phân tích tài chính, khấu hao được đưa vào để tính giá trị thuế doanh nghiệp phải nộp.</a:t>
            </a:r>
            <a:endParaRPr sz="2500" b="0" i="0" u="none" strike="noStrike" cap="non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1"/>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06" name="Google Shape;206;p21"/>
          <p:cNvSpPr txBox="1"/>
          <p:nvPr/>
        </p:nvSpPr>
        <p:spPr>
          <a:xfrm>
            <a:off x="838201" y="1111198"/>
            <a:ext cx="10515599" cy="409440"/>
          </a:xfrm>
          <a:prstGeom prst="rect">
            <a:avLst/>
          </a:prstGeom>
          <a:solidFill>
            <a:srgbClr val="004AAD"/>
          </a:solidFill>
          <a:ln>
            <a:noFill/>
          </a:ln>
        </p:spPr>
        <p:txBody>
          <a:bodyPr spcFirstLastPara="1" wrap="square" lIns="91425" tIns="45700" rIns="91425" bIns="45700" anchor="ctr" anchorCtr="0">
            <a:normAutofit fontScale="75000" lnSpcReduction="20000"/>
          </a:bodyPr>
          <a:lstStyle/>
          <a:p>
            <a:pPr marL="0" marR="0" lvl="0" indent="0" algn="l" rtl="0">
              <a:lnSpc>
                <a:spcPct val="90000"/>
              </a:lnSpc>
              <a:spcBef>
                <a:spcPts val="0"/>
              </a:spcBef>
              <a:spcAft>
                <a:spcPts val="0"/>
              </a:spcAft>
              <a:buClr>
                <a:srgbClr val="000000"/>
              </a:buClr>
              <a:buSzPct val="128571"/>
              <a:buFont typeface="Arial"/>
              <a:buNone/>
            </a:pPr>
            <a:r>
              <a:rPr lang="en-US" sz="3733" b="1" i="0" u="none" strike="noStrike" cap="none">
                <a:solidFill>
                  <a:srgbClr val="FFFFFF"/>
                </a:solidFill>
                <a:latin typeface="Arial"/>
                <a:ea typeface="Arial"/>
                <a:cs typeface="Arial"/>
                <a:sym typeface="Arial"/>
              </a:rPr>
              <a:t>Các chỉ tiêu</a:t>
            </a:r>
            <a:endParaRPr sz="3733" b="1" i="0" u="none" strike="noStrike" cap="none">
              <a:solidFill>
                <a:srgbClr val="FFFFFF"/>
              </a:solidFill>
              <a:latin typeface="Arial"/>
              <a:ea typeface="Arial"/>
              <a:cs typeface="Arial"/>
              <a:sym typeface="Arial"/>
            </a:endParaRPr>
          </a:p>
        </p:txBody>
      </p:sp>
      <p:sp>
        <p:nvSpPr>
          <p:cNvPr id="207" name="Google Shape;207;p21"/>
          <p:cNvSpPr txBox="1"/>
          <p:nvPr/>
        </p:nvSpPr>
        <p:spPr>
          <a:xfrm>
            <a:off x="838200" y="1520650"/>
            <a:ext cx="10515600" cy="5206500"/>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15000"/>
              </a:lnSpc>
              <a:spcBef>
                <a:spcPts val="300"/>
              </a:spcBef>
              <a:spcAft>
                <a:spcPts val="0"/>
              </a:spcAft>
              <a:buClr>
                <a:srgbClr val="000000"/>
              </a:buClr>
              <a:buSzPts val="1800"/>
              <a:buFont typeface="Arial"/>
              <a:buNone/>
            </a:pPr>
            <a:r>
              <a:rPr lang="en-US" sz="2000" b="1" i="0" u="none" strike="noStrike" cap="none">
                <a:solidFill>
                  <a:schemeClr val="dk1"/>
                </a:solidFill>
              </a:rPr>
              <a:t>Cái gì đo lường lợi ích của dự án?</a:t>
            </a:r>
            <a:endParaRPr sz="2000" b="1" i="0" u="none" strike="noStrike" cap="none">
              <a:solidFill>
                <a:schemeClr val="dk1"/>
              </a:solidFill>
            </a:endParaRPr>
          </a:p>
          <a:p>
            <a:pPr marL="0" marR="0" lvl="0" indent="0" algn="l" rtl="0">
              <a:lnSpc>
                <a:spcPct val="115000"/>
              </a:lnSpc>
              <a:spcBef>
                <a:spcPts val="300"/>
              </a:spcBef>
              <a:spcAft>
                <a:spcPts val="0"/>
              </a:spcAft>
              <a:buClr>
                <a:srgbClr val="000000"/>
              </a:buClr>
              <a:buSzPts val="1800"/>
              <a:buFont typeface="Arial"/>
              <a:buNone/>
            </a:pPr>
            <a:r>
              <a:rPr lang="en-US" sz="2000" b="0" i="0" u="none" strike="noStrike" cap="none">
                <a:solidFill>
                  <a:schemeClr val="dk1"/>
                </a:solidFill>
                <a:latin typeface="Arial"/>
                <a:ea typeface="Arial"/>
                <a:cs typeface="Arial"/>
                <a:sym typeface="Arial"/>
              </a:rPr>
              <a:t>Trong phân tích tài chính, sử dụng các chỉ tiêu sau:</a:t>
            </a:r>
            <a:endParaRPr/>
          </a:p>
          <a:p>
            <a:pPr marL="571500" marR="0" lvl="0" indent="-342900" algn="l" rtl="0">
              <a:lnSpc>
                <a:spcPct val="115000"/>
              </a:lnSpc>
              <a:spcBef>
                <a:spcPts val="300"/>
              </a:spcBef>
              <a:spcAft>
                <a:spcPts val="0"/>
              </a:spcAft>
              <a:buClr>
                <a:srgbClr val="000000"/>
              </a:buClr>
              <a:buSzPts val="1800"/>
              <a:buChar char="•"/>
            </a:pPr>
            <a:r>
              <a:rPr lang="en-US" sz="2000" b="1" i="0" u="none" strike="noStrike" cap="none">
                <a:solidFill>
                  <a:schemeClr val="dk1"/>
                </a:solidFill>
              </a:rPr>
              <a:t>Hệ số hoàn vốn tài chính (FIRR).</a:t>
            </a:r>
            <a:endParaRPr b="1"/>
          </a:p>
          <a:p>
            <a:pPr marL="571500" marR="0" lvl="0" indent="-342900" algn="l" rtl="0">
              <a:lnSpc>
                <a:spcPct val="115000"/>
              </a:lnSpc>
              <a:spcBef>
                <a:spcPts val="300"/>
              </a:spcBef>
              <a:spcAft>
                <a:spcPts val="0"/>
              </a:spcAft>
              <a:buClr>
                <a:srgbClr val="000000"/>
              </a:buClr>
              <a:buSzPts val="1800"/>
              <a:buChar char="•"/>
            </a:pPr>
            <a:r>
              <a:rPr lang="en-US" sz="2000" b="1" i="0" u="none" strike="noStrike" cap="none">
                <a:solidFill>
                  <a:schemeClr val="dk1"/>
                </a:solidFill>
              </a:rPr>
              <a:t>Thời gian hoàn vốn (Payback period).</a:t>
            </a:r>
            <a:endParaRPr b="1"/>
          </a:p>
          <a:p>
            <a:pPr marL="0" marR="0" lvl="0" indent="0" algn="l" rtl="0">
              <a:lnSpc>
                <a:spcPct val="115000"/>
              </a:lnSpc>
              <a:spcBef>
                <a:spcPts val="300"/>
              </a:spcBef>
              <a:spcAft>
                <a:spcPts val="0"/>
              </a:spcAft>
              <a:buClr>
                <a:srgbClr val="000000"/>
              </a:buClr>
              <a:buSzPts val="1800"/>
              <a:buFont typeface="Arial"/>
              <a:buNone/>
            </a:pPr>
            <a:r>
              <a:rPr lang="en-US" sz="2000" b="0" i="0" u="none" strike="noStrike" cap="none">
                <a:solidFill>
                  <a:schemeClr val="dk1"/>
                </a:solidFill>
                <a:latin typeface="Arial"/>
                <a:ea typeface="Arial"/>
                <a:cs typeface="Arial"/>
                <a:sym typeface="Arial"/>
              </a:rPr>
              <a:t>Trong phân tích kinh tế, sử dụng các chỉ tiêu sau:</a:t>
            </a:r>
            <a:endParaRPr/>
          </a:p>
          <a:p>
            <a:pPr marL="571500" marR="0" lvl="0" indent="-342900" algn="l" rtl="0">
              <a:lnSpc>
                <a:spcPct val="115000"/>
              </a:lnSpc>
              <a:spcBef>
                <a:spcPts val="300"/>
              </a:spcBef>
              <a:spcAft>
                <a:spcPts val="0"/>
              </a:spcAft>
              <a:buClr>
                <a:srgbClr val="000000"/>
              </a:buClr>
              <a:buSzPts val="1800"/>
              <a:buFont typeface="Arial"/>
              <a:buChar char="•"/>
            </a:pPr>
            <a:r>
              <a:rPr lang="en-US" sz="2000" b="1" i="0" u="none" strike="noStrike" cap="none">
                <a:solidFill>
                  <a:schemeClr val="dk1"/>
                </a:solidFill>
              </a:rPr>
              <a:t>Giá trị hiện tại thuần (NPV)</a:t>
            </a:r>
            <a:r>
              <a:rPr lang="en-US" sz="2000" b="0" i="0" u="none" strike="noStrike" cap="none">
                <a:solidFill>
                  <a:schemeClr val="dk1"/>
                </a:solidFill>
                <a:latin typeface="Arial"/>
                <a:ea typeface="Arial"/>
                <a:cs typeface="Arial"/>
                <a:sym typeface="Arial"/>
              </a:rPr>
              <a:t> là giá trị hiện tại của các lợi ích kinh tế hàng năm trừ đi giá trị hiện tại của các chi phí kinh tế hàng năm, được đánh giá trong suốt tuổi thọ kinh tế của dự án.</a:t>
            </a:r>
            <a:endParaRPr sz="2000" b="0" i="0" u="none" strike="noStrike" cap="none">
              <a:solidFill>
                <a:schemeClr val="dk1"/>
              </a:solidFill>
              <a:latin typeface="Arial"/>
              <a:ea typeface="Arial"/>
              <a:cs typeface="Arial"/>
              <a:sym typeface="Arial"/>
            </a:endParaRPr>
          </a:p>
          <a:p>
            <a:pPr marL="571500" marR="0" lvl="0" indent="-342900" algn="l" rtl="0">
              <a:lnSpc>
                <a:spcPct val="115000"/>
              </a:lnSpc>
              <a:spcBef>
                <a:spcPts val="300"/>
              </a:spcBef>
              <a:spcAft>
                <a:spcPts val="0"/>
              </a:spcAft>
              <a:buClr>
                <a:srgbClr val="000000"/>
              </a:buClr>
              <a:buSzPts val="1800"/>
              <a:buFont typeface="Arial"/>
              <a:buChar char="•"/>
            </a:pPr>
            <a:r>
              <a:rPr lang="en-US" sz="2000" b="1" i="0" u="none" strike="noStrike" cap="none">
                <a:solidFill>
                  <a:schemeClr val="dk1"/>
                </a:solidFill>
              </a:rPr>
              <a:t>Hệ số hoàn vốn kinh tế (ERR)</a:t>
            </a:r>
            <a:r>
              <a:rPr lang="en-US" sz="2000" b="0" i="0" u="none" strike="noStrike" cap="none">
                <a:solidFill>
                  <a:schemeClr val="dk1"/>
                </a:solidFill>
                <a:latin typeface="Arial"/>
                <a:ea typeface="Arial"/>
                <a:cs typeface="Arial"/>
                <a:sym typeface="Arial"/>
              </a:rPr>
              <a:t> đo lường hệ số hoàn vốn không phải đối với vốn chủ sở hữu mà đối với chi phí kinh tế của đầu tư.</a:t>
            </a:r>
            <a:endParaRPr/>
          </a:p>
          <a:p>
            <a:pPr marL="0" marR="0" lvl="0" indent="0" algn="l" rtl="0">
              <a:lnSpc>
                <a:spcPct val="115000"/>
              </a:lnSpc>
              <a:spcBef>
                <a:spcPts val="300"/>
              </a:spcBef>
              <a:spcAft>
                <a:spcPts val="0"/>
              </a:spcAft>
              <a:buClr>
                <a:srgbClr val="000000"/>
              </a:buClr>
              <a:buSzPts val="1800"/>
              <a:buFont typeface="Arial"/>
              <a:buNone/>
            </a:pPr>
            <a:endParaRPr sz="2000">
              <a:solidFill>
                <a:schemeClr val="dk1"/>
              </a:solidFill>
            </a:endParaRPr>
          </a:p>
          <a:p>
            <a:pPr marL="0" marR="0" lvl="0" indent="0" algn="l" rtl="0">
              <a:lnSpc>
                <a:spcPct val="115000"/>
              </a:lnSpc>
              <a:spcBef>
                <a:spcPts val="300"/>
              </a:spcBef>
              <a:spcAft>
                <a:spcPts val="300"/>
              </a:spcAft>
              <a:buClr>
                <a:srgbClr val="000000"/>
              </a:buClr>
              <a:buSzPts val="1800"/>
              <a:buFont typeface="Arial"/>
              <a:buNone/>
            </a:pPr>
            <a:r>
              <a:rPr lang="en-US" sz="2000" b="1" i="1" u="none" strike="noStrike" cap="none">
                <a:solidFill>
                  <a:srgbClr val="FF0000"/>
                </a:solidFill>
                <a:latin typeface="Arial"/>
                <a:ea typeface="Arial"/>
                <a:cs typeface="Arial"/>
                <a:sym typeface="Arial"/>
              </a:rPr>
              <a:t>Cần lưu ý rằng </a:t>
            </a:r>
            <a:r>
              <a:rPr lang="en-US" sz="2000" b="0" i="0" u="none" strike="noStrike" cap="none">
                <a:solidFill>
                  <a:schemeClr val="dk1"/>
                </a:solidFill>
                <a:latin typeface="Arial"/>
                <a:ea typeface="Arial"/>
                <a:cs typeface="Arial"/>
                <a:sym typeface="Arial"/>
              </a:rPr>
              <a:t>quyết định cấp khoản vay của một tổ chức tài chính có thể dựa trên phân tích tài chính chứ không phải phân tích kinh tế. Bên vay (ngành công nghiệp hoặc ESCO) cần lưu ý điều này trong đơn xin vay và các tài liệu hỗ trợ.</a:t>
            </a:r>
            <a:endParaRPr sz="2000" b="1" i="1" u="none" strike="noStrike" cap="non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22"/>
          <p:cNvSpPr txBox="1"/>
          <p:nvPr/>
        </p:nvSpPr>
        <p:spPr>
          <a:xfrm>
            <a:off x="772700" y="1520700"/>
            <a:ext cx="10581000" cy="4461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000000"/>
              </a:buClr>
              <a:buSzPts val="18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8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115000"/>
              </a:lnSpc>
              <a:spcBef>
                <a:spcPts val="0"/>
              </a:spcBef>
              <a:spcAft>
                <a:spcPts val="0"/>
              </a:spcAft>
              <a:buClr>
                <a:srgbClr val="000000"/>
              </a:buClr>
              <a:buSzPts val="1800"/>
              <a:buFont typeface="Arial"/>
              <a:buNone/>
            </a:pPr>
            <a:r>
              <a:rPr lang="en-US" sz="2200" b="0" i="0" u="none" strike="noStrike" cap="none">
                <a:solidFill>
                  <a:srgbClr val="000000"/>
                </a:solidFill>
                <a:latin typeface="Arial"/>
                <a:ea typeface="Arial"/>
                <a:cs typeface="Arial"/>
                <a:sym typeface="Arial"/>
              </a:rPr>
              <a:t>Trong đó:</a:t>
            </a:r>
            <a:endParaRPr sz="1100"/>
          </a:p>
          <a:p>
            <a:pPr marL="457200" marR="0" lvl="0" indent="-228600" algn="l"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B</a:t>
            </a:r>
            <a:r>
              <a:rPr lang="en-US" sz="2000" b="0" i="1" u="none" strike="noStrike" cap="none">
                <a:solidFill>
                  <a:srgbClr val="000000"/>
                </a:solidFill>
                <a:latin typeface="Arial"/>
                <a:ea typeface="Arial"/>
                <a:cs typeface="Arial"/>
                <a:sym typeface="Arial"/>
              </a:rPr>
              <a:t>t</a:t>
            </a:r>
            <a:r>
              <a:rPr lang="en-US" sz="2000" b="0" i="0" u="none" strike="noStrike" cap="none">
                <a:solidFill>
                  <a:srgbClr val="000000"/>
                </a:solidFill>
                <a:latin typeface="Arial"/>
                <a:ea typeface="Arial"/>
                <a:cs typeface="Arial"/>
                <a:sym typeface="Arial"/>
              </a:rPr>
              <a:t> = Lợi ích trong năm </a:t>
            </a:r>
            <a:r>
              <a:rPr lang="en-US" sz="2000" b="0" i="1" u="none" strike="noStrike" cap="none">
                <a:solidFill>
                  <a:srgbClr val="000000"/>
                </a:solidFill>
                <a:latin typeface="Arial"/>
                <a:ea typeface="Arial"/>
                <a:cs typeface="Arial"/>
                <a:sym typeface="Arial"/>
              </a:rPr>
              <a:t>t</a:t>
            </a:r>
            <a:endParaRPr/>
          </a:p>
          <a:p>
            <a:pPr marL="457200" marR="0" lvl="0" indent="-228600" algn="l"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C</a:t>
            </a:r>
            <a:r>
              <a:rPr lang="en-US" sz="2000" b="0" i="1" u="none" strike="noStrike" cap="none">
                <a:solidFill>
                  <a:srgbClr val="000000"/>
                </a:solidFill>
                <a:latin typeface="Arial"/>
                <a:ea typeface="Arial"/>
                <a:cs typeface="Arial"/>
                <a:sym typeface="Arial"/>
              </a:rPr>
              <a:t>t</a:t>
            </a:r>
            <a:r>
              <a:rPr lang="en-US" sz="2000" b="0" i="0" u="none" strike="noStrike" cap="none">
                <a:solidFill>
                  <a:srgbClr val="000000"/>
                </a:solidFill>
                <a:latin typeface="Arial"/>
                <a:ea typeface="Arial"/>
                <a:cs typeface="Arial"/>
                <a:sym typeface="Arial"/>
              </a:rPr>
              <a:t> = Chi phí trong năm </a:t>
            </a:r>
            <a:r>
              <a:rPr lang="en-US" sz="2000" b="0" i="1" u="none" strike="noStrike" cap="none">
                <a:solidFill>
                  <a:srgbClr val="000000"/>
                </a:solidFill>
                <a:latin typeface="Arial"/>
                <a:ea typeface="Arial"/>
                <a:cs typeface="Arial"/>
                <a:sym typeface="Arial"/>
              </a:rPr>
              <a:t>t</a:t>
            </a:r>
            <a:endParaRPr/>
          </a:p>
          <a:p>
            <a:pPr marL="457200" marR="0" lvl="0" indent="-228600" algn="l"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r = Hệ số chiết khấu</a:t>
            </a:r>
            <a:endParaRPr sz="2000" b="0" i="0" u="none" strike="noStrike" cap="none">
              <a:solidFill>
                <a:srgbClr val="000000"/>
              </a:solidFill>
              <a:latin typeface="Arial"/>
              <a:ea typeface="Arial"/>
              <a:cs typeface="Arial"/>
              <a:sym typeface="Arial"/>
            </a:endParaRPr>
          </a:p>
          <a:p>
            <a:pPr marL="457200" marR="0" lvl="0" indent="-228600" algn="l"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n =  Kỳ kế hoạch</a:t>
            </a:r>
            <a:endParaRPr/>
          </a:p>
          <a:p>
            <a:pPr marL="0" marR="0" lvl="0" indent="0" algn="l" rtl="0">
              <a:lnSpc>
                <a:spcPct val="90000"/>
              </a:lnSpc>
              <a:spcBef>
                <a:spcPts val="1000"/>
              </a:spcBef>
              <a:spcAft>
                <a:spcPts val="0"/>
              </a:spcAft>
              <a:buClr>
                <a:srgbClr val="000000"/>
              </a:buClr>
              <a:buSzPts val="18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800"/>
              <a:buFont typeface="Arial"/>
              <a:buNone/>
            </a:pPr>
            <a:endParaRPr sz="24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Hệ số hoàn vốn kinh tế (ERR): Là giá trị của hệ số chiết khấu làm cho NPV bằng không (NPV=0</a:t>
            </a:r>
            <a:r>
              <a:rPr lang="en-US" sz="2000"/>
              <a:t>).</a:t>
            </a:r>
            <a:endParaRPr sz="2800" b="0" i="0" u="none" strike="noStrike" cap="none">
              <a:solidFill>
                <a:srgbClr val="000000"/>
              </a:solidFill>
              <a:latin typeface="Arial"/>
              <a:ea typeface="Arial"/>
              <a:cs typeface="Arial"/>
              <a:sym typeface="Arial"/>
            </a:endParaRPr>
          </a:p>
        </p:txBody>
      </p:sp>
      <p:pic>
        <p:nvPicPr>
          <p:cNvPr id="213" name="Google Shape;213;p22"/>
          <p:cNvPicPr preferRelativeResize="0"/>
          <p:nvPr/>
        </p:nvPicPr>
        <p:blipFill rotWithShape="1">
          <a:blip r:embed="rId3">
            <a:alphaModFix/>
          </a:blip>
          <a:srcRect/>
          <a:stretch/>
        </p:blipFill>
        <p:spPr>
          <a:xfrm>
            <a:off x="3939855" y="1690093"/>
            <a:ext cx="3495675" cy="1219200"/>
          </a:xfrm>
          <a:prstGeom prst="rect">
            <a:avLst/>
          </a:prstGeom>
          <a:noFill/>
          <a:ln>
            <a:noFill/>
          </a:ln>
        </p:spPr>
      </p:pic>
      <p:pic>
        <p:nvPicPr>
          <p:cNvPr id="214" name="Google Shape;214;p22"/>
          <p:cNvPicPr preferRelativeResize="0"/>
          <p:nvPr/>
        </p:nvPicPr>
        <p:blipFill rotWithShape="1">
          <a:blip r:embed="rId4">
            <a:alphaModFix/>
          </a:blip>
          <a:srcRect/>
          <a:stretch/>
        </p:blipFill>
        <p:spPr>
          <a:xfrm>
            <a:off x="3854115" y="3836039"/>
            <a:ext cx="3667125" cy="1285875"/>
          </a:xfrm>
          <a:prstGeom prst="rect">
            <a:avLst/>
          </a:prstGeom>
          <a:noFill/>
          <a:ln>
            <a:noFill/>
          </a:ln>
        </p:spPr>
      </p:pic>
      <p:sp>
        <p:nvSpPr>
          <p:cNvPr id="215" name="Google Shape;215;p22"/>
          <p:cNvSpPr txBox="1"/>
          <p:nvPr/>
        </p:nvSpPr>
        <p:spPr>
          <a:xfrm>
            <a:off x="838201" y="1111198"/>
            <a:ext cx="10515600" cy="409500"/>
          </a:xfrm>
          <a:prstGeom prst="rect">
            <a:avLst/>
          </a:prstGeom>
          <a:solidFill>
            <a:srgbClr val="004AAD"/>
          </a:solidFill>
          <a:ln>
            <a:noFill/>
          </a:ln>
        </p:spPr>
        <p:txBody>
          <a:bodyPr spcFirstLastPara="1" wrap="square" lIns="91425" tIns="45700" rIns="91425" bIns="45700" anchor="ctr" anchorCtr="0">
            <a:normAutofit fontScale="77500" lnSpcReduction="20000"/>
          </a:bodyPr>
          <a:lstStyle/>
          <a:p>
            <a:pPr marL="0" marR="0" lvl="0" indent="0" algn="l" rtl="0">
              <a:lnSpc>
                <a:spcPct val="90000"/>
              </a:lnSpc>
              <a:spcBef>
                <a:spcPts val="0"/>
              </a:spcBef>
              <a:spcAft>
                <a:spcPts val="0"/>
              </a:spcAft>
              <a:buClr>
                <a:srgbClr val="000000"/>
              </a:buClr>
              <a:buSzPct val="128571"/>
              <a:buFont typeface="Arial"/>
              <a:buNone/>
            </a:pPr>
            <a:r>
              <a:rPr lang="en-US" sz="3733" b="1" i="0" u="none" strike="noStrike" cap="none">
                <a:solidFill>
                  <a:srgbClr val="FFFFFF"/>
                </a:solidFill>
                <a:latin typeface="Arial"/>
                <a:ea typeface="Arial"/>
                <a:cs typeface="Arial"/>
                <a:sym typeface="Arial"/>
              </a:rPr>
              <a:t>Các chỉ tiêu</a:t>
            </a:r>
            <a:endParaRPr sz="3733" b="1" i="0" u="none" strike="noStrike" cap="none">
              <a:solidFill>
                <a:srgbClr val="FFFFFF"/>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23"/>
          <p:cNvSpPr txBox="1"/>
          <p:nvPr/>
        </p:nvSpPr>
        <p:spPr>
          <a:xfrm>
            <a:off x="838300" y="1875125"/>
            <a:ext cx="10515600" cy="4353000"/>
          </a:xfrm>
          <a:prstGeom prst="rect">
            <a:avLst/>
          </a:prstGeom>
          <a:noFill/>
          <a:ln>
            <a:noFill/>
          </a:ln>
        </p:spPr>
        <p:txBody>
          <a:bodyPr spcFirstLastPara="1" wrap="square" lIns="91425" tIns="45700" rIns="91425" bIns="45700" anchor="t" anchorCtr="0">
            <a:noAutofit/>
          </a:bodyPr>
          <a:lstStyle/>
          <a:p>
            <a:pPr marL="571500" marR="0" lvl="0" indent="-342900" algn="just"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a:ea typeface="Arial"/>
                <a:cs typeface="Arial"/>
                <a:sym typeface="Arial"/>
              </a:rPr>
              <a:t>Hệ số chiết khấu (r) được đo bằng tỉ lệ phần trăm (%)</a:t>
            </a:r>
            <a:endParaRPr/>
          </a:p>
          <a:p>
            <a:pPr marL="571500" marR="0" lvl="0" indent="-342900" algn="just" rtl="0">
              <a:lnSpc>
                <a:spcPct val="90000"/>
              </a:lnSpc>
              <a:spcBef>
                <a:spcPts val="1000"/>
              </a:spcBef>
              <a:spcAft>
                <a:spcPts val="0"/>
              </a:spcAft>
              <a:buClr>
                <a:srgbClr val="000000"/>
              </a:buClr>
              <a:buSzPts val="1800"/>
              <a:buFont typeface="Arial"/>
              <a:buChar char="•"/>
            </a:pPr>
            <a:r>
              <a:rPr lang="en-US" sz="2200" b="0" i="0" u="none" strike="noStrike" cap="none">
                <a:solidFill>
                  <a:srgbClr val="000000"/>
                </a:solidFill>
                <a:latin typeface="Arial"/>
                <a:ea typeface="Arial"/>
                <a:cs typeface="Arial"/>
                <a:sym typeface="Arial"/>
              </a:rPr>
              <a:t>Hệ số chiết khấu trong phân tích kinh tế là chi phí cơ hội của vốn đầu tư của một quốc gia:</a:t>
            </a:r>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2200" b="0" i="0" u="none" strike="noStrike" cap="none">
                <a:solidFill>
                  <a:srgbClr val="000000"/>
                </a:solidFill>
                <a:latin typeface="Arial"/>
                <a:ea typeface="Arial"/>
                <a:cs typeface="Arial"/>
                <a:sym typeface="Arial"/>
              </a:rPr>
              <a:t>Tại bất kỳ thời điểm nào đó, Việt Nam luôn có nguồn lực hạn chế (Lao động có tay nghề, tài nguyên thiên nhiên, điện năng, vốn đầu tư).</a:t>
            </a:r>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2200" b="0" i="0" u="none" strike="noStrike" cap="none">
                <a:solidFill>
                  <a:srgbClr val="000000"/>
                </a:solidFill>
                <a:latin typeface="Arial"/>
                <a:ea typeface="Arial"/>
                <a:cs typeface="Arial"/>
                <a:sym typeface="Arial"/>
              </a:rPr>
              <a:t>Câu hỏi cơ bản đối với phân tích kinh tế là liệu Việt Nam có được lợi ích cao hơn khi đầu tư những nguồn lực khan hiếm này vào dự án thuỷ điện so với những dự án khác như là làm đường giao thông chẳng hạn.</a:t>
            </a:r>
            <a:endParaRPr sz="2200" b="0" i="0" u="none" strike="noStrike" cap="none">
              <a:solidFill>
                <a:srgbClr val="000000"/>
              </a:solidFill>
              <a:latin typeface="Arial"/>
              <a:ea typeface="Arial"/>
              <a:cs typeface="Arial"/>
              <a:sym typeface="Arial"/>
            </a:endParaRPr>
          </a:p>
          <a:p>
            <a:pPr marL="914400" marR="0" lvl="1" indent="-381000" algn="just" rtl="0">
              <a:lnSpc>
                <a:spcPct val="90000"/>
              </a:lnSpc>
              <a:spcBef>
                <a:spcPts val="500"/>
              </a:spcBef>
              <a:spcAft>
                <a:spcPts val="0"/>
              </a:spcAft>
              <a:buClr>
                <a:srgbClr val="000000"/>
              </a:buClr>
              <a:buSzPts val="2400"/>
              <a:buFont typeface="Noto Sans Symbols"/>
              <a:buChar char="-"/>
            </a:pPr>
            <a:r>
              <a:rPr lang="en-US" sz="2200" b="0" i="0" u="none" strike="noStrike" cap="none">
                <a:solidFill>
                  <a:srgbClr val="000000"/>
                </a:solidFill>
                <a:latin typeface="Arial"/>
                <a:ea typeface="Arial"/>
                <a:cs typeface="Arial"/>
                <a:sym typeface="Arial"/>
              </a:rPr>
              <a:t>Vấn đề là không ai biết là chi phí cơ hội của vốn đầu tư là bao nhiêu?</a:t>
            </a:r>
            <a:endParaRPr sz="2200" b="0" i="0" u="none" strike="noStrike" cap="none">
              <a:solidFill>
                <a:srgbClr val="000000"/>
              </a:solidFill>
              <a:latin typeface="Arial"/>
              <a:ea typeface="Arial"/>
              <a:cs typeface="Arial"/>
              <a:sym typeface="Arial"/>
            </a:endParaRPr>
          </a:p>
        </p:txBody>
      </p:sp>
      <p:sp>
        <p:nvSpPr>
          <p:cNvPr id="221" name="Google Shape;221;p23"/>
          <p:cNvSpPr txBox="1"/>
          <p:nvPr/>
        </p:nvSpPr>
        <p:spPr>
          <a:xfrm>
            <a:off x="838200" y="1111200"/>
            <a:ext cx="10515600" cy="547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70000"/>
              </a:lnSpc>
              <a:spcBef>
                <a:spcPts val="0"/>
              </a:spcBef>
              <a:spcAft>
                <a:spcPts val="0"/>
              </a:spcAft>
              <a:buClr>
                <a:srgbClr val="000000"/>
              </a:buClr>
              <a:buSzPts val="3720"/>
              <a:buFont typeface="Arial"/>
              <a:buNone/>
            </a:pPr>
            <a:r>
              <a:rPr lang="en-US" sz="3000" b="1">
                <a:solidFill>
                  <a:srgbClr val="FFFFFF"/>
                </a:solidFill>
              </a:rPr>
              <a:t>Hệ số chiết khấu </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24"/>
          <p:cNvSpPr txBox="1"/>
          <p:nvPr/>
        </p:nvSpPr>
        <p:spPr>
          <a:xfrm>
            <a:off x="838200" y="1156801"/>
            <a:ext cx="10515600" cy="5295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200" b="1" i="0" u="none" strike="noStrike" cap="none">
                <a:solidFill>
                  <a:srgbClr val="FFFFFF"/>
                </a:solidFill>
                <a:latin typeface="Arial"/>
                <a:ea typeface="Arial"/>
                <a:cs typeface="Arial"/>
                <a:sym typeface="Arial"/>
              </a:rPr>
              <a:t>Hệ số chiết khấu kinh tế (tiếp)</a:t>
            </a:r>
            <a:endParaRPr sz="3200" b="1" i="0" u="none" strike="noStrike" cap="none">
              <a:solidFill>
                <a:srgbClr val="FFFFFF"/>
              </a:solidFill>
              <a:latin typeface="Arial"/>
              <a:ea typeface="Arial"/>
              <a:cs typeface="Arial"/>
              <a:sym typeface="Arial"/>
            </a:endParaRPr>
          </a:p>
        </p:txBody>
      </p:sp>
      <p:sp>
        <p:nvSpPr>
          <p:cNvPr id="227" name="Google Shape;227;p24"/>
          <p:cNvSpPr txBox="1"/>
          <p:nvPr/>
        </p:nvSpPr>
        <p:spPr>
          <a:xfrm>
            <a:off x="838200" y="1766700"/>
            <a:ext cx="10515600" cy="42024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118"/>
              <a:buFont typeface="Arial"/>
              <a:buNone/>
            </a:pPr>
            <a:r>
              <a:rPr lang="en-US" sz="2200" i="0" u="none" strike="noStrike" cap="none">
                <a:solidFill>
                  <a:srgbClr val="000000"/>
                </a:solidFill>
              </a:rPr>
              <a:t>Trước đây</a:t>
            </a:r>
            <a:endParaRPr sz="2200" i="0" u="none" strike="noStrike" cap="none">
              <a:solidFill>
                <a:srgbClr val="000000"/>
              </a:solidFill>
            </a:endParaRPr>
          </a:p>
          <a:p>
            <a:pPr marL="685800" marR="0" lvl="0" indent="-482600" algn="just" rtl="0">
              <a:lnSpc>
                <a:spcPct val="115000"/>
              </a:lnSpc>
              <a:spcBef>
                <a:spcPts val="0"/>
              </a:spcBef>
              <a:spcAft>
                <a:spcPts val="0"/>
              </a:spcAft>
              <a:buClr>
                <a:srgbClr val="000000"/>
              </a:buClr>
              <a:buSzPts val="2200"/>
              <a:buChar char="•"/>
            </a:pPr>
            <a:r>
              <a:rPr lang="en-US" sz="2200" i="0" u="none" strike="noStrike" cap="none">
                <a:solidFill>
                  <a:srgbClr val="000000"/>
                </a:solidFill>
              </a:rPr>
              <a:t>Thông thường hệ số chiết khấu </a:t>
            </a:r>
            <a:r>
              <a:rPr lang="en-US" sz="2200"/>
              <a:t>p</a:t>
            </a:r>
            <a:r>
              <a:rPr lang="en-US" sz="2200" i="0" u="none" strike="noStrike" cap="none">
                <a:solidFill>
                  <a:srgbClr val="000000"/>
                </a:solidFill>
              </a:rPr>
              <a:t>hản ánh “chi phí cơ hội của vốn đầu tư” (EOCK)”. Nhưng hầu hết các công ty sử dụng một hệ số chiết khấu trong nhiều năm. Ví dụ Liệu có thể có EOCK nào không đổi trong 35 năm – chẳng hạn như Ủy ban Điện lực Ceylon đã làm như vậy khi chạy mô hình quy hoạch hệ thống điện WASP?</a:t>
            </a:r>
            <a:endParaRPr sz="2200"/>
          </a:p>
          <a:p>
            <a:pPr marL="685800" marR="0" lvl="0" indent="-482600" algn="just" rtl="0">
              <a:lnSpc>
                <a:spcPct val="115000"/>
              </a:lnSpc>
              <a:spcBef>
                <a:spcPts val="0"/>
              </a:spcBef>
              <a:spcAft>
                <a:spcPts val="0"/>
              </a:spcAft>
              <a:buClr>
                <a:srgbClr val="000000"/>
              </a:buClr>
              <a:buSzPts val="2200"/>
              <a:buChar char="•"/>
            </a:pPr>
            <a:r>
              <a:rPr lang="en-US" sz="2200" i="0" u="none" strike="noStrike" cap="none">
                <a:solidFill>
                  <a:srgbClr val="000000"/>
                </a:solidFill>
              </a:rPr>
              <a:t>Trong hầu hết các trường hợp, áp dụng một hệ số đã chọn mà thiếu suy xét thấu đáo – chẳng hạn khi thiết lập hệ số này theo một cách khác (như ở Peru và Philippines là 14%, mức rào cản này được ấn định cao để không lấn át các dự án tư nhân).</a:t>
            </a:r>
            <a:endParaRPr sz="2200" i="0" u="none" strike="noStrike" cap="none">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5"/>
          <p:cNvSpPr/>
          <p:nvPr/>
        </p:nvSpPr>
        <p:spPr>
          <a:xfrm>
            <a:off x="2387750" y="5520975"/>
            <a:ext cx="487800" cy="379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33" name="Google Shape;233;p25"/>
          <p:cNvSpPr txBox="1"/>
          <p:nvPr/>
        </p:nvSpPr>
        <p:spPr>
          <a:xfrm>
            <a:off x="838075" y="1698925"/>
            <a:ext cx="10515600" cy="45270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323"/>
              <a:buFont typeface="Arial"/>
              <a:buNone/>
            </a:pPr>
            <a:r>
              <a:rPr lang="en-US" sz="2000" b="1" i="0" u="none" strike="noStrike" cap="none">
                <a:solidFill>
                  <a:srgbClr val="000000"/>
                </a:solidFill>
              </a:rPr>
              <a:t>Công thức Ramsey</a:t>
            </a:r>
            <a:endParaRPr sz="2000"/>
          </a:p>
          <a:p>
            <a:pPr marL="457200" marR="0" lvl="0" indent="-469900" algn="just" rtl="0">
              <a:lnSpc>
                <a:spcPct val="115000"/>
              </a:lnSpc>
              <a:spcBef>
                <a:spcPts val="0"/>
              </a:spcBef>
              <a:spcAft>
                <a:spcPts val="0"/>
              </a:spcAft>
              <a:buClr>
                <a:srgbClr val="000000"/>
              </a:buClr>
              <a:buSzPts val="2000"/>
              <a:buChar char="•"/>
            </a:pPr>
            <a:r>
              <a:rPr lang="en-US" sz="2000" i="0" u="none" strike="noStrike" cap="none">
                <a:solidFill>
                  <a:srgbClr val="000000"/>
                </a:solidFill>
              </a:rPr>
              <a:t>Hiện nay Ngân hàng Thế giới sử dụng công thức Ramsey để tính hệ số chiết khấu r:</a:t>
            </a:r>
            <a:br>
              <a:rPr lang="en-US" sz="2000" i="0" u="none" strike="noStrike" cap="none">
                <a:solidFill>
                  <a:srgbClr val="000000"/>
                </a:solidFill>
              </a:rPr>
            </a:br>
            <a:r>
              <a:rPr lang="en-US" sz="2000" i="0" u="none" strike="noStrike" cap="none">
                <a:solidFill>
                  <a:srgbClr val="000000"/>
                </a:solidFill>
              </a:rPr>
              <a:t>r = δ+ γ g</a:t>
            </a:r>
            <a:br>
              <a:rPr lang="en-US" sz="2000" i="0" u="none" strike="noStrike" cap="none">
                <a:solidFill>
                  <a:srgbClr val="000000"/>
                </a:solidFill>
              </a:rPr>
            </a:br>
            <a:r>
              <a:rPr lang="en-US" sz="2000" i="0" u="none" strike="noStrike" cap="none">
                <a:solidFill>
                  <a:srgbClr val="000000"/>
                </a:solidFill>
              </a:rPr>
              <a:t>trong đó</a:t>
            </a:r>
            <a:br>
              <a:rPr lang="en-US" sz="2000" i="0" u="none" strike="noStrike" cap="none">
                <a:solidFill>
                  <a:srgbClr val="000000"/>
                </a:solidFill>
              </a:rPr>
            </a:br>
            <a:r>
              <a:rPr lang="en-US" sz="2000" i="0" u="none" strike="noStrike" cap="none">
                <a:solidFill>
                  <a:srgbClr val="000000"/>
                </a:solidFill>
              </a:rPr>
              <a:t>δ= tỷ lệ sở thích theo thời gian,</a:t>
            </a:r>
            <a:br>
              <a:rPr lang="en-US" sz="2000" i="0" u="none" strike="noStrike" cap="none">
                <a:solidFill>
                  <a:srgbClr val="000000"/>
                </a:solidFill>
              </a:rPr>
            </a:br>
            <a:r>
              <a:rPr lang="en-US" sz="2000" i="0" u="none" strike="noStrike" cap="none">
                <a:solidFill>
                  <a:srgbClr val="000000"/>
                </a:solidFill>
              </a:rPr>
              <a:t>g là tốc độ tăng trưởng dự kiến</a:t>
            </a:r>
            <a:br>
              <a:rPr lang="en-US" sz="2000" i="0" u="none" strike="noStrike" cap="none">
                <a:solidFill>
                  <a:srgbClr val="000000"/>
                </a:solidFill>
              </a:rPr>
            </a:br>
            <a:r>
              <a:rPr lang="en-US" sz="2000" i="0" u="none" strike="noStrike" cap="none">
                <a:solidFill>
                  <a:srgbClr val="000000"/>
                </a:solidFill>
              </a:rPr>
              <a:t>γ là hiệu dụng biên tế của tiêu dùng.</a:t>
            </a:r>
            <a:endParaRPr sz="2000"/>
          </a:p>
          <a:p>
            <a:pPr marL="457200" marR="0" lvl="0" indent="-469900" algn="just" rtl="0">
              <a:lnSpc>
                <a:spcPct val="115000"/>
              </a:lnSpc>
              <a:spcBef>
                <a:spcPts val="0"/>
              </a:spcBef>
              <a:spcAft>
                <a:spcPts val="0"/>
              </a:spcAft>
              <a:buClr>
                <a:srgbClr val="000000"/>
              </a:buClr>
              <a:buSzPts val="2000"/>
              <a:buChar char="•"/>
            </a:pPr>
            <a:r>
              <a:rPr lang="en-US" sz="2000" i="0" u="none" strike="noStrike" cap="none">
                <a:solidFill>
                  <a:srgbClr val="000000"/>
                </a:solidFill>
              </a:rPr>
              <a:t>Do đó, với các giá trị Ngân hàng Thế giới thiết lập δ=0, γ=2, r = 2 g – có thể thấy hệ số chiết khấu gấp đôi tốc độ tăng trưởng GDP thực tế bình quân đầu người.</a:t>
            </a:r>
            <a:br>
              <a:rPr lang="en-US" sz="2000" i="0" u="none" strike="noStrike" cap="none">
                <a:solidFill>
                  <a:srgbClr val="000000"/>
                </a:solidFill>
              </a:rPr>
            </a:br>
            <a:r>
              <a:rPr lang="en-US" sz="2000" i="0" u="none" strike="noStrike" cap="none">
                <a:solidFill>
                  <a:srgbClr val="000000"/>
                </a:solidFill>
              </a:rPr>
              <a:t>Nhưng dù là theo EOCK hay Ramsey, ấn định hệ số chiết khấu không nhằm mục đích gì ngoài việc đánh giá một mức mà tại đó xã hội sẵn sàng mua ở hiện tại cho tiêu dùng trong tương lai.</a:t>
            </a:r>
            <a:endParaRPr sz="2000" i="0" u="none" strike="noStrike" cap="none">
              <a:solidFill>
                <a:srgbClr val="000000"/>
              </a:solidFill>
            </a:endParaRPr>
          </a:p>
        </p:txBody>
      </p:sp>
      <p:sp>
        <p:nvSpPr>
          <p:cNvPr id="234" name="Google Shape;234;p25"/>
          <p:cNvSpPr txBox="1"/>
          <p:nvPr/>
        </p:nvSpPr>
        <p:spPr>
          <a:xfrm>
            <a:off x="838200" y="1156801"/>
            <a:ext cx="10515600" cy="5295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200" b="1" i="0" u="none" strike="noStrike" cap="none">
                <a:solidFill>
                  <a:srgbClr val="FFFFFF"/>
                </a:solidFill>
                <a:latin typeface="Arial"/>
                <a:ea typeface="Arial"/>
                <a:cs typeface="Arial"/>
                <a:sym typeface="Arial"/>
              </a:rPr>
              <a:t>Hệ số chiết khấu kinh tế (tiếp)</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26"/>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40" name="Google Shape;240;p26"/>
          <p:cNvSpPr txBox="1"/>
          <p:nvPr/>
        </p:nvSpPr>
        <p:spPr>
          <a:xfrm>
            <a:off x="838050" y="1719188"/>
            <a:ext cx="10515600" cy="1233000"/>
          </a:xfrm>
          <a:prstGeom prst="rect">
            <a:avLst/>
          </a:prstGeom>
          <a:solidFill>
            <a:schemeClr val="lt1"/>
          </a:solidFill>
          <a:ln>
            <a:noFill/>
          </a:ln>
        </p:spPr>
        <p:txBody>
          <a:bodyPr spcFirstLastPara="1" wrap="square" lIns="91425" tIns="45700" rIns="91425" bIns="45700" anchor="t" anchorCtr="0">
            <a:normAutofit lnSpcReduction="10000"/>
          </a:bodyPr>
          <a:lstStyle/>
          <a:p>
            <a:pPr marL="0" marR="0" lvl="0" indent="0" algn="just" rtl="0">
              <a:lnSpc>
                <a:spcPct val="115000"/>
              </a:lnSpc>
              <a:spcBef>
                <a:spcPts val="1000"/>
              </a:spcBef>
              <a:spcAft>
                <a:spcPts val="0"/>
              </a:spcAft>
              <a:buNone/>
            </a:pPr>
            <a:r>
              <a:rPr lang="en-US" sz="2000" b="0" i="0" u="none" strike="noStrike" cap="none">
                <a:solidFill>
                  <a:srgbClr val="000000"/>
                </a:solidFill>
                <a:latin typeface="Arial"/>
                <a:ea typeface="Arial"/>
                <a:cs typeface="Arial"/>
                <a:sym typeface="Arial"/>
              </a:rPr>
              <a:t>Chính phủ yêu cầu rằng hoàn vốn kinh tế cho đầu tư đề xuất phải cao hơn chi phí (cơ hội) của vốn (theo tốc độ tăng trưởng kinh tế như Hướng dẫn của PMB: tăng trưởng GDP 3% - hệ số chiết khấu: 6%, tăng trưởng GDP &gt;6%, hệ số chiết khấu: 12%).</a:t>
            </a:r>
            <a:endParaRPr sz="1800" b="0" i="0" u="none" strike="noStrike" cap="none">
              <a:solidFill>
                <a:srgbClr val="000000"/>
              </a:solidFill>
              <a:latin typeface="Arial"/>
              <a:ea typeface="Arial"/>
              <a:cs typeface="Arial"/>
              <a:sym typeface="Arial"/>
            </a:endParaRPr>
          </a:p>
        </p:txBody>
      </p:sp>
      <p:pic>
        <p:nvPicPr>
          <p:cNvPr id="241" name="Google Shape;241;p26" descr="cid:image001.png@01D1125E.A622F670"/>
          <p:cNvPicPr preferRelativeResize="0"/>
          <p:nvPr/>
        </p:nvPicPr>
        <p:blipFill rotWithShape="1">
          <a:blip r:embed="rId3">
            <a:alphaModFix/>
          </a:blip>
          <a:srcRect/>
          <a:stretch/>
        </p:blipFill>
        <p:spPr>
          <a:xfrm>
            <a:off x="2326791" y="2952193"/>
            <a:ext cx="7387390" cy="2779295"/>
          </a:xfrm>
          <a:prstGeom prst="rect">
            <a:avLst/>
          </a:prstGeom>
          <a:noFill/>
          <a:ln>
            <a:noFill/>
          </a:ln>
        </p:spPr>
      </p:pic>
      <p:sp>
        <p:nvSpPr>
          <p:cNvPr id="242" name="Google Shape;242;p26"/>
          <p:cNvSpPr txBox="1"/>
          <p:nvPr/>
        </p:nvSpPr>
        <p:spPr>
          <a:xfrm>
            <a:off x="838200" y="1156801"/>
            <a:ext cx="10515600" cy="5295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200" b="1" i="0" u="none" strike="noStrike" cap="none">
                <a:solidFill>
                  <a:srgbClr val="FFFFFF"/>
                </a:solidFill>
                <a:latin typeface="Arial"/>
                <a:ea typeface="Arial"/>
                <a:cs typeface="Arial"/>
                <a:sym typeface="Arial"/>
              </a:rPr>
              <a:t>Hệ số chiết khấu kinh tế (tiếp)</a:t>
            </a:r>
            <a:endParaRPr sz="3200" b="1" i="0" u="none" strike="noStrike" cap="none">
              <a:solidFill>
                <a:srgbClr val="FFFFFF"/>
              </a:solidFill>
              <a:latin typeface="Arial"/>
              <a:ea typeface="Arial"/>
              <a:cs typeface="Arial"/>
              <a:sym typeface="Arial"/>
            </a:endParaRPr>
          </a:p>
        </p:txBody>
      </p:sp>
      <p:sp>
        <p:nvSpPr>
          <p:cNvPr id="243" name="Google Shape;243;p26"/>
          <p:cNvSpPr txBox="1"/>
          <p:nvPr/>
        </p:nvSpPr>
        <p:spPr>
          <a:xfrm>
            <a:off x="838050" y="5731500"/>
            <a:ext cx="10515600" cy="846600"/>
          </a:xfrm>
          <a:prstGeom prst="rect">
            <a:avLst/>
          </a:prstGeom>
          <a:noFill/>
          <a:ln>
            <a:noFill/>
          </a:ln>
        </p:spPr>
        <p:txBody>
          <a:bodyPr spcFirstLastPara="1" wrap="square" lIns="91425" tIns="91425" rIns="91425" bIns="91425" anchor="t" anchorCtr="0">
            <a:spAutoFit/>
          </a:bodyPr>
          <a:lstStyle/>
          <a:p>
            <a:pPr marL="0" lvl="0" indent="0" algn="l" rtl="0">
              <a:lnSpc>
                <a:spcPct val="115000"/>
              </a:lnSpc>
              <a:spcBef>
                <a:spcPts val="1000"/>
              </a:spcBef>
              <a:spcAft>
                <a:spcPts val="0"/>
              </a:spcAft>
              <a:buNone/>
            </a:pPr>
            <a:r>
              <a:rPr lang="en-US" sz="2000" b="1">
                <a:solidFill>
                  <a:schemeClr val="dk1"/>
                </a:solidFill>
              </a:rPr>
              <a:t>Trong 50 năm qua, tăng trưởng GDP thực tế bình quân đầu người nằm trong khoảng 0% đến 5%</a:t>
            </a:r>
            <a:endParaRPr sz="160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27"/>
          <p:cNvSpPr txBox="1"/>
          <p:nvPr/>
        </p:nvSpPr>
        <p:spPr>
          <a:xfrm>
            <a:off x="838150" y="1931800"/>
            <a:ext cx="10515600" cy="4246500"/>
          </a:xfrm>
          <a:prstGeom prst="rect">
            <a:avLst/>
          </a:prstGeom>
          <a:noFill/>
          <a:ln>
            <a:noFill/>
          </a:ln>
        </p:spPr>
        <p:txBody>
          <a:bodyPr spcFirstLastPara="1" wrap="square" lIns="91425" tIns="45700" rIns="91425" bIns="45700" anchor="t" anchorCtr="0">
            <a:noAutofit/>
          </a:bodyPr>
          <a:lstStyle/>
          <a:p>
            <a:pPr marL="5715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Hệ số chiết khấu (r) được đo bằng tỉ lệ phần trăm (%)</a:t>
            </a:r>
            <a:endParaRPr sz="2000"/>
          </a:p>
          <a:p>
            <a:pPr marL="5715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Hệ số chiết khấu trong phân tích tài chính là chi phí cơ hội của vốn đầu tư của chủ đầu tư:</a:t>
            </a:r>
            <a:endParaRPr sz="2000"/>
          </a:p>
          <a:p>
            <a:pPr marL="5715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Câu hỏi cơ bản đối với nhà đầu tư là liệu dự án (tương đối rủi ro) có được lợi ích cao hơn tương đối so với đầu tư vào trái phiếu Chính phủ (an toàn hơn) hay gửi tiết kiệm. Rủi ro càng cao thì yêu cầu lợi nhuận càng lớn.</a:t>
            </a:r>
            <a:endParaRPr sz="2000"/>
          </a:p>
          <a:p>
            <a:pPr marL="5715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Hệ số chiết khấu trong phân tích tài chính được tính toán dựa trên chi phí tài chính trực tiếp của dự án. Hệ số chiết khấu là bình gia quyền giữa lãi suất vay (có thể là vay thương mại, vay ưu đãi hay vay hỗ trợ) và lãi suất yêu cầu tối thiểu đối với vốn tự có của chủ đầu tư (MARR-Minimum Attractive Rate of Return).</a:t>
            </a:r>
            <a:endParaRPr sz="900" b="0" i="0" u="none" strike="noStrike" cap="none">
              <a:solidFill>
                <a:srgbClr val="000000"/>
              </a:solidFill>
              <a:latin typeface="Arial"/>
              <a:ea typeface="Arial"/>
              <a:cs typeface="Arial"/>
              <a:sym typeface="Arial"/>
            </a:endParaRPr>
          </a:p>
        </p:txBody>
      </p:sp>
      <p:sp>
        <p:nvSpPr>
          <p:cNvPr id="249" name="Google Shape;249;p27"/>
          <p:cNvSpPr txBox="1"/>
          <p:nvPr/>
        </p:nvSpPr>
        <p:spPr>
          <a:xfrm>
            <a:off x="838200" y="1156801"/>
            <a:ext cx="10515600" cy="5295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3200" b="1" i="0" u="none" strike="noStrike" cap="none">
                <a:solidFill>
                  <a:srgbClr val="FFFFFF"/>
                </a:solidFill>
                <a:latin typeface="Arial"/>
                <a:ea typeface="Arial"/>
                <a:cs typeface="Arial"/>
                <a:sym typeface="Arial"/>
              </a:rPr>
              <a:t>Hệ số chiết khấu </a:t>
            </a:r>
            <a:r>
              <a:rPr lang="en-US" sz="3200" b="1">
                <a:solidFill>
                  <a:srgbClr val="FFFFFF"/>
                </a:solidFill>
              </a:rPr>
              <a:t>tài chính</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8"/>
          <p:cNvSpPr txBox="1"/>
          <p:nvPr/>
        </p:nvSpPr>
        <p:spPr>
          <a:xfrm>
            <a:off x="838200" y="1219310"/>
            <a:ext cx="10515599" cy="520023"/>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Chi phí vốn bình quân gia quyền (WACC)</a:t>
            </a:r>
            <a:endParaRPr sz="3600" b="1" i="0" u="none" strike="noStrike" cap="none">
              <a:solidFill>
                <a:srgbClr val="FFFFFF"/>
              </a:solidFill>
              <a:latin typeface="Arial"/>
              <a:ea typeface="Arial"/>
              <a:cs typeface="Arial"/>
              <a:sym typeface="Arial"/>
            </a:endParaRPr>
          </a:p>
        </p:txBody>
      </p:sp>
      <p:sp>
        <p:nvSpPr>
          <p:cNvPr id="255" name="Google Shape;255;p28"/>
          <p:cNvSpPr txBox="1"/>
          <p:nvPr/>
        </p:nvSpPr>
        <p:spPr>
          <a:xfrm>
            <a:off x="838200" y="2285175"/>
            <a:ext cx="10515600" cy="3073800"/>
          </a:xfrm>
          <a:prstGeom prst="rect">
            <a:avLst/>
          </a:prstGeom>
          <a:noFill/>
          <a:ln>
            <a:noFill/>
          </a:ln>
        </p:spPr>
        <p:txBody>
          <a:bodyPr spcFirstLastPara="1" wrap="square" lIns="91425" tIns="45700" rIns="91425" bIns="45700" anchor="t" anchorCtr="0">
            <a:noAutofit/>
          </a:bodyPr>
          <a:lstStyle/>
          <a:p>
            <a:pPr marL="571500" marR="0" lvl="0" indent="-349250" algn="l" rtl="0">
              <a:lnSpc>
                <a:spcPct val="90000"/>
              </a:lnSpc>
              <a:spcBef>
                <a:spcPts val="1000"/>
              </a:spcBef>
              <a:spcAft>
                <a:spcPts val="0"/>
              </a:spcAft>
              <a:buClr>
                <a:srgbClr val="FF3300"/>
              </a:buClr>
              <a:buSzPts val="1900"/>
              <a:buFont typeface="Arial"/>
              <a:buChar char="•"/>
            </a:pPr>
            <a:r>
              <a:rPr lang="en-US" sz="2600" b="0" i="0" u="none" strike="noStrike" cap="none">
                <a:solidFill>
                  <a:srgbClr val="000000"/>
                </a:solidFill>
                <a:latin typeface="Arial"/>
                <a:ea typeface="Arial"/>
                <a:cs typeface="Arial"/>
                <a:sym typeface="Arial"/>
              </a:rPr>
              <a:t>WACC (weighted average cost of capital) được tính như sau:</a:t>
            </a:r>
            <a:endParaRPr sz="1500"/>
          </a:p>
          <a:p>
            <a:pPr marL="0" marR="0" lvl="0" indent="0" algn="l" rtl="0">
              <a:lnSpc>
                <a:spcPct val="90000"/>
              </a:lnSpc>
              <a:spcBef>
                <a:spcPts val="1000"/>
              </a:spcBef>
              <a:spcAft>
                <a:spcPts val="0"/>
              </a:spcAft>
              <a:buClr>
                <a:srgbClr val="FF3300"/>
              </a:buClr>
              <a:buSzPts val="1800"/>
              <a:buFont typeface="Arial"/>
              <a:buNone/>
            </a:pPr>
            <a:endParaRPr sz="2600" b="0" i="0" u="none" strike="noStrike" cap="none">
              <a:solidFill>
                <a:srgbClr val="000000"/>
              </a:solidFill>
              <a:latin typeface="Arial"/>
              <a:ea typeface="Arial"/>
              <a:cs typeface="Arial"/>
              <a:sym typeface="Arial"/>
            </a:endParaRPr>
          </a:p>
          <a:p>
            <a:pPr marL="0" marR="0" lvl="0" indent="0" algn="l" rtl="0">
              <a:lnSpc>
                <a:spcPct val="90000"/>
              </a:lnSpc>
              <a:spcBef>
                <a:spcPts val="1000"/>
              </a:spcBef>
              <a:spcAft>
                <a:spcPts val="0"/>
              </a:spcAft>
              <a:buClr>
                <a:srgbClr val="FF3300"/>
              </a:buClr>
              <a:buSzPts val="1800"/>
              <a:buFont typeface="Arial"/>
              <a:buNone/>
            </a:pPr>
            <a:r>
              <a:rPr lang="en-US" sz="2600" b="0" i="0" u="none" strike="noStrike" cap="none">
                <a:solidFill>
                  <a:srgbClr val="000000"/>
                </a:solidFill>
                <a:latin typeface="Arial"/>
                <a:ea typeface="Arial"/>
                <a:cs typeface="Arial"/>
                <a:sym typeface="Arial"/>
              </a:rPr>
              <a:t>WACC = Lãi suất*t </a:t>
            </a:r>
            <a:r>
              <a:rPr lang="en-US" sz="2600" b="0" i="0" u="none" strike="noStrike" cap="none" baseline="-25000">
                <a:solidFill>
                  <a:srgbClr val="000000"/>
                </a:solidFill>
                <a:latin typeface="Arial"/>
                <a:ea typeface="Arial"/>
                <a:cs typeface="Arial"/>
                <a:sym typeface="Arial"/>
              </a:rPr>
              <a:t>vay</a:t>
            </a:r>
            <a:r>
              <a:rPr lang="en-US" sz="2600" b="0" i="0" u="none" strike="noStrike" cap="none">
                <a:solidFill>
                  <a:srgbClr val="000000"/>
                </a:solidFill>
                <a:latin typeface="Arial"/>
                <a:ea typeface="Arial"/>
                <a:cs typeface="Arial"/>
                <a:sym typeface="Arial"/>
              </a:rPr>
              <a:t> *(1-thuế suất TNDN)+ MARR * t </a:t>
            </a:r>
            <a:r>
              <a:rPr lang="en-US" sz="2600" b="0" i="0" u="none" strike="noStrike" cap="none" baseline="-25000">
                <a:solidFill>
                  <a:srgbClr val="000000"/>
                </a:solidFill>
                <a:latin typeface="Arial"/>
                <a:ea typeface="Arial"/>
                <a:cs typeface="Arial"/>
                <a:sym typeface="Arial"/>
              </a:rPr>
              <a:t>vốn tự có</a:t>
            </a:r>
            <a:r>
              <a:rPr lang="en-US" sz="2600" b="0" i="0" u="none" strike="noStrike" cap="none">
                <a:solidFill>
                  <a:srgbClr val="000000"/>
                </a:solidFill>
                <a:latin typeface="Arial"/>
                <a:ea typeface="Arial"/>
                <a:cs typeface="Arial"/>
                <a:sym typeface="Arial"/>
              </a:rPr>
              <a:t>  </a:t>
            </a:r>
            <a:endParaRPr sz="1500"/>
          </a:p>
          <a:p>
            <a:pPr marL="457200" marR="0" lvl="0" indent="-228600" algn="just" rtl="0">
              <a:lnSpc>
                <a:spcPct val="90000"/>
              </a:lnSpc>
              <a:spcBef>
                <a:spcPts val="1000"/>
              </a:spcBef>
              <a:spcAft>
                <a:spcPts val="0"/>
              </a:spcAft>
              <a:buClr>
                <a:srgbClr val="FF9900"/>
              </a:buClr>
              <a:buSzPts val="1800"/>
              <a:buFont typeface="Arial"/>
              <a:buNone/>
            </a:pPr>
            <a:r>
              <a:rPr lang="en-US" sz="2600" b="0" i="0" u="none" strike="noStrike" cap="none">
                <a:solidFill>
                  <a:srgbClr val="000000"/>
                </a:solidFill>
                <a:latin typeface="Arial"/>
                <a:ea typeface="Arial"/>
                <a:cs typeface="Arial"/>
                <a:sym typeface="Arial"/>
              </a:rPr>
              <a:t>	t</a:t>
            </a:r>
            <a:r>
              <a:rPr lang="en-US" sz="2600" b="0" i="0" u="none" strike="noStrike" cap="none" baseline="-25000">
                <a:solidFill>
                  <a:srgbClr val="000000"/>
                </a:solidFill>
                <a:latin typeface="Arial"/>
                <a:ea typeface="Arial"/>
                <a:cs typeface="Arial"/>
                <a:sym typeface="Arial"/>
              </a:rPr>
              <a:t>vay</a:t>
            </a:r>
            <a:r>
              <a:rPr lang="en-US" sz="2600" b="0" i="0" u="none" strike="noStrike" cap="none">
                <a:solidFill>
                  <a:srgbClr val="000000"/>
                </a:solidFill>
                <a:latin typeface="Arial"/>
                <a:ea typeface="Arial"/>
                <a:cs typeface="Arial"/>
                <a:sym typeface="Arial"/>
              </a:rPr>
              <a:t>: 	% của vốn vay trong tổng vốn đầu tư</a:t>
            </a:r>
            <a:endParaRPr sz="2600" b="0" i="0" u="none" strike="noStrike" cap="none">
              <a:solidFill>
                <a:srgbClr val="000000"/>
              </a:solidFill>
              <a:latin typeface="Arial"/>
              <a:ea typeface="Arial"/>
              <a:cs typeface="Arial"/>
              <a:sym typeface="Arial"/>
            </a:endParaRPr>
          </a:p>
          <a:p>
            <a:pPr marL="457200" marR="0" lvl="0" indent="-228600" algn="just" rtl="0">
              <a:lnSpc>
                <a:spcPct val="90000"/>
              </a:lnSpc>
              <a:spcBef>
                <a:spcPts val="1000"/>
              </a:spcBef>
              <a:spcAft>
                <a:spcPts val="0"/>
              </a:spcAft>
              <a:buClr>
                <a:srgbClr val="FF9900"/>
              </a:buClr>
              <a:buSzPts val="1800"/>
              <a:buFont typeface="Arial"/>
              <a:buNone/>
            </a:pPr>
            <a:r>
              <a:rPr lang="en-US" sz="2600" b="0" i="0" u="none" strike="noStrike" cap="none">
                <a:solidFill>
                  <a:srgbClr val="000000"/>
                </a:solidFill>
                <a:latin typeface="Arial"/>
                <a:ea typeface="Arial"/>
                <a:cs typeface="Arial"/>
                <a:sym typeface="Arial"/>
              </a:rPr>
              <a:t>	t</a:t>
            </a:r>
            <a:r>
              <a:rPr lang="en-US" sz="2600" b="0" i="0" u="none" strike="noStrike" cap="none" baseline="-25000">
                <a:solidFill>
                  <a:srgbClr val="000000"/>
                </a:solidFill>
                <a:latin typeface="Arial"/>
                <a:ea typeface="Arial"/>
                <a:cs typeface="Arial"/>
                <a:sym typeface="Arial"/>
              </a:rPr>
              <a:t>vốn tự có</a:t>
            </a:r>
            <a:r>
              <a:rPr lang="en-US" sz="2600" b="0" i="0" u="none" strike="noStrike" cap="none">
                <a:solidFill>
                  <a:srgbClr val="000000"/>
                </a:solidFill>
                <a:latin typeface="Arial"/>
                <a:ea typeface="Arial"/>
                <a:cs typeface="Arial"/>
                <a:sym typeface="Arial"/>
              </a:rPr>
              <a:t>:	% của vốn tự có trong tổng vốn đầu tư </a:t>
            </a:r>
            <a:endParaRPr sz="1500"/>
          </a:p>
          <a:p>
            <a:pPr marL="0" marR="0" lvl="0" indent="0" algn="l" rtl="0">
              <a:lnSpc>
                <a:spcPct val="90000"/>
              </a:lnSpc>
              <a:spcBef>
                <a:spcPts val="1000"/>
              </a:spcBef>
              <a:spcAft>
                <a:spcPts val="0"/>
              </a:spcAft>
              <a:buClr>
                <a:srgbClr val="000000"/>
              </a:buClr>
              <a:buSzPts val="1800"/>
              <a:buFont typeface="Arial"/>
              <a:buNone/>
            </a:pPr>
            <a:endParaRPr sz="2600" b="0" i="0" u="none" strike="noStrike" cap="none">
              <a:solidFill>
                <a:srgbClr val="0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endParaRPr sz="2600" b="0" i="0" u="none" strike="noStrike" cap="none">
              <a:solidFill>
                <a:srgbClr val="0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endParaRPr sz="4700" b="1" i="0" u="none" strike="noStrike" cap="none">
              <a:solidFill>
                <a:srgbClr val="00B05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endParaRPr sz="3900" b="1" i="1" u="none" strike="noStrike" cap="none">
              <a:solidFill>
                <a:srgbClr val="C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endParaRPr sz="2900" b="0" i="0" u="none" strike="noStrike" cap="none">
              <a:solidFill>
                <a:srgbClr val="000000"/>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29"/>
          <p:cNvSpPr txBox="1"/>
          <p:nvPr/>
        </p:nvSpPr>
        <p:spPr>
          <a:xfrm>
            <a:off x="1263970" y="2344219"/>
            <a:ext cx="9817113" cy="2299970"/>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5000" b="1" i="0" u="none" strike="noStrike" cap="none">
                <a:solidFill>
                  <a:srgbClr val="002465"/>
                </a:solidFill>
                <a:latin typeface="Arial"/>
                <a:ea typeface="Arial"/>
                <a:cs typeface="Arial"/>
                <a:sym typeface="Arial"/>
              </a:rPr>
              <a:t>3. CÁC TIÊU CHÍ HỢP LỆ CỦA TIỂU DỰ ÁN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3"/>
          <p:cNvSpPr/>
          <p:nvPr/>
        </p:nvSpPr>
        <p:spPr>
          <a:xfrm>
            <a:off x="2428425" y="5507425"/>
            <a:ext cx="379500" cy="4509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70" name="Google Shape;70;p3"/>
          <p:cNvSpPr txBox="1"/>
          <p:nvPr/>
        </p:nvSpPr>
        <p:spPr>
          <a:xfrm>
            <a:off x="982038" y="1281613"/>
            <a:ext cx="10515599" cy="542319"/>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02564"/>
              <a:buFont typeface="Arial"/>
              <a:buNone/>
            </a:pPr>
            <a:r>
              <a:rPr lang="en-US" sz="3600" b="1" i="0" u="none" strike="noStrike" cap="none">
                <a:solidFill>
                  <a:srgbClr val="FFFFFF"/>
                </a:solidFill>
                <a:latin typeface="Arial"/>
                <a:ea typeface="Arial"/>
                <a:cs typeface="Arial"/>
                <a:sym typeface="Arial"/>
              </a:rPr>
              <a:t>Nội dung</a:t>
            </a:r>
            <a:endParaRPr sz="3600" b="1" i="0" u="none" strike="noStrike" cap="none">
              <a:solidFill>
                <a:srgbClr val="FFFFFF"/>
              </a:solidFill>
              <a:latin typeface="Arial"/>
              <a:ea typeface="Arial"/>
              <a:cs typeface="Arial"/>
              <a:sym typeface="Arial"/>
            </a:endParaRPr>
          </a:p>
        </p:txBody>
      </p:sp>
      <p:sp>
        <p:nvSpPr>
          <p:cNvPr id="71" name="Google Shape;71;p3"/>
          <p:cNvSpPr/>
          <p:nvPr/>
        </p:nvSpPr>
        <p:spPr>
          <a:xfrm>
            <a:off x="982012" y="2008291"/>
            <a:ext cx="8353500" cy="45270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1.  Cấu trúc Báo cáo NCKT</a:t>
            </a:r>
            <a:endParaRPr/>
          </a:p>
        </p:txBody>
      </p:sp>
      <p:sp>
        <p:nvSpPr>
          <p:cNvPr id="72" name="Google Shape;72;p3"/>
          <p:cNvSpPr/>
          <p:nvPr/>
        </p:nvSpPr>
        <p:spPr>
          <a:xfrm>
            <a:off x="982025" y="2645370"/>
            <a:ext cx="8353500" cy="46560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2. Rà soát các nguyên tắc phân tích kinh tế và tài chính</a:t>
            </a:r>
            <a:endParaRPr sz="2000" b="1" i="0" u="none" strike="noStrike" cap="none">
              <a:solidFill>
                <a:srgbClr val="000000"/>
              </a:solidFill>
              <a:latin typeface="Arial"/>
              <a:ea typeface="Arial"/>
              <a:cs typeface="Arial"/>
              <a:sym typeface="Arial"/>
            </a:endParaRPr>
          </a:p>
        </p:txBody>
      </p:sp>
      <p:sp>
        <p:nvSpPr>
          <p:cNvPr id="73" name="Google Shape;73;p3"/>
          <p:cNvSpPr/>
          <p:nvPr/>
        </p:nvSpPr>
        <p:spPr>
          <a:xfrm>
            <a:off x="982038" y="3295349"/>
            <a:ext cx="8353500" cy="45810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3. Các tiêu chí hợp lệ của tiểu dự án</a:t>
            </a:r>
            <a:endParaRPr sz="2000" b="1" i="0" u="none" strike="noStrike" cap="none">
              <a:solidFill>
                <a:srgbClr val="000000"/>
              </a:solidFill>
              <a:latin typeface="Arial"/>
              <a:ea typeface="Arial"/>
              <a:cs typeface="Arial"/>
              <a:sym typeface="Arial"/>
            </a:endParaRPr>
          </a:p>
        </p:txBody>
      </p:sp>
      <p:sp>
        <p:nvSpPr>
          <p:cNvPr id="74" name="Google Shape;74;p3"/>
          <p:cNvSpPr/>
          <p:nvPr/>
        </p:nvSpPr>
        <p:spPr>
          <a:xfrm>
            <a:off x="982050" y="3937822"/>
            <a:ext cx="8353500" cy="45810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4. Phương pháp thẩm định</a:t>
            </a:r>
            <a:endParaRPr sz="2000" b="1" i="0" u="none" strike="noStrike" cap="none">
              <a:solidFill>
                <a:srgbClr val="000000"/>
              </a:solidFill>
              <a:latin typeface="Arial"/>
              <a:ea typeface="Arial"/>
              <a:cs typeface="Arial"/>
              <a:sym typeface="Arial"/>
            </a:endParaRPr>
          </a:p>
        </p:txBody>
      </p:sp>
      <p:sp>
        <p:nvSpPr>
          <p:cNvPr id="75" name="Google Shape;75;p3"/>
          <p:cNvSpPr/>
          <p:nvPr/>
        </p:nvSpPr>
        <p:spPr>
          <a:xfrm>
            <a:off x="982038" y="4580300"/>
            <a:ext cx="8353500" cy="450900"/>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5. Yêu cầu về số liệu, giả định</a:t>
            </a:r>
            <a:endParaRPr sz="2000" b="1" i="0" u="none" strike="noStrike" cap="none">
              <a:solidFill>
                <a:srgbClr val="000000"/>
              </a:solidFill>
              <a:latin typeface="Arial"/>
              <a:ea typeface="Arial"/>
              <a:cs typeface="Arial"/>
              <a:sym typeface="Arial"/>
            </a:endParaRPr>
          </a:p>
        </p:txBody>
      </p:sp>
      <p:sp>
        <p:nvSpPr>
          <p:cNvPr id="76" name="Google Shape;76;p3"/>
          <p:cNvSpPr/>
          <p:nvPr/>
        </p:nvSpPr>
        <p:spPr>
          <a:xfrm>
            <a:off x="982038" y="5215563"/>
            <a:ext cx="8353500" cy="453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rgbClr val="000000"/>
                </a:solidFill>
                <a:latin typeface="Arial"/>
                <a:ea typeface="Arial"/>
                <a:cs typeface="Arial"/>
                <a:sym typeface="Arial"/>
              </a:rPr>
              <a:t>6. Tình huống nghiên cứu, thảo luận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500"/>
                                        <p:tgtEl>
                                          <p:spTgt spid="71"/>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72"/>
                                        </p:tgtEl>
                                        <p:attrNameLst>
                                          <p:attrName>style.visibility</p:attrName>
                                        </p:attrNameLst>
                                      </p:cBhvr>
                                      <p:to>
                                        <p:strVal val="visible"/>
                                      </p:to>
                                    </p:set>
                                    <p:anim calcmode="lin" valueType="num">
                                      <p:cBhvr additive="base">
                                        <p:cTn id="12" dur="500"/>
                                        <p:tgtEl>
                                          <p:spTgt spid="72"/>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3"/>
                                        </p:tgtEl>
                                        <p:attrNameLst>
                                          <p:attrName>style.visibility</p:attrName>
                                        </p:attrNameLst>
                                      </p:cBhvr>
                                      <p:to>
                                        <p:strVal val="visible"/>
                                      </p:to>
                                    </p:set>
                                    <p:anim calcmode="lin" valueType="num">
                                      <p:cBhvr additive="base">
                                        <p:cTn id="17" dur="500"/>
                                        <p:tgtEl>
                                          <p:spTgt spid="73"/>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74"/>
                                        </p:tgtEl>
                                        <p:attrNameLst>
                                          <p:attrName>style.visibility</p:attrName>
                                        </p:attrNameLst>
                                      </p:cBhvr>
                                      <p:to>
                                        <p:strVal val="visible"/>
                                      </p:to>
                                    </p:set>
                                    <p:anim calcmode="lin" valueType="num">
                                      <p:cBhvr additive="base">
                                        <p:cTn id="22" dur="500"/>
                                        <p:tgtEl>
                                          <p:spTgt spid="7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75"/>
                                        </p:tgtEl>
                                        <p:attrNameLst>
                                          <p:attrName>style.visibility</p:attrName>
                                        </p:attrNameLst>
                                      </p:cBhvr>
                                      <p:to>
                                        <p:strVal val="visible"/>
                                      </p:to>
                                    </p:set>
                                    <p:anim calcmode="lin" valueType="num">
                                      <p:cBhvr additive="base">
                                        <p:cTn id="27" dur="500"/>
                                        <p:tgtEl>
                                          <p:spTgt spid="75"/>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additive="base">
                                        <p:cTn id="32" dur="500"/>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0"/>
          <p:cNvSpPr/>
          <p:nvPr/>
        </p:nvSpPr>
        <p:spPr>
          <a:xfrm>
            <a:off x="2441975" y="5507425"/>
            <a:ext cx="379500" cy="4065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266" name="Google Shape;266;p30"/>
          <p:cNvSpPr txBox="1"/>
          <p:nvPr/>
        </p:nvSpPr>
        <p:spPr>
          <a:xfrm>
            <a:off x="789750" y="1141050"/>
            <a:ext cx="10612500" cy="482400"/>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Các tiêu chí hợp lệ của tiểu dự án</a:t>
            </a:r>
            <a:endParaRPr sz="3600" b="1" i="0" u="none" strike="noStrike" cap="none">
              <a:solidFill>
                <a:srgbClr val="FFFFFF"/>
              </a:solidFill>
              <a:latin typeface="Arial"/>
              <a:ea typeface="Arial"/>
              <a:cs typeface="Arial"/>
              <a:sym typeface="Arial"/>
            </a:endParaRPr>
          </a:p>
        </p:txBody>
      </p:sp>
      <p:sp>
        <p:nvSpPr>
          <p:cNvPr id="267" name="Google Shape;267;p30"/>
          <p:cNvSpPr txBox="1"/>
          <p:nvPr/>
        </p:nvSpPr>
        <p:spPr>
          <a:xfrm>
            <a:off x="789750" y="1835075"/>
            <a:ext cx="10612500" cy="39570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FF3300"/>
              </a:buClr>
              <a:buSzPts val="1800"/>
              <a:buFont typeface="Arial"/>
              <a:buNone/>
            </a:pPr>
            <a:r>
              <a:rPr lang="en-US" sz="2000" b="0" i="0" u="none" strike="noStrike" cap="none">
                <a:solidFill>
                  <a:srgbClr val="000000"/>
                </a:solidFill>
                <a:latin typeface="Arial"/>
                <a:ea typeface="Arial"/>
                <a:cs typeface="Arial"/>
                <a:sym typeface="Arial"/>
              </a:rPr>
              <a:t>Các loại tiểu dự án chính hợp lệ để được tài trợ vốn thuộc dự án VSUEE là đầu tư vào cải tạo và nâng cấp (điều chỉnh, thay thế) các cấu phần và hệ thống hiện có để đạt được hiệu quả năng lượng. Các tiểu dự án đầu tư mẫu bao gồm:</a:t>
            </a:r>
            <a:endParaRPr sz="2000" b="0" i="0" u="none" strike="noStrike" cap="none">
              <a:solidFill>
                <a:srgbClr val="000000"/>
              </a:solidFill>
              <a:latin typeface="Arial"/>
              <a:ea typeface="Arial"/>
              <a:cs typeface="Arial"/>
              <a:sym typeface="Arial"/>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Thay thế các công nghệ công nghiệp kém hiệu quả bằng các công nghệ tiết kiệm năng lượng như nồi hơi công nghiệp hiệu suất cao, lò nung và hệ thống trao đổi nhiệt hiệu quả hơn;</a:t>
            </a:r>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Thu hồi và sử dụng khí phụ phẩm, nhiệt thải và áp suất;</a:t>
            </a:r>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Lắp đặt các trang thiết bị điện, cơ điện hiệu quả cao, bao gồm động cơ chiếu sáng, máy bơm, thiết bị sưởi ấm và thông gió;</a:t>
            </a:r>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Tối ưu hóa hệ thống công nghiệp để giảm thiểu năng lượng sử dụng;</a:t>
            </a:r>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Các tiểu dự án khác được Bộ Công Thương và Ngân hàng Thế giới chấp thuận.</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1"/>
          <p:cNvSpPr txBox="1"/>
          <p:nvPr/>
        </p:nvSpPr>
        <p:spPr>
          <a:xfrm>
            <a:off x="789800" y="1807350"/>
            <a:ext cx="10612500" cy="46341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FF3300"/>
              </a:buClr>
              <a:buSzPts val="1800"/>
              <a:buFont typeface="Arial"/>
              <a:buNone/>
            </a:pPr>
            <a:r>
              <a:rPr lang="en-US" sz="2000" b="0" i="0" u="none" strike="noStrike" cap="none">
                <a:solidFill>
                  <a:srgbClr val="000000"/>
                </a:solidFill>
                <a:latin typeface="Arial"/>
                <a:ea typeface="Arial"/>
                <a:cs typeface="Arial"/>
                <a:sym typeface="Arial"/>
              </a:rPr>
              <a:t>Tất cả các tiểu dự án hợp lệ phải đáp ứng các tiêu chí sau:</a:t>
            </a:r>
            <a:endParaRPr/>
          </a:p>
          <a:p>
            <a:pPr marL="685800" marR="0" lvl="0" indent="-457200" algn="just" rtl="0">
              <a:lnSpc>
                <a:spcPct val="115000"/>
              </a:lnSpc>
              <a:spcBef>
                <a:spcPts val="0"/>
              </a:spcBef>
              <a:spcAft>
                <a:spcPts val="0"/>
              </a:spcAft>
              <a:buClr>
                <a:srgbClr val="000000"/>
              </a:buClr>
              <a:buSzPts val="1800"/>
              <a:buFont typeface="Arial"/>
              <a:buChar char="•"/>
            </a:pPr>
            <a:r>
              <a:rPr lang="en-US" sz="2000" b="0" i="0" u="none" strike="noStrike" cap="none">
                <a:solidFill>
                  <a:srgbClr val="000000"/>
                </a:solidFill>
                <a:latin typeface="Arial"/>
                <a:ea typeface="Arial"/>
                <a:cs typeface="Arial"/>
                <a:sym typeface="Arial"/>
              </a:rPr>
              <a:t>Chứng minh mức tiết kiệm năng lượng tối thiểu đạt được là mười phần trăm (10%), (mức tiết kiệm năng lượng thấp hơn có thể được chấp nhận đối với các ngành cụ thể có công nghệ năng lượng tiên tiến) bằng cách áp dụng công thức sau:</a:t>
            </a:r>
            <a:endParaRPr sz="2000" b="0" i="0" u="none" strike="noStrike" cap="none">
              <a:solidFill>
                <a:srgbClr val="000000"/>
              </a:solidFill>
              <a:latin typeface="Arial"/>
              <a:ea typeface="Arial"/>
              <a:cs typeface="Arial"/>
              <a:sym typeface="Arial"/>
            </a:endParaRPr>
          </a:p>
          <a:p>
            <a:pPr marL="228600" marR="0" lvl="0" indent="0" algn="ctr" rtl="0">
              <a:lnSpc>
                <a:spcPct val="115000"/>
              </a:lnSpc>
              <a:spcBef>
                <a:spcPts val="0"/>
              </a:spcBef>
              <a:spcAft>
                <a:spcPts val="0"/>
              </a:spcAft>
              <a:buClr>
                <a:srgbClr val="000000"/>
              </a:buClr>
              <a:buSzPts val="1800"/>
              <a:buFont typeface="Arial"/>
              <a:buNone/>
            </a:pPr>
            <a:r>
              <a:rPr lang="en-US" sz="2000" b="1" i="0" u="none" strike="noStrike" cap="none">
                <a:solidFill>
                  <a:srgbClr val="000000"/>
                </a:solidFill>
                <a:latin typeface="Arial"/>
                <a:ea typeface="Arial"/>
                <a:cs typeface="Arial"/>
                <a:sym typeface="Arial"/>
              </a:rPr>
              <a:t>Es=(Eb – Ea)/Eb * 100%</a:t>
            </a:r>
            <a:endParaRPr sz="2000" b="1" i="0" u="none" strike="noStrike" cap="none">
              <a:solidFill>
                <a:srgbClr val="000000"/>
              </a:solidFill>
              <a:latin typeface="Arial"/>
              <a:ea typeface="Arial"/>
              <a:cs typeface="Arial"/>
              <a:sym typeface="Arial"/>
            </a:endParaRPr>
          </a:p>
          <a:p>
            <a:pPr marL="457200" marR="0" lvl="0" indent="-228600" algn="just" rtl="0">
              <a:lnSpc>
                <a:spcPct val="115000"/>
              </a:lnSpc>
              <a:spcBef>
                <a:spcPts val="0"/>
              </a:spcBef>
              <a:spcAft>
                <a:spcPts val="0"/>
              </a:spcAft>
              <a:buClr>
                <a:srgbClr val="000000"/>
              </a:buClr>
              <a:buSzPts val="1800"/>
              <a:buFont typeface="Arial"/>
              <a:buNone/>
            </a:pPr>
            <a:r>
              <a:rPr lang="en-US" sz="2000" b="0" i="1" u="none" strike="noStrike" cap="none">
                <a:solidFill>
                  <a:srgbClr val="000000"/>
                </a:solidFill>
                <a:latin typeface="Arial"/>
                <a:ea typeface="Arial"/>
                <a:cs typeface="Arial"/>
                <a:sym typeface="Arial"/>
              </a:rPr>
              <a:t>Es – Mức tiết kiệm năng lượng, %</a:t>
            </a:r>
            <a:endParaRPr sz="2000" b="0" i="0" u="none" strike="noStrike" cap="none">
              <a:solidFill>
                <a:srgbClr val="000000"/>
              </a:solidFill>
              <a:latin typeface="Arial"/>
              <a:ea typeface="Arial"/>
              <a:cs typeface="Arial"/>
              <a:sym typeface="Arial"/>
            </a:endParaRPr>
          </a:p>
          <a:p>
            <a:pPr marL="457200" marR="0" lvl="0" indent="-228600" algn="just" rtl="0">
              <a:lnSpc>
                <a:spcPct val="115000"/>
              </a:lnSpc>
              <a:spcBef>
                <a:spcPts val="0"/>
              </a:spcBef>
              <a:spcAft>
                <a:spcPts val="0"/>
              </a:spcAft>
              <a:buClr>
                <a:srgbClr val="000000"/>
              </a:buClr>
              <a:buSzPts val="1800"/>
              <a:buFont typeface="Arial"/>
              <a:buNone/>
            </a:pPr>
            <a:r>
              <a:rPr lang="en-US" sz="2000" b="0" i="1" u="none" strike="noStrike" cap="none">
                <a:solidFill>
                  <a:srgbClr val="000000"/>
                </a:solidFill>
                <a:latin typeface="Arial"/>
                <a:ea typeface="Arial"/>
                <a:cs typeface="Arial"/>
                <a:sym typeface="Arial"/>
              </a:rPr>
              <a:t>Eb – Mức tiêu thụ năng lượng trước khi thực hiện Tiểu dự án, (kWh, kJ, TOE)</a:t>
            </a:r>
            <a:endParaRPr sz="2000" b="0" i="0" u="none" strike="noStrike" cap="none">
              <a:solidFill>
                <a:srgbClr val="000000"/>
              </a:solidFill>
              <a:latin typeface="Arial"/>
              <a:ea typeface="Arial"/>
              <a:cs typeface="Arial"/>
              <a:sym typeface="Arial"/>
            </a:endParaRPr>
          </a:p>
          <a:p>
            <a:pPr marL="457200" marR="0" lvl="0" indent="-228600" algn="just" rtl="0">
              <a:lnSpc>
                <a:spcPct val="115000"/>
              </a:lnSpc>
              <a:spcBef>
                <a:spcPts val="0"/>
              </a:spcBef>
              <a:spcAft>
                <a:spcPts val="0"/>
              </a:spcAft>
              <a:buClr>
                <a:srgbClr val="000000"/>
              </a:buClr>
              <a:buSzPts val="1800"/>
              <a:buFont typeface="Arial"/>
              <a:buNone/>
            </a:pPr>
            <a:r>
              <a:rPr lang="en-US" sz="2000" b="0" i="1" u="none" strike="noStrike" cap="none">
                <a:solidFill>
                  <a:srgbClr val="000000"/>
                </a:solidFill>
                <a:latin typeface="Arial"/>
                <a:ea typeface="Arial"/>
                <a:cs typeface="Arial"/>
                <a:sym typeface="Arial"/>
              </a:rPr>
              <a:t>Ea - Mức tiêu thụ năng lượng sau khi thực hiện tiểu dự án, (kWh, kJ, TOE)</a:t>
            </a:r>
            <a:endParaRPr sz="2000" b="0" i="0" u="none" strike="noStrike" cap="none">
              <a:solidFill>
                <a:srgbClr val="000000"/>
              </a:solidFill>
              <a:latin typeface="Arial"/>
              <a:ea typeface="Arial"/>
              <a:cs typeface="Arial"/>
              <a:sym typeface="Arial"/>
            </a:endParaRPr>
          </a:p>
          <a:p>
            <a:pPr marL="228600" marR="0" lvl="0" indent="0" algn="just" rtl="0">
              <a:lnSpc>
                <a:spcPct val="115000"/>
              </a:lnSpc>
              <a:spcBef>
                <a:spcPts val="0"/>
              </a:spcBef>
              <a:spcAft>
                <a:spcPts val="0"/>
              </a:spcAft>
              <a:buClr>
                <a:srgbClr val="000000"/>
              </a:buClr>
              <a:buSzPts val="1800"/>
              <a:buFont typeface="Arial"/>
              <a:buNone/>
            </a:pPr>
            <a:r>
              <a:rPr lang="en-US" sz="2000" b="0" i="0" u="none" strike="noStrike" cap="none">
                <a:solidFill>
                  <a:srgbClr val="000000"/>
                </a:solidFill>
                <a:latin typeface="Arial"/>
                <a:ea typeface="Arial"/>
                <a:cs typeface="Arial"/>
                <a:sym typeface="Arial"/>
              </a:rPr>
              <a:t>Các dự án về thu hồi khí thải, nhiệt thải được xem là hợp lệ mà không cần phải chứng</a:t>
            </a:r>
            <a:r>
              <a:rPr lang="en-US" sz="2000"/>
              <a:t> </a:t>
            </a:r>
            <a:r>
              <a:rPr lang="en-US" sz="2000" b="0" i="0" u="none" strike="noStrike" cap="none">
                <a:solidFill>
                  <a:srgbClr val="000000"/>
                </a:solidFill>
                <a:latin typeface="Arial"/>
                <a:ea typeface="Arial"/>
                <a:cs typeface="Arial"/>
                <a:sym typeface="Arial"/>
              </a:rPr>
              <a:t>minh về tỷ lệ tiết kiệm năng lượng tối thiểu.</a:t>
            </a:r>
            <a:endParaRPr sz="2000" b="0" i="0" u="none" strike="noStrike" cap="none">
              <a:solidFill>
                <a:srgbClr val="000000"/>
              </a:solidFill>
              <a:latin typeface="Arial"/>
              <a:ea typeface="Arial"/>
              <a:cs typeface="Arial"/>
              <a:sym typeface="Arial"/>
            </a:endParaRPr>
          </a:p>
        </p:txBody>
      </p:sp>
      <p:sp>
        <p:nvSpPr>
          <p:cNvPr id="273" name="Google Shape;273;p31"/>
          <p:cNvSpPr txBox="1"/>
          <p:nvPr/>
        </p:nvSpPr>
        <p:spPr>
          <a:xfrm>
            <a:off x="789750" y="1141050"/>
            <a:ext cx="10612500" cy="4824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Các tiêu chí hợp lệ của tiểu dự án</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2"/>
          <p:cNvSpPr txBox="1"/>
          <p:nvPr/>
        </p:nvSpPr>
        <p:spPr>
          <a:xfrm>
            <a:off x="789750" y="2119050"/>
            <a:ext cx="10612500" cy="2222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rgbClr val="FF3300"/>
              </a:buClr>
              <a:buSzPts val="1800"/>
              <a:buFont typeface="Arial"/>
              <a:buNone/>
            </a:pPr>
            <a:r>
              <a:rPr lang="en-US" sz="2600" b="0" i="0" u="none" strike="noStrike" cap="none">
                <a:solidFill>
                  <a:srgbClr val="000000"/>
                </a:solidFill>
                <a:latin typeface="Arial"/>
                <a:ea typeface="Arial"/>
                <a:cs typeface="Arial"/>
                <a:sym typeface="Arial"/>
              </a:rPr>
              <a:t>Tất cả các tiểu dự án hợp lệ phải đáp ứng các tiêu chí tài chính sau:</a:t>
            </a:r>
            <a:endParaRPr sz="2600" b="0" i="0" u="none" strike="noStrike" cap="none">
              <a:solidFill>
                <a:srgbClr val="000000"/>
              </a:solidFill>
              <a:latin typeface="Arial"/>
              <a:ea typeface="Arial"/>
              <a:cs typeface="Arial"/>
              <a:sym typeface="Arial"/>
            </a:endParaRPr>
          </a:p>
          <a:p>
            <a:pPr marL="685800" marR="0" lvl="0" indent="-463550" algn="l" rtl="0">
              <a:lnSpc>
                <a:spcPct val="110000"/>
              </a:lnSpc>
              <a:spcBef>
                <a:spcPts val="1000"/>
              </a:spcBef>
              <a:spcAft>
                <a:spcPts val="0"/>
              </a:spcAft>
              <a:buClr>
                <a:srgbClr val="000000"/>
              </a:buClr>
              <a:buSzPts val="1900"/>
              <a:buFont typeface="Arial"/>
              <a:buChar char="•"/>
            </a:pPr>
            <a:r>
              <a:rPr lang="en-US" sz="2600" b="0" i="0" u="none" strike="noStrike" cap="none">
                <a:solidFill>
                  <a:srgbClr val="000000"/>
                </a:solidFill>
                <a:latin typeface="Arial"/>
                <a:ea typeface="Arial"/>
                <a:cs typeface="Arial"/>
                <a:sym typeface="Arial"/>
              </a:rPr>
              <a:t>Có dự án với thời gian hoàn vốn trong vòng mười (10) năm;</a:t>
            </a:r>
            <a:endParaRPr sz="1500"/>
          </a:p>
          <a:p>
            <a:pPr marL="685800" marR="0" lvl="0" indent="-463550" algn="l" rtl="0">
              <a:lnSpc>
                <a:spcPct val="110000"/>
              </a:lnSpc>
              <a:spcBef>
                <a:spcPts val="1000"/>
              </a:spcBef>
              <a:spcAft>
                <a:spcPts val="0"/>
              </a:spcAft>
              <a:buClr>
                <a:srgbClr val="000000"/>
              </a:buClr>
              <a:buSzPts val="1900"/>
              <a:buFont typeface="Arial"/>
              <a:buChar char="•"/>
            </a:pPr>
            <a:r>
              <a:rPr lang="en-US" sz="2600" b="0" i="0" u="none" strike="noStrike" cap="none">
                <a:solidFill>
                  <a:srgbClr val="000000"/>
                </a:solidFill>
                <a:latin typeface="Arial"/>
                <a:ea typeface="Arial"/>
                <a:cs typeface="Arial"/>
                <a:sym typeface="Arial"/>
              </a:rPr>
              <a:t>Có IRR phải cao hơn mười phần trăm (10%</a:t>
            </a:r>
            <a:r>
              <a:rPr lang="en-US" sz="2600"/>
              <a:t>).</a:t>
            </a:r>
            <a:endParaRPr sz="2900" b="0" i="0" u="none" strike="noStrike" cap="none">
              <a:solidFill>
                <a:srgbClr val="000000"/>
              </a:solidFill>
              <a:latin typeface="Arial"/>
              <a:ea typeface="Arial"/>
              <a:cs typeface="Arial"/>
              <a:sym typeface="Arial"/>
            </a:endParaRPr>
          </a:p>
        </p:txBody>
      </p:sp>
      <p:sp>
        <p:nvSpPr>
          <p:cNvPr id="279" name="Google Shape;279;p32"/>
          <p:cNvSpPr txBox="1"/>
          <p:nvPr/>
        </p:nvSpPr>
        <p:spPr>
          <a:xfrm>
            <a:off x="789750" y="1141050"/>
            <a:ext cx="10612500" cy="4824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Các tiêu chí hợp lệ của tiểu dự án</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33"/>
          <p:cNvSpPr txBox="1"/>
          <p:nvPr/>
        </p:nvSpPr>
        <p:spPr>
          <a:xfrm>
            <a:off x="789750" y="2116025"/>
            <a:ext cx="10612500" cy="3201600"/>
          </a:xfrm>
          <a:prstGeom prst="rect">
            <a:avLst/>
          </a:prstGeom>
          <a:solidFill>
            <a:srgbClr val="FFFFFF"/>
          </a:solidFill>
          <a:ln>
            <a:noFill/>
          </a:ln>
        </p:spPr>
        <p:txBody>
          <a:bodyPr spcFirstLastPara="1" wrap="square" lIns="91425" tIns="45700" rIns="91425" bIns="45700" anchor="t" anchorCtr="0">
            <a:noAutofit/>
          </a:bodyPr>
          <a:lstStyle/>
          <a:p>
            <a:pPr marL="0" marR="0" lvl="0" indent="0" algn="just" rtl="0">
              <a:lnSpc>
                <a:spcPct val="90000"/>
              </a:lnSpc>
              <a:spcBef>
                <a:spcPts val="1000"/>
              </a:spcBef>
              <a:spcAft>
                <a:spcPts val="0"/>
              </a:spcAft>
              <a:buClr>
                <a:srgbClr val="FF3300"/>
              </a:buClr>
              <a:buSzPts val="1800"/>
              <a:buFont typeface="Arial"/>
              <a:buNone/>
            </a:pPr>
            <a:r>
              <a:rPr lang="en-US" sz="2400" b="0" i="0" u="none" strike="noStrike" cap="none">
                <a:solidFill>
                  <a:srgbClr val="000000"/>
                </a:solidFill>
                <a:latin typeface="Arial"/>
                <a:ea typeface="Arial"/>
                <a:cs typeface="Arial"/>
                <a:sym typeface="Arial"/>
              </a:rPr>
              <a:t>Tính hợp lệ về môi trường và xã hội của tiểu dự án:</a:t>
            </a:r>
            <a:endParaRPr sz="2400" b="0" i="0" u="none" strike="noStrike" cap="none">
              <a:solidFill>
                <a:srgbClr val="000000"/>
              </a:solidFill>
              <a:latin typeface="Arial"/>
              <a:ea typeface="Arial"/>
              <a:cs typeface="Arial"/>
              <a:sym typeface="Arial"/>
            </a:endParaRPr>
          </a:p>
          <a:p>
            <a:pPr marL="685800" marR="0" lvl="0" indent="-450850" algn="just" rtl="0">
              <a:lnSpc>
                <a:spcPct val="11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IE cần có các phê duyệt về môi trường cần thiết từ các cơ quan có thẩm quyền về môi trường cấp nhà nước, cấp tỉnh, địa phương và gửi các bản sao tất cả các tài liệu phê duyệt cần thiết cho PFI. </a:t>
            </a:r>
            <a:endParaRPr sz="2400" b="0" i="0" u="none" strike="noStrike" cap="none">
              <a:solidFill>
                <a:srgbClr val="000000"/>
              </a:solidFill>
              <a:latin typeface="Arial"/>
              <a:ea typeface="Arial"/>
              <a:cs typeface="Arial"/>
              <a:sym typeface="Arial"/>
            </a:endParaRPr>
          </a:p>
          <a:p>
            <a:pPr marL="685800" marR="0" lvl="0" indent="-450850" algn="just" rtl="0">
              <a:lnSpc>
                <a:spcPct val="11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Các tiểu dự án phải được sàng lọc về độ an toàn và tuân thủ các yêu cầu về môi trường và xã hội của Ngân hàng Thế giới và các quy định trong nước về môi trường và xã hội</a:t>
            </a:r>
            <a:r>
              <a:rPr lang="en-US" sz="2400"/>
              <a:t>.</a:t>
            </a:r>
            <a:endParaRPr sz="2700" b="0" i="0" u="none" strike="noStrike" cap="none">
              <a:solidFill>
                <a:srgbClr val="000000"/>
              </a:solidFill>
              <a:latin typeface="Arial"/>
              <a:ea typeface="Arial"/>
              <a:cs typeface="Arial"/>
              <a:sym typeface="Arial"/>
            </a:endParaRPr>
          </a:p>
        </p:txBody>
      </p:sp>
      <p:sp>
        <p:nvSpPr>
          <p:cNvPr id="285" name="Google Shape;285;p33"/>
          <p:cNvSpPr txBox="1"/>
          <p:nvPr/>
        </p:nvSpPr>
        <p:spPr>
          <a:xfrm>
            <a:off x="789750" y="1141050"/>
            <a:ext cx="10612500" cy="4824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70000"/>
              </a:lnSpc>
              <a:spcBef>
                <a:spcPts val="0"/>
              </a:spcBef>
              <a:spcAft>
                <a:spcPts val="0"/>
              </a:spcAft>
              <a:buClr>
                <a:srgbClr val="000000"/>
              </a:buClr>
              <a:buSzPts val="4000"/>
              <a:buFont typeface="Arial"/>
              <a:buNone/>
            </a:pPr>
            <a:r>
              <a:rPr lang="en-US" sz="3200" b="1" i="0" u="none" strike="noStrike" cap="none">
                <a:solidFill>
                  <a:srgbClr val="FFFFFF"/>
                </a:solidFill>
                <a:latin typeface="Arial"/>
                <a:ea typeface="Arial"/>
                <a:cs typeface="Arial"/>
                <a:sym typeface="Arial"/>
              </a:rPr>
              <a:t>Các tiêu chí hợp lệ của tiểu dự án</a:t>
            </a:r>
            <a:endParaRPr sz="3200" b="1" i="0" u="none" strike="noStrike" cap="none">
              <a:solidFill>
                <a:srgbClr val="FFFFFF"/>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4"/>
          <p:cNvSpPr/>
          <p:nvPr/>
        </p:nvSpPr>
        <p:spPr>
          <a:xfrm>
            <a:off x="1314086" y="2998121"/>
            <a:ext cx="95637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5000" b="1">
                <a:solidFill>
                  <a:srgbClr val="002465"/>
                </a:solidFill>
                <a:latin typeface="Arial"/>
                <a:ea typeface="Arial"/>
                <a:cs typeface="Arial"/>
                <a:sym typeface="Arial"/>
              </a:rPr>
              <a:t>4. PHƯƠNG PHÁP THẨM ĐỊNH</a:t>
            </a:r>
            <a:endParaRPr sz="5000" b="1">
              <a:solidFill>
                <a:srgbClr val="002465"/>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5"/>
          <p:cNvSpPr txBox="1"/>
          <p:nvPr/>
        </p:nvSpPr>
        <p:spPr>
          <a:xfrm>
            <a:off x="699225" y="1178875"/>
            <a:ext cx="10793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000000"/>
              </a:buClr>
              <a:buSzPts val="3600"/>
              <a:buFont typeface="Arial"/>
              <a:buNone/>
            </a:pPr>
            <a:r>
              <a:rPr lang="en-US" sz="3040" b="1" i="0" u="none" strike="noStrike" cap="none">
                <a:solidFill>
                  <a:srgbClr val="FFFFFF"/>
                </a:solidFill>
                <a:latin typeface="Arial"/>
                <a:ea typeface="Arial"/>
                <a:cs typeface="Arial"/>
                <a:sym typeface="Arial"/>
              </a:rPr>
              <a:t>1. Đánh giá tình hình tài chính và kinh doanh của Bên vay</a:t>
            </a:r>
            <a:endParaRPr sz="3040" b="1" i="0" u="none" strike="noStrike" cap="none">
              <a:solidFill>
                <a:srgbClr val="FFFFFF"/>
              </a:solidFill>
              <a:latin typeface="Arial"/>
              <a:ea typeface="Arial"/>
              <a:cs typeface="Arial"/>
              <a:sym typeface="Arial"/>
            </a:endParaRPr>
          </a:p>
        </p:txBody>
      </p:sp>
      <p:sp>
        <p:nvSpPr>
          <p:cNvPr id="296" name="Google Shape;296;p35"/>
          <p:cNvSpPr txBox="1"/>
          <p:nvPr/>
        </p:nvSpPr>
        <p:spPr>
          <a:xfrm>
            <a:off x="699150" y="1988524"/>
            <a:ext cx="10793700" cy="36567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323"/>
              <a:buFont typeface="Arial"/>
              <a:buNone/>
            </a:pPr>
            <a:r>
              <a:rPr lang="en-US" sz="2000" b="1" i="0" u="none" strike="noStrike" cap="none">
                <a:solidFill>
                  <a:srgbClr val="000000"/>
                </a:solidFill>
                <a:latin typeface="Arial"/>
                <a:ea typeface="Arial"/>
                <a:cs typeface="Arial"/>
                <a:sym typeface="Arial"/>
              </a:rPr>
              <a:t>Đối với Bên vay là cơ sở sản xuất, doanh nghiệp:</a:t>
            </a:r>
            <a:endParaRPr sz="900"/>
          </a:p>
          <a:p>
            <a:pPr marL="342900" marR="0" lvl="0" indent="-344333" algn="just" rtl="0">
              <a:lnSpc>
                <a:spcPct val="115000"/>
              </a:lnSpc>
              <a:spcBef>
                <a:spcPts val="0"/>
              </a:spcBef>
              <a:spcAft>
                <a:spcPts val="0"/>
              </a:spcAft>
              <a:buClr>
                <a:srgbClr val="000000"/>
              </a:buClr>
              <a:buSzPts val="1823"/>
              <a:buFont typeface="Arial"/>
              <a:buChar char="•"/>
            </a:pPr>
            <a:r>
              <a:rPr lang="en-US" sz="2000" b="0" i="0" u="none" strike="noStrike" cap="none">
                <a:solidFill>
                  <a:srgbClr val="000000"/>
                </a:solidFill>
                <a:latin typeface="Arial"/>
                <a:ea typeface="Arial"/>
                <a:cs typeface="Arial"/>
                <a:sym typeface="Arial"/>
              </a:rPr>
              <a:t>Đánh giá các chỉ số công nghiệp trọng yếu, xu hướng, triển vọng và vị thế thị trường của Bên vay; đánh giá thế mạnh quản lý của IE và cơ cấu quản trị doanh nghiệp; phân tích rủi ro kinh doanh chính.</a:t>
            </a:r>
            <a:endParaRPr sz="900"/>
          </a:p>
          <a:p>
            <a:pPr marL="342900" marR="0" lvl="0" indent="-344333" algn="just" rtl="0">
              <a:lnSpc>
                <a:spcPct val="115000"/>
              </a:lnSpc>
              <a:spcBef>
                <a:spcPts val="0"/>
              </a:spcBef>
              <a:spcAft>
                <a:spcPts val="0"/>
              </a:spcAft>
              <a:buClr>
                <a:srgbClr val="000000"/>
              </a:buClr>
              <a:buSzPts val="1823"/>
              <a:buFont typeface="Arial"/>
              <a:buChar char="•"/>
            </a:pPr>
            <a:r>
              <a:rPr lang="en-US" sz="2000" b="0" i="0" u="none" strike="noStrike" cap="none">
                <a:solidFill>
                  <a:srgbClr val="000000"/>
                </a:solidFill>
                <a:latin typeface="Arial"/>
                <a:ea typeface="Arial"/>
                <a:cs typeface="Arial"/>
                <a:sym typeface="Arial"/>
              </a:rPr>
              <a:t>Phân tích hướng dẫn và chính sách của nhà nước cho ngành; hướng dẫn và chính sách của PFI cho ngành.</a:t>
            </a:r>
            <a:endParaRPr sz="900"/>
          </a:p>
          <a:p>
            <a:pPr marL="342900" marR="0" lvl="0" indent="-344333" algn="just" rtl="0">
              <a:lnSpc>
                <a:spcPct val="115000"/>
              </a:lnSpc>
              <a:spcBef>
                <a:spcPts val="0"/>
              </a:spcBef>
              <a:spcAft>
                <a:spcPts val="0"/>
              </a:spcAft>
              <a:buClr>
                <a:srgbClr val="000000"/>
              </a:buClr>
              <a:buSzPts val="1823"/>
              <a:buFont typeface="Arial"/>
              <a:buChar char="•"/>
            </a:pPr>
            <a:r>
              <a:rPr lang="en-US" sz="2000" b="0" i="0" u="none" strike="noStrike" cap="none">
                <a:solidFill>
                  <a:srgbClr val="000000"/>
                </a:solidFill>
                <a:latin typeface="Arial"/>
                <a:ea typeface="Arial"/>
                <a:cs typeface="Arial"/>
                <a:sym typeface="Arial"/>
              </a:rPr>
              <a:t>Tình trạng tài chính của IE: xem xét dựa trên phân tích toàn diện về báo cáo tài chính của IE - cơ cấu vốn, tỷ suất lợi nhuận hoạt động, tăng trưởng doanh số, khả năng trả nợ, phân tích thanh khoản, v.v.</a:t>
            </a:r>
            <a:endParaRPr sz="2000" b="0" i="0" u="none" strike="noStrike" cap="none">
              <a:solidFill>
                <a:srgbClr val="000000"/>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36"/>
          <p:cNvSpPr txBox="1"/>
          <p:nvPr/>
        </p:nvSpPr>
        <p:spPr>
          <a:xfrm>
            <a:off x="699175" y="1875125"/>
            <a:ext cx="10793700" cy="44679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571"/>
              <a:buFont typeface="Arial"/>
              <a:buNone/>
            </a:pPr>
            <a:r>
              <a:rPr lang="en-US" sz="2000" b="1" i="0" u="none" strike="noStrike" cap="none">
                <a:solidFill>
                  <a:srgbClr val="000000"/>
                </a:solidFill>
                <a:latin typeface="Arial"/>
                <a:ea typeface="Arial"/>
                <a:cs typeface="Arial"/>
                <a:sym typeface="Arial"/>
              </a:rPr>
              <a:t>Đối với Bên vay là ESCO:</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Đánh giá vị thế trên thị trường của Bên vay, cơ sở khách hàng, kinh nghiệm trước đó, hiệu suất thực hiện các dự án ESCO trước đây, thế mạnh quản lý và cơ cấu quản trị doanh nghiệp; phân tích rủi ro kinh doanh chính.</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Xem xét hướng dẫn và chính sách của nhà nước đối với ngành ESCO; hướng dẫn và chính sách của PFI cho ngành.</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Đánh giá tài chính của Bên vay: dựa trên phân tích toàn diện về báo cáo tài chính của Bên vay - cơ cấu vốn, tỷ suất lợi nhuận hoạt động, tăng trưởng doanh số, bảo đảm dịch vụ nợ, phân tích thanh khoản, v.v.</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Báo cáo tài chính đã được kiểm toán trong 3 năm qua.</a:t>
            </a:r>
            <a:endParaRPr sz="2000" b="0" i="0" u="none" strike="noStrike" cap="none">
              <a:solidFill>
                <a:srgbClr val="000000"/>
              </a:solidFill>
              <a:latin typeface="Arial"/>
              <a:ea typeface="Arial"/>
              <a:cs typeface="Arial"/>
              <a:sym typeface="Arial"/>
            </a:endParaRPr>
          </a:p>
        </p:txBody>
      </p:sp>
      <p:sp>
        <p:nvSpPr>
          <p:cNvPr id="302" name="Google Shape;302;p36"/>
          <p:cNvSpPr txBox="1"/>
          <p:nvPr/>
        </p:nvSpPr>
        <p:spPr>
          <a:xfrm>
            <a:off x="699225" y="1178875"/>
            <a:ext cx="10793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000000"/>
              </a:buClr>
              <a:buSzPts val="3600"/>
              <a:buFont typeface="Arial"/>
              <a:buNone/>
            </a:pPr>
            <a:r>
              <a:rPr lang="en-US" sz="3040" b="1" i="0" u="none" strike="noStrike" cap="none">
                <a:solidFill>
                  <a:srgbClr val="FFFFFF"/>
                </a:solidFill>
                <a:latin typeface="Arial"/>
                <a:ea typeface="Arial"/>
                <a:cs typeface="Arial"/>
                <a:sym typeface="Arial"/>
              </a:rPr>
              <a:t>1. Đánh giá tình hình tài chính và kinh doanh của Bên vay</a:t>
            </a:r>
            <a:endParaRPr sz="3040" b="1" i="0" u="none" strike="noStrike" cap="none">
              <a:solidFill>
                <a:srgbClr val="FFFFFF"/>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37"/>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
        <p:nvSpPr>
          <p:cNvPr id="308" name="Google Shape;308;p37"/>
          <p:cNvSpPr txBox="1"/>
          <p:nvPr/>
        </p:nvSpPr>
        <p:spPr>
          <a:xfrm>
            <a:off x="796650" y="2051050"/>
            <a:ext cx="10598700" cy="3390900"/>
          </a:xfrm>
          <a:prstGeom prst="rect">
            <a:avLst/>
          </a:prstGeom>
          <a:solidFill>
            <a:srgbClr val="FFFFFF"/>
          </a:solidFill>
          <a:ln>
            <a:noFill/>
          </a:ln>
        </p:spPr>
        <p:txBody>
          <a:bodyPr spcFirstLastPara="1" wrap="square" lIns="91425" tIns="45700" rIns="91425" bIns="45700" anchor="t" anchorCtr="0">
            <a:noAutofit/>
          </a:bodyPr>
          <a:lstStyle/>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dirty="0">
                <a:solidFill>
                  <a:srgbClr val="000000"/>
                </a:solidFill>
                <a:latin typeface="Arial"/>
                <a:ea typeface="Arial"/>
                <a:cs typeface="Arial"/>
                <a:sym typeface="Arial"/>
              </a:rPr>
              <a:t>Phần </a:t>
            </a:r>
            <a:r>
              <a:rPr lang="en-US" sz="2000" b="0" i="0" u="none" strike="noStrike" cap="none" dirty="0" err="1">
                <a:solidFill>
                  <a:srgbClr val="000000"/>
                </a:solidFill>
                <a:latin typeface="Arial"/>
                <a:ea typeface="Arial"/>
                <a:cs typeface="Arial"/>
                <a:sym typeface="Arial"/>
              </a:rPr>
              <a:t>phân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tích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kinh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tế</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tài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chính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phải</a:t>
            </a:r>
            <a:r>
              <a:rPr lang="en-US" sz="2000" b="0" i="0" u="none" strike="noStrike" cap="none" dirty="0">
                <a:solidFill>
                  <a:srgbClr val="000000"/>
                </a:solidFill>
                <a:latin typeface="Arial"/>
                <a:ea typeface="Arial"/>
                <a:cs typeface="Arial"/>
                <a:sym typeface="Arial"/>
              </a:rPr>
              <a:t> được </a:t>
            </a:r>
            <a:r>
              <a:rPr lang="en-US" sz="2000" b="0" i="0" u="none" strike="noStrike" cap="none" dirty="0" err="1">
                <a:solidFill>
                  <a:srgbClr val="000000"/>
                </a:solidFill>
                <a:latin typeface="Arial"/>
                <a:ea typeface="Arial"/>
                <a:cs typeface="Arial"/>
                <a:sym typeface="Arial"/>
              </a:rPr>
              <a:t>trình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bày</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trong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một</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chương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riêng</a:t>
            </a:r>
            <a:r>
              <a:rPr lang="en-US" sz="2000" b="0" i="0" u="none" strike="noStrike" cap="none" dirty="0">
                <a:solidFill>
                  <a:srgbClr val="000000"/>
                </a:solidFill>
                <a:latin typeface="Arial"/>
                <a:ea typeface="Arial"/>
                <a:cs typeface="Arial"/>
                <a:sym typeface="Arial"/>
              </a:rPr>
              <a:t>.  </a:t>
            </a:r>
            <a:endParaRPr sz="2000" dirty="0"/>
          </a:p>
          <a:p>
            <a:pPr marL="342900" marR="0" lvl="0" indent="-355600" algn="just" rtl="0">
              <a:lnSpc>
                <a:spcPct val="115000"/>
              </a:lnSpc>
              <a:spcBef>
                <a:spcPts val="0"/>
              </a:spcBef>
              <a:spcAft>
                <a:spcPts val="0"/>
              </a:spcAft>
              <a:buClr>
                <a:srgbClr val="FF0000"/>
              </a:buClr>
              <a:buSzPts val="2000"/>
              <a:buFont typeface="Arial"/>
              <a:buChar char="•"/>
            </a:pPr>
            <a:r>
              <a:rPr lang="en-US" sz="2000" dirty="0">
                <a:solidFill>
                  <a:schemeClr val="tx1"/>
                </a:solidFill>
              </a:rPr>
              <a:t>Bên </a:t>
            </a:r>
            <a:r>
              <a:rPr lang="en-US" sz="2000" dirty="0" err="1">
                <a:solidFill>
                  <a:schemeClr val="tx1"/>
                </a:solidFill>
              </a:rPr>
              <a:t>vay</a:t>
            </a:r>
            <a:r>
              <a:rPr lang="en-US" sz="2000" dirty="0">
                <a:solidFill>
                  <a:schemeClr val="tx1"/>
                </a:solidFill>
              </a:rPr>
              <a:t> </a:t>
            </a:r>
            <a:r>
              <a:rPr lang="en-US" sz="2000" dirty="0" err="1">
                <a:solidFill>
                  <a:schemeClr val="tx1"/>
                </a:solidFill>
              </a:rPr>
              <a:t>nên</a:t>
            </a:r>
            <a:r>
              <a:rPr lang="en-US" sz="2000" dirty="0">
                <a:solidFill>
                  <a:schemeClr val="tx1"/>
                </a:solidFill>
              </a:rPr>
              <a:t> </a:t>
            </a:r>
            <a:r>
              <a:rPr lang="en-US" sz="2000" dirty="0" err="1">
                <a:solidFill>
                  <a:schemeClr val="tx1"/>
                </a:solidFill>
              </a:rPr>
              <a:t>hoàn</a:t>
            </a:r>
            <a:r>
              <a:rPr lang="en-US" sz="2000" dirty="0">
                <a:solidFill>
                  <a:schemeClr val="tx1"/>
                </a:solidFill>
              </a:rPr>
              <a:t> thành </a:t>
            </a:r>
            <a:r>
              <a:rPr lang="en-US" sz="2000" dirty="0" err="1">
                <a:solidFill>
                  <a:schemeClr val="tx1"/>
                </a:solidFill>
              </a:rPr>
              <a:t>bảng</a:t>
            </a:r>
            <a:r>
              <a:rPr lang="en-US" sz="2000" dirty="0">
                <a:solidFill>
                  <a:schemeClr val="tx1"/>
                </a:solidFill>
              </a:rPr>
              <a:t> </a:t>
            </a:r>
            <a:r>
              <a:rPr lang="en-US" sz="2000" dirty="0" err="1">
                <a:solidFill>
                  <a:schemeClr val="tx1"/>
                </a:solidFill>
              </a:rPr>
              <a:t>tính</a:t>
            </a:r>
            <a:r>
              <a:rPr lang="en-US" sz="2000" dirty="0">
                <a:solidFill>
                  <a:schemeClr val="tx1"/>
                </a:solidFill>
              </a:rPr>
              <a:t> </a:t>
            </a:r>
            <a:r>
              <a:rPr lang="en-US" sz="2000" dirty="0" err="1">
                <a:solidFill>
                  <a:schemeClr val="tx1"/>
                </a:solidFill>
              </a:rPr>
              <a:t>phân</a:t>
            </a:r>
            <a:r>
              <a:rPr lang="en-US" sz="2000" dirty="0">
                <a:solidFill>
                  <a:schemeClr val="tx1"/>
                </a:solidFill>
              </a:rPr>
              <a:t> </a:t>
            </a:r>
            <a:r>
              <a:rPr lang="en-US" sz="2000" dirty="0" err="1">
                <a:solidFill>
                  <a:schemeClr val="tx1"/>
                </a:solidFill>
              </a:rPr>
              <a:t>tích</a:t>
            </a:r>
            <a:r>
              <a:rPr lang="en-US" sz="2000" dirty="0">
                <a:solidFill>
                  <a:schemeClr val="tx1"/>
                </a:solidFill>
              </a:rPr>
              <a:t> </a:t>
            </a:r>
            <a:r>
              <a:rPr lang="en-US" sz="2000" dirty="0" err="1">
                <a:solidFill>
                  <a:schemeClr val="tx1"/>
                </a:solidFill>
              </a:rPr>
              <a:t>tài</a:t>
            </a:r>
            <a:r>
              <a:rPr lang="en-US" sz="2000" dirty="0">
                <a:solidFill>
                  <a:schemeClr val="tx1"/>
                </a:solidFill>
              </a:rPr>
              <a:t> </a:t>
            </a:r>
            <a:r>
              <a:rPr lang="en-US" sz="2000" dirty="0" err="1">
                <a:solidFill>
                  <a:schemeClr val="tx1"/>
                </a:solidFill>
              </a:rPr>
              <a:t>chính</a:t>
            </a:r>
            <a:r>
              <a:rPr lang="en-US" sz="2000" dirty="0">
                <a:solidFill>
                  <a:schemeClr val="tx1"/>
                </a:solidFill>
              </a:rPr>
              <a:t> do PMB </a:t>
            </a:r>
            <a:r>
              <a:rPr lang="en-US" sz="2000" dirty="0" err="1">
                <a:solidFill>
                  <a:schemeClr val="tx1"/>
                </a:solidFill>
              </a:rPr>
              <a:t>cung</a:t>
            </a:r>
            <a:r>
              <a:rPr lang="en-US" sz="2000" dirty="0">
                <a:solidFill>
                  <a:schemeClr val="tx1"/>
                </a:solidFill>
              </a:rPr>
              <a:t> </a:t>
            </a:r>
            <a:r>
              <a:rPr lang="en-US" sz="2000" dirty="0" err="1">
                <a:solidFill>
                  <a:schemeClr val="tx1"/>
                </a:solidFill>
              </a:rPr>
              <a:t>cấp</a:t>
            </a:r>
            <a:r>
              <a:rPr lang="en-US" sz="2000" dirty="0">
                <a:solidFill>
                  <a:schemeClr val="tx1"/>
                </a:solidFill>
              </a:rPr>
              <a:t> </a:t>
            </a:r>
            <a:r>
              <a:rPr lang="en-US" sz="2000" dirty="0" err="1">
                <a:solidFill>
                  <a:schemeClr val="tx1"/>
                </a:solidFill>
              </a:rPr>
              <a:t>để</a:t>
            </a:r>
            <a:r>
              <a:rPr lang="en-US" sz="2000" dirty="0">
                <a:solidFill>
                  <a:schemeClr val="tx1"/>
                </a:solidFill>
              </a:rPr>
              <a:t> PIE </a:t>
            </a:r>
            <a:r>
              <a:rPr lang="en-US" sz="2000" dirty="0" err="1">
                <a:solidFill>
                  <a:schemeClr val="tx1"/>
                </a:solidFill>
              </a:rPr>
              <a:t>xem</a:t>
            </a:r>
            <a:r>
              <a:rPr lang="en-US" sz="2000" dirty="0">
                <a:solidFill>
                  <a:schemeClr val="tx1"/>
                </a:solidFill>
              </a:rPr>
              <a:t> </a:t>
            </a:r>
            <a:r>
              <a:rPr lang="en-US" sz="2000" dirty="0" err="1">
                <a:solidFill>
                  <a:schemeClr val="tx1"/>
                </a:solidFill>
              </a:rPr>
              <a:t>xét</a:t>
            </a:r>
            <a:r>
              <a:rPr lang="en-US" sz="2000" dirty="0">
                <a:solidFill>
                  <a:schemeClr val="tx1"/>
                </a:solidFill>
              </a:rPr>
              <a:t>. </a:t>
            </a:r>
            <a:r>
              <a:rPr lang="en-US" sz="2000" dirty="0" err="1">
                <a:solidFill>
                  <a:schemeClr val="tx1"/>
                </a:solidFill>
              </a:rPr>
              <a:t>Điều</a:t>
            </a:r>
            <a:r>
              <a:rPr lang="en-US" sz="2000" dirty="0">
                <a:solidFill>
                  <a:schemeClr val="tx1"/>
                </a:solidFill>
              </a:rPr>
              <a:t> </a:t>
            </a:r>
            <a:r>
              <a:rPr lang="en-US" sz="2000" dirty="0" err="1">
                <a:solidFill>
                  <a:schemeClr val="tx1"/>
                </a:solidFill>
              </a:rPr>
              <a:t>này</a:t>
            </a:r>
            <a:r>
              <a:rPr lang="en-US" sz="2000" dirty="0">
                <a:solidFill>
                  <a:schemeClr val="tx1"/>
                </a:solidFill>
              </a:rPr>
              <a:t> </a:t>
            </a:r>
            <a:r>
              <a:rPr lang="en-US" sz="2000" dirty="0" err="1">
                <a:solidFill>
                  <a:schemeClr val="tx1"/>
                </a:solidFill>
              </a:rPr>
              <a:t>cần</a:t>
            </a:r>
            <a:r>
              <a:rPr lang="en-US" sz="2000" dirty="0">
                <a:solidFill>
                  <a:schemeClr val="tx1"/>
                </a:solidFill>
              </a:rPr>
              <a:t> được </a:t>
            </a:r>
            <a:r>
              <a:rPr lang="en-US" sz="2000" dirty="0" err="1">
                <a:solidFill>
                  <a:schemeClr val="tx1"/>
                </a:solidFill>
              </a:rPr>
              <a:t>hoàn</a:t>
            </a:r>
            <a:r>
              <a:rPr lang="en-US" sz="2000" dirty="0">
                <a:solidFill>
                  <a:schemeClr val="tx1"/>
                </a:solidFill>
              </a:rPr>
              <a:t> thành </a:t>
            </a:r>
            <a:r>
              <a:rPr lang="en-US" sz="2000" dirty="0" err="1">
                <a:solidFill>
                  <a:schemeClr val="tx1"/>
                </a:solidFill>
              </a:rPr>
              <a:t>cùng</a:t>
            </a:r>
            <a:r>
              <a:rPr lang="en-US" sz="2000" dirty="0">
                <a:solidFill>
                  <a:schemeClr val="tx1"/>
                </a:solidFill>
              </a:rPr>
              <a:t> </a:t>
            </a:r>
            <a:r>
              <a:rPr lang="en-US" sz="2000" dirty="0" err="1">
                <a:solidFill>
                  <a:schemeClr val="tx1"/>
                </a:solidFill>
              </a:rPr>
              <a:t>với</a:t>
            </a:r>
            <a:r>
              <a:rPr lang="en-US" sz="2000" dirty="0">
                <a:solidFill>
                  <a:schemeClr val="tx1"/>
                </a:solidFill>
              </a:rPr>
              <a:t> </a:t>
            </a:r>
            <a:r>
              <a:rPr lang="en-US" sz="2000" dirty="0" err="1">
                <a:solidFill>
                  <a:schemeClr val="tx1"/>
                </a:solidFill>
              </a:rPr>
              <a:t>bất</a:t>
            </a:r>
            <a:r>
              <a:rPr lang="en-US" sz="2000" dirty="0">
                <a:solidFill>
                  <a:schemeClr val="tx1"/>
                </a:solidFill>
              </a:rPr>
              <a:t> </a:t>
            </a:r>
            <a:r>
              <a:rPr lang="en-US" sz="2000" dirty="0" err="1">
                <a:solidFill>
                  <a:schemeClr val="tx1"/>
                </a:solidFill>
              </a:rPr>
              <a:t>cứ</a:t>
            </a:r>
            <a:r>
              <a:rPr lang="en-US" sz="2000" dirty="0">
                <a:solidFill>
                  <a:schemeClr val="tx1"/>
                </a:solidFill>
              </a:rPr>
              <a:t> </a:t>
            </a:r>
            <a:r>
              <a:rPr lang="en-US" sz="2000" dirty="0" err="1">
                <a:solidFill>
                  <a:schemeClr val="tx1"/>
                </a:solidFill>
              </a:rPr>
              <a:t>yêu</a:t>
            </a:r>
            <a:r>
              <a:rPr lang="en-US" sz="2000" dirty="0">
                <a:solidFill>
                  <a:schemeClr val="tx1"/>
                </a:solidFill>
              </a:rPr>
              <a:t> </a:t>
            </a:r>
            <a:r>
              <a:rPr lang="en-US" sz="2000" dirty="0" err="1">
                <a:solidFill>
                  <a:schemeClr val="tx1"/>
                </a:solidFill>
              </a:rPr>
              <a:t>cầu</a:t>
            </a:r>
            <a:r>
              <a:rPr lang="en-US" sz="2000" dirty="0">
                <a:solidFill>
                  <a:schemeClr val="tx1"/>
                </a:solidFill>
              </a:rPr>
              <a:t> </a:t>
            </a:r>
            <a:r>
              <a:rPr lang="en-US" sz="2000" dirty="0" err="1">
                <a:solidFill>
                  <a:schemeClr val="tx1"/>
                </a:solidFill>
              </a:rPr>
              <a:t>nào</a:t>
            </a:r>
            <a:r>
              <a:rPr lang="en-US" sz="2000" dirty="0">
                <a:solidFill>
                  <a:schemeClr val="tx1"/>
                </a:solidFill>
              </a:rPr>
              <a:t> </a:t>
            </a:r>
            <a:r>
              <a:rPr lang="en-US" sz="2000" dirty="0" err="1">
                <a:solidFill>
                  <a:schemeClr val="tx1"/>
                </a:solidFill>
              </a:rPr>
              <a:t>khác</a:t>
            </a:r>
            <a:r>
              <a:rPr lang="en-US" sz="2000" dirty="0">
                <a:solidFill>
                  <a:schemeClr val="tx1"/>
                </a:solidFill>
              </a:rPr>
              <a:t> </a:t>
            </a:r>
            <a:r>
              <a:rPr lang="en-US" sz="2000" dirty="0" err="1">
                <a:solidFill>
                  <a:schemeClr val="tx1"/>
                </a:solidFill>
              </a:rPr>
              <a:t>của</a:t>
            </a:r>
            <a:r>
              <a:rPr lang="en-US" sz="2000" dirty="0">
                <a:solidFill>
                  <a:schemeClr val="tx1"/>
                </a:solidFill>
              </a:rPr>
              <a:t> PFI </a:t>
            </a:r>
            <a:r>
              <a:rPr lang="en-US" sz="2000" dirty="0" err="1">
                <a:solidFill>
                  <a:schemeClr val="tx1"/>
                </a:solidFill>
              </a:rPr>
              <a:t>như</a:t>
            </a:r>
            <a:r>
              <a:rPr lang="en-US" sz="2000" dirty="0">
                <a:solidFill>
                  <a:schemeClr val="tx1"/>
                </a:solidFill>
              </a:rPr>
              <a:t> là </a:t>
            </a:r>
            <a:r>
              <a:rPr lang="en-US" sz="2000" dirty="0" err="1">
                <a:solidFill>
                  <a:schemeClr val="tx1"/>
                </a:solidFill>
              </a:rPr>
              <a:t>một</a:t>
            </a:r>
            <a:r>
              <a:rPr lang="en-US" sz="2000" dirty="0">
                <a:solidFill>
                  <a:schemeClr val="tx1"/>
                </a:solidFill>
              </a:rPr>
              <a:t> phần </a:t>
            </a:r>
            <a:r>
              <a:rPr lang="en-US" sz="2000" dirty="0" err="1">
                <a:solidFill>
                  <a:schemeClr val="tx1"/>
                </a:solidFill>
              </a:rPr>
              <a:t>của</a:t>
            </a:r>
            <a:r>
              <a:rPr lang="en-US" sz="2000" dirty="0">
                <a:solidFill>
                  <a:schemeClr val="tx1"/>
                </a:solidFill>
              </a:rPr>
              <a:t> </a:t>
            </a:r>
            <a:r>
              <a:rPr lang="en-US" sz="2000" dirty="0" err="1">
                <a:solidFill>
                  <a:schemeClr val="tx1"/>
                </a:solidFill>
              </a:rPr>
              <a:t>thủ</a:t>
            </a:r>
            <a:r>
              <a:rPr lang="en-US" sz="2000" dirty="0">
                <a:solidFill>
                  <a:schemeClr val="tx1"/>
                </a:solidFill>
              </a:rPr>
              <a:t> </a:t>
            </a:r>
            <a:r>
              <a:rPr lang="en-US" sz="2000" dirty="0" err="1">
                <a:solidFill>
                  <a:schemeClr val="tx1"/>
                </a:solidFill>
              </a:rPr>
              <a:t>tục</a:t>
            </a:r>
            <a:r>
              <a:rPr lang="en-US" sz="2000" dirty="0">
                <a:solidFill>
                  <a:schemeClr val="tx1"/>
                </a:solidFill>
              </a:rPr>
              <a:t> </a:t>
            </a:r>
            <a:r>
              <a:rPr lang="en-US" sz="2000" dirty="0" err="1">
                <a:solidFill>
                  <a:schemeClr val="tx1"/>
                </a:solidFill>
              </a:rPr>
              <a:t>thẩm</a:t>
            </a:r>
            <a:r>
              <a:rPr lang="en-US" sz="2000" dirty="0">
                <a:solidFill>
                  <a:schemeClr val="tx1"/>
                </a:solidFill>
              </a:rPr>
              <a:t> </a:t>
            </a:r>
            <a:r>
              <a:rPr lang="en-US" sz="2000" dirty="0" err="1">
                <a:solidFill>
                  <a:schemeClr val="tx1"/>
                </a:solidFill>
              </a:rPr>
              <a:t>tra</a:t>
            </a:r>
            <a:r>
              <a:rPr lang="en-US" sz="2000" dirty="0">
                <a:solidFill>
                  <a:schemeClr val="tx1"/>
                </a:solidFill>
              </a:rPr>
              <a:t> </a:t>
            </a:r>
            <a:r>
              <a:rPr lang="en-US" sz="2000" dirty="0" err="1">
                <a:solidFill>
                  <a:schemeClr val="tx1"/>
                </a:solidFill>
              </a:rPr>
              <a:t>thương</a:t>
            </a:r>
            <a:r>
              <a:rPr lang="en-US" sz="2000" dirty="0">
                <a:solidFill>
                  <a:schemeClr val="tx1"/>
                </a:solidFill>
              </a:rPr>
              <a:t> </a:t>
            </a:r>
            <a:r>
              <a:rPr lang="en-US" sz="2000" dirty="0" err="1">
                <a:solidFill>
                  <a:schemeClr val="tx1"/>
                </a:solidFill>
              </a:rPr>
              <a:t>mại</a:t>
            </a:r>
            <a:r>
              <a:rPr lang="en-US" sz="2000" dirty="0">
                <a:solidFill>
                  <a:schemeClr val="tx1"/>
                </a:solidFill>
              </a:rPr>
              <a:t> thông </a:t>
            </a:r>
            <a:r>
              <a:rPr lang="en-US" sz="2000" dirty="0" err="1">
                <a:solidFill>
                  <a:schemeClr val="tx1"/>
                </a:solidFill>
              </a:rPr>
              <a:t>thường</a:t>
            </a:r>
            <a:r>
              <a:rPr lang="en-US" sz="2000" dirty="0">
                <a:solidFill>
                  <a:schemeClr val="tx1"/>
                </a:solidFill>
              </a:rPr>
              <a:t> </a:t>
            </a:r>
            <a:r>
              <a:rPr lang="en-US" sz="2000" dirty="0" err="1">
                <a:solidFill>
                  <a:schemeClr val="tx1"/>
                </a:solidFill>
              </a:rPr>
              <a:t>của</a:t>
            </a:r>
            <a:r>
              <a:rPr lang="en-US" sz="2000" dirty="0">
                <a:solidFill>
                  <a:schemeClr val="tx1"/>
                </a:solidFill>
              </a:rPr>
              <a:t> PFI</a:t>
            </a:r>
            <a:r>
              <a:rPr lang="en-US" sz="2000" b="0" i="0" u="none" strike="noStrike" cap="none" dirty="0">
                <a:solidFill>
                  <a:schemeClr val="tx1"/>
                </a:solidFill>
                <a:latin typeface="Arial"/>
                <a:ea typeface="Arial"/>
                <a:cs typeface="Arial"/>
                <a:sym typeface="Arial"/>
              </a:rPr>
              <a:t>.</a:t>
            </a:r>
            <a:endParaRPr sz="2000" dirty="0">
              <a:solidFill>
                <a:schemeClr val="tx1"/>
              </a:solidFill>
            </a:endParaRPr>
          </a:p>
          <a:p>
            <a:pPr marL="0" marR="0" lvl="0" indent="0" algn="just" rtl="0">
              <a:lnSpc>
                <a:spcPct val="115000"/>
              </a:lnSpc>
              <a:spcBef>
                <a:spcPts val="0"/>
              </a:spcBef>
              <a:spcAft>
                <a:spcPts val="0"/>
              </a:spcAft>
              <a:buClr>
                <a:srgbClr val="000000"/>
              </a:buClr>
              <a:buSzPts val="2323"/>
              <a:buFont typeface="Arial"/>
              <a:buNone/>
            </a:pPr>
            <a:endParaRPr sz="2000" b="0" i="0" u="none" strike="noStrike" cap="none" dirty="0">
              <a:solidFill>
                <a:srgbClr val="000000"/>
              </a:solidFill>
              <a:latin typeface="Arial"/>
              <a:ea typeface="Arial"/>
              <a:cs typeface="Arial"/>
              <a:sym typeface="Arial"/>
            </a:endParaRPr>
          </a:p>
          <a:p>
            <a:pPr marL="0" marR="0" lvl="0" indent="0" algn="just" rtl="0">
              <a:lnSpc>
                <a:spcPct val="115000"/>
              </a:lnSpc>
              <a:spcBef>
                <a:spcPts val="0"/>
              </a:spcBef>
              <a:spcAft>
                <a:spcPts val="0"/>
              </a:spcAft>
              <a:buClr>
                <a:srgbClr val="000000"/>
              </a:buClr>
              <a:buSzPts val="2323"/>
              <a:buFont typeface="Arial"/>
              <a:buNone/>
            </a:pPr>
            <a:r>
              <a:rPr lang="en-US" sz="2000" b="1" i="0" u="none" strike="noStrike" cap="none" dirty="0" err="1">
                <a:solidFill>
                  <a:srgbClr val="000000"/>
                </a:solidFill>
                <a:latin typeface="Arial"/>
                <a:ea typeface="Arial"/>
                <a:cs typeface="Arial"/>
                <a:sym typeface="Arial"/>
              </a:rPr>
              <a:t>Đánh</a:t>
            </a:r>
            <a:r>
              <a:rPr lang="en-US" sz="2000" b="1" i="0" u="none" strike="noStrike" cap="none" dirty="0">
                <a:solidFill>
                  <a:srgbClr val="000000"/>
                </a:solidFill>
                <a:latin typeface="Arial"/>
                <a:ea typeface="Arial"/>
                <a:cs typeface="Arial"/>
                <a:sym typeface="Arial"/>
              </a:rPr>
              <a:t> </a:t>
            </a:r>
            <a:r>
              <a:rPr lang="en-US" sz="2000" b="1" i="0" u="none" strike="noStrike" cap="none" dirty="0" err="1">
                <a:solidFill>
                  <a:srgbClr val="000000"/>
                </a:solidFill>
                <a:latin typeface="Arial"/>
                <a:ea typeface="Arial"/>
                <a:cs typeface="Arial"/>
                <a:sym typeface="Arial"/>
              </a:rPr>
              <a:t>giá</a:t>
            </a:r>
            <a:r>
              <a:rPr lang="en-US" sz="2000" b="1" i="0" u="none" strike="noStrike" cap="none" dirty="0">
                <a:solidFill>
                  <a:srgbClr val="000000"/>
                </a:solidFill>
                <a:latin typeface="Arial"/>
                <a:ea typeface="Arial"/>
                <a:cs typeface="Arial"/>
                <a:sym typeface="Arial"/>
              </a:rPr>
              <a:t> </a:t>
            </a:r>
            <a:r>
              <a:rPr lang="en-US" sz="2000" b="1" i="0" u="none" strike="noStrike" cap="none" dirty="0" err="1">
                <a:solidFill>
                  <a:srgbClr val="000000"/>
                </a:solidFill>
                <a:latin typeface="Arial"/>
                <a:ea typeface="Arial"/>
                <a:cs typeface="Arial"/>
                <a:sym typeface="Arial"/>
              </a:rPr>
              <a:t>tài</a:t>
            </a:r>
            <a:r>
              <a:rPr lang="en-US" sz="2000" b="1" i="0" u="none" strike="noStrike" cap="none" dirty="0">
                <a:solidFill>
                  <a:srgbClr val="000000"/>
                </a:solidFill>
                <a:latin typeface="Arial"/>
                <a:ea typeface="Arial"/>
                <a:cs typeface="Arial"/>
                <a:sym typeface="Arial"/>
              </a:rPr>
              <a:t> </a:t>
            </a:r>
            <a:r>
              <a:rPr lang="en-US" sz="2000" b="1" i="0" u="none" strike="noStrike" cap="none" dirty="0" err="1">
                <a:solidFill>
                  <a:srgbClr val="000000"/>
                </a:solidFill>
                <a:latin typeface="Arial"/>
                <a:ea typeface="Arial"/>
                <a:cs typeface="Arial"/>
                <a:sym typeface="Arial"/>
              </a:rPr>
              <a:t>chính</a:t>
            </a:r>
            <a:r>
              <a:rPr lang="en-US" sz="2000" b="1" i="0" u="none" strike="noStrike" cap="none" dirty="0">
                <a:solidFill>
                  <a:srgbClr val="000000"/>
                </a:solidFill>
                <a:latin typeface="Arial"/>
                <a:ea typeface="Arial"/>
                <a:cs typeface="Arial"/>
                <a:sym typeface="Arial"/>
              </a:rPr>
              <a:t> </a:t>
            </a:r>
            <a:r>
              <a:rPr lang="en-US" sz="2000" b="1" i="0" u="none" strike="noStrike" cap="none" dirty="0" err="1">
                <a:solidFill>
                  <a:srgbClr val="000000"/>
                </a:solidFill>
                <a:latin typeface="Arial"/>
                <a:ea typeface="Arial"/>
                <a:cs typeface="Arial"/>
                <a:sym typeface="Arial"/>
              </a:rPr>
              <a:t>tiểu</a:t>
            </a:r>
            <a:r>
              <a:rPr lang="en-US" sz="2000" b="1" i="0" u="none" strike="noStrike" cap="none" dirty="0">
                <a:solidFill>
                  <a:srgbClr val="000000"/>
                </a:solidFill>
                <a:latin typeface="Arial"/>
                <a:ea typeface="Arial"/>
                <a:cs typeface="Arial"/>
                <a:sym typeface="Arial"/>
              </a:rPr>
              <a:t> dự </a:t>
            </a:r>
            <a:r>
              <a:rPr lang="en-US" sz="2000" b="1" i="0" u="none" strike="noStrike" cap="none" dirty="0" err="1">
                <a:solidFill>
                  <a:srgbClr val="000000"/>
                </a:solidFill>
                <a:latin typeface="Arial"/>
                <a:ea typeface="Arial"/>
                <a:cs typeface="Arial"/>
                <a:sym typeface="Arial"/>
              </a:rPr>
              <a:t>án</a:t>
            </a:r>
            <a:r>
              <a:rPr lang="en-US" sz="2000" b="1" i="0" u="none" strike="noStrike" cap="none" dirty="0">
                <a:solidFill>
                  <a:srgbClr val="000000"/>
                </a:solidFill>
                <a:latin typeface="Arial"/>
                <a:ea typeface="Arial"/>
                <a:cs typeface="Arial"/>
                <a:sym typeface="Arial"/>
              </a:rPr>
              <a:t>:</a:t>
            </a:r>
            <a:endParaRPr sz="2000" dirty="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dirty="0" err="1">
                <a:solidFill>
                  <a:srgbClr val="000000"/>
                </a:solidFill>
                <a:latin typeface="Arial"/>
                <a:ea typeface="Arial"/>
                <a:cs typeface="Arial"/>
                <a:sym typeface="Arial"/>
              </a:rPr>
              <a:t>Phân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tích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khả</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năng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tài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chính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của</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tiểu</a:t>
            </a:r>
            <a:r>
              <a:rPr lang="en-US" sz="2000" b="0" i="0" u="none" strike="noStrike" cap="none" dirty="0">
                <a:solidFill>
                  <a:srgbClr val="000000"/>
                </a:solidFill>
                <a:latin typeface="Arial"/>
                <a:ea typeface="Arial"/>
                <a:cs typeface="Arial"/>
                <a:sym typeface="Arial"/>
              </a:rPr>
              <a:t> dự </a:t>
            </a:r>
            <a:r>
              <a:rPr lang="en-US" sz="2000" b="0" i="0" u="none" strike="noStrike" cap="none" dirty="0" err="1">
                <a:solidFill>
                  <a:srgbClr val="000000"/>
                </a:solidFill>
                <a:latin typeface="Arial"/>
                <a:ea typeface="Arial"/>
                <a:cs typeface="Arial"/>
                <a:sym typeface="Arial"/>
              </a:rPr>
              <a:t>án</a:t>
            </a:r>
            <a:r>
              <a:rPr lang="en-US" sz="2000" b="0" i="0" u="none" strike="noStrike" cap="none" dirty="0">
                <a:solidFill>
                  <a:srgbClr val="000000"/>
                </a:solidFill>
                <a:latin typeface="Arial"/>
                <a:ea typeface="Arial"/>
                <a:cs typeface="Arial"/>
                <a:sym typeface="Arial"/>
              </a:rPr>
              <a:t> - </a:t>
            </a:r>
            <a:r>
              <a:rPr lang="en-US" sz="2000" b="0" i="0" u="none" strike="noStrike" cap="none" dirty="0" err="1">
                <a:solidFill>
                  <a:srgbClr val="000000"/>
                </a:solidFill>
                <a:latin typeface="Arial"/>
                <a:ea typeface="Arial"/>
                <a:cs typeface="Arial"/>
                <a:sym typeface="Arial"/>
              </a:rPr>
              <a:t>tính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tỷ</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suất</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hoàn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vốn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nội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bộ</a:t>
            </a:r>
            <a:r>
              <a:rPr lang="en-US" sz="2000" b="0" i="0" u="none" strike="noStrike" cap="none" dirty="0">
                <a:solidFill>
                  <a:srgbClr val="000000"/>
                </a:solidFill>
                <a:latin typeface="Arial"/>
                <a:ea typeface="Arial"/>
                <a:cs typeface="Arial"/>
                <a:sym typeface="Arial"/>
              </a:rPr>
              <a:t> (IRR) </a:t>
            </a:r>
            <a:r>
              <a:rPr lang="en-US" sz="2000" b="0" i="0" u="none" strike="noStrike" cap="none" dirty="0" err="1">
                <a:solidFill>
                  <a:srgbClr val="000000"/>
                </a:solidFill>
                <a:latin typeface="Arial"/>
                <a:ea typeface="Arial"/>
                <a:cs typeface="Arial"/>
                <a:sym typeface="Arial"/>
              </a:rPr>
              <a:t>trên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khoản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đầu</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tư</a:t>
            </a:r>
            <a:r>
              <a:rPr lang="en-US" sz="2000" b="0" i="0" u="none" strike="noStrike" cap="none" dirty="0">
                <a:solidFill>
                  <a:srgbClr val="000000"/>
                </a:solidFill>
                <a:latin typeface="Arial"/>
                <a:ea typeface="Arial"/>
                <a:cs typeface="Arial"/>
                <a:sym typeface="Arial"/>
              </a:rPr>
              <a:t>;</a:t>
            </a:r>
            <a:endParaRPr sz="2000" dirty="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dirty="0" err="1">
                <a:solidFill>
                  <a:srgbClr val="000000"/>
                </a:solidFill>
                <a:latin typeface="Arial"/>
                <a:ea typeface="Arial"/>
                <a:cs typeface="Arial"/>
                <a:sym typeface="Arial"/>
              </a:rPr>
              <a:t>Phân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tích</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tác</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động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đến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lợi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nhuận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dòng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tiền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và</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bảng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cân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đối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kế</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toán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của</a:t>
            </a:r>
            <a:r>
              <a:rPr lang="en-US" sz="2000" b="0" i="0" u="none" strike="noStrike" cap="none" dirty="0">
                <a:solidFill>
                  <a:srgbClr val="000000"/>
                </a:solidFill>
                <a:latin typeface="Arial"/>
                <a:ea typeface="Arial"/>
                <a:cs typeface="Arial"/>
                <a:sym typeface="Arial"/>
              </a:rPr>
              <a:t> Bên </a:t>
            </a:r>
            <a:r>
              <a:rPr lang="en-US" sz="2000" b="0" i="0" u="none" strike="noStrike" cap="none" dirty="0" err="1">
                <a:solidFill>
                  <a:srgbClr val="000000"/>
                </a:solidFill>
                <a:latin typeface="Arial"/>
                <a:ea typeface="Arial"/>
                <a:cs typeface="Arial"/>
                <a:sym typeface="Arial"/>
              </a:rPr>
              <a:t>vay</a:t>
            </a:r>
            <a:r>
              <a:rPr lang="en-US" sz="2000" dirty="0"/>
              <a:t>.</a:t>
            </a:r>
            <a:endParaRPr sz="2000" b="0" i="0" u="none" strike="noStrike" cap="none" dirty="0">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38"/>
          <p:cNvSpPr/>
          <p:nvPr/>
        </p:nvSpPr>
        <p:spPr>
          <a:xfrm>
            <a:off x="2455525" y="5480325"/>
            <a:ext cx="352500" cy="4473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14" name="Google Shape;314;p38"/>
          <p:cNvSpPr txBox="1"/>
          <p:nvPr/>
        </p:nvSpPr>
        <p:spPr>
          <a:xfrm>
            <a:off x="699175" y="1915800"/>
            <a:ext cx="10696200" cy="41202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571"/>
              <a:buFont typeface="Arial"/>
              <a:buNone/>
            </a:pPr>
            <a:r>
              <a:rPr lang="en-US" sz="2000" b="1" i="0" u="none" strike="noStrike" cap="none">
                <a:solidFill>
                  <a:srgbClr val="000000"/>
                </a:solidFill>
                <a:latin typeface="Arial"/>
                <a:ea typeface="Arial"/>
                <a:cs typeface="Arial"/>
                <a:sym typeface="Arial"/>
              </a:rPr>
              <a:t>Đánh giá bổ sung đối với Bên vay là ESCO:</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Phân tích tác động đến dòng tiền ròng và lợi nhuận của người dùng cuối trong suốt thời hạn vay vốn;</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Tổng chi phí bao gồm lãi phải trả trong quá trình xây dựng;</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Điều khoản hợp đồng thực hiện: thanh toán dịch vụ nợ, phân chia tiết kiệm năng lượng giữa ESCO và người dùng cuối; dòng tiền ESCO;</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Mức độ đảm bảo mức tiết kiệm năng lượng và cách bảo đảm an toàn cho các khoản bảo lãnh đó;</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Tiết kiệm năng lượng và tiết kiệm chi phí năng lượng ước tính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Tiết kiệm chi phí ước tính khác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Tổng tiết kiệm chi phí ước tính - theo từng năm;</a:t>
            </a:r>
            <a:endParaRPr sz="2000"/>
          </a:p>
        </p:txBody>
      </p:sp>
      <p:sp>
        <p:nvSpPr>
          <p:cNvPr id="315" name="Google Shape;315;p38"/>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p39"/>
          <p:cNvSpPr txBox="1"/>
          <p:nvPr/>
        </p:nvSpPr>
        <p:spPr>
          <a:xfrm>
            <a:off x="796675" y="1983950"/>
            <a:ext cx="10598700" cy="4266600"/>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rgbClr val="000000"/>
              </a:buClr>
              <a:buSzPts val="2323"/>
              <a:buFont typeface="Arial"/>
              <a:buNone/>
            </a:pPr>
            <a:r>
              <a:rPr lang="en-US" sz="2000" b="1" i="0" u="none" strike="noStrike" cap="none">
                <a:solidFill>
                  <a:srgbClr val="000000"/>
                </a:solidFill>
                <a:latin typeface="Arial"/>
                <a:ea typeface="Arial"/>
                <a:cs typeface="Arial"/>
                <a:sym typeface="Arial"/>
              </a:rPr>
              <a:t>Đánh giá bổ sung đối với Bên vay là ESCO:</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Chia sẻ mức tiết kiệm cho ESCO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Chia sẻ mức tiết kiệm cho Người dùng cuối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Số nợ;</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Chi phí dịch vụ nợ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Chi phí M &amp; V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Tỷ lệ tiết kiệm tổng chi phí với dịch vụ nợ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Tỷ lệ tiết kiệm tổng chi phí của ESCO với dịch vụ nợ - theo từng năm;</a:t>
            </a:r>
            <a:endParaRPr sz="2000"/>
          </a:p>
          <a:p>
            <a:pPr marL="342900" marR="0" lvl="0" indent="-355600" algn="just" rtl="0">
              <a:lnSpc>
                <a:spcPct val="115000"/>
              </a:lnSpc>
              <a:spcBef>
                <a:spcPts val="0"/>
              </a:spcBef>
              <a:spcAft>
                <a:spcPts val="0"/>
              </a:spcAft>
              <a:buClr>
                <a:srgbClr val="000000"/>
              </a:buClr>
              <a:buSzPts val="2000"/>
              <a:buFont typeface="Arial"/>
              <a:buChar char="•"/>
            </a:pPr>
            <a:r>
              <a:rPr lang="en-US" sz="2000" b="0" i="0" u="none" strike="noStrike" cap="none">
                <a:solidFill>
                  <a:srgbClr val="000000"/>
                </a:solidFill>
                <a:latin typeface="Arial"/>
                <a:ea typeface="Arial"/>
                <a:cs typeface="Arial"/>
                <a:sym typeface="Arial"/>
              </a:rPr>
              <a:t>Phương pháp đo lường và kiểm tra xác nhận (M &amp; V) được đề xuất.</a:t>
            </a:r>
            <a:endParaRPr sz="2000"/>
          </a:p>
        </p:txBody>
      </p:sp>
      <p:sp>
        <p:nvSpPr>
          <p:cNvPr id="321" name="Google Shape;321;p39"/>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4"/>
          <p:cNvSpPr txBox="1"/>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p>
            <a:pPr marL="0" marR="0" lvl="0" indent="0" algn="l" rtl="0">
              <a:lnSpc>
                <a:spcPct val="130000"/>
              </a:lnSpc>
              <a:spcBef>
                <a:spcPts val="0"/>
              </a:spcBef>
              <a:spcAft>
                <a:spcPts val="0"/>
              </a:spcAft>
              <a:buClr>
                <a:srgbClr val="000000"/>
              </a:buClr>
              <a:buSzPts val="3600"/>
              <a:buFont typeface="Arial"/>
              <a:buNone/>
            </a:pPr>
            <a:r>
              <a:rPr lang="en-US" sz="5000" b="1" i="0" u="none" strike="noStrike" cap="none">
                <a:solidFill>
                  <a:srgbClr val="003153"/>
                </a:solidFill>
                <a:latin typeface="Arial"/>
                <a:ea typeface="Arial"/>
                <a:cs typeface="Arial"/>
                <a:sym typeface="Arial"/>
              </a:rPr>
              <a:t>1. CẤU TRÚC BÁO CÁO NCKT</a:t>
            </a:r>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40"/>
          <p:cNvSpPr txBox="1"/>
          <p:nvPr/>
        </p:nvSpPr>
        <p:spPr>
          <a:xfrm>
            <a:off x="0" y="1805100"/>
            <a:ext cx="11395500" cy="3361200"/>
          </a:xfrm>
          <a:prstGeom prst="rect">
            <a:avLst/>
          </a:prstGeom>
          <a:solidFill>
            <a:srgbClr val="FFFFFF"/>
          </a:solidFill>
          <a:ln>
            <a:noFill/>
          </a:ln>
        </p:spPr>
        <p:txBody>
          <a:bodyPr spcFirstLastPara="1" wrap="square" lIns="91425" tIns="45700" rIns="91425" bIns="45700" anchor="t" anchorCtr="0">
            <a:noAutofit/>
          </a:bodyPr>
          <a:lstStyle/>
          <a:p>
            <a:pPr marL="914400" marR="0" lvl="0" indent="-285750" algn="just" rtl="0">
              <a:lnSpc>
                <a:spcPct val="90000"/>
              </a:lnSpc>
              <a:spcBef>
                <a:spcPts val="1000"/>
              </a:spcBef>
              <a:spcAft>
                <a:spcPts val="0"/>
              </a:spcAft>
              <a:buClr>
                <a:srgbClr val="000000"/>
              </a:buClr>
              <a:buSzPts val="1800"/>
              <a:buFont typeface="Arial"/>
              <a:buChar char="•"/>
            </a:pPr>
            <a:r>
              <a:rPr lang="en-US" sz="2500" b="0" i="0" u="none" strike="noStrike" cap="none">
                <a:solidFill>
                  <a:srgbClr val="000000"/>
                </a:solidFill>
                <a:latin typeface="Arial"/>
                <a:ea typeface="Arial"/>
                <a:cs typeface="Arial"/>
                <a:sym typeface="Arial"/>
              </a:rPr>
              <a:t>Tất cả các tiểu dự án hợp lệ cần đảm bảo rằng dòng tiền dự kiến ​​thu được từ tiết kiệm năng lượng liên quan tới tiểu dự án là đủ để trang trải các chi phí đầu tư tiểu dự án (bao gồm cả lãi trong thời gian xây dựng) trong vòng mười năm, căn cứ vào công thức tính thời gian hoàn vốn (PBP) giản đơn như sau.</a:t>
            </a:r>
            <a:endParaRPr/>
          </a:p>
          <a:p>
            <a:pPr marL="914400" marR="0" lvl="0" indent="-285750" algn="l" rtl="0">
              <a:lnSpc>
                <a:spcPct val="90000"/>
              </a:lnSpc>
              <a:spcBef>
                <a:spcPts val="1000"/>
              </a:spcBef>
              <a:spcAft>
                <a:spcPts val="0"/>
              </a:spcAft>
              <a:buClr>
                <a:srgbClr val="000000"/>
              </a:buClr>
              <a:buSzPts val="1800"/>
              <a:buFont typeface="Arial"/>
              <a:buChar char="•"/>
            </a:pPr>
            <a:r>
              <a:rPr lang="en-US" sz="2500" b="0" i="0" u="none" strike="noStrike" cap="none">
                <a:solidFill>
                  <a:srgbClr val="000000"/>
                </a:solidFill>
                <a:latin typeface="Arial"/>
                <a:ea typeface="Arial"/>
                <a:cs typeface="Arial"/>
                <a:sym typeface="Arial"/>
              </a:rPr>
              <a:t>Thời gian hoàn vốn tiết kiệm năng lượng sẽ được tính như sau:</a:t>
            </a:r>
            <a:endParaRPr sz="25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r>
              <a:rPr lang="en-US" sz="2500" b="1" i="0" u="none" strike="noStrike" cap="none">
                <a:solidFill>
                  <a:srgbClr val="000000"/>
                </a:solidFill>
                <a:latin typeface="Arial"/>
                <a:ea typeface="Arial"/>
                <a:cs typeface="Arial"/>
                <a:sym typeface="Arial"/>
              </a:rPr>
              <a:t> PBP TKNL = 	 </a:t>
            </a:r>
            <a:r>
              <a:rPr lang="en-US" sz="2500" b="1" i="0" u="sng" strike="noStrike" cap="none">
                <a:solidFill>
                  <a:srgbClr val="000000"/>
                </a:solidFill>
                <a:latin typeface="Arial"/>
                <a:ea typeface="Arial"/>
                <a:cs typeface="Arial"/>
                <a:sym typeface="Arial"/>
              </a:rPr>
              <a:t>Tổng chi phí đầu tư tiểu dự án    </a:t>
            </a:r>
            <a:endParaRPr sz="2500" b="0" i="0" u="none" strike="noStrike" cap="none">
              <a:solidFill>
                <a:srgbClr val="000000"/>
              </a:solidFill>
              <a:latin typeface="Arial"/>
              <a:ea typeface="Arial"/>
              <a:cs typeface="Arial"/>
              <a:sym typeface="Arial"/>
            </a:endParaRPr>
          </a:p>
          <a:p>
            <a:pPr marL="0" marR="0" lvl="0" indent="0" algn="ctr" rtl="0">
              <a:lnSpc>
                <a:spcPct val="90000"/>
              </a:lnSpc>
              <a:spcBef>
                <a:spcPts val="1000"/>
              </a:spcBef>
              <a:spcAft>
                <a:spcPts val="0"/>
              </a:spcAft>
              <a:buClr>
                <a:srgbClr val="000000"/>
              </a:buClr>
              <a:buSzPts val="1800"/>
              <a:buFont typeface="Arial"/>
              <a:buNone/>
            </a:pPr>
            <a:r>
              <a:rPr lang="en-US" sz="2500" b="1" i="0" u="none" strike="noStrike" cap="none">
                <a:solidFill>
                  <a:srgbClr val="000000"/>
                </a:solidFill>
                <a:latin typeface="Arial"/>
                <a:ea typeface="Arial"/>
                <a:cs typeface="Arial"/>
                <a:sym typeface="Arial"/>
              </a:rPr>
              <a:t>		     Dòng tiền bình quân hàng năm từ TKNL</a:t>
            </a:r>
            <a:endParaRPr sz="2500" b="0" i="0" u="none" strike="noStrike" cap="none">
              <a:solidFill>
                <a:srgbClr val="000000"/>
              </a:solidFill>
              <a:latin typeface="Arial"/>
              <a:ea typeface="Arial"/>
              <a:cs typeface="Arial"/>
              <a:sym typeface="Arial"/>
            </a:endParaRPr>
          </a:p>
          <a:p>
            <a:pPr marL="457200" marR="0" lvl="0" indent="-228600" algn="l" rtl="0">
              <a:lnSpc>
                <a:spcPct val="90000"/>
              </a:lnSpc>
              <a:spcBef>
                <a:spcPts val="1000"/>
              </a:spcBef>
              <a:spcAft>
                <a:spcPts val="0"/>
              </a:spcAft>
              <a:buClr>
                <a:srgbClr val="000000"/>
              </a:buClr>
              <a:buSzPts val="1800"/>
              <a:buFont typeface="Arial"/>
              <a:buNone/>
            </a:pPr>
            <a:endParaRPr sz="2500" b="0" i="0" u="none" strike="noStrike" cap="none">
              <a:solidFill>
                <a:srgbClr val="000000"/>
              </a:solidFill>
              <a:latin typeface="Arial"/>
              <a:ea typeface="Arial"/>
              <a:cs typeface="Arial"/>
              <a:sym typeface="Arial"/>
            </a:endParaRPr>
          </a:p>
        </p:txBody>
      </p:sp>
      <p:sp>
        <p:nvSpPr>
          <p:cNvPr id="327" name="Google Shape;327;p40"/>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1"/>
          <p:cNvSpPr txBox="1"/>
          <p:nvPr/>
        </p:nvSpPr>
        <p:spPr>
          <a:xfrm>
            <a:off x="838200" y="1929350"/>
            <a:ext cx="10169400" cy="3659400"/>
          </a:xfrm>
          <a:prstGeom prst="rect">
            <a:avLst/>
          </a:prstGeom>
          <a:noFill/>
          <a:ln>
            <a:noFill/>
          </a:ln>
        </p:spPr>
        <p:txBody>
          <a:bodyPr spcFirstLastPara="1" wrap="square" lIns="91425" tIns="45700" rIns="91425" bIns="45700" anchor="t" anchorCtr="0">
            <a:noAutofit/>
          </a:bodyPr>
          <a:lstStyle/>
          <a:p>
            <a:pPr marL="914400" marR="0" lvl="0" indent="-711200" algn="l" rtl="0">
              <a:lnSpc>
                <a:spcPct val="115000"/>
              </a:lnSpc>
              <a:spcBef>
                <a:spcPts val="300"/>
              </a:spcBef>
              <a:spcAft>
                <a:spcPts val="0"/>
              </a:spcAft>
              <a:buClr>
                <a:srgbClr val="000000"/>
              </a:buClr>
              <a:buSzPts val="2200"/>
              <a:buFont typeface="Arial"/>
              <a:buChar char="•"/>
            </a:pPr>
            <a:r>
              <a:rPr lang="en-US" sz="2200" b="1" i="0" u="none" strike="noStrike" cap="none">
                <a:solidFill>
                  <a:srgbClr val="000000"/>
                </a:solidFill>
                <a:latin typeface="Arial"/>
                <a:ea typeface="Arial"/>
                <a:cs typeface="Arial"/>
                <a:sym typeface="Arial"/>
              </a:rPr>
              <a:t>Đối với các tiểu dự án CN:</a:t>
            </a:r>
            <a:endParaRPr sz="2200"/>
          </a:p>
          <a:p>
            <a:pPr marL="0" marR="0" lvl="0" indent="0" algn="l" rtl="0">
              <a:lnSpc>
                <a:spcPct val="115000"/>
              </a:lnSpc>
              <a:spcBef>
                <a:spcPts val="300"/>
              </a:spcBef>
              <a:spcAft>
                <a:spcPts val="0"/>
              </a:spcAft>
              <a:buClr>
                <a:srgbClr val="000000"/>
              </a:buClr>
              <a:buSzPts val="1800"/>
              <a:buFont typeface="Arial"/>
              <a:buNone/>
            </a:pPr>
            <a:r>
              <a:rPr lang="en-US" sz="2200" b="1" i="1" u="none" strike="noStrike" cap="none">
                <a:solidFill>
                  <a:srgbClr val="000000"/>
                </a:solidFill>
                <a:latin typeface="Arial"/>
                <a:ea typeface="Arial"/>
                <a:cs typeface="Arial"/>
                <a:sym typeface="Arial"/>
              </a:rPr>
              <a:t>Dòng tiền hàng năm từ tiết kiệm năng lượng = </a:t>
            </a:r>
            <a:endParaRPr sz="2200" b="0" i="1" u="none" strike="noStrike" cap="none">
              <a:solidFill>
                <a:srgbClr val="000000"/>
              </a:solidFill>
              <a:latin typeface="Arial"/>
              <a:ea typeface="Arial"/>
              <a:cs typeface="Arial"/>
              <a:sym typeface="Arial"/>
            </a:endParaRPr>
          </a:p>
          <a:p>
            <a:pPr marL="0" marR="0" lvl="0" indent="0" algn="l" rtl="0">
              <a:lnSpc>
                <a:spcPct val="115000"/>
              </a:lnSpc>
              <a:spcBef>
                <a:spcPts val="300"/>
              </a:spcBef>
              <a:spcAft>
                <a:spcPts val="0"/>
              </a:spcAft>
              <a:buClr>
                <a:srgbClr val="000000"/>
              </a:buClr>
              <a:buSzPts val="1800"/>
              <a:buFont typeface="Arial"/>
              <a:buNone/>
            </a:pPr>
            <a:r>
              <a:rPr lang="en-US" sz="2200" b="1" i="1" u="none" strike="noStrike" cap="none">
                <a:solidFill>
                  <a:srgbClr val="000000"/>
                </a:solidFill>
                <a:latin typeface="Arial"/>
                <a:ea typeface="Arial"/>
                <a:cs typeface="Arial"/>
                <a:sym typeface="Arial"/>
              </a:rPr>
              <a:t>[(Pa/Pb) x chi tiêu năng lượng bình quân hàng năm của 2 năm trước tiểu dự án] – [chi tiêu năng lượng hàng năm sau khi có tiểu dự án]</a:t>
            </a:r>
            <a:endParaRPr sz="2200" b="0" i="1" u="none" strike="noStrike" cap="none">
              <a:solidFill>
                <a:srgbClr val="000000"/>
              </a:solidFill>
              <a:latin typeface="Arial"/>
              <a:ea typeface="Arial"/>
              <a:cs typeface="Arial"/>
              <a:sym typeface="Arial"/>
            </a:endParaRPr>
          </a:p>
          <a:p>
            <a:pPr marL="0" marR="0" lvl="0" indent="0" algn="l" rtl="0">
              <a:lnSpc>
                <a:spcPct val="115000"/>
              </a:lnSpc>
              <a:spcBef>
                <a:spcPts val="300"/>
              </a:spcBef>
              <a:spcAft>
                <a:spcPts val="0"/>
              </a:spcAft>
              <a:buClr>
                <a:srgbClr val="000000"/>
              </a:buClr>
              <a:buSzPts val="1800"/>
              <a:buFont typeface="Arial"/>
              <a:buNone/>
            </a:pPr>
            <a:r>
              <a:rPr lang="en-US" sz="2200" b="0" i="0" u="none" strike="noStrike" cap="none">
                <a:solidFill>
                  <a:srgbClr val="000000"/>
                </a:solidFill>
                <a:latin typeface="Arial"/>
                <a:ea typeface="Arial"/>
                <a:cs typeface="Arial"/>
                <a:sym typeface="Arial"/>
              </a:rPr>
              <a:t>Trong đó: </a:t>
            </a:r>
            <a:endParaRPr sz="2200"/>
          </a:p>
          <a:p>
            <a:pPr marL="0" marR="0" lvl="0" indent="0" algn="l" rtl="0">
              <a:lnSpc>
                <a:spcPct val="115000"/>
              </a:lnSpc>
              <a:spcBef>
                <a:spcPts val="300"/>
              </a:spcBef>
              <a:spcAft>
                <a:spcPts val="0"/>
              </a:spcAft>
              <a:buClr>
                <a:srgbClr val="000000"/>
              </a:buClr>
              <a:buSzPts val="1800"/>
              <a:buFont typeface="Arial"/>
              <a:buNone/>
            </a:pPr>
            <a:r>
              <a:rPr lang="en-US" sz="2200" b="0" i="0" u="none" strike="noStrike" cap="none">
                <a:solidFill>
                  <a:srgbClr val="000000"/>
                </a:solidFill>
                <a:latin typeface="Arial"/>
                <a:ea typeface="Arial"/>
                <a:cs typeface="Arial"/>
                <a:sym typeface="Arial"/>
              </a:rPr>
              <a:t> * Pa = sản lượng hàng năm (đầu ra) dự kiến sau khi có tiểu dự án; và</a:t>
            </a:r>
            <a:endParaRPr sz="2200" b="0" i="0" u="none" strike="noStrike" cap="none">
              <a:solidFill>
                <a:srgbClr val="000000"/>
              </a:solidFill>
              <a:latin typeface="Arial"/>
              <a:ea typeface="Arial"/>
              <a:cs typeface="Arial"/>
              <a:sym typeface="Arial"/>
            </a:endParaRPr>
          </a:p>
          <a:p>
            <a:pPr marL="0" marR="0" lvl="0" indent="0" algn="l" rtl="0">
              <a:lnSpc>
                <a:spcPct val="115000"/>
              </a:lnSpc>
              <a:spcBef>
                <a:spcPts val="300"/>
              </a:spcBef>
              <a:spcAft>
                <a:spcPts val="0"/>
              </a:spcAft>
              <a:buClr>
                <a:srgbClr val="000000"/>
              </a:buClr>
              <a:buSzPts val="1800"/>
              <a:buFont typeface="Arial"/>
              <a:buNone/>
            </a:pPr>
            <a:r>
              <a:rPr lang="en-US" sz="2200" b="0" i="0" u="none" strike="noStrike" cap="none">
                <a:solidFill>
                  <a:srgbClr val="000000"/>
                </a:solidFill>
                <a:latin typeface="Arial"/>
                <a:ea typeface="Arial"/>
                <a:cs typeface="Arial"/>
                <a:sym typeface="Arial"/>
              </a:rPr>
              <a:t>* Pb = sản lượng bình quân hàng năm (đầu ra) của 2 năm trước tiểu dự án</a:t>
            </a:r>
            <a:endParaRPr sz="2200" b="0" i="0" u="none" strike="noStrike" cap="none">
              <a:solidFill>
                <a:srgbClr val="000000"/>
              </a:solidFill>
              <a:latin typeface="Arial"/>
              <a:ea typeface="Arial"/>
              <a:cs typeface="Arial"/>
              <a:sym typeface="Arial"/>
            </a:endParaRPr>
          </a:p>
          <a:p>
            <a:pPr marL="0" marR="0" lvl="0" indent="0" algn="l" rtl="0">
              <a:lnSpc>
                <a:spcPct val="115000"/>
              </a:lnSpc>
              <a:spcBef>
                <a:spcPts val="300"/>
              </a:spcBef>
              <a:spcAft>
                <a:spcPts val="300"/>
              </a:spcAft>
              <a:buClr>
                <a:srgbClr val="000000"/>
              </a:buClr>
              <a:buSzPts val="1800"/>
              <a:buFont typeface="Arial"/>
              <a:buNone/>
            </a:pPr>
            <a:r>
              <a:rPr lang="en-US" sz="2200" b="1" i="0" u="none" strike="noStrike" cap="none">
                <a:solidFill>
                  <a:srgbClr val="000000"/>
                </a:solidFill>
                <a:latin typeface="Arial"/>
                <a:ea typeface="Arial"/>
                <a:cs typeface="Arial"/>
                <a:sym typeface="Arial"/>
              </a:rPr>
              <a:t>PBP &lt; 10 năm</a:t>
            </a:r>
            <a:endParaRPr sz="2200" b="0" i="0" u="none" strike="noStrike" cap="none">
              <a:solidFill>
                <a:srgbClr val="000000"/>
              </a:solidFill>
              <a:latin typeface="Arial"/>
              <a:ea typeface="Arial"/>
              <a:cs typeface="Arial"/>
              <a:sym typeface="Arial"/>
            </a:endParaRPr>
          </a:p>
        </p:txBody>
      </p:sp>
      <p:sp>
        <p:nvSpPr>
          <p:cNvPr id="333" name="Google Shape;333;p41"/>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42"/>
          <p:cNvSpPr txBox="1"/>
          <p:nvPr/>
        </p:nvSpPr>
        <p:spPr>
          <a:xfrm>
            <a:off x="796525" y="1994950"/>
            <a:ext cx="10598700" cy="2712900"/>
          </a:xfrm>
          <a:prstGeom prst="rect">
            <a:avLst/>
          </a:prstGeom>
          <a:noFill/>
          <a:ln>
            <a:noFill/>
          </a:ln>
        </p:spPr>
        <p:txBody>
          <a:bodyPr spcFirstLastPara="1" wrap="square" lIns="91425" tIns="45700" rIns="91425" bIns="45700" anchor="t" anchorCtr="0">
            <a:normAutofit/>
          </a:bodyPr>
          <a:lstStyle/>
          <a:p>
            <a:pPr marL="685800" marR="0" lvl="0" indent="-450850" algn="l" rtl="0">
              <a:lnSpc>
                <a:spcPct val="115000"/>
              </a:lnSpc>
              <a:spcBef>
                <a:spcPts val="300"/>
              </a:spcBef>
              <a:spcAft>
                <a:spcPts val="0"/>
              </a:spcAft>
              <a:buClr>
                <a:srgbClr val="000000"/>
              </a:buClr>
              <a:buSzPts val="1700"/>
              <a:buFont typeface="Arial"/>
              <a:buChar char="•"/>
            </a:pPr>
            <a:r>
              <a:rPr lang="en-US" sz="2400" b="1" i="0" u="none" strike="noStrike" cap="none">
                <a:solidFill>
                  <a:srgbClr val="000000"/>
                </a:solidFill>
                <a:latin typeface="Arial"/>
                <a:ea typeface="Arial"/>
                <a:cs typeface="Arial"/>
                <a:sym typeface="Arial"/>
              </a:rPr>
              <a:t>Đối với các tiểu dự án ESCO:</a:t>
            </a:r>
            <a:endParaRPr sz="1300"/>
          </a:p>
          <a:p>
            <a:pPr marL="0" marR="0" lvl="0" indent="0" algn="l" rtl="0">
              <a:lnSpc>
                <a:spcPct val="115000"/>
              </a:lnSpc>
              <a:spcBef>
                <a:spcPts val="300"/>
              </a:spcBef>
              <a:spcAft>
                <a:spcPts val="0"/>
              </a:spcAft>
              <a:buClr>
                <a:srgbClr val="000000"/>
              </a:buClr>
              <a:buSzPts val="1800"/>
              <a:buFont typeface="Arial"/>
              <a:buNone/>
            </a:pPr>
            <a:r>
              <a:rPr lang="en-US" sz="2400" b="0" i="0" u="none" strike="noStrike" cap="none">
                <a:solidFill>
                  <a:srgbClr val="000000"/>
                </a:solidFill>
                <a:latin typeface="Arial"/>
                <a:ea typeface="Arial"/>
                <a:cs typeface="Arial"/>
                <a:sym typeface="Arial"/>
              </a:rPr>
              <a:t>Xét </a:t>
            </a:r>
            <a:r>
              <a:rPr lang="en-US" sz="2400" b="1" i="1" u="none" strike="noStrike" cap="none">
                <a:solidFill>
                  <a:srgbClr val="000000"/>
                </a:solidFill>
                <a:latin typeface="Arial"/>
                <a:ea typeface="Arial"/>
                <a:cs typeface="Arial"/>
                <a:sym typeface="Arial"/>
              </a:rPr>
              <a:t>thêm</a:t>
            </a:r>
            <a:r>
              <a:rPr lang="en-US" sz="2400" b="0" i="0" u="none" strike="noStrike" cap="none">
                <a:solidFill>
                  <a:srgbClr val="000000"/>
                </a:solidFill>
                <a:latin typeface="Arial"/>
                <a:ea typeface="Arial"/>
                <a:cs typeface="Arial"/>
                <a:sym typeface="Arial"/>
              </a:rPr>
              <a:t> hai hệ số sau:</a:t>
            </a:r>
            <a:endParaRPr sz="1300"/>
          </a:p>
          <a:p>
            <a:pPr marL="0" marR="0" lvl="0" indent="0" algn="l" rtl="0">
              <a:lnSpc>
                <a:spcPct val="115000"/>
              </a:lnSpc>
              <a:spcBef>
                <a:spcPts val="300"/>
              </a:spcBef>
              <a:spcAft>
                <a:spcPts val="0"/>
              </a:spcAft>
              <a:buClr>
                <a:srgbClr val="000000"/>
              </a:buClr>
              <a:buSzPts val="1800"/>
              <a:buFont typeface="Arial"/>
              <a:buNone/>
            </a:pPr>
            <a:r>
              <a:rPr lang="en-US" sz="2400" b="0" i="0" u="none" strike="noStrike" cap="none">
                <a:solidFill>
                  <a:srgbClr val="000000"/>
                </a:solidFill>
                <a:latin typeface="Arial"/>
                <a:ea typeface="Arial"/>
                <a:cs typeface="Arial"/>
                <a:sym typeface="Arial"/>
              </a:rPr>
              <a:t>* Hệ số tiết kiệm năng lượng từ tiểu dự án /trả nợ</a:t>
            </a:r>
            <a:r>
              <a:rPr lang="en-US" sz="2400"/>
              <a:t>.</a:t>
            </a:r>
            <a:endParaRPr sz="1300"/>
          </a:p>
          <a:p>
            <a:pPr marL="0" marR="0" lvl="0" indent="0" algn="l" rtl="0">
              <a:lnSpc>
                <a:spcPct val="115000"/>
              </a:lnSpc>
              <a:spcBef>
                <a:spcPts val="300"/>
              </a:spcBef>
              <a:spcAft>
                <a:spcPts val="300"/>
              </a:spcAft>
              <a:buClr>
                <a:srgbClr val="000000"/>
              </a:buClr>
              <a:buSzPts val="1800"/>
              <a:buFont typeface="Arial"/>
              <a:buNone/>
            </a:pPr>
            <a:r>
              <a:rPr lang="en-US" sz="2400" b="0" i="0" u="none" strike="noStrike" cap="none">
                <a:solidFill>
                  <a:srgbClr val="000000"/>
                </a:solidFill>
                <a:latin typeface="Arial"/>
                <a:ea typeface="Arial"/>
                <a:cs typeface="Arial"/>
                <a:sym typeface="Arial"/>
              </a:rPr>
              <a:t>* Hệ số dòng tiền từ tiết kiệm năng lượng của ESCO/trả nợ.</a:t>
            </a:r>
            <a:endParaRPr sz="2400" b="0" i="0" u="none" strike="noStrike" cap="none">
              <a:solidFill>
                <a:srgbClr val="000000"/>
              </a:solidFill>
              <a:latin typeface="Arial"/>
              <a:ea typeface="Arial"/>
              <a:cs typeface="Arial"/>
              <a:sym typeface="Arial"/>
            </a:endParaRPr>
          </a:p>
        </p:txBody>
      </p:sp>
      <p:sp>
        <p:nvSpPr>
          <p:cNvPr id="339" name="Google Shape;339;p42"/>
          <p:cNvSpPr txBox="1"/>
          <p:nvPr/>
        </p:nvSpPr>
        <p:spPr>
          <a:xfrm>
            <a:off x="796650" y="1187175"/>
            <a:ext cx="10598700" cy="506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4000"/>
              <a:buFont typeface="Arial"/>
              <a:buNone/>
            </a:pPr>
            <a:r>
              <a:rPr lang="en-US" sz="3000" b="1" i="0" u="none" strike="noStrike" cap="none">
                <a:solidFill>
                  <a:srgbClr val="FFFFFF"/>
                </a:solidFill>
                <a:latin typeface="Arial"/>
                <a:ea typeface="Arial"/>
                <a:cs typeface="Arial"/>
                <a:sym typeface="Arial"/>
              </a:rPr>
              <a:t>2. Đánh giá tài chính tiểu dự án</a:t>
            </a:r>
            <a:endParaRPr sz="3000" b="1" i="0" u="none" strike="noStrike" cap="none">
              <a:solidFill>
                <a:srgbClr val="FFFFFF"/>
              </a:solidFill>
              <a:latin typeface="Arial"/>
              <a:ea typeface="Arial"/>
              <a:cs typeface="Arial"/>
              <a:sym typeface="Arial"/>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43"/>
          <p:cNvSpPr txBox="1"/>
          <p:nvPr/>
        </p:nvSpPr>
        <p:spPr>
          <a:xfrm>
            <a:off x="827926" y="1281614"/>
            <a:ext cx="10882745" cy="506152"/>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80000"/>
              </a:lnSpc>
              <a:spcBef>
                <a:spcPts val="0"/>
              </a:spcBef>
              <a:spcAft>
                <a:spcPts val="0"/>
              </a:spcAft>
              <a:buClr>
                <a:srgbClr val="000000"/>
              </a:buClr>
              <a:buSzPts val="3600"/>
              <a:buFont typeface="Arial"/>
              <a:buNone/>
            </a:pPr>
            <a:r>
              <a:rPr lang="en-US" sz="3040" b="1" i="0" u="none" strike="noStrike" cap="none">
                <a:solidFill>
                  <a:srgbClr val="FFFFFF"/>
                </a:solidFill>
                <a:latin typeface="Arial"/>
                <a:ea typeface="Arial"/>
                <a:cs typeface="Arial"/>
                <a:sym typeface="Arial"/>
              </a:rPr>
              <a:t>3. Chi phí tiểu dự án, kế hoạch tài trợ và trả lại vốn vay</a:t>
            </a:r>
            <a:endParaRPr sz="3040" b="1" i="0" u="none" strike="noStrike" cap="none">
              <a:solidFill>
                <a:srgbClr val="FFFFFF"/>
              </a:solidFill>
              <a:latin typeface="Arial"/>
              <a:ea typeface="Arial"/>
              <a:cs typeface="Arial"/>
              <a:sym typeface="Arial"/>
            </a:endParaRPr>
          </a:p>
        </p:txBody>
      </p:sp>
      <p:sp>
        <p:nvSpPr>
          <p:cNvPr id="346" name="Google Shape;346;p43"/>
          <p:cNvSpPr txBox="1"/>
          <p:nvPr/>
        </p:nvSpPr>
        <p:spPr>
          <a:xfrm>
            <a:off x="827925" y="2132650"/>
            <a:ext cx="10882800" cy="3662100"/>
          </a:xfrm>
          <a:prstGeom prst="rect">
            <a:avLst/>
          </a:prstGeom>
          <a:noFill/>
          <a:ln>
            <a:noFill/>
          </a:ln>
        </p:spPr>
        <p:txBody>
          <a:bodyPr spcFirstLastPara="1" wrap="square" lIns="91425" tIns="45700" rIns="91425" bIns="45700" anchor="t" anchorCtr="0">
            <a:noAutofit/>
          </a:bodyPr>
          <a:lstStyle/>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Chi tiết về chi phí tiểu dự án theo hợp phần;</a:t>
            </a:r>
            <a:endParaRPr sz="1300"/>
          </a:p>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Các cơ sở và giả định dự toán;</a:t>
            </a:r>
            <a:endParaRPr sz="2400" b="0" i="0" u="none" strike="noStrike" cap="none">
              <a:solidFill>
                <a:srgbClr val="000000"/>
              </a:solidFill>
              <a:latin typeface="Arial"/>
              <a:ea typeface="Arial"/>
              <a:cs typeface="Arial"/>
              <a:sym typeface="Arial"/>
            </a:endParaRPr>
          </a:p>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Phân tích các nguồn tài trợ cho tiểu dự án;</a:t>
            </a:r>
            <a:endParaRPr sz="1300"/>
          </a:p>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Đóng góp của PFI vào tổng giá trị khoản vay cho tiểu dự án;</a:t>
            </a:r>
            <a:endParaRPr sz="1300"/>
          </a:p>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Phân tích tính xác thực của mục đích vay vốn và bối cảnh;</a:t>
            </a:r>
            <a:endParaRPr sz="2400" b="0" i="0" u="none" strike="noStrike" cap="none">
              <a:solidFill>
                <a:srgbClr val="000000"/>
              </a:solidFill>
              <a:latin typeface="Arial"/>
              <a:ea typeface="Arial"/>
              <a:cs typeface="Arial"/>
              <a:sym typeface="Arial"/>
            </a:endParaRPr>
          </a:p>
          <a:p>
            <a:pPr marL="685800" marR="0" lvl="0" indent="-450850" algn="l" rtl="0">
              <a:lnSpc>
                <a:spcPct val="150000"/>
              </a:lnSpc>
              <a:spcBef>
                <a:spcPts val="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Phân tích kế hoạch trả nợ, nguồn trả nợ và rủi ro;</a:t>
            </a:r>
            <a:endParaRPr sz="2700" b="0" i="0" u="none" strike="noStrike" cap="none">
              <a:solidFill>
                <a:srgbClr val="000000"/>
              </a:solidFill>
              <a:latin typeface="Arial"/>
              <a:ea typeface="Arial"/>
              <a:cs typeface="Arial"/>
              <a:sym typeface="Aria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50"/>
        <p:cNvGrpSpPr/>
        <p:nvPr/>
      </p:nvGrpSpPr>
      <p:grpSpPr>
        <a:xfrm>
          <a:off x="0" y="0"/>
          <a:ext cx="0" cy="0"/>
          <a:chOff x="0" y="0"/>
          <a:chExt cx="0" cy="0"/>
        </a:xfrm>
      </p:grpSpPr>
      <p:sp>
        <p:nvSpPr>
          <p:cNvPr id="351" name="Google Shape;351;p44"/>
          <p:cNvSpPr txBox="1"/>
          <p:nvPr/>
        </p:nvSpPr>
        <p:spPr>
          <a:xfrm>
            <a:off x="869022" y="1137776"/>
            <a:ext cx="10882745"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4. Phân tích tài sản bảo đảm và bảo lãnh</a:t>
            </a:r>
            <a:endParaRPr sz="3600" b="1" i="0" u="none" strike="noStrike" cap="none">
              <a:solidFill>
                <a:srgbClr val="FFFFFF"/>
              </a:solidFill>
              <a:latin typeface="Arial"/>
              <a:ea typeface="Arial"/>
              <a:cs typeface="Arial"/>
              <a:sym typeface="Arial"/>
            </a:endParaRPr>
          </a:p>
        </p:txBody>
      </p:sp>
      <p:sp>
        <p:nvSpPr>
          <p:cNvPr id="352" name="Google Shape;352;p44"/>
          <p:cNvSpPr txBox="1"/>
          <p:nvPr/>
        </p:nvSpPr>
        <p:spPr>
          <a:xfrm>
            <a:off x="869025" y="1729625"/>
            <a:ext cx="10882800" cy="4711800"/>
          </a:xfrm>
          <a:prstGeom prst="rect">
            <a:avLst/>
          </a:prstGeom>
          <a:noFill/>
          <a:ln>
            <a:noFill/>
          </a:ln>
        </p:spPr>
        <p:txBody>
          <a:bodyPr spcFirstLastPara="1" wrap="square" lIns="91425" tIns="45700" rIns="91425" bIns="45700" anchor="t" anchorCtr="0">
            <a:noAutofit/>
          </a:bodyPr>
          <a:lstStyle/>
          <a:p>
            <a:pPr marL="457200" marR="0" lvl="0" indent="-482600" algn="just" rtl="0">
              <a:lnSpc>
                <a:spcPct val="150000"/>
              </a:lnSpc>
              <a:spcBef>
                <a:spcPts val="100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Phân tích của bên bảo lãnh, bao gồm hoạt động, tình hình tài chính và tín dụng;</a:t>
            </a:r>
            <a:endParaRPr sz="2200"/>
          </a:p>
          <a:p>
            <a:pPr marL="457200" marR="0" lvl="0" indent="-482600" algn="just" rtl="0">
              <a:lnSpc>
                <a:spcPct val="150000"/>
              </a:lnSpc>
              <a:spcBef>
                <a:spcPts val="100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Phân tích tài sản thế chấp/ cầm cố, bao gồm hồ sơ cơ bản, tính hợp pháp, giá trị hiệu lực, giá trị được định giá và tính toán của tài sản thế chấp/cầm cố;</a:t>
            </a:r>
            <a:endParaRPr sz="2200"/>
          </a:p>
          <a:p>
            <a:pPr marL="457200" marR="0" lvl="0" indent="-482600" algn="just" rtl="0">
              <a:lnSpc>
                <a:spcPct val="150000"/>
              </a:lnSpc>
              <a:spcBef>
                <a:spcPts val="1000"/>
              </a:spcBef>
              <a:spcAft>
                <a:spcPts val="0"/>
              </a:spcAft>
              <a:buClr>
                <a:srgbClr val="000000"/>
              </a:buClr>
              <a:buSzPts val="2200"/>
              <a:buFont typeface="Arial"/>
              <a:buChar char="•"/>
            </a:pPr>
            <a:r>
              <a:rPr lang="en-US" sz="2200" b="0" i="0" u="none" strike="noStrike" cap="none">
                <a:solidFill>
                  <a:srgbClr val="000000"/>
                </a:solidFill>
                <a:latin typeface="Arial"/>
                <a:ea typeface="Arial"/>
                <a:cs typeface="Arial"/>
                <a:sym typeface="Arial"/>
              </a:rPr>
              <a:t>Đối với các dự án ESCO, phân tích hợp đồng thực hiện năng lượng giữa ESCO và IE, khoản tiết kiệm dự kiến và phương pháp đo lường và kiểm tra xác nhận có liên quan (M&amp;V) sẽ được sử dụng nhằm xác nhận hiệu suất và đảm bảo tính bền vững.</a:t>
            </a:r>
            <a:endParaRPr sz="2200" b="0" i="0" u="none" strike="noStrike" cap="none">
              <a:solidFill>
                <a:srgbClr val="000000"/>
              </a:solidFill>
              <a:latin typeface="Arial"/>
              <a:ea typeface="Arial"/>
              <a:cs typeface="Arial"/>
              <a:sym typeface="Aria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356"/>
        <p:cNvGrpSpPr/>
        <p:nvPr/>
      </p:nvGrpSpPr>
      <p:grpSpPr>
        <a:xfrm>
          <a:off x="0" y="0"/>
          <a:ext cx="0" cy="0"/>
          <a:chOff x="0" y="0"/>
          <a:chExt cx="0" cy="0"/>
        </a:xfrm>
      </p:grpSpPr>
      <p:sp>
        <p:nvSpPr>
          <p:cNvPr id="357" name="Google Shape;357;p45"/>
          <p:cNvSpPr txBox="1"/>
          <p:nvPr/>
        </p:nvSpPr>
        <p:spPr>
          <a:xfrm>
            <a:off x="2262258" y="2613392"/>
            <a:ext cx="7667400" cy="163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5000"/>
              <a:buFont typeface="Arial"/>
              <a:buNone/>
            </a:pPr>
            <a:r>
              <a:rPr lang="en-US" sz="5000" b="1">
                <a:solidFill>
                  <a:srgbClr val="002465"/>
                </a:solidFill>
                <a:latin typeface="Arial"/>
                <a:ea typeface="Arial"/>
                <a:cs typeface="Arial"/>
                <a:sym typeface="Arial"/>
              </a:rPr>
              <a:t>5. YÊU CẦU VỀ SỐ LIỆU </a:t>
            </a:r>
            <a:endParaRPr>
              <a:solidFill>
                <a:srgbClr val="002465"/>
              </a:solidFill>
            </a:endParaRPr>
          </a:p>
          <a:p>
            <a:pPr marL="0" marR="0" lvl="0" indent="0" algn="ctr" rtl="0">
              <a:spcBef>
                <a:spcPts val="0"/>
              </a:spcBef>
              <a:spcAft>
                <a:spcPts val="0"/>
              </a:spcAft>
              <a:buClr>
                <a:srgbClr val="000000"/>
              </a:buClr>
              <a:buSzPts val="5000"/>
              <a:buFont typeface="Arial"/>
              <a:buNone/>
            </a:pPr>
            <a:r>
              <a:rPr lang="en-US" sz="5000" b="1">
                <a:solidFill>
                  <a:srgbClr val="002465"/>
                </a:solidFill>
                <a:latin typeface="Arial"/>
                <a:ea typeface="Arial"/>
                <a:cs typeface="Arial"/>
                <a:sym typeface="Arial"/>
              </a:rPr>
              <a:t>VÀ GIẢ ĐỊNH</a:t>
            </a:r>
            <a:endParaRPr>
              <a:solidFill>
                <a:srgbClr val="002465"/>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1"/>
        <p:cNvGrpSpPr/>
        <p:nvPr/>
      </p:nvGrpSpPr>
      <p:grpSpPr>
        <a:xfrm>
          <a:off x="0" y="0"/>
          <a:ext cx="0" cy="0"/>
          <a:chOff x="0" y="0"/>
          <a:chExt cx="0" cy="0"/>
        </a:xfrm>
      </p:grpSpPr>
      <p:sp>
        <p:nvSpPr>
          <p:cNvPr id="362" name="Google Shape;362;p46"/>
          <p:cNvSpPr/>
          <p:nvPr/>
        </p:nvSpPr>
        <p:spPr>
          <a:xfrm>
            <a:off x="2428425" y="5453225"/>
            <a:ext cx="406500" cy="506100"/>
          </a:xfrm>
          <a:prstGeom prst="ellipse">
            <a:avLst/>
          </a:prstGeom>
          <a:solidFill>
            <a:schemeClr val="lt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363" name="Google Shape;363;p46"/>
          <p:cNvSpPr txBox="1"/>
          <p:nvPr/>
        </p:nvSpPr>
        <p:spPr>
          <a:xfrm>
            <a:off x="797103" y="118087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Số liệu đầu vào: yêu cầu đối </a:t>
            </a:r>
            <a:r>
              <a:rPr lang="en-US" sz="3600" b="1">
                <a:solidFill>
                  <a:srgbClr val="FFFFFF"/>
                </a:solidFill>
              </a:rPr>
              <a:t>với</a:t>
            </a:r>
            <a:r>
              <a:rPr lang="en-US" sz="3600" b="1" i="0" u="none" strike="noStrike" cap="none">
                <a:solidFill>
                  <a:srgbClr val="FFFFFF"/>
                </a:solidFill>
                <a:latin typeface="Arial"/>
                <a:ea typeface="Arial"/>
                <a:cs typeface="Arial"/>
                <a:sym typeface="Arial"/>
              </a:rPr>
              <a:t> bên đề xuất dự án</a:t>
            </a:r>
            <a:endParaRPr sz="3600" b="1" i="0" u="none" strike="noStrike" cap="none">
              <a:solidFill>
                <a:srgbClr val="FFFFFF"/>
              </a:solidFill>
              <a:latin typeface="Arial"/>
              <a:ea typeface="Arial"/>
              <a:cs typeface="Arial"/>
              <a:sym typeface="Arial"/>
            </a:endParaRPr>
          </a:p>
        </p:txBody>
      </p:sp>
      <p:sp>
        <p:nvSpPr>
          <p:cNvPr id="364" name="Google Shape;364;p46"/>
          <p:cNvSpPr txBox="1"/>
          <p:nvPr/>
        </p:nvSpPr>
        <p:spPr>
          <a:xfrm>
            <a:off x="707100" y="1687025"/>
            <a:ext cx="10605600" cy="4986000"/>
          </a:xfrm>
          <a:prstGeom prst="rect">
            <a:avLst/>
          </a:prstGeom>
          <a:noFill/>
          <a:ln>
            <a:noFill/>
          </a:ln>
        </p:spPr>
        <p:txBody>
          <a:bodyPr spcFirstLastPara="1" wrap="square" lIns="91425" tIns="45700" rIns="91425" bIns="45700" anchor="t" anchorCtr="0">
            <a:noAutofit/>
          </a:bodyPr>
          <a:lstStyle/>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Chi phí vốn và chi phí vận hành của đầu tư TKNL (bóc tách cho nhập khẩu và trong nước). O&amp;M cố định, O&amp;M biến đổi (theo khối lượng sản phẩm).</a:t>
            </a:r>
            <a:r>
              <a:rPr lang="en-US" sz="2000"/>
              <a:t> </a:t>
            </a:r>
            <a:r>
              <a:rPr lang="en-US" sz="2000" i="0" u="none" strike="noStrike" cap="none">
                <a:solidFill>
                  <a:srgbClr val="000000"/>
                </a:solidFill>
              </a:rPr>
              <a:t>Đối với thiết bị nhập khẩu tính bằng US$, phải cung cấp tỷ giá hối đoái (và thời điểm</a:t>
            </a:r>
            <a:r>
              <a:rPr lang="en-US" sz="2000" i="0" u="none" strike="noStrike" cap="none">
                <a:solidFill>
                  <a:srgbClr val="FF0000"/>
                </a:solidFill>
              </a:rPr>
              <a:t> </a:t>
            </a:r>
            <a:r>
              <a:rPr lang="en-US" sz="2000">
                <a:solidFill>
                  <a:srgbClr val="FF0000"/>
                </a:solidFill>
              </a:rPr>
              <a:t>của tỷ giá</a:t>
            </a:r>
            <a:r>
              <a:rPr lang="en-US" sz="2000" i="0" u="none" strike="noStrike" cap="none">
                <a:solidFill>
                  <a:srgbClr val="000000"/>
                </a:solidFill>
              </a:rPr>
              <a:t>) </a:t>
            </a:r>
            <a:r>
              <a:rPr lang="en-US" sz="2000" i="0" u="none" strike="noStrike" cap="none">
                <a:solidFill>
                  <a:srgbClr val="FF0000"/>
                </a:solidFill>
              </a:rPr>
              <a:t>trong</a:t>
            </a:r>
            <a:r>
              <a:rPr lang="en-US" sz="2000" i="0" u="none" strike="noStrike" cap="none">
                <a:solidFill>
                  <a:srgbClr val="000000"/>
                </a:solidFill>
              </a:rPr>
              <a:t> dự toán.</a:t>
            </a:r>
            <a:r>
              <a:rPr lang="en-US" sz="2000"/>
              <a:t> </a:t>
            </a:r>
            <a:r>
              <a:rPr lang="en-US" sz="2000" i="0" u="none" strike="noStrike" cap="none">
                <a:solidFill>
                  <a:srgbClr val="000000"/>
                </a:solidFill>
              </a:rPr>
              <a:t>Thời điểm và dự toán của duy tu bảo dưỡng thiết bị dự kiến (và thời gian</a:t>
            </a:r>
            <a:r>
              <a:rPr lang="en-US" sz="2000" i="0" u="none" strike="noStrike" cap="none">
                <a:solidFill>
                  <a:srgbClr val="FF0000"/>
                </a:solidFill>
              </a:rPr>
              <a:t> </a:t>
            </a:r>
            <a:r>
              <a:rPr lang="en-US" sz="2000">
                <a:solidFill>
                  <a:srgbClr val="FF0000"/>
                </a:solidFill>
              </a:rPr>
              <a:t>dừng thiết bị</a:t>
            </a:r>
            <a:r>
              <a:rPr lang="en-US" sz="2000" i="0" u="none" strike="noStrike" cap="none">
                <a:solidFill>
                  <a:srgbClr val="000000"/>
                </a:solidFill>
              </a:rPr>
              <a:t>).</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Đối với dự án lớn, dự toán chi phí phải có dự phòng khối lượng.</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Thời gian xây dựng và tỷ lệ giải ngân hàng năm.</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Tuổi thọ kinh tế dự kiến, giá trị còn lại.</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Phương pháp khấu hao, Tuổi thọ khấu hao (không nhất thiết giống như tuổi thọ kinh tế).</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Thay đổi về chi phí vận hành.</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Nếu có, các thay đổi về công suất nhiệt, hiệu suất theo thời gian.</a:t>
            </a:r>
            <a:endParaRPr sz="2000" i="0" u="none" strike="noStrike" cap="none">
              <a:solidFill>
                <a:srgbClr val="000000"/>
              </a:solidFill>
            </a:endParaRPr>
          </a:p>
          <a:p>
            <a:pPr marL="457200" marR="0" lvl="0" indent="-355600" algn="just" rtl="0">
              <a:lnSpc>
                <a:spcPct val="110000"/>
              </a:lnSpc>
              <a:spcBef>
                <a:spcPts val="0"/>
              </a:spcBef>
              <a:spcAft>
                <a:spcPts val="0"/>
              </a:spcAft>
              <a:buClr>
                <a:srgbClr val="000000"/>
              </a:buClr>
              <a:buSzPts val="2000"/>
              <a:buChar char="•"/>
            </a:pPr>
            <a:r>
              <a:rPr lang="en-US" sz="2000" i="0" u="none" strike="noStrike" cap="none">
                <a:solidFill>
                  <a:srgbClr val="000000"/>
                </a:solidFill>
              </a:rPr>
              <a:t>Dự kiến tiết kiệm hàng năm: dầu nhiên liệu, diesel (</a:t>
            </a:r>
            <a:r>
              <a:rPr lang="en-US" sz="2000" i="0" u="none" strike="noStrike" cap="none">
                <a:solidFill>
                  <a:srgbClr val="FF0000"/>
                </a:solidFill>
              </a:rPr>
              <a:t>l</a:t>
            </a:r>
            <a:r>
              <a:rPr lang="en-US" sz="2000">
                <a:solidFill>
                  <a:srgbClr val="FF0000"/>
                </a:solidFill>
              </a:rPr>
              <a:t>í</a:t>
            </a:r>
            <a:r>
              <a:rPr lang="en-US" sz="2000" i="0" u="none" strike="noStrike" cap="none">
                <a:solidFill>
                  <a:srgbClr val="FF0000"/>
                </a:solidFill>
              </a:rPr>
              <a:t>t</a:t>
            </a:r>
            <a:r>
              <a:rPr lang="en-US" sz="2000" i="0" u="none" strike="noStrike" cap="none">
                <a:solidFill>
                  <a:srgbClr val="000000"/>
                </a:solidFill>
              </a:rPr>
              <a:t>/năm), than (tấn/năm với cùng giá trị nhiệt lượng, loại than), điện, hóa chất, nước,...</a:t>
            </a:r>
            <a:endParaRPr sz="2000" b="1" i="0" u="none" strike="noStrike" cap="none">
              <a:solidFill>
                <a:srgbClr val="00B050"/>
              </a:solidFill>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47"/>
          <p:cNvSpPr txBox="1"/>
          <p:nvPr/>
        </p:nvSpPr>
        <p:spPr>
          <a:xfrm>
            <a:off x="985950" y="2105525"/>
            <a:ext cx="10137900" cy="2954700"/>
          </a:xfrm>
          <a:prstGeom prst="rect">
            <a:avLst/>
          </a:prstGeom>
          <a:noFill/>
          <a:ln>
            <a:noFill/>
          </a:ln>
        </p:spPr>
        <p:txBody>
          <a:bodyPr spcFirstLastPara="1" wrap="square" lIns="91425" tIns="45700" rIns="91425" bIns="45700" anchor="t" anchorCtr="0">
            <a:noAutofit/>
          </a:bodyPr>
          <a:lstStyle/>
          <a:p>
            <a:pPr marL="571500" marR="0" lvl="0" indent="-336550" algn="just" rtl="0">
              <a:lnSpc>
                <a:spcPct val="9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Giá tại cổng nhà máy hiện hành đối với năng lượng (điện năng, nhiên liệu)</a:t>
            </a:r>
            <a:endParaRPr sz="2400" b="0" i="0" u="none" strike="noStrike" cap="none">
              <a:solidFill>
                <a:srgbClr val="000000"/>
              </a:solidFill>
              <a:latin typeface="Arial"/>
              <a:ea typeface="Arial"/>
              <a:cs typeface="Arial"/>
              <a:sym typeface="Arial"/>
            </a:endParaRPr>
          </a:p>
          <a:p>
            <a:pPr marL="571500" marR="0" lvl="0" indent="-336550" algn="just" rtl="0">
              <a:lnSpc>
                <a:spcPct val="9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Dự toán của bên đề xuất dự án về tỷ giá, lạm phát, giá nhiên liệu và giá điện.</a:t>
            </a:r>
            <a:endParaRPr sz="2400" b="0" i="0" u="none" strike="noStrike" cap="none">
              <a:solidFill>
                <a:srgbClr val="000000"/>
              </a:solidFill>
              <a:latin typeface="Arial"/>
              <a:ea typeface="Arial"/>
              <a:cs typeface="Arial"/>
              <a:sym typeface="Arial"/>
            </a:endParaRPr>
          </a:p>
          <a:p>
            <a:pPr marL="571500" marR="0" lvl="0" indent="-336550" algn="just" rtl="0">
              <a:lnSpc>
                <a:spcPct val="9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Tỷ lệ tự dùng</a:t>
            </a:r>
            <a:endParaRPr sz="2400" b="0" i="0" u="none" strike="noStrike" cap="none">
              <a:solidFill>
                <a:srgbClr val="000000"/>
              </a:solidFill>
              <a:latin typeface="Arial"/>
              <a:ea typeface="Arial"/>
              <a:cs typeface="Arial"/>
              <a:sym typeface="Arial"/>
            </a:endParaRPr>
          </a:p>
          <a:p>
            <a:pPr marL="571500" marR="0" lvl="0" indent="-336550" algn="just" rtl="0">
              <a:lnSpc>
                <a:spcPct val="9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Hệ số vốn chủ/nợ đề xuất.</a:t>
            </a:r>
            <a:endParaRPr sz="2400" b="0" i="0" u="none" strike="noStrike" cap="none">
              <a:solidFill>
                <a:srgbClr val="000000"/>
              </a:solidFill>
              <a:latin typeface="Arial"/>
              <a:ea typeface="Arial"/>
              <a:cs typeface="Arial"/>
              <a:sym typeface="Arial"/>
            </a:endParaRPr>
          </a:p>
          <a:p>
            <a:pPr marL="571500" marR="0" lvl="0" indent="-336550" algn="just" rtl="0">
              <a:lnSpc>
                <a:spcPct val="90000"/>
              </a:lnSpc>
              <a:spcBef>
                <a:spcPts val="1000"/>
              </a:spcBef>
              <a:spcAft>
                <a:spcPts val="0"/>
              </a:spcAft>
              <a:buClr>
                <a:srgbClr val="000000"/>
              </a:buClr>
              <a:buSzPts val="1700"/>
              <a:buFont typeface="Arial"/>
              <a:buChar char="•"/>
            </a:pPr>
            <a:r>
              <a:rPr lang="en-US" sz="2400" b="0" i="0" u="none" strike="noStrike" cap="none">
                <a:solidFill>
                  <a:srgbClr val="000000"/>
                </a:solidFill>
                <a:latin typeface="Arial"/>
                <a:ea typeface="Arial"/>
                <a:cs typeface="Arial"/>
                <a:sym typeface="Arial"/>
              </a:rPr>
              <a:t>Thuế suất doanh nghiệp dự kiến (các mức giảm trừ, ưu đãi).</a:t>
            </a:r>
            <a:endParaRPr sz="4500" b="1" i="0" u="none" strike="noStrike" cap="none">
              <a:solidFill>
                <a:srgbClr val="00B050"/>
              </a:solidFill>
              <a:latin typeface="Arial"/>
              <a:ea typeface="Arial"/>
              <a:cs typeface="Arial"/>
              <a:sym typeface="Arial"/>
            </a:endParaRPr>
          </a:p>
        </p:txBody>
      </p:sp>
      <p:sp>
        <p:nvSpPr>
          <p:cNvPr id="370" name="Google Shape;370;p47"/>
          <p:cNvSpPr txBox="1"/>
          <p:nvPr/>
        </p:nvSpPr>
        <p:spPr>
          <a:xfrm>
            <a:off x="797103" y="1180870"/>
            <a:ext cx="10515600" cy="506100"/>
          </a:xfrm>
          <a:prstGeom prst="rect">
            <a:avLst/>
          </a:prstGeom>
          <a:solidFill>
            <a:srgbClr val="004AAD"/>
          </a:solidFill>
          <a:ln>
            <a:noFill/>
          </a:ln>
        </p:spPr>
        <p:txBody>
          <a:bodyPr spcFirstLastPara="1" wrap="square" lIns="91425" tIns="45700" rIns="91425" bIns="45700" anchor="ctr" anchorCtr="0">
            <a:normAutofit fontScale="925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Số liệu đầu vào: yêu cầu đối </a:t>
            </a:r>
            <a:r>
              <a:rPr lang="en-US" sz="3600" b="1">
                <a:solidFill>
                  <a:srgbClr val="FFFFFF"/>
                </a:solidFill>
              </a:rPr>
              <a:t>với</a:t>
            </a:r>
            <a:r>
              <a:rPr lang="en-US" sz="3600" b="1" i="0" u="none" strike="noStrike" cap="none">
                <a:solidFill>
                  <a:srgbClr val="FFFFFF"/>
                </a:solidFill>
                <a:latin typeface="Arial"/>
                <a:ea typeface="Arial"/>
                <a:cs typeface="Arial"/>
                <a:sym typeface="Arial"/>
              </a:rPr>
              <a:t> bên đề xuất dự án</a:t>
            </a:r>
            <a:endParaRPr sz="3600" b="1" i="0" u="none" strike="noStrike" cap="none">
              <a:solidFill>
                <a:srgbClr val="FFFFFF"/>
              </a:solidFill>
              <a:latin typeface="Arial"/>
              <a:ea typeface="Arial"/>
              <a:cs typeface="Arial"/>
              <a:sym typeface="Arial"/>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sp>
        <p:nvSpPr>
          <p:cNvPr id="375" name="Google Shape;375;p48"/>
          <p:cNvSpPr txBox="1"/>
          <p:nvPr/>
        </p:nvSpPr>
        <p:spPr>
          <a:xfrm>
            <a:off x="1455146" y="3062849"/>
            <a:ext cx="9281708"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5000"/>
              <a:buFont typeface="Arial"/>
              <a:buNone/>
            </a:pPr>
            <a:r>
              <a:rPr lang="en-US" sz="5000" b="1">
                <a:solidFill>
                  <a:srgbClr val="002465"/>
                </a:solidFill>
                <a:latin typeface="Arial"/>
                <a:ea typeface="Arial"/>
                <a:cs typeface="Arial"/>
                <a:sym typeface="Arial"/>
              </a:rPr>
              <a:t>6. TÌNH HUỐNG NGHIÊN CỨU</a:t>
            </a:r>
            <a:endParaRPr>
              <a:solidFill>
                <a:srgbClr val="002465"/>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49"/>
          <p:cNvSpPr txBox="1"/>
          <p:nvPr/>
        </p:nvSpPr>
        <p:spPr>
          <a:xfrm>
            <a:off x="4057621" y="2998113"/>
            <a:ext cx="4849404"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5000"/>
              <a:buFont typeface="Arial"/>
              <a:buNone/>
            </a:pPr>
            <a:r>
              <a:rPr lang="en-US" sz="5000" b="1">
                <a:solidFill>
                  <a:srgbClr val="002465"/>
                </a:solidFill>
                <a:latin typeface="Arial"/>
                <a:ea typeface="Arial"/>
                <a:cs typeface="Arial"/>
                <a:sym typeface="Arial"/>
              </a:rPr>
              <a:t>7. THẢO LUẬN </a:t>
            </a:r>
            <a:endParaRPr>
              <a:solidFill>
                <a:srgbClr val="002465"/>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85"/>
        <p:cNvGrpSpPr/>
        <p:nvPr/>
      </p:nvGrpSpPr>
      <p:grpSpPr>
        <a:xfrm>
          <a:off x="0" y="0"/>
          <a:ext cx="0" cy="0"/>
          <a:chOff x="0" y="0"/>
          <a:chExt cx="0" cy="0"/>
        </a:xfrm>
      </p:grpSpPr>
      <p:sp>
        <p:nvSpPr>
          <p:cNvPr id="86" name="Google Shape;86;p5"/>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87" name="Google Shape;87;p5"/>
          <p:cNvSpPr txBox="1"/>
          <p:nvPr/>
        </p:nvSpPr>
        <p:spPr>
          <a:xfrm>
            <a:off x="848474" y="114805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Cấu trúc Báo cáo NCKT</a:t>
            </a:r>
            <a:endParaRPr sz="3600" b="1" i="0" u="none" strike="noStrike" cap="none">
              <a:solidFill>
                <a:srgbClr val="FFFFFF"/>
              </a:solidFill>
              <a:latin typeface="Arial"/>
              <a:ea typeface="Arial"/>
              <a:cs typeface="Arial"/>
              <a:sym typeface="Arial"/>
            </a:endParaRPr>
          </a:p>
        </p:txBody>
      </p:sp>
      <p:sp>
        <p:nvSpPr>
          <p:cNvPr id="88" name="Google Shape;88;p5"/>
          <p:cNvSpPr/>
          <p:nvPr/>
        </p:nvSpPr>
        <p:spPr>
          <a:xfrm>
            <a:off x="1197390" y="1796887"/>
            <a:ext cx="8353425"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1: Giới thiệu chung về dự án </a:t>
            </a:r>
            <a:endParaRPr sz="1600"/>
          </a:p>
        </p:txBody>
      </p:sp>
      <p:sp>
        <p:nvSpPr>
          <p:cNvPr id="89" name="Google Shape;89;p5"/>
          <p:cNvSpPr/>
          <p:nvPr/>
        </p:nvSpPr>
        <p:spPr>
          <a:xfrm>
            <a:off x="1197390" y="2278119"/>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2: Sự cần thiết đầu tư dự án </a:t>
            </a:r>
            <a:endParaRPr sz="1600"/>
          </a:p>
        </p:txBody>
      </p:sp>
      <p:sp>
        <p:nvSpPr>
          <p:cNvPr id="90" name="Google Shape;90;p5"/>
          <p:cNvSpPr/>
          <p:nvPr/>
        </p:nvSpPr>
        <p:spPr>
          <a:xfrm>
            <a:off x="1197390" y="2761281"/>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3: Giải pháp công nghệ, xây dựng chính</a:t>
            </a:r>
            <a:endParaRPr sz="1600" b="1" i="0" u="none" strike="noStrike" cap="none">
              <a:solidFill>
                <a:srgbClr val="000000"/>
              </a:solidFill>
              <a:latin typeface="Arial"/>
              <a:ea typeface="Arial"/>
              <a:cs typeface="Arial"/>
              <a:sym typeface="Arial"/>
            </a:endParaRPr>
          </a:p>
        </p:txBody>
      </p:sp>
      <p:sp>
        <p:nvSpPr>
          <p:cNvPr id="91" name="Google Shape;91;p5"/>
          <p:cNvSpPr/>
          <p:nvPr/>
        </p:nvSpPr>
        <p:spPr>
          <a:xfrm>
            <a:off x="1197390" y="3246819"/>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4: Phương án giải phóng mặt bằng, tái định cư</a:t>
            </a:r>
            <a:endParaRPr sz="1600" b="1" i="0" u="none" strike="noStrike" cap="none">
              <a:solidFill>
                <a:srgbClr val="000000"/>
              </a:solidFill>
              <a:latin typeface="Arial"/>
              <a:ea typeface="Arial"/>
              <a:cs typeface="Arial"/>
              <a:sym typeface="Arial"/>
            </a:endParaRPr>
          </a:p>
        </p:txBody>
      </p:sp>
      <p:sp>
        <p:nvSpPr>
          <p:cNvPr id="92" name="Google Shape;92;p5"/>
          <p:cNvSpPr/>
          <p:nvPr/>
        </p:nvSpPr>
        <p:spPr>
          <a:xfrm>
            <a:off x="1197390" y="3732357"/>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5: Đánh giá tác động môi trường</a:t>
            </a:r>
            <a:endParaRPr sz="1600" b="1" i="0" u="none" strike="noStrike" cap="none">
              <a:solidFill>
                <a:srgbClr val="000000"/>
              </a:solidFill>
              <a:latin typeface="Arial"/>
              <a:ea typeface="Arial"/>
              <a:cs typeface="Arial"/>
              <a:sym typeface="Arial"/>
            </a:endParaRPr>
          </a:p>
        </p:txBody>
      </p:sp>
      <p:sp>
        <p:nvSpPr>
          <p:cNvPr id="93" name="Google Shape;93;p5"/>
          <p:cNvSpPr/>
          <p:nvPr/>
        </p:nvSpPr>
        <p:spPr>
          <a:xfrm>
            <a:off x="1197390" y="4217895"/>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6: Tổng mức đầu tư</a:t>
            </a:r>
            <a:endParaRPr sz="1600" b="1" i="0" u="none" strike="noStrike" cap="none">
              <a:solidFill>
                <a:srgbClr val="000000"/>
              </a:solidFill>
              <a:latin typeface="Arial"/>
              <a:ea typeface="Arial"/>
              <a:cs typeface="Arial"/>
              <a:sym typeface="Arial"/>
            </a:endParaRPr>
          </a:p>
        </p:txBody>
      </p:sp>
      <p:sp>
        <p:nvSpPr>
          <p:cNvPr id="94" name="Google Shape;94;p5"/>
          <p:cNvSpPr/>
          <p:nvPr/>
        </p:nvSpPr>
        <p:spPr>
          <a:xfrm>
            <a:off x="1197390" y="4703433"/>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7: Phân tích hiệu quả kinh tế - tài chính</a:t>
            </a:r>
            <a:endParaRPr sz="1600" b="1" i="0" u="none" strike="noStrike" cap="none">
              <a:solidFill>
                <a:srgbClr val="000000"/>
              </a:solidFill>
              <a:latin typeface="Arial"/>
              <a:ea typeface="Arial"/>
              <a:cs typeface="Arial"/>
              <a:sym typeface="Arial"/>
            </a:endParaRPr>
          </a:p>
        </p:txBody>
      </p:sp>
      <p:sp>
        <p:nvSpPr>
          <p:cNvPr id="95" name="Google Shape;95;p5"/>
          <p:cNvSpPr/>
          <p:nvPr/>
        </p:nvSpPr>
        <p:spPr>
          <a:xfrm>
            <a:off x="1197390" y="5188971"/>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8: Tổ chức thực hiện</a:t>
            </a:r>
            <a:endParaRPr sz="1600" b="1" i="0" u="none" strike="noStrike" cap="none">
              <a:solidFill>
                <a:srgbClr val="000000"/>
              </a:solidFill>
              <a:latin typeface="Arial"/>
              <a:ea typeface="Arial"/>
              <a:cs typeface="Arial"/>
              <a:sym typeface="Arial"/>
            </a:endParaRPr>
          </a:p>
        </p:txBody>
      </p:sp>
      <p:sp>
        <p:nvSpPr>
          <p:cNvPr id="96" name="Google Shape;96;p5"/>
          <p:cNvSpPr/>
          <p:nvPr/>
        </p:nvSpPr>
        <p:spPr>
          <a:xfrm>
            <a:off x="1197390" y="5674509"/>
            <a:ext cx="8353424" cy="385915"/>
          </a:xfrm>
          <a:prstGeom prst="roundRect">
            <a:avLst>
              <a:gd name="adj" fmla="val 16667"/>
            </a:avLst>
          </a:prstGeom>
          <a:solidFill>
            <a:srgbClr val="FFFFFF"/>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Chương 9: Kết luận, kiến nghị</a:t>
            </a:r>
            <a:endParaRPr sz="1600" b="1" i="0" u="none" strike="noStrike" cap="none">
              <a:solidFill>
                <a:srgbClr val="000000"/>
              </a:solidFill>
              <a:latin typeface="Arial"/>
              <a:ea typeface="Arial"/>
              <a:cs typeface="Arial"/>
              <a:sym typeface="Arial"/>
            </a:endParaRPr>
          </a:p>
        </p:txBody>
      </p:sp>
      <p:sp>
        <p:nvSpPr>
          <p:cNvPr id="97" name="Google Shape;97;p5"/>
          <p:cNvSpPr txBox="1"/>
          <p:nvPr/>
        </p:nvSpPr>
        <p:spPr>
          <a:xfrm>
            <a:off x="1087801" y="6313946"/>
            <a:ext cx="7224962" cy="338554"/>
          </a:xfrm>
          <a:prstGeom prst="rect">
            <a:avLst/>
          </a:prstGeom>
          <a:solidFill>
            <a:srgbClr val="FFFFFF"/>
          </a:solid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600"/>
              <a:buFont typeface="Arial"/>
              <a:buNone/>
            </a:pPr>
            <a:r>
              <a:rPr lang="en-US" sz="1600" b="1">
                <a:solidFill>
                  <a:srgbClr val="000000"/>
                </a:solidFill>
                <a:latin typeface="Arial"/>
                <a:ea typeface="Arial"/>
                <a:cs typeface="Arial"/>
                <a:sym typeface="Arial"/>
              </a:rPr>
              <a:t>Kèm theo file excel phân tích kinh tế tài chính theo mẫu WB!</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additive="base">
                                        <p:cTn id="7" dur="500"/>
                                        <p:tgtEl>
                                          <p:spTgt spid="88"/>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9"/>
                                        </p:tgtEl>
                                        <p:attrNameLst>
                                          <p:attrName>style.visibility</p:attrName>
                                        </p:attrNameLst>
                                      </p:cBhvr>
                                      <p:to>
                                        <p:strVal val="visible"/>
                                      </p:to>
                                    </p:set>
                                    <p:anim calcmode="lin" valueType="num">
                                      <p:cBhvr additive="base">
                                        <p:cTn id="12" dur="500"/>
                                        <p:tgtEl>
                                          <p:spTgt spid="89"/>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90"/>
                                        </p:tgtEl>
                                        <p:attrNameLst>
                                          <p:attrName>style.visibility</p:attrName>
                                        </p:attrNameLst>
                                      </p:cBhvr>
                                      <p:to>
                                        <p:strVal val="visible"/>
                                      </p:to>
                                    </p:set>
                                    <p:anim calcmode="lin" valueType="num">
                                      <p:cBhvr additive="base">
                                        <p:cTn id="17" dur="500"/>
                                        <p:tgtEl>
                                          <p:spTgt spid="90"/>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91"/>
                                        </p:tgtEl>
                                        <p:attrNameLst>
                                          <p:attrName>style.visibility</p:attrName>
                                        </p:attrNameLst>
                                      </p:cBhvr>
                                      <p:to>
                                        <p:strVal val="visible"/>
                                      </p:to>
                                    </p:set>
                                    <p:anim calcmode="lin" valueType="num">
                                      <p:cBhvr additive="base">
                                        <p:cTn id="22" dur="500"/>
                                        <p:tgtEl>
                                          <p:spTgt spid="91"/>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92"/>
                                        </p:tgtEl>
                                        <p:attrNameLst>
                                          <p:attrName>style.visibility</p:attrName>
                                        </p:attrNameLst>
                                      </p:cBhvr>
                                      <p:to>
                                        <p:strVal val="visible"/>
                                      </p:to>
                                    </p:set>
                                    <p:anim calcmode="lin" valueType="num">
                                      <p:cBhvr additive="base">
                                        <p:cTn id="27" dur="500"/>
                                        <p:tgtEl>
                                          <p:spTgt spid="92"/>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93"/>
                                        </p:tgtEl>
                                        <p:attrNameLst>
                                          <p:attrName>style.visibility</p:attrName>
                                        </p:attrNameLst>
                                      </p:cBhvr>
                                      <p:to>
                                        <p:strVal val="visible"/>
                                      </p:to>
                                    </p:set>
                                    <p:anim calcmode="lin" valueType="num">
                                      <p:cBhvr additive="base">
                                        <p:cTn id="32" dur="500"/>
                                        <p:tgtEl>
                                          <p:spTgt spid="93"/>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4"/>
                                        </p:tgtEl>
                                        <p:attrNameLst>
                                          <p:attrName>style.visibility</p:attrName>
                                        </p:attrNameLst>
                                      </p:cBhvr>
                                      <p:to>
                                        <p:strVal val="visible"/>
                                      </p:to>
                                    </p:set>
                                    <p:anim calcmode="lin" valueType="num">
                                      <p:cBhvr additive="base">
                                        <p:cTn id="37" dur="500"/>
                                        <p:tgtEl>
                                          <p:spTgt spid="94"/>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95"/>
                                        </p:tgtEl>
                                        <p:attrNameLst>
                                          <p:attrName>style.visibility</p:attrName>
                                        </p:attrNameLst>
                                      </p:cBhvr>
                                      <p:to>
                                        <p:strVal val="visible"/>
                                      </p:to>
                                    </p:set>
                                    <p:anim calcmode="lin" valueType="num">
                                      <p:cBhvr additive="base">
                                        <p:cTn id="42" dur="500"/>
                                        <p:tgtEl>
                                          <p:spTgt spid="95"/>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additive="base">
                                        <p:cTn id="47" dur="500"/>
                                        <p:tgtEl>
                                          <p:spTgt spid="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g38352cac135_0_37"/>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8000" b="1">
                <a:solidFill>
                  <a:srgbClr val="053D5D"/>
                </a:solidFill>
                <a:latin typeface="Arial"/>
                <a:ea typeface="Arial"/>
                <a:cs typeface="Arial"/>
                <a:sym typeface="Arial"/>
              </a:rPr>
              <a:t>Xin cảm ơn!</a:t>
            </a:r>
            <a:endParaRPr sz="8000" b="1">
              <a:solidFill>
                <a:srgbClr val="053D5D"/>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6"/>
          <p:cNvSpPr txBox="1"/>
          <p:nvPr/>
        </p:nvSpPr>
        <p:spPr>
          <a:xfrm>
            <a:off x="1263971" y="2344219"/>
            <a:ext cx="9664058" cy="2169562"/>
          </a:xfrm>
          <a:prstGeom prst="rect">
            <a:avLst/>
          </a:prstGeom>
          <a:solidFill>
            <a:srgbClr val="FFFFFF"/>
          </a:solidFill>
          <a:ln>
            <a:noFill/>
          </a:ln>
        </p:spPr>
        <p:txBody>
          <a:bodyPr spcFirstLastPara="1" wrap="square" lIns="91425" tIns="45700" rIns="91425" bIns="45700" anchor="ctr" anchorCtr="0">
            <a:noAutofit/>
          </a:bodyPr>
          <a:lstStyle/>
          <a:p>
            <a:pPr marL="0" marR="0" lvl="0" indent="0" algn="ctr" rtl="0">
              <a:lnSpc>
                <a:spcPct val="130000"/>
              </a:lnSpc>
              <a:spcBef>
                <a:spcPts val="0"/>
              </a:spcBef>
              <a:spcAft>
                <a:spcPts val="0"/>
              </a:spcAft>
              <a:buClr>
                <a:srgbClr val="000000"/>
              </a:buClr>
              <a:buSzPts val="3600"/>
              <a:buFont typeface="Arial"/>
              <a:buNone/>
            </a:pPr>
            <a:r>
              <a:rPr lang="en-US" sz="5000" b="1" i="0" u="none" strike="noStrike" cap="none">
                <a:solidFill>
                  <a:srgbClr val="002465"/>
                </a:solidFill>
                <a:latin typeface="Arial"/>
                <a:ea typeface="Arial"/>
                <a:cs typeface="Arial"/>
                <a:sym typeface="Arial"/>
              </a:rPr>
              <a:t>2. NGUYÊN TẮC PHÂN TÍCH KINH TẾ &amp; TÀI CHÍNH</a:t>
            </a: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7"/>
          <p:cNvSpPr/>
          <p:nvPr/>
        </p:nvSpPr>
        <p:spPr>
          <a:xfrm>
            <a:off x="0" y="506347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08" name="Google Shape;108;p7"/>
          <p:cNvSpPr txBox="1"/>
          <p:nvPr/>
        </p:nvSpPr>
        <p:spPr>
          <a:xfrm>
            <a:off x="861700" y="1119875"/>
            <a:ext cx="10525500" cy="547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Biểu mẫu thông tin thường trình bày phân tích kinh tế tài chính trong FS</a:t>
            </a:r>
            <a:endParaRPr sz="2200" b="1" i="0" u="none" strike="noStrike" cap="none">
              <a:solidFill>
                <a:srgbClr val="FFFFFF"/>
              </a:solidFill>
              <a:latin typeface="Arial"/>
              <a:ea typeface="Arial"/>
              <a:cs typeface="Arial"/>
              <a:sym typeface="Arial"/>
            </a:endParaRPr>
          </a:p>
        </p:txBody>
      </p:sp>
      <p:sp>
        <p:nvSpPr>
          <p:cNvPr id="109" name="Google Shape;109;p7"/>
          <p:cNvSpPr txBox="1"/>
          <p:nvPr/>
        </p:nvSpPr>
        <p:spPr>
          <a:xfrm>
            <a:off x="861700" y="1753001"/>
            <a:ext cx="9064500" cy="903600"/>
          </a:xfrm>
          <a:prstGeom prst="rect">
            <a:avLst/>
          </a:prstGeom>
          <a:noFill/>
          <a:ln>
            <a:noFill/>
          </a:ln>
        </p:spPr>
        <p:txBody>
          <a:bodyPr spcFirstLastPara="1" wrap="square" lIns="91425" tIns="45700" rIns="91425" bIns="45700" anchor="t" anchorCtr="0">
            <a:noAutofit/>
          </a:bodyPr>
          <a:lstStyle/>
          <a:p>
            <a:pPr marL="0" marR="0" lvl="0" indent="0" algn="l" rtl="0">
              <a:lnSpc>
                <a:spcPct val="130000"/>
              </a:lnSpc>
              <a:spcBef>
                <a:spcPts val="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CHƯƠNG 7: TỔNG MỨC ĐẦU TƯ VÀ PHÂN TÍCH KINH TẾ &amp; TÀI CHÍNH </a:t>
            </a:r>
            <a:endParaRPr sz="1600" b="0" i="0" u="none" strike="noStrike" cap="none">
              <a:solidFill>
                <a:srgbClr val="000000"/>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800"/>
              <a:buFont typeface="Arial"/>
              <a:buNone/>
            </a:pPr>
            <a:r>
              <a:rPr lang="en-US" sz="1600" b="0" i="0" u="none" strike="noStrike" cap="none">
                <a:solidFill>
                  <a:srgbClr val="000000"/>
                </a:solidFill>
                <a:latin typeface="Arial"/>
                <a:ea typeface="Arial"/>
                <a:cs typeface="Arial"/>
                <a:sym typeface="Arial"/>
              </a:rPr>
              <a:t>7.1. TỔNG MỨC ĐẦU TƯ  </a:t>
            </a:r>
            <a:endParaRPr sz="1600" b="1" i="0" u="none" strike="noStrike" cap="none">
              <a:solidFill>
                <a:srgbClr val="000000"/>
              </a:solidFill>
              <a:latin typeface="Arial"/>
              <a:ea typeface="Arial"/>
              <a:cs typeface="Arial"/>
              <a:sym typeface="Arial"/>
            </a:endParaRPr>
          </a:p>
          <a:p>
            <a:pPr marL="0" marR="0" lvl="0" indent="0" algn="l" rtl="0">
              <a:lnSpc>
                <a:spcPct val="130000"/>
              </a:lnSpc>
              <a:spcBef>
                <a:spcPts val="0"/>
              </a:spcBef>
              <a:spcAft>
                <a:spcPts val="0"/>
              </a:spcAft>
              <a:buClr>
                <a:srgbClr val="000000"/>
              </a:buClr>
              <a:buSzPts val="1800"/>
              <a:buFont typeface="Arial"/>
              <a:buNone/>
            </a:pPr>
            <a:r>
              <a:rPr lang="en-US" sz="1600" b="1" i="0" u="none" strike="noStrike" cap="none">
                <a:solidFill>
                  <a:srgbClr val="000000"/>
                </a:solidFill>
                <a:latin typeface="Arial"/>
                <a:ea typeface="Arial"/>
                <a:cs typeface="Arial"/>
                <a:sym typeface="Arial"/>
              </a:rPr>
              <a:t>7.1.1: TÓM TẮT TỔNG MỨC ĐẦU TƯ CỦA TOÀN BỘ DỰ ÁN</a:t>
            </a:r>
            <a:endParaRPr sz="1600" b="0" i="0" u="none" strike="noStrike" cap="none">
              <a:solidFill>
                <a:srgbClr val="000000"/>
              </a:solidFill>
              <a:latin typeface="Arial"/>
              <a:ea typeface="Arial"/>
              <a:cs typeface="Arial"/>
              <a:sym typeface="Arial"/>
            </a:endParaRPr>
          </a:p>
        </p:txBody>
      </p:sp>
      <p:graphicFrame>
        <p:nvGraphicFramePr>
          <p:cNvPr id="110" name="Google Shape;110;p7"/>
          <p:cNvGraphicFramePr/>
          <p:nvPr/>
        </p:nvGraphicFramePr>
        <p:xfrm>
          <a:off x="1243484" y="2742522"/>
          <a:ext cx="9728650" cy="3877100"/>
        </p:xfrm>
        <a:graphic>
          <a:graphicData uri="http://schemas.openxmlformats.org/drawingml/2006/table">
            <a:tbl>
              <a:tblPr>
                <a:noFill/>
                <a:tableStyleId>{077D15CA-81A9-4332-B4C1-CB4953862824}</a:tableStyleId>
              </a:tblPr>
              <a:tblGrid>
                <a:gridCol w="698675">
                  <a:extLst>
                    <a:ext uri="{9D8B030D-6E8A-4147-A177-3AD203B41FA5}">
                      <a16:colId xmlns:a16="http://schemas.microsoft.com/office/drawing/2014/main" val="20000"/>
                    </a:ext>
                  </a:extLst>
                </a:gridCol>
                <a:gridCol w="1958425">
                  <a:extLst>
                    <a:ext uri="{9D8B030D-6E8A-4147-A177-3AD203B41FA5}">
                      <a16:colId xmlns:a16="http://schemas.microsoft.com/office/drawing/2014/main" val="20001"/>
                    </a:ext>
                  </a:extLst>
                </a:gridCol>
                <a:gridCol w="1704375">
                  <a:extLst>
                    <a:ext uri="{9D8B030D-6E8A-4147-A177-3AD203B41FA5}">
                      <a16:colId xmlns:a16="http://schemas.microsoft.com/office/drawing/2014/main" val="20002"/>
                    </a:ext>
                  </a:extLst>
                </a:gridCol>
                <a:gridCol w="1746475">
                  <a:extLst>
                    <a:ext uri="{9D8B030D-6E8A-4147-A177-3AD203B41FA5}">
                      <a16:colId xmlns:a16="http://schemas.microsoft.com/office/drawing/2014/main" val="20003"/>
                    </a:ext>
                  </a:extLst>
                </a:gridCol>
                <a:gridCol w="1752450">
                  <a:extLst>
                    <a:ext uri="{9D8B030D-6E8A-4147-A177-3AD203B41FA5}">
                      <a16:colId xmlns:a16="http://schemas.microsoft.com/office/drawing/2014/main" val="20004"/>
                    </a:ext>
                  </a:extLst>
                </a:gridCol>
                <a:gridCol w="1868250">
                  <a:extLst>
                    <a:ext uri="{9D8B030D-6E8A-4147-A177-3AD203B41FA5}">
                      <a16:colId xmlns:a16="http://schemas.microsoft.com/office/drawing/2014/main" val="20005"/>
                    </a:ext>
                  </a:extLst>
                </a:gridCol>
              </a:tblGrid>
              <a:tr h="354825">
                <a:tc>
                  <a:txBody>
                    <a:bodyPr/>
                    <a:lstStyle/>
                    <a:p>
                      <a:pPr marL="0" marR="0" lvl="0" indent="0" algn="ctr" rtl="0">
                        <a:spcBef>
                          <a:spcPts val="0"/>
                        </a:spcBef>
                        <a:spcAft>
                          <a:spcPts val="0"/>
                        </a:spcAft>
                        <a:buNone/>
                      </a:pPr>
                      <a:r>
                        <a:rPr lang="en-US" sz="1600" b="1" u="none" strike="noStrike" cap="none"/>
                        <a:t>STT</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1" u="none" strike="noStrike" cap="none"/>
                        <a:t>MÔ TẢ</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1" u="none" strike="noStrike" cap="none"/>
                        <a:t>HẠNG MỤC A</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1" u="none" strike="noStrike" cap="none"/>
                        <a:t>HẠNG MỤC B</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1" u="none" strike="noStrike" cap="none"/>
                        <a:t>HẠNG MỤC C </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b="1" u="none" strike="noStrike" cap="none"/>
                        <a:t>TỔNG</a:t>
                      </a:r>
                      <a:endParaRPr sz="1600" b="1"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64425">
                <a:tc>
                  <a:txBody>
                    <a:bodyPr/>
                    <a:lstStyle/>
                    <a:p>
                      <a:pPr marL="0" marR="0" lvl="0" indent="0" algn="ctr" rtl="0">
                        <a:spcBef>
                          <a:spcPts val="0"/>
                        </a:spcBef>
                        <a:spcAft>
                          <a:spcPts val="0"/>
                        </a:spcAft>
                        <a:buNone/>
                      </a:pPr>
                      <a:r>
                        <a:rPr lang="en-US" sz="1600" u="none" strike="noStrike" cap="none"/>
                        <a:t>1</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t>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t>3</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t>4</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t>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spcBef>
                          <a:spcPts val="0"/>
                        </a:spcBef>
                        <a:spcAft>
                          <a:spcPts val="0"/>
                        </a:spcAft>
                        <a:buNone/>
                      </a:pPr>
                      <a:r>
                        <a:rPr lang="en-US" sz="1600" u="none" strike="noStrike" cap="none"/>
                        <a:t>6=3+4+5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8525">
                <a:tc>
                  <a:txBody>
                    <a:bodyPr/>
                    <a:lstStyle/>
                    <a:p>
                      <a:pPr marL="0" marR="0" lvl="0" indent="0" algn="ctr" rtl="0">
                        <a:spcBef>
                          <a:spcPts val="0"/>
                        </a:spcBef>
                        <a:spcAft>
                          <a:spcPts val="0"/>
                        </a:spcAft>
                        <a:buNone/>
                      </a:pPr>
                      <a:r>
                        <a:rPr lang="en-US" sz="1600" u="none" strike="noStrike" cap="none"/>
                        <a:t>1</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Chi phí thiết bị</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48,952,831,590</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3,010,788,625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14,823,898,462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66,787,518,676</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78525">
                <a:tc>
                  <a:txBody>
                    <a:bodyPr/>
                    <a:lstStyle/>
                    <a:p>
                      <a:pPr marL="0" marR="0" lvl="0" indent="0" algn="ctr" rtl="0">
                        <a:spcBef>
                          <a:spcPts val="0"/>
                        </a:spcBef>
                        <a:spcAft>
                          <a:spcPts val="0"/>
                        </a:spcAft>
                        <a:buNone/>
                      </a:pPr>
                      <a:r>
                        <a:rPr lang="en-US" sz="1600" u="none" strike="noStrike" cap="none"/>
                        <a:t>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Chi phí xây dựng</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142,965,289</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5,063,235,864</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20,241,137,774</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25,447,338,928</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28900">
                <a:tc>
                  <a:txBody>
                    <a:bodyPr/>
                    <a:lstStyle/>
                    <a:p>
                      <a:pPr marL="0" marR="0" lvl="0" indent="0" algn="ctr" rtl="0">
                        <a:spcBef>
                          <a:spcPts val="0"/>
                        </a:spcBef>
                        <a:spcAft>
                          <a:spcPts val="0"/>
                        </a:spcAft>
                        <a:buNone/>
                      </a:pPr>
                      <a:r>
                        <a:rPr lang="en-US" sz="1600" u="none" strike="noStrike" cap="none"/>
                        <a:t>3</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a:t>Chi</a:t>
                      </a:r>
                      <a:r>
                        <a:rPr lang="en-US" sz="1600" u="none" strike="noStrike" cap="none"/>
                        <a:t> phí bồi thường và tái định cư</a:t>
                      </a:r>
                      <a:endParaRPr sz="1600" u="none" strike="noStrike" cap="none">
                        <a:latin typeface="Georgia"/>
                        <a:ea typeface="Georgia"/>
                        <a:cs typeface="Georgia"/>
                        <a:sym typeface="Georgia"/>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4,971,871,697</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20,000,000</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260,000,000</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5,251,871,697</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28900">
                <a:tc>
                  <a:txBody>
                    <a:bodyPr/>
                    <a:lstStyle/>
                    <a:p>
                      <a:pPr marL="0" marR="0" lvl="0" indent="0" algn="ctr" rtl="0">
                        <a:spcBef>
                          <a:spcPts val="0"/>
                        </a:spcBef>
                        <a:spcAft>
                          <a:spcPts val="0"/>
                        </a:spcAft>
                        <a:buNone/>
                      </a:pPr>
                      <a:r>
                        <a:rPr lang="en-US" sz="1600" u="none" strike="noStrike" cap="none"/>
                        <a:t>4</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Chi phí quản lý dự án</a:t>
                      </a:r>
                      <a:endParaRPr sz="1600" u="none" strike="noStrike" cap="none">
                        <a:latin typeface="Georgia"/>
                        <a:ea typeface="Georgia"/>
                        <a:cs typeface="Georgia"/>
                        <a:sym typeface="Georgia"/>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875,512,572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186,509,966</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658,121,239</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1,720,143,777</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54825">
                <a:tc>
                  <a:txBody>
                    <a:bodyPr/>
                    <a:lstStyle/>
                    <a:p>
                      <a:pPr marL="0" marR="0" lvl="0" indent="0" algn="ctr" rtl="0">
                        <a:spcBef>
                          <a:spcPts val="0"/>
                        </a:spcBef>
                        <a:spcAft>
                          <a:spcPts val="0"/>
                        </a:spcAft>
                        <a:buNone/>
                      </a:pPr>
                      <a:r>
                        <a:rPr lang="en-US" sz="1600" u="none" strike="noStrike" cap="none"/>
                        <a:t>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Chi phí tư vấn</a:t>
                      </a:r>
                      <a:endParaRPr sz="1600" u="none" strike="noStrike" cap="none">
                        <a:latin typeface="Georgia"/>
                        <a:ea typeface="Georgia"/>
                        <a:cs typeface="Georgia"/>
                        <a:sym typeface="Georgia"/>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3,301,555,065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1,040,057,597</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2,786,096,576</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7,127,709,238</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54825">
                <a:tc>
                  <a:txBody>
                    <a:bodyPr/>
                    <a:lstStyle/>
                    <a:p>
                      <a:pPr marL="0" marR="0" lvl="0" indent="0" algn="ctr" rtl="0">
                        <a:spcBef>
                          <a:spcPts val="0"/>
                        </a:spcBef>
                        <a:spcAft>
                          <a:spcPts val="0"/>
                        </a:spcAft>
                        <a:buNone/>
                      </a:pPr>
                      <a:r>
                        <a:rPr lang="en-US" sz="1600" u="none" strike="noStrike" cap="none"/>
                        <a:t>6</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Các chi phí khác</a:t>
                      </a:r>
                      <a:endParaRPr sz="1600" u="none" strike="noStrike" cap="none">
                        <a:latin typeface="Georgia"/>
                        <a:ea typeface="Georgia"/>
                        <a:cs typeface="Georgia"/>
                        <a:sym typeface="Georgia"/>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2,191,084,225</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263,631,074</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1,058,672,519</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3,513,387,818</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54825">
                <a:tc>
                  <a:txBody>
                    <a:bodyPr/>
                    <a:lstStyle/>
                    <a:p>
                      <a:pPr marL="0" marR="0" lvl="0" indent="0" algn="ctr" rtl="0">
                        <a:spcBef>
                          <a:spcPts val="0"/>
                        </a:spcBef>
                        <a:spcAft>
                          <a:spcPts val="0"/>
                        </a:spcAft>
                        <a:buNone/>
                      </a:pPr>
                      <a:r>
                        <a:rPr lang="en-US" sz="1600" u="none" strike="noStrike" cap="none"/>
                        <a:t>7</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Dự phòng</a:t>
                      </a:r>
                      <a:endParaRPr sz="1600" u="none" strike="noStrike" cap="none">
                        <a:latin typeface="Georgia"/>
                        <a:ea typeface="Georgia"/>
                        <a:cs typeface="Georgia"/>
                        <a:sym typeface="Georgia"/>
                      </a:endParaRPr>
                    </a:p>
                  </a:txBody>
                  <a:tcPr marL="68575" marR="68575" marT="0" marB="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9,156,384,151</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1,440,701,698</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5,989,837,872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16,586,923,722</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r h="378525">
                <a:tc>
                  <a:txBody>
                    <a:bodyPr/>
                    <a:lstStyle/>
                    <a:p>
                      <a:pPr marL="0" marR="0" lvl="0" indent="0" algn="ctr" rtl="0">
                        <a:spcBef>
                          <a:spcPts val="0"/>
                        </a:spcBef>
                        <a:spcAft>
                          <a:spcPts val="0"/>
                        </a:spcAft>
                        <a:buNone/>
                      </a:pPr>
                      <a:r>
                        <a:rPr lang="en-US" sz="1600" u="none" strike="noStrike" cap="none"/>
                        <a:t> </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spcBef>
                          <a:spcPts val="0"/>
                        </a:spcBef>
                        <a:spcAft>
                          <a:spcPts val="0"/>
                        </a:spcAft>
                        <a:buNone/>
                      </a:pPr>
                      <a:r>
                        <a:rPr lang="en-US" sz="1600" u="none" strike="noStrike" cap="none"/>
                        <a:t>TỔNG (làm tròn)</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69,592,204,590</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11,024,900,000</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45,817,764,443</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r" rtl="0">
                        <a:spcBef>
                          <a:spcPts val="0"/>
                        </a:spcBef>
                        <a:spcAft>
                          <a:spcPts val="0"/>
                        </a:spcAft>
                        <a:buNone/>
                      </a:pPr>
                      <a:r>
                        <a:rPr lang="en-US" sz="1600" u="none" strike="noStrike" cap="none"/>
                        <a:t>126,434,869,033</a:t>
                      </a:r>
                      <a:endParaRPr sz="1600" u="none" strike="noStrike" cap="none">
                        <a:latin typeface="Georgia"/>
                        <a:ea typeface="Georgia"/>
                        <a:cs typeface="Georgia"/>
                        <a:sym typeface="Georgia"/>
                      </a:endParaRPr>
                    </a:p>
                  </a:txBody>
                  <a:tcPr marL="68575" marR="68575" marT="0" marB="0"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bl>
          </a:graphicData>
        </a:graphic>
      </p:graphicFrame>
      <p:sp>
        <p:nvSpPr>
          <p:cNvPr id="111" name="Google Shape;111;p7"/>
          <p:cNvSpPr txBox="1"/>
          <p:nvPr/>
        </p:nvSpPr>
        <p:spPr>
          <a:xfrm>
            <a:off x="7335253" y="7860298"/>
            <a:ext cx="2133600" cy="3651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7</a:t>
            </a:fld>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8"/>
          <p:cNvSpPr txBox="1"/>
          <p:nvPr/>
        </p:nvSpPr>
        <p:spPr>
          <a:xfrm>
            <a:off x="7355802" y="8548666"/>
            <a:ext cx="2133600" cy="365125"/>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00"/>
                </a:solidFill>
                <a:latin typeface="Arial"/>
                <a:ea typeface="Arial"/>
                <a:cs typeface="Arial"/>
                <a:sym typeface="Arial"/>
              </a:rPr>
              <a:t>8</a:t>
            </a:fld>
            <a:endParaRPr sz="1400" b="0" i="0" u="none" strike="noStrike" cap="none">
              <a:solidFill>
                <a:srgbClr val="000000"/>
              </a:solidFill>
              <a:latin typeface="Arial"/>
              <a:ea typeface="Arial"/>
              <a:cs typeface="Arial"/>
              <a:sym typeface="Arial"/>
            </a:endParaRPr>
          </a:p>
        </p:txBody>
      </p:sp>
      <p:graphicFrame>
        <p:nvGraphicFramePr>
          <p:cNvPr id="117" name="Google Shape;117;p8"/>
          <p:cNvGraphicFramePr/>
          <p:nvPr/>
        </p:nvGraphicFramePr>
        <p:xfrm>
          <a:off x="2265468" y="3360699"/>
          <a:ext cx="3358300" cy="1524000"/>
        </p:xfrm>
        <a:graphic>
          <a:graphicData uri="http://schemas.openxmlformats.org/drawingml/2006/table">
            <a:tbl>
              <a:tblPr>
                <a:noFill/>
                <a:tableStyleId>{077D15CA-81A9-4332-B4C1-CB4953862824}</a:tableStyleId>
              </a:tblPr>
              <a:tblGrid>
                <a:gridCol w="2356025">
                  <a:extLst>
                    <a:ext uri="{9D8B030D-6E8A-4147-A177-3AD203B41FA5}">
                      <a16:colId xmlns:a16="http://schemas.microsoft.com/office/drawing/2014/main" val="20000"/>
                    </a:ext>
                  </a:extLst>
                </a:gridCol>
                <a:gridCol w="1002275">
                  <a:extLst>
                    <a:ext uri="{9D8B030D-6E8A-4147-A177-3AD203B41FA5}">
                      <a16:colId xmlns:a16="http://schemas.microsoft.com/office/drawing/2014/main" val="20001"/>
                    </a:ext>
                  </a:extLst>
                </a:gridCol>
              </a:tblGrid>
              <a:tr h="574575">
                <a:tc>
                  <a:txBody>
                    <a:bodyPr/>
                    <a:lstStyle/>
                    <a:p>
                      <a:pPr marL="0" marR="0" lvl="0" indent="0" algn="ctr" rtl="0">
                        <a:spcBef>
                          <a:spcPts val="0"/>
                        </a:spcBef>
                        <a:spcAft>
                          <a:spcPts val="0"/>
                        </a:spcAft>
                        <a:buNone/>
                      </a:pPr>
                      <a:r>
                        <a:rPr lang="en-US" sz="2000" u="none" strike="noStrike" cap="none">
                          <a:solidFill>
                            <a:schemeClr val="dk1"/>
                          </a:solidFill>
                        </a:rPr>
                        <a:t>Các chỉ tiêu</a:t>
                      </a:r>
                      <a:endParaRPr sz="2000" u="none" strike="noStrike" cap="none">
                        <a:solidFill>
                          <a:schemeClr val="dk1"/>
                        </a:solidFill>
                        <a:latin typeface="Georgia"/>
                        <a:ea typeface="Georgia"/>
                        <a:cs typeface="Georgia"/>
                        <a:sym typeface="Georgia"/>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rPr>
                        <a:t>Kết quả</a:t>
                      </a:r>
                      <a:endParaRPr sz="2000" u="none" strike="noStrike" cap="none">
                        <a:solidFill>
                          <a:schemeClr val="dk1"/>
                        </a:solidFill>
                        <a:latin typeface="Georgia"/>
                        <a:ea typeface="Georgia"/>
                        <a:cs typeface="Georgia"/>
                        <a:sym typeface="Georgia"/>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0"/>
                  </a:ext>
                </a:extLst>
              </a:tr>
              <a:tr h="258275">
                <a:tc>
                  <a:txBody>
                    <a:bodyPr/>
                    <a:lstStyle/>
                    <a:p>
                      <a:pPr marL="0" marR="0" lvl="0" indent="0" algn="just" rtl="0">
                        <a:spcBef>
                          <a:spcPts val="0"/>
                        </a:spcBef>
                        <a:spcAft>
                          <a:spcPts val="0"/>
                        </a:spcAft>
                        <a:buNone/>
                      </a:pPr>
                      <a:r>
                        <a:rPr lang="en-US" sz="2000" u="none" strike="noStrike" cap="none">
                          <a:solidFill>
                            <a:schemeClr val="dk1"/>
                          </a:solidFill>
                        </a:rPr>
                        <a:t>NPV (triệu đồng)</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rPr>
                        <a:t>37,280</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1"/>
                  </a:ext>
                </a:extLst>
              </a:tr>
              <a:tr h="258275">
                <a:tc>
                  <a:txBody>
                    <a:bodyPr/>
                    <a:lstStyle/>
                    <a:p>
                      <a:pPr marL="0" marR="0" lvl="0" indent="0" algn="just" rtl="0">
                        <a:spcBef>
                          <a:spcPts val="0"/>
                        </a:spcBef>
                        <a:spcAft>
                          <a:spcPts val="0"/>
                        </a:spcAft>
                        <a:buNone/>
                      </a:pPr>
                      <a:r>
                        <a:rPr lang="en-US" sz="2000" u="none" strike="noStrike" cap="none">
                          <a:solidFill>
                            <a:schemeClr val="dk1"/>
                          </a:solidFill>
                        </a:rPr>
                        <a:t>B/C</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rPr>
                        <a:t>1.18</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2"/>
                  </a:ext>
                </a:extLst>
              </a:tr>
              <a:tr h="258275">
                <a:tc>
                  <a:txBody>
                    <a:bodyPr/>
                    <a:lstStyle/>
                    <a:p>
                      <a:pPr marL="0" marR="0" lvl="0" indent="0" algn="just" rtl="0">
                        <a:spcBef>
                          <a:spcPts val="0"/>
                        </a:spcBef>
                        <a:spcAft>
                          <a:spcPts val="0"/>
                        </a:spcAft>
                        <a:buNone/>
                      </a:pPr>
                      <a:r>
                        <a:rPr lang="en-US" sz="2000" u="none" strike="noStrike" cap="none">
                          <a:solidFill>
                            <a:schemeClr val="dk1"/>
                          </a:solidFill>
                        </a:rPr>
                        <a:t>IRR (%)</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rPr>
                        <a:t>13</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3"/>
                  </a:ext>
                </a:extLst>
              </a:tr>
            </a:tbl>
          </a:graphicData>
        </a:graphic>
      </p:graphicFrame>
      <p:graphicFrame>
        <p:nvGraphicFramePr>
          <p:cNvPr id="118" name="Google Shape;118;p8"/>
          <p:cNvGraphicFramePr/>
          <p:nvPr/>
        </p:nvGraphicFramePr>
        <p:xfrm>
          <a:off x="7263794" y="3361231"/>
          <a:ext cx="3921600" cy="1522925"/>
        </p:xfrm>
        <a:graphic>
          <a:graphicData uri="http://schemas.openxmlformats.org/drawingml/2006/table">
            <a:tbl>
              <a:tblPr>
                <a:noFill/>
                <a:tableStyleId>{077D15CA-81A9-4332-B4C1-CB4953862824}</a:tableStyleId>
              </a:tblPr>
              <a:tblGrid>
                <a:gridCol w="2149275">
                  <a:extLst>
                    <a:ext uri="{9D8B030D-6E8A-4147-A177-3AD203B41FA5}">
                      <a16:colId xmlns:a16="http://schemas.microsoft.com/office/drawing/2014/main" val="20000"/>
                    </a:ext>
                  </a:extLst>
                </a:gridCol>
                <a:gridCol w="1772325">
                  <a:extLst>
                    <a:ext uri="{9D8B030D-6E8A-4147-A177-3AD203B41FA5}">
                      <a16:colId xmlns:a16="http://schemas.microsoft.com/office/drawing/2014/main" val="20001"/>
                    </a:ext>
                  </a:extLst>
                </a:gridCol>
              </a:tblGrid>
              <a:tr h="608525">
                <a:tc>
                  <a:txBody>
                    <a:bodyPr/>
                    <a:lstStyle/>
                    <a:p>
                      <a:pPr marL="0" marR="0" lvl="0" indent="0" algn="ctr" rtl="0">
                        <a:spcBef>
                          <a:spcPts val="0"/>
                        </a:spcBef>
                        <a:spcAft>
                          <a:spcPts val="0"/>
                        </a:spcAft>
                        <a:buNone/>
                      </a:pPr>
                      <a:r>
                        <a:rPr lang="en-US" sz="2000" u="none" strike="noStrike" cap="none">
                          <a:solidFill>
                            <a:schemeClr val="dk1"/>
                          </a:solidFill>
                        </a:rPr>
                        <a:t>Các chỉ tiêu</a:t>
                      </a:r>
                      <a:endParaRPr sz="2000" u="none" strike="noStrike" cap="none">
                        <a:solidFill>
                          <a:schemeClr val="dk1"/>
                        </a:solidFill>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rPr>
                        <a:t>Kết quả</a:t>
                      </a:r>
                      <a:endParaRPr sz="2000" u="none" strike="noStrike" cap="none">
                        <a:solidFill>
                          <a:schemeClr val="dk1"/>
                        </a:solidFill>
                        <a:latin typeface="Georgia"/>
                        <a:ea typeface="Georgia"/>
                        <a:cs typeface="Georgia"/>
                        <a:sym typeface="Georgia"/>
                      </a:endParaRPr>
                    </a:p>
                  </a:txBody>
                  <a:tcPr marL="68575" marR="68575" marT="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0"/>
                  </a:ext>
                </a:extLst>
              </a:tr>
              <a:tr h="263350">
                <a:tc>
                  <a:txBody>
                    <a:bodyPr/>
                    <a:lstStyle/>
                    <a:p>
                      <a:pPr marL="0" marR="0" lvl="0" indent="0" algn="just" rtl="0">
                        <a:spcBef>
                          <a:spcPts val="0"/>
                        </a:spcBef>
                        <a:spcAft>
                          <a:spcPts val="0"/>
                        </a:spcAft>
                        <a:buNone/>
                      </a:pPr>
                      <a:r>
                        <a:rPr lang="en-US" sz="2000" u="none" strike="noStrike" cap="none">
                          <a:solidFill>
                            <a:schemeClr val="dk1"/>
                          </a:solidFill>
                        </a:rPr>
                        <a:t>NPV (triệu đồng)</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latin typeface="Calibri"/>
                          <a:ea typeface="Calibri"/>
                          <a:cs typeface="Calibri"/>
                          <a:sym typeface="Calibri"/>
                        </a:rPr>
                        <a:t>45,620</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1"/>
                  </a:ext>
                </a:extLst>
              </a:tr>
              <a:tr h="263350">
                <a:tc>
                  <a:txBody>
                    <a:bodyPr/>
                    <a:lstStyle/>
                    <a:p>
                      <a:pPr marL="0" marR="0" lvl="0" indent="0" algn="just" rtl="0">
                        <a:spcBef>
                          <a:spcPts val="0"/>
                        </a:spcBef>
                        <a:spcAft>
                          <a:spcPts val="0"/>
                        </a:spcAft>
                        <a:buNone/>
                      </a:pPr>
                      <a:r>
                        <a:rPr lang="en-US" sz="2000" u="none" strike="noStrike" cap="none">
                          <a:solidFill>
                            <a:schemeClr val="dk1"/>
                          </a:solidFill>
                        </a:rPr>
                        <a:t>B/C</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latin typeface="Calibri"/>
                          <a:ea typeface="Calibri"/>
                          <a:cs typeface="Calibri"/>
                          <a:sym typeface="Calibri"/>
                        </a:rPr>
                        <a:t>1.32</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2"/>
                  </a:ext>
                </a:extLst>
              </a:tr>
              <a:tr h="263350">
                <a:tc>
                  <a:txBody>
                    <a:bodyPr/>
                    <a:lstStyle/>
                    <a:p>
                      <a:pPr marL="0" marR="0" lvl="0" indent="0" algn="just" rtl="0">
                        <a:spcBef>
                          <a:spcPts val="0"/>
                        </a:spcBef>
                        <a:spcAft>
                          <a:spcPts val="0"/>
                        </a:spcAft>
                        <a:buNone/>
                      </a:pPr>
                      <a:r>
                        <a:rPr lang="en-US" sz="2000" u="none" strike="noStrike" cap="none">
                          <a:solidFill>
                            <a:schemeClr val="dk1"/>
                          </a:solidFill>
                        </a:rPr>
                        <a:t>IRR (%)</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tc>
                  <a:txBody>
                    <a:bodyPr/>
                    <a:lstStyle/>
                    <a:p>
                      <a:pPr marL="0" marR="0" lvl="0" indent="0" algn="ctr" rtl="0">
                        <a:spcBef>
                          <a:spcPts val="0"/>
                        </a:spcBef>
                        <a:spcAft>
                          <a:spcPts val="0"/>
                        </a:spcAft>
                        <a:buNone/>
                      </a:pPr>
                      <a:r>
                        <a:rPr lang="en-US" sz="2000" u="none" strike="noStrike" cap="none">
                          <a:solidFill>
                            <a:schemeClr val="dk1"/>
                          </a:solidFill>
                          <a:latin typeface="Calibri"/>
                          <a:ea typeface="Calibri"/>
                          <a:cs typeface="Calibri"/>
                          <a:sym typeface="Calibri"/>
                        </a:rPr>
                        <a:t>14.6</a:t>
                      </a:r>
                      <a:endParaRPr sz="2000" u="none" strike="noStrike" cap="none">
                        <a:solidFill>
                          <a:schemeClr val="dk1"/>
                        </a:solidFill>
                        <a:latin typeface="Georgia"/>
                        <a:ea typeface="Georgia"/>
                        <a:cs typeface="Georgia"/>
                        <a:sym typeface="Georgia"/>
                      </a:endParaRPr>
                    </a:p>
                  </a:txBody>
                  <a:tcPr marL="68575" marR="68575" marT="0" marB="0">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4E2FC"/>
                    </a:solidFill>
                  </a:tcPr>
                </a:tc>
                <a:extLst>
                  <a:ext uri="{0D108BD9-81ED-4DB2-BD59-A6C34878D82A}">
                    <a16:rowId xmlns:a16="http://schemas.microsoft.com/office/drawing/2014/main" val="10003"/>
                  </a:ext>
                </a:extLst>
              </a:tr>
            </a:tbl>
          </a:graphicData>
        </a:graphic>
      </p:graphicFrame>
      <p:sp>
        <p:nvSpPr>
          <p:cNvPr id="119" name="Google Shape;119;p8"/>
          <p:cNvSpPr txBox="1"/>
          <p:nvPr/>
        </p:nvSpPr>
        <p:spPr>
          <a:xfrm>
            <a:off x="861697" y="2044521"/>
            <a:ext cx="38220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200"/>
              <a:buFont typeface="Arial"/>
              <a:buNone/>
            </a:pPr>
            <a:r>
              <a:rPr lang="en-US" sz="2000">
                <a:solidFill>
                  <a:srgbClr val="000000"/>
                </a:solidFill>
                <a:latin typeface="Arial"/>
                <a:ea typeface="Arial"/>
                <a:cs typeface="Arial"/>
                <a:sym typeface="Arial"/>
              </a:rPr>
              <a:t>7.2. PHÂN TÍCH TÀI CHÍNH:</a:t>
            </a:r>
            <a:endParaRPr sz="1200"/>
          </a:p>
        </p:txBody>
      </p:sp>
      <p:sp>
        <p:nvSpPr>
          <p:cNvPr id="120" name="Google Shape;120;p8"/>
          <p:cNvSpPr txBox="1"/>
          <p:nvPr/>
        </p:nvSpPr>
        <p:spPr>
          <a:xfrm>
            <a:off x="2120524" y="2822175"/>
            <a:ext cx="25632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en-US" sz="2000">
                <a:solidFill>
                  <a:srgbClr val="000000"/>
                </a:solidFill>
                <a:latin typeface="Arial"/>
                <a:ea typeface="Arial"/>
                <a:cs typeface="Arial"/>
                <a:sym typeface="Arial"/>
              </a:rPr>
              <a:t>+ Phân tích tài chính</a:t>
            </a:r>
            <a:endParaRPr sz="2000">
              <a:solidFill>
                <a:srgbClr val="000000"/>
              </a:solidFill>
              <a:latin typeface="Arial"/>
              <a:ea typeface="Arial"/>
              <a:cs typeface="Arial"/>
              <a:sym typeface="Arial"/>
            </a:endParaRPr>
          </a:p>
        </p:txBody>
      </p:sp>
      <p:sp>
        <p:nvSpPr>
          <p:cNvPr id="121" name="Google Shape;121;p8"/>
          <p:cNvSpPr txBox="1"/>
          <p:nvPr/>
        </p:nvSpPr>
        <p:spPr>
          <a:xfrm>
            <a:off x="7263797" y="2822175"/>
            <a:ext cx="36234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r>
              <a:rPr lang="en-US" sz="2000">
                <a:solidFill>
                  <a:srgbClr val="000000"/>
                </a:solidFill>
                <a:latin typeface="Arial"/>
                <a:ea typeface="Arial"/>
                <a:cs typeface="Arial"/>
                <a:sym typeface="Arial"/>
              </a:rPr>
              <a:t>+ Chỉ tiêu kinh tế - xã hội</a:t>
            </a:r>
            <a:endParaRPr sz="2000">
              <a:solidFill>
                <a:srgbClr val="000000"/>
              </a:solidFill>
              <a:latin typeface="Arial"/>
              <a:ea typeface="Arial"/>
              <a:cs typeface="Arial"/>
              <a:sym typeface="Arial"/>
            </a:endParaRPr>
          </a:p>
        </p:txBody>
      </p:sp>
      <p:sp>
        <p:nvSpPr>
          <p:cNvPr id="122" name="Google Shape;122;p8"/>
          <p:cNvSpPr txBox="1"/>
          <p:nvPr/>
        </p:nvSpPr>
        <p:spPr>
          <a:xfrm>
            <a:off x="861700" y="1119875"/>
            <a:ext cx="10525500" cy="547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ctr" rtl="0">
              <a:lnSpc>
                <a:spcPct val="90000"/>
              </a:lnSpc>
              <a:spcBef>
                <a:spcPts val="0"/>
              </a:spcBef>
              <a:spcAft>
                <a:spcPts val="0"/>
              </a:spcAft>
              <a:buClr>
                <a:srgbClr val="000000"/>
              </a:buClr>
              <a:buSzPts val="3600"/>
              <a:buFont typeface="Arial"/>
              <a:buNone/>
            </a:pPr>
            <a:r>
              <a:rPr lang="en-US" sz="2200" b="1" i="0" u="none" strike="noStrike" cap="none">
                <a:solidFill>
                  <a:srgbClr val="FFFFFF"/>
                </a:solidFill>
                <a:latin typeface="Arial"/>
                <a:ea typeface="Arial"/>
                <a:cs typeface="Arial"/>
                <a:sym typeface="Arial"/>
              </a:rPr>
              <a:t>Biểu mẫu thông tin thường trình bày phân tích kinh tế tài chính trong FS</a:t>
            </a:r>
            <a:endParaRPr sz="2200" b="1" i="0" u="none" strike="noStrike" cap="none">
              <a:solidFill>
                <a:srgbClr val="FFFFFF"/>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9"/>
          <p:cNvSpPr txBox="1"/>
          <p:nvPr/>
        </p:nvSpPr>
        <p:spPr>
          <a:xfrm>
            <a:off x="829149" y="1189169"/>
            <a:ext cx="10515599" cy="577986"/>
          </a:xfrm>
          <a:prstGeom prst="rect">
            <a:avLst/>
          </a:prstGeom>
          <a:solidFill>
            <a:srgbClr val="004AAD"/>
          </a:solidFill>
          <a:ln>
            <a:noFill/>
          </a:ln>
        </p:spPr>
        <p:txBody>
          <a:bodyPr spcFirstLastPara="1" wrap="square" lIns="91425" tIns="45700" rIns="91425" bIns="45700" anchor="ctr" anchorCtr="0">
            <a:noAutofit/>
          </a:bodyPr>
          <a:lstStyle/>
          <a:p>
            <a:pPr marL="0" marR="0" lvl="0" indent="45720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Các vấn đề</a:t>
            </a:r>
            <a:endParaRPr sz="2800" b="1" i="0" u="none" strike="noStrike" cap="none">
              <a:solidFill>
                <a:srgbClr val="FFFFFF"/>
              </a:solidFill>
              <a:latin typeface="Arial"/>
              <a:ea typeface="Arial"/>
              <a:cs typeface="Arial"/>
              <a:sym typeface="Arial"/>
            </a:endParaRPr>
          </a:p>
        </p:txBody>
      </p:sp>
      <p:sp>
        <p:nvSpPr>
          <p:cNvPr id="129" name="Google Shape;129;p9"/>
          <p:cNvSpPr txBox="1"/>
          <p:nvPr/>
        </p:nvSpPr>
        <p:spPr>
          <a:xfrm>
            <a:off x="829150" y="2051325"/>
            <a:ext cx="10515600" cy="2981700"/>
          </a:xfrm>
          <a:prstGeom prst="rect">
            <a:avLst/>
          </a:prstGeom>
          <a:noFill/>
          <a:ln>
            <a:noFill/>
          </a:ln>
        </p:spPr>
        <p:txBody>
          <a:bodyPr spcFirstLastPara="1" wrap="square" lIns="91425" tIns="45700" rIns="91425" bIns="45700" anchor="t" anchorCtr="0">
            <a:normAutofit/>
          </a:bodyPr>
          <a:lstStyle/>
          <a:p>
            <a:pPr marL="0" marR="0" lvl="0" indent="0" algn="just" rtl="0">
              <a:lnSpc>
                <a:spcPct val="90000"/>
              </a:lnSpc>
              <a:spcBef>
                <a:spcPts val="1000"/>
              </a:spcBef>
              <a:spcAft>
                <a:spcPts val="0"/>
              </a:spcAft>
              <a:buClr>
                <a:srgbClr val="000000"/>
              </a:buClr>
              <a:buSzPts val="1800"/>
              <a:buFont typeface="Arial"/>
              <a:buNone/>
            </a:pPr>
            <a:r>
              <a:rPr lang="en-US" sz="2200" b="0" i="0" u="none" strike="noStrike" cap="none">
                <a:solidFill>
                  <a:schemeClr val="dk1"/>
                </a:solidFill>
                <a:latin typeface="Arial"/>
                <a:ea typeface="Arial"/>
                <a:cs typeface="Arial"/>
                <a:sym typeface="Arial"/>
              </a:rPr>
              <a:t>Một số vấn đề trong phân tích kinh tế - tài chính:</a:t>
            </a:r>
            <a:endParaRPr sz="2200"/>
          </a:p>
          <a:p>
            <a:pPr marL="742950" marR="0" lvl="0" indent="-539750" algn="just" rtl="0">
              <a:lnSpc>
                <a:spcPct val="90000"/>
              </a:lnSpc>
              <a:spcBef>
                <a:spcPts val="1000"/>
              </a:spcBef>
              <a:spcAft>
                <a:spcPts val="0"/>
              </a:spcAft>
              <a:buClr>
                <a:srgbClr val="000000"/>
              </a:buClr>
              <a:buSzPts val="2200"/>
              <a:buFont typeface="Arial"/>
              <a:buChar char="•"/>
            </a:pPr>
            <a:r>
              <a:rPr lang="en-US" sz="2200" b="0" i="0" u="none" strike="noStrike" cap="none">
                <a:solidFill>
                  <a:schemeClr val="dk1"/>
                </a:solidFill>
                <a:latin typeface="Arial"/>
                <a:ea typeface="Arial"/>
                <a:cs typeface="Arial"/>
                <a:sym typeface="Arial"/>
              </a:rPr>
              <a:t>Không phân biệt rõ giữa các chi phí kinh tế và tài chính.</a:t>
            </a:r>
            <a:endParaRPr sz="2200" b="0" i="0" u="none" strike="noStrike" cap="none">
              <a:solidFill>
                <a:schemeClr val="dk1"/>
              </a:solidFill>
              <a:latin typeface="Arial"/>
              <a:ea typeface="Arial"/>
              <a:cs typeface="Arial"/>
              <a:sym typeface="Arial"/>
            </a:endParaRPr>
          </a:p>
          <a:p>
            <a:pPr marL="742950" marR="0" lvl="0" indent="-539750" algn="just" rtl="0">
              <a:lnSpc>
                <a:spcPct val="90000"/>
              </a:lnSpc>
              <a:spcBef>
                <a:spcPts val="1000"/>
              </a:spcBef>
              <a:spcAft>
                <a:spcPts val="0"/>
              </a:spcAft>
              <a:buClr>
                <a:srgbClr val="000000"/>
              </a:buClr>
              <a:buSzPts val="2200"/>
              <a:buFont typeface="Arial"/>
              <a:buChar char="•"/>
            </a:pPr>
            <a:r>
              <a:rPr lang="en-US" sz="2200" b="0" i="0" u="none" strike="noStrike" cap="none">
                <a:solidFill>
                  <a:schemeClr val="dk1"/>
                </a:solidFill>
                <a:latin typeface="Arial"/>
                <a:ea typeface="Arial"/>
                <a:cs typeface="Arial"/>
                <a:sym typeface="Arial"/>
              </a:rPr>
              <a:t>Mức giá? (thường không nêu/cập nhật mức giá của năm nào).</a:t>
            </a:r>
            <a:endParaRPr sz="2200"/>
          </a:p>
          <a:p>
            <a:pPr marL="685800" marR="0" lvl="0" indent="-482600" algn="just" rtl="0">
              <a:lnSpc>
                <a:spcPct val="90000"/>
              </a:lnSpc>
              <a:spcBef>
                <a:spcPts val="1000"/>
              </a:spcBef>
              <a:spcAft>
                <a:spcPts val="0"/>
              </a:spcAft>
              <a:buClr>
                <a:srgbClr val="000000"/>
              </a:buClr>
              <a:buSzPts val="2200"/>
              <a:buFont typeface="Arial"/>
              <a:buChar char="•"/>
            </a:pPr>
            <a:r>
              <a:rPr lang="en-US" sz="2200" b="0" i="0" u="none" strike="noStrike" cap="none">
                <a:solidFill>
                  <a:schemeClr val="dk1"/>
                </a:solidFill>
                <a:latin typeface="Arial"/>
                <a:ea typeface="Arial"/>
                <a:cs typeface="Arial"/>
                <a:sym typeface="Arial"/>
              </a:rPr>
              <a:t>Quá tóm tắt, có rất ít thông tin về rủi ro và lợi ích: Trong một báo cáo/hồ sơ rất dài, phần phân tích kinh tế tài chính chỉ cung cấp mỗi bảng tính excel phân tích tài chính.</a:t>
            </a:r>
            <a:endParaRPr sz="2200" b="0" i="0" u="none" strike="noStrike" cap="non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TotalTime>
  <Words>5681</Words>
  <Application>Microsoft Office PowerPoint</Application>
  <PresentationFormat>Widescreen</PresentationFormat>
  <Paragraphs>383</Paragraphs>
  <Slides>50</Slides>
  <Notes>50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Arial</vt:lpstr>
      <vt:lpstr>Calibri</vt:lpstr>
      <vt:lpstr>Georgia</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3</cp:revision>
  <dcterms:created xsi:type="dcterms:W3CDTF">2024-10-28T02:26:51Z</dcterms:created>
  <dcterms:modified xsi:type="dcterms:W3CDTF">2025-10-21T08:32:02Z</dcterms:modified>
</cp:coreProperties>
</file>