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1"/>
  </p:sldMasterIdLst>
  <p:notesMasterIdLst>
    <p:notesMasterId r:id="rId22"/>
  </p:notesMasterIdLst>
  <p:sldIdLst>
    <p:sldId id="27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Lst>
  <p:sldSz cx="12192000" cy="68580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GoogleSlidesCustomDataVersion2">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25" roundtripDataSignature="AMtx7mj17aBkUK0fd0eXQV1avkKBo6CuKw=="/>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41" d="100"/>
          <a:sy n="41" d="100"/>
        </p:scale>
        <p:origin x="854" y="3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customschemas.google.com/relationships/presentationmetadata" Target="meta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
        <p:cNvGrpSpPr/>
        <p:nvPr/>
      </p:nvGrpSpPr>
      <p:grpSpPr>
        <a:xfrm>
          <a:off x="0" y="0"/>
          <a:ext cx="0" cy="0"/>
          <a:chOff x="0" y="0"/>
          <a:chExt cx="0" cy="0"/>
        </a:xfrm>
      </p:grpSpPr>
      <p:sp>
        <p:nvSpPr>
          <p:cNvPr id="61" name="Google Shape;61;p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62" name="Google Shape;62;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8"/>
        <p:cNvGrpSpPr/>
        <p:nvPr/>
      </p:nvGrpSpPr>
      <p:grpSpPr>
        <a:xfrm>
          <a:off x="0" y="0"/>
          <a:ext cx="0" cy="0"/>
          <a:chOff x="0" y="0"/>
          <a:chExt cx="0" cy="0"/>
        </a:xfrm>
      </p:grpSpPr>
      <p:sp>
        <p:nvSpPr>
          <p:cNvPr id="159" name="Google Shape;159;p1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60" name="Google Shape;160;p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6"/>
        <p:cNvGrpSpPr/>
        <p:nvPr/>
      </p:nvGrpSpPr>
      <p:grpSpPr>
        <a:xfrm>
          <a:off x="0" y="0"/>
          <a:ext cx="0" cy="0"/>
          <a:chOff x="0" y="0"/>
          <a:chExt cx="0" cy="0"/>
        </a:xfrm>
      </p:grpSpPr>
      <p:sp>
        <p:nvSpPr>
          <p:cNvPr id="167" name="Google Shape;167;p1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68" name="Google Shape;168;p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4"/>
        <p:cNvGrpSpPr/>
        <p:nvPr/>
      </p:nvGrpSpPr>
      <p:grpSpPr>
        <a:xfrm>
          <a:off x="0" y="0"/>
          <a:ext cx="0" cy="0"/>
          <a:chOff x="0" y="0"/>
          <a:chExt cx="0" cy="0"/>
        </a:xfrm>
      </p:grpSpPr>
      <p:sp>
        <p:nvSpPr>
          <p:cNvPr id="175" name="Google Shape;175;p1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76" name="Google Shape;176;p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7"/>
        <p:cNvGrpSpPr/>
        <p:nvPr/>
      </p:nvGrpSpPr>
      <p:grpSpPr>
        <a:xfrm>
          <a:off x="0" y="0"/>
          <a:ext cx="0" cy="0"/>
          <a:chOff x="0" y="0"/>
          <a:chExt cx="0" cy="0"/>
        </a:xfrm>
      </p:grpSpPr>
      <p:sp>
        <p:nvSpPr>
          <p:cNvPr id="198" name="Google Shape;198;p1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99" name="Google Shape;199;p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6"/>
        <p:cNvGrpSpPr/>
        <p:nvPr/>
      </p:nvGrpSpPr>
      <p:grpSpPr>
        <a:xfrm>
          <a:off x="0" y="0"/>
          <a:ext cx="0" cy="0"/>
          <a:chOff x="0" y="0"/>
          <a:chExt cx="0" cy="0"/>
        </a:xfrm>
      </p:grpSpPr>
      <p:sp>
        <p:nvSpPr>
          <p:cNvPr id="207" name="Google Shape;207;p1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08" name="Google Shape;208;p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4"/>
        <p:cNvGrpSpPr/>
        <p:nvPr/>
      </p:nvGrpSpPr>
      <p:grpSpPr>
        <a:xfrm>
          <a:off x="0" y="0"/>
          <a:ext cx="0" cy="0"/>
          <a:chOff x="0" y="0"/>
          <a:chExt cx="0" cy="0"/>
        </a:xfrm>
      </p:grpSpPr>
      <p:sp>
        <p:nvSpPr>
          <p:cNvPr id="215" name="Google Shape;215;p1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16" name="Google Shape;216;p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2"/>
        <p:cNvGrpSpPr/>
        <p:nvPr/>
      </p:nvGrpSpPr>
      <p:grpSpPr>
        <a:xfrm>
          <a:off x="0" y="0"/>
          <a:ext cx="0" cy="0"/>
          <a:chOff x="0" y="0"/>
          <a:chExt cx="0" cy="0"/>
        </a:xfrm>
      </p:grpSpPr>
      <p:sp>
        <p:nvSpPr>
          <p:cNvPr id="223" name="Google Shape;223;p1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24" name="Google Shape;224;p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0"/>
        <p:cNvGrpSpPr/>
        <p:nvPr/>
      </p:nvGrpSpPr>
      <p:grpSpPr>
        <a:xfrm>
          <a:off x="0" y="0"/>
          <a:ext cx="0" cy="0"/>
          <a:chOff x="0" y="0"/>
          <a:chExt cx="0" cy="0"/>
        </a:xfrm>
      </p:grpSpPr>
      <p:sp>
        <p:nvSpPr>
          <p:cNvPr id="231" name="Google Shape;231;p1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32" name="Google Shape;232;p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7"/>
        <p:cNvGrpSpPr/>
        <p:nvPr/>
      </p:nvGrpSpPr>
      <p:grpSpPr>
        <a:xfrm>
          <a:off x="0" y="0"/>
          <a:ext cx="0" cy="0"/>
          <a:chOff x="0" y="0"/>
          <a:chExt cx="0" cy="0"/>
        </a:xfrm>
      </p:grpSpPr>
      <p:sp>
        <p:nvSpPr>
          <p:cNvPr id="238" name="Google Shape;238;p1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39" name="Google Shape;239;p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3"/>
        <p:cNvGrpSpPr/>
        <p:nvPr/>
      </p:nvGrpSpPr>
      <p:grpSpPr>
        <a:xfrm>
          <a:off x="0" y="0"/>
          <a:ext cx="0" cy="0"/>
          <a:chOff x="0" y="0"/>
          <a:chExt cx="0" cy="0"/>
        </a:xfrm>
      </p:grpSpPr>
      <p:sp>
        <p:nvSpPr>
          <p:cNvPr id="244" name="Google Shape;244;p1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45" name="Google Shape;245;p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
        <p:cNvGrpSpPr/>
        <p:nvPr/>
      </p:nvGrpSpPr>
      <p:grpSpPr>
        <a:xfrm>
          <a:off x="0" y="0"/>
          <a:ext cx="0" cy="0"/>
          <a:chOff x="0" y="0"/>
          <a:chExt cx="0" cy="0"/>
        </a:xfrm>
      </p:grpSpPr>
      <p:sp>
        <p:nvSpPr>
          <p:cNvPr id="62" name="Google Shape;62;p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63" name="Google Shape;63;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3"/>
        <p:cNvGrpSpPr/>
        <p:nvPr/>
      </p:nvGrpSpPr>
      <p:grpSpPr>
        <a:xfrm>
          <a:off x="0" y="0"/>
          <a:ext cx="0" cy="0"/>
          <a:chOff x="0" y="0"/>
          <a:chExt cx="0" cy="0"/>
        </a:xfrm>
      </p:grpSpPr>
      <p:sp>
        <p:nvSpPr>
          <p:cNvPr id="254" name="Google Shape;254;p2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55" name="Google Shape;255;p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
        <p:cNvGrpSpPr/>
        <p:nvPr/>
      </p:nvGrpSpPr>
      <p:grpSpPr>
        <a:xfrm>
          <a:off x="0" y="0"/>
          <a:ext cx="0" cy="0"/>
          <a:chOff x="0" y="0"/>
          <a:chExt cx="0" cy="0"/>
        </a:xfrm>
      </p:grpSpPr>
      <p:sp>
        <p:nvSpPr>
          <p:cNvPr id="67" name="Google Shape;67;p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68" name="Google Shape;68;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5"/>
        <p:cNvGrpSpPr/>
        <p:nvPr/>
      </p:nvGrpSpPr>
      <p:grpSpPr>
        <a:xfrm>
          <a:off x="0" y="0"/>
          <a:ext cx="0" cy="0"/>
          <a:chOff x="0" y="0"/>
          <a:chExt cx="0" cy="0"/>
        </a:xfrm>
      </p:grpSpPr>
      <p:sp>
        <p:nvSpPr>
          <p:cNvPr id="76" name="Google Shape;76;p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77" name="Google Shape;77;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3"/>
        <p:cNvGrpSpPr/>
        <p:nvPr/>
      </p:nvGrpSpPr>
      <p:grpSpPr>
        <a:xfrm>
          <a:off x="0" y="0"/>
          <a:ext cx="0" cy="0"/>
          <a:chOff x="0" y="0"/>
          <a:chExt cx="0" cy="0"/>
        </a:xfrm>
      </p:grpSpPr>
      <p:sp>
        <p:nvSpPr>
          <p:cNvPr id="84" name="Google Shape;84;p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85" name="Google Shape;85;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2"/>
        <p:cNvGrpSpPr/>
        <p:nvPr/>
      </p:nvGrpSpPr>
      <p:grpSpPr>
        <a:xfrm>
          <a:off x="0" y="0"/>
          <a:ext cx="0" cy="0"/>
          <a:chOff x="0" y="0"/>
          <a:chExt cx="0" cy="0"/>
        </a:xfrm>
      </p:grpSpPr>
      <p:sp>
        <p:nvSpPr>
          <p:cNvPr id="93" name="Google Shape;93;p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94" name="Google Shape;94;p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9"/>
        <p:cNvGrpSpPr/>
        <p:nvPr/>
      </p:nvGrpSpPr>
      <p:grpSpPr>
        <a:xfrm>
          <a:off x="0" y="0"/>
          <a:ext cx="0" cy="0"/>
          <a:chOff x="0" y="0"/>
          <a:chExt cx="0" cy="0"/>
        </a:xfrm>
      </p:grpSpPr>
      <p:sp>
        <p:nvSpPr>
          <p:cNvPr id="120" name="Google Shape;120;p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21" name="Google Shape;121;p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2"/>
        <p:cNvGrpSpPr/>
        <p:nvPr/>
      </p:nvGrpSpPr>
      <p:grpSpPr>
        <a:xfrm>
          <a:off x="0" y="0"/>
          <a:ext cx="0" cy="0"/>
          <a:chOff x="0" y="0"/>
          <a:chExt cx="0" cy="0"/>
        </a:xfrm>
      </p:grpSpPr>
      <p:sp>
        <p:nvSpPr>
          <p:cNvPr id="143" name="Google Shape;143;p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44" name="Google Shape;144;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0"/>
        <p:cNvGrpSpPr/>
        <p:nvPr/>
      </p:nvGrpSpPr>
      <p:grpSpPr>
        <a:xfrm>
          <a:off x="0" y="0"/>
          <a:ext cx="0" cy="0"/>
          <a:chOff x="0" y="0"/>
          <a:chExt cx="0" cy="0"/>
        </a:xfrm>
      </p:grpSpPr>
      <p:sp>
        <p:nvSpPr>
          <p:cNvPr id="151" name="Google Shape;151;p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52" name="Google Shape;152;p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p:cSld name="Title Slide">
    <p:spTree>
      <p:nvGrpSpPr>
        <p:cNvPr id="1" name="Shape 10"/>
        <p:cNvGrpSpPr/>
        <p:nvPr/>
      </p:nvGrpSpPr>
      <p:grpSpPr>
        <a:xfrm>
          <a:off x="0" y="0"/>
          <a:ext cx="0" cy="0"/>
          <a:chOff x="0" y="0"/>
          <a:chExt cx="0" cy="0"/>
        </a:xfrm>
      </p:grpSpPr>
      <p:pic>
        <p:nvPicPr>
          <p:cNvPr id="11" name="Google Shape;11;p22"/>
          <p:cNvPicPr preferRelativeResize="0"/>
          <p:nvPr/>
        </p:nvPicPr>
        <p:blipFill rotWithShape="1">
          <a:blip r:embed="rId2">
            <a:alphaModFix/>
          </a:blip>
          <a:srcRect/>
          <a:stretch/>
        </p:blipFill>
        <p:spPr>
          <a:xfrm>
            <a:off x="1083" y="0"/>
            <a:ext cx="12189834" cy="6858000"/>
          </a:xfrm>
          <a:prstGeom prst="rect">
            <a:avLst/>
          </a:prstGeom>
          <a:noFill/>
          <a:ln>
            <a:noFill/>
          </a:ln>
        </p:spPr>
      </p:pic>
      <p:sp>
        <p:nvSpPr>
          <p:cNvPr id="12" name="Google Shape;12;p22"/>
          <p:cNvSpPr/>
          <p:nvPr/>
        </p:nvSpPr>
        <p:spPr>
          <a:xfrm>
            <a:off x="-1" y="0"/>
            <a:ext cx="12190918" cy="5536248"/>
          </a:xfrm>
          <a:prstGeom prst="flowChartPunchedTape">
            <a:avLst/>
          </a:prstGeom>
          <a:gradFill>
            <a:gsLst>
              <a:gs pos="0">
                <a:srgbClr val="FFFFFF">
                  <a:alpha val="79215"/>
                </a:srgbClr>
              </a:gs>
              <a:gs pos="100000">
                <a:srgbClr val="FFFFFF">
                  <a:alpha val="29411"/>
                </a:srgbClr>
              </a:gs>
            </a:gsLst>
            <a:lin ang="18900000" scaled="0"/>
          </a:gradFill>
          <a:ln>
            <a:noFill/>
          </a:ln>
        </p:spPr>
        <p:txBody>
          <a:bodyPr spcFirstLastPara="1" wrap="square" lIns="36575" tIns="36575" rIns="36575" bIns="36575"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13" name="Google Shape;13;p22"/>
          <p:cNvSpPr txBox="1">
            <a:spLocks noGrp="1"/>
          </p:cNvSpPr>
          <p:nvPr>
            <p:ph type="subTitle" idx="1"/>
          </p:nvPr>
        </p:nvSpPr>
        <p:spPr>
          <a:xfrm>
            <a:off x="838201" y="1926547"/>
            <a:ext cx="10515599" cy="1070557"/>
          </a:xfrm>
          <a:prstGeom prst="rect">
            <a:avLst/>
          </a:prstGeom>
          <a:noFill/>
          <a:ln>
            <a:noFill/>
          </a:ln>
        </p:spPr>
        <p:txBody>
          <a:bodyPr spcFirstLastPara="1" wrap="square" lIns="91425" tIns="45700" rIns="91425" bIns="45700" anchor="t" anchorCtr="0">
            <a:normAutofit/>
          </a:bodyPr>
          <a:lstStyle>
            <a:lvl1pPr lvl="0" algn="ctr">
              <a:lnSpc>
                <a:spcPct val="100000"/>
              </a:lnSpc>
              <a:spcBef>
                <a:spcPts val="1000"/>
              </a:spcBef>
              <a:spcAft>
                <a:spcPts val="0"/>
              </a:spcAft>
              <a:buClr>
                <a:srgbClr val="003153"/>
              </a:buClr>
              <a:buSzPts val="2400"/>
              <a:buNone/>
              <a:defRPr sz="2400" b="1">
                <a:solidFill>
                  <a:srgbClr val="003153"/>
                </a:solidFill>
                <a:latin typeface="Arial"/>
                <a:ea typeface="Arial"/>
                <a:cs typeface="Arial"/>
                <a:sym typeface="Arial"/>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14" name="Google Shape;14;p2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5" name="Google Shape;15;p2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6" name="Google Shape;16;p2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17" name="Google Shape;17;p22"/>
          <p:cNvSpPr/>
          <p:nvPr/>
        </p:nvSpPr>
        <p:spPr>
          <a:xfrm>
            <a:off x="10399090" y="537310"/>
            <a:ext cx="954710" cy="674762"/>
          </a:xfrm>
          <a:custGeom>
            <a:avLst/>
            <a:gdLst/>
            <a:ahLst/>
            <a:cxnLst/>
            <a:rect l="l" t="t" r="r" b="b"/>
            <a:pathLst>
              <a:path w="1964908" h="1388740" extrusionOk="0">
                <a:moveTo>
                  <a:pt x="0" y="0"/>
                </a:moveTo>
                <a:lnTo>
                  <a:pt x="1964907" y="0"/>
                </a:lnTo>
                <a:lnTo>
                  <a:pt x="1964907" y="1388740"/>
                </a:lnTo>
                <a:lnTo>
                  <a:pt x="0" y="1388740"/>
                </a:lnTo>
                <a:lnTo>
                  <a:pt x="0" y="0"/>
                </a:lnTo>
                <a:close/>
              </a:path>
            </a:pathLst>
          </a:custGeom>
          <a:blipFill rotWithShape="1">
            <a:blip r:embed="rId3">
              <a:alphaModFix/>
            </a:blip>
            <a:stretch>
              <a:fillRect/>
            </a:stretch>
          </a:blipFill>
          <a:ln>
            <a:noFill/>
          </a:ln>
        </p:spPr>
      </p:sp>
      <p:sp>
        <p:nvSpPr>
          <p:cNvPr id="18" name="Google Shape;18;p22"/>
          <p:cNvSpPr/>
          <p:nvPr/>
        </p:nvSpPr>
        <p:spPr>
          <a:xfrm>
            <a:off x="7043882" y="508294"/>
            <a:ext cx="1186237" cy="668008"/>
          </a:xfrm>
          <a:custGeom>
            <a:avLst/>
            <a:gdLst/>
            <a:ahLst/>
            <a:cxnLst/>
            <a:rect l="l" t="t" r="r" b="b"/>
            <a:pathLst>
              <a:path w="2441419" h="1374840" extrusionOk="0">
                <a:moveTo>
                  <a:pt x="0" y="0"/>
                </a:moveTo>
                <a:lnTo>
                  <a:pt x="2441419" y="0"/>
                </a:lnTo>
                <a:lnTo>
                  <a:pt x="2441419" y="1374839"/>
                </a:lnTo>
                <a:lnTo>
                  <a:pt x="0" y="1374839"/>
                </a:lnTo>
                <a:lnTo>
                  <a:pt x="0" y="0"/>
                </a:lnTo>
                <a:close/>
              </a:path>
            </a:pathLst>
          </a:custGeom>
          <a:blipFill rotWithShape="1">
            <a:blip r:embed="rId4">
              <a:alphaModFix/>
            </a:blip>
            <a:stretch>
              <a:fillRect/>
            </a:stretch>
          </a:blipFill>
          <a:ln>
            <a:noFill/>
          </a:ln>
        </p:spPr>
      </p:sp>
      <p:pic>
        <p:nvPicPr>
          <p:cNvPr id="19" name="Google Shape;19;p22"/>
          <p:cNvPicPr preferRelativeResize="0"/>
          <p:nvPr/>
        </p:nvPicPr>
        <p:blipFill rotWithShape="1">
          <a:blip r:embed="rId5">
            <a:alphaModFix/>
          </a:blip>
          <a:srcRect t="26329" b="34451"/>
          <a:stretch/>
        </p:blipFill>
        <p:spPr>
          <a:xfrm>
            <a:off x="807627" y="619012"/>
            <a:ext cx="1138706" cy="446573"/>
          </a:xfrm>
          <a:prstGeom prst="rect">
            <a:avLst/>
          </a:prstGeom>
          <a:noFill/>
          <a:ln>
            <a:noFill/>
          </a:ln>
        </p:spPr>
      </p:pic>
      <p:pic>
        <p:nvPicPr>
          <p:cNvPr id="20" name="Google Shape;20;p22"/>
          <p:cNvPicPr preferRelativeResize="0"/>
          <p:nvPr/>
        </p:nvPicPr>
        <p:blipFill rotWithShape="1">
          <a:blip r:embed="rId6">
            <a:alphaModFix/>
          </a:blip>
          <a:srcRect/>
          <a:stretch/>
        </p:blipFill>
        <p:spPr>
          <a:xfrm>
            <a:off x="3636779" y="537310"/>
            <a:ext cx="1716657" cy="713721"/>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p:cSld name="Title and Content">
    <p:spTree>
      <p:nvGrpSpPr>
        <p:cNvPr id="1" name="Shape 21"/>
        <p:cNvGrpSpPr/>
        <p:nvPr/>
      </p:nvGrpSpPr>
      <p:grpSpPr>
        <a:xfrm>
          <a:off x="0" y="0"/>
          <a:ext cx="0" cy="0"/>
          <a:chOff x="0" y="0"/>
          <a:chExt cx="0" cy="0"/>
        </a:xfrm>
      </p:grpSpPr>
      <p:pic>
        <p:nvPicPr>
          <p:cNvPr id="22" name="Google Shape;22;p23"/>
          <p:cNvPicPr preferRelativeResize="0"/>
          <p:nvPr/>
        </p:nvPicPr>
        <p:blipFill rotWithShape="1">
          <a:blip r:embed="rId2">
            <a:alphaModFix/>
          </a:blip>
          <a:srcRect r="7464" b="50681"/>
          <a:stretch/>
        </p:blipFill>
        <p:spPr>
          <a:xfrm>
            <a:off x="0" y="5338657"/>
            <a:ext cx="12192000" cy="1519343"/>
          </a:xfrm>
          <a:prstGeom prst="rect">
            <a:avLst/>
          </a:prstGeom>
          <a:noFill/>
          <a:ln>
            <a:noFill/>
          </a:ln>
        </p:spPr>
      </p:pic>
      <p:sp>
        <p:nvSpPr>
          <p:cNvPr id="23" name="Google Shape;23;p23"/>
          <p:cNvSpPr/>
          <p:nvPr/>
        </p:nvSpPr>
        <p:spPr>
          <a:xfrm>
            <a:off x="0" y="0"/>
            <a:ext cx="12192000" cy="6858000"/>
          </a:xfrm>
          <a:prstGeom prst="rect">
            <a:avLst/>
          </a:prstGeom>
          <a:solidFill>
            <a:schemeClr val="lt1">
              <a:alpha val="40000"/>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24" name="Google Shape;24;p23" descr="A blue and green logo&#10;&#10;Description automatically generated"/>
          <p:cNvPicPr preferRelativeResize="0"/>
          <p:nvPr/>
        </p:nvPicPr>
        <p:blipFill rotWithShape="1">
          <a:blip r:embed="rId3">
            <a:alphaModFix/>
          </a:blip>
          <a:srcRect/>
          <a:stretch/>
        </p:blipFill>
        <p:spPr>
          <a:xfrm>
            <a:off x="838200" y="384725"/>
            <a:ext cx="1260953" cy="831363"/>
          </a:xfrm>
          <a:prstGeom prst="rect">
            <a:avLst/>
          </a:prstGeom>
          <a:noFill/>
          <a:ln>
            <a:noFill/>
          </a:ln>
        </p:spPr>
      </p:pic>
      <p:cxnSp>
        <p:nvCxnSpPr>
          <p:cNvPr id="25" name="Google Shape;25;p23"/>
          <p:cNvCxnSpPr/>
          <p:nvPr/>
        </p:nvCxnSpPr>
        <p:spPr>
          <a:xfrm>
            <a:off x="838200" y="1043797"/>
            <a:ext cx="10515600" cy="0"/>
          </a:xfrm>
          <a:prstGeom prst="straightConnector1">
            <a:avLst/>
          </a:prstGeom>
          <a:noFill/>
          <a:ln w="9525" cap="flat" cmpd="sng">
            <a:solidFill>
              <a:schemeClr val="accent1"/>
            </a:solidFill>
            <a:prstDash val="solid"/>
            <a:miter lim="800000"/>
            <a:headEnd type="none" w="sm" len="sm"/>
            <a:tailEnd type="none" w="sm" len="sm"/>
          </a:ln>
        </p:spPr>
      </p:cxnSp>
      <p:sp>
        <p:nvSpPr>
          <p:cNvPr id="26" name="Google Shape;26;p23"/>
          <p:cNvSpPr txBox="1"/>
          <p:nvPr/>
        </p:nvSpPr>
        <p:spPr>
          <a:xfrm>
            <a:off x="2099153" y="667369"/>
            <a:ext cx="7583423" cy="369332"/>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n-US" sz="1800" b="1" i="1" u="none" strike="noStrike" cap="none">
                <a:solidFill>
                  <a:srgbClr val="466DB0"/>
                </a:solidFill>
                <a:latin typeface="Calibri"/>
                <a:ea typeface="Calibri"/>
                <a:cs typeface="Calibri"/>
                <a:sym typeface="Calibri"/>
              </a:rPr>
              <a:t>Dự án Thúc đẩy Tiết kiệm năng lượng trong các ngành công nghiệp Việt Nam</a:t>
            </a:r>
            <a:endParaRPr sz="1800" b="1" i="1" u="none" strike="noStrike" cap="none">
              <a:solidFill>
                <a:srgbClr val="466DB0"/>
              </a:solidFill>
              <a:latin typeface="Calibri"/>
              <a:ea typeface="Calibri"/>
              <a:cs typeface="Calibri"/>
              <a:sym typeface="Calibri"/>
            </a:endParaRPr>
          </a:p>
        </p:txBody>
      </p:sp>
      <p:pic>
        <p:nvPicPr>
          <p:cNvPr id="27" name="Google Shape;27;p23"/>
          <p:cNvPicPr preferRelativeResize="0"/>
          <p:nvPr/>
        </p:nvPicPr>
        <p:blipFill rotWithShape="1">
          <a:blip r:embed="rId4">
            <a:alphaModFix/>
          </a:blip>
          <a:srcRect/>
          <a:stretch/>
        </p:blipFill>
        <p:spPr>
          <a:xfrm>
            <a:off x="9678498" y="384725"/>
            <a:ext cx="1903411" cy="791366"/>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1_Title and Content">
  <p:cSld name="1_Title and Content">
    <p:spTree>
      <p:nvGrpSpPr>
        <p:cNvPr id="1" name="Shape 28"/>
        <p:cNvGrpSpPr/>
        <p:nvPr/>
      </p:nvGrpSpPr>
      <p:grpSpPr>
        <a:xfrm>
          <a:off x="0" y="0"/>
          <a:ext cx="0" cy="0"/>
          <a:chOff x="0" y="0"/>
          <a:chExt cx="0" cy="0"/>
        </a:xfrm>
      </p:grpSpPr>
      <p:pic>
        <p:nvPicPr>
          <p:cNvPr id="29" name="Google Shape;29;p24"/>
          <p:cNvPicPr preferRelativeResize="0"/>
          <p:nvPr/>
        </p:nvPicPr>
        <p:blipFill rotWithShape="1">
          <a:blip r:embed="rId2">
            <a:alphaModFix/>
          </a:blip>
          <a:srcRect r="7464" b="50681"/>
          <a:stretch/>
        </p:blipFill>
        <p:spPr>
          <a:xfrm>
            <a:off x="0" y="5338657"/>
            <a:ext cx="12192000" cy="1519343"/>
          </a:xfrm>
          <a:prstGeom prst="rect">
            <a:avLst/>
          </a:prstGeom>
          <a:noFill/>
          <a:ln>
            <a:noFill/>
          </a:ln>
        </p:spPr>
      </p:pic>
      <p:sp>
        <p:nvSpPr>
          <p:cNvPr id="30" name="Google Shape;30;p24"/>
          <p:cNvSpPr/>
          <p:nvPr/>
        </p:nvSpPr>
        <p:spPr>
          <a:xfrm>
            <a:off x="0" y="0"/>
            <a:ext cx="12192000" cy="6858000"/>
          </a:xfrm>
          <a:prstGeom prst="rect">
            <a:avLst/>
          </a:prstGeom>
          <a:solidFill>
            <a:schemeClr val="lt1">
              <a:alpha val="40000"/>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31" name="Google Shape;31;p24" descr="A blue and green logo&#10;&#10;Description automatically generated"/>
          <p:cNvPicPr preferRelativeResize="0"/>
          <p:nvPr/>
        </p:nvPicPr>
        <p:blipFill rotWithShape="1">
          <a:blip r:embed="rId3">
            <a:alphaModFix/>
          </a:blip>
          <a:srcRect/>
          <a:stretch/>
        </p:blipFill>
        <p:spPr>
          <a:xfrm>
            <a:off x="838200" y="384725"/>
            <a:ext cx="1260953" cy="831363"/>
          </a:xfrm>
          <a:prstGeom prst="rect">
            <a:avLst/>
          </a:prstGeom>
          <a:noFill/>
          <a:ln>
            <a:noFill/>
          </a:ln>
        </p:spPr>
      </p:pic>
      <p:cxnSp>
        <p:nvCxnSpPr>
          <p:cNvPr id="32" name="Google Shape;32;p24"/>
          <p:cNvCxnSpPr/>
          <p:nvPr/>
        </p:nvCxnSpPr>
        <p:spPr>
          <a:xfrm>
            <a:off x="838200" y="1043797"/>
            <a:ext cx="10515600" cy="0"/>
          </a:xfrm>
          <a:prstGeom prst="straightConnector1">
            <a:avLst/>
          </a:prstGeom>
          <a:noFill/>
          <a:ln w="9525" cap="flat" cmpd="sng">
            <a:solidFill>
              <a:schemeClr val="accent1"/>
            </a:solidFill>
            <a:prstDash val="solid"/>
            <a:miter lim="800000"/>
            <a:headEnd type="none" w="sm" len="sm"/>
            <a:tailEnd type="none" w="sm" len="sm"/>
          </a:ln>
        </p:spPr>
      </p:cxnSp>
      <p:sp>
        <p:nvSpPr>
          <p:cNvPr id="33" name="Google Shape;33;p24"/>
          <p:cNvSpPr txBox="1"/>
          <p:nvPr/>
        </p:nvSpPr>
        <p:spPr>
          <a:xfrm>
            <a:off x="2099153" y="667369"/>
            <a:ext cx="7583423" cy="369332"/>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n-US" sz="1800" b="1" i="1" u="none" strike="noStrike" cap="none">
                <a:solidFill>
                  <a:srgbClr val="466DB0"/>
                </a:solidFill>
                <a:latin typeface="Calibri"/>
                <a:ea typeface="Calibri"/>
                <a:cs typeface="Calibri"/>
                <a:sym typeface="Calibri"/>
              </a:rPr>
              <a:t>Dự án Thúc đẩy Tiết kiệm năng lượng trong các ngành công nghiệp Việt Nam</a:t>
            </a:r>
            <a:endParaRPr sz="1800" b="1" i="1" u="none" strike="noStrike" cap="none">
              <a:solidFill>
                <a:srgbClr val="466DB0"/>
              </a:solidFill>
              <a:latin typeface="Calibri"/>
              <a:ea typeface="Calibri"/>
              <a:cs typeface="Calibri"/>
              <a:sym typeface="Calibri"/>
            </a:endParaRPr>
          </a:p>
        </p:txBody>
      </p:sp>
      <p:pic>
        <p:nvPicPr>
          <p:cNvPr id="34" name="Google Shape;34;p24"/>
          <p:cNvPicPr preferRelativeResize="0"/>
          <p:nvPr/>
        </p:nvPicPr>
        <p:blipFill rotWithShape="1">
          <a:blip r:embed="rId4">
            <a:alphaModFix/>
          </a:blip>
          <a:srcRect/>
          <a:stretch/>
        </p:blipFill>
        <p:spPr>
          <a:xfrm>
            <a:off x="9678498" y="384725"/>
            <a:ext cx="1903411" cy="791366"/>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2_Title and Content">
  <p:cSld name="2_Title and Content">
    <p:spTree>
      <p:nvGrpSpPr>
        <p:cNvPr id="1" name="Shape 35"/>
        <p:cNvGrpSpPr/>
        <p:nvPr/>
      </p:nvGrpSpPr>
      <p:grpSpPr>
        <a:xfrm>
          <a:off x="0" y="0"/>
          <a:ext cx="0" cy="0"/>
          <a:chOff x="0" y="0"/>
          <a:chExt cx="0" cy="0"/>
        </a:xfrm>
      </p:grpSpPr>
      <p:pic>
        <p:nvPicPr>
          <p:cNvPr id="36" name="Google Shape;36;p25"/>
          <p:cNvPicPr preferRelativeResize="0"/>
          <p:nvPr/>
        </p:nvPicPr>
        <p:blipFill rotWithShape="1">
          <a:blip r:embed="rId2">
            <a:alphaModFix/>
          </a:blip>
          <a:srcRect r="7464" b="50681"/>
          <a:stretch/>
        </p:blipFill>
        <p:spPr>
          <a:xfrm>
            <a:off x="0" y="5338657"/>
            <a:ext cx="12192000" cy="1519343"/>
          </a:xfrm>
          <a:prstGeom prst="rect">
            <a:avLst/>
          </a:prstGeom>
          <a:noFill/>
          <a:ln>
            <a:noFill/>
          </a:ln>
        </p:spPr>
      </p:pic>
      <p:sp>
        <p:nvSpPr>
          <p:cNvPr id="37" name="Google Shape;37;p25"/>
          <p:cNvSpPr/>
          <p:nvPr/>
        </p:nvSpPr>
        <p:spPr>
          <a:xfrm>
            <a:off x="0" y="0"/>
            <a:ext cx="12192000" cy="6858000"/>
          </a:xfrm>
          <a:prstGeom prst="rect">
            <a:avLst/>
          </a:prstGeom>
          <a:solidFill>
            <a:schemeClr val="lt1">
              <a:alpha val="40000"/>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38" name="Google Shape;38;p25" descr="A blue and green logo&#10;&#10;Description automatically generated"/>
          <p:cNvPicPr preferRelativeResize="0"/>
          <p:nvPr/>
        </p:nvPicPr>
        <p:blipFill rotWithShape="1">
          <a:blip r:embed="rId3">
            <a:alphaModFix/>
          </a:blip>
          <a:srcRect/>
          <a:stretch/>
        </p:blipFill>
        <p:spPr>
          <a:xfrm>
            <a:off x="838200" y="384725"/>
            <a:ext cx="1260953" cy="831363"/>
          </a:xfrm>
          <a:prstGeom prst="rect">
            <a:avLst/>
          </a:prstGeom>
          <a:noFill/>
          <a:ln>
            <a:noFill/>
          </a:ln>
        </p:spPr>
      </p:pic>
      <p:cxnSp>
        <p:nvCxnSpPr>
          <p:cNvPr id="39" name="Google Shape;39;p25"/>
          <p:cNvCxnSpPr/>
          <p:nvPr/>
        </p:nvCxnSpPr>
        <p:spPr>
          <a:xfrm>
            <a:off x="838200" y="1043797"/>
            <a:ext cx="10515600" cy="0"/>
          </a:xfrm>
          <a:prstGeom prst="straightConnector1">
            <a:avLst/>
          </a:prstGeom>
          <a:noFill/>
          <a:ln w="9525" cap="flat" cmpd="sng">
            <a:solidFill>
              <a:schemeClr val="accent1"/>
            </a:solidFill>
            <a:prstDash val="solid"/>
            <a:miter lim="800000"/>
            <a:headEnd type="none" w="sm" len="sm"/>
            <a:tailEnd type="none" w="sm" len="sm"/>
          </a:ln>
        </p:spPr>
      </p:cxnSp>
      <p:sp>
        <p:nvSpPr>
          <p:cNvPr id="40" name="Google Shape;40;p25"/>
          <p:cNvSpPr txBox="1"/>
          <p:nvPr/>
        </p:nvSpPr>
        <p:spPr>
          <a:xfrm>
            <a:off x="2099153" y="667369"/>
            <a:ext cx="7583423" cy="369332"/>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n-US" sz="1800" b="1" i="1" u="none" strike="noStrike" cap="none">
                <a:solidFill>
                  <a:srgbClr val="466DB0"/>
                </a:solidFill>
                <a:latin typeface="Calibri"/>
                <a:ea typeface="Calibri"/>
                <a:cs typeface="Calibri"/>
                <a:sym typeface="Calibri"/>
              </a:rPr>
              <a:t>Dự án Thúc đẩy Tiết kiệm năng lượng trong các ngành công nghiệp Việt Nam</a:t>
            </a:r>
            <a:endParaRPr sz="1800" b="1" i="1" u="none" strike="noStrike" cap="none">
              <a:solidFill>
                <a:srgbClr val="466DB0"/>
              </a:solidFill>
              <a:latin typeface="Calibri"/>
              <a:ea typeface="Calibri"/>
              <a:cs typeface="Calibri"/>
              <a:sym typeface="Calibri"/>
            </a:endParaRPr>
          </a:p>
        </p:txBody>
      </p:sp>
      <p:pic>
        <p:nvPicPr>
          <p:cNvPr id="41" name="Google Shape;41;p25"/>
          <p:cNvPicPr preferRelativeResize="0"/>
          <p:nvPr/>
        </p:nvPicPr>
        <p:blipFill rotWithShape="1">
          <a:blip r:embed="rId4">
            <a:alphaModFix/>
          </a:blip>
          <a:srcRect/>
          <a:stretch/>
        </p:blipFill>
        <p:spPr>
          <a:xfrm>
            <a:off x="9678498" y="384725"/>
            <a:ext cx="1903411" cy="791366"/>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3_Title and Content">
  <p:cSld name="3_Title and Content">
    <p:spTree>
      <p:nvGrpSpPr>
        <p:cNvPr id="1" name="Shape 42"/>
        <p:cNvGrpSpPr/>
        <p:nvPr/>
      </p:nvGrpSpPr>
      <p:grpSpPr>
        <a:xfrm>
          <a:off x="0" y="0"/>
          <a:ext cx="0" cy="0"/>
          <a:chOff x="0" y="0"/>
          <a:chExt cx="0" cy="0"/>
        </a:xfrm>
      </p:grpSpPr>
      <p:pic>
        <p:nvPicPr>
          <p:cNvPr id="43" name="Google Shape;43;p26"/>
          <p:cNvPicPr preferRelativeResize="0"/>
          <p:nvPr/>
        </p:nvPicPr>
        <p:blipFill rotWithShape="1">
          <a:blip r:embed="rId2">
            <a:alphaModFix/>
          </a:blip>
          <a:srcRect r="7464" b="50681"/>
          <a:stretch/>
        </p:blipFill>
        <p:spPr>
          <a:xfrm>
            <a:off x="0" y="5338657"/>
            <a:ext cx="12192000" cy="1519343"/>
          </a:xfrm>
          <a:prstGeom prst="rect">
            <a:avLst/>
          </a:prstGeom>
          <a:noFill/>
          <a:ln>
            <a:noFill/>
          </a:ln>
        </p:spPr>
      </p:pic>
      <p:sp>
        <p:nvSpPr>
          <p:cNvPr id="44" name="Google Shape;44;p26"/>
          <p:cNvSpPr/>
          <p:nvPr/>
        </p:nvSpPr>
        <p:spPr>
          <a:xfrm>
            <a:off x="0" y="0"/>
            <a:ext cx="12192000" cy="6858000"/>
          </a:xfrm>
          <a:prstGeom prst="rect">
            <a:avLst/>
          </a:prstGeom>
          <a:solidFill>
            <a:schemeClr val="lt1">
              <a:alpha val="40000"/>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45" name="Google Shape;45;p26" descr="A blue and green logo&#10;&#10;Description automatically generated"/>
          <p:cNvPicPr preferRelativeResize="0"/>
          <p:nvPr/>
        </p:nvPicPr>
        <p:blipFill rotWithShape="1">
          <a:blip r:embed="rId3">
            <a:alphaModFix/>
          </a:blip>
          <a:srcRect/>
          <a:stretch/>
        </p:blipFill>
        <p:spPr>
          <a:xfrm>
            <a:off x="838200" y="384725"/>
            <a:ext cx="1260953" cy="831363"/>
          </a:xfrm>
          <a:prstGeom prst="rect">
            <a:avLst/>
          </a:prstGeom>
          <a:noFill/>
          <a:ln>
            <a:noFill/>
          </a:ln>
        </p:spPr>
      </p:pic>
      <p:cxnSp>
        <p:nvCxnSpPr>
          <p:cNvPr id="46" name="Google Shape;46;p26"/>
          <p:cNvCxnSpPr/>
          <p:nvPr/>
        </p:nvCxnSpPr>
        <p:spPr>
          <a:xfrm>
            <a:off x="838200" y="1043797"/>
            <a:ext cx="10515600" cy="0"/>
          </a:xfrm>
          <a:prstGeom prst="straightConnector1">
            <a:avLst/>
          </a:prstGeom>
          <a:noFill/>
          <a:ln w="9525" cap="flat" cmpd="sng">
            <a:solidFill>
              <a:schemeClr val="accent1"/>
            </a:solidFill>
            <a:prstDash val="solid"/>
            <a:miter lim="800000"/>
            <a:headEnd type="none" w="sm" len="sm"/>
            <a:tailEnd type="none" w="sm" len="sm"/>
          </a:ln>
        </p:spPr>
      </p:cxnSp>
      <p:sp>
        <p:nvSpPr>
          <p:cNvPr id="47" name="Google Shape;47;p26"/>
          <p:cNvSpPr txBox="1"/>
          <p:nvPr/>
        </p:nvSpPr>
        <p:spPr>
          <a:xfrm>
            <a:off x="2099153" y="667369"/>
            <a:ext cx="7583423" cy="369332"/>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n-US" sz="1800" b="1" i="1" u="none" strike="noStrike" cap="none">
                <a:solidFill>
                  <a:srgbClr val="466DB0"/>
                </a:solidFill>
                <a:latin typeface="Calibri"/>
                <a:ea typeface="Calibri"/>
                <a:cs typeface="Calibri"/>
                <a:sym typeface="Calibri"/>
              </a:rPr>
              <a:t>Dự án Thúc đẩy Tiết kiệm năng lượng trong các ngành công nghiệp Việt Nam</a:t>
            </a:r>
            <a:endParaRPr sz="1800" b="1" i="1" u="none" strike="noStrike" cap="none">
              <a:solidFill>
                <a:srgbClr val="466DB0"/>
              </a:solidFill>
              <a:latin typeface="Calibri"/>
              <a:ea typeface="Calibri"/>
              <a:cs typeface="Calibri"/>
              <a:sym typeface="Calibri"/>
            </a:endParaRPr>
          </a:p>
        </p:txBody>
      </p:sp>
      <p:pic>
        <p:nvPicPr>
          <p:cNvPr id="48" name="Google Shape;48;p26"/>
          <p:cNvPicPr preferRelativeResize="0"/>
          <p:nvPr/>
        </p:nvPicPr>
        <p:blipFill rotWithShape="1">
          <a:blip r:embed="rId4">
            <a:alphaModFix/>
          </a:blip>
          <a:srcRect/>
          <a:stretch/>
        </p:blipFill>
        <p:spPr>
          <a:xfrm>
            <a:off x="9678498" y="384725"/>
            <a:ext cx="1903411" cy="791366"/>
          </a:xfrm>
          <a:prstGeom prst="rect">
            <a:avLst/>
          </a:prstGeom>
          <a:noFill/>
          <a:ln>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4_Title and Content">
  <p:cSld name="4_Title and Content">
    <p:spTree>
      <p:nvGrpSpPr>
        <p:cNvPr id="1" name="Shape 49"/>
        <p:cNvGrpSpPr/>
        <p:nvPr/>
      </p:nvGrpSpPr>
      <p:grpSpPr>
        <a:xfrm>
          <a:off x="0" y="0"/>
          <a:ext cx="0" cy="0"/>
          <a:chOff x="0" y="0"/>
          <a:chExt cx="0" cy="0"/>
        </a:xfrm>
      </p:grpSpPr>
      <p:pic>
        <p:nvPicPr>
          <p:cNvPr id="50" name="Google Shape;50;p27"/>
          <p:cNvPicPr preferRelativeResize="0"/>
          <p:nvPr/>
        </p:nvPicPr>
        <p:blipFill rotWithShape="1">
          <a:blip r:embed="rId2">
            <a:alphaModFix/>
          </a:blip>
          <a:srcRect r="7464" b="50681"/>
          <a:stretch/>
        </p:blipFill>
        <p:spPr>
          <a:xfrm>
            <a:off x="0" y="5338657"/>
            <a:ext cx="12192000" cy="1519343"/>
          </a:xfrm>
          <a:prstGeom prst="rect">
            <a:avLst/>
          </a:prstGeom>
          <a:noFill/>
          <a:ln>
            <a:noFill/>
          </a:ln>
        </p:spPr>
      </p:pic>
      <p:sp>
        <p:nvSpPr>
          <p:cNvPr id="51" name="Google Shape;51;p27"/>
          <p:cNvSpPr/>
          <p:nvPr/>
        </p:nvSpPr>
        <p:spPr>
          <a:xfrm>
            <a:off x="0" y="0"/>
            <a:ext cx="12192000" cy="6858000"/>
          </a:xfrm>
          <a:prstGeom prst="rect">
            <a:avLst/>
          </a:prstGeom>
          <a:solidFill>
            <a:schemeClr val="lt1">
              <a:alpha val="40000"/>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52" name="Google Shape;52;p27" descr="A blue and green logo&#10;&#10;Description automatically generated"/>
          <p:cNvPicPr preferRelativeResize="0"/>
          <p:nvPr/>
        </p:nvPicPr>
        <p:blipFill rotWithShape="1">
          <a:blip r:embed="rId3">
            <a:alphaModFix/>
          </a:blip>
          <a:srcRect/>
          <a:stretch/>
        </p:blipFill>
        <p:spPr>
          <a:xfrm>
            <a:off x="838200" y="384725"/>
            <a:ext cx="1260953" cy="831363"/>
          </a:xfrm>
          <a:prstGeom prst="rect">
            <a:avLst/>
          </a:prstGeom>
          <a:noFill/>
          <a:ln>
            <a:noFill/>
          </a:ln>
        </p:spPr>
      </p:pic>
      <p:cxnSp>
        <p:nvCxnSpPr>
          <p:cNvPr id="53" name="Google Shape;53;p27"/>
          <p:cNvCxnSpPr/>
          <p:nvPr/>
        </p:nvCxnSpPr>
        <p:spPr>
          <a:xfrm>
            <a:off x="838200" y="1043797"/>
            <a:ext cx="10515600" cy="0"/>
          </a:xfrm>
          <a:prstGeom prst="straightConnector1">
            <a:avLst/>
          </a:prstGeom>
          <a:noFill/>
          <a:ln w="9525" cap="flat" cmpd="sng">
            <a:solidFill>
              <a:schemeClr val="accent1"/>
            </a:solidFill>
            <a:prstDash val="solid"/>
            <a:miter lim="800000"/>
            <a:headEnd type="none" w="sm" len="sm"/>
            <a:tailEnd type="none" w="sm" len="sm"/>
          </a:ln>
        </p:spPr>
      </p:cxnSp>
      <p:sp>
        <p:nvSpPr>
          <p:cNvPr id="54" name="Google Shape;54;p27"/>
          <p:cNvSpPr txBox="1"/>
          <p:nvPr/>
        </p:nvSpPr>
        <p:spPr>
          <a:xfrm>
            <a:off x="2099153" y="667369"/>
            <a:ext cx="7583423" cy="369332"/>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n-US" sz="1800" b="1" i="1" u="none" strike="noStrike" cap="none">
                <a:solidFill>
                  <a:srgbClr val="466DB0"/>
                </a:solidFill>
                <a:latin typeface="Calibri"/>
                <a:ea typeface="Calibri"/>
                <a:cs typeface="Calibri"/>
                <a:sym typeface="Calibri"/>
              </a:rPr>
              <a:t>Dự án Thúc đẩy Tiết kiệm năng lượng trong các ngành công nghiệp Việt Nam</a:t>
            </a:r>
            <a:endParaRPr sz="1800" b="1" i="1" u="none" strike="noStrike" cap="none">
              <a:solidFill>
                <a:srgbClr val="466DB0"/>
              </a:solidFill>
              <a:latin typeface="Calibri"/>
              <a:ea typeface="Calibri"/>
              <a:cs typeface="Calibri"/>
              <a:sym typeface="Calibri"/>
            </a:endParaRPr>
          </a:p>
        </p:txBody>
      </p:sp>
      <p:pic>
        <p:nvPicPr>
          <p:cNvPr id="55" name="Google Shape;55;p27"/>
          <p:cNvPicPr preferRelativeResize="0"/>
          <p:nvPr/>
        </p:nvPicPr>
        <p:blipFill rotWithShape="1">
          <a:blip r:embed="rId4">
            <a:alphaModFix/>
          </a:blip>
          <a:srcRect/>
          <a:stretch/>
        </p:blipFill>
        <p:spPr>
          <a:xfrm>
            <a:off x="9678498" y="384725"/>
            <a:ext cx="1903411" cy="791366"/>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21"/>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7" name="Google Shape;7;p2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p2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9" name="Google Shape;9;p2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1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1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9.png"/></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63"/>
        <p:cNvGrpSpPr/>
        <p:nvPr/>
      </p:nvGrpSpPr>
      <p:grpSpPr>
        <a:xfrm>
          <a:off x="0" y="0"/>
          <a:ext cx="0" cy="0"/>
          <a:chOff x="0" y="0"/>
          <a:chExt cx="0" cy="0"/>
        </a:xfrm>
      </p:grpSpPr>
      <p:sp>
        <p:nvSpPr>
          <p:cNvPr id="64" name="Google Shape;64;p1"/>
          <p:cNvSpPr txBox="1">
            <a:spLocks noGrp="1"/>
          </p:cNvSpPr>
          <p:nvPr>
            <p:ph type="subTitle" idx="1"/>
          </p:nvPr>
        </p:nvSpPr>
        <p:spPr>
          <a:xfrm>
            <a:off x="865496" y="1831012"/>
            <a:ext cx="10515600" cy="1070700"/>
          </a:xfrm>
          <a:prstGeom prst="rect">
            <a:avLst/>
          </a:prstGeom>
          <a:noFill/>
          <a:ln>
            <a:noFill/>
          </a:ln>
        </p:spPr>
        <p:txBody>
          <a:bodyPr spcFirstLastPara="1" wrap="square" lIns="91425" tIns="45700" rIns="91425" bIns="45700" anchor="t" anchorCtr="0">
            <a:normAutofit/>
          </a:bodyPr>
          <a:lstStyle/>
          <a:p>
            <a:pPr marL="0" lvl="0" indent="0" algn="ctr" rtl="0">
              <a:lnSpc>
                <a:spcPct val="130000"/>
              </a:lnSpc>
              <a:spcBef>
                <a:spcPts val="0"/>
              </a:spcBef>
              <a:spcAft>
                <a:spcPts val="0"/>
              </a:spcAft>
              <a:buClr>
                <a:srgbClr val="003153"/>
              </a:buClr>
              <a:buSzPts val="2400"/>
              <a:buNone/>
            </a:pPr>
            <a:r>
              <a:rPr lang="en-US"/>
              <a:t>DỰ ÁN THÚC ĐẨY TIẾT KIỆM NĂNG L</a:t>
            </a:r>
            <a:r>
              <a:rPr lang="vi-VN"/>
              <a:t>Ư</a:t>
            </a:r>
            <a:r>
              <a:rPr lang="en-US"/>
              <a:t>ỢNG TRONG CÁC NGÀNH CÔNG NGHIỆP VIỆT NAM (VSUEE)</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61"/>
        <p:cNvGrpSpPr/>
        <p:nvPr/>
      </p:nvGrpSpPr>
      <p:grpSpPr>
        <a:xfrm>
          <a:off x="0" y="0"/>
          <a:ext cx="0" cy="0"/>
          <a:chOff x="0" y="0"/>
          <a:chExt cx="0" cy="0"/>
        </a:xfrm>
      </p:grpSpPr>
      <p:sp>
        <p:nvSpPr>
          <p:cNvPr id="162" name="Google Shape;162;p10"/>
          <p:cNvSpPr/>
          <p:nvPr/>
        </p:nvSpPr>
        <p:spPr>
          <a:xfrm>
            <a:off x="-11200" y="4870425"/>
            <a:ext cx="12192000" cy="19875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Calibri"/>
              <a:ea typeface="Calibri"/>
              <a:cs typeface="Calibri"/>
              <a:sym typeface="Calibri"/>
            </a:endParaRPr>
          </a:p>
        </p:txBody>
      </p:sp>
      <p:sp>
        <p:nvSpPr>
          <p:cNvPr id="163" name="Google Shape;163;p10"/>
          <p:cNvSpPr txBox="1"/>
          <p:nvPr/>
        </p:nvSpPr>
        <p:spPr>
          <a:xfrm>
            <a:off x="838200" y="1158670"/>
            <a:ext cx="10515599" cy="506152"/>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90000"/>
              </a:lnSpc>
              <a:spcBef>
                <a:spcPts val="0"/>
              </a:spcBef>
              <a:spcAft>
                <a:spcPts val="0"/>
              </a:spcAft>
              <a:buClr>
                <a:schemeClr val="lt1"/>
              </a:buClr>
              <a:buSzPts val="3333"/>
              <a:buFont typeface="Arial"/>
              <a:buNone/>
            </a:pPr>
            <a:r>
              <a:rPr lang="en-US" sz="3000" b="1" i="0" u="none" strike="noStrike" cap="none">
                <a:solidFill>
                  <a:schemeClr val="lt1"/>
                </a:solidFill>
                <a:latin typeface="Arial"/>
                <a:ea typeface="Arial"/>
                <a:cs typeface="Arial"/>
                <a:sym typeface="Arial"/>
              </a:rPr>
              <a:t>Rào cản – Nhận thức</a:t>
            </a:r>
            <a:endParaRPr sz="3000" b="1" i="0" u="none" strike="noStrike" cap="none">
              <a:solidFill>
                <a:schemeClr val="lt1"/>
              </a:solidFill>
              <a:latin typeface="Arial"/>
              <a:ea typeface="Arial"/>
              <a:cs typeface="Arial"/>
              <a:sym typeface="Arial"/>
            </a:endParaRPr>
          </a:p>
        </p:txBody>
      </p:sp>
      <p:sp>
        <p:nvSpPr>
          <p:cNvPr id="164" name="Google Shape;164;p10"/>
          <p:cNvSpPr txBox="1"/>
          <p:nvPr/>
        </p:nvSpPr>
        <p:spPr>
          <a:xfrm>
            <a:off x="838200" y="1753150"/>
            <a:ext cx="6537300" cy="4694700"/>
          </a:xfrm>
          <a:prstGeom prst="rect">
            <a:avLst/>
          </a:prstGeom>
          <a:solidFill>
            <a:schemeClr val="lt1"/>
          </a:solidFill>
          <a:ln>
            <a:noFill/>
          </a:ln>
        </p:spPr>
        <p:txBody>
          <a:bodyPr spcFirstLastPara="1" wrap="square" lIns="91425" tIns="45700" rIns="91425" bIns="45700" anchor="t" anchorCtr="0">
            <a:spAutoFit/>
          </a:bodyPr>
          <a:lstStyle/>
          <a:p>
            <a:pPr marL="0" marR="0" lvl="0" indent="0" algn="just" rtl="0">
              <a:lnSpc>
                <a:spcPct val="100000"/>
              </a:lnSpc>
              <a:spcBef>
                <a:spcPts val="0"/>
              </a:spcBef>
              <a:spcAft>
                <a:spcPts val="0"/>
              </a:spcAft>
              <a:buClr>
                <a:srgbClr val="000000"/>
              </a:buClr>
              <a:buSzPts val="1700"/>
              <a:buFont typeface="Arial"/>
              <a:buNone/>
            </a:pPr>
            <a:r>
              <a:rPr lang="en-US" sz="1700" b="0" i="0" u="none" strike="noStrike" cap="none">
                <a:solidFill>
                  <a:schemeClr val="dk1"/>
                </a:solidFill>
                <a:latin typeface="Arial"/>
                <a:ea typeface="Arial"/>
                <a:cs typeface="Arial"/>
                <a:sym typeface="Arial"/>
              </a:rPr>
              <a:t>Để nâng cao khả năng sử dụng năng lượng hiệu quả (EE), vấn đề nhận thức đóng vai trò vô cùng quan trọng, đặc biệt đối với lãnh đạo doanh nghiệp và người sử dụng năng lượng, tuy nhiên hiện nay đang có một số vấn đề về nhận thức đang tiềm tàng như sau</a:t>
            </a:r>
            <a:r>
              <a:rPr lang="en-US" sz="1700" b="0" i="0" u="none" strike="noStrike" cap="none">
                <a:solidFill>
                  <a:srgbClr val="000000"/>
                </a:solidFill>
                <a:latin typeface="Arial"/>
                <a:ea typeface="Arial"/>
                <a:cs typeface="Arial"/>
                <a:sym typeface="Arial"/>
              </a:rPr>
              <a:t>:</a:t>
            </a:r>
            <a:endParaRPr sz="1700" b="0" i="0" u="none" strike="noStrike" cap="none">
              <a:solidFill>
                <a:schemeClr val="dk1"/>
              </a:solidFill>
              <a:latin typeface="Arial"/>
              <a:ea typeface="Arial"/>
              <a:cs typeface="Arial"/>
              <a:sym typeface="Arial"/>
            </a:endParaRPr>
          </a:p>
          <a:p>
            <a:pPr marL="285750" marR="0" lvl="0" indent="-285750" algn="just" rtl="0">
              <a:lnSpc>
                <a:spcPct val="100000"/>
              </a:lnSpc>
              <a:spcBef>
                <a:spcPts val="0"/>
              </a:spcBef>
              <a:spcAft>
                <a:spcPts val="0"/>
              </a:spcAft>
              <a:buClr>
                <a:srgbClr val="000000"/>
              </a:buClr>
              <a:buSzPts val="1900"/>
              <a:buFont typeface="Arial"/>
              <a:buChar char="-"/>
            </a:pPr>
            <a:r>
              <a:rPr lang="en-US" sz="1700" b="1" i="0" u="none" strike="noStrike" cap="none">
                <a:solidFill>
                  <a:srgbClr val="000000"/>
                </a:solidFill>
                <a:latin typeface="Arial"/>
                <a:ea typeface="Arial"/>
                <a:cs typeface="Arial"/>
                <a:sym typeface="Arial"/>
              </a:rPr>
              <a:t>Thiếu nhận thức về lợi ích dài hạn: </a:t>
            </a:r>
            <a:r>
              <a:rPr lang="en-US" sz="1700" b="0" i="0" u="none" strike="noStrike" cap="none">
                <a:solidFill>
                  <a:srgbClr val="000000"/>
                </a:solidFill>
                <a:latin typeface="Arial"/>
                <a:ea typeface="Arial"/>
                <a:cs typeface="Arial"/>
                <a:sym typeface="Arial"/>
              </a:rPr>
              <a:t>Hiện tại các cơ sở đa số tập trung ngắn và trung hạn;</a:t>
            </a:r>
            <a:endParaRPr sz="1700" b="0" i="0" u="none" strike="noStrike" cap="none">
              <a:solidFill>
                <a:schemeClr val="dk1"/>
              </a:solidFill>
              <a:latin typeface="Arial"/>
              <a:ea typeface="Arial"/>
              <a:cs typeface="Arial"/>
              <a:sym typeface="Arial"/>
            </a:endParaRPr>
          </a:p>
          <a:p>
            <a:pPr marL="285750" marR="0" lvl="0" indent="-285750" algn="just" rtl="0">
              <a:lnSpc>
                <a:spcPct val="100000"/>
              </a:lnSpc>
              <a:spcBef>
                <a:spcPts val="0"/>
              </a:spcBef>
              <a:spcAft>
                <a:spcPts val="0"/>
              </a:spcAft>
              <a:buClr>
                <a:srgbClr val="000000"/>
              </a:buClr>
              <a:buSzPts val="1900"/>
              <a:buFont typeface="Arial"/>
              <a:buChar char="-"/>
            </a:pPr>
            <a:r>
              <a:rPr lang="en-US" sz="1700" b="1" i="0" u="none" strike="noStrike" cap="none">
                <a:solidFill>
                  <a:srgbClr val="000000"/>
                </a:solidFill>
                <a:latin typeface="Arial"/>
                <a:ea typeface="Arial"/>
                <a:cs typeface="Arial"/>
                <a:sym typeface="Arial"/>
              </a:rPr>
              <a:t>Hiểu sai về tiết kiệm năng lượng</a:t>
            </a:r>
            <a:r>
              <a:rPr lang="en-US" sz="1700" b="0" i="0" u="none" strike="noStrike" cap="none">
                <a:solidFill>
                  <a:srgbClr val="000000"/>
                </a:solidFill>
                <a:latin typeface="Arial"/>
                <a:ea typeface="Arial"/>
                <a:cs typeface="Arial"/>
                <a:sym typeface="Arial"/>
              </a:rPr>
              <a:t>: Chưa có cái nhận chính xác về hiệu quả năng lượng;</a:t>
            </a:r>
            <a:endParaRPr sz="1700" b="0" i="0" u="none" strike="noStrike" cap="none">
              <a:solidFill>
                <a:schemeClr val="dk1"/>
              </a:solidFill>
              <a:latin typeface="Arial"/>
              <a:ea typeface="Arial"/>
              <a:cs typeface="Arial"/>
              <a:sym typeface="Arial"/>
            </a:endParaRPr>
          </a:p>
          <a:p>
            <a:pPr marL="285750" marR="0" lvl="0" indent="-285750" algn="just" rtl="0">
              <a:lnSpc>
                <a:spcPct val="100000"/>
              </a:lnSpc>
              <a:spcBef>
                <a:spcPts val="0"/>
              </a:spcBef>
              <a:spcAft>
                <a:spcPts val="0"/>
              </a:spcAft>
              <a:buClr>
                <a:srgbClr val="000000"/>
              </a:buClr>
              <a:buSzPts val="1900"/>
              <a:buFont typeface="Arial"/>
              <a:buChar char="-"/>
            </a:pPr>
            <a:r>
              <a:rPr lang="en-US" sz="1700" b="1" i="0" u="none" strike="noStrike" cap="none">
                <a:solidFill>
                  <a:srgbClr val="000000"/>
                </a:solidFill>
                <a:latin typeface="Arial"/>
                <a:ea typeface="Arial"/>
                <a:cs typeface="Arial"/>
                <a:sym typeface="Arial"/>
              </a:rPr>
              <a:t>Thiếu thông tin và kiến thức chuyên sâu</a:t>
            </a:r>
            <a:r>
              <a:rPr lang="en-US" sz="1700" b="0" i="0" u="none" strike="noStrike" cap="none">
                <a:solidFill>
                  <a:srgbClr val="000000"/>
                </a:solidFill>
                <a:latin typeface="Arial"/>
                <a:ea typeface="Arial"/>
                <a:cs typeface="Arial"/>
                <a:sym typeface="Arial"/>
              </a:rPr>
              <a:t>: Không có bộ phận chuyên trách về năng lượng dẫn đến thiếu thông tin về các đổi mới trong tiết kiệm năng lượng cũng như thiếu kiến thức chuyên sâu về tiết kiệm năng lượng.</a:t>
            </a:r>
            <a:endParaRPr sz="1700" b="0" i="0" u="none" strike="noStrike" cap="none">
              <a:solidFill>
                <a:schemeClr val="dk1"/>
              </a:solidFill>
              <a:latin typeface="Arial"/>
              <a:ea typeface="Arial"/>
              <a:cs typeface="Arial"/>
              <a:sym typeface="Arial"/>
            </a:endParaRPr>
          </a:p>
          <a:p>
            <a:pPr marL="285750" marR="0" lvl="0" indent="-285750" algn="just" rtl="0">
              <a:lnSpc>
                <a:spcPct val="100000"/>
              </a:lnSpc>
              <a:spcBef>
                <a:spcPts val="0"/>
              </a:spcBef>
              <a:spcAft>
                <a:spcPts val="0"/>
              </a:spcAft>
              <a:buClr>
                <a:srgbClr val="000000"/>
              </a:buClr>
              <a:buSzPts val="1900"/>
              <a:buFont typeface="Arial"/>
              <a:buChar char="-"/>
            </a:pPr>
            <a:r>
              <a:rPr lang="en-US" sz="1700" b="1" i="0" u="none" strike="noStrike" cap="none">
                <a:solidFill>
                  <a:srgbClr val="000000"/>
                </a:solidFill>
                <a:latin typeface="Arial"/>
                <a:ea typeface="Arial"/>
                <a:cs typeface="Arial"/>
                <a:sym typeface="Arial"/>
              </a:rPr>
              <a:t>Tâm lý e ngại thay đổi và rủi ro</a:t>
            </a:r>
            <a:r>
              <a:rPr lang="en-US" sz="1700" b="0" i="0" u="none" strike="noStrike" cap="none">
                <a:solidFill>
                  <a:srgbClr val="000000"/>
                </a:solidFill>
                <a:latin typeface="Arial"/>
                <a:ea typeface="Arial"/>
                <a:cs typeface="Arial"/>
                <a:sym typeface="Arial"/>
              </a:rPr>
              <a:t>: Sợ ảnh hưởng đến quá trình sản xuất, ngại thay đổi công nghệ, lo sợ rủi ro từ quá trình thay đổi;</a:t>
            </a:r>
            <a:endParaRPr sz="1700" b="0" i="0" u="none" strike="noStrike" cap="none">
              <a:solidFill>
                <a:schemeClr val="dk1"/>
              </a:solidFill>
              <a:latin typeface="Arial"/>
              <a:ea typeface="Arial"/>
              <a:cs typeface="Arial"/>
              <a:sym typeface="Arial"/>
            </a:endParaRPr>
          </a:p>
          <a:p>
            <a:pPr marL="285750" marR="0" lvl="0" indent="-285750" algn="just" rtl="0">
              <a:lnSpc>
                <a:spcPct val="100000"/>
              </a:lnSpc>
              <a:spcBef>
                <a:spcPts val="0"/>
              </a:spcBef>
              <a:spcAft>
                <a:spcPts val="0"/>
              </a:spcAft>
              <a:buClr>
                <a:srgbClr val="000000"/>
              </a:buClr>
              <a:buSzPts val="1900"/>
              <a:buFont typeface="Arial"/>
              <a:buChar char="-"/>
            </a:pPr>
            <a:r>
              <a:rPr lang="en-US" sz="1700" b="1" i="0" u="none" strike="noStrike" cap="none">
                <a:solidFill>
                  <a:srgbClr val="000000"/>
                </a:solidFill>
                <a:latin typeface="Arial"/>
                <a:ea typeface="Arial"/>
                <a:cs typeface="Arial"/>
                <a:sym typeface="Arial"/>
              </a:rPr>
              <a:t>Thiếu cam kết từ lãnh đạo</a:t>
            </a:r>
            <a:r>
              <a:rPr lang="en-US" sz="1700" b="0" i="0" u="none" strike="noStrike" cap="none">
                <a:solidFill>
                  <a:srgbClr val="000000"/>
                </a:solidFill>
                <a:latin typeface="Arial"/>
                <a:ea typeface="Arial"/>
                <a:cs typeface="Arial"/>
                <a:sym typeface="Arial"/>
              </a:rPr>
              <a:t>: Lãnh đạo chưa thực sự quan tâm đến hiệu quả năng lượng, chưa có những cam kết mạnh mẽ.</a:t>
            </a:r>
            <a:endParaRPr sz="1700" b="0" i="0" u="none" strike="noStrike" cap="none">
              <a:solidFill>
                <a:schemeClr val="dk1"/>
              </a:solidFill>
              <a:latin typeface="Arial"/>
              <a:ea typeface="Arial"/>
              <a:cs typeface="Arial"/>
              <a:sym typeface="Arial"/>
            </a:endParaRPr>
          </a:p>
        </p:txBody>
      </p:sp>
      <p:pic>
        <p:nvPicPr>
          <p:cNvPr id="165" name="Google Shape;165;p10"/>
          <p:cNvPicPr preferRelativeResize="0"/>
          <p:nvPr/>
        </p:nvPicPr>
        <p:blipFill rotWithShape="1">
          <a:blip r:embed="rId3">
            <a:alphaModFix/>
          </a:blip>
          <a:srcRect/>
          <a:stretch/>
        </p:blipFill>
        <p:spPr>
          <a:xfrm>
            <a:off x="7375500" y="2472888"/>
            <a:ext cx="3978300" cy="3255212"/>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69"/>
        <p:cNvGrpSpPr/>
        <p:nvPr/>
      </p:nvGrpSpPr>
      <p:grpSpPr>
        <a:xfrm>
          <a:off x="0" y="0"/>
          <a:ext cx="0" cy="0"/>
          <a:chOff x="0" y="0"/>
          <a:chExt cx="0" cy="0"/>
        </a:xfrm>
      </p:grpSpPr>
      <p:sp>
        <p:nvSpPr>
          <p:cNvPr id="170" name="Google Shape;170;p11"/>
          <p:cNvSpPr/>
          <p:nvPr/>
        </p:nvSpPr>
        <p:spPr>
          <a:xfrm>
            <a:off x="-11200" y="4870425"/>
            <a:ext cx="12192000" cy="19875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Calibri"/>
              <a:ea typeface="Calibri"/>
              <a:cs typeface="Calibri"/>
              <a:sym typeface="Calibri"/>
            </a:endParaRPr>
          </a:p>
        </p:txBody>
      </p:sp>
      <p:sp>
        <p:nvSpPr>
          <p:cNvPr id="171" name="Google Shape;171;p11"/>
          <p:cNvSpPr txBox="1"/>
          <p:nvPr/>
        </p:nvSpPr>
        <p:spPr>
          <a:xfrm>
            <a:off x="838200" y="1158670"/>
            <a:ext cx="10515599" cy="506152"/>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90000"/>
              </a:lnSpc>
              <a:spcBef>
                <a:spcPts val="0"/>
              </a:spcBef>
              <a:spcAft>
                <a:spcPts val="0"/>
              </a:spcAft>
              <a:buClr>
                <a:schemeClr val="lt1"/>
              </a:buClr>
              <a:buSzPts val="3333"/>
              <a:buFont typeface="Arial"/>
              <a:buNone/>
            </a:pPr>
            <a:r>
              <a:rPr lang="en-US" sz="3000" b="1" i="0" u="none" strike="noStrike" cap="none">
                <a:solidFill>
                  <a:schemeClr val="lt1"/>
                </a:solidFill>
                <a:latin typeface="Arial"/>
                <a:ea typeface="Arial"/>
                <a:cs typeface="Arial"/>
                <a:sym typeface="Arial"/>
              </a:rPr>
              <a:t>Rào cản – Công nghệ</a:t>
            </a:r>
            <a:endParaRPr sz="3000" b="1" i="0" u="none" strike="noStrike" cap="none">
              <a:solidFill>
                <a:schemeClr val="lt1"/>
              </a:solidFill>
              <a:latin typeface="Arial"/>
              <a:ea typeface="Arial"/>
              <a:cs typeface="Arial"/>
              <a:sym typeface="Arial"/>
            </a:endParaRPr>
          </a:p>
        </p:txBody>
      </p:sp>
      <p:sp>
        <p:nvSpPr>
          <p:cNvPr id="172" name="Google Shape;172;p11"/>
          <p:cNvSpPr txBox="1"/>
          <p:nvPr/>
        </p:nvSpPr>
        <p:spPr>
          <a:xfrm>
            <a:off x="838200" y="1739600"/>
            <a:ext cx="10515600" cy="4648500"/>
          </a:xfrm>
          <a:prstGeom prst="rect">
            <a:avLst/>
          </a:prstGeom>
          <a:solidFill>
            <a:schemeClr val="lt1"/>
          </a:solid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US" sz="1800" b="0" i="0" u="none" strike="noStrike" cap="none">
                <a:solidFill>
                  <a:srgbClr val="000000"/>
                </a:solidFill>
                <a:latin typeface="Arial"/>
                <a:ea typeface="Arial"/>
                <a:cs typeface="Arial"/>
                <a:sym typeface="Arial"/>
              </a:rPr>
              <a:t>Để phát triển EE, công nghệ là điều bắt buộc, Công nghệ hiện nay ở VN đang gặp một số vấn đề sau:</a:t>
            </a:r>
            <a:endParaRPr sz="1800" b="0" i="0" u="none" strike="noStrike" cap="none">
              <a:solidFill>
                <a:schemeClr val="dk1"/>
              </a:solidFill>
              <a:latin typeface="Arial"/>
              <a:ea typeface="Arial"/>
              <a:cs typeface="Arial"/>
              <a:sym typeface="Arial"/>
            </a:endParaRPr>
          </a:p>
          <a:p>
            <a:pPr marL="285750" marR="0" lvl="0" indent="-285750" algn="l" rtl="0">
              <a:lnSpc>
                <a:spcPct val="100000"/>
              </a:lnSpc>
              <a:spcBef>
                <a:spcPts val="0"/>
              </a:spcBef>
              <a:spcAft>
                <a:spcPts val="0"/>
              </a:spcAft>
              <a:buClr>
                <a:srgbClr val="000000"/>
              </a:buClr>
              <a:buSzPts val="2000"/>
              <a:buFont typeface="Arial"/>
              <a:buChar char="-"/>
            </a:pPr>
            <a:r>
              <a:rPr lang="en-US" sz="1800" b="1" i="0" u="none" strike="noStrike" cap="none">
                <a:solidFill>
                  <a:srgbClr val="000000"/>
                </a:solidFill>
                <a:latin typeface="Arial"/>
                <a:ea typeface="Arial"/>
                <a:cs typeface="Arial"/>
                <a:sym typeface="Arial"/>
              </a:rPr>
              <a:t>Công nghệ cũ, lạc hậu:</a:t>
            </a:r>
            <a:endParaRPr sz="1800" b="0" i="0" u="none" strike="noStrike" cap="none">
              <a:solidFill>
                <a:schemeClr val="dk1"/>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r>
              <a:rPr lang="en-US" sz="1800" b="0" i="0" u="none" strike="noStrike" cap="none">
                <a:solidFill>
                  <a:srgbClr val="000000"/>
                </a:solidFill>
                <a:latin typeface="Arial"/>
                <a:ea typeface="Arial"/>
                <a:cs typeface="Arial"/>
                <a:sym typeface="Arial"/>
              </a:rPr>
              <a:t>	+ Thiết bị cũ, kém hiệu quả;</a:t>
            </a:r>
            <a:endParaRPr sz="1800" b="0" i="0" u="none" strike="noStrike" cap="none">
              <a:solidFill>
                <a:schemeClr val="dk1"/>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r>
              <a:rPr lang="en-US" sz="1800" b="0" i="0" u="none" strike="noStrike" cap="none">
                <a:solidFill>
                  <a:srgbClr val="000000"/>
                </a:solidFill>
                <a:latin typeface="Arial"/>
                <a:ea typeface="Arial"/>
                <a:cs typeface="Arial"/>
                <a:sym typeface="Arial"/>
              </a:rPr>
              <a:t>	+ Không tương thích giữa công nghệ cũ và mới khi nâng cấp;</a:t>
            </a:r>
            <a:endParaRPr sz="1800" b="0" i="0" u="none" strike="noStrike" cap="none">
              <a:solidFill>
                <a:schemeClr val="dk1"/>
              </a:solidFill>
              <a:latin typeface="Arial"/>
              <a:ea typeface="Arial"/>
              <a:cs typeface="Arial"/>
              <a:sym typeface="Arial"/>
            </a:endParaRPr>
          </a:p>
          <a:p>
            <a:pPr marL="285750" marR="0" lvl="0" indent="-285750" algn="l" rtl="0">
              <a:lnSpc>
                <a:spcPct val="100000"/>
              </a:lnSpc>
              <a:spcBef>
                <a:spcPts val="0"/>
              </a:spcBef>
              <a:spcAft>
                <a:spcPts val="0"/>
              </a:spcAft>
              <a:buClr>
                <a:srgbClr val="000000"/>
              </a:buClr>
              <a:buSzPts val="2000"/>
              <a:buFont typeface="Arial"/>
              <a:buChar char="-"/>
            </a:pPr>
            <a:r>
              <a:rPr lang="en-US" sz="1800" b="1" i="0" u="none" strike="noStrike" cap="none">
                <a:solidFill>
                  <a:srgbClr val="000000"/>
                </a:solidFill>
                <a:latin typeface="Arial"/>
                <a:ea typeface="Arial"/>
                <a:cs typeface="Arial"/>
                <a:sym typeface="Arial"/>
              </a:rPr>
              <a:t>Thiếu thông tin và năng lực tiếp cận công nghệ:</a:t>
            </a:r>
            <a:endParaRPr sz="1800" b="0" i="0" u="none" strike="noStrike" cap="none">
              <a:solidFill>
                <a:schemeClr val="dk1"/>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r>
              <a:rPr lang="en-US" sz="1800" b="0" i="0" u="none" strike="noStrike" cap="none">
                <a:solidFill>
                  <a:srgbClr val="000000"/>
                </a:solidFill>
                <a:latin typeface="Arial"/>
                <a:ea typeface="Arial"/>
                <a:cs typeface="Arial"/>
                <a:sym typeface="Arial"/>
              </a:rPr>
              <a:t>	+ Thiếu thông tin về công nghệ mới;</a:t>
            </a:r>
            <a:endParaRPr sz="1800" b="0" i="0" u="none" strike="noStrike" cap="none">
              <a:solidFill>
                <a:schemeClr val="dk1"/>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r>
              <a:rPr lang="en-US" sz="1800" b="0" i="0" u="none" strike="noStrike" cap="none">
                <a:solidFill>
                  <a:srgbClr val="000000"/>
                </a:solidFill>
                <a:latin typeface="Arial"/>
                <a:ea typeface="Arial"/>
                <a:cs typeface="Arial"/>
                <a:sym typeface="Arial"/>
              </a:rPr>
              <a:t>	+ Năng lực thẩm định công nghệ yếu;</a:t>
            </a:r>
            <a:endParaRPr sz="1800" b="0" i="0" u="none" strike="noStrike" cap="none">
              <a:solidFill>
                <a:schemeClr val="dk1"/>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r>
              <a:rPr lang="en-US" sz="1800" b="0" i="0" u="none" strike="noStrike" cap="none">
                <a:solidFill>
                  <a:srgbClr val="000000"/>
                </a:solidFill>
                <a:latin typeface="Arial"/>
                <a:ea typeface="Arial"/>
                <a:cs typeface="Arial"/>
                <a:sym typeface="Arial"/>
              </a:rPr>
              <a:t>	+ Phụ thuộc công nghệ nhập khẩu;</a:t>
            </a:r>
            <a:endParaRPr sz="1800" b="0" i="0" u="none" strike="noStrike" cap="none">
              <a:solidFill>
                <a:schemeClr val="dk1"/>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r>
              <a:rPr lang="en-US" sz="1800" b="0" i="0" u="none" strike="noStrike" cap="none">
                <a:solidFill>
                  <a:srgbClr val="000000"/>
                </a:solidFill>
                <a:latin typeface="Arial"/>
                <a:ea typeface="Arial"/>
                <a:cs typeface="Arial"/>
                <a:sym typeface="Arial"/>
              </a:rPr>
              <a:t>	+ Chưa phát triển công nghệ nội địa.</a:t>
            </a:r>
            <a:endParaRPr sz="1800" b="0" i="0" u="none" strike="noStrike" cap="none">
              <a:solidFill>
                <a:schemeClr val="dk1"/>
              </a:solidFill>
              <a:latin typeface="Arial"/>
              <a:ea typeface="Arial"/>
              <a:cs typeface="Arial"/>
              <a:sym typeface="Arial"/>
            </a:endParaRPr>
          </a:p>
          <a:p>
            <a:pPr marL="285750" marR="0" lvl="0" indent="-285750" algn="l" rtl="0">
              <a:lnSpc>
                <a:spcPct val="100000"/>
              </a:lnSpc>
              <a:spcBef>
                <a:spcPts val="0"/>
              </a:spcBef>
              <a:spcAft>
                <a:spcPts val="0"/>
              </a:spcAft>
              <a:buClr>
                <a:srgbClr val="000000"/>
              </a:buClr>
              <a:buSzPts val="2000"/>
              <a:buFont typeface="Arial"/>
              <a:buChar char="-"/>
            </a:pPr>
            <a:r>
              <a:rPr lang="en-US" sz="1800" b="1" i="0" u="none" strike="noStrike" cap="none">
                <a:solidFill>
                  <a:srgbClr val="000000"/>
                </a:solidFill>
                <a:latin typeface="Arial"/>
                <a:ea typeface="Arial"/>
                <a:cs typeface="Arial"/>
                <a:sym typeface="Arial"/>
              </a:rPr>
              <a:t>Thiếu chuẩn mực về kiểm định công nghệ:</a:t>
            </a:r>
            <a:endParaRPr sz="1800" b="0" i="0" u="none" strike="noStrike" cap="none">
              <a:solidFill>
                <a:schemeClr val="dk1"/>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r>
              <a:rPr lang="en-US" sz="1800" b="0" i="0" u="none" strike="noStrike" cap="none">
                <a:solidFill>
                  <a:srgbClr val="000000"/>
                </a:solidFill>
                <a:latin typeface="Arial"/>
                <a:ea typeface="Arial"/>
                <a:cs typeface="Arial"/>
                <a:sym typeface="Arial"/>
              </a:rPr>
              <a:t>	+ Thiếu tiêu chuẩn kỹ thuật rõ ràng;</a:t>
            </a:r>
            <a:endParaRPr sz="1800" b="0" i="0" u="none" strike="noStrike" cap="none">
              <a:solidFill>
                <a:schemeClr val="dk1"/>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r>
              <a:rPr lang="en-US" sz="1800" b="0" i="0" u="none" strike="noStrike" cap="none">
                <a:solidFill>
                  <a:srgbClr val="000000"/>
                </a:solidFill>
                <a:latin typeface="Arial"/>
                <a:ea typeface="Arial"/>
                <a:cs typeface="Arial"/>
                <a:sym typeface="Arial"/>
              </a:rPr>
              <a:t>	+ Công tác đo kiểm, đo lường chưa hoàn thiện;</a:t>
            </a:r>
            <a:endParaRPr sz="1800" b="0" i="0" u="none" strike="noStrike" cap="none">
              <a:solidFill>
                <a:schemeClr val="dk1"/>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r>
              <a:rPr lang="en-US" sz="1800" b="0" i="0" u="none" strike="noStrike" cap="none">
                <a:solidFill>
                  <a:srgbClr val="000000"/>
                </a:solidFill>
                <a:latin typeface="Arial"/>
                <a:ea typeface="Arial"/>
                <a:cs typeface="Arial"/>
                <a:sym typeface="Arial"/>
              </a:rPr>
              <a:t>	+ Thiếu tin tưởng công nghệ mới.</a:t>
            </a:r>
            <a:endParaRPr sz="1800" b="0" i="0" u="none" strike="noStrike" cap="none">
              <a:solidFill>
                <a:schemeClr val="dk1"/>
              </a:solidFill>
              <a:latin typeface="Arial"/>
              <a:ea typeface="Arial"/>
              <a:cs typeface="Arial"/>
              <a:sym typeface="Arial"/>
            </a:endParaRPr>
          </a:p>
          <a:p>
            <a:pPr marL="285750" marR="0" lvl="0" indent="-285750" algn="l" rtl="0">
              <a:lnSpc>
                <a:spcPct val="100000"/>
              </a:lnSpc>
              <a:spcBef>
                <a:spcPts val="0"/>
              </a:spcBef>
              <a:spcAft>
                <a:spcPts val="0"/>
              </a:spcAft>
              <a:buClr>
                <a:srgbClr val="000000"/>
              </a:buClr>
              <a:buSzPts val="2000"/>
              <a:buFont typeface="Arial"/>
              <a:buChar char="-"/>
            </a:pPr>
            <a:r>
              <a:rPr lang="en-US" sz="1800" b="1" i="0" u="none" strike="noStrike" cap="none">
                <a:solidFill>
                  <a:srgbClr val="000000"/>
                </a:solidFill>
                <a:latin typeface="Arial"/>
                <a:ea typeface="Arial"/>
                <a:cs typeface="Arial"/>
                <a:sym typeface="Arial"/>
              </a:rPr>
              <a:t>Rào cản từ nhà cung cấp và dịch vụ:</a:t>
            </a:r>
            <a:endParaRPr sz="1800" b="0" i="0" u="none" strike="noStrike" cap="none">
              <a:solidFill>
                <a:schemeClr val="dk1"/>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r>
              <a:rPr lang="en-US" sz="1800" b="0" i="0" u="none" strike="noStrike" cap="none">
                <a:solidFill>
                  <a:srgbClr val="000000"/>
                </a:solidFill>
                <a:latin typeface="Arial"/>
                <a:ea typeface="Arial"/>
                <a:cs typeface="Arial"/>
                <a:sym typeface="Arial"/>
              </a:rPr>
              <a:t>	+ Số lượng nhà cung cấp hạn chế;</a:t>
            </a:r>
            <a:endParaRPr sz="1800" b="0" i="0" u="none" strike="noStrike" cap="none">
              <a:solidFill>
                <a:schemeClr val="dk1"/>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r>
              <a:rPr lang="en-US" sz="1800" b="0" i="0" u="none" strike="noStrike" cap="none">
                <a:solidFill>
                  <a:srgbClr val="000000"/>
                </a:solidFill>
                <a:latin typeface="Arial"/>
                <a:ea typeface="Arial"/>
                <a:cs typeface="Arial"/>
                <a:sym typeface="Arial"/>
              </a:rPr>
              <a:t>	+ Chất lượng dịch vụ tư vấn chưa cao.</a:t>
            </a:r>
            <a:endParaRPr sz="1800" b="0" i="0" u="none" strike="noStrike" cap="none">
              <a:solidFill>
                <a:schemeClr val="dk1"/>
              </a:solidFill>
              <a:latin typeface="Arial"/>
              <a:ea typeface="Arial"/>
              <a:cs typeface="Arial"/>
              <a:sym typeface="Arial"/>
            </a:endParaRPr>
          </a:p>
        </p:txBody>
      </p:sp>
      <p:pic>
        <p:nvPicPr>
          <p:cNvPr id="173" name="Google Shape;173;p11"/>
          <p:cNvPicPr preferRelativeResize="0"/>
          <p:nvPr/>
        </p:nvPicPr>
        <p:blipFill rotWithShape="1">
          <a:blip r:embed="rId3">
            <a:alphaModFix/>
          </a:blip>
          <a:srcRect/>
          <a:stretch/>
        </p:blipFill>
        <p:spPr>
          <a:xfrm>
            <a:off x="6627467" y="3005050"/>
            <a:ext cx="4726334" cy="338305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77"/>
        <p:cNvGrpSpPr/>
        <p:nvPr/>
      </p:nvGrpSpPr>
      <p:grpSpPr>
        <a:xfrm>
          <a:off x="0" y="0"/>
          <a:ext cx="0" cy="0"/>
          <a:chOff x="0" y="0"/>
          <a:chExt cx="0" cy="0"/>
        </a:xfrm>
      </p:grpSpPr>
      <p:sp>
        <p:nvSpPr>
          <p:cNvPr id="178" name="Google Shape;178;p12"/>
          <p:cNvSpPr/>
          <p:nvPr/>
        </p:nvSpPr>
        <p:spPr>
          <a:xfrm>
            <a:off x="-11200" y="4870425"/>
            <a:ext cx="12192000" cy="19875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Calibri"/>
              <a:ea typeface="Calibri"/>
              <a:cs typeface="Calibri"/>
              <a:sym typeface="Calibri"/>
            </a:endParaRPr>
          </a:p>
        </p:txBody>
      </p:sp>
      <p:sp>
        <p:nvSpPr>
          <p:cNvPr id="179" name="Google Shape;179;p12"/>
          <p:cNvSpPr txBox="1"/>
          <p:nvPr/>
        </p:nvSpPr>
        <p:spPr>
          <a:xfrm>
            <a:off x="838200" y="1158670"/>
            <a:ext cx="10515599" cy="506152"/>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90000"/>
              </a:lnSpc>
              <a:spcBef>
                <a:spcPts val="0"/>
              </a:spcBef>
              <a:spcAft>
                <a:spcPts val="0"/>
              </a:spcAft>
              <a:buClr>
                <a:schemeClr val="lt1"/>
              </a:buClr>
              <a:buSzPts val="3333"/>
              <a:buFont typeface="Arial"/>
              <a:buNone/>
            </a:pPr>
            <a:r>
              <a:rPr lang="en-US" sz="3000" b="1" i="0" u="none" strike="noStrike" cap="none">
                <a:solidFill>
                  <a:schemeClr val="lt1"/>
                </a:solidFill>
                <a:latin typeface="Arial"/>
                <a:ea typeface="Arial"/>
                <a:cs typeface="Arial"/>
                <a:sym typeface="Arial"/>
              </a:rPr>
              <a:t>Cơ hội thúc đẩy EE</a:t>
            </a:r>
            <a:endParaRPr sz="3000" b="1" i="0" u="none" strike="noStrike" cap="none">
              <a:solidFill>
                <a:schemeClr val="lt1"/>
              </a:solidFill>
              <a:latin typeface="Arial"/>
              <a:ea typeface="Arial"/>
              <a:cs typeface="Arial"/>
              <a:sym typeface="Arial"/>
            </a:endParaRPr>
          </a:p>
        </p:txBody>
      </p:sp>
      <p:sp>
        <p:nvSpPr>
          <p:cNvPr id="180" name="Google Shape;180;p12"/>
          <p:cNvSpPr/>
          <p:nvPr/>
        </p:nvSpPr>
        <p:spPr>
          <a:xfrm>
            <a:off x="3565057" y="2051230"/>
            <a:ext cx="2094204" cy="585432"/>
          </a:xfrm>
          <a:prstGeom prst="roundRect">
            <a:avLst>
              <a:gd name="adj" fmla="val 16667"/>
            </a:avLst>
          </a:prstGeom>
          <a:solidFill>
            <a:schemeClr val="lt1"/>
          </a:solidFill>
          <a:ln w="381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600"/>
              <a:buFont typeface="Arial"/>
              <a:buNone/>
            </a:pPr>
            <a:r>
              <a:rPr lang="en-US" sz="1800" b="1" i="0" u="none" strike="noStrike" cap="none">
                <a:solidFill>
                  <a:schemeClr val="dk1"/>
                </a:solidFill>
                <a:latin typeface="Arial"/>
                <a:ea typeface="Arial"/>
                <a:cs typeface="Arial"/>
                <a:sym typeface="Arial"/>
              </a:rPr>
              <a:t>Nhu cầu NL tăng</a:t>
            </a:r>
            <a:endParaRPr sz="1800" b="1" i="0" u="none" strike="noStrike" cap="none">
              <a:solidFill>
                <a:schemeClr val="dk1"/>
              </a:solidFill>
              <a:latin typeface="Arial"/>
              <a:ea typeface="Arial"/>
              <a:cs typeface="Arial"/>
              <a:sym typeface="Arial"/>
            </a:endParaRPr>
          </a:p>
        </p:txBody>
      </p:sp>
      <p:sp>
        <p:nvSpPr>
          <p:cNvPr id="181" name="Google Shape;181;p12"/>
          <p:cNvSpPr/>
          <p:nvPr/>
        </p:nvSpPr>
        <p:spPr>
          <a:xfrm>
            <a:off x="3565057" y="3258289"/>
            <a:ext cx="2094204" cy="585432"/>
          </a:xfrm>
          <a:prstGeom prst="roundRect">
            <a:avLst>
              <a:gd name="adj" fmla="val 16667"/>
            </a:avLst>
          </a:prstGeom>
          <a:solidFill>
            <a:schemeClr val="lt1"/>
          </a:solidFill>
          <a:ln w="381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600"/>
              <a:buFont typeface="Arial"/>
              <a:buNone/>
            </a:pPr>
            <a:r>
              <a:rPr lang="en-US" sz="1800" b="1" i="0" u="none" strike="noStrike" cap="none">
                <a:solidFill>
                  <a:schemeClr val="dk1"/>
                </a:solidFill>
                <a:latin typeface="Arial"/>
                <a:ea typeface="Arial"/>
                <a:cs typeface="Arial"/>
                <a:sym typeface="Arial"/>
              </a:rPr>
              <a:t>Chính sách</a:t>
            </a:r>
            <a:endParaRPr sz="1800" b="1" i="0" u="none" strike="noStrike" cap="none">
              <a:solidFill>
                <a:schemeClr val="dk1"/>
              </a:solidFill>
              <a:latin typeface="Arial"/>
              <a:ea typeface="Arial"/>
              <a:cs typeface="Arial"/>
              <a:sym typeface="Arial"/>
            </a:endParaRPr>
          </a:p>
          <a:p>
            <a:pPr marL="0" marR="0" lvl="0" indent="0" algn="ctr" rtl="0">
              <a:lnSpc>
                <a:spcPct val="100000"/>
              </a:lnSpc>
              <a:spcBef>
                <a:spcPts val="0"/>
              </a:spcBef>
              <a:spcAft>
                <a:spcPts val="0"/>
              </a:spcAft>
              <a:buClr>
                <a:schemeClr val="dk1"/>
              </a:buClr>
              <a:buSzPts val="1600"/>
              <a:buFont typeface="Arial"/>
              <a:buNone/>
            </a:pPr>
            <a:r>
              <a:rPr lang="en-US" sz="1800" b="1" i="0" u="none" strike="noStrike" cap="none">
                <a:solidFill>
                  <a:schemeClr val="dk1"/>
                </a:solidFill>
                <a:latin typeface="Arial"/>
                <a:ea typeface="Arial"/>
                <a:cs typeface="Arial"/>
                <a:sym typeface="Arial"/>
              </a:rPr>
              <a:t>mục tiêu</a:t>
            </a:r>
            <a:endParaRPr sz="1800" b="1" i="0" u="none" strike="noStrike" cap="none">
              <a:solidFill>
                <a:schemeClr val="dk1"/>
              </a:solidFill>
              <a:latin typeface="Arial"/>
              <a:ea typeface="Arial"/>
              <a:cs typeface="Arial"/>
              <a:sym typeface="Arial"/>
            </a:endParaRPr>
          </a:p>
        </p:txBody>
      </p:sp>
      <p:sp>
        <p:nvSpPr>
          <p:cNvPr id="182" name="Google Shape;182;p12"/>
          <p:cNvSpPr txBox="1"/>
          <p:nvPr/>
        </p:nvSpPr>
        <p:spPr>
          <a:xfrm>
            <a:off x="6293125" y="1850025"/>
            <a:ext cx="5060700" cy="923400"/>
          </a:xfrm>
          <a:prstGeom prst="rect">
            <a:avLst/>
          </a:prstGeom>
          <a:solidFill>
            <a:schemeClr val="lt1"/>
          </a:solidFill>
          <a:ln>
            <a:noFill/>
          </a:ln>
        </p:spPr>
        <p:txBody>
          <a:bodyPr spcFirstLastPara="1" wrap="square" lIns="91425" tIns="45700" rIns="91425" bIns="45700" anchor="t" anchorCtr="0">
            <a:spAutoFit/>
          </a:bodyPr>
          <a:lstStyle/>
          <a:p>
            <a:pPr marL="285750" marR="0" lvl="0" indent="-285750" algn="l" rtl="0">
              <a:lnSpc>
                <a:spcPct val="100000"/>
              </a:lnSpc>
              <a:spcBef>
                <a:spcPts val="0"/>
              </a:spcBef>
              <a:spcAft>
                <a:spcPts val="0"/>
              </a:spcAft>
              <a:buClr>
                <a:srgbClr val="000000"/>
              </a:buClr>
              <a:buSzPts val="1800"/>
              <a:buFont typeface="Arial"/>
              <a:buChar char="-"/>
            </a:pPr>
            <a:r>
              <a:rPr lang="en-US" sz="1800" b="0" i="0" u="none" strike="noStrike" cap="none">
                <a:solidFill>
                  <a:srgbClr val="000000"/>
                </a:solidFill>
                <a:latin typeface="Arial"/>
                <a:ea typeface="Arial"/>
                <a:cs typeface="Arial"/>
                <a:sym typeface="Arial"/>
              </a:rPr>
              <a:t>Nhu cầu sử dụng tăng;</a:t>
            </a:r>
            <a:endParaRPr sz="1800" b="0" i="0" u="none" strike="noStrike" cap="none">
              <a:solidFill>
                <a:schemeClr val="dk1"/>
              </a:solidFill>
              <a:latin typeface="Arial"/>
              <a:ea typeface="Arial"/>
              <a:cs typeface="Arial"/>
              <a:sym typeface="Arial"/>
            </a:endParaRPr>
          </a:p>
          <a:p>
            <a:pPr marL="285750" marR="0" lvl="0" indent="-285750" algn="l" rtl="0">
              <a:lnSpc>
                <a:spcPct val="100000"/>
              </a:lnSpc>
              <a:spcBef>
                <a:spcPts val="0"/>
              </a:spcBef>
              <a:spcAft>
                <a:spcPts val="0"/>
              </a:spcAft>
              <a:buClr>
                <a:srgbClr val="000000"/>
              </a:buClr>
              <a:buSzPts val="1800"/>
              <a:buFont typeface="Arial"/>
              <a:buChar char="-"/>
            </a:pPr>
            <a:r>
              <a:rPr lang="en-US" sz="1800" b="0" i="0" u="none" strike="noStrike" cap="none">
                <a:solidFill>
                  <a:srgbClr val="000000"/>
                </a:solidFill>
                <a:latin typeface="Arial"/>
                <a:ea typeface="Arial"/>
                <a:cs typeface="Arial"/>
                <a:sym typeface="Arial"/>
              </a:rPr>
              <a:t>Giá năng lượng ngày càng tăng;</a:t>
            </a:r>
            <a:endParaRPr sz="1800" b="0" i="0" u="none" strike="noStrike" cap="none">
              <a:solidFill>
                <a:schemeClr val="dk1"/>
              </a:solidFill>
              <a:latin typeface="Arial"/>
              <a:ea typeface="Arial"/>
              <a:cs typeface="Arial"/>
              <a:sym typeface="Arial"/>
            </a:endParaRPr>
          </a:p>
          <a:p>
            <a:pPr marL="285750" marR="0" lvl="0" indent="-285750" algn="l" rtl="0">
              <a:lnSpc>
                <a:spcPct val="100000"/>
              </a:lnSpc>
              <a:spcBef>
                <a:spcPts val="0"/>
              </a:spcBef>
              <a:spcAft>
                <a:spcPts val="0"/>
              </a:spcAft>
              <a:buClr>
                <a:srgbClr val="000000"/>
              </a:buClr>
              <a:buSzPts val="1800"/>
              <a:buFont typeface="Arial"/>
              <a:buChar char="-"/>
            </a:pPr>
            <a:r>
              <a:rPr lang="en-US" sz="1800" b="0" i="0" u="none" strike="noStrike" cap="none">
                <a:solidFill>
                  <a:srgbClr val="000000"/>
                </a:solidFill>
                <a:latin typeface="Arial"/>
                <a:ea typeface="Arial"/>
                <a:cs typeface="Arial"/>
                <a:sym typeface="Arial"/>
              </a:rPr>
              <a:t>Nhiên liệu hóa thạch bị hạn chế.</a:t>
            </a:r>
            <a:endParaRPr sz="1800" b="0" i="0" u="none" strike="noStrike" cap="none">
              <a:solidFill>
                <a:schemeClr val="dk1"/>
              </a:solidFill>
              <a:latin typeface="Arial"/>
              <a:ea typeface="Arial"/>
              <a:cs typeface="Arial"/>
              <a:sym typeface="Arial"/>
            </a:endParaRPr>
          </a:p>
        </p:txBody>
      </p:sp>
      <p:sp>
        <p:nvSpPr>
          <p:cNvPr id="183" name="Google Shape;183;p12"/>
          <p:cNvSpPr/>
          <p:nvPr/>
        </p:nvSpPr>
        <p:spPr>
          <a:xfrm>
            <a:off x="5659260" y="2289581"/>
            <a:ext cx="608356" cy="137929"/>
          </a:xfrm>
          <a:prstGeom prst="rightArrow">
            <a:avLst>
              <a:gd name="adj1" fmla="val 50000"/>
              <a:gd name="adj2" fmla="val 50000"/>
            </a:avLst>
          </a:prstGeom>
          <a:solidFill>
            <a:schemeClr val="accent5"/>
          </a:solidFill>
          <a:ln w="25400" cap="flat" cmpd="sng">
            <a:solidFill>
              <a:srgbClr val="0A519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600"/>
              <a:buFont typeface="Calibri"/>
              <a:buNone/>
            </a:pPr>
            <a:endParaRPr sz="1600" b="0" i="0" u="none" strike="noStrike" cap="none">
              <a:solidFill>
                <a:schemeClr val="lt1"/>
              </a:solidFill>
              <a:latin typeface="Arial"/>
              <a:ea typeface="Arial"/>
              <a:cs typeface="Arial"/>
              <a:sym typeface="Arial"/>
            </a:endParaRPr>
          </a:p>
        </p:txBody>
      </p:sp>
      <p:sp>
        <p:nvSpPr>
          <p:cNvPr id="184" name="Google Shape;184;p12"/>
          <p:cNvSpPr txBox="1"/>
          <p:nvPr/>
        </p:nvSpPr>
        <p:spPr>
          <a:xfrm>
            <a:off x="6267625" y="3122975"/>
            <a:ext cx="5086200" cy="1200600"/>
          </a:xfrm>
          <a:prstGeom prst="rect">
            <a:avLst/>
          </a:prstGeom>
          <a:solidFill>
            <a:schemeClr val="lt1"/>
          </a:solidFill>
          <a:ln>
            <a:noFill/>
          </a:ln>
        </p:spPr>
        <p:txBody>
          <a:bodyPr spcFirstLastPara="1" wrap="square" lIns="91425" tIns="45700" rIns="91425" bIns="45700" anchor="t" anchorCtr="0">
            <a:spAutoFit/>
          </a:bodyPr>
          <a:lstStyle/>
          <a:p>
            <a:pPr marL="285750" marR="0" lvl="0" indent="-285750" algn="l" rtl="0">
              <a:lnSpc>
                <a:spcPct val="100000"/>
              </a:lnSpc>
              <a:spcBef>
                <a:spcPts val="0"/>
              </a:spcBef>
              <a:spcAft>
                <a:spcPts val="0"/>
              </a:spcAft>
              <a:buClr>
                <a:srgbClr val="000000"/>
              </a:buClr>
              <a:buSzPts val="1800"/>
              <a:buFont typeface="Arial"/>
              <a:buChar char="-"/>
            </a:pPr>
            <a:r>
              <a:rPr lang="en-US" sz="1800" b="0" i="0" u="none" strike="noStrike" cap="none">
                <a:solidFill>
                  <a:srgbClr val="000000"/>
                </a:solidFill>
                <a:latin typeface="Arial"/>
                <a:ea typeface="Arial"/>
                <a:cs typeface="Arial"/>
                <a:sym typeface="Arial"/>
              </a:rPr>
              <a:t>Chính sách pháp lý quốc gia yêu cầu thực hiện;</a:t>
            </a:r>
            <a:endParaRPr sz="1800" b="0" i="0" u="none" strike="noStrike" cap="none">
              <a:solidFill>
                <a:schemeClr val="dk1"/>
              </a:solidFill>
              <a:latin typeface="Arial"/>
              <a:ea typeface="Arial"/>
              <a:cs typeface="Arial"/>
              <a:sym typeface="Arial"/>
            </a:endParaRPr>
          </a:p>
          <a:p>
            <a:pPr marL="285750" marR="0" lvl="0" indent="-285750" algn="l" rtl="0">
              <a:lnSpc>
                <a:spcPct val="100000"/>
              </a:lnSpc>
              <a:spcBef>
                <a:spcPts val="0"/>
              </a:spcBef>
              <a:spcAft>
                <a:spcPts val="0"/>
              </a:spcAft>
              <a:buClr>
                <a:srgbClr val="000000"/>
              </a:buClr>
              <a:buSzPts val="1800"/>
              <a:buFont typeface="Arial"/>
              <a:buChar char="-"/>
            </a:pPr>
            <a:r>
              <a:rPr lang="en-US" sz="1800" b="0" i="0" u="none" strike="noStrike" cap="none">
                <a:solidFill>
                  <a:srgbClr val="000000"/>
                </a:solidFill>
                <a:latin typeface="Arial"/>
                <a:ea typeface="Arial"/>
                <a:cs typeface="Arial"/>
                <a:sym typeface="Arial"/>
              </a:rPr>
              <a:t>Mục tiêu cắt giảm của ngành và quốc gia;</a:t>
            </a:r>
            <a:endParaRPr sz="1800" b="0" i="0" u="none" strike="noStrike" cap="none">
              <a:solidFill>
                <a:schemeClr val="dk1"/>
              </a:solidFill>
              <a:latin typeface="Arial"/>
              <a:ea typeface="Arial"/>
              <a:cs typeface="Arial"/>
              <a:sym typeface="Arial"/>
            </a:endParaRPr>
          </a:p>
          <a:p>
            <a:pPr marL="285750" marR="0" lvl="0" indent="-285750" algn="l" rtl="0">
              <a:lnSpc>
                <a:spcPct val="100000"/>
              </a:lnSpc>
              <a:spcBef>
                <a:spcPts val="0"/>
              </a:spcBef>
              <a:spcAft>
                <a:spcPts val="0"/>
              </a:spcAft>
              <a:buClr>
                <a:srgbClr val="000000"/>
              </a:buClr>
              <a:buSzPts val="1800"/>
              <a:buFont typeface="Arial"/>
              <a:buChar char="-"/>
            </a:pPr>
            <a:r>
              <a:rPr lang="en-US" sz="1800" b="0" i="0" u="none" strike="noStrike" cap="none">
                <a:solidFill>
                  <a:srgbClr val="000000"/>
                </a:solidFill>
                <a:latin typeface="Arial"/>
                <a:ea typeface="Arial"/>
                <a:cs typeface="Arial"/>
                <a:sym typeface="Arial"/>
              </a:rPr>
              <a:t>Chính sách, yêu cầu từ các nhãn hàng.</a:t>
            </a:r>
            <a:endParaRPr sz="1800" b="0" i="0" u="none" strike="noStrike" cap="none">
              <a:solidFill>
                <a:schemeClr val="dk1"/>
              </a:solidFill>
              <a:latin typeface="Arial"/>
              <a:ea typeface="Arial"/>
              <a:cs typeface="Arial"/>
              <a:sym typeface="Arial"/>
            </a:endParaRPr>
          </a:p>
        </p:txBody>
      </p:sp>
      <p:sp>
        <p:nvSpPr>
          <p:cNvPr id="185" name="Google Shape;185;p12"/>
          <p:cNvSpPr/>
          <p:nvPr/>
        </p:nvSpPr>
        <p:spPr>
          <a:xfrm>
            <a:off x="5672014" y="3482039"/>
            <a:ext cx="608356" cy="137929"/>
          </a:xfrm>
          <a:prstGeom prst="rightArrow">
            <a:avLst>
              <a:gd name="adj1" fmla="val 50000"/>
              <a:gd name="adj2" fmla="val 50000"/>
            </a:avLst>
          </a:prstGeom>
          <a:solidFill>
            <a:schemeClr val="accent5"/>
          </a:solidFill>
          <a:ln w="25400" cap="flat" cmpd="sng">
            <a:solidFill>
              <a:srgbClr val="0A519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600"/>
              <a:buFont typeface="Calibri"/>
              <a:buNone/>
            </a:pPr>
            <a:endParaRPr sz="1600" b="0" i="0" u="none" strike="noStrike" cap="none">
              <a:solidFill>
                <a:schemeClr val="lt1"/>
              </a:solidFill>
              <a:latin typeface="Arial"/>
              <a:ea typeface="Arial"/>
              <a:cs typeface="Arial"/>
              <a:sym typeface="Arial"/>
            </a:endParaRPr>
          </a:p>
        </p:txBody>
      </p:sp>
      <p:sp>
        <p:nvSpPr>
          <p:cNvPr id="186" name="Google Shape;186;p12"/>
          <p:cNvSpPr/>
          <p:nvPr/>
        </p:nvSpPr>
        <p:spPr>
          <a:xfrm>
            <a:off x="3577811" y="4537394"/>
            <a:ext cx="2106957" cy="585432"/>
          </a:xfrm>
          <a:prstGeom prst="roundRect">
            <a:avLst>
              <a:gd name="adj" fmla="val 16667"/>
            </a:avLst>
          </a:prstGeom>
          <a:solidFill>
            <a:schemeClr val="lt1"/>
          </a:solidFill>
          <a:ln w="381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600"/>
              <a:buFont typeface="Arial"/>
              <a:buNone/>
            </a:pPr>
            <a:r>
              <a:rPr lang="en-US" sz="1800" b="1" i="0" u="none" strike="noStrike" cap="none">
                <a:solidFill>
                  <a:schemeClr val="dk1"/>
                </a:solidFill>
                <a:latin typeface="Arial"/>
                <a:ea typeface="Arial"/>
                <a:cs typeface="Arial"/>
                <a:sym typeface="Arial"/>
              </a:rPr>
              <a:t>Chương trình</a:t>
            </a:r>
            <a:endParaRPr sz="1800" b="1" i="0" u="none" strike="noStrike" cap="none">
              <a:solidFill>
                <a:schemeClr val="dk1"/>
              </a:solidFill>
              <a:latin typeface="Arial"/>
              <a:ea typeface="Arial"/>
              <a:cs typeface="Arial"/>
              <a:sym typeface="Arial"/>
            </a:endParaRPr>
          </a:p>
          <a:p>
            <a:pPr marL="0" marR="0" lvl="0" indent="0" algn="ctr" rtl="0">
              <a:lnSpc>
                <a:spcPct val="100000"/>
              </a:lnSpc>
              <a:spcBef>
                <a:spcPts val="0"/>
              </a:spcBef>
              <a:spcAft>
                <a:spcPts val="0"/>
              </a:spcAft>
              <a:buClr>
                <a:schemeClr val="dk1"/>
              </a:buClr>
              <a:buSzPts val="1600"/>
              <a:buFont typeface="Arial"/>
              <a:buNone/>
            </a:pPr>
            <a:r>
              <a:rPr lang="en-US" sz="1800" b="1" i="0" u="none" strike="noStrike" cap="none">
                <a:solidFill>
                  <a:schemeClr val="dk1"/>
                </a:solidFill>
                <a:latin typeface="Arial"/>
                <a:ea typeface="Arial"/>
                <a:cs typeface="Arial"/>
                <a:sym typeface="Arial"/>
              </a:rPr>
              <a:t> hỗ trợ</a:t>
            </a:r>
            <a:endParaRPr sz="1800" b="1" i="0" u="none" strike="noStrike" cap="none">
              <a:solidFill>
                <a:schemeClr val="dk1"/>
              </a:solidFill>
              <a:latin typeface="Arial"/>
              <a:ea typeface="Arial"/>
              <a:cs typeface="Arial"/>
              <a:sym typeface="Arial"/>
            </a:endParaRPr>
          </a:p>
        </p:txBody>
      </p:sp>
      <p:sp>
        <p:nvSpPr>
          <p:cNvPr id="187" name="Google Shape;187;p12"/>
          <p:cNvSpPr txBox="1"/>
          <p:nvPr/>
        </p:nvSpPr>
        <p:spPr>
          <a:xfrm>
            <a:off x="6305875" y="4414600"/>
            <a:ext cx="5086200" cy="923400"/>
          </a:xfrm>
          <a:prstGeom prst="rect">
            <a:avLst/>
          </a:prstGeom>
          <a:solidFill>
            <a:schemeClr val="lt1"/>
          </a:solidFill>
          <a:ln>
            <a:noFill/>
          </a:ln>
        </p:spPr>
        <p:txBody>
          <a:bodyPr spcFirstLastPara="1" wrap="square" lIns="91425" tIns="45700" rIns="91425" bIns="45700" anchor="t" anchorCtr="0">
            <a:spAutoFit/>
          </a:bodyPr>
          <a:lstStyle/>
          <a:p>
            <a:pPr marL="285750" marR="0" lvl="0" indent="-285750" algn="l" rtl="0">
              <a:lnSpc>
                <a:spcPct val="100000"/>
              </a:lnSpc>
              <a:spcBef>
                <a:spcPts val="0"/>
              </a:spcBef>
              <a:spcAft>
                <a:spcPts val="0"/>
              </a:spcAft>
              <a:buClr>
                <a:srgbClr val="000000"/>
              </a:buClr>
              <a:buSzPts val="1800"/>
              <a:buFont typeface="Arial"/>
              <a:buChar char="-"/>
            </a:pPr>
            <a:r>
              <a:rPr lang="en-US" sz="1800" b="0" i="0" u="none" strike="noStrike" cap="none">
                <a:solidFill>
                  <a:srgbClr val="000000"/>
                </a:solidFill>
                <a:latin typeface="Arial"/>
                <a:ea typeface="Arial"/>
                <a:cs typeface="Arial"/>
                <a:sym typeface="Arial"/>
              </a:rPr>
              <a:t>Nhiều dự án hỗ trợ về mặt kỹ thuật, tài chính;</a:t>
            </a:r>
            <a:endParaRPr sz="1800" b="0" i="0" u="none" strike="noStrike" cap="none">
              <a:solidFill>
                <a:schemeClr val="dk1"/>
              </a:solidFill>
              <a:latin typeface="Arial"/>
              <a:ea typeface="Arial"/>
              <a:cs typeface="Arial"/>
              <a:sym typeface="Arial"/>
            </a:endParaRPr>
          </a:p>
          <a:p>
            <a:pPr marL="285750" marR="0" lvl="0" indent="-285750" algn="l" rtl="0">
              <a:lnSpc>
                <a:spcPct val="100000"/>
              </a:lnSpc>
              <a:spcBef>
                <a:spcPts val="0"/>
              </a:spcBef>
              <a:spcAft>
                <a:spcPts val="0"/>
              </a:spcAft>
              <a:buClr>
                <a:srgbClr val="000000"/>
              </a:buClr>
              <a:buSzPts val="1800"/>
              <a:buFont typeface="Arial"/>
              <a:buChar char="-"/>
            </a:pPr>
            <a:r>
              <a:rPr lang="en-US" sz="1800" b="0" i="0" u="none" strike="noStrike" cap="none">
                <a:solidFill>
                  <a:srgbClr val="000000"/>
                </a:solidFill>
                <a:latin typeface="Arial"/>
                <a:ea typeface="Arial"/>
                <a:cs typeface="Arial"/>
                <a:sym typeface="Arial"/>
              </a:rPr>
              <a:t>Nguồn vốn đầu tư đa dạng, dễ tiếp cận;</a:t>
            </a:r>
            <a:endParaRPr sz="1800" b="0" i="0" u="none" strike="noStrike" cap="none">
              <a:solidFill>
                <a:schemeClr val="dk1"/>
              </a:solidFill>
              <a:latin typeface="Arial"/>
              <a:ea typeface="Arial"/>
              <a:cs typeface="Arial"/>
              <a:sym typeface="Arial"/>
            </a:endParaRPr>
          </a:p>
          <a:p>
            <a:pPr marL="285750" marR="0" lvl="0" indent="-285750" algn="l" rtl="0">
              <a:lnSpc>
                <a:spcPct val="100000"/>
              </a:lnSpc>
              <a:spcBef>
                <a:spcPts val="0"/>
              </a:spcBef>
              <a:spcAft>
                <a:spcPts val="0"/>
              </a:spcAft>
              <a:buClr>
                <a:srgbClr val="000000"/>
              </a:buClr>
              <a:buSzPts val="1800"/>
              <a:buFont typeface="Arial"/>
              <a:buChar char="-"/>
            </a:pPr>
            <a:r>
              <a:rPr lang="en-US" sz="1800" b="0" i="0" u="none" strike="noStrike" cap="none">
                <a:solidFill>
                  <a:srgbClr val="000000"/>
                </a:solidFill>
                <a:latin typeface="Arial"/>
                <a:ea typeface="Arial"/>
                <a:cs typeface="Arial"/>
                <a:sym typeface="Arial"/>
              </a:rPr>
              <a:t>Nhiều dự án đầu tư dạng ESCO.</a:t>
            </a:r>
            <a:endParaRPr sz="1800" b="0" i="0" u="none" strike="noStrike" cap="none">
              <a:solidFill>
                <a:schemeClr val="dk1"/>
              </a:solidFill>
              <a:latin typeface="Arial"/>
              <a:ea typeface="Arial"/>
              <a:cs typeface="Arial"/>
              <a:sym typeface="Arial"/>
            </a:endParaRPr>
          </a:p>
        </p:txBody>
      </p:sp>
      <p:sp>
        <p:nvSpPr>
          <p:cNvPr id="188" name="Google Shape;188;p12"/>
          <p:cNvSpPr/>
          <p:nvPr/>
        </p:nvSpPr>
        <p:spPr>
          <a:xfrm>
            <a:off x="5697522" y="4761144"/>
            <a:ext cx="608356" cy="137929"/>
          </a:xfrm>
          <a:prstGeom prst="rightArrow">
            <a:avLst>
              <a:gd name="adj1" fmla="val 50000"/>
              <a:gd name="adj2" fmla="val 50000"/>
            </a:avLst>
          </a:prstGeom>
          <a:solidFill>
            <a:schemeClr val="accent5"/>
          </a:solidFill>
          <a:ln w="25400" cap="flat" cmpd="sng">
            <a:solidFill>
              <a:srgbClr val="0A519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600"/>
              <a:buFont typeface="Calibri"/>
              <a:buNone/>
            </a:pPr>
            <a:endParaRPr sz="1600" b="0" i="0" u="none" strike="noStrike" cap="none">
              <a:solidFill>
                <a:schemeClr val="lt1"/>
              </a:solidFill>
              <a:latin typeface="Arial"/>
              <a:ea typeface="Arial"/>
              <a:cs typeface="Arial"/>
              <a:sym typeface="Arial"/>
            </a:endParaRPr>
          </a:p>
        </p:txBody>
      </p:sp>
      <p:sp>
        <p:nvSpPr>
          <p:cNvPr id="189" name="Google Shape;189;p12"/>
          <p:cNvSpPr/>
          <p:nvPr/>
        </p:nvSpPr>
        <p:spPr>
          <a:xfrm>
            <a:off x="3565057" y="5747536"/>
            <a:ext cx="2119711" cy="585432"/>
          </a:xfrm>
          <a:prstGeom prst="roundRect">
            <a:avLst>
              <a:gd name="adj" fmla="val 16667"/>
            </a:avLst>
          </a:prstGeom>
          <a:solidFill>
            <a:schemeClr val="lt1"/>
          </a:solidFill>
          <a:ln w="381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600"/>
              <a:buFont typeface="Arial"/>
              <a:buNone/>
            </a:pPr>
            <a:r>
              <a:rPr lang="en-US" sz="1800" b="1" i="0" u="none" strike="noStrike" cap="none">
                <a:solidFill>
                  <a:schemeClr val="dk1"/>
                </a:solidFill>
                <a:latin typeface="Arial"/>
                <a:ea typeface="Arial"/>
                <a:cs typeface="Arial"/>
                <a:sym typeface="Arial"/>
              </a:rPr>
              <a:t>Công nghệ</a:t>
            </a:r>
            <a:endParaRPr sz="1800" b="1" i="0" u="none" strike="noStrike" cap="none">
              <a:solidFill>
                <a:schemeClr val="dk1"/>
              </a:solidFill>
              <a:latin typeface="Arial"/>
              <a:ea typeface="Arial"/>
              <a:cs typeface="Arial"/>
              <a:sym typeface="Arial"/>
            </a:endParaRPr>
          </a:p>
          <a:p>
            <a:pPr marL="0" marR="0" lvl="0" indent="0" algn="ctr" rtl="0">
              <a:lnSpc>
                <a:spcPct val="100000"/>
              </a:lnSpc>
              <a:spcBef>
                <a:spcPts val="0"/>
              </a:spcBef>
              <a:spcAft>
                <a:spcPts val="0"/>
              </a:spcAft>
              <a:buClr>
                <a:schemeClr val="dk1"/>
              </a:buClr>
              <a:buSzPts val="1600"/>
              <a:buFont typeface="Arial"/>
              <a:buNone/>
            </a:pPr>
            <a:r>
              <a:rPr lang="en-US" sz="1800" b="1" i="0" u="none" strike="noStrike" cap="none">
                <a:solidFill>
                  <a:schemeClr val="dk1"/>
                </a:solidFill>
                <a:latin typeface="Arial"/>
                <a:ea typeface="Arial"/>
                <a:cs typeface="Arial"/>
                <a:sym typeface="Arial"/>
              </a:rPr>
              <a:t> thị trường</a:t>
            </a:r>
            <a:endParaRPr sz="1800" b="1" i="0" u="none" strike="noStrike" cap="none">
              <a:solidFill>
                <a:schemeClr val="dk1"/>
              </a:solidFill>
              <a:latin typeface="Arial"/>
              <a:ea typeface="Arial"/>
              <a:cs typeface="Arial"/>
              <a:sym typeface="Arial"/>
            </a:endParaRPr>
          </a:p>
        </p:txBody>
      </p:sp>
      <p:sp>
        <p:nvSpPr>
          <p:cNvPr id="190" name="Google Shape;190;p12"/>
          <p:cNvSpPr txBox="1"/>
          <p:nvPr/>
        </p:nvSpPr>
        <p:spPr>
          <a:xfrm>
            <a:off x="6318625" y="5589900"/>
            <a:ext cx="5244900" cy="923400"/>
          </a:xfrm>
          <a:prstGeom prst="rect">
            <a:avLst/>
          </a:prstGeom>
          <a:solidFill>
            <a:schemeClr val="lt1"/>
          </a:solidFill>
          <a:ln>
            <a:noFill/>
          </a:ln>
        </p:spPr>
        <p:txBody>
          <a:bodyPr spcFirstLastPara="1" wrap="square" lIns="91425" tIns="45700" rIns="91425" bIns="45700" anchor="t" anchorCtr="0">
            <a:spAutoFit/>
          </a:bodyPr>
          <a:lstStyle/>
          <a:p>
            <a:pPr marL="285750" marR="0" lvl="0" indent="-285750" algn="l" rtl="0">
              <a:lnSpc>
                <a:spcPct val="100000"/>
              </a:lnSpc>
              <a:spcBef>
                <a:spcPts val="0"/>
              </a:spcBef>
              <a:spcAft>
                <a:spcPts val="0"/>
              </a:spcAft>
              <a:buClr>
                <a:srgbClr val="000000"/>
              </a:buClr>
              <a:buSzPts val="1800"/>
              <a:buFont typeface="Arial"/>
              <a:buChar char="-"/>
            </a:pPr>
            <a:r>
              <a:rPr lang="en-US" sz="1800" b="0" i="0" u="none" strike="noStrike" cap="none">
                <a:solidFill>
                  <a:srgbClr val="000000"/>
                </a:solidFill>
                <a:latin typeface="Arial"/>
                <a:ea typeface="Arial"/>
                <a:cs typeface="Arial"/>
                <a:sym typeface="Arial"/>
              </a:rPr>
              <a:t>Công nghệ mới nhiều, hiệu suất cao;</a:t>
            </a:r>
            <a:endParaRPr sz="1800" b="0" i="0" u="none" strike="noStrike" cap="none">
              <a:solidFill>
                <a:schemeClr val="dk1"/>
              </a:solidFill>
              <a:latin typeface="Arial"/>
              <a:ea typeface="Arial"/>
              <a:cs typeface="Arial"/>
              <a:sym typeface="Arial"/>
            </a:endParaRPr>
          </a:p>
          <a:p>
            <a:pPr marL="285750" marR="0" lvl="0" indent="-285750" algn="l" rtl="0">
              <a:lnSpc>
                <a:spcPct val="100000"/>
              </a:lnSpc>
              <a:spcBef>
                <a:spcPts val="0"/>
              </a:spcBef>
              <a:spcAft>
                <a:spcPts val="0"/>
              </a:spcAft>
              <a:buClr>
                <a:srgbClr val="000000"/>
              </a:buClr>
              <a:buSzPts val="1800"/>
              <a:buFont typeface="Arial"/>
              <a:buChar char="-"/>
            </a:pPr>
            <a:r>
              <a:rPr lang="en-US" sz="1800" b="0" i="0" u="none" strike="noStrike" cap="none">
                <a:solidFill>
                  <a:srgbClr val="000000"/>
                </a:solidFill>
                <a:latin typeface="Arial"/>
                <a:ea typeface="Arial"/>
                <a:cs typeface="Arial"/>
                <a:sym typeface="Arial"/>
              </a:rPr>
              <a:t>Công nghệ chuyển đổi số dễ tiếp cận, quản lý;</a:t>
            </a:r>
            <a:endParaRPr sz="1800" b="0" i="0" u="none" strike="noStrike" cap="none">
              <a:solidFill>
                <a:schemeClr val="dk1"/>
              </a:solidFill>
              <a:latin typeface="Arial"/>
              <a:ea typeface="Arial"/>
              <a:cs typeface="Arial"/>
              <a:sym typeface="Arial"/>
            </a:endParaRPr>
          </a:p>
          <a:p>
            <a:pPr marL="285750" marR="0" lvl="0" indent="-285750" algn="l" rtl="0">
              <a:lnSpc>
                <a:spcPct val="100000"/>
              </a:lnSpc>
              <a:spcBef>
                <a:spcPts val="0"/>
              </a:spcBef>
              <a:spcAft>
                <a:spcPts val="0"/>
              </a:spcAft>
              <a:buClr>
                <a:srgbClr val="000000"/>
              </a:buClr>
              <a:buSzPts val="1800"/>
              <a:buFont typeface="Arial"/>
              <a:buChar char="-"/>
            </a:pPr>
            <a:r>
              <a:rPr lang="en-US" sz="1800" b="0" i="0" u="none" strike="noStrike" cap="none">
                <a:solidFill>
                  <a:srgbClr val="000000"/>
                </a:solidFill>
                <a:latin typeface="Arial"/>
                <a:ea typeface="Arial"/>
                <a:cs typeface="Arial"/>
                <a:sym typeface="Arial"/>
              </a:rPr>
              <a:t>Chi phí công nghệ cạnh tranh, dễ tiếp cận.</a:t>
            </a:r>
            <a:endParaRPr sz="1800" b="0" i="0" u="none" strike="noStrike" cap="none">
              <a:solidFill>
                <a:schemeClr val="dk1"/>
              </a:solidFill>
              <a:latin typeface="Arial"/>
              <a:ea typeface="Arial"/>
              <a:cs typeface="Arial"/>
              <a:sym typeface="Arial"/>
            </a:endParaRPr>
          </a:p>
        </p:txBody>
      </p:sp>
      <p:sp>
        <p:nvSpPr>
          <p:cNvPr id="191" name="Google Shape;191;p12"/>
          <p:cNvSpPr/>
          <p:nvPr/>
        </p:nvSpPr>
        <p:spPr>
          <a:xfrm>
            <a:off x="5697522" y="5971284"/>
            <a:ext cx="608356" cy="137929"/>
          </a:xfrm>
          <a:prstGeom prst="rightArrow">
            <a:avLst>
              <a:gd name="adj1" fmla="val 50000"/>
              <a:gd name="adj2" fmla="val 50000"/>
            </a:avLst>
          </a:prstGeom>
          <a:solidFill>
            <a:schemeClr val="accent5"/>
          </a:solidFill>
          <a:ln w="25400" cap="flat" cmpd="sng">
            <a:solidFill>
              <a:srgbClr val="0A519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600"/>
              <a:buFont typeface="Calibri"/>
              <a:buNone/>
            </a:pPr>
            <a:endParaRPr sz="1600" b="0" i="0" u="none" strike="noStrike" cap="none">
              <a:solidFill>
                <a:schemeClr val="lt1"/>
              </a:solidFill>
              <a:latin typeface="Arial"/>
              <a:ea typeface="Arial"/>
              <a:cs typeface="Arial"/>
              <a:sym typeface="Arial"/>
            </a:endParaRPr>
          </a:p>
        </p:txBody>
      </p:sp>
      <p:cxnSp>
        <p:nvCxnSpPr>
          <p:cNvPr id="192" name="Google Shape;192;p12"/>
          <p:cNvCxnSpPr>
            <a:endCxn id="180" idx="1"/>
          </p:cNvCxnSpPr>
          <p:nvPr/>
        </p:nvCxnSpPr>
        <p:spPr>
          <a:xfrm rot="-5400000">
            <a:off x="2164657" y="2807146"/>
            <a:ext cx="1863600" cy="937200"/>
          </a:xfrm>
          <a:prstGeom prst="bentConnector3">
            <a:avLst>
              <a:gd name="adj1" fmla="val 50000"/>
            </a:avLst>
          </a:prstGeom>
          <a:noFill/>
          <a:ln w="28575" cap="flat" cmpd="sng">
            <a:solidFill>
              <a:schemeClr val="dk1"/>
            </a:solidFill>
            <a:prstDash val="solid"/>
            <a:round/>
            <a:headEnd type="none" w="sm" len="sm"/>
            <a:tailEnd type="triangle" w="med" len="med"/>
          </a:ln>
        </p:spPr>
      </p:cxnSp>
      <p:cxnSp>
        <p:nvCxnSpPr>
          <p:cNvPr id="193" name="Google Shape;193;p12"/>
          <p:cNvCxnSpPr>
            <a:endCxn id="181" idx="1"/>
          </p:cNvCxnSpPr>
          <p:nvPr/>
        </p:nvCxnSpPr>
        <p:spPr>
          <a:xfrm rot="10800000" flipH="1">
            <a:off x="2627857" y="3551005"/>
            <a:ext cx="937200" cy="656400"/>
          </a:xfrm>
          <a:prstGeom prst="bentConnector3">
            <a:avLst>
              <a:gd name="adj1" fmla="val 50000"/>
            </a:avLst>
          </a:prstGeom>
          <a:noFill/>
          <a:ln w="28575" cap="flat" cmpd="sng">
            <a:solidFill>
              <a:schemeClr val="dk1"/>
            </a:solidFill>
            <a:prstDash val="solid"/>
            <a:round/>
            <a:headEnd type="none" w="sm" len="sm"/>
            <a:tailEnd type="triangle" w="med" len="med"/>
          </a:ln>
        </p:spPr>
      </p:cxnSp>
      <p:cxnSp>
        <p:nvCxnSpPr>
          <p:cNvPr id="194" name="Google Shape;194;p12"/>
          <p:cNvCxnSpPr>
            <a:endCxn id="186" idx="1"/>
          </p:cNvCxnSpPr>
          <p:nvPr/>
        </p:nvCxnSpPr>
        <p:spPr>
          <a:xfrm>
            <a:off x="2627711" y="4207310"/>
            <a:ext cx="950100" cy="622800"/>
          </a:xfrm>
          <a:prstGeom prst="bentConnector3">
            <a:avLst>
              <a:gd name="adj1" fmla="val 50000"/>
            </a:avLst>
          </a:prstGeom>
          <a:noFill/>
          <a:ln w="28575" cap="flat" cmpd="sng">
            <a:solidFill>
              <a:schemeClr val="dk1"/>
            </a:solidFill>
            <a:prstDash val="solid"/>
            <a:round/>
            <a:headEnd type="none" w="sm" len="sm"/>
            <a:tailEnd type="triangle" w="med" len="med"/>
          </a:ln>
        </p:spPr>
      </p:cxnSp>
      <p:cxnSp>
        <p:nvCxnSpPr>
          <p:cNvPr id="195" name="Google Shape;195;p12"/>
          <p:cNvCxnSpPr>
            <a:endCxn id="189" idx="1"/>
          </p:cNvCxnSpPr>
          <p:nvPr/>
        </p:nvCxnSpPr>
        <p:spPr>
          <a:xfrm rot="-5400000" flipH="1">
            <a:off x="2180107" y="4655302"/>
            <a:ext cx="1832700" cy="937200"/>
          </a:xfrm>
          <a:prstGeom prst="bentConnector3">
            <a:avLst>
              <a:gd name="adj1" fmla="val 50000"/>
            </a:avLst>
          </a:prstGeom>
          <a:noFill/>
          <a:ln w="28575" cap="flat" cmpd="sng">
            <a:solidFill>
              <a:schemeClr val="dk1"/>
            </a:solidFill>
            <a:prstDash val="solid"/>
            <a:round/>
            <a:headEnd type="none" w="sm" len="sm"/>
            <a:tailEnd type="triangle" w="med" len="med"/>
          </a:ln>
        </p:spPr>
      </p:cxnSp>
      <p:sp>
        <p:nvSpPr>
          <p:cNvPr id="196" name="Google Shape;196;p12"/>
          <p:cNvSpPr/>
          <p:nvPr/>
        </p:nvSpPr>
        <p:spPr>
          <a:xfrm>
            <a:off x="1002143" y="3782745"/>
            <a:ext cx="1625600" cy="849359"/>
          </a:xfrm>
          <a:prstGeom prst="roundRect">
            <a:avLst>
              <a:gd name="adj" fmla="val 16667"/>
            </a:avLst>
          </a:prstGeom>
          <a:solidFill>
            <a:schemeClr val="lt1"/>
          </a:solidFill>
          <a:ln w="28575"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600"/>
              <a:buFont typeface="Arial"/>
              <a:buNone/>
            </a:pPr>
            <a:r>
              <a:rPr lang="en-US" sz="2000" b="1" i="0" u="none" strike="noStrike" cap="none">
                <a:solidFill>
                  <a:schemeClr val="dk1"/>
                </a:solidFill>
                <a:latin typeface="Arial"/>
                <a:ea typeface="Arial"/>
                <a:cs typeface="Arial"/>
                <a:sym typeface="Arial"/>
              </a:rPr>
              <a:t>Cơ hội</a:t>
            </a:r>
            <a:endParaRPr sz="2000" b="1" i="0" u="none" strike="noStrike" cap="none">
              <a:solidFill>
                <a:schemeClr val="dk1"/>
              </a:solidFill>
              <a:latin typeface="Arial"/>
              <a:ea typeface="Arial"/>
              <a:cs typeface="Arial"/>
              <a:sym typeface="Arial"/>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00"/>
        <p:cNvGrpSpPr/>
        <p:nvPr/>
      </p:nvGrpSpPr>
      <p:grpSpPr>
        <a:xfrm>
          <a:off x="0" y="0"/>
          <a:ext cx="0" cy="0"/>
          <a:chOff x="0" y="0"/>
          <a:chExt cx="0" cy="0"/>
        </a:xfrm>
      </p:grpSpPr>
      <p:sp>
        <p:nvSpPr>
          <p:cNvPr id="201" name="Google Shape;201;p13"/>
          <p:cNvSpPr/>
          <p:nvPr/>
        </p:nvSpPr>
        <p:spPr>
          <a:xfrm>
            <a:off x="-11200" y="4870425"/>
            <a:ext cx="12192000" cy="19875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Calibri"/>
              <a:ea typeface="Calibri"/>
              <a:cs typeface="Calibri"/>
              <a:sym typeface="Calibri"/>
            </a:endParaRPr>
          </a:p>
        </p:txBody>
      </p:sp>
      <p:sp>
        <p:nvSpPr>
          <p:cNvPr id="202" name="Google Shape;202;p13"/>
          <p:cNvSpPr txBox="1"/>
          <p:nvPr/>
        </p:nvSpPr>
        <p:spPr>
          <a:xfrm>
            <a:off x="838200" y="1158670"/>
            <a:ext cx="10515599" cy="506152"/>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90000"/>
              </a:lnSpc>
              <a:spcBef>
                <a:spcPts val="0"/>
              </a:spcBef>
              <a:spcAft>
                <a:spcPts val="0"/>
              </a:spcAft>
              <a:buClr>
                <a:schemeClr val="lt1"/>
              </a:buClr>
              <a:buSzPts val="3333"/>
              <a:buFont typeface="Arial"/>
              <a:buNone/>
            </a:pPr>
            <a:r>
              <a:rPr lang="en-US" sz="3000" b="1" i="0" u="none" strike="noStrike" cap="none">
                <a:solidFill>
                  <a:schemeClr val="lt1"/>
                </a:solidFill>
                <a:latin typeface="Arial"/>
                <a:ea typeface="Arial"/>
                <a:cs typeface="Arial"/>
                <a:sym typeface="Arial"/>
              </a:rPr>
              <a:t>Cơ hội – Nhu cầu năng lượng tăng</a:t>
            </a:r>
            <a:endParaRPr sz="3000" b="1" i="0" u="none" strike="noStrike" cap="none">
              <a:solidFill>
                <a:schemeClr val="lt1"/>
              </a:solidFill>
              <a:latin typeface="Arial"/>
              <a:ea typeface="Arial"/>
              <a:cs typeface="Arial"/>
              <a:sym typeface="Arial"/>
            </a:endParaRPr>
          </a:p>
        </p:txBody>
      </p:sp>
      <p:pic>
        <p:nvPicPr>
          <p:cNvPr id="203" name="Google Shape;203;p13"/>
          <p:cNvPicPr preferRelativeResize="0"/>
          <p:nvPr/>
        </p:nvPicPr>
        <p:blipFill rotWithShape="1">
          <a:blip r:embed="rId3">
            <a:alphaModFix/>
          </a:blip>
          <a:srcRect/>
          <a:stretch/>
        </p:blipFill>
        <p:spPr>
          <a:xfrm>
            <a:off x="7256372" y="1803493"/>
            <a:ext cx="3554961" cy="2471306"/>
          </a:xfrm>
          <a:prstGeom prst="rect">
            <a:avLst/>
          </a:prstGeom>
          <a:noFill/>
          <a:ln>
            <a:noFill/>
          </a:ln>
        </p:spPr>
      </p:pic>
      <p:sp>
        <p:nvSpPr>
          <p:cNvPr id="204" name="Google Shape;204;p13"/>
          <p:cNvSpPr txBox="1"/>
          <p:nvPr/>
        </p:nvSpPr>
        <p:spPr>
          <a:xfrm>
            <a:off x="838200" y="1942175"/>
            <a:ext cx="6333900" cy="4248300"/>
          </a:xfrm>
          <a:prstGeom prst="rect">
            <a:avLst/>
          </a:prstGeom>
          <a:solidFill>
            <a:schemeClr val="lt1"/>
          </a:solid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600"/>
              <a:buFont typeface="Arial"/>
              <a:buNone/>
            </a:pPr>
            <a:r>
              <a:rPr lang="en-US" sz="1800" b="0" i="0" u="none" strike="noStrike" cap="none">
                <a:solidFill>
                  <a:srgbClr val="000000"/>
                </a:solidFill>
                <a:latin typeface="Arial"/>
                <a:ea typeface="Arial"/>
                <a:cs typeface="Arial"/>
                <a:sym typeface="Arial"/>
              </a:rPr>
              <a:t>Nhu cầu năng lượng dự kiến tăng đều trong tương lai là một trong các cơ hội để thúc đẩy phát triển EE. Cụ thể như sau:</a:t>
            </a:r>
            <a:endParaRPr sz="1800" b="0" i="0" u="none" strike="noStrike" cap="none">
              <a:solidFill>
                <a:schemeClr val="dk1"/>
              </a:solidFill>
              <a:latin typeface="Arial"/>
              <a:ea typeface="Arial"/>
              <a:cs typeface="Arial"/>
              <a:sym typeface="Arial"/>
            </a:endParaRPr>
          </a:p>
          <a:p>
            <a:pPr marL="285750" marR="0" lvl="0" indent="-285750" algn="l" rtl="0">
              <a:lnSpc>
                <a:spcPct val="100000"/>
              </a:lnSpc>
              <a:spcBef>
                <a:spcPts val="0"/>
              </a:spcBef>
              <a:spcAft>
                <a:spcPts val="0"/>
              </a:spcAft>
              <a:buClr>
                <a:srgbClr val="000000"/>
              </a:buClr>
              <a:buSzPts val="1800"/>
              <a:buFont typeface="Arial"/>
              <a:buChar char="-"/>
            </a:pPr>
            <a:r>
              <a:rPr lang="en-US" sz="1800" b="1" i="0" u="none" strike="noStrike" cap="none">
                <a:solidFill>
                  <a:srgbClr val="000000"/>
                </a:solidFill>
                <a:latin typeface="Arial"/>
                <a:ea typeface="Arial"/>
                <a:cs typeface="Arial"/>
                <a:sym typeface="Arial"/>
              </a:rPr>
              <a:t>Áp lực kinh tế:</a:t>
            </a:r>
            <a:endParaRPr sz="1800" b="0" i="0" u="none" strike="noStrike" cap="none">
              <a:solidFill>
                <a:schemeClr val="dk1"/>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600"/>
              <a:buFont typeface="Arial"/>
              <a:buNone/>
            </a:pPr>
            <a:r>
              <a:rPr lang="en-US" sz="1800" b="0" i="0" u="none" strike="noStrike" cap="none">
                <a:solidFill>
                  <a:srgbClr val="000000"/>
                </a:solidFill>
                <a:latin typeface="Arial"/>
                <a:ea typeface="Arial"/>
                <a:cs typeface="Arial"/>
                <a:sym typeface="Arial"/>
              </a:rPr>
              <a:t>	+ Chi phí tăng;</a:t>
            </a:r>
            <a:endParaRPr sz="1800" b="0" i="0" u="none" strike="noStrike" cap="none">
              <a:solidFill>
                <a:schemeClr val="dk1"/>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600"/>
              <a:buFont typeface="Arial"/>
              <a:buNone/>
            </a:pPr>
            <a:r>
              <a:rPr lang="en-US" sz="1800" b="0" i="0" u="none" strike="noStrike" cap="none">
                <a:solidFill>
                  <a:srgbClr val="000000"/>
                </a:solidFill>
                <a:latin typeface="Arial"/>
                <a:ea typeface="Arial"/>
                <a:cs typeface="Arial"/>
                <a:sym typeface="Arial"/>
              </a:rPr>
              <a:t>	+ Tăng năng lực cạnh tranh.</a:t>
            </a:r>
            <a:endParaRPr sz="1800" b="0" i="0" u="none" strike="noStrike" cap="none">
              <a:solidFill>
                <a:schemeClr val="dk1"/>
              </a:solidFill>
              <a:latin typeface="Arial"/>
              <a:ea typeface="Arial"/>
              <a:cs typeface="Arial"/>
              <a:sym typeface="Arial"/>
            </a:endParaRPr>
          </a:p>
          <a:p>
            <a:pPr marL="285750" marR="0" lvl="0" indent="-285750" algn="l" rtl="0">
              <a:lnSpc>
                <a:spcPct val="100000"/>
              </a:lnSpc>
              <a:spcBef>
                <a:spcPts val="0"/>
              </a:spcBef>
              <a:spcAft>
                <a:spcPts val="0"/>
              </a:spcAft>
              <a:buClr>
                <a:srgbClr val="000000"/>
              </a:buClr>
              <a:buSzPts val="1800"/>
              <a:buFont typeface="Arial"/>
              <a:buChar char="-"/>
            </a:pPr>
            <a:r>
              <a:rPr lang="en-US" sz="1800" b="1" i="0" u="none" strike="noStrike" cap="none">
                <a:solidFill>
                  <a:srgbClr val="000000"/>
                </a:solidFill>
                <a:latin typeface="Arial"/>
                <a:ea typeface="Arial"/>
                <a:cs typeface="Arial"/>
                <a:sym typeface="Arial"/>
              </a:rPr>
              <a:t>Thúc đẩy an ninh năng lượng quốc gia:</a:t>
            </a:r>
            <a:endParaRPr sz="1800" b="0" i="0" u="none" strike="noStrike" cap="none">
              <a:solidFill>
                <a:schemeClr val="dk1"/>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600"/>
              <a:buFont typeface="Arial"/>
              <a:buNone/>
            </a:pPr>
            <a:r>
              <a:rPr lang="en-US" sz="1800" b="0" i="0" u="none" strike="noStrike" cap="none">
                <a:solidFill>
                  <a:srgbClr val="000000"/>
                </a:solidFill>
                <a:latin typeface="Arial"/>
                <a:ea typeface="Arial"/>
                <a:cs typeface="Arial"/>
                <a:sym typeface="Arial"/>
              </a:rPr>
              <a:t>	+ Giảm phụ thuộc nhập khẩu;</a:t>
            </a:r>
            <a:endParaRPr sz="1800" b="0" i="0" u="none" strike="noStrike" cap="none">
              <a:solidFill>
                <a:schemeClr val="dk1"/>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600"/>
              <a:buFont typeface="Arial"/>
              <a:buNone/>
            </a:pPr>
            <a:r>
              <a:rPr lang="en-US" sz="1800" b="0" i="0" u="none" strike="noStrike" cap="none">
                <a:solidFill>
                  <a:srgbClr val="000000"/>
                </a:solidFill>
                <a:latin typeface="Arial"/>
                <a:ea typeface="Arial"/>
                <a:cs typeface="Arial"/>
                <a:sym typeface="Arial"/>
              </a:rPr>
              <a:t>	+ Giảm áp lực đầu tư hạ tầng.</a:t>
            </a:r>
            <a:endParaRPr sz="1800" b="0" i="0" u="none" strike="noStrike" cap="none">
              <a:solidFill>
                <a:schemeClr val="dk1"/>
              </a:solidFill>
              <a:latin typeface="Arial"/>
              <a:ea typeface="Arial"/>
              <a:cs typeface="Arial"/>
              <a:sym typeface="Arial"/>
            </a:endParaRPr>
          </a:p>
          <a:p>
            <a:pPr marL="285750" marR="0" lvl="0" indent="-285750" algn="l" rtl="0">
              <a:lnSpc>
                <a:spcPct val="100000"/>
              </a:lnSpc>
              <a:spcBef>
                <a:spcPts val="0"/>
              </a:spcBef>
              <a:spcAft>
                <a:spcPts val="0"/>
              </a:spcAft>
              <a:buClr>
                <a:srgbClr val="000000"/>
              </a:buClr>
              <a:buSzPts val="1800"/>
              <a:buFont typeface="Arial"/>
              <a:buChar char="-"/>
            </a:pPr>
            <a:r>
              <a:rPr lang="en-US" sz="1800" b="1" i="0" u="none" strike="noStrike" cap="none">
                <a:solidFill>
                  <a:srgbClr val="000000"/>
                </a:solidFill>
                <a:latin typeface="Arial"/>
                <a:ea typeface="Arial"/>
                <a:cs typeface="Arial"/>
                <a:sym typeface="Arial"/>
              </a:rPr>
              <a:t>Động lực cam kết môi trường và phát triển bền vững:</a:t>
            </a:r>
            <a:endParaRPr sz="1800" b="0" i="0" u="none" strike="noStrike" cap="none">
              <a:solidFill>
                <a:schemeClr val="dk1"/>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600"/>
              <a:buFont typeface="Arial"/>
              <a:buNone/>
            </a:pPr>
            <a:r>
              <a:rPr lang="en-US" sz="1800" b="0" i="0" u="none" strike="noStrike" cap="none">
                <a:solidFill>
                  <a:srgbClr val="000000"/>
                </a:solidFill>
                <a:latin typeface="Arial"/>
                <a:ea typeface="Arial"/>
                <a:cs typeface="Arial"/>
                <a:sym typeface="Arial"/>
              </a:rPr>
              <a:t>	+ Đạt mục tiêu khí hậu;</a:t>
            </a:r>
            <a:endParaRPr sz="1800" b="0" i="0" u="none" strike="noStrike" cap="none">
              <a:solidFill>
                <a:schemeClr val="dk1"/>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600"/>
              <a:buFont typeface="Arial"/>
              <a:buNone/>
            </a:pPr>
            <a:r>
              <a:rPr lang="en-US" sz="1800" b="0" i="0" u="none" strike="noStrike" cap="none">
                <a:solidFill>
                  <a:srgbClr val="000000"/>
                </a:solidFill>
                <a:latin typeface="Arial"/>
                <a:ea typeface="Arial"/>
                <a:cs typeface="Arial"/>
                <a:sym typeface="Arial"/>
              </a:rPr>
              <a:t>	+ Thu hút đầu tư xanh.</a:t>
            </a:r>
            <a:endParaRPr sz="1800" b="0" i="0" u="none" strike="noStrike" cap="none">
              <a:solidFill>
                <a:schemeClr val="dk1"/>
              </a:solidFill>
              <a:latin typeface="Arial"/>
              <a:ea typeface="Arial"/>
              <a:cs typeface="Arial"/>
              <a:sym typeface="Arial"/>
            </a:endParaRPr>
          </a:p>
          <a:p>
            <a:pPr marL="285750" marR="0" lvl="0" indent="-285750" algn="l" rtl="0">
              <a:lnSpc>
                <a:spcPct val="100000"/>
              </a:lnSpc>
              <a:spcBef>
                <a:spcPts val="0"/>
              </a:spcBef>
              <a:spcAft>
                <a:spcPts val="0"/>
              </a:spcAft>
              <a:buClr>
                <a:srgbClr val="000000"/>
              </a:buClr>
              <a:buSzPts val="1800"/>
              <a:buFont typeface="Arial"/>
              <a:buChar char="-"/>
            </a:pPr>
            <a:r>
              <a:rPr lang="en-US" sz="1800" b="1" i="0" u="none" strike="noStrike" cap="none">
                <a:solidFill>
                  <a:srgbClr val="000000"/>
                </a:solidFill>
                <a:latin typeface="Arial"/>
                <a:ea typeface="Arial"/>
                <a:cs typeface="Arial"/>
                <a:sym typeface="Arial"/>
              </a:rPr>
              <a:t>Kích thước đổi mới công nghệ và phát triển thị trường:</a:t>
            </a:r>
            <a:endParaRPr sz="1800" b="0" i="0" u="none" strike="noStrike" cap="none">
              <a:solidFill>
                <a:schemeClr val="dk1"/>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600"/>
              <a:buFont typeface="Arial"/>
              <a:buNone/>
            </a:pPr>
            <a:r>
              <a:rPr lang="en-US" sz="1800" b="0" i="0" u="none" strike="noStrike" cap="none">
                <a:solidFill>
                  <a:srgbClr val="000000"/>
                </a:solidFill>
                <a:latin typeface="Arial"/>
                <a:ea typeface="Arial"/>
                <a:cs typeface="Arial"/>
                <a:sym typeface="Arial"/>
              </a:rPr>
              <a:t>	+ Phát triển công nghệ EE;</a:t>
            </a:r>
            <a:endParaRPr sz="1800" b="0" i="0" u="none" strike="noStrike" cap="none">
              <a:solidFill>
                <a:schemeClr val="dk1"/>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600"/>
              <a:buFont typeface="Arial"/>
              <a:buNone/>
            </a:pPr>
            <a:r>
              <a:rPr lang="en-US" sz="1800" b="0" i="0" u="none" strike="noStrike" cap="none">
                <a:solidFill>
                  <a:srgbClr val="000000"/>
                </a:solidFill>
                <a:latin typeface="Arial"/>
                <a:ea typeface="Arial"/>
                <a:cs typeface="Arial"/>
                <a:sym typeface="Arial"/>
              </a:rPr>
              <a:t>	+ Hình thành ngành kinh tế mới.</a:t>
            </a:r>
            <a:endParaRPr sz="1800" b="0" i="0" u="none" strike="noStrike" cap="none">
              <a:solidFill>
                <a:schemeClr val="dk1"/>
              </a:solidFill>
              <a:latin typeface="Arial"/>
              <a:ea typeface="Arial"/>
              <a:cs typeface="Arial"/>
              <a:sym typeface="Arial"/>
            </a:endParaRPr>
          </a:p>
        </p:txBody>
      </p:sp>
      <p:pic>
        <p:nvPicPr>
          <p:cNvPr id="205" name="Google Shape;205;p13"/>
          <p:cNvPicPr preferRelativeResize="0"/>
          <p:nvPr/>
        </p:nvPicPr>
        <p:blipFill rotWithShape="1">
          <a:blip r:embed="rId4">
            <a:alphaModFix/>
          </a:blip>
          <a:srcRect/>
          <a:stretch/>
        </p:blipFill>
        <p:spPr>
          <a:xfrm>
            <a:off x="7254147" y="4413485"/>
            <a:ext cx="3559402" cy="2039658"/>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09"/>
        <p:cNvGrpSpPr/>
        <p:nvPr/>
      </p:nvGrpSpPr>
      <p:grpSpPr>
        <a:xfrm>
          <a:off x="0" y="0"/>
          <a:ext cx="0" cy="0"/>
          <a:chOff x="0" y="0"/>
          <a:chExt cx="0" cy="0"/>
        </a:xfrm>
      </p:grpSpPr>
      <p:sp>
        <p:nvSpPr>
          <p:cNvPr id="210" name="Google Shape;210;p14"/>
          <p:cNvSpPr/>
          <p:nvPr/>
        </p:nvSpPr>
        <p:spPr>
          <a:xfrm>
            <a:off x="-11200" y="4870425"/>
            <a:ext cx="12192000" cy="19875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Calibri"/>
              <a:ea typeface="Calibri"/>
              <a:cs typeface="Calibri"/>
              <a:sym typeface="Calibri"/>
            </a:endParaRPr>
          </a:p>
        </p:txBody>
      </p:sp>
      <p:sp>
        <p:nvSpPr>
          <p:cNvPr id="211" name="Google Shape;211;p14"/>
          <p:cNvSpPr txBox="1"/>
          <p:nvPr/>
        </p:nvSpPr>
        <p:spPr>
          <a:xfrm>
            <a:off x="838200" y="1158670"/>
            <a:ext cx="10515599" cy="506152"/>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90000"/>
              </a:lnSpc>
              <a:spcBef>
                <a:spcPts val="0"/>
              </a:spcBef>
              <a:spcAft>
                <a:spcPts val="0"/>
              </a:spcAft>
              <a:buClr>
                <a:schemeClr val="lt1"/>
              </a:buClr>
              <a:buSzPts val="3333"/>
              <a:buFont typeface="Arial"/>
              <a:buNone/>
            </a:pPr>
            <a:r>
              <a:rPr lang="en-US" sz="3000" b="1" i="0" u="none" strike="noStrike" cap="none">
                <a:solidFill>
                  <a:schemeClr val="lt1"/>
                </a:solidFill>
                <a:latin typeface="Arial"/>
                <a:ea typeface="Arial"/>
                <a:cs typeface="Arial"/>
                <a:sym typeface="Arial"/>
              </a:rPr>
              <a:t>Cơ hội – Chính sách, mục tiêu</a:t>
            </a:r>
            <a:endParaRPr sz="3000" b="1" i="0" u="none" strike="noStrike" cap="none">
              <a:solidFill>
                <a:schemeClr val="lt1"/>
              </a:solidFill>
              <a:latin typeface="Arial"/>
              <a:ea typeface="Arial"/>
              <a:cs typeface="Arial"/>
              <a:sym typeface="Arial"/>
            </a:endParaRPr>
          </a:p>
        </p:txBody>
      </p:sp>
      <p:sp>
        <p:nvSpPr>
          <p:cNvPr id="212" name="Google Shape;212;p14"/>
          <p:cNvSpPr txBox="1"/>
          <p:nvPr/>
        </p:nvSpPr>
        <p:spPr>
          <a:xfrm>
            <a:off x="838200" y="1726050"/>
            <a:ext cx="6916800" cy="5110200"/>
          </a:xfrm>
          <a:prstGeom prst="rect">
            <a:avLst/>
          </a:prstGeom>
          <a:solidFill>
            <a:schemeClr val="lt1"/>
          </a:solidFill>
          <a:ln>
            <a:noFill/>
          </a:ln>
        </p:spPr>
        <p:txBody>
          <a:bodyPr spcFirstLastPara="1" wrap="square" lIns="91425" tIns="45700" rIns="91425" bIns="45700" anchor="t" anchorCtr="0">
            <a:spAutoFit/>
          </a:bodyPr>
          <a:lstStyle/>
          <a:p>
            <a:pPr marL="0" marR="0" lvl="0" indent="0" algn="just" rtl="0">
              <a:lnSpc>
                <a:spcPct val="100000"/>
              </a:lnSpc>
              <a:spcBef>
                <a:spcPts val="0"/>
              </a:spcBef>
              <a:spcAft>
                <a:spcPts val="0"/>
              </a:spcAft>
              <a:buClr>
                <a:srgbClr val="000000"/>
              </a:buClr>
              <a:buSzPts val="1400"/>
              <a:buFont typeface="Arial"/>
              <a:buNone/>
            </a:pPr>
            <a:r>
              <a:rPr lang="en-US" sz="1600" b="0" i="0" u="none" strike="noStrike" cap="none">
                <a:solidFill>
                  <a:srgbClr val="000000"/>
                </a:solidFill>
                <a:latin typeface="Arial"/>
                <a:ea typeface="Arial"/>
                <a:cs typeface="Arial"/>
                <a:sym typeface="Arial"/>
              </a:rPr>
              <a:t>Cơ quan nhà nước đã ban hành các chính sách, mục tiêu giúp thúc đẩy phát triển EE, ngoài ra còn điều chỉnh, bổ sung giúp hoàn thiện và tháo gỡ các rào cản lúc trước:</a:t>
            </a:r>
            <a:endParaRPr sz="1600" b="0" i="0" u="none" strike="noStrike" cap="none">
              <a:solidFill>
                <a:schemeClr val="dk1"/>
              </a:solidFill>
              <a:latin typeface="Arial"/>
              <a:ea typeface="Arial"/>
              <a:cs typeface="Arial"/>
              <a:sym typeface="Arial"/>
            </a:endParaRPr>
          </a:p>
          <a:p>
            <a:pPr marL="285750" marR="0" lvl="0" indent="-285750" algn="just" rtl="0">
              <a:lnSpc>
                <a:spcPct val="100000"/>
              </a:lnSpc>
              <a:spcBef>
                <a:spcPts val="0"/>
              </a:spcBef>
              <a:spcAft>
                <a:spcPts val="0"/>
              </a:spcAft>
              <a:buClr>
                <a:srgbClr val="000000"/>
              </a:buClr>
              <a:buSzPts val="1800"/>
              <a:buFont typeface="Arial"/>
              <a:buChar char="-"/>
            </a:pPr>
            <a:r>
              <a:rPr lang="en-US" sz="1600" b="1" i="0" u="none" strike="noStrike" cap="none">
                <a:solidFill>
                  <a:srgbClr val="000000"/>
                </a:solidFill>
                <a:latin typeface="Arial"/>
                <a:ea typeface="Arial"/>
                <a:cs typeface="Arial"/>
                <a:sym typeface="Arial"/>
              </a:rPr>
              <a:t>Mục tiêu, chính sách về EE:</a:t>
            </a:r>
            <a:endParaRPr sz="1600" b="0" i="0" u="none" strike="noStrike" cap="none">
              <a:solidFill>
                <a:schemeClr val="dk1"/>
              </a:solidFill>
              <a:latin typeface="Arial"/>
              <a:ea typeface="Arial"/>
              <a:cs typeface="Arial"/>
              <a:sym typeface="Arial"/>
            </a:endParaRPr>
          </a:p>
          <a:p>
            <a:pPr marL="0" marR="0" lvl="0" indent="0" algn="just" rtl="0">
              <a:lnSpc>
                <a:spcPct val="100000"/>
              </a:lnSpc>
              <a:spcBef>
                <a:spcPts val="0"/>
              </a:spcBef>
              <a:spcAft>
                <a:spcPts val="0"/>
              </a:spcAft>
              <a:buClr>
                <a:srgbClr val="000000"/>
              </a:buClr>
              <a:buSzPts val="1400"/>
              <a:buFont typeface="Arial"/>
              <a:buNone/>
            </a:pPr>
            <a:r>
              <a:rPr lang="en-US" sz="1600" b="0" i="0" u="none" strike="noStrike" cap="none">
                <a:solidFill>
                  <a:srgbClr val="000000"/>
                </a:solidFill>
                <a:latin typeface="Arial"/>
                <a:ea typeface="Arial"/>
                <a:cs typeface="Arial"/>
                <a:sym typeface="Arial"/>
              </a:rPr>
              <a:t>	+ Mục tiêu giảm cường độ năng lượng chung;</a:t>
            </a:r>
            <a:endParaRPr sz="1600" b="0" i="0" u="none" strike="noStrike" cap="none">
              <a:solidFill>
                <a:schemeClr val="dk1"/>
              </a:solidFill>
              <a:latin typeface="Arial"/>
              <a:ea typeface="Arial"/>
              <a:cs typeface="Arial"/>
              <a:sym typeface="Arial"/>
            </a:endParaRPr>
          </a:p>
          <a:p>
            <a:pPr marL="0" marR="0" lvl="0" indent="0" algn="just" rtl="0">
              <a:lnSpc>
                <a:spcPct val="100000"/>
              </a:lnSpc>
              <a:spcBef>
                <a:spcPts val="0"/>
              </a:spcBef>
              <a:spcAft>
                <a:spcPts val="0"/>
              </a:spcAft>
              <a:buClr>
                <a:srgbClr val="000000"/>
              </a:buClr>
              <a:buSzPts val="1400"/>
              <a:buFont typeface="Arial"/>
              <a:buNone/>
            </a:pPr>
            <a:r>
              <a:rPr lang="en-US" sz="1600" b="0" i="0" u="none" strike="noStrike" cap="none">
                <a:solidFill>
                  <a:srgbClr val="000000"/>
                </a:solidFill>
                <a:latin typeface="Arial"/>
                <a:ea typeface="Arial"/>
                <a:cs typeface="Arial"/>
                <a:sym typeface="Arial"/>
              </a:rPr>
              <a:t>	+ Mục tiêu cụ thể cho từng ngành;</a:t>
            </a:r>
            <a:endParaRPr sz="1600" b="0" i="0" u="none" strike="noStrike" cap="none">
              <a:solidFill>
                <a:schemeClr val="dk1"/>
              </a:solidFill>
              <a:latin typeface="Arial"/>
              <a:ea typeface="Arial"/>
              <a:cs typeface="Arial"/>
              <a:sym typeface="Arial"/>
            </a:endParaRPr>
          </a:p>
          <a:p>
            <a:pPr marL="0" marR="0" lvl="0" indent="0" algn="just" rtl="0">
              <a:lnSpc>
                <a:spcPct val="100000"/>
              </a:lnSpc>
              <a:spcBef>
                <a:spcPts val="0"/>
              </a:spcBef>
              <a:spcAft>
                <a:spcPts val="0"/>
              </a:spcAft>
              <a:buClr>
                <a:srgbClr val="000000"/>
              </a:buClr>
              <a:buSzPts val="1400"/>
              <a:buFont typeface="Arial"/>
              <a:buNone/>
            </a:pPr>
            <a:r>
              <a:rPr lang="en-US" sz="1600" b="0" i="0" u="none" strike="noStrike" cap="none">
                <a:solidFill>
                  <a:srgbClr val="000000"/>
                </a:solidFill>
                <a:latin typeface="Arial"/>
                <a:ea typeface="Arial"/>
                <a:cs typeface="Arial"/>
                <a:sym typeface="Arial"/>
              </a:rPr>
              <a:t>	+ Mục tiêu về giảm phát thải;</a:t>
            </a:r>
            <a:endParaRPr sz="1600" b="0" i="0" u="none" strike="noStrike" cap="none">
              <a:solidFill>
                <a:schemeClr val="dk1"/>
              </a:solidFill>
              <a:latin typeface="Arial"/>
              <a:ea typeface="Arial"/>
              <a:cs typeface="Arial"/>
              <a:sym typeface="Arial"/>
            </a:endParaRPr>
          </a:p>
          <a:p>
            <a:pPr marL="0" marR="0" lvl="0" indent="0" algn="just" rtl="0">
              <a:lnSpc>
                <a:spcPct val="100000"/>
              </a:lnSpc>
              <a:spcBef>
                <a:spcPts val="0"/>
              </a:spcBef>
              <a:spcAft>
                <a:spcPts val="0"/>
              </a:spcAft>
              <a:buClr>
                <a:srgbClr val="000000"/>
              </a:buClr>
              <a:buSzPts val="1400"/>
              <a:buFont typeface="Arial"/>
              <a:buNone/>
            </a:pPr>
            <a:r>
              <a:rPr lang="en-US" sz="1600" b="0" i="0" u="none" strike="noStrike" cap="none">
                <a:solidFill>
                  <a:srgbClr val="000000"/>
                </a:solidFill>
                <a:latin typeface="Arial"/>
                <a:ea typeface="Arial"/>
                <a:cs typeface="Arial"/>
                <a:sym typeface="Arial"/>
              </a:rPr>
              <a:t>	+ Phát triển thị trường ESCO.</a:t>
            </a:r>
            <a:endParaRPr sz="1600" b="0" i="0" u="none" strike="noStrike" cap="none">
              <a:solidFill>
                <a:schemeClr val="dk1"/>
              </a:solidFill>
              <a:latin typeface="Arial"/>
              <a:ea typeface="Arial"/>
              <a:cs typeface="Arial"/>
              <a:sym typeface="Arial"/>
            </a:endParaRPr>
          </a:p>
          <a:p>
            <a:pPr marL="285750" marR="0" lvl="0" indent="-285750" algn="just" rtl="0">
              <a:lnSpc>
                <a:spcPct val="100000"/>
              </a:lnSpc>
              <a:spcBef>
                <a:spcPts val="0"/>
              </a:spcBef>
              <a:spcAft>
                <a:spcPts val="0"/>
              </a:spcAft>
              <a:buClr>
                <a:srgbClr val="000000"/>
              </a:buClr>
              <a:buSzPts val="1800"/>
              <a:buFont typeface="Arial"/>
              <a:buChar char="-"/>
            </a:pPr>
            <a:r>
              <a:rPr lang="en-US" sz="1600" b="1" i="0" u="none" strike="noStrike" cap="none">
                <a:solidFill>
                  <a:srgbClr val="000000"/>
                </a:solidFill>
                <a:latin typeface="Arial"/>
                <a:ea typeface="Arial"/>
                <a:cs typeface="Arial"/>
                <a:sym typeface="Arial"/>
              </a:rPr>
              <a:t>Ban hành các văn bản pháp luật về EE</a:t>
            </a:r>
            <a:r>
              <a:rPr lang="en-US" sz="1600" b="0" i="0" u="none" strike="noStrike" cap="none">
                <a:solidFill>
                  <a:srgbClr val="000000"/>
                </a:solidFill>
                <a:latin typeface="Arial"/>
                <a:ea typeface="Arial"/>
                <a:cs typeface="Arial"/>
                <a:sym typeface="Arial"/>
              </a:rPr>
              <a:t>;</a:t>
            </a:r>
            <a:endParaRPr sz="1600" b="0" i="0" u="none" strike="noStrike" cap="none">
              <a:solidFill>
                <a:schemeClr val="dk1"/>
              </a:solidFill>
              <a:latin typeface="Arial"/>
              <a:ea typeface="Arial"/>
              <a:cs typeface="Arial"/>
              <a:sym typeface="Arial"/>
            </a:endParaRPr>
          </a:p>
          <a:p>
            <a:pPr marL="285750" marR="0" lvl="0" indent="-285750" algn="l" rtl="0">
              <a:lnSpc>
                <a:spcPct val="100000"/>
              </a:lnSpc>
              <a:spcBef>
                <a:spcPts val="0"/>
              </a:spcBef>
              <a:spcAft>
                <a:spcPts val="0"/>
              </a:spcAft>
              <a:buClr>
                <a:srgbClr val="000000"/>
              </a:buClr>
              <a:buSzPts val="1800"/>
              <a:buFont typeface="Arial"/>
              <a:buChar char="-"/>
            </a:pPr>
            <a:r>
              <a:rPr lang="en-US" sz="1600" b="1" i="0" u="none" strike="noStrike" cap="none">
                <a:solidFill>
                  <a:srgbClr val="000000"/>
                </a:solidFill>
                <a:latin typeface="Arial"/>
                <a:ea typeface="Arial"/>
                <a:cs typeface="Arial"/>
                <a:sym typeface="Arial"/>
              </a:rPr>
              <a:t>Sửa đổi, bổ sung luật số 50 (hiệu lực từ 01/01/2026) tác động đến hoạt động ESCO</a:t>
            </a:r>
            <a:r>
              <a:rPr lang="en-US" sz="1600" b="0" i="0" u="none" strike="noStrike" cap="none">
                <a:solidFill>
                  <a:srgbClr val="000000"/>
                </a:solidFill>
                <a:latin typeface="Arial"/>
                <a:ea typeface="Arial"/>
                <a:cs typeface="Arial"/>
                <a:sym typeface="Arial"/>
              </a:rPr>
              <a:t>:</a:t>
            </a:r>
            <a:endParaRPr sz="1600" b="0" i="0" u="none" strike="noStrike" cap="none">
              <a:solidFill>
                <a:schemeClr val="dk1"/>
              </a:solidFill>
              <a:latin typeface="Arial"/>
              <a:ea typeface="Arial"/>
              <a:cs typeface="Arial"/>
              <a:sym typeface="Arial"/>
            </a:endParaRPr>
          </a:p>
          <a:p>
            <a:pPr marL="0" marR="0" lvl="0" indent="0" algn="just" rtl="0">
              <a:lnSpc>
                <a:spcPct val="100000"/>
              </a:lnSpc>
              <a:spcBef>
                <a:spcPts val="0"/>
              </a:spcBef>
              <a:spcAft>
                <a:spcPts val="0"/>
              </a:spcAft>
              <a:buClr>
                <a:srgbClr val="000000"/>
              </a:buClr>
              <a:buSzPts val="1400"/>
              <a:buFont typeface="Arial"/>
              <a:buNone/>
            </a:pPr>
            <a:r>
              <a:rPr lang="en-US" sz="1600" b="0" i="0" u="none" strike="noStrike" cap="none">
                <a:solidFill>
                  <a:srgbClr val="000000"/>
                </a:solidFill>
                <a:latin typeface="Arial"/>
                <a:ea typeface="Arial"/>
                <a:cs typeface="Arial"/>
                <a:sym typeface="Arial"/>
              </a:rPr>
              <a:t>	+ Hoàn thiện khung pháp lý và cơ chế khuyến khích phát triển hệ thống các tổ chức, dịch vụ tư vấn năng lượng ESCO;</a:t>
            </a:r>
            <a:endParaRPr sz="1600" b="0" i="0" u="none" strike="noStrike" cap="none">
              <a:solidFill>
                <a:schemeClr val="dk1"/>
              </a:solidFill>
              <a:latin typeface="Arial"/>
              <a:ea typeface="Arial"/>
              <a:cs typeface="Arial"/>
              <a:sym typeface="Arial"/>
            </a:endParaRPr>
          </a:p>
          <a:p>
            <a:pPr marL="0" marR="0" lvl="0" indent="0" algn="just" rtl="0">
              <a:lnSpc>
                <a:spcPct val="100000"/>
              </a:lnSpc>
              <a:spcBef>
                <a:spcPts val="0"/>
              </a:spcBef>
              <a:spcAft>
                <a:spcPts val="0"/>
              </a:spcAft>
              <a:buClr>
                <a:srgbClr val="000000"/>
              </a:buClr>
              <a:buSzPts val="1400"/>
              <a:buFont typeface="Arial"/>
              <a:buNone/>
            </a:pPr>
            <a:r>
              <a:rPr lang="en-US" sz="1600" b="0" i="0" u="none" strike="noStrike" cap="none">
                <a:solidFill>
                  <a:srgbClr val="000000"/>
                </a:solidFill>
                <a:latin typeface="Arial"/>
                <a:ea typeface="Arial"/>
                <a:cs typeface="Arial"/>
                <a:sym typeface="Arial"/>
              </a:rPr>
              <a:t>	+ Đăng ký hoặc khai báo hoạt động: Công ty dịch vụ năng lượng ESCO sẽ đăng ký hoặc khai báo với cơ quan thẩm quyền, giúp quản lý tốt hơn hoạt động của ESCO;</a:t>
            </a:r>
            <a:endParaRPr sz="1600" b="0" i="0" u="none" strike="noStrike" cap="none">
              <a:solidFill>
                <a:schemeClr val="dk1"/>
              </a:solidFill>
              <a:latin typeface="Arial"/>
              <a:ea typeface="Arial"/>
              <a:cs typeface="Arial"/>
              <a:sym typeface="Arial"/>
            </a:endParaRPr>
          </a:p>
          <a:p>
            <a:pPr marL="0" marR="0" lvl="0" indent="0" algn="just" rtl="0">
              <a:lnSpc>
                <a:spcPct val="100000"/>
              </a:lnSpc>
              <a:spcBef>
                <a:spcPts val="0"/>
              </a:spcBef>
              <a:spcAft>
                <a:spcPts val="0"/>
              </a:spcAft>
              <a:buClr>
                <a:srgbClr val="000000"/>
              </a:buClr>
              <a:buSzPts val="1400"/>
              <a:buFont typeface="Arial"/>
              <a:buNone/>
            </a:pPr>
            <a:r>
              <a:rPr lang="en-US" sz="1600" b="0" i="0" u="none" strike="noStrike" cap="none">
                <a:solidFill>
                  <a:srgbClr val="000000"/>
                </a:solidFill>
                <a:latin typeface="Arial"/>
                <a:ea typeface="Arial"/>
                <a:cs typeface="Arial"/>
                <a:sym typeface="Arial"/>
              </a:rPr>
              <a:t>	+ Tháo gỡ nút thắt phát triển thị trường ESCO: Gỡ bỏ rào cản,tạo điều kiện thuận lợi cho thị trường phát triển;</a:t>
            </a:r>
            <a:endParaRPr sz="1600" b="0" i="0" u="none" strike="noStrike" cap="none">
              <a:solidFill>
                <a:schemeClr val="dk1"/>
              </a:solidFill>
              <a:latin typeface="Arial"/>
              <a:ea typeface="Arial"/>
              <a:cs typeface="Arial"/>
              <a:sym typeface="Arial"/>
            </a:endParaRPr>
          </a:p>
          <a:p>
            <a:pPr marL="0" marR="0" lvl="0" indent="0" algn="just" rtl="0">
              <a:lnSpc>
                <a:spcPct val="100000"/>
              </a:lnSpc>
              <a:spcBef>
                <a:spcPts val="0"/>
              </a:spcBef>
              <a:spcAft>
                <a:spcPts val="0"/>
              </a:spcAft>
              <a:buClr>
                <a:srgbClr val="000000"/>
              </a:buClr>
              <a:buSzPts val="1400"/>
              <a:buFont typeface="Arial"/>
              <a:buNone/>
            </a:pPr>
            <a:r>
              <a:rPr lang="en-US" sz="1600" b="0" i="0" u="none" strike="noStrike" cap="none">
                <a:solidFill>
                  <a:srgbClr val="000000"/>
                </a:solidFill>
                <a:latin typeface="Arial"/>
                <a:ea typeface="Arial"/>
                <a:cs typeface="Arial"/>
                <a:sym typeface="Arial"/>
              </a:rPr>
              <a:t>	+ Hỗ trợ tài chính: Bổ sung, làm rõ các quy định về hỗ trợ thuế, tài chính đối với các hoạt động EE.</a:t>
            </a:r>
            <a:endParaRPr sz="1600" b="0" i="0" u="none" strike="noStrike" cap="none">
              <a:solidFill>
                <a:schemeClr val="dk1"/>
              </a:solidFill>
              <a:latin typeface="Arial"/>
              <a:ea typeface="Arial"/>
              <a:cs typeface="Arial"/>
              <a:sym typeface="Arial"/>
            </a:endParaRPr>
          </a:p>
        </p:txBody>
      </p:sp>
      <p:pic>
        <p:nvPicPr>
          <p:cNvPr id="213" name="Google Shape;213;p14"/>
          <p:cNvPicPr preferRelativeResize="0"/>
          <p:nvPr/>
        </p:nvPicPr>
        <p:blipFill rotWithShape="1">
          <a:blip r:embed="rId3">
            <a:alphaModFix/>
          </a:blip>
          <a:srcRect/>
          <a:stretch/>
        </p:blipFill>
        <p:spPr>
          <a:xfrm>
            <a:off x="7755000" y="2636439"/>
            <a:ext cx="3598800" cy="2418711"/>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17"/>
        <p:cNvGrpSpPr/>
        <p:nvPr/>
      </p:nvGrpSpPr>
      <p:grpSpPr>
        <a:xfrm>
          <a:off x="0" y="0"/>
          <a:ext cx="0" cy="0"/>
          <a:chOff x="0" y="0"/>
          <a:chExt cx="0" cy="0"/>
        </a:xfrm>
      </p:grpSpPr>
      <p:sp>
        <p:nvSpPr>
          <p:cNvPr id="218" name="Google Shape;218;p15"/>
          <p:cNvSpPr txBox="1"/>
          <p:nvPr/>
        </p:nvSpPr>
        <p:spPr>
          <a:xfrm>
            <a:off x="838200" y="1158670"/>
            <a:ext cx="10515599" cy="506152"/>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90000"/>
              </a:lnSpc>
              <a:spcBef>
                <a:spcPts val="0"/>
              </a:spcBef>
              <a:spcAft>
                <a:spcPts val="0"/>
              </a:spcAft>
              <a:buClr>
                <a:schemeClr val="lt1"/>
              </a:buClr>
              <a:buSzPts val="3333"/>
              <a:buFont typeface="Arial"/>
              <a:buNone/>
            </a:pPr>
            <a:r>
              <a:rPr lang="en-US" sz="3000" b="1" i="0" u="none" strike="noStrike" cap="none">
                <a:solidFill>
                  <a:schemeClr val="lt1"/>
                </a:solidFill>
                <a:latin typeface="Arial"/>
                <a:ea typeface="Arial"/>
                <a:cs typeface="Arial"/>
                <a:sym typeface="Arial"/>
              </a:rPr>
              <a:t>Cơ hội – Chương trình hỗ trợ</a:t>
            </a:r>
            <a:endParaRPr sz="3000" b="1" i="0" u="none" strike="noStrike" cap="none">
              <a:solidFill>
                <a:schemeClr val="lt1"/>
              </a:solidFill>
              <a:latin typeface="Arial"/>
              <a:ea typeface="Arial"/>
              <a:cs typeface="Arial"/>
              <a:sym typeface="Arial"/>
            </a:endParaRPr>
          </a:p>
        </p:txBody>
      </p:sp>
      <p:sp>
        <p:nvSpPr>
          <p:cNvPr id="219" name="Google Shape;219;p15"/>
          <p:cNvSpPr txBox="1"/>
          <p:nvPr/>
        </p:nvSpPr>
        <p:spPr>
          <a:xfrm>
            <a:off x="838200" y="1780250"/>
            <a:ext cx="6103500" cy="3874200"/>
          </a:xfrm>
          <a:prstGeom prst="rect">
            <a:avLst/>
          </a:prstGeom>
          <a:noFill/>
          <a:ln>
            <a:noFill/>
          </a:ln>
        </p:spPr>
        <p:txBody>
          <a:bodyPr spcFirstLastPara="1" wrap="square" lIns="91425" tIns="45700" rIns="91425" bIns="45700" anchor="t" anchorCtr="0">
            <a:spAutoFit/>
          </a:bodyPr>
          <a:lstStyle/>
          <a:p>
            <a:pPr marL="0" marR="0" lvl="0" indent="0" algn="l" rtl="0">
              <a:lnSpc>
                <a:spcPct val="115000"/>
              </a:lnSpc>
              <a:spcBef>
                <a:spcPts val="0"/>
              </a:spcBef>
              <a:spcAft>
                <a:spcPts val="0"/>
              </a:spcAft>
              <a:buClr>
                <a:srgbClr val="000000"/>
              </a:buClr>
              <a:buSzPts val="1600"/>
              <a:buFont typeface="Arial"/>
              <a:buNone/>
            </a:pPr>
            <a:r>
              <a:rPr lang="en-US" sz="1800" b="0" i="0" u="none" strike="noStrike" cap="none">
                <a:solidFill>
                  <a:srgbClr val="000000"/>
                </a:solidFill>
                <a:latin typeface="Arial"/>
                <a:ea typeface="Arial"/>
                <a:cs typeface="Arial"/>
                <a:sym typeface="Arial"/>
              </a:rPr>
              <a:t>Các chương trình hỗ trợ trong và ngoài nước cũng là một trong những yếu tố thúc đẩy đến sự phát triển EE:</a:t>
            </a:r>
            <a:endParaRPr sz="1800" b="0" i="0" u="none" strike="noStrike" cap="none">
              <a:solidFill>
                <a:schemeClr val="dk1"/>
              </a:solidFill>
              <a:latin typeface="Arial"/>
              <a:ea typeface="Arial"/>
              <a:cs typeface="Arial"/>
              <a:sym typeface="Arial"/>
            </a:endParaRPr>
          </a:p>
          <a:p>
            <a:pPr marL="285750" marR="0" lvl="0" indent="-285750" algn="l" rtl="0">
              <a:lnSpc>
                <a:spcPct val="115000"/>
              </a:lnSpc>
              <a:spcBef>
                <a:spcPts val="0"/>
              </a:spcBef>
              <a:spcAft>
                <a:spcPts val="0"/>
              </a:spcAft>
              <a:buClr>
                <a:srgbClr val="000000"/>
              </a:buClr>
              <a:buSzPts val="1800"/>
              <a:buFont typeface="Arial"/>
              <a:buChar char="-"/>
            </a:pPr>
            <a:r>
              <a:rPr lang="en-US" sz="1800" b="1" i="0" u="none" strike="noStrike" cap="none">
                <a:solidFill>
                  <a:srgbClr val="000000"/>
                </a:solidFill>
                <a:latin typeface="Arial"/>
                <a:ea typeface="Arial"/>
                <a:cs typeface="Arial"/>
                <a:sym typeface="Arial"/>
              </a:rPr>
              <a:t>Chương trình trong nước:</a:t>
            </a:r>
            <a:endParaRPr sz="1800" b="0" i="0" u="none" strike="noStrike" cap="none">
              <a:solidFill>
                <a:schemeClr val="dk1"/>
              </a:solidFill>
              <a:latin typeface="Arial"/>
              <a:ea typeface="Arial"/>
              <a:cs typeface="Arial"/>
              <a:sym typeface="Arial"/>
            </a:endParaRPr>
          </a:p>
          <a:p>
            <a:pPr marL="0" marR="0" lvl="0" indent="0" algn="l" rtl="0">
              <a:lnSpc>
                <a:spcPct val="115000"/>
              </a:lnSpc>
              <a:spcBef>
                <a:spcPts val="0"/>
              </a:spcBef>
              <a:spcAft>
                <a:spcPts val="0"/>
              </a:spcAft>
              <a:buClr>
                <a:srgbClr val="000000"/>
              </a:buClr>
              <a:buSzPts val="1600"/>
              <a:buFont typeface="Arial"/>
              <a:buNone/>
            </a:pPr>
            <a:r>
              <a:rPr lang="en-US" sz="1800" b="0" i="0" u="none" strike="noStrike" cap="none">
                <a:solidFill>
                  <a:srgbClr val="000000"/>
                </a:solidFill>
                <a:latin typeface="Arial"/>
                <a:ea typeface="Arial"/>
                <a:cs typeface="Arial"/>
                <a:sym typeface="Arial"/>
              </a:rPr>
              <a:t>	+ Hoàn thiện khung pháp lý, chính sách;</a:t>
            </a:r>
            <a:endParaRPr sz="1800" b="0" i="0" u="none" strike="noStrike" cap="none">
              <a:solidFill>
                <a:schemeClr val="dk1"/>
              </a:solidFill>
              <a:latin typeface="Arial"/>
              <a:ea typeface="Arial"/>
              <a:cs typeface="Arial"/>
              <a:sym typeface="Arial"/>
            </a:endParaRPr>
          </a:p>
          <a:p>
            <a:pPr marL="0" marR="0" lvl="0" indent="0" algn="l" rtl="0">
              <a:lnSpc>
                <a:spcPct val="115000"/>
              </a:lnSpc>
              <a:spcBef>
                <a:spcPts val="0"/>
              </a:spcBef>
              <a:spcAft>
                <a:spcPts val="0"/>
              </a:spcAft>
              <a:buClr>
                <a:srgbClr val="000000"/>
              </a:buClr>
              <a:buSzPts val="1600"/>
              <a:buFont typeface="Arial"/>
              <a:buNone/>
            </a:pPr>
            <a:r>
              <a:rPr lang="en-US" sz="1800" b="0" i="0" u="none" strike="noStrike" cap="none">
                <a:solidFill>
                  <a:srgbClr val="000000"/>
                </a:solidFill>
                <a:latin typeface="Arial"/>
                <a:ea typeface="Arial"/>
                <a:cs typeface="Arial"/>
                <a:sym typeface="Arial"/>
              </a:rPr>
              <a:t>	+ Nâng cao năng lực, nhận thức;</a:t>
            </a:r>
            <a:endParaRPr sz="1800" b="0" i="0" u="none" strike="noStrike" cap="none">
              <a:solidFill>
                <a:schemeClr val="dk1"/>
              </a:solidFill>
              <a:latin typeface="Arial"/>
              <a:ea typeface="Arial"/>
              <a:cs typeface="Arial"/>
              <a:sym typeface="Arial"/>
            </a:endParaRPr>
          </a:p>
          <a:p>
            <a:pPr marL="0" marR="0" lvl="0" indent="0" algn="l" rtl="0">
              <a:lnSpc>
                <a:spcPct val="115000"/>
              </a:lnSpc>
              <a:spcBef>
                <a:spcPts val="0"/>
              </a:spcBef>
              <a:spcAft>
                <a:spcPts val="0"/>
              </a:spcAft>
              <a:buClr>
                <a:srgbClr val="000000"/>
              </a:buClr>
              <a:buSzPts val="1600"/>
              <a:buFont typeface="Arial"/>
              <a:buNone/>
            </a:pPr>
            <a:r>
              <a:rPr lang="en-US" sz="1800" b="0" i="0" u="none" strike="noStrike" cap="none">
                <a:solidFill>
                  <a:srgbClr val="000000"/>
                </a:solidFill>
                <a:latin typeface="Arial"/>
                <a:ea typeface="Arial"/>
                <a:cs typeface="Arial"/>
                <a:sym typeface="Arial"/>
              </a:rPr>
              <a:t>	+ Hỗ trợ kỹ thuật, tài chính ban đầu;</a:t>
            </a:r>
            <a:endParaRPr sz="1800" b="0" i="0" u="none" strike="noStrike" cap="none">
              <a:solidFill>
                <a:schemeClr val="dk1"/>
              </a:solidFill>
              <a:latin typeface="Arial"/>
              <a:ea typeface="Arial"/>
              <a:cs typeface="Arial"/>
              <a:sym typeface="Arial"/>
            </a:endParaRPr>
          </a:p>
          <a:p>
            <a:pPr marL="0" marR="0" lvl="0" indent="0" algn="l" rtl="0">
              <a:lnSpc>
                <a:spcPct val="115000"/>
              </a:lnSpc>
              <a:spcBef>
                <a:spcPts val="0"/>
              </a:spcBef>
              <a:spcAft>
                <a:spcPts val="0"/>
              </a:spcAft>
              <a:buClr>
                <a:srgbClr val="000000"/>
              </a:buClr>
              <a:buSzPts val="1600"/>
              <a:buFont typeface="Arial"/>
              <a:buNone/>
            </a:pPr>
            <a:r>
              <a:rPr lang="en-US" sz="1800" b="0" i="0" u="none" strike="noStrike" cap="none">
                <a:solidFill>
                  <a:srgbClr val="000000"/>
                </a:solidFill>
                <a:latin typeface="Arial"/>
                <a:ea typeface="Arial"/>
                <a:cs typeface="Arial"/>
                <a:sym typeface="Arial"/>
              </a:rPr>
              <a:t>	+ Phát triển thị trường sản phẩm và dịch vụ.</a:t>
            </a:r>
            <a:endParaRPr sz="1800" b="0" i="0" u="none" strike="noStrike" cap="none">
              <a:solidFill>
                <a:schemeClr val="dk1"/>
              </a:solidFill>
              <a:latin typeface="Arial"/>
              <a:ea typeface="Arial"/>
              <a:cs typeface="Arial"/>
              <a:sym typeface="Arial"/>
            </a:endParaRPr>
          </a:p>
          <a:p>
            <a:pPr marL="285750" marR="0" lvl="0" indent="-285750" algn="l" rtl="0">
              <a:lnSpc>
                <a:spcPct val="115000"/>
              </a:lnSpc>
              <a:spcBef>
                <a:spcPts val="0"/>
              </a:spcBef>
              <a:spcAft>
                <a:spcPts val="0"/>
              </a:spcAft>
              <a:buClr>
                <a:srgbClr val="000000"/>
              </a:buClr>
              <a:buSzPts val="1800"/>
              <a:buFont typeface="Arial"/>
              <a:buChar char="-"/>
            </a:pPr>
            <a:r>
              <a:rPr lang="en-US" sz="1800" b="1" i="0" u="none" strike="noStrike" cap="none">
                <a:solidFill>
                  <a:srgbClr val="000000"/>
                </a:solidFill>
                <a:latin typeface="Arial"/>
                <a:ea typeface="Arial"/>
                <a:cs typeface="Arial"/>
                <a:sym typeface="Arial"/>
              </a:rPr>
              <a:t>Chương trình hỗ trợ quốc tế:</a:t>
            </a:r>
            <a:endParaRPr sz="1800" b="0" i="0" u="none" strike="noStrike" cap="none">
              <a:solidFill>
                <a:schemeClr val="dk1"/>
              </a:solidFill>
              <a:latin typeface="Arial"/>
              <a:ea typeface="Arial"/>
              <a:cs typeface="Arial"/>
              <a:sym typeface="Arial"/>
            </a:endParaRPr>
          </a:p>
          <a:p>
            <a:pPr marL="0" marR="0" lvl="0" indent="0" algn="l" rtl="0">
              <a:lnSpc>
                <a:spcPct val="115000"/>
              </a:lnSpc>
              <a:spcBef>
                <a:spcPts val="0"/>
              </a:spcBef>
              <a:spcAft>
                <a:spcPts val="0"/>
              </a:spcAft>
              <a:buClr>
                <a:srgbClr val="000000"/>
              </a:buClr>
              <a:buSzPts val="1600"/>
              <a:buFont typeface="Arial"/>
              <a:buNone/>
            </a:pPr>
            <a:r>
              <a:rPr lang="en-US" sz="1800" b="0" i="0" u="none" strike="noStrike" cap="none">
                <a:solidFill>
                  <a:srgbClr val="000000"/>
                </a:solidFill>
                <a:latin typeface="Arial"/>
                <a:ea typeface="Arial"/>
                <a:cs typeface="Arial"/>
                <a:sym typeface="Arial"/>
              </a:rPr>
              <a:t>	+ Huy động nguồn tài chính;</a:t>
            </a:r>
            <a:endParaRPr sz="1800" b="0" i="0" u="none" strike="noStrike" cap="none">
              <a:solidFill>
                <a:schemeClr val="dk1"/>
              </a:solidFill>
              <a:latin typeface="Arial"/>
              <a:ea typeface="Arial"/>
              <a:cs typeface="Arial"/>
              <a:sym typeface="Arial"/>
            </a:endParaRPr>
          </a:p>
          <a:p>
            <a:pPr marL="0" marR="0" lvl="0" indent="0" algn="l" rtl="0">
              <a:lnSpc>
                <a:spcPct val="115000"/>
              </a:lnSpc>
              <a:spcBef>
                <a:spcPts val="0"/>
              </a:spcBef>
              <a:spcAft>
                <a:spcPts val="0"/>
              </a:spcAft>
              <a:buClr>
                <a:srgbClr val="000000"/>
              </a:buClr>
              <a:buSzPts val="1600"/>
              <a:buFont typeface="Arial"/>
              <a:buNone/>
            </a:pPr>
            <a:r>
              <a:rPr lang="en-US" sz="1800" b="0" i="0" u="none" strike="noStrike" cap="none">
                <a:solidFill>
                  <a:srgbClr val="000000"/>
                </a:solidFill>
                <a:latin typeface="Arial"/>
                <a:ea typeface="Arial"/>
                <a:cs typeface="Arial"/>
                <a:sym typeface="Arial"/>
              </a:rPr>
              <a:t>	+ Chuyển giao công nghệ và kinh nghiệm;</a:t>
            </a:r>
            <a:endParaRPr sz="1800" b="0" i="0" u="none" strike="noStrike" cap="none">
              <a:solidFill>
                <a:schemeClr val="dk1"/>
              </a:solidFill>
              <a:latin typeface="Arial"/>
              <a:ea typeface="Arial"/>
              <a:cs typeface="Arial"/>
              <a:sym typeface="Arial"/>
            </a:endParaRPr>
          </a:p>
          <a:p>
            <a:pPr marL="0" marR="0" lvl="0" indent="0" algn="l" rtl="0">
              <a:lnSpc>
                <a:spcPct val="115000"/>
              </a:lnSpc>
              <a:spcBef>
                <a:spcPts val="0"/>
              </a:spcBef>
              <a:spcAft>
                <a:spcPts val="0"/>
              </a:spcAft>
              <a:buClr>
                <a:srgbClr val="000000"/>
              </a:buClr>
              <a:buSzPts val="1600"/>
              <a:buFont typeface="Arial"/>
              <a:buNone/>
            </a:pPr>
            <a:r>
              <a:rPr lang="en-US" sz="1800" b="0" i="0" u="none" strike="noStrike" cap="none">
                <a:solidFill>
                  <a:srgbClr val="000000"/>
                </a:solidFill>
                <a:latin typeface="Arial"/>
                <a:ea typeface="Arial"/>
                <a:cs typeface="Arial"/>
                <a:sym typeface="Arial"/>
              </a:rPr>
              <a:t>	+ Nâng cao năng lực thẩm định và giám sát;</a:t>
            </a:r>
            <a:endParaRPr sz="1800" b="0" i="0" u="none" strike="noStrike" cap="none">
              <a:solidFill>
                <a:schemeClr val="dk1"/>
              </a:solidFill>
              <a:latin typeface="Arial"/>
              <a:ea typeface="Arial"/>
              <a:cs typeface="Arial"/>
              <a:sym typeface="Arial"/>
            </a:endParaRPr>
          </a:p>
          <a:p>
            <a:pPr marL="0" marR="0" lvl="0" indent="0" algn="l" rtl="0">
              <a:lnSpc>
                <a:spcPct val="115000"/>
              </a:lnSpc>
              <a:spcBef>
                <a:spcPts val="0"/>
              </a:spcBef>
              <a:spcAft>
                <a:spcPts val="0"/>
              </a:spcAft>
              <a:buClr>
                <a:srgbClr val="000000"/>
              </a:buClr>
              <a:buSzPts val="1600"/>
              <a:buFont typeface="Arial"/>
              <a:buNone/>
            </a:pPr>
            <a:r>
              <a:rPr lang="en-US" sz="1800" b="0" i="0" u="none" strike="noStrike" cap="none">
                <a:solidFill>
                  <a:srgbClr val="000000"/>
                </a:solidFill>
                <a:latin typeface="Arial"/>
                <a:ea typeface="Arial"/>
                <a:cs typeface="Arial"/>
                <a:sym typeface="Arial"/>
              </a:rPr>
              <a:t>	+ Mở rộng hợp tác và hội nhập.</a:t>
            </a:r>
            <a:endParaRPr sz="1800" b="0" i="0" u="none" strike="noStrike" cap="none">
              <a:solidFill>
                <a:schemeClr val="dk1"/>
              </a:solidFill>
              <a:latin typeface="Arial"/>
              <a:ea typeface="Arial"/>
              <a:cs typeface="Arial"/>
              <a:sym typeface="Arial"/>
            </a:endParaRPr>
          </a:p>
        </p:txBody>
      </p:sp>
      <p:pic>
        <p:nvPicPr>
          <p:cNvPr id="220" name="Google Shape;220;p15"/>
          <p:cNvPicPr preferRelativeResize="0"/>
          <p:nvPr/>
        </p:nvPicPr>
        <p:blipFill rotWithShape="1">
          <a:blip r:embed="rId3">
            <a:alphaModFix/>
          </a:blip>
          <a:srcRect/>
          <a:stretch/>
        </p:blipFill>
        <p:spPr>
          <a:xfrm>
            <a:off x="7753800" y="4306297"/>
            <a:ext cx="2876550" cy="876300"/>
          </a:xfrm>
          <a:prstGeom prst="rect">
            <a:avLst/>
          </a:prstGeom>
          <a:noFill/>
          <a:ln>
            <a:noFill/>
          </a:ln>
        </p:spPr>
      </p:pic>
      <p:pic>
        <p:nvPicPr>
          <p:cNvPr id="221" name="Google Shape;221;p15"/>
          <p:cNvPicPr preferRelativeResize="0"/>
          <p:nvPr/>
        </p:nvPicPr>
        <p:blipFill rotWithShape="1">
          <a:blip r:embed="rId4">
            <a:alphaModFix/>
          </a:blip>
          <a:srcRect/>
          <a:stretch/>
        </p:blipFill>
        <p:spPr>
          <a:xfrm>
            <a:off x="7884200" y="2443847"/>
            <a:ext cx="2476500" cy="1562100"/>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25"/>
        <p:cNvGrpSpPr/>
        <p:nvPr/>
      </p:nvGrpSpPr>
      <p:grpSpPr>
        <a:xfrm>
          <a:off x="0" y="0"/>
          <a:ext cx="0" cy="0"/>
          <a:chOff x="0" y="0"/>
          <a:chExt cx="0" cy="0"/>
        </a:xfrm>
      </p:grpSpPr>
      <p:sp>
        <p:nvSpPr>
          <p:cNvPr id="226" name="Google Shape;226;p16"/>
          <p:cNvSpPr/>
          <p:nvPr/>
        </p:nvSpPr>
        <p:spPr>
          <a:xfrm>
            <a:off x="-11200" y="4870425"/>
            <a:ext cx="12192000" cy="19875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Calibri"/>
              <a:ea typeface="Calibri"/>
              <a:cs typeface="Calibri"/>
              <a:sym typeface="Calibri"/>
            </a:endParaRPr>
          </a:p>
        </p:txBody>
      </p:sp>
      <p:sp>
        <p:nvSpPr>
          <p:cNvPr id="227" name="Google Shape;227;p16"/>
          <p:cNvSpPr txBox="1"/>
          <p:nvPr/>
        </p:nvSpPr>
        <p:spPr>
          <a:xfrm>
            <a:off x="838200" y="1158670"/>
            <a:ext cx="10515599" cy="506152"/>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90000"/>
              </a:lnSpc>
              <a:spcBef>
                <a:spcPts val="0"/>
              </a:spcBef>
              <a:spcAft>
                <a:spcPts val="0"/>
              </a:spcAft>
              <a:buClr>
                <a:schemeClr val="lt1"/>
              </a:buClr>
              <a:buSzPts val="3333"/>
              <a:buFont typeface="Arial"/>
              <a:buNone/>
            </a:pPr>
            <a:r>
              <a:rPr lang="en-US" sz="3000" b="1" i="0" u="none" strike="noStrike" cap="none">
                <a:solidFill>
                  <a:schemeClr val="lt1"/>
                </a:solidFill>
                <a:latin typeface="Arial"/>
                <a:ea typeface="Arial"/>
                <a:cs typeface="Arial"/>
                <a:sym typeface="Arial"/>
              </a:rPr>
              <a:t>Cơ hội – Công nghệ</a:t>
            </a:r>
            <a:endParaRPr sz="3000" b="1" i="0" u="none" strike="noStrike" cap="none">
              <a:solidFill>
                <a:schemeClr val="lt1"/>
              </a:solidFill>
              <a:latin typeface="Arial"/>
              <a:ea typeface="Arial"/>
              <a:cs typeface="Arial"/>
              <a:sym typeface="Arial"/>
            </a:endParaRPr>
          </a:p>
        </p:txBody>
      </p:sp>
      <p:sp>
        <p:nvSpPr>
          <p:cNvPr id="228" name="Google Shape;228;p16"/>
          <p:cNvSpPr txBox="1"/>
          <p:nvPr/>
        </p:nvSpPr>
        <p:spPr>
          <a:xfrm>
            <a:off x="838200" y="1766700"/>
            <a:ext cx="9898500" cy="4925400"/>
          </a:xfrm>
          <a:prstGeom prst="rect">
            <a:avLst/>
          </a:prstGeom>
          <a:solidFill>
            <a:schemeClr val="lt1"/>
          </a:solid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US" sz="1600" b="0" i="0" u="none" strike="noStrike" cap="none">
                <a:solidFill>
                  <a:srgbClr val="000000"/>
                </a:solidFill>
                <a:latin typeface="Arial"/>
                <a:ea typeface="Arial"/>
                <a:cs typeface="Arial"/>
                <a:sym typeface="Arial"/>
              </a:rPr>
              <a:t>Để phát triển EE, công nghệ là yếu tố bắt buộc. Hiện nay vấn đề Công nghệ tại VN có nhiều phát triển giúp cho việc phát triển EE được thuận lợi:</a:t>
            </a:r>
            <a:endParaRPr sz="1600" b="0" i="0" u="none" strike="noStrike" cap="none">
              <a:solidFill>
                <a:schemeClr val="dk1"/>
              </a:solidFill>
              <a:latin typeface="Arial"/>
              <a:ea typeface="Arial"/>
              <a:cs typeface="Arial"/>
              <a:sym typeface="Arial"/>
            </a:endParaRPr>
          </a:p>
          <a:p>
            <a:pPr marL="285750" marR="0" lvl="0" indent="-285750" algn="l" rtl="0">
              <a:lnSpc>
                <a:spcPct val="100000"/>
              </a:lnSpc>
              <a:spcBef>
                <a:spcPts val="0"/>
              </a:spcBef>
              <a:spcAft>
                <a:spcPts val="0"/>
              </a:spcAft>
              <a:buClr>
                <a:srgbClr val="000000"/>
              </a:buClr>
              <a:buSzPts val="1800"/>
              <a:buFont typeface="Arial"/>
              <a:buChar char="-"/>
            </a:pPr>
            <a:r>
              <a:rPr lang="en-US" sz="1600" b="1" i="0" u="none" strike="noStrike" cap="none">
                <a:solidFill>
                  <a:srgbClr val="000000"/>
                </a:solidFill>
                <a:latin typeface="Arial"/>
                <a:ea typeface="Arial"/>
                <a:cs typeface="Arial"/>
                <a:sym typeface="Arial"/>
              </a:rPr>
              <a:t>Tiếp cận công nghệ tiên tiến từ quốc tế:</a:t>
            </a:r>
            <a:endParaRPr sz="1600" b="0" i="0" u="none" strike="noStrike" cap="none">
              <a:solidFill>
                <a:schemeClr val="dk1"/>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r>
              <a:rPr lang="en-US" sz="1600" b="0" i="0" u="none" strike="noStrike" cap="none">
                <a:solidFill>
                  <a:srgbClr val="000000"/>
                </a:solidFill>
                <a:latin typeface="Arial"/>
                <a:ea typeface="Arial"/>
                <a:cs typeface="Arial"/>
                <a:sym typeface="Arial"/>
              </a:rPr>
              <a:t>	+ Chuyển giao công nghệ;</a:t>
            </a:r>
            <a:endParaRPr sz="1600" b="0" i="0" u="none" strike="noStrike" cap="none">
              <a:solidFill>
                <a:schemeClr val="dk1"/>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r>
              <a:rPr lang="en-US" sz="1600" b="0" i="0" u="none" strike="noStrike" cap="none">
                <a:solidFill>
                  <a:srgbClr val="000000"/>
                </a:solidFill>
                <a:latin typeface="Arial"/>
                <a:ea typeface="Arial"/>
                <a:cs typeface="Arial"/>
                <a:sym typeface="Arial"/>
              </a:rPr>
              <a:t>	+ Đầu tư từ FDI;</a:t>
            </a:r>
            <a:endParaRPr sz="1600" b="0" i="0" u="none" strike="noStrike" cap="none">
              <a:solidFill>
                <a:schemeClr val="dk1"/>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r>
              <a:rPr lang="en-US" sz="1600" b="0" i="0" u="none" strike="noStrike" cap="none">
                <a:solidFill>
                  <a:srgbClr val="000000"/>
                </a:solidFill>
                <a:latin typeface="Arial"/>
                <a:ea typeface="Arial"/>
                <a:cs typeface="Arial"/>
                <a:sym typeface="Arial"/>
              </a:rPr>
              <a:t>	+ Thị trường thiết bị EE đa dạng.</a:t>
            </a:r>
            <a:endParaRPr sz="1600" b="0" i="0" u="none" strike="noStrike" cap="none">
              <a:solidFill>
                <a:schemeClr val="dk1"/>
              </a:solidFill>
              <a:latin typeface="Arial"/>
              <a:ea typeface="Arial"/>
              <a:cs typeface="Arial"/>
              <a:sym typeface="Arial"/>
            </a:endParaRPr>
          </a:p>
          <a:p>
            <a:pPr marL="285750" marR="0" lvl="0" indent="-285750" algn="l" rtl="0">
              <a:lnSpc>
                <a:spcPct val="100000"/>
              </a:lnSpc>
              <a:spcBef>
                <a:spcPts val="0"/>
              </a:spcBef>
              <a:spcAft>
                <a:spcPts val="0"/>
              </a:spcAft>
              <a:buClr>
                <a:srgbClr val="000000"/>
              </a:buClr>
              <a:buSzPts val="1800"/>
              <a:buFont typeface="Arial"/>
              <a:buChar char="-"/>
            </a:pPr>
            <a:r>
              <a:rPr lang="en-US" sz="1600" b="0" i="0" u="none" strike="noStrike" cap="none">
                <a:solidFill>
                  <a:srgbClr val="000000"/>
                </a:solidFill>
                <a:latin typeface="Arial"/>
                <a:ea typeface="Arial"/>
                <a:cs typeface="Arial"/>
                <a:sym typeface="Arial"/>
              </a:rPr>
              <a:t>Sự phát triển của các công nghệ nền tảng:</a:t>
            </a:r>
            <a:endParaRPr sz="1600" b="0" i="0" u="none" strike="noStrike" cap="none">
              <a:solidFill>
                <a:schemeClr val="dk1"/>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r>
              <a:rPr lang="en-US" sz="1600" b="0" i="0" u="none" strike="noStrike" cap="none">
                <a:solidFill>
                  <a:srgbClr val="000000"/>
                </a:solidFill>
                <a:latin typeface="Arial"/>
                <a:ea typeface="Arial"/>
                <a:cs typeface="Arial"/>
                <a:sym typeface="Arial"/>
              </a:rPr>
              <a:t>	+ Công nghệ số;</a:t>
            </a:r>
            <a:endParaRPr sz="1600" b="0" i="0" u="none" strike="noStrike" cap="none">
              <a:solidFill>
                <a:schemeClr val="dk1"/>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r>
              <a:rPr lang="en-US" sz="1600" b="0" i="0" u="none" strike="noStrike" cap="none">
                <a:solidFill>
                  <a:srgbClr val="000000"/>
                </a:solidFill>
                <a:latin typeface="Arial"/>
                <a:ea typeface="Arial"/>
                <a:cs typeface="Arial"/>
                <a:sym typeface="Arial"/>
              </a:rPr>
              <a:t>	+ Trí tuệ nhân tạo;</a:t>
            </a:r>
            <a:endParaRPr sz="1600" b="0" i="0" u="none" strike="noStrike" cap="none">
              <a:solidFill>
                <a:schemeClr val="dk1"/>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r>
              <a:rPr lang="en-US" sz="1600" b="0" i="0" u="none" strike="noStrike" cap="none">
                <a:solidFill>
                  <a:srgbClr val="000000"/>
                </a:solidFill>
                <a:latin typeface="Arial"/>
                <a:ea typeface="Arial"/>
                <a:cs typeface="Arial"/>
                <a:sym typeface="Arial"/>
              </a:rPr>
              <a:t>	+ Vật liệu mới.</a:t>
            </a:r>
            <a:endParaRPr sz="1600" b="0" i="0" u="none" strike="noStrike" cap="none">
              <a:solidFill>
                <a:schemeClr val="dk1"/>
              </a:solidFill>
              <a:latin typeface="Arial"/>
              <a:ea typeface="Arial"/>
              <a:cs typeface="Arial"/>
              <a:sym typeface="Arial"/>
            </a:endParaRPr>
          </a:p>
          <a:p>
            <a:pPr marL="285750" marR="0" lvl="0" indent="-285750" algn="l" rtl="0">
              <a:lnSpc>
                <a:spcPct val="100000"/>
              </a:lnSpc>
              <a:spcBef>
                <a:spcPts val="0"/>
              </a:spcBef>
              <a:spcAft>
                <a:spcPts val="0"/>
              </a:spcAft>
              <a:buClr>
                <a:srgbClr val="000000"/>
              </a:buClr>
              <a:buSzPts val="1800"/>
              <a:buFont typeface="Arial"/>
              <a:buChar char="-"/>
            </a:pPr>
            <a:r>
              <a:rPr lang="en-US" sz="1600" b="0" i="0" u="none" strike="noStrike" cap="none">
                <a:solidFill>
                  <a:srgbClr val="000000"/>
                </a:solidFill>
                <a:latin typeface="Arial"/>
                <a:ea typeface="Arial"/>
                <a:cs typeface="Arial"/>
                <a:sym typeface="Arial"/>
              </a:rPr>
              <a:t>Năng lực nghiên cứu và phát triển nội địa tăng </a:t>
            </a:r>
            <a:endParaRPr sz="1600" b="0" i="0" u="none" strike="noStrike" cap="none">
              <a:solidFill>
                <a:schemeClr val="dk1"/>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r>
              <a:rPr lang="en-US" sz="1600" b="0" i="0" u="none" strike="noStrike" cap="none">
                <a:solidFill>
                  <a:srgbClr val="000000"/>
                </a:solidFill>
                <a:latin typeface="Arial"/>
                <a:ea typeface="Arial"/>
                <a:cs typeface="Arial"/>
                <a:sym typeface="Arial"/>
              </a:rPr>
              <a:t>	+ Các nghiên cứu được tài trợ và khuyến khích;</a:t>
            </a:r>
            <a:endParaRPr sz="1600" b="0" i="0" u="none" strike="noStrike" cap="none">
              <a:solidFill>
                <a:schemeClr val="dk1"/>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r>
              <a:rPr lang="en-US" sz="1600" b="0" i="0" u="none" strike="noStrike" cap="none">
                <a:solidFill>
                  <a:srgbClr val="000000"/>
                </a:solidFill>
                <a:latin typeface="Arial"/>
                <a:ea typeface="Arial"/>
                <a:cs typeface="Arial"/>
                <a:sym typeface="Arial"/>
              </a:rPr>
              <a:t>	+ Có chính sách hỗ trợ giúp nội địa hóa công nghệ.</a:t>
            </a:r>
            <a:endParaRPr sz="1600" b="0" i="0" u="none" strike="noStrike" cap="none">
              <a:solidFill>
                <a:schemeClr val="dk1"/>
              </a:solidFill>
              <a:latin typeface="Arial"/>
              <a:ea typeface="Arial"/>
              <a:cs typeface="Arial"/>
              <a:sym typeface="Arial"/>
            </a:endParaRPr>
          </a:p>
          <a:p>
            <a:pPr marL="285750" marR="0" lvl="0" indent="-285750" algn="l" rtl="0">
              <a:lnSpc>
                <a:spcPct val="100000"/>
              </a:lnSpc>
              <a:spcBef>
                <a:spcPts val="0"/>
              </a:spcBef>
              <a:spcAft>
                <a:spcPts val="0"/>
              </a:spcAft>
              <a:buClr>
                <a:srgbClr val="000000"/>
              </a:buClr>
              <a:buSzPts val="1800"/>
              <a:buFont typeface="Arial"/>
              <a:buChar char="-"/>
            </a:pPr>
            <a:r>
              <a:rPr lang="en-US" sz="1600" b="0" i="0" u="none" strike="noStrike" cap="none">
                <a:solidFill>
                  <a:srgbClr val="000000"/>
                </a:solidFill>
                <a:latin typeface="Arial"/>
                <a:ea typeface="Arial"/>
                <a:cs typeface="Arial"/>
                <a:sym typeface="Arial"/>
              </a:rPr>
              <a:t>Chi phí công nghệ ngày càng giảm:</a:t>
            </a:r>
            <a:endParaRPr sz="1600" b="0" i="0" u="none" strike="noStrike" cap="none">
              <a:solidFill>
                <a:schemeClr val="dk1"/>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r>
              <a:rPr lang="en-US" sz="1600" b="0" i="0" u="none" strike="noStrike" cap="none">
                <a:solidFill>
                  <a:srgbClr val="000000"/>
                </a:solidFill>
                <a:latin typeface="Arial"/>
                <a:ea typeface="Arial"/>
                <a:cs typeface="Arial"/>
                <a:sym typeface="Arial"/>
              </a:rPr>
              <a:t>	+ Chi phí tiếp cận công nghệ cao giảm;</a:t>
            </a:r>
            <a:endParaRPr sz="1600" b="0" i="0" u="none" strike="noStrike" cap="none">
              <a:solidFill>
                <a:schemeClr val="dk1"/>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r>
              <a:rPr lang="en-US" sz="1600" b="0" i="0" u="none" strike="noStrike" cap="none">
                <a:solidFill>
                  <a:srgbClr val="000000"/>
                </a:solidFill>
                <a:latin typeface="Arial"/>
                <a:ea typeface="Arial"/>
                <a:cs typeface="Arial"/>
                <a:sym typeface="Arial"/>
              </a:rPr>
              <a:t>	+ Đa dạng chính sách tiếp cận.</a:t>
            </a:r>
            <a:endParaRPr sz="1600" b="0" i="0" u="none" strike="noStrike" cap="none">
              <a:solidFill>
                <a:schemeClr val="dk1"/>
              </a:solidFill>
              <a:latin typeface="Arial"/>
              <a:ea typeface="Arial"/>
              <a:cs typeface="Arial"/>
              <a:sym typeface="Arial"/>
            </a:endParaRPr>
          </a:p>
          <a:p>
            <a:pPr marL="285750" marR="0" lvl="0" indent="-285750" algn="l" rtl="0">
              <a:lnSpc>
                <a:spcPct val="100000"/>
              </a:lnSpc>
              <a:spcBef>
                <a:spcPts val="0"/>
              </a:spcBef>
              <a:spcAft>
                <a:spcPts val="0"/>
              </a:spcAft>
              <a:buClr>
                <a:srgbClr val="000000"/>
              </a:buClr>
              <a:buSzPts val="1800"/>
              <a:buFont typeface="Arial"/>
              <a:buChar char="-"/>
            </a:pPr>
            <a:r>
              <a:rPr lang="en-US" sz="1600" b="0" i="0" u="none" strike="noStrike" cap="none">
                <a:solidFill>
                  <a:srgbClr val="000000"/>
                </a:solidFill>
                <a:latin typeface="Arial"/>
                <a:ea typeface="Arial"/>
                <a:cs typeface="Arial"/>
                <a:sym typeface="Arial"/>
              </a:rPr>
              <a:t>Nhận thức ngày càng cao về vai trò của công nghệ:</a:t>
            </a:r>
            <a:endParaRPr sz="1600" b="0" i="0" u="none" strike="noStrike" cap="none">
              <a:solidFill>
                <a:schemeClr val="dk1"/>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r>
              <a:rPr lang="en-US" sz="1600" b="0" i="0" u="none" strike="noStrike" cap="none">
                <a:solidFill>
                  <a:srgbClr val="000000"/>
                </a:solidFill>
                <a:latin typeface="Arial"/>
                <a:ea typeface="Arial"/>
                <a:cs typeface="Arial"/>
                <a:sym typeface="Arial"/>
              </a:rPr>
              <a:t>	+ Nhận thức, thông tin về công nghệ EE dễ tiếp cận;</a:t>
            </a:r>
            <a:endParaRPr sz="1600" b="0" i="0" u="none" strike="noStrike" cap="none">
              <a:solidFill>
                <a:schemeClr val="dk1"/>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r>
              <a:rPr lang="en-US" sz="1600" b="0" i="0" u="none" strike="noStrike" cap="none">
                <a:solidFill>
                  <a:srgbClr val="000000"/>
                </a:solidFill>
                <a:latin typeface="Arial"/>
                <a:ea typeface="Arial"/>
                <a:cs typeface="Arial"/>
                <a:sym typeface="Arial"/>
              </a:rPr>
              <a:t>	+ Có nhiều cơ hội tiếp cận công nghệ hiện đại.</a:t>
            </a:r>
            <a:endParaRPr sz="1600" b="0" i="0" u="none" strike="noStrike" cap="none">
              <a:solidFill>
                <a:schemeClr val="dk1"/>
              </a:solidFill>
              <a:latin typeface="Arial"/>
              <a:ea typeface="Arial"/>
              <a:cs typeface="Arial"/>
              <a:sym typeface="Arial"/>
            </a:endParaRPr>
          </a:p>
        </p:txBody>
      </p:sp>
      <p:pic>
        <p:nvPicPr>
          <p:cNvPr id="229" name="Google Shape;229;p16"/>
          <p:cNvPicPr preferRelativeResize="0"/>
          <p:nvPr/>
        </p:nvPicPr>
        <p:blipFill rotWithShape="1">
          <a:blip r:embed="rId3">
            <a:alphaModFix/>
          </a:blip>
          <a:srcRect/>
          <a:stretch/>
        </p:blipFill>
        <p:spPr>
          <a:xfrm>
            <a:off x="6826000" y="2673062"/>
            <a:ext cx="4527800" cy="3211975"/>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33"/>
        <p:cNvGrpSpPr/>
        <p:nvPr/>
      </p:nvGrpSpPr>
      <p:grpSpPr>
        <a:xfrm>
          <a:off x="0" y="0"/>
          <a:ext cx="0" cy="0"/>
          <a:chOff x="0" y="0"/>
          <a:chExt cx="0" cy="0"/>
        </a:xfrm>
      </p:grpSpPr>
      <p:sp>
        <p:nvSpPr>
          <p:cNvPr id="234" name="Google Shape;234;p17"/>
          <p:cNvSpPr txBox="1"/>
          <p:nvPr/>
        </p:nvSpPr>
        <p:spPr>
          <a:xfrm>
            <a:off x="838200" y="1158670"/>
            <a:ext cx="10515599" cy="506152"/>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90000"/>
              </a:lnSpc>
              <a:spcBef>
                <a:spcPts val="0"/>
              </a:spcBef>
              <a:spcAft>
                <a:spcPts val="0"/>
              </a:spcAft>
              <a:buClr>
                <a:schemeClr val="lt1"/>
              </a:buClr>
              <a:buSzPts val="3333"/>
              <a:buFont typeface="Arial"/>
              <a:buNone/>
            </a:pPr>
            <a:r>
              <a:rPr lang="en-US" sz="3000" b="1" i="0" u="none" strike="noStrike" cap="none">
                <a:solidFill>
                  <a:schemeClr val="lt1"/>
                </a:solidFill>
                <a:latin typeface="Arial"/>
                <a:ea typeface="Arial"/>
                <a:cs typeface="Arial"/>
                <a:sym typeface="Arial"/>
              </a:rPr>
              <a:t>Phân tích ví dụ</a:t>
            </a:r>
            <a:endParaRPr sz="3000" b="1" i="0" u="none" strike="noStrike" cap="none">
              <a:solidFill>
                <a:schemeClr val="lt1"/>
              </a:solidFill>
              <a:latin typeface="Arial"/>
              <a:ea typeface="Arial"/>
              <a:cs typeface="Arial"/>
              <a:sym typeface="Arial"/>
            </a:endParaRPr>
          </a:p>
        </p:txBody>
      </p:sp>
      <p:sp>
        <p:nvSpPr>
          <p:cNvPr id="235" name="Google Shape;235;p17"/>
          <p:cNvSpPr txBox="1"/>
          <p:nvPr/>
        </p:nvSpPr>
        <p:spPr>
          <a:xfrm>
            <a:off x="838200" y="1695565"/>
            <a:ext cx="10515600" cy="978900"/>
          </a:xfrm>
          <a:prstGeom prst="rect">
            <a:avLst/>
          </a:prstGeom>
          <a:noFill/>
          <a:ln w="12700" cap="flat" cmpd="sng">
            <a:solidFill>
              <a:srgbClr val="07674D"/>
            </a:solidFill>
            <a:prstDash val="solid"/>
            <a:miter lim="400000"/>
            <a:headEnd type="none" w="sm" len="sm"/>
            <a:tailEnd type="none" w="sm" len="sm"/>
          </a:ln>
        </p:spPr>
        <p:txBody>
          <a:bodyPr spcFirstLastPara="1" wrap="square" lIns="45700" tIns="45700" rIns="45700" bIns="45700" anchor="t" anchorCtr="0">
            <a:spAutoFit/>
          </a:bodyPr>
          <a:lstStyle/>
          <a:p>
            <a:pPr marL="0" marR="0" lvl="0" indent="0" algn="l" rtl="0">
              <a:lnSpc>
                <a:spcPct val="130000"/>
              </a:lnSpc>
              <a:spcBef>
                <a:spcPts val="0"/>
              </a:spcBef>
              <a:spcAft>
                <a:spcPts val="0"/>
              </a:spcAft>
              <a:buClr>
                <a:srgbClr val="073763"/>
              </a:buClr>
              <a:buSzPts val="1600"/>
              <a:buFont typeface="Arial"/>
              <a:buNone/>
            </a:pPr>
            <a:r>
              <a:rPr lang="en-US" sz="1600" b="1" i="1" u="sng" strike="noStrike" cap="none">
                <a:solidFill>
                  <a:srgbClr val="073763"/>
                </a:solidFill>
                <a:latin typeface="Arial"/>
                <a:ea typeface="Arial"/>
                <a:cs typeface="Arial"/>
                <a:sym typeface="Arial"/>
              </a:rPr>
              <a:t>Đề bài:</a:t>
            </a:r>
            <a:endParaRPr sz="1600" b="0" i="0" u="none" strike="noStrike" cap="none">
              <a:solidFill>
                <a:schemeClr val="dk1"/>
              </a:solidFill>
              <a:latin typeface="Arial"/>
              <a:ea typeface="Arial"/>
              <a:cs typeface="Arial"/>
              <a:sym typeface="Arial"/>
            </a:endParaRPr>
          </a:p>
          <a:p>
            <a:pPr marL="0" marR="0" lvl="0" indent="0" algn="l" rtl="0">
              <a:lnSpc>
                <a:spcPct val="130000"/>
              </a:lnSpc>
              <a:spcBef>
                <a:spcPts val="0"/>
              </a:spcBef>
              <a:spcAft>
                <a:spcPts val="0"/>
              </a:spcAft>
              <a:buClr>
                <a:srgbClr val="000000"/>
              </a:buClr>
              <a:buSzPts val="1600"/>
              <a:buFont typeface="Arial"/>
              <a:buNone/>
            </a:pPr>
            <a:r>
              <a:rPr lang="en-US" sz="1600" b="0" i="0" u="none" strike="noStrike" cap="none">
                <a:solidFill>
                  <a:srgbClr val="000000"/>
                </a:solidFill>
                <a:latin typeface="Arial"/>
                <a:ea typeface="Arial"/>
                <a:cs typeface="Arial"/>
                <a:sym typeface="Arial"/>
              </a:rPr>
              <a:t>Phân tích SWOT đối với dự án EE Nâng cấp hệ thống chiếu sáng bằng đèn LED và lắp đặt hệ thống quản lý năng lượng thông minh (EMS) cho một tòa nhà văn phòng hiện hữu.</a:t>
            </a:r>
            <a:endParaRPr sz="1600" b="0" i="0" u="none" strike="noStrike" cap="none">
              <a:solidFill>
                <a:srgbClr val="073763"/>
              </a:solidFill>
              <a:latin typeface="Arial"/>
              <a:ea typeface="Arial"/>
              <a:cs typeface="Arial"/>
              <a:sym typeface="Arial"/>
            </a:endParaRPr>
          </a:p>
        </p:txBody>
      </p:sp>
      <p:pic>
        <p:nvPicPr>
          <p:cNvPr id="236" name="Google Shape;236;p17"/>
          <p:cNvPicPr preferRelativeResize="0"/>
          <p:nvPr/>
        </p:nvPicPr>
        <p:blipFill rotWithShape="1">
          <a:blip r:embed="rId3">
            <a:alphaModFix/>
          </a:blip>
          <a:srcRect/>
          <a:stretch/>
        </p:blipFill>
        <p:spPr>
          <a:xfrm>
            <a:off x="4430200" y="2705225"/>
            <a:ext cx="3060550" cy="3060550"/>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40"/>
        <p:cNvGrpSpPr/>
        <p:nvPr/>
      </p:nvGrpSpPr>
      <p:grpSpPr>
        <a:xfrm>
          <a:off x="0" y="0"/>
          <a:ext cx="0" cy="0"/>
          <a:chOff x="0" y="0"/>
          <a:chExt cx="0" cy="0"/>
        </a:xfrm>
      </p:grpSpPr>
      <p:sp>
        <p:nvSpPr>
          <p:cNvPr id="241" name="Google Shape;241;p18"/>
          <p:cNvSpPr txBox="1"/>
          <p:nvPr/>
        </p:nvSpPr>
        <p:spPr>
          <a:xfrm>
            <a:off x="838200" y="1158670"/>
            <a:ext cx="10515599" cy="506152"/>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90000"/>
              </a:lnSpc>
              <a:spcBef>
                <a:spcPts val="0"/>
              </a:spcBef>
              <a:spcAft>
                <a:spcPts val="0"/>
              </a:spcAft>
              <a:buClr>
                <a:schemeClr val="lt1"/>
              </a:buClr>
              <a:buSzPts val="3333"/>
              <a:buFont typeface="Arial"/>
              <a:buNone/>
            </a:pPr>
            <a:r>
              <a:rPr lang="en-US" sz="3000" b="1" i="0" u="none" strike="noStrike" cap="none">
                <a:solidFill>
                  <a:schemeClr val="lt1"/>
                </a:solidFill>
                <a:latin typeface="Arial"/>
                <a:ea typeface="Arial"/>
                <a:cs typeface="Arial"/>
                <a:sym typeface="Arial"/>
              </a:rPr>
              <a:t>Phân tích ví dụ</a:t>
            </a:r>
            <a:endParaRPr sz="3000" b="1" i="0" u="none" strike="noStrike" cap="none">
              <a:solidFill>
                <a:schemeClr val="lt1"/>
              </a:solidFill>
              <a:latin typeface="Arial"/>
              <a:ea typeface="Arial"/>
              <a:cs typeface="Arial"/>
              <a:sym typeface="Arial"/>
            </a:endParaRPr>
          </a:p>
        </p:txBody>
      </p:sp>
      <p:sp>
        <p:nvSpPr>
          <p:cNvPr id="242" name="Google Shape;242;p18"/>
          <p:cNvSpPr txBox="1"/>
          <p:nvPr/>
        </p:nvSpPr>
        <p:spPr>
          <a:xfrm>
            <a:off x="838200" y="1732600"/>
            <a:ext cx="10515600" cy="3811200"/>
          </a:xfrm>
          <a:prstGeom prst="rect">
            <a:avLst/>
          </a:prstGeom>
          <a:noFill/>
          <a:ln w="12700" cap="flat" cmpd="sng">
            <a:solidFill>
              <a:srgbClr val="07674D"/>
            </a:solidFill>
            <a:prstDash val="solid"/>
            <a:miter lim="400000"/>
            <a:headEnd type="none" w="sm" len="sm"/>
            <a:tailEnd type="none" w="sm" len="sm"/>
          </a:ln>
        </p:spPr>
        <p:txBody>
          <a:bodyPr spcFirstLastPara="1" wrap="square" lIns="45700" tIns="45700" rIns="45700" bIns="45700" anchor="t" anchorCtr="0">
            <a:noAutofit/>
          </a:bodyPr>
          <a:lstStyle/>
          <a:p>
            <a:pPr marL="0" marR="0" lvl="0" indent="0" algn="l" rtl="0">
              <a:lnSpc>
                <a:spcPct val="115000"/>
              </a:lnSpc>
              <a:spcBef>
                <a:spcPts val="0"/>
              </a:spcBef>
              <a:spcAft>
                <a:spcPts val="0"/>
              </a:spcAft>
              <a:buClr>
                <a:schemeClr val="dk1"/>
              </a:buClr>
              <a:buSzPts val="1600"/>
              <a:buFont typeface="Arial"/>
              <a:buNone/>
            </a:pPr>
            <a:r>
              <a:rPr lang="en-US" sz="1800" b="1" i="1" u="sng" strike="noStrike" cap="none">
                <a:solidFill>
                  <a:schemeClr val="dk1"/>
                </a:solidFill>
                <a:latin typeface="Arial"/>
                <a:ea typeface="Arial"/>
                <a:cs typeface="Arial"/>
                <a:sym typeface="Arial"/>
              </a:rPr>
              <a:t>Thông tin dự án:</a:t>
            </a:r>
            <a:endParaRPr sz="1800" b="0" i="0" u="none" strike="noStrike" cap="none">
              <a:solidFill>
                <a:schemeClr val="dk1"/>
              </a:solidFill>
              <a:latin typeface="Arial"/>
              <a:ea typeface="Arial"/>
              <a:cs typeface="Arial"/>
              <a:sym typeface="Arial"/>
            </a:endParaRPr>
          </a:p>
          <a:p>
            <a:pPr marL="0" marR="0" lvl="0" indent="0" algn="l" rtl="0">
              <a:lnSpc>
                <a:spcPct val="115000"/>
              </a:lnSpc>
              <a:spcBef>
                <a:spcPts val="0"/>
              </a:spcBef>
              <a:spcAft>
                <a:spcPts val="0"/>
              </a:spcAft>
              <a:buClr>
                <a:schemeClr val="dk1"/>
              </a:buClr>
              <a:buSzPts val="1600"/>
              <a:buFont typeface="Arial"/>
              <a:buNone/>
            </a:pPr>
            <a:r>
              <a:rPr lang="en-US" sz="1800" b="1" i="0" u="none" strike="noStrike" cap="none">
                <a:solidFill>
                  <a:schemeClr val="dk1"/>
                </a:solidFill>
                <a:latin typeface="Arial"/>
                <a:ea typeface="Arial"/>
                <a:cs typeface="Arial"/>
                <a:sym typeface="Arial"/>
              </a:rPr>
              <a:t>Hiện trạng:</a:t>
            </a:r>
            <a:endParaRPr sz="1800" b="0" i="0" u="none" strike="noStrike" cap="none">
              <a:solidFill>
                <a:schemeClr val="dk1"/>
              </a:solidFill>
              <a:latin typeface="Arial"/>
              <a:ea typeface="Arial"/>
              <a:cs typeface="Arial"/>
              <a:sym typeface="Arial"/>
            </a:endParaRPr>
          </a:p>
          <a:p>
            <a:pPr marL="285750" marR="0" lvl="0" indent="-285750" algn="l" rtl="0">
              <a:lnSpc>
                <a:spcPct val="115000"/>
              </a:lnSpc>
              <a:spcBef>
                <a:spcPts val="0"/>
              </a:spcBef>
              <a:spcAft>
                <a:spcPts val="0"/>
              </a:spcAft>
              <a:buClr>
                <a:schemeClr val="dk1"/>
              </a:buClr>
              <a:buSzPts val="2000"/>
              <a:buFont typeface="Arial"/>
              <a:buChar char="-"/>
            </a:pPr>
            <a:r>
              <a:rPr lang="en-US" sz="1800" b="0" i="0" u="none" strike="noStrike" cap="none">
                <a:solidFill>
                  <a:schemeClr val="dk1"/>
                </a:solidFill>
                <a:latin typeface="Arial"/>
                <a:ea typeface="Arial"/>
                <a:cs typeface="Arial"/>
                <a:sym typeface="Arial"/>
              </a:rPr>
              <a:t>Hệ thống chiếu sáng sử dụng đèn huỳnh quang, compact;</a:t>
            </a:r>
            <a:endParaRPr sz="1800" b="0" i="0" u="none" strike="noStrike" cap="none">
              <a:solidFill>
                <a:schemeClr val="dk1"/>
              </a:solidFill>
              <a:latin typeface="Arial"/>
              <a:ea typeface="Arial"/>
              <a:cs typeface="Arial"/>
              <a:sym typeface="Arial"/>
            </a:endParaRPr>
          </a:p>
          <a:p>
            <a:pPr marL="285750" marR="0" lvl="0" indent="-285750" algn="l" rtl="0">
              <a:lnSpc>
                <a:spcPct val="115000"/>
              </a:lnSpc>
              <a:spcBef>
                <a:spcPts val="0"/>
              </a:spcBef>
              <a:spcAft>
                <a:spcPts val="0"/>
              </a:spcAft>
              <a:buClr>
                <a:schemeClr val="dk1"/>
              </a:buClr>
              <a:buSzPts val="2000"/>
              <a:buFont typeface="Arial"/>
              <a:buChar char="-"/>
            </a:pPr>
            <a:r>
              <a:rPr lang="en-US" sz="1800" b="0" i="0" u="none" strike="noStrike" cap="none">
                <a:solidFill>
                  <a:schemeClr val="dk1"/>
                </a:solidFill>
                <a:latin typeface="Arial"/>
                <a:ea typeface="Arial"/>
                <a:cs typeface="Arial"/>
                <a:sym typeface="Arial"/>
              </a:rPr>
              <a:t>Điều khiển thủ công hệ thống chiếu sáng và điều hòa không khí.</a:t>
            </a:r>
            <a:endParaRPr sz="1800" b="0" i="0" u="none" strike="noStrike" cap="none">
              <a:solidFill>
                <a:schemeClr val="dk1"/>
              </a:solidFill>
              <a:latin typeface="Arial"/>
              <a:ea typeface="Arial"/>
              <a:cs typeface="Arial"/>
              <a:sym typeface="Arial"/>
            </a:endParaRPr>
          </a:p>
          <a:p>
            <a:pPr marL="0" marR="0" lvl="0" indent="0" algn="l" rtl="0">
              <a:lnSpc>
                <a:spcPct val="115000"/>
              </a:lnSpc>
              <a:spcBef>
                <a:spcPts val="0"/>
              </a:spcBef>
              <a:spcAft>
                <a:spcPts val="0"/>
              </a:spcAft>
              <a:buClr>
                <a:schemeClr val="dk1"/>
              </a:buClr>
              <a:buSzPts val="1600"/>
              <a:buFont typeface="Arial"/>
              <a:buNone/>
            </a:pPr>
            <a:r>
              <a:rPr lang="en-US" sz="1800" b="1" i="0" u="none" strike="noStrike" cap="none">
                <a:solidFill>
                  <a:schemeClr val="dk1"/>
                </a:solidFill>
                <a:latin typeface="Arial"/>
                <a:ea typeface="Arial"/>
                <a:cs typeface="Arial"/>
                <a:sym typeface="Arial"/>
              </a:rPr>
              <a:t>Mục tiêu dự án:</a:t>
            </a:r>
            <a:endParaRPr sz="1800" b="0" i="0" u="none" strike="noStrike" cap="none">
              <a:solidFill>
                <a:schemeClr val="dk1"/>
              </a:solidFill>
              <a:latin typeface="Arial"/>
              <a:ea typeface="Arial"/>
              <a:cs typeface="Arial"/>
              <a:sym typeface="Arial"/>
            </a:endParaRPr>
          </a:p>
          <a:p>
            <a:pPr marL="285750" marR="0" lvl="0" indent="-285750" algn="l" rtl="0">
              <a:lnSpc>
                <a:spcPct val="115000"/>
              </a:lnSpc>
              <a:spcBef>
                <a:spcPts val="0"/>
              </a:spcBef>
              <a:spcAft>
                <a:spcPts val="0"/>
              </a:spcAft>
              <a:buClr>
                <a:schemeClr val="dk1"/>
              </a:buClr>
              <a:buSzPts val="2000"/>
              <a:buFont typeface="Arial"/>
              <a:buChar char="-"/>
            </a:pPr>
            <a:r>
              <a:rPr lang="en-US" sz="1800" b="0" i="0" u="none" strike="noStrike" cap="none">
                <a:solidFill>
                  <a:schemeClr val="dk1"/>
                </a:solidFill>
                <a:latin typeface="Arial"/>
                <a:ea typeface="Arial"/>
                <a:cs typeface="Arial"/>
                <a:sym typeface="Arial"/>
              </a:rPr>
              <a:t>Giảm điện năng tiêu thụ hệ thống chiếu sáng;</a:t>
            </a:r>
            <a:endParaRPr sz="1800" b="0" i="0" u="none" strike="noStrike" cap="none">
              <a:solidFill>
                <a:schemeClr val="dk1"/>
              </a:solidFill>
              <a:latin typeface="Arial"/>
              <a:ea typeface="Arial"/>
              <a:cs typeface="Arial"/>
              <a:sym typeface="Arial"/>
            </a:endParaRPr>
          </a:p>
          <a:p>
            <a:pPr marL="285750" marR="0" lvl="0" indent="-285750" algn="l" rtl="0">
              <a:lnSpc>
                <a:spcPct val="115000"/>
              </a:lnSpc>
              <a:spcBef>
                <a:spcPts val="0"/>
              </a:spcBef>
              <a:spcAft>
                <a:spcPts val="0"/>
              </a:spcAft>
              <a:buClr>
                <a:schemeClr val="dk1"/>
              </a:buClr>
              <a:buSzPts val="2000"/>
              <a:buFont typeface="Arial"/>
              <a:buChar char="-"/>
            </a:pPr>
            <a:r>
              <a:rPr lang="en-US" sz="1800" b="0" i="0" u="none" strike="noStrike" cap="none">
                <a:solidFill>
                  <a:schemeClr val="dk1"/>
                </a:solidFill>
                <a:latin typeface="Arial"/>
                <a:ea typeface="Arial"/>
                <a:cs typeface="Arial"/>
                <a:sym typeface="Arial"/>
              </a:rPr>
              <a:t>Cải thiện chất lượng môi trường làm việc;</a:t>
            </a:r>
            <a:endParaRPr sz="1800" b="0" i="0" u="none" strike="noStrike" cap="none">
              <a:solidFill>
                <a:schemeClr val="dk1"/>
              </a:solidFill>
              <a:latin typeface="Arial"/>
              <a:ea typeface="Arial"/>
              <a:cs typeface="Arial"/>
              <a:sym typeface="Arial"/>
            </a:endParaRPr>
          </a:p>
          <a:p>
            <a:pPr marL="285750" marR="0" lvl="0" indent="-285750" algn="l" rtl="0">
              <a:lnSpc>
                <a:spcPct val="115000"/>
              </a:lnSpc>
              <a:spcBef>
                <a:spcPts val="0"/>
              </a:spcBef>
              <a:spcAft>
                <a:spcPts val="0"/>
              </a:spcAft>
              <a:buClr>
                <a:schemeClr val="dk1"/>
              </a:buClr>
              <a:buSzPts val="2000"/>
              <a:buFont typeface="Arial"/>
              <a:buChar char="-"/>
            </a:pPr>
            <a:r>
              <a:rPr lang="en-US" sz="1800" b="0" i="0" u="none" strike="noStrike" cap="none">
                <a:solidFill>
                  <a:schemeClr val="dk1"/>
                </a:solidFill>
                <a:latin typeface="Arial"/>
                <a:ea typeface="Arial"/>
                <a:cs typeface="Arial"/>
                <a:sym typeface="Arial"/>
              </a:rPr>
              <a:t>Góp phần vào công cuộc phát triển bền vững doanh nghiệp.</a:t>
            </a:r>
            <a:endParaRPr sz="1800" b="0" i="0" u="none" strike="noStrike" cap="none">
              <a:solidFill>
                <a:schemeClr val="dk1"/>
              </a:solidFill>
              <a:latin typeface="Arial"/>
              <a:ea typeface="Arial"/>
              <a:cs typeface="Arial"/>
              <a:sym typeface="Arial"/>
            </a:endParaRPr>
          </a:p>
          <a:p>
            <a:pPr marL="0" marR="0" lvl="0" indent="0" algn="l" rtl="0">
              <a:lnSpc>
                <a:spcPct val="115000"/>
              </a:lnSpc>
              <a:spcBef>
                <a:spcPts val="0"/>
              </a:spcBef>
              <a:spcAft>
                <a:spcPts val="0"/>
              </a:spcAft>
              <a:buClr>
                <a:schemeClr val="dk1"/>
              </a:buClr>
              <a:buSzPts val="1600"/>
              <a:buFont typeface="Arial"/>
              <a:buNone/>
            </a:pPr>
            <a:r>
              <a:rPr lang="en-US" sz="1800" b="1" i="0" u="none" strike="noStrike" cap="none">
                <a:solidFill>
                  <a:schemeClr val="dk1"/>
                </a:solidFill>
                <a:latin typeface="Arial"/>
                <a:ea typeface="Arial"/>
                <a:cs typeface="Arial"/>
                <a:sym typeface="Arial"/>
              </a:rPr>
              <a:t>Công nghệ đề xuất:</a:t>
            </a:r>
            <a:endParaRPr sz="1800" b="0" i="0" u="none" strike="noStrike" cap="none">
              <a:solidFill>
                <a:schemeClr val="dk1"/>
              </a:solidFill>
              <a:latin typeface="Arial"/>
              <a:ea typeface="Arial"/>
              <a:cs typeface="Arial"/>
              <a:sym typeface="Arial"/>
            </a:endParaRPr>
          </a:p>
          <a:p>
            <a:pPr marL="285750" marR="0" lvl="0" indent="-285750" algn="l" rtl="0">
              <a:lnSpc>
                <a:spcPct val="115000"/>
              </a:lnSpc>
              <a:spcBef>
                <a:spcPts val="0"/>
              </a:spcBef>
              <a:spcAft>
                <a:spcPts val="0"/>
              </a:spcAft>
              <a:buClr>
                <a:schemeClr val="dk1"/>
              </a:buClr>
              <a:buSzPts val="2000"/>
              <a:buFont typeface="Arial"/>
              <a:buChar char="-"/>
            </a:pPr>
            <a:r>
              <a:rPr lang="en-US" sz="1800" b="0" i="0" u="none" strike="noStrike" cap="none">
                <a:solidFill>
                  <a:schemeClr val="dk1"/>
                </a:solidFill>
                <a:latin typeface="Arial"/>
                <a:ea typeface="Arial"/>
                <a:cs typeface="Arial"/>
                <a:sym typeface="Arial"/>
              </a:rPr>
              <a:t>Thay đèn huỳnh quang và compact bằng đèn LED.</a:t>
            </a:r>
            <a:endParaRPr sz="1800" b="0" i="0" u="none" strike="noStrike" cap="none">
              <a:solidFill>
                <a:schemeClr val="dk1"/>
              </a:solidFill>
              <a:latin typeface="Arial"/>
              <a:ea typeface="Arial"/>
              <a:cs typeface="Arial"/>
              <a:sym typeface="Arial"/>
            </a:endParaRPr>
          </a:p>
          <a:p>
            <a:pPr marL="285750" marR="0" lvl="0" indent="-285750" algn="l" rtl="0">
              <a:lnSpc>
                <a:spcPct val="115000"/>
              </a:lnSpc>
              <a:spcBef>
                <a:spcPts val="0"/>
              </a:spcBef>
              <a:spcAft>
                <a:spcPts val="0"/>
              </a:spcAft>
              <a:buClr>
                <a:schemeClr val="dk1"/>
              </a:buClr>
              <a:buSzPts val="2000"/>
              <a:buFont typeface="Arial"/>
              <a:buChar char="-"/>
            </a:pPr>
            <a:r>
              <a:rPr lang="en-US" sz="1800" b="0" i="0" u="none" strike="noStrike" cap="none">
                <a:solidFill>
                  <a:schemeClr val="dk1"/>
                </a:solidFill>
                <a:latin typeface="Arial"/>
                <a:ea typeface="Arial"/>
                <a:cs typeface="Arial"/>
                <a:sym typeface="Arial"/>
              </a:rPr>
              <a:t>Lắp đặt hệ thống quản lý EMS kết hợp sensor điều khiển tự động</a:t>
            </a:r>
            <a:endParaRPr sz="1800" b="0" i="0" u="none" strike="noStrike" cap="none">
              <a:solidFill>
                <a:schemeClr val="dk1"/>
              </a:solidFill>
              <a:latin typeface="Arial"/>
              <a:ea typeface="Arial"/>
              <a:cs typeface="Arial"/>
              <a:sym typeface="Arial"/>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46"/>
        <p:cNvGrpSpPr/>
        <p:nvPr/>
      </p:nvGrpSpPr>
      <p:grpSpPr>
        <a:xfrm>
          <a:off x="0" y="0"/>
          <a:ext cx="0" cy="0"/>
          <a:chOff x="0" y="0"/>
          <a:chExt cx="0" cy="0"/>
        </a:xfrm>
      </p:grpSpPr>
      <p:sp>
        <p:nvSpPr>
          <p:cNvPr id="247" name="Google Shape;247;p19"/>
          <p:cNvSpPr/>
          <p:nvPr/>
        </p:nvSpPr>
        <p:spPr>
          <a:xfrm>
            <a:off x="-11200" y="4870425"/>
            <a:ext cx="12192000" cy="19875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Calibri"/>
              <a:ea typeface="Calibri"/>
              <a:cs typeface="Calibri"/>
              <a:sym typeface="Calibri"/>
            </a:endParaRPr>
          </a:p>
        </p:txBody>
      </p:sp>
      <p:sp>
        <p:nvSpPr>
          <p:cNvPr id="248" name="Google Shape;248;p19"/>
          <p:cNvSpPr txBox="1"/>
          <p:nvPr/>
        </p:nvSpPr>
        <p:spPr>
          <a:xfrm>
            <a:off x="838200" y="1158670"/>
            <a:ext cx="10515599" cy="506152"/>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90000"/>
              </a:lnSpc>
              <a:spcBef>
                <a:spcPts val="0"/>
              </a:spcBef>
              <a:spcAft>
                <a:spcPts val="0"/>
              </a:spcAft>
              <a:buClr>
                <a:schemeClr val="lt1"/>
              </a:buClr>
              <a:buSzPts val="3333"/>
              <a:buFont typeface="Arial"/>
              <a:buNone/>
            </a:pPr>
            <a:r>
              <a:rPr lang="en-US" sz="3000" b="1" i="0" u="none" strike="noStrike" cap="none">
                <a:solidFill>
                  <a:schemeClr val="lt1"/>
                </a:solidFill>
                <a:latin typeface="Arial"/>
                <a:ea typeface="Arial"/>
                <a:cs typeface="Arial"/>
                <a:sym typeface="Arial"/>
              </a:rPr>
              <a:t>Phân tích ví dụ</a:t>
            </a:r>
            <a:endParaRPr sz="3000" b="1" i="0" u="none" strike="noStrike" cap="none">
              <a:solidFill>
                <a:schemeClr val="lt1"/>
              </a:solidFill>
              <a:latin typeface="Arial"/>
              <a:ea typeface="Arial"/>
              <a:cs typeface="Arial"/>
              <a:sym typeface="Arial"/>
            </a:endParaRPr>
          </a:p>
        </p:txBody>
      </p:sp>
      <p:sp>
        <p:nvSpPr>
          <p:cNvPr id="249" name="Google Shape;249;p19"/>
          <p:cNvSpPr/>
          <p:nvPr/>
        </p:nvSpPr>
        <p:spPr>
          <a:xfrm>
            <a:off x="838201" y="1957194"/>
            <a:ext cx="5096068" cy="2118049"/>
          </a:xfrm>
          <a:prstGeom prst="roundRect">
            <a:avLst>
              <a:gd name="adj" fmla="val 16667"/>
            </a:avLst>
          </a:prstGeom>
          <a:noFill/>
          <a:ln w="28575"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400"/>
              <a:buFont typeface="Arial"/>
              <a:buNone/>
            </a:pPr>
            <a:r>
              <a:rPr lang="en-US" sz="1600" b="1" i="0" u="none" strike="noStrike" cap="none">
                <a:solidFill>
                  <a:schemeClr val="dk1"/>
                </a:solidFill>
                <a:latin typeface="Arial"/>
                <a:ea typeface="Arial"/>
                <a:cs typeface="Arial"/>
                <a:sym typeface="Arial"/>
              </a:rPr>
              <a:t>Điểm mạnh</a:t>
            </a:r>
            <a:endParaRPr sz="1600" b="1" i="0" u="none" strike="noStrike" cap="none">
              <a:solidFill>
                <a:schemeClr val="dk1"/>
              </a:solidFill>
              <a:latin typeface="Arial"/>
              <a:ea typeface="Arial"/>
              <a:cs typeface="Arial"/>
              <a:sym typeface="Arial"/>
            </a:endParaRPr>
          </a:p>
          <a:p>
            <a:pPr marL="0" marR="0" lvl="0" indent="0" algn="just" rtl="0">
              <a:lnSpc>
                <a:spcPct val="100000"/>
              </a:lnSpc>
              <a:spcBef>
                <a:spcPts val="0"/>
              </a:spcBef>
              <a:spcAft>
                <a:spcPts val="0"/>
              </a:spcAft>
              <a:buClr>
                <a:schemeClr val="dk1"/>
              </a:buClr>
              <a:buSzPts val="1400"/>
              <a:buFont typeface="Arial"/>
              <a:buNone/>
            </a:pPr>
            <a:r>
              <a:rPr lang="en-US" sz="1600" b="1" i="0" u="none" strike="noStrike" cap="none">
                <a:solidFill>
                  <a:schemeClr val="dk1"/>
                </a:solidFill>
                <a:latin typeface="Arial"/>
                <a:ea typeface="Arial"/>
                <a:cs typeface="Arial"/>
                <a:sym typeface="Arial"/>
              </a:rPr>
              <a:t>Tiềm năng tiết kiệm</a:t>
            </a:r>
            <a:r>
              <a:rPr lang="en-US" sz="1600" b="0" i="0" u="none" strike="noStrike" cap="none">
                <a:solidFill>
                  <a:schemeClr val="dk1"/>
                </a:solidFill>
                <a:latin typeface="Arial"/>
                <a:ea typeface="Arial"/>
                <a:cs typeface="Arial"/>
                <a:sym typeface="Arial"/>
              </a:rPr>
              <a:t>: Đèn LED tiêu thụ năng lượng bằng ½ so với đèn huỳnh quang và compact;</a:t>
            </a:r>
            <a:endParaRPr sz="1600" b="0" i="0" u="none" strike="noStrike" cap="none">
              <a:solidFill>
                <a:schemeClr val="dk1"/>
              </a:solidFill>
              <a:latin typeface="Arial"/>
              <a:ea typeface="Arial"/>
              <a:cs typeface="Arial"/>
              <a:sym typeface="Arial"/>
            </a:endParaRPr>
          </a:p>
          <a:p>
            <a:pPr marL="0" marR="0" lvl="0" indent="0" algn="just" rtl="0">
              <a:lnSpc>
                <a:spcPct val="100000"/>
              </a:lnSpc>
              <a:spcBef>
                <a:spcPts val="0"/>
              </a:spcBef>
              <a:spcAft>
                <a:spcPts val="0"/>
              </a:spcAft>
              <a:buClr>
                <a:schemeClr val="dk1"/>
              </a:buClr>
              <a:buSzPts val="1400"/>
              <a:buFont typeface="Arial"/>
              <a:buNone/>
            </a:pPr>
            <a:r>
              <a:rPr lang="en-US" sz="1600" b="1" i="0" u="none" strike="noStrike" cap="none">
                <a:solidFill>
                  <a:schemeClr val="dk1"/>
                </a:solidFill>
                <a:latin typeface="Arial"/>
                <a:ea typeface="Arial"/>
                <a:cs typeface="Arial"/>
                <a:sym typeface="Arial"/>
              </a:rPr>
              <a:t>Chất lượng làm việc</a:t>
            </a:r>
            <a:r>
              <a:rPr lang="en-US" sz="1600" b="0" i="0" u="none" strike="noStrike" cap="none">
                <a:solidFill>
                  <a:schemeClr val="dk1"/>
                </a:solidFill>
                <a:latin typeface="Arial"/>
                <a:ea typeface="Arial"/>
                <a:cs typeface="Arial"/>
                <a:sym typeface="Arial"/>
              </a:rPr>
              <a:t>: Đèn LED cung cấp chất lượng ánh sáng tốt hơn đèn huỳnh quang cũ;</a:t>
            </a:r>
            <a:endParaRPr sz="1600" b="0" i="0" u="none" strike="noStrike" cap="none">
              <a:solidFill>
                <a:schemeClr val="dk1"/>
              </a:solidFill>
              <a:latin typeface="Arial"/>
              <a:ea typeface="Arial"/>
              <a:cs typeface="Arial"/>
              <a:sym typeface="Arial"/>
            </a:endParaRPr>
          </a:p>
          <a:p>
            <a:pPr marL="0" marR="0" lvl="0" indent="0" algn="just" rtl="0">
              <a:lnSpc>
                <a:spcPct val="100000"/>
              </a:lnSpc>
              <a:spcBef>
                <a:spcPts val="0"/>
              </a:spcBef>
              <a:spcAft>
                <a:spcPts val="0"/>
              </a:spcAft>
              <a:buClr>
                <a:schemeClr val="dk1"/>
              </a:buClr>
              <a:buSzPts val="1400"/>
              <a:buFont typeface="Arial"/>
              <a:buNone/>
            </a:pPr>
            <a:r>
              <a:rPr lang="en-US" sz="1600" b="1" i="0" u="none" strike="noStrike" cap="none">
                <a:solidFill>
                  <a:schemeClr val="dk1"/>
                </a:solidFill>
                <a:latin typeface="Arial"/>
                <a:ea typeface="Arial"/>
                <a:cs typeface="Arial"/>
                <a:sym typeface="Arial"/>
              </a:rPr>
              <a:t>Công nghệ</a:t>
            </a:r>
            <a:r>
              <a:rPr lang="en-US" sz="1600" b="0" i="0" u="none" strike="noStrike" cap="none">
                <a:solidFill>
                  <a:schemeClr val="dk1"/>
                </a:solidFill>
                <a:latin typeface="Arial"/>
                <a:ea typeface="Arial"/>
                <a:cs typeface="Arial"/>
                <a:sym typeface="Arial"/>
              </a:rPr>
              <a:t> đã được kiểm chứng;</a:t>
            </a:r>
            <a:endParaRPr sz="1600" b="0" i="0" u="none" strike="noStrike" cap="none">
              <a:solidFill>
                <a:schemeClr val="dk1"/>
              </a:solidFill>
              <a:latin typeface="Arial"/>
              <a:ea typeface="Arial"/>
              <a:cs typeface="Arial"/>
              <a:sym typeface="Arial"/>
            </a:endParaRPr>
          </a:p>
          <a:p>
            <a:pPr marL="0" marR="0" lvl="0" indent="0" algn="just" rtl="0">
              <a:lnSpc>
                <a:spcPct val="100000"/>
              </a:lnSpc>
              <a:spcBef>
                <a:spcPts val="0"/>
              </a:spcBef>
              <a:spcAft>
                <a:spcPts val="0"/>
              </a:spcAft>
              <a:buClr>
                <a:schemeClr val="dk1"/>
              </a:buClr>
              <a:buSzPts val="1400"/>
              <a:buFont typeface="Arial"/>
              <a:buNone/>
            </a:pPr>
            <a:r>
              <a:rPr lang="en-US" sz="1600" b="1" i="0" u="none" strike="noStrike" cap="none">
                <a:solidFill>
                  <a:schemeClr val="dk1"/>
                </a:solidFill>
                <a:latin typeface="Arial"/>
                <a:ea typeface="Arial"/>
                <a:cs typeface="Arial"/>
                <a:sym typeface="Arial"/>
              </a:rPr>
              <a:t>Thời gian hoàn vốn nhanh</a:t>
            </a:r>
            <a:r>
              <a:rPr lang="en-US" sz="1600" b="0" i="0" u="none" strike="noStrike" cap="none">
                <a:solidFill>
                  <a:schemeClr val="dk1"/>
                </a:solidFill>
                <a:latin typeface="Arial"/>
                <a:ea typeface="Arial"/>
                <a:cs typeface="Arial"/>
                <a:sym typeface="Arial"/>
              </a:rPr>
              <a:t>: Chi phí đèn LED thấp, tiết kiệm nhiều.</a:t>
            </a:r>
            <a:endParaRPr sz="1600" b="0" i="0" u="none" strike="noStrike" cap="none">
              <a:solidFill>
                <a:schemeClr val="dk1"/>
              </a:solidFill>
              <a:latin typeface="Arial"/>
              <a:ea typeface="Arial"/>
              <a:cs typeface="Arial"/>
              <a:sym typeface="Arial"/>
            </a:endParaRPr>
          </a:p>
        </p:txBody>
      </p:sp>
      <p:sp>
        <p:nvSpPr>
          <p:cNvPr id="250" name="Google Shape;250;p19"/>
          <p:cNvSpPr/>
          <p:nvPr/>
        </p:nvSpPr>
        <p:spPr>
          <a:xfrm>
            <a:off x="6257731" y="1967133"/>
            <a:ext cx="5096067" cy="2118049"/>
          </a:xfrm>
          <a:prstGeom prst="roundRect">
            <a:avLst>
              <a:gd name="adj" fmla="val 16667"/>
            </a:avLst>
          </a:prstGeom>
          <a:noFill/>
          <a:ln w="28575"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400"/>
              <a:buFont typeface="Arial"/>
              <a:buNone/>
            </a:pPr>
            <a:r>
              <a:rPr lang="en-US" sz="1600" b="1" i="0" u="none" strike="noStrike" cap="none">
                <a:solidFill>
                  <a:schemeClr val="dk1"/>
                </a:solidFill>
                <a:latin typeface="Arial"/>
                <a:ea typeface="Arial"/>
                <a:cs typeface="Arial"/>
                <a:sym typeface="Arial"/>
              </a:rPr>
              <a:t>Điểm yếu</a:t>
            </a:r>
            <a:endParaRPr sz="1600" b="1" i="0" u="none" strike="noStrike" cap="none">
              <a:solidFill>
                <a:schemeClr val="dk1"/>
              </a:solidFill>
              <a:latin typeface="Arial"/>
              <a:ea typeface="Arial"/>
              <a:cs typeface="Arial"/>
              <a:sym typeface="Arial"/>
            </a:endParaRPr>
          </a:p>
          <a:p>
            <a:pPr marL="0" marR="0" lvl="0" indent="0" algn="just" rtl="0">
              <a:lnSpc>
                <a:spcPct val="100000"/>
              </a:lnSpc>
              <a:spcBef>
                <a:spcPts val="0"/>
              </a:spcBef>
              <a:spcAft>
                <a:spcPts val="0"/>
              </a:spcAft>
              <a:buClr>
                <a:schemeClr val="dk1"/>
              </a:buClr>
              <a:buSzPts val="1400"/>
              <a:buFont typeface="Arial"/>
              <a:buNone/>
            </a:pPr>
            <a:r>
              <a:rPr lang="en-US" sz="1500" b="1" i="0" u="none" strike="noStrike" cap="none">
                <a:solidFill>
                  <a:schemeClr val="dk1"/>
                </a:solidFill>
                <a:latin typeface="Arial"/>
                <a:ea typeface="Arial"/>
                <a:cs typeface="Arial"/>
                <a:sym typeface="Arial"/>
              </a:rPr>
              <a:t>Chi phí đầu tư</a:t>
            </a:r>
            <a:r>
              <a:rPr lang="en-US" sz="1500" b="0" i="0" u="none" strike="noStrike" cap="none">
                <a:solidFill>
                  <a:schemeClr val="dk1"/>
                </a:solidFill>
                <a:latin typeface="Arial"/>
                <a:ea typeface="Arial"/>
                <a:cs typeface="Arial"/>
                <a:sym typeface="Arial"/>
              </a:rPr>
              <a:t>: Chi phí mua đèn LED chất lượng cao và lắp đặt hệ thống EMS;</a:t>
            </a:r>
            <a:endParaRPr sz="1500" b="0" i="0" u="none" strike="noStrike" cap="none">
              <a:solidFill>
                <a:schemeClr val="dk1"/>
              </a:solidFill>
              <a:latin typeface="Arial"/>
              <a:ea typeface="Arial"/>
              <a:cs typeface="Arial"/>
              <a:sym typeface="Arial"/>
            </a:endParaRPr>
          </a:p>
          <a:p>
            <a:pPr marL="0" marR="0" lvl="0" indent="0" algn="just" rtl="0">
              <a:lnSpc>
                <a:spcPct val="100000"/>
              </a:lnSpc>
              <a:spcBef>
                <a:spcPts val="0"/>
              </a:spcBef>
              <a:spcAft>
                <a:spcPts val="0"/>
              </a:spcAft>
              <a:buClr>
                <a:schemeClr val="dk1"/>
              </a:buClr>
              <a:buSzPts val="1400"/>
              <a:buFont typeface="Arial"/>
              <a:buNone/>
            </a:pPr>
            <a:r>
              <a:rPr lang="en-US" sz="1500" b="1" i="0" u="none" strike="noStrike" cap="none">
                <a:solidFill>
                  <a:schemeClr val="dk1"/>
                </a:solidFill>
                <a:latin typeface="Arial"/>
                <a:ea typeface="Arial"/>
                <a:cs typeface="Arial"/>
                <a:sym typeface="Arial"/>
              </a:rPr>
              <a:t>Gián đoạn hoạt động</a:t>
            </a:r>
            <a:r>
              <a:rPr lang="en-US" sz="1500" b="0" i="0" u="none" strike="noStrike" cap="none">
                <a:solidFill>
                  <a:schemeClr val="dk1"/>
                </a:solidFill>
                <a:latin typeface="Arial"/>
                <a:ea typeface="Arial"/>
                <a:cs typeface="Arial"/>
                <a:sym typeface="Arial"/>
              </a:rPr>
              <a:t>: Thi công có thể gián đoạn hoạt động làm việc;</a:t>
            </a:r>
            <a:endParaRPr sz="1500" b="0" i="0" u="none" strike="noStrike" cap="none">
              <a:solidFill>
                <a:schemeClr val="dk1"/>
              </a:solidFill>
              <a:latin typeface="Arial"/>
              <a:ea typeface="Arial"/>
              <a:cs typeface="Arial"/>
              <a:sym typeface="Arial"/>
            </a:endParaRPr>
          </a:p>
          <a:p>
            <a:pPr marL="0" marR="0" lvl="0" indent="0" algn="just" rtl="0">
              <a:lnSpc>
                <a:spcPct val="100000"/>
              </a:lnSpc>
              <a:spcBef>
                <a:spcPts val="0"/>
              </a:spcBef>
              <a:spcAft>
                <a:spcPts val="0"/>
              </a:spcAft>
              <a:buClr>
                <a:schemeClr val="dk1"/>
              </a:buClr>
              <a:buSzPts val="1400"/>
              <a:buFont typeface="Arial"/>
              <a:buNone/>
            </a:pPr>
            <a:r>
              <a:rPr lang="en-US" sz="1500" b="1" i="0" u="none" strike="noStrike" cap="none">
                <a:solidFill>
                  <a:schemeClr val="dk1"/>
                </a:solidFill>
                <a:latin typeface="Arial"/>
                <a:ea typeface="Arial"/>
                <a:cs typeface="Arial"/>
                <a:sym typeface="Arial"/>
              </a:rPr>
              <a:t>Yêu cầu nhân lực vận hành</a:t>
            </a:r>
            <a:r>
              <a:rPr lang="en-US" sz="1500" b="0" i="0" u="none" strike="noStrike" cap="none">
                <a:solidFill>
                  <a:schemeClr val="dk1"/>
                </a:solidFill>
                <a:latin typeface="Arial"/>
                <a:ea typeface="Arial"/>
                <a:cs typeface="Arial"/>
                <a:sym typeface="Arial"/>
              </a:rPr>
              <a:t>: Đào tạo để vận hành và khai thác EMS;</a:t>
            </a:r>
            <a:endParaRPr sz="1500" b="0" i="0" u="none" strike="noStrike" cap="none">
              <a:solidFill>
                <a:schemeClr val="dk1"/>
              </a:solidFill>
              <a:latin typeface="Arial"/>
              <a:ea typeface="Arial"/>
              <a:cs typeface="Arial"/>
              <a:sym typeface="Arial"/>
            </a:endParaRPr>
          </a:p>
          <a:p>
            <a:pPr marL="0" marR="0" lvl="0" indent="0" algn="just" rtl="0">
              <a:lnSpc>
                <a:spcPct val="100000"/>
              </a:lnSpc>
              <a:spcBef>
                <a:spcPts val="0"/>
              </a:spcBef>
              <a:spcAft>
                <a:spcPts val="0"/>
              </a:spcAft>
              <a:buClr>
                <a:schemeClr val="dk1"/>
              </a:buClr>
              <a:buSzPts val="1400"/>
              <a:buFont typeface="Arial"/>
              <a:buNone/>
            </a:pPr>
            <a:r>
              <a:rPr lang="en-US" sz="1500" b="1" i="0" u="none" strike="noStrike" cap="none">
                <a:solidFill>
                  <a:schemeClr val="dk1"/>
                </a:solidFill>
                <a:latin typeface="Arial"/>
                <a:ea typeface="Arial"/>
                <a:cs typeface="Arial"/>
                <a:sym typeface="Arial"/>
              </a:rPr>
              <a:t>Phụ thuộc nhà cung cấp</a:t>
            </a:r>
            <a:r>
              <a:rPr lang="en-US" sz="1500" b="0" i="0" u="none" strike="noStrike" cap="none">
                <a:solidFill>
                  <a:schemeClr val="dk1"/>
                </a:solidFill>
                <a:latin typeface="Arial"/>
                <a:ea typeface="Arial"/>
                <a:cs typeface="Arial"/>
                <a:sym typeface="Arial"/>
              </a:rPr>
              <a:t>: Chất lượng và hỗ trợ của nhà cung cấp.</a:t>
            </a:r>
            <a:endParaRPr sz="1500" b="0" i="0" u="none" strike="noStrike" cap="none">
              <a:solidFill>
                <a:schemeClr val="dk1"/>
              </a:solidFill>
              <a:latin typeface="Arial"/>
              <a:ea typeface="Arial"/>
              <a:cs typeface="Arial"/>
              <a:sym typeface="Arial"/>
            </a:endParaRPr>
          </a:p>
        </p:txBody>
      </p:sp>
      <p:sp>
        <p:nvSpPr>
          <p:cNvPr id="251" name="Google Shape;251;p19"/>
          <p:cNvSpPr/>
          <p:nvPr/>
        </p:nvSpPr>
        <p:spPr>
          <a:xfrm>
            <a:off x="838200" y="4316706"/>
            <a:ext cx="5096067" cy="2118049"/>
          </a:xfrm>
          <a:prstGeom prst="roundRect">
            <a:avLst>
              <a:gd name="adj" fmla="val 16667"/>
            </a:avLst>
          </a:prstGeom>
          <a:solidFill>
            <a:schemeClr val="lt1"/>
          </a:solidFill>
          <a:ln w="28575"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400"/>
              <a:buFont typeface="Arial"/>
              <a:buNone/>
            </a:pPr>
            <a:r>
              <a:rPr lang="en-US" sz="1600" b="1" i="0" u="none" strike="noStrike" cap="none">
                <a:solidFill>
                  <a:schemeClr val="dk1"/>
                </a:solidFill>
                <a:latin typeface="Arial"/>
                <a:ea typeface="Arial"/>
                <a:cs typeface="Arial"/>
                <a:sym typeface="Arial"/>
              </a:rPr>
              <a:t>Cơ hội</a:t>
            </a:r>
            <a:endParaRPr sz="1600" b="1" i="0" u="none" strike="noStrike" cap="none">
              <a:solidFill>
                <a:schemeClr val="dk1"/>
              </a:solidFill>
              <a:latin typeface="Arial"/>
              <a:ea typeface="Arial"/>
              <a:cs typeface="Arial"/>
              <a:sym typeface="Arial"/>
            </a:endParaRPr>
          </a:p>
          <a:p>
            <a:pPr marL="0" marR="0" lvl="0" indent="0" algn="just" rtl="0">
              <a:lnSpc>
                <a:spcPct val="100000"/>
              </a:lnSpc>
              <a:spcBef>
                <a:spcPts val="0"/>
              </a:spcBef>
              <a:spcAft>
                <a:spcPts val="0"/>
              </a:spcAft>
              <a:buClr>
                <a:schemeClr val="dk1"/>
              </a:buClr>
              <a:buSzPts val="1400"/>
              <a:buFont typeface="Arial"/>
              <a:buNone/>
            </a:pPr>
            <a:r>
              <a:rPr lang="en-US" sz="1550" b="1" i="0" u="none" strike="noStrike" cap="none">
                <a:solidFill>
                  <a:schemeClr val="dk1"/>
                </a:solidFill>
                <a:latin typeface="Arial"/>
                <a:ea typeface="Arial"/>
                <a:cs typeface="Arial"/>
                <a:sym typeface="Arial"/>
              </a:rPr>
              <a:t>Chính sách hỗ trợ</a:t>
            </a:r>
            <a:r>
              <a:rPr lang="en-US" sz="1550" b="0" i="0" u="none" strike="noStrike" cap="none">
                <a:solidFill>
                  <a:schemeClr val="dk1"/>
                </a:solidFill>
                <a:latin typeface="Arial"/>
                <a:ea typeface="Arial"/>
                <a:cs typeface="Arial"/>
                <a:sym typeface="Arial"/>
              </a:rPr>
              <a:t>: Ưu đãi thuế, tín dụng xanh cho các dự án EE;</a:t>
            </a:r>
            <a:endParaRPr sz="1550" b="0" i="0" u="none" strike="noStrike" cap="none">
              <a:solidFill>
                <a:schemeClr val="dk1"/>
              </a:solidFill>
              <a:latin typeface="Arial"/>
              <a:ea typeface="Arial"/>
              <a:cs typeface="Arial"/>
              <a:sym typeface="Arial"/>
            </a:endParaRPr>
          </a:p>
          <a:p>
            <a:pPr marL="0" marR="0" lvl="0" indent="0" algn="just" rtl="0">
              <a:lnSpc>
                <a:spcPct val="100000"/>
              </a:lnSpc>
              <a:spcBef>
                <a:spcPts val="0"/>
              </a:spcBef>
              <a:spcAft>
                <a:spcPts val="0"/>
              </a:spcAft>
              <a:buClr>
                <a:schemeClr val="dk1"/>
              </a:buClr>
              <a:buSzPts val="1400"/>
              <a:buFont typeface="Arial"/>
              <a:buNone/>
            </a:pPr>
            <a:r>
              <a:rPr lang="en-US" sz="1550" b="1" i="0" u="none" strike="noStrike" cap="none">
                <a:solidFill>
                  <a:schemeClr val="dk1"/>
                </a:solidFill>
                <a:latin typeface="Arial"/>
                <a:ea typeface="Arial"/>
                <a:cs typeface="Arial"/>
                <a:sym typeface="Arial"/>
              </a:rPr>
              <a:t>Công nghệ phát triển</a:t>
            </a:r>
            <a:r>
              <a:rPr lang="en-US" sz="1550" b="0" i="0" u="none" strike="noStrike" cap="none">
                <a:solidFill>
                  <a:schemeClr val="dk1"/>
                </a:solidFill>
                <a:latin typeface="Arial"/>
                <a:ea typeface="Arial"/>
                <a:cs typeface="Arial"/>
                <a:sym typeface="Arial"/>
              </a:rPr>
              <a:t>: Công nghệ phát triển nhiều, dễ tiếp cận, giá thành cạnh tranh;</a:t>
            </a:r>
            <a:endParaRPr sz="1550" b="0" i="0" u="none" strike="noStrike" cap="none">
              <a:solidFill>
                <a:schemeClr val="dk1"/>
              </a:solidFill>
              <a:latin typeface="Arial"/>
              <a:ea typeface="Arial"/>
              <a:cs typeface="Arial"/>
              <a:sym typeface="Arial"/>
            </a:endParaRPr>
          </a:p>
          <a:p>
            <a:pPr marL="0" marR="0" lvl="0" indent="0" algn="just" rtl="0">
              <a:lnSpc>
                <a:spcPct val="100000"/>
              </a:lnSpc>
              <a:spcBef>
                <a:spcPts val="0"/>
              </a:spcBef>
              <a:spcAft>
                <a:spcPts val="0"/>
              </a:spcAft>
              <a:buClr>
                <a:schemeClr val="dk1"/>
              </a:buClr>
              <a:buSzPts val="1400"/>
              <a:buFont typeface="Arial"/>
              <a:buNone/>
            </a:pPr>
            <a:r>
              <a:rPr lang="en-US" sz="1550" b="1" i="0" u="none" strike="noStrike" cap="none">
                <a:solidFill>
                  <a:schemeClr val="dk1"/>
                </a:solidFill>
                <a:latin typeface="Arial"/>
                <a:ea typeface="Arial"/>
                <a:cs typeface="Arial"/>
                <a:sym typeface="Arial"/>
              </a:rPr>
              <a:t>Nâng cao hình ảnh doanh nghiệp</a:t>
            </a:r>
            <a:r>
              <a:rPr lang="en-US" sz="1550" b="0" i="0" u="none" strike="noStrike" cap="none">
                <a:solidFill>
                  <a:schemeClr val="dk1"/>
                </a:solidFill>
                <a:latin typeface="Arial"/>
                <a:ea typeface="Arial"/>
                <a:cs typeface="Arial"/>
                <a:sym typeface="Arial"/>
              </a:rPr>
              <a:t>: thu hút đối tác, khách hàng, trách nhiệm với xã hội;</a:t>
            </a:r>
            <a:endParaRPr sz="1550" b="0" i="0" u="none" strike="noStrike" cap="none">
              <a:solidFill>
                <a:schemeClr val="dk1"/>
              </a:solidFill>
              <a:latin typeface="Arial"/>
              <a:ea typeface="Arial"/>
              <a:cs typeface="Arial"/>
              <a:sym typeface="Arial"/>
            </a:endParaRPr>
          </a:p>
          <a:p>
            <a:pPr marL="0" marR="0" lvl="0" indent="0" algn="just" rtl="0">
              <a:lnSpc>
                <a:spcPct val="100000"/>
              </a:lnSpc>
              <a:spcBef>
                <a:spcPts val="0"/>
              </a:spcBef>
              <a:spcAft>
                <a:spcPts val="0"/>
              </a:spcAft>
              <a:buClr>
                <a:schemeClr val="dk1"/>
              </a:buClr>
              <a:buSzPts val="1400"/>
              <a:buFont typeface="Arial"/>
              <a:buNone/>
            </a:pPr>
            <a:r>
              <a:rPr lang="en-US" sz="1550" b="1" i="0" u="none" strike="noStrike" cap="none">
                <a:solidFill>
                  <a:schemeClr val="dk1"/>
                </a:solidFill>
                <a:latin typeface="Arial"/>
                <a:ea typeface="Arial"/>
                <a:cs typeface="Arial"/>
                <a:sym typeface="Arial"/>
              </a:rPr>
              <a:t>Nhiều nhà cung cấp</a:t>
            </a:r>
            <a:r>
              <a:rPr lang="en-US" sz="1550" b="0" i="0" u="none" strike="noStrike" cap="none">
                <a:solidFill>
                  <a:schemeClr val="dk1"/>
                </a:solidFill>
                <a:latin typeface="Arial"/>
                <a:ea typeface="Arial"/>
                <a:cs typeface="Arial"/>
                <a:sym typeface="Arial"/>
              </a:rPr>
              <a:t>: Nhiều đơn vị cung cấp thiết bị.</a:t>
            </a:r>
            <a:endParaRPr sz="1550" b="0" i="0" u="none" strike="noStrike" cap="none">
              <a:solidFill>
                <a:schemeClr val="dk1"/>
              </a:solidFill>
              <a:latin typeface="Arial"/>
              <a:ea typeface="Arial"/>
              <a:cs typeface="Arial"/>
              <a:sym typeface="Arial"/>
            </a:endParaRPr>
          </a:p>
        </p:txBody>
      </p:sp>
      <p:sp>
        <p:nvSpPr>
          <p:cNvPr id="252" name="Google Shape;252;p19"/>
          <p:cNvSpPr/>
          <p:nvPr/>
        </p:nvSpPr>
        <p:spPr>
          <a:xfrm>
            <a:off x="6257731" y="4316706"/>
            <a:ext cx="5096067" cy="2118049"/>
          </a:xfrm>
          <a:prstGeom prst="roundRect">
            <a:avLst>
              <a:gd name="adj" fmla="val 16667"/>
            </a:avLst>
          </a:prstGeom>
          <a:solidFill>
            <a:schemeClr val="lt1"/>
          </a:solidFill>
          <a:ln w="28575"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400"/>
              <a:buFont typeface="Arial"/>
              <a:buNone/>
            </a:pPr>
            <a:r>
              <a:rPr lang="en-US" sz="1600" b="1" i="0" u="none" strike="noStrike" cap="none">
                <a:solidFill>
                  <a:schemeClr val="dk1"/>
                </a:solidFill>
                <a:latin typeface="Arial"/>
                <a:ea typeface="Arial"/>
                <a:cs typeface="Arial"/>
                <a:sym typeface="Arial"/>
              </a:rPr>
              <a:t>Thách thức</a:t>
            </a:r>
            <a:endParaRPr sz="1600" b="1" i="0" u="none" strike="noStrike" cap="none">
              <a:solidFill>
                <a:schemeClr val="dk1"/>
              </a:solidFill>
              <a:latin typeface="Arial"/>
              <a:ea typeface="Arial"/>
              <a:cs typeface="Arial"/>
              <a:sym typeface="Arial"/>
            </a:endParaRPr>
          </a:p>
          <a:p>
            <a:pPr marL="0" marR="0" lvl="0" indent="0" algn="just" rtl="0">
              <a:lnSpc>
                <a:spcPct val="100000"/>
              </a:lnSpc>
              <a:spcBef>
                <a:spcPts val="0"/>
              </a:spcBef>
              <a:spcAft>
                <a:spcPts val="0"/>
              </a:spcAft>
              <a:buClr>
                <a:srgbClr val="000000"/>
              </a:buClr>
              <a:buSzPts val="1500"/>
              <a:buFont typeface="Arial"/>
              <a:buNone/>
            </a:pPr>
            <a:r>
              <a:rPr lang="en-US" sz="1500" b="1" i="0" u="none" strike="noStrike" cap="none">
                <a:solidFill>
                  <a:schemeClr val="dk1"/>
                </a:solidFill>
                <a:latin typeface="Arial"/>
                <a:ea typeface="Arial"/>
                <a:cs typeface="Arial"/>
                <a:sym typeface="Arial"/>
              </a:rPr>
              <a:t>Chính sách hỗ trợ</a:t>
            </a:r>
            <a:r>
              <a:rPr lang="en-US" sz="1500" b="0" i="0" u="none" strike="noStrike" cap="none">
                <a:solidFill>
                  <a:schemeClr val="dk1"/>
                </a:solidFill>
                <a:latin typeface="Arial"/>
                <a:ea typeface="Arial"/>
                <a:cs typeface="Arial"/>
                <a:sym typeface="Arial"/>
              </a:rPr>
              <a:t>: Thực thi chính sách chưa đồng bộ;</a:t>
            </a:r>
            <a:endParaRPr sz="1500" b="0" i="0" u="none" strike="noStrike" cap="none">
              <a:solidFill>
                <a:schemeClr val="dk1"/>
              </a:solidFill>
              <a:latin typeface="Arial"/>
              <a:ea typeface="Arial"/>
              <a:cs typeface="Arial"/>
              <a:sym typeface="Arial"/>
            </a:endParaRPr>
          </a:p>
          <a:p>
            <a:pPr marL="0" marR="0" lvl="0" indent="0" algn="just" rtl="0">
              <a:lnSpc>
                <a:spcPct val="100000"/>
              </a:lnSpc>
              <a:spcBef>
                <a:spcPts val="0"/>
              </a:spcBef>
              <a:spcAft>
                <a:spcPts val="0"/>
              </a:spcAft>
              <a:buClr>
                <a:srgbClr val="000000"/>
              </a:buClr>
              <a:buSzPts val="1500"/>
              <a:buFont typeface="Arial"/>
              <a:buNone/>
            </a:pPr>
            <a:r>
              <a:rPr lang="en-US" sz="1500" b="1" i="0" u="none" strike="noStrike" cap="none">
                <a:solidFill>
                  <a:schemeClr val="dk1"/>
                </a:solidFill>
                <a:latin typeface="Arial"/>
                <a:ea typeface="Arial"/>
                <a:cs typeface="Arial"/>
                <a:sym typeface="Arial"/>
              </a:rPr>
              <a:t>Công nghệ phát triển</a:t>
            </a:r>
            <a:r>
              <a:rPr lang="en-US" sz="1500" b="0" i="0" u="none" strike="noStrike" cap="none">
                <a:solidFill>
                  <a:schemeClr val="dk1"/>
                </a:solidFill>
                <a:latin typeface="Arial"/>
                <a:ea typeface="Arial"/>
                <a:cs typeface="Arial"/>
                <a:sym typeface="Arial"/>
              </a:rPr>
              <a:t>: Nguy cơ xuất hiện hàng kém chất lượng, khó kiểm soát;</a:t>
            </a:r>
            <a:endParaRPr sz="1500" b="0" i="0" u="none" strike="noStrike" cap="none">
              <a:solidFill>
                <a:schemeClr val="dk1"/>
              </a:solidFill>
              <a:latin typeface="Arial"/>
              <a:ea typeface="Arial"/>
              <a:cs typeface="Arial"/>
              <a:sym typeface="Arial"/>
            </a:endParaRPr>
          </a:p>
          <a:p>
            <a:pPr marL="0" marR="0" lvl="0" indent="0" algn="just" rtl="0">
              <a:lnSpc>
                <a:spcPct val="100000"/>
              </a:lnSpc>
              <a:spcBef>
                <a:spcPts val="0"/>
              </a:spcBef>
              <a:spcAft>
                <a:spcPts val="0"/>
              </a:spcAft>
              <a:buClr>
                <a:srgbClr val="000000"/>
              </a:buClr>
              <a:buSzPts val="1500"/>
              <a:buFont typeface="Arial"/>
              <a:buNone/>
            </a:pPr>
            <a:r>
              <a:rPr lang="en-US" sz="1500" b="1" i="0" u="none" strike="noStrike" cap="none">
                <a:solidFill>
                  <a:schemeClr val="dk1"/>
                </a:solidFill>
                <a:latin typeface="Arial"/>
                <a:ea typeface="Arial"/>
                <a:cs typeface="Arial"/>
                <a:sym typeface="Arial"/>
              </a:rPr>
              <a:t>Năng lực nhân sự doanh nghiệp</a:t>
            </a:r>
            <a:r>
              <a:rPr lang="en-US" sz="1500" b="0" i="0" u="none" strike="noStrike" cap="none">
                <a:solidFill>
                  <a:schemeClr val="dk1"/>
                </a:solidFill>
                <a:latin typeface="Arial"/>
                <a:ea typeface="Arial"/>
                <a:cs typeface="Arial"/>
                <a:sym typeface="Arial"/>
              </a:rPr>
              <a:t>: Thiếu cán bộ kỹ thuật có chuyên môn sâu để triển khai và vận hành;</a:t>
            </a:r>
            <a:endParaRPr sz="1500" b="0" i="0" u="none" strike="noStrike" cap="none">
              <a:solidFill>
                <a:schemeClr val="dk1"/>
              </a:solidFill>
              <a:latin typeface="Arial"/>
              <a:ea typeface="Arial"/>
              <a:cs typeface="Arial"/>
              <a:sym typeface="Arial"/>
            </a:endParaRPr>
          </a:p>
          <a:p>
            <a:pPr marL="0" marR="0" lvl="0" indent="0" algn="just" rtl="0">
              <a:lnSpc>
                <a:spcPct val="100000"/>
              </a:lnSpc>
              <a:spcBef>
                <a:spcPts val="0"/>
              </a:spcBef>
              <a:spcAft>
                <a:spcPts val="0"/>
              </a:spcAft>
              <a:buClr>
                <a:srgbClr val="000000"/>
              </a:buClr>
              <a:buSzPts val="1500"/>
              <a:buFont typeface="Arial"/>
              <a:buNone/>
            </a:pPr>
            <a:r>
              <a:rPr lang="en-US" sz="1500" b="1" i="0" u="none" strike="noStrike" cap="none">
                <a:solidFill>
                  <a:schemeClr val="dk1"/>
                </a:solidFill>
                <a:latin typeface="Arial"/>
                <a:ea typeface="Arial"/>
                <a:cs typeface="Arial"/>
                <a:sym typeface="Arial"/>
              </a:rPr>
              <a:t>Nhiều nhà cung cấp</a:t>
            </a:r>
            <a:r>
              <a:rPr lang="en-US" sz="1500" b="0" i="0" u="none" strike="noStrike" cap="none">
                <a:solidFill>
                  <a:schemeClr val="dk1"/>
                </a:solidFill>
                <a:latin typeface="Arial"/>
                <a:ea typeface="Arial"/>
                <a:cs typeface="Arial"/>
                <a:sym typeface="Arial"/>
              </a:rPr>
              <a:t>: Thị trường phân mảnh, khó lựa chọn nhà cung cấp uy tín.</a:t>
            </a:r>
            <a:endParaRPr sz="1500" b="0" i="0" u="none" strike="noStrike" cap="none">
              <a:solidFill>
                <a:schemeClr val="dk1"/>
              </a:solidFill>
              <a:latin typeface="Arial"/>
              <a:ea typeface="Arial"/>
              <a:cs typeface="Arial"/>
              <a:sym typeface="Aria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64"/>
        <p:cNvGrpSpPr/>
        <p:nvPr/>
      </p:nvGrpSpPr>
      <p:grpSpPr>
        <a:xfrm>
          <a:off x="0" y="0"/>
          <a:ext cx="0" cy="0"/>
          <a:chOff x="0" y="0"/>
          <a:chExt cx="0" cy="0"/>
        </a:xfrm>
      </p:grpSpPr>
      <p:sp>
        <p:nvSpPr>
          <p:cNvPr id="65" name="Google Shape;65;p2"/>
          <p:cNvSpPr txBox="1">
            <a:spLocks noGrp="1"/>
          </p:cNvSpPr>
          <p:nvPr>
            <p:ph type="subTitle" idx="1"/>
          </p:nvPr>
        </p:nvSpPr>
        <p:spPr>
          <a:xfrm>
            <a:off x="1528621" y="2582834"/>
            <a:ext cx="9134757" cy="1183500"/>
          </a:xfrm>
          <a:prstGeom prst="rect">
            <a:avLst/>
          </a:prstGeom>
          <a:noFill/>
          <a:ln>
            <a:noFill/>
          </a:ln>
        </p:spPr>
        <p:txBody>
          <a:bodyPr spcFirstLastPara="1" wrap="square" lIns="91425" tIns="45700" rIns="91425" bIns="45700" anchor="t" anchorCtr="0">
            <a:noAutofit/>
          </a:bodyPr>
          <a:lstStyle/>
          <a:p>
            <a:pPr marL="0" lvl="0" indent="0" algn="ctr" rtl="0">
              <a:lnSpc>
                <a:spcPct val="100000"/>
              </a:lnSpc>
              <a:spcBef>
                <a:spcPts val="0"/>
              </a:spcBef>
              <a:spcAft>
                <a:spcPts val="0"/>
              </a:spcAft>
              <a:buClr>
                <a:srgbClr val="003153"/>
              </a:buClr>
              <a:buSzPts val="3000"/>
              <a:buNone/>
            </a:pPr>
            <a:r>
              <a:rPr lang="en-US" sz="3200"/>
              <a:t>CÁC RÀO CẢN VÀ C</a:t>
            </a:r>
            <a:r>
              <a:rPr lang="vi-VN" sz="3200"/>
              <a:t>Ơ</a:t>
            </a:r>
            <a:r>
              <a:rPr lang="en-US" sz="3200"/>
              <a:t> HỘI CỦA THỊ TR</a:t>
            </a:r>
            <a:r>
              <a:rPr lang="vi-VN" sz="3200"/>
              <a:t>Ư</a:t>
            </a:r>
            <a:r>
              <a:rPr lang="en-US" sz="3200"/>
              <a:t>ỜNG HIỆU QUẢ NĂNG L</a:t>
            </a:r>
            <a:r>
              <a:rPr lang="vi-VN" sz="3200"/>
              <a:t>Ư</a:t>
            </a:r>
            <a:r>
              <a:rPr lang="en-US" sz="3200"/>
              <a:t>ỢNG</a:t>
            </a:r>
            <a:endParaRPr sz="320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56"/>
        <p:cNvGrpSpPr/>
        <p:nvPr/>
      </p:nvGrpSpPr>
      <p:grpSpPr>
        <a:xfrm>
          <a:off x="0" y="0"/>
          <a:ext cx="0" cy="0"/>
          <a:chOff x="0" y="0"/>
          <a:chExt cx="0" cy="0"/>
        </a:xfrm>
      </p:grpSpPr>
      <p:sp>
        <p:nvSpPr>
          <p:cNvPr id="257" name="Google Shape;257;p20"/>
          <p:cNvSpPr/>
          <p:nvPr/>
        </p:nvSpPr>
        <p:spPr>
          <a:xfrm>
            <a:off x="2418080" y="2767280"/>
            <a:ext cx="7355700" cy="132330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8000"/>
              <a:buFont typeface="Arial"/>
              <a:buNone/>
            </a:pPr>
            <a:r>
              <a:rPr lang="en-US" sz="8000" b="1" i="0" u="none" strike="noStrike" cap="none">
                <a:solidFill>
                  <a:srgbClr val="000000"/>
                </a:solidFill>
                <a:latin typeface="Arial"/>
                <a:ea typeface="Arial"/>
                <a:cs typeface="Arial"/>
                <a:sym typeface="Arial"/>
              </a:rPr>
              <a:t>Xin cảm ơn!</a:t>
            </a:r>
            <a:endParaRPr sz="8000" b="1" i="0" u="none" strike="noStrike" cap="none">
              <a:solidFill>
                <a:srgbClr val="000000"/>
              </a:solidFill>
              <a:latin typeface="Arial"/>
              <a:ea typeface="Arial"/>
              <a:cs typeface="Arial"/>
              <a:sym typeface="Aria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69"/>
        <p:cNvGrpSpPr/>
        <p:nvPr/>
      </p:nvGrpSpPr>
      <p:grpSpPr>
        <a:xfrm>
          <a:off x="0" y="0"/>
          <a:ext cx="0" cy="0"/>
          <a:chOff x="0" y="0"/>
          <a:chExt cx="0" cy="0"/>
        </a:xfrm>
      </p:grpSpPr>
      <p:sp>
        <p:nvSpPr>
          <p:cNvPr id="70" name="Google Shape;70;p3"/>
          <p:cNvSpPr/>
          <p:nvPr/>
        </p:nvSpPr>
        <p:spPr>
          <a:xfrm>
            <a:off x="-11200" y="4870425"/>
            <a:ext cx="12192000" cy="19875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Calibri"/>
              <a:ea typeface="Calibri"/>
              <a:cs typeface="Calibri"/>
              <a:sym typeface="Calibri"/>
            </a:endParaRPr>
          </a:p>
        </p:txBody>
      </p:sp>
      <p:sp>
        <p:nvSpPr>
          <p:cNvPr id="71" name="Google Shape;71;p3"/>
          <p:cNvSpPr txBox="1"/>
          <p:nvPr/>
        </p:nvSpPr>
        <p:spPr>
          <a:xfrm>
            <a:off x="838200" y="1158670"/>
            <a:ext cx="10515599" cy="506152"/>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90000"/>
              </a:lnSpc>
              <a:spcBef>
                <a:spcPts val="0"/>
              </a:spcBef>
              <a:spcAft>
                <a:spcPts val="0"/>
              </a:spcAft>
              <a:buClr>
                <a:schemeClr val="lt1"/>
              </a:buClr>
              <a:buSzPts val="3250"/>
              <a:buFont typeface="Calibri"/>
              <a:buNone/>
            </a:pPr>
            <a:r>
              <a:rPr lang="en-US" sz="3025" b="1" i="0" u="none" strike="noStrike" cap="none">
                <a:solidFill>
                  <a:schemeClr val="lt1"/>
                </a:solidFill>
                <a:latin typeface="Arial"/>
                <a:ea typeface="Arial"/>
                <a:cs typeface="Arial"/>
                <a:sym typeface="Arial"/>
              </a:rPr>
              <a:t>HIỆU QUẢ NĂNG LƯỢNG – LỢI ÍCH ĐEM LẠI</a:t>
            </a:r>
            <a:endParaRPr sz="1465" b="0" i="0" u="none" strike="noStrike" cap="none">
              <a:solidFill>
                <a:srgbClr val="000000"/>
              </a:solidFill>
              <a:latin typeface="Arial"/>
              <a:ea typeface="Arial"/>
              <a:cs typeface="Arial"/>
              <a:sym typeface="Arial"/>
            </a:endParaRPr>
          </a:p>
        </p:txBody>
      </p:sp>
      <p:pic>
        <p:nvPicPr>
          <p:cNvPr id="72" name="Google Shape;72;p3"/>
          <p:cNvPicPr preferRelativeResize="0"/>
          <p:nvPr/>
        </p:nvPicPr>
        <p:blipFill>
          <a:blip r:embed="rId3"/>
          <a:srcRect/>
          <a:stretch/>
        </p:blipFill>
        <p:spPr>
          <a:xfrm>
            <a:off x="898144" y="3720100"/>
            <a:ext cx="2787447" cy="2660063"/>
          </a:xfrm>
          <a:prstGeom prst="rect">
            <a:avLst/>
          </a:prstGeom>
          <a:noFill/>
          <a:ln>
            <a:noFill/>
          </a:ln>
        </p:spPr>
      </p:pic>
      <p:pic>
        <p:nvPicPr>
          <p:cNvPr id="73" name="Google Shape;73;p3"/>
          <p:cNvPicPr preferRelativeResize="0"/>
          <p:nvPr/>
        </p:nvPicPr>
        <p:blipFill rotWithShape="1">
          <a:blip r:embed="rId4">
            <a:alphaModFix/>
          </a:blip>
          <a:srcRect/>
          <a:stretch/>
        </p:blipFill>
        <p:spPr>
          <a:xfrm>
            <a:off x="7220255" y="4000617"/>
            <a:ext cx="4133544" cy="2458675"/>
          </a:xfrm>
          <a:prstGeom prst="rect">
            <a:avLst/>
          </a:prstGeom>
          <a:noFill/>
          <a:ln>
            <a:noFill/>
          </a:ln>
        </p:spPr>
      </p:pic>
      <p:pic>
        <p:nvPicPr>
          <p:cNvPr id="74" name="Google Shape;74;p3"/>
          <p:cNvPicPr preferRelativeResize="0"/>
          <p:nvPr/>
        </p:nvPicPr>
        <p:blipFill rotWithShape="1">
          <a:blip r:embed="rId5">
            <a:alphaModFix/>
          </a:blip>
          <a:srcRect/>
          <a:stretch/>
        </p:blipFill>
        <p:spPr>
          <a:xfrm>
            <a:off x="3685591" y="1999962"/>
            <a:ext cx="4222861" cy="2818320"/>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78"/>
        <p:cNvGrpSpPr/>
        <p:nvPr/>
      </p:nvGrpSpPr>
      <p:grpSpPr>
        <a:xfrm>
          <a:off x="0" y="0"/>
          <a:ext cx="0" cy="0"/>
          <a:chOff x="0" y="0"/>
          <a:chExt cx="0" cy="0"/>
        </a:xfrm>
      </p:grpSpPr>
      <p:sp>
        <p:nvSpPr>
          <p:cNvPr id="79" name="Google Shape;79;p4"/>
          <p:cNvSpPr/>
          <p:nvPr/>
        </p:nvSpPr>
        <p:spPr>
          <a:xfrm>
            <a:off x="-11200" y="4870425"/>
            <a:ext cx="12192000" cy="19875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Calibri"/>
              <a:ea typeface="Calibri"/>
              <a:cs typeface="Calibri"/>
              <a:sym typeface="Calibri"/>
            </a:endParaRPr>
          </a:p>
        </p:txBody>
      </p:sp>
      <p:sp>
        <p:nvSpPr>
          <p:cNvPr id="80" name="Google Shape;80;p4"/>
          <p:cNvSpPr txBox="1"/>
          <p:nvPr/>
        </p:nvSpPr>
        <p:spPr>
          <a:xfrm>
            <a:off x="838200" y="1158670"/>
            <a:ext cx="10515599" cy="506152"/>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90000"/>
              </a:lnSpc>
              <a:spcBef>
                <a:spcPts val="0"/>
              </a:spcBef>
              <a:spcAft>
                <a:spcPts val="0"/>
              </a:spcAft>
              <a:buClr>
                <a:schemeClr val="lt1"/>
              </a:buClr>
              <a:buSzPts val="3333"/>
              <a:buFont typeface="Arial"/>
              <a:buNone/>
            </a:pPr>
            <a:r>
              <a:rPr lang="en-US" sz="3000" b="1" i="0" u="none" strike="noStrike" cap="none">
                <a:solidFill>
                  <a:schemeClr val="lt1"/>
                </a:solidFill>
                <a:latin typeface="Arial"/>
                <a:ea typeface="Arial"/>
                <a:cs typeface="Arial"/>
                <a:sym typeface="Arial"/>
              </a:rPr>
              <a:t>Mục tiêu của Việt Nam về Tiết kiệm Năng lượng</a:t>
            </a:r>
            <a:endParaRPr sz="3000" b="1" i="0" u="none" strike="noStrike" cap="none">
              <a:solidFill>
                <a:schemeClr val="lt1"/>
              </a:solidFill>
              <a:latin typeface="Arial"/>
              <a:ea typeface="Arial"/>
              <a:cs typeface="Arial"/>
              <a:sym typeface="Arial"/>
            </a:endParaRPr>
          </a:p>
        </p:txBody>
      </p:sp>
      <p:sp>
        <p:nvSpPr>
          <p:cNvPr id="81" name="Google Shape;81;p4"/>
          <p:cNvSpPr txBox="1"/>
          <p:nvPr/>
        </p:nvSpPr>
        <p:spPr>
          <a:xfrm>
            <a:off x="449625" y="1780250"/>
            <a:ext cx="8159100" cy="5017800"/>
          </a:xfrm>
          <a:prstGeom prst="rect">
            <a:avLst/>
          </a:prstGeom>
          <a:solidFill>
            <a:schemeClr val="lt1"/>
          </a:solid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US" sz="1600" b="1" i="0" u="none" strike="noStrike" cap="none">
                <a:solidFill>
                  <a:srgbClr val="000000"/>
                </a:solidFill>
                <a:latin typeface="Arial"/>
                <a:ea typeface="Arial"/>
                <a:cs typeface="Arial"/>
                <a:sym typeface="Arial"/>
              </a:rPr>
              <a:t>Mục tiêu toàn quốc:</a:t>
            </a:r>
            <a:endParaRPr sz="1600" b="0" i="0" u="none" strike="noStrike" cap="none">
              <a:solidFill>
                <a:schemeClr val="dk1"/>
              </a:solidFill>
              <a:latin typeface="Arial"/>
              <a:ea typeface="Arial"/>
              <a:cs typeface="Arial"/>
              <a:sym typeface="Arial"/>
            </a:endParaRPr>
          </a:p>
          <a:p>
            <a:pPr marL="285750" marR="0" lvl="0" indent="-285750" algn="l" rtl="0">
              <a:lnSpc>
                <a:spcPct val="100000"/>
              </a:lnSpc>
              <a:spcBef>
                <a:spcPts val="0"/>
              </a:spcBef>
              <a:spcAft>
                <a:spcPts val="0"/>
              </a:spcAft>
              <a:buClr>
                <a:srgbClr val="000000"/>
              </a:buClr>
              <a:buSzPts val="1600"/>
              <a:buFont typeface="Arial"/>
              <a:buChar char="-"/>
            </a:pPr>
            <a:r>
              <a:rPr lang="en-US" sz="1600" b="0" i="0" u="none" strike="noStrike" cap="none">
                <a:solidFill>
                  <a:srgbClr val="000000"/>
                </a:solidFill>
                <a:latin typeface="Arial"/>
                <a:ea typeface="Arial"/>
                <a:cs typeface="Arial"/>
                <a:sym typeface="Arial"/>
              </a:rPr>
              <a:t>Giai đoạn đến năm 2025: Đạt mức tiết kiệm 5 – 7% tổng năng lượng toàn quốc;</a:t>
            </a:r>
            <a:endParaRPr sz="1600" b="0" i="0" u="none" strike="noStrike" cap="none">
              <a:solidFill>
                <a:schemeClr val="dk1"/>
              </a:solidFill>
              <a:latin typeface="Arial"/>
              <a:ea typeface="Arial"/>
              <a:cs typeface="Arial"/>
              <a:sym typeface="Arial"/>
            </a:endParaRPr>
          </a:p>
          <a:p>
            <a:pPr marL="285750" marR="0" lvl="0" indent="-285750" algn="l" rtl="0">
              <a:lnSpc>
                <a:spcPct val="100000"/>
              </a:lnSpc>
              <a:spcBef>
                <a:spcPts val="0"/>
              </a:spcBef>
              <a:spcAft>
                <a:spcPts val="0"/>
              </a:spcAft>
              <a:buClr>
                <a:srgbClr val="000000"/>
              </a:buClr>
              <a:buSzPts val="1600"/>
              <a:buFont typeface="Arial"/>
              <a:buChar char="-"/>
            </a:pPr>
            <a:r>
              <a:rPr lang="en-US" sz="1600" b="0" i="0" u="none" strike="noStrike" cap="none">
                <a:solidFill>
                  <a:srgbClr val="000000"/>
                </a:solidFill>
                <a:latin typeface="Arial"/>
                <a:ea typeface="Arial"/>
                <a:cs typeface="Arial"/>
                <a:sym typeface="Arial"/>
              </a:rPr>
              <a:t>Giai đoạn 2019 đến 2030: Đạt mức tiết kiệm 8 – 10% tổng năng lượng tiêu thụ toàn quốc, tương đương 60 triệu tấn TOE;</a:t>
            </a:r>
            <a:endParaRPr sz="1600" b="0" i="0" u="none" strike="noStrike" cap="none">
              <a:solidFill>
                <a:schemeClr val="dk1"/>
              </a:solidFill>
              <a:latin typeface="Arial"/>
              <a:ea typeface="Arial"/>
              <a:cs typeface="Arial"/>
              <a:sym typeface="Arial"/>
            </a:endParaRPr>
          </a:p>
          <a:p>
            <a:pPr marL="285750" marR="0" lvl="0" indent="-285750" algn="l" rtl="0">
              <a:lnSpc>
                <a:spcPct val="100000"/>
              </a:lnSpc>
              <a:spcBef>
                <a:spcPts val="0"/>
              </a:spcBef>
              <a:spcAft>
                <a:spcPts val="0"/>
              </a:spcAft>
              <a:buClr>
                <a:srgbClr val="000000"/>
              </a:buClr>
              <a:buSzPts val="1600"/>
              <a:buFont typeface="Arial"/>
              <a:buChar char="-"/>
            </a:pPr>
            <a:r>
              <a:rPr lang="en-US" sz="1600" b="0" i="0" u="none" strike="noStrike" cap="none">
                <a:solidFill>
                  <a:srgbClr val="000000"/>
                </a:solidFill>
                <a:latin typeface="Arial"/>
                <a:ea typeface="Arial"/>
                <a:cs typeface="Arial"/>
                <a:sym typeface="Arial"/>
              </a:rPr>
              <a:t>Chỉ thị 20/CT-TTg của Thủ tướng Chính phủ: Tiết kiệm tối thiểu 2% điện năng tiêu thụ hoặc 2% suất tiêu hao năng lượng đối với các đơn vị tiêu thụ từ 1 triệu kWh/năm trong giai đoạn 2023 – 2025. </a:t>
            </a:r>
            <a:endParaRPr sz="1600" b="0" i="0" u="none" strike="noStrike" cap="none">
              <a:solidFill>
                <a:schemeClr val="dk1"/>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r>
              <a:rPr lang="en-US" sz="1600" b="1" i="0" u="none" strike="noStrike" cap="none">
                <a:solidFill>
                  <a:srgbClr val="000000"/>
                </a:solidFill>
                <a:latin typeface="Arial"/>
                <a:ea typeface="Arial"/>
                <a:cs typeface="Arial"/>
                <a:sym typeface="Arial"/>
              </a:rPr>
              <a:t>Mục tiêu trong ngành công nghiệp:</a:t>
            </a:r>
            <a:endParaRPr sz="1600" b="0" i="0" u="none" strike="noStrike" cap="none">
              <a:solidFill>
                <a:schemeClr val="dk1"/>
              </a:solidFill>
              <a:latin typeface="Arial"/>
              <a:ea typeface="Arial"/>
              <a:cs typeface="Arial"/>
              <a:sym typeface="Arial"/>
            </a:endParaRPr>
          </a:p>
          <a:p>
            <a:pPr marL="285750" marR="0" lvl="0" indent="-285750" algn="l" rtl="0">
              <a:lnSpc>
                <a:spcPct val="100000"/>
              </a:lnSpc>
              <a:spcBef>
                <a:spcPts val="0"/>
              </a:spcBef>
              <a:spcAft>
                <a:spcPts val="0"/>
              </a:spcAft>
              <a:buClr>
                <a:srgbClr val="000000"/>
              </a:buClr>
              <a:buSzPts val="1600"/>
              <a:buFont typeface="Arial"/>
              <a:buChar char="-"/>
            </a:pPr>
            <a:r>
              <a:rPr lang="en-US" sz="1600" b="0" i="0" u="none" strike="noStrike" cap="none">
                <a:solidFill>
                  <a:srgbClr val="000000"/>
                </a:solidFill>
                <a:latin typeface="Arial"/>
                <a:ea typeface="Arial"/>
                <a:cs typeface="Arial"/>
                <a:sym typeface="Arial"/>
              </a:rPr>
              <a:t>100% cơ sở sử dụng năng lượng trọng điểm áp dụng hệ thống QLNL;</a:t>
            </a:r>
            <a:endParaRPr sz="1600" b="0" i="0" u="none" strike="noStrike" cap="none">
              <a:solidFill>
                <a:schemeClr val="dk1"/>
              </a:solidFill>
              <a:latin typeface="Arial"/>
              <a:ea typeface="Arial"/>
              <a:cs typeface="Arial"/>
              <a:sym typeface="Arial"/>
            </a:endParaRPr>
          </a:p>
          <a:p>
            <a:pPr marL="285750" marR="0" lvl="0" indent="-285750" algn="l" rtl="0">
              <a:lnSpc>
                <a:spcPct val="100000"/>
              </a:lnSpc>
              <a:spcBef>
                <a:spcPts val="0"/>
              </a:spcBef>
              <a:spcAft>
                <a:spcPts val="0"/>
              </a:spcAft>
              <a:buClr>
                <a:srgbClr val="000000"/>
              </a:buClr>
              <a:buSzPts val="1600"/>
              <a:buFont typeface="Arial"/>
              <a:buChar char="-"/>
            </a:pPr>
            <a:r>
              <a:rPr lang="en-US" sz="1600" b="0" i="0" u="none" strike="noStrike" cap="none">
                <a:solidFill>
                  <a:srgbClr val="000000"/>
                </a:solidFill>
                <a:latin typeface="Arial"/>
                <a:ea typeface="Arial"/>
                <a:cs typeface="Arial"/>
                <a:sym typeface="Arial"/>
              </a:rPr>
              <a:t>Giảm mức tiêu hao năng lượng trung bình của các ngành;</a:t>
            </a:r>
            <a:endParaRPr sz="1600" b="0" i="0" u="none" strike="noStrike" cap="none">
              <a:solidFill>
                <a:schemeClr val="dk1"/>
              </a:solidFill>
              <a:latin typeface="Arial"/>
              <a:ea typeface="Arial"/>
              <a:cs typeface="Arial"/>
              <a:sym typeface="Arial"/>
            </a:endParaRPr>
          </a:p>
          <a:p>
            <a:pPr marL="285750" marR="0" lvl="0" indent="-285750" algn="l" rtl="0">
              <a:lnSpc>
                <a:spcPct val="100000"/>
              </a:lnSpc>
              <a:spcBef>
                <a:spcPts val="0"/>
              </a:spcBef>
              <a:spcAft>
                <a:spcPts val="0"/>
              </a:spcAft>
              <a:buClr>
                <a:srgbClr val="000000"/>
              </a:buClr>
              <a:buSzPts val="1600"/>
              <a:buFont typeface="Arial"/>
              <a:buChar char="-"/>
            </a:pPr>
            <a:r>
              <a:rPr lang="en-US" sz="1600" b="0" i="0" u="none" strike="noStrike" cap="none">
                <a:solidFill>
                  <a:srgbClr val="000000"/>
                </a:solidFill>
                <a:latin typeface="Arial"/>
                <a:ea typeface="Arial"/>
                <a:cs typeface="Arial"/>
                <a:sym typeface="Arial"/>
              </a:rPr>
              <a:t>Tiếp cận giải pháp tiết kiệm năng lượng: Phấn đấu 90% khu công nghiệp và 70% cụm công nghiệp được tiếp cận, áp dụng giải pháp tiết kiệm năng lượng.</a:t>
            </a:r>
            <a:endParaRPr sz="1600" b="0" i="0" u="none" strike="noStrike" cap="none">
              <a:solidFill>
                <a:schemeClr val="dk1"/>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r>
              <a:rPr lang="en-US" sz="1600" b="1" i="0" u="none" strike="noStrike" cap="none">
                <a:solidFill>
                  <a:srgbClr val="000000"/>
                </a:solidFill>
                <a:latin typeface="Arial"/>
                <a:ea typeface="Arial"/>
                <a:cs typeface="Arial"/>
                <a:sym typeface="Arial"/>
              </a:rPr>
              <a:t>Mục tiêu chung và định hướng:</a:t>
            </a:r>
            <a:endParaRPr sz="1600" b="0" i="0" u="none" strike="noStrike" cap="none">
              <a:solidFill>
                <a:schemeClr val="dk1"/>
              </a:solidFill>
              <a:latin typeface="Arial"/>
              <a:ea typeface="Arial"/>
              <a:cs typeface="Arial"/>
              <a:sym typeface="Arial"/>
            </a:endParaRPr>
          </a:p>
          <a:p>
            <a:pPr marL="285750" marR="0" lvl="0" indent="-285750" algn="l" rtl="0">
              <a:lnSpc>
                <a:spcPct val="100000"/>
              </a:lnSpc>
              <a:spcBef>
                <a:spcPts val="0"/>
              </a:spcBef>
              <a:spcAft>
                <a:spcPts val="0"/>
              </a:spcAft>
              <a:buClr>
                <a:srgbClr val="000000"/>
              </a:buClr>
              <a:buSzPts val="1600"/>
              <a:buFont typeface="Arial"/>
              <a:buChar char="-"/>
            </a:pPr>
            <a:r>
              <a:rPr lang="en-US" sz="1600" b="0" i="0" u="none" strike="noStrike" cap="none">
                <a:solidFill>
                  <a:srgbClr val="000000"/>
                </a:solidFill>
                <a:latin typeface="Arial"/>
                <a:ea typeface="Arial"/>
                <a:cs typeface="Arial"/>
                <a:sym typeface="Arial"/>
              </a:rPr>
              <a:t>Hoàn thiện khung pháp lý: Tiếp tục xây dựng, hoàn thiện khung pháp lý về sử dụng năng lượng tiết kiệm và hiệu quả;</a:t>
            </a:r>
            <a:endParaRPr sz="1600" b="0" i="0" u="none" strike="noStrike" cap="none">
              <a:solidFill>
                <a:schemeClr val="dk1"/>
              </a:solidFill>
              <a:latin typeface="Arial"/>
              <a:ea typeface="Arial"/>
              <a:cs typeface="Arial"/>
              <a:sym typeface="Arial"/>
            </a:endParaRPr>
          </a:p>
          <a:p>
            <a:pPr marL="285750" marR="0" lvl="0" indent="-285750" algn="l" rtl="0">
              <a:lnSpc>
                <a:spcPct val="100000"/>
              </a:lnSpc>
              <a:spcBef>
                <a:spcPts val="0"/>
              </a:spcBef>
              <a:spcAft>
                <a:spcPts val="0"/>
              </a:spcAft>
              <a:buClr>
                <a:srgbClr val="000000"/>
              </a:buClr>
              <a:buSzPts val="1600"/>
              <a:buFont typeface="Arial"/>
              <a:buChar char="-"/>
            </a:pPr>
            <a:r>
              <a:rPr lang="en-US" sz="1600" b="0" i="0" u="none" strike="noStrike" cap="none">
                <a:solidFill>
                  <a:srgbClr val="000000"/>
                </a:solidFill>
                <a:latin typeface="Arial"/>
                <a:ea typeface="Arial"/>
                <a:cs typeface="Arial"/>
                <a:sym typeface="Arial"/>
              </a:rPr>
              <a:t>Nâng cao nhận thức: Thay đổi hành vi sử dụng năng lượng của cơ quan, tổ chức, cộng đồng, cá nhân theo hướng tiết kiệm, hiệu quả;</a:t>
            </a:r>
            <a:endParaRPr sz="1600" b="0" i="0" u="none" strike="noStrike" cap="none">
              <a:solidFill>
                <a:schemeClr val="dk1"/>
              </a:solidFill>
              <a:latin typeface="Arial"/>
              <a:ea typeface="Arial"/>
              <a:cs typeface="Arial"/>
              <a:sym typeface="Arial"/>
            </a:endParaRPr>
          </a:p>
          <a:p>
            <a:pPr marL="285750" marR="0" lvl="0" indent="-285750" algn="l" rtl="0">
              <a:lnSpc>
                <a:spcPct val="100000"/>
              </a:lnSpc>
              <a:spcBef>
                <a:spcPts val="0"/>
              </a:spcBef>
              <a:spcAft>
                <a:spcPts val="0"/>
              </a:spcAft>
              <a:buClr>
                <a:srgbClr val="000000"/>
              </a:buClr>
              <a:buSzPts val="1600"/>
              <a:buFont typeface="Arial"/>
              <a:buChar char="-"/>
            </a:pPr>
            <a:r>
              <a:rPr lang="en-US" sz="1600" b="0" i="0" u="none" strike="noStrike" cap="none">
                <a:solidFill>
                  <a:srgbClr val="000000"/>
                </a:solidFill>
                <a:latin typeface="Arial"/>
                <a:ea typeface="Arial"/>
                <a:cs typeface="Arial"/>
                <a:sym typeface="Arial"/>
              </a:rPr>
              <a:t>Thúc đẩy thị trường: Phát triển thị trường thiết bị hiệu suất cao, ESCO;</a:t>
            </a:r>
            <a:endParaRPr sz="1600" b="0" i="0" u="none" strike="noStrike" cap="none">
              <a:solidFill>
                <a:schemeClr val="dk1"/>
              </a:solidFill>
              <a:latin typeface="Arial"/>
              <a:ea typeface="Arial"/>
              <a:cs typeface="Arial"/>
              <a:sym typeface="Arial"/>
            </a:endParaRPr>
          </a:p>
          <a:p>
            <a:pPr marL="285750" marR="0" lvl="0" indent="-285750" algn="l" rtl="0">
              <a:lnSpc>
                <a:spcPct val="100000"/>
              </a:lnSpc>
              <a:spcBef>
                <a:spcPts val="0"/>
              </a:spcBef>
              <a:spcAft>
                <a:spcPts val="0"/>
              </a:spcAft>
              <a:buClr>
                <a:srgbClr val="000000"/>
              </a:buClr>
              <a:buSzPts val="1600"/>
              <a:buFont typeface="Arial"/>
              <a:buChar char="-"/>
            </a:pPr>
            <a:r>
              <a:rPr lang="en-US" sz="1600" b="0" i="0" u="none" strike="noStrike" cap="none">
                <a:solidFill>
                  <a:srgbClr val="000000"/>
                </a:solidFill>
                <a:latin typeface="Arial"/>
                <a:ea typeface="Arial"/>
                <a:cs typeface="Arial"/>
                <a:sym typeface="Arial"/>
              </a:rPr>
              <a:t>Giảm tổn thất điện năng;</a:t>
            </a:r>
            <a:endParaRPr sz="1600" b="0" i="0" u="none" strike="noStrike" cap="none">
              <a:solidFill>
                <a:schemeClr val="dk1"/>
              </a:solidFill>
              <a:latin typeface="Arial"/>
              <a:ea typeface="Arial"/>
              <a:cs typeface="Arial"/>
              <a:sym typeface="Arial"/>
            </a:endParaRPr>
          </a:p>
          <a:p>
            <a:pPr marL="285750" marR="0" lvl="0" indent="-285750" algn="l" rtl="0">
              <a:lnSpc>
                <a:spcPct val="100000"/>
              </a:lnSpc>
              <a:spcBef>
                <a:spcPts val="0"/>
              </a:spcBef>
              <a:spcAft>
                <a:spcPts val="0"/>
              </a:spcAft>
              <a:buClr>
                <a:srgbClr val="000000"/>
              </a:buClr>
              <a:buSzPts val="1600"/>
              <a:buFont typeface="Arial"/>
              <a:buChar char="-"/>
            </a:pPr>
            <a:r>
              <a:rPr lang="en-US" sz="1600" b="0" i="0" u="none" strike="noStrike" cap="none">
                <a:solidFill>
                  <a:srgbClr val="000000"/>
                </a:solidFill>
                <a:latin typeface="Arial"/>
                <a:ea typeface="Arial"/>
                <a:cs typeface="Arial"/>
                <a:sym typeface="Arial"/>
              </a:rPr>
              <a:t>Giảm phát thải khí nhà kính: Mục tiêu năm 2050 đạt Netzero.</a:t>
            </a:r>
            <a:endParaRPr sz="1600" b="0" i="0" u="none" strike="noStrike" cap="none">
              <a:solidFill>
                <a:schemeClr val="dk1"/>
              </a:solidFill>
              <a:latin typeface="Arial"/>
              <a:ea typeface="Arial"/>
              <a:cs typeface="Arial"/>
              <a:sym typeface="Arial"/>
            </a:endParaRPr>
          </a:p>
        </p:txBody>
      </p:sp>
      <p:pic>
        <p:nvPicPr>
          <p:cNvPr id="82" name="Google Shape;82;p4"/>
          <p:cNvPicPr preferRelativeResize="0"/>
          <p:nvPr/>
        </p:nvPicPr>
        <p:blipFill rotWithShape="1">
          <a:blip r:embed="rId3">
            <a:alphaModFix/>
          </a:blip>
          <a:srcRect/>
          <a:stretch/>
        </p:blipFill>
        <p:spPr>
          <a:xfrm>
            <a:off x="8501625" y="2943775"/>
            <a:ext cx="3454900" cy="2617875"/>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86"/>
        <p:cNvGrpSpPr/>
        <p:nvPr/>
      </p:nvGrpSpPr>
      <p:grpSpPr>
        <a:xfrm>
          <a:off x="0" y="0"/>
          <a:ext cx="0" cy="0"/>
          <a:chOff x="0" y="0"/>
          <a:chExt cx="0" cy="0"/>
        </a:xfrm>
      </p:grpSpPr>
      <p:sp>
        <p:nvSpPr>
          <p:cNvPr id="87" name="Google Shape;87;p5"/>
          <p:cNvSpPr txBox="1"/>
          <p:nvPr/>
        </p:nvSpPr>
        <p:spPr>
          <a:xfrm>
            <a:off x="838200" y="1158670"/>
            <a:ext cx="10515599" cy="506152"/>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90000"/>
              </a:lnSpc>
              <a:spcBef>
                <a:spcPts val="0"/>
              </a:spcBef>
              <a:spcAft>
                <a:spcPts val="0"/>
              </a:spcAft>
              <a:buClr>
                <a:schemeClr val="lt1"/>
              </a:buClr>
              <a:buSzPts val="3333"/>
              <a:buFont typeface="Arial"/>
              <a:buNone/>
            </a:pPr>
            <a:r>
              <a:rPr lang="en-US" sz="3000" b="1" i="0" u="none" strike="noStrike" cap="none">
                <a:solidFill>
                  <a:schemeClr val="lt1"/>
                </a:solidFill>
                <a:latin typeface="Arial"/>
                <a:ea typeface="Arial"/>
                <a:cs typeface="Arial"/>
                <a:sym typeface="Arial"/>
              </a:rPr>
              <a:t>Thảo luận</a:t>
            </a:r>
            <a:endParaRPr sz="3000" b="1" i="0" u="none" strike="noStrike" cap="none">
              <a:solidFill>
                <a:schemeClr val="lt1"/>
              </a:solidFill>
              <a:latin typeface="Arial"/>
              <a:ea typeface="Arial"/>
              <a:cs typeface="Arial"/>
              <a:sym typeface="Arial"/>
            </a:endParaRPr>
          </a:p>
        </p:txBody>
      </p:sp>
      <p:pic>
        <p:nvPicPr>
          <p:cNvPr id="88" name="Google Shape;88;p5"/>
          <p:cNvPicPr preferRelativeResize="0"/>
          <p:nvPr/>
        </p:nvPicPr>
        <p:blipFill rotWithShape="1">
          <a:blip r:embed="rId3">
            <a:alphaModFix/>
          </a:blip>
          <a:srcRect/>
          <a:stretch/>
        </p:blipFill>
        <p:spPr>
          <a:xfrm>
            <a:off x="6924049" y="2045836"/>
            <a:ext cx="4429743" cy="3305636"/>
          </a:xfrm>
          <a:prstGeom prst="rect">
            <a:avLst/>
          </a:prstGeom>
          <a:noFill/>
          <a:ln>
            <a:noFill/>
          </a:ln>
        </p:spPr>
      </p:pic>
      <p:sp>
        <p:nvSpPr>
          <p:cNvPr id="89" name="Google Shape;89;p5"/>
          <p:cNvSpPr txBox="1"/>
          <p:nvPr/>
        </p:nvSpPr>
        <p:spPr>
          <a:xfrm>
            <a:off x="886408" y="2455630"/>
            <a:ext cx="5514300" cy="708000"/>
          </a:xfrm>
          <a:prstGeom prst="rect">
            <a:avLst/>
          </a:prstGeom>
          <a:noFill/>
          <a:ln>
            <a:noFill/>
          </a:ln>
        </p:spPr>
        <p:txBody>
          <a:bodyPr spcFirstLastPara="1" wrap="square" lIns="91425" tIns="45700" rIns="91425" bIns="45700" anchor="t" anchorCtr="0">
            <a:spAutoFit/>
          </a:bodyPr>
          <a:lstStyle/>
          <a:p>
            <a:pPr marL="0" marR="0" lvl="0" indent="0" algn="just" rtl="0">
              <a:lnSpc>
                <a:spcPct val="100000"/>
              </a:lnSpc>
              <a:spcBef>
                <a:spcPts val="0"/>
              </a:spcBef>
              <a:spcAft>
                <a:spcPts val="0"/>
              </a:spcAft>
              <a:buClr>
                <a:srgbClr val="000000"/>
              </a:buClr>
              <a:buSzPts val="2000"/>
              <a:buFont typeface="Arial"/>
              <a:buNone/>
            </a:pPr>
            <a:r>
              <a:rPr lang="en-US" sz="2000" b="1" i="0" u="none" strike="noStrike" cap="none">
                <a:solidFill>
                  <a:srgbClr val="000000"/>
                </a:solidFill>
                <a:latin typeface="Arial"/>
                <a:ea typeface="Arial"/>
                <a:cs typeface="Arial"/>
                <a:sym typeface="Arial"/>
              </a:rPr>
              <a:t>Theo Anh/Chị làm sao để có đạt được mục tiêu đã đặt ra?</a:t>
            </a:r>
            <a:endParaRPr sz="2000" b="0" i="0" u="none" strike="noStrike" cap="none">
              <a:solidFill>
                <a:schemeClr val="dk1"/>
              </a:solidFill>
              <a:latin typeface="Calibri"/>
              <a:ea typeface="Calibri"/>
              <a:cs typeface="Calibri"/>
              <a:sym typeface="Calibri"/>
            </a:endParaRPr>
          </a:p>
        </p:txBody>
      </p:sp>
      <p:sp>
        <p:nvSpPr>
          <p:cNvPr id="90" name="Google Shape;90;p5"/>
          <p:cNvSpPr txBox="1"/>
          <p:nvPr/>
        </p:nvSpPr>
        <p:spPr>
          <a:xfrm>
            <a:off x="2262302" y="3633001"/>
            <a:ext cx="4199517" cy="1015622"/>
          </a:xfrm>
          <a:prstGeom prst="rect">
            <a:avLst/>
          </a:prstGeom>
          <a:noFill/>
          <a:ln>
            <a:noFill/>
          </a:ln>
        </p:spPr>
        <p:txBody>
          <a:bodyPr spcFirstLastPara="1" wrap="square" lIns="91425" tIns="45700" rIns="91425" bIns="45700" anchor="t" anchorCtr="0">
            <a:spAutoFit/>
          </a:bodyPr>
          <a:lstStyle/>
          <a:p>
            <a:pPr marL="0" marR="0" lvl="0" indent="0" algn="just" rtl="0">
              <a:lnSpc>
                <a:spcPct val="100000"/>
              </a:lnSpc>
              <a:spcBef>
                <a:spcPts val="0"/>
              </a:spcBef>
              <a:spcAft>
                <a:spcPts val="0"/>
              </a:spcAft>
              <a:buClr>
                <a:srgbClr val="000000"/>
              </a:buClr>
              <a:buSzPts val="2000"/>
              <a:buFont typeface="Arial"/>
              <a:buNone/>
            </a:pPr>
            <a:r>
              <a:rPr lang="en-US" sz="2000" b="1" i="0" u="none" strike="noStrike" cap="none">
                <a:solidFill>
                  <a:srgbClr val="000000"/>
                </a:solidFill>
                <a:latin typeface="Arial"/>
                <a:ea typeface="Arial"/>
                <a:cs typeface="Arial"/>
                <a:sym typeface="Arial"/>
              </a:rPr>
              <a:t>Sử dụng năng lượng tiết kiệm và hiệu quả, đầu tư phát triển hiệu quả năng lượng</a:t>
            </a:r>
            <a:endParaRPr sz="2000" b="1" i="0" u="none" strike="noStrike" cap="none">
              <a:solidFill>
                <a:srgbClr val="000000"/>
              </a:solidFill>
              <a:latin typeface="Arial"/>
              <a:ea typeface="Arial"/>
              <a:cs typeface="Arial"/>
              <a:sym typeface="Arial"/>
            </a:endParaRPr>
          </a:p>
        </p:txBody>
      </p:sp>
      <p:sp>
        <p:nvSpPr>
          <p:cNvPr id="91" name="Google Shape;91;p5"/>
          <p:cNvSpPr/>
          <p:nvPr/>
        </p:nvSpPr>
        <p:spPr>
          <a:xfrm>
            <a:off x="886408" y="3682063"/>
            <a:ext cx="1035698" cy="760437"/>
          </a:xfrm>
          <a:prstGeom prst="rightArrow">
            <a:avLst>
              <a:gd name="adj1" fmla="val 50000"/>
              <a:gd name="adj2" fmla="val 50000"/>
            </a:avLst>
          </a:prstGeom>
          <a:solidFill>
            <a:schemeClr val="accent1"/>
          </a:solidFill>
          <a:ln w="25400" cap="flat" cmpd="sng">
            <a:solidFill>
              <a:srgbClr val="0A519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400"/>
              <a:buFont typeface="Calibri"/>
              <a:buNone/>
            </a:pPr>
            <a:endParaRPr sz="1400" b="0" i="0" u="none" strike="noStrike" cap="none">
              <a:solidFill>
                <a:schemeClr val="lt1"/>
              </a:solidFill>
              <a:latin typeface="Arial"/>
              <a:ea typeface="Arial"/>
              <a:cs typeface="Arial"/>
              <a:sym typeface="Aria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91"/>
                                        </p:tgtEl>
                                        <p:attrNameLst>
                                          <p:attrName>style.visibility</p:attrName>
                                        </p:attrNameLst>
                                      </p:cBhvr>
                                      <p:to>
                                        <p:strVal val="visible"/>
                                      </p:to>
                                    </p:set>
                                    <p:anim calcmode="lin" valueType="num">
                                      <p:cBhvr additive="base">
                                        <p:cTn id="7" dur="500"/>
                                        <p:tgtEl>
                                          <p:spTgt spid="91"/>
                                        </p:tgtEl>
                                        <p:attrNameLst>
                                          <p:attrName>ppt_y</p:attrName>
                                        </p:attrNameLst>
                                      </p:cBhvr>
                                      <p:tavLst>
                                        <p:tav tm="0">
                                          <p:val>
                                            <p:strVal val="#ppt_y+1"/>
                                          </p:val>
                                        </p:tav>
                                        <p:tav tm="100000">
                                          <p:val>
                                            <p:strVal val="#ppt_y"/>
                                          </p:val>
                                        </p:tav>
                                      </p:tavLst>
                                    </p:anim>
                                  </p:childTnLst>
                                </p:cTn>
                              </p:par>
                              <p:par>
                                <p:cTn id="8" presetID="2" presetClass="entr" presetSubtype="4" fill="hold" nodeType="withEffect">
                                  <p:stCondLst>
                                    <p:cond delay="0"/>
                                  </p:stCondLst>
                                  <p:childTnLst>
                                    <p:set>
                                      <p:cBhvr>
                                        <p:cTn id="9" dur="1" fill="hold">
                                          <p:stCondLst>
                                            <p:cond delay="0"/>
                                          </p:stCondLst>
                                        </p:cTn>
                                        <p:tgtEl>
                                          <p:spTgt spid="90"/>
                                        </p:tgtEl>
                                        <p:attrNameLst>
                                          <p:attrName>style.visibility</p:attrName>
                                        </p:attrNameLst>
                                      </p:cBhvr>
                                      <p:to>
                                        <p:strVal val="visible"/>
                                      </p:to>
                                    </p:set>
                                    <p:anim calcmode="lin" valueType="num">
                                      <p:cBhvr additive="base">
                                        <p:cTn id="10" dur="500"/>
                                        <p:tgtEl>
                                          <p:spTgt spid="9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95"/>
        <p:cNvGrpSpPr/>
        <p:nvPr/>
      </p:nvGrpSpPr>
      <p:grpSpPr>
        <a:xfrm>
          <a:off x="0" y="0"/>
          <a:ext cx="0" cy="0"/>
          <a:chOff x="0" y="0"/>
          <a:chExt cx="0" cy="0"/>
        </a:xfrm>
      </p:grpSpPr>
      <p:sp>
        <p:nvSpPr>
          <p:cNvPr id="96" name="Google Shape;96;p6"/>
          <p:cNvSpPr/>
          <p:nvPr/>
        </p:nvSpPr>
        <p:spPr>
          <a:xfrm>
            <a:off x="-11200" y="4870425"/>
            <a:ext cx="12192000" cy="19875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Calibri"/>
              <a:ea typeface="Calibri"/>
              <a:cs typeface="Calibri"/>
              <a:sym typeface="Calibri"/>
            </a:endParaRPr>
          </a:p>
        </p:txBody>
      </p:sp>
      <p:sp>
        <p:nvSpPr>
          <p:cNvPr id="97" name="Google Shape;97;p6"/>
          <p:cNvSpPr txBox="1"/>
          <p:nvPr/>
        </p:nvSpPr>
        <p:spPr>
          <a:xfrm>
            <a:off x="838200" y="1158670"/>
            <a:ext cx="10515599" cy="506152"/>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90000"/>
              </a:lnSpc>
              <a:spcBef>
                <a:spcPts val="0"/>
              </a:spcBef>
              <a:spcAft>
                <a:spcPts val="0"/>
              </a:spcAft>
              <a:buClr>
                <a:schemeClr val="lt1"/>
              </a:buClr>
              <a:buSzPts val="3333"/>
              <a:buFont typeface="Arial"/>
              <a:buNone/>
            </a:pPr>
            <a:r>
              <a:rPr lang="en-US" sz="3000" b="1" i="0" u="none" strike="noStrike" cap="none">
                <a:solidFill>
                  <a:schemeClr val="lt1"/>
                </a:solidFill>
                <a:latin typeface="Arial"/>
                <a:ea typeface="Arial"/>
                <a:cs typeface="Arial"/>
                <a:sym typeface="Arial"/>
              </a:rPr>
              <a:t>Cơ hội – Rào cản thúc đẩy EE</a:t>
            </a:r>
            <a:endParaRPr sz="3000" b="1" i="0" u="none" strike="noStrike" cap="none">
              <a:solidFill>
                <a:schemeClr val="lt1"/>
              </a:solidFill>
              <a:latin typeface="Arial"/>
              <a:ea typeface="Arial"/>
              <a:cs typeface="Arial"/>
              <a:sym typeface="Arial"/>
            </a:endParaRPr>
          </a:p>
        </p:txBody>
      </p:sp>
      <p:sp>
        <p:nvSpPr>
          <p:cNvPr id="98" name="Google Shape;98;p6"/>
          <p:cNvSpPr/>
          <p:nvPr/>
        </p:nvSpPr>
        <p:spPr>
          <a:xfrm>
            <a:off x="5085183" y="3321698"/>
            <a:ext cx="2278223" cy="1156996"/>
          </a:xfrm>
          <a:prstGeom prst="roundRect">
            <a:avLst>
              <a:gd name="adj" fmla="val 16667"/>
            </a:avLst>
          </a:prstGeom>
          <a:noFill/>
          <a:ln w="381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600"/>
              <a:buFont typeface="Arial"/>
              <a:buNone/>
            </a:pPr>
            <a:r>
              <a:rPr lang="en-US" sz="2000" b="1" i="0" u="none" strike="noStrike" cap="none">
                <a:solidFill>
                  <a:schemeClr val="dk1"/>
                </a:solidFill>
                <a:latin typeface="Arial"/>
                <a:ea typeface="Arial"/>
                <a:cs typeface="Arial"/>
                <a:sym typeface="Arial"/>
              </a:rPr>
              <a:t>Dự án thúc đẩy hiệu quả năng lượng</a:t>
            </a:r>
            <a:endParaRPr sz="2000" b="1" i="0" u="none" strike="noStrike" cap="none">
              <a:solidFill>
                <a:schemeClr val="dk1"/>
              </a:solidFill>
              <a:latin typeface="Arial"/>
              <a:ea typeface="Arial"/>
              <a:cs typeface="Arial"/>
              <a:sym typeface="Arial"/>
            </a:endParaRPr>
          </a:p>
        </p:txBody>
      </p:sp>
      <p:sp>
        <p:nvSpPr>
          <p:cNvPr id="99" name="Google Shape;99;p6"/>
          <p:cNvSpPr/>
          <p:nvPr/>
        </p:nvSpPr>
        <p:spPr>
          <a:xfrm>
            <a:off x="7745964" y="3607479"/>
            <a:ext cx="1496007" cy="585432"/>
          </a:xfrm>
          <a:prstGeom prst="roundRect">
            <a:avLst>
              <a:gd name="adj" fmla="val 16667"/>
            </a:avLst>
          </a:prstGeom>
          <a:noFill/>
          <a:ln w="381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600"/>
              <a:buFont typeface="Arial"/>
              <a:buNone/>
            </a:pPr>
            <a:r>
              <a:rPr lang="en-US" sz="2000" b="1" i="0" u="none" strike="noStrike" cap="none">
                <a:solidFill>
                  <a:schemeClr val="dk1"/>
                </a:solidFill>
                <a:latin typeface="Arial"/>
                <a:ea typeface="Arial"/>
                <a:cs typeface="Arial"/>
                <a:sym typeface="Arial"/>
              </a:rPr>
              <a:t>Rào cản</a:t>
            </a:r>
            <a:endParaRPr sz="2000" b="1" i="0" u="none" strike="noStrike" cap="none">
              <a:solidFill>
                <a:schemeClr val="dk1"/>
              </a:solidFill>
              <a:latin typeface="Arial"/>
              <a:ea typeface="Arial"/>
              <a:cs typeface="Arial"/>
              <a:sym typeface="Arial"/>
            </a:endParaRPr>
          </a:p>
        </p:txBody>
      </p:sp>
      <p:sp>
        <p:nvSpPr>
          <p:cNvPr id="100" name="Google Shape;100;p6"/>
          <p:cNvSpPr/>
          <p:nvPr/>
        </p:nvSpPr>
        <p:spPr>
          <a:xfrm>
            <a:off x="3206618" y="3607479"/>
            <a:ext cx="1496007" cy="585432"/>
          </a:xfrm>
          <a:prstGeom prst="roundRect">
            <a:avLst>
              <a:gd name="adj" fmla="val 16667"/>
            </a:avLst>
          </a:prstGeom>
          <a:noFill/>
          <a:ln w="381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600"/>
              <a:buFont typeface="Arial"/>
              <a:buNone/>
            </a:pPr>
            <a:r>
              <a:rPr lang="en-US" sz="2000" b="1" i="0" u="none" strike="noStrike" cap="none">
                <a:solidFill>
                  <a:schemeClr val="dk1"/>
                </a:solidFill>
                <a:latin typeface="Arial"/>
                <a:ea typeface="Arial"/>
                <a:cs typeface="Arial"/>
                <a:sym typeface="Arial"/>
              </a:rPr>
              <a:t>Cơ hội</a:t>
            </a:r>
            <a:endParaRPr sz="2000" b="1" i="0" u="none" strike="noStrike" cap="none">
              <a:solidFill>
                <a:schemeClr val="dk1"/>
              </a:solidFill>
              <a:latin typeface="Arial"/>
              <a:ea typeface="Arial"/>
              <a:cs typeface="Arial"/>
              <a:sym typeface="Arial"/>
            </a:endParaRPr>
          </a:p>
        </p:txBody>
      </p:sp>
      <p:cxnSp>
        <p:nvCxnSpPr>
          <p:cNvPr id="101" name="Google Shape;101;p6"/>
          <p:cNvCxnSpPr>
            <a:stCxn id="98" idx="3"/>
            <a:endCxn id="99" idx="1"/>
          </p:cNvCxnSpPr>
          <p:nvPr/>
        </p:nvCxnSpPr>
        <p:spPr>
          <a:xfrm>
            <a:off x="7363406" y="3900196"/>
            <a:ext cx="382500" cy="600"/>
          </a:xfrm>
          <a:prstGeom prst="bentConnector3">
            <a:avLst>
              <a:gd name="adj1" fmla="val 50000"/>
            </a:avLst>
          </a:prstGeom>
          <a:noFill/>
          <a:ln w="28575" cap="flat" cmpd="sng">
            <a:solidFill>
              <a:schemeClr val="dk1"/>
            </a:solidFill>
            <a:prstDash val="solid"/>
            <a:round/>
            <a:headEnd type="none" w="sm" len="sm"/>
            <a:tailEnd type="triangle" w="med" len="med"/>
          </a:ln>
        </p:spPr>
      </p:cxnSp>
      <p:sp>
        <p:nvSpPr>
          <p:cNvPr id="102" name="Google Shape;102;p6"/>
          <p:cNvSpPr/>
          <p:nvPr/>
        </p:nvSpPr>
        <p:spPr>
          <a:xfrm>
            <a:off x="9857792" y="2068476"/>
            <a:ext cx="1590869" cy="585432"/>
          </a:xfrm>
          <a:prstGeom prst="roundRect">
            <a:avLst>
              <a:gd name="adj" fmla="val 16667"/>
            </a:avLst>
          </a:prstGeom>
          <a:noFill/>
          <a:ln w="381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600"/>
              <a:buFont typeface="Arial"/>
              <a:buNone/>
            </a:pPr>
            <a:r>
              <a:rPr lang="en-US" sz="1800" b="1" i="0" u="none" strike="noStrike" cap="none">
                <a:solidFill>
                  <a:schemeClr val="dk1"/>
                </a:solidFill>
                <a:latin typeface="Arial"/>
                <a:ea typeface="Arial"/>
                <a:cs typeface="Arial"/>
                <a:sym typeface="Arial"/>
              </a:rPr>
              <a:t>Tài chính</a:t>
            </a:r>
            <a:endParaRPr sz="1800" b="1" i="0" u="none" strike="noStrike" cap="none">
              <a:solidFill>
                <a:schemeClr val="dk1"/>
              </a:solidFill>
              <a:latin typeface="Arial"/>
              <a:ea typeface="Arial"/>
              <a:cs typeface="Arial"/>
              <a:sym typeface="Arial"/>
            </a:endParaRPr>
          </a:p>
        </p:txBody>
      </p:sp>
      <p:sp>
        <p:nvSpPr>
          <p:cNvPr id="103" name="Google Shape;103;p6"/>
          <p:cNvSpPr/>
          <p:nvPr/>
        </p:nvSpPr>
        <p:spPr>
          <a:xfrm>
            <a:off x="9857792" y="3321698"/>
            <a:ext cx="1590869" cy="585432"/>
          </a:xfrm>
          <a:prstGeom prst="roundRect">
            <a:avLst>
              <a:gd name="adj" fmla="val 16667"/>
            </a:avLst>
          </a:prstGeom>
          <a:noFill/>
          <a:ln w="381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600"/>
              <a:buFont typeface="Arial"/>
              <a:buNone/>
            </a:pPr>
            <a:r>
              <a:rPr lang="en-US" sz="1800" b="1" i="0" u="none" strike="noStrike" cap="none">
                <a:solidFill>
                  <a:schemeClr val="dk1"/>
                </a:solidFill>
                <a:latin typeface="Arial"/>
                <a:ea typeface="Arial"/>
                <a:cs typeface="Arial"/>
                <a:sym typeface="Arial"/>
              </a:rPr>
              <a:t>Nhận thức</a:t>
            </a:r>
            <a:endParaRPr sz="1800" b="1" i="0" u="none" strike="noStrike" cap="none">
              <a:solidFill>
                <a:schemeClr val="dk1"/>
              </a:solidFill>
              <a:latin typeface="Arial"/>
              <a:ea typeface="Arial"/>
              <a:cs typeface="Arial"/>
              <a:sym typeface="Arial"/>
            </a:endParaRPr>
          </a:p>
        </p:txBody>
      </p:sp>
      <p:sp>
        <p:nvSpPr>
          <p:cNvPr id="104" name="Google Shape;104;p6"/>
          <p:cNvSpPr/>
          <p:nvPr/>
        </p:nvSpPr>
        <p:spPr>
          <a:xfrm>
            <a:off x="9870229" y="4574920"/>
            <a:ext cx="1578432" cy="585432"/>
          </a:xfrm>
          <a:prstGeom prst="roundRect">
            <a:avLst>
              <a:gd name="adj" fmla="val 16667"/>
            </a:avLst>
          </a:prstGeom>
          <a:noFill/>
          <a:ln w="381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600"/>
              <a:buFont typeface="Arial"/>
              <a:buNone/>
            </a:pPr>
            <a:r>
              <a:rPr lang="en-US" sz="1800" b="1" i="0" u="none" strike="noStrike" cap="none">
                <a:solidFill>
                  <a:schemeClr val="dk1"/>
                </a:solidFill>
                <a:latin typeface="Arial"/>
                <a:ea typeface="Arial"/>
                <a:cs typeface="Arial"/>
                <a:sym typeface="Arial"/>
              </a:rPr>
              <a:t>Quy định nhà nước</a:t>
            </a:r>
            <a:endParaRPr sz="1800" b="1" i="0" u="none" strike="noStrike" cap="none">
              <a:solidFill>
                <a:schemeClr val="dk1"/>
              </a:solidFill>
              <a:latin typeface="Arial"/>
              <a:ea typeface="Arial"/>
              <a:cs typeface="Arial"/>
              <a:sym typeface="Arial"/>
            </a:endParaRPr>
          </a:p>
        </p:txBody>
      </p:sp>
      <p:sp>
        <p:nvSpPr>
          <p:cNvPr id="105" name="Google Shape;105;p6"/>
          <p:cNvSpPr/>
          <p:nvPr/>
        </p:nvSpPr>
        <p:spPr>
          <a:xfrm>
            <a:off x="9857791" y="5828142"/>
            <a:ext cx="1590870" cy="585432"/>
          </a:xfrm>
          <a:prstGeom prst="roundRect">
            <a:avLst>
              <a:gd name="adj" fmla="val 16667"/>
            </a:avLst>
          </a:prstGeom>
          <a:solidFill>
            <a:schemeClr val="lt1"/>
          </a:solidFill>
          <a:ln w="381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600"/>
              <a:buFont typeface="Arial"/>
              <a:buNone/>
            </a:pPr>
            <a:r>
              <a:rPr lang="en-US" sz="1800" b="1" i="0" u="none" strike="noStrike" cap="none">
                <a:solidFill>
                  <a:schemeClr val="dk1"/>
                </a:solidFill>
                <a:latin typeface="Arial"/>
                <a:ea typeface="Arial"/>
                <a:cs typeface="Arial"/>
                <a:sym typeface="Arial"/>
              </a:rPr>
              <a:t>Công nghệ,</a:t>
            </a:r>
            <a:endParaRPr sz="1800" b="0" i="0" u="none" strike="noStrike" cap="none">
              <a:solidFill>
                <a:schemeClr val="dk1"/>
              </a:solidFill>
              <a:latin typeface="Arial"/>
              <a:ea typeface="Arial"/>
              <a:cs typeface="Arial"/>
              <a:sym typeface="Arial"/>
            </a:endParaRPr>
          </a:p>
          <a:p>
            <a:pPr marL="0" marR="0" lvl="0" indent="0" algn="ctr" rtl="0">
              <a:lnSpc>
                <a:spcPct val="100000"/>
              </a:lnSpc>
              <a:spcBef>
                <a:spcPts val="0"/>
              </a:spcBef>
              <a:spcAft>
                <a:spcPts val="0"/>
              </a:spcAft>
              <a:buClr>
                <a:schemeClr val="dk1"/>
              </a:buClr>
              <a:buSzPts val="1600"/>
              <a:buFont typeface="Arial"/>
              <a:buNone/>
            </a:pPr>
            <a:r>
              <a:rPr lang="en-US" sz="1800" b="1" i="0" u="none" strike="noStrike" cap="none">
                <a:solidFill>
                  <a:schemeClr val="dk1"/>
                </a:solidFill>
                <a:latin typeface="Arial"/>
                <a:ea typeface="Arial"/>
                <a:cs typeface="Arial"/>
                <a:sym typeface="Arial"/>
              </a:rPr>
              <a:t> nhân lực</a:t>
            </a:r>
            <a:endParaRPr sz="1800" b="1" i="0" u="none" strike="noStrike" cap="none">
              <a:solidFill>
                <a:schemeClr val="dk1"/>
              </a:solidFill>
              <a:latin typeface="Arial"/>
              <a:ea typeface="Arial"/>
              <a:cs typeface="Arial"/>
              <a:sym typeface="Arial"/>
            </a:endParaRPr>
          </a:p>
        </p:txBody>
      </p:sp>
      <p:cxnSp>
        <p:nvCxnSpPr>
          <p:cNvPr id="106" name="Google Shape;106;p6"/>
          <p:cNvCxnSpPr>
            <a:stCxn id="99" idx="3"/>
            <a:endCxn id="102" idx="1"/>
          </p:cNvCxnSpPr>
          <p:nvPr/>
        </p:nvCxnSpPr>
        <p:spPr>
          <a:xfrm rot="10800000" flipH="1">
            <a:off x="9241971" y="2361195"/>
            <a:ext cx="615900" cy="1539000"/>
          </a:xfrm>
          <a:prstGeom prst="bentConnector3">
            <a:avLst>
              <a:gd name="adj1" fmla="val 50000"/>
            </a:avLst>
          </a:prstGeom>
          <a:noFill/>
          <a:ln w="28575" cap="flat" cmpd="sng">
            <a:solidFill>
              <a:schemeClr val="dk1"/>
            </a:solidFill>
            <a:prstDash val="solid"/>
            <a:round/>
            <a:headEnd type="none" w="sm" len="sm"/>
            <a:tailEnd type="triangle" w="med" len="med"/>
          </a:ln>
        </p:spPr>
      </p:cxnSp>
      <p:cxnSp>
        <p:nvCxnSpPr>
          <p:cNvPr id="107" name="Google Shape;107;p6"/>
          <p:cNvCxnSpPr>
            <a:stCxn id="99" idx="3"/>
            <a:endCxn id="103" idx="1"/>
          </p:cNvCxnSpPr>
          <p:nvPr/>
        </p:nvCxnSpPr>
        <p:spPr>
          <a:xfrm rot="10800000" flipH="1">
            <a:off x="9241971" y="3614295"/>
            <a:ext cx="615900" cy="285900"/>
          </a:xfrm>
          <a:prstGeom prst="bentConnector3">
            <a:avLst>
              <a:gd name="adj1" fmla="val 50000"/>
            </a:avLst>
          </a:prstGeom>
          <a:noFill/>
          <a:ln w="28575" cap="flat" cmpd="sng">
            <a:solidFill>
              <a:schemeClr val="dk1"/>
            </a:solidFill>
            <a:prstDash val="solid"/>
            <a:round/>
            <a:headEnd type="none" w="sm" len="sm"/>
            <a:tailEnd type="triangle" w="med" len="med"/>
          </a:ln>
        </p:spPr>
      </p:cxnSp>
      <p:cxnSp>
        <p:nvCxnSpPr>
          <p:cNvPr id="108" name="Google Shape;108;p6"/>
          <p:cNvCxnSpPr>
            <a:stCxn id="99" idx="3"/>
            <a:endCxn id="104" idx="1"/>
          </p:cNvCxnSpPr>
          <p:nvPr/>
        </p:nvCxnSpPr>
        <p:spPr>
          <a:xfrm>
            <a:off x="9241971" y="3900195"/>
            <a:ext cx="628200" cy="967500"/>
          </a:xfrm>
          <a:prstGeom prst="bentConnector3">
            <a:avLst>
              <a:gd name="adj1" fmla="val 50000"/>
            </a:avLst>
          </a:prstGeom>
          <a:noFill/>
          <a:ln w="28575" cap="flat" cmpd="sng">
            <a:solidFill>
              <a:schemeClr val="dk1"/>
            </a:solidFill>
            <a:prstDash val="solid"/>
            <a:round/>
            <a:headEnd type="none" w="sm" len="sm"/>
            <a:tailEnd type="triangle" w="med" len="med"/>
          </a:ln>
        </p:spPr>
      </p:cxnSp>
      <p:cxnSp>
        <p:nvCxnSpPr>
          <p:cNvPr id="109" name="Google Shape;109;p6"/>
          <p:cNvCxnSpPr>
            <a:stCxn id="99" idx="3"/>
            <a:endCxn id="105" idx="1"/>
          </p:cNvCxnSpPr>
          <p:nvPr/>
        </p:nvCxnSpPr>
        <p:spPr>
          <a:xfrm>
            <a:off x="9241971" y="3900195"/>
            <a:ext cx="615900" cy="2220600"/>
          </a:xfrm>
          <a:prstGeom prst="bentConnector3">
            <a:avLst>
              <a:gd name="adj1" fmla="val 50000"/>
            </a:avLst>
          </a:prstGeom>
          <a:noFill/>
          <a:ln w="28575" cap="flat" cmpd="sng">
            <a:solidFill>
              <a:schemeClr val="dk1"/>
            </a:solidFill>
            <a:prstDash val="solid"/>
            <a:round/>
            <a:headEnd type="none" w="sm" len="sm"/>
            <a:tailEnd type="triangle" w="med" len="med"/>
          </a:ln>
        </p:spPr>
      </p:cxnSp>
      <p:sp>
        <p:nvSpPr>
          <p:cNvPr id="110" name="Google Shape;110;p6"/>
          <p:cNvSpPr/>
          <p:nvPr/>
        </p:nvSpPr>
        <p:spPr>
          <a:xfrm>
            <a:off x="838200" y="2068476"/>
            <a:ext cx="1590869" cy="585432"/>
          </a:xfrm>
          <a:prstGeom prst="roundRect">
            <a:avLst>
              <a:gd name="adj" fmla="val 16667"/>
            </a:avLst>
          </a:prstGeom>
          <a:noFill/>
          <a:ln w="381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600"/>
              <a:buFont typeface="Arial"/>
              <a:buNone/>
            </a:pPr>
            <a:r>
              <a:rPr lang="en-US" sz="1800" b="1" i="0" u="none" strike="noStrike" cap="none">
                <a:solidFill>
                  <a:schemeClr val="dk1"/>
                </a:solidFill>
                <a:latin typeface="Arial"/>
                <a:ea typeface="Arial"/>
                <a:cs typeface="Arial"/>
                <a:sym typeface="Arial"/>
              </a:rPr>
              <a:t>Nhu cầu NL tăng</a:t>
            </a:r>
            <a:endParaRPr sz="1800" b="1" i="0" u="none" strike="noStrike" cap="none">
              <a:solidFill>
                <a:schemeClr val="dk1"/>
              </a:solidFill>
              <a:latin typeface="Arial"/>
              <a:ea typeface="Arial"/>
              <a:cs typeface="Arial"/>
              <a:sym typeface="Arial"/>
            </a:endParaRPr>
          </a:p>
        </p:txBody>
      </p:sp>
      <p:sp>
        <p:nvSpPr>
          <p:cNvPr id="111" name="Google Shape;111;p6"/>
          <p:cNvSpPr/>
          <p:nvPr/>
        </p:nvSpPr>
        <p:spPr>
          <a:xfrm>
            <a:off x="838199" y="3321698"/>
            <a:ext cx="1590869" cy="585432"/>
          </a:xfrm>
          <a:prstGeom prst="roundRect">
            <a:avLst>
              <a:gd name="adj" fmla="val 16667"/>
            </a:avLst>
          </a:prstGeom>
          <a:noFill/>
          <a:ln w="381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600"/>
              <a:buFont typeface="Arial"/>
              <a:buNone/>
            </a:pPr>
            <a:r>
              <a:rPr lang="en-US" sz="1800" b="1" i="0" u="none" strike="noStrike" cap="none">
                <a:solidFill>
                  <a:schemeClr val="dk1"/>
                </a:solidFill>
                <a:latin typeface="Arial"/>
                <a:ea typeface="Arial"/>
                <a:cs typeface="Arial"/>
                <a:sym typeface="Arial"/>
              </a:rPr>
              <a:t>Chính sách, cam kết</a:t>
            </a:r>
            <a:endParaRPr sz="1800" b="1" i="0" u="none" strike="noStrike" cap="none">
              <a:solidFill>
                <a:schemeClr val="dk1"/>
              </a:solidFill>
              <a:latin typeface="Arial"/>
              <a:ea typeface="Arial"/>
              <a:cs typeface="Arial"/>
              <a:sym typeface="Arial"/>
            </a:endParaRPr>
          </a:p>
        </p:txBody>
      </p:sp>
      <p:sp>
        <p:nvSpPr>
          <p:cNvPr id="112" name="Google Shape;112;p6"/>
          <p:cNvSpPr/>
          <p:nvPr/>
        </p:nvSpPr>
        <p:spPr>
          <a:xfrm>
            <a:off x="838199" y="4567984"/>
            <a:ext cx="1590869" cy="585432"/>
          </a:xfrm>
          <a:prstGeom prst="roundRect">
            <a:avLst>
              <a:gd name="adj" fmla="val 16667"/>
            </a:avLst>
          </a:prstGeom>
          <a:noFill/>
          <a:ln w="381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600"/>
              <a:buFont typeface="Arial"/>
              <a:buNone/>
            </a:pPr>
            <a:r>
              <a:rPr lang="en-US" sz="1800" b="1" i="0" u="none" strike="noStrike" cap="none">
                <a:solidFill>
                  <a:schemeClr val="dk1"/>
                </a:solidFill>
                <a:latin typeface="Arial"/>
                <a:ea typeface="Arial"/>
                <a:cs typeface="Arial"/>
                <a:sym typeface="Arial"/>
              </a:rPr>
              <a:t>Sự hỗ trợ</a:t>
            </a:r>
            <a:endParaRPr sz="1800" b="1" i="0" u="none" strike="noStrike" cap="none">
              <a:solidFill>
                <a:schemeClr val="dk1"/>
              </a:solidFill>
              <a:latin typeface="Arial"/>
              <a:ea typeface="Arial"/>
              <a:cs typeface="Arial"/>
              <a:sym typeface="Arial"/>
            </a:endParaRPr>
          </a:p>
        </p:txBody>
      </p:sp>
      <p:sp>
        <p:nvSpPr>
          <p:cNvPr id="113" name="Google Shape;113;p6"/>
          <p:cNvSpPr/>
          <p:nvPr/>
        </p:nvSpPr>
        <p:spPr>
          <a:xfrm>
            <a:off x="838199" y="5821206"/>
            <a:ext cx="1590869" cy="585432"/>
          </a:xfrm>
          <a:prstGeom prst="roundRect">
            <a:avLst>
              <a:gd name="adj" fmla="val 16667"/>
            </a:avLst>
          </a:prstGeom>
          <a:solidFill>
            <a:schemeClr val="lt1"/>
          </a:solidFill>
          <a:ln w="381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600"/>
              <a:buFont typeface="Arial"/>
              <a:buNone/>
            </a:pPr>
            <a:r>
              <a:rPr lang="en-US" sz="1800" b="1" i="0" u="none" strike="noStrike" cap="none">
                <a:solidFill>
                  <a:schemeClr val="dk1"/>
                </a:solidFill>
                <a:latin typeface="Arial"/>
                <a:ea typeface="Arial"/>
                <a:cs typeface="Arial"/>
                <a:sym typeface="Arial"/>
              </a:rPr>
              <a:t>Công nghệ</a:t>
            </a:r>
            <a:endParaRPr sz="1800" b="1" i="0" u="none" strike="noStrike" cap="none">
              <a:solidFill>
                <a:schemeClr val="dk1"/>
              </a:solidFill>
              <a:latin typeface="Arial"/>
              <a:ea typeface="Arial"/>
              <a:cs typeface="Arial"/>
              <a:sym typeface="Arial"/>
            </a:endParaRPr>
          </a:p>
        </p:txBody>
      </p:sp>
      <p:cxnSp>
        <p:nvCxnSpPr>
          <p:cNvPr id="114" name="Google Shape;114;p6"/>
          <p:cNvCxnSpPr>
            <a:stCxn id="100" idx="1"/>
            <a:endCxn id="110" idx="3"/>
          </p:cNvCxnSpPr>
          <p:nvPr/>
        </p:nvCxnSpPr>
        <p:spPr>
          <a:xfrm rot="10800000">
            <a:off x="2429018" y="2361195"/>
            <a:ext cx="777600" cy="1539000"/>
          </a:xfrm>
          <a:prstGeom prst="bentConnector3">
            <a:avLst>
              <a:gd name="adj1" fmla="val 50000"/>
            </a:avLst>
          </a:prstGeom>
          <a:noFill/>
          <a:ln w="28575" cap="flat" cmpd="sng">
            <a:solidFill>
              <a:schemeClr val="dk1"/>
            </a:solidFill>
            <a:prstDash val="solid"/>
            <a:round/>
            <a:headEnd type="none" w="sm" len="sm"/>
            <a:tailEnd type="triangle" w="med" len="med"/>
          </a:ln>
        </p:spPr>
      </p:cxnSp>
      <p:cxnSp>
        <p:nvCxnSpPr>
          <p:cNvPr id="115" name="Google Shape;115;p6"/>
          <p:cNvCxnSpPr>
            <a:stCxn id="100" idx="1"/>
            <a:endCxn id="113" idx="3"/>
          </p:cNvCxnSpPr>
          <p:nvPr/>
        </p:nvCxnSpPr>
        <p:spPr>
          <a:xfrm flipH="1">
            <a:off x="2429018" y="3900195"/>
            <a:ext cx="777600" cy="2213700"/>
          </a:xfrm>
          <a:prstGeom prst="bentConnector3">
            <a:avLst>
              <a:gd name="adj1" fmla="val 50000"/>
            </a:avLst>
          </a:prstGeom>
          <a:noFill/>
          <a:ln w="28575" cap="flat" cmpd="sng">
            <a:solidFill>
              <a:schemeClr val="dk1"/>
            </a:solidFill>
            <a:prstDash val="solid"/>
            <a:round/>
            <a:headEnd type="none" w="sm" len="sm"/>
            <a:tailEnd type="triangle" w="med" len="med"/>
          </a:ln>
        </p:spPr>
      </p:cxnSp>
      <p:cxnSp>
        <p:nvCxnSpPr>
          <p:cNvPr id="116" name="Google Shape;116;p6"/>
          <p:cNvCxnSpPr/>
          <p:nvPr/>
        </p:nvCxnSpPr>
        <p:spPr>
          <a:xfrm rot="10800000">
            <a:off x="2429018" y="3614295"/>
            <a:ext cx="777600" cy="285900"/>
          </a:xfrm>
          <a:prstGeom prst="bentConnector3">
            <a:avLst>
              <a:gd name="adj1" fmla="val 50000"/>
            </a:avLst>
          </a:prstGeom>
          <a:noFill/>
          <a:ln w="28575" cap="flat" cmpd="sng">
            <a:solidFill>
              <a:schemeClr val="dk1"/>
            </a:solidFill>
            <a:prstDash val="solid"/>
            <a:round/>
            <a:headEnd type="none" w="sm" len="sm"/>
            <a:tailEnd type="triangle" w="med" len="med"/>
          </a:ln>
        </p:spPr>
      </p:cxnSp>
      <p:cxnSp>
        <p:nvCxnSpPr>
          <p:cNvPr id="117" name="Google Shape;117;p6"/>
          <p:cNvCxnSpPr/>
          <p:nvPr/>
        </p:nvCxnSpPr>
        <p:spPr>
          <a:xfrm rot="5400000">
            <a:off x="2337518" y="3991695"/>
            <a:ext cx="960600" cy="777600"/>
          </a:xfrm>
          <a:prstGeom prst="bentConnector3">
            <a:avLst>
              <a:gd name="adj1" fmla="val 0"/>
            </a:avLst>
          </a:prstGeom>
          <a:noFill/>
          <a:ln w="28575" cap="flat" cmpd="sng">
            <a:solidFill>
              <a:schemeClr val="dk1"/>
            </a:solidFill>
            <a:prstDash val="solid"/>
            <a:round/>
            <a:headEnd type="none" w="sm" len="sm"/>
            <a:tailEnd type="triangle" w="med" len="med"/>
          </a:ln>
        </p:spPr>
      </p:cxnSp>
      <p:cxnSp>
        <p:nvCxnSpPr>
          <p:cNvPr id="118" name="Google Shape;118;p6"/>
          <p:cNvCxnSpPr/>
          <p:nvPr/>
        </p:nvCxnSpPr>
        <p:spPr>
          <a:xfrm flipH="1">
            <a:off x="4702683" y="3900196"/>
            <a:ext cx="382500" cy="600"/>
          </a:xfrm>
          <a:prstGeom prst="bentConnector3">
            <a:avLst>
              <a:gd name="adj1" fmla="val 50000"/>
            </a:avLst>
          </a:prstGeom>
          <a:noFill/>
          <a:ln w="28575" cap="flat" cmpd="sng">
            <a:solidFill>
              <a:schemeClr val="dk1"/>
            </a:solidFill>
            <a:prstDash val="solid"/>
            <a:round/>
            <a:headEnd type="none" w="sm" len="sm"/>
            <a:tailEnd type="triangle" w="med" len="med"/>
          </a:ln>
        </p:spPr>
      </p:cxn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22"/>
        <p:cNvGrpSpPr/>
        <p:nvPr/>
      </p:nvGrpSpPr>
      <p:grpSpPr>
        <a:xfrm>
          <a:off x="0" y="0"/>
          <a:ext cx="0" cy="0"/>
          <a:chOff x="0" y="0"/>
          <a:chExt cx="0" cy="0"/>
        </a:xfrm>
      </p:grpSpPr>
      <p:sp>
        <p:nvSpPr>
          <p:cNvPr id="123" name="Google Shape;123;p7"/>
          <p:cNvSpPr/>
          <p:nvPr/>
        </p:nvSpPr>
        <p:spPr>
          <a:xfrm>
            <a:off x="0" y="5549993"/>
            <a:ext cx="12192000" cy="19875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Calibri"/>
              <a:ea typeface="Calibri"/>
              <a:cs typeface="Calibri"/>
              <a:sym typeface="Calibri"/>
            </a:endParaRPr>
          </a:p>
        </p:txBody>
      </p:sp>
      <p:sp>
        <p:nvSpPr>
          <p:cNvPr id="124" name="Google Shape;124;p7"/>
          <p:cNvSpPr txBox="1"/>
          <p:nvPr/>
        </p:nvSpPr>
        <p:spPr>
          <a:xfrm>
            <a:off x="838200" y="1158670"/>
            <a:ext cx="10515599" cy="506152"/>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90000"/>
              </a:lnSpc>
              <a:spcBef>
                <a:spcPts val="0"/>
              </a:spcBef>
              <a:spcAft>
                <a:spcPts val="0"/>
              </a:spcAft>
              <a:buClr>
                <a:schemeClr val="lt1"/>
              </a:buClr>
              <a:buSzPts val="3333"/>
              <a:buFont typeface="Arial"/>
              <a:buNone/>
            </a:pPr>
            <a:r>
              <a:rPr lang="en-US" sz="3000" b="1" i="0" u="none" strike="noStrike" cap="none">
                <a:solidFill>
                  <a:schemeClr val="lt1"/>
                </a:solidFill>
                <a:latin typeface="Arial"/>
                <a:ea typeface="Arial"/>
                <a:cs typeface="Arial"/>
                <a:sym typeface="Arial"/>
              </a:rPr>
              <a:t>Rào cản thúc đẩy EE</a:t>
            </a:r>
            <a:endParaRPr sz="3000" b="1" i="0" u="none" strike="noStrike" cap="none">
              <a:solidFill>
                <a:schemeClr val="lt1"/>
              </a:solidFill>
              <a:latin typeface="Arial"/>
              <a:ea typeface="Arial"/>
              <a:cs typeface="Arial"/>
              <a:sym typeface="Arial"/>
            </a:endParaRPr>
          </a:p>
        </p:txBody>
      </p:sp>
      <p:sp>
        <p:nvSpPr>
          <p:cNvPr id="125" name="Google Shape;125;p7"/>
          <p:cNvSpPr/>
          <p:nvPr/>
        </p:nvSpPr>
        <p:spPr>
          <a:xfrm>
            <a:off x="4173192" y="2110865"/>
            <a:ext cx="1496007" cy="585432"/>
          </a:xfrm>
          <a:prstGeom prst="roundRect">
            <a:avLst>
              <a:gd name="adj" fmla="val 16667"/>
            </a:avLst>
          </a:prstGeom>
          <a:solidFill>
            <a:schemeClr val="lt1"/>
          </a:solidFill>
          <a:ln w="381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Arial"/>
              <a:buNone/>
            </a:pPr>
            <a:r>
              <a:rPr lang="en-US" sz="1800" b="1" i="0" u="none" strike="noStrike" cap="none">
                <a:solidFill>
                  <a:schemeClr val="dk1"/>
                </a:solidFill>
                <a:latin typeface="Arial"/>
                <a:ea typeface="Arial"/>
                <a:cs typeface="Arial"/>
                <a:sym typeface="Arial"/>
              </a:rPr>
              <a:t>Tài chính</a:t>
            </a:r>
            <a:endParaRPr sz="1800" b="1" i="0" u="none" strike="noStrike" cap="none">
              <a:solidFill>
                <a:schemeClr val="dk1"/>
              </a:solidFill>
              <a:latin typeface="Arial"/>
              <a:ea typeface="Arial"/>
              <a:cs typeface="Arial"/>
              <a:sym typeface="Arial"/>
            </a:endParaRPr>
          </a:p>
        </p:txBody>
      </p:sp>
      <p:sp>
        <p:nvSpPr>
          <p:cNvPr id="126" name="Google Shape;126;p7"/>
          <p:cNvSpPr/>
          <p:nvPr/>
        </p:nvSpPr>
        <p:spPr>
          <a:xfrm>
            <a:off x="4173192" y="3395319"/>
            <a:ext cx="1496007" cy="585432"/>
          </a:xfrm>
          <a:prstGeom prst="roundRect">
            <a:avLst>
              <a:gd name="adj" fmla="val 16667"/>
            </a:avLst>
          </a:prstGeom>
          <a:solidFill>
            <a:schemeClr val="lt1"/>
          </a:solidFill>
          <a:ln w="381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Arial"/>
              <a:buNone/>
            </a:pPr>
            <a:r>
              <a:rPr lang="en-US" sz="1800" b="1" i="0" u="none" strike="noStrike" cap="none">
                <a:solidFill>
                  <a:schemeClr val="dk1"/>
                </a:solidFill>
                <a:latin typeface="Arial"/>
                <a:ea typeface="Arial"/>
                <a:cs typeface="Arial"/>
                <a:sym typeface="Arial"/>
              </a:rPr>
              <a:t>Nhận thức</a:t>
            </a:r>
            <a:endParaRPr sz="1800" b="1" i="0" u="none" strike="noStrike" cap="none">
              <a:solidFill>
                <a:schemeClr val="dk1"/>
              </a:solidFill>
              <a:latin typeface="Arial"/>
              <a:ea typeface="Arial"/>
              <a:cs typeface="Arial"/>
              <a:sym typeface="Arial"/>
            </a:endParaRPr>
          </a:p>
        </p:txBody>
      </p:sp>
      <p:sp>
        <p:nvSpPr>
          <p:cNvPr id="127" name="Google Shape;127;p7"/>
          <p:cNvSpPr/>
          <p:nvPr/>
        </p:nvSpPr>
        <p:spPr>
          <a:xfrm>
            <a:off x="5669199" y="2349216"/>
            <a:ext cx="608356" cy="137929"/>
          </a:xfrm>
          <a:prstGeom prst="rightArrow">
            <a:avLst>
              <a:gd name="adj1" fmla="val 50000"/>
              <a:gd name="adj2" fmla="val 50000"/>
            </a:avLst>
          </a:prstGeom>
          <a:solidFill>
            <a:schemeClr val="accent5"/>
          </a:solidFill>
          <a:ln w="25400" cap="flat" cmpd="sng">
            <a:solidFill>
              <a:srgbClr val="0A519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400"/>
              <a:buFont typeface="Calibri"/>
              <a:buNone/>
            </a:pPr>
            <a:endParaRPr sz="1400" b="0" i="0" u="none" strike="noStrike" cap="none">
              <a:solidFill>
                <a:schemeClr val="lt1"/>
              </a:solidFill>
              <a:latin typeface="Arial"/>
              <a:ea typeface="Arial"/>
              <a:cs typeface="Arial"/>
              <a:sym typeface="Arial"/>
            </a:endParaRPr>
          </a:p>
        </p:txBody>
      </p:sp>
      <p:sp>
        <p:nvSpPr>
          <p:cNvPr id="128" name="Google Shape;128;p7"/>
          <p:cNvSpPr/>
          <p:nvPr/>
        </p:nvSpPr>
        <p:spPr>
          <a:xfrm>
            <a:off x="5662978" y="3619070"/>
            <a:ext cx="608356" cy="137929"/>
          </a:xfrm>
          <a:prstGeom prst="rightArrow">
            <a:avLst>
              <a:gd name="adj1" fmla="val 50000"/>
              <a:gd name="adj2" fmla="val 50000"/>
            </a:avLst>
          </a:prstGeom>
          <a:solidFill>
            <a:schemeClr val="accent5"/>
          </a:solidFill>
          <a:ln w="25400" cap="flat" cmpd="sng">
            <a:solidFill>
              <a:srgbClr val="0A519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400"/>
              <a:buFont typeface="Calibri"/>
              <a:buNone/>
            </a:pPr>
            <a:endParaRPr sz="1400" b="0" i="0" u="none" strike="noStrike" cap="none">
              <a:solidFill>
                <a:schemeClr val="lt1"/>
              </a:solidFill>
              <a:latin typeface="Arial"/>
              <a:ea typeface="Arial"/>
              <a:cs typeface="Arial"/>
              <a:sym typeface="Arial"/>
            </a:endParaRPr>
          </a:p>
        </p:txBody>
      </p:sp>
      <p:sp>
        <p:nvSpPr>
          <p:cNvPr id="129" name="Google Shape;129;p7"/>
          <p:cNvSpPr/>
          <p:nvPr/>
        </p:nvSpPr>
        <p:spPr>
          <a:xfrm>
            <a:off x="4194604" y="4547580"/>
            <a:ext cx="1496007" cy="585432"/>
          </a:xfrm>
          <a:prstGeom prst="roundRect">
            <a:avLst>
              <a:gd name="adj" fmla="val 16667"/>
            </a:avLst>
          </a:prstGeom>
          <a:solidFill>
            <a:schemeClr val="lt1"/>
          </a:solidFill>
          <a:ln w="381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Arial"/>
              <a:buNone/>
            </a:pPr>
            <a:r>
              <a:rPr lang="en-US" sz="1800" b="1" i="0" u="none" strike="noStrike" cap="none">
                <a:solidFill>
                  <a:schemeClr val="dk1"/>
                </a:solidFill>
                <a:latin typeface="Arial"/>
                <a:ea typeface="Arial"/>
                <a:cs typeface="Arial"/>
                <a:sym typeface="Arial"/>
              </a:rPr>
              <a:t>Quy định nhà nước</a:t>
            </a:r>
            <a:endParaRPr sz="1800" b="1" i="0" u="none" strike="noStrike" cap="none">
              <a:solidFill>
                <a:schemeClr val="dk1"/>
              </a:solidFill>
              <a:latin typeface="Arial"/>
              <a:ea typeface="Arial"/>
              <a:cs typeface="Arial"/>
              <a:sym typeface="Arial"/>
            </a:endParaRPr>
          </a:p>
        </p:txBody>
      </p:sp>
      <p:sp>
        <p:nvSpPr>
          <p:cNvPr id="130" name="Google Shape;130;p7"/>
          <p:cNvSpPr/>
          <p:nvPr/>
        </p:nvSpPr>
        <p:spPr>
          <a:xfrm>
            <a:off x="5713907" y="4761490"/>
            <a:ext cx="608356" cy="137929"/>
          </a:xfrm>
          <a:prstGeom prst="rightArrow">
            <a:avLst>
              <a:gd name="adj1" fmla="val 50000"/>
              <a:gd name="adj2" fmla="val 50000"/>
            </a:avLst>
          </a:prstGeom>
          <a:solidFill>
            <a:schemeClr val="accent5"/>
          </a:solidFill>
          <a:ln w="25400" cap="flat" cmpd="sng">
            <a:solidFill>
              <a:srgbClr val="0A519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400"/>
              <a:buFont typeface="Calibri"/>
              <a:buNone/>
            </a:pPr>
            <a:endParaRPr sz="1400" b="0" i="0" u="none" strike="noStrike" cap="none">
              <a:solidFill>
                <a:schemeClr val="lt1"/>
              </a:solidFill>
              <a:latin typeface="Arial"/>
              <a:ea typeface="Arial"/>
              <a:cs typeface="Arial"/>
              <a:sym typeface="Arial"/>
            </a:endParaRPr>
          </a:p>
        </p:txBody>
      </p:sp>
      <p:sp>
        <p:nvSpPr>
          <p:cNvPr id="131" name="Google Shape;131;p7"/>
          <p:cNvSpPr/>
          <p:nvPr/>
        </p:nvSpPr>
        <p:spPr>
          <a:xfrm>
            <a:off x="4188226" y="5912732"/>
            <a:ext cx="1508761" cy="585432"/>
          </a:xfrm>
          <a:prstGeom prst="roundRect">
            <a:avLst>
              <a:gd name="adj" fmla="val 16667"/>
            </a:avLst>
          </a:prstGeom>
          <a:solidFill>
            <a:schemeClr val="lt1"/>
          </a:solidFill>
          <a:ln w="381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800"/>
              <a:buFont typeface="Arial"/>
              <a:buNone/>
            </a:pPr>
            <a:r>
              <a:rPr lang="en-US" sz="1800" b="1" i="0" u="none" strike="noStrike" cap="none">
                <a:solidFill>
                  <a:schemeClr val="dk1"/>
                </a:solidFill>
                <a:latin typeface="Arial"/>
                <a:ea typeface="Arial"/>
                <a:cs typeface="Arial"/>
                <a:sym typeface="Arial"/>
              </a:rPr>
              <a:t>Công nghệ, nhân lực</a:t>
            </a:r>
            <a:endParaRPr sz="1800" b="1" i="0" u="none" strike="noStrike" cap="none">
              <a:solidFill>
                <a:schemeClr val="dk1"/>
              </a:solidFill>
              <a:latin typeface="Arial"/>
              <a:ea typeface="Arial"/>
              <a:cs typeface="Arial"/>
              <a:sym typeface="Arial"/>
            </a:endParaRPr>
          </a:p>
        </p:txBody>
      </p:sp>
      <p:sp>
        <p:nvSpPr>
          <p:cNvPr id="132" name="Google Shape;132;p7"/>
          <p:cNvSpPr/>
          <p:nvPr/>
        </p:nvSpPr>
        <p:spPr>
          <a:xfrm>
            <a:off x="5751621" y="6110725"/>
            <a:ext cx="608356" cy="137929"/>
          </a:xfrm>
          <a:prstGeom prst="rightArrow">
            <a:avLst>
              <a:gd name="adj1" fmla="val 50000"/>
              <a:gd name="adj2" fmla="val 50000"/>
            </a:avLst>
          </a:prstGeom>
          <a:solidFill>
            <a:schemeClr val="accent5"/>
          </a:solidFill>
          <a:ln w="25400" cap="flat" cmpd="sng">
            <a:solidFill>
              <a:srgbClr val="0A519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400"/>
              <a:buFont typeface="Calibri"/>
              <a:buNone/>
            </a:pPr>
            <a:endParaRPr sz="1400" b="0" i="0" u="none" strike="noStrike" cap="none">
              <a:solidFill>
                <a:schemeClr val="lt1"/>
              </a:solidFill>
              <a:latin typeface="Arial"/>
              <a:ea typeface="Arial"/>
              <a:cs typeface="Arial"/>
              <a:sym typeface="Arial"/>
            </a:endParaRPr>
          </a:p>
        </p:txBody>
      </p:sp>
      <p:sp>
        <p:nvSpPr>
          <p:cNvPr id="133" name="Google Shape;133;p7"/>
          <p:cNvSpPr/>
          <p:nvPr/>
        </p:nvSpPr>
        <p:spPr>
          <a:xfrm>
            <a:off x="1293454" y="3679603"/>
            <a:ext cx="1625600" cy="849359"/>
          </a:xfrm>
          <a:prstGeom prst="roundRect">
            <a:avLst>
              <a:gd name="adj" fmla="val 16667"/>
            </a:avLst>
          </a:prstGeom>
          <a:solidFill>
            <a:schemeClr val="lt1"/>
          </a:solidFill>
          <a:ln w="28575"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2000"/>
              <a:buFont typeface="Arial"/>
              <a:buNone/>
            </a:pPr>
            <a:r>
              <a:rPr lang="en-US" sz="2000" b="1" i="0" u="none" strike="noStrike" cap="none">
                <a:solidFill>
                  <a:schemeClr val="dk1"/>
                </a:solidFill>
                <a:latin typeface="Arial"/>
                <a:ea typeface="Arial"/>
                <a:cs typeface="Arial"/>
                <a:sym typeface="Arial"/>
              </a:rPr>
              <a:t>Rào cản</a:t>
            </a:r>
            <a:endParaRPr sz="2000" b="1" i="0" u="none" strike="noStrike" cap="none">
              <a:solidFill>
                <a:schemeClr val="dk1"/>
              </a:solidFill>
              <a:latin typeface="Arial"/>
              <a:ea typeface="Arial"/>
              <a:cs typeface="Arial"/>
              <a:sym typeface="Arial"/>
            </a:endParaRPr>
          </a:p>
        </p:txBody>
      </p:sp>
      <p:cxnSp>
        <p:nvCxnSpPr>
          <p:cNvPr id="134" name="Google Shape;134;p7"/>
          <p:cNvCxnSpPr>
            <a:stCxn id="133" idx="3"/>
            <a:endCxn id="125" idx="1"/>
          </p:cNvCxnSpPr>
          <p:nvPr/>
        </p:nvCxnSpPr>
        <p:spPr>
          <a:xfrm rot="10800000" flipH="1">
            <a:off x="2919054" y="2403582"/>
            <a:ext cx="1254000" cy="1700700"/>
          </a:xfrm>
          <a:prstGeom prst="bentConnector3">
            <a:avLst>
              <a:gd name="adj1" fmla="val 50000"/>
            </a:avLst>
          </a:prstGeom>
          <a:noFill/>
          <a:ln w="28575" cap="flat" cmpd="sng">
            <a:solidFill>
              <a:schemeClr val="dk1"/>
            </a:solidFill>
            <a:prstDash val="solid"/>
            <a:round/>
            <a:headEnd type="none" w="sm" len="sm"/>
            <a:tailEnd type="triangle" w="med" len="med"/>
          </a:ln>
        </p:spPr>
      </p:cxnSp>
      <p:cxnSp>
        <p:nvCxnSpPr>
          <p:cNvPr id="135" name="Google Shape;135;p7"/>
          <p:cNvCxnSpPr>
            <a:stCxn id="133" idx="3"/>
            <a:endCxn id="126" idx="1"/>
          </p:cNvCxnSpPr>
          <p:nvPr/>
        </p:nvCxnSpPr>
        <p:spPr>
          <a:xfrm rot="10800000" flipH="1">
            <a:off x="2919054" y="3688182"/>
            <a:ext cx="1254000" cy="416100"/>
          </a:xfrm>
          <a:prstGeom prst="bentConnector3">
            <a:avLst>
              <a:gd name="adj1" fmla="val 50006"/>
            </a:avLst>
          </a:prstGeom>
          <a:noFill/>
          <a:ln w="28575" cap="flat" cmpd="sng">
            <a:solidFill>
              <a:schemeClr val="dk1"/>
            </a:solidFill>
            <a:prstDash val="solid"/>
            <a:round/>
            <a:headEnd type="none" w="sm" len="sm"/>
            <a:tailEnd type="triangle" w="med" len="med"/>
          </a:ln>
        </p:spPr>
      </p:cxnSp>
      <p:cxnSp>
        <p:nvCxnSpPr>
          <p:cNvPr id="136" name="Google Shape;136;p7"/>
          <p:cNvCxnSpPr>
            <a:stCxn id="133" idx="3"/>
            <a:endCxn id="129" idx="1"/>
          </p:cNvCxnSpPr>
          <p:nvPr/>
        </p:nvCxnSpPr>
        <p:spPr>
          <a:xfrm>
            <a:off x="2919054" y="4104283"/>
            <a:ext cx="1275600" cy="735900"/>
          </a:xfrm>
          <a:prstGeom prst="bentConnector3">
            <a:avLst>
              <a:gd name="adj1" fmla="val 49998"/>
            </a:avLst>
          </a:prstGeom>
          <a:noFill/>
          <a:ln w="28575" cap="flat" cmpd="sng">
            <a:solidFill>
              <a:schemeClr val="dk1"/>
            </a:solidFill>
            <a:prstDash val="solid"/>
            <a:round/>
            <a:headEnd type="none" w="sm" len="sm"/>
            <a:tailEnd type="triangle" w="med" len="med"/>
          </a:ln>
        </p:spPr>
      </p:cxnSp>
      <p:cxnSp>
        <p:nvCxnSpPr>
          <p:cNvPr id="137" name="Google Shape;137;p7"/>
          <p:cNvCxnSpPr>
            <a:stCxn id="133" idx="3"/>
            <a:endCxn id="131" idx="1"/>
          </p:cNvCxnSpPr>
          <p:nvPr/>
        </p:nvCxnSpPr>
        <p:spPr>
          <a:xfrm>
            <a:off x="2919054" y="4104283"/>
            <a:ext cx="1269300" cy="2101200"/>
          </a:xfrm>
          <a:prstGeom prst="bentConnector3">
            <a:avLst>
              <a:gd name="adj1" fmla="val 49995"/>
            </a:avLst>
          </a:prstGeom>
          <a:noFill/>
          <a:ln w="28575" cap="flat" cmpd="sng">
            <a:solidFill>
              <a:schemeClr val="dk1"/>
            </a:solidFill>
            <a:prstDash val="solid"/>
            <a:round/>
            <a:headEnd type="none" w="sm" len="sm"/>
            <a:tailEnd type="triangle" w="med" len="med"/>
          </a:ln>
        </p:spPr>
      </p:cxnSp>
      <p:sp>
        <p:nvSpPr>
          <p:cNvPr id="138" name="Google Shape;138;p7"/>
          <p:cNvSpPr/>
          <p:nvPr/>
        </p:nvSpPr>
        <p:spPr>
          <a:xfrm>
            <a:off x="6464559" y="1888531"/>
            <a:ext cx="4889240" cy="1002531"/>
          </a:xfrm>
          <a:prstGeom prst="roundRect">
            <a:avLst>
              <a:gd name="adj" fmla="val 16667"/>
            </a:avLst>
          </a:prstGeom>
          <a:noFill/>
          <a:ln w="25400" cap="flat" cmpd="sng">
            <a:solidFill>
              <a:srgbClr val="42719B"/>
            </a:solidFill>
            <a:prstDash val="solid"/>
            <a:round/>
            <a:headEnd type="none" w="sm" len="sm"/>
            <a:tailEnd type="none" w="sm" len="sm"/>
          </a:ln>
        </p:spPr>
        <p:txBody>
          <a:bodyPr spcFirstLastPara="1" wrap="square" lIns="91425" tIns="45700" rIns="91425" bIns="45700" anchor="ctr" anchorCtr="0">
            <a:noAutofit/>
          </a:bodyPr>
          <a:lstStyle/>
          <a:p>
            <a:pPr marL="285750" marR="0" lvl="0" indent="-285750" algn="l" rtl="0">
              <a:lnSpc>
                <a:spcPct val="100000"/>
              </a:lnSpc>
              <a:spcBef>
                <a:spcPts val="0"/>
              </a:spcBef>
              <a:spcAft>
                <a:spcPts val="0"/>
              </a:spcAft>
              <a:buClr>
                <a:srgbClr val="000000"/>
              </a:buClr>
              <a:buSzPts val="1800"/>
              <a:buFont typeface="Arial"/>
              <a:buChar char="-"/>
            </a:pPr>
            <a:r>
              <a:rPr lang="en-US" sz="1400" b="0" i="0" u="none" strike="noStrike" cap="none">
                <a:solidFill>
                  <a:schemeClr val="dk1"/>
                </a:solidFill>
                <a:latin typeface="Arial"/>
                <a:ea typeface="Arial"/>
                <a:cs typeface="Arial"/>
                <a:sym typeface="Arial"/>
              </a:rPr>
              <a:t>Chi phí đầu tư, ngân sách cho EE không quá nhiều ;</a:t>
            </a:r>
            <a:endParaRPr sz="1400" b="0" i="0" u="none" strike="noStrike" cap="none">
              <a:solidFill>
                <a:schemeClr val="dk1"/>
              </a:solidFill>
              <a:latin typeface="Arial"/>
              <a:ea typeface="Arial"/>
              <a:cs typeface="Arial"/>
              <a:sym typeface="Arial"/>
            </a:endParaRPr>
          </a:p>
          <a:p>
            <a:pPr marL="285750" marR="0" lvl="0" indent="-285750" algn="l" rtl="0">
              <a:lnSpc>
                <a:spcPct val="100000"/>
              </a:lnSpc>
              <a:spcBef>
                <a:spcPts val="0"/>
              </a:spcBef>
              <a:spcAft>
                <a:spcPts val="0"/>
              </a:spcAft>
              <a:buClr>
                <a:srgbClr val="000000"/>
              </a:buClr>
              <a:buSzPts val="1800"/>
              <a:buFont typeface="Arial"/>
              <a:buChar char="-"/>
            </a:pPr>
            <a:r>
              <a:rPr lang="en-US" sz="1400" b="0" i="0" u="none" strike="noStrike" cap="none">
                <a:solidFill>
                  <a:schemeClr val="dk1"/>
                </a:solidFill>
                <a:latin typeface="Arial"/>
                <a:ea typeface="Arial"/>
                <a:cs typeface="Arial"/>
                <a:sym typeface="Arial"/>
              </a:rPr>
              <a:t>Chưa tiếp cận được nguồn vốn cho EE;</a:t>
            </a:r>
            <a:endParaRPr sz="1400" b="0" i="0" u="none" strike="noStrike" cap="none">
              <a:solidFill>
                <a:schemeClr val="dk1"/>
              </a:solidFill>
              <a:latin typeface="Arial"/>
              <a:ea typeface="Arial"/>
              <a:cs typeface="Arial"/>
              <a:sym typeface="Arial"/>
            </a:endParaRPr>
          </a:p>
          <a:p>
            <a:pPr marL="285750" marR="0" lvl="0" indent="-285750" algn="l" rtl="0">
              <a:lnSpc>
                <a:spcPct val="100000"/>
              </a:lnSpc>
              <a:spcBef>
                <a:spcPts val="0"/>
              </a:spcBef>
              <a:spcAft>
                <a:spcPts val="0"/>
              </a:spcAft>
              <a:buClr>
                <a:srgbClr val="000000"/>
              </a:buClr>
              <a:buSzPts val="1800"/>
              <a:buFont typeface="Arial"/>
              <a:buChar char="-"/>
            </a:pPr>
            <a:r>
              <a:rPr lang="en-US" sz="1400" b="0" i="0" u="none" strike="noStrike" cap="none">
                <a:solidFill>
                  <a:schemeClr val="dk1"/>
                </a:solidFill>
                <a:latin typeface="Arial"/>
                <a:ea typeface="Arial"/>
                <a:cs typeface="Arial"/>
                <a:sym typeface="Arial"/>
              </a:rPr>
              <a:t>Ưu tiên tài chính cho các giải pháp ngắn hạn, chưa có định hướng phát triển bền vững.</a:t>
            </a:r>
            <a:endParaRPr sz="1400" b="0" i="0" u="none" strike="noStrike" cap="none">
              <a:solidFill>
                <a:schemeClr val="dk1"/>
              </a:solidFill>
              <a:latin typeface="Arial"/>
              <a:ea typeface="Arial"/>
              <a:cs typeface="Arial"/>
              <a:sym typeface="Arial"/>
            </a:endParaRPr>
          </a:p>
        </p:txBody>
      </p:sp>
      <p:sp>
        <p:nvSpPr>
          <p:cNvPr id="139" name="Google Shape;139;p7"/>
          <p:cNvSpPr/>
          <p:nvPr/>
        </p:nvSpPr>
        <p:spPr>
          <a:xfrm>
            <a:off x="6464559" y="3101156"/>
            <a:ext cx="4863650" cy="1088571"/>
          </a:xfrm>
          <a:prstGeom prst="roundRect">
            <a:avLst>
              <a:gd name="adj" fmla="val 16667"/>
            </a:avLst>
          </a:prstGeom>
          <a:noFill/>
          <a:ln w="25400" cap="flat" cmpd="sng">
            <a:solidFill>
              <a:srgbClr val="42719B"/>
            </a:solidFill>
            <a:prstDash val="solid"/>
            <a:round/>
            <a:headEnd type="none" w="sm" len="sm"/>
            <a:tailEnd type="none" w="sm" len="sm"/>
          </a:ln>
        </p:spPr>
        <p:txBody>
          <a:bodyPr spcFirstLastPara="1" wrap="square" lIns="91425" tIns="45700" rIns="91425" bIns="45700" anchor="ctr" anchorCtr="0">
            <a:noAutofit/>
          </a:bodyPr>
          <a:lstStyle/>
          <a:p>
            <a:pPr marL="285750" marR="0" lvl="0" indent="-285750" algn="l" rtl="0">
              <a:lnSpc>
                <a:spcPct val="100000"/>
              </a:lnSpc>
              <a:spcBef>
                <a:spcPts val="0"/>
              </a:spcBef>
              <a:spcAft>
                <a:spcPts val="0"/>
              </a:spcAft>
              <a:buClr>
                <a:srgbClr val="000000"/>
              </a:buClr>
              <a:buSzPts val="1800"/>
              <a:buFont typeface="Arial"/>
              <a:buChar char="-"/>
            </a:pPr>
            <a:r>
              <a:rPr lang="en-US" sz="1400" b="0" i="0" u="none" strike="noStrike" cap="none">
                <a:solidFill>
                  <a:schemeClr val="dk1"/>
                </a:solidFill>
                <a:latin typeface="Arial"/>
                <a:ea typeface="Arial"/>
                <a:cs typeface="Arial"/>
                <a:sym typeface="Arial"/>
              </a:rPr>
              <a:t>Các chương trình phổ biến kiến thức, thông tin về tiết kiệm còn hạn chế;</a:t>
            </a:r>
            <a:endParaRPr sz="1400" b="0" i="0" u="none" strike="noStrike" cap="none">
              <a:solidFill>
                <a:schemeClr val="dk1"/>
              </a:solidFill>
              <a:latin typeface="Calibri"/>
              <a:ea typeface="Calibri"/>
              <a:cs typeface="Calibri"/>
              <a:sym typeface="Calibri"/>
            </a:endParaRPr>
          </a:p>
          <a:p>
            <a:pPr marL="285750" marR="0" lvl="0" indent="-285750" algn="l" rtl="0">
              <a:lnSpc>
                <a:spcPct val="100000"/>
              </a:lnSpc>
              <a:spcBef>
                <a:spcPts val="0"/>
              </a:spcBef>
              <a:spcAft>
                <a:spcPts val="0"/>
              </a:spcAft>
              <a:buClr>
                <a:srgbClr val="000000"/>
              </a:buClr>
              <a:buSzPts val="1800"/>
              <a:buFont typeface="Arial"/>
              <a:buChar char="-"/>
            </a:pPr>
            <a:r>
              <a:rPr lang="en-US" sz="1400" b="0" i="0" u="none" strike="noStrike" cap="none">
                <a:solidFill>
                  <a:schemeClr val="dk1"/>
                </a:solidFill>
                <a:latin typeface="Arial"/>
                <a:ea typeface="Arial"/>
                <a:cs typeface="Arial"/>
                <a:sym typeface="Arial"/>
              </a:rPr>
              <a:t>Thiếu các thiết bị đánh giá để cho ra kết quả rõ ràng  trực quan;</a:t>
            </a:r>
            <a:endParaRPr sz="1400" b="0" i="0" u="none" strike="noStrike" cap="none">
              <a:solidFill>
                <a:schemeClr val="dk1"/>
              </a:solidFill>
              <a:latin typeface="Calibri"/>
              <a:ea typeface="Calibri"/>
              <a:cs typeface="Calibri"/>
              <a:sym typeface="Calibri"/>
            </a:endParaRPr>
          </a:p>
          <a:p>
            <a:pPr marL="285750" marR="0" lvl="0" indent="-285750" algn="l" rtl="0">
              <a:lnSpc>
                <a:spcPct val="100000"/>
              </a:lnSpc>
              <a:spcBef>
                <a:spcPts val="0"/>
              </a:spcBef>
              <a:spcAft>
                <a:spcPts val="0"/>
              </a:spcAft>
              <a:buClr>
                <a:srgbClr val="000000"/>
              </a:buClr>
              <a:buSzPts val="1800"/>
              <a:buFont typeface="Arial"/>
              <a:buChar char="-"/>
            </a:pPr>
            <a:r>
              <a:rPr lang="en-US" sz="1400" b="0" i="0" u="none" strike="noStrike" cap="none">
                <a:solidFill>
                  <a:schemeClr val="dk1"/>
                </a:solidFill>
                <a:latin typeface="Arial"/>
                <a:ea typeface="Arial"/>
                <a:cs typeface="Arial"/>
                <a:sym typeface="Arial"/>
              </a:rPr>
              <a:t>Tâm lý e ngại khi phải thay đổi.</a:t>
            </a:r>
            <a:endParaRPr sz="1400" b="0" i="0" u="none" strike="noStrike" cap="none">
              <a:solidFill>
                <a:schemeClr val="dk1"/>
              </a:solidFill>
              <a:latin typeface="Calibri"/>
              <a:ea typeface="Calibri"/>
              <a:cs typeface="Calibri"/>
              <a:sym typeface="Calibri"/>
            </a:endParaRPr>
          </a:p>
        </p:txBody>
      </p:sp>
      <p:sp>
        <p:nvSpPr>
          <p:cNvPr id="140" name="Google Shape;140;p7"/>
          <p:cNvSpPr/>
          <p:nvPr/>
        </p:nvSpPr>
        <p:spPr>
          <a:xfrm>
            <a:off x="6464559" y="4346954"/>
            <a:ext cx="4863650" cy="1104929"/>
          </a:xfrm>
          <a:prstGeom prst="roundRect">
            <a:avLst>
              <a:gd name="adj" fmla="val 16667"/>
            </a:avLst>
          </a:prstGeom>
          <a:noFill/>
          <a:ln w="25400" cap="flat" cmpd="sng">
            <a:solidFill>
              <a:srgbClr val="42719B"/>
            </a:solidFill>
            <a:prstDash val="solid"/>
            <a:round/>
            <a:headEnd type="none" w="sm" len="sm"/>
            <a:tailEnd type="none" w="sm" len="sm"/>
          </a:ln>
        </p:spPr>
        <p:txBody>
          <a:bodyPr spcFirstLastPara="1" wrap="square" lIns="91425" tIns="45700" rIns="91425" bIns="45700" anchor="ctr" anchorCtr="0">
            <a:noAutofit/>
          </a:bodyPr>
          <a:lstStyle/>
          <a:p>
            <a:pPr marL="285750" marR="0" lvl="0" indent="-285750" algn="l" rtl="0">
              <a:lnSpc>
                <a:spcPct val="100000"/>
              </a:lnSpc>
              <a:spcBef>
                <a:spcPts val="0"/>
              </a:spcBef>
              <a:spcAft>
                <a:spcPts val="0"/>
              </a:spcAft>
              <a:buClr>
                <a:srgbClr val="000000"/>
              </a:buClr>
              <a:buSzPts val="1800"/>
              <a:buFont typeface="Arial"/>
              <a:buChar char="-"/>
            </a:pPr>
            <a:r>
              <a:rPr lang="en-US" sz="1400" b="0" i="0" u="none" strike="noStrike" cap="none">
                <a:solidFill>
                  <a:schemeClr val="dk1"/>
                </a:solidFill>
                <a:latin typeface="Arial"/>
                <a:ea typeface="Arial"/>
                <a:cs typeface="Arial"/>
                <a:sym typeface="Arial"/>
              </a:rPr>
              <a:t>Các cơ chế, chính sách có tính khả thi và đồng bộ chưa cao, khả năng thực thi chưa cao</a:t>
            </a:r>
            <a:endParaRPr sz="1400" b="0" i="0" u="none" strike="noStrike" cap="none">
              <a:solidFill>
                <a:schemeClr val="dk1"/>
              </a:solidFill>
              <a:latin typeface="Calibri"/>
              <a:ea typeface="Calibri"/>
              <a:cs typeface="Calibri"/>
              <a:sym typeface="Calibri"/>
            </a:endParaRPr>
          </a:p>
          <a:p>
            <a:pPr marL="285750" marR="0" lvl="0" indent="-285750" algn="l" rtl="0">
              <a:lnSpc>
                <a:spcPct val="100000"/>
              </a:lnSpc>
              <a:spcBef>
                <a:spcPts val="0"/>
              </a:spcBef>
              <a:spcAft>
                <a:spcPts val="0"/>
              </a:spcAft>
              <a:buClr>
                <a:srgbClr val="000000"/>
              </a:buClr>
              <a:buSzPts val="1800"/>
              <a:buFont typeface="Arial"/>
              <a:buChar char="-"/>
            </a:pPr>
            <a:r>
              <a:rPr lang="en-US" sz="1400" b="0" i="0" u="none" strike="noStrike" cap="none">
                <a:solidFill>
                  <a:schemeClr val="dk1"/>
                </a:solidFill>
                <a:latin typeface="Arial"/>
                <a:ea typeface="Arial"/>
                <a:cs typeface="Arial"/>
                <a:sym typeface="Arial"/>
              </a:rPr>
              <a:t>Quy định kiểm tra, chế tài xử phạt chưa đủ tính răn đe;</a:t>
            </a:r>
            <a:endParaRPr sz="1400" b="0" i="0" u="none" strike="noStrike" cap="none">
              <a:solidFill>
                <a:schemeClr val="dk1"/>
              </a:solidFill>
              <a:latin typeface="Calibri"/>
              <a:ea typeface="Calibri"/>
              <a:cs typeface="Calibri"/>
              <a:sym typeface="Calibri"/>
            </a:endParaRPr>
          </a:p>
          <a:p>
            <a:pPr marL="285750" marR="0" lvl="0" indent="-285750" algn="l" rtl="0">
              <a:lnSpc>
                <a:spcPct val="100000"/>
              </a:lnSpc>
              <a:spcBef>
                <a:spcPts val="0"/>
              </a:spcBef>
              <a:spcAft>
                <a:spcPts val="0"/>
              </a:spcAft>
              <a:buClr>
                <a:srgbClr val="000000"/>
              </a:buClr>
              <a:buSzPts val="1800"/>
              <a:buFont typeface="Arial"/>
              <a:buChar char="-"/>
            </a:pPr>
            <a:r>
              <a:rPr lang="en-US" sz="1400" b="0" i="0" u="none" strike="noStrike" cap="none">
                <a:solidFill>
                  <a:schemeClr val="dk1"/>
                </a:solidFill>
                <a:latin typeface="Arial"/>
                <a:ea typeface="Arial"/>
                <a:cs typeface="Arial"/>
                <a:sym typeface="Arial"/>
              </a:rPr>
              <a:t>Cơ chế khuyến khích, ưu đãi chưa đủ tạo động lực.</a:t>
            </a:r>
            <a:endParaRPr sz="1400" b="0" i="0" u="none" strike="noStrike" cap="none">
              <a:solidFill>
                <a:schemeClr val="dk1"/>
              </a:solidFill>
              <a:latin typeface="Calibri"/>
              <a:ea typeface="Calibri"/>
              <a:cs typeface="Calibri"/>
              <a:sym typeface="Calibri"/>
            </a:endParaRPr>
          </a:p>
        </p:txBody>
      </p:sp>
      <p:sp>
        <p:nvSpPr>
          <p:cNvPr id="141" name="Google Shape;141;p7"/>
          <p:cNvSpPr/>
          <p:nvPr/>
        </p:nvSpPr>
        <p:spPr>
          <a:xfrm>
            <a:off x="6464559" y="5564313"/>
            <a:ext cx="4863650" cy="1361147"/>
          </a:xfrm>
          <a:prstGeom prst="roundRect">
            <a:avLst>
              <a:gd name="adj" fmla="val 16667"/>
            </a:avLst>
          </a:prstGeom>
          <a:noFill/>
          <a:ln w="25400" cap="flat" cmpd="sng">
            <a:solidFill>
              <a:srgbClr val="42719B"/>
            </a:solidFill>
            <a:prstDash val="solid"/>
            <a:round/>
            <a:headEnd type="none" w="sm" len="sm"/>
            <a:tailEnd type="none" w="sm" len="sm"/>
          </a:ln>
        </p:spPr>
        <p:txBody>
          <a:bodyPr spcFirstLastPara="1" wrap="square" lIns="91425" tIns="45700" rIns="91425" bIns="45700" anchor="ctr" anchorCtr="0">
            <a:noAutofit/>
          </a:bodyPr>
          <a:lstStyle/>
          <a:p>
            <a:pPr marL="285750" marR="0" lvl="0" indent="-285750" algn="l" rtl="0">
              <a:lnSpc>
                <a:spcPct val="100000"/>
              </a:lnSpc>
              <a:spcBef>
                <a:spcPts val="0"/>
              </a:spcBef>
              <a:spcAft>
                <a:spcPts val="0"/>
              </a:spcAft>
              <a:buClr>
                <a:srgbClr val="000000"/>
              </a:buClr>
              <a:buSzPts val="1800"/>
              <a:buFont typeface="Arial"/>
              <a:buChar char="-"/>
            </a:pPr>
            <a:r>
              <a:rPr lang="en-US" sz="1400" b="0" i="0" u="none" strike="noStrike" cap="none">
                <a:solidFill>
                  <a:schemeClr val="dk1"/>
                </a:solidFill>
                <a:latin typeface="Arial"/>
                <a:ea typeface="Arial"/>
                <a:cs typeface="Arial"/>
                <a:sym typeface="Arial"/>
              </a:rPr>
              <a:t>Các thiết bị công nghệ cao, tiết kiệm năng lượng chi phí vẫn còn khá cao so với các công nghệ cũ;</a:t>
            </a:r>
            <a:endParaRPr sz="1400" b="0" i="0" u="none" strike="noStrike" cap="none">
              <a:solidFill>
                <a:schemeClr val="dk1"/>
              </a:solidFill>
              <a:latin typeface="Calibri"/>
              <a:ea typeface="Calibri"/>
              <a:cs typeface="Calibri"/>
              <a:sym typeface="Calibri"/>
            </a:endParaRPr>
          </a:p>
          <a:p>
            <a:pPr marL="285750" marR="0" lvl="0" indent="-285750" algn="l" rtl="0">
              <a:lnSpc>
                <a:spcPct val="100000"/>
              </a:lnSpc>
              <a:spcBef>
                <a:spcPts val="0"/>
              </a:spcBef>
              <a:spcAft>
                <a:spcPts val="0"/>
              </a:spcAft>
              <a:buClr>
                <a:srgbClr val="000000"/>
              </a:buClr>
              <a:buSzPts val="1800"/>
              <a:buFont typeface="Arial"/>
              <a:buChar char="-"/>
            </a:pPr>
            <a:r>
              <a:rPr lang="en-US" sz="1400" b="0" i="0" u="none" strike="noStrike" cap="none">
                <a:solidFill>
                  <a:schemeClr val="dk1"/>
                </a:solidFill>
                <a:latin typeface="Arial"/>
                <a:ea typeface="Arial"/>
                <a:cs typeface="Arial"/>
                <a:sym typeface="Arial"/>
              </a:rPr>
              <a:t>Trình độ nhân lực chưa đủ đáp ứng yêu cầu vận hành các hệ thống hiện đại, phức tạp;</a:t>
            </a:r>
            <a:endParaRPr sz="1400" b="0" i="0" u="none" strike="noStrike" cap="none">
              <a:solidFill>
                <a:schemeClr val="dk1"/>
              </a:solidFill>
              <a:latin typeface="Calibri"/>
              <a:ea typeface="Calibri"/>
              <a:cs typeface="Calibri"/>
              <a:sym typeface="Calibri"/>
            </a:endParaRPr>
          </a:p>
          <a:p>
            <a:pPr marL="285750" marR="0" lvl="0" indent="-285750" algn="l" rtl="0">
              <a:lnSpc>
                <a:spcPct val="100000"/>
              </a:lnSpc>
              <a:spcBef>
                <a:spcPts val="0"/>
              </a:spcBef>
              <a:spcAft>
                <a:spcPts val="0"/>
              </a:spcAft>
              <a:buClr>
                <a:srgbClr val="000000"/>
              </a:buClr>
              <a:buSzPts val="1800"/>
              <a:buFont typeface="Arial"/>
              <a:buChar char="-"/>
            </a:pPr>
            <a:r>
              <a:rPr lang="en-US" sz="1400" b="0" i="0" u="none" strike="noStrike" cap="none">
                <a:solidFill>
                  <a:schemeClr val="dk1"/>
                </a:solidFill>
                <a:latin typeface="Arial"/>
                <a:ea typeface="Arial"/>
                <a:cs typeface="Arial"/>
                <a:sym typeface="Arial"/>
              </a:rPr>
              <a:t>Khả năng nội địa hóa sản phẩm tiết kiệm năng lượng còn hạn chế.</a:t>
            </a:r>
            <a:endParaRPr sz="1400" b="0" i="0" u="none" strike="noStrike" cap="none">
              <a:solidFill>
                <a:schemeClr val="dk1"/>
              </a:solidFill>
              <a:latin typeface="Calibri"/>
              <a:ea typeface="Calibri"/>
              <a:cs typeface="Calibri"/>
              <a:sym typeface="Calibri"/>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45"/>
        <p:cNvGrpSpPr/>
        <p:nvPr/>
      </p:nvGrpSpPr>
      <p:grpSpPr>
        <a:xfrm>
          <a:off x="0" y="0"/>
          <a:ext cx="0" cy="0"/>
          <a:chOff x="0" y="0"/>
          <a:chExt cx="0" cy="0"/>
        </a:xfrm>
      </p:grpSpPr>
      <p:sp>
        <p:nvSpPr>
          <p:cNvPr id="146" name="Google Shape;146;p8"/>
          <p:cNvSpPr/>
          <p:nvPr/>
        </p:nvSpPr>
        <p:spPr>
          <a:xfrm>
            <a:off x="-11200" y="4870425"/>
            <a:ext cx="12192000" cy="19875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rgbClr val="000000"/>
                </a:solidFill>
                <a:latin typeface="Calibri"/>
                <a:ea typeface="Calibri"/>
                <a:cs typeface="Calibri"/>
                <a:sym typeface="Calibri"/>
              </a:rPr>
              <a:t>cc</a:t>
            </a:r>
            <a:endParaRPr sz="1400" b="0" i="0" u="none" strike="noStrike" cap="none">
              <a:solidFill>
                <a:srgbClr val="000000"/>
              </a:solidFill>
              <a:latin typeface="Calibri"/>
              <a:ea typeface="Calibri"/>
              <a:cs typeface="Calibri"/>
              <a:sym typeface="Calibri"/>
            </a:endParaRPr>
          </a:p>
        </p:txBody>
      </p:sp>
      <p:sp>
        <p:nvSpPr>
          <p:cNvPr id="147" name="Google Shape;147;p8"/>
          <p:cNvSpPr txBox="1"/>
          <p:nvPr/>
        </p:nvSpPr>
        <p:spPr>
          <a:xfrm>
            <a:off x="838200" y="1158670"/>
            <a:ext cx="10515599" cy="506152"/>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90000"/>
              </a:lnSpc>
              <a:spcBef>
                <a:spcPts val="0"/>
              </a:spcBef>
              <a:spcAft>
                <a:spcPts val="0"/>
              </a:spcAft>
              <a:buClr>
                <a:schemeClr val="lt1"/>
              </a:buClr>
              <a:buSzPts val="3333"/>
              <a:buFont typeface="Arial"/>
              <a:buNone/>
            </a:pPr>
            <a:r>
              <a:rPr lang="en-US" sz="3000" b="1" i="0" u="none" strike="noStrike" cap="none">
                <a:solidFill>
                  <a:schemeClr val="lt1"/>
                </a:solidFill>
                <a:latin typeface="Arial"/>
                <a:ea typeface="Arial"/>
                <a:cs typeface="Arial"/>
                <a:sym typeface="Arial"/>
              </a:rPr>
              <a:t>Rào cản – Quy định Nhà nước</a:t>
            </a:r>
            <a:endParaRPr sz="3000" b="1" i="0" u="none" strike="noStrike" cap="none">
              <a:solidFill>
                <a:schemeClr val="lt1"/>
              </a:solidFill>
              <a:latin typeface="Arial"/>
              <a:ea typeface="Arial"/>
              <a:cs typeface="Arial"/>
              <a:sym typeface="Arial"/>
            </a:endParaRPr>
          </a:p>
        </p:txBody>
      </p:sp>
      <p:sp>
        <p:nvSpPr>
          <p:cNvPr id="148" name="Google Shape;148;p8"/>
          <p:cNvSpPr txBox="1"/>
          <p:nvPr/>
        </p:nvSpPr>
        <p:spPr>
          <a:xfrm>
            <a:off x="827000" y="1746125"/>
            <a:ext cx="9801300" cy="4691700"/>
          </a:xfrm>
          <a:prstGeom prst="rect">
            <a:avLst/>
          </a:prstGeom>
          <a:solidFill>
            <a:schemeClr val="lt1"/>
          </a:solidFill>
          <a:ln>
            <a:noFill/>
          </a:ln>
        </p:spPr>
        <p:txBody>
          <a:bodyPr spcFirstLastPara="1" wrap="square" lIns="91425" tIns="45700" rIns="91425" bIns="45700" anchor="t" anchorCtr="0">
            <a:spAutoFit/>
          </a:bodyPr>
          <a:lstStyle/>
          <a:p>
            <a:pPr marL="0" marR="0" lvl="0" indent="0" algn="l" rtl="0">
              <a:lnSpc>
                <a:spcPct val="90000"/>
              </a:lnSpc>
              <a:spcBef>
                <a:spcPts val="0"/>
              </a:spcBef>
              <a:spcAft>
                <a:spcPts val="0"/>
              </a:spcAft>
              <a:buClr>
                <a:srgbClr val="000000"/>
              </a:buClr>
              <a:buSzPts val="1400"/>
              <a:buFont typeface="Arial"/>
              <a:buNone/>
            </a:pPr>
            <a:r>
              <a:rPr lang="en-US" sz="1800" b="0" i="0" u="none" strike="noStrike" cap="none">
                <a:solidFill>
                  <a:srgbClr val="000000"/>
                </a:solidFill>
                <a:latin typeface="Arial"/>
                <a:ea typeface="Arial"/>
                <a:cs typeface="Arial"/>
                <a:sym typeface="Arial"/>
              </a:rPr>
              <a:t>Nhà nước đã ban hành một số văn bản pháp luật quy định về sử dụng năng lượng TK &amp; HQ, tuy nhiên vẫn còn một số vấn đề tồn đọng:</a:t>
            </a:r>
            <a:endParaRPr sz="1800" b="0" i="0" u="none" strike="noStrike" cap="none">
              <a:solidFill>
                <a:schemeClr val="dk1"/>
              </a:solidFill>
              <a:latin typeface="Arial"/>
              <a:ea typeface="Arial"/>
              <a:cs typeface="Arial"/>
              <a:sym typeface="Arial"/>
            </a:endParaRPr>
          </a:p>
          <a:p>
            <a:pPr marL="285750" marR="0" lvl="0" indent="-285750" algn="l" rtl="0">
              <a:lnSpc>
                <a:spcPct val="90000"/>
              </a:lnSpc>
              <a:spcBef>
                <a:spcPts val="0"/>
              </a:spcBef>
              <a:spcAft>
                <a:spcPts val="0"/>
              </a:spcAft>
              <a:buClr>
                <a:srgbClr val="000000"/>
              </a:buClr>
              <a:buSzPts val="2000"/>
              <a:buFont typeface="Arial"/>
              <a:buChar char="-"/>
            </a:pPr>
            <a:r>
              <a:rPr lang="en-US" sz="1800" b="1" i="0" u="none" strike="noStrike" cap="none">
                <a:solidFill>
                  <a:srgbClr val="000000"/>
                </a:solidFill>
                <a:latin typeface="Arial"/>
                <a:ea typeface="Arial"/>
                <a:cs typeface="Arial"/>
                <a:sym typeface="Arial"/>
              </a:rPr>
              <a:t>Tính khả thi và đồng bộ:</a:t>
            </a:r>
            <a:endParaRPr sz="1800" b="0" i="0" u="none" strike="noStrike" cap="none">
              <a:solidFill>
                <a:schemeClr val="dk1"/>
              </a:solidFill>
              <a:latin typeface="Arial"/>
              <a:ea typeface="Arial"/>
              <a:cs typeface="Arial"/>
              <a:sym typeface="Arial"/>
            </a:endParaRPr>
          </a:p>
          <a:p>
            <a:pPr marL="0" marR="0" lvl="1" indent="0" algn="l" rtl="0">
              <a:lnSpc>
                <a:spcPct val="90000"/>
              </a:lnSpc>
              <a:spcBef>
                <a:spcPts val="0"/>
              </a:spcBef>
              <a:spcAft>
                <a:spcPts val="0"/>
              </a:spcAft>
              <a:buClr>
                <a:srgbClr val="000000"/>
              </a:buClr>
              <a:buSzPts val="1400"/>
              <a:buFont typeface="Arial"/>
              <a:buNone/>
            </a:pPr>
            <a:r>
              <a:rPr lang="en-US" sz="1800" b="0" i="0" u="none" strike="noStrike" cap="none">
                <a:solidFill>
                  <a:srgbClr val="000000"/>
                </a:solidFill>
                <a:latin typeface="Arial"/>
                <a:ea typeface="Arial"/>
                <a:cs typeface="Arial"/>
                <a:sym typeface="Arial"/>
              </a:rPr>
              <a:t>	+ Quy định còn chung chung, thiếu hướng dẫn chi tiết;</a:t>
            </a:r>
            <a:endParaRPr sz="1800" b="0" i="0" u="none" strike="noStrike" cap="none">
              <a:solidFill>
                <a:schemeClr val="dk1"/>
              </a:solidFill>
              <a:latin typeface="Arial"/>
              <a:ea typeface="Arial"/>
              <a:cs typeface="Arial"/>
              <a:sym typeface="Arial"/>
            </a:endParaRPr>
          </a:p>
          <a:p>
            <a:pPr marL="0" marR="0" lvl="1" indent="0" algn="l" rtl="0">
              <a:lnSpc>
                <a:spcPct val="90000"/>
              </a:lnSpc>
              <a:spcBef>
                <a:spcPts val="0"/>
              </a:spcBef>
              <a:spcAft>
                <a:spcPts val="0"/>
              </a:spcAft>
              <a:buClr>
                <a:srgbClr val="000000"/>
              </a:buClr>
              <a:buSzPts val="1400"/>
              <a:buFont typeface="Arial"/>
              <a:buNone/>
            </a:pPr>
            <a:r>
              <a:rPr lang="en-US" sz="1800" b="0" i="0" u="none" strike="noStrike" cap="none">
                <a:solidFill>
                  <a:srgbClr val="000000"/>
                </a:solidFill>
                <a:latin typeface="Arial"/>
                <a:ea typeface="Arial"/>
                <a:cs typeface="Arial"/>
                <a:sym typeface="Arial"/>
              </a:rPr>
              <a:t>	+ Thiếu đồng bộ, chồng chéo;</a:t>
            </a:r>
            <a:endParaRPr sz="1800" b="0" i="0" u="none" strike="noStrike" cap="none">
              <a:solidFill>
                <a:schemeClr val="dk1"/>
              </a:solidFill>
              <a:latin typeface="Arial"/>
              <a:ea typeface="Arial"/>
              <a:cs typeface="Arial"/>
              <a:sym typeface="Arial"/>
            </a:endParaRPr>
          </a:p>
          <a:p>
            <a:pPr marL="0" marR="0" lvl="1" indent="0" algn="l" rtl="0">
              <a:lnSpc>
                <a:spcPct val="90000"/>
              </a:lnSpc>
              <a:spcBef>
                <a:spcPts val="0"/>
              </a:spcBef>
              <a:spcAft>
                <a:spcPts val="0"/>
              </a:spcAft>
              <a:buClr>
                <a:srgbClr val="000000"/>
              </a:buClr>
              <a:buSzPts val="1400"/>
              <a:buFont typeface="Arial"/>
              <a:buNone/>
            </a:pPr>
            <a:r>
              <a:rPr lang="en-US" sz="1800" b="0" i="0" u="none" strike="noStrike" cap="none">
                <a:solidFill>
                  <a:srgbClr val="000000"/>
                </a:solidFill>
                <a:latin typeface="Arial"/>
                <a:ea typeface="Arial"/>
                <a:cs typeface="Arial"/>
                <a:sym typeface="Arial"/>
              </a:rPr>
              <a:t>	+ Mục tiêu thiếu tính ràng buộc.</a:t>
            </a:r>
            <a:endParaRPr sz="1800" b="0" i="0" u="none" strike="noStrike" cap="none">
              <a:solidFill>
                <a:schemeClr val="dk1"/>
              </a:solidFill>
              <a:latin typeface="Arial"/>
              <a:ea typeface="Arial"/>
              <a:cs typeface="Arial"/>
              <a:sym typeface="Arial"/>
            </a:endParaRPr>
          </a:p>
          <a:p>
            <a:pPr marL="285750" marR="0" lvl="1" indent="-285750" algn="l" rtl="0">
              <a:lnSpc>
                <a:spcPct val="90000"/>
              </a:lnSpc>
              <a:spcBef>
                <a:spcPts val="0"/>
              </a:spcBef>
              <a:spcAft>
                <a:spcPts val="0"/>
              </a:spcAft>
              <a:buClr>
                <a:srgbClr val="000000"/>
              </a:buClr>
              <a:buSzPts val="2000"/>
              <a:buFont typeface="Arial"/>
              <a:buChar char="-"/>
            </a:pPr>
            <a:r>
              <a:rPr lang="en-US" sz="1800" b="1" i="0" u="none" strike="noStrike" cap="none">
                <a:solidFill>
                  <a:srgbClr val="000000"/>
                </a:solidFill>
                <a:latin typeface="Arial"/>
                <a:ea typeface="Arial"/>
                <a:cs typeface="Arial"/>
                <a:sym typeface="Arial"/>
              </a:rPr>
              <a:t>Cơ chế, chính sách hỗ trợ chưa đủ mạnh:</a:t>
            </a:r>
            <a:endParaRPr sz="1800" b="0" i="0" u="none" strike="noStrike" cap="none">
              <a:solidFill>
                <a:schemeClr val="dk1"/>
              </a:solidFill>
              <a:latin typeface="Arial"/>
              <a:ea typeface="Arial"/>
              <a:cs typeface="Arial"/>
              <a:sym typeface="Arial"/>
            </a:endParaRPr>
          </a:p>
          <a:p>
            <a:pPr marL="0" marR="0" lvl="1" indent="0" algn="l" rtl="0">
              <a:lnSpc>
                <a:spcPct val="90000"/>
              </a:lnSpc>
              <a:spcBef>
                <a:spcPts val="0"/>
              </a:spcBef>
              <a:spcAft>
                <a:spcPts val="0"/>
              </a:spcAft>
              <a:buClr>
                <a:srgbClr val="000000"/>
              </a:buClr>
              <a:buSzPts val="1400"/>
              <a:buFont typeface="Arial"/>
              <a:buNone/>
            </a:pPr>
            <a:r>
              <a:rPr lang="en-US" sz="1800" b="0" i="0" u="none" strike="noStrike" cap="none">
                <a:solidFill>
                  <a:srgbClr val="000000"/>
                </a:solidFill>
                <a:latin typeface="Arial"/>
                <a:ea typeface="Arial"/>
                <a:cs typeface="Arial"/>
                <a:sym typeface="Arial"/>
              </a:rPr>
              <a:t>	+ Hỗ trợ tài chính chưa hấp dẫn;</a:t>
            </a:r>
            <a:endParaRPr sz="1800" b="0" i="0" u="none" strike="noStrike" cap="none">
              <a:solidFill>
                <a:schemeClr val="dk1"/>
              </a:solidFill>
              <a:latin typeface="Arial"/>
              <a:ea typeface="Arial"/>
              <a:cs typeface="Arial"/>
              <a:sym typeface="Arial"/>
            </a:endParaRPr>
          </a:p>
          <a:p>
            <a:pPr marL="0" marR="0" lvl="1" indent="0" algn="l" rtl="0">
              <a:lnSpc>
                <a:spcPct val="90000"/>
              </a:lnSpc>
              <a:spcBef>
                <a:spcPts val="0"/>
              </a:spcBef>
              <a:spcAft>
                <a:spcPts val="0"/>
              </a:spcAft>
              <a:buClr>
                <a:srgbClr val="000000"/>
              </a:buClr>
              <a:buSzPts val="1400"/>
              <a:buFont typeface="Arial"/>
              <a:buNone/>
            </a:pPr>
            <a:r>
              <a:rPr lang="en-US" sz="1800" b="0" i="0" u="none" strike="noStrike" cap="none">
                <a:solidFill>
                  <a:srgbClr val="000000"/>
                </a:solidFill>
                <a:latin typeface="Arial"/>
                <a:ea typeface="Arial"/>
                <a:cs typeface="Arial"/>
                <a:sym typeface="Arial"/>
              </a:rPr>
              <a:t>	+ Thiếu cơ chế tài chính linh hoạt;</a:t>
            </a:r>
            <a:endParaRPr sz="1800" b="0" i="0" u="none" strike="noStrike" cap="none">
              <a:solidFill>
                <a:schemeClr val="dk1"/>
              </a:solidFill>
              <a:latin typeface="Arial"/>
              <a:ea typeface="Arial"/>
              <a:cs typeface="Arial"/>
              <a:sym typeface="Arial"/>
            </a:endParaRPr>
          </a:p>
          <a:p>
            <a:pPr marL="0" marR="0" lvl="1" indent="0" algn="l" rtl="0">
              <a:lnSpc>
                <a:spcPct val="90000"/>
              </a:lnSpc>
              <a:spcBef>
                <a:spcPts val="0"/>
              </a:spcBef>
              <a:spcAft>
                <a:spcPts val="0"/>
              </a:spcAft>
              <a:buClr>
                <a:srgbClr val="000000"/>
              </a:buClr>
              <a:buSzPts val="1400"/>
              <a:buFont typeface="Arial"/>
              <a:buNone/>
            </a:pPr>
            <a:r>
              <a:rPr lang="en-US" sz="1800" b="0" i="0" u="none" strike="noStrike" cap="none">
                <a:solidFill>
                  <a:srgbClr val="000000"/>
                </a:solidFill>
                <a:latin typeface="Arial"/>
                <a:ea typeface="Arial"/>
                <a:cs typeface="Arial"/>
                <a:sym typeface="Arial"/>
              </a:rPr>
              <a:t>	+ Chính sách thuế, phí chưa hấp dẫn;</a:t>
            </a:r>
            <a:endParaRPr sz="1800" b="0" i="0" u="none" strike="noStrike" cap="none">
              <a:solidFill>
                <a:schemeClr val="dk1"/>
              </a:solidFill>
              <a:latin typeface="Arial"/>
              <a:ea typeface="Arial"/>
              <a:cs typeface="Arial"/>
              <a:sym typeface="Arial"/>
            </a:endParaRPr>
          </a:p>
          <a:p>
            <a:pPr marL="0" marR="0" lvl="1" indent="0" algn="l" rtl="0">
              <a:lnSpc>
                <a:spcPct val="90000"/>
              </a:lnSpc>
              <a:spcBef>
                <a:spcPts val="0"/>
              </a:spcBef>
              <a:spcAft>
                <a:spcPts val="0"/>
              </a:spcAft>
              <a:buClr>
                <a:srgbClr val="000000"/>
              </a:buClr>
              <a:buSzPts val="1400"/>
              <a:buFont typeface="Arial"/>
              <a:buNone/>
            </a:pPr>
            <a:r>
              <a:rPr lang="en-US" sz="1800" b="0" i="0" u="none" strike="noStrike" cap="none">
                <a:solidFill>
                  <a:srgbClr val="000000"/>
                </a:solidFill>
                <a:latin typeface="Arial"/>
                <a:ea typeface="Arial"/>
                <a:cs typeface="Arial"/>
                <a:sym typeface="Arial"/>
              </a:rPr>
              <a:t>	+ Thiếu cơ chế thúc đẩy thị trường EE.</a:t>
            </a:r>
            <a:endParaRPr sz="1800" b="0" i="0" u="none" strike="noStrike" cap="none">
              <a:solidFill>
                <a:schemeClr val="dk1"/>
              </a:solidFill>
              <a:latin typeface="Arial"/>
              <a:ea typeface="Arial"/>
              <a:cs typeface="Arial"/>
              <a:sym typeface="Arial"/>
            </a:endParaRPr>
          </a:p>
          <a:p>
            <a:pPr marL="285750" marR="0" lvl="1" indent="-285750" algn="l" rtl="0">
              <a:lnSpc>
                <a:spcPct val="90000"/>
              </a:lnSpc>
              <a:spcBef>
                <a:spcPts val="0"/>
              </a:spcBef>
              <a:spcAft>
                <a:spcPts val="0"/>
              </a:spcAft>
              <a:buClr>
                <a:srgbClr val="000000"/>
              </a:buClr>
              <a:buSzPts val="2000"/>
              <a:buFont typeface="Arial"/>
              <a:buChar char="-"/>
            </a:pPr>
            <a:r>
              <a:rPr lang="en-US" sz="1800" b="1" i="0" u="none" strike="noStrike" cap="none">
                <a:solidFill>
                  <a:srgbClr val="000000"/>
                </a:solidFill>
                <a:latin typeface="Arial"/>
                <a:ea typeface="Arial"/>
                <a:cs typeface="Arial"/>
                <a:sym typeface="Arial"/>
              </a:rPr>
              <a:t>Giám sát, xử phạt, chế tài chưa đủ mạnh:</a:t>
            </a:r>
            <a:endParaRPr sz="1800" b="0" i="0" u="none" strike="noStrike" cap="none">
              <a:solidFill>
                <a:schemeClr val="dk1"/>
              </a:solidFill>
              <a:latin typeface="Arial"/>
              <a:ea typeface="Arial"/>
              <a:cs typeface="Arial"/>
              <a:sym typeface="Arial"/>
            </a:endParaRPr>
          </a:p>
          <a:p>
            <a:pPr marL="0" marR="0" lvl="1" indent="0" algn="l" rtl="0">
              <a:lnSpc>
                <a:spcPct val="90000"/>
              </a:lnSpc>
              <a:spcBef>
                <a:spcPts val="0"/>
              </a:spcBef>
              <a:spcAft>
                <a:spcPts val="0"/>
              </a:spcAft>
              <a:buClr>
                <a:srgbClr val="000000"/>
              </a:buClr>
              <a:buSzPts val="1400"/>
              <a:buFont typeface="Arial"/>
              <a:buNone/>
            </a:pPr>
            <a:r>
              <a:rPr lang="en-US" sz="1800" b="0" i="0" u="none" strike="noStrike" cap="none">
                <a:solidFill>
                  <a:srgbClr val="000000"/>
                </a:solidFill>
                <a:latin typeface="Arial"/>
                <a:ea typeface="Arial"/>
                <a:cs typeface="Arial"/>
                <a:sym typeface="Arial"/>
              </a:rPr>
              <a:t>	+ Chế tài xử phạt chưa đủ răn đe;</a:t>
            </a:r>
            <a:endParaRPr sz="1800" b="0" i="0" u="none" strike="noStrike" cap="none">
              <a:solidFill>
                <a:schemeClr val="dk1"/>
              </a:solidFill>
              <a:latin typeface="Arial"/>
              <a:ea typeface="Arial"/>
              <a:cs typeface="Arial"/>
              <a:sym typeface="Arial"/>
            </a:endParaRPr>
          </a:p>
          <a:p>
            <a:pPr marL="0" marR="0" lvl="1" indent="0" algn="l" rtl="0">
              <a:lnSpc>
                <a:spcPct val="90000"/>
              </a:lnSpc>
              <a:spcBef>
                <a:spcPts val="0"/>
              </a:spcBef>
              <a:spcAft>
                <a:spcPts val="0"/>
              </a:spcAft>
              <a:buClr>
                <a:srgbClr val="000000"/>
              </a:buClr>
              <a:buSzPts val="1400"/>
              <a:buFont typeface="Arial"/>
              <a:buNone/>
            </a:pPr>
            <a:r>
              <a:rPr lang="en-US" sz="1800" b="0" i="0" u="none" strike="noStrike" cap="none">
                <a:solidFill>
                  <a:srgbClr val="000000"/>
                </a:solidFill>
                <a:latin typeface="Arial"/>
                <a:ea typeface="Arial"/>
                <a:cs typeface="Arial"/>
                <a:sym typeface="Arial"/>
              </a:rPr>
              <a:t>	+ Năng lực thực thi hạn chế;</a:t>
            </a:r>
            <a:endParaRPr sz="1800" b="0" i="0" u="none" strike="noStrike" cap="none">
              <a:solidFill>
                <a:schemeClr val="dk1"/>
              </a:solidFill>
              <a:latin typeface="Arial"/>
              <a:ea typeface="Arial"/>
              <a:cs typeface="Arial"/>
              <a:sym typeface="Arial"/>
            </a:endParaRPr>
          </a:p>
          <a:p>
            <a:pPr marL="0" marR="0" lvl="1" indent="0" algn="l" rtl="0">
              <a:lnSpc>
                <a:spcPct val="90000"/>
              </a:lnSpc>
              <a:spcBef>
                <a:spcPts val="0"/>
              </a:spcBef>
              <a:spcAft>
                <a:spcPts val="0"/>
              </a:spcAft>
              <a:buClr>
                <a:srgbClr val="000000"/>
              </a:buClr>
              <a:buSzPts val="1400"/>
              <a:buFont typeface="Arial"/>
              <a:buNone/>
            </a:pPr>
            <a:r>
              <a:rPr lang="en-US" sz="1800" b="0" i="0" u="none" strike="noStrike" cap="none">
                <a:solidFill>
                  <a:srgbClr val="000000"/>
                </a:solidFill>
                <a:latin typeface="Arial"/>
                <a:ea typeface="Arial"/>
                <a:cs typeface="Arial"/>
                <a:sym typeface="Arial"/>
              </a:rPr>
              <a:t>	+ Chất lượng báo cáo KTNL chưa cao</a:t>
            </a:r>
            <a:endParaRPr sz="1800" b="0" i="0" u="none" strike="noStrike" cap="none">
              <a:solidFill>
                <a:srgbClr val="000000"/>
              </a:solidFill>
              <a:latin typeface="Arial"/>
              <a:ea typeface="Arial"/>
              <a:cs typeface="Arial"/>
              <a:sym typeface="Arial"/>
            </a:endParaRPr>
          </a:p>
          <a:p>
            <a:pPr marL="285750" marR="0" lvl="1" indent="-285750" algn="l" rtl="0">
              <a:lnSpc>
                <a:spcPct val="90000"/>
              </a:lnSpc>
              <a:spcBef>
                <a:spcPts val="0"/>
              </a:spcBef>
              <a:spcAft>
                <a:spcPts val="0"/>
              </a:spcAft>
              <a:buClr>
                <a:srgbClr val="000000"/>
              </a:buClr>
              <a:buSzPts val="2000"/>
              <a:buFont typeface="Arial"/>
              <a:buChar char="-"/>
            </a:pPr>
            <a:r>
              <a:rPr lang="en-US" sz="1800" b="1" i="0" u="none" strike="noStrike" cap="none">
                <a:solidFill>
                  <a:srgbClr val="000000"/>
                </a:solidFill>
                <a:latin typeface="Arial"/>
                <a:ea typeface="Arial"/>
                <a:cs typeface="Arial"/>
                <a:sym typeface="Arial"/>
              </a:rPr>
              <a:t>Sự tham gia các bên liên quan:</a:t>
            </a:r>
            <a:endParaRPr sz="1800" b="0" i="0" u="none" strike="noStrike" cap="none">
              <a:solidFill>
                <a:schemeClr val="dk1"/>
              </a:solidFill>
              <a:latin typeface="Arial"/>
              <a:ea typeface="Arial"/>
              <a:cs typeface="Arial"/>
              <a:sym typeface="Arial"/>
            </a:endParaRPr>
          </a:p>
          <a:p>
            <a:pPr marL="0" marR="0" lvl="1" indent="0" algn="l" rtl="0">
              <a:lnSpc>
                <a:spcPct val="90000"/>
              </a:lnSpc>
              <a:spcBef>
                <a:spcPts val="0"/>
              </a:spcBef>
              <a:spcAft>
                <a:spcPts val="0"/>
              </a:spcAft>
              <a:buClr>
                <a:srgbClr val="000000"/>
              </a:buClr>
              <a:buSzPts val="1400"/>
              <a:buFont typeface="Arial"/>
              <a:buNone/>
            </a:pPr>
            <a:r>
              <a:rPr lang="en-US" sz="1800" b="0" i="0" u="none" strike="noStrike" cap="none">
                <a:solidFill>
                  <a:srgbClr val="000000"/>
                </a:solidFill>
                <a:latin typeface="Arial"/>
                <a:ea typeface="Arial"/>
                <a:cs typeface="Arial"/>
                <a:sym typeface="Arial"/>
              </a:rPr>
              <a:t>	+ Thiếu cơ chế phối hợp hiệu quả;</a:t>
            </a:r>
            <a:endParaRPr sz="1800" b="0" i="0" u="none" strike="noStrike" cap="none">
              <a:solidFill>
                <a:schemeClr val="dk1"/>
              </a:solidFill>
              <a:latin typeface="Arial"/>
              <a:ea typeface="Arial"/>
              <a:cs typeface="Arial"/>
              <a:sym typeface="Arial"/>
            </a:endParaRPr>
          </a:p>
          <a:p>
            <a:pPr marL="0" marR="0" lvl="1" indent="0" algn="l" rtl="0">
              <a:lnSpc>
                <a:spcPct val="90000"/>
              </a:lnSpc>
              <a:spcBef>
                <a:spcPts val="0"/>
              </a:spcBef>
              <a:spcAft>
                <a:spcPts val="0"/>
              </a:spcAft>
              <a:buClr>
                <a:srgbClr val="000000"/>
              </a:buClr>
              <a:buSzPts val="1400"/>
              <a:buFont typeface="Arial"/>
              <a:buNone/>
            </a:pPr>
            <a:r>
              <a:rPr lang="en-US" sz="1800" b="0" i="0" u="none" strike="noStrike" cap="none">
                <a:solidFill>
                  <a:srgbClr val="000000"/>
                </a:solidFill>
                <a:latin typeface="Arial"/>
                <a:ea typeface="Arial"/>
                <a:cs typeface="Arial"/>
                <a:sym typeface="Arial"/>
              </a:rPr>
              <a:t>	+ Thiếu cơ chế khuyến khích sự tham gia tư nhân.</a:t>
            </a:r>
            <a:endParaRPr sz="1800" b="0" i="0" u="none" strike="noStrike" cap="none">
              <a:solidFill>
                <a:srgbClr val="000000"/>
              </a:solidFill>
              <a:latin typeface="Arial"/>
              <a:ea typeface="Arial"/>
              <a:cs typeface="Arial"/>
              <a:sym typeface="Arial"/>
            </a:endParaRPr>
          </a:p>
        </p:txBody>
      </p:sp>
      <p:pic>
        <p:nvPicPr>
          <p:cNvPr id="149" name="Google Shape;149;p8"/>
          <p:cNvPicPr preferRelativeResize="0"/>
          <p:nvPr/>
        </p:nvPicPr>
        <p:blipFill rotWithShape="1">
          <a:blip r:embed="rId3">
            <a:alphaModFix/>
          </a:blip>
          <a:srcRect/>
          <a:stretch/>
        </p:blipFill>
        <p:spPr>
          <a:xfrm>
            <a:off x="6413975" y="2973838"/>
            <a:ext cx="4939825" cy="2830575"/>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53"/>
        <p:cNvGrpSpPr/>
        <p:nvPr/>
      </p:nvGrpSpPr>
      <p:grpSpPr>
        <a:xfrm>
          <a:off x="0" y="0"/>
          <a:ext cx="0" cy="0"/>
          <a:chOff x="0" y="0"/>
          <a:chExt cx="0" cy="0"/>
        </a:xfrm>
      </p:grpSpPr>
      <p:sp>
        <p:nvSpPr>
          <p:cNvPr id="154" name="Google Shape;154;p9"/>
          <p:cNvSpPr/>
          <p:nvPr/>
        </p:nvSpPr>
        <p:spPr>
          <a:xfrm>
            <a:off x="-11200" y="4870425"/>
            <a:ext cx="12192000" cy="19875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Calibri"/>
              <a:ea typeface="Calibri"/>
              <a:cs typeface="Calibri"/>
              <a:sym typeface="Calibri"/>
            </a:endParaRPr>
          </a:p>
        </p:txBody>
      </p:sp>
      <p:sp>
        <p:nvSpPr>
          <p:cNvPr id="155" name="Google Shape;155;p9"/>
          <p:cNvSpPr txBox="1"/>
          <p:nvPr/>
        </p:nvSpPr>
        <p:spPr>
          <a:xfrm>
            <a:off x="838200" y="1158670"/>
            <a:ext cx="10515599" cy="506152"/>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90000"/>
              </a:lnSpc>
              <a:spcBef>
                <a:spcPts val="0"/>
              </a:spcBef>
              <a:spcAft>
                <a:spcPts val="0"/>
              </a:spcAft>
              <a:buClr>
                <a:schemeClr val="lt1"/>
              </a:buClr>
              <a:buSzPts val="3333"/>
              <a:buFont typeface="Arial"/>
              <a:buNone/>
            </a:pPr>
            <a:r>
              <a:rPr lang="en-US" sz="3000" b="1" i="0" u="none" strike="noStrike" cap="none">
                <a:solidFill>
                  <a:schemeClr val="lt1"/>
                </a:solidFill>
                <a:latin typeface="Arial"/>
                <a:ea typeface="Arial"/>
                <a:cs typeface="Arial"/>
                <a:sym typeface="Arial"/>
              </a:rPr>
              <a:t>Rào cản – Tài chính</a:t>
            </a:r>
            <a:endParaRPr sz="3000" b="1" i="0" u="none" strike="noStrike" cap="none">
              <a:solidFill>
                <a:schemeClr val="lt1"/>
              </a:solidFill>
              <a:latin typeface="Arial"/>
              <a:ea typeface="Arial"/>
              <a:cs typeface="Arial"/>
              <a:sym typeface="Arial"/>
            </a:endParaRPr>
          </a:p>
        </p:txBody>
      </p:sp>
      <p:sp>
        <p:nvSpPr>
          <p:cNvPr id="156" name="Google Shape;156;p9"/>
          <p:cNvSpPr txBox="1"/>
          <p:nvPr/>
        </p:nvSpPr>
        <p:spPr>
          <a:xfrm>
            <a:off x="838200" y="1684650"/>
            <a:ext cx="10515600" cy="4719300"/>
          </a:xfrm>
          <a:prstGeom prst="rect">
            <a:avLst/>
          </a:prstGeom>
          <a:solidFill>
            <a:schemeClr val="lt1"/>
          </a:solidFill>
          <a:ln>
            <a:noFill/>
          </a:ln>
        </p:spPr>
        <p:txBody>
          <a:bodyPr spcFirstLastPara="1" wrap="square" lIns="91425" tIns="45700" rIns="91425" bIns="45700" anchor="t" anchorCtr="0">
            <a:spAutoFit/>
          </a:bodyPr>
          <a:lstStyle/>
          <a:p>
            <a:pPr marL="0" marR="0" lvl="0" indent="0" algn="l" rtl="0">
              <a:lnSpc>
                <a:spcPct val="90000"/>
              </a:lnSpc>
              <a:spcBef>
                <a:spcPts val="0"/>
              </a:spcBef>
              <a:spcAft>
                <a:spcPts val="0"/>
              </a:spcAft>
              <a:buClr>
                <a:srgbClr val="000000"/>
              </a:buClr>
              <a:buSzPts val="1400"/>
              <a:buFont typeface="Arial"/>
              <a:buNone/>
            </a:pPr>
            <a:r>
              <a:rPr lang="en-US" sz="1800" b="0" i="0" u="none" strike="noStrike" cap="none">
                <a:solidFill>
                  <a:srgbClr val="000000"/>
                </a:solidFill>
                <a:latin typeface="Arial"/>
                <a:ea typeface="Arial"/>
                <a:cs typeface="Arial"/>
                <a:sym typeface="Arial"/>
              </a:rPr>
              <a:t>Để phát triển EE cần nguồn tài chính lớn, tuy nhiên vẫn còn một số cản trở trong lĩnh vực tài chính làm hạn chế khả năng phát triển EE như:</a:t>
            </a:r>
            <a:endParaRPr sz="1800" b="0" i="0" u="none" strike="noStrike" cap="none">
              <a:solidFill>
                <a:schemeClr val="dk1"/>
              </a:solidFill>
              <a:latin typeface="Arial"/>
              <a:ea typeface="Arial"/>
              <a:cs typeface="Arial"/>
              <a:sym typeface="Arial"/>
            </a:endParaRPr>
          </a:p>
          <a:p>
            <a:pPr marL="285750" marR="0" lvl="0" indent="-285750" algn="l" rtl="0">
              <a:lnSpc>
                <a:spcPct val="90000"/>
              </a:lnSpc>
              <a:spcBef>
                <a:spcPts val="0"/>
              </a:spcBef>
              <a:spcAft>
                <a:spcPts val="0"/>
              </a:spcAft>
              <a:buClr>
                <a:srgbClr val="000000"/>
              </a:buClr>
              <a:buSzPts val="2000"/>
              <a:buFont typeface="Arial"/>
              <a:buChar char="-"/>
            </a:pPr>
            <a:r>
              <a:rPr lang="en-US" sz="1800" b="1" i="0" u="none" strike="noStrike" cap="none">
                <a:solidFill>
                  <a:srgbClr val="000000"/>
                </a:solidFill>
                <a:latin typeface="Arial"/>
                <a:ea typeface="Arial"/>
                <a:cs typeface="Arial"/>
                <a:sym typeface="Arial"/>
              </a:rPr>
              <a:t>Chi phí đầu tư:</a:t>
            </a:r>
            <a:endParaRPr sz="1800" b="0" i="0" u="none" strike="noStrike" cap="none">
              <a:solidFill>
                <a:srgbClr val="000000"/>
              </a:solidFill>
              <a:latin typeface="Arial"/>
              <a:ea typeface="Arial"/>
              <a:cs typeface="Arial"/>
              <a:sym typeface="Arial"/>
            </a:endParaRPr>
          </a:p>
          <a:p>
            <a:pPr marL="0" marR="0" lvl="0" indent="0" algn="l" rtl="0">
              <a:lnSpc>
                <a:spcPct val="90000"/>
              </a:lnSpc>
              <a:spcBef>
                <a:spcPts val="0"/>
              </a:spcBef>
              <a:spcAft>
                <a:spcPts val="0"/>
              </a:spcAft>
              <a:buClr>
                <a:srgbClr val="000000"/>
              </a:buClr>
              <a:buSzPts val="1400"/>
              <a:buFont typeface="Arial"/>
              <a:buNone/>
            </a:pPr>
            <a:r>
              <a:rPr lang="en-US" sz="1800" b="0" i="0" u="none" strike="noStrike" cap="none">
                <a:solidFill>
                  <a:srgbClr val="000000"/>
                </a:solidFill>
                <a:latin typeface="Arial"/>
                <a:ea typeface="Arial"/>
                <a:cs typeface="Arial"/>
                <a:sym typeface="Arial"/>
              </a:rPr>
              <a:t>	+ Ưu tiên dự án hoàn vốn nhanh, đầu tư ít;</a:t>
            </a:r>
            <a:endParaRPr sz="1800" b="0" i="0" u="none" strike="noStrike" cap="none">
              <a:solidFill>
                <a:schemeClr val="dk1"/>
              </a:solidFill>
              <a:latin typeface="Arial"/>
              <a:ea typeface="Arial"/>
              <a:cs typeface="Arial"/>
              <a:sym typeface="Arial"/>
            </a:endParaRPr>
          </a:p>
          <a:p>
            <a:pPr marL="0" marR="0" lvl="0" indent="0" algn="l" rtl="0">
              <a:lnSpc>
                <a:spcPct val="90000"/>
              </a:lnSpc>
              <a:spcBef>
                <a:spcPts val="0"/>
              </a:spcBef>
              <a:spcAft>
                <a:spcPts val="0"/>
              </a:spcAft>
              <a:buClr>
                <a:srgbClr val="000000"/>
              </a:buClr>
              <a:buSzPts val="1400"/>
              <a:buFont typeface="Arial"/>
              <a:buNone/>
            </a:pPr>
            <a:r>
              <a:rPr lang="en-US" sz="1800" b="0" i="0" u="none" strike="noStrike" cap="none">
                <a:solidFill>
                  <a:srgbClr val="000000"/>
                </a:solidFill>
                <a:latin typeface="Arial"/>
                <a:ea typeface="Arial"/>
                <a:cs typeface="Arial"/>
                <a:sym typeface="Arial"/>
              </a:rPr>
              <a:t>	+ Chi phí cho EE chiếm tỷ trọng nhỏ.</a:t>
            </a:r>
            <a:endParaRPr sz="1800" b="0" i="0" u="none" strike="noStrike" cap="none">
              <a:solidFill>
                <a:schemeClr val="dk1"/>
              </a:solidFill>
              <a:latin typeface="Arial"/>
              <a:ea typeface="Arial"/>
              <a:cs typeface="Arial"/>
              <a:sym typeface="Arial"/>
            </a:endParaRPr>
          </a:p>
          <a:p>
            <a:pPr marL="285750" marR="0" lvl="0" indent="-285750" algn="l" rtl="0">
              <a:lnSpc>
                <a:spcPct val="90000"/>
              </a:lnSpc>
              <a:spcBef>
                <a:spcPts val="0"/>
              </a:spcBef>
              <a:spcAft>
                <a:spcPts val="0"/>
              </a:spcAft>
              <a:buClr>
                <a:srgbClr val="000000"/>
              </a:buClr>
              <a:buSzPts val="2000"/>
              <a:buFont typeface="Arial"/>
              <a:buChar char="-"/>
            </a:pPr>
            <a:r>
              <a:rPr lang="en-US" sz="1800" b="1" i="0" u="none" strike="noStrike" cap="none">
                <a:solidFill>
                  <a:srgbClr val="000000"/>
                </a:solidFill>
                <a:latin typeface="Arial"/>
                <a:ea typeface="Arial"/>
                <a:cs typeface="Arial"/>
                <a:sym typeface="Arial"/>
              </a:rPr>
              <a:t>Tiếp cận nguồn vốn:</a:t>
            </a:r>
            <a:endParaRPr sz="1800" b="0" i="0" u="none" strike="noStrike" cap="none">
              <a:solidFill>
                <a:schemeClr val="dk1"/>
              </a:solidFill>
              <a:latin typeface="Arial"/>
              <a:ea typeface="Arial"/>
              <a:cs typeface="Arial"/>
              <a:sym typeface="Arial"/>
            </a:endParaRPr>
          </a:p>
          <a:p>
            <a:pPr marL="0" marR="0" lvl="1" indent="0" algn="l" rtl="0">
              <a:lnSpc>
                <a:spcPct val="90000"/>
              </a:lnSpc>
              <a:spcBef>
                <a:spcPts val="0"/>
              </a:spcBef>
              <a:spcAft>
                <a:spcPts val="0"/>
              </a:spcAft>
              <a:buClr>
                <a:srgbClr val="000000"/>
              </a:buClr>
              <a:buSzPts val="1400"/>
              <a:buFont typeface="Arial"/>
              <a:buNone/>
            </a:pPr>
            <a:r>
              <a:rPr lang="en-US" sz="1800" b="0" i="0" u="none" strike="noStrike" cap="none">
                <a:solidFill>
                  <a:srgbClr val="000000"/>
                </a:solidFill>
                <a:latin typeface="Arial"/>
                <a:ea typeface="Arial"/>
                <a:cs typeface="Arial"/>
                <a:sym typeface="Arial"/>
              </a:rPr>
              <a:t>	+ Hạn chế nguồn vốn ưu đãi;</a:t>
            </a:r>
            <a:endParaRPr sz="1800" b="0" i="0" u="none" strike="noStrike" cap="none">
              <a:solidFill>
                <a:schemeClr val="dk1"/>
              </a:solidFill>
              <a:latin typeface="Arial"/>
              <a:ea typeface="Arial"/>
              <a:cs typeface="Arial"/>
              <a:sym typeface="Arial"/>
            </a:endParaRPr>
          </a:p>
          <a:p>
            <a:pPr marL="0" marR="0" lvl="1" indent="0" algn="l" rtl="0">
              <a:lnSpc>
                <a:spcPct val="90000"/>
              </a:lnSpc>
              <a:spcBef>
                <a:spcPts val="0"/>
              </a:spcBef>
              <a:spcAft>
                <a:spcPts val="0"/>
              </a:spcAft>
              <a:buClr>
                <a:srgbClr val="000000"/>
              </a:buClr>
              <a:buSzPts val="1400"/>
              <a:buFont typeface="Arial"/>
              <a:buNone/>
            </a:pPr>
            <a:r>
              <a:rPr lang="en-US" sz="1800" b="0" i="0" u="none" strike="noStrike" cap="none">
                <a:solidFill>
                  <a:srgbClr val="000000"/>
                </a:solidFill>
                <a:latin typeface="Arial"/>
                <a:ea typeface="Arial"/>
                <a:cs typeface="Arial"/>
                <a:sym typeface="Arial"/>
              </a:rPr>
              <a:t>	+ Điều kiện tiếp cận phức tạp;</a:t>
            </a:r>
            <a:endParaRPr sz="1800" b="0" i="0" u="none" strike="noStrike" cap="none">
              <a:solidFill>
                <a:schemeClr val="dk1"/>
              </a:solidFill>
              <a:latin typeface="Arial"/>
              <a:ea typeface="Arial"/>
              <a:cs typeface="Arial"/>
              <a:sym typeface="Arial"/>
            </a:endParaRPr>
          </a:p>
          <a:p>
            <a:pPr marL="0" marR="0" lvl="1" indent="0" algn="l" rtl="0">
              <a:lnSpc>
                <a:spcPct val="90000"/>
              </a:lnSpc>
              <a:spcBef>
                <a:spcPts val="0"/>
              </a:spcBef>
              <a:spcAft>
                <a:spcPts val="0"/>
              </a:spcAft>
              <a:buClr>
                <a:srgbClr val="000000"/>
              </a:buClr>
              <a:buSzPts val="1400"/>
              <a:buFont typeface="Arial"/>
              <a:buNone/>
            </a:pPr>
            <a:r>
              <a:rPr lang="en-US" sz="1800" b="0" i="0" u="none" strike="noStrike" cap="none">
                <a:solidFill>
                  <a:srgbClr val="000000"/>
                </a:solidFill>
                <a:latin typeface="Arial"/>
                <a:ea typeface="Arial"/>
                <a:cs typeface="Arial"/>
                <a:sym typeface="Arial"/>
              </a:rPr>
              <a:t>	+ Thiếu thông tin tiếp cận;</a:t>
            </a:r>
            <a:endParaRPr sz="1800" b="0" i="0" u="none" strike="noStrike" cap="none">
              <a:solidFill>
                <a:schemeClr val="dk1"/>
              </a:solidFill>
              <a:latin typeface="Arial"/>
              <a:ea typeface="Arial"/>
              <a:cs typeface="Arial"/>
              <a:sym typeface="Arial"/>
            </a:endParaRPr>
          </a:p>
          <a:p>
            <a:pPr marL="0" marR="0" lvl="1" indent="0" algn="l" rtl="0">
              <a:lnSpc>
                <a:spcPct val="90000"/>
              </a:lnSpc>
              <a:spcBef>
                <a:spcPts val="0"/>
              </a:spcBef>
              <a:spcAft>
                <a:spcPts val="0"/>
              </a:spcAft>
              <a:buClr>
                <a:srgbClr val="000000"/>
              </a:buClr>
              <a:buSzPts val="1400"/>
              <a:buFont typeface="Arial"/>
              <a:buNone/>
            </a:pPr>
            <a:r>
              <a:rPr lang="en-US" sz="1800" b="0" i="0" u="none" strike="noStrike" cap="none">
                <a:solidFill>
                  <a:srgbClr val="000000"/>
                </a:solidFill>
                <a:latin typeface="Arial"/>
                <a:ea typeface="Arial"/>
                <a:cs typeface="Arial"/>
                <a:sym typeface="Arial"/>
              </a:rPr>
              <a:t>	+ Ngân hàng chưa có nhiều chương trình hỗ trợ. </a:t>
            </a:r>
            <a:endParaRPr sz="1800" b="0" i="0" u="none" strike="noStrike" cap="none">
              <a:solidFill>
                <a:schemeClr val="dk1"/>
              </a:solidFill>
              <a:latin typeface="Arial"/>
              <a:ea typeface="Arial"/>
              <a:cs typeface="Arial"/>
              <a:sym typeface="Arial"/>
            </a:endParaRPr>
          </a:p>
          <a:p>
            <a:pPr marL="285750" marR="0" lvl="1" indent="-285750" algn="l" rtl="0">
              <a:lnSpc>
                <a:spcPct val="90000"/>
              </a:lnSpc>
              <a:spcBef>
                <a:spcPts val="0"/>
              </a:spcBef>
              <a:spcAft>
                <a:spcPts val="0"/>
              </a:spcAft>
              <a:buClr>
                <a:srgbClr val="000000"/>
              </a:buClr>
              <a:buSzPts val="2000"/>
              <a:buFont typeface="Arial"/>
              <a:buChar char="-"/>
            </a:pPr>
            <a:r>
              <a:rPr lang="en-US" sz="1800" b="1" i="0" u="none" strike="noStrike" cap="none">
                <a:solidFill>
                  <a:srgbClr val="000000"/>
                </a:solidFill>
                <a:latin typeface="Arial"/>
                <a:ea typeface="Arial"/>
                <a:cs typeface="Arial"/>
                <a:sym typeface="Arial"/>
              </a:rPr>
              <a:t>Giá năng lượng chưa phản ánh đúng chi phí, giá trị:</a:t>
            </a:r>
            <a:endParaRPr sz="1800" b="0" i="0" u="none" strike="noStrike" cap="none">
              <a:solidFill>
                <a:schemeClr val="dk1"/>
              </a:solidFill>
              <a:latin typeface="Arial"/>
              <a:ea typeface="Arial"/>
              <a:cs typeface="Arial"/>
              <a:sym typeface="Arial"/>
            </a:endParaRPr>
          </a:p>
          <a:p>
            <a:pPr marL="0" marR="0" lvl="1" indent="0" algn="l" rtl="0">
              <a:lnSpc>
                <a:spcPct val="90000"/>
              </a:lnSpc>
              <a:spcBef>
                <a:spcPts val="0"/>
              </a:spcBef>
              <a:spcAft>
                <a:spcPts val="0"/>
              </a:spcAft>
              <a:buClr>
                <a:srgbClr val="000000"/>
              </a:buClr>
              <a:buSzPts val="1400"/>
              <a:buFont typeface="Arial"/>
              <a:buNone/>
            </a:pPr>
            <a:r>
              <a:rPr lang="en-US" sz="1800" b="1" i="0" u="none" strike="noStrike" cap="none">
                <a:solidFill>
                  <a:srgbClr val="000000"/>
                </a:solidFill>
                <a:latin typeface="Arial"/>
                <a:ea typeface="Arial"/>
                <a:cs typeface="Arial"/>
                <a:sym typeface="Arial"/>
              </a:rPr>
              <a:t>	</a:t>
            </a:r>
            <a:r>
              <a:rPr lang="en-US" sz="1800" b="0" i="0" u="none" strike="noStrike" cap="none">
                <a:solidFill>
                  <a:srgbClr val="000000"/>
                </a:solidFill>
                <a:latin typeface="Arial"/>
                <a:ea typeface="Arial"/>
                <a:cs typeface="Arial"/>
                <a:sym typeface="Arial"/>
              </a:rPr>
              <a:t>+ Giá năng lượng còn thấp so với trên thế giới.</a:t>
            </a:r>
            <a:endParaRPr sz="1800" b="0" i="0" u="none" strike="noStrike" cap="none">
              <a:solidFill>
                <a:schemeClr val="dk1"/>
              </a:solidFill>
              <a:latin typeface="Arial"/>
              <a:ea typeface="Arial"/>
              <a:cs typeface="Arial"/>
              <a:sym typeface="Arial"/>
            </a:endParaRPr>
          </a:p>
          <a:p>
            <a:pPr marL="285750" marR="0" lvl="1" indent="-285750" algn="l" rtl="0">
              <a:lnSpc>
                <a:spcPct val="90000"/>
              </a:lnSpc>
              <a:spcBef>
                <a:spcPts val="0"/>
              </a:spcBef>
              <a:spcAft>
                <a:spcPts val="0"/>
              </a:spcAft>
              <a:buClr>
                <a:srgbClr val="000000"/>
              </a:buClr>
              <a:buSzPts val="2000"/>
              <a:buFont typeface="Arial"/>
              <a:buChar char="-"/>
            </a:pPr>
            <a:r>
              <a:rPr lang="en-US" sz="1800" b="1" i="0" u="none" strike="noStrike" cap="none">
                <a:solidFill>
                  <a:srgbClr val="000000"/>
                </a:solidFill>
                <a:latin typeface="Arial"/>
                <a:ea typeface="Arial"/>
                <a:cs typeface="Arial"/>
                <a:sym typeface="Arial"/>
              </a:rPr>
              <a:t>Thiếu cơ chế tài chính mới:</a:t>
            </a:r>
            <a:endParaRPr sz="1800" b="0" i="0" u="none" strike="noStrike" cap="none">
              <a:solidFill>
                <a:schemeClr val="dk1"/>
              </a:solidFill>
              <a:latin typeface="Arial"/>
              <a:ea typeface="Arial"/>
              <a:cs typeface="Arial"/>
              <a:sym typeface="Arial"/>
            </a:endParaRPr>
          </a:p>
          <a:p>
            <a:pPr marL="0" marR="0" lvl="1" indent="0" algn="l" rtl="0">
              <a:lnSpc>
                <a:spcPct val="90000"/>
              </a:lnSpc>
              <a:spcBef>
                <a:spcPts val="0"/>
              </a:spcBef>
              <a:spcAft>
                <a:spcPts val="0"/>
              </a:spcAft>
              <a:buClr>
                <a:srgbClr val="000000"/>
              </a:buClr>
              <a:buSzPts val="1400"/>
              <a:buFont typeface="Arial"/>
              <a:buNone/>
            </a:pPr>
            <a:r>
              <a:rPr lang="en-US" sz="1800" b="0" i="0" u="none" strike="noStrike" cap="none">
                <a:solidFill>
                  <a:srgbClr val="000000"/>
                </a:solidFill>
                <a:latin typeface="Arial"/>
                <a:ea typeface="Arial"/>
                <a:cs typeface="Arial"/>
                <a:sym typeface="Arial"/>
              </a:rPr>
              <a:t>	+ Mô hình ESCO chưa phát triển mạnh;</a:t>
            </a:r>
            <a:endParaRPr sz="1800" b="0" i="0" u="none" strike="noStrike" cap="none">
              <a:solidFill>
                <a:schemeClr val="dk1"/>
              </a:solidFill>
              <a:latin typeface="Arial"/>
              <a:ea typeface="Arial"/>
              <a:cs typeface="Arial"/>
              <a:sym typeface="Arial"/>
            </a:endParaRPr>
          </a:p>
          <a:p>
            <a:pPr marL="0" marR="0" lvl="1" indent="0" algn="l" rtl="0">
              <a:lnSpc>
                <a:spcPct val="90000"/>
              </a:lnSpc>
              <a:spcBef>
                <a:spcPts val="0"/>
              </a:spcBef>
              <a:spcAft>
                <a:spcPts val="0"/>
              </a:spcAft>
              <a:buClr>
                <a:srgbClr val="000000"/>
              </a:buClr>
              <a:buSzPts val="1400"/>
              <a:buFont typeface="Arial"/>
              <a:buNone/>
            </a:pPr>
            <a:r>
              <a:rPr lang="en-US" sz="1800" b="0" i="0" u="none" strike="noStrike" cap="none">
                <a:solidFill>
                  <a:srgbClr val="000000"/>
                </a:solidFill>
                <a:latin typeface="Arial"/>
                <a:ea typeface="Arial"/>
                <a:cs typeface="Arial"/>
                <a:sym typeface="Arial"/>
              </a:rPr>
              <a:t>	+ Quỹ thúc đẩy EE còn hạn chế.</a:t>
            </a:r>
            <a:endParaRPr sz="1800" b="0" i="0" u="none" strike="noStrike" cap="none">
              <a:solidFill>
                <a:schemeClr val="dk1"/>
              </a:solidFill>
              <a:latin typeface="Arial"/>
              <a:ea typeface="Arial"/>
              <a:cs typeface="Arial"/>
              <a:sym typeface="Arial"/>
            </a:endParaRPr>
          </a:p>
          <a:p>
            <a:pPr marL="285750" marR="0" lvl="1" indent="-285750" algn="l" rtl="0">
              <a:lnSpc>
                <a:spcPct val="90000"/>
              </a:lnSpc>
              <a:spcBef>
                <a:spcPts val="0"/>
              </a:spcBef>
              <a:spcAft>
                <a:spcPts val="0"/>
              </a:spcAft>
              <a:buClr>
                <a:srgbClr val="000000"/>
              </a:buClr>
              <a:buSzPts val="2000"/>
              <a:buFont typeface="Arial"/>
              <a:buChar char="-"/>
            </a:pPr>
            <a:r>
              <a:rPr lang="en-US" sz="1800" b="1" i="0" u="none" strike="noStrike" cap="none">
                <a:solidFill>
                  <a:srgbClr val="000000"/>
                </a:solidFill>
                <a:latin typeface="Arial"/>
                <a:ea typeface="Arial"/>
                <a:cs typeface="Arial"/>
                <a:sym typeface="Arial"/>
              </a:rPr>
              <a:t>Thẩm định sự hiệu quả:</a:t>
            </a:r>
            <a:endParaRPr sz="1800" b="0" i="0" u="none" strike="noStrike" cap="none">
              <a:solidFill>
                <a:schemeClr val="dk1"/>
              </a:solidFill>
              <a:latin typeface="Arial"/>
              <a:ea typeface="Arial"/>
              <a:cs typeface="Arial"/>
              <a:sym typeface="Arial"/>
            </a:endParaRPr>
          </a:p>
          <a:p>
            <a:pPr marL="0" marR="0" lvl="1" indent="0" algn="l" rtl="0">
              <a:lnSpc>
                <a:spcPct val="90000"/>
              </a:lnSpc>
              <a:spcBef>
                <a:spcPts val="0"/>
              </a:spcBef>
              <a:spcAft>
                <a:spcPts val="0"/>
              </a:spcAft>
              <a:buClr>
                <a:srgbClr val="000000"/>
              </a:buClr>
              <a:buSzPts val="1400"/>
              <a:buFont typeface="Arial"/>
              <a:buNone/>
            </a:pPr>
            <a:r>
              <a:rPr lang="en-US" sz="1800" b="0" i="0" u="none" strike="noStrike" cap="none">
                <a:solidFill>
                  <a:srgbClr val="000000"/>
                </a:solidFill>
                <a:latin typeface="Arial"/>
                <a:ea typeface="Arial"/>
                <a:cs typeface="Arial"/>
                <a:sym typeface="Arial"/>
              </a:rPr>
              <a:t>	+ Khó khăn trong đo kiểm lượng tiết kiệm để đánh giá;</a:t>
            </a:r>
            <a:endParaRPr sz="1800" b="0" i="0" u="none" strike="noStrike" cap="none">
              <a:solidFill>
                <a:schemeClr val="dk1"/>
              </a:solidFill>
              <a:latin typeface="Arial"/>
              <a:ea typeface="Arial"/>
              <a:cs typeface="Arial"/>
              <a:sym typeface="Arial"/>
            </a:endParaRPr>
          </a:p>
          <a:p>
            <a:pPr marL="0" marR="0" lvl="1" indent="0" algn="l" rtl="0">
              <a:lnSpc>
                <a:spcPct val="90000"/>
              </a:lnSpc>
              <a:spcBef>
                <a:spcPts val="0"/>
              </a:spcBef>
              <a:spcAft>
                <a:spcPts val="0"/>
              </a:spcAft>
              <a:buClr>
                <a:srgbClr val="000000"/>
              </a:buClr>
              <a:buSzPts val="1400"/>
              <a:buFont typeface="Arial"/>
              <a:buNone/>
            </a:pPr>
            <a:r>
              <a:rPr lang="en-US" sz="1800" b="0" i="0" u="none" strike="noStrike" cap="none">
                <a:solidFill>
                  <a:srgbClr val="000000"/>
                </a:solidFill>
                <a:latin typeface="Arial"/>
                <a:ea typeface="Arial"/>
                <a:cs typeface="Arial"/>
                <a:sym typeface="Arial"/>
              </a:rPr>
              <a:t>	+ Thiếu công cụ bảo hiểm rủi ro.</a:t>
            </a:r>
            <a:endParaRPr sz="1800" b="0" i="0" u="none" strike="noStrike" cap="none">
              <a:solidFill>
                <a:schemeClr val="dk1"/>
              </a:solidFill>
              <a:latin typeface="Arial"/>
              <a:ea typeface="Arial"/>
              <a:cs typeface="Arial"/>
              <a:sym typeface="Arial"/>
            </a:endParaRPr>
          </a:p>
        </p:txBody>
      </p:sp>
      <p:pic>
        <p:nvPicPr>
          <p:cNvPr id="157" name="Google Shape;157;p9"/>
          <p:cNvPicPr preferRelativeResize="0"/>
          <p:nvPr/>
        </p:nvPicPr>
        <p:blipFill rotWithShape="1">
          <a:blip r:embed="rId3">
            <a:alphaModFix/>
          </a:blip>
          <a:srcRect/>
          <a:stretch/>
        </p:blipFill>
        <p:spPr>
          <a:xfrm>
            <a:off x="7268093" y="2606134"/>
            <a:ext cx="4085706" cy="2876337"/>
          </a:xfrm>
          <a:prstGeom prst="rect">
            <a:avLst/>
          </a:prstGeom>
          <a:noFill/>
          <a:ln>
            <a:noFill/>
          </a:ln>
        </p:spPr>
      </p:pic>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TotalTime>
  <Words>2741</Words>
  <Application>Microsoft Office PowerPoint</Application>
  <PresentationFormat>Widescreen</PresentationFormat>
  <Paragraphs>229</Paragraphs>
  <Slides>20</Slides>
  <Notes>20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20</vt:i4>
      </vt:variant>
    </vt:vector>
  </HeadingPairs>
  <TitlesOfParts>
    <vt:vector size="23" baseType="lpstr">
      <vt:lpstr>Arial</vt:lpstr>
      <vt:lpstr>Calibri</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account</dc:creator>
  <cp:lastModifiedBy>Phạm Trâm Anh</cp:lastModifiedBy>
  <cp:revision>4</cp:revision>
  <dcterms:created xsi:type="dcterms:W3CDTF">2024-10-28T02:26:51Z</dcterms:created>
  <dcterms:modified xsi:type="dcterms:W3CDTF">2025-10-21T08:30:03Z</dcterms:modified>
</cp:coreProperties>
</file>