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8"/>
  </p:notesMasterIdLst>
  <p:sldIdLst>
    <p:sldId id="296" r:id="rId2"/>
    <p:sldId id="29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1" roundtripDataSignature="AMtx7mgLkk2KN+nULRJHQgFhzGgkTe3hq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541" autoAdjust="0"/>
  </p:normalViewPr>
  <p:slideViewPr>
    <p:cSldViewPr snapToGrid="0">
      <p:cViewPr varScale="1">
        <p:scale>
          <a:sx n="63" d="100"/>
          <a:sy n="63" d="100"/>
        </p:scale>
        <p:origin x="199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dirty="0"/>
              <a:t>Deal clinic</a:t>
            </a:r>
            <a:r>
              <a:rPr lang="en-US" dirty="0"/>
              <a:t>: </a:t>
            </a:r>
            <a:r>
              <a:rPr lang="en-US" dirty="0" err="1"/>
              <a:t>cuộc</a:t>
            </a:r>
            <a:r>
              <a:rPr lang="en-US" dirty="0"/>
              <a:t> </a:t>
            </a:r>
            <a:r>
              <a:rPr lang="en-US" dirty="0" err="1"/>
              <a:t>họp</a:t>
            </a:r>
            <a:r>
              <a:rPr lang="en-US" dirty="0"/>
              <a:t> </a:t>
            </a:r>
            <a:r>
              <a:rPr lang="en-US" dirty="0" err="1"/>
              <a:t>liên</a:t>
            </a:r>
            <a:r>
              <a:rPr lang="en-US" dirty="0"/>
              <a:t> </a:t>
            </a:r>
            <a:r>
              <a:rPr lang="en-US" dirty="0" err="1"/>
              <a:t>phòng</a:t>
            </a:r>
            <a:r>
              <a:rPr lang="en-US" dirty="0"/>
              <a:t> ban (EEBU–</a:t>
            </a:r>
            <a:r>
              <a:rPr lang="en-US" dirty="0" err="1"/>
              <a:t>Tín</a:t>
            </a:r>
            <a:r>
              <a:rPr lang="en-US" dirty="0"/>
              <a:t> </a:t>
            </a:r>
            <a:r>
              <a:rPr lang="en-US" dirty="0" err="1"/>
              <a:t>dụng</a:t>
            </a:r>
            <a:r>
              <a:rPr lang="en-US" dirty="0"/>
              <a:t>–</a:t>
            </a:r>
            <a:r>
              <a:rPr lang="en-US" dirty="0" err="1"/>
              <a:t>Rủi</a:t>
            </a:r>
            <a:r>
              <a:rPr lang="en-US" dirty="0"/>
              <a:t> </a:t>
            </a:r>
            <a:r>
              <a:rPr lang="en-US" dirty="0" err="1"/>
              <a:t>ro</a:t>
            </a:r>
            <a:r>
              <a:rPr lang="en-US" dirty="0"/>
              <a:t>–ESG…) </a:t>
            </a:r>
            <a:r>
              <a:rPr lang="en-US" dirty="0" err="1"/>
              <a:t>để</a:t>
            </a:r>
            <a:r>
              <a:rPr lang="en-US" dirty="0"/>
              <a:t> </a:t>
            </a:r>
            <a:r>
              <a:rPr lang="en-US" dirty="0" err="1"/>
              <a:t>rà</a:t>
            </a:r>
            <a:r>
              <a:rPr lang="en-US" dirty="0"/>
              <a:t> </a:t>
            </a:r>
            <a:r>
              <a:rPr lang="en-US" dirty="0" err="1"/>
              <a:t>soát</a:t>
            </a:r>
            <a:r>
              <a:rPr lang="en-US" dirty="0"/>
              <a:t> </a:t>
            </a:r>
            <a:r>
              <a:rPr lang="en-US" dirty="0" err="1"/>
              <a:t>nhanh</a:t>
            </a:r>
            <a:r>
              <a:rPr lang="en-US" dirty="0"/>
              <a:t> </a:t>
            </a:r>
            <a:r>
              <a:rPr lang="en-US" dirty="0" err="1"/>
              <a:t>hồ</a:t>
            </a:r>
            <a:r>
              <a:rPr lang="en-US" dirty="0"/>
              <a:t> </a:t>
            </a:r>
            <a:r>
              <a:rPr lang="en-US" dirty="0" err="1"/>
              <a:t>sơ</a:t>
            </a:r>
            <a:r>
              <a:rPr lang="en-US" dirty="0"/>
              <a:t>/</a:t>
            </a:r>
            <a:r>
              <a:rPr lang="en-US" dirty="0" err="1"/>
              <a:t>khoản</a:t>
            </a:r>
            <a:r>
              <a:rPr lang="en-US" dirty="0"/>
              <a:t> </a:t>
            </a:r>
            <a:r>
              <a:rPr lang="en-US" dirty="0" err="1"/>
              <a:t>vay</a:t>
            </a:r>
            <a:r>
              <a:rPr lang="en-US" dirty="0"/>
              <a:t> </a:t>
            </a:r>
            <a:r>
              <a:rPr lang="en-US" dirty="0" err="1"/>
              <a:t>đang</a:t>
            </a:r>
            <a:r>
              <a:rPr lang="en-US" dirty="0"/>
              <a:t> </a:t>
            </a:r>
            <a:r>
              <a:rPr lang="en-US" dirty="0" err="1"/>
              <a:t>chuẩn</a:t>
            </a:r>
            <a:r>
              <a:rPr lang="en-US" dirty="0"/>
              <a:t> </a:t>
            </a:r>
            <a:r>
              <a:rPr lang="en-US" dirty="0" err="1"/>
              <a:t>bị</a:t>
            </a:r>
            <a:r>
              <a:rPr lang="en-US" dirty="0"/>
              <a:t>, </a:t>
            </a:r>
            <a:r>
              <a:rPr lang="en-US" dirty="0" err="1"/>
              <a:t>thống</a:t>
            </a:r>
            <a:r>
              <a:rPr lang="en-US" dirty="0"/>
              <a:t> </a:t>
            </a:r>
            <a:r>
              <a:rPr lang="en-US" dirty="0" err="1"/>
              <a:t>nhất</a:t>
            </a:r>
            <a:r>
              <a:rPr lang="en-US" dirty="0"/>
              <a:t> </a:t>
            </a:r>
            <a:r>
              <a:rPr lang="en-US" dirty="0" err="1"/>
              <a:t>tiêu</a:t>
            </a:r>
            <a:r>
              <a:rPr lang="en-US" dirty="0"/>
              <a:t> </a:t>
            </a:r>
            <a:r>
              <a:rPr lang="en-US" dirty="0" err="1"/>
              <a:t>chí</a:t>
            </a:r>
            <a:r>
              <a:rPr lang="en-US" dirty="0"/>
              <a:t> </a:t>
            </a:r>
            <a:r>
              <a:rPr lang="en-US" dirty="0" err="1"/>
              <a:t>và</a:t>
            </a:r>
            <a:r>
              <a:rPr lang="en-US" dirty="0"/>
              <a:t> “</a:t>
            </a:r>
            <a:r>
              <a:rPr lang="en-US" dirty="0" err="1"/>
              <a:t>gỡ</a:t>
            </a:r>
            <a:r>
              <a:rPr lang="en-US" dirty="0"/>
              <a:t> </a:t>
            </a:r>
            <a:r>
              <a:rPr lang="en-US" dirty="0" err="1"/>
              <a:t>nút</a:t>
            </a:r>
            <a:r>
              <a:rPr lang="en-US" dirty="0"/>
              <a:t>” </a:t>
            </a:r>
            <a:r>
              <a:rPr lang="en-US" dirty="0" err="1"/>
              <a:t>trước</a:t>
            </a:r>
            <a:r>
              <a:rPr lang="en-US" dirty="0"/>
              <a:t> </a:t>
            </a:r>
            <a:r>
              <a:rPr lang="en-US" dirty="0" err="1"/>
              <a:t>khi</a:t>
            </a:r>
            <a:r>
              <a:rPr lang="en-US" dirty="0"/>
              <a:t> </a:t>
            </a:r>
            <a:r>
              <a:rPr lang="en-US" dirty="0" err="1"/>
              <a:t>trình</a:t>
            </a:r>
            <a:r>
              <a:rPr lang="en-US" dirty="0"/>
              <a:t> </a:t>
            </a:r>
            <a:r>
              <a:rPr lang="en-US" dirty="0" err="1"/>
              <a:t>duyệt</a:t>
            </a:r>
            <a:r>
              <a:rPr lang="en-US" dirty="0"/>
              <a:t>. </a:t>
            </a:r>
            <a:r>
              <a:rPr lang="en-US" i="1" dirty="0" err="1"/>
              <a:t>Gợi</a:t>
            </a:r>
            <a:r>
              <a:rPr lang="en-US" i="1" dirty="0"/>
              <a:t> ý </a:t>
            </a:r>
            <a:r>
              <a:rPr lang="en-US" i="1" dirty="0" err="1"/>
              <a:t>dịch</a:t>
            </a:r>
            <a:r>
              <a:rPr lang="en-US" dirty="0"/>
              <a:t>: </a:t>
            </a:r>
            <a:r>
              <a:rPr lang="en-US" b="1" dirty="0" err="1"/>
              <a:t>họp</a:t>
            </a:r>
            <a:r>
              <a:rPr lang="en-US" b="1" dirty="0"/>
              <a:t> </a:t>
            </a:r>
            <a:r>
              <a:rPr lang="en-US" b="1" dirty="0" err="1"/>
              <a:t>rà</a:t>
            </a:r>
            <a:r>
              <a:rPr lang="en-US" b="1" dirty="0"/>
              <a:t> </a:t>
            </a:r>
            <a:r>
              <a:rPr lang="en-US" b="1" dirty="0" err="1"/>
              <a:t>soát</a:t>
            </a:r>
            <a:r>
              <a:rPr lang="en-US" b="1" dirty="0"/>
              <a:t> </a:t>
            </a:r>
            <a:r>
              <a:rPr lang="en-US" b="1" dirty="0" err="1"/>
              <a:t>hồ</a:t>
            </a:r>
            <a:r>
              <a:rPr lang="en-US" b="1" dirty="0"/>
              <a:t> </a:t>
            </a:r>
            <a:r>
              <a:rPr lang="en-US" b="1" dirty="0" err="1"/>
              <a:t>sơ</a:t>
            </a:r>
            <a:r>
              <a:rPr lang="en-US" b="1" dirty="0"/>
              <a:t> </a:t>
            </a:r>
            <a:r>
              <a:rPr lang="en-US" b="1" dirty="0" err="1"/>
              <a:t>liên</a:t>
            </a:r>
            <a:r>
              <a:rPr lang="en-US" b="1" dirty="0"/>
              <a:t> </a:t>
            </a:r>
            <a:r>
              <a:rPr lang="en-US" b="1" dirty="0" err="1"/>
              <a:t>phòng</a:t>
            </a:r>
            <a:r>
              <a:rPr lang="en-US" dirty="0"/>
              <a:t>.</a:t>
            </a:r>
            <a:endParaRPr dirty="0"/>
          </a:p>
          <a:p>
            <a:pPr marL="0" lvl="0" indent="0" algn="l" rtl="0">
              <a:spcBef>
                <a:spcPts val="0"/>
              </a:spcBef>
              <a:spcAft>
                <a:spcPts val="0"/>
              </a:spcAft>
              <a:buNone/>
            </a:pPr>
            <a:r>
              <a:rPr lang="en-US" b="1" dirty="0"/>
              <a:t>Hub–Spoke</a:t>
            </a:r>
            <a:r>
              <a:rPr lang="en-US" dirty="0"/>
              <a:t>: </a:t>
            </a:r>
            <a:r>
              <a:rPr lang="en-US" dirty="0" err="1"/>
              <a:t>mô</a:t>
            </a:r>
            <a:r>
              <a:rPr lang="en-US" dirty="0"/>
              <a:t> </a:t>
            </a:r>
            <a:r>
              <a:rPr lang="en-US" dirty="0" err="1"/>
              <a:t>hình</a:t>
            </a:r>
            <a:r>
              <a:rPr lang="en-US" dirty="0"/>
              <a:t> </a:t>
            </a:r>
            <a:r>
              <a:rPr lang="en-US" dirty="0" err="1"/>
              <a:t>tổ</a:t>
            </a:r>
            <a:r>
              <a:rPr lang="en-US" dirty="0"/>
              <a:t> </a:t>
            </a:r>
            <a:r>
              <a:rPr lang="en-US" dirty="0" err="1"/>
              <a:t>chức</a:t>
            </a:r>
            <a:r>
              <a:rPr lang="en-US" dirty="0"/>
              <a:t> “</a:t>
            </a:r>
            <a:r>
              <a:rPr lang="en-US" b="1" dirty="0" err="1"/>
              <a:t>trung</a:t>
            </a:r>
            <a:r>
              <a:rPr lang="en-US" b="1" dirty="0"/>
              <a:t> </a:t>
            </a:r>
            <a:r>
              <a:rPr lang="en-US" b="1" dirty="0" err="1"/>
              <a:t>tâm</a:t>
            </a:r>
            <a:r>
              <a:rPr lang="en-US" b="1" dirty="0"/>
              <a:t>–</a:t>
            </a:r>
            <a:r>
              <a:rPr lang="en-US" b="1" dirty="0" err="1"/>
              <a:t>vệ</a:t>
            </a:r>
            <a:r>
              <a:rPr lang="en-US" b="1" dirty="0"/>
              <a:t> </a:t>
            </a:r>
            <a:r>
              <a:rPr lang="en-US" b="1" dirty="0" err="1"/>
              <a:t>tinh</a:t>
            </a:r>
            <a:r>
              <a:rPr lang="en-US" dirty="0"/>
              <a:t>”: </a:t>
            </a:r>
            <a:r>
              <a:rPr lang="en-US" dirty="0" err="1"/>
              <a:t>một</a:t>
            </a:r>
            <a:r>
              <a:rPr lang="en-US" dirty="0"/>
              <a:t> </a:t>
            </a:r>
            <a:r>
              <a:rPr lang="en-US" dirty="0" err="1"/>
              <a:t>nhóm</a:t>
            </a:r>
            <a:r>
              <a:rPr lang="en-US" dirty="0"/>
              <a:t> </a:t>
            </a:r>
            <a:r>
              <a:rPr lang="en-US" dirty="0" err="1"/>
              <a:t>nòng</a:t>
            </a:r>
            <a:r>
              <a:rPr lang="en-US" dirty="0"/>
              <a:t> </a:t>
            </a:r>
            <a:r>
              <a:rPr lang="en-US" dirty="0" err="1"/>
              <a:t>cốt</a:t>
            </a:r>
            <a:r>
              <a:rPr lang="en-US" dirty="0"/>
              <a:t> ở </a:t>
            </a:r>
            <a:r>
              <a:rPr lang="en-US" dirty="0" err="1"/>
              <a:t>Hội</a:t>
            </a:r>
            <a:r>
              <a:rPr lang="en-US" dirty="0"/>
              <a:t> </a:t>
            </a:r>
            <a:r>
              <a:rPr lang="en-US" dirty="0" err="1"/>
              <a:t>sở</a:t>
            </a:r>
            <a:r>
              <a:rPr lang="en-US" dirty="0"/>
              <a:t> (hub) </a:t>
            </a:r>
            <a:r>
              <a:rPr lang="en-US" dirty="0" err="1"/>
              <a:t>hỗ</a:t>
            </a:r>
            <a:r>
              <a:rPr lang="en-US" dirty="0"/>
              <a:t> </a:t>
            </a:r>
            <a:r>
              <a:rPr lang="en-US" dirty="0" err="1"/>
              <a:t>trợ</a:t>
            </a:r>
            <a:r>
              <a:rPr lang="en-US" dirty="0"/>
              <a:t> </a:t>
            </a:r>
            <a:r>
              <a:rPr lang="en-US" dirty="0" err="1"/>
              <a:t>các</a:t>
            </a:r>
            <a:r>
              <a:rPr lang="en-US" dirty="0"/>
              <a:t> </a:t>
            </a:r>
            <a:r>
              <a:rPr lang="en-US" dirty="0" err="1"/>
              <a:t>đầu</a:t>
            </a:r>
            <a:r>
              <a:rPr lang="en-US" dirty="0"/>
              <a:t> </a:t>
            </a:r>
            <a:r>
              <a:rPr lang="en-US" dirty="0" err="1"/>
              <a:t>mối</a:t>
            </a:r>
            <a:r>
              <a:rPr lang="en-US" dirty="0"/>
              <a:t>/chi </a:t>
            </a:r>
            <a:r>
              <a:rPr lang="en-US" dirty="0" err="1"/>
              <a:t>nhánh</a:t>
            </a:r>
            <a:r>
              <a:rPr lang="en-US" dirty="0"/>
              <a:t> (spokes) </a:t>
            </a:r>
            <a:r>
              <a:rPr lang="en-US" dirty="0" err="1"/>
              <a:t>triển</a:t>
            </a:r>
            <a:r>
              <a:rPr lang="en-US" dirty="0"/>
              <a:t> </a:t>
            </a:r>
            <a:r>
              <a:rPr lang="en-US" dirty="0" err="1"/>
              <a:t>khai</a:t>
            </a:r>
            <a:r>
              <a:rPr lang="en-US" dirty="0"/>
              <a:t> </a:t>
            </a:r>
            <a:r>
              <a:rPr lang="en-US" dirty="0" err="1"/>
              <a:t>sản</a:t>
            </a:r>
            <a:r>
              <a:rPr lang="en-US" dirty="0"/>
              <a:t> </a:t>
            </a:r>
            <a:r>
              <a:rPr lang="en-US" dirty="0" err="1"/>
              <a:t>phẩm</a:t>
            </a:r>
            <a:r>
              <a:rPr lang="en-US" dirty="0"/>
              <a:t>, </a:t>
            </a:r>
            <a:r>
              <a:rPr lang="en-US" dirty="0" err="1"/>
              <a:t>thẩm</a:t>
            </a:r>
            <a:r>
              <a:rPr lang="en-US" dirty="0"/>
              <a:t> </a:t>
            </a:r>
            <a:r>
              <a:rPr lang="en-US" dirty="0" err="1"/>
              <a:t>định</a:t>
            </a:r>
            <a:r>
              <a:rPr lang="en-US" dirty="0"/>
              <a:t> </a:t>
            </a:r>
            <a:r>
              <a:rPr lang="en-US" dirty="0" err="1"/>
              <a:t>kỹ</a:t>
            </a:r>
            <a:r>
              <a:rPr lang="en-US" dirty="0"/>
              <a:t> </a:t>
            </a:r>
            <a:r>
              <a:rPr lang="en-US" dirty="0" err="1"/>
              <a:t>thuật</a:t>
            </a:r>
            <a:r>
              <a:rPr lang="en-US" dirty="0"/>
              <a:t>, M&amp;V.</a:t>
            </a:r>
            <a:endParaRPr dirty="0"/>
          </a:p>
          <a:p>
            <a:pPr marL="0" lvl="0" indent="0" algn="l" rtl="0">
              <a:spcBef>
                <a:spcPts val="0"/>
              </a:spcBef>
              <a:spcAft>
                <a:spcPts val="0"/>
              </a:spcAft>
              <a:buNone/>
            </a:pPr>
            <a:r>
              <a:rPr lang="en-US" b="1" dirty="0"/>
              <a:t>Pipeline</a:t>
            </a:r>
            <a:r>
              <a:rPr lang="en-US" dirty="0"/>
              <a:t>: </a:t>
            </a:r>
            <a:r>
              <a:rPr lang="en-US" b="1" dirty="0" err="1"/>
              <a:t>danh</a:t>
            </a:r>
            <a:r>
              <a:rPr lang="en-US" b="1" dirty="0"/>
              <a:t> </a:t>
            </a:r>
            <a:r>
              <a:rPr lang="en-US" b="1" dirty="0" err="1"/>
              <a:t>sách</a:t>
            </a:r>
            <a:r>
              <a:rPr lang="en-US" b="1" dirty="0"/>
              <a:t> </a:t>
            </a:r>
            <a:r>
              <a:rPr lang="en-US" b="1" dirty="0" err="1"/>
              <a:t>cơ</a:t>
            </a:r>
            <a:r>
              <a:rPr lang="en-US" b="1" dirty="0"/>
              <a:t> </a:t>
            </a:r>
            <a:r>
              <a:rPr lang="en-US" b="1" dirty="0" err="1"/>
              <a:t>hội</a:t>
            </a:r>
            <a:r>
              <a:rPr lang="en-US" b="1" dirty="0"/>
              <a:t>/</a:t>
            </a:r>
            <a:r>
              <a:rPr lang="en-US" b="1" dirty="0" err="1"/>
              <a:t>khoản</a:t>
            </a:r>
            <a:r>
              <a:rPr lang="en-US" b="1" dirty="0"/>
              <a:t> </a:t>
            </a:r>
            <a:r>
              <a:rPr lang="en-US" b="1" dirty="0" err="1"/>
              <a:t>vay</a:t>
            </a:r>
            <a:r>
              <a:rPr lang="en-US" b="1" dirty="0"/>
              <a:t> </a:t>
            </a:r>
            <a:r>
              <a:rPr lang="en-US" b="1" dirty="0" err="1"/>
              <a:t>đang</a:t>
            </a:r>
            <a:r>
              <a:rPr lang="en-US" b="1" dirty="0"/>
              <a:t> </a:t>
            </a:r>
            <a:r>
              <a:rPr lang="en-US" b="1" dirty="0" err="1"/>
              <a:t>theo</a:t>
            </a:r>
            <a:r>
              <a:rPr lang="en-US" b="1" dirty="0"/>
              <a:t> </a:t>
            </a:r>
            <a:r>
              <a:rPr lang="en-US" b="1" dirty="0" err="1"/>
              <a:t>đuổi</a:t>
            </a:r>
            <a:r>
              <a:rPr lang="en-US" dirty="0"/>
              <a:t> (</a:t>
            </a:r>
            <a:r>
              <a:rPr lang="en-US" dirty="0" err="1"/>
              <a:t>từ</a:t>
            </a:r>
            <a:r>
              <a:rPr lang="en-US" dirty="0"/>
              <a:t> lead → </a:t>
            </a:r>
            <a:r>
              <a:rPr lang="en-US" dirty="0" err="1"/>
              <a:t>thẩm</a:t>
            </a:r>
            <a:r>
              <a:rPr lang="en-US" dirty="0"/>
              <a:t> </a:t>
            </a:r>
            <a:r>
              <a:rPr lang="en-US" dirty="0" err="1"/>
              <a:t>định</a:t>
            </a:r>
            <a:r>
              <a:rPr lang="en-US" dirty="0"/>
              <a:t> → </a:t>
            </a:r>
            <a:r>
              <a:rPr lang="en-US" dirty="0" err="1"/>
              <a:t>phê</a:t>
            </a:r>
            <a:r>
              <a:rPr lang="en-US" dirty="0"/>
              <a:t> </a:t>
            </a:r>
            <a:r>
              <a:rPr lang="en-US" dirty="0" err="1"/>
              <a:t>duyệt</a:t>
            </a:r>
            <a:r>
              <a:rPr lang="en-US" dirty="0"/>
              <a:t> → </a:t>
            </a:r>
            <a:r>
              <a:rPr lang="en-US" dirty="0" err="1"/>
              <a:t>giải</a:t>
            </a:r>
            <a:r>
              <a:rPr lang="en-US" dirty="0"/>
              <a:t> </a:t>
            </a:r>
            <a:r>
              <a:rPr lang="en-US" dirty="0" err="1"/>
              <a:t>ngân</a:t>
            </a:r>
            <a:r>
              <a:rPr lang="en-US" dirty="0"/>
              <a:t>). </a:t>
            </a:r>
            <a:r>
              <a:rPr lang="en-US" dirty="0" err="1"/>
              <a:t>Dùng</a:t>
            </a:r>
            <a:r>
              <a:rPr lang="en-US" dirty="0"/>
              <a:t> </a:t>
            </a:r>
            <a:r>
              <a:rPr lang="en-US" dirty="0" err="1"/>
              <a:t>để</a:t>
            </a:r>
            <a:r>
              <a:rPr lang="en-US" dirty="0"/>
              <a:t> </a:t>
            </a:r>
            <a:r>
              <a:rPr lang="en-US" dirty="0" err="1"/>
              <a:t>quản</a:t>
            </a:r>
            <a:r>
              <a:rPr lang="en-US" dirty="0"/>
              <a:t> </a:t>
            </a:r>
            <a:r>
              <a:rPr lang="en-US" dirty="0" err="1"/>
              <a:t>trị</a:t>
            </a:r>
            <a:r>
              <a:rPr lang="en-US" dirty="0"/>
              <a:t> </a:t>
            </a:r>
            <a:r>
              <a:rPr lang="en-US" dirty="0" err="1"/>
              <a:t>bán</a:t>
            </a:r>
            <a:r>
              <a:rPr lang="en-US" dirty="0"/>
              <a:t> </a:t>
            </a:r>
            <a:r>
              <a:rPr lang="en-US" dirty="0" err="1"/>
              <a:t>hàng</a:t>
            </a:r>
            <a:r>
              <a:rPr lang="en-US" dirty="0"/>
              <a:t> </a:t>
            </a:r>
            <a:r>
              <a:rPr lang="en-US" dirty="0" err="1"/>
              <a:t>và</a:t>
            </a:r>
            <a:r>
              <a:rPr lang="en-US" dirty="0"/>
              <a:t> </a:t>
            </a:r>
            <a:r>
              <a:rPr lang="en-US" dirty="0" err="1"/>
              <a:t>dự</a:t>
            </a:r>
            <a:r>
              <a:rPr lang="en-US" dirty="0"/>
              <a:t> </a:t>
            </a:r>
            <a:r>
              <a:rPr lang="en-US" dirty="0" err="1"/>
              <a:t>báo</a:t>
            </a:r>
            <a:r>
              <a:rPr lang="en-US" dirty="0"/>
              <a:t>.</a:t>
            </a:r>
            <a:endParaRPr dirty="0"/>
          </a:p>
          <a:p>
            <a:pPr marL="0" lvl="0" indent="0" algn="l" rtl="0">
              <a:spcBef>
                <a:spcPts val="0"/>
              </a:spcBef>
              <a:spcAft>
                <a:spcPts val="0"/>
              </a:spcAft>
              <a:buNone/>
            </a:pPr>
            <a:r>
              <a:rPr lang="en-US" b="1" dirty="0"/>
              <a:t>NPL (Non-Performing Loan)</a:t>
            </a:r>
            <a:r>
              <a:rPr lang="en-US" dirty="0"/>
              <a:t>: </a:t>
            </a:r>
            <a:r>
              <a:rPr lang="en-US" b="1" dirty="0" err="1"/>
              <a:t>nợ</a:t>
            </a:r>
            <a:r>
              <a:rPr lang="en-US" b="1" dirty="0"/>
              <a:t> </a:t>
            </a:r>
            <a:r>
              <a:rPr lang="en-US" b="1" dirty="0" err="1"/>
              <a:t>xấu</a:t>
            </a:r>
            <a:r>
              <a:rPr lang="en-US" dirty="0"/>
              <a:t> – </a:t>
            </a:r>
            <a:r>
              <a:rPr lang="en-US" dirty="0" err="1"/>
              <a:t>khoản</a:t>
            </a:r>
            <a:r>
              <a:rPr lang="en-US" dirty="0"/>
              <a:t> </a:t>
            </a:r>
            <a:r>
              <a:rPr lang="en-US" dirty="0" err="1"/>
              <a:t>vay</a:t>
            </a:r>
            <a:r>
              <a:rPr lang="en-US" dirty="0"/>
              <a:t> </a:t>
            </a:r>
            <a:r>
              <a:rPr lang="en-US" dirty="0" err="1"/>
              <a:t>quá</a:t>
            </a:r>
            <a:r>
              <a:rPr lang="en-US" dirty="0"/>
              <a:t> </a:t>
            </a:r>
            <a:r>
              <a:rPr lang="en-US" dirty="0" err="1"/>
              <a:t>hạn</a:t>
            </a:r>
            <a:r>
              <a:rPr lang="en-US" dirty="0"/>
              <a:t> </a:t>
            </a:r>
            <a:r>
              <a:rPr lang="en-US" dirty="0" err="1"/>
              <a:t>theo</a:t>
            </a:r>
            <a:r>
              <a:rPr lang="en-US" dirty="0"/>
              <a:t> </a:t>
            </a:r>
            <a:r>
              <a:rPr lang="en-US" dirty="0" err="1"/>
              <a:t>chuẩn</a:t>
            </a:r>
            <a:r>
              <a:rPr lang="en-US" dirty="0"/>
              <a:t> (</a:t>
            </a:r>
            <a:r>
              <a:rPr lang="en-US" dirty="0" err="1"/>
              <a:t>thường</a:t>
            </a:r>
            <a:r>
              <a:rPr lang="en-US" dirty="0"/>
              <a:t> ≥90 </a:t>
            </a:r>
            <a:r>
              <a:rPr lang="en-US" dirty="0" err="1"/>
              <a:t>ngày</a:t>
            </a:r>
            <a:r>
              <a:rPr lang="en-US" dirty="0"/>
              <a:t>) </a:t>
            </a:r>
            <a:r>
              <a:rPr lang="en-US" dirty="0" err="1"/>
              <a:t>hoặc</a:t>
            </a:r>
            <a:r>
              <a:rPr lang="en-US" dirty="0"/>
              <a:t> </a:t>
            </a:r>
            <a:r>
              <a:rPr lang="en-US" dirty="0" err="1"/>
              <a:t>được</a:t>
            </a:r>
            <a:r>
              <a:rPr lang="en-US" dirty="0"/>
              <a:t> </a:t>
            </a:r>
            <a:r>
              <a:rPr lang="en-US" dirty="0" err="1"/>
              <a:t>đánh</a:t>
            </a:r>
            <a:r>
              <a:rPr lang="en-US" dirty="0"/>
              <a:t> </a:t>
            </a:r>
            <a:r>
              <a:rPr lang="en-US" dirty="0" err="1"/>
              <a:t>giá</a:t>
            </a:r>
            <a:r>
              <a:rPr lang="en-US" dirty="0"/>
              <a:t> </a:t>
            </a:r>
            <a:r>
              <a:rPr lang="en-US" dirty="0" err="1"/>
              <a:t>mất</a:t>
            </a:r>
            <a:r>
              <a:rPr lang="en-US" dirty="0"/>
              <a:t> </a:t>
            </a:r>
            <a:r>
              <a:rPr lang="en-US" dirty="0" err="1"/>
              <a:t>khả</a:t>
            </a:r>
            <a:r>
              <a:rPr lang="en-US" dirty="0"/>
              <a:t> </a:t>
            </a:r>
            <a:r>
              <a:rPr lang="en-US" dirty="0" err="1"/>
              <a:t>năng</a:t>
            </a:r>
            <a:r>
              <a:rPr lang="en-US" dirty="0"/>
              <a:t> </a:t>
            </a:r>
            <a:r>
              <a:rPr lang="en-US" dirty="0" err="1"/>
              <a:t>trả</a:t>
            </a:r>
            <a:r>
              <a:rPr lang="en-US" dirty="0"/>
              <a:t> </a:t>
            </a:r>
            <a:r>
              <a:rPr lang="en-US" dirty="0" err="1"/>
              <a:t>nợ</a:t>
            </a:r>
            <a:r>
              <a:rPr lang="en-US" dirty="0"/>
              <a:t>.</a:t>
            </a:r>
            <a:endParaRPr dirty="0"/>
          </a:p>
          <a:p>
            <a:pPr marL="0" lvl="0" indent="0" algn="l" rtl="0">
              <a:spcBef>
                <a:spcPts val="0"/>
              </a:spcBef>
              <a:spcAft>
                <a:spcPts val="0"/>
              </a:spcAft>
              <a:buNone/>
            </a:pPr>
            <a:r>
              <a:rPr lang="en-US" b="1" dirty="0"/>
              <a:t>Wholesale (Banking)</a:t>
            </a:r>
            <a:r>
              <a:rPr lang="en-US" dirty="0"/>
              <a:t>: </a:t>
            </a:r>
            <a:r>
              <a:rPr lang="en-US" b="1" dirty="0" err="1"/>
              <a:t>khối</a:t>
            </a:r>
            <a:r>
              <a:rPr lang="en-US" b="1" dirty="0"/>
              <a:t> </a:t>
            </a:r>
            <a:r>
              <a:rPr lang="en-US" b="1" dirty="0" err="1"/>
              <a:t>khách</a:t>
            </a:r>
            <a:r>
              <a:rPr lang="en-US" b="1" dirty="0"/>
              <a:t> </a:t>
            </a:r>
            <a:r>
              <a:rPr lang="en-US" b="1" dirty="0" err="1"/>
              <a:t>hàng</a:t>
            </a:r>
            <a:r>
              <a:rPr lang="en-US" b="1" dirty="0"/>
              <a:t> </a:t>
            </a:r>
            <a:r>
              <a:rPr lang="en-US" b="1" dirty="0" err="1"/>
              <a:t>doanh</a:t>
            </a:r>
            <a:r>
              <a:rPr lang="en-US" b="1" dirty="0"/>
              <a:t> </a:t>
            </a:r>
            <a:r>
              <a:rPr lang="en-US" b="1" dirty="0" err="1"/>
              <a:t>nghiệp</a:t>
            </a:r>
            <a:r>
              <a:rPr lang="en-US" b="1" dirty="0"/>
              <a:t>/</a:t>
            </a:r>
            <a:r>
              <a:rPr lang="en-US" b="1" dirty="0" err="1"/>
              <a:t>tổ</a:t>
            </a:r>
            <a:r>
              <a:rPr lang="en-US" b="1" dirty="0"/>
              <a:t> </a:t>
            </a:r>
            <a:r>
              <a:rPr lang="en-US" b="1" dirty="0" err="1"/>
              <a:t>chức</a:t>
            </a:r>
            <a:r>
              <a:rPr lang="en-US" dirty="0"/>
              <a:t> (</a:t>
            </a:r>
            <a:r>
              <a:rPr lang="en-US" dirty="0" err="1"/>
              <a:t>bán</a:t>
            </a:r>
            <a:r>
              <a:rPr lang="en-US" dirty="0"/>
              <a:t> </a:t>
            </a:r>
            <a:r>
              <a:rPr lang="en-US" dirty="0" err="1"/>
              <a:t>buôn</a:t>
            </a:r>
            <a:r>
              <a:rPr lang="en-US" dirty="0"/>
              <a:t>), </a:t>
            </a:r>
            <a:r>
              <a:rPr lang="en-US" dirty="0" err="1"/>
              <a:t>phục</a:t>
            </a:r>
            <a:r>
              <a:rPr lang="en-US" dirty="0"/>
              <a:t> </a:t>
            </a:r>
            <a:r>
              <a:rPr lang="en-US" dirty="0" err="1"/>
              <a:t>vụ</a:t>
            </a:r>
            <a:r>
              <a:rPr lang="en-US" dirty="0"/>
              <a:t> DN </a:t>
            </a:r>
            <a:r>
              <a:rPr lang="en-US" dirty="0" err="1"/>
              <a:t>vừa</a:t>
            </a:r>
            <a:r>
              <a:rPr lang="en-US" dirty="0"/>
              <a:t> &amp; </a:t>
            </a:r>
            <a:r>
              <a:rPr lang="en-US" dirty="0" err="1"/>
              <a:t>lớn</a:t>
            </a:r>
            <a:r>
              <a:rPr lang="en-US" dirty="0"/>
              <a:t>, </a:t>
            </a:r>
            <a:r>
              <a:rPr lang="en-US" dirty="0" err="1"/>
              <a:t>định</a:t>
            </a:r>
            <a:r>
              <a:rPr lang="en-US" dirty="0"/>
              <a:t> </a:t>
            </a:r>
            <a:r>
              <a:rPr lang="en-US" dirty="0" err="1"/>
              <a:t>chế</a:t>
            </a:r>
            <a:r>
              <a:rPr lang="en-US" dirty="0"/>
              <a:t> </a:t>
            </a:r>
            <a:r>
              <a:rPr lang="en-US" dirty="0" err="1"/>
              <a:t>tài</a:t>
            </a:r>
            <a:r>
              <a:rPr lang="en-US" dirty="0"/>
              <a:t> </a:t>
            </a:r>
            <a:r>
              <a:rPr lang="en-US" dirty="0" err="1"/>
              <a:t>chính</a:t>
            </a:r>
            <a:r>
              <a:rPr lang="en-US" dirty="0"/>
              <a:t>… </a:t>
            </a:r>
            <a:r>
              <a:rPr lang="en-US" dirty="0" err="1"/>
              <a:t>Khác</a:t>
            </a:r>
            <a:r>
              <a:rPr lang="en-US" dirty="0"/>
              <a:t> </a:t>
            </a:r>
            <a:r>
              <a:rPr lang="en-US" dirty="0" err="1"/>
              <a:t>với</a:t>
            </a:r>
            <a:r>
              <a:rPr lang="en-US" dirty="0"/>
              <a:t> </a:t>
            </a:r>
            <a:r>
              <a:rPr lang="en-US" b="1" dirty="0"/>
              <a:t>Retail</a:t>
            </a:r>
            <a:r>
              <a:rPr lang="en-US" dirty="0"/>
              <a:t> (</a:t>
            </a:r>
            <a:r>
              <a:rPr lang="en-US" dirty="0" err="1"/>
              <a:t>bán</a:t>
            </a:r>
            <a:r>
              <a:rPr lang="en-US" dirty="0"/>
              <a:t> </a:t>
            </a:r>
            <a:r>
              <a:rPr lang="en-US" dirty="0" err="1"/>
              <a:t>lẻ</a:t>
            </a:r>
            <a:r>
              <a:rPr lang="en-US" dirty="0"/>
              <a:t> – </a:t>
            </a:r>
            <a:r>
              <a:rPr lang="en-US" dirty="0" err="1"/>
              <a:t>cá</a:t>
            </a:r>
            <a:r>
              <a:rPr lang="en-US" dirty="0"/>
              <a:t> </a:t>
            </a:r>
            <a:r>
              <a:rPr lang="en-US" dirty="0" err="1"/>
              <a:t>nhân</a:t>
            </a:r>
            <a:r>
              <a:rPr lang="en-US" dirty="0"/>
              <a:t>/</a:t>
            </a:r>
            <a:r>
              <a:rPr lang="en-US" dirty="0" err="1"/>
              <a:t>hộ</a:t>
            </a:r>
            <a:r>
              <a:rPr lang="en-US" dirty="0"/>
              <a:t> </a:t>
            </a:r>
            <a:r>
              <a:rPr lang="en-US" dirty="0" err="1"/>
              <a:t>gia</a:t>
            </a:r>
            <a:r>
              <a:rPr lang="en-US" dirty="0"/>
              <a:t> </a:t>
            </a:r>
            <a:r>
              <a:rPr lang="en-US" dirty="0" err="1"/>
              <a:t>đình</a:t>
            </a:r>
            <a:r>
              <a:rPr lang="en-US" dirty="0"/>
              <a:t>).</a:t>
            </a:r>
            <a:endParaRPr dirty="0"/>
          </a:p>
          <a:p>
            <a:pPr marL="0" lvl="0" indent="0" algn="l" rtl="0">
              <a:spcBef>
                <a:spcPts val="0"/>
              </a:spcBef>
              <a:spcAft>
                <a:spcPts val="0"/>
              </a:spcAft>
              <a:buNone/>
            </a:pPr>
            <a:r>
              <a:rPr lang="en-US" b="1" dirty="0"/>
              <a:t>Credit memo (Credit memorandum)</a:t>
            </a:r>
            <a:r>
              <a:rPr lang="en-US" dirty="0"/>
              <a:t>: </a:t>
            </a:r>
            <a:r>
              <a:rPr lang="en-US" b="1" dirty="0" err="1"/>
              <a:t>tờ</a:t>
            </a:r>
            <a:r>
              <a:rPr lang="en-US" b="1" dirty="0"/>
              <a:t> </a:t>
            </a:r>
            <a:r>
              <a:rPr lang="en-US" b="1" dirty="0" err="1"/>
              <a:t>trình</a:t>
            </a:r>
            <a:r>
              <a:rPr lang="en-US" b="1" dirty="0"/>
              <a:t> </a:t>
            </a:r>
            <a:r>
              <a:rPr lang="en-US" b="1" dirty="0" err="1"/>
              <a:t>tín</a:t>
            </a:r>
            <a:r>
              <a:rPr lang="en-US" b="1" dirty="0"/>
              <a:t> </a:t>
            </a:r>
            <a:r>
              <a:rPr lang="en-US" b="1" dirty="0" err="1"/>
              <a:t>dụng</a:t>
            </a:r>
            <a:r>
              <a:rPr lang="en-US" dirty="0"/>
              <a:t> – </a:t>
            </a:r>
            <a:r>
              <a:rPr lang="en-US" dirty="0" err="1"/>
              <a:t>tài</a:t>
            </a:r>
            <a:r>
              <a:rPr lang="en-US" dirty="0"/>
              <a:t> </a:t>
            </a:r>
            <a:r>
              <a:rPr lang="en-US" dirty="0" err="1"/>
              <a:t>liệu</a:t>
            </a:r>
            <a:r>
              <a:rPr lang="en-US" dirty="0"/>
              <a:t> </a:t>
            </a:r>
            <a:r>
              <a:rPr lang="en-US" dirty="0" err="1"/>
              <a:t>nội</a:t>
            </a:r>
            <a:r>
              <a:rPr lang="en-US" dirty="0"/>
              <a:t> </a:t>
            </a:r>
            <a:r>
              <a:rPr lang="en-US" dirty="0" err="1"/>
              <a:t>bộ</a:t>
            </a:r>
            <a:r>
              <a:rPr lang="en-US" dirty="0"/>
              <a:t> </a:t>
            </a:r>
            <a:r>
              <a:rPr lang="en-US" dirty="0" err="1"/>
              <a:t>tóm</a:t>
            </a:r>
            <a:r>
              <a:rPr lang="en-US" dirty="0"/>
              <a:t> </a:t>
            </a:r>
            <a:r>
              <a:rPr lang="en-US" dirty="0" err="1"/>
              <a:t>tắt</a:t>
            </a:r>
            <a:r>
              <a:rPr lang="en-US" dirty="0"/>
              <a:t> </a:t>
            </a:r>
            <a:r>
              <a:rPr lang="en-US" dirty="0" err="1"/>
              <a:t>khách</a:t>
            </a:r>
            <a:r>
              <a:rPr lang="en-US" dirty="0"/>
              <a:t> </a:t>
            </a:r>
            <a:r>
              <a:rPr lang="en-US" dirty="0" err="1"/>
              <a:t>hàng</a:t>
            </a:r>
            <a:r>
              <a:rPr lang="en-US" dirty="0"/>
              <a:t>, </a:t>
            </a:r>
            <a:r>
              <a:rPr lang="en-US" dirty="0" err="1"/>
              <a:t>nhu</a:t>
            </a:r>
            <a:r>
              <a:rPr lang="en-US" dirty="0"/>
              <a:t> </a:t>
            </a:r>
            <a:r>
              <a:rPr lang="en-US" dirty="0" err="1"/>
              <a:t>cầu</a:t>
            </a:r>
            <a:r>
              <a:rPr lang="en-US" dirty="0"/>
              <a:t> </a:t>
            </a:r>
            <a:r>
              <a:rPr lang="en-US" dirty="0" err="1"/>
              <a:t>vay</a:t>
            </a:r>
            <a:r>
              <a:rPr lang="en-US" dirty="0"/>
              <a:t>, </a:t>
            </a:r>
            <a:r>
              <a:rPr lang="en-US" dirty="0" err="1"/>
              <a:t>phân</a:t>
            </a:r>
            <a:r>
              <a:rPr lang="en-US" dirty="0"/>
              <a:t> </a:t>
            </a:r>
            <a:r>
              <a:rPr lang="en-US" dirty="0" err="1"/>
              <a:t>tích</a:t>
            </a:r>
            <a:r>
              <a:rPr lang="en-US" dirty="0"/>
              <a:t> </a:t>
            </a:r>
            <a:r>
              <a:rPr lang="en-US" dirty="0" err="1"/>
              <a:t>tài</a:t>
            </a:r>
            <a:r>
              <a:rPr lang="en-US" dirty="0"/>
              <a:t> </a:t>
            </a:r>
            <a:r>
              <a:rPr lang="en-US" dirty="0" err="1"/>
              <a:t>chính</a:t>
            </a:r>
            <a:r>
              <a:rPr lang="en-US" dirty="0"/>
              <a:t>/</a:t>
            </a:r>
            <a:r>
              <a:rPr lang="en-US" dirty="0" err="1"/>
              <a:t>rủi</a:t>
            </a:r>
            <a:r>
              <a:rPr lang="en-US" dirty="0"/>
              <a:t> </a:t>
            </a:r>
            <a:r>
              <a:rPr lang="en-US" dirty="0" err="1"/>
              <a:t>ro</a:t>
            </a:r>
            <a:r>
              <a:rPr lang="en-US" dirty="0"/>
              <a:t>, </a:t>
            </a:r>
            <a:r>
              <a:rPr lang="en-US" dirty="0" err="1"/>
              <a:t>tài</a:t>
            </a:r>
            <a:r>
              <a:rPr lang="en-US" dirty="0"/>
              <a:t> </a:t>
            </a:r>
            <a:r>
              <a:rPr lang="en-US" dirty="0" err="1"/>
              <a:t>sản</a:t>
            </a:r>
            <a:r>
              <a:rPr lang="en-US" dirty="0"/>
              <a:t> </a:t>
            </a:r>
            <a:r>
              <a:rPr lang="en-US" dirty="0" err="1"/>
              <a:t>bảo</a:t>
            </a:r>
            <a:r>
              <a:rPr lang="en-US" dirty="0"/>
              <a:t> </a:t>
            </a:r>
            <a:r>
              <a:rPr lang="en-US" dirty="0" err="1"/>
              <a:t>đảm</a:t>
            </a:r>
            <a:r>
              <a:rPr lang="en-US" dirty="0"/>
              <a:t>, </a:t>
            </a:r>
            <a:r>
              <a:rPr lang="en-US" dirty="0" err="1"/>
              <a:t>điều</a:t>
            </a:r>
            <a:r>
              <a:rPr lang="en-US" dirty="0"/>
              <a:t> </a:t>
            </a:r>
            <a:r>
              <a:rPr lang="en-US" dirty="0" err="1"/>
              <a:t>kiện</a:t>
            </a:r>
            <a:r>
              <a:rPr lang="en-US" dirty="0"/>
              <a:t> </a:t>
            </a:r>
            <a:r>
              <a:rPr lang="en-US" dirty="0" err="1"/>
              <a:t>khoản</a:t>
            </a:r>
            <a:r>
              <a:rPr lang="en-US" dirty="0"/>
              <a:t> </a:t>
            </a:r>
            <a:r>
              <a:rPr lang="en-US" dirty="0" err="1"/>
              <a:t>vay</a:t>
            </a:r>
            <a:r>
              <a:rPr lang="en-US" dirty="0"/>
              <a:t>… </a:t>
            </a:r>
            <a:r>
              <a:rPr lang="en-US" dirty="0" err="1"/>
              <a:t>để</a:t>
            </a:r>
            <a:r>
              <a:rPr lang="en-US" dirty="0"/>
              <a:t> </a:t>
            </a:r>
            <a:r>
              <a:rPr lang="en-US" dirty="0" err="1"/>
              <a:t>trình</a:t>
            </a:r>
            <a:r>
              <a:rPr lang="en-US" dirty="0"/>
              <a:t> </a:t>
            </a:r>
            <a:r>
              <a:rPr lang="en-US" dirty="0" err="1"/>
              <a:t>Ủy</a:t>
            </a:r>
            <a:r>
              <a:rPr lang="en-US" dirty="0"/>
              <a:t> ban </a:t>
            </a:r>
            <a:r>
              <a:rPr lang="en-US" dirty="0" err="1"/>
              <a:t>tín</a:t>
            </a:r>
            <a:r>
              <a:rPr lang="en-US" dirty="0"/>
              <a:t> </a:t>
            </a:r>
            <a:r>
              <a:rPr lang="en-US" dirty="0" err="1"/>
              <a:t>dụng</a:t>
            </a:r>
            <a:r>
              <a:rPr lang="en-US" dirty="0"/>
              <a:t> </a:t>
            </a:r>
            <a:r>
              <a:rPr lang="en-US" dirty="0" err="1"/>
              <a:t>phê</a:t>
            </a:r>
            <a:r>
              <a:rPr lang="en-US" dirty="0"/>
              <a:t> </a:t>
            </a:r>
            <a:r>
              <a:rPr lang="en-US" dirty="0" err="1"/>
              <a:t>duyệt</a:t>
            </a:r>
            <a:r>
              <a:rPr lang="en-US" dirty="0"/>
              <a:t>.</a:t>
            </a:r>
            <a:endParaRPr dirty="0"/>
          </a:p>
          <a:p>
            <a:pPr marL="228600" lvl="0" indent="0" algn="l" rtl="0">
              <a:spcBef>
                <a:spcPts val="0"/>
              </a:spcBef>
              <a:spcAft>
                <a:spcPts val="0"/>
              </a:spcAft>
              <a:buClr>
                <a:schemeClr val="dk1"/>
              </a:buClr>
              <a:buSzPts val="1200"/>
              <a:buFont typeface="Arial"/>
              <a:buNone/>
            </a:pPr>
            <a:endParaRPr dirty="0"/>
          </a:p>
          <a:p>
            <a:pPr marL="0" lvl="0" indent="0" algn="l" rtl="0">
              <a:spcBef>
                <a:spcPts val="0"/>
              </a:spcBef>
              <a:spcAft>
                <a:spcPts val="0"/>
              </a:spcAft>
              <a:buNone/>
            </a:pPr>
            <a:endParaRPr sz="1200" b="1"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
        <p:nvSpPr>
          <p:cNvPr id="150" name="Google Shape;15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8" name="Google Shape;15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9" name="Google Shape;15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0" name="Google Shape;18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1" name="Google Shape;20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8" name="Google Shape;208;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Google Shape;21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Giảng viên cần hướng dẫn thêm về việc phân tích các rủi ro trong quá trình thẩm định dự án</a:t>
            </a:r>
            <a:endParaRPr/>
          </a:p>
          <a:p>
            <a:pPr marL="0" lvl="0" indent="0" algn="l" rtl="0">
              <a:spcBef>
                <a:spcPts val="0"/>
              </a:spcBef>
              <a:spcAft>
                <a:spcPts val="0"/>
              </a:spcAft>
              <a:buNone/>
            </a:pPr>
            <a:endParaRPr/>
          </a:p>
          <a:p>
            <a:pPr marL="0" lvl="0" indent="0" algn="l" rtl="0">
              <a:spcBef>
                <a:spcPts val="0"/>
              </a:spcBef>
              <a:spcAft>
                <a:spcPts val="0"/>
              </a:spcAft>
              <a:buNone/>
            </a:pPr>
            <a:r>
              <a:rPr lang="en-US"/>
              <a:t>“</a:t>
            </a:r>
            <a:r>
              <a:rPr lang="en-US" b="1"/>
              <a:t>Dự phòng 10% trong mô hình</a:t>
            </a:r>
            <a:r>
              <a:rPr lang="en-US"/>
              <a:t>” nghĩa là khi lập mô hình tài chính cho khoản vay EE, ta </a:t>
            </a:r>
            <a:r>
              <a:rPr lang="en-US" b="1"/>
              <a:t>cố tình bảo thủ</a:t>
            </a:r>
            <a:r>
              <a:rPr lang="en-US"/>
              <a:t> bằng cách </a:t>
            </a:r>
            <a:r>
              <a:rPr lang="en-US" b="1"/>
              <a:t>giảm (haircut) 10%</a:t>
            </a:r>
            <a:r>
              <a:rPr lang="en-US"/>
              <a:t> các dòng tiền tiết kiệm dự kiến (hoặc tăng 10% chi phí/Capex) để phản ánh rủi ro thực tế: vận hành chưa tối ưu, sản xuất biến động, commissioning chậm, M&amp;V sai khác…</a:t>
            </a:r>
            <a:endParaRPr/>
          </a:p>
          <a:p>
            <a:pPr marL="0" lvl="0" indent="0" algn="l" rtl="0">
              <a:spcBef>
                <a:spcPts val="0"/>
              </a:spcBef>
              <a:spcAft>
                <a:spcPts val="0"/>
              </a:spcAft>
              <a:buNone/>
            </a:pPr>
            <a:endParaRPr/>
          </a:p>
        </p:txBody>
      </p:sp>
      <p:sp>
        <p:nvSpPr>
          <p:cNvPr id="216" name="Google Shape;216;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3" name="Google Shape;223;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4" name="Google Shape;224;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99287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 name="Google Shape;7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 name="Google Shape;7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Rủi ro chuyển tiếp</a:t>
            </a:r>
            <a:r>
              <a:rPr lang="en-US"/>
              <a:t> (transition risk) là nhóm rủi ro tài chính phát sinh khi nền kinh tế chuyển dịch sang mô hình phát thải thấp. Nó không đến từ thiên tai (đó là rủi ro vật lý) mà từ </a:t>
            </a:r>
            <a:r>
              <a:rPr lang="en-US" b="1"/>
              <a:t>chính sách, công nghệ, thị trường và danh tiếng</a:t>
            </a:r>
            <a:r>
              <a:rPr lang="en-US"/>
              <a:t> thay đổi trong quá trình “xanh hóa” kinh tế. Với ngân hàng, rủi ro chuyển tiếp tác động trực tiếp đến </a:t>
            </a:r>
            <a:r>
              <a:rPr lang="en-US" b="1"/>
              <a:t>dòng tiền khách hàng vay, giá trị tài sản bảo đảm, PD/LGD, NPL, và định giá danh mục</a:t>
            </a:r>
            <a:r>
              <a:rPr lang="en-US"/>
              <a:t>.</a:t>
            </a:r>
            <a:endParaRPr/>
          </a:p>
          <a:p>
            <a:pPr marL="0" lvl="0" indent="0" algn="l" rtl="0">
              <a:spcBef>
                <a:spcPts val="0"/>
              </a:spcBef>
              <a:spcAft>
                <a:spcPts val="0"/>
              </a:spcAft>
              <a:buNone/>
            </a:pPr>
            <a:endParaRPr/>
          </a:p>
        </p:txBody>
      </p:sp>
      <p:sp>
        <p:nvSpPr>
          <p:cNvPr id="79" name="Google Shape;7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vi-VN" b="1" dirty="0"/>
              <a:t>Deal clinic</a:t>
            </a:r>
            <a:r>
              <a:rPr lang="vi-VN" dirty="0"/>
              <a:t>: cuộc họp liên phòng ban (EEBU–Tín dụng–Rủi ro–ESG…) để rà soát nhanh hồ sơ/khoản vay đang chuẩn bị, thống nhất tiêu chí và “gỡ nút” trước khi trình duyệt. </a:t>
            </a:r>
            <a:r>
              <a:rPr lang="vi-VN" i="1" dirty="0"/>
              <a:t>Gợi ý dịch</a:t>
            </a:r>
            <a:r>
              <a:rPr lang="vi-VN" dirty="0"/>
              <a:t>: </a:t>
            </a:r>
            <a:r>
              <a:rPr lang="vi-VN" b="1" dirty="0"/>
              <a:t>họp rà soát hồ sơ liên phòng</a:t>
            </a:r>
            <a:r>
              <a:rPr lang="vi-VN" dirty="0"/>
              <a:t>.</a:t>
            </a:r>
          </a:p>
          <a:p>
            <a:pPr marL="0" lvl="0" indent="0" algn="l" rtl="0">
              <a:spcBef>
                <a:spcPts val="0"/>
              </a:spcBef>
              <a:spcAft>
                <a:spcPts val="0"/>
              </a:spcAft>
              <a:buNone/>
            </a:pPr>
            <a:r>
              <a:rPr lang="vi-VN" b="1" dirty="0"/>
              <a:t>Hub–Spoke</a:t>
            </a:r>
            <a:r>
              <a:rPr lang="vi-VN" dirty="0"/>
              <a:t>: mô hình tổ chức “</a:t>
            </a:r>
            <a:r>
              <a:rPr lang="vi-VN" b="1" dirty="0"/>
              <a:t>trung tâm–vệ tinh</a:t>
            </a:r>
            <a:r>
              <a:rPr lang="vi-VN" dirty="0"/>
              <a:t>”: một nhóm nòng cốt ở Hội sở (hub) hỗ trợ các đầu mối/chi nhánh (spokes) triển khai sản phẩm, thẩm định kỹ thuật, M&amp;V.</a:t>
            </a:r>
          </a:p>
          <a:p>
            <a:pPr marL="0" lvl="0" indent="0" algn="l" rtl="0">
              <a:spcBef>
                <a:spcPts val="0"/>
              </a:spcBef>
              <a:spcAft>
                <a:spcPts val="0"/>
              </a:spcAft>
              <a:buNone/>
            </a:pPr>
            <a:r>
              <a:rPr lang="vi-VN" b="1" dirty="0"/>
              <a:t>Pipeline</a:t>
            </a:r>
            <a:r>
              <a:rPr lang="vi-VN" dirty="0"/>
              <a:t>: </a:t>
            </a:r>
            <a:r>
              <a:rPr lang="vi-VN" b="1" dirty="0"/>
              <a:t>danh sách cơ hội/khoản vay đang theo đuổi</a:t>
            </a:r>
            <a:r>
              <a:rPr lang="vi-VN" dirty="0"/>
              <a:t> (từ lead → thẩm định → phê duyệt → giải ngân). Dùng để quản trị bán hàng và dự báo.</a:t>
            </a:r>
          </a:p>
          <a:p>
            <a:pPr marL="0" lvl="0" indent="0" algn="l" rtl="0">
              <a:spcBef>
                <a:spcPts val="0"/>
              </a:spcBef>
              <a:spcAft>
                <a:spcPts val="0"/>
              </a:spcAft>
              <a:buNone/>
            </a:pPr>
            <a:r>
              <a:rPr lang="vi-VN" b="1" dirty="0"/>
              <a:t>NPL (Non-Performing Loan)</a:t>
            </a:r>
            <a:r>
              <a:rPr lang="vi-VN" dirty="0"/>
              <a:t>: </a:t>
            </a:r>
            <a:r>
              <a:rPr lang="vi-VN" b="1" dirty="0"/>
              <a:t>nợ xấu</a:t>
            </a:r>
            <a:r>
              <a:rPr lang="vi-VN" dirty="0"/>
              <a:t> – khoản vay quá hạn theo chuẩn (thường ≥90 ngày) hoặc được đánh giá mất khả năng trả nợ.</a:t>
            </a:r>
          </a:p>
          <a:p>
            <a:pPr marL="0" lvl="0" indent="0" algn="l" rtl="0">
              <a:spcBef>
                <a:spcPts val="0"/>
              </a:spcBef>
              <a:spcAft>
                <a:spcPts val="0"/>
              </a:spcAft>
              <a:buNone/>
            </a:pPr>
            <a:r>
              <a:rPr lang="vi-VN" b="1" dirty="0"/>
              <a:t>Wholesale (Banking)</a:t>
            </a:r>
            <a:r>
              <a:rPr lang="vi-VN" dirty="0"/>
              <a:t>: </a:t>
            </a:r>
            <a:r>
              <a:rPr lang="vi-VN" b="1" dirty="0"/>
              <a:t>khối khách hàng doanh nghiệp/tổ chức</a:t>
            </a:r>
            <a:r>
              <a:rPr lang="vi-VN" dirty="0"/>
              <a:t> (bán buôn), phục vụ DN vừa &amp; lớn, định chế tài chính… Khác với </a:t>
            </a:r>
            <a:r>
              <a:rPr lang="vi-VN" b="1" dirty="0"/>
              <a:t>Retail</a:t>
            </a:r>
            <a:r>
              <a:rPr lang="vi-VN" dirty="0"/>
              <a:t> (bán lẻ – cá nhân/hộ gia đình).</a:t>
            </a:r>
          </a:p>
          <a:p>
            <a:pPr marL="0" lvl="0" indent="0" algn="l" rtl="0">
              <a:spcBef>
                <a:spcPts val="0"/>
              </a:spcBef>
              <a:spcAft>
                <a:spcPts val="0"/>
              </a:spcAft>
              <a:buNone/>
            </a:pPr>
            <a:r>
              <a:rPr lang="vi-VN" b="1" dirty="0"/>
              <a:t>Credit memo (Credit memorandum)</a:t>
            </a:r>
            <a:r>
              <a:rPr lang="vi-VN" dirty="0"/>
              <a:t>: </a:t>
            </a:r>
            <a:r>
              <a:rPr lang="vi-VN" b="1" dirty="0"/>
              <a:t>tờ trình tín dụng</a:t>
            </a:r>
            <a:r>
              <a:rPr lang="vi-VN" dirty="0"/>
              <a:t> – tài liệu nội bộ tóm tắt khách hàng, nhu cầu vay, phân tích tài chính/rủi ro, tài sản bảo đảm, điều kiện khoản vay… để trình Ủy ban tín dụng phê duyệt.</a:t>
            </a:r>
          </a:p>
          <a:p>
            <a:pPr marL="0" lvl="0" indent="0" algn="l" rtl="0">
              <a:spcBef>
                <a:spcPts val="0"/>
              </a:spcBef>
              <a:spcAft>
                <a:spcPts val="0"/>
              </a:spcAft>
              <a:buNone/>
            </a:pPr>
            <a:endParaRPr lang="en-US" b="1" dirty="0"/>
          </a:p>
          <a:p>
            <a:pPr marL="0" lvl="0" indent="0" algn="l" rtl="0">
              <a:spcBef>
                <a:spcPts val="0"/>
              </a:spcBef>
              <a:spcAft>
                <a:spcPts val="0"/>
              </a:spcAft>
              <a:buNone/>
            </a:pPr>
            <a:endParaRPr lang="en-US" b="1" dirty="0"/>
          </a:p>
          <a:p>
            <a:pPr marL="0" lvl="0" indent="0" algn="l" rtl="0">
              <a:spcBef>
                <a:spcPts val="0"/>
              </a:spcBef>
              <a:spcAft>
                <a:spcPts val="0"/>
              </a:spcAft>
              <a:buNone/>
            </a:pPr>
            <a:r>
              <a:rPr lang="en-US" b="1" dirty="0"/>
              <a:t>YES BANK </a:t>
            </a:r>
            <a:r>
              <a:rPr lang="en-US" b="1" dirty="0" err="1"/>
              <a:t>là</a:t>
            </a:r>
            <a:r>
              <a:rPr lang="en-US" b="1" dirty="0"/>
              <a:t> </a:t>
            </a:r>
            <a:r>
              <a:rPr lang="en-US" b="1" dirty="0" err="1"/>
              <a:t>ngân</a:t>
            </a:r>
            <a:r>
              <a:rPr lang="en-US" b="1" dirty="0"/>
              <a:t> </a:t>
            </a:r>
            <a:r>
              <a:rPr lang="en-US" b="1" dirty="0" err="1"/>
              <a:t>hàng</a:t>
            </a:r>
            <a:r>
              <a:rPr lang="en-US" b="1" dirty="0"/>
              <a:t> </a:t>
            </a:r>
            <a:r>
              <a:rPr lang="en-US" b="1" dirty="0" err="1"/>
              <a:t>đầu</a:t>
            </a:r>
            <a:r>
              <a:rPr lang="en-US" b="1" dirty="0"/>
              <a:t> </a:t>
            </a:r>
            <a:r>
              <a:rPr lang="en-US" b="1" dirty="0" err="1"/>
              <a:t>tiên</a:t>
            </a:r>
            <a:r>
              <a:rPr lang="en-US" b="1" dirty="0"/>
              <a:t> </a:t>
            </a:r>
            <a:r>
              <a:rPr lang="en-US" b="1" dirty="0" err="1"/>
              <a:t>phát</a:t>
            </a:r>
            <a:r>
              <a:rPr lang="en-US" b="1" dirty="0"/>
              <a:t> </a:t>
            </a:r>
            <a:r>
              <a:rPr lang="en-US" b="1" dirty="0" err="1"/>
              <a:t>hành</a:t>
            </a:r>
            <a:r>
              <a:rPr lang="en-US" b="1" dirty="0"/>
              <a:t> green bond ở </a:t>
            </a:r>
            <a:r>
              <a:rPr lang="en-US" b="1" dirty="0" err="1"/>
              <a:t>Ấn</a:t>
            </a:r>
            <a:r>
              <a:rPr lang="en-US" b="1" dirty="0"/>
              <a:t> </a:t>
            </a:r>
            <a:r>
              <a:rPr lang="en-US" b="1" dirty="0" err="1"/>
              <a:t>Độ</a:t>
            </a:r>
            <a:r>
              <a:rPr lang="en-US" b="1" dirty="0"/>
              <a:t> (02/2015)</a:t>
            </a:r>
            <a:r>
              <a:rPr lang="en-US" dirty="0"/>
              <a:t>; </a:t>
            </a:r>
            <a:r>
              <a:rPr lang="en-US" dirty="0" err="1"/>
              <a:t>báo</a:t>
            </a:r>
            <a:r>
              <a:rPr lang="en-US" dirty="0"/>
              <a:t> cáo </a:t>
            </a:r>
            <a:r>
              <a:rPr lang="en-US" dirty="0" err="1"/>
              <a:t>tác</a:t>
            </a:r>
            <a:r>
              <a:rPr lang="en-US" dirty="0"/>
              <a:t> </a:t>
            </a:r>
            <a:r>
              <a:rPr lang="en-US" dirty="0" err="1"/>
              <a:t>động</a:t>
            </a:r>
            <a:r>
              <a:rPr lang="en-US" dirty="0"/>
              <a:t> </a:t>
            </a:r>
            <a:r>
              <a:rPr lang="en-US" dirty="0" err="1"/>
              <a:t>các</a:t>
            </a:r>
            <a:r>
              <a:rPr lang="en-US" dirty="0"/>
              <a:t> </a:t>
            </a:r>
            <a:r>
              <a:rPr lang="en-US" dirty="0" err="1"/>
              <a:t>năm</a:t>
            </a:r>
            <a:r>
              <a:rPr lang="en-US" dirty="0"/>
              <a:t> </a:t>
            </a:r>
            <a:r>
              <a:rPr lang="en-US" dirty="0" err="1"/>
              <a:t>mô</a:t>
            </a:r>
            <a:r>
              <a:rPr lang="en-US" dirty="0"/>
              <a:t> </a:t>
            </a:r>
            <a:r>
              <a:rPr lang="en-US" dirty="0" err="1"/>
              <a:t>tả</a:t>
            </a:r>
            <a:r>
              <a:rPr lang="en-US" dirty="0"/>
              <a:t> </a:t>
            </a:r>
            <a:r>
              <a:rPr lang="en-US" dirty="0" err="1"/>
              <a:t>mục</a:t>
            </a:r>
            <a:r>
              <a:rPr lang="en-US" dirty="0"/>
              <a:t> </a:t>
            </a:r>
            <a:r>
              <a:rPr lang="en-US" dirty="0" err="1"/>
              <a:t>đích</a:t>
            </a:r>
            <a:r>
              <a:rPr lang="en-US" dirty="0"/>
              <a:t> </a:t>
            </a:r>
            <a:r>
              <a:rPr lang="en-US" dirty="0" err="1"/>
              <a:t>sử</a:t>
            </a:r>
            <a:r>
              <a:rPr lang="en-US" dirty="0"/>
              <a:t> </a:t>
            </a:r>
            <a:r>
              <a:rPr lang="en-US" dirty="0" err="1"/>
              <a:t>dụng</a:t>
            </a:r>
            <a:r>
              <a:rPr lang="en-US" dirty="0"/>
              <a:t> </a:t>
            </a:r>
            <a:r>
              <a:rPr lang="en-US" dirty="0" err="1"/>
              <a:t>vốn</a:t>
            </a:r>
            <a:r>
              <a:rPr lang="en-US" dirty="0"/>
              <a:t>, </a:t>
            </a:r>
            <a:r>
              <a:rPr lang="en-US" dirty="0" err="1"/>
              <a:t>danh</a:t>
            </a:r>
            <a:r>
              <a:rPr lang="en-US" dirty="0"/>
              <a:t> </a:t>
            </a:r>
            <a:r>
              <a:rPr lang="en-US" dirty="0" err="1"/>
              <a:t>mục</a:t>
            </a:r>
            <a:r>
              <a:rPr lang="en-US" dirty="0"/>
              <a:t> </a:t>
            </a:r>
            <a:r>
              <a:rPr lang="en-US" dirty="0" err="1"/>
              <a:t>dự</a:t>
            </a:r>
            <a:r>
              <a:rPr lang="en-US" dirty="0"/>
              <a:t> </a:t>
            </a:r>
            <a:r>
              <a:rPr lang="en-US" dirty="0" err="1"/>
              <a:t>án</a:t>
            </a:r>
            <a:r>
              <a:rPr lang="en-US" dirty="0"/>
              <a:t> </a:t>
            </a:r>
            <a:r>
              <a:rPr lang="en-US" dirty="0" err="1"/>
              <a:t>và</a:t>
            </a:r>
            <a:r>
              <a:rPr lang="en-US" dirty="0"/>
              <a:t> </a:t>
            </a:r>
            <a:r>
              <a:rPr lang="en-US" dirty="0" err="1"/>
              <a:t>chỉ</a:t>
            </a:r>
            <a:r>
              <a:rPr lang="en-US" dirty="0"/>
              <a:t> </a:t>
            </a:r>
            <a:r>
              <a:rPr lang="en-US" dirty="0" err="1"/>
              <a:t>số</a:t>
            </a:r>
            <a:r>
              <a:rPr lang="en-US" dirty="0"/>
              <a:t> </a:t>
            </a:r>
            <a:r>
              <a:rPr lang="en-US" dirty="0" err="1"/>
              <a:t>kết</a:t>
            </a:r>
            <a:r>
              <a:rPr lang="en-US" dirty="0"/>
              <a:t> </a:t>
            </a:r>
            <a:r>
              <a:rPr lang="en-US" dirty="0" err="1"/>
              <a:t>quả</a:t>
            </a:r>
            <a:r>
              <a:rPr lang="en-US" dirty="0"/>
              <a:t>. </a:t>
            </a:r>
            <a:endParaRPr dirty="0"/>
          </a:p>
          <a:p>
            <a:pPr marL="0" lvl="0" indent="0" algn="l" rtl="0">
              <a:spcBef>
                <a:spcPts val="0"/>
              </a:spcBef>
              <a:spcAft>
                <a:spcPts val="0"/>
              </a:spcAft>
              <a:buNone/>
            </a:pPr>
            <a:r>
              <a:rPr lang="en-US" dirty="0"/>
              <a:t>https://www.yesbank.in/content/published/api/v1.1/assets/CONT1852DDCEA96C4D4CB8F4CB16474D39D7/native/the_green_bond_impact_report_2020_21.pdf?channelToken=21f7ccfa2fc3401091938f541a6f8f2a</a:t>
            </a:r>
            <a:endParaRPr dirty="0"/>
          </a:p>
          <a:p>
            <a:pPr marL="0" lvl="0" indent="0" algn="l" rtl="0">
              <a:spcBef>
                <a:spcPts val="0"/>
              </a:spcBef>
              <a:spcAft>
                <a:spcPts val="0"/>
              </a:spcAft>
              <a:buNone/>
            </a:pPr>
            <a:endParaRPr b="1" dirty="0"/>
          </a:p>
          <a:p>
            <a:pPr marL="0" lvl="0" indent="0" algn="l" rtl="0">
              <a:spcBef>
                <a:spcPts val="0"/>
              </a:spcBef>
              <a:spcAft>
                <a:spcPts val="0"/>
              </a:spcAft>
              <a:buNone/>
            </a:pPr>
            <a:r>
              <a:rPr lang="en-US" b="1" dirty="0" err="1"/>
              <a:t>Đơn</a:t>
            </a:r>
            <a:r>
              <a:rPr lang="en-US" b="1" dirty="0"/>
              <a:t> </a:t>
            </a:r>
            <a:r>
              <a:rPr lang="en-US" b="1" dirty="0" err="1"/>
              <a:t>vị</a:t>
            </a:r>
            <a:r>
              <a:rPr lang="en-US" b="1" dirty="0"/>
              <a:t> Sustainable Finance/Responsible Banking &amp; </a:t>
            </a:r>
            <a:r>
              <a:rPr lang="en-US" b="1" dirty="0" err="1"/>
              <a:t>vai</a:t>
            </a:r>
            <a:r>
              <a:rPr lang="en-US" b="1" dirty="0"/>
              <a:t> </a:t>
            </a:r>
            <a:r>
              <a:rPr lang="en-US" b="1" dirty="0" err="1"/>
              <a:t>trò</a:t>
            </a:r>
            <a:r>
              <a:rPr lang="en-US" b="1" dirty="0"/>
              <a:t> </a:t>
            </a:r>
            <a:r>
              <a:rPr lang="en-US" b="1" dirty="0" err="1"/>
              <a:t>điều</a:t>
            </a:r>
            <a:r>
              <a:rPr lang="en-US" b="1" dirty="0"/>
              <a:t> </a:t>
            </a:r>
            <a:r>
              <a:rPr lang="en-US" b="1" dirty="0" err="1"/>
              <a:t>phối</a:t>
            </a:r>
            <a:r>
              <a:rPr lang="en-US" b="1" dirty="0"/>
              <a:t> ESG</a:t>
            </a:r>
            <a:r>
              <a:rPr lang="en-US" dirty="0"/>
              <a:t>: </a:t>
            </a:r>
            <a:r>
              <a:rPr lang="en-US" dirty="0" err="1"/>
              <a:t>tài</a:t>
            </a:r>
            <a:r>
              <a:rPr lang="en-US" dirty="0"/>
              <a:t> </a:t>
            </a:r>
            <a:r>
              <a:rPr lang="en-US" dirty="0" err="1"/>
              <a:t>liệu</a:t>
            </a:r>
            <a:r>
              <a:rPr lang="en-US" dirty="0"/>
              <a:t> </a:t>
            </a:r>
            <a:r>
              <a:rPr lang="en-US" dirty="0" err="1"/>
              <a:t>chiến</a:t>
            </a:r>
            <a:r>
              <a:rPr lang="en-US" dirty="0"/>
              <a:t> </a:t>
            </a:r>
            <a:r>
              <a:rPr lang="en-US" dirty="0" err="1"/>
              <a:t>lược</a:t>
            </a:r>
            <a:r>
              <a:rPr lang="en-US" dirty="0"/>
              <a:t> ESG </a:t>
            </a:r>
            <a:r>
              <a:rPr lang="en-US" dirty="0" err="1"/>
              <a:t>nêu</a:t>
            </a:r>
            <a:r>
              <a:rPr lang="en-US" dirty="0"/>
              <a:t> </a:t>
            </a:r>
            <a:r>
              <a:rPr lang="en-US" dirty="0" err="1"/>
              <a:t>rõ</a:t>
            </a:r>
            <a:r>
              <a:rPr lang="en-US" dirty="0"/>
              <a:t> </a:t>
            </a:r>
            <a:r>
              <a:rPr lang="en-US" dirty="0" err="1"/>
              <a:t>có</a:t>
            </a:r>
            <a:r>
              <a:rPr lang="en-US" dirty="0"/>
              <a:t> </a:t>
            </a:r>
            <a:r>
              <a:rPr lang="en-US" b="1" dirty="0"/>
              <a:t>Sustainable Finance unit</a:t>
            </a:r>
            <a:r>
              <a:rPr lang="en-US" dirty="0"/>
              <a:t> </a:t>
            </a:r>
            <a:r>
              <a:rPr lang="en-US" dirty="0" err="1"/>
              <a:t>là</a:t>
            </a:r>
            <a:r>
              <a:rPr lang="en-US" dirty="0"/>
              <a:t> </a:t>
            </a:r>
            <a:r>
              <a:rPr lang="en-US" dirty="0" err="1"/>
              <a:t>nhóm</a:t>
            </a:r>
            <a:r>
              <a:rPr lang="en-US" dirty="0"/>
              <a:t> </a:t>
            </a:r>
            <a:r>
              <a:rPr lang="en-US" dirty="0" err="1"/>
              <a:t>nòng</a:t>
            </a:r>
            <a:r>
              <a:rPr lang="en-US" dirty="0"/>
              <a:t> </a:t>
            </a:r>
            <a:r>
              <a:rPr lang="en-US" dirty="0" err="1"/>
              <a:t>cốt</a:t>
            </a:r>
            <a:r>
              <a:rPr lang="en-US" dirty="0"/>
              <a:t>; </a:t>
            </a:r>
            <a:r>
              <a:rPr lang="en-US" dirty="0" err="1"/>
              <a:t>các</a:t>
            </a:r>
            <a:r>
              <a:rPr lang="en-US" dirty="0"/>
              <a:t> </a:t>
            </a:r>
            <a:r>
              <a:rPr lang="en-US" dirty="0" err="1"/>
              <a:t>báo</a:t>
            </a:r>
            <a:r>
              <a:rPr lang="en-US" dirty="0"/>
              <a:t> cáo “Sustainability Performance Review” </a:t>
            </a:r>
            <a:r>
              <a:rPr lang="en-US" dirty="0" err="1"/>
              <a:t>mô</a:t>
            </a:r>
            <a:r>
              <a:rPr lang="en-US" dirty="0"/>
              <a:t> </a:t>
            </a:r>
            <a:r>
              <a:rPr lang="en-US" dirty="0" err="1"/>
              <a:t>tả</a:t>
            </a:r>
            <a:r>
              <a:rPr lang="en-US" dirty="0"/>
              <a:t> </a:t>
            </a:r>
            <a:r>
              <a:rPr lang="en-US" b="1" dirty="0"/>
              <a:t>Responsible Banking unit</a:t>
            </a:r>
            <a:r>
              <a:rPr lang="en-US" dirty="0"/>
              <a:t> </a:t>
            </a:r>
            <a:r>
              <a:rPr lang="en-US" dirty="0" err="1"/>
              <a:t>là</a:t>
            </a:r>
            <a:r>
              <a:rPr lang="en-US" dirty="0"/>
              <a:t> “</a:t>
            </a:r>
            <a:r>
              <a:rPr lang="en-US" dirty="0" err="1"/>
              <a:t>xuyên</a:t>
            </a:r>
            <a:r>
              <a:rPr lang="en-US" dirty="0"/>
              <a:t> </a:t>
            </a:r>
            <a:r>
              <a:rPr lang="en-US" dirty="0" err="1"/>
              <a:t>suốt</a:t>
            </a:r>
            <a:r>
              <a:rPr lang="en-US" dirty="0"/>
              <a:t> </a:t>
            </a:r>
            <a:r>
              <a:rPr lang="en-US" dirty="0" err="1"/>
              <a:t>các</a:t>
            </a:r>
            <a:r>
              <a:rPr lang="en-US" dirty="0"/>
              <a:t> </a:t>
            </a:r>
            <a:r>
              <a:rPr lang="en-US" dirty="0" err="1"/>
              <a:t>chức</a:t>
            </a:r>
            <a:r>
              <a:rPr lang="en-US" dirty="0"/>
              <a:t> </a:t>
            </a:r>
            <a:r>
              <a:rPr lang="en-US" dirty="0" err="1"/>
              <a:t>năng</a:t>
            </a:r>
            <a:r>
              <a:rPr lang="en-US" dirty="0"/>
              <a:t>” </a:t>
            </a:r>
            <a:r>
              <a:rPr lang="en-US" dirty="0" err="1"/>
              <a:t>để</a:t>
            </a:r>
            <a:r>
              <a:rPr lang="en-US" dirty="0"/>
              <a:t> </a:t>
            </a:r>
            <a:r>
              <a:rPr lang="en-US" dirty="0" err="1"/>
              <a:t>tích</a:t>
            </a:r>
            <a:r>
              <a:rPr lang="en-US" dirty="0"/>
              <a:t> </a:t>
            </a:r>
            <a:r>
              <a:rPr lang="en-US" dirty="0" err="1"/>
              <a:t>hợp</a:t>
            </a:r>
            <a:r>
              <a:rPr lang="en-US" dirty="0"/>
              <a:t> </a:t>
            </a:r>
            <a:r>
              <a:rPr lang="en-US" dirty="0" err="1"/>
              <a:t>bền</a:t>
            </a:r>
            <a:r>
              <a:rPr lang="en-US" dirty="0"/>
              <a:t> </a:t>
            </a:r>
            <a:r>
              <a:rPr lang="en-US" dirty="0" err="1"/>
              <a:t>vững</a:t>
            </a:r>
            <a:r>
              <a:rPr lang="en-US" dirty="0"/>
              <a:t> </a:t>
            </a:r>
            <a:r>
              <a:rPr lang="en-US" dirty="0" err="1"/>
              <a:t>vào</a:t>
            </a:r>
            <a:r>
              <a:rPr lang="en-US" dirty="0"/>
              <a:t> </a:t>
            </a:r>
            <a:r>
              <a:rPr lang="en-US" dirty="0" err="1"/>
              <a:t>kinh</a:t>
            </a:r>
            <a:r>
              <a:rPr lang="en-US" dirty="0"/>
              <a:t> </a:t>
            </a:r>
            <a:r>
              <a:rPr lang="en-US" dirty="0" err="1"/>
              <a:t>doanh</a:t>
            </a:r>
            <a:r>
              <a:rPr lang="en-US" dirty="0"/>
              <a:t>. </a:t>
            </a:r>
            <a:endParaRPr dirty="0"/>
          </a:p>
          <a:p>
            <a:pPr marL="0" lvl="0" indent="0" algn="l" rtl="0">
              <a:spcBef>
                <a:spcPts val="0"/>
              </a:spcBef>
              <a:spcAft>
                <a:spcPts val="0"/>
              </a:spcAft>
              <a:buNone/>
            </a:pPr>
            <a:r>
              <a:rPr lang="en-US" dirty="0"/>
              <a:t>https://www.yesbank.in/content/published/api/v1.1/assets/CONT508EDD145C764A8398CC2C44CCF76044/native/ybl_esg_strategy_targets_and_progress.pdf?channelToken=21f7ccfa2fc3401091938f541a6f8f2a&amp;download=false</a:t>
            </a:r>
            <a:endParaRPr dirty="0"/>
          </a:p>
          <a:p>
            <a:pPr marL="0" lvl="0" indent="0" algn="l" rtl="0">
              <a:spcBef>
                <a:spcPts val="0"/>
              </a:spcBef>
              <a:spcAft>
                <a:spcPts val="0"/>
              </a:spcAft>
              <a:buNone/>
            </a:pPr>
            <a:endParaRPr b="1" dirty="0"/>
          </a:p>
          <a:p>
            <a:pPr marL="0" lvl="0" indent="0" algn="l" rtl="0">
              <a:spcBef>
                <a:spcPts val="0"/>
              </a:spcBef>
              <a:spcAft>
                <a:spcPts val="0"/>
              </a:spcAft>
              <a:buNone/>
            </a:pPr>
            <a:r>
              <a:rPr lang="en-US" b="1" dirty="0"/>
              <a:t>Liên </a:t>
            </a:r>
            <a:r>
              <a:rPr lang="en-US" b="1" dirty="0" err="1"/>
              <a:t>kết</a:t>
            </a:r>
            <a:r>
              <a:rPr lang="en-US" b="1" dirty="0"/>
              <a:t> </a:t>
            </a:r>
            <a:r>
              <a:rPr lang="en-US" b="1" dirty="0" err="1"/>
              <a:t>với</a:t>
            </a:r>
            <a:r>
              <a:rPr lang="en-US" b="1" dirty="0"/>
              <a:t> </a:t>
            </a:r>
            <a:r>
              <a:rPr lang="en-US" b="1" dirty="0" err="1"/>
              <a:t>chương</a:t>
            </a:r>
            <a:r>
              <a:rPr lang="en-US" b="1" dirty="0"/>
              <a:t> </a:t>
            </a:r>
            <a:r>
              <a:rPr lang="en-US" b="1" dirty="0" err="1"/>
              <a:t>trình</a:t>
            </a:r>
            <a:r>
              <a:rPr lang="en-US" b="1" dirty="0"/>
              <a:t> EE/ESCO </a:t>
            </a:r>
            <a:r>
              <a:rPr lang="en-US" b="1" dirty="0" err="1"/>
              <a:t>của</a:t>
            </a:r>
            <a:r>
              <a:rPr lang="en-US" b="1" dirty="0"/>
              <a:t> </a:t>
            </a:r>
            <a:r>
              <a:rPr lang="en-US" b="1" dirty="0" err="1"/>
              <a:t>Ấn</a:t>
            </a:r>
            <a:r>
              <a:rPr lang="en-US" b="1" dirty="0"/>
              <a:t> </a:t>
            </a:r>
            <a:r>
              <a:rPr lang="en-US" b="1" dirty="0" err="1"/>
              <a:t>Độ</a:t>
            </a:r>
            <a:r>
              <a:rPr lang="en-US" dirty="0"/>
              <a:t>: YES BANK </a:t>
            </a:r>
            <a:r>
              <a:rPr lang="en-US" dirty="0" err="1"/>
              <a:t>tham</a:t>
            </a:r>
            <a:r>
              <a:rPr lang="en-US" dirty="0"/>
              <a:t> </a:t>
            </a:r>
            <a:r>
              <a:rPr lang="en-US" dirty="0" err="1"/>
              <a:t>gia</a:t>
            </a:r>
            <a:r>
              <a:rPr lang="en-US" dirty="0"/>
              <a:t> </a:t>
            </a:r>
            <a:r>
              <a:rPr lang="en-US" b="1" dirty="0"/>
              <a:t>EEFP </a:t>
            </a:r>
            <a:r>
              <a:rPr lang="en-US" b="1" dirty="0" err="1"/>
              <a:t>của</a:t>
            </a:r>
            <a:r>
              <a:rPr lang="en-US" b="1" dirty="0"/>
              <a:t> BEE</a:t>
            </a:r>
            <a:r>
              <a:rPr lang="en-US" dirty="0"/>
              <a:t> (Bureau of Energy Efficiency) </a:t>
            </a:r>
            <a:r>
              <a:rPr lang="en-US" dirty="0" err="1"/>
              <a:t>và</a:t>
            </a:r>
            <a:r>
              <a:rPr lang="en-US" dirty="0"/>
              <a:t> </a:t>
            </a:r>
            <a:r>
              <a:rPr lang="en-US" b="1" dirty="0"/>
              <a:t>PRSF</a:t>
            </a:r>
            <a:r>
              <a:rPr lang="en-US" dirty="0"/>
              <a:t> (Partial Risk Sharing Facility) </a:t>
            </a:r>
            <a:r>
              <a:rPr lang="en-US" dirty="0" err="1"/>
              <a:t>cho</a:t>
            </a:r>
            <a:r>
              <a:rPr lang="en-US" dirty="0"/>
              <a:t> ESCO; </a:t>
            </a:r>
            <a:r>
              <a:rPr lang="en-US" dirty="0" err="1"/>
              <a:t>được</a:t>
            </a:r>
            <a:r>
              <a:rPr lang="en-US" dirty="0"/>
              <a:t> </a:t>
            </a:r>
            <a:r>
              <a:rPr lang="en-US" dirty="0" err="1"/>
              <a:t>nhắc</a:t>
            </a:r>
            <a:r>
              <a:rPr lang="en-US" dirty="0"/>
              <a:t> </a:t>
            </a:r>
            <a:r>
              <a:rPr lang="en-US" dirty="0" err="1"/>
              <a:t>là</a:t>
            </a:r>
            <a:r>
              <a:rPr lang="en-US" dirty="0"/>
              <a:t> </a:t>
            </a:r>
            <a:r>
              <a:rPr lang="en-US" b="1" dirty="0"/>
              <a:t>PFI </a:t>
            </a:r>
            <a:r>
              <a:rPr lang="en-US" b="1" dirty="0" err="1"/>
              <a:t>đầu</a:t>
            </a:r>
            <a:r>
              <a:rPr lang="en-US" b="1" dirty="0"/>
              <a:t> </a:t>
            </a:r>
            <a:r>
              <a:rPr lang="en-US" b="1" dirty="0" err="1"/>
              <a:t>tiên</a:t>
            </a:r>
            <a:r>
              <a:rPr lang="en-US" dirty="0"/>
              <a:t> </a:t>
            </a:r>
            <a:r>
              <a:rPr lang="en-US" dirty="0" err="1"/>
              <a:t>trong</a:t>
            </a:r>
            <a:r>
              <a:rPr lang="en-US" dirty="0"/>
              <a:t> PRSF </a:t>
            </a:r>
            <a:r>
              <a:rPr lang="en-US" dirty="0" err="1"/>
              <a:t>và</a:t>
            </a:r>
            <a:r>
              <a:rPr lang="en-US" dirty="0"/>
              <a:t> </a:t>
            </a:r>
            <a:r>
              <a:rPr lang="en-US" dirty="0" err="1"/>
              <a:t>có</a:t>
            </a:r>
            <a:r>
              <a:rPr lang="en-US" dirty="0"/>
              <a:t> </a:t>
            </a:r>
            <a:r>
              <a:rPr lang="en-US" dirty="0" err="1"/>
              <a:t>các</a:t>
            </a:r>
            <a:r>
              <a:rPr lang="en-US" dirty="0"/>
              <a:t> </a:t>
            </a:r>
            <a:r>
              <a:rPr lang="en-US" dirty="0" err="1"/>
              <a:t>thương</a:t>
            </a:r>
            <a:r>
              <a:rPr lang="en-US" dirty="0"/>
              <a:t> </a:t>
            </a:r>
            <a:r>
              <a:rPr lang="en-US" dirty="0" err="1"/>
              <a:t>vụ</a:t>
            </a:r>
            <a:r>
              <a:rPr lang="en-US" dirty="0"/>
              <a:t> </a:t>
            </a:r>
            <a:r>
              <a:rPr lang="en-US" dirty="0" err="1"/>
              <a:t>minh</a:t>
            </a:r>
            <a:r>
              <a:rPr lang="en-US" dirty="0"/>
              <a:t> </a:t>
            </a:r>
            <a:r>
              <a:rPr lang="en-US" dirty="0" err="1"/>
              <a:t>họa</a:t>
            </a:r>
            <a:r>
              <a:rPr lang="en-US" dirty="0"/>
              <a:t>. </a:t>
            </a:r>
            <a:endParaRPr dirty="0"/>
          </a:p>
          <a:p>
            <a:pPr marL="0" lvl="0" indent="0" algn="l" rtl="0">
              <a:spcBef>
                <a:spcPts val="0"/>
              </a:spcBef>
              <a:spcAft>
                <a:spcPts val="0"/>
              </a:spcAft>
              <a:buNone/>
            </a:pPr>
            <a:r>
              <a:rPr lang="en-US" dirty="0"/>
              <a:t>https://beeindia.gov.in/ernergy-efficiency-financing-platform-eefp.php</a:t>
            </a:r>
            <a:endParaRPr dirty="0"/>
          </a:p>
          <a:p>
            <a:pPr marL="0" lvl="0" indent="0" algn="l" rtl="0">
              <a:spcBef>
                <a:spcPts val="0"/>
              </a:spcBef>
              <a:spcAft>
                <a:spcPts val="0"/>
              </a:spcAft>
              <a:buNone/>
            </a:pPr>
            <a:endParaRPr dirty="0"/>
          </a:p>
        </p:txBody>
      </p:sp>
      <p:sp>
        <p:nvSpPr>
          <p:cNvPr id="87" name="Google Shape;8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4" name="Google Shape;9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00050" lvl="0" indent="-171450" algn="l" rtl="0">
              <a:lnSpc>
                <a:spcPct val="150000"/>
              </a:lnSpc>
              <a:spcBef>
                <a:spcPts val="0"/>
              </a:spcBef>
              <a:spcAft>
                <a:spcPts val="0"/>
              </a:spcAft>
              <a:buClr>
                <a:schemeClr val="dk1"/>
              </a:buClr>
              <a:buSzPts val="1200"/>
              <a:buFont typeface="Arial"/>
              <a:buChar char="•"/>
            </a:pPr>
            <a:r>
              <a:rPr lang="en-US"/>
              <a:t>Lãnh đạo bảo trợ &amp; tích hợp vào chiến lược / hạn mức rủi ro</a:t>
            </a:r>
            <a:endParaRPr/>
          </a:p>
          <a:p>
            <a:pPr marL="400050" lvl="0" indent="-171450" algn="l" rtl="0">
              <a:lnSpc>
                <a:spcPct val="150000"/>
              </a:lnSpc>
              <a:spcBef>
                <a:spcPts val="0"/>
              </a:spcBef>
              <a:spcAft>
                <a:spcPts val="0"/>
              </a:spcAft>
              <a:buClr>
                <a:schemeClr val="dk1"/>
              </a:buClr>
              <a:buSzPts val="1200"/>
              <a:buFont typeface="Arial"/>
              <a:buChar char="•"/>
            </a:pPr>
            <a:r>
              <a:rPr lang="en-US"/>
              <a:t>Tổ chức &amp; nhân sự tối thiểu: Head EEBU; Product Owner (EE); Kỹ sư thẩm định kỹ thuật; Tín dụng/Risk; ESMS/ESG; Data/Reporting; focal points tại chi nhánh</a:t>
            </a:r>
            <a:endParaRPr/>
          </a:p>
          <a:p>
            <a:pPr marL="400050" lvl="0" indent="-171450" algn="l" rtl="0">
              <a:lnSpc>
                <a:spcPct val="150000"/>
              </a:lnSpc>
              <a:spcBef>
                <a:spcPts val="0"/>
              </a:spcBef>
              <a:spcAft>
                <a:spcPts val="0"/>
              </a:spcAft>
              <a:buClr>
                <a:schemeClr val="dk1"/>
              </a:buClr>
              <a:buSzPts val="1200"/>
              <a:buFont typeface="Arial"/>
              <a:buChar char="•"/>
            </a:pPr>
            <a:r>
              <a:rPr lang="en-US"/>
              <a:t>Quy trình &amp; công cụ: tiêu chí dự án đủ điều kiện; M&amp;V (IPMVP-lite); credit memo EE; ma trận rủi ro kỹ thuật; chỉ số tác động (kWh, tCO₂e, DSCR)</a:t>
            </a:r>
            <a:endParaRPr/>
          </a:p>
          <a:p>
            <a:pPr marL="400050" lvl="0" indent="-171450" algn="l" rtl="0">
              <a:lnSpc>
                <a:spcPct val="150000"/>
              </a:lnSpc>
              <a:spcBef>
                <a:spcPts val="0"/>
              </a:spcBef>
              <a:spcAft>
                <a:spcPts val="0"/>
              </a:spcAft>
              <a:buClr>
                <a:schemeClr val="dk1"/>
              </a:buClr>
              <a:buSzPts val="1200"/>
              <a:buFont typeface="Arial"/>
              <a:buChar char="•"/>
            </a:pPr>
            <a:r>
              <a:rPr lang="en-US"/>
              <a:t>Nguồn vốn &amp; khuyến khích: hạn mức nội bộ cho EE; định giá theo rủi ro; KPI/incentive cho RM &amp; chi nhánh</a:t>
            </a:r>
            <a:endParaRPr/>
          </a:p>
          <a:p>
            <a:pPr marL="400050" lvl="0" indent="-171450" algn="l" rtl="0">
              <a:lnSpc>
                <a:spcPct val="150000"/>
              </a:lnSpc>
              <a:spcBef>
                <a:spcPts val="0"/>
              </a:spcBef>
              <a:spcAft>
                <a:spcPts val="0"/>
              </a:spcAft>
              <a:buClr>
                <a:schemeClr val="dk1"/>
              </a:buClr>
              <a:buSzPts val="1200"/>
              <a:buFont typeface="Arial"/>
              <a:buChar char="•"/>
            </a:pPr>
            <a:r>
              <a:rPr lang="en-US"/>
              <a:t>Năng lực tư vấn khách hàng &amp; mạng lưới đối tác kỹ thuật (ESCO, OEM, đơn vị kiểm toán)</a:t>
            </a:r>
            <a:endParaRPr/>
          </a:p>
          <a:p>
            <a:pPr marL="0" lvl="0" indent="0" algn="l" rtl="0">
              <a:spcBef>
                <a:spcPts val="0"/>
              </a:spcBef>
              <a:spcAft>
                <a:spcPts val="0"/>
              </a:spcAft>
              <a:buNone/>
            </a:pPr>
            <a:endParaRPr/>
          </a:p>
        </p:txBody>
      </p:sp>
      <p:sp>
        <p:nvSpPr>
          <p:cNvPr id="95" name="Google Shape;9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6" name="Google Shape;116;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228600" lvl="0" indent="0" algn="l" rtl="0">
              <a:spcBef>
                <a:spcPts val="0"/>
              </a:spcBef>
              <a:spcAft>
                <a:spcPts val="0"/>
              </a:spcAft>
              <a:buClr>
                <a:schemeClr val="dk1"/>
              </a:buClr>
              <a:buSzPts val="1200"/>
              <a:buFont typeface="Arial"/>
              <a:buNone/>
            </a:pPr>
            <a:r>
              <a:rPr lang="en-US" b="1"/>
              <a:t>Định vị và lập đề án</a:t>
            </a:r>
            <a:endParaRPr/>
          </a:p>
          <a:p>
            <a:pPr marL="228600" lvl="0" indent="0" algn="l" rtl="0">
              <a:spcBef>
                <a:spcPts val="0"/>
              </a:spcBef>
              <a:spcAft>
                <a:spcPts val="0"/>
              </a:spcAft>
              <a:buClr>
                <a:schemeClr val="dk1"/>
              </a:buClr>
              <a:buSzPts val="1200"/>
              <a:buFont typeface="Arial"/>
              <a:buNone/>
            </a:pPr>
            <a:r>
              <a:rPr lang="en-US"/>
              <a:t>Phân tích thị trường/khách hàng mục tiêu; ước tính danh mục cơ hội; xây dựng phương án kinh doanh 3 năm.</a:t>
            </a:r>
            <a:endParaRPr/>
          </a:p>
          <a:p>
            <a:pPr marL="228600" lvl="0" indent="0" algn="l" rtl="0">
              <a:spcBef>
                <a:spcPts val="0"/>
              </a:spcBef>
              <a:spcAft>
                <a:spcPts val="0"/>
              </a:spcAft>
              <a:buClr>
                <a:schemeClr val="dk1"/>
              </a:buClr>
              <a:buSzPts val="1200"/>
              <a:buFont typeface="Arial"/>
              <a:buNone/>
            </a:pPr>
            <a:r>
              <a:rPr lang="en-US"/>
              <a:t>Xác định sản phẩm ưu tiên (ví dụ: cải tạo động cơ kèm biến tần, lò hơi, chiếu sáng, hệ thống điều hòa thông gió, thu hồi nhiệt).</a:t>
            </a:r>
            <a:endParaRPr/>
          </a:p>
          <a:p>
            <a:pPr marL="228600" lvl="0" indent="0" algn="l" rtl="0">
              <a:spcBef>
                <a:spcPts val="0"/>
              </a:spcBef>
              <a:spcAft>
                <a:spcPts val="0"/>
              </a:spcAft>
              <a:buClr>
                <a:schemeClr val="dk1"/>
              </a:buClr>
              <a:buSzPts val="1200"/>
              <a:buFont typeface="Arial"/>
              <a:buNone/>
            </a:pPr>
            <a:r>
              <a:rPr lang="en-US"/>
              <a:t>Hồ sơ đầu ra: Đề án thành lập EEBU, mục tiêu, ngân sách, ma trận phân công trách nhiệm.</a:t>
            </a:r>
            <a:endParaRPr/>
          </a:p>
          <a:p>
            <a:pPr marL="228600" lvl="0" indent="0" algn="l" rtl="0">
              <a:spcBef>
                <a:spcPts val="0"/>
              </a:spcBef>
              <a:spcAft>
                <a:spcPts val="0"/>
              </a:spcAft>
              <a:buClr>
                <a:schemeClr val="dk1"/>
              </a:buClr>
              <a:buSzPts val="1200"/>
              <a:buFont typeface="Arial"/>
              <a:buNone/>
            </a:pPr>
            <a:r>
              <a:rPr lang="en-US" b="1"/>
              <a:t>Phê duyệt và bố trí nguồn lực</a:t>
            </a:r>
            <a:endParaRPr/>
          </a:p>
          <a:p>
            <a:pPr marL="228600" lvl="0" indent="0" algn="l" rtl="0">
              <a:spcBef>
                <a:spcPts val="0"/>
              </a:spcBef>
              <a:spcAft>
                <a:spcPts val="0"/>
              </a:spcAft>
              <a:buClr>
                <a:schemeClr val="dk1"/>
              </a:buClr>
              <a:buSzPts val="1200"/>
              <a:buFont typeface="Arial"/>
              <a:buNone/>
            </a:pPr>
            <a:r>
              <a:rPr lang="en-US"/>
              <a:t>Nghị quyết của Hội đồng quản trị; chỉ tiêu danh mục cho vay; ngân sách hỗ trợ kỹ thuật; hạn mức tín dụng xanh/ cơ chế chia sẻ rủi ro.</a:t>
            </a:r>
            <a:endParaRPr/>
          </a:p>
          <a:p>
            <a:pPr marL="228600" lvl="0" indent="0" algn="l" rtl="0">
              <a:spcBef>
                <a:spcPts val="0"/>
              </a:spcBef>
              <a:spcAft>
                <a:spcPts val="0"/>
              </a:spcAft>
              <a:buClr>
                <a:schemeClr val="dk1"/>
              </a:buClr>
              <a:buSzPts val="1200"/>
              <a:buFont typeface="Arial"/>
              <a:buNone/>
            </a:pPr>
            <a:r>
              <a:rPr lang="en-US" b="1"/>
              <a:t>Thiết kế sản phẩm và quy trình</a:t>
            </a:r>
            <a:endParaRPr/>
          </a:p>
          <a:p>
            <a:pPr marL="228600" lvl="0" indent="0" algn="l" rtl="0">
              <a:spcBef>
                <a:spcPts val="0"/>
              </a:spcBef>
              <a:spcAft>
                <a:spcPts val="0"/>
              </a:spcAft>
              <a:buClr>
                <a:schemeClr val="dk1"/>
              </a:buClr>
              <a:buSzPts val="1200"/>
              <a:buFont typeface="Arial"/>
              <a:buNone/>
            </a:pPr>
            <a:r>
              <a:rPr lang="en-US"/>
              <a:t>Bản điều khoản sản phẩm tín dụng hiệu quả năng lượng; tiêu chí dự án đủ điều kiện; mẫu đo lường và xác minh kết quả; điều kiện giải ngân theo từng mốc kỹ thuật.</a:t>
            </a:r>
            <a:endParaRPr/>
          </a:p>
          <a:p>
            <a:pPr marL="228600" lvl="0" indent="0" algn="l" rtl="0">
              <a:spcBef>
                <a:spcPts val="0"/>
              </a:spcBef>
              <a:spcAft>
                <a:spcPts val="0"/>
              </a:spcAft>
              <a:buClr>
                <a:schemeClr val="dk1"/>
              </a:buClr>
              <a:buSzPts val="1200"/>
              <a:buFont typeface="Arial"/>
              <a:buNone/>
            </a:pPr>
            <a:r>
              <a:rPr lang="en-US"/>
              <a:t>Cập nhật hệ thống quản lý môi trường – xã hội; mẫu biểu báo cáo kết quả và tác động.</a:t>
            </a:r>
            <a:endParaRPr/>
          </a:p>
          <a:p>
            <a:pPr marL="228600" lvl="0" indent="0" algn="l" rtl="0">
              <a:spcBef>
                <a:spcPts val="0"/>
              </a:spcBef>
              <a:spcAft>
                <a:spcPts val="0"/>
              </a:spcAft>
              <a:buClr>
                <a:schemeClr val="dk1"/>
              </a:buClr>
              <a:buSzPts val="1200"/>
              <a:buFont typeface="Arial"/>
              <a:buNone/>
            </a:pPr>
            <a:r>
              <a:rPr lang="en-US" b="1"/>
              <a:t>Tuyển chọn nhân sự và xây dựng/đào tạo đội ngũ</a:t>
            </a:r>
            <a:endParaRPr/>
          </a:p>
          <a:p>
            <a:pPr marL="228600" lvl="0" indent="0" algn="l" rtl="0">
              <a:spcBef>
                <a:spcPts val="0"/>
              </a:spcBef>
              <a:spcAft>
                <a:spcPts val="0"/>
              </a:spcAft>
              <a:buClr>
                <a:schemeClr val="dk1"/>
              </a:buClr>
              <a:buSzPts val="1200"/>
              <a:buFont typeface="Arial"/>
              <a:buNone/>
            </a:pPr>
            <a:r>
              <a:rPr lang="en-US"/>
              <a:t>Tuyển/bố trí nhân sự nòng cốt; đào tạo về kỹ thuật và tín dụng hiệu quả năng lượng (dựa trên tình huống thực tế).</a:t>
            </a:r>
            <a:endParaRPr/>
          </a:p>
          <a:p>
            <a:pPr marL="228600" lvl="0" indent="0" algn="l" rtl="0">
              <a:spcBef>
                <a:spcPts val="0"/>
              </a:spcBef>
              <a:spcAft>
                <a:spcPts val="0"/>
              </a:spcAft>
              <a:buClr>
                <a:schemeClr val="dk1"/>
              </a:buClr>
              <a:buSzPts val="1200"/>
              <a:buFont typeface="Arial"/>
              <a:buNone/>
            </a:pPr>
            <a:r>
              <a:rPr lang="en-US"/>
              <a:t>Bộ tài liệu hỗ trợ bán hàng cho chi nhánh (cẩm nang, bài giới thiệu chào hàng, câu hỏi thường gặp).</a:t>
            </a:r>
            <a:endParaRPr/>
          </a:p>
          <a:p>
            <a:pPr marL="228600" lvl="0" indent="0" algn="l" rtl="0">
              <a:spcBef>
                <a:spcPts val="0"/>
              </a:spcBef>
              <a:spcAft>
                <a:spcPts val="0"/>
              </a:spcAft>
              <a:buClr>
                <a:schemeClr val="dk1"/>
              </a:buClr>
              <a:buSzPts val="1200"/>
              <a:buFont typeface="Arial"/>
              <a:buNone/>
            </a:pPr>
            <a:r>
              <a:rPr lang="en-US" b="1"/>
              <a:t>Thí điểm và hiệu chỉnh</a:t>
            </a:r>
            <a:endParaRPr/>
          </a:p>
          <a:p>
            <a:pPr marL="228600" lvl="0" indent="0" algn="l" rtl="0">
              <a:spcBef>
                <a:spcPts val="0"/>
              </a:spcBef>
              <a:spcAft>
                <a:spcPts val="0"/>
              </a:spcAft>
              <a:buClr>
                <a:schemeClr val="dk1"/>
              </a:buClr>
              <a:buSzPts val="1200"/>
              <a:buFont typeface="Arial"/>
              <a:buNone/>
            </a:pPr>
            <a:r>
              <a:rPr lang="en-US"/>
              <a:t>Chọn 3–5 khoản vay mẫu ở 2–3 phân khúc; triển khai toàn bộ quy trình; điều chỉnh sản phẩm/quy trình; ghi chép tình huống điển hình.</a:t>
            </a:r>
            <a:endParaRPr/>
          </a:p>
          <a:p>
            <a:pPr marL="228600" lvl="0" indent="0" algn="l" rtl="0">
              <a:spcBef>
                <a:spcPts val="0"/>
              </a:spcBef>
              <a:spcAft>
                <a:spcPts val="0"/>
              </a:spcAft>
              <a:buClr>
                <a:schemeClr val="dk1"/>
              </a:buClr>
              <a:buSzPts val="1200"/>
              <a:buFont typeface="Arial"/>
              <a:buNone/>
            </a:pPr>
            <a:r>
              <a:rPr lang="en-US"/>
              <a:t>Sử dụng bảo lãnh/ cơ chế chia sẻ rủi ro (nếu có) để hỗ trợ quyết định tín dụng.</a:t>
            </a:r>
            <a:endParaRPr/>
          </a:p>
          <a:p>
            <a:pPr marL="228600" lvl="0" indent="0" algn="l" rtl="0">
              <a:spcBef>
                <a:spcPts val="0"/>
              </a:spcBef>
              <a:spcAft>
                <a:spcPts val="0"/>
              </a:spcAft>
              <a:buClr>
                <a:schemeClr val="dk1"/>
              </a:buClr>
              <a:buSzPts val="1200"/>
              <a:buFont typeface="Arial"/>
              <a:buNone/>
            </a:pPr>
            <a:r>
              <a:rPr lang="en-US" b="1"/>
              <a:t>Mở rộng và thể chế hóa</a:t>
            </a:r>
            <a:endParaRPr/>
          </a:p>
          <a:p>
            <a:pPr marL="228600" lvl="0" indent="0" algn="l" rtl="0">
              <a:spcBef>
                <a:spcPts val="0"/>
              </a:spcBef>
              <a:spcAft>
                <a:spcPts val="0"/>
              </a:spcAft>
              <a:buClr>
                <a:schemeClr val="dk1"/>
              </a:buClr>
              <a:buSzPts val="1200"/>
              <a:buFont typeface="Arial"/>
              <a:buNone/>
            </a:pPr>
            <a:r>
              <a:rPr lang="en-US"/>
              <a:t>Triển khai ra toàn hệ thống; vận hành hệ thống thông tin quản lý để theo dõi các chỉ số kinh doanh và tác động; truyền thông thương hiệu; chuẩn bị chứng khoán hóa/ phát hành trái phiếu xanh.</a:t>
            </a:r>
            <a:endParaRPr/>
          </a:p>
          <a:p>
            <a:pPr marL="0" lvl="0" indent="0" algn="l" rtl="0">
              <a:spcBef>
                <a:spcPts val="0"/>
              </a:spcBef>
              <a:spcAft>
                <a:spcPts val="0"/>
              </a:spcAft>
              <a:buNone/>
            </a:pPr>
            <a:endParaRPr/>
          </a:p>
        </p:txBody>
      </p:sp>
      <p:sp>
        <p:nvSpPr>
          <p:cNvPr id="117" name="Google Shape;117;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6" name="Google Shape;13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3" name="Google Shape;143;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19"/>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19"/>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8" name="Google Shape;28;p19"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19"/>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19"/>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1" name="Google Shape;31;p19"/>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32"/>
        <p:cNvGrpSpPr/>
        <p:nvPr/>
      </p:nvGrpSpPr>
      <p:grpSpPr>
        <a:xfrm>
          <a:off x="0" y="0"/>
          <a:ext cx="0" cy="0"/>
          <a:chOff x="0" y="0"/>
          <a:chExt cx="0" cy="0"/>
        </a:xfrm>
      </p:grpSpPr>
      <p:pic>
        <p:nvPicPr>
          <p:cNvPr id="33" name="Google Shape;33;p20"/>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4" name="Google Shape;34;p20"/>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5" name="Google Shape;35;p20"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6" name="Google Shape;36;p20"/>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7" name="Google Shape;37;p20"/>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8" name="Google Shape;38;p20"/>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9"/>
        <p:cNvGrpSpPr/>
        <p:nvPr/>
      </p:nvGrpSpPr>
      <p:grpSpPr>
        <a:xfrm>
          <a:off x="0" y="0"/>
          <a:ext cx="0" cy="0"/>
          <a:chOff x="0" y="0"/>
          <a:chExt cx="0" cy="0"/>
        </a:xfrm>
      </p:grpSpPr>
      <p:pic>
        <p:nvPicPr>
          <p:cNvPr id="40" name="Google Shape;40;p21"/>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1" name="Google Shape;41;p21"/>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2" name="Google Shape;42;p21"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3" name="Google Shape;43;p21"/>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4" name="Google Shape;44;p21"/>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45" name="Google Shape;45;p21"/>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6"/>
        <p:cNvGrpSpPr/>
        <p:nvPr/>
      </p:nvGrpSpPr>
      <p:grpSpPr>
        <a:xfrm>
          <a:off x="0" y="0"/>
          <a:ext cx="0" cy="0"/>
          <a:chOff x="0" y="0"/>
          <a:chExt cx="0" cy="0"/>
        </a:xfrm>
      </p:grpSpPr>
      <p:pic>
        <p:nvPicPr>
          <p:cNvPr id="47" name="Google Shape;47;p22"/>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8" name="Google Shape;48;p22"/>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9" name="Google Shape;49;p22"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0" name="Google Shape;50;p22"/>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1" name="Google Shape;51;p22"/>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2" name="Google Shape;52;p22"/>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53"/>
        <p:cNvGrpSpPr/>
        <p:nvPr/>
      </p:nvGrpSpPr>
      <p:grpSpPr>
        <a:xfrm>
          <a:off x="0" y="0"/>
          <a:ext cx="0" cy="0"/>
          <a:chOff x="0" y="0"/>
          <a:chExt cx="0" cy="0"/>
        </a:xfrm>
      </p:grpSpPr>
      <p:pic>
        <p:nvPicPr>
          <p:cNvPr id="54" name="Google Shape;54;p23"/>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5" name="Google Shape;55;p23"/>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6" name="Google Shape;56;p23"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7" name="Google Shape;57;p23"/>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8" name="Google Shape;58;p23"/>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9" name="Google Shape;59;p23"/>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0"/>
        <p:cNvGrpSpPr/>
        <p:nvPr/>
      </p:nvGrpSpPr>
      <p:grpSpPr>
        <a:xfrm>
          <a:off x="0" y="0"/>
          <a:ext cx="0" cy="0"/>
          <a:chOff x="0" y="0"/>
          <a:chExt cx="0" cy="0"/>
        </a:xfrm>
      </p:grpSpPr>
      <p:pic>
        <p:nvPicPr>
          <p:cNvPr id="11" name="Google Shape;11;p44"/>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2" name="Google Shape;12;p44"/>
          <p:cNvSpPr/>
          <p:nvPr/>
        </p:nvSpPr>
        <p:spPr>
          <a:xfrm>
            <a:off x="-1" y="0"/>
            <a:ext cx="12190918" cy="5536248"/>
          </a:xfrm>
          <a:prstGeom prst="flowChartPunchedTape">
            <a:avLst/>
          </a:prstGeom>
          <a:gradFill>
            <a:gsLst>
              <a:gs pos="0">
                <a:srgbClr val="FFFFFF">
                  <a:alpha val="78823"/>
                </a:srgbClr>
              </a:gs>
              <a:gs pos="100000">
                <a:srgbClr val="FFFFFF">
                  <a:alpha val="29019"/>
                </a:srgbClr>
              </a:gs>
            </a:gsLst>
            <a:lin ang="18900000" scaled="0"/>
          </a:gradFill>
          <a:ln>
            <a:noFill/>
          </a:ln>
        </p:spPr>
        <p:txBody>
          <a:bodyPr spcFirstLastPara="1" wrap="square" lIns="36575" tIns="36575" rIns="36575" bIns="365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 name="Google Shape;13;p44"/>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7" name="Google Shape;17;p44"/>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sp>
      <p:sp>
        <p:nvSpPr>
          <p:cNvPr id="18" name="Google Shape;18;p44"/>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sp>
      <p:pic>
        <p:nvPicPr>
          <p:cNvPr id="19" name="Google Shape;19;p44"/>
          <p:cNvPicPr preferRelativeResize="0"/>
          <p:nvPr/>
        </p:nvPicPr>
        <p:blipFill rotWithShape="1">
          <a:blip r:embed="rId5">
            <a:alphaModFix/>
          </a:blip>
          <a:srcRect t="26329" b="34450"/>
          <a:stretch/>
        </p:blipFill>
        <p:spPr>
          <a:xfrm>
            <a:off x="807627" y="619012"/>
            <a:ext cx="1138706" cy="446573"/>
          </a:xfrm>
          <a:prstGeom prst="rect">
            <a:avLst/>
          </a:prstGeom>
          <a:noFill/>
          <a:ln>
            <a:noFill/>
          </a:ln>
        </p:spPr>
      </p:pic>
      <p:pic>
        <p:nvPicPr>
          <p:cNvPr id="20" name="Google Shape;20;p44"/>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extLst>
      <p:ext uri="{BB962C8B-B14F-4D97-AF65-F5344CB8AC3E}">
        <p14:creationId xmlns:p14="http://schemas.microsoft.com/office/powerpoint/2010/main" val="31121308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65496" y="1831012"/>
            <a:ext cx="10515600" cy="1070700"/>
          </a:xfrm>
          <a:prstGeom prst="rect">
            <a:avLst/>
          </a:prstGeom>
          <a:noFill/>
          <a:ln>
            <a:noFill/>
          </a:ln>
        </p:spPr>
        <p:txBody>
          <a:bodyPr spcFirstLastPara="1" wrap="square" lIns="91425" tIns="45700" rIns="91425" bIns="45700" anchor="t" anchorCtr="0">
            <a:normAutofit/>
          </a:bodyPr>
          <a:lstStyle/>
          <a:p>
            <a:pPr marL="0" lvl="0" indent="0" algn="ctr" rtl="0">
              <a:lnSpc>
                <a:spcPct val="130000"/>
              </a:lnSpc>
              <a:spcBef>
                <a:spcPts val="0"/>
              </a:spcBef>
              <a:spcAft>
                <a:spcPts val="0"/>
              </a:spcAft>
              <a:buClr>
                <a:srgbClr val="003153"/>
              </a:buClr>
              <a:buSzPts val="2400"/>
              <a:buNone/>
            </a:pPr>
            <a:r>
              <a:rPr lang="en-US"/>
              <a:t>DỰ ÁN THÚC ĐẨY TIẾT KIỆM NĂNG L</a:t>
            </a:r>
            <a:r>
              <a:rPr lang="vi-VN"/>
              <a:t>Ư</a:t>
            </a:r>
            <a:r>
              <a:rPr lang="en-US"/>
              <a:t>ỢNG TRONG CÁC NGÀNH CÔNG NGHIỆP VIỆT NAM (VSUEE)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0"/>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53" name="Google Shape;153;p10"/>
          <p:cNvSpPr txBox="1"/>
          <p:nvPr/>
        </p:nvSpPr>
        <p:spPr>
          <a:xfrm>
            <a:off x="838200" y="1130674"/>
            <a:ext cx="10515600" cy="506100"/>
          </a:xfrm>
          <a:prstGeom prst="rect">
            <a:avLst/>
          </a:prstGeom>
          <a:solidFill>
            <a:srgbClr val="004AAD"/>
          </a:solidFill>
          <a:ln>
            <a:noFill/>
          </a:ln>
        </p:spPr>
        <p:txBody>
          <a:bodyPr spcFirstLastPara="1" wrap="square" lIns="91425" tIns="45700" rIns="91425" bIns="45700" anchor="ctr" anchorCtr="0">
            <a:normAutofit fontScale="97500"/>
          </a:bodyPr>
          <a:lstStyle/>
          <a:p>
            <a:pPr marL="0" marR="0" lvl="0" indent="0" algn="l" rtl="0">
              <a:lnSpc>
                <a:spcPct val="90000"/>
              </a:lnSpc>
              <a:spcBef>
                <a:spcPts val="0"/>
              </a:spcBef>
              <a:spcAft>
                <a:spcPts val="0"/>
              </a:spcAft>
              <a:buClr>
                <a:srgbClr val="000000"/>
              </a:buClr>
              <a:buSzPct val="111111"/>
              <a:buFont typeface="Arial"/>
              <a:buNone/>
            </a:pPr>
            <a:r>
              <a:rPr lang="en-US" sz="3000" b="1" i="0" u="none" strike="noStrike" cap="none" dirty="0" err="1">
                <a:solidFill>
                  <a:schemeClr val="lt1"/>
                </a:solidFill>
                <a:latin typeface="Arial"/>
                <a:ea typeface="Arial"/>
                <a:cs typeface="Arial"/>
                <a:sym typeface="Arial"/>
              </a:rPr>
              <a:t>Cơ</a:t>
            </a:r>
            <a:r>
              <a:rPr lang="en-US" sz="3000" b="1" i="0" u="none" strike="noStrike" cap="none" dirty="0">
                <a:solidFill>
                  <a:schemeClr val="lt1"/>
                </a:solidFill>
                <a:latin typeface="Arial"/>
                <a:ea typeface="Arial"/>
                <a:cs typeface="Arial"/>
                <a:sym typeface="Arial"/>
              </a:rPr>
              <a:t> </a:t>
            </a:r>
            <a:r>
              <a:rPr lang="en-US" sz="3000" b="1" i="0" u="none" strike="noStrike" cap="none" dirty="0" err="1">
                <a:solidFill>
                  <a:schemeClr val="lt1"/>
                </a:solidFill>
                <a:latin typeface="Arial"/>
                <a:ea typeface="Arial"/>
                <a:cs typeface="Arial"/>
                <a:sym typeface="Arial"/>
              </a:rPr>
              <a:t>cấu</a:t>
            </a:r>
            <a:r>
              <a:rPr lang="en-US" sz="3000" b="1" i="0" u="none" strike="noStrike" cap="none" dirty="0">
                <a:solidFill>
                  <a:schemeClr val="lt1"/>
                </a:solidFill>
                <a:latin typeface="Arial"/>
                <a:ea typeface="Arial"/>
                <a:cs typeface="Arial"/>
                <a:sym typeface="Arial"/>
              </a:rPr>
              <a:t> EEBU </a:t>
            </a:r>
            <a:r>
              <a:rPr lang="en-US" sz="3000" b="1" i="0" u="none" strike="noStrike" cap="none" dirty="0" err="1">
                <a:solidFill>
                  <a:schemeClr val="lt1"/>
                </a:solidFill>
                <a:latin typeface="Arial"/>
                <a:ea typeface="Arial"/>
                <a:cs typeface="Arial"/>
                <a:sym typeface="Arial"/>
              </a:rPr>
              <a:t>khuyến</a:t>
            </a:r>
            <a:r>
              <a:rPr lang="en-US" sz="3000" b="1" i="0" u="none" strike="noStrike" cap="none" dirty="0">
                <a:solidFill>
                  <a:schemeClr val="lt1"/>
                </a:solidFill>
                <a:latin typeface="Arial"/>
                <a:ea typeface="Arial"/>
                <a:cs typeface="Arial"/>
                <a:sym typeface="Arial"/>
              </a:rPr>
              <a:t> </a:t>
            </a:r>
            <a:r>
              <a:rPr lang="en-US" sz="3000" b="1" i="0" u="none" strike="noStrike" cap="none" dirty="0" err="1">
                <a:solidFill>
                  <a:schemeClr val="lt1"/>
                </a:solidFill>
                <a:latin typeface="Arial"/>
                <a:ea typeface="Arial"/>
                <a:cs typeface="Arial"/>
                <a:sym typeface="Arial"/>
              </a:rPr>
              <a:t>nghị</a:t>
            </a:r>
            <a:r>
              <a:rPr lang="en-US" sz="3000" b="1" i="0" u="none" strike="noStrike" cap="none" dirty="0">
                <a:solidFill>
                  <a:schemeClr val="lt1"/>
                </a:solidFill>
                <a:latin typeface="Arial"/>
                <a:ea typeface="Arial"/>
                <a:cs typeface="Arial"/>
                <a:sym typeface="Arial"/>
              </a:rPr>
              <a:t> </a:t>
            </a:r>
            <a:endParaRPr sz="3000" dirty="0"/>
          </a:p>
        </p:txBody>
      </p:sp>
      <p:sp>
        <p:nvSpPr>
          <p:cNvPr id="154" name="Google Shape;154;p10"/>
          <p:cNvSpPr/>
          <p:nvPr/>
        </p:nvSpPr>
        <p:spPr>
          <a:xfrm>
            <a:off x="232775" y="1770375"/>
            <a:ext cx="7695600" cy="4715400"/>
          </a:xfrm>
          <a:prstGeom prst="rect">
            <a:avLst/>
          </a:prstGeom>
          <a:solidFill>
            <a:srgbClr val="FFFFFF"/>
          </a:solidFill>
          <a:ln>
            <a:noFill/>
          </a:ln>
        </p:spPr>
        <p:txBody>
          <a:bodyPr spcFirstLastPara="1" wrap="square" lIns="91425" tIns="45700" rIns="91425" bIns="45700" anchor="t" anchorCtr="0">
            <a:spAutoFit/>
          </a:bodyPr>
          <a:lstStyle/>
          <a:p>
            <a:pPr marL="228600" marR="0" lvl="0" indent="0" algn="l" rtl="0">
              <a:lnSpc>
                <a:spcPct val="120000"/>
              </a:lnSpc>
              <a:spcBef>
                <a:spcPts val="0"/>
              </a:spcBef>
              <a:spcAft>
                <a:spcPts val="0"/>
              </a:spcAft>
              <a:buClr>
                <a:srgbClr val="000000"/>
              </a:buClr>
              <a:buSzPts val="1800"/>
              <a:buFont typeface="Arial"/>
              <a:buNone/>
            </a:pPr>
            <a:r>
              <a:rPr lang="en-US" sz="1900" b="1">
                <a:solidFill>
                  <a:schemeClr val="dk1"/>
                </a:solidFill>
                <a:latin typeface="Arial"/>
                <a:ea typeface="Arial"/>
                <a:cs typeface="Arial"/>
                <a:sym typeface="Arial"/>
              </a:rPr>
              <a:t>Cơ cấu EEBU &amp; tuyến báo cáo</a:t>
            </a:r>
            <a:endParaRPr sz="1900">
              <a:solidFill>
                <a:schemeClr val="dk1"/>
              </a:solidFill>
              <a:latin typeface="Arial"/>
              <a:ea typeface="Arial"/>
              <a:cs typeface="Arial"/>
              <a:sym typeface="Arial"/>
            </a:endParaRPr>
          </a:p>
          <a:p>
            <a:pPr marL="571500" marR="0" lvl="0" indent="-349250" algn="l" rtl="0">
              <a:lnSpc>
                <a:spcPct val="120000"/>
              </a:lnSpc>
              <a:spcBef>
                <a:spcPts val="0"/>
              </a:spcBef>
              <a:spcAft>
                <a:spcPts val="0"/>
              </a:spcAft>
              <a:buClr>
                <a:srgbClr val="000000"/>
              </a:buClr>
              <a:buSzPts val="1900"/>
              <a:buFont typeface="Arial"/>
              <a:buChar char="•"/>
            </a:pPr>
            <a:r>
              <a:rPr lang="en-US" sz="1900">
                <a:solidFill>
                  <a:schemeClr val="dk1"/>
                </a:solidFill>
                <a:latin typeface="Arial"/>
                <a:ea typeface="Arial"/>
                <a:cs typeface="Arial"/>
                <a:sym typeface="Arial"/>
              </a:rPr>
              <a:t>Vị trí: đặt tại Khối Khách hàng Doanh nghiệp; phối hợp chéo với bộ phận ESG và quản lý rủi ro.</a:t>
            </a:r>
            <a:endParaRPr sz="1900">
              <a:solidFill>
                <a:schemeClr val="dk1"/>
              </a:solidFill>
              <a:latin typeface="Arial"/>
              <a:ea typeface="Arial"/>
              <a:cs typeface="Arial"/>
              <a:sym typeface="Arial"/>
            </a:endParaRPr>
          </a:p>
          <a:p>
            <a:pPr marL="571500" marR="0" lvl="0" indent="-349250" algn="l" rtl="0">
              <a:lnSpc>
                <a:spcPct val="120000"/>
              </a:lnSpc>
              <a:spcBef>
                <a:spcPts val="0"/>
              </a:spcBef>
              <a:spcAft>
                <a:spcPts val="0"/>
              </a:spcAft>
              <a:buClr>
                <a:srgbClr val="000000"/>
              </a:buClr>
              <a:buSzPts val="1900"/>
              <a:buFont typeface="Arial"/>
              <a:buChar char="•"/>
            </a:pPr>
            <a:r>
              <a:rPr lang="en-US" sz="1900">
                <a:solidFill>
                  <a:schemeClr val="dk1"/>
                </a:solidFill>
                <a:latin typeface="Arial"/>
                <a:ea typeface="Arial"/>
                <a:cs typeface="Arial"/>
                <a:sym typeface="Arial"/>
              </a:rPr>
              <a:t>Quy mô nòng cốt (6–10 người): Trưởng EEBU; Phát triển dự án/Đối tác; Thẩm định kỹ thuật &amp; M&amp;V; Sản phẩm &amp; Chính sách; Dữ liệu &amp; Tác động.</a:t>
            </a:r>
            <a:endParaRPr sz="1900">
              <a:solidFill>
                <a:schemeClr val="dk1"/>
              </a:solidFill>
              <a:latin typeface="Arial"/>
              <a:ea typeface="Arial"/>
              <a:cs typeface="Arial"/>
              <a:sym typeface="Arial"/>
            </a:endParaRPr>
          </a:p>
          <a:p>
            <a:pPr marL="571500" marR="0" lvl="0" indent="-349250" algn="l" rtl="0">
              <a:lnSpc>
                <a:spcPct val="120000"/>
              </a:lnSpc>
              <a:spcBef>
                <a:spcPts val="0"/>
              </a:spcBef>
              <a:spcAft>
                <a:spcPts val="0"/>
              </a:spcAft>
              <a:buClr>
                <a:srgbClr val="000000"/>
              </a:buClr>
              <a:buSzPts val="1900"/>
              <a:buFont typeface="Arial"/>
              <a:buChar char="•"/>
            </a:pPr>
            <a:r>
              <a:rPr lang="en-US" sz="1900">
                <a:solidFill>
                  <a:schemeClr val="dk1"/>
                </a:solidFill>
                <a:latin typeface="Arial"/>
                <a:ea typeface="Arial"/>
                <a:cs typeface="Arial"/>
                <a:sym typeface="Arial"/>
              </a:rPr>
              <a:t>Mô hình vận hành: Trung tâm-Vệ tinh (nòng cốt ở HO, đầu mối tại chi nhánh).</a:t>
            </a:r>
            <a:endParaRPr sz="1900">
              <a:solidFill>
                <a:schemeClr val="dk1"/>
              </a:solidFill>
              <a:latin typeface="Arial"/>
              <a:ea typeface="Arial"/>
              <a:cs typeface="Arial"/>
              <a:sym typeface="Arial"/>
            </a:endParaRPr>
          </a:p>
          <a:p>
            <a:pPr marL="571500" marR="0" lvl="0" indent="-349250" algn="l" rtl="0">
              <a:lnSpc>
                <a:spcPct val="120000"/>
              </a:lnSpc>
              <a:spcBef>
                <a:spcPts val="0"/>
              </a:spcBef>
              <a:spcAft>
                <a:spcPts val="0"/>
              </a:spcAft>
              <a:buClr>
                <a:srgbClr val="000000"/>
              </a:buClr>
              <a:buSzPts val="1900"/>
              <a:buFont typeface="Arial"/>
              <a:buChar char="•"/>
            </a:pPr>
            <a:r>
              <a:rPr lang="en-US" sz="1900">
                <a:solidFill>
                  <a:schemeClr val="dk1"/>
                </a:solidFill>
                <a:latin typeface="Arial"/>
                <a:ea typeface="Arial"/>
                <a:cs typeface="Arial"/>
                <a:sym typeface="Arial"/>
              </a:rPr>
              <a:t>Quy trình báo cáo nhanh: họp liên phòng ban hằng tuần (EEBU–Tín dụng–Rủi ro–ESG); EEBU ký phần kỹ thuật/M&amp;V trong tờ trình tín dụng (credit memo).</a:t>
            </a:r>
            <a:endParaRPr sz="1900">
              <a:solidFill>
                <a:schemeClr val="dk1"/>
              </a:solidFill>
              <a:latin typeface="Arial"/>
              <a:ea typeface="Arial"/>
              <a:cs typeface="Arial"/>
              <a:sym typeface="Arial"/>
            </a:endParaRPr>
          </a:p>
          <a:p>
            <a:pPr marL="571500" marR="0" lvl="0" indent="-349250" algn="l" rtl="0">
              <a:lnSpc>
                <a:spcPct val="120000"/>
              </a:lnSpc>
              <a:spcBef>
                <a:spcPts val="0"/>
              </a:spcBef>
              <a:spcAft>
                <a:spcPts val="0"/>
              </a:spcAft>
              <a:buClr>
                <a:srgbClr val="000000"/>
              </a:buClr>
              <a:buSzPts val="1900"/>
              <a:buFont typeface="Arial"/>
              <a:buChar char="•"/>
            </a:pPr>
            <a:r>
              <a:rPr lang="en-US" sz="1900">
                <a:solidFill>
                  <a:schemeClr val="dk1"/>
                </a:solidFill>
                <a:latin typeface="Arial"/>
                <a:ea typeface="Arial"/>
                <a:cs typeface="Arial"/>
                <a:sym typeface="Arial"/>
              </a:rPr>
              <a:t>Báo cáo theo KPIs: Danh sách cơ hội/khoản vay &amp; thời gian phê duyệt (tháng); kWh/tCO₂ và tỷ lệ hồ sơ đạt M&amp;V (quý); Danh mục nợ xấu.</a:t>
            </a:r>
            <a:endParaRPr sz="1500"/>
          </a:p>
        </p:txBody>
      </p:sp>
      <p:pic>
        <p:nvPicPr>
          <p:cNvPr id="155" name="Google Shape;155;p10"/>
          <p:cNvPicPr preferRelativeResize="0"/>
          <p:nvPr/>
        </p:nvPicPr>
        <p:blipFill rotWithShape="1">
          <a:blip r:embed="rId3">
            <a:alphaModFix/>
          </a:blip>
          <a:srcRect/>
          <a:stretch/>
        </p:blipFill>
        <p:spPr>
          <a:xfrm>
            <a:off x="7928465" y="1770379"/>
            <a:ext cx="4263545" cy="399991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11"/>
          <p:cNvSpPr txBox="1"/>
          <p:nvPr/>
        </p:nvSpPr>
        <p:spPr>
          <a:xfrm>
            <a:off x="395400" y="1699625"/>
            <a:ext cx="6505500" cy="5158500"/>
          </a:xfrm>
          <a:prstGeom prst="rect">
            <a:avLst/>
          </a:prstGeom>
          <a:solidFill>
            <a:srgbClr val="FFFFFF"/>
          </a:solid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chemeClr val="dk1"/>
              </a:buClr>
              <a:buSzPts val="2118"/>
              <a:buFont typeface="Arial"/>
              <a:buNone/>
            </a:pPr>
            <a:r>
              <a:rPr lang="en-US" sz="1800" b="1" i="0" u="none" strike="noStrike" cap="none">
                <a:solidFill>
                  <a:schemeClr val="dk1"/>
                </a:solidFill>
              </a:rPr>
              <a:t>Nhà nước: </a:t>
            </a:r>
            <a:endParaRPr sz="1800" b="1" i="0" u="none" strike="noStrike" cap="none">
              <a:solidFill>
                <a:schemeClr val="dk1"/>
              </a:solidFill>
            </a:endParaRPr>
          </a:p>
          <a:p>
            <a:pPr marL="457200" marR="0" lvl="0" indent="-342900" algn="just" rtl="0">
              <a:lnSpc>
                <a:spcPct val="100000"/>
              </a:lnSpc>
              <a:spcBef>
                <a:spcPts val="0"/>
              </a:spcBef>
              <a:spcAft>
                <a:spcPts val="0"/>
              </a:spcAft>
              <a:buClr>
                <a:schemeClr val="dk1"/>
              </a:buClr>
              <a:buSzPts val="1800"/>
              <a:buChar char="●"/>
            </a:pPr>
            <a:r>
              <a:rPr lang="en-US" sz="1800" i="0" u="none" strike="noStrike" cap="none">
                <a:solidFill>
                  <a:schemeClr val="dk1"/>
                </a:solidFill>
              </a:rPr>
              <a:t>Định hướng, mục tiêu và chính sách về sử dụng năng lượng tiết kiệm và hiệu quả (EE).</a:t>
            </a:r>
            <a:endParaRPr sz="1800"/>
          </a:p>
          <a:p>
            <a:pPr marL="457200" marR="0" lvl="0" indent="-342900" algn="just" rtl="0">
              <a:lnSpc>
                <a:spcPct val="100000"/>
              </a:lnSpc>
              <a:spcBef>
                <a:spcPts val="0"/>
              </a:spcBef>
              <a:spcAft>
                <a:spcPts val="0"/>
              </a:spcAft>
              <a:buClr>
                <a:schemeClr val="dk1"/>
              </a:buClr>
              <a:buSzPts val="1800"/>
              <a:buChar char="●"/>
            </a:pPr>
            <a:r>
              <a:rPr lang="en-US" sz="1800" i="0" u="none" strike="noStrike" cap="none">
                <a:solidFill>
                  <a:schemeClr val="dk1"/>
                </a:solidFill>
              </a:rPr>
              <a:t>Cam kết lâu dài đối với EEBU như một phần của chiến lược và mục tiêu quốc gia</a:t>
            </a:r>
            <a:endParaRPr sz="1800" i="0" u="none" strike="noStrike" cap="none">
              <a:solidFill>
                <a:schemeClr val="dk1"/>
              </a:solidFill>
            </a:endParaRPr>
          </a:p>
          <a:p>
            <a:pPr marL="457200" marR="0" lvl="0" indent="-342900" algn="just" rtl="0">
              <a:lnSpc>
                <a:spcPct val="100000"/>
              </a:lnSpc>
              <a:spcBef>
                <a:spcPts val="0"/>
              </a:spcBef>
              <a:spcAft>
                <a:spcPts val="0"/>
              </a:spcAft>
              <a:buClr>
                <a:schemeClr val="dk1"/>
              </a:buClr>
              <a:buSzPts val="1800"/>
              <a:buChar char="●"/>
            </a:pPr>
            <a:r>
              <a:rPr lang="en-US" sz="1800" i="0" u="none" strike="noStrike" cap="none">
                <a:solidFill>
                  <a:schemeClr val="dk1"/>
                </a:solidFill>
              </a:rPr>
              <a:t>Phát triển cẩm nang công nghệ</a:t>
            </a:r>
            <a:endParaRPr sz="1800" i="0" u="none" strike="noStrike" cap="none">
              <a:solidFill>
                <a:schemeClr val="dk1"/>
              </a:solidFill>
            </a:endParaRPr>
          </a:p>
          <a:p>
            <a:pPr marL="457200" marR="0" lvl="0" indent="-342900" algn="just" rtl="0">
              <a:lnSpc>
                <a:spcPct val="100000"/>
              </a:lnSpc>
              <a:spcBef>
                <a:spcPts val="0"/>
              </a:spcBef>
              <a:spcAft>
                <a:spcPts val="0"/>
              </a:spcAft>
              <a:buClr>
                <a:schemeClr val="dk1"/>
              </a:buClr>
              <a:buSzPts val="1800"/>
              <a:buChar char="●"/>
            </a:pPr>
            <a:r>
              <a:rPr lang="en-US" sz="1800" i="0" u="none" strike="noStrike" cap="none">
                <a:solidFill>
                  <a:schemeClr val="dk1"/>
                </a:solidFill>
              </a:rPr>
              <a:t>Quy định/chuẩn mực về kiểm toán năng lượng và hiệu suất tối thiểu.</a:t>
            </a:r>
            <a:endParaRPr sz="1800"/>
          </a:p>
          <a:p>
            <a:pPr marL="457200" marR="0" lvl="0" indent="-342900" algn="just" rtl="0">
              <a:lnSpc>
                <a:spcPct val="100000"/>
              </a:lnSpc>
              <a:spcBef>
                <a:spcPts val="0"/>
              </a:spcBef>
              <a:spcAft>
                <a:spcPts val="0"/>
              </a:spcAft>
              <a:buClr>
                <a:schemeClr val="dk1"/>
              </a:buClr>
              <a:buSzPts val="1800"/>
              <a:buChar char="●"/>
            </a:pPr>
            <a:r>
              <a:rPr lang="en-US" sz="1800" i="0" u="none" strike="noStrike" cap="none">
                <a:solidFill>
                  <a:schemeClr val="dk1"/>
                </a:solidFill>
              </a:rPr>
              <a:t>Quỹ bảo lãnh tín dụng/Quỹ chia sẻ rủi ro cho khoản vay EE (RSF)</a:t>
            </a:r>
            <a:endParaRPr sz="1800" i="0" u="none" strike="noStrike" cap="none">
              <a:solidFill>
                <a:schemeClr val="dk1"/>
              </a:solidFill>
            </a:endParaRPr>
          </a:p>
          <a:p>
            <a:pPr marL="0" marR="0" lvl="0" indent="0" algn="just" rtl="0">
              <a:lnSpc>
                <a:spcPct val="100000"/>
              </a:lnSpc>
              <a:spcBef>
                <a:spcPts val="0"/>
              </a:spcBef>
              <a:spcAft>
                <a:spcPts val="0"/>
              </a:spcAft>
              <a:buClr>
                <a:schemeClr val="dk1"/>
              </a:buClr>
              <a:buSzPts val="2118"/>
              <a:buFont typeface="Arial"/>
              <a:buNone/>
            </a:pPr>
            <a:r>
              <a:rPr lang="en-US" sz="1800" b="1" i="0" u="none" strike="noStrike" cap="none">
                <a:solidFill>
                  <a:schemeClr val="dk1"/>
                </a:solidFill>
              </a:rPr>
              <a:t>IFIs &amp; Nhà tài trợ: </a:t>
            </a:r>
            <a:endParaRPr sz="1800" b="1" i="0" u="none" strike="noStrike" cap="none">
              <a:solidFill>
                <a:schemeClr val="dk1"/>
              </a:solidFill>
            </a:endParaRPr>
          </a:p>
          <a:p>
            <a:pPr marL="457200" marR="0" lvl="0" indent="-342900" algn="just" rtl="0">
              <a:lnSpc>
                <a:spcPct val="100000"/>
              </a:lnSpc>
              <a:spcBef>
                <a:spcPts val="0"/>
              </a:spcBef>
              <a:spcAft>
                <a:spcPts val="0"/>
              </a:spcAft>
              <a:buClr>
                <a:schemeClr val="dk1"/>
              </a:buClr>
              <a:buSzPts val="1800"/>
              <a:buChar char="●"/>
            </a:pPr>
            <a:r>
              <a:rPr lang="en-US" sz="1800" i="0" u="none" strike="noStrike" cap="none">
                <a:solidFill>
                  <a:schemeClr val="dk1"/>
                </a:solidFill>
              </a:rPr>
              <a:t>Hạn mức tín dụng ưu đãi dành cho EE/RE (credit line).</a:t>
            </a:r>
            <a:endParaRPr sz="1800"/>
          </a:p>
          <a:p>
            <a:pPr marL="457200" marR="0" lvl="0" indent="-342900" algn="just" rtl="0">
              <a:lnSpc>
                <a:spcPct val="100000"/>
              </a:lnSpc>
              <a:spcBef>
                <a:spcPts val="0"/>
              </a:spcBef>
              <a:spcAft>
                <a:spcPts val="0"/>
              </a:spcAft>
              <a:buClr>
                <a:schemeClr val="dk1"/>
              </a:buClr>
              <a:buSzPts val="1800"/>
              <a:buChar char="●"/>
            </a:pPr>
            <a:r>
              <a:rPr lang="en-US" sz="1800" i="0" u="none" strike="noStrike" cap="none">
                <a:solidFill>
                  <a:schemeClr val="dk1"/>
                </a:solidFill>
              </a:rPr>
              <a:t>Bảo lãnh/Chia sẻ rủi ro ở cấp khoản vay hoặc danh mục.</a:t>
            </a:r>
            <a:endParaRPr sz="1800"/>
          </a:p>
          <a:p>
            <a:pPr marL="457200" marR="0" lvl="0" indent="-342900" algn="just" rtl="0">
              <a:lnSpc>
                <a:spcPct val="100000"/>
              </a:lnSpc>
              <a:spcBef>
                <a:spcPts val="0"/>
              </a:spcBef>
              <a:spcAft>
                <a:spcPts val="0"/>
              </a:spcAft>
              <a:buClr>
                <a:schemeClr val="dk1"/>
              </a:buClr>
              <a:buSzPts val="1800"/>
              <a:buChar char="●"/>
            </a:pPr>
            <a:r>
              <a:rPr lang="en-US" sz="1800" i="0" u="none" strike="noStrike" cap="none">
                <a:solidFill>
                  <a:schemeClr val="dk1"/>
                </a:solidFill>
              </a:rPr>
              <a:t>Hỗ trợ kỹ thuật (TA): xây dựng năng lực trong việc đánh giá kỹ thuật và tài chính các dự án HQNL, công cụ đo lường &amp; xác minh (M&amp;V), hoàn thiện hệ thống quản lý môi trường – xã hội (ESMS).</a:t>
            </a:r>
            <a:endParaRPr sz="1800"/>
          </a:p>
          <a:p>
            <a:pPr marL="457200" marR="0" lvl="0" indent="-342900" algn="just" rtl="0">
              <a:lnSpc>
                <a:spcPct val="100000"/>
              </a:lnSpc>
              <a:spcBef>
                <a:spcPts val="0"/>
              </a:spcBef>
              <a:spcAft>
                <a:spcPts val="0"/>
              </a:spcAft>
              <a:buClr>
                <a:schemeClr val="dk1"/>
              </a:buClr>
              <a:buSzPts val="1800"/>
              <a:buChar char="●"/>
            </a:pPr>
            <a:r>
              <a:rPr lang="en-US" sz="1800" i="0" u="none" strike="noStrike" cap="none">
                <a:solidFill>
                  <a:schemeClr val="dk1"/>
                </a:solidFill>
              </a:rPr>
              <a:t>Hỗ trợ đo lường tác động và báo cáo (MRV).</a:t>
            </a:r>
            <a:endParaRPr sz="1800" i="0" u="none" strike="noStrike" cap="none">
              <a:solidFill>
                <a:schemeClr val="dk1"/>
              </a:solidFill>
            </a:endParaRPr>
          </a:p>
        </p:txBody>
      </p:sp>
      <p:sp>
        <p:nvSpPr>
          <p:cNvPr id="162" name="Google Shape;162;p11"/>
          <p:cNvSpPr txBox="1"/>
          <p:nvPr/>
        </p:nvSpPr>
        <p:spPr>
          <a:xfrm>
            <a:off x="838200" y="1126938"/>
            <a:ext cx="10515599" cy="506152"/>
          </a:xfrm>
          <a:prstGeom prst="rect">
            <a:avLst/>
          </a:prstGeom>
          <a:solidFill>
            <a:srgbClr val="004AAD"/>
          </a:solidFill>
          <a:ln>
            <a:noFill/>
          </a:ln>
        </p:spPr>
        <p:txBody>
          <a:bodyPr spcFirstLastPara="1" wrap="square" lIns="91425" tIns="45700" rIns="91425" bIns="45700" anchor="ctr" anchorCtr="0">
            <a:normAutofit fontScale="97500"/>
          </a:bodyPr>
          <a:lstStyle/>
          <a:p>
            <a:pPr marL="0" marR="0" lvl="0" indent="0" algn="l" rtl="0">
              <a:lnSpc>
                <a:spcPct val="90000"/>
              </a:lnSpc>
              <a:spcBef>
                <a:spcPts val="0"/>
              </a:spcBef>
              <a:spcAft>
                <a:spcPts val="0"/>
              </a:spcAft>
              <a:buClr>
                <a:srgbClr val="000000"/>
              </a:buClr>
              <a:buSzPct val="111111"/>
              <a:buFont typeface="Arial"/>
              <a:buNone/>
            </a:pPr>
            <a:r>
              <a:rPr lang="en-US" sz="3000" b="1" i="0" u="none" strike="noStrike" cap="none" dirty="0" err="1">
                <a:solidFill>
                  <a:srgbClr val="FFFFFF"/>
                </a:solidFill>
                <a:latin typeface="Arial"/>
                <a:ea typeface="Arial"/>
                <a:cs typeface="Arial"/>
                <a:sym typeface="Arial"/>
              </a:rPr>
              <a:t>Hỗ</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trợ</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từ</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các</a:t>
            </a:r>
            <a:r>
              <a:rPr lang="en-US" sz="3000" b="1" i="0" u="none" strike="noStrike" cap="none" dirty="0">
                <a:solidFill>
                  <a:srgbClr val="FFFFFF"/>
                </a:solidFill>
                <a:latin typeface="Arial"/>
                <a:ea typeface="Arial"/>
                <a:cs typeface="Arial"/>
                <a:sym typeface="Arial"/>
              </a:rPr>
              <a:t> bên </a:t>
            </a:r>
            <a:r>
              <a:rPr lang="en-US" sz="3000" b="1" i="0" u="none" strike="noStrike" cap="none" dirty="0" err="1">
                <a:solidFill>
                  <a:srgbClr val="FFFFFF"/>
                </a:solidFill>
                <a:latin typeface="Arial"/>
                <a:ea typeface="Arial"/>
                <a:cs typeface="Arial"/>
                <a:sym typeface="Arial"/>
              </a:rPr>
              <a:t>liên</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quan</a:t>
            </a:r>
            <a:endParaRPr sz="3000" b="1" i="0" u="none" strike="noStrike" cap="none" dirty="0">
              <a:solidFill>
                <a:srgbClr val="FFFFFF"/>
              </a:solidFill>
              <a:latin typeface="Arial"/>
              <a:ea typeface="Arial"/>
              <a:cs typeface="Arial"/>
              <a:sym typeface="Arial"/>
            </a:endParaRPr>
          </a:p>
        </p:txBody>
      </p:sp>
      <p:grpSp>
        <p:nvGrpSpPr>
          <p:cNvPr id="163" name="Google Shape;163;p11"/>
          <p:cNvGrpSpPr/>
          <p:nvPr/>
        </p:nvGrpSpPr>
        <p:grpSpPr>
          <a:xfrm>
            <a:off x="7212179" y="1796182"/>
            <a:ext cx="4798094" cy="4299221"/>
            <a:chOff x="-247400" y="58220"/>
            <a:chExt cx="4798094" cy="4299221"/>
          </a:xfrm>
        </p:grpSpPr>
        <p:sp>
          <p:nvSpPr>
            <p:cNvPr id="164" name="Google Shape;164;p11"/>
            <p:cNvSpPr/>
            <p:nvPr/>
          </p:nvSpPr>
          <p:spPr>
            <a:xfrm>
              <a:off x="501381" y="553015"/>
              <a:ext cx="3309631" cy="3309631"/>
            </a:xfrm>
            <a:prstGeom prst="blockArc">
              <a:avLst>
                <a:gd name="adj1" fmla="val 10800000"/>
                <a:gd name="adj2" fmla="val 16200000"/>
                <a:gd name="adj3" fmla="val 4640"/>
              </a:avLst>
            </a:prstGeom>
            <a:solidFill>
              <a:srgbClr val="7CCA62"/>
            </a:solidFill>
            <a:ln>
              <a:noFill/>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11"/>
            <p:cNvSpPr/>
            <p:nvPr/>
          </p:nvSpPr>
          <p:spPr>
            <a:xfrm>
              <a:off x="501381" y="553015"/>
              <a:ext cx="3309631" cy="3309631"/>
            </a:xfrm>
            <a:prstGeom prst="blockArc">
              <a:avLst>
                <a:gd name="adj1" fmla="val 5400000"/>
                <a:gd name="adj2" fmla="val 10800000"/>
                <a:gd name="adj3" fmla="val 4640"/>
              </a:avLst>
            </a:prstGeom>
            <a:solidFill>
              <a:srgbClr val="0DCF99"/>
            </a:solidFill>
            <a:ln>
              <a:noFill/>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1"/>
            <p:cNvSpPr/>
            <p:nvPr/>
          </p:nvSpPr>
          <p:spPr>
            <a:xfrm>
              <a:off x="501381" y="553015"/>
              <a:ext cx="3309631" cy="3309631"/>
            </a:xfrm>
            <a:prstGeom prst="blockArc">
              <a:avLst>
                <a:gd name="adj1" fmla="val 0"/>
                <a:gd name="adj2" fmla="val 5400000"/>
                <a:gd name="adj3" fmla="val 4640"/>
              </a:avLst>
            </a:prstGeom>
            <a:solidFill>
              <a:srgbClr val="08D0D9"/>
            </a:solidFill>
            <a:ln>
              <a:noFill/>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11"/>
            <p:cNvSpPr/>
            <p:nvPr/>
          </p:nvSpPr>
          <p:spPr>
            <a:xfrm>
              <a:off x="501381" y="553015"/>
              <a:ext cx="3309631" cy="3309631"/>
            </a:xfrm>
            <a:prstGeom prst="blockArc">
              <a:avLst>
                <a:gd name="adj1" fmla="val 16200000"/>
                <a:gd name="adj2" fmla="val 0"/>
                <a:gd name="adj3" fmla="val 4640"/>
              </a:avLst>
            </a:prstGeom>
            <a:solidFill>
              <a:srgbClr val="009DD9"/>
            </a:solidFill>
            <a:ln>
              <a:noFill/>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1"/>
            <p:cNvSpPr/>
            <p:nvPr/>
          </p:nvSpPr>
          <p:spPr>
            <a:xfrm>
              <a:off x="1394506" y="1446139"/>
              <a:ext cx="1523382" cy="1523382"/>
            </a:xfrm>
            <a:prstGeom prst="ellipse">
              <a:avLst/>
            </a:prstGeom>
            <a:solidFill>
              <a:srgbClr val="0D6DC5"/>
            </a:solidFill>
            <a:ln w="38100" cap="flat" cmpd="sng">
              <a:solidFill>
                <a:srgbClr val="FFFFFF"/>
              </a:solidFill>
              <a:prstDash val="solid"/>
              <a:miter lim="800000"/>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11"/>
            <p:cNvSpPr txBox="1"/>
            <p:nvPr/>
          </p:nvSpPr>
          <p:spPr>
            <a:xfrm>
              <a:off x="1617600" y="1669233"/>
              <a:ext cx="1077194" cy="1077194"/>
            </a:xfrm>
            <a:prstGeom prst="rect">
              <a:avLst/>
            </a:prstGeom>
            <a:noFill/>
            <a:ln>
              <a:noFill/>
            </a:ln>
          </p:spPr>
          <p:txBody>
            <a:bodyPr spcFirstLastPara="1" wrap="square" lIns="36825" tIns="36825" rIns="36825" bIns="36825" anchor="ctr" anchorCtr="0">
              <a:noAutofit/>
            </a:bodyPr>
            <a:lstStyle/>
            <a:p>
              <a:pPr marL="0" marR="0" lvl="0" indent="0" algn="ctr" rtl="0">
                <a:lnSpc>
                  <a:spcPct val="90000"/>
                </a:lnSpc>
                <a:spcBef>
                  <a:spcPts val="0"/>
                </a:spcBef>
                <a:spcAft>
                  <a:spcPts val="0"/>
                </a:spcAft>
                <a:buClr>
                  <a:srgbClr val="FFFFFF"/>
                </a:buClr>
                <a:buSzPts val="2900"/>
                <a:buFont typeface="Arial"/>
                <a:buNone/>
              </a:pPr>
              <a:r>
                <a:rPr lang="en-US" sz="2900">
                  <a:solidFill>
                    <a:srgbClr val="FFFFFF"/>
                  </a:solidFill>
                  <a:latin typeface="Arial"/>
                  <a:ea typeface="Arial"/>
                  <a:cs typeface="Arial"/>
                  <a:sym typeface="Arial"/>
                </a:rPr>
                <a:t>EEBU</a:t>
              </a:r>
              <a:endParaRPr/>
            </a:p>
          </p:txBody>
        </p:sp>
        <p:sp>
          <p:nvSpPr>
            <p:cNvPr id="170" name="Google Shape;170;p11"/>
            <p:cNvSpPr/>
            <p:nvPr/>
          </p:nvSpPr>
          <p:spPr>
            <a:xfrm>
              <a:off x="1623013" y="58220"/>
              <a:ext cx="1066368" cy="1066368"/>
            </a:xfrm>
            <a:prstGeom prst="ellipse">
              <a:avLst/>
            </a:prstGeom>
            <a:solidFill>
              <a:srgbClr val="009DD9"/>
            </a:solidFill>
            <a:ln w="38100" cap="flat" cmpd="sng">
              <a:solidFill>
                <a:srgbClr val="FFFFFF"/>
              </a:solidFill>
              <a:prstDash val="solid"/>
              <a:miter lim="800000"/>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11"/>
            <p:cNvSpPr txBox="1"/>
            <p:nvPr/>
          </p:nvSpPr>
          <p:spPr>
            <a:xfrm>
              <a:off x="1779179" y="214386"/>
              <a:ext cx="754036" cy="754036"/>
            </a:xfrm>
            <a:prstGeom prst="rect">
              <a:avLst/>
            </a:prstGeom>
            <a:noFill/>
            <a:ln>
              <a:noFill/>
            </a:ln>
          </p:spPr>
          <p:txBody>
            <a:bodyPr spcFirstLastPara="1" wrap="square" lIns="21575" tIns="21575" rIns="21575" bIns="21575" anchor="ctr" anchorCtr="0">
              <a:noAutofit/>
            </a:bodyPr>
            <a:lstStyle/>
            <a:p>
              <a:pPr marL="0" marR="0" lvl="0" indent="0" algn="ctr" rtl="0">
                <a:lnSpc>
                  <a:spcPct val="90000"/>
                </a:lnSpc>
                <a:spcBef>
                  <a:spcPts val="0"/>
                </a:spcBef>
                <a:spcAft>
                  <a:spcPts val="0"/>
                </a:spcAft>
                <a:buClr>
                  <a:srgbClr val="FFFFFF"/>
                </a:buClr>
                <a:buSzPts val="1700"/>
                <a:buFont typeface="Arial"/>
                <a:buNone/>
              </a:pPr>
              <a:r>
                <a:rPr lang="en-US" sz="1700">
                  <a:solidFill>
                    <a:srgbClr val="FFFFFF"/>
                  </a:solidFill>
                  <a:latin typeface="Arial"/>
                  <a:ea typeface="Arial"/>
                  <a:cs typeface="Arial"/>
                  <a:sym typeface="Arial"/>
                </a:rPr>
                <a:t>Nhà nước</a:t>
              </a:r>
              <a:endParaRPr sz="1700">
                <a:solidFill>
                  <a:srgbClr val="FFFFFF"/>
                </a:solidFill>
                <a:latin typeface="Arial"/>
                <a:ea typeface="Arial"/>
                <a:cs typeface="Arial"/>
                <a:sym typeface="Arial"/>
              </a:endParaRPr>
            </a:p>
          </p:txBody>
        </p:sp>
        <p:sp>
          <p:nvSpPr>
            <p:cNvPr id="172" name="Google Shape;172;p11"/>
            <p:cNvSpPr/>
            <p:nvPr/>
          </p:nvSpPr>
          <p:spPr>
            <a:xfrm>
              <a:off x="2994554" y="1674646"/>
              <a:ext cx="1556140" cy="1066368"/>
            </a:xfrm>
            <a:prstGeom prst="ellipse">
              <a:avLst/>
            </a:prstGeom>
            <a:solidFill>
              <a:srgbClr val="08D0D9"/>
            </a:solidFill>
            <a:ln w="38100" cap="flat" cmpd="sng">
              <a:solidFill>
                <a:srgbClr val="FFFFFF"/>
              </a:solidFill>
              <a:prstDash val="solid"/>
              <a:miter lim="800000"/>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11"/>
            <p:cNvSpPr txBox="1"/>
            <p:nvPr/>
          </p:nvSpPr>
          <p:spPr>
            <a:xfrm>
              <a:off x="3222445" y="1830812"/>
              <a:ext cx="1100358" cy="754036"/>
            </a:xfrm>
            <a:prstGeom prst="rect">
              <a:avLst/>
            </a:prstGeom>
            <a:noFill/>
            <a:ln>
              <a:noFill/>
            </a:ln>
          </p:spPr>
          <p:txBody>
            <a:bodyPr spcFirstLastPara="1" wrap="square" lIns="21575" tIns="21575" rIns="21575" bIns="21575" anchor="ctr" anchorCtr="0">
              <a:noAutofit/>
            </a:bodyPr>
            <a:lstStyle/>
            <a:p>
              <a:pPr marL="0" marR="0" lvl="0" indent="0" algn="ctr" rtl="0">
                <a:lnSpc>
                  <a:spcPct val="90000"/>
                </a:lnSpc>
                <a:spcBef>
                  <a:spcPts val="0"/>
                </a:spcBef>
                <a:spcAft>
                  <a:spcPts val="0"/>
                </a:spcAft>
                <a:buClr>
                  <a:srgbClr val="FFFFFF"/>
                </a:buClr>
                <a:buSzPts val="1700"/>
                <a:buFont typeface="Arial"/>
                <a:buNone/>
              </a:pPr>
              <a:r>
                <a:rPr lang="en-US" sz="1700">
                  <a:solidFill>
                    <a:srgbClr val="FFFFFF"/>
                  </a:solidFill>
                  <a:latin typeface="Arial"/>
                  <a:ea typeface="Arial"/>
                  <a:cs typeface="Arial"/>
                  <a:sym typeface="Arial"/>
                </a:rPr>
                <a:t>Nhà tài trợ</a:t>
              </a:r>
              <a:endParaRPr sz="1700">
                <a:solidFill>
                  <a:srgbClr val="FFFFFF"/>
                </a:solidFill>
                <a:latin typeface="Arial"/>
                <a:ea typeface="Arial"/>
                <a:cs typeface="Arial"/>
                <a:sym typeface="Arial"/>
              </a:endParaRPr>
            </a:p>
          </p:txBody>
        </p:sp>
        <p:sp>
          <p:nvSpPr>
            <p:cNvPr id="174" name="Google Shape;174;p11"/>
            <p:cNvSpPr/>
            <p:nvPr/>
          </p:nvSpPr>
          <p:spPr>
            <a:xfrm>
              <a:off x="1623013" y="3291073"/>
              <a:ext cx="1066368" cy="1066368"/>
            </a:xfrm>
            <a:prstGeom prst="ellipse">
              <a:avLst/>
            </a:prstGeom>
            <a:solidFill>
              <a:srgbClr val="0DCF99"/>
            </a:solidFill>
            <a:ln w="38100" cap="flat" cmpd="sng">
              <a:solidFill>
                <a:srgbClr val="FFFFFF"/>
              </a:solidFill>
              <a:prstDash val="solid"/>
              <a:miter lim="800000"/>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11"/>
            <p:cNvSpPr txBox="1"/>
            <p:nvPr/>
          </p:nvSpPr>
          <p:spPr>
            <a:xfrm>
              <a:off x="1779179" y="3447239"/>
              <a:ext cx="754036" cy="754036"/>
            </a:xfrm>
            <a:prstGeom prst="rect">
              <a:avLst/>
            </a:prstGeom>
            <a:noFill/>
            <a:ln>
              <a:noFill/>
            </a:ln>
          </p:spPr>
          <p:txBody>
            <a:bodyPr spcFirstLastPara="1" wrap="square" lIns="21575" tIns="21575" rIns="21575" bIns="21575" anchor="ctr" anchorCtr="0">
              <a:noAutofit/>
            </a:bodyPr>
            <a:lstStyle/>
            <a:p>
              <a:pPr marL="0" marR="0" lvl="0" indent="0" algn="ctr" rtl="0">
                <a:lnSpc>
                  <a:spcPct val="90000"/>
                </a:lnSpc>
                <a:spcBef>
                  <a:spcPts val="0"/>
                </a:spcBef>
                <a:spcAft>
                  <a:spcPts val="0"/>
                </a:spcAft>
                <a:buClr>
                  <a:srgbClr val="FFFFFF"/>
                </a:buClr>
                <a:buSzPts val="1700"/>
                <a:buFont typeface="Arial"/>
                <a:buNone/>
              </a:pPr>
              <a:r>
                <a:rPr lang="en-US" sz="1700">
                  <a:solidFill>
                    <a:srgbClr val="FFFFFF"/>
                  </a:solidFill>
                  <a:latin typeface="Arial"/>
                  <a:ea typeface="Arial"/>
                  <a:cs typeface="Arial"/>
                  <a:sym typeface="Arial"/>
                </a:rPr>
                <a:t>Đối tác kỹ thuật</a:t>
              </a:r>
              <a:endParaRPr sz="1700">
                <a:solidFill>
                  <a:srgbClr val="FFFFFF"/>
                </a:solidFill>
                <a:latin typeface="Arial"/>
                <a:ea typeface="Arial"/>
                <a:cs typeface="Arial"/>
                <a:sym typeface="Arial"/>
              </a:endParaRPr>
            </a:p>
          </p:txBody>
        </p:sp>
        <p:sp>
          <p:nvSpPr>
            <p:cNvPr id="176" name="Google Shape;176;p11"/>
            <p:cNvSpPr/>
            <p:nvPr/>
          </p:nvSpPr>
          <p:spPr>
            <a:xfrm>
              <a:off x="-247400" y="1665492"/>
              <a:ext cx="1574343" cy="1084677"/>
            </a:xfrm>
            <a:prstGeom prst="ellipse">
              <a:avLst/>
            </a:prstGeom>
            <a:solidFill>
              <a:srgbClr val="7CCA62"/>
            </a:solidFill>
            <a:ln w="38100" cap="flat" cmpd="sng">
              <a:solidFill>
                <a:srgbClr val="FFFFFF"/>
              </a:solidFill>
              <a:prstDash val="solid"/>
              <a:miter lim="800000"/>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11"/>
            <p:cNvSpPr txBox="1"/>
            <p:nvPr/>
          </p:nvSpPr>
          <p:spPr>
            <a:xfrm>
              <a:off x="-16843" y="1824339"/>
              <a:ext cx="1113229" cy="766983"/>
            </a:xfrm>
            <a:prstGeom prst="rect">
              <a:avLst/>
            </a:prstGeom>
            <a:noFill/>
            <a:ln>
              <a:noFill/>
            </a:ln>
          </p:spPr>
          <p:txBody>
            <a:bodyPr spcFirstLastPara="1" wrap="square" lIns="21575" tIns="21575" rIns="21575" bIns="21575" anchor="ctr" anchorCtr="0">
              <a:noAutofit/>
            </a:bodyPr>
            <a:lstStyle/>
            <a:p>
              <a:pPr marL="0" marR="0" lvl="0" indent="0" algn="ctr" rtl="0">
                <a:lnSpc>
                  <a:spcPct val="90000"/>
                </a:lnSpc>
                <a:spcBef>
                  <a:spcPts val="0"/>
                </a:spcBef>
                <a:spcAft>
                  <a:spcPts val="0"/>
                </a:spcAft>
                <a:buClr>
                  <a:srgbClr val="FFFFFF"/>
                </a:buClr>
                <a:buSzPts val="1700"/>
                <a:buFont typeface="Arial"/>
                <a:buNone/>
              </a:pPr>
              <a:r>
                <a:rPr lang="en-US" sz="1700">
                  <a:solidFill>
                    <a:srgbClr val="FFFFFF"/>
                  </a:solidFill>
                  <a:latin typeface="Arial"/>
                  <a:ea typeface="Arial"/>
                  <a:cs typeface="Arial"/>
                  <a:sym typeface="Arial"/>
                </a:rPr>
                <a:t>Hiệp hội &amp; Tổ chức</a:t>
              </a:r>
              <a:endParaRPr sz="1700">
                <a:solidFill>
                  <a:srgbClr val="FFFFFF"/>
                </a:solidFill>
                <a:latin typeface="Arial"/>
                <a:ea typeface="Arial"/>
                <a:cs typeface="Arial"/>
                <a:sym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12"/>
          <p:cNvSpPr txBox="1"/>
          <p:nvPr/>
        </p:nvSpPr>
        <p:spPr>
          <a:xfrm>
            <a:off x="276775" y="1766700"/>
            <a:ext cx="7125600" cy="4713600"/>
          </a:xfrm>
          <a:prstGeom prst="rect">
            <a:avLst/>
          </a:prstGeom>
          <a:noFill/>
          <a:ln>
            <a:noFill/>
          </a:ln>
        </p:spPr>
        <p:txBody>
          <a:bodyPr spcFirstLastPara="1" wrap="square" lIns="91425" tIns="45700" rIns="91425" bIns="45700" anchor="t" anchorCtr="0">
            <a:noAutofit/>
          </a:bodyPr>
          <a:lstStyle/>
          <a:p>
            <a:pPr marL="0" marR="0" lvl="0" indent="0" algn="just" rtl="0">
              <a:lnSpc>
                <a:spcPct val="110000"/>
              </a:lnSpc>
              <a:spcBef>
                <a:spcPts val="300"/>
              </a:spcBef>
              <a:spcAft>
                <a:spcPts val="0"/>
              </a:spcAft>
              <a:buClr>
                <a:schemeClr val="dk1"/>
              </a:buClr>
              <a:buSzPts val="1800"/>
              <a:buFont typeface="Arial"/>
              <a:buNone/>
            </a:pPr>
            <a:r>
              <a:rPr lang="en-US" sz="2000" b="1" i="0" u="none" strike="noStrike" cap="none">
                <a:solidFill>
                  <a:schemeClr val="dk1"/>
                </a:solidFill>
                <a:latin typeface="Arial"/>
                <a:ea typeface="Arial"/>
                <a:cs typeface="Arial"/>
                <a:sym typeface="Arial"/>
              </a:rPr>
              <a:t>Đối tác kỹ thuật</a:t>
            </a:r>
            <a:r>
              <a:rPr lang="en-US" sz="2000" b="0" i="0" u="none" strike="noStrike" cap="none">
                <a:solidFill>
                  <a:schemeClr val="dk1"/>
                </a:solidFill>
                <a:latin typeface="Arial"/>
                <a:ea typeface="Arial"/>
                <a:cs typeface="Arial"/>
                <a:sym typeface="Arial"/>
              </a:rPr>
              <a:t>: </a:t>
            </a:r>
            <a:endParaRPr sz="2000" b="0" i="0" u="none" strike="noStrike" cap="none">
              <a:solidFill>
                <a:schemeClr val="dk1"/>
              </a:solidFill>
              <a:latin typeface="Arial"/>
              <a:ea typeface="Arial"/>
              <a:cs typeface="Arial"/>
              <a:sym typeface="Arial"/>
            </a:endParaRPr>
          </a:p>
          <a:p>
            <a:pPr marL="457200" marR="0" lvl="0" indent="-355600" algn="just" rtl="0">
              <a:lnSpc>
                <a:spcPct val="110000"/>
              </a:lnSpc>
              <a:spcBef>
                <a:spcPts val="30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ESCO, nhà sản xuất/cung cấp thiết bị (OEM), đơn vị kiểm toán năng lượng cùng chia sẻ cơ hội khách hàng.</a:t>
            </a:r>
            <a:endParaRPr sz="2000"/>
          </a:p>
          <a:p>
            <a:pPr marL="457200" marR="0" lvl="0" indent="-355600" algn="just" rtl="0">
              <a:lnSpc>
                <a:spcPct val="110000"/>
              </a:lnSpc>
              <a:spcBef>
                <a:spcPts val="30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Hợp đồng mẫu EPC kèm bảo đảm hiệu suất.</a:t>
            </a:r>
            <a:endParaRPr sz="2000"/>
          </a:p>
          <a:p>
            <a:pPr marL="457200" marR="0" lvl="0" indent="-355600" algn="just" rtl="0">
              <a:lnSpc>
                <a:spcPct val="110000"/>
              </a:lnSpc>
              <a:spcBef>
                <a:spcPts val="30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Danh mục giải pháp/thiết bị chuẩn theo ngành và dịch vụ M&amp;V.</a:t>
            </a:r>
            <a:endParaRPr sz="2000" b="0" i="0" u="none" strike="noStrike" cap="none">
              <a:solidFill>
                <a:schemeClr val="dk1"/>
              </a:solidFill>
              <a:latin typeface="Arial"/>
              <a:ea typeface="Arial"/>
              <a:cs typeface="Arial"/>
              <a:sym typeface="Arial"/>
            </a:endParaRPr>
          </a:p>
          <a:p>
            <a:pPr marL="0" marR="0" lvl="0" indent="0" algn="just" rtl="0">
              <a:lnSpc>
                <a:spcPct val="110000"/>
              </a:lnSpc>
              <a:spcBef>
                <a:spcPts val="300"/>
              </a:spcBef>
              <a:spcAft>
                <a:spcPts val="0"/>
              </a:spcAft>
              <a:buClr>
                <a:schemeClr val="dk1"/>
              </a:buClr>
              <a:buSzPts val="1800"/>
              <a:buFont typeface="Arial"/>
              <a:buNone/>
            </a:pPr>
            <a:r>
              <a:rPr lang="en-US" sz="2000" b="1" i="0" u="none" strike="noStrike" cap="none">
                <a:solidFill>
                  <a:schemeClr val="dk1"/>
                </a:solidFill>
                <a:latin typeface="Arial"/>
                <a:ea typeface="Arial"/>
                <a:cs typeface="Arial"/>
                <a:sym typeface="Arial"/>
              </a:rPr>
              <a:t>Hiệp hội &amp; Tổ chức xác minh:</a:t>
            </a:r>
            <a:endParaRPr sz="2000"/>
          </a:p>
          <a:p>
            <a:pPr marL="457200" marR="0" lvl="0" indent="-355600" algn="just" rtl="0">
              <a:lnSpc>
                <a:spcPct val="110000"/>
              </a:lnSpc>
              <a:spcBef>
                <a:spcPts val="30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Phân loại hoạt động xanh (taxonomy) và chứng nhận/đánh giá phù hợp.</a:t>
            </a:r>
            <a:endParaRPr sz="2000"/>
          </a:p>
          <a:p>
            <a:pPr marL="457200" marR="0" lvl="0" indent="-355600" algn="just" rtl="0">
              <a:lnSpc>
                <a:spcPct val="110000"/>
              </a:lnSpc>
              <a:spcBef>
                <a:spcPts val="300"/>
              </a:spcBef>
              <a:spcAft>
                <a:spcPts val="30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Hỗ trợ xây dựng báo cáo và bộ chỉ số, xác minh độc lập kết quả.</a:t>
            </a:r>
            <a:endParaRPr sz="2000"/>
          </a:p>
        </p:txBody>
      </p:sp>
      <p:sp>
        <p:nvSpPr>
          <p:cNvPr id="183" name="Google Shape;183;p12"/>
          <p:cNvSpPr txBox="1"/>
          <p:nvPr/>
        </p:nvSpPr>
        <p:spPr>
          <a:xfrm>
            <a:off x="838200" y="1126938"/>
            <a:ext cx="10515600" cy="506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4000"/>
              <a:buFont typeface="Arial"/>
              <a:buNone/>
            </a:pPr>
            <a:r>
              <a:rPr lang="en-US" sz="3000" b="1" i="0" u="none" strike="noStrike" cap="none" dirty="0" err="1">
                <a:solidFill>
                  <a:srgbClr val="FFFFFF"/>
                </a:solidFill>
                <a:latin typeface="Arial"/>
                <a:ea typeface="Arial"/>
                <a:cs typeface="Arial"/>
                <a:sym typeface="Arial"/>
              </a:rPr>
              <a:t>Hỗ</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trợ</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từ</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các</a:t>
            </a:r>
            <a:r>
              <a:rPr lang="en-US" sz="3000" b="1" i="0" u="none" strike="noStrike" cap="none" dirty="0">
                <a:solidFill>
                  <a:srgbClr val="FFFFFF"/>
                </a:solidFill>
                <a:latin typeface="Arial"/>
                <a:ea typeface="Arial"/>
                <a:cs typeface="Arial"/>
                <a:sym typeface="Arial"/>
              </a:rPr>
              <a:t> bên </a:t>
            </a:r>
            <a:r>
              <a:rPr lang="en-US" sz="3000" b="1" i="0" u="none" strike="noStrike" cap="none" dirty="0" err="1">
                <a:solidFill>
                  <a:srgbClr val="FFFFFF"/>
                </a:solidFill>
                <a:latin typeface="Arial"/>
                <a:ea typeface="Arial"/>
                <a:cs typeface="Arial"/>
                <a:sym typeface="Arial"/>
              </a:rPr>
              <a:t>liên</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quan</a:t>
            </a:r>
            <a:endParaRPr sz="3000" b="1" i="0" u="none" strike="noStrike" cap="none" dirty="0">
              <a:solidFill>
                <a:srgbClr val="FFFFFF"/>
              </a:solidFill>
              <a:latin typeface="Arial"/>
              <a:ea typeface="Arial"/>
              <a:cs typeface="Arial"/>
              <a:sym typeface="Arial"/>
            </a:endParaRPr>
          </a:p>
        </p:txBody>
      </p:sp>
      <p:grpSp>
        <p:nvGrpSpPr>
          <p:cNvPr id="184" name="Google Shape;184;p12"/>
          <p:cNvGrpSpPr/>
          <p:nvPr/>
        </p:nvGrpSpPr>
        <p:grpSpPr>
          <a:xfrm>
            <a:off x="7212179" y="1796182"/>
            <a:ext cx="4798054" cy="4299353"/>
            <a:chOff x="-247400" y="58220"/>
            <a:chExt cx="4798054" cy="4299353"/>
          </a:xfrm>
        </p:grpSpPr>
        <p:sp>
          <p:nvSpPr>
            <p:cNvPr id="185" name="Google Shape;185;p12"/>
            <p:cNvSpPr/>
            <p:nvPr/>
          </p:nvSpPr>
          <p:spPr>
            <a:xfrm>
              <a:off x="501381" y="553015"/>
              <a:ext cx="3309600" cy="3309600"/>
            </a:xfrm>
            <a:prstGeom prst="blockArc">
              <a:avLst>
                <a:gd name="adj1" fmla="val 10800000"/>
                <a:gd name="adj2" fmla="val 16200000"/>
                <a:gd name="adj3" fmla="val 4640"/>
              </a:avLst>
            </a:prstGeom>
            <a:solidFill>
              <a:srgbClr val="7CCA62"/>
            </a:solidFill>
            <a:ln>
              <a:noFill/>
            </a:ln>
            <a:effectLst>
              <a:outerShdw blurRad="40000" dist="20000" dir="5400000" rotWithShape="0">
                <a:srgbClr val="000000">
                  <a:alpha val="3765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12"/>
            <p:cNvSpPr/>
            <p:nvPr/>
          </p:nvSpPr>
          <p:spPr>
            <a:xfrm>
              <a:off x="501381" y="553015"/>
              <a:ext cx="3309600" cy="3309600"/>
            </a:xfrm>
            <a:prstGeom prst="blockArc">
              <a:avLst>
                <a:gd name="adj1" fmla="val 5400000"/>
                <a:gd name="adj2" fmla="val 10800000"/>
                <a:gd name="adj3" fmla="val 4640"/>
              </a:avLst>
            </a:prstGeom>
            <a:solidFill>
              <a:srgbClr val="0DCF99"/>
            </a:solidFill>
            <a:ln>
              <a:noFill/>
            </a:ln>
            <a:effectLst>
              <a:outerShdw blurRad="40000" dist="20000" dir="5400000" rotWithShape="0">
                <a:srgbClr val="000000">
                  <a:alpha val="3765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12"/>
            <p:cNvSpPr/>
            <p:nvPr/>
          </p:nvSpPr>
          <p:spPr>
            <a:xfrm>
              <a:off x="501381" y="553015"/>
              <a:ext cx="3309600" cy="3309600"/>
            </a:xfrm>
            <a:prstGeom prst="blockArc">
              <a:avLst>
                <a:gd name="adj1" fmla="val 0"/>
                <a:gd name="adj2" fmla="val 5400000"/>
                <a:gd name="adj3" fmla="val 4640"/>
              </a:avLst>
            </a:prstGeom>
            <a:solidFill>
              <a:srgbClr val="08D0D9"/>
            </a:solidFill>
            <a:ln>
              <a:noFill/>
            </a:ln>
            <a:effectLst>
              <a:outerShdw blurRad="40000" dist="20000" dir="5400000" rotWithShape="0">
                <a:srgbClr val="000000">
                  <a:alpha val="3765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12"/>
            <p:cNvSpPr/>
            <p:nvPr/>
          </p:nvSpPr>
          <p:spPr>
            <a:xfrm>
              <a:off x="501381" y="553015"/>
              <a:ext cx="3309600" cy="3309600"/>
            </a:xfrm>
            <a:prstGeom prst="blockArc">
              <a:avLst>
                <a:gd name="adj1" fmla="val 16200000"/>
                <a:gd name="adj2" fmla="val 0"/>
                <a:gd name="adj3" fmla="val 4640"/>
              </a:avLst>
            </a:prstGeom>
            <a:solidFill>
              <a:srgbClr val="009DD9"/>
            </a:solidFill>
            <a:ln>
              <a:noFill/>
            </a:ln>
            <a:effectLst>
              <a:outerShdw blurRad="40000" dist="20000" dir="5400000" rotWithShape="0">
                <a:srgbClr val="000000">
                  <a:alpha val="3765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2"/>
            <p:cNvSpPr/>
            <p:nvPr/>
          </p:nvSpPr>
          <p:spPr>
            <a:xfrm>
              <a:off x="1394506" y="1446139"/>
              <a:ext cx="1523400" cy="1523400"/>
            </a:xfrm>
            <a:prstGeom prst="ellipse">
              <a:avLst/>
            </a:prstGeom>
            <a:solidFill>
              <a:srgbClr val="0D6DC5"/>
            </a:solidFill>
            <a:ln w="38100" cap="flat" cmpd="sng">
              <a:solidFill>
                <a:srgbClr val="FFFFFF"/>
              </a:solidFill>
              <a:prstDash val="solid"/>
              <a:miter lim="800000"/>
              <a:headEnd type="none" w="sm" len="sm"/>
              <a:tailEnd type="none" w="sm" len="sm"/>
            </a:ln>
            <a:effectLst>
              <a:outerShdw blurRad="40000" dist="20000" dir="5400000" rotWithShape="0">
                <a:srgbClr val="000000">
                  <a:alpha val="3765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2"/>
            <p:cNvSpPr txBox="1"/>
            <p:nvPr/>
          </p:nvSpPr>
          <p:spPr>
            <a:xfrm>
              <a:off x="1617600" y="1669233"/>
              <a:ext cx="1077300" cy="1077300"/>
            </a:xfrm>
            <a:prstGeom prst="rect">
              <a:avLst/>
            </a:prstGeom>
            <a:noFill/>
            <a:ln>
              <a:noFill/>
            </a:ln>
          </p:spPr>
          <p:txBody>
            <a:bodyPr spcFirstLastPara="1" wrap="square" lIns="36825" tIns="36825" rIns="36825" bIns="36825" anchor="ctr" anchorCtr="0">
              <a:noAutofit/>
            </a:bodyPr>
            <a:lstStyle/>
            <a:p>
              <a:pPr marL="0" marR="0" lvl="0" indent="0" algn="ctr" rtl="0">
                <a:lnSpc>
                  <a:spcPct val="90000"/>
                </a:lnSpc>
                <a:spcBef>
                  <a:spcPts val="0"/>
                </a:spcBef>
                <a:spcAft>
                  <a:spcPts val="0"/>
                </a:spcAft>
                <a:buClr>
                  <a:srgbClr val="FFFFFF"/>
                </a:buClr>
                <a:buSzPts val="2900"/>
                <a:buFont typeface="Arial"/>
                <a:buNone/>
              </a:pPr>
              <a:r>
                <a:rPr lang="en-US" sz="2900">
                  <a:solidFill>
                    <a:srgbClr val="FFFFFF"/>
                  </a:solidFill>
                  <a:latin typeface="Arial"/>
                  <a:ea typeface="Arial"/>
                  <a:cs typeface="Arial"/>
                  <a:sym typeface="Arial"/>
                </a:rPr>
                <a:t>EEBU</a:t>
              </a:r>
              <a:endParaRPr/>
            </a:p>
          </p:txBody>
        </p:sp>
        <p:sp>
          <p:nvSpPr>
            <p:cNvPr id="191" name="Google Shape;191;p12"/>
            <p:cNvSpPr/>
            <p:nvPr/>
          </p:nvSpPr>
          <p:spPr>
            <a:xfrm>
              <a:off x="1623013" y="58220"/>
              <a:ext cx="1066500" cy="1066500"/>
            </a:xfrm>
            <a:prstGeom prst="ellipse">
              <a:avLst/>
            </a:prstGeom>
            <a:solidFill>
              <a:srgbClr val="009DD9"/>
            </a:solidFill>
            <a:ln w="38100" cap="flat" cmpd="sng">
              <a:solidFill>
                <a:srgbClr val="FFFFFF"/>
              </a:solidFill>
              <a:prstDash val="solid"/>
              <a:miter lim="800000"/>
              <a:headEnd type="none" w="sm" len="sm"/>
              <a:tailEnd type="none" w="sm" len="sm"/>
            </a:ln>
            <a:effectLst>
              <a:outerShdw blurRad="40000" dist="20000" dir="5400000" rotWithShape="0">
                <a:srgbClr val="000000">
                  <a:alpha val="3765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12"/>
            <p:cNvSpPr txBox="1"/>
            <p:nvPr/>
          </p:nvSpPr>
          <p:spPr>
            <a:xfrm>
              <a:off x="1779179" y="214386"/>
              <a:ext cx="753900" cy="753900"/>
            </a:xfrm>
            <a:prstGeom prst="rect">
              <a:avLst/>
            </a:prstGeom>
            <a:noFill/>
            <a:ln>
              <a:noFill/>
            </a:ln>
          </p:spPr>
          <p:txBody>
            <a:bodyPr spcFirstLastPara="1" wrap="square" lIns="21575" tIns="21575" rIns="21575" bIns="21575" anchor="ctr" anchorCtr="0">
              <a:noAutofit/>
            </a:bodyPr>
            <a:lstStyle/>
            <a:p>
              <a:pPr marL="0" marR="0" lvl="0" indent="0" algn="ctr" rtl="0">
                <a:lnSpc>
                  <a:spcPct val="90000"/>
                </a:lnSpc>
                <a:spcBef>
                  <a:spcPts val="0"/>
                </a:spcBef>
                <a:spcAft>
                  <a:spcPts val="0"/>
                </a:spcAft>
                <a:buClr>
                  <a:srgbClr val="FFFFFF"/>
                </a:buClr>
                <a:buSzPts val="1700"/>
                <a:buFont typeface="Arial"/>
                <a:buNone/>
              </a:pPr>
              <a:r>
                <a:rPr lang="en-US" sz="1700">
                  <a:solidFill>
                    <a:srgbClr val="FFFFFF"/>
                  </a:solidFill>
                  <a:latin typeface="Arial"/>
                  <a:ea typeface="Arial"/>
                  <a:cs typeface="Arial"/>
                  <a:sym typeface="Arial"/>
                </a:rPr>
                <a:t>Nhà nước</a:t>
              </a:r>
              <a:endParaRPr sz="1700">
                <a:solidFill>
                  <a:srgbClr val="FFFFFF"/>
                </a:solidFill>
                <a:latin typeface="Arial"/>
                <a:ea typeface="Arial"/>
                <a:cs typeface="Arial"/>
                <a:sym typeface="Arial"/>
              </a:endParaRPr>
            </a:p>
          </p:txBody>
        </p:sp>
        <p:sp>
          <p:nvSpPr>
            <p:cNvPr id="193" name="Google Shape;193;p12"/>
            <p:cNvSpPr/>
            <p:nvPr/>
          </p:nvSpPr>
          <p:spPr>
            <a:xfrm>
              <a:off x="2994554" y="1674646"/>
              <a:ext cx="1556100" cy="1066500"/>
            </a:xfrm>
            <a:prstGeom prst="ellipse">
              <a:avLst/>
            </a:prstGeom>
            <a:solidFill>
              <a:srgbClr val="08D0D9"/>
            </a:solidFill>
            <a:ln w="38100" cap="flat" cmpd="sng">
              <a:solidFill>
                <a:srgbClr val="FFFFFF"/>
              </a:solidFill>
              <a:prstDash val="solid"/>
              <a:miter lim="800000"/>
              <a:headEnd type="none" w="sm" len="sm"/>
              <a:tailEnd type="none" w="sm" len="sm"/>
            </a:ln>
            <a:effectLst>
              <a:outerShdw blurRad="40000" dist="20000" dir="5400000" rotWithShape="0">
                <a:srgbClr val="000000">
                  <a:alpha val="3765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12"/>
            <p:cNvSpPr txBox="1"/>
            <p:nvPr/>
          </p:nvSpPr>
          <p:spPr>
            <a:xfrm>
              <a:off x="3222445" y="1830812"/>
              <a:ext cx="1100400" cy="753900"/>
            </a:xfrm>
            <a:prstGeom prst="rect">
              <a:avLst/>
            </a:prstGeom>
            <a:noFill/>
            <a:ln>
              <a:noFill/>
            </a:ln>
          </p:spPr>
          <p:txBody>
            <a:bodyPr spcFirstLastPara="1" wrap="square" lIns="21575" tIns="21575" rIns="21575" bIns="21575" anchor="ctr" anchorCtr="0">
              <a:noAutofit/>
            </a:bodyPr>
            <a:lstStyle/>
            <a:p>
              <a:pPr marL="0" marR="0" lvl="0" indent="0" algn="ctr" rtl="0">
                <a:lnSpc>
                  <a:spcPct val="90000"/>
                </a:lnSpc>
                <a:spcBef>
                  <a:spcPts val="0"/>
                </a:spcBef>
                <a:spcAft>
                  <a:spcPts val="0"/>
                </a:spcAft>
                <a:buClr>
                  <a:srgbClr val="FFFFFF"/>
                </a:buClr>
                <a:buSzPts val="1700"/>
                <a:buFont typeface="Arial"/>
                <a:buNone/>
              </a:pPr>
              <a:r>
                <a:rPr lang="en-US" sz="1700">
                  <a:solidFill>
                    <a:srgbClr val="FFFFFF"/>
                  </a:solidFill>
                  <a:latin typeface="Arial"/>
                  <a:ea typeface="Arial"/>
                  <a:cs typeface="Arial"/>
                  <a:sym typeface="Arial"/>
                </a:rPr>
                <a:t>Nhà tài trợ</a:t>
              </a:r>
              <a:endParaRPr sz="1700">
                <a:solidFill>
                  <a:srgbClr val="FFFFFF"/>
                </a:solidFill>
                <a:latin typeface="Arial"/>
                <a:ea typeface="Arial"/>
                <a:cs typeface="Arial"/>
                <a:sym typeface="Arial"/>
              </a:endParaRPr>
            </a:p>
          </p:txBody>
        </p:sp>
        <p:sp>
          <p:nvSpPr>
            <p:cNvPr id="195" name="Google Shape;195;p12"/>
            <p:cNvSpPr/>
            <p:nvPr/>
          </p:nvSpPr>
          <p:spPr>
            <a:xfrm>
              <a:off x="1623013" y="3291073"/>
              <a:ext cx="1066500" cy="1066500"/>
            </a:xfrm>
            <a:prstGeom prst="ellipse">
              <a:avLst/>
            </a:prstGeom>
            <a:solidFill>
              <a:srgbClr val="0DCF99"/>
            </a:solidFill>
            <a:ln w="38100" cap="flat" cmpd="sng">
              <a:solidFill>
                <a:srgbClr val="FFFFFF"/>
              </a:solidFill>
              <a:prstDash val="solid"/>
              <a:miter lim="800000"/>
              <a:headEnd type="none" w="sm" len="sm"/>
              <a:tailEnd type="none" w="sm" len="sm"/>
            </a:ln>
            <a:effectLst>
              <a:outerShdw blurRad="40000" dist="20000" dir="5400000" rotWithShape="0">
                <a:srgbClr val="000000">
                  <a:alpha val="3765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12"/>
            <p:cNvSpPr txBox="1"/>
            <p:nvPr/>
          </p:nvSpPr>
          <p:spPr>
            <a:xfrm>
              <a:off x="1779179" y="3447239"/>
              <a:ext cx="753900" cy="753900"/>
            </a:xfrm>
            <a:prstGeom prst="rect">
              <a:avLst/>
            </a:prstGeom>
            <a:noFill/>
            <a:ln>
              <a:noFill/>
            </a:ln>
          </p:spPr>
          <p:txBody>
            <a:bodyPr spcFirstLastPara="1" wrap="square" lIns="21575" tIns="21575" rIns="21575" bIns="21575" anchor="ctr" anchorCtr="0">
              <a:noAutofit/>
            </a:bodyPr>
            <a:lstStyle/>
            <a:p>
              <a:pPr marL="0" marR="0" lvl="0" indent="0" algn="ctr" rtl="0">
                <a:lnSpc>
                  <a:spcPct val="90000"/>
                </a:lnSpc>
                <a:spcBef>
                  <a:spcPts val="0"/>
                </a:spcBef>
                <a:spcAft>
                  <a:spcPts val="0"/>
                </a:spcAft>
                <a:buClr>
                  <a:srgbClr val="FFFFFF"/>
                </a:buClr>
                <a:buSzPts val="1700"/>
                <a:buFont typeface="Arial"/>
                <a:buNone/>
              </a:pPr>
              <a:r>
                <a:rPr lang="en-US" sz="1700">
                  <a:solidFill>
                    <a:srgbClr val="FFFFFF"/>
                  </a:solidFill>
                  <a:latin typeface="Arial"/>
                  <a:ea typeface="Arial"/>
                  <a:cs typeface="Arial"/>
                  <a:sym typeface="Arial"/>
                </a:rPr>
                <a:t>Đối tác kỹ thuật</a:t>
              </a:r>
              <a:endParaRPr sz="1700">
                <a:solidFill>
                  <a:srgbClr val="FFFFFF"/>
                </a:solidFill>
                <a:latin typeface="Arial"/>
                <a:ea typeface="Arial"/>
                <a:cs typeface="Arial"/>
                <a:sym typeface="Arial"/>
              </a:endParaRPr>
            </a:p>
          </p:txBody>
        </p:sp>
        <p:sp>
          <p:nvSpPr>
            <p:cNvPr id="197" name="Google Shape;197;p12"/>
            <p:cNvSpPr/>
            <p:nvPr/>
          </p:nvSpPr>
          <p:spPr>
            <a:xfrm>
              <a:off x="-247400" y="1665492"/>
              <a:ext cx="1574400" cy="1084800"/>
            </a:xfrm>
            <a:prstGeom prst="ellipse">
              <a:avLst/>
            </a:prstGeom>
            <a:solidFill>
              <a:srgbClr val="7CCA62"/>
            </a:solidFill>
            <a:ln w="38100" cap="flat" cmpd="sng">
              <a:solidFill>
                <a:srgbClr val="FFFFFF"/>
              </a:solidFill>
              <a:prstDash val="solid"/>
              <a:miter lim="800000"/>
              <a:headEnd type="none" w="sm" len="sm"/>
              <a:tailEnd type="none" w="sm" len="sm"/>
            </a:ln>
            <a:effectLst>
              <a:outerShdw blurRad="40000" dist="20000" dir="5400000" rotWithShape="0">
                <a:srgbClr val="000000">
                  <a:alpha val="37650"/>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12"/>
            <p:cNvSpPr txBox="1"/>
            <p:nvPr/>
          </p:nvSpPr>
          <p:spPr>
            <a:xfrm>
              <a:off x="-16843" y="1824339"/>
              <a:ext cx="1113300" cy="767100"/>
            </a:xfrm>
            <a:prstGeom prst="rect">
              <a:avLst/>
            </a:prstGeom>
            <a:noFill/>
            <a:ln>
              <a:noFill/>
            </a:ln>
          </p:spPr>
          <p:txBody>
            <a:bodyPr spcFirstLastPara="1" wrap="square" lIns="21575" tIns="21575" rIns="21575" bIns="21575" anchor="ctr" anchorCtr="0">
              <a:noAutofit/>
            </a:bodyPr>
            <a:lstStyle/>
            <a:p>
              <a:pPr marL="0" marR="0" lvl="0" indent="0" algn="ctr" rtl="0">
                <a:lnSpc>
                  <a:spcPct val="90000"/>
                </a:lnSpc>
                <a:spcBef>
                  <a:spcPts val="0"/>
                </a:spcBef>
                <a:spcAft>
                  <a:spcPts val="0"/>
                </a:spcAft>
                <a:buClr>
                  <a:srgbClr val="FFFFFF"/>
                </a:buClr>
                <a:buSzPts val="1700"/>
                <a:buFont typeface="Arial"/>
                <a:buNone/>
              </a:pPr>
              <a:r>
                <a:rPr lang="en-US" sz="1700">
                  <a:solidFill>
                    <a:srgbClr val="FFFFFF"/>
                  </a:solidFill>
                  <a:latin typeface="Arial"/>
                  <a:ea typeface="Arial"/>
                  <a:cs typeface="Arial"/>
                  <a:sym typeface="Arial"/>
                </a:rPr>
                <a:t>Hiệp hội &amp; Tổ chức</a:t>
              </a:r>
              <a:endParaRPr sz="1700">
                <a:solidFill>
                  <a:srgbClr val="FFFFFF"/>
                </a:solidFill>
                <a:latin typeface="Arial"/>
                <a:ea typeface="Arial"/>
                <a:cs typeface="Arial"/>
                <a:sym typeface="Aria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13"/>
          <p:cNvSpPr txBox="1"/>
          <p:nvPr/>
        </p:nvSpPr>
        <p:spPr>
          <a:xfrm>
            <a:off x="550775" y="1860575"/>
            <a:ext cx="11094000" cy="2870100"/>
          </a:xfrm>
          <a:prstGeom prst="rect">
            <a:avLst/>
          </a:prstGeom>
          <a:noFill/>
          <a:ln>
            <a:noFill/>
          </a:ln>
        </p:spPr>
        <p:txBody>
          <a:bodyPr spcFirstLastPara="1" wrap="square" lIns="91425" tIns="45700" rIns="91425" bIns="45700" anchor="t" anchorCtr="0">
            <a:noAutofit/>
          </a:bodyPr>
          <a:lstStyle/>
          <a:p>
            <a:pPr marL="346075" marR="0" lvl="1" indent="-292100" algn="just" rtl="0">
              <a:lnSpc>
                <a:spcPct val="130000"/>
              </a:lnSpc>
              <a:spcBef>
                <a:spcPts val="0"/>
              </a:spcBef>
              <a:spcAft>
                <a:spcPts val="0"/>
              </a:spcAft>
              <a:buClr>
                <a:schemeClr val="dk1"/>
              </a:buClr>
              <a:buSzPts val="2500"/>
              <a:buFont typeface="Noto Sans Symbols"/>
              <a:buChar char="▪"/>
            </a:pPr>
            <a:r>
              <a:rPr lang="en-US" sz="2000" b="0" i="0" u="none" strike="noStrike" cap="none">
                <a:solidFill>
                  <a:schemeClr val="dk1"/>
                </a:solidFill>
                <a:latin typeface="Arial"/>
                <a:ea typeface="Arial"/>
                <a:cs typeface="Arial"/>
                <a:sym typeface="Arial"/>
              </a:rPr>
              <a:t>Tín dụng DN/SME: cùng thiết kế khoản vay EE; dùng dòng tiền tiết kiệm làm cơ sở trả nợ.</a:t>
            </a:r>
            <a:endParaRPr sz="2000" b="0" i="0" u="none" strike="noStrike" cap="none">
              <a:solidFill>
                <a:schemeClr val="dk1"/>
              </a:solidFill>
              <a:latin typeface="Arial"/>
              <a:ea typeface="Arial"/>
              <a:cs typeface="Arial"/>
              <a:sym typeface="Arial"/>
            </a:endParaRPr>
          </a:p>
          <a:p>
            <a:pPr marL="346075" marR="0" lvl="1" indent="-292100" algn="just" rtl="0">
              <a:lnSpc>
                <a:spcPct val="130000"/>
              </a:lnSpc>
              <a:spcBef>
                <a:spcPts val="0"/>
              </a:spcBef>
              <a:spcAft>
                <a:spcPts val="0"/>
              </a:spcAft>
              <a:buClr>
                <a:schemeClr val="dk1"/>
              </a:buClr>
              <a:buSzPts val="2500"/>
              <a:buFont typeface="Noto Sans Symbols"/>
              <a:buChar char="▪"/>
            </a:pPr>
            <a:r>
              <a:rPr lang="en-US" sz="2000" b="0" i="0" u="none" strike="noStrike" cap="none">
                <a:solidFill>
                  <a:schemeClr val="dk1"/>
                </a:solidFill>
                <a:latin typeface="Arial"/>
                <a:ea typeface="Arial"/>
                <a:cs typeface="Arial"/>
                <a:sym typeface="Arial"/>
              </a:rPr>
              <a:t>ESG/Tài chính bền vững: thống nhất tiêu chí xanh, đo kWh/tCO₂, lập danh mục tài sản xanh.</a:t>
            </a:r>
            <a:endParaRPr sz="2000" b="0" i="0" u="none" strike="noStrike" cap="none">
              <a:solidFill>
                <a:schemeClr val="dk1"/>
              </a:solidFill>
              <a:latin typeface="Arial"/>
              <a:ea typeface="Arial"/>
              <a:cs typeface="Arial"/>
              <a:sym typeface="Arial"/>
            </a:endParaRPr>
          </a:p>
          <a:p>
            <a:pPr marL="346075" marR="0" lvl="1" indent="-292100" algn="just" rtl="0">
              <a:lnSpc>
                <a:spcPct val="130000"/>
              </a:lnSpc>
              <a:spcBef>
                <a:spcPts val="0"/>
              </a:spcBef>
              <a:spcAft>
                <a:spcPts val="0"/>
              </a:spcAft>
              <a:buClr>
                <a:schemeClr val="dk1"/>
              </a:buClr>
              <a:buSzPts val="2500"/>
              <a:buFont typeface="Noto Sans Symbols"/>
              <a:buChar char="▪"/>
            </a:pPr>
            <a:r>
              <a:rPr lang="en-US" sz="2000" b="0" i="0" u="none" strike="noStrike" cap="none">
                <a:solidFill>
                  <a:schemeClr val="dk1"/>
                </a:solidFill>
                <a:latin typeface="Arial"/>
                <a:ea typeface="Arial"/>
                <a:cs typeface="Arial"/>
                <a:sym typeface="Arial"/>
              </a:rPr>
              <a:t>Rủi ro: thêm điều khoản hiệu suất &amp; M&amp;V vào hợp đồng; dùng bảo lãnh/RSF khi phù hợp.</a:t>
            </a:r>
            <a:endParaRPr sz="2000" b="0" i="0" u="none" strike="noStrike" cap="none">
              <a:solidFill>
                <a:schemeClr val="dk1"/>
              </a:solidFill>
              <a:latin typeface="Arial"/>
              <a:ea typeface="Arial"/>
              <a:cs typeface="Arial"/>
              <a:sym typeface="Arial"/>
            </a:endParaRPr>
          </a:p>
          <a:p>
            <a:pPr marL="346075" marR="0" lvl="1" indent="-292100" algn="just" rtl="0">
              <a:lnSpc>
                <a:spcPct val="130000"/>
              </a:lnSpc>
              <a:spcBef>
                <a:spcPts val="0"/>
              </a:spcBef>
              <a:spcAft>
                <a:spcPts val="0"/>
              </a:spcAft>
              <a:buClr>
                <a:schemeClr val="dk1"/>
              </a:buClr>
              <a:buSzPts val="2500"/>
              <a:buFont typeface="Noto Sans Symbols"/>
              <a:buChar char="▪"/>
            </a:pPr>
            <a:r>
              <a:rPr lang="en-US" sz="2000" b="0" i="0" u="none" strike="noStrike" cap="none">
                <a:solidFill>
                  <a:schemeClr val="dk1"/>
                </a:solidFill>
                <a:latin typeface="Arial"/>
                <a:ea typeface="Arial"/>
                <a:cs typeface="Arial"/>
                <a:sym typeface="Arial"/>
              </a:rPr>
              <a:t>Kho quỹ/Thị trường vốn: chuyển danh mục EE thành trái phiếu xanh/securitization để hạ chi phí vốn.</a:t>
            </a:r>
            <a:endParaRPr sz="2000" b="0" i="0" u="none" strike="noStrike" cap="none">
              <a:solidFill>
                <a:schemeClr val="dk1"/>
              </a:solidFill>
              <a:latin typeface="Arial"/>
              <a:ea typeface="Arial"/>
              <a:cs typeface="Arial"/>
              <a:sym typeface="Arial"/>
            </a:endParaRPr>
          </a:p>
        </p:txBody>
      </p:sp>
      <p:sp>
        <p:nvSpPr>
          <p:cNvPr id="204" name="Google Shape;204;p13"/>
          <p:cNvSpPr txBox="1"/>
          <p:nvPr/>
        </p:nvSpPr>
        <p:spPr>
          <a:xfrm>
            <a:off x="838200" y="1289777"/>
            <a:ext cx="10515599" cy="506152"/>
          </a:xfrm>
          <a:prstGeom prst="rect">
            <a:avLst/>
          </a:prstGeom>
          <a:solidFill>
            <a:srgbClr val="004AAD"/>
          </a:solidFill>
          <a:ln>
            <a:noFill/>
          </a:ln>
        </p:spPr>
        <p:txBody>
          <a:bodyPr spcFirstLastPara="1" wrap="square" lIns="91425" tIns="45700" rIns="91425" bIns="45700" anchor="ctr" anchorCtr="0">
            <a:normAutofit fontScale="97500"/>
          </a:bodyPr>
          <a:lstStyle/>
          <a:p>
            <a:pPr marL="0" marR="0" lvl="0" indent="0" algn="l" rtl="0">
              <a:lnSpc>
                <a:spcPct val="90000"/>
              </a:lnSpc>
              <a:spcBef>
                <a:spcPts val="0"/>
              </a:spcBef>
              <a:spcAft>
                <a:spcPts val="0"/>
              </a:spcAft>
              <a:buClr>
                <a:srgbClr val="000000"/>
              </a:buClr>
              <a:buSzPct val="111111"/>
              <a:buFont typeface="Arial"/>
              <a:buNone/>
            </a:pPr>
            <a:r>
              <a:rPr lang="en-US" sz="3000" b="1" i="0" u="none" strike="noStrike" cap="none" dirty="0" err="1">
                <a:solidFill>
                  <a:srgbClr val="FFFFFF"/>
                </a:solidFill>
                <a:latin typeface="Arial"/>
                <a:ea typeface="Arial"/>
                <a:cs typeface="Arial"/>
                <a:sym typeface="Arial"/>
              </a:rPr>
              <a:t>Tích</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hợp</a:t>
            </a:r>
            <a:r>
              <a:rPr lang="en-US" sz="3000" b="1" i="0" u="none" strike="noStrike" cap="none" dirty="0">
                <a:solidFill>
                  <a:srgbClr val="FFFFFF"/>
                </a:solidFill>
                <a:latin typeface="Arial"/>
                <a:ea typeface="Arial"/>
                <a:cs typeface="Arial"/>
                <a:sym typeface="Arial"/>
              </a:rPr>
              <a:t> EEBU </a:t>
            </a:r>
            <a:r>
              <a:rPr lang="en-US" sz="3000" b="1" i="0" u="none" strike="noStrike" cap="none" dirty="0" err="1">
                <a:solidFill>
                  <a:srgbClr val="FFFFFF"/>
                </a:solidFill>
                <a:latin typeface="Arial"/>
                <a:ea typeface="Arial"/>
                <a:cs typeface="Arial"/>
                <a:sym typeface="Arial"/>
              </a:rPr>
              <a:t>trong</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tổ</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chức</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tài</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chính</a:t>
            </a:r>
            <a:endParaRPr sz="3000" b="1" i="0" u="none" strike="noStrike" cap="none" dirty="0">
              <a:solidFill>
                <a:srgbClr val="FFFFFF"/>
              </a:solidFill>
              <a:latin typeface="Arial"/>
              <a:ea typeface="Arial"/>
              <a:cs typeface="Arial"/>
              <a:sym typeface="Arial"/>
            </a:endParaRPr>
          </a:p>
        </p:txBody>
      </p:sp>
      <p:sp>
        <p:nvSpPr>
          <p:cNvPr id="205" name="Google Shape;205;p13"/>
          <p:cNvSpPr/>
          <p:nvPr/>
        </p:nvSpPr>
        <p:spPr>
          <a:xfrm>
            <a:off x="3275675" y="4244425"/>
            <a:ext cx="5644200" cy="1554300"/>
          </a:xfrm>
          <a:prstGeom prst="rect">
            <a:avLst/>
          </a:prstGeom>
          <a:noFill/>
          <a:ln>
            <a:noFill/>
          </a:ln>
        </p:spPr>
        <p:txBody>
          <a:bodyPr spcFirstLastPara="1" wrap="square" lIns="91425" tIns="45700" rIns="91425" bIns="45700" anchor="ctr" anchorCtr="0">
            <a:spAutoFit/>
          </a:bodyPr>
          <a:lstStyle/>
          <a:p>
            <a:pPr marL="0" marR="0" lvl="0" indent="0" algn="ctr" rtl="0">
              <a:spcBef>
                <a:spcPts val="0"/>
              </a:spcBef>
              <a:spcAft>
                <a:spcPts val="0"/>
              </a:spcAft>
              <a:buNone/>
            </a:pPr>
            <a:r>
              <a:rPr lang="en-US" sz="2000" b="1">
                <a:solidFill>
                  <a:schemeClr val="dk1"/>
                </a:solidFill>
                <a:latin typeface="Arial"/>
                <a:ea typeface="Arial"/>
                <a:cs typeface="Arial"/>
                <a:sym typeface="Arial"/>
              </a:rPr>
              <a:t>Câu hỏi thảo luận (5’)</a:t>
            </a:r>
            <a:endParaRPr sz="1500"/>
          </a:p>
          <a:p>
            <a:pPr marL="0" marR="0" lvl="0" indent="0" algn="ctr" rtl="0">
              <a:spcBef>
                <a:spcPts val="0"/>
              </a:spcBef>
              <a:spcAft>
                <a:spcPts val="0"/>
              </a:spcAft>
              <a:buNone/>
            </a:pPr>
            <a:r>
              <a:rPr lang="en-US" sz="1600" b="1">
                <a:solidFill>
                  <a:schemeClr val="dk1"/>
                </a:solidFill>
              </a:rPr>
              <a:t> </a:t>
            </a:r>
            <a:endParaRPr sz="1600" b="1">
              <a:solidFill>
                <a:schemeClr val="dk1"/>
              </a:solidFill>
              <a:latin typeface="Arial"/>
              <a:ea typeface="Arial"/>
              <a:cs typeface="Arial"/>
              <a:sym typeface="Arial"/>
            </a:endParaRPr>
          </a:p>
          <a:p>
            <a:pPr marL="0" marR="0" lvl="0" indent="0" algn="ctr" rtl="0">
              <a:spcBef>
                <a:spcPts val="0"/>
              </a:spcBef>
              <a:spcAft>
                <a:spcPts val="0"/>
              </a:spcAft>
              <a:buNone/>
            </a:pPr>
            <a:r>
              <a:rPr lang="en-US" sz="2000">
                <a:solidFill>
                  <a:schemeClr val="dk1"/>
                </a:solidFill>
                <a:latin typeface="Arial"/>
                <a:ea typeface="Arial"/>
                <a:cs typeface="Arial"/>
                <a:sym typeface="Arial"/>
              </a:rPr>
              <a:t>Ở ngân hàng của anh/chị, </a:t>
            </a:r>
            <a:r>
              <a:rPr lang="en-US" sz="2000" b="1">
                <a:solidFill>
                  <a:schemeClr val="dk1"/>
                </a:solidFill>
                <a:latin typeface="Arial"/>
                <a:ea typeface="Arial"/>
                <a:cs typeface="Arial"/>
                <a:sym typeface="Arial"/>
              </a:rPr>
              <a:t>EEBU nên đặt ở đâu</a:t>
            </a:r>
            <a:r>
              <a:rPr lang="en-US" sz="2000">
                <a:solidFill>
                  <a:schemeClr val="dk1"/>
                </a:solidFill>
                <a:latin typeface="Arial"/>
                <a:ea typeface="Arial"/>
                <a:cs typeface="Arial"/>
                <a:sym typeface="Arial"/>
              </a:rPr>
              <a:t> </a:t>
            </a:r>
            <a:endParaRPr sz="1500"/>
          </a:p>
          <a:p>
            <a:pPr marL="0" marR="0" lvl="0" indent="0" algn="ctr" rtl="0">
              <a:spcBef>
                <a:spcPts val="0"/>
              </a:spcBef>
              <a:spcAft>
                <a:spcPts val="0"/>
              </a:spcAft>
              <a:buNone/>
            </a:pPr>
            <a:r>
              <a:rPr lang="en-US" sz="1600">
                <a:solidFill>
                  <a:schemeClr val="dk1"/>
                </a:solidFill>
              </a:rPr>
              <a:t> </a:t>
            </a:r>
            <a:endParaRPr sz="1600">
              <a:solidFill>
                <a:schemeClr val="dk1"/>
              </a:solidFill>
              <a:latin typeface="Arial"/>
              <a:ea typeface="Arial"/>
              <a:cs typeface="Arial"/>
              <a:sym typeface="Arial"/>
            </a:endParaRPr>
          </a:p>
          <a:p>
            <a:pPr marL="0" marR="0" lvl="0" indent="0" algn="ctr" rtl="0">
              <a:spcBef>
                <a:spcPts val="0"/>
              </a:spcBef>
              <a:spcAft>
                <a:spcPts val="0"/>
              </a:spcAft>
              <a:buNone/>
            </a:pPr>
            <a:r>
              <a:rPr lang="en-US" sz="2000">
                <a:solidFill>
                  <a:schemeClr val="dk1"/>
                </a:solidFill>
                <a:latin typeface="Arial"/>
                <a:ea typeface="Arial"/>
                <a:cs typeface="Arial"/>
                <a:sym typeface="Arial"/>
              </a:rPr>
              <a:t>và </a:t>
            </a:r>
            <a:r>
              <a:rPr lang="en-US" sz="2000" b="1">
                <a:solidFill>
                  <a:schemeClr val="dk1"/>
                </a:solidFill>
                <a:latin typeface="Arial"/>
                <a:ea typeface="Arial"/>
                <a:cs typeface="Arial"/>
                <a:sym typeface="Arial"/>
              </a:rPr>
              <a:t>3 việc tích hợp</a:t>
            </a:r>
            <a:r>
              <a:rPr lang="en-US" sz="2000">
                <a:solidFill>
                  <a:schemeClr val="dk1"/>
                </a:solidFill>
                <a:latin typeface="Arial"/>
                <a:ea typeface="Arial"/>
                <a:cs typeface="Arial"/>
                <a:sym typeface="Arial"/>
              </a:rPr>
              <a:t> nào có thể làm ngay?</a:t>
            </a:r>
            <a:endParaRPr sz="15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14"/>
          <p:cNvSpPr/>
          <p:nvPr/>
        </p:nvSpPr>
        <p:spPr>
          <a:xfrm>
            <a:off x="2401300" y="5548100"/>
            <a:ext cx="474300" cy="3387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11" name="Google Shape;211;p14"/>
          <p:cNvSpPr txBox="1"/>
          <p:nvPr/>
        </p:nvSpPr>
        <p:spPr>
          <a:xfrm>
            <a:off x="838200" y="1957375"/>
            <a:ext cx="10515600" cy="4173600"/>
          </a:xfrm>
          <a:prstGeom prst="rect">
            <a:avLst/>
          </a:prstGeom>
          <a:noFill/>
          <a:ln>
            <a:noFill/>
          </a:ln>
        </p:spPr>
        <p:txBody>
          <a:bodyPr spcFirstLastPara="1" wrap="square" lIns="91425" tIns="45700" rIns="91425" bIns="45700" anchor="t" anchorCtr="0">
            <a:normAutofit/>
          </a:bodyPr>
          <a:lstStyle/>
          <a:p>
            <a:pPr marL="228600" marR="0" lvl="0" indent="0" algn="just" rtl="0">
              <a:lnSpc>
                <a:spcPct val="100000"/>
              </a:lnSpc>
              <a:spcBef>
                <a:spcPts val="0"/>
              </a:spcBef>
              <a:spcAft>
                <a:spcPts val="0"/>
              </a:spcAft>
              <a:buClr>
                <a:schemeClr val="dk1"/>
              </a:buClr>
              <a:buSzPts val="1800"/>
              <a:buFont typeface="Arial"/>
              <a:buNone/>
            </a:pPr>
            <a:r>
              <a:rPr lang="en-US" sz="2100" b="1" i="0" u="none" strike="noStrike" cap="none">
                <a:solidFill>
                  <a:schemeClr val="dk1"/>
                </a:solidFill>
                <a:latin typeface="Arial"/>
                <a:ea typeface="Arial"/>
                <a:cs typeface="Arial"/>
                <a:sym typeface="Arial"/>
              </a:rPr>
              <a:t>Dự án: Thay 20 động cơ IE1 → IE3 + VSD (cải tạo dây chuyền)</a:t>
            </a:r>
            <a:endParaRPr sz="2100" b="1" i="0" u="none" strike="noStrike" cap="none">
              <a:solidFill>
                <a:schemeClr val="dk1"/>
              </a:solidFill>
              <a:latin typeface="Arial"/>
              <a:ea typeface="Arial"/>
              <a:cs typeface="Arial"/>
              <a:sym typeface="Arial"/>
            </a:endParaRPr>
          </a:p>
          <a:p>
            <a:pPr marL="228600" marR="0" lvl="0" indent="0" algn="just" rtl="0">
              <a:lnSpc>
                <a:spcPct val="100000"/>
              </a:lnSpc>
              <a:spcBef>
                <a:spcPts val="0"/>
              </a:spcBef>
              <a:spcAft>
                <a:spcPts val="0"/>
              </a:spcAft>
              <a:buClr>
                <a:schemeClr val="dk1"/>
              </a:buClr>
              <a:buSzPts val="1800"/>
              <a:buFont typeface="Arial"/>
              <a:buNone/>
            </a:pPr>
            <a:r>
              <a:rPr lang="en-US" sz="2100" b="0" i="0" u="none" strike="noStrike" cap="none">
                <a:solidFill>
                  <a:schemeClr val="dk1"/>
                </a:solidFill>
                <a:latin typeface="Arial"/>
                <a:ea typeface="Arial"/>
                <a:cs typeface="Arial"/>
                <a:sym typeface="Arial"/>
              </a:rPr>
              <a:t>💰 </a:t>
            </a:r>
            <a:r>
              <a:rPr lang="en-US" sz="2100" b="1" i="0" u="none" strike="noStrike" cap="none">
                <a:solidFill>
                  <a:schemeClr val="dk1"/>
                </a:solidFill>
                <a:latin typeface="Arial"/>
                <a:ea typeface="Arial"/>
                <a:cs typeface="Arial"/>
                <a:sym typeface="Arial"/>
              </a:rPr>
              <a:t>Chi phí</a:t>
            </a:r>
            <a:endParaRPr sz="2100" b="1" i="0" u="none" strike="noStrike" cap="none">
              <a:solidFill>
                <a:schemeClr val="dk1"/>
              </a:solidFill>
              <a:latin typeface="Arial"/>
              <a:ea typeface="Arial"/>
              <a:cs typeface="Arial"/>
              <a:sym typeface="Arial"/>
            </a:endParaRPr>
          </a:p>
          <a:p>
            <a:pPr marL="1028700" marR="0" lvl="1" indent="-342900" algn="just" rtl="0">
              <a:lnSpc>
                <a:spcPct val="100000"/>
              </a:lnSpc>
              <a:spcBef>
                <a:spcPts val="0"/>
              </a:spcBef>
              <a:spcAft>
                <a:spcPts val="0"/>
              </a:spcAft>
              <a:buClr>
                <a:schemeClr val="dk1"/>
              </a:buClr>
              <a:buSzPts val="2400"/>
              <a:buFont typeface="Arial"/>
              <a:buChar char="•"/>
            </a:pPr>
            <a:r>
              <a:rPr lang="en-US" sz="2000" b="0" i="0" u="none" strike="noStrike" cap="none">
                <a:solidFill>
                  <a:schemeClr val="dk1"/>
                </a:solidFill>
                <a:latin typeface="Arial"/>
                <a:ea typeface="Arial"/>
                <a:cs typeface="Arial"/>
                <a:sym typeface="Arial"/>
              </a:rPr>
              <a:t>CAPEX: 18 tỷ VND</a:t>
            </a:r>
            <a:endParaRPr sz="2000" b="0" i="0" u="none" strike="noStrike" cap="none">
              <a:solidFill>
                <a:schemeClr val="dk1"/>
              </a:solidFill>
              <a:latin typeface="Arial"/>
              <a:ea typeface="Arial"/>
              <a:cs typeface="Arial"/>
              <a:sym typeface="Arial"/>
            </a:endParaRPr>
          </a:p>
          <a:p>
            <a:pPr marL="1028700" marR="0" lvl="1" indent="-342900" algn="just" rtl="0">
              <a:lnSpc>
                <a:spcPct val="100000"/>
              </a:lnSpc>
              <a:spcBef>
                <a:spcPts val="0"/>
              </a:spcBef>
              <a:spcAft>
                <a:spcPts val="0"/>
              </a:spcAft>
              <a:buClr>
                <a:schemeClr val="dk1"/>
              </a:buClr>
              <a:buSzPts val="2400"/>
              <a:buFont typeface="Arial"/>
              <a:buChar char="•"/>
            </a:pPr>
            <a:r>
              <a:rPr lang="en-US" sz="2000" b="0" i="0" u="none" strike="noStrike" cap="none">
                <a:solidFill>
                  <a:schemeClr val="dk1"/>
                </a:solidFill>
                <a:latin typeface="Arial"/>
                <a:ea typeface="Arial"/>
                <a:cs typeface="Arial"/>
                <a:sym typeface="Arial"/>
              </a:rPr>
              <a:t>O&amp;M tăng: 0,1 tỷ VND/năm</a:t>
            </a:r>
            <a:endParaRPr sz="2000" b="0" i="0" u="none" strike="noStrike" cap="none">
              <a:solidFill>
                <a:schemeClr val="dk1"/>
              </a:solidFill>
              <a:latin typeface="Arial"/>
              <a:ea typeface="Arial"/>
              <a:cs typeface="Arial"/>
              <a:sym typeface="Arial"/>
            </a:endParaRPr>
          </a:p>
          <a:p>
            <a:pPr marL="228600" marR="0" lvl="0" indent="0" algn="just" rtl="0">
              <a:lnSpc>
                <a:spcPct val="100000"/>
              </a:lnSpc>
              <a:spcBef>
                <a:spcPts val="0"/>
              </a:spcBef>
              <a:spcAft>
                <a:spcPts val="0"/>
              </a:spcAft>
              <a:buClr>
                <a:schemeClr val="dk1"/>
              </a:buClr>
              <a:buSzPts val="1800"/>
              <a:buFont typeface="Arial"/>
              <a:buNone/>
            </a:pPr>
            <a:r>
              <a:rPr lang="en-US" sz="2100" b="0" i="0" u="none" strike="noStrike" cap="none">
                <a:solidFill>
                  <a:schemeClr val="dk1"/>
                </a:solidFill>
                <a:latin typeface="Arial"/>
                <a:ea typeface="Arial"/>
                <a:cs typeface="Arial"/>
                <a:sym typeface="Arial"/>
              </a:rPr>
              <a:t>⚡ </a:t>
            </a:r>
            <a:r>
              <a:rPr lang="en-US" sz="2100" b="1" i="0" u="none" strike="noStrike" cap="none">
                <a:solidFill>
                  <a:schemeClr val="dk1"/>
                </a:solidFill>
                <a:latin typeface="Arial"/>
                <a:ea typeface="Arial"/>
                <a:cs typeface="Arial"/>
                <a:sym typeface="Arial"/>
              </a:rPr>
              <a:t>Tiết kiệm năng lượng</a:t>
            </a:r>
            <a:endParaRPr sz="2100" b="1" i="0" u="none" strike="noStrike" cap="none">
              <a:solidFill>
                <a:schemeClr val="dk1"/>
              </a:solidFill>
              <a:latin typeface="Arial"/>
              <a:ea typeface="Arial"/>
              <a:cs typeface="Arial"/>
              <a:sym typeface="Arial"/>
            </a:endParaRPr>
          </a:p>
          <a:p>
            <a:pPr marL="1028700" marR="0" lvl="1" indent="-342900" algn="just" rtl="0">
              <a:lnSpc>
                <a:spcPct val="100000"/>
              </a:lnSpc>
              <a:spcBef>
                <a:spcPts val="0"/>
              </a:spcBef>
              <a:spcAft>
                <a:spcPts val="0"/>
              </a:spcAft>
              <a:buClr>
                <a:schemeClr val="dk1"/>
              </a:buClr>
              <a:buSzPts val="2400"/>
              <a:buFont typeface="Arial"/>
              <a:buChar char="•"/>
            </a:pPr>
            <a:r>
              <a:rPr lang="en-US" sz="2000" b="0" i="0" u="none" strike="noStrike" cap="none">
                <a:solidFill>
                  <a:schemeClr val="dk1"/>
                </a:solidFill>
                <a:latin typeface="Arial"/>
                <a:ea typeface="Arial"/>
                <a:cs typeface="Arial"/>
                <a:sym typeface="Arial"/>
              </a:rPr>
              <a:t>2,8 triệu kWh/năm</a:t>
            </a:r>
            <a:endParaRPr sz="2000" b="0" i="0" u="none" strike="noStrike" cap="none">
              <a:solidFill>
                <a:schemeClr val="dk1"/>
              </a:solidFill>
              <a:latin typeface="Arial"/>
              <a:ea typeface="Arial"/>
              <a:cs typeface="Arial"/>
              <a:sym typeface="Arial"/>
            </a:endParaRPr>
          </a:p>
          <a:p>
            <a:pPr marL="1028700" marR="0" lvl="1" indent="-342900" algn="just" rtl="0">
              <a:lnSpc>
                <a:spcPct val="100000"/>
              </a:lnSpc>
              <a:spcBef>
                <a:spcPts val="0"/>
              </a:spcBef>
              <a:spcAft>
                <a:spcPts val="0"/>
              </a:spcAft>
              <a:buClr>
                <a:schemeClr val="dk1"/>
              </a:buClr>
              <a:buSzPts val="2400"/>
              <a:buFont typeface="Arial"/>
              <a:buChar char="•"/>
            </a:pPr>
            <a:r>
              <a:rPr lang="en-US" sz="2000" b="0" i="0" u="none" strike="noStrike" cap="none">
                <a:solidFill>
                  <a:schemeClr val="dk1"/>
                </a:solidFill>
                <a:latin typeface="Arial"/>
                <a:ea typeface="Arial"/>
                <a:cs typeface="Arial"/>
                <a:sym typeface="Arial"/>
              </a:rPr>
              <a:t>Giá điện: 2.000 đ/kWh</a:t>
            </a:r>
            <a:endParaRPr sz="2000" b="0" i="0" u="none" strike="noStrike" cap="none">
              <a:solidFill>
                <a:schemeClr val="dk1"/>
              </a:solidFill>
              <a:latin typeface="Arial"/>
              <a:ea typeface="Arial"/>
              <a:cs typeface="Arial"/>
              <a:sym typeface="Arial"/>
            </a:endParaRPr>
          </a:p>
          <a:p>
            <a:pPr marL="228600" marR="0" lvl="0" indent="0" algn="just" rtl="0">
              <a:lnSpc>
                <a:spcPct val="100000"/>
              </a:lnSpc>
              <a:spcBef>
                <a:spcPts val="0"/>
              </a:spcBef>
              <a:spcAft>
                <a:spcPts val="0"/>
              </a:spcAft>
              <a:buClr>
                <a:schemeClr val="dk1"/>
              </a:buClr>
              <a:buSzPts val="1800"/>
              <a:buFont typeface="Arial"/>
              <a:buNone/>
            </a:pPr>
            <a:r>
              <a:rPr lang="en-US" sz="2100" b="0" i="0" u="none" strike="noStrike" cap="none">
                <a:solidFill>
                  <a:schemeClr val="dk1"/>
                </a:solidFill>
                <a:latin typeface="Arial"/>
                <a:ea typeface="Arial"/>
                <a:cs typeface="Arial"/>
                <a:sym typeface="Arial"/>
              </a:rPr>
              <a:t>📊 </a:t>
            </a:r>
            <a:r>
              <a:rPr lang="en-US" sz="2100" b="1" i="0" u="none" strike="noStrike" cap="none">
                <a:solidFill>
                  <a:schemeClr val="dk1"/>
                </a:solidFill>
                <a:latin typeface="Arial"/>
                <a:ea typeface="Arial"/>
                <a:cs typeface="Arial"/>
                <a:sym typeface="Arial"/>
              </a:rPr>
              <a:t>Hiệu quả tài chính</a:t>
            </a:r>
            <a:endParaRPr sz="2100" b="1" i="0" u="none" strike="noStrike" cap="none">
              <a:solidFill>
                <a:schemeClr val="dk1"/>
              </a:solidFill>
              <a:latin typeface="Arial"/>
              <a:ea typeface="Arial"/>
              <a:cs typeface="Arial"/>
              <a:sym typeface="Arial"/>
            </a:endParaRPr>
          </a:p>
          <a:p>
            <a:pPr marL="1028700" marR="0" lvl="1" indent="-342900" algn="just" rtl="0">
              <a:lnSpc>
                <a:spcPct val="100000"/>
              </a:lnSpc>
              <a:spcBef>
                <a:spcPts val="0"/>
              </a:spcBef>
              <a:spcAft>
                <a:spcPts val="0"/>
              </a:spcAft>
              <a:buClr>
                <a:schemeClr val="dk1"/>
              </a:buClr>
              <a:buSzPts val="2400"/>
              <a:buFont typeface="Arial"/>
              <a:buChar char="•"/>
            </a:pPr>
            <a:r>
              <a:rPr lang="en-US" sz="2000" b="0" i="0" u="none" strike="noStrike" cap="none">
                <a:solidFill>
                  <a:schemeClr val="dk1"/>
                </a:solidFill>
                <a:latin typeface="Arial"/>
                <a:ea typeface="Arial"/>
                <a:cs typeface="Arial"/>
                <a:sym typeface="Arial"/>
              </a:rPr>
              <a:t>Tiết kiệm gộp: ~5,6 tỷ VND/năm</a:t>
            </a:r>
            <a:endParaRPr sz="2000" b="0" i="0" u="none" strike="noStrike" cap="none">
              <a:solidFill>
                <a:schemeClr val="dk1"/>
              </a:solidFill>
              <a:latin typeface="Arial"/>
              <a:ea typeface="Arial"/>
              <a:cs typeface="Arial"/>
              <a:sym typeface="Arial"/>
            </a:endParaRPr>
          </a:p>
          <a:p>
            <a:pPr marL="1028700" marR="0" lvl="1" indent="-342900" algn="just" rtl="0">
              <a:lnSpc>
                <a:spcPct val="100000"/>
              </a:lnSpc>
              <a:spcBef>
                <a:spcPts val="0"/>
              </a:spcBef>
              <a:spcAft>
                <a:spcPts val="0"/>
              </a:spcAft>
              <a:buClr>
                <a:schemeClr val="dk1"/>
              </a:buClr>
              <a:buSzPts val="2400"/>
              <a:buFont typeface="Arial"/>
              <a:buChar char="•"/>
            </a:pPr>
            <a:r>
              <a:rPr lang="en-US" sz="2000" b="0" i="0" u="none" strike="noStrike" cap="none">
                <a:solidFill>
                  <a:schemeClr val="dk1"/>
                </a:solidFill>
                <a:latin typeface="Arial"/>
                <a:ea typeface="Arial"/>
                <a:cs typeface="Arial"/>
                <a:sym typeface="Arial"/>
              </a:rPr>
              <a:t>Tiết kiệm ròng: ~5,5 tỷ VND/năm</a:t>
            </a:r>
            <a:endParaRPr sz="2000" b="0" i="0" u="none" strike="noStrike" cap="none">
              <a:solidFill>
                <a:schemeClr val="dk1"/>
              </a:solidFill>
              <a:latin typeface="Arial"/>
              <a:ea typeface="Arial"/>
              <a:cs typeface="Arial"/>
              <a:sym typeface="Arial"/>
            </a:endParaRPr>
          </a:p>
          <a:p>
            <a:pPr marL="1028700" marR="0" lvl="1" indent="-342900" algn="just" rtl="0">
              <a:lnSpc>
                <a:spcPct val="100000"/>
              </a:lnSpc>
              <a:spcBef>
                <a:spcPts val="0"/>
              </a:spcBef>
              <a:spcAft>
                <a:spcPts val="0"/>
              </a:spcAft>
              <a:buClr>
                <a:schemeClr val="dk1"/>
              </a:buClr>
              <a:buSzPts val="2400"/>
              <a:buFont typeface="Arial"/>
              <a:buChar char="•"/>
            </a:pPr>
            <a:r>
              <a:rPr lang="en-US" sz="2000" b="0" i="0" u="none" strike="noStrike" cap="none">
                <a:solidFill>
                  <a:schemeClr val="dk1"/>
                </a:solidFill>
                <a:latin typeface="Arial"/>
                <a:ea typeface="Arial"/>
                <a:cs typeface="Arial"/>
                <a:sym typeface="Arial"/>
              </a:rPr>
              <a:t>Thời gian hoàn vốn ≈ 3,3 năm</a:t>
            </a:r>
            <a:endParaRPr/>
          </a:p>
        </p:txBody>
      </p:sp>
      <p:sp>
        <p:nvSpPr>
          <p:cNvPr id="212" name="Google Shape;212;p14"/>
          <p:cNvSpPr txBox="1"/>
          <p:nvPr/>
        </p:nvSpPr>
        <p:spPr>
          <a:xfrm>
            <a:off x="838200" y="1151991"/>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ct val="111111"/>
              <a:buFont typeface="Arial"/>
              <a:buNone/>
            </a:pPr>
            <a:r>
              <a:rPr lang="en-US" sz="3000" b="1" i="0" u="none" strike="noStrike" cap="none" dirty="0">
                <a:solidFill>
                  <a:srgbClr val="FFFFFF"/>
                </a:solidFill>
                <a:latin typeface="Arial"/>
                <a:ea typeface="Arial"/>
                <a:cs typeface="Arial"/>
                <a:sym typeface="Arial"/>
              </a:rPr>
              <a:t>Case study: </a:t>
            </a:r>
            <a:r>
              <a:rPr lang="en-US" sz="3000" b="1" i="0" u="none" strike="noStrike" cap="none" dirty="0" err="1">
                <a:solidFill>
                  <a:srgbClr val="FFFFFF"/>
                </a:solidFill>
                <a:latin typeface="Arial"/>
                <a:ea typeface="Arial"/>
                <a:cs typeface="Arial"/>
                <a:sym typeface="Arial"/>
              </a:rPr>
              <a:t>Nâng</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cấp</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động</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cơ</a:t>
            </a:r>
            <a:r>
              <a:rPr lang="en-US" sz="3000" b="1" i="0" u="none" strike="noStrike" cap="none" dirty="0">
                <a:solidFill>
                  <a:srgbClr val="FFFFFF"/>
                </a:solidFill>
                <a:latin typeface="Arial"/>
                <a:ea typeface="Arial"/>
                <a:cs typeface="Arial"/>
                <a:sym typeface="Arial"/>
              </a:rPr>
              <a:t> + </a:t>
            </a:r>
            <a:r>
              <a:rPr lang="en-US" sz="3000" b="1" i="0" u="none" strike="noStrike" cap="none" dirty="0" err="1">
                <a:solidFill>
                  <a:srgbClr val="FFFFFF"/>
                </a:solidFill>
                <a:latin typeface="Arial"/>
                <a:ea typeface="Arial"/>
                <a:cs typeface="Arial"/>
                <a:sym typeface="Arial"/>
              </a:rPr>
              <a:t>biến</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tần</a:t>
            </a:r>
            <a:r>
              <a:rPr lang="en-US" sz="3000" b="1" i="0" u="none" strike="noStrike" cap="none" dirty="0">
                <a:solidFill>
                  <a:srgbClr val="FFFFFF"/>
                </a:solidFill>
                <a:latin typeface="Arial"/>
                <a:ea typeface="Arial"/>
                <a:cs typeface="Arial"/>
                <a:sym typeface="Arial"/>
              </a:rPr>
              <a:t> (VSD)</a:t>
            </a:r>
            <a:endParaRPr sz="3000" b="1" i="0" u="none" strike="noStrike" cap="none" dirty="0">
              <a:solidFill>
                <a:srgbClr val="FFFFFF"/>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15"/>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19" name="Google Shape;219;p15"/>
          <p:cNvSpPr txBox="1"/>
          <p:nvPr/>
        </p:nvSpPr>
        <p:spPr>
          <a:xfrm>
            <a:off x="838200" y="1822150"/>
            <a:ext cx="10515600" cy="5035800"/>
          </a:xfrm>
          <a:prstGeom prst="rect">
            <a:avLst/>
          </a:prstGeom>
          <a:solidFill>
            <a:srgbClr val="FFFFFF"/>
          </a:solidFill>
          <a:ln>
            <a:noFill/>
          </a:ln>
        </p:spPr>
        <p:txBody>
          <a:bodyPr spcFirstLastPara="1" wrap="square" lIns="91425" tIns="45700" rIns="91425" bIns="45700" anchor="t" anchorCtr="0">
            <a:normAutofit/>
          </a:bodyPr>
          <a:lstStyle/>
          <a:p>
            <a:pPr marL="228600" marR="0" lvl="0" indent="0" algn="just" rtl="0">
              <a:lnSpc>
                <a:spcPct val="90000"/>
              </a:lnSpc>
              <a:spcBef>
                <a:spcPts val="1000"/>
              </a:spcBef>
              <a:spcAft>
                <a:spcPts val="0"/>
              </a:spcAft>
              <a:buClr>
                <a:srgbClr val="000000"/>
              </a:buClr>
              <a:buSzPts val="1800"/>
              <a:buFont typeface="Arial"/>
              <a:buNone/>
            </a:pPr>
            <a:r>
              <a:rPr lang="en-US" sz="2400" b="1" i="0" u="none" strike="noStrike" cap="none">
                <a:solidFill>
                  <a:srgbClr val="000000"/>
                </a:solidFill>
                <a:latin typeface="Arial"/>
                <a:ea typeface="Arial"/>
                <a:cs typeface="Arial"/>
                <a:sym typeface="Arial"/>
              </a:rPr>
              <a:t>Câu hỏi quyết định: Cho vay hay không?</a:t>
            </a:r>
            <a:endParaRPr/>
          </a:p>
          <a:p>
            <a:pPr marL="457200" marR="0" lvl="0" indent="-228600" algn="l" rtl="0">
              <a:lnSpc>
                <a:spcPct val="90000"/>
              </a:lnSpc>
              <a:spcBef>
                <a:spcPts val="1000"/>
              </a:spcBef>
              <a:spcAft>
                <a:spcPts val="0"/>
              </a:spcAft>
              <a:buClr>
                <a:srgbClr val="000000"/>
              </a:buClr>
              <a:buSzPts val="1800"/>
              <a:buFont typeface="Arial"/>
              <a:buNone/>
            </a:pPr>
            <a:r>
              <a:rPr lang="en-US" sz="2400" b="0" i="0" u="none" strike="noStrike" cap="none">
                <a:solidFill>
                  <a:srgbClr val="000000"/>
                </a:solidFill>
                <a:latin typeface="Arial"/>
                <a:ea typeface="Arial"/>
                <a:cs typeface="Arial"/>
                <a:sym typeface="Arial"/>
              </a:rPr>
              <a:t>📌 </a:t>
            </a:r>
            <a:r>
              <a:rPr lang="en-US" sz="2400" b="1" i="0" u="none" strike="noStrike" cap="none">
                <a:solidFill>
                  <a:srgbClr val="000000"/>
                </a:solidFill>
                <a:latin typeface="Arial"/>
                <a:ea typeface="Arial"/>
                <a:cs typeface="Arial"/>
                <a:sym typeface="Arial"/>
              </a:rPr>
              <a:t>Đề xuất khoản vay (doanh nghiệp trực tiếp vay)</a:t>
            </a:r>
            <a:endParaRPr sz="2400" b="0" i="0" u="none" strike="noStrike" cap="none">
              <a:solidFill>
                <a:srgbClr val="000000"/>
              </a:solidFill>
              <a:latin typeface="Arial"/>
              <a:ea typeface="Arial"/>
              <a:cs typeface="Arial"/>
              <a:sym typeface="Arial"/>
            </a:endParaRPr>
          </a:p>
          <a:p>
            <a:pPr marL="1028700" marR="0" lvl="1" indent="-342900" algn="l" rtl="0">
              <a:lnSpc>
                <a:spcPct val="90000"/>
              </a:lnSpc>
              <a:spcBef>
                <a:spcPts val="500"/>
              </a:spcBef>
              <a:spcAft>
                <a:spcPts val="0"/>
              </a:spcAft>
              <a:buClr>
                <a:srgbClr val="000000"/>
              </a:buClr>
              <a:buSzPts val="2400"/>
              <a:buFont typeface="Arial"/>
              <a:buChar char="•"/>
            </a:pPr>
            <a:r>
              <a:rPr lang="en-US" sz="2000" b="0" i="0" u="none" strike="noStrike" cap="none">
                <a:solidFill>
                  <a:srgbClr val="000000"/>
                </a:solidFill>
                <a:latin typeface="Arial"/>
                <a:ea typeface="Arial"/>
                <a:cs typeface="Arial"/>
                <a:sym typeface="Arial"/>
              </a:rPr>
              <a:t>Tenor: </a:t>
            </a:r>
            <a:r>
              <a:rPr lang="en-US" sz="2000" b="1" i="0" u="none" strike="noStrike" cap="none">
                <a:solidFill>
                  <a:srgbClr val="000000"/>
                </a:solidFill>
                <a:latin typeface="Arial"/>
                <a:ea typeface="Arial"/>
                <a:cs typeface="Arial"/>
                <a:sym typeface="Arial"/>
              </a:rPr>
              <a:t>5–6 năm</a:t>
            </a:r>
            <a:endParaRPr sz="2000" b="0" i="0" u="none" strike="noStrike" cap="none">
              <a:solidFill>
                <a:srgbClr val="000000"/>
              </a:solidFill>
              <a:latin typeface="Arial"/>
              <a:ea typeface="Arial"/>
              <a:cs typeface="Arial"/>
              <a:sym typeface="Arial"/>
            </a:endParaRPr>
          </a:p>
          <a:p>
            <a:pPr marL="1028700" marR="0" lvl="1" indent="-342900" algn="l" rtl="0">
              <a:lnSpc>
                <a:spcPct val="90000"/>
              </a:lnSpc>
              <a:spcBef>
                <a:spcPts val="500"/>
              </a:spcBef>
              <a:spcAft>
                <a:spcPts val="0"/>
              </a:spcAft>
              <a:buClr>
                <a:srgbClr val="000000"/>
              </a:buClr>
              <a:buSzPts val="2400"/>
              <a:buFont typeface="Arial"/>
              <a:buChar char="•"/>
            </a:pPr>
            <a:r>
              <a:rPr lang="en-US" sz="2000" b="0" i="0" u="none" strike="noStrike" cap="none">
                <a:solidFill>
                  <a:srgbClr val="000000"/>
                </a:solidFill>
                <a:latin typeface="Arial"/>
                <a:ea typeface="Arial"/>
                <a:cs typeface="Arial"/>
                <a:sym typeface="Arial"/>
              </a:rPr>
              <a:t>Mục tiêu: </a:t>
            </a:r>
            <a:r>
              <a:rPr lang="en-US" sz="2000" b="1" i="0" u="none" strike="noStrike" cap="none">
                <a:solidFill>
                  <a:srgbClr val="000000"/>
                </a:solidFill>
                <a:latin typeface="Arial"/>
                <a:ea typeface="Arial"/>
                <a:cs typeface="Arial"/>
                <a:sym typeface="Arial"/>
              </a:rPr>
              <a:t>DSCR ≥ 1,2</a:t>
            </a:r>
            <a:endParaRPr sz="2000" b="0" i="0" u="none" strike="noStrike" cap="none">
              <a:solidFill>
                <a:srgbClr val="000000"/>
              </a:solidFill>
              <a:latin typeface="Arial"/>
              <a:ea typeface="Arial"/>
              <a:cs typeface="Arial"/>
              <a:sym typeface="Arial"/>
            </a:endParaRPr>
          </a:p>
          <a:p>
            <a:pPr marL="457200" marR="0" lvl="0" indent="-228600" algn="l" rtl="0">
              <a:lnSpc>
                <a:spcPct val="90000"/>
              </a:lnSpc>
              <a:spcBef>
                <a:spcPts val="1000"/>
              </a:spcBef>
              <a:spcAft>
                <a:spcPts val="0"/>
              </a:spcAft>
              <a:buClr>
                <a:srgbClr val="000000"/>
              </a:buClr>
              <a:buSzPts val="1800"/>
              <a:buFont typeface="Arial"/>
              <a:buNone/>
            </a:pPr>
            <a:r>
              <a:rPr lang="en-US" sz="2400" b="0" i="0" u="none" strike="noStrike" cap="none">
                <a:solidFill>
                  <a:srgbClr val="000000"/>
                </a:solidFill>
                <a:latin typeface="Arial"/>
                <a:ea typeface="Arial"/>
                <a:cs typeface="Arial"/>
                <a:sym typeface="Arial"/>
              </a:rPr>
              <a:t>📌 </a:t>
            </a:r>
            <a:r>
              <a:rPr lang="en-US" sz="2400" b="1" i="0" u="none" strike="noStrike" cap="none">
                <a:solidFill>
                  <a:srgbClr val="000000"/>
                </a:solidFill>
                <a:latin typeface="Arial"/>
                <a:ea typeface="Arial"/>
                <a:cs typeface="Arial"/>
                <a:sym typeface="Arial"/>
              </a:rPr>
              <a:t>Điều kiện &amp; Giao ước</a:t>
            </a:r>
            <a:endParaRPr sz="2400" b="0" i="0" u="none" strike="noStrike" cap="none">
              <a:solidFill>
                <a:srgbClr val="000000"/>
              </a:solidFill>
              <a:latin typeface="Arial"/>
              <a:ea typeface="Arial"/>
              <a:cs typeface="Arial"/>
              <a:sym typeface="Arial"/>
            </a:endParaRPr>
          </a:p>
          <a:p>
            <a:pPr marL="1028700" marR="0" lvl="1" indent="-342900" algn="l" rtl="0">
              <a:lnSpc>
                <a:spcPct val="90000"/>
              </a:lnSpc>
              <a:spcBef>
                <a:spcPts val="500"/>
              </a:spcBef>
              <a:spcAft>
                <a:spcPts val="0"/>
              </a:spcAft>
              <a:buClr>
                <a:srgbClr val="000000"/>
              </a:buClr>
              <a:buSzPts val="2400"/>
              <a:buFont typeface="Arial"/>
              <a:buChar char="•"/>
            </a:pPr>
            <a:r>
              <a:rPr lang="en-US" sz="2000" b="0" i="0" u="none" strike="noStrike" cap="none">
                <a:solidFill>
                  <a:srgbClr val="000000"/>
                </a:solidFill>
                <a:latin typeface="Arial"/>
                <a:ea typeface="Arial"/>
                <a:cs typeface="Arial"/>
                <a:sym typeface="Arial"/>
              </a:rPr>
              <a:t>M&amp;V sau </a:t>
            </a:r>
            <a:r>
              <a:rPr lang="en-US" sz="2000" b="1" i="0" u="none" strike="noStrike" cap="none">
                <a:solidFill>
                  <a:srgbClr val="000000"/>
                </a:solidFill>
                <a:latin typeface="Arial"/>
                <a:ea typeface="Arial"/>
                <a:cs typeface="Arial"/>
                <a:sym typeface="Arial"/>
              </a:rPr>
              <a:t>3–6–12 tháng</a:t>
            </a:r>
            <a:endParaRPr sz="2000" b="0" i="0" u="none" strike="noStrike" cap="none">
              <a:solidFill>
                <a:srgbClr val="000000"/>
              </a:solidFill>
              <a:latin typeface="Arial"/>
              <a:ea typeface="Arial"/>
              <a:cs typeface="Arial"/>
              <a:sym typeface="Arial"/>
            </a:endParaRPr>
          </a:p>
          <a:p>
            <a:pPr marL="1028700" marR="0" lvl="1" indent="-342900" algn="l" rtl="0">
              <a:lnSpc>
                <a:spcPct val="90000"/>
              </a:lnSpc>
              <a:spcBef>
                <a:spcPts val="500"/>
              </a:spcBef>
              <a:spcAft>
                <a:spcPts val="0"/>
              </a:spcAft>
              <a:buClr>
                <a:srgbClr val="000000"/>
              </a:buClr>
              <a:buSzPts val="2400"/>
              <a:buFont typeface="Arial"/>
              <a:buChar char="•"/>
            </a:pPr>
            <a:r>
              <a:rPr lang="en-US" sz="2000" b="0" i="0" u="none" strike="noStrike" cap="none">
                <a:solidFill>
                  <a:srgbClr val="000000"/>
                </a:solidFill>
                <a:latin typeface="Arial"/>
                <a:ea typeface="Arial"/>
                <a:cs typeface="Arial"/>
                <a:sym typeface="Arial"/>
              </a:rPr>
              <a:t>Bảo đảm hiệu suất từ </a:t>
            </a:r>
            <a:r>
              <a:rPr lang="en-US" sz="2000" b="1" i="0" u="none" strike="noStrike" cap="none">
                <a:solidFill>
                  <a:srgbClr val="000000"/>
                </a:solidFill>
                <a:latin typeface="Arial"/>
                <a:ea typeface="Arial"/>
                <a:cs typeface="Arial"/>
                <a:sym typeface="Arial"/>
              </a:rPr>
              <a:t>nhà cung cấp/ESCO</a:t>
            </a:r>
            <a:endParaRPr sz="2000" b="0" i="0" u="none" strike="noStrike" cap="none">
              <a:solidFill>
                <a:srgbClr val="000000"/>
              </a:solidFill>
              <a:latin typeface="Arial"/>
              <a:ea typeface="Arial"/>
              <a:cs typeface="Arial"/>
              <a:sym typeface="Arial"/>
            </a:endParaRPr>
          </a:p>
          <a:p>
            <a:pPr marL="1028700" marR="0" lvl="1" indent="-342900" algn="l" rtl="0">
              <a:lnSpc>
                <a:spcPct val="90000"/>
              </a:lnSpc>
              <a:spcBef>
                <a:spcPts val="500"/>
              </a:spcBef>
              <a:spcAft>
                <a:spcPts val="0"/>
              </a:spcAft>
              <a:buClr>
                <a:srgbClr val="000000"/>
              </a:buClr>
              <a:buSzPts val="2400"/>
              <a:buFont typeface="Arial"/>
              <a:buChar char="•"/>
            </a:pPr>
            <a:r>
              <a:rPr lang="en-US" sz="2000" b="0" i="0" u="none" strike="noStrike" cap="none">
                <a:solidFill>
                  <a:srgbClr val="000000"/>
                </a:solidFill>
                <a:latin typeface="Arial"/>
                <a:ea typeface="Arial"/>
                <a:cs typeface="Arial"/>
                <a:sym typeface="Arial"/>
              </a:rPr>
              <a:t>Giải ngân theo mốc: </a:t>
            </a:r>
            <a:r>
              <a:rPr lang="en-US" sz="2000" b="1" i="0" u="none" strike="noStrike" cap="none">
                <a:solidFill>
                  <a:srgbClr val="000000"/>
                </a:solidFill>
                <a:latin typeface="Arial"/>
                <a:ea typeface="Arial"/>
                <a:cs typeface="Arial"/>
                <a:sym typeface="Arial"/>
              </a:rPr>
              <a:t>lắp đặt → chạy thử → M&amp;V</a:t>
            </a:r>
            <a:endParaRPr sz="2000" b="0" i="0" u="none" strike="noStrike" cap="none">
              <a:solidFill>
                <a:srgbClr val="000000"/>
              </a:solidFill>
              <a:latin typeface="Arial"/>
              <a:ea typeface="Arial"/>
              <a:cs typeface="Arial"/>
              <a:sym typeface="Arial"/>
            </a:endParaRPr>
          </a:p>
          <a:p>
            <a:pPr marL="1028700" marR="0" lvl="1" indent="-342900" algn="l" rtl="0">
              <a:lnSpc>
                <a:spcPct val="90000"/>
              </a:lnSpc>
              <a:spcBef>
                <a:spcPts val="500"/>
              </a:spcBef>
              <a:spcAft>
                <a:spcPts val="0"/>
              </a:spcAft>
              <a:buClr>
                <a:srgbClr val="000000"/>
              </a:buClr>
              <a:buSzPts val="2400"/>
              <a:buFont typeface="Arial"/>
              <a:buChar char="•"/>
            </a:pPr>
            <a:r>
              <a:rPr lang="en-US" sz="2000" b="0" i="0" u="none" strike="noStrike" cap="none">
                <a:solidFill>
                  <a:srgbClr val="000000"/>
                </a:solidFill>
                <a:latin typeface="Arial"/>
                <a:ea typeface="Arial"/>
                <a:cs typeface="Arial"/>
                <a:sym typeface="Arial"/>
              </a:rPr>
              <a:t>Tài sản đảm bảo kết hợp (</a:t>
            </a:r>
            <a:r>
              <a:rPr lang="en-US" sz="2000" b="1" i="0" u="none" strike="noStrike" cap="none">
                <a:solidFill>
                  <a:srgbClr val="000000"/>
                </a:solidFill>
                <a:latin typeface="Arial"/>
                <a:ea typeface="Arial"/>
                <a:cs typeface="Arial"/>
                <a:sym typeface="Arial"/>
              </a:rPr>
              <a:t>collateral mix</a:t>
            </a:r>
            <a:r>
              <a:rPr lang="en-US" sz="2000" b="0" i="0" u="none" strike="noStrike" cap="none">
                <a:solidFill>
                  <a:srgbClr val="000000"/>
                </a:solidFill>
                <a:latin typeface="Arial"/>
                <a:ea typeface="Arial"/>
                <a:cs typeface="Arial"/>
                <a:sym typeface="Arial"/>
              </a:rPr>
              <a:t>) + bảo lãnh rủi ro</a:t>
            </a:r>
            <a:endParaRPr/>
          </a:p>
          <a:p>
            <a:pPr marL="457200" marR="0" lvl="0" indent="-228600" algn="l" rtl="0">
              <a:lnSpc>
                <a:spcPct val="90000"/>
              </a:lnSpc>
              <a:spcBef>
                <a:spcPts val="1000"/>
              </a:spcBef>
              <a:spcAft>
                <a:spcPts val="0"/>
              </a:spcAft>
              <a:buClr>
                <a:srgbClr val="000000"/>
              </a:buClr>
              <a:buSzPts val="1800"/>
              <a:buFont typeface="Arial"/>
              <a:buNone/>
            </a:pPr>
            <a:r>
              <a:rPr lang="en-US" sz="2400" b="0" i="0" u="none" strike="noStrike" cap="none">
                <a:solidFill>
                  <a:srgbClr val="000000"/>
                </a:solidFill>
                <a:latin typeface="Arial"/>
                <a:ea typeface="Arial"/>
                <a:cs typeface="Arial"/>
                <a:sym typeface="Arial"/>
              </a:rPr>
              <a:t>📌 </a:t>
            </a:r>
            <a:r>
              <a:rPr lang="en-US" sz="2400" b="1" i="0" u="none" strike="noStrike" cap="none">
                <a:solidFill>
                  <a:srgbClr val="000000"/>
                </a:solidFill>
                <a:latin typeface="Arial"/>
                <a:ea typeface="Arial"/>
                <a:cs typeface="Arial"/>
                <a:sym typeface="Arial"/>
              </a:rPr>
              <a:t>Rủi ro &amp; Giải pháp</a:t>
            </a:r>
            <a:endParaRPr sz="2400" b="0" i="0" u="none" strike="noStrike" cap="none">
              <a:solidFill>
                <a:srgbClr val="000000"/>
              </a:solidFill>
              <a:latin typeface="Arial"/>
              <a:ea typeface="Arial"/>
              <a:cs typeface="Arial"/>
              <a:sym typeface="Arial"/>
            </a:endParaRPr>
          </a:p>
          <a:p>
            <a:pPr marL="1028700" marR="0" lvl="1" indent="-342900" algn="l" rtl="0">
              <a:lnSpc>
                <a:spcPct val="90000"/>
              </a:lnSpc>
              <a:spcBef>
                <a:spcPts val="500"/>
              </a:spcBef>
              <a:spcAft>
                <a:spcPts val="0"/>
              </a:spcAft>
              <a:buClr>
                <a:srgbClr val="000000"/>
              </a:buClr>
              <a:buSzPts val="2400"/>
              <a:buFont typeface="Arial"/>
              <a:buChar char="•"/>
            </a:pPr>
            <a:r>
              <a:rPr lang="en-US" sz="2000" b="1" i="0" u="none" strike="noStrike" cap="none">
                <a:solidFill>
                  <a:srgbClr val="000000"/>
                </a:solidFill>
                <a:latin typeface="Arial"/>
                <a:ea typeface="Arial"/>
                <a:cs typeface="Arial"/>
                <a:sym typeface="Arial"/>
              </a:rPr>
              <a:t>Rủi ro chính</a:t>
            </a:r>
            <a:r>
              <a:rPr lang="en-US" sz="2000" b="0" i="0" u="none" strike="noStrike" cap="none">
                <a:solidFill>
                  <a:srgbClr val="000000"/>
                </a:solidFill>
                <a:latin typeface="Arial"/>
                <a:ea typeface="Arial"/>
                <a:cs typeface="Arial"/>
                <a:sym typeface="Arial"/>
              </a:rPr>
              <a:t>: Không đạt mức tiết kiệm năng lượng</a:t>
            </a:r>
            <a:endParaRPr/>
          </a:p>
          <a:p>
            <a:pPr marL="1028700" marR="0" lvl="1" indent="-342900" algn="l" rtl="0">
              <a:lnSpc>
                <a:spcPct val="90000"/>
              </a:lnSpc>
              <a:spcBef>
                <a:spcPts val="500"/>
              </a:spcBef>
              <a:spcAft>
                <a:spcPts val="0"/>
              </a:spcAft>
              <a:buClr>
                <a:srgbClr val="000000"/>
              </a:buClr>
              <a:buSzPts val="2400"/>
              <a:buFont typeface="Arial"/>
              <a:buChar char="•"/>
            </a:pPr>
            <a:r>
              <a:rPr lang="en-US" sz="2000" b="1" i="0" u="none" strike="noStrike" cap="none">
                <a:solidFill>
                  <a:srgbClr val="000000"/>
                </a:solidFill>
                <a:latin typeface="Arial"/>
                <a:ea typeface="Arial"/>
                <a:cs typeface="Arial"/>
                <a:sym typeface="Arial"/>
              </a:rPr>
              <a:t>Giải pháp</a:t>
            </a:r>
            <a:r>
              <a:rPr lang="en-US" sz="2000" b="0" i="0" u="none" strike="noStrike" cap="none">
                <a:solidFill>
                  <a:srgbClr val="000000"/>
                </a:solidFill>
                <a:latin typeface="Arial"/>
                <a:ea typeface="Arial"/>
                <a:cs typeface="Arial"/>
                <a:sym typeface="Arial"/>
              </a:rPr>
              <a:t>: Bảo lãnh hiệu suất </a:t>
            </a:r>
            <a:r>
              <a:rPr lang="en-US" sz="2000" b="0" i="0" u="none" strike="noStrike" cap="none">
                <a:solidFill>
                  <a:schemeClr val="dk1"/>
                </a:solidFill>
                <a:latin typeface="Arial"/>
                <a:ea typeface="Arial"/>
                <a:cs typeface="Arial"/>
                <a:sym typeface="Arial"/>
              </a:rPr>
              <a:t>+ Dự phòng 10% trong mô hình</a:t>
            </a:r>
            <a:endParaRPr/>
          </a:p>
        </p:txBody>
      </p:sp>
      <p:sp>
        <p:nvSpPr>
          <p:cNvPr id="220" name="Google Shape;220;p15"/>
          <p:cNvSpPr txBox="1"/>
          <p:nvPr/>
        </p:nvSpPr>
        <p:spPr>
          <a:xfrm>
            <a:off x="838200" y="1151991"/>
            <a:ext cx="10515599" cy="506152"/>
          </a:xfrm>
          <a:prstGeom prst="rect">
            <a:avLst/>
          </a:prstGeom>
          <a:solidFill>
            <a:srgbClr val="004AAD"/>
          </a:solidFill>
          <a:ln>
            <a:noFill/>
          </a:ln>
        </p:spPr>
        <p:txBody>
          <a:bodyPr spcFirstLastPara="1" wrap="square" lIns="91425" tIns="45700" rIns="91425" bIns="45700" anchor="ctr" anchorCtr="0">
            <a:normAutofit fontScale="97500"/>
          </a:bodyPr>
          <a:lstStyle/>
          <a:p>
            <a:pPr marL="0" marR="0" lvl="0" indent="0" algn="l" rtl="0">
              <a:lnSpc>
                <a:spcPct val="90000"/>
              </a:lnSpc>
              <a:spcBef>
                <a:spcPts val="0"/>
              </a:spcBef>
              <a:spcAft>
                <a:spcPts val="0"/>
              </a:spcAft>
              <a:buClr>
                <a:srgbClr val="000000"/>
              </a:buClr>
              <a:buSzPct val="111111"/>
              <a:buFont typeface="Arial"/>
              <a:buNone/>
            </a:pPr>
            <a:r>
              <a:rPr lang="en-US" sz="3000" b="1" i="0" u="none" strike="noStrike" cap="none" dirty="0">
                <a:solidFill>
                  <a:srgbClr val="FFFFFF"/>
                </a:solidFill>
                <a:latin typeface="Arial"/>
                <a:ea typeface="Arial"/>
                <a:cs typeface="Arial"/>
                <a:sym typeface="Arial"/>
              </a:rPr>
              <a:t>Case study: </a:t>
            </a:r>
            <a:r>
              <a:rPr lang="en-US" sz="3000" b="1" i="0" u="none" strike="noStrike" cap="none" dirty="0" err="1">
                <a:solidFill>
                  <a:srgbClr val="FFFFFF"/>
                </a:solidFill>
                <a:latin typeface="Arial"/>
                <a:ea typeface="Arial"/>
                <a:cs typeface="Arial"/>
                <a:sym typeface="Arial"/>
              </a:rPr>
              <a:t>Nâng</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cấp</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động</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cơ</a:t>
            </a:r>
            <a:r>
              <a:rPr lang="en-US" sz="3000" b="1" i="0" u="none" strike="noStrike" cap="none" dirty="0">
                <a:solidFill>
                  <a:srgbClr val="FFFFFF"/>
                </a:solidFill>
                <a:latin typeface="Arial"/>
                <a:ea typeface="Arial"/>
                <a:cs typeface="Arial"/>
                <a:sym typeface="Arial"/>
              </a:rPr>
              <a:t> + </a:t>
            </a:r>
            <a:r>
              <a:rPr lang="en-US" sz="3000" b="1" i="0" u="none" strike="noStrike" cap="none" dirty="0" err="1">
                <a:solidFill>
                  <a:srgbClr val="FFFFFF"/>
                </a:solidFill>
                <a:latin typeface="Arial"/>
                <a:ea typeface="Arial"/>
                <a:cs typeface="Arial"/>
                <a:sym typeface="Arial"/>
              </a:rPr>
              <a:t>biến</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tần</a:t>
            </a:r>
            <a:r>
              <a:rPr lang="en-US" sz="3000" b="1" i="0" u="none" strike="noStrike" cap="none" dirty="0">
                <a:solidFill>
                  <a:srgbClr val="FFFFFF"/>
                </a:solidFill>
                <a:latin typeface="Arial"/>
                <a:ea typeface="Arial"/>
                <a:cs typeface="Arial"/>
                <a:sym typeface="Arial"/>
              </a:rPr>
              <a:t> (VSD)</a:t>
            </a:r>
            <a:endParaRPr sz="3000" b="1" i="0" u="none" strike="noStrike" cap="none" dirty="0">
              <a:solidFill>
                <a:srgbClr val="FFFFFF"/>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6"/>
          <p:cNvSpPr/>
          <p:nvPr/>
        </p:nvSpPr>
        <p:spPr>
          <a:xfrm>
            <a:off x="2418080" y="2767280"/>
            <a:ext cx="7355700" cy="13233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8000" b="1">
                <a:solidFill>
                  <a:srgbClr val="000000"/>
                </a:solidFill>
                <a:latin typeface="Arial"/>
                <a:ea typeface="Arial"/>
                <a:cs typeface="Arial"/>
                <a:sym typeface="Arial"/>
              </a:rPr>
              <a:t>Xin cảm ơn!</a:t>
            </a:r>
            <a:endParaRPr sz="8000" b="1">
              <a:solidFill>
                <a:srgbClr val="000000"/>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38200" y="2721848"/>
            <a:ext cx="10515600" cy="707152"/>
          </a:xfrm>
          <a:prstGeom prst="rect">
            <a:avLst/>
          </a:prstGeom>
          <a:noFill/>
          <a:ln>
            <a:noFill/>
          </a:ln>
        </p:spPr>
        <p:txBody>
          <a:bodyPr spcFirstLastPara="1" wrap="square" lIns="91425" tIns="45700" rIns="91425" bIns="45700" anchor="t" anchorCtr="0">
            <a:normAutofit lnSpcReduction="10000"/>
          </a:bodyPr>
          <a:lstStyle/>
          <a:p>
            <a:pPr marL="0" lvl="0" indent="0">
              <a:lnSpc>
                <a:spcPct val="130000"/>
              </a:lnSpc>
              <a:spcBef>
                <a:spcPts val="0"/>
              </a:spcBef>
            </a:pPr>
            <a:r>
              <a:rPr lang="en-US" sz="3200"/>
              <a:t>THÀNH LẬP ENERGY EFFICIENCY BUSINESS UNIT</a:t>
            </a:r>
          </a:p>
        </p:txBody>
      </p:sp>
    </p:spTree>
    <p:extLst>
      <p:ext uri="{BB962C8B-B14F-4D97-AF65-F5344CB8AC3E}">
        <p14:creationId xmlns:p14="http://schemas.microsoft.com/office/powerpoint/2010/main" val="2159128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3"/>
          <p:cNvSpPr txBox="1"/>
          <p:nvPr/>
        </p:nvSpPr>
        <p:spPr>
          <a:xfrm>
            <a:off x="838200" y="2649043"/>
            <a:ext cx="10515600" cy="2636648"/>
          </a:xfrm>
          <a:prstGeom prst="rect">
            <a:avLst/>
          </a:prstGeom>
          <a:noFill/>
          <a:ln>
            <a:noFill/>
          </a:ln>
        </p:spPr>
        <p:txBody>
          <a:bodyPr spcFirstLastPara="1" wrap="square" lIns="91425" tIns="45700" rIns="91425" bIns="45700" anchor="t" anchorCtr="0">
            <a:normAutofit lnSpcReduction="10000"/>
          </a:bodyPr>
          <a:lstStyle/>
          <a:p>
            <a:pPr marL="685800" marR="0" lvl="0" indent="-457200" algn="l" rtl="0">
              <a:lnSpc>
                <a:spcPct val="150000"/>
              </a:lnSpc>
              <a:spcBef>
                <a:spcPts val="1000"/>
              </a:spcBef>
              <a:spcAft>
                <a:spcPts val="0"/>
              </a:spcAft>
              <a:buClr>
                <a:srgbClr val="000000"/>
              </a:buClr>
              <a:buSzPts val="1800"/>
              <a:buFont typeface="Noto Sans Symbols"/>
              <a:buChar char="❖"/>
            </a:pPr>
            <a:r>
              <a:rPr lang="en-US" sz="2400" b="0" i="0" u="none" strike="noStrike" cap="none" dirty="0" err="1">
                <a:solidFill>
                  <a:srgbClr val="000000"/>
                </a:solidFill>
                <a:latin typeface="Arial"/>
                <a:ea typeface="Arial"/>
                <a:cs typeface="Arial"/>
                <a:sym typeface="Arial"/>
              </a:rPr>
              <a:t>Hiểu</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nhanh</a:t>
            </a:r>
            <a:r>
              <a:rPr lang="en-US" sz="2400" b="0" i="0" u="none" strike="noStrike" cap="none" dirty="0">
                <a:solidFill>
                  <a:srgbClr val="000000"/>
                </a:solidFill>
                <a:latin typeface="Arial"/>
                <a:ea typeface="Arial"/>
                <a:cs typeface="Arial"/>
                <a:sym typeface="Arial"/>
              </a:rPr>
              <a:t> EEBU </a:t>
            </a:r>
            <a:r>
              <a:rPr lang="en-US" sz="2400" b="0" i="0" u="none" strike="noStrike" cap="none" dirty="0" err="1">
                <a:solidFill>
                  <a:srgbClr val="000000"/>
                </a:solidFill>
                <a:latin typeface="Arial"/>
                <a:ea typeface="Arial"/>
                <a:cs typeface="Arial"/>
                <a:sym typeface="Arial"/>
              </a:rPr>
              <a:t>và</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lý</a:t>
            </a:r>
            <a:r>
              <a:rPr lang="en-US" sz="2400" b="0" i="0" u="none" strike="noStrike" cap="none" dirty="0">
                <a:solidFill>
                  <a:srgbClr val="000000"/>
                </a:solidFill>
                <a:latin typeface="Arial"/>
                <a:ea typeface="Arial"/>
                <a:cs typeface="Arial"/>
                <a:sym typeface="Arial"/>
              </a:rPr>
              <a:t> do </a:t>
            </a:r>
            <a:r>
              <a:rPr lang="en-US" sz="2400" b="0" i="0" u="none" strike="noStrike" cap="none" dirty="0" err="1">
                <a:solidFill>
                  <a:srgbClr val="000000"/>
                </a:solidFill>
                <a:latin typeface="Arial"/>
                <a:ea typeface="Arial"/>
                <a:cs typeface="Arial"/>
                <a:sym typeface="Arial"/>
              </a:rPr>
              <a:t>cần</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có</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trong</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ngân</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hàng</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thương</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mại</a:t>
            </a:r>
            <a:r>
              <a:rPr lang="en-US" sz="2400" b="0" i="0" u="none" strike="noStrike" cap="none" dirty="0">
                <a:solidFill>
                  <a:srgbClr val="000000"/>
                </a:solidFill>
                <a:latin typeface="Arial"/>
                <a:ea typeface="Arial"/>
                <a:cs typeface="Arial"/>
                <a:sym typeface="Arial"/>
              </a:rPr>
              <a:t>.</a:t>
            </a:r>
            <a:endParaRPr sz="2400" b="0" i="0" u="none" strike="noStrike" cap="none" dirty="0">
              <a:solidFill>
                <a:srgbClr val="000000"/>
              </a:solidFill>
              <a:latin typeface="Arial"/>
              <a:ea typeface="Arial"/>
              <a:cs typeface="Arial"/>
              <a:sym typeface="Arial"/>
            </a:endParaRPr>
          </a:p>
          <a:p>
            <a:pPr marL="685800" marR="0" lvl="0" indent="-457200" algn="l" rtl="0">
              <a:lnSpc>
                <a:spcPct val="150000"/>
              </a:lnSpc>
              <a:spcBef>
                <a:spcPts val="1000"/>
              </a:spcBef>
              <a:spcAft>
                <a:spcPts val="0"/>
              </a:spcAft>
              <a:buClr>
                <a:srgbClr val="000000"/>
              </a:buClr>
              <a:buSzPts val="1800"/>
              <a:buFont typeface="Noto Sans Symbols"/>
              <a:buChar char="❖"/>
            </a:pPr>
            <a:r>
              <a:rPr lang="en-US" sz="2400" b="0" i="0" u="none" strike="noStrike" cap="none" dirty="0" err="1">
                <a:solidFill>
                  <a:srgbClr val="000000"/>
                </a:solidFill>
                <a:latin typeface="Arial"/>
                <a:ea typeface="Arial"/>
                <a:cs typeface="Arial"/>
                <a:sym typeface="Arial"/>
              </a:rPr>
              <a:t>Nắm</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được</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điều</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kiện</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tiên</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quyết</a:t>
            </a:r>
            <a:r>
              <a:rPr lang="en-US" sz="2400" b="0" i="0" u="none" strike="noStrike" cap="none" dirty="0">
                <a:solidFill>
                  <a:srgbClr val="000000"/>
                </a:solidFill>
                <a:latin typeface="Arial"/>
                <a:ea typeface="Arial"/>
                <a:cs typeface="Arial"/>
                <a:sym typeface="Arial"/>
              </a:rPr>
              <a:t>, 6 </a:t>
            </a:r>
            <a:r>
              <a:rPr lang="en-US" sz="2400" b="0" i="0" u="none" strike="noStrike" cap="none" dirty="0" err="1">
                <a:solidFill>
                  <a:srgbClr val="000000"/>
                </a:solidFill>
                <a:latin typeface="Arial"/>
                <a:ea typeface="Arial"/>
                <a:cs typeface="Arial"/>
                <a:sym typeface="Arial"/>
              </a:rPr>
              <a:t>bước</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triển</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khai</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và</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nguồn</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lực</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hỗ</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trợ</a:t>
            </a:r>
            <a:r>
              <a:rPr lang="en-US" sz="2400" b="0" i="0" u="none" strike="noStrike" cap="none" dirty="0">
                <a:solidFill>
                  <a:srgbClr val="000000"/>
                </a:solidFill>
                <a:latin typeface="Arial"/>
                <a:ea typeface="Arial"/>
                <a:cs typeface="Arial"/>
                <a:sym typeface="Arial"/>
              </a:rPr>
              <a:t>.</a:t>
            </a:r>
            <a:endParaRPr sz="2400" b="0" i="0" u="none" strike="noStrike" cap="none" dirty="0">
              <a:solidFill>
                <a:srgbClr val="000000"/>
              </a:solidFill>
              <a:latin typeface="Arial"/>
              <a:ea typeface="Arial"/>
              <a:cs typeface="Arial"/>
              <a:sym typeface="Arial"/>
            </a:endParaRPr>
          </a:p>
          <a:p>
            <a:pPr marL="685800" marR="0" lvl="0" indent="-457200" algn="l" rtl="0">
              <a:lnSpc>
                <a:spcPct val="150000"/>
              </a:lnSpc>
              <a:spcBef>
                <a:spcPts val="1000"/>
              </a:spcBef>
              <a:spcAft>
                <a:spcPts val="0"/>
              </a:spcAft>
              <a:buClr>
                <a:srgbClr val="000000"/>
              </a:buClr>
              <a:buSzPts val="1800"/>
              <a:buFont typeface="Noto Sans Symbols"/>
              <a:buChar char="❖"/>
            </a:pPr>
            <a:r>
              <a:rPr lang="en-US" sz="2400" b="0" i="0" u="none" strike="noStrike" cap="none" dirty="0" err="1">
                <a:solidFill>
                  <a:srgbClr val="000000"/>
                </a:solidFill>
                <a:latin typeface="Arial"/>
                <a:ea typeface="Arial"/>
                <a:cs typeface="Arial"/>
                <a:sym typeface="Arial"/>
              </a:rPr>
              <a:t>Thực</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hành</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ra</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quyết</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định</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tín</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dụng</a:t>
            </a:r>
            <a:r>
              <a:rPr lang="en-US" sz="2400" b="0" i="0" u="none" strike="noStrike" cap="none" dirty="0">
                <a:solidFill>
                  <a:srgbClr val="000000"/>
                </a:solidFill>
                <a:latin typeface="Arial"/>
                <a:ea typeface="Arial"/>
                <a:cs typeface="Arial"/>
                <a:sym typeface="Arial"/>
              </a:rPr>
              <a:t> qua </a:t>
            </a:r>
            <a:r>
              <a:rPr lang="en-US" sz="2400" b="0" i="0" u="none" strike="noStrike" cap="none" dirty="0" err="1">
                <a:solidFill>
                  <a:srgbClr val="000000"/>
                </a:solidFill>
                <a:latin typeface="Arial"/>
                <a:ea typeface="Arial"/>
                <a:cs typeface="Arial"/>
                <a:sym typeface="Arial"/>
              </a:rPr>
              <a:t>một</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tình</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huống</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minh</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họa</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thực</a:t>
            </a:r>
            <a:r>
              <a:rPr lang="en-US" sz="2400" b="0" i="0" u="none" strike="noStrike" cap="none" dirty="0">
                <a:solidFill>
                  <a:srgbClr val="000000"/>
                </a:solidFill>
                <a:latin typeface="Arial"/>
                <a:ea typeface="Arial"/>
                <a:cs typeface="Arial"/>
                <a:sym typeface="Arial"/>
              </a:rPr>
              <a:t> </a:t>
            </a:r>
            <a:r>
              <a:rPr lang="en-US" sz="2400" b="0" i="0" u="none" strike="noStrike" cap="none" dirty="0" err="1">
                <a:solidFill>
                  <a:srgbClr val="000000"/>
                </a:solidFill>
                <a:latin typeface="Arial"/>
                <a:ea typeface="Arial"/>
                <a:cs typeface="Arial"/>
                <a:sym typeface="Arial"/>
              </a:rPr>
              <a:t>tế</a:t>
            </a:r>
            <a:r>
              <a:rPr lang="en-US" sz="2400" b="0" i="0" u="none" strike="noStrike" cap="none" dirty="0">
                <a:solidFill>
                  <a:srgbClr val="000000"/>
                </a:solidFill>
                <a:latin typeface="Arial"/>
                <a:ea typeface="Arial"/>
                <a:cs typeface="Arial"/>
                <a:sym typeface="Arial"/>
              </a:rPr>
              <a:t>.</a:t>
            </a:r>
            <a:endParaRPr dirty="0"/>
          </a:p>
        </p:txBody>
      </p:sp>
      <p:sp>
        <p:nvSpPr>
          <p:cNvPr id="75" name="Google Shape;75;p3"/>
          <p:cNvSpPr txBox="1"/>
          <p:nvPr/>
        </p:nvSpPr>
        <p:spPr>
          <a:xfrm>
            <a:off x="838200" y="1291888"/>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Mục tiêu</a:t>
            </a:r>
            <a:endParaRPr sz="3600" b="1" i="0" u="none" strike="noStrike" cap="none">
              <a:solidFill>
                <a:srgbClr val="FFFFFF"/>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4"/>
          <p:cNvSpPr txBox="1"/>
          <p:nvPr/>
        </p:nvSpPr>
        <p:spPr>
          <a:xfrm>
            <a:off x="408975" y="1752100"/>
            <a:ext cx="11113800" cy="5106000"/>
          </a:xfrm>
          <a:prstGeom prst="rect">
            <a:avLst/>
          </a:prstGeom>
          <a:solidFill>
            <a:srgbClr val="FFFFFF"/>
          </a:solidFill>
          <a:ln>
            <a:noFill/>
          </a:ln>
        </p:spPr>
        <p:txBody>
          <a:bodyPr spcFirstLastPara="1" wrap="square" lIns="91425" tIns="45700" rIns="91425" bIns="45700" anchor="t" anchorCtr="0">
            <a:noAutofit/>
          </a:bodyPr>
          <a:lstStyle/>
          <a:p>
            <a:pPr marL="571500" marR="0" lvl="0" indent="-355600" algn="just" rtl="0">
              <a:lnSpc>
                <a:spcPct val="110000"/>
              </a:lnSpc>
              <a:spcBef>
                <a:spcPts val="0"/>
              </a:spcBef>
              <a:spcAft>
                <a:spcPts val="0"/>
              </a:spcAft>
              <a:buClr>
                <a:srgbClr val="000000"/>
              </a:buClr>
              <a:buSzPts val="2000"/>
              <a:buFont typeface="Arial"/>
              <a:buChar char="•"/>
            </a:pPr>
            <a:r>
              <a:rPr lang="en-US" sz="1800" b="1" i="0" u="none" strike="noStrike" cap="none">
                <a:solidFill>
                  <a:srgbClr val="003153"/>
                </a:solidFill>
                <a:latin typeface="Arial"/>
                <a:ea typeface="Arial"/>
                <a:cs typeface="Arial"/>
                <a:sym typeface="Arial"/>
              </a:rPr>
              <a:t>Định nghĩa: </a:t>
            </a:r>
            <a:endParaRPr sz="1600"/>
          </a:p>
          <a:p>
            <a:pPr marL="228600" marR="0" lvl="0" indent="0" algn="just" rtl="0">
              <a:lnSpc>
                <a:spcPct val="110000"/>
              </a:lnSpc>
              <a:spcBef>
                <a:spcPts val="0"/>
              </a:spcBef>
              <a:spcAft>
                <a:spcPts val="0"/>
              </a:spcAft>
              <a:buClr>
                <a:srgbClr val="000000"/>
              </a:buClr>
              <a:buSzPts val="1800"/>
              <a:buFont typeface="Arial"/>
              <a:buNone/>
            </a:pPr>
            <a:r>
              <a:rPr lang="en-US" sz="1800" b="1" i="0" u="none" strike="noStrike" cap="none">
                <a:solidFill>
                  <a:srgbClr val="003153"/>
                </a:solidFill>
                <a:latin typeface="Arial"/>
                <a:ea typeface="Arial"/>
                <a:cs typeface="Arial"/>
                <a:sym typeface="Arial"/>
              </a:rPr>
              <a:t>👉 </a:t>
            </a:r>
            <a:r>
              <a:rPr lang="en-US" sz="1800" b="0" i="0" u="none" strike="noStrike" cap="none">
                <a:solidFill>
                  <a:srgbClr val="003153"/>
                </a:solidFill>
                <a:latin typeface="Arial"/>
                <a:ea typeface="Arial"/>
                <a:cs typeface="Arial"/>
                <a:sym typeface="Arial"/>
              </a:rPr>
              <a:t>Bộ phận chuyên trách: phát triển – thẩm định – quản trị danh mục tín dụng tiết kiệm năng lượng (EE).</a:t>
            </a:r>
            <a:endParaRPr sz="1800" b="0" i="0" u="none" strike="noStrike" cap="none">
              <a:solidFill>
                <a:srgbClr val="003153"/>
              </a:solidFill>
              <a:latin typeface="Arial"/>
              <a:ea typeface="Arial"/>
              <a:cs typeface="Arial"/>
              <a:sym typeface="Arial"/>
            </a:endParaRPr>
          </a:p>
          <a:p>
            <a:pPr marL="571500" marR="0" lvl="0" indent="-355600" algn="just" rtl="0">
              <a:lnSpc>
                <a:spcPct val="110000"/>
              </a:lnSpc>
              <a:spcBef>
                <a:spcPts val="0"/>
              </a:spcBef>
              <a:spcAft>
                <a:spcPts val="0"/>
              </a:spcAft>
              <a:buClr>
                <a:srgbClr val="000000"/>
              </a:buClr>
              <a:buSzPts val="2000"/>
              <a:buFont typeface="Arial"/>
              <a:buChar char="•"/>
            </a:pPr>
            <a:r>
              <a:rPr lang="en-US" sz="1800" b="1" i="0" u="none" strike="noStrike" cap="none">
                <a:solidFill>
                  <a:srgbClr val="003153"/>
                </a:solidFill>
                <a:latin typeface="Arial"/>
                <a:ea typeface="Arial"/>
                <a:cs typeface="Arial"/>
                <a:sym typeface="Arial"/>
              </a:rPr>
              <a:t>Sự cần thiết:</a:t>
            </a:r>
            <a:endParaRPr sz="1600"/>
          </a:p>
          <a:p>
            <a:pPr marL="685800" marR="0" lvl="1" indent="0" algn="just" rtl="0">
              <a:lnSpc>
                <a:spcPct val="110000"/>
              </a:lnSpc>
              <a:spcBef>
                <a:spcPts val="0"/>
              </a:spcBef>
              <a:spcAft>
                <a:spcPts val="0"/>
              </a:spcAft>
              <a:buClr>
                <a:srgbClr val="000000"/>
              </a:buClr>
              <a:buSzPts val="2400"/>
              <a:buFont typeface="Noto Sans Symbols"/>
              <a:buNone/>
            </a:pPr>
            <a:r>
              <a:rPr lang="en-US" sz="1800" b="0" i="0" u="none" strike="noStrike" cap="none">
                <a:solidFill>
                  <a:srgbClr val="003153"/>
                </a:solidFill>
                <a:latin typeface="Arial"/>
                <a:ea typeface="Arial"/>
                <a:cs typeface="Arial"/>
                <a:sym typeface="Arial"/>
              </a:rPr>
              <a:t>Các ngân hàng cần có một bộ phận có chuyên môn về các mô hình kinh doanh Hiệu quả Năng lượng và đánh giá kỹ thuật và tài chính cho các dự án Hiệu quả Năng lượng, cũng như phát triển các sản phẩm tài chính tùy chỉnh cho các dự án Hiệu quả Năng lượng.</a:t>
            </a:r>
            <a:endParaRPr sz="1800" b="0" i="0" u="none" strike="noStrike" cap="none">
              <a:solidFill>
                <a:srgbClr val="003153"/>
              </a:solidFill>
              <a:latin typeface="Arial"/>
              <a:ea typeface="Arial"/>
              <a:cs typeface="Arial"/>
              <a:sym typeface="Arial"/>
            </a:endParaRPr>
          </a:p>
          <a:p>
            <a:pPr marL="571500" marR="0" lvl="0" indent="-355600" algn="just" rtl="0">
              <a:lnSpc>
                <a:spcPct val="110000"/>
              </a:lnSpc>
              <a:spcBef>
                <a:spcPts val="0"/>
              </a:spcBef>
              <a:spcAft>
                <a:spcPts val="0"/>
              </a:spcAft>
              <a:buClr>
                <a:srgbClr val="000000"/>
              </a:buClr>
              <a:buSzPts val="2000"/>
              <a:buFont typeface="Arial"/>
              <a:buChar char="•"/>
            </a:pPr>
            <a:r>
              <a:rPr lang="en-US" sz="1800" b="1" i="0" u="none" strike="noStrike" cap="none">
                <a:solidFill>
                  <a:srgbClr val="003153"/>
                </a:solidFill>
                <a:latin typeface="Arial"/>
                <a:ea typeface="Arial"/>
                <a:cs typeface="Arial"/>
                <a:sym typeface="Arial"/>
              </a:rPr>
              <a:t>Giá trị cho ngân hàng: </a:t>
            </a:r>
            <a:endParaRPr sz="1800" b="1" i="0" u="none" strike="noStrike" cap="none">
              <a:solidFill>
                <a:srgbClr val="003153"/>
              </a:solidFill>
              <a:latin typeface="Arial"/>
              <a:ea typeface="Arial"/>
              <a:cs typeface="Arial"/>
              <a:sym typeface="Arial"/>
            </a:endParaRPr>
          </a:p>
          <a:p>
            <a:pPr marL="685800" marR="0" lvl="1" indent="0" algn="just" rtl="0">
              <a:lnSpc>
                <a:spcPct val="110000"/>
              </a:lnSpc>
              <a:spcBef>
                <a:spcPts val="0"/>
              </a:spcBef>
              <a:spcAft>
                <a:spcPts val="0"/>
              </a:spcAft>
              <a:buClr>
                <a:srgbClr val="000000"/>
              </a:buClr>
              <a:buSzPts val="2400"/>
              <a:buFont typeface="Noto Sans Symbols"/>
              <a:buNone/>
            </a:pPr>
            <a:r>
              <a:rPr lang="en-US" sz="1800" b="0" i="0" u="none" strike="noStrike" cap="none">
                <a:solidFill>
                  <a:srgbClr val="003153"/>
                </a:solidFill>
                <a:latin typeface="Arial"/>
                <a:ea typeface="Arial"/>
                <a:cs typeface="Arial"/>
                <a:sym typeface="Arial"/>
              </a:rPr>
              <a:t>Tiềm năng tăng trưởng doanh thu và lợi nhuận cho ngân hàng từ các hoạt động kinh doanh mới, có triển vọng duy trì bền vững nhờ các cam kết cấp quốc gia.</a:t>
            </a:r>
            <a:endParaRPr sz="1800" b="0" i="0" u="none" strike="noStrike" cap="none">
              <a:solidFill>
                <a:srgbClr val="003153"/>
              </a:solidFill>
              <a:latin typeface="Arial"/>
              <a:ea typeface="Arial"/>
              <a:cs typeface="Arial"/>
              <a:sym typeface="Arial"/>
            </a:endParaRPr>
          </a:p>
          <a:p>
            <a:pPr marL="685800" marR="0" lvl="1" indent="0" algn="just" rtl="0">
              <a:lnSpc>
                <a:spcPct val="110000"/>
              </a:lnSpc>
              <a:spcBef>
                <a:spcPts val="0"/>
              </a:spcBef>
              <a:spcAft>
                <a:spcPts val="0"/>
              </a:spcAft>
              <a:buClr>
                <a:srgbClr val="000000"/>
              </a:buClr>
              <a:buSzPts val="2400"/>
              <a:buFont typeface="Noto Sans Symbols"/>
              <a:buNone/>
            </a:pPr>
            <a:r>
              <a:rPr lang="en-US" sz="1800" b="0" i="0" u="none" strike="noStrike" cap="none">
                <a:solidFill>
                  <a:srgbClr val="003153"/>
                </a:solidFill>
                <a:latin typeface="Arial"/>
                <a:ea typeface="Arial"/>
                <a:cs typeface="Arial"/>
                <a:sym typeface="Arial"/>
              </a:rPr>
              <a:t>📈 Tăng dư nợ chất lượng, đa dạng hóa danh mục.</a:t>
            </a:r>
            <a:endParaRPr sz="1800" b="0" i="0" u="none" strike="noStrike" cap="none">
              <a:solidFill>
                <a:srgbClr val="003153"/>
              </a:solidFill>
              <a:latin typeface="Arial"/>
              <a:ea typeface="Arial"/>
              <a:cs typeface="Arial"/>
              <a:sym typeface="Arial"/>
            </a:endParaRPr>
          </a:p>
          <a:p>
            <a:pPr marL="685800" marR="0" lvl="1" indent="0" algn="just" rtl="0">
              <a:lnSpc>
                <a:spcPct val="110000"/>
              </a:lnSpc>
              <a:spcBef>
                <a:spcPts val="0"/>
              </a:spcBef>
              <a:spcAft>
                <a:spcPts val="0"/>
              </a:spcAft>
              <a:buClr>
                <a:srgbClr val="000000"/>
              </a:buClr>
              <a:buSzPts val="2400"/>
              <a:buFont typeface="Noto Sans Symbols"/>
              <a:buNone/>
            </a:pPr>
            <a:r>
              <a:rPr lang="en-US" sz="1800" b="0" i="0" u="none" strike="noStrike" cap="none">
                <a:solidFill>
                  <a:srgbClr val="003153"/>
                </a:solidFill>
                <a:latin typeface="Arial"/>
                <a:ea typeface="Arial"/>
                <a:cs typeface="Arial"/>
                <a:sym typeface="Arial"/>
              </a:rPr>
              <a:t>🌱 Hình thành pool tài sản xanh phục vụ trái phiếu xanh.</a:t>
            </a:r>
            <a:endParaRPr sz="1800" b="0" i="0" u="none" strike="noStrike" cap="none">
              <a:solidFill>
                <a:srgbClr val="003153"/>
              </a:solidFill>
              <a:latin typeface="Arial"/>
              <a:ea typeface="Arial"/>
              <a:cs typeface="Arial"/>
              <a:sym typeface="Arial"/>
            </a:endParaRPr>
          </a:p>
          <a:p>
            <a:pPr marL="685800" marR="0" lvl="1" indent="0" algn="just" rtl="0">
              <a:lnSpc>
                <a:spcPct val="110000"/>
              </a:lnSpc>
              <a:spcBef>
                <a:spcPts val="0"/>
              </a:spcBef>
              <a:spcAft>
                <a:spcPts val="0"/>
              </a:spcAft>
              <a:buClr>
                <a:srgbClr val="000000"/>
              </a:buClr>
              <a:buSzPts val="2400"/>
              <a:buFont typeface="Noto Sans Symbols"/>
              <a:buNone/>
            </a:pPr>
            <a:r>
              <a:rPr lang="en-US" sz="1800" b="0" i="0" u="none" strike="noStrike" cap="none">
                <a:solidFill>
                  <a:srgbClr val="003153"/>
                </a:solidFill>
                <a:latin typeface="Arial"/>
                <a:ea typeface="Arial"/>
                <a:cs typeface="Arial"/>
                <a:sym typeface="Arial"/>
              </a:rPr>
              <a:t>🛡️ Giảm rủi ro chuyển tiếp &amp; ESG.</a:t>
            </a:r>
            <a:endParaRPr sz="1800" b="1" i="0" u="none" strike="noStrike" cap="none">
              <a:solidFill>
                <a:srgbClr val="003153"/>
              </a:solidFill>
              <a:latin typeface="Arial"/>
              <a:ea typeface="Arial"/>
              <a:cs typeface="Arial"/>
              <a:sym typeface="Arial"/>
            </a:endParaRPr>
          </a:p>
          <a:p>
            <a:pPr marL="571500" marR="0" lvl="0" indent="-355600" algn="just" rtl="0">
              <a:lnSpc>
                <a:spcPct val="110000"/>
              </a:lnSpc>
              <a:spcBef>
                <a:spcPts val="0"/>
              </a:spcBef>
              <a:spcAft>
                <a:spcPts val="0"/>
              </a:spcAft>
              <a:buClr>
                <a:srgbClr val="000000"/>
              </a:buClr>
              <a:buSzPts val="2000"/>
              <a:buFont typeface="Arial"/>
              <a:buChar char="•"/>
            </a:pPr>
            <a:r>
              <a:rPr lang="en-US" sz="1800" b="1" i="0" u="none" strike="noStrike" cap="none">
                <a:solidFill>
                  <a:srgbClr val="003153"/>
                </a:solidFill>
                <a:latin typeface="Arial"/>
                <a:ea typeface="Arial"/>
                <a:cs typeface="Arial"/>
                <a:sym typeface="Arial"/>
              </a:rPr>
              <a:t>Giá trị cho khách hàng &amp; hệ thống: </a:t>
            </a:r>
            <a:endParaRPr sz="1800" b="1" i="0" u="none" strike="noStrike" cap="none">
              <a:solidFill>
                <a:srgbClr val="003153"/>
              </a:solidFill>
              <a:latin typeface="Arial"/>
              <a:ea typeface="Arial"/>
              <a:cs typeface="Arial"/>
              <a:sym typeface="Arial"/>
            </a:endParaRPr>
          </a:p>
          <a:p>
            <a:pPr marL="685800" marR="0" lvl="1" indent="0" algn="just" rtl="0">
              <a:lnSpc>
                <a:spcPct val="110000"/>
              </a:lnSpc>
              <a:spcBef>
                <a:spcPts val="0"/>
              </a:spcBef>
              <a:spcAft>
                <a:spcPts val="0"/>
              </a:spcAft>
              <a:buClr>
                <a:srgbClr val="000000"/>
              </a:buClr>
              <a:buSzPts val="2400"/>
              <a:buFont typeface="Noto Sans Symbols"/>
              <a:buNone/>
            </a:pPr>
            <a:r>
              <a:rPr lang="en-US" sz="1800" b="0" i="0" u="none" strike="noStrike" cap="none">
                <a:solidFill>
                  <a:srgbClr val="003153"/>
                </a:solidFill>
                <a:latin typeface="Arial"/>
                <a:ea typeface="Arial"/>
                <a:cs typeface="Arial"/>
                <a:sym typeface="Arial"/>
              </a:rPr>
              <a:t>💡 Tăng cường cơ hội huy động ngân sách cho các hoạt động TKNL, đảm bảo tuân thủ quy định.</a:t>
            </a:r>
            <a:endParaRPr sz="1800" b="0" i="0" u="none" strike="noStrike" cap="none">
              <a:solidFill>
                <a:srgbClr val="003153"/>
              </a:solidFill>
              <a:latin typeface="Arial"/>
              <a:ea typeface="Arial"/>
              <a:cs typeface="Arial"/>
              <a:sym typeface="Arial"/>
            </a:endParaRPr>
          </a:p>
          <a:p>
            <a:pPr marL="685800" marR="0" lvl="1" indent="0" algn="just" rtl="0">
              <a:lnSpc>
                <a:spcPct val="110000"/>
              </a:lnSpc>
              <a:spcBef>
                <a:spcPts val="0"/>
              </a:spcBef>
              <a:spcAft>
                <a:spcPts val="0"/>
              </a:spcAft>
              <a:buClr>
                <a:srgbClr val="000000"/>
              </a:buClr>
              <a:buSzPts val="2400"/>
              <a:buFont typeface="Noto Sans Symbols"/>
              <a:buNone/>
            </a:pPr>
            <a:r>
              <a:rPr lang="en-US" sz="1800" b="0" i="0" u="none" strike="noStrike" cap="none">
                <a:solidFill>
                  <a:srgbClr val="003153"/>
                </a:solidFill>
                <a:latin typeface="Arial"/>
                <a:ea typeface="Arial"/>
                <a:cs typeface="Arial"/>
                <a:sym typeface="Arial"/>
              </a:rPr>
              <a:t>🌍 Đóng góp mục tiêu TKNL &amp; giảm phát thải khí nhà kính.</a:t>
            </a:r>
            <a:endParaRPr sz="1600"/>
          </a:p>
        </p:txBody>
      </p:sp>
      <p:sp>
        <p:nvSpPr>
          <p:cNvPr id="82" name="Google Shape;82;p4"/>
          <p:cNvSpPr txBox="1"/>
          <p:nvPr/>
        </p:nvSpPr>
        <p:spPr>
          <a:xfrm>
            <a:off x="838199" y="1168598"/>
            <a:ext cx="10515599" cy="506152"/>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3030" b="1" i="0" u="none" strike="noStrike" cap="none">
                <a:solidFill>
                  <a:srgbClr val="FFFFFF"/>
                </a:solidFill>
                <a:latin typeface="Arial"/>
                <a:ea typeface="Arial"/>
                <a:cs typeface="Arial"/>
                <a:sym typeface="Arial"/>
              </a:rPr>
              <a:t>EEBU là gì &amp; Vì sao cần?</a:t>
            </a:r>
            <a:endParaRPr sz="1665"/>
          </a:p>
        </p:txBody>
      </p:sp>
      <p:sp>
        <p:nvSpPr>
          <p:cNvPr id="83" name="Google Shape;83;p4"/>
          <p:cNvSpPr/>
          <p:nvPr/>
        </p:nvSpPr>
        <p:spPr>
          <a:xfrm>
            <a:off x="11346525" y="5263475"/>
            <a:ext cx="845400" cy="15945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5"/>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90" name="Google Shape;90;p5"/>
          <p:cNvSpPr txBox="1"/>
          <p:nvPr/>
        </p:nvSpPr>
        <p:spPr>
          <a:xfrm>
            <a:off x="838199" y="1177043"/>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chemeClr val="lt1"/>
                </a:solidFill>
                <a:latin typeface="Arial"/>
                <a:ea typeface="Arial"/>
                <a:cs typeface="Arial"/>
                <a:sym typeface="Arial"/>
              </a:rPr>
              <a:t>Ví dụ về EEBU</a:t>
            </a:r>
            <a:endParaRPr/>
          </a:p>
        </p:txBody>
      </p:sp>
      <p:sp>
        <p:nvSpPr>
          <p:cNvPr id="91" name="Google Shape;91;p5"/>
          <p:cNvSpPr/>
          <p:nvPr/>
        </p:nvSpPr>
        <p:spPr>
          <a:xfrm>
            <a:off x="503850" y="1820925"/>
            <a:ext cx="11123858" cy="4893607"/>
          </a:xfrm>
          <a:prstGeom prst="rect">
            <a:avLst/>
          </a:prstGeom>
          <a:noFill/>
          <a:ln>
            <a:noFill/>
          </a:ln>
        </p:spPr>
        <p:txBody>
          <a:bodyPr spcFirstLastPara="1" wrap="square" lIns="91425" tIns="45700" rIns="91425" bIns="45700" anchor="t" anchorCtr="0">
            <a:spAutoFit/>
          </a:bodyPr>
          <a:lstStyle/>
          <a:p>
            <a:pPr marL="228600" marR="0" lvl="0" indent="0" algn="just" rtl="0">
              <a:lnSpc>
                <a:spcPct val="120000"/>
              </a:lnSpc>
              <a:spcBef>
                <a:spcPts val="0"/>
              </a:spcBef>
              <a:spcAft>
                <a:spcPts val="0"/>
              </a:spcAft>
              <a:buClr>
                <a:srgbClr val="000000"/>
              </a:buClr>
              <a:buSzPts val="1800"/>
              <a:buFont typeface="Arial"/>
              <a:buNone/>
            </a:pPr>
            <a:r>
              <a:rPr lang="en-US" sz="2000" b="1" dirty="0" err="1">
                <a:solidFill>
                  <a:srgbClr val="003153"/>
                </a:solidFill>
              </a:rPr>
              <a:t>Ví</a:t>
            </a:r>
            <a:r>
              <a:rPr lang="en-US" sz="2000" b="1" dirty="0">
                <a:solidFill>
                  <a:srgbClr val="003153"/>
                </a:solidFill>
              </a:rPr>
              <a:t> </a:t>
            </a:r>
            <a:r>
              <a:rPr lang="en-US" sz="2000" b="1" dirty="0" err="1">
                <a:solidFill>
                  <a:srgbClr val="003153"/>
                </a:solidFill>
              </a:rPr>
              <a:t>dụ</a:t>
            </a:r>
            <a:r>
              <a:rPr lang="en-US" sz="2000" b="1" dirty="0">
                <a:solidFill>
                  <a:srgbClr val="003153"/>
                </a:solidFill>
              </a:rPr>
              <a:t> </a:t>
            </a:r>
            <a:r>
              <a:rPr lang="en-US" sz="2000" b="1" dirty="0" err="1">
                <a:solidFill>
                  <a:srgbClr val="003153"/>
                </a:solidFill>
              </a:rPr>
              <a:t>quốc</a:t>
            </a:r>
            <a:r>
              <a:rPr lang="en-US" sz="2000" b="1" dirty="0">
                <a:solidFill>
                  <a:srgbClr val="003153"/>
                </a:solidFill>
              </a:rPr>
              <a:t> </a:t>
            </a:r>
            <a:r>
              <a:rPr lang="en-US" sz="2000" b="1" dirty="0" err="1">
                <a:solidFill>
                  <a:srgbClr val="003153"/>
                </a:solidFill>
              </a:rPr>
              <a:t>tế</a:t>
            </a:r>
            <a:r>
              <a:rPr lang="en-US" sz="2000" b="1" dirty="0">
                <a:solidFill>
                  <a:srgbClr val="003153"/>
                </a:solidFill>
              </a:rPr>
              <a:t> – </a:t>
            </a:r>
            <a:r>
              <a:rPr lang="en-US" sz="2000" b="1" dirty="0" err="1">
                <a:solidFill>
                  <a:srgbClr val="003153"/>
                </a:solidFill>
              </a:rPr>
              <a:t>Ấn</a:t>
            </a:r>
            <a:r>
              <a:rPr lang="en-US" sz="2000" b="1" dirty="0">
                <a:solidFill>
                  <a:srgbClr val="003153"/>
                </a:solidFill>
              </a:rPr>
              <a:t> </a:t>
            </a:r>
            <a:r>
              <a:rPr lang="en-US" sz="2000" b="1" dirty="0" err="1">
                <a:solidFill>
                  <a:srgbClr val="003153"/>
                </a:solidFill>
              </a:rPr>
              <a:t>Độ</a:t>
            </a:r>
            <a:r>
              <a:rPr lang="en-US" sz="2000" b="1" dirty="0">
                <a:solidFill>
                  <a:srgbClr val="003153"/>
                </a:solidFill>
              </a:rPr>
              <a:t> (benchmark): </a:t>
            </a:r>
            <a:endParaRPr sz="2000" b="1" dirty="0">
              <a:solidFill>
                <a:srgbClr val="003153"/>
              </a:solidFill>
            </a:endParaRPr>
          </a:p>
          <a:p>
            <a:pPr marL="571500" marR="0" lvl="0" indent="-355600" algn="just" rtl="0">
              <a:lnSpc>
                <a:spcPct val="120000"/>
              </a:lnSpc>
              <a:spcBef>
                <a:spcPts val="0"/>
              </a:spcBef>
              <a:spcAft>
                <a:spcPts val="0"/>
              </a:spcAft>
              <a:buClr>
                <a:srgbClr val="000000"/>
              </a:buClr>
              <a:buSzPts val="2000"/>
              <a:buChar char="•"/>
            </a:pPr>
            <a:r>
              <a:rPr lang="en-US" sz="2000" dirty="0">
                <a:solidFill>
                  <a:srgbClr val="003153"/>
                </a:solidFill>
              </a:rPr>
              <a:t>YES BANK – Sustainable Finance Team</a:t>
            </a:r>
            <a:endParaRPr sz="2000" dirty="0">
              <a:solidFill>
                <a:srgbClr val="003153"/>
              </a:solidFill>
            </a:endParaRPr>
          </a:p>
          <a:p>
            <a:pPr marL="571500" marR="0" lvl="0" indent="-355600" algn="just" rtl="0">
              <a:lnSpc>
                <a:spcPct val="120000"/>
              </a:lnSpc>
              <a:spcBef>
                <a:spcPts val="0"/>
              </a:spcBef>
              <a:spcAft>
                <a:spcPts val="0"/>
              </a:spcAft>
              <a:buClr>
                <a:srgbClr val="000000"/>
              </a:buClr>
              <a:buSzPts val="2000"/>
              <a:buChar char="•"/>
            </a:pPr>
            <a:r>
              <a:rPr lang="en-US" sz="2000" dirty="0" err="1">
                <a:solidFill>
                  <a:srgbClr val="003153"/>
                </a:solidFill>
              </a:rPr>
              <a:t>Vị</a:t>
            </a:r>
            <a:r>
              <a:rPr lang="en-US" sz="2000" dirty="0">
                <a:solidFill>
                  <a:srgbClr val="003153"/>
                </a:solidFill>
              </a:rPr>
              <a:t> </a:t>
            </a:r>
            <a:r>
              <a:rPr lang="en-US" sz="2000" dirty="0" err="1">
                <a:solidFill>
                  <a:srgbClr val="003153"/>
                </a:solidFill>
              </a:rPr>
              <a:t>trí</a:t>
            </a:r>
            <a:r>
              <a:rPr lang="en-US" sz="2000" dirty="0">
                <a:solidFill>
                  <a:srgbClr val="003153"/>
                </a:solidFill>
              </a:rPr>
              <a:t>: </a:t>
            </a:r>
            <a:r>
              <a:rPr lang="en-US" sz="2000" dirty="0" err="1">
                <a:solidFill>
                  <a:srgbClr val="003153"/>
                </a:solidFill>
              </a:rPr>
              <a:t>dưới</a:t>
            </a:r>
            <a:r>
              <a:rPr lang="en-US" sz="2000" dirty="0">
                <a:solidFill>
                  <a:srgbClr val="003153"/>
                </a:solidFill>
              </a:rPr>
              <a:t> </a:t>
            </a:r>
            <a:r>
              <a:rPr lang="en-US" sz="2000" dirty="0" err="1">
                <a:solidFill>
                  <a:srgbClr val="003153"/>
                </a:solidFill>
              </a:rPr>
              <a:t>khối</a:t>
            </a:r>
            <a:r>
              <a:rPr lang="en-US" sz="2000" dirty="0">
                <a:solidFill>
                  <a:srgbClr val="003153"/>
                </a:solidFill>
              </a:rPr>
              <a:t> </a:t>
            </a:r>
            <a:r>
              <a:rPr lang="en-US" sz="2000" dirty="0" err="1">
                <a:solidFill>
                  <a:srgbClr val="003153"/>
                </a:solidFill>
              </a:rPr>
              <a:t>khách</a:t>
            </a:r>
            <a:r>
              <a:rPr lang="en-US" sz="2000" dirty="0">
                <a:solidFill>
                  <a:srgbClr val="003153"/>
                </a:solidFill>
              </a:rPr>
              <a:t> </a:t>
            </a:r>
            <a:r>
              <a:rPr lang="en-US" sz="2000" dirty="0" err="1">
                <a:solidFill>
                  <a:srgbClr val="003153"/>
                </a:solidFill>
              </a:rPr>
              <a:t>hàng</a:t>
            </a:r>
            <a:r>
              <a:rPr lang="en-US" sz="2000" dirty="0">
                <a:solidFill>
                  <a:srgbClr val="003153"/>
                </a:solidFill>
              </a:rPr>
              <a:t> </a:t>
            </a:r>
            <a:r>
              <a:rPr lang="en-US" sz="2000" dirty="0" err="1">
                <a:solidFill>
                  <a:srgbClr val="003153"/>
                </a:solidFill>
              </a:rPr>
              <a:t>doanh</a:t>
            </a:r>
            <a:r>
              <a:rPr lang="en-US" sz="2000" dirty="0">
                <a:solidFill>
                  <a:srgbClr val="003153"/>
                </a:solidFill>
              </a:rPr>
              <a:t> </a:t>
            </a:r>
            <a:r>
              <a:rPr lang="en-US" sz="2000" dirty="0" err="1">
                <a:solidFill>
                  <a:srgbClr val="003153"/>
                </a:solidFill>
              </a:rPr>
              <a:t>nghiệp</a:t>
            </a:r>
            <a:r>
              <a:rPr lang="en-US" sz="2000" dirty="0">
                <a:solidFill>
                  <a:srgbClr val="003153"/>
                </a:solidFill>
              </a:rPr>
              <a:t>, </a:t>
            </a:r>
            <a:r>
              <a:rPr lang="en-US" sz="2000" dirty="0" err="1">
                <a:solidFill>
                  <a:srgbClr val="003153"/>
                </a:solidFill>
              </a:rPr>
              <a:t>phối</a:t>
            </a:r>
            <a:r>
              <a:rPr lang="en-US" sz="2000" dirty="0">
                <a:solidFill>
                  <a:srgbClr val="003153"/>
                </a:solidFill>
              </a:rPr>
              <a:t> </a:t>
            </a:r>
            <a:r>
              <a:rPr lang="en-US" sz="2000" dirty="0" err="1">
                <a:solidFill>
                  <a:srgbClr val="003153"/>
                </a:solidFill>
              </a:rPr>
              <a:t>hợp</a:t>
            </a:r>
            <a:r>
              <a:rPr lang="en-US" sz="2000" dirty="0">
                <a:solidFill>
                  <a:srgbClr val="003153"/>
                </a:solidFill>
              </a:rPr>
              <a:t> </a:t>
            </a:r>
            <a:r>
              <a:rPr lang="en-US" sz="2000" dirty="0" err="1">
                <a:solidFill>
                  <a:srgbClr val="003153"/>
                </a:solidFill>
              </a:rPr>
              <a:t>chặt</a:t>
            </a:r>
            <a:r>
              <a:rPr lang="en-US" sz="2000" dirty="0">
                <a:solidFill>
                  <a:srgbClr val="003153"/>
                </a:solidFill>
              </a:rPr>
              <a:t> </a:t>
            </a:r>
            <a:r>
              <a:rPr lang="en-US" sz="2000" dirty="0" err="1">
                <a:solidFill>
                  <a:srgbClr val="003153"/>
                </a:solidFill>
              </a:rPr>
              <a:t>với</a:t>
            </a:r>
            <a:r>
              <a:rPr lang="en-US" sz="2000" dirty="0">
                <a:solidFill>
                  <a:srgbClr val="003153"/>
                </a:solidFill>
              </a:rPr>
              <a:t> </a:t>
            </a:r>
            <a:r>
              <a:rPr lang="en-US" sz="2000" dirty="0" err="1">
                <a:solidFill>
                  <a:srgbClr val="003153"/>
                </a:solidFill>
              </a:rPr>
              <a:t>bộ</a:t>
            </a:r>
            <a:r>
              <a:rPr lang="en-US" sz="2000" dirty="0">
                <a:solidFill>
                  <a:srgbClr val="003153"/>
                </a:solidFill>
              </a:rPr>
              <a:t> </a:t>
            </a:r>
            <a:r>
              <a:rPr lang="en-US" sz="2000" dirty="0" err="1">
                <a:solidFill>
                  <a:srgbClr val="003153"/>
                </a:solidFill>
              </a:rPr>
              <a:t>phận</a:t>
            </a:r>
            <a:r>
              <a:rPr lang="en-US" sz="2000" dirty="0">
                <a:solidFill>
                  <a:srgbClr val="003153"/>
                </a:solidFill>
              </a:rPr>
              <a:t> </a:t>
            </a:r>
            <a:r>
              <a:rPr lang="en-US" sz="2000" dirty="0" err="1">
                <a:solidFill>
                  <a:srgbClr val="003153"/>
                </a:solidFill>
              </a:rPr>
              <a:t>rủi</a:t>
            </a:r>
            <a:r>
              <a:rPr lang="en-US" sz="2000" dirty="0">
                <a:solidFill>
                  <a:srgbClr val="003153"/>
                </a:solidFill>
              </a:rPr>
              <a:t> </a:t>
            </a:r>
            <a:r>
              <a:rPr lang="en-US" sz="2000" dirty="0" err="1">
                <a:solidFill>
                  <a:srgbClr val="003153"/>
                </a:solidFill>
              </a:rPr>
              <a:t>ro</a:t>
            </a:r>
            <a:r>
              <a:rPr lang="en-US" sz="2000" dirty="0">
                <a:solidFill>
                  <a:srgbClr val="003153"/>
                </a:solidFill>
              </a:rPr>
              <a:t> </a:t>
            </a:r>
            <a:r>
              <a:rPr lang="en-US" sz="2000" dirty="0" err="1">
                <a:solidFill>
                  <a:srgbClr val="003153"/>
                </a:solidFill>
              </a:rPr>
              <a:t>và</a:t>
            </a:r>
            <a:r>
              <a:rPr lang="en-US" sz="2000" dirty="0">
                <a:solidFill>
                  <a:srgbClr val="003153"/>
                </a:solidFill>
              </a:rPr>
              <a:t> ESG.</a:t>
            </a:r>
            <a:endParaRPr sz="2000" dirty="0">
              <a:solidFill>
                <a:srgbClr val="003153"/>
              </a:solidFill>
            </a:endParaRPr>
          </a:p>
          <a:p>
            <a:pPr marL="571500" marR="0" lvl="0" indent="-355600" algn="just" rtl="0">
              <a:lnSpc>
                <a:spcPct val="120000"/>
              </a:lnSpc>
              <a:spcBef>
                <a:spcPts val="0"/>
              </a:spcBef>
              <a:spcAft>
                <a:spcPts val="0"/>
              </a:spcAft>
              <a:buClr>
                <a:srgbClr val="000000"/>
              </a:buClr>
              <a:buSzPts val="2000"/>
              <a:buChar char="•"/>
            </a:pPr>
            <a:r>
              <a:rPr lang="en-US" sz="2000" dirty="0">
                <a:solidFill>
                  <a:srgbClr val="003153"/>
                </a:solidFill>
              </a:rPr>
              <a:t>Vai </a:t>
            </a:r>
            <a:r>
              <a:rPr lang="en-US" sz="2000" dirty="0" err="1">
                <a:solidFill>
                  <a:srgbClr val="003153"/>
                </a:solidFill>
              </a:rPr>
              <a:t>trò</a:t>
            </a:r>
            <a:r>
              <a:rPr lang="en-US" sz="2000" dirty="0">
                <a:solidFill>
                  <a:srgbClr val="003153"/>
                </a:solidFill>
              </a:rPr>
              <a:t>: </a:t>
            </a:r>
            <a:r>
              <a:rPr lang="en-US" sz="2000" dirty="0" err="1">
                <a:solidFill>
                  <a:srgbClr val="003153"/>
                </a:solidFill>
              </a:rPr>
              <a:t>phát</a:t>
            </a:r>
            <a:r>
              <a:rPr lang="en-US" sz="2000" dirty="0">
                <a:solidFill>
                  <a:srgbClr val="003153"/>
                </a:solidFill>
              </a:rPr>
              <a:t> </a:t>
            </a:r>
            <a:r>
              <a:rPr lang="en-US" sz="2000" dirty="0" err="1">
                <a:solidFill>
                  <a:srgbClr val="003153"/>
                </a:solidFill>
              </a:rPr>
              <a:t>triển</a:t>
            </a:r>
            <a:r>
              <a:rPr lang="en-US" sz="2000" dirty="0">
                <a:solidFill>
                  <a:srgbClr val="003153"/>
                </a:solidFill>
              </a:rPr>
              <a:t> </a:t>
            </a:r>
            <a:r>
              <a:rPr lang="en-US" sz="2000" dirty="0" err="1">
                <a:solidFill>
                  <a:srgbClr val="003153"/>
                </a:solidFill>
              </a:rPr>
              <a:t>sản</a:t>
            </a:r>
            <a:r>
              <a:rPr lang="en-US" sz="2000" dirty="0">
                <a:solidFill>
                  <a:srgbClr val="003153"/>
                </a:solidFill>
              </a:rPr>
              <a:t> </a:t>
            </a:r>
            <a:r>
              <a:rPr lang="en-US" sz="2000" dirty="0" err="1">
                <a:solidFill>
                  <a:srgbClr val="003153"/>
                </a:solidFill>
              </a:rPr>
              <a:t>phẩm</a:t>
            </a:r>
            <a:r>
              <a:rPr lang="en-US" sz="2000" dirty="0">
                <a:solidFill>
                  <a:srgbClr val="003153"/>
                </a:solidFill>
              </a:rPr>
              <a:t> EE/RE, </a:t>
            </a:r>
            <a:r>
              <a:rPr lang="en-US" sz="2000" dirty="0" err="1">
                <a:solidFill>
                  <a:srgbClr val="003153"/>
                </a:solidFill>
              </a:rPr>
              <a:t>dùng</a:t>
            </a:r>
            <a:r>
              <a:rPr lang="en-US" sz="2000" dirty="0">
                <a:solidFill>
                  <a:srgbClr val="003153"/>
                </a:solidFill>
              </a:rPr>
              <a:t> </a:t>
            </a:r>
            <a:r>
              <a:rPr lang="en-US" sz="2000" dirty="0" err="1">
                <a:solidFill>
                  <a:srgbClr val="003153"/>
                </a:solidFill>
              </a:rPr>
              <a:t>tiền</a:t>
            </a:r>
            <a:r>
              <a:rPr lang="en-US" sz="2000" dirty="0">
                <a:solidFill>
                  <a:srgbClr val="003153"/>
                </a:solidFill>
              </a:rPr>
              <a:t> </a:t>
            </a:r>
            <a:r>
              <a:rPr lang="en-US" sz="2000" dirty="0" err="1">
                <a:solidFill>
                  <a:srgbClr val="003153"/>
                </a:solidFill>
              </a:rPr>
              <a:t>từ</a:t>
            </a:r>
            <a:r>
              <a:rPr lang="en-US" sz="2000" dirty="0">
                <a:solidFill>
                  <a:srgbClr val="003153"/>
                </a:solidFill>
              </a:rPr>
              <a:t> </a:t>
            </a:r>
            <a:r>
              <a:rPr lang="en-US" sz="2000" dirty="0" err="1">
                <a:solidFill>
                  <a:srgbClr val="003153"/>
                </a:solidFill>
              </a:rPr>
              <a:t>trái</a:t>
            </a:r>
            <a:r>
              <a:rPr lang="en-US" sz="2000" dirty="0">
                <a:solidFill>
                  <a:srgbClr val="003153"/>
                </a:solidFill>
              </a:rPr>
              <a:t> </a:t>
            </a:r>
            <a:r>
              <a:rPr lang="en-US" sz="2000" dirty="0" err="1">
                <a:solidFill>
                  <a:srgbClr val="003153"/>
                </a:solidFill>
              </a:rPr>
              <a:t>phiếu</a:t>
            </a:r>
            <a:r>
              <a:rPr lang="en-US" sz="2000" dirty="0">
                <a:solidFill>
                  <a:srgbClr val="003153"/>
                </a:solidFill>
              </a:rPr>
              <a:t> </a:t>
            </a:r>
            <a:r>
              <a:rPr lang="en-US" sz="2000" dirty="0" err="1">
                <a:solidFill>
                  <a:srgbClr val="003153"/>
                </a:solidFill>
              </a:rPr>
              <a:t>xanh</a:t>
            </a:r>
            <a:r>
              <a:rPr lang="en-US" sz="2000" dirty="0">
                <a:solidFill>
                  <a:srgbClr val="003153"/>
                </a:solidFill>
              </a:rPr>
              <a:t> </a:t>
            </a:r>
            <a:r>
              <a:rPr lang="en-US" sz="2000" dirty="0" err="1">
                <a:solidFill>
                  <a:srgbClr val="003153"/>
                </a:solidFill>
              </a:rPr>
              <a:t>để</a:t>
            </a:r>
            <a:r>
              <a:rPr lang="en-US" sz="2000" dirty="0">
                <a:solidFill>
                  <a:srgbClr val="003153"/>
                </a:solidFill>
              </a:rPr>
              <a:t> </a:t>
            </a:r>
            <a:r>
              <a:rPr lang="en-US" sz="2000" dirty="0" err="1">
                <a:solidFill>
                  <a:srgbClr val="003153"/>
                </a:solidFill>
              </a:rPr>
              <a:t>cho</a:t>
            </a:r>
            <a:r>
              <a:rPr lang="en-US" sz="2000" dirty="0">
                <a:solidFill>
                  <a:srgbClr val="003153"/>
                </a:solidFill>
              </a:rPr>
              <a:t> </a:t>
            </a:r>
            <a:r>
              <a:rPr lang="en-US" sz="2000" dirty="0" err="1">
                <a:solidFill>
                  <a:srgbClr val="003153"/>
                </a:solidFill>
              </a:rPr>
              <a:t>vay</a:t>
            </a:r>
            <a:r>
              <a:rPr lang="en-US" sz="2000" dirty="0">
                <a:solidFill>
                  <a:srgbClr val="003153"/>
                </a:solidFill>
              </a:rPr>
              <a:t>; </a:t>
            </a:r>
            <a:r>
              <a:rPr lang="en-US" sz="2000" dirty="0" err="1">
                <a:solidFill>
                  <a:srgbClr val="003153"/>
                </a:solidFill>
              </a:rPr>
              <a:t>chuẩn</a:t>
            </a:r>
            <a:r>
              <a:rPr lang="en-US" sz="2000" dirty="0">
                <a:solidFill>
                  <a:srgbClr val="003153"/>
                </a:solidFill>
              </a:rPr>
              <a:t> eligibility/taxonomy, </a:t>
            </a:r>
            <a:r>
              <a:rPr lang="en-US" sz="2000" dirty="0" err="1">
                <a:solidFill>
                  <a:srgbClr val="003153"/>
                </a:solidFill>
              </a:rPr>
              <a:t>yêu</a:t>
            </a:r>
            <a:r>
              <a:rPr lang="en-US" sz="2000" dirty="0">
                <a:solidFill>
                  <a:srgbClr val="003153"/>
                </a:solidFill>
              </a:rPr>
              <a:t> </a:t>
            </a:r>
            <a:r>
              <a:rPr lang="en-US" sz="2000" dirty="0" err="1">
                <a:solidFill>
                  <a:srgbClr val="003153"/>
                </a:solidFill>
              </a:rPr>
              <a:t>cầu</a:t>
            </a:r>
            <a:r>
              <a:rPr lang="en-US" sz="2000" dirty="0">
                <a:solidFill>
                  <a:srgbClr val="003153"/>
                </a:solidFill>
              </a:rPr>
              <a:t> </a:t>
            </a:r>
            <a:r>
              <a:rPr lang="en-US" sz="2000" dirty="0" err="1">
                <a:solidFill>
                  <a:srgbClr val="003153"/>
                </a:solidFill>
              </a:rPr>
              <a:t>hiệu</a:t>
            </a:r>
            <a:r>
              <a:rPr lang="en-US" sz="2000" dirty="0">
                <a:solidFill>
                  <a:srgbClr val="003153"/>
                </a:solidFill>
              </a:rPr>
              <a:t> </a:t>
            </a:r>
            <a:r>
              <a:rPr lang="en-US" sz="2000" dirty="0" err="1">
                <a:solidFill>
                  <a:srgbClr val="003153"/>
                </a:solidFill>
              </a:rPr>
              <a:t>suất</a:t>
            </a:r>
            <a:r>
              <a:rPr lang="en-US" sz="2000" dirty="0">
                <a:solidFill>
                  <a:srgbClr val="003153"/>
                </a:solidFill>
              </a:rPr>
              <a:t> </a:t>
            </a:r>
            <a:r>
              <a:rPr lang="en-US" sz="2000" dirty="0" err="1">
                <a:solidFill>
                  <a:srgbClr val="003153"/>
                </a:solidFill>
              </a:rPr>
              <a:t>và</a:t>
            </a:r>
            <a:r>
              <a:rPr lang="en-US" sz="2000" dirty="0">
                <a:solidFill>
                  <a:srgbClr val="003153"/>
                </a:solidFill>
              </a:rPr>
              <a:t> M&amp;V; </a:t>
            </a:r>
            <a:r>
              <a:rPr lang="en-US" sz="2000" dirty="0" err="1">
                <a:solidFill>
                  <a:srgbClr val="003153"/>
                </a:solidFill>
              </a:rPr>
              <a:t>báo</a:t>
            </a:r>
            <a:r>
              <a:rPr lang="en-US" sz="2000" dirty="0">
                <a:solidFill>
                  <a:srgbClr val="003153"/>
                </a:solidFill>
              </a:rPr>
              <a:t> cáo </a:t>
            </a:r>
            <a:r>
              <a:rPr lang="en-US" sz="2000" dirty="0" err="1">
                <a:solidFill>
                  <a:srgbClr val="003153"/>
                </a:solidFill>
              </a:rPr>
              <a:t>tác</a:t>
            </a:r>
            <a:r>
              <a:rPr lang="en-US" sz="2000" dirty="0">
                <a:solidFill>
                  <a:srgbClr val="003153"/>
                </a:solidFill>
              </a:rPr>
              <a:t> </a:t>
            </a:r>
            <a:r>
              <a:rPr lang="en-US" sz="2000" dirty="0" err="1">
                <a:solidFill>
                  <a:srgbClr val="003153"/>
                </a:solidFill>
              </a:rPr>
              <a:t>động</a:t>
            </a:r>
            <a:r>
              <a:rPr lang="en-US" sz="2000" dirty="0">
                <a:solidFill>
                  <a:srgbClr val="003153"/>
                </a:solidFill>
              </a:rPr>
              <a:t> </a:t>
            </a:r>
            <a:r>
              <a:rPr lang="en-US" sz="2000" dirty="0" err="1">
                <a:solidFill>
                  <a:srgbClr val="003153"/>
                </a:solidFill>
              </a:rPr>
              <a:t>theo</a:t>
            </a:r>
            <a:r>
              <a:rPr lang="en-US" sz="2000" dirty="0">
                <a:solidFill>
                  <a:srgbClr val="003153"/>
                </a:solidFill>
              </a:rPr>
              <a:t> </a:t>
            </a:r>
            <a:r>
              <a:rPr lang="en-US" sz="2000" dirty="0" err="1">
                <a:solidFill>
                  <a:srgbClr val="003153"/>
                </a:solidFill>
              </a:rPr>
              <a:t>thông</a:t>
            </a:r>
            <a:r>
              <a:rPr lang="en-US" sz="2000" dirty="0">
                <a:solidFill>
                  <a:srgbClr val="003153"/>
                </a:solidFill>
              </a:rPr>
              <a:t> </a:t>
            </a:r>
            <a:r>
              <a:rPr lang="en-US" sz="2000" dirty="0" err="1">
                <a:solidFill>
                  <a:srgbClr val="003153"/>
                </a:solidFill>
              </a:rPr>
              <a:t>lệ</a:t>
            </a:r>
            <a:r>
              <a:rPr lang="en-US" sz="2000" dirty="0">
                <a:solidFill>
                  <a:srgbClr val="003153"/>
                </a:solidFill>
              </a:rPr>
              <a:t> </a:t>
            </a:r>
            <a:r>
              <a:rPr lang="en-US" sz="2000" dirty="0" err="1">
                <a:solidFill>
                  <a:srgbClr val="003153"/>
                </a:solidFill>
              </a:rPr>
              <a:t>quốc</a:t>
            </a:r>
            <a:r>
              <a:rPr lang="en-US" sz="2000" dirty="0">
                <a:solidFill>
                  <a:srgbClr val="003153"/>
                </a:solidFill>
              </a:rPr>
              <a:t> </a:t>
            </a:r>
            <a:r>
              <a:rPr lang="en-US" sz="2000" dirty="0" err="1">
                <a:solidFill>
                  <a:srgbClr val="003153"/>
                </a:solidFill>
              </a:rPr>
              <a:t>tế</a:t>
            </a:r>
            <a:r>
              <a:rPr lang="en-US" sz="2000" dirty="0">
                <a:solidFill>
                  <a:srgbClr val="003153"/>
                </a:solidFill>
              </a:rPr>
              <a:t>.</a:t>
            </a:r>
            <a:endParaRPr sz="2000" dirty="0">
              <a:solidFill>
                <a:srgbClr val="003153"/>
              </a:solidFill>
            </a:endParaRPr>
          </a:p>
          <a:p>
            <a:pPr marL="571500" marR="0" lvl="0" indent="-355600" algn="just" rtl="0">
              <a:lnSpc>
                <a:spcPct val="120000"/>
              </a:lnSpc>
              <a:spcBef>
                <a:spcPts val="0"/>
              </a:spcBef>
              <a:spcAft>
                <a:spcPts val="0"/>
              </a:spcAft>
              <a:buClr>
                <a:srgbClr val="000000"/>
              </a:buClr>
              <a:buSzPts val="2000"/>
              <a:buChar char="•"/>
            </a:pPr>
            <a:r>
              <a:rPr lang="en-US" sz="2000" dirty="0" err="1">
                <a:solidFill>
                  <a:srgbClr val="003153"/>
                </a:solidFill>
              </a:rPr>
              <a:t>Cách</a:t>
            </a:r>
            <a:r>
              <a:rPr lang="en-US" sz="2000" dirty="0">
                <a:solidFill>
                  <a:srgbClr val="003153"/>
                </a:solidFill>
              </a:rPr>
              <a:t> </a:t>
            </a:r>
            <a:r>
              <a:rPr lang="en-US" sz="2000" dirty="0" err="1">
                <a:solidFill>
                  <a:srgbClr val="003153"/>
                </a:solidFill>
              </a:rPr>
              <a:t>vận</a:t>
            </a:r>
            <a:r>
              <a:rPr lang="en-US" sz="2000" dirty="0">
                <a:solidFill>
                  <a:srgbClr val="003153"/>
                </a:solidFill>
              </a:rPr>
              <a:t> </a:t>
            </a:r>
            <a:r>
              <a:rPr lang="en-US" sz="2000" dirty="0" err="1">
                <a:solidFill>
                  <a:srgbClr val="003153"/>
                </a:solidFill>
              </a:rPr>
              <a:t>hành</a:t>
            </a:r>
            <a:r>
              <a:rPr lang="en-US" sz="2000" dirty="0">
                <a:solidFill>
                  <a:srgbClr val="003153"/>
                </a:solidFill>
              </a:rPr>
              <a:t> hay </a:t>
            </a:r>
            <a:r>
              <a:rPr lang="en-US" sz="2000" dirty="0" err="1">
                <a:solidFill>
                  <a:srgbClr val="003153"/>
                </a:solidFill>
              </a:rPr>
              <a:t>có</a:t>
            </a:r>
            <a:r>
              <a:rPr lang="en-US" sz="2000" dirty="0">
                <a:solidFill>
                  <a:srgbClr val="003153"/>
                </a:solidFill>
              </a:rPr>
              <a:t> </a:t>
            </a:r>
            <a:r>
              <a:rPr lang="en-US" sz="2000" dirty="0" err="1">
                <a:solidFill>
                  <a:srgbClr val="003153"/>
                </a:solidFill>
              </a:rPr>
              <a:t>thể</a:t>
            </a:r>
            <a:r>
              <a:rPr lang="en-US" sz="2000" dirty="0">
                <a:solidFill>
                  <a:srgbClr val="003153"/>
                </a:solidFill>
              </a:rPr>
              <a:t> </a:t>
            </a:r>
            <a:r>
              <a:rPr lang="en-US" sz="2000" dirty="0" err="1">
                <a:solidFill>
                  <a:srgbClr val="003153"/>
                </a:solidFill>
              </a:rPr>
              <a:t>học</a:t>
            </a:r>
            <a:r>
              <a:rPr lang="en-US" sz="2000" dirty="0">
                <a:solidFill>
                  <a:srgbClr val="003153"/>
                </a:solidFill>
              </a:rPr>
              <a:t>:</a:t>
            </a:r>
            <a:endParaRPr sz="2000" dirty="0">
              <a:solidFill>
                <a:srgbClr val="003153"/>
              </a:solidFill>
            </a:endParaRPr>
          </a:p>
          <a:p>
            <a:pPr marL="1149350" marR="0" lvl="4" indent="-355600" algn="just" rtl="0">
              <a:lnSpc>
                <a:spcPct val="120000"/>
              </a:lnSpc>
              <a:spcBef>
                <a:spcPts val="0"/>
              </a:spcBef>
              <a:spcAft>
                <a:spcPts val="0"/>
              </a:spcAft>
              <a:buClr>
                <a:srgbClr val="000000"/>
              </a:buClr>
              <a:buSzPts val="2000"/>
              <a:buChar char="•"/>
            </a:pPr>
            <a:r>
              <a:rPr lang="en-US" sz="2000" i="0" u="none" strike="noStrike" cap="none" dirty="0" err="1">
                <a:solidFill>
                  <a:srgbClr val="003153"/>
                </a:solidFill>
              </a:rPr>
              <a:t>Kết</a:t>
            </a:r>
            <a:r>
              <a:rPr lang="en-US" sz="2000" i="0" u="none" strike="noStrike" cap="none" dirty="0">
                <a:solidFill>
                  <a:srgbClr val="003153"/>
                </a:solidFill>
              </a:rPr>
              <a:t> </a:t>
            </a:r>
            <a:r>
              <a:rPr lang="en-US" sz="2000" i="0" u="none" strike="noStrike" cap="none" dirty="0" err="1">
                <a:solidFill>
                  <a:srgbClr val="003153"/>
                </a:solidFill>
              </a:rPr>
              <a:t>nối</a:t>
            </a:r>
            <a:r>
              <a:rPr lang="en-US" sz="2000" i="0" u="none" strike="noStrike" cap="none" dirty="0">
                <a:solidFill>
                  <a:srgbClr val="003153"/>
                </a:solidFill>
              </a:rPr>
              <a:t> ESCO/EESP &amp; OEM </a:t>
            </a:r>
            <a:r>
              <a:rPr lang="en-US" sz="2000" i="0" u="none" strike="noStrike" cap="none" dirty="0" err="1">
                <a:solidFill>
                  <a:srgbClr val="003153"/>
                </a:solidFill>
              </a:rPr>
              <a:t>để</a:t>
            </a:r>
            <a:r>
              <a:rPr lang="en-US" sz="2000" i="0" u="none" strike="noStrike" cap="none" dirty="0">
                <a:solidFill>
                  <a:srgbClr val="003153"/>
                </a:solidFill>
              </a:rPr>
              <a:t> </a:t>
            </a:r>
            <a:r>
              <a:rPr lang="en-US" sz="2000" i="0" u="none" strike="noStrike" cap="none" dirty="0" err="1">
                <a:solidFill>
                  <a:srgbClr val="003153"/>
                </a:solidFill>
              </a:rPr>
              <a:t>tạo</a:t>
            </a:r>
            <a:r>
              <a:rPr lang="en-US" sz="2000" i="0" u="none" strike="noStrike" cap="none" dirty="0">
                <a:solidFill>
                  <a:srgbClr val="003153"/>
                </a:solidFill>
              </a:rPr>
              <a:t> </a:t>
            </a:r>
            <a:r>
              <a:rPr lang="en-US" sz="2000" i="0" u="none" strike="noStrike" cap="none" dirty="0" err="1">
                <a:solidFill>
                  <a:srgbClr val="003153"/>
                </a:solidFill>
              </a:rPr>
              <a:t>danh</a:t>
            </a:r>
            <a:r>
              <a:rPr lang="en-US" sz="2000" i="0" u="none" strike="noStrike" cap="none" dirty="0">
                <a:solidFill>
                  <a:srgbClr val="003153"/>
                </a:solidFill>
              </a:rPr>
              <a:t> </a:t>
            </a:r>
            <a:r>
              <a:rPr lang="en-US" sz="2000" i="0" u="none" strike="noStrike" cap="none" dirty="0" err="1">
                <a:solidFill>
                  <a:srgbClr val="003153"/>
                </a:solidFill>
              </a:rPr>
              <a:t>sách</a:t>
            </a:r>
            <a:r>
              <a:rPr lang="en-US" sz="2000" i="0" u="none" strike="noStrike" cap="none" dirty="0">
                <a:solidFill>
                  <a:srgbClr val="003153"/>
                </a:solidFill>
              </a:rPr>
              <a:t> </a:t>
            </a:r>
            <a:r>
              <a:rPr lang="en-US" sz="2000" i="0" u="none" strike="noStrike" cap="none" dirty="0" err="1">
                <a:solidFill>
                  <a:srgbClr val="003153"/>
                </a:solidFill>
              </a:rPr>
              <a:t>cơ</a:t>
            </a:r>
            <a:r>
              <a:rPr lang="en-US" sz="2000" i="0" u="none" strike="noStrike" cap="none" dirty="0">
                <a:solidFill>
                  <a:srgbClr val="003153"/>
                </a:solidFill>
              </a:rPr>
              <a:t> </a:t>
            </a:r>
            <a:r>
              <a:rPr lang="en-US" sz="2000" i="0" u="none" strike="noStrike" cap="none" dirty="0" err="1">
                <a:solidFill>
                  <a:srgbClr val="003153"/>
                </a:solidFill>
              </a:rPr>
              <a:t>hội</a:t>
            </a:r>
            <a:r>
              <a:rPr lang="en-US" sz="2000" i="0" u="none" strike="noStrike" cap="none" dirty="0">
                <a:solidFill>
                  <a:srgbClr val="003153"/>
                </a:solidFill>
              </a:rPr>
              <a:t> </a:t>
            </a:r>
            <a:r>
              <a:rPr lang="en-US" sz="2000" i="0" u="none" strike="noStrike" cap="none" dirty="0" err="1">
                <a:solidFill>
                  <a:srgbClr val="003153"/>
                </a:solidFill>
              </a:rPr>
              <a:t>ngành</a:t>
            </a:r>
            <a:r>
              <a:rPr lang="en-US" sz="2000" i="0" u="none" strike="noStrike" cap="none" dirty="0">
                <a:solidFill>
                  <a:srgbClr val="003153"/>
                </a:solidFill>
              </a:rPr>
              <a:t> </a:t>
            </a:r>
            <a:r>
              <a:rPr lang="en-US" sz="2000" i="0" u="none" strike="noStrike" cap="none" dirty="0" err="1">
                <a:solidFill>
                  <a:srgbClr val="003153"/>
                </a:solidFill>
              </a:rPr>
              <a:t>công</a:t>
            </a:r>
            <a:r>
              <a:rPr lang="en-US" sz="2000" i="0" u="none" strike="noStrike" cap="none" dirty="0">
                <a:solidFill>
                  <a:srgbClr val="003153"/>
                </a:solidFill>
              </a:rPr>
              <a:t> </a:t>
            </a:r>
            <a:r>
              <a:rPr lang="en-US" sz="2000" i="0" u="none" strike="noStrike" cap="none" dirty="0" err="1">
                <a:solidFill>
                  <a:srgbClr val="003153"/>
                </a:solidFill>
              </a:rPr>
              <a:t>nghiệp</a:t>
            </a:r>
            <a:r>
              <a:rPr lang="en-US" sz="2000" i="0" u="none" strike="noStrike" cap="none" dirty="0">
                <a:solidFill>
                  <a:srgbClr val="003153"/>
                </a:solidFill>
              </a:rPr>
              <a:t> </a:t>
            </a:r>
            <a:r>
              <a:rPr lang="en-US" sz="2000" i="0" u="none" strike="noStrike" cap="none" dirty="0" err="1">
                <a:solidFill>
                  <a:srgbClr val="003153"/>
                </a:solidFill>
              </a:rPr>
              <a:t>và</a:t>
            </a:r>
            <a:r>
              <a:rPr lang="en-US" sz="2000" i="0" u="none" strike="noStrike" cap="none" dirty="0">
                <a:solidFill>
                  <a:srgbClr val="003153"/>
                </a:solidFill>
              </a:rPr>
              <a:t> </a:t>
            </a:r>
            <a:r>
              <a:rPr lang="en-US" sz="2000" i="0" u="none" strike="noStrike" cap="none" dirty="0" err="1">
                <a:solidFill>
                  <a:srgbClr val="003153"/>
                </a:solidFill>
              </a:rPr>
              <a:t>tòa</a:t>
            </a:r>
            <a:r>
              <a:rPr lang="en-US" sz="2000" i="0" u="none" strike="noStrike" cap="none" dirty="0">
                <a:solidFill>
                  <a:srgbClr val="003153"/>
                </a:solidFill>
              </a:rPr>
              <a:t> </a:t>
            </a:r>
            <a:r>
              <a:rPr lang="en-US" sz="2000" i="0" u="none" strike="noStrike" cap="none" dirty="0" err="1">
                <a:solidFill>
                  <a:srgbClr val="003153"/>
                </a:solidFill>
              </a:rPr>
              <a:t>nhà</a:t>
            </a:r>
            <a:r>
              <a:rPr lang="en-US" sz="2000" i="0" u="none" strike="noStrike" cap="none" dirty="0">
                <a:solidFill>
                  <a:srgbClr val="003153"/>
                </a:solidFill>
              </a:rPr>
              <a:t>.</a:t>
            </a:r>
            <a:endParaRPr sz="2000" i="0" u="none" strike="noStrike" cap="none" dirty="0">
              <a:solidFill>
                <a:srgbClr val="003153"/>
              </a:solidFill>
            </a:endParaRPr>
          </a:p>
          <a:p>
            <a:pPr marL="1149350" marR="0" lvl="4" indent="-355600" algn="just" rtl="0">
              <a:lnSpc>
                <a:spcPct val="120000"/>
              </a:lnSpc>
              <a:spcBef>
                <a:spcPts val="0"/>
              </a:spcBef>
              <a:spcAft>
                <a:spcPts val="0"/>
              </a:spcAft>
              <a:buClr>
                <a:srgbClr val="000000"/>
              </a:buClr>
              <a:buSzPts val="2000"/>
              <a:buChar char="•"/>
            </a:pPr>
            <a:r>
              <a:rPr lang="en-US" sz="2000" i="0" u="none" strike="noStrike" cap="none" dirty="0" err="1">
                <a:solidFill>
                  <a:srgbClr val="003153"/>
                </a:solidFill>
              </a:rPr>
              <a:t>Họp</a:t>
            </a:r>
            <a:r>
              <a:rPr lang="en-US" sz="2000" i="0" u="none" strike="noStrike" cap="none" dirty="0">
                <a:solidFill>
                  <a:srgbClr val="003153"/>
                </a:solidFill>
              </a:rPr>
              <a:t> </a:t>
            </a:r>
            <a:r>
              <a:rPr lang="en-US" sz="2000" i="0" u="none" strike="noStrike" cap="none" dirty="0" err="1">
                <a:solidFill>
                  <a:srgbClr val="003153"/>
                </a:solidFill>
              </a:rPr>
              <a:t>rà</a:t>
            </a:r>
            <a:r>
              <a:rPr lang="en-US" sz="2000" i="0" u="none" strike="noStrike" cap="none" dirty="0">
                <a:solidFill>
                  <a:srgbClr val="003153"/>
                </a:solidFill>
              </a:rPr>
              <a:t> </a:t>
            </a:r>
            <a:r>
              <a:rPr lang="en-US" sz="2000" i="0" u="none" strike="noStrike" cap="none" dirty="0" err="1">
                <a:solidFill>
                  <a:srgbClr val="003153"/>
                </a:solidFill>
              </a:rPr>
              <a:t>soát</a:t>
            </a:r>
            <a:r>
              <a:rPr lang="en-US" sz="2000" i="0" u="none" strike="noStrike" cap="none" dirty="0">
                <a:solidFill>
                  <a:srgbClr val="003153"/>
                </a:solidFill>
              </a:rPr>
              <a:t> </a:t>
            </a:r>
            <a:r>
              <a:rPr lang="en-US" sz="2000" i="0" u="none" strike="noStrike" cap="none" dirty="0" err="1">
                <a:solidFill>
                  <a:srgbClr val="003153"/>
                </a:solidFill>
              </a:rPr>
              <a:t>hồ</a:t>
            </a:r>
            <a:r>
              <a:rPr lang="en-US" sz="2000" i="0" u="none" strike="noStrike" cap="none" dirty="0">
                <a:solidFill>
                  <a:srgbClr val="003153"/>
                </a:solidFill>
              </a:rPr>
              <a:t> </a:t>
            </a:r>
            <a:r>
              <a:rPr lang="en-US" sz="2000" i="0" u="none" strike="noStrike" cap="none" dirty="0" err="1">
                <a:solidFill>
                  <a:srgbClr val="003153"/>
                </a:solidFill>
              </a:rPr>
              <a:t>sơ</a:t>
            </a:r>
            <a:r>
              <a:rPr lang="en-US" sz="2000" i="0" u="none" strike="noStrike" cap="none" dirty="0">
                <a:solidFill>
                  <a:srgbClr val="003153"/>
                </a:solidFill>
              </a:rPr>
              <a:t> </a:t>
            </a:r>
            <a:r>
              <a:rPr lang="en-US" sz="2000" i="0" u="none" strike="noStrike" cap="none" dirty="0" err="1">
                <a:solidFill>
                  <a:srgbClr val="003153"/>
                </a:solidFill>
              </a:rPr>
              <a:t>liên</a:t>
            </a:r>
            <a:r>
              <a:rPr lang="en-US" sz="2000" i="0" u="none" strike="noStrike" cap="none" dirty="0">
                <a:solidFill>
                  <a:srgbClr val="003153"/>
                </a:solidFill>
              </a:rPr>
              <a:t> </a:t>
            </a:r>
            <a:r>
              <a:rPr lang="en-US" sz="2000" i="0" u="none" strike="noStrike" cap="none" dirty="0" err="1">
                <a:solidFill>
                  <a:srgbClr val="003153"/>
                </a:solidFill>
              </a:rPr>
              <a:t>phòng</a:t>
            </a:r>
            <a:r>
              <a:rPr lang="en-US" sz="2000" i="0" u="none" strike="noStrike" cap="none" dirty="0">
                <a:solidFill>
                  <a:srgbClr val="003153"/>
                </a:solidFill>
              </a:rPr>
              <a:t> ban; </a:t>
            </a:r>
            <a:r>
              <a:rPr lang="en-US" sz="2000" i="0" u="none" strike="noStrike" cap="none" dirty="0" err="1">
                <a:solidFill>
                  <a:srgbClr val="003153"/>
                </a:solidFill>
              </a:rPr>
              <a:t>giải</a:t>
            </a:r>
            <a:r>
              <a:rPr lang="en-US" sz="2000" i="0" u="none" strike="noStrike" cap="none" dirty="0">
                <a:solidFill>
                  <a:srgbClr val="003153"/>
                </a:solidFill>
              </a:rPr>
              <a:t> </a:t>
            </a:r>
            <a:r>
              <a:rPr lang="en-US" sz="2000" i="0" u="none" strike="noStrike" cap="none" dirty="0" err="1">
                <a:solidFill>
                  <a:srgbClr val="003153"/>
                </a:solidFill>
              </a:rPr>
              <a:t>ngân</a:t>
            </a:r>
            <a:r>
              <a:rPr lang="en-US" sz="2000" i="0" u="none" strike="noStrike" cap="none" dirty="0">
                <a:solidFill>
                  <a:srgbClr val="003153"/>
                </a:solidFill>
              </a:rPr>
              <a:t> </a:t>
            </a:r>
            <a:r>
              <a:rPr lang="en-US" sz="2000" i="0" u="none" strike="noStrike" cap="none" dirty="0" err="1">
                <a:solidFill>
                  <a:srgbClr val="003153"/>
                </a:solidFill>
              </a:rPr>
              <a:t>theo</a:t>
            </a:r>
            <a:r>
              <a:rPr lang="en-US" sz="2000" i="0" u="none" strike="noStrike" cap="none" dirty="0">
                <a:solidFill>
                  <a:srgbClr val="003153"/>
                </a:solidFill>
              </a:rPr>
              <a:t> </a:t>
            </a:r>
            <a:r>
              <a:rPr lang="en-US" sz="2000" i="0" u="none" strike="noStrike" cap="none" dirty="0" err="1">
                <a:solidFill>
                  <a:srgbClr val="003153"/>
                </a:solidFill>
              </a:rPr>
              <a:t>mốc</a:t>
            </a:r>
            <a:r>
              <a:rPr lang="en-US" sz="2000" i="0" u="none" strike="noStrike" cap="none" dirty="0">
                <a:solidFill>
                  <a:srgbClr val="003153"/>
                </a:solidFill>
              </a:rPr>
              <a:t> </a:t>
            </a:r>
            <a:r>
              <a:rPr lang="en-US" sz="2000" i="0" u="none" strike="noStrike" cap="none" dirty="0" err="1">
                <a:solidFill>
                  <a:srgbClr val="003153"/>
                </a:solidFill>
              </a:rPr>
              <a:t>kỹ</a:t>
            </a:r>
            <a:r>
              <a:rPr lang="en-US" sz="2000" i="0" u="none" strike="noStrike" cap="none" dirty="0">
                <a:solidFill>
                  <a:srgbClr val="003153"/>
                </a:solidFill>
              </a:rPr>
              <a:t> </a:t>
            </a:r>
            <a:r>
              <a:rPr lang="en-US" sz="2000" i="0" u="none" strike="noStrike" cap="none" dirty="0" err="1">
                <a:solidFill>
                  <a:srgbClr val="003153"/>
                </a:solidFill>
              </a:rPr>
              <a:t>thuật</a:t>
            </a:r>
            <a:r>
              <a:rPr lang="en-US" sz="2000" i="0" u="none" strike="noStrike" cap="none" dirty="0">
                <a:solidFill>
                  <a:srgbClr val="003153"/>
                </a:solidFill>
              </a:rPr>
              <a:t> </a:t>
            </a:r>
            <a:r>
              <a:rPr lang="en-US" sz="2000" i="0" u="none" strike="noStrike" cap="none" dirty="0" err="1">
                <a:solidFill>
                  <a:srgbClr val="003153"/>
                </a:solidFill>
              </a:rPr>
              <a:t>gắn</a:t>
            </a:r>
            <a:r>
              <a:rPr lang="en-US" sz="2000" i="0" u="none" strike="noStrike" cap="none" dirty="0">
                <a:solidFill>
                  <a:srgbClr val="003153"/>
                </a:solidFill>
              </a:rPr>
              <a:t> </a:t>
            </a:r>
            <a:r>
              <a:rPr lang="en-US" sz="2000" i="0" u="none" strike="noStrike" cap="none" dirty="0" err="1">
                <a:solidFill>
                  <a:srgbClr val="003153"/>
                </a:solidFill>
              </a:rPr>
              <a:t>với</a:t>
            </a:r>
            <a:r>
              <a:rPr lang="en-US" sz="2000" i="0" u="none" strike="noStrike" cap="none" dirty="0">
                <a:solidFill>
                  <a:srgbClr val="003153"/>
                </a:solidFill>
              </a:rPr>
              <a:t> M&amp;V.</a:t>
            </a:r>
            <a:endParaRPr sz="2000" i="0" u="none" strike="noStrike" cap="none" dirty="0">
              <a:solidFill>
                <a:srgbClr val="003153"/>
              </a:solidFill>
            </a:endParaRPr>
          </a:p>
          <a:p>
            <a:pPr marL="1149350" marR="0" lvl="4" indent="-355600" algn="just" rtl="0">
              <a:lnSpc>
                <a:spcPct val="120000"/>
              </a:lnSpc>
              <a:spcBef>
                <a:spcPts val="0"/>
              </a:spcBef>
              <a:spcAft>
                <a:spcPts val="0"/>
              </a:spcAft>
              <a:buClr>
                <a:srgbClr val="000000"/>
              </a:buClr>
              <a:buSzPts val="2000"/>
              <a:buChar char="•"/>
            </a:pPr>
            <a:r>
              <a:rPr lang="en-US" sz="2000" i="0" u="none" strike="noStrike" cap="none" dirty="0" err="1">
                <a:solidFill>
                  <a:srgbClr val="003153"/>
                </a:solidFill>
              </a:rPr>
              <a:t>Gắn</a:t>
            </a:r>
            <a:r>
              <a:rPr lang="en-US" sz="2000" i="0" u="none" strike="noStrike" cap="none" dirty="0">
                <a:solidFill>
                  <a:srgbClr val="003153"/>
                </a:solidFill>
              </a:rPr>
              <a:t> </a:t>
            </a:r>
            <a:r>
              <a:rPr lang="en-US" sz="2000" i="0" u="none" strike="noStrike" cap="none" dirty="0" err="1">
                <a:solidFill>
                  <a:srgbClr val="003153"/>
                </a:solidFill>
              </a:rPr>
              <a:t>nhãn</a:t>
            </a:r>
            <a:r>
              <a:rPr lang="en-US" sz="2000" i="0" u="none" strike="noStrike" cap="none" dirty="0">
                <a:solidFill>
                  <a:srgbClr val="003153"/>
                </a:solidFill>
              </a:rPr>
              <a:t> </a:t>
            </a:r>
            <a:r>
              <a:rPr lang="en-US" sz="2000" i="0" u="none" strike="noStrike" cap="none" dirty="0" err="1">
                <a:solidFill>
                  <a:srgbClr val="003153"/>
                </a:solidFill>
              </a:rPr>
              <a:t>khoản</a:t>
            </a:r>
            <a:r>
              <a:rPr lang="en-US" sz="2000" i="0" u="none" strike="noStrike" cap="none" dirty="0">
                <a:solidFill>
                  <a:srgbClr val="003153"/>
                </a:solidFill>
              </a:rPr>
              <a:t> </a:t>
            </a:r>
            <a:r>
              <a:rPr lang="en-US" sz="2000" i="0" u="none" strike="noStrike" cap="none" dirty="0" err="1">
                <a:solidFill>
                  <a:srgbClr val="003153"/>
                </a:solidFill>
              </a:rPr>
              <a:t>vay</a:t>
            </a:r>
            <a:r>
              <a:rPr lang="en-US" sz="2000" i="0" u="none" strike="noStrike" cap="none" dirty="0">
                <a:solidFill>
                  <a:srgbClr val="003153"/>
                </a:solidFill>
              </a:rPr>
              <a:t> </a:t>
            </a:r>
            <a:r>
              <a:rPr lang="en-US" sz="2000" i="0" u="none" strike="noStrike" cap="none" dirty="0" err="1">
                <a:solidFill>
                  <a:srgbClr val="003153"/>
                </a:solidFill>
              </a:rPr>
              <a:t>xanh</a:t>
            </a:r>
            <a:r>
              <a:rPr lang="en-US" sz="2000" i="0" u="none" strike="noStrike" cap="none" dirty="0">
                <a:solidFill>
                  <a:srgbClr val="003153"/>
                </a:solidFill>
              </a:rPr>
              <a:t>; </a:t>
            </a:r>
            <a:r>
              <a:rPr lang="en-US" sz="2000" i="0" u="none" strike="noStrike" cap="none" dirty="0" err="1">
                <a:solidFill>
                  <a:srgbClr val="003153"/>
                </a:solidFill>
              </a:rPr>
              <a:t>báo</a:t>
            </a:r>
            <a:r>
              <a:rPr lang="en-US" sz="2000" i="0" u="none" strike="noStrike" cap="none" dirty="0">
                <a:solidFill>
                  <a:srgbClr val="003153"/>
                </a:solidFill>
              </a:rPr>
              <a:t> cáo </a:t>
            </a:r>
            <a:r>
              <a:rPr lang="en-US" sz="2000" i="0" u="none" strike="noStrike" cap="none" dirty="0" err="1">
                <a:solidFill>
                  <a:srgbClr val="003153"/>
                </a:solidFill>
              </a:rPr>
              <a:t>tác</a:t>
            </a:r>
            <a:r>
              <a:rPr lang="en-US" sz="2000" i="0" u="none" strike="noStrike" cap="none" dirty="0">
                <a:solidFill>
                  <a:srgbClr val="003153"/>
                </a:solidFill>
              </a:rPr>
              <a:t> </a:t>
            </a:r>
            <a:r>
              <a:rPr lang="en-US" sz="2000" i="0" u="none" strike="noStrike" cap="none" dirty="0" err="1">
                <a:solidFill>
                  <a:srgbClr val="003153"/>
                </a:solidFill>
              </a:rPr>
              <a:t>động</a:t>
            </a:r>
            <a:r>
              <a:rPr lang="en-US" sz="2000" i="0" u="none" strike="noStrike" cap="none" dirty="0">
                <a:solidFill>
                  <a:srgbClr val="003153"/>
                </a:solidFill>
              </a:rPr>
              <a:t> </a:t>
            </a:r>
            <a:r>
              <a:rPr lang="en-US" sz="2000" i="0" u="none" strike="noStrike" cap="none" dirty="0" err="1">
                <a:solidFill>
                  <a:srgbClr val="003153"/>
                </a:solidFill>
              </a:rPr>
              <a:t>phục</a:t>
            </a:r>
            <a:r>
              <a:rPr lang="en-US" sz="2000" i="0" u="none" strike="noStrike" cap="none" dirty="0">
                <a:solidFill>
                  <a:srgbClr val="003153"/>
                </a:solidFill>
              </a:rPr>
              <a:t> </a:t>
            </a:r>
            <a:r>
              <a:rPr lang="en-US" sz="2000" i="0" u="none" strike="noStrike" cap="none" dirty="0" err="1">
                <a:solidFill>
                  <a:srgbClr val="003153"/>
                </a:solidFill>
              </a:rPr>
              <a:t>vụ</a:t>
            </a:r>
            <a:r>
              <a:rPr lang="en-US" sz="2000" i="0" u="none" strike="noStrike" cap="none" dirty="0">
                <a:solidFill>
                  <a:srgbClr val="003153"/>
                </a:solidFill>
              </a:rPr>
              <a:t> </a:t>
            </a:r>
            <a:r>
              <a:rPr lang="en-US" sz="2000" i="0" u="none" strike="noStrike" cap="none" dirty="0" err="1">
                <a:solidFill>
                  <a:srgbClr val="003153"/>
                </a:solidFill>
              </a:rPr>
              <a:t>phát</a:t>
            </a:r>
            <a:r>
              <a:rPr lang="en-US" sz="2000" i="0" u="none" strike="noStrike" cap="none" dirty="0">
                <a:solidFill>
                  <a:srgbClr val="003153"/>
                </a:solidFill>
              </a:rPr>
              <a:t> </a:t>
            </a:r>
            <a:r>
              <a:rPr lang="en-US" sz="2000" i="0" u="none" strike="noStrike" cap="none" dirty="0" err="1">
                <a:solidFill>
                  <a:srgbClr val="003153"/>
                </a:solidFill>
              </a:rPr>
              <a:t>hành</a:t>
            </a:r>
            <a:r>
              <a:rPr lang="en-US" sz="2000" i="0" u="none" strike="noStrike" cap="none" dirty="0">
                <a:solidFill>
                  <a:srgbClr val="003153"/>
                </a:solidFill>
              </a:rPr>
              <a:t> </a:t>
            </a:r>
            <a:r>
              <a:rPr lang="en-US" sz="2000" i="0" u="none" strike="noStrike" cap="none" dirty="0" err="1">
                <a:solidFill>
                  <a:srgbClr val="003153"/>
                </a:solidFill>
              </a:rPr>
              <a:t>trái</a:t>
            </a:r>
            <a:r>
              <a:rPr lang="en-US" sz="2000" i="0" u="none" strike="noStrike" cap="none" dirty="0">
                <a:solidFill>
                  <a:srgbClr val="003153"/>
                </a:solidFill>
              </a:rPr>
              <a:t> </a:t>
            </a:r>
            <a:r>
              <a:rPr lang="en-US" sz="2000" i="0" u="none" strike="noStrike" cap="none" dirty="0" err="1">
                <a:solidFill>
                  <a:srgbClr val="003153"/>
                </a:solidFill>
              </a:rPr>
              <a:t>phiếu</a:t>
            </a:r>
            <a:r>
              <a:rPr lang="en-US" sz="2000" i="0" u="none" strike="noStrike" cap="none" dirty="0">
                <a:solidFill>
                  <a:srgbClr val="003153"/>
                </a:solidFill>
              </a:rPr>
              <a:t> </a:t>
            </a:r>
            <a:r>
              <a:rPr lang="en-US" sz="2000" i="0" u="none" strike="noStrike" cap="none" dirty="0" err="1">
                <a:solidFill>
                  <a:srgbClr val="003153"/>
                </a:solidFill>
              </a:rPr>
              <a:t>xanh</a:t>
            </a:r>
            <a:r>
              <a:rPr lang="en-US" sz="2000" i="0" u="none" strike="noStrike" cap="none" dirty="0">
                <a:solidFill>
                  <a:srgbClr val="003153"/>
                </a:solidFill>
              </a:rPr>
              <a:t> </a:t>
            </a:r>
            <a:r>
              <a:rPr lang="en-US" sz="2000" i="0" u="none" strike="noStrike" cap="none" dirty="0" err="1">
                <a:solidFill>
                  <a:srgbClr val="003153"/>
                </a:solidFill>
              </a:rPr>
              <a:t>và</a:t>
            </a:r>
            <a:r>
              <a:rPr lang="en-US" sz="2000" i="0" u="none" strike="noStrike" cap="none" dirty="0">
                <a:solidFill>
                  <a:srgbClr val="003153"/>
                </a:solidFill>
              </a:rPr>
              <a:t> </a:t>
            </a:r>
            <a:r>
              <a:rPr lang="en-US" sz="2000" i="0" u="none" strike="noStrike" cap="none" dirty="0" err="1">
                <a:solidFill>
                  <a:srgbClr val="003153"/>
                </a:solidFill>
              </a:rPr>
              <a:t>nhà</a:t>
            </a:r>
            <a:r>
              <a:rPr lang="en-US" sz="2000" i="0" u="none" strike="noStrike" cap="none" dirty="0">
                <a:solidFill>
                  <a:srgbClr val="003153"/>
                </a:solidFill>
              </a:rPr>
              <a:t> </a:t>
            </a:r>
            <a:r>
              <a:rPr lang="en-US" sz="2000" i="0" u="none" strike="noStrike" cap="none" dirty="0" err="1">
                <a:solidFill>
                  <a:srgbClr val="003153"/>
                </a:solidFill>
              </a:rPr>
              <a:t>đầu</a:t>
            </a:r>
            <a:r>
              <a:rPr lang="en-US" sz="2000" i="0" u="none" strike="noStrike" cap="none" dirty="0">
                <a:solidFill>
                  <a:srgbClr val="003153"/>
                </a:solidFill>
              </a:rPr>
              <a:t> </a:t>
            </a:r>
            <a:r>
              <a:rPr lang="en-US" sz="2000" i="0" u="none" strike="noStrike" cap="none" dirty="0" err="1">
                <a:solidFill>
                  <a:srgbClr val="003153"/>
                </a:solidFill>
              </a:rPr>
              <a:t>tư</a:t>
            </a:r>
            <a:r>
              <a:rPr lang="en-US" sz="2000" i="0" u="none" strike="noStrike" cap="none" dirty="0">
                <a:solidFill>
                  <a:srgbClr val="003153"/>
                </a:solidFill>
              </a:rPr>
              <a:t>.</a:t>
            </a:r>
            <a:endParaRPr sz="2000" i="0" u="none" strike="noStrike" cap="none" dirty="0">
              <a:solidFill>
                <a:srgbClr val="003153"/>
              </a:solidFill>
            </a:endParaRPr>
          </a:p>
          <a:p>
            <a:pPr marL="571500" marR="0" lvl="4" indent="-355600" algn="just" rtl="0">
              <a:lnSpc>
                <a:spcPct val="120000"/>
              </a:lnSpc>
              <a:spcBef>
                <a:spcPts val="0"/>
              </a:spcBef>
              <a:spcAft>
                <a:spcPts val="0"/>
              </a:spcAft>
              <a:buClr>
                <a:srgbClr val="000000"/>
              </a:buClr>
              <a:buSzPts val="2000"/>
              <a:buFont typeface="Arial"/>
              <a:buChar char="•"/>
            </a:pPr>
            <a:r>
              <a:rPr lang="en-US" sz="2000" i="0" u="none" strike="noStrike" cap="none" dirty="0" err="1">
                <a:solidFill>
                  <a:srgbClr val="003153"/>
                </a:solidFill>
              </a:rPr>
              <a:t>Bài</a:t>
            </a:r>
            <a:r>
              <a:rPr lang="en-US" sz="2000" i="0" u="none" strike="noStrike" cap="none" dirty="0">
                <a:solidFill>
                  <a:srgbClr val="003153"/>
                </a:solidFill>
              </a:rPr>
              <a:t> </a:t>
            </a:r>
            <a:r>
              <a:rPr lang="en-US" sz="2000" i="0" u="none" strike="noStrike" cap="none" dirty="0" err="1">
                <a:solidFill>
                  <a:srgbClr val="003153"/>
                </a:solidFill>
              </a:rPr>
              <a:t>học</a:t>
            </a:r>
            <a:r>
              <a:rPr lang="en-US" sz="2000" i="0" u="none" strike="noStrike" cap="none" dirty="0">
                <a:solidFill>
                  <a:srgbClr val="003153"/>
                </a:solidFill>
              </a:rPr>
              <a:t> </a:t>
            </a:r>
            <a:r>
              <a:rPr lang="en-US" sz="2000" i="0" u="none" strike="noStrike" cap="none" dirty="0" err="1">
                <a:solidFill>
                  <a:srgbClr val="003153"/>
                </a:solidFill>
              </a:rPr>
              <a:t>áp</a:t>
            </a:r>
            <a:r>
              <a:rPr lang="en-US" sz="2000" i="0" u="none" strike="noStrike" cap="none" dirty="0">
                <a:solidFill>
                  <a:srgbClr val="003153"/>
                </a:solidFill>
              </a:rPr>
              <a:t> </a:t>
            </a:r>
            <a:r>
              <a:rPr lang="en-US" sz="2000" i="0" u="none" strike="noStrike" cap="none" dirty="0" err="1">
                <a:solidFill>
                  <a:srgbClr val="003153"/>
                </a:solidFill>
              </a:rPr>
              <a:t>dụng</a:t>
            </a:r>
            <a:r>
              <a:rPr lang="en-US" sz="2000" i="0" u="none" strike="noStrike" cap="none" dirty="0">
                <a:solidFill>
                  <a:srgbClr val="003153"/>
                </a:solidFill>
              </a:rPr>
              <a:t> </a:t>
            </a:r>
            <a:r>
              <a:rPr lang="en-US" sz="2000" i="0" u="none" strike="noStrike" cap="none" dirty="0" err="1">
                <a:solidFill>
                  <a:srgbClr val="003153"/>
                </a:solidFill>
              </a:rPr>
              <a:t>cho</a:t>
            </a:r>
            <a:r>
              <a:rPr lang="en-US" sz="2000" i="0" u="none" strike="noStrike" cap="none" dirty="0">
                <a:solidFill>
                  <a:srgbClr val="003153"/>
                </a:solidFill>
              </a:rPr>
              <a:t> VN: </a:t>
            </a:r>
            <a:r>
              <a:rPr lang="en-US" sz="2000" i="0" u="none" strike="noStrike" cap="none" dirty="0" err="1">
                <a:solidFill>
                  <a:srgbClr val="003153"/>
                </a:solidFill>
              </a:rPr>
              <a:t>đặt</a:t>
            </a:r>
            <a:r>
              <a:rPr lang="en-US" sz="2000" i="0" u="none" strike="noStrike" cap="none" dirty="0">
                <a:solidFill>
                  <a:srgbClr val="003153"/>
                </a:solidFill>
              </a:rPr>
              <a:t> EEBU </a:t>
            </a:r>
            <a:r>
              <a:rPr lang="en-US" sz="2000" i="0" u="none" strike="noStrike" cap="none" dirty="0" err="1">
                <a:solidFill>
                  <a:srgbClr val="003153"/>
                </a:solidFill>
              </a:rPr>
              <a:t>gần</a:t>
            </a:r>
            <a:r>
              <a:rPr lang="en-US" sz="2000" i="0" u="none" strike="noStrike" cap="none" dirty="0">
                <a:solidFill>
                  <a:srgbClr val="003153"/>
                </a:solidFill>
              </a:rPr>
              <a:t> </a:t>
            </a:r>
            <a:r>
              <a:rPr lang="en-US" sz="2000" dirty="0" err="1">
                <a:solidFill>
                  <a:srgbClr val="003153"/>
                </a:solidFill>
              </a:rPr>
              <a:t>bộ</a:t>
            </a:r>
            <a:r>
              <a:rPr lang="en-US" sz="2000" dirty="0">
                <a:solidFill>
                  <a:srgbClr val="003153"/>
                </a:solidFill>
              </a:rPr>
              <a:t> </a:t>
            </a:r>
            <a:r>
              <a:rPr lang="en-US" sz="2000" dirty="0" err="1">
                <a:solidFill>
                  <a:srgbClr val="003153"/>
                </a:solidFill>
              </a:rPr>
              <a:t>phận</a:t>
            </a:r>
            <a:r>
              <a:rPr lang="en-US" sz="2000" dirty="0">
                <a:solidFill>
                  <a:srgbClr val="003153"/>
                </a:solidFill>
              </a:rPr>
              <a:t> </a:t>
            </a:r>
            <a:r>
              <a:rPr lang="en-US" sz="2000" dirty="0" err="1">
                <a:solidFill>
                  <a:srgbClr val="003153"/>
                </a:solidFill>
              </a:rPr>
              <a:t>khách</a:t>
            </a:r>
            <a:r>
              <a:rPr lang="en-US" sz="2000" dirty="0">
                <a:solidFill>
                  <a:srgbClr val="003153"/>
                </a:solidFill>
              </a:rPr>
              <a:t> hang </a:t>
            </a:r>
            <a:r>
              <a:rPr lang="en-US" sz="2000" dirty="0" err="1">
                <a:solidFill>
                  <a:srgbClr val="003153"/>
                </a:solidFill>
              </a:rPr>
              <a:t>doanh</a:t>
            </a:r>
            <a:r>
              <a:rPr lang="en-US" sz="2000" dirty="0">
                <a:solidFill>
                  <a:srgbClr val="003153"/>
                </a:solidFill>
              </a:rPr>
              <a:t> </a:t>
            </a:r>
            <a:r>
              <a:rPr lang="en-US" sz="2000" dirty="0" err="1">
                <a:solidFill>
                  <a:srgbClr val="003153"/>
                </a:solidFill>
              </a:rPr>
              <a:t>nghiệp</a:t>
            </a:r>
            <a:r>
              <a:rPr lang="en-US" sz="2000" i="0" u="none" strike="noStrike" cap="none" dirty="0">
                <a:solidFill>
                  <a:srgbClr val="003153"/>
                </a:solidFill>
              </a:rPr>
              <a:t>, </a:t>
            </a:r>
            <a:r>
              <a:rPr lang="en-US" sz="2000" i="0" u="none" strike="noStrike" cap="none" dirty="0" err="1">
                <a:solidFill>
                  <a:srgbClr val="003153"/>
                </a:solidFill>
              </a:rPr>
              <a:t>nhưng</a:t>
            </a:r>
            <a:r>
              <a:rPr lang="en-US" sz="2000" i="0" u="none" strike="noStrike" cap="none" dirty="0">
                <a:solidFill>
                  <a:srgbClr val="003153"/>
                </a:solidFill>
              </a:rPr>
              <a:t> </a:t>
            </a:r>
            <a:r>
              <a:rPr lang="en-US" sz="2000" i="0" u="none" strike="noStrike" cap="none" dirty="0" err="1">
                <a:solidFill>
                  <a:srgbClr val="003153"/>
                </a:solidFill>
              </a:rPr>
              <a:t>liên</a:t>
            </a:r>
            <a:r>
              <a:rPr lang="en-US" sz="2000" i="0" u="none" strike="noStrike" cap="none" dirty="0">
                <a:solidFill>
                  <a:srgbClr val="003153"/>
                </a:solidFill>
              </a:rPr>
              <a:t> </a:t>
            </a:r>
            <a:r>
              <a:rPr lang="en-US" sz="2000" i="0" u="none" strike="noStrike" cap="none" dirty="0" err="1">
                <a:solidFill>
                  <a:srgbClr val="003153"/>
                </a:solidFill>
              </a:rPr>
              <a:t>kết</a:t>
            </a:r>
            <a:r>
              <a:rPr lang="en-US" sz="2000" i="0" u="none" strike="noStrike" cap="none" dirty="0">
                <a:solidFill>
                  <a:srgbClr val="003153"/>
                </a:solidFill>
              </a:rPr>
              <a:t> </a:t>
            </a:r>
            <a:r>
              <a:rPr lang="en-US" sz="2000" i="0" u="none" strike="noStrike" cap="none" dirty="0" err="1">
                <a:solidFill>
                  <a:srgbClr val="003153"/>
                </a:solidFill>
              </a:rPr>
              <a:t>chặt</a:t>
            </a:r>
            <a:r>
              <a:rPr lang="en-US" sz="2000" i="0" u="none" strike="noStrike" cap="none" dirty="0">
                <a:solidFill>
                  <a:srgbClr val="003153"/>
                </a:solidFill>
              </a:rPr>
              <a:t> </a:t>
            </a:r>
            <a:r>
              <a:rPr lang="en-US" sz="2000" i="0" u="none" strike="noStrike" cap="none" dirty="0" err="1">
                <a:solidFill>
                  <a:srgbClr val="003153"/>
                </a:solidFill>
              </a:rPr>
              <a:t>với</a:t>
            </a:r>
            <a:r>
              <a:rPr lang="en-US" sz="2000" i="0" u="none" strike="noStrike" cap="none" dirty="0">
                <a:solidFill>
                  <a:srgbClr val="003153"/>
                </a:solidFill>
              </a:rPr>
              <a:t> Risk/ESG </a:t>
            </a:r>
            <a:r>
              <a:rPr lang="en-US" sz="2000" i="0" u="none" strike="noStrike" cap="none" dirty="0" err="1">
                <a:solidFill>
                  <a:srgbClr val="003153"/>
                </a:solidFill>
              </a:rPr>
              <a:t>về</a:t>
            </a:r>
            <a:r>
              <a:rPr lang="en-US" sz="2000" i="0" u="none" strike="noStrike" cap="none" dirty="0">
                <a:solidFill>
                  <a:srgbClr val="003153"/>
                </a:solidFill>
              </a:rPr>
              <a:t> </a:t>
            </a:r>
            <a:r>
              <a:rPr lang="en-US" sz="2000" i="0" u="none" strike="noStrike" cap="none" dirty="0" err="1">
                <a:solidFill>
                  <a:srgbClr val="003153"/>
                </a:solidFill>
              </a:rPr>
              <a:t>tiêu</a:t>
            </a:r>
            <a:r>
              <a:rPr lang="en-US" sz="2000" i="0" u="none" strike="noStrike" cap="none" dirty="0">
                <a:solidFill>
                  <a:srgbClr val="003153"/>
                </a:solidFill>
              </a:rPr>
              <a:t> </a:t>
            </a:r>
            <a:r>
              <a:rPr lang="en-US" sz="2000" i="0" u="none" strike="noStrike" cap="none" dirty="0" err="1">
                <a:solidFill>
                  <a:srgbClr val="003153"/>
                </a:solidFill>
              </a:rPr>
              <a:t>chí</a:t>
            </a:r>
            <a:r>
              <a:rPr lang="en-US" sz="2000" i="0" u="none" strike="noStrike" cap="none" dirty="0">
                <a:solidFill>
                  <a:srgbClr val="003153"/>
                </a:solidFill>
              </a:rPr>
              <a:t> </a:t>
            </a:r>
            <a:r>
              <a:rPr lang="en-US" sz="2000" i="0" u="none" strike="noStrike" cap="none" dirty="0" err="1">
                <a:solidFill>
                  <a:srgbClr val="003153"/>
                </a:solidFill>
              </a:rPr>
              <a:t>xanh</a:t>
            </a:r>
            <a:r>
              <a:rPr lang="en-US" sz="2000" i="0" u="none" strike="noStrike" cap="none" dirty="0">
                <a:solidFill>
                  <a:srgbClr val="003153"/>
                </a:solidFill>
              </a:rPr>
              <a:t> &amp; M&amp;V; </a:t>
            </a:r>
            <a:r>
              <a:rPr lang="en-US" sz="2000" i="0" u="none" strike="noStrike" cap="none" dirty="0" err="1">
                <a:solidFill>
                  <a:srgbClr val="003153"/>
                </a:solidFill>
              </a:rPr>
              <a:t>tận</a:t>
            </a:r>
            <a:r>
              <a:rPr lang="en-US" sz="2000" i="0" u="none" strike="noStrike" cap="none" dirty="0">
                <a:solidFill>
                  <a:srgbClr val="003153"/>
                </a:solidFill>
              </a:rPr>
              <a:t> </a:t>
            </a:r>
            <a:r>
              <a:rPr lang="en-US" sz="2000" i="0" u="none" strike="noStrike" cap="none" dirty="0" err="1">
                <a:solidFill>
                  <a:srgbClr val="003153"/>
                </a:solidFill>
              </a:rPr>
              <a:t>dụng</a:t>
            </a:r>
            <a:r>
              <a:rPr lang="en-US" sz="2000" i="0" u="none" strike="noStrike" cap="none" dirty="0">
                <a:solidFill>
                  <a:srgbClr val="003153"/>
                </a:solidFill>
              </a:rPr>
              <a:t> </a:t>
            </a:r>
            <a:r>
              <a:rPr lang="en-US" sz="2000" i="0" u="none" strike="noStrike" cap="none" dirty="0" err="1">
                <a:solidFill>
                  <a:srgbClr val="003153"/>
                </a:solidFill>
              </a:rPr>
              <a:t>nguồn</a:t>
            </a:r>
            <a:r>
              <a:rPr lang="en-US" sz="2000" i="0" u="none" strike="noStrike" cap="none" dirty="0">
                <a:solidFill>
                  <a:srgbClr val="003153"/>
                </a:solidFill>
              </a:rPr>
              <a:t> </a:t>
            </a:r>
            <a:r>
              <a:rPr lang="en-US" sz="2000" i="0" u="none" strike="noStrike" cap="none" dirty="0" err="1">
                <a:solidFill>
                  <a:srgbClr val="003153"/>
                </a:solidFill>
              </a:rPr>
              <a:t>vốn</a:t>
            </a:r>
            <a:r>
              <a:rPr lang="en-US" sz="2000" i="0" u="none" strike="noStrike" cap="none" dirty="0">
                <a:solidFill>
                  <a:srgbClr val="003153"/>
                </a:solidFill>
              </a:rPr>
              <a:t> </a:t>
            </a:r>
            <a:r>
              <a:rPr lang="en-US" sz="2000" i="0" u="none" strike="noStrike" cap="none" dirty="0" err="1">
                <a:solidFill>
                  <a:srgbClr val="003153"/>
                </a:solidFill>
              </a:rPr>
              <a:t>ưu</a:t>
            </a:r>
            <a:r>
              <a:rPr lang="en-US" sz="2000" i="0" u="none" strike="noStrike" cap="none" dirty="0">
                <a:solidFill>
                  <a:srgbClr val="003153"/>
                </a:solidFill>
              </a:rPr>
              <a:t> </a:t>
            </a:r>
            <a:r>
              <a:rPr lang="en-US" sz="2000" i="0" u="none" strike="noStrike" cap="none" dirty="0" err="1">
                <a:solidFill>
                  <a:srgbClr val="003153"/>
                </a:solidFill>
              </a:rPr>
              <a:t>đãi</a:t>
            </a:r>
            <a:r>
              <a:rPr lang="en-US" sz="2000" i="0" u="none" strike="noStrike" cap="none" dirty="0">
                <a:solidFill>
                  <a:srgbClr val="003153"/>
                </a:solidFill>
              </a:rPr>
              <a:t>/RSF; </a:t>
            </a:r>
            <a:r>
              <a:rPr lang="en-US" sz="2000" i="0" u="none" strike="noStrike" cap="none" dirty="0" err="1">
                <a:solidFill>
                  <a:srgbClr val="003153"/>
                </a:solidFill>
              </a:rPr>
              <a:t>tập</a:t>
            </a:r>
            <a:r>
              <a:rPr lang="en-US" sz="2000" i="0" u="none" strike="noStrike" cap="none" dirty="0">
                <a:solidFill>
                  <a:srgbClr val="003153"/>
                </a:solidFill>
              </a:rPr>
              <a:t> </a:t>
            </a:r>
            <a:r>
              <a:rPr lang="en-US" sz="2000" i="0" u="none" strike="noStrike" cap="none" dirty="0" err="1">
                <a:solidFill>
                  <a:srgbClr val="003153"/>
                </a:solidFill>
              </a:rPr>
              <a:t>hợp</a:t>
            </a:r>
            <a:r>
              <a:rPr lang="en-US" sz="2000" i="0" u="none" strike="noStrike" cap="none" dirty="0">
                <a:solidFill>
                  <a:srgbClr val="003153"/>
                </a:solidFill>
              </a:rPr>
              <a:t> </a:t>
            </a:r>
            <a:r>
              <a:rPr lang="en-US" sz="2000" i="0" u="none" strike="noStrike" cap="none" dirty="0" err="1">
                <a:solidFill>
                  <a:srgbClr val="003153"/>
                </a:solidFill>
              </a:rPr>
              <a:t>trường</a:t>
            </a:r>
            <a:r>
              <a:rPr lang="en-US" sz="2000" i="0" u="none" strike="noStrike" cap="none" dirty="0">
                <a:solidFill>
                  <a:srgbClr val="003153"/>
                </a:solidFill>
              </a:rPr>
              <a:t> </a:t>
            </a:r>
            <a:r>
              <a:rPr lang="en-US" sz="2000" i="0" u="none" strike="noStrike" cap="none" dirty="0" err="1">
                <a:solidFill>
                  <a:srgbClr val="003153"/>
                </a:solidFill>
              </a:rPr>
              <a:t>hợp</a:t>
            </a:r>
            <a:r>
              <a:rPr lang="en-US" sz="2000" i="0" u="none" strike="noStrike" cap="none" dirty="0">
                <a:solidFill>
                  <a:srgbClr val="003153"/>
                </a:solidFill>
              </a:rPr>
              <a:t> </a:t>
            </a:r>
            <a:r>
              <a:rPr lang="en-US" sz="2000" i="0" u="none" strike="noStrike" cap="none" dirty="0" err="1">
                <a:solidFill>
                  <a:srgbClr val="003153"/>
                </a:solidFill>
              </a:rPr>
              <a:t>thành</a:t>
            </a:r>
            <a:r>
              <a:rPr lang="en-US" sz="2000" i="0" u="none" strike="noStrike" cap="none" dirty="0">
                <a:solidFill>
                  <a:srgbClr val="003153"/>
                </a:solidFill>
              </a:rPr>
              <a:t> </a:t>
            </a:r>
            <a:r>
              <a:rPr lang="en-US" sz="2000" i="0" u="none" strike="noStrike" cap="none" dirty="0" err="1">
                <a:solidFill>
                  <a:srgbClr val="003153"/>
                </a:solidFill>
              </a:rPr>
              <a:t>công</a:t>
            </a:r>
            <a:r>
              <a:rPr lang="en-US" sz="2000" i="0" u="none" strike="noStrike" cap="none" dirty="0">
                <a:solidFill>
                  <a:srgbClr val="003153"/>
                </a:solidFill>
              </a:rPr>
              <a:t> </a:t>
            </a:r>
            <a:r>
              <a:rPr lang="en-US" sz="2000" i="0" u="none" strike="noStrike" cap="none" dirty="0" err="1">
                <a:solidFill>
                  <a:srgbClr val="003153"/>
                </a:solidFill>
              </a:rPr>
              <a:t>để</a:t>
            </a:r>
            <a:r>
              <a:rPr lang="en-US" sz="2000" i="0" u="none" strike="noStrike" cap="none" dirty="0">
                <a:solidFill>
                  <a:srgbClr val="003153"/>
                </a:solidFill>
              </a:rPr>
              <a:t> </a:t>
            </a:r>
            <a:r>
              <a:rPr lang="en-US" sz="2000" i="0" u="none" strike="noStrike" cap="none" dirty="0" err="1">
                <a:solidFill>
                  <a:srgbClr val="003153"/>
                </a:solidFill>
              </a:rPr>
              <a:t>nhân</a:t>
            </a:r>
            <a:r>
              <a:rPr lang="en-US" sz="2000" i="0" u="none" strike="noStrike" cap="none" dirty="0">
                <a:solidFill>
                  <a:srgbClr val="003153"/>
                </a:solidFill>
              </a:rPr>
              <a:t> </a:t>
            </a:r>
            <a:r>
              <a:rPr lang="en-US" sz="2000" i="0" u="none" strike="noStrike" cap="none" dirty="0" err="1">
                <a:solidFill>
                  <a:srgbClr val="003153"/>
                </a:solidFill>
              </a:rPr>
              <a:t>rộng</a:t>
            </a:r>
            <a:r>
              <a:rPr lang="en-US" sz="2000" i="0" u="none" strike="noStrike" cap="none" dirty="0">
                <a:solidFill>
                  <a:srgbClr val="003153"/>
                </a:solidFill>
              </a:rPr>
              <a:t>.</a:t>
            </a:r>
            <a:endParaRPr sz="16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6"/>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grpSp>
        <p:nvGrpSpPr>
          <p:cNvPr id="98" name="Google Shape;98;p6"/>
          <p:cNvGrpSpPr/>
          <p:nvPr/>
        </p:nvGrpSpPr>
        <p:grpSpPr>
          <a:xfrm>
            <a:off x="1408395" y="2189741"/>
            <a:ext cx="3024261" cy="1814556"/>
            <a:chOff x="418980" y="244"/>
            <a:chExt cx="3024261" cy="1814556"/>
          </a:xfrm>
        </p:grpSpPr>
        <p:sp>
          <p:nvSpPr>
            <p:cNvPr id="99" name="Google Shape;99;p6"/>
            <p:cNvSpPr/>
            <p:nvPr/>
          </p:nvSpPr>
          <p:spPr>
            <a:xfrm>
              <a:off x="418980" y="244"/>
              <a:ext cx="3024261" cy="1814556"/>
            </a:xfrm>
            <a:prstGeom prst="rect">
              <a:avLst/>
            </a:prstGeom>
            <a:solidFill>
              <a:srgbClr val="009D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6"/>
            <p:cNvSpPr txBox="1"/>
            <p:nvPr/>
          </p:nvSpPr>
          <p:spPr>
            <a:xfrm>
              <a:off x="418980" y="244"/>
              <a:ext cx="3024261" cy="1814556"/>
            </a:xfrm>
            <a:prstGeom prst="rect">
              <a:avLst/>
            </a:prstGeom>
            <a:noFill/>
            <a:ln>
              <a:noFill/>
            </a:ln>
          </p:spPr>
          <p:txBody>
            <a:bodyPr spcFirstLastPara="1" wrap="square" lIns="114300" tIns="114300" rIns="114300" bIns="114300" anchor="ctr" anchorCtr="0">
              <a:noAutofit/>
            </a:bodyPr>
            <a:lstStyle/>
            <a:p>
              <a:pPr marL="0" marR="0" lvl="0" indent="0" algn="ctr" rtl="0">
                <a:lnSpc>
                  <a:spcPct val="90000"/>
                </a:lnSpc>
                <a:spcBef>
                  <a:spcPts val="0"/>
                </a:spcBef>
                <a:spcAft>
                  <a:spcPts val="0"/>
                </a:spcAft>
                <a:buClr>
                  <a:srgbClr val="FFFFFF"/>
                </a:buClr>
                <a:buSzPts val="3000"/>
                <a:buFont typeface="Arial"/>
                <a:buNone/>
              </a:pPr>
              <a:r>
                <a:rPr lang="en-US" sz="3000" b="0" i="0" u="none" strike="noStrike" cap="none">
                  <a:solidFill>
                    <a:srgbClr val="FFFFFF"/>
                  </a:solidFill>
                  <a:latin typeface="Arial"/>
                  <a:ea typeface="Arial"/>
                  <a:cs typeface="Arial"/>
                  <a:sym typeface="Arial"/>
                </a:rPr>
                <a:t>Lãnh đạo &amp; Chiến lược</a:t>
              </a:r>
              <a:endParaRPr sz="3000" b="0" i="0" u="none" strike="noStrike" cap="none">
                <a:solidFill>
                  <a:srgbClr val="FFFFFF"/>
                </a:solidFill>
                <a:latin typeface="Arial"/>
                <a:ea typeface="Arial"/>
                <a:cs typeface="Arial"/>
                <a:sym typeface="Arial"/>
              </a:endParaRPr>
            </a:p>
          </p:txBody>
        </p:sp>
      </p:grpSp>
      <p:grpSp>
        <p:nvGrpSpPr>
          <p:cNvPr id="101" name="Google Shape;101;p6"/>
          <p:cNvGrpSpPr/>
          <p:nvPr/>
        </p:nvGrpSpPr>
        <p:grpSpPr>
          <a:xfrm>
            <a:off x="4735083" y="2189741"/>
            <a:ext cx="3024261" cy="1814556"/>
            <a:chOff x="3745668" y="244"/>
            <a:chExt cx="3024261" cy="1814556"/>
          </a:xfrm>
        </p:grpSpPr>
        <p:sp>
          <p:nvSpPr>
            <p:cNvPr id="102" name="Google Shape;102;p6"/>
            <p:cNvSpPr/>
            <p:nvPr/>
          </p:nvSpPr>
          <p:spPr>
            <a:xfrm>
              <a:off x="3745668" y="244"/>
              <a:ext cx="3024261" cy="1814556"/>
            </a:xfrm>
            <a:prstGeom prst="rect">
              <a:avLst/>
            </a:prstGeom>
            <a:solidFill>
              <a:srgbClr val="08D0D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6"/>
            <p:cNvSpPr txBox="1"/>
            <p:nvPr/>
          </p:nvSpPr>
          <p:spPr>
            <a:xfrm>
              <a:off x="3745668" y="244"/>
              <a:ext cx="3024261" cy="1814556"/>
            </a:xfrm>
            <a:prstGeom prst="rect">
              <a:avLst/>
            </a:prstGeom>
            <a:noFill/>
            <a:ln>
              <a:noFill/>
            </a:ln>
          </p:spPr>
          <p:txBody>
            <a:bodyPr spcFirstLastPara="1" wrap="square" lIns="114300" tIns="114300" rIns="114300" bIns="114300" anchor="ctr" anchorCtr="0">
              <a:noAutofit/>
            </a:bodyPr>
            <a:lstStyle/>
            <a:p>
              <a:pPr marL="0" marR="0" lvl="0" indent="0" algn="ctr" rtl="0">
                <a:lnSpc>
                  <a:spcPct val="90000"/>
                </a:lnSpc>
                <a:spcBef>
                  <a:spcPts val="0"/>
                </a:spcBef>
                <a:spcAft>
                  <a:spcPts val="0"/>
                </a:spcAft>
                <a:buClr>
                  <a:srgbClr val="FFFFFF"/>
                </a:buClr>
                <a:buSzPts val="3000"/>
                <a:buFont typeface="Arial"/>
                <a:buNone/>
              </a:pPr>
              <a:r>
                <a:rPr lang="en-US" sz="3000" b="0" i="0" u="none" strike="noStrike" cap="none">
                  <a:solidFill>
                    <a:srgbClr val="FFFFFF"/>
                  </a:solidFill>
                  <a:latin typeface="Arial"/>
                  <a:ea typeface="Arial"/>
                  <a:cs typeface="Arial"/>
                  <a:sym typeface="Arial"/>
                </a:rPr>
                <a:t>Tổ chức &amp;  Nhân sự</a:t>
              </a:r>
              <a:endParaRPr sz="3000" b="0" i="0" u="none" strike="noStrike" cap="none">
                <a:solidFill>
                  <a:srgbClr val="FFFFFF"/>
                </a:solidFill>
                <a:latin typeface="Arial"/>
                <a:ea typeface="Arial"/>
                <a:cs typeface="Arial"/>
                <a:sym typeface="Arial"/>
              </a:endParaRPr>
            </a:p>
          </p:txBody>
        </p:sp>
      </p:grpSp>
      <p:grpSp>
        <p:nvGrpSpPr>
          <p:cNvPr id="104" name="Google Shape;104;p6"/>
          <p:cNvGrpSpPr/>
          <p:nvPr/>
        </p:nvGrpSpPr>
        <p:grpSpPr>
          <a:xfrm>
            <a:off x="8061770" y="2189741"/>
            <a:ext cx="3024261" cy="1814556"/>
            <a:chOff x="7072355" y="244"/>
            <a:chExt cx="3024261" cy="1814556"/>
          </a:xfrm>
        </p:grpSpPr>
        <p:sp>
          <p:nvSpPr>
            <p:cNvPr id="105" name="Google Shape;105;p6"/>
            <p:cNvSpPr/>
            <p:nvPr/>
          </p:nvSpPr>
          <p:spPr>
            <a:xfrm>
              <a:off x="7072355" y="244"/>
              <a:ext cx="3024261" cy="1814556"/>
            </a:xfrm>
            <a:prstGeom prst="rect">
              <a:avLst/>
            </a:prstGeom>
            <a:solidFill>
              <a:srgbClr val="0DCF9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6"/>
            <p:cNvSpPr txBox="1"/>
            <p:nvPr/>
          </p:nvSpPr>
          <p:spPr>
            <a:xfrm>
              <a:off x="7072355" y="244"/>
              <a:ext cx="3024261" cy="1814556"/>
            </a:xfrm>
            <a:prstGeom prst="rect">
              <a:avLst/>
            </a:prstGeom>
            <a:noFill/>
            <a:ln>
              <a:noFill/>
            </a:ln>
          </p:spPr>
          <p:txBody>
            <a:bodyPr spcFirstLastPara="1" wrap="square" lIns="114300" tIns="114300" rIns="114300" bIns="114300" anchor="ctr" anchorCtr="0">
              <a:noAutofit/>
            </a:bodyPr>
            <a:lstStyle/>
            <a:p>
              <a:pPr marL="0" marR="0" lvl="0" indent="0" algn="ctr" rtl="0">
                <a:lnSpc>
                  <a:spcPct val="90000"/>
                </a:lnSpc>
                <a:spcBef>
                  <a:spcPts val="0"/>
                </a:spcBef>
                <a:spcAft>
                  <a:spcPts val="0"/>
                </a:spcAft>
                <a:buClr>
                  <a:srgbClr val="FFFFFF"/>
                </a:buClr>
                <a:buSzPts val="3000"/>
                <a:buFont typeface="Arial"/>
                <a:buNone/>
              </a:pPr>
              <a:r>
                <a:rPr lang="en-US" sz="3000" b="0" i="0" u="none" strike="noStrike" cap="none">
                  <a:solidFill>
                    <a:srgbClr val="FFFFFF"/>
                  </a:solidFill>
                  <a:latin typeface="Arial"/>
                  <a:ea typeface="Arial"/>
                  <a:cs typeface="Arial"/>
                  <a:sym typeface="Arial"/>
                </a:rPr>
                <a:t>Quy trình &amp; Công cụ</a:t>
              </a:r>
              <a:endParaRPr sz="3000" b="0" i="0" u="none" strike="noStrike" cap="none">
                <a:solidFill>
                  <a:srgbClr val="FFFFFF"/>
                </a:solidFill>
                <a:latin typeface="Arial"/>
                <a:ea typeface="Arial"/>
                <a:cs typeface="Arial"/>
                <a:sym typeface="Arial"/>
              </a:endParaRPr>
            </a:p>
          </p:txBody>
        </p:sp>
      </p:grpSp>
      <p:grpSp>
        <p:nvGrpSpPr>
          <p:cNvPr id="107" name="Google Shape;107;p6"/>
          <p:cNvGrpSpPr/>
          <p:nvPr/>
        </p:nvGrpSpPr>
        <p:grpSpPr>
          <a:xfrm>
            <a:off x="3071739" y="4306724"/>
            <a:ext cx="3024261" cy="1814556"/>
            <a:chOff x="2082324" y="2117227"/>
            <a:chExt cx="3024261" cy="1814556"/>
          </a:xfrm>
        </p:grpSpPr>
        <p:sp>
          <p:nvSpPr>
            <p:cNvPr id="108" name="Google Shape;108;p6"/>
            <p:cNvSpPr/>
            <p:nvPr/>
          </p:nvSpPr>
          <p:spPr>
            <a:xfrm>
              <a:off x="2082324" y="2117227"/>
              <a:ext cx="3024261" cy="1814556"/>
            </a:xfrm>
            <a:prstGeom prst="rect">
              <a:avLst/>
            </a:prstGeom>
            <a:solidFill>
              <a:srgbClr val="7CCA62"/>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6"/>
            <p:cNvSpPr txBox="1"/>
            <p:nvPr/>
          </p:nvSpPr>
          <p:spPr>
            <a:xfrm>
              <a:off x="2082324" y="2117227"/>
              <a:ext cx="3024261" cy="1814556"/>
            </a:xfrm>
            <a:prstGeom prst="rect">
              <a:avLst/>
            </a:prstGeom>
            <a:noFill/>
            <a:ln>
              <a:noFill/>
            </a:ln>
          </p:spPr>
          <p:txBody>
            <a:bodyPr spcFirstLastPara="1" wrap="square" lIns="114300" tIns="114300" rIns="114300" bIns="114300" anchor="ctr" anchorCtr="0">
              <a:noAutofit/>
            </a:bodyPr>
            <a:lstStyle/>
            <a:p>
              <a:pPr marL="0" marR="0" lvl="0" indent="0" algn="ctr" rtl="0">
                <a:lnSpc>
                  <a:spcPct val="90000"/>
                </a:lnSpc>
                <a:spcBef>
                  <a:spcPts val="0"/>
                </a:spcBef>
                <a:spcAft>
                  <a:spcPts val="0"/>
                </a:spcAft>
                <a:buClr>
                  <a:srgbClr val="FFFFFF"/>
                </a:buClr>
                <a:buSzPts val="3000"/>
                <a:buFont typeface="Arial"/>
                <a:buNone/>
              </a:pPr>
              <a:r>
                <a:rPr lang="en-US" sz="3000" b="0" i="0" u="none" strike="noStrike" cap="none">
                  <a:solidFill>
                    <a:srgbClr val="FFFFFF"/>
                  </a:solidFill>
                  <a:latin typeface="Arial"/>
                  <a:ea typeface="Arial"/>
                  <a:cs typeface="Arial"/>
                  <a:sym typeface="Arial"/>
                </a:rPr>
                <a:t>Nguồn vốn &amp; Khuyến khích</a:t>
              </a:r>
              <a:endParaRPr sz="3000" b="0" i="0" u="none" strike="noStrike" cap="none">
                <a:solidFill>
                  <a:srgbClr val="FFFFFF"/>
                </a:solidFill>
                <a:latin typeface="Arial"/>
                <a:ea typeface="Arial"/>
                <a:cs typeface="Arial"/>
                <a:sym typeface="Arial"/>
              </a:endParaRPr>
            </a:p>
          </p:txBody>
        </p:sp>
      </p:grpSp>
      <p:grpSp>
        <p:nvGrpSpPr>
          <p:cNvPr id="110" name="Google Shape;110;p6"/>
          <p:cNvGrpSpPr/>
          <p:nvPr/>
        </p:nvGrpSpPr>
        <p:grpSpPr>
          <a:xfrm>
            <a:off x="6398427" y="4306724"/>
            <a:ext cx="3024261" cy="1814556"/>
            <a:chOff x="5409012" y="2117227"/>
            <a:chExt cx="3024261" cy="1814556"/>
          </a:xfrm>
        </p:grpSpPr>
        <p:sp>
          <p:nvSpPr>
            <p:cNvPr id="111" name="Google Shape;111;p6"/>
            <p:cNvSpPr/>
            <p:nvPr/>
          </p:nvSpPr>
          <p:spPr>
            <a:xfrm>
              <a:off x="5409012" y="2117227"/>
              <a:ext cx="3024261" cy="1814556"/>
            </a:xfrm>
            <a:prstGeom prst="rect">
              <a:avLst/>
            </a:prstGeom>
            <a:solidFill>
              <a:srgbClr val="A3C147"/>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6"/>
            <p:cNvSpPr txBox="1"/>
            <p:nvPr/>
          </p:nvSpPr>
          <p:spPr>
            <a:xfrm>
              <a:off x="5409012" y="2117227"/>
              <a:ext cx="3024261" cy="1814556"/>
            </a:xfrm>
            <a:prstGeom prst="rect">
              <a:avLst/>
            </a:prstGeom>
            <a:noFill/>
            <a:ln>
              <a:noFill/>
            </a:ln>
          </p:spPr>
          <p:txBody>
            <a:bodyPr spcFirstLastPara="1" wrap="square" lIns="114300" tIns="114300" rIns="114300" bIns="114300" anchor="ctr" anchorCtr="0">
              <a:noAutofit/>
            </a:bodyPr>
            <a:lstStyle/>
            <a:p>
              <a:pPr marL="0" marR="0" lvl="0" indent="0" algn="ctr" rtl="0">
                <a:lnSpc>
                  <a:spcPct val="90000"/>
                </a:lnSpc>
                <a:spcBef>
                  <a:spcPts val="0"/>
                </a:spcBef>
                <a:spcAft>
                  <a:spcPts val="0"/>
                </a:spcAft>
                <a:buClr>
                  <a:srgbClr val="FFFFFF"/>
                </a:buClr>
                <a:buSzPts val="3000"/>
                <a:buFont typeface="Arial"/>
                <a:buNone/>
              </a:pPr>
              <a:r>
                <a:rPr lang="en-US" sz="3000" b="0" i="0" u="none" strike="noStrike" cap="none">
                  <a:solidFill>
                    <a:srgbClr val="FFFFFF"/>
                  </a:solidFill>
                  <a:latin typeface="Arial"/>
                  <a:ea typeface="Arial"/>
                  <a:cs typeface="Arial"/>
                  <a:sym typeface="Arial"/>
                </a:rPr>
                <a:t>Năng lực &amp; Mạng lưới</a:t>
              </a:r>
              <a:endParaRPr sz="3000" b="0" i="0" u="none" strike="noStrike" cap="none">
                <a:solidFill>
                  <a:srgbClr val="FFFFFF"/>
                </a:solidFill>
                <a:latin typeface="Arial"/>
                <a:ea typeface="Arial"/>
                <a:cs typeface="Arial"/>
                <a:sym typeface="Arial"/>
              </a:endParaRPr>
            </a:p>
          </p:txBody>
        </p:sp>
      </p:grpSp>
      <p:sp>
        <p:nvSpPr>
          <p:cNvPr id="113" name="Google Shape;113;p6"/>
          <p:cNvSpPr txBox="1"/>
          <p:nvPr/>
        </p:nvSpPr>
        <p:spPr>
          <a:xfrm>
            <a:off x="838200" y="1279300"/>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Điều kiện tiên quyết để thành lập EEBU</a:t>
            </a:r>
            <a:endParaRPr sz="3600" b="1" i="0" u="none" strike="noStrike" cap="none">
              <a:solidFill>
                <a:srgbClr val="FFFFFF"/>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sp>
        <p:nvSpPr>
          <p:cNvPr id="119" name="Google Shape;119;p7"/>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20" name="Google Shape;120;p7"/>
          <p:cNvSpPr txBox="1"/>
          <p:nvPr/>
        </p:nvSpPr>
        <p:spPr>
          <a:xfrm>
            <a:off x="830830" y="1177042"/>
            <a:ext cx="10515599" cy="506152"/>
          </a:xfrm>
          <a:prstGeom prst="rect">
            <a:avLst/>
          </a:prstGeom>
          <a:solidFill>
            <a:srgbClr val="004AAD"/>
          </a:solidFill>
          <a:ln>
            <a:noFill/>
          </a:ln>
        </p:spPr>
        <p:txBody>
          <a:bodyPr spcFirstLastPara="1" wrap="square" lIns="91425" tIns="45700" rIns="91425" bIns="45700" anchor="ctr" anchorCtr="0">
            <a:normAutofit fontScale="97500"/>
          </a:bodyPr>
          <a:lstStyle/>
          <a:p>
            <a:pPr marL="0" marR="0" lvl="0" indent="0" algn="l" rtl="0">
              <a:lnSpc>
                <a:spcPct val="90000"/>
              </a:lnSpc>
              <a:spcBef>
                <a:spcPts val="0"/>
              </a:spcBef>
              <a:spcAft>
                <a:spcPts val="0"/>
              </a:spcAft>
              <a:buClr>
                <a:srgbClr val="000000"/>
              </a:buClr>
              <a:buSzPct val="111111"/>
              <a:buFont typeface="Arial"/>
              <a:buNone/>
            </a:pPr>
            <a:r>
              <a:rPr lang="en-US" sz="3000" b="1" i="0" u="none" strike="noStrike" cap="none" dirty="0">
                <a:solidFill>
                  <a:srgbClr val="FFFFFF"/>
                </a:solidFill>
                <a:latin typeface="Arial"/>
                <a:ea typeface="Arial"/>
                <a:cs typeface="Arial"/>
                <a:sym typeface="Arial"/>
              </a:rPr>
              <a:t>6 </a:t>
            </a:r>
            <a:r>
              <a:rPr lang="en-US" sz="3000" b="1" i="0" u="none" strike="noStrike" cap="none" dirty="0" err="1">
                <a:solidFill>
                  <a:srgbClr val="FFFFFF"/>
                </a:solidFill>
                <a:latin typeface="Arial"/>
                <a:ea typeface="Arial"/>
                <a:cs typeface="Arial"/>
                <a:sym typeface="Arial"/>
              </a:rPr>
              <a:t>bước</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triển</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khai</a:t>
            </a:r>
            <a:r>
              <a:rPr lang="en-US" sz="3000" b="1" i="0" u="none" strike="noStrike" cap="none" dirty="0">
                <a:solidFill>
                  <a:srgbClr val="FFFFFF"/>
                </a:solidFill>
                <a:latin typeface="Arial"/>
                <a:ea typeface="Arial"/>
                <a:cs typeface="Arial"/>
                <a:sym typeface="Arial"/>
              </a:rPr>
              <a:t> EEBU</a:t>
            </a:r>
            <a:endParaRPr sz="3000" b="1" i="0" u="none" strike="noStrike" cap="none" dirty="0">
              <a:solidFill>
                <a:srgbClr val="FFFFFF"/>
              </a:solidFill>
              <a:latin typeface="Arial"/>
              <a:ea typeface="Arial"/>
              <a:cs typeface="Arial"/>
              <a:sym typeface="Arial"/>
            </a:endParaRPr>
          </a:p>
        </p:txBody>
      </p:sp>
      <p:grpSp>
        <p:nvGrpSpPr>
          <p:cNvPr id="121" name="Google Shape;121;p7"/>
          <p:cNvGrpSpPr/>
          <p:nvPr/>
        </p:nvGrpSpPr>
        <p:grpSpPr>
          <a:xfrm>
            <a:off x="1370948" y="1905447"/>
            <a:ext cx="9450102" cy="4434384"/>
            <a:chOff x="0" y="2099"/>
            <a:chExt cx="9450102" cy="4434384"/>
          </a:xfrm>
        </p:grpSpPr>
        <p:sp>
          <p:nvSpPr>
            <p:cNvPr id="122" name="Google Shape;122;p7"/>
            <p:cNvSpPr/>
            <p:nvPr/>
          </p:nvSpPr>
          <p:spPr>
            <a:xfrm>
              <a:off x="0" y="3921755"/>
              <a:ext cx="9450102" cy="514728"/>
            </a:xfrm>
            <a:prstGeom prst="rect">
              <a:avLst/>
            </a:prstGeom>
            <a:solidFill>
              <a:srgbClr val="08D0D9"/>
            </a:solidFill>
            <a:ln w="38100" cap="flat" cmpd="sng">
              <a:solidFill>
                <a:srgbClr val="FFFFFF"/>
              </a:solidFill>
              <a:prstDash val="solid"/>
              <a:miter lim="800000"/>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7"/>
            <p:cNvSpPr txBox="1"/>
            <p:nvPr/>
          </p:nvSpPr>
          <p:spPr>
            <a:xfrm>
              <a:off x="0" y="3921755"/>
              <a:ext cx="9450102" cy="514728"/>
            </a:xfrm>
            <a:prstGeom prst="rect">
              <a:avLst/>
            </a:prstGeom>
            <a:noFill/>
            <a:ln>
              <a:noFill/>
            </a:ln>
          </p:spPr>
          <p:txBody>
            <a:bodyPr spcFirstLastPara="1" wrap="square" lIns="170675" tIns="170675" rIns="170675" bIns="170675" anchor="ctr" anchorCtr="0">
              <a:noAutofit/>
            </a:bodyPr>
            <a:lstStyle/>
            <a:p>
              <a:pPr marL="0" marR="0" lvl="0" indent="0" algn="ctr" rtl="0">
                <a:lnSpc>
                  <a:spcPct val="90000"/>
                </a:lnSpc>
                <a:spcBef>
                  <a:spcPts val="0"/>
                </a:spcBef>
                <a:spcAft>
                  <a:spcPts val="0"/>
                </a:spcAft>
                <a:buClr>
                  <a:srgbClr val="FFFFFF"/>
                </a:buClr>
                <a:buSzPts val="2400"/>
                <a:buFont typeface="Arial"/>
                <a:buNone/>
              </a:pPr>
              <a:r>
                <a:rPr lang="en-US" sz="2400">
                  <a:solidFill>
                    <a:srgbClr val="FFFFFF"/>
                  </a:solidFill>
                  <a:latin typeface="Arial"/>
                  <a:ea typeface="Arial"/>
                  <a:cs typeface="Arial"/>
                  <a:sym typeface="Arial"/>
                </a:rPr>
                <a:t>6) Mở rộng &amp; thể chế hóa hoá</a:t>
              </a:r>
              <a:endParaRPr sz="2400">
                <a:solidFill>
                  <a:srgbClr val="FFFFFF"/>
                </a:solidFill>
                <a:latin typeface="Arial"/>
                <a:ea typeface="Arial"/>
                <a:cs typeface="Arial"/>
                <a:sym typeface="Arial"/>
              </a:endParaRPr>
            </a:p>
          </p:txBody>
        </p:sp>
        <p:sp>
          <p:nvSpPr>
            <p:cNvPr id="124" name="Google Shape;124;p7"/>
            <p:cNvSpPr/>
            <p:nvPr/>
          </p:nvSpPr>
          <p:spPr>
            <a:xfrm rot="10800000">
              <a:off x="0" y="3137824"/>
              <a:ext cx="9450102" cy="791652"/>
            </a:xfrm>
            <a:prstGeom prst="upArrowCallout">
              <a:avLst>
                <a:gd name="adj1" fmla="val 25000"/>
                <a:gd name="adj2" fmla="val 25000"/>
                <a:gd name="adj3" fmla="val 25000"/>
                <a:gd name="adj4" fmla="val 64977"/>
              </a:avLst>
            </a:prstGeom>
            <a:solidFill>
              <a:srgbClr val="0AD6D1"/>
            </a:solidFill>
            <a:ln w="38100" cap="flat" cmpd="sng">
              <a:solidFill>
                <a:srgbClr val="FFFFFF"/>
              </a:solidFill>
              <a:prstDash val="solid"/>
              <a:miter lim="800000"/>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7"/>
            <p:cNvSpPr txBox="1"/>
            <p:nvPr/>
          </p:nvSpPr>
          <p:spPr>
            <a:xfrm>
              <a:off x="0" y="3137824"/>
              <a:ext cx="9450102" cy="514392"/>
            </a:xfrm>
            <a:prstGeom prst="rect">
              <a:avLst/>
            </a:prstGeom>
            <a:noFill/>
            <a:ln>
              <a:noFill/>
            </a:ln>
          </p:spPr>
          <p:txBody>
            <a:bodyPr spcFirstLastPara="1" wrap="square" lIns="170675" tIns="170675" rIns="170675" bIns="170675" anchor="ctr" anchorCtr="0">
              <a:noAutofit/>
            </a:bodyPr>
            <a:lstStyle/>
            <a:p>
              <a:pPr marL="0" marR="0" lvl="0" indent="0" algn="ctr" rtl="0">
                <a:lnSpc>
                  <a:spcPct val="90000"/>
                </a:lnSpc>
                <a:spcBef>
                  <a:spcPts val="0"/>
                </a:spcBef>
                <a:spcAft>
                  <a:spcPts val="0"/>
                </a:spcAft>
                <a:buClr>
                  <a:srgbClr val="FFFFFF"/>
                </a:buClr>
                <a:buSzPts val="2400"/>
                <a:buFont typeface="Arial"/>
                <a:buNone/>
              </a:pPr>
              <a:r>
                <a:rPr lang="en-US" sz="2400">
                  <a:solidFill>
                    <a:srgbClr val="FFFFFF"/>
                  </a:solidFill>
                  <a:latin typeface="Arial"/>
                  <a:ea typeface="Arial"/>
                  <a:cs typeface="Arial"/>
                  <a:sym typeface="Arial"/>
                </a:rPr>
                <a:t>5) Thí điểm &amp; Hiệu chỉnh</a:t>
              </a:r>
              <a:endParaRPr sz="2400">
                <a:solidFill>
                  <a:srgbClr val="FFFFFF"/>
                </a:solidFill>
                <a:latin typeface="Arial"/>
                <a:ea typeface="Arial"/>
                <a:cs typeface="Arial"/>
                <a:sym typeface="Arial"/>
              </a:endParaRPr>
            </a:p>
          </p:txBody>
        </p:sp>
        <p:sp>
          <p:nvSpPr>
            <p:cNvPr id="126" name="Google Shape;126;p7"/>
            <p:cNvSpPr/>
            <p:nvPr/>
          </p:nvSpPr>
          <p:spPr>
            <a:xfrm rot="10800000">
              <a:off x="0" y="2353892"/>
              <a:ext cx="9450102" cy="791652"/>
            </a:xfrm>
            <a:prstGeom prst="upArrowCallout">
              <a:avLst>
                <a:gd name="adj1" fmla="val 25000"/>
                <a:gd name="adj2" fmla="val 25000"/>
                <a:gd name="adj3" fmla="val 25000"/>
                <a:gd name="adj4" fmla="val 64977"/>
              </a:avLst>
            </a:prstGeom>
            <a:solidFill>
              <a:srgbClr val="0BD4C3"/>
            </a:solidFill>
            <a:ln w="38100" cap="flat" cmpd="sng">
              <a:solidFill>
                <a:srgbClr val="FFFFFF"/>
              </a:solidFill>
              <a:prstDash val="solid"/>
              <a:miter lim="800000"/>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7"/>
            <p:cNvSpPr txBox="1"/>
            <p:nvPr/>
          </p:nvSpPr>
          <p:spPr>
            <a:xfrm>
              <a:off x="0" y="2353892"/>
              <a:ext cx="9450102" cy="514392"/>
            </a:xfrm>
            <a:prstGeom prst="rect">
              <a:avLst/>
            </a:prstGeom>
            <a:noFill/>
            <a:ln>
              <a:noFill/>
            </a:ln>
          </p:spPr>
          <p:txBody>
            <a:bodyPr spcFirstLastPara="1" wrap="square" lIns="170675" tIns="170675" rIns="170675" bIns="170675" anchor="ctr" anchorCtr="0">
              <a:noAutofit/>
            </a:bodyPr>
            <a:lstStyle/>
            <a:p>
              <a:pPr marL="0" marR="0" lvl="0" indent="0" algn="ctr" rtl="0">
                <a:lnSpc>
                  <a:spcPct val="90000"/>
                </a:lnSpc>
                <a:spcBef>
                  <a:spcPts val="0"/>
                </a:spcBef>
                <a:spcAft>
                  <a:spcPts val="0"/>
                </a:spcAft>
                <a:buClr>
                  <a:schemeClr val="lt1"/>
                </a:buClr>
                <a:buSzPts val="2400"/>
                <a:buFont typeface="Arial"/>
                <a:buNone/>
              </a:pPr>
              <a:r>
                <a:rPr lang="en-US" sz="2400">
                  <a:solidFill>
                    <a:schemeClr val="lt1"/>
                  </a:solidFill>
                  <a:latin typeface="Arial"/>
                  <a:ea typeface="Arial"/>
                  <a:cs typeface="Arial"/>
                  <a:sym typeface="Arial"/>
                </a:rPr>
                <a:t>4) Tuyển chọn nhân sự và xây dựng/đào tạo đội ngũ</a:t>
              </a:r>
              <a:endParaRPr sz="2400">
                <a:solidFill>
                  <a:schemeClr val="lt1"/>
                </a:solidFill>
                <a:latin typeface="Arial"/>
                <a:ea typeface="Arial"/>
                <a:cs typeface="Arial"/>
                <a:sym typeface="Arial"/>
              </a:endParaRPr>
            </a:p>
          </p:txBody>
        </p:sp>
        <p:sp>
          <p:nvSpPr>
            <p:cNvPr id="128" name="Google Shape;128;p7"/>
            <p:cNvSpPr/>
            <p:nvPr/>
          </p:nvSpPr>
          <p:spPr>
            <a:xfrm rot="10800000">
              <a:off x="0" y="1569961"/>
              <a:ext cx="9450102" cy="791652"/>
            </a:xfrm>
            <a:prstGeom prst="upArrowCallout">
              <a:avLst>
                <a:gd name="adj1" fmla="val 25000"/>
                <a:gd name="adj2" fmla="val 25000"/>
                <a:gd name="adj3" fmla="val 25000"/>
                <a:gd name="adj4" fmla="val 64977"/>
              </a:avLst>
            </a:prstGeom>
            <a:solidFill>
              <a:srgbClr val="0CD2B4"/>
            </a:solidFill>
            <a:ln w="38100" cap="flat" cmpd="sng">
              <a:solidFill>
                <a:srgbClr val="FFFFFF"/>
              </a:solidFill>
              <a:prstDash val="solid"/>
              <a:miter lim="800000"/>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7"/>
            <p:cNvSpPr txBox="1"/>
            <p:nvPr/>
          </p:nvSpPr>
          <p:spPr>
            <a:xfrm>
              <a:off x="0" y="1569961"/>
              <a:ext cx="9450102" cy="514392"/>
            </a:xfrm>
            <a:prstGeom prst="rect">
              <a:avLst/>
            </a:prstGeom>
            <a:noFill/>
            <a:ln>
              <a:noFill/>
            </a:ln>
          </p:spPr>
          <p:txBody>
            <a:bodyPr spcFirstLastPara="1" wrap="square" lIns="170675" tIns="170675" rIns="170675" bIns="170675" anchor="ctr" anchorCtr="0">
              <a:noAutofit/>
            </a:bodyPr>
            <a:lstStyle/>
            <a:p>
              <a:pPr marL="0" marR="0" lvl="0" indent="0" algn="ctr" rtl="0">
                <a:lnSpc>
                  <a:spcPct val="90000"/>
                </a:lnSpc>
                <a:spcBef>
                  <a:spcPts val="0"/>
                </a:spcBef>
                <a:spcAft>
                  <a:spcPts val="0"/>
                </a:spcAft>
                <a:buClr>
                  <a:srgbClr val="FFFFFF"/>
                </a:buClr>
                <a:buSzPts val="2400"/>
                <a:buFont typeface="Arial"/>
                <a:buNone/>
              </a:pPr>
              <a:r>
                <a:rPr lang="en-US" sz="2400">
                  <a:solidFill>
                    <a:srgbClr val="FFFFFF"/>
                  </a:solidFill>
                  <a:latin typeface="Arial"/>
                  <a:ea typeface="Arial"/>
                  <a:cs typeface="Arial"/>
                  <a:sym typeface="Arial"/>
                </a:rPr>
                <a:t>3) Thiết kế sản phẩm &amp; quy trình</a:t>
              </a:r>
              <a:endParaRPr sz="2400">
                <a:solidFill>
                  <a:srgbClr val="FFFFFF"/>
                </a:solidFill>
                <a:latin typeface="Arial"/>
                <a:ea typeface="Arial"/>
                <a:cs typeface="Arial"/>
                <a:sym typeface="Arial"/>
              </a:endParaRPr>
            </a:p>
          </p:txBody>
        </p:sp>
        <p:sp>
          <p:nvSpPr>
            <p:cNvPr id="130" name="Google Shape;130;p7"/>
            <p:cNvSpPr/>
            <p:nvPr/>
          </p:nvSpPr>
          <p:spPr>
            <a:xfrm rot="10800000">
              <a:off x="0" y="786030"/>
              <a:ext cx="9450102" cy="791652"/>
            </a:xfrm>
            <a:prstGeom prst="upArrowCallout">
              <a:avLst>
                <a:gd name="adj1" fmla="val 25000"/>
                <a:gd name="adj2" fmla="val 25000"/>
                <a:gd name="adj3" fmla="val 25000"/>
                <a:gd name="adj4" fmla="val 64977"/>
              </a:avLst>
            </a:prstGeom>
            <a:solidFill>
              <a:srgbClr val="0DD0A6"/>
            </a:solidFill>
            <a:ln w="38100" cap="flat" cmpd="sng">
              <a:solidFill>
                <a:srgbClr val="FFFFFF"/>
              </a:solidFill>
              <a:prstDash val="solid"/>
              <a:miter lim="800000"/>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7"/>
            <p:cNvSpPr txBox="1"/>
            <p:nvPr/>
          </p:nvSpPr>
          <p:spPr>
            <a:xfrm>
              <a:off x="0" y="786030"/>
              <a:ext cx="9450102" cy="514392"/>
            </a:xfrm>
            <a:prstGeom prst="rect">
              <a:avLst/>
            </a:prstGeom>
            <a:noFill/>
            <a:ln>
              <a:noFill/>
            </a:ln>
          </p:spPr>
          <p:txBody>
            <a:bodyPr spcFirstLastPara="1" wrap="square" lIns="170675" tIns="170675" rIns="170675" bIns="170675" anchor="ctr" anchorCtr="0">
              <a:noAutofit/>
            </a:bodyPr>
            <a:lstStyle/>
            <a:p>
              <a:pPr marL="0" marR="0" lvl="0" indent="0" algn="ctr" rtl="0">
                <a:lnSpc>
                  <a:spcPct val="90000"/>
                </a:lnSpc>
                <a:spcBef>
                  <a:spcPts val="0"/>
                </a:spcBef>
                <a:spcAft>
                  <a:spcPts val="0"/>
                </a:spcAft>
                <a:buClr>
                  <a:srgbClr val="FFFFFF"/>
                </a:buClr>
                <a:buSzPts val="2400"/>
                <a:buFont typeface="Arial"/>
                <a:buNone/>
              </a:pPr>
              <a:r>
                <a:rPr lang="en-US" sz="2400">
                  <a:solidFill>
                    <a:srgbClr val="FFFFFF"/>
                  </a:solidFill>
                  <a:latin typeface="Arial"/>
                  <a:ea typeface="Arial"/>
                  <a:cs typeface="Arial"/>
                  <a:sym typeface="Arial"/>
                </a:rPr>
                <a:t>2) Phê duyệt &amp; bố trí nguồn lực</a:t>
              </a:r>
              <a:endParaRPr sz="2400">
                <a:solidFill>
                  <a:srgbClr val="FFFFFF"/>
                </a:solidFill>
                <a:latin typeface="Arial"/>
                <a:ea typeface="Arial"/>
                <a:cs typeface="Arial"/>
                <a:sym typeface="Arial"/>
              </a:endParaRPr>
            </a:p>
          </p:txBody>
        </p:sp>
        <p:sp>
          <p:nvSpPr>
            <p:cNvPr id="132" name="Google Shape;132;p7"/>
            <p:cNvSpPr/>
            <p:nvPr/>
          </p:nvSpPr>
          <p:spPr>
            <a:xfrm rot="10800000">
              <a:off x="0" y="2099"/>
              <a:ext cx="9450102" cy="791652"/>
            </a:xfrm>
            <a:prstGeom prst="upArrowCallout">
              <a:avLst>
                <a:gd name="adj1" fmla="val 25000"/>
                <a:gd name="adj2" fmla="val 25000"/>
                <a:gd name="adj3" fmla="val 25000"/>
                <a:gd name="adj4" fmla="val 64977"/>
              </a:avLst>
            </a:prstGeom>
            <a:solidFill>
              <a:srgbClr val="0ECE99"/>
            </a:solidFill>
            <a:ln w="38100" cap="flat" cmpd="sng">
              <a:solidFill>
                <a:srgbClr val="FFFFFF"/>
              </a:solidFill>
              <a:prstDash val="solid"/>
              <a:miter lim="800000"/>
              <a:headEnd type="none" w="sm" len="sm"/>
              <a:tailEnd type="none" w="sm" len="sm"/>
            </a:ln>
            <a:effectLst>
              <a:outerShdw blurRad="40000" dist="20000" dir="5400000" rotWithShape="0">
                <a:srgbClr val="000000">
                  <a:alpha val="37647"/>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7"/>
            <p:cNvSpPr txBox="1"/>
            <p:nvPr/>
          </p:nvSpPr>
          <p:spPr>
            <a:xfrm>
              <a:off x="0" y="2099"/>
              <a:ext cx="9450102" cy="514392"/>
            </a:xfrm>
            <a:prstGeom prst="rect">
              <a:avLst/>
            </a:prstGeom>
            <a:noFill/>
            <a:ln>
              <a:noFill/>
            </a:ln>
          </p:spPr>
          <p:txBody>
            <a:bodyPr spcFirstLastPara="1" wrap="square" lIns="170675" tIns="170675" rIns="170675" bIns="170675" anchor="ctr" anchorCtr="0">
              <a:noAutofit/>
            </a:bodyPr>
            <a:lstStyle/>
            <a:p>
              <a:pPr marL="0" marR="0" lvl="0" indent="0" algn="ctr" rtl="0">
                <a:lnSpc>
                  <a:spcPct val="90000"/>
                </a:lnSpc>
                <a:spcBef>
                  <a:spcPts val="0"/>
                </a:spcBef>
                <a:spcAft>
                  <a:spcPts val="0"/>
                </a:spcAft>
                <a:buClr>
                  <a:srgbClr val="FFFFFF"/>
                </a:buClr>
                <a:buSzPts val="2400"/>
                <a:buFont typeface="Arial"/>
                <a:buNone/>
              </a:pPr>
              <a:r>
                <a:rPr lang="en-US" sz="2400">
                  <a:solidFill>
                    <a:srgbClr val="FFFFFF"/>
                  </a:solidFill>
                  <a:latin typeface="Arial"/>
                  <a:ea typeface="Arial"/>
                  <a:cs typeface="Arial"/>
                  <a:sym typeface="Arial"/>
                </a:rPr>
                <a:t>1) Định vị &amp; lập đề án</a:t>
              </a:r>
              <a:endParaRPr sz="2400">
                <a:solidFill>
                  <a:srgbClr val="FFFFFF"/>
                </a:solidFill>
                <a:latin typeface="Arial"/>
                <a:ea typeface="Arial"/>
                <a:cs typeface="Arial"/>
                <a:sym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8"/>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39" name="Google Shape;139;p8"/>
          <p:cNvSpPr/>
          <p:nvPr/>
        </p:nvSpPr>
        <p:spPr>
          <a:xfrm>
            <a:off x="463175" y="1921625"/>
            <a:ext cx="10883100" cy="4709100"/>
          </a:xfrm>
          <a:prstGeom prst="rect">
            <a:avLst/>
          </a:prstGeom>
          <a:solidFill>
            <a:srgbClr val="FFFFFF"/>
          </a:solidFill>
          <a:ln>
            <a:noFill/>
          </a:ln>
        </p:spPr>
        <p:txBody>
          <a:bodyPr spcFirstLastPara="1" wrap="square" lIns="91425" tIns="45700" rIns="91425" bIns="45700" anchor="t" anchorCtr="0">
            <a:spAutoFit/>
          </a:bodyPr>
          <a:lstStyle/>
          <a:p>
            <a:pPr marL="457200" marR="0" lvl="0" indent="-355600" algn="just" rtl="0">
              <a:spcBef>
                <a:spcPts val="0"/>
              </a:spcBef>
              <a:spcAft>
                <a:spcPts val="0"/>
              </a:spcAft>
              <a:buClr>
                <a:srgbClr val="000000"/>
              </a:buClr>
              <a:buSzPts val="2000"/>
              <a:buChar char="●"/>
            </a:pPr>
            <a:r>
              <a:rPr lang="en-US" sz="2000" b="1">
                <a:solidFill>
                  <a:srgbClr val="000000"/>
                </a:solidFill>
              </a:rPr>
              <a:t>Định vị và lập đề án</a:t>
            </a:r>
            <a:endParaRPr sz="2000">
              <a:solidFill>
                <a:srgbClr val="000000"/>
              </a:solidFill>
            </a:endParaRPr>
          </a:p>
          <a:p>
            <a:pPr marL="914400" marR="0" lvl="1" indent="-355600" algn="just" rtl="0">
              <a:spcBef>
                <a:spcPts val="0"/>
              </a:spcBef>
              <a:spcAft>
                <a:spcPts val="0"/>
              </a:spcAft>
              <a:buClr>
                <a:srgbClr val="000000"/>
              </a:buClr>
              <a:buSzPts val="2000"/>
              <a:buChar char="○"/>
            </a:pPr>
            <a:r>
              <a:rPr lang="en-US" sz="2000">
                <a:solidFill>
                  <a:srgbClr val="000000"/>
                </a:solidFill>
              </a:rPr>
              <a:t>Phân tích thị trường/khách hàng mục tiêu; ước tính danh mục cơ hội; xây dựng phương án kinh doanh 3 năm.</a:t>
            </a:r>
            <a:endParaRPr/>
          </a:p>
          <a:p>
            <a:pPr marL="914400" marR="0" lvl="1" indent="-355600" algn="just" rtl="0">
              <a:spcBef>
                <a:spcPts val="0"/>
              </a:spcBef>
              <a:spcAft>
                <a:spcPts val="0"/>
              </a:spcAft>
              <a:buClr>
                <a:srgbClr val="000000"/>
              </a:buClr>
              <a:buSzPts val="2000"/>
              <a:buChar char="○"/>
            </a:pPr>
            <a:r>
              <a:rPr lang="en-US" sz="2000">
                <a:solidFill>
                  <a:srgbClr val="000000"/>
                </a:solidFill>
              </a:rPr>
              <a:t>Xác định sản phẩm ưu tiên (ví dụ: cải tạo động cơ kèm biến tần, lò hơi, chiếu sáng, hệ thống điều hòa thông gió, thu hồi nhiệt).</a:t>
            </a:r>
            <a:endParaRPr/>
          </a:p>
          <a:p>
            <a:pPr marL="914400" marR="0" lvl="1" indent="-355600" algn="just" rtl="0">
              <a:spcBef>
                <a:spcPts val="0"/>
              </a:spcBef>
              <a:spcAft>
                <a:spcPts val="0"/>
              </a:spcAft>
              <a:buClr>
                <a:srgbClr val="000000"/>
              </a:buClr>
              <a:buSzPts val="2000"/>
              <a:buChar char="○"/>
            </a:pPr>
            <a:r>
              <a:rPr lang="en-US" sz="2000">
                <a:solidFill>
                  <a:srgbClr val="000000"/>
                </a:solidFill>
              </a:rPr>
              <a:t>Hồ sơ đầu ra: Đề án thành lập EEBU, mục tiêu, ngân sách, ma trận phân công trách nhiệm.</a:t>
            </a:r>
            <a:endParaRPr/>
          </a:p>
          <a:p>
            <a:pPr marL="457200" marR="0" lvl="0" indent="-355600" algn="just" rtl="0">
              <a:spcBef>
                <a:spcPts val="0"/>
              </a:spcBef>
              <a:spcAft>
                <a:spcPts val="0"/>
              </a:spcAft>
              <a:buClr>
                <a:srgbClr val="000000"/>
              </a:buClr>
              <a:buSzPts val="2000"/>
              <a:buChar char="●"/>
            </a:pPr>
            <a:r>
              <a:rPr lang="en-US" sz="2000" b="1">
                <a:solidFill>
                  <a:srgbClr val="000000"/>
                </a:solidFill>
              </a:rPr>
              <a:t>Phê duyệt và bố trí nguồn lực</a:t>
            </a:r>
            <a:endParaRPr sz="2000">
              <a:solidFill>
                <a:srgbClr val="000000"/>
              </a:solidFill>
            </a:endParaRPr>
          </a:p>
          <a:p>
            <a:pPr marL="914400" marR="0" lvl="1" indent="-355600" algn="just" rtl="0">
              <a:spcBef>
                <a:spcPts val="0"/>
              </a:spcBef>
              <a:spcAft>
                <a:spcPts val="0"/>
              </a:spcAft>
              <a:buClr>
                <a:srgbClr val="000000"/>
              </a:buClr>
              <a:buSzPts val="2000"/>
              <a:buChar char="○"/>
            </a:pPr>
            <a:r>
              <a:rPr lang="en-US" sz="2000">
                <a:solidFill>
                  <a:srgbClr val="000000"/>
                </a:solidFill>
              </a:rPr>
              <a:t>Nghị quyết của Hội đồng quản trị; chỉ tiêu danh mục cho vay; ngân sách hỗ trợ kỹ thuật; hạn mức tín dụng xanh/ cơ chế chia sẻ rủi ro.</a:t>
            </a:r>
            <a:endParaRPr/>
          </a:p>
          <a:p>
            <a:pPr marL="457200" marR="0" lvl="0" indent="-355600" algn="just" rtl="0">
              <a:spcBef>
                <a:spcPts val="0"/>
              </a:spcBef>
              <a:spcAft>
                <a:spcPts val="0"/>
              </a:spcAft>
              <a:buClr>
                <a:srgbClr val="000000"/>
              </a:buClr>
              <a:buSzPts val="2000"/>
              <a:buChar char="●"/>
            </a:pPr>
            <a:r>
              <a:rPr lang="en-US" sz="2000" b="1">
                <a:solidFill>
                  <a:srgbClr val="000000"/>
                </a:solidFill>
              </a:rPr>
              <a:t>Thiết kế sản phẩm và quy trình</a:t>
            </a:r>
            <a:endParaRPr sz="2000">
              <a:solidFill>
                <a:srgbClr val="000000"/>
              </a:solidFill>
            </a:endParaRPr>
          </a:p>
          <a:p>
            <a:pPr marL="914400" marR="0" lvl="1" indent="-355600" algn="just" rtl="0">
              <a:spcBef>
                <a:spcPts val="0"/>
              </a:spcBef>
              <a:spcAft>
                <a:spcPts val="0"/>
              </a:spcAft>
              <a:buSzPts val="2000"/>
              <a:buChar char="○"/>
            </a:pPr>
            <a:r>
              <a:rPr lang="en-US" sz="2000">
                <a:solidFill>
                  <a:srgbClr val="000000"/>
                </a:solidFill>
              </a:rPr>
              <a:t>Bản điều khoản sản phẩm tín dụng hiệu quả năng lượng; tiêu chí dự án đủ điều kiện; </a:t>
            </a:r>
            <a:r>
              <a:rPr lang="en-US" sz="2000">
                <a:solidFill>
                  <a:schemeClr val="dk1"/>
                </a:solidFill>
              </a:rPr>
              <a:t>quy trình thẩm định dự án; </a:t>
            </a:r>
            <a:r>
              <a:rPr lang="en-US" sz="2000">
                <a:solidFill>
                  <a:srgbClr val="000000"/>
                </a:solidFill>
              </a:rPr>
              <a:t>mẫu đo lường và xác minh kết quả; điều kiện giải ngân theo từng mốc kỹ thuật.</a:t>
            </a:r>
            <a:endParaRPr/>
          </a:p>
          <a:p>
            <a:pPr marL="914400" marR="0" lvl="1" indent="-355600" algn="just" rtl="0">
              <a:spcBef>
                <a:spcPts val="0"/>
              </a:spcBef>
              <a:spcAft>
                <a:spcPts val="0"/>
              </a:spcAft>
              <a:buClr>
                <a:srgbClr val="000000"/>
              </a:buClr>
              <a:buSzPts val="2000"/>
              <a:buChar char="○"/>
            </a:pPr>
            <a:r>
              <a:rPr lang="en-US" sz="2000">
                <a:solidFill>
                  <a:srgbClr val="000000"/>
                </a:solidFill>
              </a:rPr>
              <a:t>Cập nhật hệ thống quản lý môi trường – xã hội; mẫu biểu báo cáo kết quả và tác động.</a:t>
            </a:r>
            <a:endParaRPr/>
          </a:p>
        </p:txBody>
      </p:sp>
      <p:sp>
        <p:nvSpPr>
          <p:cNvPr id="140" name="Google Shape;140;p8"/>
          <p:cNvSpPr txBox="1"/>
          <p:nvPr/>
        </p:nvSpPr>
        <p:spPr>
          <a:xfrm>
            <a:off x="830830" y="1177042"/>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4000"/>
              <a:buFont typeface="Arial"/>
              <a:buNone/>
            </a:pPr>
            <a:r>
              <a:rPr lang="en-US" sz="3000" b="1" i="0" u="none" strike="noStrike" cap="none" dirty="0">
                <a:solidFill>
                  <a:srgbClr val="FFFFFF"/>
                </a:solidFill>
                <a:latin typeface="Arial"/>
                <a:ea typeface="Arial"/>
                <a:cs typeface="Arial"/>
                <a:sym typeface="Arial"/>
              </a:rPr>
              <a:t>6 </a:t>
            </a:r>
            <a:r>
              <a:rPr lang="en-US" sz="3000" b="1" i="0" u="none" strike="noStrike" cap="none" dirty="0" err="1">
                <a:solidFill>
                  <a:srgbClr val="FFFFFF"/>
                </a:solidFill>
                <a:latin typeface="Arial"/>
                <a:ea typeface="Arial"/>
                <a:cs typeface="Arial"/>
                <a:sym typeface="Arial"/>
              </a:rPr>
              <a:t>bước</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triển</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khai</a:t>
            </a:r>
            <a:r>
              <a:rPr lang="en-US" sz="3000" b="1" i="0" u="none" strike="noStrike" cap="none" dirty="0">
                <a:solidFill>
                  <a:srgbClr val="FFFFFF"/>
                </a:solidFill>
                <a:latin typeface="Arial"/>
                <a:ea typeface="Arial"/>
                <a:cs typeface="Arial"/>
                <a:sym typeface="Arial"/>
              </a:rPr>
              <a:t> EEBU</a:t>
            </a:r>
            <a:endParaRPr sz="3000" b="1" i="0" u="none" strike="noStrike" cap="none" dirty="0">
              <a:solidFill>
                <a:srgbClr val="FFFFFF"/>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9"/>
          <p:cNvSpPr/>
          <p:nvPr/>
        </p:nvSpPr>
        <p:spPr>
          <a:xfrm>
            <a:off x="165000" y="1812100"/>
            <a:ext cx="11520300" cy="4093500"/>
          </a:xfrm>
          <a:prstGeom prst="rect">
            <a:avLst/>
          </a:prstGeom>
          <a:noFill/>
          <a:ln>
            <a:noFill/>
          </a:ln>
        </p:spPr>
        <p:txBody>
          <a:bodyPr spcFirstLastPara="1" wrap="square" lIns="91425" tIns="45700" rIns="91425" bIns="45700" anchor="t" anchorCtr="0">
            <a:spAutoFit/>
          </a:bodyPr>
          <a:lstStyle/>
          <a:p>
            <a:pPr marL="571500" marR="0" lvl="0" indent="-342900" algn="just" rtl="0">
              <a:spcBef>
                <a:spcPts val="0"/>
              </a:spcBef>
              <a:spcAft>
                <a:spcPts val="0"/>
              </a:spcAft>
              <a:buClr>
                <a:srgbClr val="000000"/>
              </a:buClr>
              <a:buSzPts val="2000"/>
              <a:buFont typeface="Arial"/>
              <a:buChar char="●"/>
            </a:pPr>
            <a:r>
              <a:rPr lang="en-US" sz="2000" b="1">
                <a:solidFill>
                  <a:schemeClr val="dk1"/>
                </a:solidFill>
              </a:rPr>
              <a:t>Tuyển chọn và xây dựng/đào tạo đội ngũ</a:t>
            </a:r>
            <a:endParaRPr sz="2000">
              <a:solidFill>
                <a:schemeClr val="dk1"/>
              </a:solidFill>
            </a:endParaRPr>
          </a:p>
          <a:p>
            <a:pPr marL="914400" marR="0" lvl="1" indent="-355600" algn="just" rtl="0">
              <a:spcBef>
                <a:spcPts val="0"/>
              </a:spcBef>
              <a:spcAft>
                <a:spcPts val="0"/>
              </a:spcAft>
              <a:buClr>
                <a:srgbClr val="000000"/>
              </a:buClr>
              <a:buSzPts val="2000"/>
              <a:buChar char="○"/>
            </a:pPr>
            <a:r>
              <a:rPr lang="en-US" sz="2000">
                <a:solidFill>
                  <a:srgbClr val="000000"/>
                </a:solidFill>
              </a:rPr>
              <a:t>Tuyển/bố trí nhân sự nòng cốt; đào tạo về kỹ thuật và tín dụng hiệu quả năng lượng (dựa trên tình huống thực tế).</a:t>
            </a:r>
            <a:endParaRPr/>
          </a:p>
          <a:p>
            <a:pPr marL="914400" marR="0" lvl="1" indent="-355600" algn="just" rtl="0">
              <a:spcBef>
                <a:spcPts val="0"/>
              </a:spcBef>
              <a:spcAft>
                <a:spcPts val="0"/>
              </a:spcAft>
              <a:buClr>
                <a:srgbClr val="000000"/>
              </a:buClr>
              <a:buSzPts val="2000"/>
              <a:buChar char="○"/>
            </a:pPr>
            <a:r>
              <a:rPr lang="en-US" sz="2000">
                <a:solidFill>
                  <a:srgbClr val="000000"/>
                </a:solidFill>
              </a:rPr>
              <a:t>Bộ tài liệu hỗ trợ bán hàng cho chi nhánh (cẩm nang, bài giới thiệu chào hàng, câu hỏi thường gặp).</a:t>
            </a:r>
            <a:endParaRPr/>
          </a:p>
          <a:p>
            <a:pPr marL="571500" marR="0" lvl="0" indent="-342900" algn="just" rtl="0">
              <a:spcBef>
                <a:spcPts val="0"/>
              </a:spcBef>
              <a:spcAft>
                <a:spcPts val="0"/>
              </a:spcAft>
              <a:buClr>
                <a:srgbClr val="000000"/>
              </a:buClr>
              <a:buSzPts val="2000"/>
              <a:buChar char="●"/>
            </a:pPr>
            <a:r>
              <a:rPr lang="en-US" sz="2000" b="1">
                <a:solidFill>
                  <a:srgbClr val="000000"/>
                </a:solidFill>
              </a:rPr>
              <a:t>Thí điểm và hiệu chỉnh</a:t>
            </a:r>
            <a:endParaRPr sz="2000">
              <a:solidFill>
                <a:srgbClr val="000000"/>
              </a:solidFill>
            </a:endParaRPr>
          </a:p>
          <a:p>
            <a:pPr marL="914400" marR="0" lvl="1" indent="-355600" algn="just" rtl="0">
              <a:spcBef>
                <a:spcPts val="0"/>
              </a:spcBef>
              <a:spcAft>
                <a:spcPts val="0"/>
              </a:spcAft>
              <a:buClr>
                <a:srgbClr val="000000"/>
              </a:buClr>
              <a:buSzPts val="2000"/>
              <a:buChar char="○"/>
            </a:pPr>
            <a:r>
              <a:rPr lang="en-US" sz="2000">
                <a:solidFill>
                  <a:srgbClr val="000000"/>
                </a:solidFill>
              </a:rPr>
              <a:t>Chọn 3–5 khoản vay mẫu ở 2–3 phân khúc; triển khai toàn bộ quy trình; điều chỉnh sản phẩm/quy trình; ghi chép tình huống điển hình.</a:t>
            </a:r>
            <a:endParaRPr/>
          </a:p>
          <a:p>
            <a:pPr marL="914400" marR="0" lvl="1" indent="-355600" algn="just" rtl="0">
              <a:spcBef>
                <a:spcPts val="0"/>
              </a:spcBef>
              <a:spcAft>
                <a:spcPts val="0"/>
              </a:spcAft>
              <a:buClr>
                <a:srgbClr val="000000"/>
              </a:buClr>
              <a:buSzPts val="2000"/>
              <a:buChar char="○"/>
            </a:pPr>
            <a:r>
              <a:rPr lang="en-US" sz="2000">
                <a:solidFill>
                  <a:srgbClr val="000000"/>
                </a:solidFill>
              </a:rPr>
              <a:t>Sử dụng bảo lãnh/ cơ chế chia sẻ rủi ro (nếu có) để hỗ trợ quyết định tín dụng.</a:t>
            </a:r>
            <a:endParaRPr/>
          </a:p>
          <a:p>
            <a:pPr marL="571500" marR="0" lvl="0" indent="-342900" algn="just" rtl="0">
              <a:spcBef>
                <a:spcPts val="0"/>
              </a:spcBef>
              <a:spcAft>
                <a:spcPts val="0"/>
              </a:spcAft>
              <a:buClr>
                <a:srgbClr val="000000"/>
              </a:buClr>
              <a:buSzPts val="2000"/>
              <a:buChar char="●"/>
            </a:pPr>
            <a:r>
              <a:rPr lang="en-US" sz="2000" b="1">
                <a:solidFill>
                  <a:srgbClr val="000000"/>
                </a:solidFill>
              </a:rPr>
              <a:t>Mở rộng và thể chế hóa</a:t>
            </a:r>
            <a:endParaRPr sz="2000">
              <a:solidFill>
                <a:srgbClr val="000000"/>
              </a:solidFill>
            </a:endParaRPr>
          </a:p>
          <a:p>
            <a:pPr marL="914400" marR="0" lvl="1" indent="-355600" algn="just" rtl="0">
              <a:spcBef>
                <a:spcPts val="0"/>
              </a:spcBef>
              <a:spcAft>
                <a:spcPts val="0"/>
              </a:spcAft>
              <a:buClr>
                <a:srgbClr val="000000"/>
              </a:buClr>
              <a:buSzPts val="2000"/>
              <a:buChar char="○"/>
            </a:pPr>
            <a:r>
              <a:rPr lang="en-US" sz="2000">
                <a:solidFill>
                  <a:srgbClr val="000000"/>
                </a:solidFill>
              </a:rPr>
              <a:t>Triển khai ra toàn hệ thống; vận hành hệ thống thông tin quản lý để theo dõi các chỉ số kinh doanh và tác động; truyền thông thương hiệu; chuẩn bị chứng khoán hóa/ phát hành trái phiếu xanh.</a:t>
            </a:r>
            <a:endParaRPr/>
          </a:p>
        </p:txBody>
      </p:sp>
      <p:sp>
        <p:nvSpPr>
          <p:cNvPr id="146" name="Google Shape;146;p9"/>
          <p:cNvSpPr txBox="1"/>
          <p:nvPr/>
        </p:nvSpPr>
        <p:spPr>
          <a:xfrm>
            <a:off x="830830" y="1177042"/>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4000"/>
              <a:buFont typeface="Arial"/>
              <a:buNone/>
            </a:pPr>
            <a:r>
              <a:rPr lang="en-US" sz="3000" b="1" i="0" u="none" strike="noStrike" cap="none" dirty="0">
                <a:solidFill>
                  <a:srgbClr val="FFFFFF"/>
                </a:solidFill>
                <a:latin typeface="Arial"/>
                <a:ea typeface="Arial"/>
                <a:cs typeface="Arial"/>
                <a:sym typeface="Arial"/>
              </a:rPr>
              <a:t>6 </a:t>
            </a:r>
            <a:r>
              <a:rPr lang="en-US" sz="3000" b="1" i="0" u="none" strike="noStrike" cap="none" dirty="0" err="1">
                <a:solidFill>
                  <a:srgbClr val="FFFFFF"/>
                </a:solidFill>
                <a:latin typeface="Arial"/>
                <a:ea typeface="Arial"/>
                <a:cs typeface="Arial"/>
                <a:sym typeface="Arial"/>
              </a:rPr>
              <a:t>bước</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triển</a:t>
            </a:r>
            <a:r>
              <a:rPr lang="en-US" sz="3000" b="1" i="0" u="none" strike="noStrike" cap="none" dirty="0">
                <a:solidFill>
                  <a:srgbClr val="FFFFFF"/>
                </a:solidFill>
                <a:latin typeface="Arial"/>
                <a:ea typeface="Arial"/>
                <a:cs typeface="Arial"/>
                <a:sym typeface="Arial"/>
              </a:rPr>
              <a:t> </a:t>
            </a:r>
            <a:r>
              <a:rPr lang="en-US" sz="3000" b="1" i="0" u="none" strike="noStrike" cap="none" dirty="0" err="1">
                <a:solidFill>
                  <a:srgbClr val="FFFFFF"/>
                </a:solidFill>
                <a:latin typeface="Arial"/>
                <a:ea typeface="Arial"/>
                <a:cs typeface="Arial"/>
                <a:sym typeface="Arial"/>
              </a:rPr>
              <a:t>khai</a:t>
            </a:r>
            <a:r>
              <a:rPr lang="en-US" sz="3000" b="1" i="0" u="none" strike="noStrike" cap="none" dirty="0">
                <a:solidFill>
                  <a:srgbClr val="FFFFFF"/>
                </a:solidFill>
                <a:latin typeface="Arial"/>
                <a:ea typeface="Arial"/>
                <a:cs typeface="Arial"/>
                <a:sym typeface="Arial"/>
              </a:rPr>
              <a:t> EEBU</a:t>
            </a:r>
            <a:endParaRPr sz="3000" b="1" i="0" u="none" strike="noStrike" cap="none" dirty="0">
              <a:solidFill>
                <a:srgbClr val="FFFFFF"/>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210</TotalTime>
  <Words>3384</Words>
  <Application>Microsoft Office PowerPoint</Application>
  <PresentationFormat>Widescreen</PresentationFormat>
  <Paragraphs>191</Paragraphs>
  <Slides>16</Slides>
  <Notes>16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Arial</vt:lpstr>
      <vt:lpstr>Calibri</vt:lpstr>
      <vt:lpstr>Noto Sans Symbols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5</cp:revision>
  <dcterms:created xsi:type="dcterms:W3CDTF">2024-10-28T02:26:51Z</dcterms:created>
  <dcterms:modified xsi:type="dcterms:W3CDTF">2025-10-21T08:20:08Z</dcterms:modified>
</cp:coreProperties>
</file>