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8"/>
  </p:notesMasterIdLst>
  <p:sldIdLst>
    <p:sldId id="296" r:id="rId2"/>
    <p:sldId id="297"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Lst>
  <p:sldSz cx="12192000" cy="6858000"/>
  <p:notesSz cx="6858000" cy="9144000"/>
  <p:embeddedFontLst>
    <p:embeddedFont>
      <p:font typeface="Calibri" panose="020F0502020204030204" pitchFamily="34" charset="0"/>
      <p:regular r:id="rId29"/>
      <p:bold r:id="rId30"/>
      <p:italic r:id="rId31"/>
      <p:boldItalic r:id="rId32"/>
    </p:embeddedFont>
    <p:embeddedFont>
      <p:font typeface="Montserrat" panose="00000500000000000000" pitchFamily="50"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7" roundtripDataSignature="AMtx7mhcP794n45QaDoMkmdSD9++XM69I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BC701C-9869-4756-AC59-C4D2E3D67600}">
  <a:tblStyle styleId="{5CBC701C-9869-4756-AC59-C4D2E3D67600}"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85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customschemas.google.com/relationships/presentationmetadata" Target="meta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4" name="Google Shape;18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Arial"/>
              <a:buChar char="•"/>
            </a:pPr>
            <a:r>
              <a:rPr lang="en-US"/>
              <a:t>Dòng tiền trả nợ chỉ dựa vào dự án (tiết kiệm/ doanh thu còn chưa kiểm chứng, biến động), không có “đệm” từ toàn bộ hoạt động của doanh nghiệp.</a:t>
            </a:r>
            <a:endParaRPr/>
          </a:p>
          <a:p>
            <a:pPr marL="0" lvl="0" indent="0" algn="l" rtl="0">
              <a:lnSpc>
                <a:spcPct val="100000"/>
              </a:lnSpc>
              <a:spcBef>
                <a:spcPts val="0"/>
              </a:spcBef>
              <a:spcAft>
                <a:spcPts val="0"/>
              </a:spcAft>
              <a:buClr>
                <a:schemeClr val="dk1"/>
              </a:buClr>
              <a:buSzPts val="1200"/>
              <a:buFont typeface="Arial"/>
              <a:buChar char="•"/>
            </a:pPr>
            <a:r>
              <a:rPr lang="en-US"/>
              <a:t>Quyền truy đòi hạn chế và tài sản bảo đảm chủ yếu là tài sản dự án (tính thanh khoản thấp, giá trị thu hồi không chắc).</a:t>
            </a:r>
            <a:endParaRPr/>
          </a:p>
          <a:p>
            <a:pPr marL="0" lvl="0" indent="0" algn="l" rtl="0">
              <a:lnSpc>
                <a:spcPct val="100000"/>
              </a:lnSpc>
              <a:spcBef>
                <a:spcPts val="0"/>
              </a:spcBef>
              <a:spcAft>
                <a:spcPts val="0"/>
              </a:spcAft>
              <a:buClr>
                <a:schemeClr val="dk1"/>
              </a:buClr>
              <a:buSzPts val="1200"/>
              <a:buFont typeface="Arial"/>
              <a:buChar char="•"/>
            </a:pPr>
            <a:r>
              <a:rPr lang="en-US"/>
              <a:t>Rủi ro hoàn thành &amp; hiệu suất cao: chậm tiến độ, vượt chi phí, không đạt tiết kiệm → ảnh hưởng trực tiếp khả năng trả nợ (M&amp;V dễ phát sinh tranh chấp).</a:t>
            </a:r>
            <a:endParaRPr/>
          </a:p>
          <a:p>
            <a:pPr marL="0" lvl="0" indent="0" algn="l" rtl="0">
              <a:lnSpc>
                <a:spcPct val="100000"/>
              </a:lnSpc>
              <a:spcBef>
                <a:spcPts val="0"/>
              </a:spcBef>
              <a:spcAft>
                <a:spcPts val="0"/>
              </a:spcAft>
              <a:buClr>
                <a:schemeClr val="dk1"/>
              </a:buClr>
              <a:buSzPts val="1200"/>
              <a:buFont typeface="Arial"/>
              <a:buChar char="•"/>
            </a:pPr>
            <a:r>
              <a:rPr lang="en-US"/>
              <a:t>Phụ thuộc hợp đồng &amp; đối tác (hợp đồng mua bán, vận hành, cung ứng, khách hàng trả tiền); cấu trúc pháp lý phức tạp → rủi ro thực thi và thanh toán lớn hơn cho vay doanh nghiệp.</a:t>
            </a:r>
            <a:endParaRPr/>
          </a:p>
          <a:p>
            <a:pPr marL="0" lvl="0" indent="0" algn="l" rtl="0">
              <a:lnSpc>
                <a:spcPct val="100000"/>
              </a:lnSpc>
              <a:spcBef>
                <a:spcPts val="0"/>
              </a:spcBef>
              <a:spcAft>
                <a:spcPts val="0"/>
              </a:spcAft>
              <a:buSzPts val="1400"/>
              <a:buNone/>
            </a:pPr>
            <a:endParaRPr/>
          </a:p>
        </p:txBody>
      </p:sp>
      <p:sp>
        <p:nvSpPr>
          <p:cNvPr id="206" name="Google Shape;20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5" name="Google Shape;21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914400" lvl="1" indent="-457200" algn="l" rtl="0">
              <a:lnSpc>
                <a:spcPct val="150000"/>
              </a:lnSpc>
              <a:spcBef>
                <a:spcPts val="0"/>
              </a:spcBef>
              <a:spcAft>
                <a:spcPts val="0"/>
              </a:spcAft>
              <a:buClr>
                <a:schemeClr val="dk1"/>
              </a:buClr>
              <a:buSzPts val="1200"/>
              <a:buFont typeface="Noto Sans Symbols"/>
              <a:buChar char="⮚"/>
            </a:pPr>
            <a:r>
              <a:rPr lang="en-US"/>
              <a:t>Giảng viên nói sơ qua về từng loại rủi ro:</a:t>
            </a:r>
            <a:br>
              <a:rPr lang="en-US"/>
            </a:br>
            <a:r>
              <a:rPr lang="en-US" sz="2200" b="1">
                <a:latin typeface="Montserrat"/>
                <a:ea typeface="Montserrat"/>
                <a:cs typeface="Montserrat"/>
                <a:sym typeface="Montserrat"/>
              </a:rPr>
              <a:t>Tài chính–thị trường:</a:t>
            </a:r>
            <a:r>
              <a:rPr lang="en-US" sz="2200">
                <a:latin typeface="Montserrat"/>
                <a:ea typeface="Montserrat"/>
                <a:cs typeface="Montserrat"/>
                <a:sym typeface="Montserrat"/>
              </a:rPr>
              <a:t> lãi suất, tỷ giá, giá năng lượng biến động.</a:t>
            </a:r>
            <a:endParaRPr sz="2200">
              <a:latin typeface="Montserrat"/>
              <a:ea typeface="Montserrat"/>
              <a:cs typeface="Montserrat"/>
              <a:sym typeface="Montserrat"/>
            </a:endParaRPr>
          </a:p>
          <a:p>
            <a:pPr marL="914400" lvl="1" indent="-457200" algn="l" rtl="0">
              <a:lnSpc>
                <a:spcPct val="150000"/>
              </a:lnSpc>
              <a:spcBef>
                <a:spcPts val="0"/>
              </a:spcBef>
              <a:spcAft>
                <a:spcPts val="0"/>
              </a:spcAft>
              <a:buClr>
                <a:schemeClr val="dk1"/>
              </a:buClr>
              <a:buSzPts val="2200"/>
              <a:buFont typeface="Noto Sans Symbols"/>
              <a:buChar char="⮚"/>
            </a:pPr>
            <a:r>
              <a:rPr lang="en-US" sz="2200" b="1">
                <a:latin typeface="Montserrat"/>
                <a:ea typeface="Montserrat"/>
                <a:cs typeface="Montserrat"/>
                <a:sym typeface="Montserrat"/>
              </a:rPr>
              <a:t>Tín dụng &amp; thu tiền: </a:t>
            </a:r>
            <a:r>
              <a:rPr lang="en-US" sz="2200">
                <a:latin typeface="Montserrat"/>
                <a:ea typeface="Montserrat"/>
                <a:cs typeface="Montserrat"/>
                <a:sym typeface="Montserrat"/>
              </a:rPr>
              <a:t>chậm thanh toán/không chia sẻ tiết kiệm.</a:t>
            </a:r>
            <a:endParaRPr sz="2200">
              <a:latin typeface="Montserrat"/>
              <a:ea typeface="Montserrat"/>
              <a:cs typeface="Montserrat"/>
              <a:sym typeface="Montserrat"/>
            </a:endParaRPr>
          </a:p>
          <a:p>
            <a:pPr marL="914400" lvl="1" indent="-457200" algn="l" rtl="0">
              <a:lnSpc>
                <a:spcPct val="150000"/>
              </a:lnSpc>
              <a:spcBef>
                <a:spcPts val="0"/>
              </a:spcBef>
              <a:spcAft>
                <a:spcPts val="0"/>
              </a:spcAft>
              <a:buClr>
                <a:schemeClr val="dk1"/>
              </a:buClr>
              <a:buSzPts val="2200"/>
              <a:buFont typeface="Noto Sans Symbols"/>
              <a:buChar char="⮚"/>
            </a:pPr>
            <a:r>
              <a:rPr lang="en-US" sz="2200" b="1">
                <a:latin typeface="Montserrat"/>
                <a:ea typeface="Montserrat"/>
                <a:cs typeface="Montserrat"/>
                <a:sym typeface="Montserrat"/>
              </a:rPr>
              <a:t>Thiết kế/thi công: </a:t>
            </a:r>
            <a:r>
              <a:rPr lang="en-US" sz="2200">
                <a:latin typeface="Montserrat"/>
                <a:ea typeface="Montserrat"/>
                <a:cs typeface="Montserrat"/>
                <a:sym typeface="Montserrat"/>
              </a:rPr>
              <a:t>trượt giá, chậm tiến độ, nghiệm thu.</a:t>
            </a:r>
            <a:endParaRPr sz="2200">
              <a:latin typeface="Montserrat"/>
              <a:ea typeface="Montserrat"/>
              <a:cs typeface="Montserrat"/>
              <a:sym typeface="Montserrat"/>
            </a:endParaRPr>
          </a:p>
          <a:p>
            <a:pPr marL="914400" lvl="1" indent="-457200" algn="l" rtl="0">
              <a:lnSpc>
                <a:spcPct val="150000"/>
              </a:lnSpc>
              <a:spcBef>
                <a:spcPts val="0"/>
              </a:spcBef>
              <a:spcAft>
                <a:spcPts val="0"/>
              </a:spcAft>
              <a:buClr>
                <a:schemeClr val="dk1"/>
              </a:buClr>
              <a:buSzPts val="2200"/>
              <a:buFont typeface="Noto Sans Symbols"/>
              <a:buChar char="⮚"/>
            </a:pPr>
            <a:r>
              <a:rPr lang="en-US" sz="2200" b="1">
                <a:latin typeface="Montserrat"/>
                <a:ea typeface="Montserrat"/>
                <a:cs typeface="Montserrat"/>
                <a:sym typeface="Montserrat"/>
              </a:rPr>
              <a:t>Hiệu suất &amp; M&amp;V: </a:t>
            </a:r>
            <a:r>
              <a:rPr lang="en-US" sz="2200">
                <a:latin typeface="Montserrat"/>
                <a:ea typeface="Montserrat"/>
                <a:cs typeface="Montserrat"/>
                <a:sym typeface="Montserrat"/>
              </a:rPr>
              <a:t>đường cơ sở không chắc chắn, tải vận hành thay đổi, tranh chấp đo đếm.</a:t>
            </a:r>
            <a:endParaRPr sz="2200">
              <a:latin typeface="Montserrat"/>
              <a:ea typeface="Montserrat"/>
              <a:cs typeface="Montserrat"/>
              <a:sym typeface="Montserrat"/>
            </a:endParaRPr>
          </a:p>
          <a:p>
            <a:pPr marL="914400" lvl="1" indent="-457200" algn="l" rtl="0">
              <a:lnSpc>
                <a:spcPct val="150000"/>
              </a:lnSpc>
              <a:spcBef>
                <a:spcPts val="0"/>
              </a:spcBef>
              <a:spcAft>
                <a:spcPts val="0"/>
              </a:spcAft>
              <a:buClr>
                <a:schemeClr val="dk1"/>
              </a:buClr>
              <a:buSzPts val="2200"/>
              <a:buFont typeface="Noto Sans Symbols"/>
              <a:buChar char="⮚"/>
            </a:pPr>
            <a:r>
              <a:rPr lang="en-US" sz="2200" b="1">
                <a:latin typeface="Montserrat"/>
                <a:ea typeface="Montserrat"/>
                <a:cs typeface="Montserrat"/>
                <a:sym typeface="Montserrat"/>
              </a:rPr>
              <a:t>Vận hành &amp; O&amp;M: </a:t>
            </a:r>
            <a:r>
              <a:rPr lang="en-US" sz="2200">
                <a:latin typeface="Montserrat"/>
                <a:ea typeface="Montserrat"/>
                <a:cs typeface="Montserrat"/>
                <a:sym typeface="Montserrat"/>
              </a:rPr>
              <a:t>suy giảm hiệu suất, thiếu bảo trì/phụ tùng.</a:t>
            </a:r>
            <a:endParaRPr sz="2200">
              <a:latin typeface="Montserrat"/>
              <a:ea typeface="Montserrat"/>
              <a:cs typeface="Montserrat"/>
              <a:sym typeface="Montserrat"/>
            </a:endParaRPr>
          </a:p>
          <a:p>
            <a:pPr marL="914400" lvl="1" indent="-457200" algn="l" rtl="0">
              <a:lnSpc>
                <a:spcPct val="150000"/>
              </a:lnSpc>
              <a:spcBef>
                <a:spcPts val="0"/>
              </a:spcBef>
              <a:spcAft>
                <a:spcPts val="0"/>
              </a:spcAft>
              <a:buClr>
                <a:schemeClr val="dk1"/>
              </a:buClr>
              <a:buSzPts val="2200"/>
              <a:buFont typeface="Noto Sans Symbols"/>
              <a:buChar char="⮚"/>
            </a:pPr>
            <a:r>
              <a:rPr lang="en-US" sz="2200" b="1">
                <a:latin typeface="Montserrat"/>
                <a:ea typeface="Montserrat"/>
                <a:cs typeface="Montserrat"/>
                <a:sym typeface="Montserrat"/>
              </a:rPr>
              <a:t>Pháp lý–hợp đồng: </a:t>
            </a:r>
            <a:r>
              <a:rPr lang="en-US" sz="2200">
                <a:latin typeface="Montserrat"/>
                <a:ea typeface="Montserrat"/>
                <a:cs typeface="Montserrat"/>
                <a:sym typeface="Montserrat"/>
              </a:rPr>
              <a:t>thiếu step-in, thiếu điều chỉnh baseline, chấm dứt.</a:t>
            </a:r>
            <a:endParaRPr sz="2200">
              <a:latin typeface="Montserrat"/>
              <a:ea typeface="Montserrat"/>
              <a:cs typeface="Montserrat"/>
              <a:sym typeface="Montserrat"/>
            </a:endParaRPr>
          </a:p>
          <a:p>
            <a:pPr marL="914400" lvl="1" indent="-457200" algn="l" rtl="0">
              <a:lnSpc>
                <a:spcPct val="150000"/>
              </a:lnSpc>
              <a:spcBef>
                <a:spcPts val="0"/>
              </a:spcBef>
              <a:spcAft>
                <a:spcPts val="0"/>
              </a:spcAft>
              <a:buClr>
                <a:schemeClr val="dk1"/>
              </a:buClr>
              <a:buSzPts val="2200"/>
              <a:buFont typeface="Noto Sans Symbols"/>
              <a:buChar char="⮚"/>
            </a:pPr>
            <a:r>
              <a:rPr lang="en-US" sz="2200" b="1">
                <a:latin typeface="Montserrat"/>
                <a:ea typeface="Montserrat"/>
                <a:cs typeface="Montserrat"/>
                <a:sym typeface="Montserrat"/>
              </a:rPr>
              <a:t>Môi trường, xã hội &amp; an toàn</a:t>
            </a:r>
            <a:r>
              <a:rPr lang="en-US" sz="2200">
                <a:latin typeface="Montserrat"/>
                <a:ea typeface="Montserrat"/>
                <a:cs typeface="Montserrat"/>
                <a:sym typeface="Montserrat"/>
              </a:rPr>
              <a:t>: gián đoạn do sự thay đổi các quy định.</a:t>
            </a:r>
            <a:endParaRPr sz="2200">
              <a:latin typeface="Montserrat"/>
              <a:ea typeface="Montserrat"/>
              <a:cs typeface="Montserrat"/>
              <a:sym typeface="Montserrat"/>
            </a:endParaRPr>
          </a:p>
          <a:p>
            <a:pPr marL="914400" lvl="1" indent="-457200" algn="l" rtl="0">
              <a:lnSpc>
                <a:spcPct val="150000"/>
              </a:lnSpc>
              <a:spcBef>
                <a:spcPts val="0"/>
              </a:spcBef>
              <a:spcAft>
                <a:spcPts val="0"/>
              </a:spcAft>
              <a:buClr>
                <a:schemeClr val="dk1"/>
              </a:buClr>
              <a:buSzPts val="2200"/>
              <a:buFont typeface="Noto Sans Symbols"/>
              <a:buChar char="⮚"/>
            </a:pPr>
            <a:r>
              <a:rPr lang="en-US" sz="2200" b="1">
                <a:latin typeface="Montserrat"/>
                <a:ea typeface="Montserrat"/>
                <a:cs typeface="Montserrat"/>
                <a:sym typeface="Montserrat"/>
              </a:rPr>
              <a:t>Hành vi khách hàng</a:t>
            </a:r>
            <a:r>
              <a:rPr lang="en-US" sz="2200">
                <a:latin typeface="Montserrat"/>
                <a:ea typeface="Montserrat"/>
                <a:cs typeface="Montserrat"/>
                <a:sym typeface="Montserrat"/>
              </a:rPr>
              <a:t>: thay đổi quy trình, mở rộng/thu hẹp sản xuất.</a:t>
            </a:r>
            <a:endParaRPr sz="2200">
              <a:latin typeface="Montserrat"/>
              <a:ea typeface="Montserrat"/>
              <a:cs typeface="Montserrat"/>
              <a:sym typeface="Montserrat"/>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45" name="Google Shape;24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2" name="Google Shape;25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Nguồn rủi ro / Risk sources:</a:t>
            </a:r>
            <a:r>
              <a:rPr lang="en-US"/>
              <a:t> Lãi suất tăng; biến động tỷ giá (đặc biệt khi nhập khẩu thiết bị); giá năng lượng (điện, nhiên liệu) thay đổi ngoài dự kiến → ảnh hưởng trực tiếp đến dòng tiền và khả năng trả nợ.</a:t>
            </a:r>
            <a:br>
              <a:rPr lang="en-US"/>
            </a:br>
            <a:r>
              <a:rPr lang="en-US"/>
              <a:t>(</a:t>
            </a:r>
            <a:r>
              <a:rPr lang="en-US" i="1"/>
              <a:t>Interest rate hikes; FX volatility (especially for imported equipment); energy price fluctuations – directly impacting cash flow and debt service capacity.</a:t>
            </a:r>
            <a:r>
              <a:rPr lang="en-US"/>
              <a:t>)</a:t>
            </a:r>
            <a:endParaRPr/>
          </a:p>
          <a:p>
            <a:pPr marL="0" lvl="0" indent="0" algn="l" rtl="0">
              <a:lnSpc>
                <a:spcPct val="100000"/>
              </a:lnSpc>
              <a:spcBef>
                <a:spcPts val="0"/>
              </a:spcBef>
              <a:spcAft>
                <a:spcPts val="0"/>
              </a:spcAft>
              <a:buSzPts val="1400"/>
              <a:buNone/>
            </a:pPr>
            <a:r>
              <a:rPr lang="en-US" b="1"/>
              <a:t>Giảm thiểu / Mitigation:</a:t>
            </a:r>
            <a:r>
              <a:rPr lang="en-US"/>
              <a:t> Phân tích độ nhạy lãi suất/tỷ giá/giá năng lượng trong mô hình tài chính; sử dụng công thức </a:t>
            </a:r>
            <a:r>
              <a:rPr lang="en-US" b="1"/>
              <a:t>chỉ số hóa (indexation)</a:t>
            </a:r>
            <a:r>
              <a:rPr lang="en-US"/>
              <a:t> hoặc </a:t>
            </a:r>
            <a:r>
              <a:rPr lang="en-US" b="1"/>
              <a:t>chuyển biến động (pass-through)</a:t>
            </a:r>
            <a:r>
              <a:rPr lang="en-US"/>
              <a:t> vào giá hợp đồng; thỏa thuận chia sẻ rủi ro giữa các bên.</a:t>
            </a:r>
            <a:br>
              <a:rPr lang="en-US"/>
            </a:br>
            <a:r>
              <a:rPr lang="en-US"/>
              <a:t>(</a:t>
            </a:r>
            <a:r>
              <a:rPr lang="en-US" i="1"/>
              <a:t>Conduct sensitivity analysis for interest/FX/energy prices; use indexation or pass-through clauses in contracts; negotiate risk-sharing among parties.</a:t>
            </a:r>
            <a:r>
              <a:rPr lang="en-US"/>
              <a:t>)</a:t>
            </a:r>
            <a:endParaRPr/>
          </a:p>
          <a:p>
            <a:pPr marL="0" lvl="0" indent="0" algn="l" rtl="0">
              <a:lnSpc>
                <a:spcPct val="100000"/>
              </a:lnSpc>
              <a:spcBef>
                <a:spcPts val="0"/>
              </a:spcBef>
              <a:spcAft>
                <a:spcPts val="0"/>
              </a:spcAft>
              <a:buSzPts val="1400"/>
              <a:buNone/>
            </a:pPr>
            <a:r>
              <a:rPr lang="en-US" b="1"/>
              <a:t>Bảo đảm / Safeguards:</a:t>
            </a:r>
            <a:r>
              <a:rPr lang="en-US"/>
              <a:t> Hợp đồng đặt </a:t>
            </a:r>
            <a:r>
              <a:rPr lang="en-US" b="1"/>
              <a:t>giới hạn biên (collar)</a:t>
            </a:r>
            <a:r>
              <a:rPr lang="en-US"/>
              <a:t> cho biến động giá; có quỹ dự phòng tài chính (DSRA) để hấp thụ cú sốc ngắn hạn; cân nhắc các công cụ bảo hiểm rủi ro tỷ giá/lãi suất nếu khả thi.</a:t>
            </a:r>
            <a:br>
              <a:rPr lang="en-US"/>
            </a:br>
            <a:r>
              <a:rPr lang="en-US"/>
              <a:t>(</a:t>
            </a:r>
            <a:r>
              <a:rPr lang="en-US" i="1"/>
              <a:t>Use contractual collars/hedging for price risks; establish DSRA to absorb short-term shocks; consider hedging instruments for FX/interest rate where feasible.</a:t>
            </a:r>
            <a:r>
              <a:rPr lang="en-US"/>
              <a:t>)</a:t>
            </a:r>
            <a:endParaRPr/>
          </a:p>
          <a:p>
            <a:pPr marL="0" lvl="0" indent="0" algn="l" rtl="0">
              <a:lnSpc>
                <a:spcPct val="100000"/>
              </a:lnSpc>
              <a:spcBef>
                <a:spcPts val="0"/>
              </a:spcBef>
              <a:spcAft>
                <a:spcPts val="0"/>
              </a:spcAft>
              <a:buSzPts val="1400"/>
              <a:buNone/>
            </a:pPr>
            <a:endParaRPr/>
          </a:p>
        </p:txBody>
      </p:sp>
      <p:sp>
        <p:nvSpPr>
          <p:cNvPr id="258" name="Google Shape;258;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Nguồn rủi ro / Risk sources:</a:t>
            </a:r>
            <a:r>
              <a:rPr lang="en-US"/>
              <a:t> Khách hàng chậm thanh toán, không chia sẻ tiết kiệm theo hợp đồng; khó khăn tài chính của IE; tranh chấp về mức tiết kiệm → làm gián đoạn dòng tiền trả nợ.</a:t>
            </a:r>
            <a:br>
              <a:rPr lang="en-US"/>
            </a:br>
            <a:r>
              <a:rPr lang="en-US"/>
              <a:t>(</a:t>
            </a:r>
            <a:r>
              <a:rPr lang="en-US" i="1"/>
              <a:t>Delayed or non-payment by client; weak creditworthiness of the IE; disputes over actual savings – disrupting debt service cash flow.</a:t>
            </a:r>
            <a:r>
              <a:rPr lang="en-US"/>
              <a:t>)</a:t>
            </a:r>
            <a:endParaRPr/>
          </a:p>
          <a:p>
            <a:pPr marL="0" lvl="0" indent="0" algn="l" rtl="0">
              <a:lnSpc>
                <a:spcPct val="100000"/>
              </a:lnSpc>
              <a:spcBef>
                <a:spcPts val="0"/>
              </a:spcBef>
              <a:spcAft>
                <a:spcPts val="0"/>
              </a:spcAft>
              <a:buSzPts val="1400"/>
              <a:buNone/>
            </a:pPr>
            <a:r>
              <a:rPr lang="en-US" b="1"/>
              <a:t>Giảm thiểu / Mitigation:</a:t>
            </a:r>
            <a:r>
              <a:rPr lang="en-US"/>
              <a:t> Thiết lập </a:t>
            </a:r>
            <a:r>
              <a:rPr lang="en-US" b="1"/>
              <a:t>tài khoản phong tỏa/uỷ thác (escrow/lockbox)</a:t>
            </a:r>
            <a:r>
              <a:rPr lang="en-US"/>
              <a:t>; </a:t>
            </a:r>
            <a:r>
              <a:rPr lang="en-US" b="1"/>
              <a:t>uỷ quyền khoản phải thu (assignment of receivables)</a:t>
            </a:r>
            <a:r>
              <a:rPr lang="en-US"/>
              <a:t>; giám sát tình hình tài chính và công nợ; điều khoản “take-or-pay” đảm bảo mức thanh toán tối thiểu.</a:t>
            </a:r>
            <a:br>
              <a:rPr lang="en-US"/>
            </a:br>
            <a:r>
              <a:rPr lang="en-US"/>
              <a:t>(</a:t>
            </a:r>
            <a:r>
              <a:rPr lang="en-US" i="1"/>
              <a:t>Escrow/lockbox accounts; assignment of receivables; ongoing monitoring of financials and receivables; “take-or-pay” clauses ensuring minimum payment obligations.</a:t>
            </a:r>
            <a:r>
              <a:rPr lang="en-US"/>
              <a:t>)</a:t>
            </a:r>
            <a:endParaRPr/>
          </a:p>
          <a:p>
            <a:pPr marL="0" lvl="0" indent="0" algn="l" rtl="0">
              <a:lnSpc>
                <a:spcPct val="100000"/>
              </a:lnSpc>
              <a:spcBef>
                <a:spcPts val="0"/>
              </a:spcBef>
              <a:spcAft>
                <a:spcPts val="0"/>
              </a:spcAft>
              <a:buSzPts val="1400"/>
              <a:buNone/>
            </a:pPr>
            <a:r>
              <a:rPr lang="en-US" b="1"/>
              <a:t>Bảo đảm / Safeguards:</a:t>
            </a:r>
            <a:r>
              <a:rPr lang="en-US"/>
              <a:t> </a:t>
            </a:r>
            <a:r>
              <a:rPr lang="en-US" b="1"/>
              <a:t>Quỹ dự phòng dịch vụ nợ (DSRA)</a:t>
            </a:r>
            <a:r>
              <a:rPr lang="en-US"/>
              <a:t> tương đương 3–6 tháng; điều khoản chấm dứt sớm kèm phí (termination fee ladder); quyền </a:t>
            </a:r>
            <a:r>
              <a:rPr lang="en-US" b="1"/>
              <a:t>step-in</a:t>
            </a:r>
            <a:r>
              <a:rPr lang="en-US"/>
              <a:t> của PFI/ESCO trong trường hợp IE vi phạm.</a:t>
            </a:r>
            <a:br>
              <a:rPr lang="en-US"/>
            </a:br>
            <a:r>
              <a:rPr lang="en-US"/>
              <a:t>(</a:t>
            </a:r>
            <a:r>
              <a:rPr lang="en-US" i="1"/>
              <a:t>DSRA covering 3–6 months of debt service; termination fee ladder; step-in rights for lenders/ESCO in case of client default.</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68" name="Google Shape;26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Nguồn rủi ro / Risk sources:</a:t>
            </a:r>
            <a:r>
              <a:rPr lang="en-US"/>
              <a:t> Khách hàng chậm thanh toán, không chia sẻ tiết kiệm theo hợp đồng; khó khăn tài chính của IE; tranh chấp về mức tiết kiệm → làm gián đoạn dòng tiền trả nợ.</a:t>
            </a:r>
            <a:br>
              <a:rPr lang="en-US"/>
            </a:br>
            <a:r>
              <a:rPr lang="en-US"/>
              <a:t>(</a:t>
            </a:r>
            <a:r>
              <a:rPr lang="en-US" i="1"/>
              <a:t>Delayed or non-payment by client; weak creditworthiness of the IE; disputes over actual savings – disrupting debt service cash flow.</a:t>
            </a:r>
            <a:r>
              <a:rPr lang="en-US"/>
              <a:t>)</a:t>
            </a:r>
            <a:endParaRPr/>
          </a:p>
          <a:p>
            <a:pPr marL="0" lvl="0" indent="0" algn="l" rtl="0">
              <a:lnSpc>
                <a:spcPct val="100000"/>
              </a:lnSpc>
              <a:spcBef>
                <a:spcPts val="0"/>
              </a:spcBef>
              <a:spcAft>
                <a:spcPts val="0"/>
              </a:spcAft>
              <a:buSzPts val="1400"/>
              <a:buNone/>
            </a:pPr>
            <a:r>
              <a:rPr lang="en-US" b="1"/>
              <a:t>Giảm thiểu / Mitigation:</a:t>
            </a:r>
            <a:r>
              <a:rPr lang="en-US"/>
              <a:t> Thiết lập </a:t>
            </a:r>
            <a:r>
              <a:rPr lang="en-US" b="1"/>
              <a:t>tài khoản phong tỏa/uỷ thác (escrow/lockbox)</a:t>
            </a:r>
            <a:r>
              <a:rPr lang="en-US"/>
              <a:t>; </a:t>
            </a:r>
            <a:r>
              <a:rPr lang="en-US" b="1"/>
              <a:t>uỷ quyền khoản phải thu (assignment of receivables)</a:t>
            </a:r>
            <a:r>
              <a:rPr lang="en-US"/>
              <a:t>; giám sát tình hình tài chính và công nợ; điều khoản “take-or-pay” đảm bảo mức thanh toán tối thiểu.</a:t>
            </a:r>
            <a:br>
              <a:rPr lang="en-US"/>
            </a:br>
            <a:r>
              <a:rPr lang="en-US"/>
              <a:t>(</a:t>
            </a:r>
            <a:r>
              <a:rPr lang="en-US" i="1"/>
              <a:t>Escrow/lockbox accounts; assignment of receivables; ongoing monitoring of financials and receivables; “take-or-pay” clauses ensuring minimum payment obligations.</a:t>
            </a:r>
            <a:r>
              <a:rPr lang="en-US"/>
              <a:t>)</a:t>
            </a:r>
            <a:endParaRPr/>
          </a:p>
          <a:p>
            <a:pPr marL="0" lvl="0" indent="0" algn="l" rtl="0">
              <a:lnSpc>
                <a:spcPct val="100000"/>
              </a:lnSpc>
              <a:spcBef>
                <a:spcPts val="0"/>
              </a:spcBef>
              <a:spcAft>
                <a:spcPts val="0"/>
              </a:spcAft>
              <a:buSzPts val="1400"/>
              <a:buNone/>
            </a:pPr>
            <a:r>
              <a:rPr lang="en-US" b="1"/>
              <a:t>Bảo đảm / Safeguards:</a:t>
            </a:r>
            <a:r>
              <a:rPr lang="en-US"/>
              <a:t> </a:t>
            </a:r>
            <a:r>
              <a:rPr lang="en-US" b="1"/>
              <a:t>Quỹ dự phòng dịch vụ nợ (DSRA)</a:t>
            </a:r>
            <a:r>
              <a:rPr lang="en-US"/>
              <a:t> tương đương 3–6 tháng; điều khoản chấm dứt sớm kèm phí (termination fee ladder); quyền </a:t>
            </a:r>
            <a:r>
              <a:rPr lang="en-US" b="1"/>
              <a:t>step-in</a:t>
            </a:r>
            <a:r>
              <a:rPr lang="en-US"/>
              <a:t> của PFI/ESCO trong trường hợp IE vi phạm.</a:t>
            </a:r>
            <a:br>
              <a:rPr lang="en-US"/>
            </a:br>
            <a:r>
              <a:rPr lang="en-US"/>
              <a:t>(</a:t>
            </a:r>
            <a:r>
              <a:rPr lang="en-US" i="1"/>
              <a:t>DSRA covering 3–6 months of debt service; termination fee ladder; step-in rights for lenders/ESCO in case of client default.</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78" name="Google Shape;278;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Nguồn rủi ro:</a:t>
            </a:r>
            <a:r>
              <a:rPr lang="en-US"/>
              <a:t> Đường cơ sở ngắn (&lt;12 tháng), thiếu dữ liệu mùa vụ; thay đổi giờ vận hành hoặc tải; thiết bị đo có sai số cao; các bên không thống nhất phương pháp đo lường – xác minh.</a:t>
            </a:r>
            <a:br>
              <a:rPr lang="en-US"/>
            </a:br>
            <a:r>
              <a:rPr lang="en-US" b="1"/>
              <a:t>Risk sources:</a:t>
            </a:r>
            <a:r>
              <a:rPr lang="en-US"/>
              <a:t> Baseline shorter than 12 months, missing seasonal data; changes in operating hours/load; inaccurate measuring devices; disagreement on M&amp;V approach.</a:t>
            </a:r>
            <a:endParaRPr/>
          </a:p>
          <a:p>
            <a:pPr marL="0" lvl="0" indent="0" algn="l" rtl="0">
              <a:lnSpc>
                <a:spcPct val="100000"/>
              </a:lnSpc>
              <a:spcBef>
                <a:spcPts val="0"/>
              </a:spcBef>
              <a:spcAft>
                <a:spcPts val="0"/>
              </a:spcAft>
              <a:buSzPts val="1400"/>
              <a:buNone/>
            </a:pPr>
            <a:r>
              <a:rPr lang="en-US" b="1"/>
              <a:t>Giảm thiểu:</a:t>
            </a:r>
            <a:r>
              <a:rPr lang="en-US"/>
              <a:t> Xây dựng đường cơ sở tối thiểu 12 tháng và loại trừ số liệu bất thường; quy định </a:t>
            </a:r>
            <a:r>
              <a:rPr lang="en-US" b="1"/>
              <a:t>điều chỉnh đường cơ sở</a:t>
            </a:r>
            <a:r>
              <a:rPr lang="en-US"/>
              <a:t> khi thay đổi ca hoặc tải; lập </a:t>
            </a:r>
            <a:r>
              <a:rPr lang="en-US" b="1"/>
              <a:t>kế hoạch M&amp;V rõ ràng</a:t>
            </a:r>
            <a:r>
              <a:rPr lang="en-US"/>
              <a:t> (phạm vi, thiết bị đo, mức sai số cho phép, quy trình xử lý tranh chấp).</a:t>
            </a:r>
            <a:br>
              <a:rPr lang="en-US"/>
            </a:br>
            <a:r>
              <a:rPr lang="en-US" b="1"/>
              <a:t>Mitigation:</a:t>
            </a:r>
            <a:r>
              <a:rPr lang="en-US"/>
              <a:t> Use a baseline of at least 12 months excluding abnormal data; include </a:t>
            </a:r>
            <a:r>
              <a:rPr lang="en-US" b="1"/>
              <a:t>baseline adjustment clauses</a:t>
            </a:r>
            <a:r>
              <a:rPr lang="en-US"/>
              <a:t> when hours/load change; prepare a clear </a:t>
            </a:r>
            <a:r>
              <a:rPr lang="en-US" b="1"/>
              <a:t>M&amp;V plan</a:t>
            </a:r>
            <a:r>
              <a:rPr lang="en-US"/>
              <a:t> (scope, devices, acceptable error margin, dispute-resolution process).</a:t>
            </a:r>
            <a:endParaRPr/>
          </a:p>
          <a:p>
            <a:pPr marL="0" lvl="0" indent="0" algn="l" rtl="0">
              <a:lnSpc>
                <a:spcPct val="100000"/>
              </a:lnSpc>
              <a:spcBef>
                <a:spcPts val="0"/>
              </a:spcBef>
              <a:spcAft>
                <a:spcPts val="0"/>
              </a:spcAft>
              <a:buSzPts val="1400"/>
              <a:buNone/>
            </a:pPr>
            <a:r>
              <a:rPr lang="en-US" b="1"/>
              <a:t>Bảo đảm:</a:t>
            </a:r>
            <a:r>
              <a:rPr lang="en-US"/>
              <a:t> Yêu cầu </a:t>
            </a:r>
            <a:r>
              <a:rPr lang="en-US" b="1"/>
              <a:t>bảo hành hiệu suất từ nhà sản xuất thiết bị</a:t>
            </a:r>
            <a:r>
              <a:rPr lang="en-US"/>
              <a:t>; áp dụng </a:t>
            </a:r>
            <a:r>
              <a:rPr lang="en-US" b="1"/>
              <a:t>mức phạt theo bậc</a:t>
            </a:r>
            <a:r>
              <a:rPr lang="en-US"/>
              <a:t> khi không đạt chỉ tiêu; quy định </a:t>
            </a:r>
            <a:r>
              <a:rPr lang="en-US" b="1"/>
              <a:t>mức dịch vụ vận hành</a:t>
            </a:r>
            <a:r>
              <a:rPr lang="en-US"/>
              <a:t> (thời gian đáp ứng, độ tin cậy, tỷ lệ sự cố và thời gian khắc phục).</a:t>
            </a:r>
            <a:br>
              <a:rPr lang="en-US"/>
            </a:br>
            <a:r>
              <a:rPr lang="en-US" b="1"/>
              <a:t>Safeguards:</a:t>
            </a:r>
            <a:r>
              <a:rPr lang="en-US"/>
              <a:t> Require </a:t>
            </a:r>
            <a:r>
              <a:rPr lang="en-US" b="1"/>
              <a:t>OEM performance guarantees</a:t>
            </a:r>
            <a:r>
              <a:rPr lang="en-US"/>
              <a:t>; apply </a:t>
            </a:r>
            <a:r>
              <a:rPr lang="en-US" b="1"/>
              <a:t>LDs (liquidated damages)</a:t>
            </a:r>
            <a:r>
              <a:rPr lang="en-US"/>
              <a:t> linked to performance levels; define </a:t>
            </a:r>
            <a:r>
              <a:rPr lang="en-US" b="1"/>
              <a:t>operational SLAs</a:t>
            </a:r>
            <a:r>
              <a:rPr lang="en-US"/>
              <a:t> (response time, reliability, MTBF/MTTR).</a:t>
            </a:r>
            <a:endParaRPr/>
          </a:p>
          <a:p>
            <a:pPr marL="0" lvl="0" indent="0" algn="l" rtl="0">
              <a:lnSpc>
                <a:spcPct val="100000"/>
              </a:lnSpc>
              <a:spcBef>
                <a:spcPts val="0"/>
              </a:spcBef>
              <a:spcAft>
                <a:spcPts val="0"/>
              </a:spcAft>
              <a:buSzPts val="1400"/>
              <a:buNone/>
            </a:pPr>
            <a:endParaRPr/>
          </a:p>
        </p:txBody>
      </p:sp>
      <p:sp>
        <p:nvSpPr>
          <p:cNvPr id="287" name="Google Shape;287;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743314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Rủi ro vận hành &amp; O&amp;M</a:t>
            </a:r>
            <a:endParaRPr/>
          </a:p>
          <a:p>
            <a:pPr marL="0" lvl="0" indent="0" algn="l" rtl="0">
              <a:lnSpc>
                <a:spcPct val="100000"/>
              </a:lnSpc>
              <a:spcBef>
                <a:spcPts val="0"/>
              </a:spcBef>
              <a:spcAft>
                <a:spcPts val="0"/>
              </a:spcAft>
              <a:buSzPts val="1400"/>
              <a:buNone/>
            </a:pPr>
            <a:r>
              <a:rPr lang="en-US" b="1"/>
              <a:t>Operational &amp; O&amp;M Risks</a:t>
            </a:r>
            <a:endParaRPr/>
          </a:p>
          <a:p>
            <a:pPr marL="0" lvl="0" indent="0" algn="l" rtl="0">
              <a:lnSpc>
                <a:spcPct val="100000"/>
              </a:lnSpc>
              <a:spcBef>
                <a:spcPts val="0"/>
              </a:spcBef>
              <a:spcAft>
                <a:spcPts val="0"/>
              </a:spcAft>
              <a:buSzPts val="1400"/>
              <a:buNone/>
            </a:pPr>
            <a:r>
              <a:rPr lang="en-US" b="1"/>
              <a:t>Nguồn rủi ro:</a:t>
            </a:r>
            <a:r>
              <a:rPr lang="en-US"/>
              <a:t> Thiếu bảo trì định kỳ; hỏng hóc thiết bị trọng yếu; suy giảm hiệu suất theo thời gian; thiếu phụ tùng; vận hành không đúng hướng dẫn.</a:t>
            </a:r>
            <a:br>
              <a:rPr lang="en-US"/>
            </a:br>
            <a:r>
              <a:rPr lang="en-US" b="1"/>
              <a:t>Risk sources:</a:t>
            </a:r>
            <a:r>
              <a:rPr lang="en-US"/>
              <a:t> Lack of preventive maintenance; failures of critical equipment; performance degradation; spare parts shortage; improper operations.</a:t>
            </a:r>
            <a:endParaRPr/>
          </a:p>
          <a:p>
            <a:pPr marL="0" lvl="0" indent="0" algn="l" rtl="0">
              <a:lnSpc>
                <a:spcPct val="100000"/>
              </a:lnSpc>
              <a:spcBef>
                <a:spcPts val="0"/>
              </a:spcBef>
              <a:spcAft>
                <a:spcPts val="0"/>
              </a:spcAft>
              <a:buSzPts val="1400"/>
              <a:buNone/>
            </a:pPr>
            <a:r>
              <a:rPr lang="en-US" b="1"/>
              <a:t>Giảm thiểu:</a:t>
            </a:r>
            <a:r>
              <a:rPr lang="en-US"/>
              <a:t> Lập kế hoạch bảo trì định kỳ; áp dụng hệ thống quản lý bảo trì (CMMS); hợp đồng cung ứng phụ tùng dài hạn; đào tạo vận hành; giám sát dữ liệu thời gian thực.</a:t>
            </a:r>
            <a:br>
              <a:rPr lang="en-US"/>
            </a:br>
            <a:r>
              <a:rPr lang="en-US" b="1"/>
              <a:t>Mitigation:</a:t>
            </a:r>
            <a:r>
              <a:rPr lang="en-US"/>
              <a:t> Preventive maintenance plan; CMMS; long-term spare parts agreements; operator training; real-time data monitoring.</a:t>
            </a:r>
            <a:endParaRPr/>
          </a:p>
          <a:p>
            <a:pPr marL="0" lvl="0" indent="0" algn="l" rtl="0">
              <a:lnSpc>
                <a:spcPct val="100000"/>
              </a:lnSpc>
              <a:spcBef>
                <a:spcPts val="0"/>
              </a:spcBef>
              <a:spcAft>
                <a:spcPts val="0"/>
              </a:spcAft>
              <a:buSzPts val="1400"/>
              <a:buNone/>
            </a:pPr>
            <a:r>
              <a:rPr lang="en-US" b="1"/>
              <a:t>Bảo đảm:</a:t>
            </a:r>
            <a:r>
              <a:rPr lang="en-US"/>
              <a:t> Quy định </a:t>
            </a:r>
            <a:r>
              <a:rPr lang="en-US" b="1"/>
              <a:t>mức dịch vụ vận hành</a:t>
            </a:r>
            <a:r>
              <a:rPr lang="en-US"/>
              <a:t> (thời gian đáp ứng, độ sẵn sàng, MTBF/MTTR); </a:t>
            </a:r>
            <a:r>
              <a:rPr lang="en-US" b="1"/>
              <a:t>bảo hành hiệu suất</a:t>
            </a:r>
            <a:r>
              <a:rPr lang="en-US"/>
              <a:t> từ nhà sản xuất; </a:t>
            </a:r>
            <a:r>
              <a:rPr lang="en-US" b="1"/>
              <a:t>bảo hiểm gián đoạn kinh doanh</a:t>
            </a:r>
            <a:r>
              <a:rPr lang="en-US"/>
              <a:t>.</a:t>
            </a:r>
            <a:br>
              <a:rPr lang="en-US"/>
            </a:br>
            <a:r>
              <a:rPr lang="en-US" b="1"/>
              <a:t>Safeguards:</a:t>
            </a:r>
            <a:r>
              <a:rPr lang="en-US"/>
              <a:t> Operational </a:t>
            </a:r>
            <a:r>
              <a:rPr lang="en-US" b="1"/>
              <a:t>SLAs</a:t>
            </a:r>
            <a:r>
              <a:rPr lang="en-US"/>
              <a:t> (response time, availability, MTBF/MTTR); </a:t>
            </a:r>
            <a:r>
              <a:rPr lang="en-US" b="1"/>
              <a:t>OEM performance guarantees</a:t>
            </a:r>
            <a:r>
              <a:rPr lang="en-US"/>
              <a:t>; </a:t>
            </a:r>
            <a:r>
              <a:rPr lang="en-US" b="1"/>
              <a:t>Business Interruption insurance</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96" name="Google Shape;296;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Rủi ro pháp lý–hợp đồng</a:t>
            </a:r>
            <a:endParaRPr/>
          </a:p>
          <a:p>
            <a:pPr marL="0" lvl="0" indent="0" algn="l" rtl="0">
              <a:lnSpc>
                <a:spcPct val="100000"/>
              </a:lnSpc>
              <a:spcBef>
                <a:spcPts val="0"/>
              </a:spcBef>
              <a:spcAft>
                <a:spcPts val="0"/>
              </a:spcAft>
              <a:buSzPts val="1400"/>
              <a:buNone/>
            </a:pPr>
            <a:r>
              <a:rPr lang="en-US" b="1"/>
              <a:t>Legal &amp; Contractual Risks</a:t>
            </a:r>
            <a:endParaRPr/>
          </a:p>
          <a:p>
            <a:pPr marL="0" lvl="0" indent="0" algn="l" rtl="0">
              <a:lnSpc>
                <a:spcPct val="100000"/>
              </a:lnSpc>
              <a:spcBef>
                <a:spcPts val="0"/>
              </a:spcBef>
              <a:spcAft>
                <a:spcPts val="0"/>
              </a:spcAft>
              <a:buSzPts val="1400"/>
              <a:buNone/>
            </a:pPr>
            <a:r>
              <a:rPr lang="en-US" b="1"/>
              <a:t>Nguồn rủi ro:</a:t>
            </a:r>
            <a:r>
              <a:rPr lang="en-US"/>
              <a:t> Hợp đồng thiếu điều khoản bảo vệ; khó cưỡng chế thực thi; thay đổi pháp luật; diễn giải điều khoản khác nhau; hồ sơ pháp lý dự án chưa đầy đủ.</a:t>
            </a:r>
            <a:br>
              <a:rPr lang="en-US"/>
            </a:br>
            <a:r>
              <a:rPr lang="en-US" b="1"/>
              <a:t>Risk sources:</a:t>
            </a:r>
            <a:r>
              <a:rPr lang="en-US"/>
              <a:t> Incomplete protections in contracts; weak enforceability; change in law; divergent interpretations; incomplete permits/licenses.</a:t>
            </a:r>
            <a:endParaRPr/>
          </a:p>
          <a:p>
            <a:pPr marL="0" lvl="0" indent="0" algn="l" rtl="0">
              <a:lnSpc>
                <a:spcPct val="100000"/>
              </a:lnSpc>
              <a:spcBef>
                <a:spcPts val="0"/>
              </a:spcBef>
              <a:spcAft>
                <a:spcPts val="0"/>
              </a:spcAft>
              <a:buSzPts val="1400"/>
              <a:buNone/>
            </a:pPr>
            <a:r>
              <a:rPr lang="en-US" b="1"/>
              <a:t>Giảm thiểu:</a:t>
            </a:r>
            <a:r>
              <a:rPr lang="en-US"/>
              <a:t> Chuẩn hóa mẫu hợp đồng; rà soát pháp lý độc lập; đưa </a:t>
            </a:r>
            <a:r>
              <a:rPr lang="en-US" b="1"/>
              <a:t>điều chỉnh đường cơ sở</a:t>
            </a:r>
            <a:r>
              <a:rPr lang="en-US"/>
              <a:t> vào hợp đồng; quy trình giải quyết tranh chấp rõ ràng (mediation/adjudication).</a:t>
            </a:r>
            <a:br>
              <a:rPr lang="en-US"/>
            </a:br>
            <a:r>
              <a:rPr lang="en-US" b="1"/>
              <a:t>Mitigation:</a:t>
            </a:r>
            <a:r>
              <a:rPr lang="en-US"/>
              <a:t> Standardized contract templates; independent legal review; include </a:t>
            </a:r>
            <a:r>
              <a:rPr lang="en-US" b="1"/>
              <a:t>baseline adjustment</a:t>
            </a:r>
            <a:r>
              <a:rPr lang="en-US"/>
              <a:t> clauses; clear dispute-resolution procedures.</a:t>
            </a:r>
            <a:endParaRPr/>
          </a:p>
          <a:p>
            <a:pPr marL="0" lvl="0" indent="0" algn="l" rtl="0">
              <a:lnSpc>
                <a:spcPct val="100000"/>
              </a:lnSpc>
              <a:spcBef>
                <a:spcPts val="0"/>
              </a:spcBef>
              <a:spcAft>
                <a:spcPts val="0"/>
              </a:spcAft>
              <a:buSzPts val="1400"/>
              <a:buNone/>
            </a:pPr>
            <a:r>
              <a:rPr lang="en-US" b="1"/>
              <a:t>Bảo đảm:</a:t>
            </a:r>
            <a:r>
              <a:rPr lang="en-US"/>
              <a:t> </a:t>
            </a:r>
            <a:r>
              <a:rPr lang="en-US" b="1"/>
              <a:t>Quyền can thiệp (step-in)</a:t>
            </a:r>
            <a:r>
              <a:rPr lang="en-US"/>
              <a:t> của bên cho vay/đối tác; </a:t>
            </a:r>
            <a:r>
              <a:rPr lang="en-US" b="1"/>
              <a:t>thang phí chấm dứt (termination fee ladder)</a:t>
            </a:r>
            <a:r>
              <a:rPr lang="en-US"/>
              <a:t>; </a:t>
            </a:r>
            <a:r>
              <a:rPr lang="en-US" b="1"/>
              <a:t>phạt theo bậc (LDs)</a:t>
            </a:r>
            <a:r>
              <a:rPr lang="en-US"/>
              <a:t>; nghĩa vụ bảo hiểm bắt buộc; phân bổ rủi ro minh bạch.</a:t>
            </a:r>
            <a:br>
              <a:rPr lang="en-US"/>
            </a:br>
            <a:r>
              <a:rPr lang="en-US" b="1"/>
              <a:t>Safeguards:</a:t>
            </a:r>
            <a:r>
              <a:rPr lang="en-US"/>
              <a:t> </a:t>
            </a:r>
            <a:r>
              <a:rPr lang="en-US" b="1"/>
              <a:t>Step-in rights</a:t>
            </a:r>
            <a:r>
              <a:rPr lang="en-US"/>
              <a:t>; </a:t>
            </a:r>
            <a:r>
              <a:rPr lang="en-US" b="1"/>
              <a:t>termination fee ladder</a:t>
            </a:r>
            <a:r>
              <a:rPr lang="en-US"/>
              <a:t>; </a:t>
            </a:r>
            <a:r>
              <a:rPr lang="en-US" b="1"/>
              <a:t>LDs</a:t>
            </a:r>
            <a:r>
              <a:rPr lang="en-US"/>
              <a:t>; mandatory insurance obligations; transparent risk allocation.</a:t>
            </a:r>
            <a:endParaRPr/>
          </a:p>
          <a:p>
            <a:pPr marL="0" lvl="0" indent="0" algn="l" rtl="0">
              <a:lnSpc>
                <a:spcPct val="100000"/>
              </a:lnSpc>
              <a:spcBef>
                <a:spcPts val="0"/>
              </a:spcBef>
              <a:spcAft>
                <a:spcPts val="0"/>
              </a:spcAft>
              <a:buSzPts val="1400"/>
              <a:buNone/>
            </a:pPr>
            <a:endParaRPr/>
          </a:p>
        </p:txBody>
      </p:sp>
      <p:sp>
        <p:nvSpPr>
          <p:cNvPr id="305" name="Google Shape;30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3" name="Google Shape;31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Rủi ro môi trường, xã hội &amp; an toàn (E&amp;S)</a:t>
            </a:r>
            <a:endParaRPr/>
          </a:p>
          <a:p>
            <a:pPr marL="0" lvl="0" indent="0" algn="l" rtl="0">
              <a:lnSpc>
                <a:spcPct val="100000"/>
              </a:lnSpc>
              <a:spcBef>
                <a:spcPts val="0"/>
              </a:spcBef>
              <a:spcAft>
                <a:spcPts val="0"/>
              </a:spcAft>
              <a:buSzPts val="1400"/>
              <a:buNone/>
            </a:pPr>
            <a:r>
              <a:rPr lang="en-US" b="1"/>
              <a:t>Environmental, Social &amp; Safety (E&amp;S) Risks</a:t>
            </a:r>
            <a:endParaRPr/>
          </a:p>
          <a:p>
            <a:pPr marL="0" lvl="0" indent="0" algn="l" rtl="0">
              <a:lnSpc>
                <a:spcPct val="100000"/>
              </a:lnSpc>
              <a:spcBef>
                <a:spcPts val="0"/>
              </a:spcBef>
              <a:spcAft>
                <a:spcPts val="0"/>
              </a:spcAft>
              <a:buSzPts val="1400"/>
              <a:buNone/>
            </a:pPr>
            <a:r>
              <a:rPr lang="en-US" b="1"/>
              <a:t>Nguồn rủi ro:</a:t>
            </a:r>
            <a:r>
              <a:rPr lang="en-US"/>
              <a:t> Không tuân thủ quy định môi trường; tác động đến cộng đồng; an toàn lao động kém; sự cố môi trường; tiếng ồn/bụi/chất thải vượt chuẩn.</a:t>
            </a:r>
            <a:br>
              <a:rPr lang="en-US"/>
            </a:br>
            <a:r>
              <a:rPr lang="en-US" b="1"/>
              <a:t>Risk sources:</a:t>
            </a:r>
            <a:r>
              <a:rPr lang="en-US"/>
              <a:t> Non-compliance with environmental laws; community impacts; poor OHS practices; environmental incidents; excessive noise/dust/waste.</a:t>
            </a:r>
            <a:endParaRPr/>
          </a:p>
          <a:p>
            <a:pPr marL="0" lvl="0" indent="0" algn="l" rtl="0">
              <a:lnSpc>
                <a:spcPct val="100000"/>
              </a:lnSpc>
              <a:spcBef>
                <a:spcPts val="0"/>
              </a:spcBef>
              <a:spcAft>
                <a:spcPts val="0"/>
              </a:spcAft>
              <a:buSzPts val="1400"/>
              <a:buNone/>
            </a:pPr>
            <a:r>
              <a:rPr lang="en-US" b="1"/>
              <a:t>Giảm thiểu:</a:t>
            </a:r>
            <a:r>
              <a:rPr lang="en-US"/>
              <a:t> Đánh giá tác động E&amp;S; kế hoạch quản lý môi trường &amp; an toàn; đào tạo nhân sự; giám sát – báo cáo định kỳ; tham vấn cộng đồng.</a:t>
            </a:r>
            <a:br>
              <a:rPr lang="en-US"/>
            </a:br>
            <a:r>
              <a:rPr lang="en-US" b="1"/>
              <a:t>Mitigation:</a:t>
            </a:r>
            <a:r>
              <a:rPr lang="en-US"/>
              <a:t> E&amp;S assessments; environmental &amp; safety management plans; staff training; periodic monitoring and reporting; stakeholder engagement.</a:t>
            </a:r>
            <a:endParaRPr/>
          </a:p>
          <a:p>
            <a:pPr marL="0" lvl="0" indent="0" algn="l" rtl="0">
              <a:lnSpc>
                <a:spcPct val="100000"/>
              </a:lnSpc>
              <a:spcBef>
                <a:spcPts val="0"/>
              </a:spcBef>
              <a:spcAft>
                <a:spcPts val="0"/>
              </a:spcAft>
              <a:buSzPts val="1400"/>
              <a:buNone/>
            </a:pPr>
            <a:r>
              <a:rPr lang="en-US" b="1"/>
              <a:t>Bảo đảm:</a:t>
            </a:r>
            <a:r>
              <a:rPr lang="en-US"/>
              <a:t> Tuân thủ </a:t>
            </a:r>
            <a:r>
              <a:rPr lang="en-US" b="1"/>
              <a:t>chuẩn E&amp;S của nhà tài trợ/quốc tế</a:t>
            </a:r>
            <a:r>
              <a:rPr lang="en-US"/>
              <a:t>; </a:t>
            </a:r>
            <a:r>
              <a:rPr lang="en-US" b="1"/>
              <a:t>bảo hiểm trách nhiệm bên thứ ba</a:t>
            </a:r>
            <a:r>
              <a:rPr lang="en-US"/>
              <a:t>; cơ chế tạm dừng vận hành khi vi phạm nghiêm trọng; kế hoạch ứng phó khẩn cấp.</a:t>
            </a:r>
            <a:br>
              <a:rPr lang="en-US"/>
            </a:br>
            <a:r>
              <a:rPr lang="en-US" b="1"/>
              <a:t>Safeguards:</a:t>
            </a:r>
            <a:r>
              <a:rPr lang="en-US"/>
              <a:t> Compliance with </a:t>
            </a:r>
            <a:r>
              <a:rPr lang="en-US" b="1"/>
              <a:t>lender/international E&amp;S standards</a:t>
            </a:r>
            <a:r>
              <a:rPr lang="en-US"/>
              <a:t>; </a:t>
            </a:r>
            <a:r>
              <a:rPr lang="en-US" b="1"/>
              <a:t>third-party liability insurance</a:t>
            </a:r>
            <a:r>
              <a:rPr lang="en-US"/>
              <a:t>; right to suspend operations upon material breaches; emergency response plans.</a:t>
            </a:r>
            <a:endParaRPr/>
          </a:p>
          <a:p>
            <a:pPr marL="0" lvl="0" indent="0" algn="l" rtl="0">
              <a:lnSpc>
                <a:spcPct val="100000"/>
              </a:lnSpc>
              <a:spcBef>
                <a:spcPts val="0"/>
              </a:spcBef>
              <a:spcAft>
                <a:spcPts val="0"/>
              </a:spcAft>
              <a:buSzPts val="1400"/>
              <a:buNone/>
            </a:pPr>
            <a:endParaRPr/>
          </a:p>
        </p:txBody>
      </p:sp>
      <p:sp>
        <p:nvSpPr>
          <p:cNvPr id="314" name="Google Shape;314;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2" name="Google Shape;322;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Rủi ro hành vi khách hàng</a:t>
            </a:r>
            <a:endParaRPr/>
          </a:p>
          <a:p>
            <a:pPr marL="0" lvl="0" indent="0" algn="l" rtl="0">
              <a:lnSpc>
                <a:spcPct val="100000"/>
              </a:lnSpc>
              <a:spcBef>
                <a:spcPts val="0"/>
              </a:spcBef>
              <a:spcAft>
                <a:spcPts val="0"/>
              </a:spcAft>
              <a:buSzPts val="1400"/>
              <a:buNone/>
            </a:pPr>
            <a:r>
              <a:rPr lang="en-US" b="1"/>
              <a:t>Client Behavior Risks</a:t>
            </a:r>
            <a:endParaRPr/>
          </a:p>
          <a:p>
            <a:pPr marL="0" lvl="0" indent="0" algn="l" rtl="0">
              <a:lnSpc>
                <a:spcPct val="100000"/>
              </a:lnSpc>
              <a:spcBef>
                <a:spcPts val="0"/>
              </a:spcBef>
              <a:spcAft>
                <a:spcPts val="0"/>
              </a:spcAft>
              <a:buSzPts val="1400"/>
              <a:buNone/>
            </a:pPr>
            <a:r>
              <a:rPr lang="en-US" b="1"/>
              <a:t>Nguồn rủi ro:</a:t>
            </a:r>
            <a:r>
              <a:rPr lang="en-US"/>
              <a:t> Khách hàng thay đổi quy trình, giờ vận hành hoặc công suất; không tuân thủ hướng dẫn vận hành; thiếu hợp tác trong đo đếm/kiểm chứng; ưu tiên chi tiêu khác dẫn tới chậm trả.</a:t>
            </a:r>
            <a:br>
              <a:rPr lang="en-US"/>
            </a:br>
            <a:r>
              <a:rPr lang="en-US" b="1"/>
              <a:t>Risk sources:</a:t>
            </a:r>
            <a:r>
              <a:rPr lang="en-US"/>
              <a:t> Changes in process/hours/load; non-compliance with operating guidance; lack of cooperation in metering/verification; payment deprioritization.</a:t>
            </a:r>
            <a:endParaRPr/>
          </a:p>
          <a:p>
            <a:pPr marL="0" lvl="0" indent="0" algn="l" rtl="0">
              <a:lnSpc>
                <a:spcPct val="100000"/>
              </a:lnSpc>
              <a:spcBef>
                <a:spcPts val="0"/>
              </a:spcBef>
              <a:spcAft>
                <a:spcPts val="0"/>
              </a:spcAft>
              <a:buSzPts val="1400"/>
              <a:buNone/>
            </a:pPr>
            <a:r>
              <a:rPr lang="en-US" b="1"/>
              <a:t>Giảm thiểu:</a:t>
            </a:r>
            <a:r>
              <a:rPr lang="en-US"/>
              <a:t> Ràng buộc trách nhiệm trong hợp đồng; quy trình báo cáo – duyệt thay đổi vận hành; đào tạo người vận hành; theo dõi dữ liệu liên tục và cảnh báo sớm.</a:t>
            </a:r>
            <a:br>
              <a:rPr lang="en-US"/>
            </a:br>
            <a:r>
              <a:rPr lang="en-US" b="1"/>
              <a:t>Mitigation:</a:t>
            </a:r>
            <a:r>
              <a:rPr lang="en-US"/>
              <a:t> Contractual obligations; change-control procedures; operator training; continuous data monitoring and early-warning triggers.</a:t>
            </a:r>
            <a:endParaRPr/>
          </a:p>
          <a:p>
            <a:pPr marL="0" lvl="0" indent="0" algn="l" rtl="0">
              <a:lnSpc>
                <a:spcPct val="100000"/>
              </a:lnSpc>
              <a:spcBef>
                <a:spcPts val="0"/>
              </a:spcBef>
              <a:spcAft>
                <a:spcPts val="0"/>
              </a:spcAft>
              <a:buSzPts val="1400"/>
              <a:buNone/>
            </a:pPr>
            <a:r>
              <a:rPr lang="en-US" b="1"/>
              <a:t>Bảo đảm:</a:t>
            </a:r>
            <a:r>
              <a:rPr lang="en-US"/>
              <a:t> </a:t>
            </a:r>
            <a:r>
              <a:rPr lang="en-US" b="1"/>
              <a:t>Take-or-pay</a:t>
            </a:r>
            <a:r>
              <a:rPr lang="en-US"/>
              <a:t> (nghĩa vụ trả tối thiểu); quyền tạm ngừng dịch vụ khi vi phạm; thưởng – phạt theo KPI vận hành; </a:t>
            </a:r>
            <a:r>
              <a:rPr lang="en-US" b="1"/>
              <a:t>tài khoản phong tỏa/ủy thác (escrow/lockbox)</a:t>
            </a:r>
            <a:r>
              <a:rPr lang="en-US"/>
              <a:t> đối với dòng tiền tiết kiệm.</a:t>
            </a:r>
            <a:br>
              <a:rPr lang="en-US"/>
            </a:br>
            <a:r>
              <a:rPr lang="en-US" b="1"/>
              <a:t>Safeguards:</a:t>
            </a:r>
            <a:r>
              <a:rPr lang="en-US"/>
              <a:t> </a:t>
            </a:r>
            <a:r>
              <a:rPr lang="en-US" b="1"/>
              <a:t>Take-or-pay</a:t>
            </a:r>
            <a:r>
              <a:rPr lang="en-US"/>
              <a:t> clauses; right to suspend services upon breach; KPI-based bonus-malus; </a:t>
            </a:r>
            <a:r>
              <a:rPr lang="en-US" b="1"/>
              <a:t>escrow/lockbox</a:t>
            </a:r>
            <a:r>
              <a:rPr lang="en-US"/>
              <a:t> for savings cash flows.</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23" name="Google Shape;323;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1" name="Google Shape;33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Gợi ý quyết định: </a:t>
            </a:r>
            <a:r>
              <a:rPr lang="en-US" b="1"/>
              <a:t>≥ 8/10 “Có”</a:t>
            </a:r>
            <a:r>
              <a:rPr lang="en-US"/>
              <a:t> → tiếp tục thẩm định chi tiết. </a:t>
            </a:r>
            <a:r>
              <a:rPr lang="en-US" b="1"/>
              <a:t>&lt; 8/10</a:t>
            </a:r>
            <a:r>
              <a:rPr lang="en-US"/>
              <a:t> → yêu cầu chỉnh sửa/bổ sung trước khi đi tiếp.</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“Go/No-Go” Checklist (English)</a:t>
            </a:r>
            <a:endParaRPr/>
          </a:p>
          <a:p>
            <a:pPr marL="0" lvl="0" indent="0" algn="l" rtl="0">
              <a:lnSpc>
                <a:spcPct val="100000"/>
              </a:lnSpc>
              <a:spcBef>
                <a:spcPts val="0"/>
              </a:spcBef>
              <a:spcAft>
                <a:spcPts val="0"/>
              </a:spcAft>
              <a:buSzPts val="1400"/>
              <a:buNone/>
            </a:pPr>
            <a:r>
              <a:rPr lang="en-US" b="1"/>
              <a:t>Baseline</a:t>
            </a:r>
            <a:r>
              <a:rPr lang="en-US"/>
              <a:t> ≥ 12 months with seasonal/abnormal data treated?</a:t>
            </a:r>
            <a:endParaRPr/>
          </a:p>
          <a:p>
            <a:pPr marL="0" lvl="0" indent="0" algn="l" rtl="0">
              <a:lnSpc>
                <a:spcPct val="100000"/>
              </a:lnSpc>
              <a:spcBef>
                <a:spcPts val="0"/>
              </a:spcBef>
              <a:spcAft>
                <a:spcPts val="0"/>
              </a:spcAft>
              <a:buSzPts val="1400"/>
              <a:buNone/>
            </a:pPr>
            <a:r>
              <a:rPr lang="en-US" b="1"/>
              <a:t>M&amp;V plan</a:t>
            </a:r>
            <a:r>
              <a:rPr lang="en-US"/>
              <a:t> is clear (scope, meters, acceptable error, dispute-resolution)?</a:t>
            </a:r>
            <a:endParaRPr/>
          </a:p>
          <a:p>
            <a:pPr marL="0" lvl="0" indent="0" algn="l" rtl="0">
              <a:lnSpc>
                <a:spcPct val="100000"/>
              </a:lnSpc>
              <a:spcBef>
                <a:spcPts val="0"/>
              </a:spcBef>
              <a:spcAft>
                <a:spcPts val="0"/>
              </a:spcAft>
              <a:buSzPts val="1400"/>
              <a:buNone/>
            </a:pPr>
            <a:r>
              <a:rPr lang="en-US" b="1"/>
              <a:t>Financial model</a:t>
            </a:r>
            <a:r>
              <a:rPr lang="en-US"/>
              <a:t> includes sensitivity (interest, FX, energy prices) and </a:t>
            </a:r>
            <a:r>
              <a:rPr lang="en-US" b="1"/>
              <a:t>minimum DSCR</a:t>
            </a:r>
            <a:r>
              <a:rPr lang="en-US"/>
              <a:t> holds under sensitivities?</a:t>
            </a:r>
            <a:endParaRPr/>
          </a:p>
          <a:p>
            <a:pPr marL="0" lvl="0" indent="0" algn="l" rtl="0">
              <a:lnSpc>
                <a:spcPct val="100000"/>
              </a:lnSpc>
              <a:spcBef>
                <a:spcPts val="0"/>
              </a:spcBef>
              <a:spcAft>
                <a:spcPts val="0"/>
              </a:spcAft>
              <a:buSzPts val="1400"/>
              <a:buNone/>
            </a:pPr>
            <a:r>
              <a:rPr lang="en-US" b="1"/>
              <a:t>Cash-flow controls</a:t>
            </a:r>
            <a:r>
              <a:rPr lang="en-US"/>
              <a:t> in place: </a:t>
            </a:r>
            <a:r>
              <a:rPr lang="en-US" b="1"/>
              <a:t>escrow/lockbox</a:t>
            </a:r>
            <a:r>
              <a:rPr lang="en-US"/>
              <a:t>, </a:t>
            </a:r>
            <a:r>
              <a:rPr lang="en-US" b="1"/>
              <a:t>assignment of receivables</a:t>
            </a:r>
            <a:r>
              <a:rPr lang="en-US"/>
              <a:t>, </a:t>
            </a:r>
            <a:r>
              <a:rPr lang="en-US" b="1"/>
              <a:t>DSRA</a:t>
            </a:r>
            <a:r>
              <a:rPr lang="en-US"/>
              <a:t> (3–6 months of debt service)?</a:t>
            </a:r>
            <a:endParaRPr/>
          </a:p>
          <a:p>
            <a:pPr marL="0" lvl="0" indent="0" algn="l" rtl="0">
              <a:lnSpc>
                <a:spcPct val="100000"/>
              </a:lnSpc>
              <a:spcBef>
                <a:spcPts val="0"/>
              </a:spcBef>
              <a:spcAft>
                <a:spcPts val="0"/>
              </a:spcAft>
              <a:buSzPts val="1400"/>
              <a:buNone/>
            </a:pPr>
            <a:r>
              <a:rPr lang="en-US" b="1"/>
              <a:t>Price mechanics</a:t>
            </a:r>
            <a:r>
              <a:rPr lang="en-US"/>
              <a:t>: indexation / pass-through / collar/hedging defined?</a:t>
            </a:r>
            <a:endParaRPr/>
          </a:p>
          <a:p>
            <a:pPr marL="0" lvl="0" indent="0" algn="l" rtl="0">
              <a:lnSpc>
                <a:spcPct val="100000"/>
              </a:lnSpc>
              <a:spcBef>
                <a:spcPts val="0"/>
              </a:spcBef>
              <a:spcAft>
                <a:spcPts val="0"/>
              </a:spcAft>
              <a:buSzPts val="1400"/>
              <a:buNone/>
            </a:pPr>
            <a:r>
              <a:rPr lang="en-US" b="1"/>
              <a:t>Performance protections</a:t>
            </a:r>
            <a:r>
              <a:rPr lang="en-US"/>
              <a:t>: OEM performance guarantees; </a:t>
            </a:r>
            <a:r>
              <a:rPr lang="en-US" b="1"/>
              <a:t>LDs</a:t>
            </a:r>
            <a:r>
              <a:rPr lang="en-US"/>
              <a:t> linked to shortfalls?</a:t>
            </a:r>
            <a:endParaRPr/>
          </a:p>
          <a:p>
            <a:pPr marL="0" lvl="0" indent="0" algn="l" rtl="0">
              <a:lnSpc>
                <a:spcPct val="100000"/>
              </a:lnSpc>
              <a:spcBef>
                <a:spcPts val="0"/>
              </a:spcBef>
              <a:spcAft>
                <a:spcPts val="0"/>
              </a:spcAft>
              <a:buSzPts val="1400"/>
              <a:buNone/>
            </a:pPr>
            <a:r>
              <a:rPr lang="en-US" b="1"/>
              <a:t>Operations &amp; maintenance</a:t>
            </a:r>
            <a:r>
              <a:rPr lang="en-US"/>
              <a:t>: PM schedule, </a:t>
            </a:r>
            <a:r>
              <a:rPr lang="en-US" b="1"/>
              <a:t>operational SLAs</a:t>
            </a:r>
            <a:r>
              <a:rPr lang="en-US"/>
              <a:t>, critical spares and contingency plan?</a:t>
            </a:r>
            <a:endParaRPr/>
          </a:p>
          <a:p>
            <a:pPr marL="0" lvl="0" indent="0" algn="l" rtl="0">
              <a:lnSpc>
                <a:spcPct val="100000"/>
              </a:lnSpc>
              <a:spcBef>
                <a:spcPts val="0"/>
              </a:spcBef>
              <a:spcAft>
                <a:spcPts val="0"/>
              </a:spcAft>
              <a:buSzPts val="1400"/>
              <a:buNone/>
            </a:pPr>
            <a:r>
              <a:rPr lang="en-US" b="1"/>
              <a:t>Contract terms</a:t>
            </a:r>
            <a:r>
              <a:rPr lang="en-US"/>
              <a:t>: </a:t>
            </a:r>
            <a:r>
              <a:rPr lang="en-US" b="1"/>
              <a:t>step-in rights</a:t>
            </a:r>
            <a:r>
              <a:rPr lang="en-US"/>
              <a:t>, </a:t>
            </a:r>
            <a:r>
              <a:rPr lang="en-US" b="1"/>
              <a:t>termination fee ladder</a:t>
            </a:r>
            <a:r>
              <a:rPr lang="en-US"/>
              <a:t>, transparent risk allocation?</a:t>
            </a:r>
            <a:endParaRPr/>
          </a:p>
          <a:p>
            <a:pPr marL="0" lvl="0" indent="0" algn="l" rtl="0">
              <a:lnSpc>
                <a:spcPct val="100000"/>
              </a:lnSpc>
              <a:spcBef>
                <a:spcPts val="0"/>
              </a:spcBef>
              <a:spcAft>
                <a:spcPts val="0"/>
              </a:spcAft>
              <a:buSzPts val="1400"/>
              <a:buNone/>
            </a:pPr>
            <a:r>
              <a:rPr lang="en-US" b="1"/>
              <a:t>Insurance</a:t>
            </a:r>
            <a:r>
              <a:rPr lang="en-US"/>
              <a:t>: CAR/EAR, </a:t>
            </a:r>
            <a:r>
              <a:rPr lang="en-US" b="1"/>
              <a:t>Business Interruption</a:t>
            </a:r>
            <a:r>
              <a:rPr lang="en-US"/>
              <a:t>, third-party liability?</a:t>
            </a:r>
            <a:endParaRPr/>
          </a:p>
          <a:p>
            <a:pPr marL="0" lvl="0" indent="0" algn="l" rtl="0">
              <a:lnSpc>
                <a:spcPct val="100000"/>
              </a:lnSpc>
              <a:spcBef>
                <a:spcPts val="0"/>
              </a:spcBef>
              <a:spcAft>
                <a:spcPts val="0"/>
              </a:spcAft>
              <a:buSzPts val="1400"/>
              <a:buNone/>
            </a:pPr>
            <a:r>
              <a:rPr lang="en-US" b="1"/>
              <a:t>Legal &amp; E&amp;S</a:t>
            </a:r>
            <a:r>
              <a:rPr lang="en-US"/>
              <a:t>: permits in place; environmental-social compliance and reporting/monitoring defined?</a:t>
            </a:r>
            <a:endParaRPr/>
          </a:p>
          <a:p>
            <a:pPr marL="0" lvl="0" indent="0" algn="l" rtl="0">
              <a:lnSpc>
                <a:spcPct val="100000"/>
              </a:lnSpc>
              <a:spcBef>
                <a:spcPts val="0"/>
              </a:spcBef>
              <a:spcAft>
                <a:spcPts val="0"/>
              </a:spcAft>
              <a:buSzPts val="1400"/>
              <a:buNone/>
            </a:pPr>
            <a:r>
              <a:rPr lang="en-US"/>
              <a:t>Decision guide: </a:t>
            </a:r>
            <a:r>
              <a:rPr lang="en-US" b="1"/>
              <a:t>≥ 8/10 “Yes”</a:t>
            </a:r>
            <a:r>
              <a:rPr lang="en-US"/>
              <a:t> → proceed to detailed due diligence. </a:t>
            </a:r>
            <a:r>
              <a:rPr lang="en-US" b="1"/>
              <a:t>&lt; 8/10</a:t>
            </a:r>
            <a:r>
              <a:rPr lang="en-US"/>
              <a:t> → request revisions before moving forward.</a:t>
            </a:r>
            <a:endParaRPr/>
          </a:p>
          <a:p>
            <a:pPr marL="0" lvl="0" indent="0" algn="l" rtl="0">
              <a:lnSpc>
                <a:spcPct val="100000"/>
              </a:lnSpc>
              <a:spcBef>
                <a:spcPts val="0"/>
              </a:spcBef>
              <a:spcAft>
                <a:spcPts val="0"/>
              </a:spcAft>
              <a:buSzPts val="1400"/>
              <a:buNone/>
            </a:pPr>
            <a:endParaRPr/>
          </a:p>
        </p:txBody>
      </p:sp>
      <p:sp>
        <p:nvSpPr>
          <p:cNvPr id="332" name="Google Shape;332;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0" name="Google Shape;34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5" name="Google Shape;34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 name="Google Shape;6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 name="Google Shape;74;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5" name="Google Shape;10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4" name="Google Shape;11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5" name="Google Shape;11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2" name="Google Shape;12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64" name="Google Shape;16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5" name="Google Shape;17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4"/>
        <p:cNvGrpSpPr/>
        <p:nvPr/>
      </p:nvGrpSpPr>
      <p:grpSpPr>
        <a:xfrm>
          <a:off x="0" y="0"/>
          <a:ext cx="0" cy="0"/>
          <a:chOff x="0" y="0"/>
          <a:chExt cx="0" cy="0"/>
        </a:xfrm>
      </p:grpSpPr>
      <p:pic>
        <p:nvPicPr>
          <p:cNvPr id="15" name="Google Shape;15;p29"/>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16" name="Google Shape;16;p29"/>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 name="Google Shape;17;p29"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18" name="Google Shape;18;p29"/>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19" name="Google Shape;19;p29"/>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20" name="Google Shape;20;p29"/>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21"/>
        <p:cNvGrpSpPr/>
        <p:nvPr/>
      </p:nvGrpSpPr>
      <p:grpSpPr>
        <a:xfrm>
          <a:off x="0" y="0"/>
          <a:ext cx="0" cy="0"/>
          <a:chOff x="0" y="0"/>
          <a:chExt cx="0" cy="0"/>
        </a:xfrm>
      </p:grpSpPr>
      <p:pic>
        <p:nvPicPr>
          <p:cNvPr id="22" name="Google Shape;22;p28"/>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23" name="Google Shape;23;p28"/>
          <p:cNvSpPr/>
          <p:nvPr/>
        </p:nvSpPr>
        <p:spPr>
          <a:xfrm>
            <a:off x="-1" y="0"/>
            <a:ext cx="12190918" cy="5536248"/>
          </a:xfrm>
          <a:prstGeom prst="flowChartPunchedTape">
            <a:avLst/>
          </a:prstGeom>
          <a:gradFill>
            <a:gsLst>
              <a:gs pos="0">
                <a:srgbClr val="FFFFFF">
                  <a:alpha val="79215"/>
                </a:srgbClr>
              </a:gs>
              <a:gs pos="100000">
                <a:srgbClr val="FFFFFF">
                  <a:alpha val="29411"/>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24" name="Google Shape;24;p28"/>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8" name="Google Shape;28;p28"/>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9" name="Google Shape;29;p28"/>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30" name="Google Shape;30;p28"/>
          <p:cNvPicPr preferRelativeResize="0"/>
          <p:nvPr/>
        </p:nvPicPr>
        <p:blipFill rotWithShape="1">
          <a:blip r:embed="rId5">
            <a:alphaModFix/>
          </a:blip>
          <a:srcRect t="26329" b="34451"/>
          <a:stretch/>
        </p:blipFill>
        <p:spPr>
          <a:xfrm>
            <a:off x="807627" y="619012"/>
            <a:ext cx="1138706" cy="446573"/>
          </a:xfrm>
          <a:prstGeom prst="rect">
            <a:avLst/>
          </a:prstGeom>
          <a:noFill/>
          <a:ln>
            <a:noFill/>
          </a:ln>
        </p:spPr>
      </p:pic>
      <p:pic>
        <p:nvPicPr>
          <p:cNvPr id="31" name="Google Shape;31;p28"/>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30"/>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30"/>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5" name="Google Shape;35;p30"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30"/>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30"/>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8" name="Google Shape;38;p30"/>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3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3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2" name="Google Shape;42;p3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3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31"/>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5" name="Google Shape;45;p3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3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3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9" name="Google Shape;49;p3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3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3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2" name="Google Shape;52;p3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3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3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6" name="Google Shape;56;p3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3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3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9" name="Google Shape;59;p3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1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87" name="Google Shape;187;p10"/>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8" name="Google Shape;188;p10"/>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CƠ CHẾ TÀI CHÍNH DỰ ÁN TKNL</a:t>
            </a:r>
            <a:endParaRPr sz="1400" b="0" i="0" u="none" strike="noStrike" cap="none">
              <a:solidFill>
                <a:srgbClr val="000000"/>
              </a:solidFill>
              <a:latin typeface="Arial"/>
              <a:ea typeface="Arial"/>
              <a:cs typeface="Arial"/>
              <a:sym typeface="Arial"/>
            </a:endParaRPr>
          </a:p>
        </p:txBody>
      </p:sp>
      <p:sp>
        <p:nvSpPr>
          <p:cNvPr id="189" name="Google Shape;189;p10"/>
          <p:cNvSpPr txBox="1"/>
          <p:nvPr/>
        </p:nvSpPr>
        <p:spPr>
          <a:xfrm>
            <a:off x="836198" y="1897280"/>
            <a:ext cx="7731543" cy="5839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2800" b="0" i="0" u="none" strike="noStrike" cap="none">
                <a:solidFill>
                  <a:schemeClr val="dk1"/>
                </a:solidFill>
                <a:latin typeface="Arial"/>
                <a:ea typeface="Arial"/>
                <a:cs typeface="Arial"/>
                <a:sym typeface="Arial"/>
              </a:rPr>
              <a:t>Tài trợ dựa trên dự án</a:t>
            </a:r>
            <a:endParaRPr sz="2800" b="0" i="0" u="none" strike="noStrike" cap="none">
              <a:solidFill>
                <a:schemeClr val="dk1"/>
              </a:solidFill>
              <a:latin typeface="Arial"/>
              <a:ea typeface="Arial"/>
              <a:cs typeface="Arial"/>
              <a:sym typeface="Arial"/>
            </a:endParaRPr>
          </a:p>
        </p:txBody>
      </p:sp>
      <p:sp>
        <p:nvSpPr>
          <p:cNvPr id="190" name="Google Shape;190;p10"/>
          <p:cNvSpPr txBox="1"/>
          <p:nvPr/>
        </p:nvSpPr>
        <p:spPr>
          <a:xfrm>
            <a:off x="744002" y="2481240"/>
            <a:ext cx="10704000" cy="1754700"/>
          </a:xfrm>
          <a:prstGeom prst="rect">
            <a:avLst/>
          </a:prstGeom>
          <a:noFill/>
          <a:ln>
            <a:noFill/>
          </a:ln>
        </p:spPr>
        <p:txBody>
          <a:bodyPr spcFirstLastPara="1" wrap="square" lIns="45700" tIns="45700" rIns="45700" bIns="45700" anchor="t" anchorCtr="0">
            <a:spAutoFit/>
          </a:bodyPr>
          <a:lstStyle/>
          <a:p>
            <a:pPr marL="342900" marR="0" lvl="0" indent="-342900" algn="l" rtl="0">
              <a:lnSpc>
                <a:spcPct val="100000"/>
              </a:lnSpc>
              <a:spcBef>
                <a:spcPts val="0"/>
              </a:spcBef>
              <a:spcAft>
                <a:spcPts val="0"/>
              </a:spcAft>
              <a:buClr>
                <a:srgbClr val="053D5D"/>
              </a:buClr>
              <a:buSzPts val="2200"/>
              <a:buFont typeface="Arial"/>
              <a:buChar char="•"/>
            </a:pPr>
            <a:r>
              <a:rPr lang="en-US" sz="2200" b="0" i="0" u="none" strike="noStrike" cap="none">
                <a:solidFill>
                  <a:srgbClr val="053D5D"/>
                </a:solidFill>
                <a:latin typeface="Arial"/>
                <a:ea typeface="Arial"/>
                <a:cs typeface="Arial"/>
                <a:sym typeface="Arial"/>
              </a:rPr>
              <a:t>Tài trợ dự án: cơ chế tài chính ưu tiên cho các dự án hạ tầng lớn.</a:t>
            </a:r>
            <a:endParaRPr sz="1600" b="0" i="0" u="none" strike="noStrike" cap="none">
              <a:solidFill>
                <a:srgbClr val="053D5D"/>
              </a:solidFill>
              <a:latin typeface="Arial"/>
              <a:ea typeface="Arial"/>
              <a:cs typeface="Arial"/>
              <a:sym typeface="Arial"/>
            </a:endParaRPr>
          </a:p>
          <a:p>
            <a:pPr marL="974725" marR="0" lvl="0" indent="-355600" algn="l" rtl="0">
              <a:lnSpc>
                <a:spcPct val="100000"/>
              </a:lnSpc>
              <a:spcBef>
                <a:spcPts val="1200"/>
              </a:spcBef>
              <a:spcAft>
                <a:spcPts val="0"/>
              </a:spcAft>
              <a:buClr>
                <a:srgbClr val="053D5D"/>
              </a:buClr>
              <a:buSzPts val="2200"/>
              <a:buFont typeface="Arial"/>
              <a:buChar char="✔"/>
            </a:pPr>
            <a:r>
              <a:rPr lang="en-US" sz="2200" b="0" i="0" u="none" strike="noStrike" cap="none">
                <a:solidFill>
                  <a:srgbClr val="053D5D"/>
                </a:solidFill>
                <a:latin typeface="Arial"/>
                <a:ea typeface="Arial"/>
                <a:cs typeface="Arial"/>
                <a:sym typeface="Arial"/>
              </a:rPr>
              <a:t>Một vài dự án tiết kiệm năng lượng: dự án đồng phát lớn.</a:t>
            </a:r>
            <a:endParaRPr sz="1600" b="0" i="0" u="none" strike="noStrike" cap="none">
              <a:solidFill>
                <a:srgbClr val="053D5D"/>
              </a:solidFill>
              <a:latin typeface="Arial"/>
              <a:ea typeface="Arial"/>
              <a:cs typeface="Arial"/>
              <a:sym typeface="Arial"/>
            </a:endParaRPr>
          </a:p>
          <a:p>
            <a:pPr marL="342900" marR="0" lvl="0" indent="-342900" algn="l" rtl="0">
              <a:lnSpc>
                <a:spcPct val="100000"/>
              </a:lnSpc>
              <a:spcBef>
                <a:spcPts val="1200"/>
              </a:spcBef>
              <a:spcAft>
                <a:spcPts val="0"/>
              </a:spcAft>
              <a:buClr>
                <a:srgbClr val="053D5D"/>
              </a:buClr>
              <a:buSzPts val="2200"/>
              <a:buFont typeface="Arial"/>
              <a:buChar char="•"/>
            </a:pPr>
            <a:r>
              <a:rPr lang="en-US" sz="2200" b="0" i="0" u="none" strike="noStrike" cap="none">
                <a:solidFill>
                  <a:srgbClr val="053D5D"/>
                </a:solidFill>
                <a:latin typeface="Arial"/>
                <a:ea typeface="Arial"/>
                <a:cs typeface="Arial"/>
                <a:sym typeface="Arial"/>
              </a:rPr>
              <a:t>Hầu hết các dự án đều được cấp vốn dựa trên sự kết hợp giữa cả các phương pháp truyền thống cũng như phương pháp cho vay có đảm bảo.</a:t>
            </a:r>
            <a:endParaRPr sz="1600" b="0" i="0" u="none" strike="noStrike" cap="none">
              <a:solidFill>
                <a:srgbClr val="053D5D"/>
              </a:solidFill>
              <a:latin typeface="Arial"/>
              <a:ea typeface="Arial"/>
              <a:cs typeface="Arial"/>
              <a:sym typeface="Arial"/>
            </a:endParaRPr>
          </a:p>
        </p:txBody>
      </p:sp>
      <p:pic>
        <p:nvPicPr>
          <p:cNvPr id="191" name="Google Shape;191;p10"/>
          <p:cNvPicPr preferRelativeResize="0"/>
          <p:nvPr/>
        </p:nvPicPr>
        <p:blipFill rotWithShape="1">
          <a:blip r:embed="rId3">
            <a:alphaModFix/>
          </a:blip>
          <a:srcRect/>
          <a:stretch/>
        </p:blipFill>
        <p:spPr>
          <a:xfrm>
            <a:off x="2870468" y="4480717"/>
            <a:ext cx="3565800" cy="2377200"/>
          </a:xfrm>
          <a:prstGeom prst="roundRect">
            <a:avLst>
              <a:gd name="adj" fmla="val 16667"/>
            </a:avLst>
          </a:prstGeom>
          <a:noFill/>
          <a:ln>
            <a:noFill/>
          </a:ln>
          <a:effectLst>
            <a:outerShdw blurRad="76200" dist="38100" dir="7800000" algn="tl" rotWithShape="0">
              <a:srgbClr val="000000">
                <a:alpha val="40000"/>
              </a:srgbClr>
            </a:outerShdw>
          </a:effectLst>
        </p:spPr>
      </p:pic>
      <p:pic>
        <p:nvPicPr>
          <p:cNvPr id="192" name="Google Shape;192;p10"/>
          <p:cNvPicPr preferRelativeResize="0"/>
          <p:nvPr/>
        </p:nvPicPr>
        <p:blipFill rotWithShape="1">
          <a:blip r:embed="rId4">
            <a:alphaModFix/>
          </a:blip>
          <a:srcRect/>
          <a:stretch/>
        </p:blipFill>
        <p:spPr>
          <a:xfrm>
            <a:off x="7975600" y="4443731"/>
            <a:ext cx="1609513" cy="2414269"/>
          </a:xfrm>
          <a:prstGeom prst="roundRect">
            <a:avLst>
              <a:gd name="adj" fmla="val 16667"/>
            </a:avLst>
          </a:prstGeom>
          <a:noFill/>
          <a:ln>
            <a:noFill/>
          </a:ln>
          <a:effectLst>
            <a:outerShdw blurRad="76200" dist="38100" dir="7800000" algn="tl" rotWithShape="0">
              <a:srgbClr val="000000">
                <a:alpha val="40000"/>
              </a:srgbClr>
            </a:out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11"/>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9" name="Google Shape;199;p11"/>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CƠ CHẾ TÀI CHÍNH DỰ ÁN TKNL</a:t>
            </a:r>
            <a:endParaRPr sz="1400" b="0" i="0" u="none" strike="noStrike" cap="none">
              <a:solidFill>
                <a:srgbClr val="000000"/>
              </a:solidFill>
              <a:latin typeface="Arial"/>
              <a:ea typeface="Arial"/>
              <a:cs typeface="Arial"/>
              <a:sym typeface="Arial"/>
            </a:endParaRPr>
          </a:p>
        </p:txBody>
      </p:sp>
      <p:sp>
        <p:nvSpPr>
          <p:cNvPr id="200" name="Google Shape;200;p11"/>
          <p:cNvSpPr txBox="1"/>
          <p:nvPr/>
        </p:nvSpPr>
        <p:spPr>
          <a:xfrm>
            <a:off x="836198" y="1897280"/>
            <a:ext cx="7731543" cy="5839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Tài trợ dự án TKNL</a:t>
            </a:r>
            <a:endParaRPr sz="1400" b="0" i="0" u="none" strike="noStrike" cap="none">
              <a:solidFill>
                <a:srgbClr val="000000"/>
              </a:solidFill>
              <a:latin typeface="Arial"/>
              <a:ea typeface="Arial"/>
              <a:cs typeface="Arial"/>
              <a:sym typeface="Arial"/>
            </a:endParaRPr>
          </a:p>
        </p:txBody>
      </p:sp>
      <p:sp>
        <p:nvSpPr>
          <p:cNvPr id="201" name="Google Shape;201;p11"/>
          <p:cNvSpPr txBox="1"/>
          <p:nvPr/>
        </p:nvSpPr>
        <p:spPr>
          <a:xfrm>
            <a:off x="836198" y="2481254"/>
            <a:ext cx="8271900" cy="2401200"/>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0" i="0" u="none" strike="noStrike" cap="none">
                <a:solidFill>
                  <a:srgbClr val="053D5D"/>
                </a:solidFill>
                <a:latin typeface="Arial"/>
                <a:ea typeface="Arial"/>
                <a:cs typeface="Arial"/>
                <a:sym typeface="Arial"/>
              </a:rPr>
              <a:t>Đối với các dự án tiết kiệm năng lượng:</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“Giá trị” của dự án là nằm trong dòng tiền sinh ra.</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Trả nợ: các chi phí năng lượng tránh được.</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Mức tiết kiệm của chi phí năng lượng tạo ra được sử dụng để trả nợ đầu tư.</a:t>
            </a:r>
            <a:endParaRPr sz="1400" b="0" i="0" u="none" strike="noStrike" cap="none">
              <a:solidFill>
                <a:srgbClr val="000000"/>
              </a:solidFill>
              <a:latin typeface="Arial"/>
              <a:ea typeface="Arial"/>
              <a:cs typeface="Arial"/>
              <a:sym typeface="Arial"/>
            </a:endParaRPr>
          </a:p>
        </p:txBody>
      </p:sp>
      <p:pic>
        <p:nvPicPr>
          <p:cNvPr id="202" name="Google Shape;202;p11"/>
          <p:cNvPicPr preferRelativeResize="0"/>
          <p:nvPr/>
        </p:nvPicPr>
        <p:blipFill rotWithShape="1">
          <a:blip r:embed="rId3">
            <a:alphaModFix/>
          </a:blip>
          <a:srcRect/>
          <a:stretch/>
        </p:blipFill>
        <p:spPr>
          <a:xfrm>
            <a:off x="9108131" y="2718814"/>
            <a:ext cx="2888303" cy="192553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12"/>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09" name="Google Shape;209;p12"/>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0" name="Google Shape;210;p12"/>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CƠ CHẾ TÀI CHÍNH DỰ ÁN TKNL</a:t>
            </a:r>
            <a:endParaRPr sz="1400" b="0" i="0" u="none" strike="noStrike" cap="none">
              <a:solidFill>
                <a:srgbClr val="000000"/>
              </a:solidFill>
              <a:latin typeface="Arial"/>
              <a:ea typeface="Arial"/>
              <a:cs typeface="Arial"/>
              <a:sym typeface="Arial"/>
            </a:endParaRPr>
          </a:p>
        </p:txBody>
      </p:sp>
      <p:sp>
        <p:nvSpPr>
          <p:cNvPr id="211" name="Google Shape;211;p12"/>
          <p:cNvSpPr txBox="1"/>
          <p:nvPr/>
        </p:nvSpPr>
        <p:spPr>
          <a:xfrm>
            <a:off x="836198" y="1897280"/>
            <a:ext cx="7731543" cy="5839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US" sz="2800" b="0" i="0" u="none" strike="noStrike" cap="none">
                <a:solidFill>
                  <a:schemeClr val="dk1"/>
                </a:solidFill>
                <a:latin typeface="Arial"/>
                <a:ea typeface="Arial"/>
                <a:cs typeface="Arial"/>
                <a:sym typeface="Arial"/>
              </a:rPr>
              <a:t>Tài trợ dựa trên dự án</a:t>
            </a:r>
            <a:endParaRPr sz="2800" b="0" i="0" u="none" strike="noStrike" cap="none">
              <a:solidFill>
                <a:schemeClr val="dk1"/>
              </a:solidFill>
              <a:latin typeface="Arial"/>
              <a:ea typeface="Arial"/>
              <a:cs typeface="Arial"/>
              <a:sym typeface="Arial"/>
            </a:endParaRPr>
          </a:p>
        </p:txBody>
      </p:sp>
      <p:sp>
        <p:nvSpPr>
          <p:cNvPr id="212" name="Google Shape;212;p12"/>
          <p:cNvSpPr txBox="1"/>
          <p:nvPr/>
        </p:nvSpPr>
        <p:spPr>
          <a:xfrm>
            <a:off x="286975" y="2404875"/>
            <a:ext cx="11456700" cy="4248300"/>
          </a:xfrm>
          <a:prstGeom prst="rect">
            <a:avLst/>
          </a:prstGeom>
          <a:noFill/>
          <a:ln>
            <a:noFill/>
          </a:ln>
        </p:spPr>
        <p:txBody>
          <a:bodyPr spcFirstLastPara="1" wrap="square" lIns="45700" tIns="45700" rIns="45700" bIns="45700" anchor="t" anchorCtr="0">
            <a:spAutoFit/>
          </a:bodyPr>
          <a:lstStyle/>
          <a:p>
            <a:pPr marL="342900" marR="0" lvl="0" indent="-342900" algn="just" rtl="0">
              <a:lnSpc>
                <a:spcPct val="125000"/>
              </a:lnSpc>
              <a:spcBef>
                <a:spcPts val="0"/>
              </a:spcBef>
              <a:spcAft>
                <a:spcPts val="0"/>
              </a:spcAft>
              <a:buClr>
                <a:srgbClr val="053D5D"/>
              </a:buClr>
              <a:buSzPts val="2000"/>
              <a:buFont typeface="Arial"/>
              <a:buChar char="•"/>
            </a:pPr>
            <a:r>
              <a:rPr lang="en-US" sz="2000" b="0" i="0" u="none" strike="noStrike" cap="none">
                <a:solidFill>
                  <a:srgbClr val="053D5D"/>
                </a:solidFill>
                <a:latin typeface="Arial"/>
                <a:ea typeface="Arial"/>
                <a:cs typeface="Arial"/>
                <a:sym typeface="Arial"/>
              </a:rPr>
              <a:t>Các yếu tố rủi ro cao hơn: Tài chính dự án</a:t>
            </a:r>
            <a:endParaRPr sz="1800" b="0" i="0" u="none" strike="noStrike" cap="none">
              <a:solidFill>
                <a:srgbClr val="000000"/>
              </a:solidFill>
              <a:latin typeface="Arial"/>
              <a:ea typeface="Arial"/>
              <a:cs typeface="Arial"/>
              <a:sym typeface="Arial"/>
            </a:endParaRPr>
          </a:p>
          <a:p>
            <a:pPr marL="571500" marR="0" lvl="0" indent="-365125" algn="just" rtl="0">
              <a:lnSpc>
                <a:spcPct val="125000"/>
              </a:lnSpc>
              <a:spcBef>
                <a:spcPts val="0"/>
              </a:spcBef>
              <a:spcAft>
                <a:spcPts val="0"/>
              </a:spcAft>
              <a:buClr>
                <a:srgbClr val="003153"/>
              </a:buClr>
              <a:buSzPts val="2000"/>
              <a:buFont typeface="Arial"/>
              <a:buChar char="✔"/>
            </a:pPr>
            <a:r>
              <a:rPr lang="en-US" sz="2000" b="0" i="0" u="none" strike="noStrike" cap="none">
                <a:solidFill>
                  <a:srgbClr val="003153"/>
                </a:solidFill>
                <a:latin typeface="Arial"/>
                <a:ea typeface="Arial"/>
                <a:cs typeface="Arial"/>
                <a:sym typeface="Arial"/>
              </a:rPr>
              <a:t>Dòng tiền trả nợ chỉ dựa vào dự án (tiết kiệm/ doanh thu còn chưa kiểm chứng, biến động), không có “đệm” từ toàn bộ hoạt động của doanh nghiệp.</a:t>
            </a:r>
            <a:endParaRPr sz="2000" b="0" i="0" u="none" strike="noStrike" cap="none">
              <a:solidFill>
                <a:srgbClr val="003153"/>
              </a:solidFill>
              <a:latin typeface="Arial"/>
              <a:ea typeface="Arial"/>
              <a:cs typeface="Arial"/>
              <a:sym typeface="Arial"/>
            </a:endParaRPr>
          </a:p>
          <a:p>
            <a:pPr marL="571500" marR="0" lvl="0" indent="-365125" algn="just" rtl="0">
              <a:lnSpc>
                <a:spcPct val="125000"/>
              </a:lnSpc>
              <a:spcBef>
                <a:spcPts val="0"/>
              </a:spcBef>
              <a:spcAft>
                <a:spcPts val="0"/>
              </a:spcAft>
              <a:buClr>
                <a:srgbClr val="003153"/>
              </a:buClr>
              <a:buSzPts val="2000"/>
              <a:buFont typeface="Arial"/>
              <a:buChar char="✔"/>
            </a:pPr>
            <a:r>
              <a:rPr lang="en-US" sz="2000" b="0" i="0" u="none" strike="noStrike" cap="none">
                <a:solidFill>
                  <a:srgbClr val="003153"/>
                </a:solidFill>
                <a:latin typeface="Arial"/>
                <a:ea typeface="Arial"/>
                <a:cs typeface="Arial"/>
                <a:sym typeface="Arial"/>
              </a:rPr>
              <a:t>Quyền truy đòi hạn chế và tài sản bảo đảm chủ yếu là tài sản dự án (tính thanh khoản thấp, giá trị thu hồi không chắc).</a:t>
            </a:r>
            <a:endParaRPr sz="1800" b="0" i="0" u="none" strike="noStrike" cap="none">
              <a:solidFill>
                <a:srgbClr val="000000"/>
              </a:solidFill>
              <a:latin typeface="Arial"/>
              <a:ea typeface="Arial"/>
              <a:cs typeface="Arial"/>
              <a:sym typeface="Arial"/>
            </a:endParaRPr>
          </a:p>
          <a:p>
            <a:pPr marL="571500" marR="0" lvl="0" indent="-365125" algn="just" rtl="0">
              <a:lnSpc>
                <a:spcPct val="125000"/>
              </a:lnSpc>
              <a:spcBef>
                <a:spcPts val="0"/>
              </a:spcBef>
              <a:spcAft>
                <a:spcPts val="0"/>
              </a:spcAft>
              <a:buClr>
                <a:srgbClr val="003153"/>
              </a:buClr>
              <a:buSzPts val="2000"/>
              <a:buFont typeface="Arial"/>
              <a:buChar char="✔"/>
            </a:pPr>
            <a:r>
              <a:rPr lang="en-US" sz="2000" b="0" i="0" u="none" strike="noStrike" cap="none">
                <a:solidFill>
                  <a:srgbClr val="003153"/>
                </a:solidFill>
                <a:latin typeface="Arial"/>
                <a:ea typeface="Arial"/>
                <a:cs typeface="Arial"/>
                <a:sym typeface="Arial"/>
              </a:rPr>
              <a:t>Rủi ro hoàn thành &amp; hiệu suất cao: chậm tiến độ, vượt chi phí, không đạt tiết kiệm → ảnh hưởng trực tiếp khả năng trả nợ (M&amp;V dễ phát sinh tranh chấp).</a:t>
            </a:r>
            <a:endParaRPr sz="1800" b="0" i="0" u="none" strike="noStrike" cap="none">
              <a:solidFill>
                <a:srgbClr val="000000"/>
              </a:solidFill>
              <a:latin typeface="Arial"/>
              <a:ea typeface="Arial"/>
              <a:cs typeface="Arial"/>
              <a:sym typeface="Arial"/>
            </a:endParaRPr>
          </a:p>
          <a:p>
            <a:pPr marL="571500" marR="0" lvl="0" indent="-365125" algn="just" rtl="0">
              <a:lnSpc>
                <a:spcPct val="125000"/>
              </a:lnSpc>
              <a:spcBef>
                <a:spcPts val="0"/>
              </a:spcBef>
              <a:spcAft>
                <a:spcPts val="0"/>
              </a:spcAft>
              <a:buClr>
                <a:srgbClr val="003153"/>
              </a:buClr>
              <a:buSzPts val="2000"/>
              <a:buFont typeface="Arial"/>
              <a:buChar char="✔"/>
            </a:pPr>
            <a:r>
              <a:rPr lang="en-US" sz="2000" b="0" i="0" u="none" strike="noStrike" cap="none">
                <a:solidFill>
                  <a:srgbClr val="003153"/>
                </a:solidFill>
                <a:latin typeface="Arial"/>
                <a:ea typeface="Arial"/>
                <a:cs typeface="Arial"/>
                <a:sym typeface="Arial"/>
              </a:rPr>
              <a:t>Phụ thuộc hợp đồng &amp; đối tác (hợp đồng mua bán, vận hành, cung ứng, khách hàng trả tiền); cấu trúc pháp lý phức tạp → rủi ro thực thi và thanh toán lớn hơn cho vay doanh nghiệp.</a:t>
            </a:r>
            <a:endParaRPr sz="2000" b="0" i="0" u="none" strike="noStrike" cap="none">
              <a:solidFill>
                <a:srgbClr val="003153"/>
              </a:solidFill>
              <a:latin typeface="Arial"/>
              <a:ea typeface="Arial"/>
              <a:cs typeface="Arial"/>
              <a:sym typeface="Arial"/>
            </a:endParaRPr>
          </a:p>
          <a:p>
            <a:pPr marL="342900" marR="0" lvl="0" indent="-342900" algn="just" rtl="0">
              <a:lnSpc>
                <a:spcPct val="125000"/>
              </a:lnSpc>
              <a:spcBef>
                <a:spcPts val="0"/>
              </a:spcBef>
              <a:spcAft>
                <a:spcPts val="0"/>
              </a:spcAft>
              <a:buClr>
                <a:srgbClr val="053D5D"/>
              </a:buClr>
              <a:buSzPts val="2000"/>
              <a:buFont typeface="Arial"/>
              <a:buChar char="•"/>
            </a:pPr>
            <a:r>
              <a:rPr lang="en-US" sz="2000" b="0" i="0" u="none" strike="noStrike" cap="none">
                <a:solidFill>
                  <a:srgbClr val="053D5D"/>
                </a:solidFill>
                <a:latin typeface="Arial"/>
                <a:ea typeface="Arial"/>
                <a:cs typeface="Arial"/>
                <a:sym typeface="Arial"/>
              </a:rPr>
              <a:t>Có nhiều yếu tố rủi ro tương đối cao gắn kết với các lợi nhuận đầu tư kinh doanh dự kiến mà không hoàn toàn được so sánh với rủi ro tương đối thấp khi đầu tư vào tiết kiệm năng lượng.</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3"/>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 name="Google Shape;218;p13"/>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CƠ CHẾ TÀI CHÍNH DỰ ÁN TKNL</a:t>
            </a:r>
            <a:endParaRPr sz="1400" b="0" i="0" u="none" strike="noStrike" cap="none">
              <a:solidFill>
                <a:srgbClr val="000000"/>
              </a:solidFill>
              <a:latin typeface="Arial"/>
              <a:ea typeface="Arial"/>
              <a:cs typeface="Arial"/>
              <a:sym typeface="Arial"/>
            </a:endParaRPr>
          </a:p>
        </p:txBody>
      </p:sp>
      <p:sp>
        <p:nvSpPr>
          <p:cNvPr id="219" name="Google Shape;219;p13"/>
          <p:cNvSpPr txBox="1"/>
          <p:nvPr/>
        </p:nvSpPr>
        <p:spPr>
          <a:xfrm>
            <a:off x="838198" y="1897280"/>
            <a:ext cx="7731600" cy="584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Các công cụ tài chính</a:t>
            </a:r>
            <a:endParaRPr sz="2800" b="0" i="0" u="none" strike="noStrike" cap="none">
              <a:solidFill>
                <a:schemeClr val="dk1"/>
              </a:solidFill>
              <a:latin typeface="Arial"/>
              <a:ea typeface="Arial"/>
              <a:cs typeface="Arial"/>
              <a:sym typeface="Arial"/>
            </a:endParaRPr>
          </a:p>
        </p:txBody>
      </p:sp>
      <p:grpSp>
        <p:nvGrpSpPr>
          <p:cNvPr id="220" name="Google Shape;220;p13"/>
          <p:cNvGrpSpPr/>
          <p:nvPr/>
        </p:nvGrpSpPr>
        <p:grpSpPr>
          <a:xfrm>
            <a:off x="3947879" y="1798551"/>
            <a:ext cx="4296258" cy="4291565"/>
            <a:chOff x="2201179" y="40835"/>
            <a:chExt cx="4460401" cy="4455528"/>
          </a:xfrm>
        </p:grpSpPr>
        <p:sp>
          <p:nvSpPr>
            <p:cNvPr id="221" name="Google Shape;221;p13"/>
            <p:cNvSpPr/>
            <p:nvPr/>
          </p:nvSpPr>
          <p:spPr>
            <a:xfrm>
              <a:off x="2565188" y="276775"/>
              <a:ext cx="3811331" cy="3811331"/>
            </a:xfrm>
            <a:prstGeom prst="pie">
              <a:avLst>
                <a:gd name="adj1" fmla="val 16200000"/>
                <a:gd name="adj2" fmla="val 19285716"/>
              </a:avLst>
            </a:prstGeom>
            <a:solidFill>
              <a:srgbClr val="053D5D"/>
            </a:solidFill>
            <a:ln w="12250" cap="flat" cmpd="sng">
              <a:solidFill>
                <a:schemeClr val="lt1"/>
              </a:solidFill>
              <a:prstDash val="solid"/>
              <a:miter lim="800000"/>
              <a:headEnd type="none" w="sm" len="sm"/>
              <a:tailEnd type="none" w="sm" len="sm"/>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13"/>
            <p:cNvSpPr txBox="1"/>
            <p:nvPr/>
          </p:nvSpPr>
          <p:spPr>
            <a:xfrm>
              <a:off x="4567498" y="630684"/>
              <a:ext cx="907459" cy="725967"/>
            </a:xfrm>
            <a:prstGeom prst="rect">
              <a:avLst/>
            </a:prstGeom>
            <a:noFill/>
            <a:ln>
              <a:noFill/>
            </a:ln>
          </p:spPr>
          <p:txBody>
            <a:bodyPr spcFirstLastPara="1" wrap="square" lIns="14675" tIns="14675" rIns="14675" bIns="14675" anchor="ctr" anchorCtr="0">
              <a:noAutofit/>
            </a:bodyPr>
            <a:lstStyle/>
            <a:p>
              <a:pPr marL="0" marR="0" lvl="0" indent="0" algn="ctr" rtl="0">
                <a:lnSpc>
                  <a:spcPct val="90000"/>
                </a:lnSpc>
                <a:spcBef>
                  <a:spcPts val="0"/>
                </a:spcBef>
                <a:spcAft>
                  <a:spcPts val="0"/>
                </a:spcAft>
                <a:buClr>
                  <a:schemeClr val="lt1"/>
                </a:buClr>
                <a:buSzPts val="1156"/>
                <a:buFont typeface="Montserrat"/>
                <a:buNone/>
              </a:pPr>
              <a:r>
                <a:rPr lang="en-US" sz="1252" b="0" i="0" u="none" strike="noStrike" cap="none">
                  <a:solidFill>
                    <a:schemeClr val="lt1"/>
                  </a:solidFill>
                  <a:latin typeface="Arial"/>
                  <a:ea typeface="Arial"/>
                  <a:cs typeface="Arial"/>
                  <a:sym typeface="Arial"/>
                </a:rPr>
                <a:t>Tiền mặt </a:t>
              </a:r>
              <a:endParaRPr sz="1252" b="0" i="0" u="none" strike="noStrike" cap="none">
                <a:solidFill>
                  <a:schemeClr val="lt1"/>
                </a:solidFill>
                <a:latin typeface="Arial"/>
                <a:ea typeface="Arial"/>
                <a:cs typeface="Arial"/>
                <a:sym typeface="Arial"/>
              </a:endParaRPr>
            </a:p>
          </p:txBody>
        </p:sp>
        <p:sp>
          <p:nvSpPr>
            <p:cNvPr id="223" name="Google Shape;223;p13"/>
            <p:cNvSpPr/>
            <p:nvPr/>
          </p:nvSpPr>
          <p:spPr>
            <a:xfrm>
              <a:off x="2614191" y="338028"/>
              <a:ext cx="3811331" cy="3811331"/>
            </a:xfrm>
            <a:prstGeom prst="pie">
              <a:avLst>
                <a:gd name="adj1" fmla="val 19285716"/>
                <a:gd name="adj2" fmla="val 771428"/>
              </a:avLst>
            </a:prstGeom>
            <a:solidFill>
              <a:srgbClr val="053D5D"/>
            </a:solidFill>
            <a:ln w="12250" cap="flat" cmpd="sng">
              <a:solidFill>
                <a:schemeClr val="lt1"/>
              </a:solidFill>
              <a:prstDash val="solid"/>
              <a:miter lim="800000"/>
              <a:headEnd type="none" w="sm" len="sm"/>
              <a:tailEnd type="none" w="sm" len="sm"/>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4" name="Google Shape;224;p13"/>
            <p:cNvSpPr txBox="1"/>
            <p:nvPr/>
          </p:nvSpPr>
          <p:spPr>
            <a:xfrm>
              <a:off x="5202720" y="1719636"/>
              <a:ext cx="1043578" cy="635221"/>
            </a:xfrm>
            <a:prstGeom prst="rect">
              <a:avLst/>
            </a:prstGeom>
            <a:noFill/>
            <a:ln>
              <a:noFill/>
            </a:ln>
          </p:spPr>
          <p:txBody>
            <a:bodyPr spcFirstLastPara="1" wrap="square" lIns="14675" tIns="14675" rIns="14675" bIns="14675" anchor="ctr" anchorCtr="0">
              <a:noAutofit/>
            </a:bodyPr>
            <a:lstStyle/>
            <a:p>
              <a:pPr marL="0" marR="0" lvl="0" indent="0" algn="ctr" rtl="0">
                <a:lnSpc>
                  <a:spcPct val="90000"/>
                </a:lnSpc>
                <a:spcBef>
                  <a:spcPts val="0"/>
                </a:spcBef>
                <a:spcAft>
                  <a:spcPts val="0"/>
                </a:spcAft>
                <a:buClr>
                  <a:schemeClr val="lt1"/>
                </a:buClr>
                <a:buSzPts val="1156"/>
                <a:buFont typeface="Montserrat"/>
                <a:buNone/>
              </a:pPr>
              <a:r>
                <a:rPr lang="en-US" sz="1252" b="0" i="0" u="none" strike="noStrike" cap="none">
                  <a:solidFill>
                    <a:schemeClr val="lt1"/>
                  </a:solidFill>
                  <a:latin typeface="Arial"/>
                  <a:ea typeface="Arial"/>
                  <a:cs typeface="Arial"/>
                  <a:sym typeface="Arial"/>
                </a:rPr>
                <a:t>Tổ chức tài chính cho doanh nghiệp vay vốn</a:t>
              </a:r>
              <a:endParaRPr sz="1252" b="0" i="0" u="none" strike="noStrike" cap="none">
                <a:solidFill>
                  <a:schemeClr val="lt1"/>
                </a:solidFill>
                <a:latin typeface="Arial"/>
                <a:ea typeface="Arial"/>
                <a:cs typeface="Arial"/>
                <a:sym typeface="Arial"/>
              </a:endParaRPr>
            </a:p>
          </p:txBody>
        </p:sp>
        <p:sp>
          <p:nvSpPr>
            <p:cNvPr id="225" name="Google Shape;225;p13"/>
            <p:cNvSpPr/>
            <p:nvPr/>
          </p:nvSpPr>
          <p:spPr>
            <a:xfrm>
              <a:off x="2596496" y="415162"/>
              <a:ext cx="3811331" cy="3811331"/>
            </a:xfrm>
            <a:prstGeom prst="pie">
              <a:avLst>
                <a:gd name="adj1" fmla="val 771428"/>
                <a:gd name="adj2" fmla="val 3857143"/>
              </a:avLst>
            </a:prstGeom>
            <a:solidFill>
              <a:srgbClr val="053D5D"/>
            </a:solidFill>
            <a:ln w="12250" cap="flat" cmpd="sng">
              <a:solidFill>
                <a:schemeClr val="lt1"/>
              </a:solidFill>
              <a:prstDash val="solid"/>
              <a:miter lim="800000"/>
              <a:headEnd type="none" w="sm" len="sm"/>
              <a:tailEnd type="none" w="sm" len="sm"/>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6" name="Google Shape;226;p13"/>
            <p:cNvSpPr txBox="1"/>
            <p:nvPr/>
          </p:nvSpPr>
          <p:spPr>
            <a:xfrm>
              <a:off x="5043915" y="2672469"/>
              <a:ext cx="907459" cy="703281"/>
            </a:xfrm>
            <a:prstGeom prst="rect">
              <a:avLst/>
            </a:prstGeom>
            <a:noFill/>
            <a:ln>
              <a:noFill/>
            </a:ln>
          </p:spPr>
          <p:txBody>
            <a:bodyPr spcFirstLastPara="1" wrap="square" lIns="14675" tIns="14675" rIns="14675" bIns="14675" anchor="ctr" anchorCtr="0">
              <a:noAutofit/>
            </a:bodyPr>
            <a:lstStyle/>
            <a:p>
              <a:pPr marL="0" marR="0" lvl="0" indent="0" algn="ctr" rtl="0">
                <a:lnSpc>
                  <a:spcPct val="90000"/>
                </a:lnSpc>
                <a:spcBef>
                  <a:spcPts val="0"/>
                </a:spcBef>
                <a:spcAft>
                  <a:spcPts val="0"/>
                </a:spcAft>
                <a:buClr>
                  <a:schemeClr val="lt1"/>
                </a:buClr>
                <a:buSzPts val="1156"/>
                <a:buFont typeface="Montserrat"/>
                <a:buNone/>
              </a:pPr>
              <a:r>
                <a:rPr lang="en-US" sz="1252" b="0" i="0" u="none" strike="noStrike" cap="none">
                  <a:solidFill>
                    <a:schemeClr val="lt1"/>
                  </a:solidFill>
                  <a:latin typeface="Arial"/>
                  <a:ea typeface="Arial"/>
                  <a:cs typeface="Arial"/>
                  <a:sym typeface="Arial"/>
                </a:rPr>
                <a:t>Bên cung cấp thiết bị cấp vốn</a:t>
              </a:r>
              <a:endParaRPr sz="1252" b="0" i="0" u="none" strike="noStrike" cap="none">
                <a:solidFill>
                  <a:schemeClr val="lt1"/>
                </a:solidFill>
                <a:latin typeface="Arial"/>
                <a:ea typeface="Arial"/>
                <a:cs typeface="Arial"/>
                <a:sym typeface="Arial"/>
              </a:endParaRPr>
            </a:p>
          </p:txBody>
        </p:sp>
        <p:sp>
          <p:nvSpPr>
            <p:cNvPr id="227" name="Google Shape;227;p13"/>
            <p:cNvSpPr/>
            <p:nvPr/>
          </p:nvSpPr>
          <p:spPr>
            <a:xfrm>
              <a:off x="2525714" y="449192"/>
              <a:ext cx="3811331" cy="3811331"/>
            </a:xfrm>
            <a:prstGeom prst="pie">
              <a:avLst>
                <a:gd name="adj1" fmla="val 3857226"/>
                <a:gd name="adj2" fmla="val 6942858"/>
              </a:avLst>
            </a:prstGeom>
            <a:solidFill>
              <a:srgbClr val="053D5D"/>
            </a:solidFill>
            <a:ln w="12250" cap="flat" cmpd="sng">
              <a:solidFill>
                <a:schemeClr val="lt1"/>
              </a:solidFill>
              <a:prstDash val="solid"/>
              <a:miter lim="800000"/>
              <a:headEnd type="none" w="sm" len="sm"/>
              <a:tailEnd type="none" w="sm" len="sm"/>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13"/>
            <p:cNvSpPr txBox="1"/>
            <p:nvPr/>
          </p:nvSpPr>
          <p:spPr>
            <a:xfrm>
              <a:off x="3988993" y="3443809"/>
              <a:ext cx="884773" cy="635221"/>
            </a:xfrm>
            <a:prstGeom prst="rect">
              <a:avLst/>
            </a:prstGeom>
            <a:noFill/>
            <a:ln>
              <a:noFill/>
            </a:ln>
          </p:spPr>
          <p:txBody>
            <a:bodyPr spcFirstLastPara="1" wrap="square" lIns="14675" tIns="14675" rIns="14675" bIns="14675" anchor="ctr" anchorCtr="0">
              <a:noAutofit/>
            </a:bodyPr>
            <a:lstStyle/>
            <a:p>
              <a:pPr marL="0" marR="0" lvl="0" indent="0" algn="ctr" rtl="0">
                <a:lnSpc>
                  <a:spcPct val="90000"/>
                </a:lnSpc>
                <a:spcBef>
                  <a:spcPts val="0"/>
                </a:spcBef>
                <a:spcAft>
                  <a:spcPts val="0"/>
                </a:spcAft>
                <a:buClr>
                  <a:schemeClr val="lt1"/>
                </a:buClr>
                <a:buSzPts val="1156"/>
                <a:buFont typeface="Montserrat"/>
                <a:buNone/>
              </a:pPr>
              <a:r>
                <a:rPr lang="en-US" sz="1252" b="0" i="0" u="none" strike="noStrike" cap="none">
                  <a:solidFill>
                    <a:schemeClr val="lt1"/>
                  </a:solidFill>
                  <a:latin typeface="Arial"/>
                  <a:ea typeface="Arial"/>
                  <a:cs typeface="Arial"/>
                  <a:sym typeface="Arial"/>
                </a:rPr>
                <a:t>Khoản vay mềm và ưu đãi</a:t>
              </a:r>
              <a:endParaRPr sz="1252" b="0" i="0" u="none" strike="noStrike" cap="none">
                <a:solidFill>
                  <a:schemeClr val="lt1"/>
                </a:solidFill>
                <a:latin typeface="Arial"/>
                <a:ea typeface="Arial"/>
                <a:cs typeface="Arial"/>
                <a:sym typeface="Arial"/>
              </a:endParaRPr>
            </a:p>
          </p:txBody>
        </p:sp>
        <p:sp>
          <p:nvSpPr>
            <p:cNvPr id="229" name="Google Shape;229;p13"/>
            <p:cNvSpPr/>
            <p:nvPr/>
          </p:nvSpPr>
          <p:spPr>
            <a:xfrm>
              <a:off x="2454932" y="415162"/>
              <a:ext cx="3811331" cy="3811331"/>
            </a:xfrm>
            <a:prstGeom prst="pie">
              <a:avLst>
                <a:gd name="adj1" fmla="val 6942858"/>
                <a:gd name="adj2" fmla="val 10028574"/>
              </a:avLst>
            </a:prstGeom>
            <a:solidFill>
              <a:srgbClr val="053D5D"/>
            </a:solidFill>
            <a:ln w="12250" cap="flat" cmpd="sng">
              <a:solidFill>
                <a:schemeClr val="lt1"/>
              </a:solidFill>
              <a:prstDash val="solid"/>
              <a:miter lim="800000"/>
              <a:headEnd type="none" w="sm" len="sm"/>
              <a:tailEnd type="none" w="sm" len="sm"/>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13"/>
            <p:cNvSpPr txBox="1"/>
            <p:nvPr/>
          </p:nvSpPr>
          <p:spPr>
            <a:xfrm>
              <a:off x="2911384" y="2672469"/>
              <a:ext cx="907459" cy="703281"/>
            </a:xfrm>
            <a:prstGeom prst="rect">
              <a:avLst/>
            </a:prstGeom>
            <a:noFill/>
            <a:ln>
              <a:noFill/>
            </a:ln>
          </p:spPr>
          <p:txBody>
            <a:bodyPr spcFirstLastPara="1" wrap="square" lIns="14675" tIns="14675" rIns="14675" bIns="14675" anchor="ctr" anchorCtr="0">
              <a:noAutofit/>
            </a:bodyPr>
            <a:lstStyle/>
            <a:p>
              <a:pPr marL="0" marR="0" lvl="0" indent="0" algn="ctr" rtl="0">
                <a:lnSpc>
                  <a:spcPct val="90000"/>
                </a:lnSpc>
                <a:spcBef>
                  <a:spcPts val="0"/>
                </a:spcBef>
                <a:spcAft>
                  <a:spcPts val="0"/>
                </a:spcAft>
                <a:buClr>
                  <a:schemeClr val="lt1"/>
                </a:buClr>
                <a:buSzPts val="1156"/>
                <a:buFont typeface="Montserrat"/>
                <a:buNone/>
              </a:pPr>
              <a:r>
                <a:rPr lang="en-US" sz="1252" b="0" i="0" u="none" strike="noStrike" cap="none">
                  <a:solidFill>
                    <a:schemeClr val="lt1"/>
                  </a:solidFill>
                  <a:latin typeface="Arial"/>
                  <a:ea typeface="Arial"/>
                  <a:cs typeface="Arial"/>
                  <a:sym typeface="Arial"/>
                </a:rPr>
                <a:t>Cho thuê</a:t>
              </a:r>
              <a:endParaRPr sz="1252" b="0" i="0" u="none" strike="noStrike" cap="none">
                <a:solidFill>
                  <a:schemeClr val="lt1"/>
                </a:solidFill>
                <a:latin typeface="Arial"/>
                <a:ea typeface="Arial"/>
                <a:cs typeface="Arial"/>
                <a:sym typeface="Arial"/>
              </a:endParaRPr>
            </a:p>
          </p:txBody>
        </p:sp>
        <p:sp>
          <p:nvSpPr>
            <p:cNvPr id="231" name="Google Shape;231;p13"/>
            <p:cNvSpPr/>
            <p:nvPr/>
          </p:nvSpPr>
          <p:spPr>
            <a:xfrm>
              <a:off x="2437237" y="338028"/>
              <a:ext cx="3811331" cy="3811331"/>
            </a:xfrm>
            <a:prstGeom prst="pie">
              <a:avLst>
                <a:gd name="adj1" fmla="val 10028574"/>
                <a:gd name="adj2" fmla="val 13114284"/>
              </a:avLst>
            </a:prstGeom>
            <a:solidFill>
              <a:srgbClr val="053D5D"/>
            </a:solidFill>
            <a:ln w="12250" cap="flat" cmpd="sng">
              <a:solidFill>
                <a:schemeClr val="lt1"/>
              </a:solidFill>
              <a:prstDash val="solid"/>
              <a:miter lim="800000"/>
              <a:headEnd type="none" w="sm" len="sm"/>
              <a:tailEnd type="none" w="sm" len="sm"/>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2" name="Google Shape;232;p13"/>
            <p:cNvSpPr txBox="1"/>
            <p:nvPr/>
          </p:nvSpPr>
          <p:spPr>
            <a:xfrm>
              <a:off x="2616460" y="1719636"/>
              <a:ext cx="1043578" cy="635221"/>
            </a:xfrm>
            <a:prstGeom prst="rect">
              <a:avLst/>
            </a:prstGeom>
            <a:noFill/>
            <a:ln>
              <a:noFill/>
            </a:ln>
          </p:spPr>
          <p:txBody>
            <a:bodyPr spcFirstLastPara="1" wrap="square" lIns="14675" tIns="14675" rIns="14675" bIns="14675" anchor="ctr" anchorCtr="0">
              <a:noAutofit/>
            </a:bodyPr>
            <a:lstStyle/>
            <a:p>
              <a:pPr marL="0" marR="0" lvl="0" indent="0" algn="ctr" rtl="0">
                <a:lnSpc>
                  <a:spcPct val="90000"/>
                </a:lnSpc>
                <a:spcBef>
                  <a:spcPts val="0"/>
                </a:spcBef>
                <a:spcAft>
                  <a:spcPts val="0"/>
                </a:spcAft>
                <a:buClr>
                  <a:schemeClr val="lt1"/>
                </a:buClr>
                <a:buSzPts val="1156"/>
                <a:buFont typeface="Montserrat"/>
                <a:buNone/>
              </a:pPr>
              <a:r>
                <a:rPr lang="en-US" sz="1252" b="0" i="0" u="none" strike="noStrike" cap="none">
                  <a:solidFill>
                    <a:schemeClr val="lt1"/>
                  </a:solidFill>
                  <a:latin typeface="Arial"/>
                  <a:ea typeface="Arial"/>
                  <a:cs typeface="Arial"/>
                  <a:sym typeface="Arial"/>
                </a:rPr>
                <a:t>Quỹ tiết kiệm năng lượng riêng biệt</a:t>
              </a:r>
              <a:endParaRPr sz="1252" b="0" i="0" u="none" strike="noStrike" cap="none">
                <a:solidFill>
                  <a:schemeClr val="lt1"/>
                </a:solidFill>
                <a:latin typeface="Arial"/>
                <a:ea typeface="Arial"/>
                <a:cs typeface="Arial"/>
                <a:sym typeface="Arial"/>
              </a:endParaRPr>
            </a:p>
          </p:txBody>
        </p:sp>
        <p:sp>
          <p:nvSpPr>
            <p:cNvPr id="233" name="Google Shape;233;p13"/>
            <p:cNvSpPr/>
            <p:nvPr/>
          </p:nvSpPr>
          <p:spPr>
            <a:xfrm>
              <a:off x="2486239" y="276775"/>
              <a:ext cx="3811331" cy="3811331"/>
            </a:xfrm>
            <a:prstGeom prst="pie">
              <a:avLst>
                <a:gd name="adj1" fmla="val 13114284"/>
                <a:gd name="adj2" fmla="val 16200000"/>
              </a:avLst>
            </a:prstGeom>
            <a:solidFill>
              <a:srgbClr val="053D5D"/>
            </a:solidFill>
            <a:ln w="12250" cap="flat" cmpd="sng">
              <a:solidFill>
                <a:schemeClr val="lt1"/>
              </a:solidFill>
              <a:prstDash val="solid"/>
              <a:miter lim="800000"/>
              <a:headEnd type="none" w="sm" len="sm"/>
              <a:tailEnd type="none" w="sm" len="sm"/>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4" name="Google Shape;234;p13"/>
            <p:cNvSpPr txBox="1"/>
            <p:nvPr/>
          </p:nvSpPr>
          <p:spPr>
            <a:xfrm>
              <a:off x="3387801" y="630684"/>
              <a:ext cx="907459" cy="725967"/>
            </a:xfrm>
            <a:prstGeom prst="rect">
              <a:avLst/>
            </a:prstGeom>
            <a:noFill/>
            <a:ln>
              <a:noFill/>
            </a:ln>
          </p:spPr>
          <p:txBody>
            <a:bodyPr spcFirstLastPara="1" wrap="square" lIns="14675" tIns="14675" rIns="14675" bIns="14675" anchor="ctr" anchorCtr="0">
              <a:noAutofit/>
            </a:bodyPr>
            <a:lstStyle/>
            <a:p>
              <a:pPr marL="0" marR="0" lvl="0" indent="0" algn="ctr" rtl="0">
                <a:lnSpc>
                  <a:spcPct val="90000"/>
                </a:lnSpc>
                <a:spcBef>
                  <a:spcPts val="0"/>
                </a:spcBef>
                <a:spcAft>
                  <a:spcPts val="0"/>
                </a:spcAft>
                <a:buClr>
                  <a:schemeClr val="lt1"/>
                </a:buClr>
                <a:buSzPts val="1156"/>
                <a:buFont typeface="Montserrat"/>
                <a:buNone/>
              </a:pPr>
              <a:r>
                <a:rPr lang="en-US" sz="1252" b="0" i="0" u="none" strike="noStrike" cap="none">
                  <a:solidFill>
                    <a:schemeClr val="lt1"/>
                  </a:solidFill>
                  <a:latin typeface="Arial"/>
                  <a:ea typeface="Arial"/>
                  <a:cs typeface="Arial"/>
                  <a:sym typeface="Arial"/>
                </a:rPr>
                <a:t>Vốn chủ sở hữu </a:t>
              </a:r>
              <a:endParaRPr sz="1252" b="0" i="0" u="none" strike="noStrike" cap="none">
                <a:solidFill>
                  <a:schemeClr val="lt1"/>
                </a:solidFill>
                <a:latin typeface="Arial"/>
                <a:ea typeface="Arial"/>
                <a:cs typeface="Arial"/>
                <a:sym typeface="Arial"/>
              </a:endParaRPr>
            </a:p>
          </p:txBody>
        </p:sp>
        <p:sp>
          <p:nvSpPr>
            <p:cNvPr id="235" name="Google Shape;235;p13"/>
            <p:cNvSpPr/>
            <p:nvPr/>
          </p:nvSpPr>
          <p:spPr>
            <a:xfrm>
              <a:off x="2329059" y="40835"/>
              <a:ext cx="4283210" cy="4283210"/>
            </a:xfrm>
            <a:custGeom>
              <a:avLst/>
              <a:gdLst/>
              <a:ahLst/>
              <a:cxnLst/>
              <a:rect l="l" t="t" r="r" b="b"/>
              <a:pathLst>
                <a:path w="120000" h="120000" extrusionOk="0">
                  <a:moveTo>
                    <a:pt x="60006" y="4067"/>
                  </a:moveTo>
                  <a:lnTo>
                    <a:pt x="60006" y="4067"/>
                  </a:lnTo>
                  <a:cubicBezTo>
                    <a:pt x="75265" y="4069"/>
                    <a:pt x="89862" y="10305"/>
                    <a:pt x="100412" y="21331"/>
                  </a:cubicBezTo>
                  <a:lnTo>
                    <a:pt x="103582" y="18802"/>
                  </a:lnTo>
                  <a:lnTo>
                    <a:pt x="101341" y="27025"/>
                  </a:lnTo>
                  <a:lnTo>
                    <a:pt x="92452" y="27680"/>
                  </a:lnTo>
                  <a:lnTo>
                    <a:pt x="95620" y="25153"/>
                  </a:lnTo>
                  <a:lnTo>
                    <a:pt x="95620" y="25153"/>
                  </a:lnTo>
                  <a:cubicBezTo>
                    <a:pt x="86247" y="15572"/>
                    <a:pt x="73409" y="10171"/>
                    <a:pt x="60005" y="10169"/>
                  </a:cubicBezTo>
                  <a:close/>
                </a:path>
              </a:pathLst>
            </a:custGeom>
            <a:solidFill>
              <a:srgbClr val="F0BC19"/>
            </a:solidFill>
            <a:ln>
              <a:noFill/>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13"/>
            <p:cNvSpPr/>
            <p:nvPr/>
          </p:nvSpPr>
          <p:spPr>
            <a:xfrm>
              <a:off x="2378370" y="102360"/>
              <a:ext cx="4283210" cy="4283210"/>
            </a:xfrm>
            <a:custGeom>
              <a:avLst/>
              <a:gdLst/>
              <a:ahLst/>
              <a:cxnLst/>
              <a:rect l="l" t="t" r="r" b="b"/>
              <a:pathLst>
                <a:path w="120000" h="120000" extrusionOk="0">
                  <a:moveTo>
                    <a:pt x="103730" y="25127"/>
                  </a:moveTo>
                  <a:lnTo>
                    <a:pt x="103730" y="25127"/>
                  </a:lnTo>
                  <a:cubicBezTo>
                    <a:pt x="113246" y="37060"/>
                    <a:pt x="117472" y="52364"/>
                    <a:pt x="115429" y="67489"/>
                  </a:cubicBezTo>
                  <a:lnTo>
                    <a:pt x="119382" y="68391"/>
                  </a:lnTo>
                  <a:lnTo>
                    <a:pt x="111556" y="71765"/>
                  </a:lnTo>
                  <a:lnTo>
                    <a:pt x="105502" y="65223"/>
                  </a:lnTo>
                  <a:lnTo>
                    <a:pt x="109453" y="66125"/>
                  </a:lnTo>
                  <a:cubicBezTo>
                    <a:pt x="111101" y="52821"/>
                    <a:pt x="107318" y="39413"/>
                    <a:pt x="98960" y="28932"/>
                  </a:cubicBezTo>
                  <a:close/>
                </a:path>
              </a:pathLst>
            </a:custGeom>
            <a:solidFill>
              <a:srgbClr val="F0BC19"/>
            </a:solidFill>
            <a:ln>
              <a:noFill/>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7" name="Google Shape;237;p13"/>
            <p:cNvSpPr/>
            <p:nvPr/>
          </p:nvSpPr>
          <p:spPr>
            <a:xfrm>
              <a:off x="2360612" y="179315"/>
              <a:ext cx="4283210" cy="4283210"/>
            </a:xfrm>
            <a:custGeom>
              <a:avLst/>
              <a:gdLst/>
              <a:ahLst/>
              <a:cxnLst/>
              <a:rect l="l" t="t" r="r" b="b"/>
              <a:pathLst>
                <a:path w="120000" h="120000" extrusionOk="0">
                  <a:moveTo>
                    <a:pt x="114533" y="72436"/>
                  </a:moveTo>
                  <a:cubicBezTo>
                    <a:pt x="111139" y="87318"/>
                    <a:pt x="101810" y="100167"/>
                    <a:pt x="88710" y="108002"/>
                  </a:cubicBezTo>
                  <a:lnTo>
                    <a:pt x="90469" y="111655"/>
                  </a:lnTo>
                  <a:lnTo>
                    <a:pt x="82952" y="107641"/>
                  </a:lnTo>
                  <a:lnTo>
                    <a:pt x="84290" y="98829"/>
                  </a:lnTo>
                  <a:lnTo>
                    <a:pt x="86049" y="102480"/>
                  </a:lnTo>
                  <a:lnTo>
                    <a:pt x="86049" y="102480"/>
                  </a:lnTo>
                  <a:cubicBezTo>
                    <a:pt x="97479" y="95471"/>
                    <a:pt x="105602" y="84151"/>
                    <a:pt x="108583" y="71079"/>
                  </a:cubicBezTo>
                  <a:close/>
                </a:path>
              </a:pathLst>
            </a:custGeom>
            <a:solidFill>
              <a:srgbClr val="F0BC19"/>
            </a:solidFill>
            <a:ln>
              <a:noFill/>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8" name="Google Shape;238;p13"/>
            <p:cNvSpPr/>
            <p:nvPr/>
          </p:nvSpPr>
          <p:spPr>
            <a:xfrm>
              <a:off x="2289774" y="213153"/>
              <a:ext cx="4283210" cy="4283210"/>
            </a:xfrm>
            <a:custGeom>
              <a:avLst/>
              <a:gdLst/>
              <a:ahLst/>
              <a:cxnLst/>
              <a:rect l="l" t="t" r="r" b="b"/>
              <a:pathLst>
                <a:path w="120000" h="120000" extrusionOk="0">
                  <a:moveTo>
                    <a:pt x="84264" y="110396"/>
                  </a:moveTo>
                  <a:lnTo>
                    <a:pt x="84264" y="110396"/>
                  </a:lnTo>
                  <a:cubicBezTo>
                    <a:pt x="70514" y="117016"/>
                    <a:pt x="54656" y="117730"/>
                    <a:pt x="40367" y="112374"/>
                  </a:cubicBezTo>
                  <a:lnTo>
                    <a:pt x="38608" y="116027"/>
                  </a:lnTo>
                  <a:lnTo>
                    <a:pt x="37059" y="107647"/>
                  </a:lnTo>
                  <a:lnTo>
                    <a:pt x="44784" y="103199"/>
                  </a:lnTo>
                  <a:lnTo>
                    <a:pt x="43026" y="106851"/>
                  </a:lnTo>
                  <a:cubicBezTo>
                    <a:pt x="55629" y="111417"/>
                    <a:pt x="69540" y="110713"/>
                    <a:pt x="81617" y="104898"/>
                  </a:cubicBezTo>
                  <a:close/>
                </a:path>
              </a:pathLst>
            </a:custGeom>
            <a:solidFill>
              <a:srgbClr val="F0BC19"/>
            </a:solidFill>
            <a:ln>
              <a:noFill/>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13"/>
            <p:cNvSpPr/>
            <p:nvPr/>
          </p:nvSpPr>
          <p:spPr>
            <a:xfrm>
              <a:off x="2218937" y="179315"/>
              <a:ext cx="4283210" cy="4283210"/>
            </a:xfrm>
            <a:custGeom>
              <a:avLst/>
              <a:gdLst/>
              <a:ahLst/>
              <a:cxnLst/>
              <a:rect l="l" t="t" r="r" b="b"/>
              <a:pathLst>
                <a:path w="120000" h="120000" extrusionOk="0">
                  <a:moveTo>
                    <a:pt x="35724" y="110390"/>
                  </a:moveTo>
                  <a:lnTo>
                    <a:pt x="35724" y="110390"/>
                  </a:lnTo>
                  <a:cubicBezTo>
                    <a:pt x="21972" y="103765"/>
                    <a:pt x="11525" y="91807"/>
                    <a:pt x="6807" y="77290"/>
                  </a:cubicBezTo>
                  <a:lnTo>
                    <a:pt x="2854" y="78191"/>
                  </a:lnTo>
                  <a:lnTo>
                    <a:pt x="8442" y="71757"/>
                  </a:lnTo>
                  <a:lnTo>
                    <a:pt x="16735" y="75026"/>
                  </a:lnTo>
                  <a:lnTo>
                    <a:pt x="12783" y="75927"/>
                  </a:lnTo>
                  <a:cubicBezTo>
                    <a:pt x="17069" y="88632"/>
                    <a:pt x="26293" y="99073"/>
                    <a:pt x="38373" y="104893"/>
                  </a:cubicBezTo>
                  <a:close/>
                </a:path>
              </a:pathLst>
            </a:custGeom>
            <a:solidFill>
              <a:srgbClr val="F0BC19"/>
            </a:solidFill>
            <a:ln>
              <a:noFill/>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13"/>
            <p:cNvSpPr/>
            <p:nvPr/>
          </p:nvSpPr>
          <p:spPr>
            <a:xfrm>
              <a:off x="2201179" y="102360"/>
              <a:ext cx="4283210" cy="4283210"/>
            </a:xfrm>
            <a:custGeom>
              <a:avLst/>
              <a:gdLst/>
              <a:ahLst/>
              <a:cxnLst/>
              <a:rect l="l" t="t" r="r" b="b"/>
              <a:pathLst>
                <a:path w="120000" h="120000" extrusionOk="0">
                  <a:moveTo>
                    <a:pt x="5469" y="72444"/>
                  </a:moveTo>
                  <a:cubicBezTo>
                    <a:pt x="2074" y="57564"/>
                    <a:pt x="4906" y="41942"/>
                    <a:pt x="13310" y="29202"/>
                  </a:cubicBezTo>
                  <a:lnTo>
                    <a:pt x="10140" y="26674"/>
                  </a:lnTo>
                  <a:lnTo>
                    <a:pt x="18655" y="27030"/>
                  </a:lnTo>
                  <a:lnTo>
                    <a:pt x="21271" y="35550"/>
                  </a:lnTo>
                  <a:lnTo>
                    <a:pt x="18103" y="33024"/>
                  </a:lnTo>
                  <a:lnTo>
                    <a:pt x="18103" y="33024"/>
                  </a:lnTo>
                  <a:cubicBezTo>
                    <a:pt x="10845" y="44295"/>
                    <a:pt x="8436" y="58016"/>
                    <a:pt x="11418" y="71086"/>
                  </a:cubicBezTo>
                  <a:close/>
                </a:path>
              </a:pathLst>
            </a:custGeom>
            <a:solidFill>
              <a:srgbClr val="F0BC19"/>
            </a:solidFill>
            <a:ln>
              <a:noFill/>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1" name="Google Shape;241;p13"/>
            <p:cNvSpPr/>
            <p:nvPr/>
          </p:nvSpPr>
          <p:spPr>
            <a:xfrm>
              <a:off x="2250490" y="40835"/>
              <a:ext cx="4283210" cy="4283210"/>
            </a:xfrm>
            <a:custGeom>
              <a:avLst/>
              <a:gdLst/>
              <a:ahLst/>
              <a:cxnLst/>
              <a:rect l="l" t="t" r="r" b="b"/>
              <a:pathLst>
                <a:path w="120000" h="120000" extrusionOk="0">
                  <a:moveTo>
                    <a:pt x="16274" y="25122"/>
                  </a:moveTo>
                  <a:lnTo>
                    <a:pt x="16274" y="25122"/>
                  </a:lnTo>
                  <a:cubicBezTo>
                    <a:pt x="25789" y="13192"/>
                    <a:pt x="39766" y="5669"/>
                    <a:pt x="54964" y="4295"/>
                  </a:cubicBezTo>
                  <a:lnTo>
                    <a:pt x="54963" y="240"/>
                  </a:lnTo>
                  <a:lnTo>
                    <a:pt x="59995" y="7118"/>
                  </a:lnTo>
                  <a:lnTo>
                    <a:pt x="54965" y="14477"/>
                  </a:lnTo>
                  <a:lnTo>
                    <a:pt x="54964" y="10424"/>
                  </a:lnTo>
                  <a:lnTo>
                    <a:pt x="54964" y="10424"/>
                  </a:lnTo>
                  <a:cubicBezTo>
                    <a:pt x="41629" y="11779"/>
                    <a:pt x="29402" y="18449"/>
                    <a:pt x="21044" y="28927"/>
                  </a:cubicBezTo>
                  <a:close/>
                </a:path>
              </a:pathLst>
            </a:custGeom>
            <a:solidFill>
              <a:srgbClr val="F0BC19"/>
            </a:solidFill>
            <a:ln>
              <a:noFill/>
            </a:ln>
          </p:spPr>
          <p:txBody>
            <a:bodyPr spcFirstLastPara="1" wrap="square" lIns="88050" tIns="88050" rIns="88050" bIns="8805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4"/>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8" name="Google Shape;248;p14"/>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CƠ CHẾ TÀI CHÍNH DỰ ÁN TKNL</a:t>
            </a:r>
            <a:endParaRPr sz="1400" b="0" i="0" u="none" strike="noStrike" cap="none">
              <a:solidFill>
                <a:srgbClr val="000000"/>
              </a:solidFill>
              <a:latin typeface="Arial"/>
              <a:ea typeface="Arial"/>
              <a:cs typeface="Arial"/>
              <a:sym typeface="Arial"/>
            </a:endParaRPr>
          </a:p>
        </p:txBody>
      </p:sp>
      <p:sp>
        <p:nvSpPr>
          <p:cNvPr id="249" name="Google Shape;249;p14"/>
          <p:cNvSpPr/>
          <p:nvPr/>
        </p:nvSpPr>
        <p:spPr>
          <a:xfrm>
            <a:off x="2480441" y="1798544"/>
            <a:ext cx="7231117" cy="4154984"/>
          </a:xfrm>
          <a:prstGeom prst="rect">
            <a:avLst/>
          </a:prstGeom>
          <a:noFill/>
          <a:ln>
            <a:noFill/>
          </a:ln>
        </p:spPr>
        <p:txBody>
          <a:bodyPr spcFirstLastPara="1" wrap="square" lIns="91425" tIns="45700" rIns="91425" bIns="45700" anchor="t" anchorCtr="0">
            <a:spAutoFit/>
          </a:bodyPr>
          <a:lstStyle/>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Tài chính–thị trường </a:t>
            </a:r>
            <a:endParaRPr sz="2200" b="0" i="0" u="none" strike="noStrike" cap="none">
              <a:solidFill>
                <a:schemeClr val="dk1"/>
              </a:solidFill>
              <a:latin typeface="Arial"/>
              <a:ea typeface="Arial"/>
              <a:cs typeface="Arial"/>
              <a:sym typeface="Arial"/>
            </a:endParaRPr>
          </a:p>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Tín dụng &amp; thu tiền</a:t>
            </a:r>
            <a:endParaRPr sz="2200" b="0" i="0" u="none" strike="noStrike" cap="none">
              <a:solidFill>
                <a:schemeClr val="dk1"/>
              </a:solidFill>
              <a:latin typeface="Arial"/>
              <a:ea typeface="Arial"/>
              <a:cs typeface="Arial"/>
              <a:sym typeface="Arial"/>
            </a:endParaRPr>
          </a:p>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Thiết kế/thi công</a:t>
            </a:r>
            <a:endParaRPr sz="2200" b="0" i="0" u="none" strike="noStrike" cap="none">
              <a:solidFill>
                <a:schemeClr val="dk1"/>
              </a:solidFill>
              <a:latin typeface="Arial"/>
              <a:ea typeface="Arial"/>
              <a:cs typeface="Arial"/>
              <a:sym typeface="Arial"/>
            </a:endParaRPr>
          </a:p>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Hiệu suất &amp; M&amp;V</a:t>
            </a:r>
            <a:endParaRPr sz="2200" b="0" i="0" u="none" strike="noStrike" cap="none">
              <a:solidFill>
                <a:schemeClr val="dk1"/>
              </a:solidFill>
              <a:latin typeface="Arial"/>
              <a:ea typeface="Arial"/>
              <a:cs typeface="Arial"/>
              <a:sym typeface="Arial"/>
            </a:endParaRPr>
          </a:p>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Vận hành &amp; O&amp;M</a:t>
            </a:r>
            <a:endParaRPr sz="2200" b="0" i="0" u="none" strike="noStrike" cap="none">
              <a:solidFill>
                <a:schemeClr val="dk1"/>
              </a:solidFill>
              <a:latin typeface="Arial"/>
              <a:ea typeface="Arial"/>
              <a:cs typeface="Arial"/>
              <a:sym typeface="Arial"/>
            </a:endParaRPr>
          </a:p>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Pháp lý–hợp đồng</a:t>
            </a:r>
            <a:endParaRPr sz="2200" b="0" i="0" u="none" strike="noStrike" cap="none">
              <a:solidFill>
                <a:schemeClr val="dk1"/>
              </a:solidFill>
              <a:latin typeface="Arial"/>
              <a:ea typeface="Arial"/>
              <a:cs typeface="Arial"/>
              <a:sym typeface="Arial"/>
            </a:endParaRPr>
          </a:p>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Môi trường, xã hội &amp; an toàn</a:t>
            </a:r>
            <a:endParaRPr sz="2200" b="0" i="0" u="none" strike="noStrike" cap="none">
              <a:solidFill>
                <a:schemeClr val="dk1"/>
              </a:solidFill>
              <a:latin typeface="Arial"/>
              <a:ea typeface="Arial"/>
              <a:cs typeface="Arial"/>
              <a:sym typeface="Arial"/>
            </a:endParaRPr>
          </a:p>
          <a:p>
            <a:pPr marL="914400" marR="0" lvl="1" indent="-457200" algn="l" rtl="0">
              <a:lnSpc>
                <a:spcPct val="15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Hành vi khách hàng</a:t>
            </a:r>
            <a:endParaRPr sz="2200" b="0" i="0"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15"/>
          <p:cNvSpPr txBox="1"/>
          <p:nvPr/>
        </p:nvSpPr>
        <p:spPr>
          <a:xfrm>
            <a:off x="1056290" y="1690062"/>
            <a:ext cx="10079400" cy="3324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5000"/>
              <a:buFont typeface="Arial"/>
              <a:buNone/>
            </a:pPr>
            <a:r>
              <a:rPr lang="en-US" sz="5000" b="1" i="0" u="none" strike="noStrike" cap="none">
                <a:solidFill>
                  <a:schemeClr val="dk1"/>
                </a:solidFill>
                <a:latin typeface="Arial"/>
                <a:ea typeface="Arial"/>
                <a:cs typeface="Arial"/>
                <a:sym typeface="Arial"/>
              </a:rPr>
              <a:t>Câu hỏi</a:t>
            </a:r>
            <a:endParaRPr sz="5000" b="1"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3200"/>
              <a:buFont typeface="Arial"/>
              <a:buNone/>
            </a:pPr>
            <a:endParaRPr sz="32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Arial"/>
                <a:ea typeface="Arial"/>
                <a:cs typeface="Arial"/>
                <a:sym typeface="Arial"/>
              </a:rPr>
              <a:t>Rủi ro nào cần quan tâm đầu tiên?</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3200"/>
              <a:buFont typeface="Arial"/>
              <a:buNone/>
            </a:pPr>
            <a:endParaRPr sz="32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3200"/>
              <a:buFont typeface="Arial"/>
              <a:buNone/>
            </a:pPr>
            <a:r>
              <a:rPr lang="en-US" sz="3200" b="0" i="0" u="none" strike="noStrike" cap="none">
                <a:solidFill>
                  <a:schemeClr val="dk1"/>
                </a:solidFill>
                <a:latin typeface="Arial"/>
                <a:ea typeface="Arial"/>
                <a:cs typeface="Arial"/>
                <a:sym typeface="Arial"/>
              </a:rPr>
              <a:t>Rủi ro nào ảnh hưởng nhiều nhất đến sự thành công của dự án TKNL?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16"/>
          <p:cNvSpPr/>
          <p:nvPr/>
        </p:nvSpPr>
        <p:spPr>
          <a:xfrm>
            <a:off x="2401300" y="5507425"/>
            <a:ext cx="448200" cy="4203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61" name="Google Shape;261;p16"/>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2" name="Google Shape;262;p16"/>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
        <p:nvSpPr>
          <p:cNvPr id="263" name="Google Shape;263;p16"/>
          <p:cNvSpPr txBox="1"/>
          <p:nvPr/>
        </p:nvSpPr>
        <p:spPr>
          <a:xfrm>
            <a:off x="836198" y="1897280"/>
            <a:ext cx="7731543" cy="5839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tài chính – thị trường</a:t>
            </a:r>
            <a:endParaRPr sz="2800" b="0" i="0" u="none" strike="noStrike" cap="none">
              <a:solidFill>
                <a:schemeClr val="dk1"/>
              </a:solidFill>
              <a:latin typeface="Arial"/>
              <a:ea typeface="Arial"/>
              <a:cs typeface="Arial"/>
              <a:sym typeface="Arial"/>
            </a:endParaRPr>
          </a:p>
        </p:txBody>
      </p:sp>
      <p:sp>
        <p:nvSpPr>
          <p:cNvPr id="264" name="Google Shape;264;p16"/>
          <p:cNvSpPr/>
          <p:nvPr/>
        </p:nvSpPr>
        <p:spPr>
          <a:xfrm>
            <a:off x="422525" y="2345725"/>
            <a:ext cx="11127300" cy="3520800"/>
          </a:xfrm>
          <a:prstGeom prst="rect">
            <a:avLst/>
          </a:prstGeom>
          <a:noFill/>
          <a:ln>
            <a:noFill/>
          </a:ln>
        </p:spPr>
        <p:txBody>
          <a:bodyPr spcFirstLastPara="1" wrap="square" lIns="91425" tIns="45700" rIns="91425" bIns="45700" anchor="t" anchorCtr="0">
            <a:spAutoFit/>
          </a:bodyPr>
          <a:lstStyle/>
          <a:p>
            <a:pPr marL="228600" marR="0" lvl="1" indent="0" algn="just" rtl="0">
              <a:lnSpc>
                <a:spcPct val="115000"/>
              </a:lnSpc>
              <a:spcBef>
                <a:spcPts val="0"/>
              </a:spcBef>
              <a:spcAft>
                <a:spcPts val="0"/>
              </a:spcAft>
              <a:buClr>
                <a:srgbClr val="000000"/>
              </a:buClr>
              <a:buSzPts val="1900"/>
              <a:buFont typeface="Arial"/>
              <a:buNone/>
            </a:pPr>
            <a:r>
              <a:rPr lang="en-US" sz="1900" b="1" i="0" u="none" strike="noStrike" cap="none">
                <a:solidFill>
                  <a:schemeClr val="dk1"/>
                </a:solidFill>
                <a:latin typeface="Arial"/>
                <a:ea typeface="Arial"/>
                <a:cs typeface="Arial"/>
                <a:sym typeface="Arial"/>
              </a:rPr>
              <a:t>Nguồn rủi ro:</a:t>
            </a:r>
            <a:r>
              <a:rPr lang="en-US" sz="1900" b="0" i="0" u="none" strike="noStrike" cap="none">
                <a:solidFill>
                  <a:schemeClr val="dk1"/>
                </a:solidFill>
                <a:latin typeface="Arial"/>
                <a:ea typeface="Arial"/>
                <a:cs typeface="Arial"/>
                <a:sym typeface="Arial"/>
              </a:rPr>
              <a:t> </a:t>
            </a:r>
            <a:endParaRPr sz="1900" b="0" i="0" u="none" strike="noStrike" cap="none">
              <a:solidFill>
                <a:schemeClr val="dk1"/>
              </a:solidFill>
              <a:latin typeface="Arial"/>
              <a:ea typeface="Arial"/>
              <a:cs typeface="Arial"/>
              <a:sym typeface="Arial"/>
            </a:endParaRPr>
          </a:p>
          <a:p>
            <a:pPr marL="514350" marR="0" lvl="1" indent="-292100" algn="just" rtl="0">
              <a:lnSpc>
                <a:spcPct val="115000"/>
              </a:lnSpc>
              <a:spcBef>
                <a:spcPts val="0"/>
              </a:spcBef>
              <a:spcAft>
                <a:spcPts val="0"/>
              </a:spcAft>
              <a:buClr>
                <a:schemeClr val="dk1"/>
              </a:buClr>
              <a:buSzPts val="1900"/>
              <a:buFont typeface="Arial"/>
              <a:buChar char="•"/>
            </a:pPr>
            <a:r>
              <a:rPr lang="en-US" sz="1900" b="0" i="0" u="none" strike="noStrike" cap="none">
                <a:solidFill>
                  <a:schemeClr val="dk1"/>
                </a:solidFill>
                <a:latin typeface="Arial"/>
                <a:ea typeface="Arial"/>
                <a:cs typeface="Arial"/>
                <a:sym typeface="Arial"/>
              </a:rPr>
              <a:t>Lãi suất tăng; biến động tỷ giá (đặc biệt khi nhập khẩu thiết bị); giá năng lượng (điện, nhiên liệu) thay đổi ngoài dự kiến → ảnh hưởng trực tiếp đến dòng tiền và khả năng trả nợ.</a:t>
            </a:r>
            <a:endParaRPr sz="1900" b="0" i="0" u="none" strike="noStrike" cap="none">
              <a:solidFill>
                <a:schemeClr val="dk1"/>
              </a:solidFill>
              <a:latin typeface="Arial"/>
              <a:ea typeface="Arial"/>
              <a:cs typeface="Arial"/>
              <a:sym typeface="Arial"/>
            </a:endParaRPr>
          </a:p>
          <a:p>
            <a:pPr marL="228600" marR="0" lvl="1" indent="0" algn="just" rtl="0">
              <a:lnSpc>
                <a:spcPct val="115000"/>
              </a:lnSpc>
              <a:spcBef>
                <a:spcPts val="0"/>
              </a:spcBef>
              <a:spcAft>
                <a:spcPts val="0"/>
              </a:spcAft>
              <a:buClr>
                <a:srgbClr val="000000"/>
              </a:buClr>
              <a:buSzPts val="1900"/>
              <a:buFont typeface="Arial"/>
              <a:buNone/>
            </a:pPr>
            <a:r>
              <a:rPr lang="en-US" sz="1900" b="1" i="0" u="none" strike="noStrike" cap="none">
                <a:solidFill>
                  <a:schemeClr val="dk1"/>
                </a:solidFill>
                <a:latin typeface="Arial"/>
                <a:ea typeface="Arial"/>
                <a:cs typeface="Arial"/>
                <a:sym typeface="Arial"/>
              </a:rPr>
              <a:t>Biện pháp giảm thiểu: </a:t>
            </a:r>
            <a:endParaRPr sz="1900" b="1" i="0" u="none" strike="noStrike" cap="none">
              <a:solidFill>
                <a:schemeClr val="dk1"/>
              </a:solidFill>
              <a:latin typeface="Arial"/>
              <a:ea typeface="Arial"/>
              <a:cs typeface="Arial"/>
              <a:sym typeface="Arial"/>
            </a:endParaRPr>
          </a:p>
          <a:p>
            <a:pPr marL="514350" marR="0" lvl="1" indent="-292100" algn="just" rtl="0">
              <a:lnSpc>
                <a:spcPct val="115000"/>
              </a:lnSpc>
              <a:spcBef>
                <a:spcPts val="0"/>
              </a:spcBef>
              <a:spcAft>
                <a:spcPts val="0"/>
              </a:spcAft>
              <a:buClr>
                <a:schemeClr val="dk1"/>
              </a:buClr>
              <a:buSzPts val="1900"/>
              <a:buFont typeface="Arial"/>
              <a:buChar char="•"/>
            </a:pPr>
            <a:r>
              <a:rPr lang="en-US" sz="1900" b="0" i="0" u="none" strike="noStrike" cap="none">
                <a:solidFill>
                  <a:schemeClr val="dk1"/>
                </a:solidFill>
                <a:latin typeface="Arial"/>
                <a:ea typeface="Arial"/>
                <a:cs typeface="Arial"/>
                <a:sym typeface="Arial"/>
              </a:rPr>
              <a:t>Phân tích độ nhạy lãi suất/tỷ giá/giá năng lượng trong mô hình tài chính; sử dụng công thức </a:t>
            </a:r>
            <a:r>
              <a:rPr lang="en-US" sz="1900" b="1" i="0" u="none" strike="noStrike" cap="none">
                <a:solidFill>
                  <a:schemeClr val="dk1"/>
                </a:solidFill>
                <a:latin typeface="Arial"/>
                <a:ea typeface="Arial"/>
                <a:cs typeface="Arial"/>
                <a:sym typeface="Arial"/>
              </a:rPr>
              <a:t>chỉ số hóa (indexation)</a:t>
            </a:r>
            <a:r>
              <a:rPr lang="en-US" sz="1900" b="0" i="0" u="none" strike="noStrike" cap="none">
                <a:solidFill>
                  <a:schemeClr val="dk1"/>
                </a:solidFill>
                <a:latin typeface="Arial"/>
                <a:ea typeface="Arial"/>
                <a:cs typeface="Arial"/>
                <a:sym typeface="Arial"/>
              </a:rPr>
              <a:t> hoặc </a:t>
            </a:r>
            <a:r>
              <a:rPr lang="en-US" sz="1900" b="1" i="0" u="none" strike="noStrike" cap="none">
                <a:solidFill>
                  <a:schemeClr val="dk1"/>
                </a:solidFill>
                <a:latin typeface="Arial"/>
                <a:ea typeface="Arial"/>
                <a:cs typeface="Arial"/>
                <a:sym typeface="Arial"/>
              </a:rPr>
              <a:t>chuyển biến động (pass-through)</a:t>
            </a:r>
            <a:r>
              <a:rPr lang="en-US" sz="1900" b="0" i="0" u="none" strike="noStrike" cap="none">
                <a:solidFill>
                  <a:schemeClr val="dk1"/>
                </a:solidFill>
                <a:latin typeface="Arial"/>
                <a:ea typeface="Arial"/>
                <a:cs typeface="Arial"/>
                <a:sym typeface="Arial"/>
              </a:rPr>
              <a:t> vào giá hợp đồng; thỏa thuận chia sẻ rủi ro giữa các bên.</a:t>
            </a:r>
            <a:endParaRPr sz="1900" b="0" i="0" u="none" strike="noStrike" cap="none">
              <a:solidFill>
                <a:schemeClr val="dk1"/>
              </a:solidFill>
              <a:latin typeface="Arial"/>
              <a:ea typeface="Arial"/>
              <a:cs typeface="Arial"/>
              <a:sym typeface="Arial"/>
            </a:endParaRPr>
          </a:p>
          <a:p>
            <a:pPr marL="228600" marR="0" lvl="1" indent="0" algn="just" rtl="0">
              <a:lnSpc>
                <a:spcPct val="115000"/>
              </a:lnSpc>
              <a:spcBef>
                <a:spcPts val="0"/>
              </a:spcBef>
              <a:spcAft>
                <a:spcPts val="0"/>
              </a:spcAft>
              <a:buClr>
                <a:srgbClr val="000000"/>
              </a:buClr>
              <a:buSzPts val="1900"/>
              <a:buFont typeface="Arial"/>
              <a:buNone/>
            </a:pPr>
            <a:r>
              <a:rPr lang="en-US" sz="1900" b="1" i="0" u="none" strike="noStrike" cap="none">
                <a:solidFill>
                  <a:schemeClr val="dk1"/>
                </a:solidFill>
                <a:latin typeface="Arial"/>
                <a:ea typeface="Arial"/>
                <a:cs typeface="Arial"/>
                <a:sym typeface="Arial"/>
              </a:rPr>
              <a:t>Phương án bảo đảm: </a:t>
            </a:r>
            <a:endParaRPr sz="1900" b="1" i="0" u="none" strike="noStrike" cap="none">
              <a:solidFill>
                <a:schemeClr val="dk1"/>
              </a:solidFill>
              <a:latin typeface="Arial"/>
              <a:ea typeface="Arial"/>
              <a:cs typeface="Arial"/>
              <a:sym typeface="Arial"/>
            </a:endParaRPr>
          </a:p>
          <a:p>
            <a:pPr marL="514350" marR="0" lvl="1" indent="-292100" algn="just" rtl="0">
              <a:lnSpc>
                <a:spcPct val="115000"/>
              </a:lnSpc>
              <a:spcBef>
                <a:spcPts val="0"/>
              </a:spcBef>
              <a:spcAft>
                <a:spcPts val="0"/>
              </a:spcAft>
              <a:buClr>
                <a:schemeClr val="dk1"/>
              </a:buClr>
              <a:buSzPts val="1900"/>
              <a:buFont typeface="Arial"/>
              <a:buChar char="•"/>
            </a:pPr>
            <a:r>
              <a:rPr lang="en-US" sz="1900" b="0" i="0" u="none" strike="noStrike" cap="none">
                <a:solidFill>
                  <a:schemeClr val="dk1"/>
                </a:solidFill>
                <a:latin typeface="Arial"/>
                <a:ea typeface="Arial"/>
                <a:cs typeface="Arial"/>
                <a:sym typeface="Arial"/>
              </a:rPr>
              <a:t>Hợp đồng đặt </a:t>
            </a:r>
            <a:r>
              <a:rPr lang="en-US" sz="1900" b="1" i="0" u="none" strike="noStrike" cap="none">
                <a:solidFill>
                  <a:schemeClr val="dk1"/>
                </a:solidFill>
                <a:latin typeface="Arial"/>
                <a:ea typeface="Arial"/>
                <a:cs typeface="Arial"/>
                <a:sym typeface="Arial"/>
              </a:rPr>
              <a:t>giới hạn biên (collar)</a:t>
            </a:r>
            <a:r>
              <a:rPr lang="en-US" sz="1900" b="0" i="0" u="none" strike="noStrike" cap="none">
                <a:solidFill>
                  <a:schemeClr val="dk1"/>
                </a:solidFill>
                <a:latin typeface="Arial"/>
                <a:ea typeface="Arial"/>
                <a:cs typeface="Arial"/>
                <a:sym typeface="Arial"/>
              </a:rPr>
              <a:t> cho biến động giá; có quỹ dự phòng tài chính (DSRA) để hấp thụ cú sốc ngắn hạn; cân nhắc các công cụ bảo hiểm rủi ro tỷ giá/lãi suất nếu khả thi.</a:t>
            </a:r>
            <a:endParaRPr sz="1900" b="0" i="0" u="none" strike="noStrike" cap="non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17"/>
          <p:cNvSpPr/>
          <p:nvPr/>
        </p:nvSpPr>
        <p:spPr>
          <a:xfrm>
            <a:off x="2401300" y="5493875"/>
            <a:ext cx="474300" cy="4065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71" name="Google Shape;271;p17"/>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2" name="Google Shape;272;p17"/>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
        <p:nvSpPr>
          <p:cNvPr id="273" name="Google Shape;273;p17"/>
          <p:cNvSpPr txBox="1"/>
          <p:nvPr/>
        </p:nvSpPr>
        <p:spPr>
          <a:xfrm>
            <a:off x="837185" y="1864399"/>
            <a:ext cx="1072830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tín dụng – sức mạnh tín dụng của khách hàng</a:t>
            </a:r>
            <a:endParaRPr sz="2800" b="0" i="0" u="none" strike="noStrike" cap="none">
              <a:solidFill>
                <a:schemeClr val="dk1"/>
              </a:solidFill>
              <a:latin typeface="Arial"/>
              <a:ea typeface="Arial"/>
              <a:cs typeface="Arial"/>
              <a:sym typeface="Arial"/>
            </a:endParaRPr>
          </a:p>
        </p:txBody>
      </p:sp>
      <p:sp>
        <p:nvSpPr>
          <p:cNvPr id="274" name="Google Shape;274;p17"/>
          <p:cNvSpPr/>
          <p:nvPr/>
        </p:nvSpPr>
        <p:spPr>
          <a:xfrm>
            <a:off x="436075" y="2295275"/>
            <a:ext cx="10917600" cy="3845100"/>
          </a:xfrm>
          <a:prstGeom prst="rect">
            <a:avLst/>
          </a:prstGeom>
          <a:noFill/>
          <a:ln>
            <a:noFill/>
          </a:ln>
        </p:spPr>
        <p:txBody>
          <a:bodyPr spcFirstLastPara="1" wrap="square" lIns="91425" tIns="45700" rIns="91425" bIns="45700" anchor="t" anchorCtr="0">
            <a:spAutoFit/>
          </a:bodyPr>
          <a:lstStyle/>
          <a:p>
            <a:pPr marL="228600" marR="0" lvl="1" indent="0" algn="just" rtl="0">
              <a:lnSpc>
                <a:spcPct val="12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Nguồn rủi ro:</a:t>
            </a: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a:p>
            <a:pPr marL="514350" marR="0" lvl="1"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Khách hàng chậm thanh toán, không chia sẻ tiết kiệm theo hợp đồng; khó khăn tài chính của IE; tranh chấp về mức tiết kiệm → làm gián đoạn dòng tiền trả nợ.</a:t>
            </a:r>
            <a:endParaRPr sz="1800" b="0" i="0" u="none" strike="noStrike" cap="none">
              <a:solidFill>
                <a:schemeClr val="dk1"/>
              </a:solidFill>
              <a:latin typeface="Arial"/>
              <a:ea typeface="Arial"/>
              <a:cs typeface="Arial"/>
              <a:sym typeface="Arial"/>
            </a:endParaRPr>
          </a:p>
          <a:p>
            <a:pPr marL="228600" marR="0" lvl="1" indent="0" algn="just" rtl="0">
              <a:lnSpc>
                <a:spcPct val="12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Biện pháp giảm thiểu: </a:t>
            </a:r>
            <a:endParaRPr sz="1800" b="1" i="0" u="none" strike="noStrike" cap="none">
              <a:solidFill>
                <a:schemeClr val="dk1"/>
              </a:solidFill>
              <a:latin typeface="Arial"/>
              <a:ea typeface="Arial"/>
              <a:cs typeface="Arial"/>
              <a:sym typeface="Arial"/>
            </a:endParaRPr>
          </a:p>
          <a:p>
            <a:pPr marL="514350" marR="0" lvl="1"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Thiết lập tài khoản phong tỏa/uỷ thác (escrow/lockbox); uỷ quyền khoản phải thu (assignment of receivables); giám sát tình hình tài chính và công nợ; điều khoản “take-or-pay” đảm bảo mức thanh toán tối thiểu.</a:t>
            </a:r>
            <a:endParaRPr sz="1800" b="0" i="0" u="none" strike="noStrike" cap="none">
              <a:solidFill>
                <a:schemeClr val="dk1"/>
              </a:solidFill>
              <a:latin typeface="Arial"/>
              <a:ea typeface="Arial"/>
              <a:cs typeface="Arial"/>
              <a:sym typeface="Arial"/>
            </a:endParaRPr>
          </a:p>
          <a:p>
            <a:pPr marL="228600" marR="0" lvl="1" indent="0" algn="just" rtl="0">
              <a:lnSpc>
                <a:spcPct val="12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Phương án bảo đảm: </a:t>
            </a:r>
            <a:endParaRPr sz="1800" b="1" i="0" u="none" strike="noStrike" cap="none">
              <a:solidFill>
                <a:schemeClr val="dk1"/>
              </a:solidFill>
              <a:latin typeface="Arial"/>
              <a:ea typeface="Arial"/>
              <a:cs typeface="Arial"/>
              <a:sym typeface="Arial"/>
            </a:endParaRPr>
          </a:p>
          <a:p>
            <a:pPr marL="514350" marR="0" lvl="1"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Quỹ dự phòng dịch vụ nợ (DSRA) tương đương 3–6 tháng; điều khoản chấm dứt sớm kèm phí (termination fee ladder); quyền step-in của PFI/ESCO trong trường hợp IE vi phạm.</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18"/>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1" name="Google Shape;281;p18"/>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
        <p:nvSpPr>
          <p:cNvPr id="282" name="Google Shape;282;p18"/>
          <p:cNvSpPr txBox="1"/>
          <p:nvPr/>
        </p:nvSpPr>
        <p:spPr>
          <a:xfrm>
            <a:off x="837199" y="1869672"/>
            <a:ext cx="1072830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thiết kế và thi công</a:t>
            </a:r>
            <a:endParaRPr sz="2800" b="0" i="0" u="none" strike="noStrike" cap="none">
              <a:solidFill>
                <a:schemeClr val="dk1"/>
              </a:solidFill>
              <a:latin typeface="Arial"/>
              <a:ea typeface="Arial"/>
              <a:cs typeface="Arial"/>
              <a:sym typeface="Arial"/>
            </a:endParaRPr>
          </a:p>
        </p:txBody>
      </p:sp>
      <p:sp>
        <p:nvSpPr>
          <p:cNvPr id="283" name="Google Shape;283;p18"/>
          <p:cNvSpPr/>
          <p:nvPr/>
        </p:nvSpPr>
        <p:spPr>
          <a:xfrm>
            <a:off x="625450" y="2335950"/>
            <a:ext cx="10728300" cy="4048200"/>
          </a:xfrm>
          <a:prstGeom prst="rect">
            <a:avLst/>
          </a:prstGeom>
          <a:noFill/>
          <a:ln>
            <a:noFill/>
          </a:ln>
        </p:spPr>
        <p:txBody>
          <a:bodyPr spcFirstLastPara="1" wrap="square" lIns="91425" tIns="45700" rIns="91425" bIns="45700" anchor="t" anchorCtr="0">
            <a:spAutoFit/>
          </a:bodyPr>
          <a:lstStyle/>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Nguồn rủi ro:</a:t>
            </a:r>
            <a:r>
              <a:rPr lang="en-US" sz="2000" b="0" i="0" u="none" strike="noStrike" cap="none">
                <a:solidFill>
                  <a:schemeClr val="dk1"/>
                </a:solidFill>
                <a:latin typeface="Arial"/>
                <a:ea typeface="Arial"/>
                <a:cs typeface="Arial"/>
                <a:sym typeface="Arial"/>
              </a:rPr>
              <a:t> </a:t>
            </a:r>
            <a:endParaRPr sz="2000" b="0"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Sai sót trong thiết kế kỹ thuật; vượt dự toán chi phí; chậm tiến độ; chất lượng thi công không đạt yêu cầu.</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Biện pháp giảm thiểu: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Thẩm định thiết kế độc lập; hợp đồng EPC với điều khoản giá trọn gói và tiến độ; giám sát thi công chặt chẽ; nghiệm thu theo giai đoạn.</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Phương án bảo đảm: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Bảo lãnh thực hiện (performance bond) của nhà thầu; bảo hiểm xây dựng/lắp đặt (CAR/EAR); phạt chậm tiến độ/vi phạm chất lượng (LDs).</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9"/>
          <p:cNvSpPr txBox="1"/>
          <p:nvPr/>
        </p:nvSpPr>
        <p:spPr>
          <a:xfrm>
            <a:off x="843823" y="1879844"/>
            <a:ext cx="1072830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hiệu suất và M&amp;V</a:t>
            </a:r>
            <a:endParaRPr sz="1400" b="0" i="0" u="none" strike="noStrike" cap="none">
              <a:solidFill>
                <a:srgbClr val="000000"/>
              </a:solidFill>
              <a:latin typeface="Arial"/>
              <a:ea typeface="Arial"/>
              <a:cs typeface="Arial"/>
              <a:sym typeface="Arial"/>
            </a:endParaRPr>
          </a:p>
        </p:txBody>
      </p:sp>
      <p:sp>
        <p:nvSpPr>
          <p:cNvPr id="290" name="Google Shape;290;p19"/>
          <p:cNvSpPr/>
          <p:nvPr/>
        </p:nvSpPr>
        <p:spPr>
          <a:xfrm>
            <a:off x="619900" y="2308825"/>
            <a:ext cx="10728300" cy="3686400"/>
          </a:xfrm>
          <a:prstGeom prst="rect">
            <a:avLst/>
          </a:prstGeom>
          <a:noFill/>
          <a:ln>
            <a:noFill/>
          </a:ln>
        </p:spPr>
        <p:txBody>
          <a:bodyPr spcFirstLastPara="1" wrap="square" lIns="91425" tIns="45700" rIns="91425" bIns="45700" anchor="t" anchorCtr="0">
            <a:spAutoFit/>
          </a:bodyPr>
          <a:lstStyle/>
          <a:p>
            <a:pPr marL="228600" marR="0" lvl="1" indent="0" algn="just" rtl="0">
              <a:lnSpc>
                <a:spcPct val="11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Nguồn rủi ro:</a:t>
            </a: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a:p>
            <a:pPr marL="514350" marR="0" lvl="1" indent="-2857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Đường cơ sở ngắn (&lt;12 tháng), thiếu dữ liệu mùa vụ; thay đổi giờ vận hành hoặc tải; thiết bị đo có sai số cao; các bên không thống nhất phương pháp đo lường – xác minh.</a:t>
            </a:r>
            <a:endParaRPr sz="1800" b="0" i="0" u="none" strike="noStrike" cap="none">
              <a:solidFill>
                <a:schemeClr val="dk1"/>
              </a:solidFill>
              <a:latin typeface="Arial"/>
              <a:ea typeface="Arial"/>
              <a:cs typeface="Arial"/>
              <a:sym typeface="Arial"/>
            </a:endParaRPr>
          </a:p>
          <a:p>
            <a:pPr marL="228600" marR="0" lvl="1" indent="0" algn="just" rtl="0">
              <a:lnSpc>
                <a:spcPct val="11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Biện pháp giảm thiểu: </a:t>
            </a:r>
            <a:endParaRPr sz="1800" b="1" i="0" u="none" strike="noStrike" cap="none">
              <a:solidFill>
                <a:schemeClr val="dk1"/>
              </a:solidFill>
              <a:latin typeface="Arial"/>
              <a:ea typeface="Arial"/>
              <a:cs typeface="Arial"/>
              <a:sym typeface="Arial"/>
            </a:endParaRPr>
          </a:p>
          <a:p>
            <a:pPr marL="514350" marR="0" lvl="1" indent="-2857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Xây dựng đường cơ sở tối thiểu 12 tháng và loại trừ số liệu bất thường; quy định điều chỉnh đường cơ sở khi thay đổi ca hoặc tải; lập kế hoạch M&amp;V rõ ràng (phạm vi, thiết bị đo, mức sai số cho phép, quy trình xử lý tranh chấp).</a:t>
            </a:r>
            <a:endParaRPr sz="1800" b="0" i="0" u="none" strike="noStrike" cap="none">
              <a:solidFill>
                <a:schemeClr val="dk1"/>
              </a:solidFill>
              <a:latin typeface="Arial"/>
              <a:ea typeface="Arial"/>
              <a:cs typeface="Arial"/>
              <a:sym typeface="Arial"/>
            </a:endParaRPr>
          </a:p>
          <a:p>
            <a:pPr marL="228600" marR="0" lvl="1" indent="0" algn="just" rtl="0">
              <a:lnSpc>
                <a:spcPct val="11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Phương án bảo đảm: </a:t>
            </a:r>
            <a:endParaRPr sz="1800" b="1" i="0" u="none" strike="noStrike" cap="none">
              <a:solidFill>
                <a:schemeClr val="dk1"/>
              </a:solidFill>
              <a:latin typeface="Arial"/>
              <a:ea typeface="Arial"/>
              <a:cs typeface="Arial"/>
              <a:sym typeface="Arial"/>
            </a:endParaRPr>
          </a:p>
          <a:p>
            <a:pPr marL="514350" marR="0" lvl="1" indent="-285750" algn="just" rtl="0">
              <a:lnSpc>
                <a:spcPct val="11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Yêu cầu bảo hành hiệu suất từ nhà sản xuất thiết bị; áp dụng mức phạt theo bậc khi không đạt chỉ tiêu; quy định mức dịch vụ vận hành (thời gian đáp ứng, độ tin cậy, tỷ lệ sự cố và thời gian khắc phục).</a:t>
            </a:r>
            <a:endParaRPr sz="1800" b="0" i="0" u="none" strike="noStrike" cap="none">
              <a:solidFill>
                <a:schemeClr val="dk1"/>
              </a:solidFill>
              <a:latin typeface="Arial"/>
              <a:ea typeface="Arial"/>
              <a:cs typeface="Arial"/>
              <a:sym typeface="Arial"/>
            </a:endParaRPr>
          </a:p>
        </p:txBody>
      </p:sp>
      <p:sp>
        <p:nvSpPr>
          <p:cNvPr id="291" name="Google Shape;291;p19"/>
          <p:cNvSpPr/>
          <p:nvPr/>
        </p:nvSpPr>
        <p:spPr>
          <a:xfrm>
            <a:off x="838200" y="1292392"/>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2" name="Google Shape;292;p19"/>
          <p:cNvSpPr txBox="1"/>
          <p:nvPr/>
        </p:nvSpPr>
        <p:spPr>
          <a:xfrm>
            <a:off x="1048874" y="1292392"/>
            <a:ext cx="103050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893650"/>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sz="3200"/>
              <a:t>CÁC CÂN NHẮC TRONG TÀI TRỢ DỰ ÁN ESCO</a:t>
            </a:r>
            <a:endParaRPr sz="3200"/>
          </a:p>
        </p:txBody>
      </p:sp>
    </p:spTree>
    <p:extLst>
      <p:ext uri="{BB962C8B-B14F-4D97-AF65-F5344CB8AC3E}">
        <p14:creationId xmlns:p14="http://schemas.microsoft.com/office/powerpoint/2010/main" val="28061202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20"/>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9" name="Google Shape;299;p20"/>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
        <p:nvSpPr>
          <p:cNvPr id="300" name="Google Shape;300;p20"/>
          <p:cNvSpPr txBox="1"/>
          <p:nvPr/>
        </p:nvSpPr>
        <p:spPr>
          <a:xfrm>
            <a:off x="850598" y="1893419"/>
            <a:ext cx="1072830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vận hành và O&amp;M</a:t>
            </a:r>
            <a:endParaRPr sz="1400" b="0" i="0" u="none" strike="noStrike" cap="none">
              <a:solidFill>
                <a:srgbClr val="000000"/>
              </a:solidFill>
              <a:latin typeface="Arial"/>
              <a:ea typeface="Arial"/>
              <a:cs typeface="Arial"/>
              <a:sym typeface="Arial"/>
            </a:endParaRPr>
          </a:p>
        </p:txBody>
      </p:sp>
      <p:sp>
        <p:nvSpPr>
          <p:cNvPr id="301" name="Google Shape;301;p20"/>
          <p:cNvSpPr/>
          <p:nvPr/>
        </p:nvSpPr>
        <p:spPr>
          <a:xfrm>
            <a:off x="613125" y="2335950"/>
            <a:ext cx="10820400" cy="3730500"/>
          </a:xfrm>
          <a:prstGeom prst="rect">
            <a:avLst/>
          </a:prstGeom>
          <a:noFill/>
          <a:ln>
            <a:noFill/>
          </a:ln>
        </p:spPr>
        <p:txBody>
          <a:bodyPr spcFirstLastPara="1" wrap="square" lIns="91425" tIns="45700" rIns="91425" bIns="45700" anchor="t" anchorCtr="0">
            <a:spAutoFit/>
          </a:bodyPr>
          <a:lstStyle/>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Nguồn rủi ro:</a:t>
            </a:r>
            <a:r>
              <a:rPr lang="en-US" sz="2000" b="0" i="0" u="none" strike="noStrike" cap="none">
                <a:solidFill>
                  <a:schemeClr val="dk1"/>
                </a:solidFill>
                <a:latin typeface="Arial"/>
                <a:ea typeface="Arial"/>
                <a:cs typeface="Arial"/>
                <a:sym typeface="Arial"/>
              </a:rPr>
              <a:t> </a:t>
            </a:r>
            <a:endParaRPr sz="2000" b="0"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Thiếu bảo trì định kỳ; hỏng hóc thiết bị trọng yếu; suy giảm hiệu suất theo thời gian; thiếu phụ tùng; vận hành không đúng hướng dẫn.</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Biện pháp giảm thiểu: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Lập kế hoạch bảo trì định kỳ; áp dụng hệ thống quản lý bảo trì (CMMS); hợp đồng cung ứng phụ tùng dài hạn; đào tạo vận hành; giám sát dữ liệu thời gian thực.</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Phương án bảo đảm: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Quy định mức dịch vụ vận hành (thời gian đáp ứng, độ sẵn sàng, MTBF/MTTR); bảo hành hiệu suất từ nhà sản xuất; bảo hiểm gián đoạn kinh doanh.</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21"/>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8" name="Google Shape;308;p21"/>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
        <p:nvSpPr>
          <p:cNvPr id="309" name="Google Shape;309;p21"/>
          <p:cNvSpPr txBox="1"/>
          <p:nvPr/>
        </p:nvSpPr>
        <p:spPr>
          <a:xfrm>
            <a:off x="864661" y="1903370"/>
            <a:ext cx="1072830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pháp lý và hợp đồng</a:t>
            </a:r>
            <a:endParaRPr sz="2800" b="0" i="0" u="none" strike="noStrike" cap="none">
              <a:solidFill>
                <a:schemeClr val="dk1"/>
              </a:solidFill>
              <a:latin typeface="Arial"/>
              <a:ea typeface="Arial"/>
              <a:cs typeface="Arial"/>
              <a:sym typeface="Arial"/>
            </a:endParaRPr>
          </a:p>
        </p:txBody>
      </p:sp>
      <p:sp>
        <p:nvSpPr>
          <p:cNvPr id="310" name="Google Shape;310;p21"/>
          <p:cNvSpPr/>
          <p:nvPr/>
        </p:nvSpPr>
        <p:spPr>
          <a:xfrm>
            <a:off x="599063" y="2406650"/>
            <a:ext cx="10914600" cy="3831900"/>
          </a:xfrm>
          <a:prstGeom prst="rect">
            <a:avLst/>
          </a:prstGeom>
          <a:noFill/>
          <a:ln>
            <a:noFill/>
          </a:ln>
        </p:spPr>
        <p:txBody>
          <a:bodyPr spcFirstLastPara="1" wrap="square" lIns="91425" tIns="45700" rIns="91425" bIns="45700" anchor="t" anchorCtr="0">
            <a:spAutoFit/>
          </a:bodyPr>
          <a:lstStyle/>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Nguồn rủi ro:</a:t>
            </a:r>
            <a:r>
              <a:rPr lang="en-US" sz="2000" b="0" i="0" u="none" strike="noStrike" cap="none">
                <a:solidFill>
                  <a:schemeClr val="dk1"/>
                </a:solidFill>
                <a:latin typeface="Arial"/>
                <a:ea typeface="Arial"/>
                <a:cs typeface="Arial"/>
                <a:sym typeface="Arial"/>
              </a:rPr>
              <a:t> </a:t>
            </a:r>
            <a:endParaRPr sz="2000" b="0"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Hợp đồng thiếu điều khoản bảo vệ; khó cưỡng chế thực thi; thay đổi pháp luật; diễn giải điều khoản khác nhau; hồ sơ pháp lý dự án chưa đầy đủ.</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Biện pháp giảm thiểu: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Chuẩn hóa mẫu hợp đồng; rà soát pháp lý độc lập; đưa điều chỉnh đường cơ sở vào hợp đồng; quy trình giải quyết tranh chấp rõ ràng (mediation/adjudication).</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Phương án bảo đảm: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Quyền can thiệp (step-in) của bên cho vay/đối tác; thang phí chấm dứt (termination fee ladder); phạt theo bậc (LDs); nghĩa vụ bảo hiểm bắt buộc; phân bổ rủi ro minh bạch.</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2"/>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17" name="Google Shape;317;p22"/>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
        <p:nvSpPr>
          <p:cNvPr id="318" name="Google Shape;318;p22"/>
          <p:cNvSpPr txBox="1"/>
          <p:nvPr/>
        </p:nvSpPr>
        <p:spPr>
          <a:xfrm>
            <a:off x="864160" y="1920519"/>
            <a:ext cx="1072830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môi trường, xã hội (E&amp;S) và an toàn</a:t>
            </a:r>
            <a:endParaRPr sz="2800" b="0" i="0" u="none" strike="noStrike" cap="none">
              <a:solidFill>
                <a:schemeClr val="dk1"/>
              </a:solidFill>
              <a:latin typeface="Arial"/>
              <a:ea typeface="Arial"/>
              <a:cs typeface="Arial"/>
              <a:sym typeface="Arial"/>
            </a:endParaRPr>
          </a:p>
        </p:txBody>
      </p:sp>
      <p:sp>
        <p:nvSpPr>
          <p:cNvPr id="319" name="Google Shape;319;p22"/>
          <p:cNvSpPr/>
          <p:nvPr/>
        </p:nvSpPr>
        <p:spPr>
          <a:xfrm>
            <a:off x="599575" y="2390150"/>
            <a:ext cx="10847400" cy="3703500"/>
          </a:xfrm>
          <a:prstGeom prst="rect">
            <a:avLst/>
          </a:prstGeom>
          <a:noFill/>
          <a:ln>
            <a:noFill/>
          </a:ln>
        </p:spPr>
        <p:txBody>
          <a:bodyPr spcFirstLastPara="1" wrap="square" lIns="91425" tIns="45700" rIns="91425" bIns="45700" anchor="t" anchorCtr="0">
            <a:spAutoFit/>
          </a:bodyPr>
          <a:lstStyle/>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Nguồn rủi ro:</a:t>
            </a:r>
            <a:r>
              <a:rPr lang="en-US" sz="2000" b="0" i="0" u="none" strike="noStrike" cap="none">
                <a:solidFill>
                  <a:schemeClr val="dk1"/>
                </a:solidFill>
                <a:latin typeface="Arial"/>
                <a:ea typeface="Arial"/>
                <a:cs typeface="Arial"/>
                <a:sym typeface="Arial"/>
              </a:rPr>
              <a:t> </a:t>
            </a:r>
            <a:endParaRPr sz="2000" b="0"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Không tuân thủ quy định môi trường; tác động đến cộng đồng; an toàn lao động kém; sự cố môi trường; tiếng ồn/bụi/chất thải vượt chuẩn.</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Biện pháp giảm thiểu: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Đánh giá tác động E&amp;S; kế hoạch quản lý môi trường &amp; an toàn; đào tạo nhân sự; giám sát – báo cáo định kỳ; tham vấn cộng đồng.</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Phương án bảo đảm: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Tuân thủ chuẩn E&amp;S của nhà tài trợ/quốc tế; bảo hiểm trách nhiệm bên thứ ba; cơ chế tạm dừng vận hành khi vi phạm nghiêm trọng; kế hoạch ứng phó khẩn cấp.</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23"/>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6" name="Google Shape;326;p23"/>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QUẢN LÝ RỦI RO TRONG HỢP ĐỒNG EPC</a:t>
            </a:r>
            <a:endParaRPr sz="1400" b="0" i="0" u="none" strike="noStrike" cap="none">
              <a:solidFill>
                <a:srgbClr val="000000"/>
              </a:solidFill>
              <a:latin typeface="Arial"/>
              <a:ea typeface="Arial"/>
              <a:cs typeface="Arial"/>
              <a:sym typeface="Arial"/>
            </a:endParaRPr>
          </a:p>
        </p:txBody>
      </p:sp>
      <p:sp>
        <p:nvSpPr>
          <p:cNvPr id="327" name="Google Shape;327;p23"/>
          <p:cNvSpPr txBox="1"/>
          <p:nvPr/>
        </p:nvSpPr>
        <p:spPr>
          <a:xfrm>
            <a:off x="864160" y="1879869"/>
            <a:ext cx="10728300" cy="682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Kiểm soát rủi ro về hành vi của khách hàng</a:t>
            </a:r>
            <a:endParaRPr sz="2800" b="0" i="0" u="none" strike="noStrike" cap="none">
              <a:solidFill>
                <a:schemeClr val="dk1"/>
              </a:solidFill>
              <a:latin typeface="Arial"/>
              <a:ea typeface="Arial"/>
              <a:cs typeface="Arial"/>
              <a:sym typeface="Arial"/>
            </a:endParaRPr>
          </a:p>
        </p:txBody>
      </p:sp>
      <p:sp>
        <p:nvSpPr>
          <p:cNvPr id="328" name="Google Shape;328;p23"/>
          <p:cNvSpPr/>
          <p:nvPr/>
        </p:nvSpPr>
        <p:spPr>
          <a:xfrm>
            <a:off x="599563" y="2390150"/>
            <a:ext cx="10847400" cy="3663000"/>
          </a:xfrm>
          <a:prstGeom prst="rect">
            <a:avLst/>
          </a:prstGeom>
          <a:noFill/>
          <a:ln>
            <a:noFill/>
          </a:ln>
        </p:spPr>
        <p:txBody>
          <a:bodyPr spcFirstLastPara="1" wrap="square" lIns="91425" tIns="45700" rIns="91425" bIns="45700" anchor="t" anchorCtr="0">
            <a:spAutoFit/>
          </a:bodyPr>
          <a:lstStyle/>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Nguồn rủi ro:</a:t>
            </a:r>
            <a:r>
              <a:rPr lang="en-US" sz="2000" b="0" i="0" u="none" strike="noStrike" cap="none">
                <a:solidFill>
                  <a:schemeClr val="dk1"/>
                </a:solidFill>
                <a:latin typeface="Arial"/>
                <a:ea typeface="Arial"/>
                <a:cs typeface="Arial"/>
                <a:sym typeface="Arial"/>
              </a:rPr>
              <a:t> </a:t>
            </a:r>
            <a:endParaRPr sz="2000" b="0"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Khách hàng thay đổi quy trình, giờ vận hành hoặc công suất; không tuân thủ hướng dẫn vận hành; thiếu hợp tác trong đo đếm/kiểm chứng; ưu tiên chi tiêu khác dẫn tới chậm trả.</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Biện pháp giảm thiểu: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Ràng buộc trách nhiệm trong hợp đồng; quy trình báo cáo – duyệt thay đổi vận hành; đào tạo người vận hành; theo dõi dữ liệu liên tục và cảnh báo sớm.</a:t>
            </a:r>
            <a:endParaRPr sz="2000" b="0" i="0" u="none" strike="noStrike" cap="none">
              <a:solidFill>
                <a:schemeClr val="dk1"/>
              </a:solidFill>
              <a:latin typeface="Arial"/>
              <a:ea typeface="Arial"/>
              <a:cs typeface="Arial"/>
              <a:sym typeface="Arial"/>
            </a:endParaRPr>
          </a:p>
          <a:p>
            <a:pPr marL="228600" marR="0" lvl="1" indent="0" algn="l" rtl="0">
              <a:lnSpc>
                <a:spcPct val="115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Phương án bảo đảm: </a:t>
            </a:r>
            <a:endParaRPr sz="2000" b="1" i="0" u="none" strike="noStrike" cap="none">
              <a:solidFill>
                <a:schemeClr val="dk1"/>
              </a:solidFill>
              <a:latin typeface="Arial"/>
              <a:ea typeface="Arial"/>
              <a:cs typeface="Arial"/>
              <a:sym typeface="Arial"/>
            </a:endParaRPr>
          </a:p>
          <a:p>
            <a:pPr marL="514350" marR="0" lvl="1" indent="-298450" algn="l"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Take-or-pay (nghĩa vụ trả tối thiểu); quyền tạm ngừng dịch vụ khi vi phạm; thưởng – phạt theo KPI vận hành; tài khoản phong tỏa/ủy thác (escrow/lockbox) đối với dòng tiền tiết kiệm.</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24"/>
          <p:cNvSpPr/>
          <p:nvPr/>
        </p:nvSpPr>
        <p:spPr>
          <a:xfrm>
            <a:off x="2441975" y="5520975"/>
            <a:ext cx="366000" cy="3930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35" name="Google Shape;335;p24"/>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6" name="Google Shape;336;p24"/>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CHECKLIST ĐÁNH GIÁ RỦI RO</a:t>
            </a:r>
            <a:endParaRPr sz="1400" b="0" i="0" u="none" strike="noStrike" cap="none">
              <a:solidFill>
                <a:srgbClr val="000000"/>
              </a:solidFill>
              <a:latin typeface="Arial"/>
              <a:ea typeface="Arial"/>
              <a:cs typeface="Arial"/>
              <a:sym typeface="Arial"/>
            </a:endParaRPr>
          </a:p>
        </p:txBody>
      </p:sp>
      <p:sp>
        <p:nvSpPr>
          <p:cNvPr id="337" name="Google Shape;337;p24"/>
          <p:cNvSpPr/>
          <p:nvPr/>
        </p:nvSpPr>
        <p:spPr>
          <a:xfrm>
            <a:off x="254000" y="1798544"/>
            <a:ext cx="11683999" cy="4313745"/>
          </a:xfrm>
          <a:prstGeom prst="rect">
            <a:avLst/>
          </a:prstGeom>
          <a:noFill/>
          <a:ln>
            <a:noFill/>
          </a:ln>
        </p:spPr>
        <p:txBody>
          <a:bodyPr spcFirstLastPara="1" wrap="square" lIns="91425" tIns="45700" rIns="91425" bIns="45700" anchor="t" anchorCtr="0">
            <a:spAutoFit/>
          </a:bodyPr>
          <a:lstStyle/>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Đường cơ sở ≥ 12 tháng, đã xử lý mùa vụ/bất thường?</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Kế hoạch M&amp;V rõ: phạm vi, thiết bị đo, mức sai số cho phép, quy trình xử lý tranh chấp?</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Mô hình tài chính đã chạy độ nhạy (lãi suất, tỷ giá, giá năng lượng)? DSCR tối thiểu vẫn đạt sau độ nhạy?</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Kiểm soát dòng tiền: tài khoản phong tỏa/ủy thác (escrow/lockbox), ủy quyền khoản phải thu, DSRA (3–6 tháng dịch vụ nợ)?</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Điều khoản giá: chỉ số hóa (indexation) / chuyển biến động (pass-through) / giới hạn biên (collar/hedge)?</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Bảo đảm hiệu suất: bảo hành từ nhà sản xuất; phạt theo bậc nếu không đạt chỉ tiêu?</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Vận hành – bảo trì: lịch PM, SLA, phụ tùng trọng yếu và kế hoạch dự phòng?</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Hợp đồng: quyền can thiệp (step-in); thang phí chấm dứt; phân bổ rủi ro minh bạch?</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Bảo hiểm: xây dựng/lắp đặt (CAR/EAR), gián đoạn kinh doanh (BI), trách nhiệm bên thứ ba?</a:t>
            </a:r>
            <a:endParaRPr sz="1800" b="0" i="0" u="none" strike="noStrike" cap="none">
              <a:solidFill>
                <a:schemeClr val="dk1"/>
              </a:solidFill>
              <a:latin typeface="Arial"/>
              <a:ea typeface="Arial"/>
              <a:cs typeface="Arial"/>
              <a:sym typeface="Arial"/>
            </a:endParaRPr>
          </a:p>
          <a:p>
            <a:pPr marL="514350" marR="0" lvl="1" indent="-285750" algn="l" rtl="0">
              <a:lnSpc>
                <a:spcPct val="13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Pháp lý &amp; E&amp;S: giấy phép, tuân thủ môi trường-xã hội, cơ chế báo cáo/giám sát đầy đủ?.</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25"/>
          <p:cNvSpPr txBox="1"/>
          <p:nvPr/>
        </p:nvSpPr>
        <p:spPr>
          <a:xfrm>
            <a:off x="1477347" y="2135989"/>
            <a:ext cx="9237300" cy="2586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5400"/>
              <a:buFont typeface="Arial"/>
              <a:buNone/>
            </a:pPr>
            <a:r>
              <a:rPr lang="en-US" sz="5400" b="1" i="0" u="none" strike="noStrike" cap="none">
                <a:solidFill>
                  <a:srgbClr val="466DB0"/>
                </a:solidFill>
                <a:latin typeface="Arial"/>
                <a:ea typeface="Arial"/>
                <a:cs typeface="Arial"/>
                <a:sym typeface="Arial"/>
              </a:rPr>
              <a:t>Thảo luận</a:t>
            </a:r>
            <a:endParaRPr sz="5400" b="1" i="0" u="none" strike="noStrike" cap="none">
              <a:solidFill>
                <a:srgbClr val="466DB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400"/>
              <a:buFont typeface="Arial"/>
              <a:buNone/>
            </a:pPr>
            <a:endParaRPr sz="5400" b="1" i="0" u="none" strike="noStrike" cap="none">
              <a:solidFill>
                <a:srgbClr val="466DB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5400"/>
              <a:buFont typeface="Arial"/>
              <a:buNone/>
            </a:pPr>
            <a:r>
              <a:rPr lang="en-US" sz="5400" b="1" i="0" u="none" strike="noStrike" cap="none">
                <a:solidFill>
                  <a:srgbClr val="466DB0"/>
                </a:solidFill>
                <a:latin typeface="Arial"/>
                <a:ea typeface="Arial"/>
                <a:cs typeface="Arial"/>
                <a:sym typeface="Arial"/>
              </a:rPr>
              <a:t>(nghiên cứu điển hình)</a:t>
            </a:r>
            <a:endParaRPr sz="5400" b="1" i="0" u="none" strike="noStrike" cap="none">
              <a:solidFill>
                <a:srgbClr val="466DB0"/>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26"/>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rgbClr val="053D5D"/>
                </a:solidFill>
                <a:latin typeface="Arial"/>
                <a:ea typeface="Arial"/>
                <a:cs typeface="Arial"/>
                <a:sym typeface="Arial"/>
              </a:rPr>
              <a:t>Xin cảm ơn!</a:t>
            </a:r>
            <a:endParaRPr sz="8000" b="1" i="0" u="none" strike="noStrike" cap="none">
              <a:solidFill>
                <a:srgbClr val="053D5D"/>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3"/>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 name="Google Shape;70;p3"/>
          <p:cNvSpPr txBox="1"/>
          <p:nvPr/>
        </p:nvSpPr>
        <p:spPr>
          <a:xfrm>
            <a:off x="1048874" y="1292392"/>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MỤC TIÊU</a:t>
            </a:r>
            <a:endParaRPr sz="1400" b="0" i="0" u="none" strike="noStrike" cap="none">
              <a:solidFill>
                <a:srgbClr val="000000"/>
              </a:solidFill>
              <a:latin typeface="Arial"/>
              <a:ea typeface="Arial"/>
              <a:cs typeface="Arial"/>
              <a:sym typeface="Arial"/>
            </a:endParaRPr>
          </a:p>
        </p:txBody>
      </p:sp>
      <p:sp>
        <p:nvSpPr>
          <p:cNvPr id="71" name="Google Shape;71;p3"/>
          <p:cNvSpPr txBox="1"/>
          <p:nvPr/>
        </p:nvSpPr>
        <p:spPr>
          <a:xfrm>
            <a:off x="838200" y="2155953"/>
            <a:ext cx="10030408" cy="2546094"/>
          </a:xfrm>
          <a:prstGeom prst="rect">
            <a:avLst/>
          </a:prstGeom>
          <a:noFill/>
          <a:ln>
            <a:noFill/>
          </a:ln>
        </p:spPr>
        <p:txBody>
          <a:bodyPr spcFirstLastPara="1" wrap="square" lIns="91425" tIns="45700" rIns="91425" bIns="45700" anchor="t" anchorCtr="0">
            <a:noAutofit/>
          </a:bodyPr>
          <a:lstStyle/>
          <a:p>
            <a:pPr marL="457200" marR="0" lvl="0" indent="-457200" algn="l" rtl="0">
              <a:lnSpc>
                <a:spcPct val="100000"/>
              </a:lnSpc>
              <a:spcBef>
                <a:spcPts val="0"/>
              </a:spcBef>
              <a:spcAft>
                <a:spcPts val="0"/>
              </a:spcAft>
              <a:buClr>
                <a:srgbClr val="053D5D"/>
              </a:buClr>
              <a:buSzPts val="2800"/>
              <a:buFont typeface="Arial"/>
              <a:buChar char="•"/>
            </a:pPr>
            <a:r>
              <a:rPr lang="en-US" sz="2800" b="0" i="0" u="none" strike="noStrike" cap="none">
                <a:solidFill>
                  <a:srgbClr val="053D5D"/>
                </a:solidFill>
                <a:latin typeface="Arial"/>
                <a:ea typeface="Arial"/>
                <a:cs typeface="Arial"/>
                <a:sym typeface="Arial"/>
              </a:rPr>
              <a:t>Nhận diện các rủi ro của dự án TKNL/ESCO</a:t>
            </a:r>
            <a:endParaRPr sz="1400" b="0" i="0" u="none" strike="noStrike" cap="none">
              <a:solidFill>
                <a:srgbClr val="053D5D"/>
              </a:solidFill>
              <a:latin typeface="Arial"/>
              <a:ea typeface="Arial"/>
              <a:cs typeface="Arial"/>
              <a:sym typeface="Arial"/>
            </a:endParaRPr>
          </a:p>
          <a:p>
            <a:pPr marL="457200" marR="0" lvl="0" indent="-457200" algn="l" rtl="0">
              <a:lnSpc>
                <a:spcPct val="100000"/>
              </a:lnSpc>
              <a:spcBef>
                <a:spcPts val="600"/>
              </a:spcBef>
              <a:spcAft>
                <a:spcPts val="0"/>
              </a:spcAft>
              <a:buClr>
                <a:srgbClr val="053D5D"/>
              </a:buClr>
              <a:buSzPts val="2800"/>
              <a:buFont typeface="Arial"/>
              <a:buChar char="•"/>
            </a:pPr>
            <a:r>
              <a:rPr lang="en-US" sz="2800" b="0" i="0" u="none" strike="noStrike" cap="none">
                <a:solidFill>
                  <a:srgbClr val="053D5D"/>
                </a:solidFill>
                <a:latin typeface="Arial"/>
                <a:ea typeface="Arial"/>
                <a:cs typeface="Arial"/>
                <a:sym typeface="Arial"/>
              </a:rPr>
              <a:t>Xem xét các phương án giảm thiểu rủi ro khi tài trợ dự án TKNL/ESCO</a:t>
            </a:r>
            <a:endParaRPr sz="1400" b="0" i="0" u="none" strike="noStrike" cap="none">
              <a:solidFill>
                <a:srgbClr val="053D5D"/>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7" name="Google Shape;77;p4"/>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8" name="Google Shape;78;p4"/>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PHẠM VI ĐẦU TƯ TKNL VÀ THỜI GIAN HOÀN VỐN</a:t>
            </a:r>
            <a:endParaRPr sz="1400" b="0" i="0" u="none" strike="noStrike" cap="none">
              <a:solidFill>
                <a:srgbClr val="000000"/>
              </a:solidFill>
              <a:latin typeface="Arial"/>
              <a:ea typeface="Arial"/>
              <a:cs typeface="Arial"/>
              <a:sym typeface="Arial"/>
            </a:endParaRPr>
          </a:p>
        </p:txBody>
      </p:sp>
      <p:grpSp>
        <p:nvGrpSpPr>
          <p:cNvPr id="79" name="Google Shape;79;p4"/>
          <p:cNvGrpSpPr/>
          <p:nvPr/>
        </p:nvGrpSpPr>
        <p:grpSpPr>
          <a:xfrm>
            <a:off x="838275" y="2010275"/>
            <a:ext cx="10515358" cy="4439452"/>
            <a:chOff x="2093591" y="1391671"/>
            <a:chExt cx="7655885" cy="4126268"/>
          </a:xfrm>
        </p:grpSpPr>
        <p:sp>
          <p:nvSpPr>
            <p:cNvPr id="80" name="Google Shape;80;p4"/>
            <p:cNvSpPr/>
            <p:nvPr/>
          </p:nvSpPr>
          <p:spPr>
            <a:xfrm>
              <a:off x="3136039" y="1998103"/>
              <a:ext cx="4992223" cy="2622995"/>
            </a:xfrm>
            <a:prstGeom prst="rect">
              <a:avLst/>
            </a:prstGeom>
            <a:solidFill>
              <a:srgbClr val="053D5D"/>
            </a:solidFill>
            <a:ln w="13575" cap="flat" cmpd="sng">
              <a:solidFill>
                <a:srgbClr val="42719B"/>
              </a:solidFill>
              <a:prstDash val="solid"/>
              <a:miter lim="800000"/>
              <a:headEnd type="none" w="sm" len="sm"/>
              <a:tailEnd type="none" w="sm" len="sm"/>
            </a:ln>
          </p:spPr>
          <p:txBody>
            <a:bodyPr spcFirstLastPara="1" wrap="square" lIns="97700" tIns="48850" rIns="97700" bIns="48850" anchor="t" anchorCtr="0">
              <a:noAutofit/>
            </a:bodyPr>
            <a:lstStyle/>
            <a:p>
              <a:pPr marL="0" marR="0" lvl="0" indent="0" algn="l" rtl="0">
                <a:lnSpc>
                  <a:spcPct val="100000"/>
                </a:lnSpc>
                <a:spcBef>
                  <a:spcPts val="0"/>
                </a:spcBef>
                <a:spcAft>
                  <a:spcPts val="0"/>
                </a:spcAft>
                <a:buClr>
                  <a:srgbClr val="000000"/>
                </a:buClr>
                <a:buSzPts val="1175"/>
                <a:buFont typeface="Arial"/>
                <a:buNone/>
              </a:pPr>
              <a:endParaRPr sz="1175" b="0" i="0" u="none" strike="noStrike" cap="none">
                <a:solidFill>
                  <a:schemeClr val="lt1"/>
                </a:solidFill>
                <a:latin typeface="Calibri"/>
                <a:ea typeface="Calibri"/>
                <a:cs typeface="Calibri"/>
                <a:sym typeface="Calibri"/>
              </a:endParaRPr>
            </a:p>
          </p:txBody>
        </p:sp>
        <p:sp>
          <p:nvSpPr>
            <p:cNvPr id="81" name="Google Shape;81;p4"/>
            <p:cNvSpPr/>
            <p:nvPr/>
          </p:nvSpPr>
          <p:spPr>
            <a:xfrm>
              <a:off x="3145563" y="2369578"/>
              <a:ext cx="3632153" cy="2239648"/>
            </a:xfrm>
            <a:prstGeom prst="rect">
              <a:avLst/>
            </a:prstGeom>
            <a:solidFill>
              <a:srgbClr val="FFFF00"/>
            </a:solidFill>
            <a:ln w="13575" cap="flat" cmpd="sng">
              <a:solidFill>
                <a:srgbClr val="BA8C00"/>
              </a:solidFill>
              <a:prstDash val="solid"/>
              <a:miter lim="800000"/>
              <a:headEnd type="none" w="sm" len="sm"/>
              <a:tailEnd type="none" w="sm" len="sm"/>
            </a:ln>
          </p:spPr>
          <p:txBody>
            <a:bodyPr spcFirstLastPara="1" wrap="square" lIns="97700" tIns="48850" rIns="97700" bIns="48850" anchor="t" anchorCtr="0">
              <a:noAutofit/>
            </a:bodyPr>
            <a:lstStyle/>
            <a:p>
              <a:pPr marL="0" marR="0" lvl="0" indent="0" algn="l" rtl="0">
                <a:lnSpc>
                  <a:spcPct val="100000"/>
                </a:lnSpc>
                <a:spcBef>
                  <a:spcPts val="0"/>
                </a:spcBef>
                <a:spcAft>
                  <a:spcPts val="0"/>
                </a:spcAft>
                <a:buClr>
                  <a:srgbClr val="000000"/>
                </a:buClr>
                <a:buSzPts val="961"/>
                <a:buFont typeface="Arial"/>
                <a:buNone/>
              </a:pPr>
              <a:endParaRPr sz="960" b="0" i="0" u="none" strike="noStrike" cap="none">
                <a:solidFill>
                  <a:schemeClr val="lt1"/>
                </a:solidFill>
                <a:latin typeface="Calibri"/>
                <a:ea typeface="Calibri"/>
                <a:cs typeface="Calibri"/>
                <a:sym typeface="Calibri"/>
              </a:endParaRPr>
            </a:p>
          </p:txBody>
        </p:sp>
        <p:sp>
          <p:nvSpPr>
            <p:cNvPr id="82" name="Google Shape;82;p4"/>
            <p:cNvSpPr/>
            <p:nvPr/>
          </p:nvSpPr>
          <p:spPr>
            <a:xfrm>
              <a:off x="3120163" y="2816490"/>
              <a:ext cx="2308532" cy="1804608"/>
            </a:xfrm>
            <a:prstGeom prst="rect">
              <a:avLst/>
            </a:prstGeom>
            <a:solidFill>
              <a:srgbClr val="FFC000"/>
            </a:solidFill>
            <a:ln w="13575" cap="flat" cmpd="sng">
              <a:solidFill>
                <a:srgbClr val="AC5B23"/>
              </a:solidFill>
              <a:prstDash val="solid"/>
              <a:miter lim="800000"/>
              <a:headEnd type="none" w="sm" len="sm"/>
              <a:tailEnd type="none" w="sm" len="sm"/>
            </a:ln>
          </p:spPr>
          <p:txBody>
            <a:bodyPr spcFirstLastPara="1" wrap="square" lIns="97700" tIns="48850" rIns="97700" bIns="48850" anchor="t" anchorCtr="0">
              <a:noAutofit/>
            </a:bodyPr>
            <a:lstStyle/>
            <a:p>
              <a:pPr marL="0" marR="0" lvl="0" indent="0" algn="l" rtl="0">
                <a:lnSpc>
                  <a:spcPct val="100000"/>
                </a:lnSpc>
                <a:spcBef>
                  <a:spcPts val="0"/>
                </a:spcBef>
                <a:spcAft>
                  <a:spcPts val="0"/>
                </a:spcAft>
                <a:buClr>
                  <a:srgbClr val="000000"/>
                </a:buClr>
                <a:buSzPts val="1175"/>
                <a:buFont typeface="Arial"/>
                <a:buNone/>
              </a:pPr>
              <a:endParaRPr sz="1175" b="0" i="0" u="none" strike="noStrike" cap="none">
                <a:solidFill>
                  <a:schemeClr val="lt1"/>
                </a:solidFill>
                <a:latin typeface="Calibri"/>
                <a:ea typeface="Calibri"/>
                <a:cs typeface="Calibri"/>
                <a:sym typeface="Calibri"/>
              </a:endParaRPr>
            </a:p>
          </p:txBody>
        </p:sp>
        <p:sp>
          <p:nvSpPr>
            <p:cNvPr id="83" name="Google Shape;83;p4"/>
            <p:cNvSpPr/>
            <p:nvPr/>
          </p:nvSpPr>
          <p:spPr>
            <a:xfrm>
              <a:off x="3140801" y="3629184"/>
              <a:ext cx="1184294" cy="985552"/>
            </a:xfrm>
            <a:prstGeom prst="rect">
              <a:avLst/>
            </a:prstGeom>
            <a:solidFill>
              <a:schemeClr val="accent6"/>
            </a:solidFill>
            <a:ln w="13575" cap="flat" cmpd="sng">
              <a:solidFill>
                <a:srgbClr val="517E33"/>
              </a:solidFill>
              <a:prstDash val="solid"/>
              <a:miter lim="800000"/>
              <a:headEnd type="none" w="sm" len="sm"/>
              <a:tailEnd type="none" w="sm" len="sm"/>
            </a:ln>
          </p:spPr>
          <p:txBody>
            <a:bodyPr spcFirstLastPara="1" wrap="square" lIns="97700" tIns="48850" rIns="97700" bIns="48850" anchor="t" anchorCtr="0">
              <a:noAutofit/>
            </a:bodyPr>
            <a:lstStyle/>
            <a:p>
              <a:pPr marL="0" marR="0" lvl="0" indent="0" algn="l" rtl="0">
                <a:lnSpc>
                  <a:spcPct val="100000"/>
                </a:lnSpc>
                <a:spcBef>
                  <a:spcPts val="0"/>
                </a:spcBef>
                <a:spcAft>
                  <a:spcPts val="0"/>
                </a:spcAft>
                <a:buClr>
                  <a:srgbClr val="000000"/>
                </a:buClr>
                <a:buSzPts val="1175"/>
                <a:buFont typeface="Arial"/>
                <a:buNone/>
              </a:pPr>
              <a:endParaRPr sz="1175" b="0" i="0" u="none" strike="noStrike" cap="none">
                <a:solidFill>
                  <a:schemeClr val="lt1"/>
                </a:solidFill>
                <a:latin typeface="Calibri"/>
                <a:ea typeface="Calibri"/>
                <a:cs typeface="Calibri"/>
                <a:sym typeface="Calibri"/>
              </a:endParaRPr>
            </a:p>
          </p:txBody>
        </p:sp>
        <p:sp>
          <p:nvSpPr>
            <p:cNvPr id="84" name="Google Shape;84;p4"/>
            <p:cNvSpPr/>
            <p:nvPr/>
          </p:nvSpPr>
          <p:spPr>
            <a:xfrm>
              <a:off x="3131276" y="4253447"/>
              <a:ext cx="767886" cy="354477"/>
            </a:xfrm>
            <a:prstGeom prst="rect">
              <a:avLst/>
            </a:prstGeom>
            <a:gradFill>
              <a:gsLst>
                <a:gs pos="0">
                  <a:srgbClr val="A6B6DE"/>
                </a:gs>
                <a:gs pos="50000">
                  <a:srgbClr val="98AAD9"/>
                </a:gs>
                <a:gs pos="100000">
                  <a:srgbClr val="859CD7"/>
                </a:gs>
              </a:gsLst>
              <a:lin ang="5400000" scaled="0"/>
            </a:gradFill>
            <a:ln w="10175" cap="flat" cmpd="sng">
              <a:solidFill>
                <a:schemeClr val="accent5"/>
              </a:solidFill>
              <a:prstDash val="solid"/>
              <a:miter lim="800000"/>
              <a:headEnd type="none" w="sm" len="sm"/>
              <a:tailEnd type="none" w="sm" len="sm"/>
            </a:ln>
          </p:spPr>
          <p:txBody>
            <a:bodyPr spcFirstLastPara="1" wrap="square" lIns="97700" tIns="48850" rIns="97700" bIns="48850" anchor="t" anchorCtr="0">
              <a:noAutofit/>
            </a:bodyPr>
            <a:lstStyle/>
            <a:p>
              <a:pPr marL="0" marR="0" lvl="0" indent="0" algn="l" rtl="0">
                <a:lnSpc>
                  <a:spcPct val="100000"/>
                </a:lnSpc>
                <a:spcBef>
                  <a:spcPts val="0"/>
                </a:spcBef>
                <a:spcAft>
                  <a:spcPts val="0"/>
                </a:spcAft>
                <a:buClr>
                  <a:srgbClr val="000000"/>
                </a:buClr>
                <a:buSzPts val="1175"/>
                <a:buFont typeface="Arial"/>
                <a:buNone/>
              </a:pPr>
              <a:endParaRPr sz="1175" b="0" i="0" u="none" strike="noStrike" cap="none">
                <a:solidFill>
                  <a:schemeClr val="dk1"/>
                </a:solidFill>
                <a:latin typeface="Calibri"/>
                <a:ea typeface="Calibri"/>
                <a:cs typeface="Calibri"/>
                <a:sym typeface="Calibri"/>
              </a:endParaRPr>
            </a:p>
          </p:txBody>
        </p:sp>
        <p:sp>
          <p:nvSpPr>
            <p:cNvPr id="85" name="Google Shape;85;p4"/>
            <p:cNvSpPr txBox="1"/>
            <p:nvPr/>
          </p:nvSpPr>
          <p:spPr>
            <a:xfrm>
              <a:off x="3213002" y="3700040"/>
              <a:ext cx="903346" cy="430436"/>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960"/>
                <a:buFont typeface="Arial"/>
                <a:buNone/>
              </a:pPr>
              <a:r>
                <a:rPr lang="en-US" sz="960" b="0" i="0" u="none" strike="noStrike" cap="none">
                  <a:solidFill>
                    <a:srgbClr val="053D5D"/>
                  </a:solidFill>
                  <a:latin typeface="Arial"/>
                  <a:ea typeface="Arial"/>
                  <a:cs typeface="Arial"/>
                  <a:sym typeface="Arial"/>
                </a:rPr>
                <a:t>O&amp;M + chiếu sáng &amp; HVAC đầu tư trung hạn</a:t>
              </a:r>
              <a:endParaRPr sz="960" b="0" i="0" u="none" strike="noStrike" cap="none">
                <a:solidFill>
                  <a:srgbClr val="053D5D"/>
                </a:solidFill>
                <a:latin typeface="Arial"/>
                <a:ea typeface="Arial"/>
                <a:cs typeface="Arial"/>
                <a:sym typeface="Arial"/>
              </a:endParaRPr>
            </a:p>
          </p:txBody>
        </p:sp>
        <p:sp>
          <p:nvSpPr>
            <p:cNvPr id="86" name="Google Shape;86;p4"/>
            <p:cNvSpPr txBox="1"/>
            <p:nvPr/>
          </p:nvSpPr>
          <p:spPr>
            <a:xfrm>
              <a:off x="3219115" y="2942234"/>
              <a:ext cx="2106679" cy="357163"/>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rgbClr val="053D5D"/>
                  </a:solidFill>
                  <a:latin typeface="Arial"/>
                  <a:ea typeface="Arial"/>
                  <a:cs typeface="Arial"/>
                  <a:sym typeface="Arial"/>
                </a:rPr>
                <a:t>O&amp;M &amp; chiếu sáng + HVAC/quy trình  (đầu tư dài hạn)</a:t>
              </a:r>
              <a:endParaRPr sz="1496" b="0" i="0" u="none" strike="noStrike" cap="none">
                <a:solidFill>
                  <a:srgbClr val="000000"/>
                </a:solidFill>
                <a:latin typeface="Arial"/>
                <a:ea typeface="Arial"/>
                <a:cs typeface="Arial"/>
                <a:sym typeface="Arial"/>
              </a:endParaRPr>
            </a:p>
          </p:txBody>
        </p:sp>
        <p:sp>
          <p:nvSpPr>
            <p:cNvPr id="87" name="Google Shape;87;p4"/>
            <p:cNvSpPr txBox="1"/>
            <p:nvPr/>
          </p:nvSpPr>
          <p:spPr>
            <a:xfrm>
              <a:off x="3403939" y="2431489"/>
              <a:ext cx="3220080" cy="316881"/>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rgbClr val="053D5D"/>
                  </a:solidFill>
                  <a:latin typeface="Arial"/>
                  <a:ea typeface="Arial"/>
                  <a:cs typeface="Arial"/>
                  <a:sym typeface="Arial"/>
                </a:rPr>
                <a:t>HVAC &amp; chiếu sáng &amp; O&amp;M + RE &amp; Cách nhiệt tòa nhà</a:t>
              </a:r>
              <a:endParaRPr sz="1122" b="1" i="0" u="none" strike="noStrike" cap="none">
                <a:solidFill>
                  <a:srgbClr val="053D5D"/>
                </a:solidFill>
                <a:latin typeface="Arial"/>
                <a:ea typeface="Arial"/>
                <a:cs typeface="Arial"/>
                <a:sym typeface="Arial"/>
              </a:endParaRPr>
            </a:p>
          </p:txBody>
        </p:sp>
        <p:sp>
          <p:nvSpPr>
            <p:cNvPr id="88" name="Google Shape;88;p4"/>
            <p:cNvSpPr txBox="1"/>
            <p:nvPr/>
          </p:nvSpPr>
          <p:spPr>
            <a:xfrm>
              <a:off x="3348764" y="2025089"/>
              <a:ext cx="4779498" cy="283430"/>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chemeClr val="lt1"/>
                  </a:solidFill>
                  <a:latin typeface="Arial"/>
                  <a:ea typeface="Arial"/>
                  <a:cs typeface="Arial"/>
                  <a:sym typeface="Arial"/>
                </a:rPr>
                <a:t>O&amp;M &amp; chiếu sáng &amp; HVAC &amp; RE + Sửa chữa mặt ngoài của tòa nhà (cửa sổ, mặt tiền)</a:t>
              </a:r>
              <a:endParaRPr sz="1122" b="1" i="0" u="none" strike="noStrike" cap="none">
                <a:solidFill>
                  <a:schemeClr val="lt1"/>
                </a:solidFill>
                <a:latin typeface="Arial"/>
                <a:ea typeface="Arial"/>
                <a:cs typeface="Arial"/>
                <a:sym typeface="Arial"/>
              </a:endParaRPr>
            </a:p>
          </p:txBody>
        </p:sp>
        <p:sp>
          <p:nvSpPr>
            <p:cNvPr id="89" name="Google Shape;89;p4"/>
            <p:cNvSpPr txBox="1"/>
            <p:nvPr/>
          </p:nvSpPr>
          <p:spPr>
            <a:xfrm>
              <a:off x="3213002" y="4310324"/>
              <a:ext cx="643691" cy="297600"/>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855"/>
                <a:buFont typeface="Arial"/>
                <a:buNone/>
              </a:pPr>
              <a:r>
                <a:rPr lang="en-US" sz="855" b="0" i="0" u="none" strike="noStrike" cap="none">
                  <a:solidFill>
                    <a:srgbClr val="053D5D"/>
                  </a:solidFill>
                  <a:latin typeface="Arial"/>
                  <a:ea typeface="Arial"/>
                  <a:cs typeface="Arial"/>
                  <a:sym typeface="Arial"/>
                </a:rPr>
                <a:t>Tối ưu hóa vận hành</a:t>
              </a:r>
              <a:endParaRPr sz="855" b="0" i="0" u="none" strike="noStrike" cap="none">
                <a:solidFill>
                  <a:srgbClr val="053D5D"/>
                </a:solidFill>
                <a:latin typeface="Arial"/>
                <a:ea typeface="Arial"/>
                <a:cs typeface="Arial"/>
                <a:sym typeface="Arial"/>
              </a:endParaRPr>
            </a:p>
          </p:txBody>
        </p:sp>
        <p:sp>
          <p:nvSpPr>
            <p:cNvPr id="90" name="Google Shape;90;p4"/>
            <p:cNvSpPr txBox="1"/>
            <p:nvPr/>
          </p:nvSpPr>
          <p:spPr>
            <a:xfrm>
              <a:off x="3691923" y="4691029"/>
              <a:ext cx="605359" cy="263172"/>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rgbClr val="053D5D"/>
                  </a:solidFill>
                  <a:latin typeface="Arial"/>
                  <a:ea typeface="Arial"/>
                  <a:cs typeface="Arial"/>
                  <a:sym typeface="Arial"/>
                </a:rPr>
                <a:t>2 năm</a:t>
              </a:r>
              <a:endParaRPr sz="1122" b="1" i="0" u="none" strike="noStrike" cap="none">
                <a:solidFill>
                  <a:srgbClr val="053D5D"/>
                </a:solidFill>
                <a:latin typeface="Arial"/>
                <a:ea typeface="Arial"/>
                <a:cs typeface="Arial"/>
                <a:sym typeface="Arial"/>
              </a:endParaRPr>
            </a:p>
          </p:txBody>
        </p:sp>
        <p:sp>
          <p:nvSpPr>
            <p:cNvPr id="91" name="Google Shape;91;p4"/>
            <p:cNvSpPr txBox="1"/>
            <p:nvPr/>
          </p:nvSpPr>
          <p:spPr>
            <a:xfrm>
              <a:off x="4116348" y="4690503"/>
              <a:ext cx="576532" cy="263172"/>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rgbClr val="053D5D"/>
                  </a:solidFill>
                  <a:latin typeface="Arial"/>
                  <a:ea typeface="Arial"/>
                  <a:cs typeface="Arial"/>
                  <a:sym typeface="Arial"/>
                </a:rPr>
                <a:t>5 năm</a:t>
              </a:r>
              <a:endParaRPr sz="1122" b="1" i="0" u="none" strike="noStrike" cap="none">
                <a:solidFill>
                  <a:srgbClr val="053D5D"/>
                </a:solidFill>
                <a:latin typeface="Arial"/>
                <a:ea typeface="Arial"/>
                <a:cs typeface="Arial"/>
                <a:sym typeface="Arial"/>
              </a:endParaRPr>
            </a:p>
          </p:txBody>
        </p:sp>
        <p:sp>
          <p:nvSpPr>
            <p:cNvPr id="92" name="Google Shape;92;p4"/>
            <p:cNvSpPr txBox="1"/>
            <p:nvPr/>
          </p:nvSpPr>
          <p:spPr>
            <a:xfrm>
              <a:off x="5164413" y="4705776"/>
              <a:ext cx="840776" cy="263172"/>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rgbClr val="053D5D"/>
                  </a:solidFill>
                  <a:latin typeface="Arial"/>
                  <a:ea typeface="Arial"/>
                  <a:cs typeface="Arial"/>
                  <a:sym typeface="Arial"/>
                </a:rPr>
                <a:t>15 năm</a:t>
              </a:r>
              <a:endParaRPr sz="1122" b="1" i="0" u="none" strike="noStrike" cap="none">
                <a:solidFill>
                  <a:srgbClr val="053D5D"/>
                </a:solidFill>
                <a:latin typeface="Arial"/>
                <a:ea typeface="Arial"/>
                <a:cs typeface="Arial"/>
                <a:sym typeface="Arial"/>
              </a:endParaRPr>
            </a:p>
          </p:txBody>
        </p:sp>
        <p:sp>
          <p:nvSpPr>
            <p:cNvPr id="93" name="Google Shape;93;p4"/>
            <p:cNvSpPr txBox="1"/>
            <p:nvPr/>
          </p:nvSpPr>
          <p:spPr>
            <a:xfrm>
              <a:off x="6459422" y="4714318"/>
              <a:ext cx="636587" cy="263172"/>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rgbClr val="053D5D"/>
                  </a:solidFill>
                  <a:latin typeface="Arial"/>
                  <a:ea typeface="Arial"/>
                  <a:cs typeface="Arial"/>
                  <a:sym typeface="Arial"/>
                </a:rPr>
                <a:t>25 năm</a:t>
              </a:r>
              <a:endParaRPr sz="1122" b="1" i="0" u="none" strike="noStrike" cap="none">
                <a:solidFill>
                  <a:srgbClr val="053D5D"/>
                </a:solidFill>
                <a:latin typeface="Arial"/>
                <a:ea typeface="Arial"/>
                <a:cs typeface="Arial"/>
                <a:sym typeface="Arial"/>
              </a:endParaRPr>
            </a:p>
          </p:txBody>
        </p:sp>
        <p:sp>
          <p:nvSpPr>
            <p:cNvPr id="94" name="Google Shape;94;p4"/>
            <p:cNvSpPr txBox="1"/>
            <p:nvPr/>
          </p:nvSpPr>
          <p:spPr>
            <a:xfrm>
              <a:off x="7806365" y="4714318"/>
              <a:ext cx="643794" cy="263172"/>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122"/>
                <a:buFont typeface="Arial"/>
                <a:buNone/>
              </a:pPr>
              <a:r>
                <a:rPr lang="en-US" sz="1122" b="1" i="0" u="none" strike="noStrike" cap="none">
                  <a:solidFill>
                    <a:srgbClr val="053D5D"/>
                  </a:solidFill>
                  <a:latin typeface="Arial"/>
                  <a:ea typeface="Arial"/>
                  <a:cs typeface="Arial"/>
                  <a:sym typeface="Arial"/>
                </a:rPr>
                <a:t>50 năm</a:t>
              </a:r>
              <a:endParaRPr sz="1122" b="1" i="0" u="none" strike="noStrike" cap="none">
                <a:solidFill>
                  <a:srgbClr val="053D5D"/>
                </a:solidFill>
                <a:latin typeface="Arial"/>
                <a:ea typeface="Arial"/>
                <a:cs typeface="Arial"/>
                <a:sym typeface="Arial"/>
              </a:endParaRPr>
            </a:p>
          </p:txBody>
        </p:sp>
        <p:cxnSp>
          <p:nvCxnSpPr>
            <p:cNvPr id="95" name="Google Shape;95;p4"/>
            <p:cNvCxnSpPr/>
            <p:nvPr/>
          </p:nvCxnSpPr>
          <p:spPr>
            <a:xfrm rot="10800000" flipH="1">
              <a:off x="3119040" y="1403550"/>
              <a:ext cx="7937" cy="3217548"/>
            </a:xfrm>
            <a:prstGeom prst="straightConnector1">
              <a:avLst/>
            </a:prstGeom>
            <a:noFill/>
            <a:ln w="38100" cap="flat" cmpd="sng">
              <a:solidFill>
                <a:schemeClr val="accent1"/>
              </a:solidFill>
              <a:prstDash val="solid"/>
              <a:miter lim="800000"/>
              <a:headEnd type="none" w="sm" len="sm"/>
              <a:tailEnd type="stealth" w="med" len="med"/>
            </a:ln>
          </p:spPr>
        </p:cxnSp>
        <p:cxnSp>
          <p:nvCxnSpPr>
            <p:cNvPr id="96" name="Google Shape;96;p4"/>
            <p:cNvCxnSpPr/>
            <p:nvPr/>
          </p:nvCxnSpPr>
          <p:spPr>
            <a:xfrm>
              <a:off x="3120163" y="4614666"/>
              <a:ext cx="6189199" cy="6432"/>
            </a:xfrm>
            <a:prstGeom prst="straightConnector1">
              <a:avLst/>
            </a:prstGeom>
            <a:noFill/>
            <a:ln w="38100" cap="flat" cmpd="sng">
              <a:solidFill>
                <a:schemeClr val="accent1"/>
              </a:solidFill>
              <a:prstDash val="solid"/>
              <a:miter lim="800000"/>
              <a:headEnd type="none" w="sm" len="sm"/>
              <a:tailEnd type="stealth" w="med" len="med"/>
            </a:ln>
          </p:spPr>
        </p:cxnSp>
        <p:sp>
          <p:nvSpPr>
            <p:cNvPr id="97" name="Google Shape;97;p4"/>
            <p:cNvSpPr txBox="1"/>
            <p:nvPr/>
          </p:nvSpPr>
          <p:spPr>
            <a:xfrm>
              <a:off x="2204693" y="1391671"/>
              <a:ext cx="840900" cy="462000"/>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53D5D"/>
                  </a:solidFill>
                  <a:latin typeface="Arial"/>
                  <a:ea typeface="Arial"/>
                  <a:cs typeface="Arial"/>
                  <a:sym typeface="Arial"/>
                </a:rPr>
                <a:t>Tiết kiệm</a:t>
              </a:r>
              <a:endParaRPr sz="1600" b="1" i="0" u="none" strike="noStrike" cap="none">
                <a:solidFill>
                  <a:srgbClr val="053D5D"/>
                </a:solidFill>
                <a:latin typeface="Arial"/>
                <a:ea typeface="Arial"/>
                <a:cs typeface="Arial"/>
                <a:sym typeface="Arial"/>
              </a:endParaRPr>
            </a:p>
          </p:txBody>
        </p:sp>
        <p:sp>
          <p:nvSpPr>
            <p:cNvPr id="98" name="Google Shape;98;p4"/>
            <p:cNvSpPr txBox="1"/>
            <p:nvPr/>
          </p:nvSpPr>
          <p:spPr>
            <a:xfrm>
              <a:off x="2093591" y="4400965"/>
              <a:ext cx="1025400" cy="608100"/>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53D5D"/>
                  </a:solidFill>
                  <a:latin typeface="Arial"/>
                  <a:ea typeface="Arial"/>
                  <a:cs typeface="Arial"/>
                  <a:sym typeface="Arial"/>
                </a:rPr>
                <a:t>Không mất chi phí/</a:t>
              </a:r>
              <a:r>
                <a:rPr lang="en-US" sz="1600" b="0" i="0" u="none" strike="noStrike" cap="none">
                  <a:solidFill>
                    <a:srgbClr val="000000"/>
                  </a:solidFill>
                  <a:latin typeface="Arial"/>
                  <a:ea typeface="Arial"/>
                  <a:cs typeface="Arial"/>
                  <a:sym typeface="Arial"/>
                </a:rPr>
                <a:t> </a:t>
              </a:r>
              <a:r>
                <a:rPr lang="en-US" sz="1600" b="1" i="0" u="none" strike="noStrike" cap="none">
                  <a:solidFill>
                    <a:srgbClr val="053D5D"/>
                  </a:solidFill>
                  <a:latin typeface="Arial"/>
                  <a:ea typeface="Arial"/>
                  <a:cs typeface="Arial"/>
                  <a:sym typeface="Arial"/>
                </a:rPr>
                <a:t>Chi phí thấp</a:t>
              </a:r>
              <a:endParaRPr sz="1600" b="1" i="0" u="none" strike="noStrike" cap="none">
                <a:solidFill>
                  <a:srgbClr val="053D5D"/>
                </a:solidFill>
                <a:latin typeface="Arial"/>
                <a:ea typeface="Arial"/>
                <a:cs typeface="Arial"/>
                <a:sym typeface="Arial"/>
              </a:endParaRPr>
            </a:p>
          </p:txBody>
        </p:sp>
        <p:sp>
          <p:nvSpPr>
            <p:cNvPr id="99" name="Google Shape;99;p4"/>
            <p:cNvSpPr txBox="1"/>
            <p:nvPr/>
          </p:nvSpPr>
          <p:spPr>
            <a:xfrm>
              <a:off x="8688076" y="4714308"/>
              <a:ext cx="1061400" cy="231000"/>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496"/>
                <a:buFont typeface="Arial"/>
                <a:buNone/>
              </a:pPr>
              <a:r>
                <a:rPr lang="en-US" sz="1496" b="1" i="0" u="none" strike="noStrike" cap="none">
                  <a:solidFill>
                    <a:srgbClr val="053D5D"/>
                  </a:solidFill>
                  <a:latin typeface="Arial"/>
                  <a:ea typeface="Arial"/>
                  <a:cs typeface="Arial"/>
                  <a:sym typeface="Arial"/>
                </a:rPr>
                <a:t>     Hoàn vốn</a:t>
              </a:r>
              <a:endParaRPr sz="1496" b="1" i="0" u="none" strike="noStrike" cap="none">
                <a:solidFill>
                  <a:srgbClr val="053D5D"/>
                </a:solidFill>
                <a:latin typeface="Arial"/>
                <a:ea typeface="Arial"/>
                <a:cs typeface="Arial"/>
                <a:sym typeface="Arial"/>
              </a:endParaRPr>
            </a:p>
          </p:txBody>
        </p:sp>
        <p:sp>
          <p:nvSpPr>
            <p:cNvPr id="100" name="Google Shape;100;p4"/>
            <p:cNvSpPr/>
            <p:nvPr/>
          </p:nvSpPr>
          <p:spPr>
            <a:xfrm>
              <a:off x="4272454" y="4909756"/>
              <a:ext cx="1156241" cy="608183"/>
            </a:xfrm>
            <a:prstGeom prst="leftRightArrow">
              <a:avLst>
                <a:gd name="adj1" fmla="val 50000"/>
                <a:gd name="adj2" fmla="val 33295"/>
              </a:avLst>
            </a:prstGeom>
            <a:solidFill>
              <a:srgbClr val="053D5D"/>
            </a:solidFill>
            <a:ln w="10175" cap="flat" cmpd="sng">
              <a:solidFill>
                <a:schemeClr val="accent1"/>
              </a:solidFill>
              <a:prstDash val="solid"/>
              <a:miter lim="800000"/>
              <a:headEnd type="none" w="sm" len="sm"/>
              <a:tailEnd type="none" w="sm" len="sm"/>
            </a:ln>
          </p:spPr>
          <p:txBody>
            <a:bodyPr spcFirstLastPara="1" wrap="square" lIns="97700" tIns="48850" rIns="97700" bIns="48850" anchor="ctr" anchorCtr="0">
              <a:noAutofit/>
            </a:bodyPr>
            <a:lstStyle/>
            <a:p>
              <a:pPr marL="0" marR="0" lvl="0" indent="0" algn="ctr" rtl="0">
                <a:lnSpc>
                  <a:spcPct val="100000"/>
                </a:lnSpc>
                <a:spcBef>
                  <a:spcPts val="0"/>
                </a:spcBef>
                <a:spcAft>
                  <a:spcPts val="0"/>
                </a:spcAft>
                <a:buClr>
                  <a:srgbClr val="000000"/>
                </a:buClr>
                <a:buSzPts val="1923"/>
                <a:buFont typeface="Arial"/>
                <a:buNone/>
              </a:pPr>
              <a:r>
                <a:rPr lang="en-US" sz="1923" b="0" i="0" u="none" strike="noStrike" cap="none">
                  <a:solidFill>
                    <a:schemeClr val="lt1"/>
                  </a:solidFill>
                  <a:latin typeface="Arial"/>
                  <a:ea typeface="Arial"/>
                  <a:cs typeface="Arial"/>
                  <a:sym typeface="Arial"/>
                </a:rPr>
                <a:t>ESCO*</a:t>
              </a:r>
              <a:endParaRPr sz="1496" b="0" i="0" u="none" strike="noStrike" cap="none">
                <a:solidFill>
                  <a:srgbClr val="000000"/>
                </a:solidFill>
                <a:latin typeface="Arial"/>
                <a:ea typeface="Arial"/>
                <a:cs typeface="Arial"/>
                <a:sym typeface="Arial"/>
              </a:endParaRPr>
            </a:p>
          </p:txBody>
        </p:sp>
        <p:sp>
          <p:nvSpPr>
            <p:cNvPr id="101" name="Google Shape;101;p4"/>
            <p:cNvSpPr txBox="1"/>
            <p:nvPr/>
          </p:nvSpPr>
          <p:spPr>
            <a:xfrm>
              <a:off x="2204637" y="2025094"/>
              <a:ext cx="840900" cy="470400"/>
            </a:xfrm>
            <a:prstGeom prst="rect">
              <a:avLst/>
            </a:prstGeom>
            <a:noFill/>
            <a:ln>
              <a:noFill/>
            </a:ln>
          </p:spPr>
          <p:txBody>
            <a:bodyPr spcFirstLastPara="1" wrap="square" lIns="48850" tIns="48850" rIns="0" bIns="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53D5D"/>
                  </a:solidFill>
                  <a:latin typeface="Arial"/>
                  <a:ea typeface="Arial"/>
                  <a:cs typeface="Arial"/>
                  <a:sym typeface="Arial"/>
                </a:rPr>
                <a:t>Đầu tư cao</a:t>
              </a:r>
              <a:endParaRPr sz="1600" b="1" i="0" u="none" strike="noStrike" cap="none">
                <a:solidFill>
                  <a:srgbClr val="053D5D"/>
                </a:solidFill>
                <a:latin typeface="Arial"/>
                <a:ea typeface="Arial"/>
                <a:cs typeface="Arial"/>
                <a:sym typeface="Arial"/>
              </a:endParaRPr>
            </a:p>
          </p:txBody>
        </p:sp>
      </p:grpSp>
      <p:sp>
        <p:nvSpPr>
          <p:cNvPr id="102" name="Google Shape;102;p4"/>
          <p:cNvSpPr txBox="1"/>
          <p:nvPr/>
        </p:nvSpPr>
        <p:spPr>
          <a:xfrm>
            <a:off x="80500" y="6449725"/>
            <a:ext cx="39066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53D5D"/>
                </a:solidFill>
                <a:latin typeface="Arial"/>
                <a:ea typeface="Arial"/>
                <a:cs typeface="Arial"/>
                <a:sym typeface="Arial"/>
              </a:rPr>
              <a:t>*Chia sẻ mức tiết kiệm, đảm bảo mức tiết kiệm</a:t>
            </a:r>
            <a:endParaRPr sz="1400" b="0" i="0" u="none" strike="noStrike" cap="none">
              <a:solidFill>
                <a:srgbClr val="053D5D"/>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08" name="Google Shape;108;p5"/>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9" name="Google Shape;109;p5"/>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PHẠM VI ĐẦU TƯ TKNL VÀ THỜI GIAN HOÀN VỐN</a:t>
            </a:r>
            <a:endParaRPr sz="1400" b="0" i="0" u="none" strike="noStrike" cap="none">
              <a:solidFill>
                <a:srgbClr val="000000"/>
              </a:solidFill>
              <a:latin typeface="Arial"/>
              <a:ea typeface="Arial"/>
              <a:cs typeface="Arial"/>
              <a:sym typeface="Arial"/>
            </a:endParaRPr>
          </a:p>
        </p:txBody>
      </p:sp>
      <p:graphicFrame>
        <p:nvGraphicFramePr>
          <p:cNvPr id="110" name="Google Shape;110;p5"/>
          <p:cNvGraphicFramePr/>
          <p:nvPr/>
        </p:nvGraphicFramePr>
        <p:xfrm>
          <a:off x="838192" y="1798544"/>
          <a:ext cx="3000000" cy="3000000"/>
        </p:xfrm>
        <a:graphic>
          <a:graphicData uri="http://schemas.openxmlformats.org/drawingml/2006/table">
            <a:tbl>
              <a:tblPr>
                <a:noFill/>
                <a:tableStyleId>{5CBC701C-9869-4756-AC59-C4D2E3D67600}</a:tableStyleId>
              </a:tblPr>
              <a:tblGrid>
                <a:gridCol w="2498775">
                  <a:extLst>
                    <a:ext uri="{9D8B030D-6E8A-4147-A177-3AD203B41FA5}">
                      <a16:colId xmlns:a16="http://schemas.microsoft.com/office/drawing/2014/main" val="20000"/>
                    </a:ext>
                  </a:extLst>
                </a:gridCol>
                <a:gridCol w="2094550">
                  <a:extLst>
                    <a:ext uri="{9D8B030D-6E8A-4147-A177-3AD203B41FA5}">
                      <a16:colId xmlns:a16="http://schemas.microsoft.com/office/drawing/2014/main" val="20001"/>
                    </a:ext>
                  </a:extLst>
                </a:gridCol>
              </a:tblGrid>
              <a:tr h="671425">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lt1"/>
                          </a:solidFill>
                          <a:latin typeface="Arial"/>
                          <a:ea typeface="Arial"/>
                          <a:cs typeface="Arial"/>
                          <a:sym typeface="Arial"/>
                        </a:rPr>
                        <a:t>Giải pháp TKNL</a:t>
                      </a:r>
                      <a:endParaRPr sz="1400" b="1" i="0" u="none" strike="noStrike" cap="none">
                        <a:solidFill>
                          <a:schemeClr val="lt1"/>
                        </a:solidFill>
                        <a:latin typeface="Arial"/>
                        <a:ea typeface="Arial"/>
                        <a:cs typeface="Arial"/>
                        <a:sym typeface="Arial"/>
                      </a:endParaRPr>
                    </a:p>
                  </a:txBody>
                  <a:tcPr marL="5725" marR="5725" marT="5725" marB="0" anchor="ctr">
                    <a:solidFill>
                      <a:srgbClr val="053D5D"/>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lt1"/>
                          </a:solidFill>
                          <a:latin typeface="Arial"/>
                          <a:ea typeface="Arial"/>
                          <a:cs typeface="Arial"/>
                          <a:sym typeface="Arial"/>
                        </a:rPr>
                        <a:t>Thời gian hoàn vốn trung bình</a:t>
                      </a:r>
                      <a:endParaRPr sz="1400" b="1" i="0" u="none" strike="noStrike" cap="none">
                        <a:solidFill>
                          <a:schemeClr val="lt1"/>
                        </a:solidFill>
                        <a:latin typeface="Arial"/>
                        <a:ea typeface="Arial"/>
                        <a:cs typeface="Arial"/>
                        <a:sym typeface="Arial"/>
                      </a:endParaRPr>
                    </a:p>
                  </a:txBody>
                  <a:tcPr marL="5725" marR="5725" marT="5725" marB="0" anchor="ctr">
                    <a:solidFill>
                      <a:srgbClr val="053D5D"/>
                    </a:solidFill>
                  </a:tcPr>
                </a:tc>
                <a:extLst>
                  <a:ext uri="{0D108BD9-81ED-4DB2-BD59-A6C34878D82A}">
                    <a16:rowId xmlns:a16="http://schemas.microsoft.com/office/drawing/2014/main" val="10000"/>
                  </a:ext>
                </a:extLst>
              </a:tr>
              <a:tr h="347325">
                <a:tc gridSpan="2">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solidFill>
                            <a:srgbClr val="005696"/>
                          </a:solidFill>
                          <a:latin typeface="Arial"/>
                          <a:ea typeface="Arial"/>
                          <a:cs typeface="Arial"/>
                          <a:sym typeface="Arial"/>
                        </a:rPr>
                        <a:t>Cách nhiệt</a:t>
                      </a:r>
                      <a:endParaRPr sz="1200" b="1" i="0" u="none" strike="noStrike" cap="none">
                        <a:solidFill>
                          <a:srgbClr val="005696"/>
                        </a:solidFill>
                        <a:latin typeface="Arial"/>
                        <a:ea typeface="Arial"/>
                        <a:cs typeface="Arial"/>
                        <a:sym typeface="Arial"/>
                      </a:endParaRPr>
                    </a:p>
                  </a:txBody>
                  <a:tcPr marL="5725" marR="5725" marT="5725" marB="0" anchor="ctr">
                    <a:solidFill>
                      <a:srgbClr val="FFE699"/>
                    </a:solidFill>
                  </a:tcPr>
                </a:tc>
                <a:tc hMerge="1">
                  <a:txBody>
                    <a:bodyPr/>
                    <a:lstStyle/>
                    <a:p>
                      <a:endParaRPr lang="en-US"/>
                    </a:p>
                  </a:txBody>
                  <a:tcPr/>
                </a:tc>
                <a:extLst>
                  <a:ext uri="{0D108BD9-81ED-4DB2-BD59-A6C34878D82A}">
                    <a16:rowId xmlns:a16="http://schemas.microsoft.com/office/drawing/2014/main" val="10001"/>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467F"/>
                          </a:solidFill>
                          <a:latin typeface="Arial"/>
                          <a:ea typeface="Arial"/>
                          <a:cs typeface="Arial"/>
                          <a:sym typeface="Arial"/>
                        </a:rPr>
                        <a:t>Cách nhiệt nước nóng</a:t>
                      </a:r>
                      <a:endParaRPr sz="1200" b="0" i="0" u="none" strike="noStrike" cap="none">
                        <a:solidFill>
                          <a:srgbClr val="00467F"/>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0.75 – 1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2"/>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467F"/>
                          </a:solidFill>
                          <a:latin typeface="Arial"/>
                          <a:ea typeface="Arial"/>
                          <a:cs typeface="Arial"/>
                          <a:sym typeface="Arial"/>
                        </a:rPr>
                        <a:t>Thiết bị chống gió lùa</a:t>
                      </a:r>
                      <a:endParaRPr sz="1200" b="0" i="0" u="none" strike="noStrike" cap="none">
                        <a:solidFill>
                          <a:srgbClr val="FF0000"/>
                        </a:solidFill>
                        <a:latin typeface="Arial"/>
                        <a:ea typeface="Arial"/>
                        <a:cs typeface="Arial"/>
                        <a:sym typeface="Arial"/>
                      </a:endParaRPr>
                    </a:p>
                  </a:txBody>
                  <a:tcPr marL="5725" marR="5725" marT="5725" marB="0" anchor="ctr">
                    <a:solidFill>
                      <a:srgbClr val="FFE6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6 – 6.5 năm</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extLst>
                  <a:ext uri="{0D108BD9-81ED-4DB2-BD59-A6C34878D82A}">
                    <a16:rowId xmlns:a16="http://schemas.microsoft.com/office/drawing/2014/main" val="10003"/>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467F"/>
                          </a:solidFill>
                          <a:latin typeface="Arial"/>
                          <a:ea typeface="Arial"/>
                          <a:cs typeface="Arial"/>
                          <a:sym typeface="Arial"/>
                        </a:rPr>
                        <a:t>Cách nhiệt trên tầng tầng lửng</a:t>
                      </a:r>
                      <a:endParaRPr sz="1200" b="0" i="0" u="none" strike="noStrike" cap="none">
                        <a:solidFill>
                          <a:srgbClr val="00467F"/>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1.5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4"/>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467F"/>
                          </a:solidFill>
                          <a:latin typeface="Arial"/>
                          <a:ea typeface="Arial"/>
                          <a:cs typeface="Arial"/>
                          <a:sym typeface="Arial"/>
                        </a:rPr>
                        <a:t>Cách nhiệt tường hai lớp</a:t>
                      </a:r>
                      <a:endParaRPr sz="1200" b="0" i="0" u="none" strike="noStrike" cap="none">
                        <a:solidFill>
                          <a:srgbClr val="00467F"/>
                        </a:solidFill>
                        <a:latin typeface="Arial"/>
                        <a:ea typeface="Arial"/>
                        <a:cs typeface="Arial"/>
                        <a:sym typeface="Arial"/>
                      </a:endParaRPr>
                    </a:p>
                  </a:txBody>
                  <a:tcPr marL="5725" marR="5725" marT="5725" marB="0" anchor="ctr">
                    <a:solidFill>
                      <a:srgbClr val="FFE6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2 – 4 năm</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extLst>
                  <a:ext uri="{0D108BD9-81ED-4DB2-BD59-A6C34878D82A}">
                    <a16:rowId xmlns:a16="http://schemas.microsoft.com/office/drawing/2014/main" val="10005"/>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Cách nhiệt sàn</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11 – 15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6"/>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Các cửa nhiệt hiệu suất cao</a:t>
                      </a:r>
                      <a:endParaRPr sz="1200" b="0" i="0" u="none" strike="noStrike" cap="none">
                        <a:solidFill>
                          <a:srgbClr val="005696"/>
                        </a:solidFill>
                        <a:latin typeface="Arial"/>
                        <a:ea typeface="Arial"/>
                        <a:cs typeface="Arial"/>
                        <a:sym typeface="Arial"/>
                      </a:endParaRPr>
                    </a:p>
                  </a:txBody>
                  <a:tcPr marL="5725" marR="5725" marT="5725" marB="0" anchor="ctr">
                    <a:solidFill>
                      <a:srgbClr val="FEE5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65 – 70 năm</a:t>
                      </a:r>
                      <a:endParaRPr sz="1200" b="0" i="0" u="none" strike="noStrike" cap="none">
                        <a:solidFill>
                          <a:srgbClr val="005696"/>
                        </a:solidFill>
                        <a:latin typeface="Arial"/>
                        <a:ea typeface="Arial"/>
                        <a:cs typeface="Arial"/>
                        <a:sym typeface="Arial"/>
                      </a:endParaRPr>
                    </a:p>
                  </a:txBody>
                  <a:tcPr marL="5725" marR="5725" marT="5725" marB="0" anchor="ctr">
                    <a:solidFill>
                      <a:srgbClr val="FEE599"/>
                    </a:solidFill>
                  </a:tcPr>
                </a:tc>
                <a:extLst>
                  <a:ext uri="{0D108BD9-81ED-4DB2-BD59-A6C34878D82A}">
                    <a16:rowId xmlns:a16="http://schemas.microsoft.com/office/drawing/2014/main" val="10007"/>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Cửa kính hai lớp</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10-15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8"/>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Cách nhiệt bên trong tường</a:t>
                      </a:r>
                      <a:endParaRPr sz="1200" b="0" i="0" u="none" strike="noStrike" cap="none">
                        <a:solidFill>
                          <a:srgbClr val="005696"/>
                        </a:solidFill>
                        <a:latin typeface="Arial"/>
                        <a:ea typeface="Arial"/>
                        <a:cs typeface="Arial"/>
                        <a:sym typeface="Arial"/>
                      </a:endParaRPr>
                    </a:p>
                  </a:txBody>
                  <a:tcPr marL="5725" marR="5725" marT="5725" marB="0" anchor="ctr">
                    <a:solidFill>
                      <a:srgbClr val="FEE5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37 – 62 năm</a:t>
                      </a:r>
                      <a:endParaRPr sz="1200" b="0" i="0" u="none" strike="noStrike" cap="none">
                        <a:solidFill>
                          <a:srgbClr val="005696"/>
                        </a:solidFill>
                        <a:latin typeface="Arial"/>
                        <a:ea typeface="Arial"/>
                        <a:cs typeface="Arial"/>
                        <a:sym typeface="Arial"/>
                      </a:endParaRPr>
                    </a:p>
                  </a:txBody>
                  <a:tcPr marL="5725" marR="5725" marT="5725" marB="0" anchor="ctr">
                    <a:solidFill>
                      <a:srgbClr val="FEE599"/>
                    </a:solidFill>
                  </a:tcPr>
                </a:tc>
                <a:extLst>
                  <a:ext uri="{0D108BD9-81ED-4DB2-BD59-A6C34878D82A}">
                    <a16:rowId xmlns:a16="http://schemas.microsoft.com/office/drawing/2014/main" val="10009"/>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Cách nhiệt bên ngoài tường</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50 – 85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10"/>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5696"/>
                          </a:solidFill>
                          <a:latin typeface="Arial"/>
                          <a:ea typeface="Arial"/>
                          <a:cs typeface="Arial"/>
                          <a:sym typeface="Arial"/>
                        </a:rPr>
                        <a:t>Cửa kính hiệu suất cao (SHGC)</a:t>
                      </a:r>
                      <a:endParaRPr sz="1200" b="0" i="0" u="none" strike="noStrike" cap="none">
                        <a:solidFill>
                          <a:srgbClr val="005696"/>
                        </a:solidFill>
                        <a:latin typeface="Arial"/>
                        <a:ea typeface="Arial"/>
                        <a:cs typeface="Arial"/>
                        <a:sym typeface="Arial"/>
                      </a:endParaRPr>
                    </a:p>
                  </a:txBody>
                  <a:tcPr marL="5725" marR="5725" marT="5725" marB="0" anchor="ctr">
                    <a:solidFill>
                      <a:srgbClr val="FEE5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5696"/>
                          </a:solidFill>
                          <a:latin typeface="Arial"/>
                          <a:ea typeface="Arial"/>
                          <a:cs typeface="Arial"/>
                          <a:sym typeface="Arial"/>
                        </a:rPr>
                        <a:t>5 – 7 </a:t>
                      </a:r>
                      <a:r>
                        <a:rPr lang="en-US" sz="1200" u="none" strike="noStrike" cap="none">
                          <a:solidFill>
                            <a:srgbClr val="005696"/>
                          </a:solidFill>
                          <a:latin typeface="Arial"/>
                          <a:ea typeface="Arial"/>
                          <a:cs typeface="Arial"/>
                          <a:sym typeface="Arial"/>
                        </a:rPr>
                        <a:t>năm</a:t>
                      </a:r>
                      <a:endParaRPr sz="1200" b="0" i="0" u="none" strike="noStrike" cap="none">
                        <a:solidFill>
                          <a:srgbClr val="005696"/>
                        </a:solidFill>
                        <a:latin typeface="Arial"/>
                        <a:ea typeface="Arial"/>
                        <a:cs typeface="Arial"/>
                        <a:sym typeface="Arial"/>
                      </a:endParaRPr>
                    </a:p>
                  </a:txBody>
                  <a:tcPr marL="5725" marR="5725" marT="5725" marB="0" anchor="ctr">
                    <a:solidFill>
                      <a:srgbClr val="FEE599"/>
                    </a:solidFill>
                  </a:tcPr>
                </a:tc>
                <a:extLst>
                  <a:ext uri="{0D108BD9-81ED-4DB2-BD59-A6C34878D82A}">
                    <a16:rowId xmlns:a16="http://schemas.microsoft.com/office/drawing/2014/main" val="10011"/>
                  </a:ext>
                </a:extLst>
              </a:tr>
              <a:tr h="347325">
                <a:tc>
                  <a:txBody>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467F"/>
                          </a:solidFill>
                          <a:latin typeface="Arial"/>
                          <a:ea typeface="Arial"/>
                          <a:cs typeface="Arial"/>
                          <a:sym typeface="Arial"/>
                        </a:rPr>
                        <a:t>Thiết bị che nắng</a:t>
                      </a:r>
                      <a:endParaRPr sz="1200" b="0" i="0" u="none" strike="noStrike" cap="none">
                        <a:solidFill>
                          <a:srgbClr val="00467F"/>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5696"/>
                          </a:solidFill>
                          <a:latin typeface="Arial"/>
                          <a:ea typeface="Arial"/>
                          <a:cs typeface="Arial"/>
                          <a:sym typeface="Arial"/>
                        </a:rPr>
                        <a:t>5 – 7 </a:t>
                      </a:r>
                      <a:r>
                        <a:rPr lang="en-US" sz="1200" u="none" strike="noStrike" cap="none">
                          <a:solidFill>
                            <a:srgbClr val="005696"/>
                          </a:solidFill>
                          <a:latin typeface="Arial"/>
                          <a:ea typeface="Arial"/>
                          <a:cs typeface="Arial"/>
                          <a:sym typeface="Arial"/>
                        </a:rPr>
                        <a:t>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12"/>
                  </a:ext>
                </a:extLst>
              </a:tr>
            </a:tbl>
          </a:graphicData>
        </a:graphic>
      </p:graphicFrame>
      <p:graphicFrame>
        <p:nvGraphicFramePr>
          <p:cNvPr id="111" name="Google Shape;111;p5"/>
          <p:cNvGraphicFramePr/>
          <p:nvPr/>
        </p:nvGraphicFramePr>
        <p:xfrm>
          <a:off x="6417942" y="1802538"/>
          <a:ext cx="3000000" cy="3000000"/>
        </p:xfrm>
        <a:graphic>
          <a:graphicData uri="http://schemas.openxmlformats.org/drawingml/2006/table">
            <a:tbl>
              <a:tblPr>
                <a:noFill/>
                <a:tableStyleId>{5CBC701C-9869-4756-AC59-C4D2E3D67600}</a:tableStyleId>
              </a:tblPr>
              <a:tblGrid>
                <a:gridCol w="2938775">
                  <a:extLst>
                    <a:ext uri="{9D8B030D-6E8A-4147-A177-3AD203B41FA5}">
                      <a16:colId xmlns:a16="http://schemas.microsoft.com/office/drawing/2014/main" val="20000"/>
                    </a:ext>
                  </a:extLst>
                </a:gridCol>
                <a:gridCol w="1997075">
                  <a:extLst>
                    <a:ext uri="{9D8B030D-6E8A-4147-A177-3AD203B41FA5}">
                      <a16:colId xmlns:a16="http://schemas.microsoft.com/office/drawing/2014/main" val="20001"/>
                    </a:ext>
                  </a:extLst>
                </a:gridCol>
              </a:tblGrid>
              <a:tr h="668000">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lt1"/>
                          </a:solidFill>
                          <a:latin typeface="Arial"/>
                          <a:ea typeface="Arial"/>
                          <a:cs typeface="Arial"/>
                          <a:sym typeface="Arial"/>
                        </a:rPr>
                        <a:t>Giải pháp TKNL</a:t>
                      </a:r>
                      <a:endParaRPr sz="1400" b="1" i="0" u="none" strike="noStrike" cap="none">
                        <a:solidFill>
                          <a:schemeClr val="lt1"/>
                        </a:solidFill>
                        <a:latin typeface="Arial"/>
                        <a:ea typeface="Arial"/>
                        <a:cs typeface="Arial"/>
                        <a:sym typeface="Arial"/>
                      </a:endParaRPr>
                    </a:p>
                  </a:txBody>
                  <a:tcPr marL="5725" marR="5725" marT="5725" marB="0" anchor="ctr">
                    <a:solidFill>
                      <a:srgbClr val="053D5D"/>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b="1" u="none" strike="noStrike" cap="none">
                          <a:solidFill>
                            <a:schemeClr val="lt1"/>
                          </a:solidFill>
                          <a:latin typeface="Arial"/>
                          <a:ea typeface="Arial"/>
                          <a:cs typeface="Arial"/>
                          <a:sym typeface="Arial"/>
                        </a:rPr>
                        <a:t>Thời gian hoàn vốn trung bình</a:t>
                      </a:r>
                      <a:endParaRPr sz="1400" b="1" i="0" u="none" strike="noStrike" cap="none">
                        <a:solidFill>
                          <a:schemeClr val="lt1"/>
                        </a:solidFill>
                        <a:latin typeface="Arial"/>
                        <a:ea typeface="Arial"/>
                        <a:cs typeface="Arial"/>
                        <a:sym typeface="Arial"/>
                      </a:endParaRPr>
                    </a:p>
                  </a:txBody>
                  <a:tcPr marL="5725" marR="5725" marT="5725" marB="0" anchor="ctr">
                    <a:solidFill>
                      <a:srgbClr val="053D5D"/>
                    </a:solidFill>
                  </a:tcPr>
                </a:tc>
                <a:extLst>
                  <a:ext uri="{0D108BD9-81ED-4DB2-BD59-A6C34878D82A}">
                    <a16:rowId xmlns:a16="http://schemas.microsoft.com/office/drawing/2014/main" val="10000"/>
                  </a:ext>
                </a:extLst>
              </a:tr>
              <a:tr h="345550">
                <a:tc gridSpan="2">
                  <a:txBody>
                    <a:bodyPr/>
                    <a:lstStyle/>
                    <a:p>
                      <a:pPr marL="0" marR="0" lvl="0" indent="0" algn="ctr" rtl="0">
                        <a:lnSpc>
                          <a:spcPct val="100000"/>
                        </a:lnSpc>
                        <a:spcBef>
                          <a:spcPts val="0"/>
                        </a:spcBef>
                        <a:spcAft>
                          <a:spcPts val="0"/>
                        </a:spcAft>
                        <a:buClr>
                          <a:srgbClr val="000000"/>
                        </a:buClr>
                        <a:buSzPts val="1200"/>
                        <a:buFont typeface="Arial"/>
                        <a:buNone/>
                      </a:pPr>
                      <a:r>
                        <a:rPr lang="en-US" sz="1200" b="1" u="none" strike="noStrike" cap="none">
                          <a:solidFill>
                            <a:srgbClr val="00467F"/>
                          </a:solidFill>
                          <a:latin typeface="Arial"/>
                          <a:ea typeface="Arial"/>
                          <a:cs typeface="Arial"/>
                          <a:sym typeface="Arial"/>
                        </a:rPr>
                        <a:t>Chiếu sáng, sưởi và gia dụng</a:t>
                      </a:r>
                      <a:endParaRPr sz="1200" b="1" i="0" u="none" strike="noStrike" cap="none">
                        <a:solidFill>
                          <a:srgbClr val="00467F"/>
                        </a:solidFill>
                        <a:latin typeface="Arial"/>
                        <a:ea typeface="Arial"/>
                        <a:cs typeface="Arial"/>
                        <a:sym typeface="Arial"/>
                      </a:endParaRPr>
                    </a:p>
                  </a:txBody>
                  <a:tcPr marL="5725" marR="5725" marT="5725" marB="0" anchor="ctr">
                    <a:solidFill>
                      <a:srgbClr val="FFE699"/>
                    </a:solidFill>
                  </a:tcPr>
                </a:tc>
                <a:tc hMerge="1">
                  <a:txBody>
                    <a:bodyPr/>
                    <a:lstStyle/>
                    <a:p>
                      <a:endParaRPr lang="en-US"/>
                    </a:p>
                  </a:txBody>
                  <a:tcPr/>
                </a:tc>
                <a:extLst>
                  <a:ext uri="{0D108BD9-81ED-4DB2-BD59-A6C34878D82A}">
                    <a16:rowId xmlns:a16="http://schemas.microsoft.com/office/drawing/2014/main" val="10001"/>
                  </a:ext>
                </a:extLst>
              </a:tr>
              <a:tr h="345550">
                <a:tc>
                  <a:txBody>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467F"/>
                          </a:solidFill>
                          <a:latin typeface="Arial"/>
                          <a:ea typeface="Arial"/>
                          <a:cs typeface="Arial"/>
                          <a:sym typeface="Arial"/>
                        </a:rPr>
                        <a:t>Điều khiển ánh sáng ban ngày</a:t>
                      </a:r>
                      <a:endParaRPr sz="1200" b="0" i="0" u="none" strike="noStrike" cap="none">
                        <a:solidFill>
                          <a:srgbClr val="00467F"/>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5696"/>
                          </a:solidFill>
                          <a:latin typeface="Arial"/>
                          <a:ea typeface="Arial"/>
                          <a:cs typeface="Arial"/>
                          <a:sym typeface="Arial"/>
                        </a:rPr>
                        <a:t>5 – 7 </a:t>
                      </a:r>
                      <a:r>
                        <a:rPr lang="en-US" sz="1200" u="none" strike="noStrike" cap="none">
                          <a:solidFill>
                            <a:srgbClr val="005696"/>
                          </a:solidFill>
                          <a:latin typeface="Arial"/>
                          <a:ea typeface="Arial"/>
                          <a:cs typeface="Arial"/>
                          <a:sym typeface="Arial"/>
                        </a:rPr>
                        <a:t>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2"/>
                  </a:ext>
                </a:extLst>
              </a:tr>
              <a:tr h="440875">
                <a:tc>
                  <a:txBody>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5696"/>
                          </a:solidFill>
                          <a:latin typeface="Arial"/>
                          <a:ea typeface="Arial"/>
                          <a:cs typeface="Arial"/>
                          <a:sym typeface="Arial"/>
                        </a:rPr>
                        <a:t>Cảm ứng hiện diện</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tc>
                  <a:txBody>
                    <a:bodyPr/>
                    <a:lstStyle/>
                    <a:p>
                      <a:pPr marL="0" marR="0" lvl="0" indent="0" algn="ctr" rtl="0">
                        <a:lnSpc>
                          <a:spcPct val="100000"/>
                        </a:lnSpc>
                        <a:spcBef>
                          <a:spcPts val="0"/>
                        </a:spcBef>
                        <a:spcAft>
                          <a:spcPts val="0"/>
                        </a:spcAft>
                        <a:buClr>
                          <a:schemeClr val="dk1"/>
                        </a:buClr>
                        <a:buSzPts val="1800"/>
                        <a:buFont typeface="Calibri"/>
                        <a:buNone/>
                      </a:pPr>
                      <a:r>
                        <a:rPr lang="en-US" sz="1800" u="none" strike="noStrike" cap="none"/>
                        <a:t> </a:t>
                      </a:r>
                      <a:r>
                        <a:rPr lang="en-US" sz="1200" b="0" i="0" u="none" strike="noStrike" cap="none">
                          <a:solidFill>
                            <a:srgbClr val="005696"/>
                          </a:solidFill>
                          <a:latin typeface="Arial"/>
                          <a:ea typeface="Arial"/>
                          <a:cs typeface="Arial"/>
                          <a:sym typeface="Arial"/>
                        </a:rPr>
                        <a:t>3 – 5 </a:t>
                      </a:r>
                      <a:r>
                        <a:rPr lang="en-US" sz="1200" u="none" strike="noStrike" cap="none">
                          <a:solidFill>
                            <a:srgbClr val="005696"/>
                          </a:solidFill>
                          <a:latin typeface="Arial"/>
                          <a:ea typeface="Arial"/>
                          <a:cs typeface="Arial"/>
                          <a:sym typeface="Arial"/>
                        </a:rPr>
                        <a:t>năm</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extLst>
                  <a:ext uri="{0D108BD9-81ED-4DB2-BD59-A6C34878D82A}">
                    <a16:rowId xmlns:a16="http://schemas.microsoft.com/office/drawing/2014/main" val="10003"/>
                  </a:ext>
                </a:extLst>
              </a:tr>
              <a:tr h="345550">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Chiếu sáng</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2 – 3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4"/>
                  </a:ext>
                </a:extLst>
              </a:tr>
              <a:tr h="345550">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467F"/>
                          </a:solidFill>
                          <a:latin typeface="Arial"/>
                          <a:ea typeface="Arial"/>
                          <a:cs typeface="Arial"/>
                          <a:sym typeface="Arial"/>
                        </a:rPr>
                        <a:t>Bộ điều chỉnh nhiệt độ lập trình </a:t>
                      </a:r>
                      <a:endParaRPr sz="1200" b="0" i="0" u="none" strike="noStrike" cap="none">
                        <a:solidFill>
                          <a:srgbClr val="00467F"/>
                        </a:solidFill>
                        <a:latin typeface="Arial"/>
                        <a:ea typeface="Arial"/>
                        <a:cs typeface="Arial"/>
                        <a:sym typeface="Arial"/>
                      </a:endParaRPr>
                    </a:p>
                  </a:txBody>
                  <a:tcPr marL="5725" marR="5725" marT="5725" marB="0" anchor="ctr">
                    <a:solidFill>
                      <a:srgbClr val="FFE6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1.5 – 2 năm</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extLst>
                  <a:ext uri="{0D108BD9-81ED-4DB2-BD59-A6C34878D82A}">
                    <a16:rowId xmlns:a16="http://schemas.microsoft.com/office/drawing/2014/main" val="10005"/>
                  </a:ext>
                </a:extLst>
              </a:tr>
              <a:tr h="345550">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467F"/>
                          </a:solidFill>
                          <a:latin typeface="Arial"/>
                          <a:ea typeface="Arial"/>
                          <a:cs typeface="Arial"/>
                          <a:sym typeface="Arial"/>
                        </a:rPr>
                        <a:t>Bộ điều khiển hệ thống sưởi (TRVs)</a:t>
                      </a:r>
                      <a:endParaRPr sz="1200" b="0" i="0" u="none" strike="noStrike" cap="none">
                        <a:solidFill>
                          <a:srgbClr val="00467F"/>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6.5 – 7.5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6"/>
                  </a:ext>
                </a:extLst>
              </a:tr>
              <a:tr h="345550">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Thu hồi nhiệt cơ khí &amp; thông gió</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3 – 5 năm</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extLst>
                  <a:ext uri="{0D108BD9-81ED-4DB2-BD59-A6C34878D82A}">
                    <a16:rowId xmlns:a16="http://schemas.microsoft.com/office/drawing/2014/main" val="10007"/>
                  </a:ext>
                </a:extLst>
              </a:tr>
              <a:tr h="345550">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Nồi hơi đốt gas ngưng tụ</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4.5 –6.5 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08"/>
                  </a:ext>
                </a:extLst>
              </a:tr>
              <a:tr h="345550">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Nồi hơi đốt dầu ngưng tụ</a:t>
                      </a:r>
                      <a:endParaRPr sz="1200" u="none" strike="noStrike" cap="none">
                        <a:solidFill>
                          <a:srgbClr val="005696"/>
                        </a:solidFill>
                        <a:latin typeface="Arial"/>
                        <a:ea typeface="Arial"/>
                        <a:cs typeface="Arial"/>
                        <a:sym typeface="Arial"/>
                      </a:endParaRPr>
                    </a:p>
                  </a:txBody>
                  <a:tcPr marL="5725" marR="5725" marT="5725" marB="0" anchor="ctr">
                    <a:solidFill>
                      <a:srgbClr val="FFE6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6 – 9 năm</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extLst>
                  <a:ext uri="{0D108BD9-81ED-4DB2-BD59-A6C34878D82A}">
                    <a16:rowId xmlns:a16="http://schemas.microsoft.com/office/drawing/2014/main" val="10009"/>
                  </a:ext>
                </a:extLst>
              </a:tr>
              <a:tr h="573850">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solidFill>
                            <a:srgbClr val="005696"/>
                          </a:solidFill>
                          <a:latin typeface="Arial"/>
                          <a:ea typeface="Arial"/>
                          <a:cs typeface="Arial"/>
                          <a:sym typeface="Arial"/>
                        </a:rPr>
                        <a:t>Thang máy hiệu suất cao (sử dụng hệ điều khiển biến tần VVVF)</a:t>
                      </a:r>
                      <a:endParaRPr sz="1200" u="none" strike="noStrike" cap="none">
                        <a:solidFill>
                          <a:srgbClr val="005696"/>
                        </a:solidFill>
                        <a:latin typeface="Arial"/>
                        <a:ea typeface="Arial"/>
                        <a:cs typeface="Arial"/>
                        <a:sym typeface="Arial"/>
                      </a:endParaRPr>
                    </a:p>
                  </a:txBody>
                  <a:tcPr marL="5725" marR="5725" marT="5725" marB="0" anchor="ctr">
                    <a:solidFill>
                      <a:srgbClr val="F0BC1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5696"/>
                          </a:solidFill>
                          <a:latin typeface="Arial"/>
                          <a:ea typeface="Arial"/>
                          <a:cs typeface="Arial"/>
                          <a:sym typeface="Arial"/>
                        </a:rPr>
                        <a:t>8 – 10 </a:t>
                      </a:r>
                      <a:r>
                        <a:rPr lang="en-US" sz="1200" u="none" strike="noStrike" cap="none">
                          <a:solidFill>
                            <a:srgbClr val="005696"/>
                          </a:solidFill>
                          <a:latin typeface="Arial"/>
                          <a:ea typeface="Arial"/>
                          <a:cs typeface="Arial"/>
                          <a:sym typeface="Arial"/>
                        </a:rPr>
                        <a:t>năm</a:t>
                      </a:r>
                      <a:endParaRPr sz="1200" b="0" i="0" u="none" strike="noStrike" cap="none">
                        <a:solidFill>
                          <a:srgbClr val="005696"/>
                        </a:solidFill>
                        <a:latin typeface="Arial"/>
                        <a:ea typeface="Arial"/>
                        <a:cs typeface="Arial"/>
                        <a:sym typeface="Arial"/>
                      </a:endParaRPr>
                    </a:p>
                  </a:txBody>
                  <a:tcPr marL="5725" marR="5725" marT="5725" marB="0" anchor="ctr">
                    <a:solidFill>
                      <a:srgbClr val="F0BC19"/>
                    </a:solidFill>
                  </a:tcPr>
                </a:tc>
                <a:extLst>
                  <a:ext uri="{0D108BD9-81ED-4DB2-BD59-A6C34878D82A}">
                    <a16:rowId xmlns:a16="http://schemas.microsoft.com/office/drawing/2014/main" val="10010"/>
                  </a:ext>
                </a:extLst>
              </a:tr>
              <a:tr h="392175">
                <a:tc>
                  <a:txBody>
                    <a:bodyPr/>
                    <a:lstStyle/>
                    <a:p>
                      <a:pPr marL="0" marR="0" lvl="0" indent="0" algn="l" rtl="0">
                        <a:lnSpc>
                          <a:spcPct val="100000"/>
                        </a:lnSpc>
                        <a:spcBef>
                          <a:spcPts val="0"/>
                        </a:spcBef>
                        <a:spcAft>
                          <a:spcPts val="0"/>
                        </a:spcAft>
                        <a:buClr>
                          <a:srgbClr val="000000"/>
                        </a:buClr>
                        <a:buSzPts val="1200"/>
                        <a:buFont typeface="Arial"/>
                        <a:buNone/>
                      </a:pPr>
                      <a:r>
                        <a:rPr lang="en-US" sz="1200" b="0" i="0" u="none" strike="noStrike" cap="none">
                          <a:solidFill>
                            <a:srgbClr val="00467F"/>
                          </a:solidFill>
                          <a:latin typeface="Arial"/>
                          <a:ea typeface="Arial"/>
                          <a:cs typeface="Arial"/>
                          <a:sym typeface="Arial"/>
                        </a:rPr>
                        <a:t>Các đồng hồ đo</a:t>
                      </a:r>
                      <a:r>
                        <a:rPr lang="en-US" sz="1200" b="0" i="0" u="none" strike="noStrike" cap="none">
                          <a:solidFill>
                            <a:srgbClr val="005696"/>
                          </a:solidFill>
                          <a:latin typeface="Arial"/>
                          <a:ea typeface="Arial"/>
                          <a:cs typeface="Arial"/>
                          <a:sym typeface="Arial"/>
                        </a:rPr>
                        <a:t> / Hệ thống quản lý tòa nhà (BMS)</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05696"/>
                          </a:solidFill>
                          <a:latin typeface="Arial"/>
                          <a:ea typeface="Arial"/>
                          <a:cs typeface="Arial"/>
                          <a:sym typeface="Arial"/>
                        </a:rPr>
                        <a:t>5 – 8 </a:t>
                      </a:r>
                      <a:r>
                        <a:rPr lang="en-US" sz="1200" u="none" strike="noStrike" cap="none">
                          <a:solidFill>
                            <a:srgbClr val="005696"/>
                          </a:solidFill>
                          <a:latin typeface="Arial"/>
                          <a:ea typeface="Arial"/>
                          <a:cs typeface="Arial"/>
                          <a:sym typeface="Arial"/>
                        </a:rPr>
                        <a:t>năm</a:t>
                      </a:r>
                      <a:endParaRPr sz="1200" b="0" i="0" u="none" strike="noStrike" cap="none">
                        <a:solidFill>
                          <a:srgbClr val="005696"/>
                        </a:solidFill>
                        <a:latin typeface="Arial"/>
                        <a:ea typeface="Arial"/>
                        <a:cs typeface="Arial"/>
                        <a:sym typeface="Arial"/>
                      </a:endParaRPr>
                    </a:p>
                  </a:txBody>
                  <a:tcPr marL="5725" marR="5725" marT="5725" marB="0" anchor="ctr">
                    <a:solidFill>
                      <a:srgbClr val="FFE699"/>
                    </a:solidFill>
                  </a:tcPr>
                </a:tc>
                <a:extLst>
                  <a:ext uri="{0D108BD9-81ED-4DB2-BD59-A6C34878D82A}">
                    <a16:rowId xmlns:a16="http://schemas.microsoft.com/office/drawing/2014/main" val="10011"/>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6"/>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8" name="Google Shape;118;p6"/>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NGUỒN VỐN CUNG CẤP VÀ NHU CẦU VỐN TKNL</a:t>
            </a:r>
            <a:endParaRPr sz="1400" b="0" i="0" u="none" strike="noStrike" cap="none">
              <a:solidFill>
                <a:srgbClr val="000000"/>
              </a:solidFill>
              <a:latin typeface="Arial"/>
              <a:ea typeface="Arial"/>
              <a:cs typeface="Arial"/>
              <a:sym typeface="Arial"/>
            </a:endParaRPr>
          </a:p>
        </p:txBody>
      </p:sp>
      <p:sp>
        <p:nvSpPr>
          <p:cNvPr id="119" name="Google Shape;119;p6"/>
          <p:cNvSpPr txBox="1"/>
          <p:nvPr/>
        </p:nvSpPr>
        <p:spPr>
          <a:xfrm>
            <a:off x="838175" y="2056950"/>
            <a:ext cx="10515600" cy="3509400"/>
          </a:xfrm>
          <a:prstGeom prst="rect">
            <a:avLst/>
          </a:prstGeom>
          <a:noFill/>
          <a:ln>
            <a:noFill/>
          </a:ln>
        </p:spPr>
        <p:txBody>
          <a:bodyPr spcFirstLastPara="1" wrap="square" lIns="45700" tIns="45700" rIns="45700" bIns="45700" anchor="t" anchorCtr="0">
            <a:spAutoFit/>
          </a:bodyPr>
          <a:lstStyle/>
          <a:p>
            <a:pPr marL="342900" marR="0" lvl="0" indent="-342900" algn="just" rtl="0">
              <a:lnSpc>
                <a:spcPct val="100000"/>
              </a:lnSpc>
              <a:spcBef>
                <a:spcPts val="0"/>
              </a:spcBef>
              <a:spcAft>
                <a:spcPts val="0"/>
              </a:spcAft>
              <a:buClr>
                <a:srgbClr val="003153"/>
              </a:buClr>
              <a:buSzPts val="2400"/>
              <a:buFont typeface="Arial"/>
              <a:buChar char="•"/>
            </a:pPr>
            <a:r>
              <a:rPr lang="en-US" sz="2400" b="0" i="0" u="none" strike="noStrike" cap="none">
                <a:solidFill>
                  <a:srgbClr val="003153"/>
                </a:solidFill>
                <a:latin typeface="Arial"/>
                <a:ea typeface="Arial"/>
                <a:cs typeface="Arial"/>
                <a:sym typeface="Arial"/>
              </a:rPr>
              <a:t>Thị trường Tiết kiệm năng lượng là thị trường có nhiều cơ hội phát triển đối với các tổ chức tài chính.</a:t>
            </a:r>
            <a:endParaRPr sz="2400" b="0" i="0" u="none" strike="noStrike" cap="none">
              <a:solidFill>
                <a:srgbClr val="003153"/>
              </a:solidFill>
              <a:latin typeface="Arial"/>
              <a:ea typeface="Arial"/>
              <a:cs typeface="Arial"/>
              <a:sym typeface="Arial"/>
            </a:endParaRPr>
          </a:p>
          <a:p>
            <a:pPr marL="342900" marR="0" lvl="0" indent="-342900" algn="just" rtl="0">
              <a:lnSpc>
                <a:spcPct val="100000"/>
              </a:lnSpc>
              <a:spcBef>
                <a:spcPts val="1200"/>
              </a:spcBef>
              <a:spcAft>
                <a:spcPts val="0"/>
              </a:spcAft>
              <a:buClr>
                <a:srgbClr val="003153"/>
              </a:buClr>
              <a:buSzPts val="2400"/>
              <a:buFont typeface="Arial"/>
              <a:buChar char="•"/>
            </a:pPr>
            <a:r>
              <a:rPr lang="en-US" sz="2400" b="0" i="0" u="none" strike="noStrike" cap="none">
                <a:solidFill>
                  <a:srgbClr val="003153"/>
                </a:solidFill>
                <a:latin typeface="Arial"/>
                <a:ea typeface="Arial"/>
                <a:cs typeface="Arial"/>
                <a:sym typeface="Arial"/>
              </a:rPr>
              <a:t>Tổ chức tài chính có nguồn vốn dồi dào để cho vay đầu tư tiết kiệm năng lượng.</a:t>
            </a:r>
            <a:endParaRPr sz="1400" b="0" i="0" u="none" strike="noStrike" cap="none">
              <a:solidFill>
                <a:srgbClr val="000000"/>
              </a:solidFill>
              <a:latin typeface="Arial"/>
              <a:ea typeface="Arial"/>
              <a:cs typeface="Arial"/>
              <a:sym typeface="Arial"/>
            </a:endParaRPr>
          </a:p>
          <a:p>
            <a:pPr marL="342900" marR="0" lvl="0" indent="-342900" algn="just" rtl="0">
              <a:lnSpc>
                <a:spcPct val="100000"/>
              </a:lnSpc>
              <a:spcBef>
                <a:spcPts val="1200"/>
              </a:spcBef>
              <a:spcAft>
                <a:spcPts val="0"/>
              </a:spcAft>
              <a:buClr>
                <a:srgbClr val="003153"/>
              </a:buClr>
              <a:buSzPts val="2400"/>
              <a:buFont typeface="Arial"/>
              <a:buChar char="•"/>
            </a:pPr>
            <a:r>
              <a:rPr lang="en-US" sz="2400" b="0" i="0" u="none" strike="noStrike" cap="none">
                <a:solidFill>
                  <a:srgbClr val="003153"/>
                </a:solidFill>
                <a:latin typeface="Arial"/>
                <a:ea typeface="Arial"/>
                <a:cs typeface="Arial"/>
                <a:sym typeface="Arial"/>
              </a:rPr>
              <a:t>Tổ chức tài chính không có nguồn vốn dành riêng cho các dự án tiết kiệm năng lượng.</a:t>
            </a:r>
            <a:endParaRPr sz="1400" b="0" i="0" u="none" strike="noStrike" cap="none">
              <a:solidFill>
                <a:srgbClr val="000000"/>
              </a:solidFill>
              <a:latin typeface="Arial"/>
              <a:ea typeface="Arial"/>
              <a:cs typeface="Arial"/>
              <a:sym typeface="Arial"/>
            </a:endParaRPr>
          </a:p>
          <a:p>
            <a:pPr marL="342900" marR="0" lvl="0" indent="-342900" algn="just" rtl="0">
              <a:lnSpc>
                <a:spcPct val="100000"/>
              </a:lnSpc>
              <a:spcBef>
                <a:spcPts val="1200"/>
              </a:spcBef>
              <a:spcAft>
                <a:spcPts val="0"/>
              </a:spcAft>
              <a:buClr>
                <a:srgbClr val="003153"/>
              </a:buClr>
              <a:buSzPts val="2400"/>
              <a:buFont typeface="Arial"/>
              <a:buChar char="•"/>
            </a:pPr>
            <a:r>
              <a:rPr lang="en-US" sz="2400" b="0" i="0" u="none" strike="noStrike" cap="none">
                <a:solidFill>
                  <a:srgbClr val="003153"/>
                </a:solidFill>
                <a:latin typeface="Arial"/>
                <a:ea typeface="Arial"/>
                <a:cs typeface="Arial"/>
                <a:sym typeface="Arial"/>
              </a:rPr>
              <a:t>Hiện có một khoảng cách lớn tồn tại giữa cung và cầu vốn cho các dự án tiết kiệm năng lượng.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25" name="Google Shape;125;p7"/>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7"/>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RÀO CẢN TÀI CHÍNH DỰ ÁN TKNL</a:t>
            </a:r>
            <a:endParaRPr sz="1400" b="0" i="0" u="none" strike="noStrike" cap="none">
              <a:solidFill>
                <a:srgbClr val="000000"/>
              </a:solidFill>
              <a:latin typeface="Arial"/>
              <a:ea typeface="Arial"/>
              <a:cs typeface="Arial"/>
              <a:sym typeface="Arial"/>
            </a:endParaRPr>
          </a:p>
        </p:txBody>
      </p:sp>
      <p:grpSp>
        <p:nvGrpSpPr>
          <p:cNvPr id="127" name="Google Shape;127;p7"/>
          <p:cNvGrpSpPr/>
          <p:nvPr/>
        </p:nvGrpSpPr>
        <p:grpSpPr>
          <a:xfrm>
            <a:off x="769959" y="1878426"/>
            <a:ext cx="10652080" cy="4505766"/>
            <a:chOff x="410542" y="-131847"/>
            <a:chExt cx="10652080" cy="4505766"/>
          </a:xfrm>
        </p:grpSpPr>
        <p:sp>
          <p:nvSpPr>
            <p:cNvPr id="128" name="Google Shape;128;p7"/>
            <p:cNvSpPr/>
            <p:nvPr/>
          </p:nvSpPr>
          <p:spPr>
            <a:xfrm>
              <a:off x="2487809" y="3843093"/>
              <a:ext cx="210248" cy="91440"/>
            </a:xfrm>
            <a:custGeom>
              <a:avLst/>
              <a:gdLst/>
              <a:ahLst/>
              <a:cxnLst/>
              <a:rect l="l" t="t" r="r" b="b"/>
              <a:pathLst>
                <a:path w="120000" h="120000" extrusionOk="0">
                  <a:moveTo>
                    <a:pt x="0" y="60000"/>
                  </a:moveTo>
                  <a:lnTo>
                    <a:pt x="120000" y="60000"/>
                  </a:lnTo>
                </a:path>
              </a:pathLst>
            </a:custGeom>
            <a:noFill/>
            <a:ln w="12700" cap="flat" cmpd="sng">
              <a:solidFill>
                <a:srgbClr val="528CB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7"/>
            <p:cNvSpPr txBox="1"/>
            <p:nvPr/>
          </p:nvSpPr>
          <p:spPr>
            <a:xfrm>
              <a:off x="2587677" y="3883556"/>
              <a:ext cx="10512" cy="10512"/>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Calibri"/>
                <a:buNone/>
              </a:pPr>
              <a:endParaRPr sz="600" b="0" i="0" u="none" strike="noStrike" cap="none">
                <a:solidFill>
                  <a:schemeClr val="dk1"/>
                </a:solidFill>
                <a:latin typeface="Arial"/>
                <a:ea typeface="Arial"/>
                <a:cs typeface="Arial"/>
                <a:sym typeface="Arial"/>
              </a:endParaRPr>
            </a:p>
          </p:txBody>
        </p:sp>
        <p:sp>
          <p:nvSpPr>
            <p:cNvPr id="130" name="Google Shape;130;p7"/>
            <p:cNvSpPr/>
            <p:nvPr/>
          </p:nvSpPr>
          <p:spPr>
            <a:xfrm>
              <a:off x="828074" y="2274620"/>
              <a:ext cx="210248" cy="1614192"/>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487AA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1" name="Google Shape;131;p7"/>
            <p:cNvSpPr txBox="1"/>
            <p:nvPr/>
          </p:nvSpPr>
          <p:spPr>
            <a:xfrm>
              <a:off x="892503" y="3041021"/>
              <a:ext cx="81391" cy="81391"/>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Arial"/>
                <a:ea typeface="Arial"/>
                <a:cs typeface="Arial"/>
                <a:sym typeface="Arial"/>
              </a:endParaRPr>
            </a:p>
          </p:txBody>
        </p:sp>
        <p:sp>
          <p:nvSpPr>
            <p:cNvPr id="132" name="Google Shape;132;p7"/>
            <p:cNvSpPr/>
            <p:nvPr/>
          </p:nvSpPr>
          <p:spPr>
            <a:xfrm>
              <a:off x="2456545" y="2798262"/>
              <a:ext cx="210248" cy="91440"/>
            </a:xfrm>
            <a:custGeom>
              <a:avLst/>
              <a:gdLst/>
              <a:ahLst/>
              <a:cxnLst/>
              <a:rect l="l" t="t" r="r" b="b"/>
              <a:pathLst>
                <a:path w="120000" h="120000" extrusionOk="0">
                  <a:moveTo>
                    <a:pt x="0" y="60000"/>
                  </a:moveTo>
                  <a:lnTo>
                    <a:pt x="120000" y="60000"/>
                  </a:lnTo>
                </a:path>
              </a:pathLst>
            </a:custGeom>
            <a:noFill/>
            <a:ln w="12700" cap="flat" cmpd="sng">
              <a:solidFill>
                <a:srgbClr val="528CB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3" name="Google Shape;133;p7"/>
            <p:cNvSpPr txBox="1"/>
            <p:nvPr/>
          </p:nvSpPr>
          <p:spPr>
            <a:xfrm>
              <a:off x="2556413" y="2838726"/>
              <a:ext cx="10512" cy="10512"/>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600"/>
                <a:buFont typeface="Calibri"/>
                <a:buNone/>
              </a:pPr>
              <a:endParaRPr sz="600" b="0" i="0" u="none" strike="noStrike" cap="none">
                <a:solidFill>
                  <a:schemeClr val="dk1"/>
                </a:solidFill>
                <a:latin typeface="Arial"/>
                <a:ea typeface="Arial"/>
                <a:cs typeface="Arial"/>
                <a:sym typeface="Arial"/>
              </a:endParaRPr>
            </a:p>
          </p:txBody>
        </p:sp>
        <p:sp>
          <p:nvSpPr>
            <p:cNvPr id="134" name="Google Shape;134;p7"/>
            <p:cNvSpPr/>
            <p:nvPr/>
          </p:nvSpPr>
          <p:spPr>
            <a:xfrm>
              <a:off x="828074" y="2274620"/>
              <a:ext cx="210248" cy="569362"/>
            </a:xfrm>
            <a:custGeom>
              <a:avLst/>
              <a:gdLst/>
              <a:ahLst/>
              <a:cxnLst/>
              <a:rect l="l" t="t" r="r" b="b"/>
              <a:pathLst>
                <a:path w="120000" h="120000" extrusionOk="0">
                  <a:moveTo>
                    <a:pt x="0" y="0"/>
                  </a:moveTo>
                  <a:lnTo>
                    <a:pt x="60000" y="0"/>
                  </a:lnTo>
                  <a:lnTo>
                    <a:pt x="60000" y="120000"/>
                  </a:lnTo>
                  <a:lnTo>
                    <a:pt x="120000" y="120000"/>
                  </a:lnTo>
                </a:path>
              </a:pathLst>
            </a:custGeom>
            <a:noFill/>
            <a:ln w="12700" cap="flat" cmpd="sng">
              <a:solidFill>
                <a:srgbClr val="487AA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5" name="Google Shape;135;p7"/>
            <p:cNvSpPr txBox="1"/>
            <p:nvPr/>
          </p:nvSpPr>
          <p:spPr>
            <a:xfrm>
              <a:off x="918025" y="2544128"/>
              <a:ext cx="30347" cy="30347"/>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Arial"/>
                <a:ea typeface="Arial"/>
                <a:cs typeface="Arial"/>
                <a:sym typeface="Arial"/>
              </a:endParaRPr>
            </a:p>
          </p:txBody>
        </p:sp>
        <p:sp>
          <p:nvSpPr>
            <p:cNvPr id="136" name="Google Shape;136;p7"/>
            <p:cNvSpPr/>
            <p:nvPr/>
          </p:nvSpPr>
          <p:spPr>
            <a:xfrm>
              <a:off x="2428708" y="1767342"/>
              <a:ext cx="197791" cy="91440"/>
            </a:xfrm>
            <a:custGeom>
              <a:avLst/>
              <a:gdLst/>
              <a:ahLst/>
              <a:cxnLst/>
              <a:rect l="l" t="t" r="r" b="b"/>
              <a:pathLst>
                <a:path w="120000" h="120000" extrusionOk="0">
                  <a:moveTo>
                    <a:pt x="0" y="60000"/>
                  </a:moveTo>
                  <a:lnTo>
                    <a:pt x="60000" y="60000"/>
                  </a:lnTo>
                  <a:lnTo>
                    <a:pt x="60000" y="60004"/>
                  </a:lnTo>
                  <a:lnTo>
                    <a:pt x="120000" y="60004"/>
                  </a:lnTo>
                </a:path>
              </a:pathLst>
            </a:custGeom>
            <a:noFill/>
            <a:ln w="12700" cap="flat" cmpd="sng">
              <a:solidFill>
                <a:srgbClr val="528CB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7"/>
            <p:cNvSpPr txBox="1"/>
            <p:nvPr/>
          </p:nvSpPr>
          <p:spPr>
            <a:xfrm>
              <a:off x="2522659" y="1808117"/>
              <a:ext cx="9889" cy="9889"/>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Arial"/>
                <a:ea typeface="Arial"/>
                <a:cs typeface="Arial"/>
                <a:sym typeface="Arial"/>
              </a:endParaRPr>
            </a:p>
          </p:txBody>
        </p:sp>
        <p:sp>
          <p:nvSpPr>
            <p:cNvPr id="138" name="Google Shape;138;p7"/>
            <p:cNvSpPr/>
            <p:nvPr/>
          </p:nvSpPr>
          <p:spPr>
            <a:xfrm>
              <a:off x="828074" y="1813062"/>
              <a:ext cx="222705" cy="461558"/>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487AA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7"/>
            <p:cNvSpPr txBox="1"/>
            <p:nvPr/>
          </p:nvSpPr>
          <p:spPr>
            <a:xfrm>
              <a:off x="926615" y="2031029"/>
              <a:ext cx="25623" cy="2562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Arial"/>
                <a:ea typeface="Arial"/>
                <a:cs typeface="Arial"/>
                <a:sym typeface="Arial"/>
              </a:endParaRPr>
            </a:p>
          </p:txBody>
        </p:sp>
        <p:sp>
          <p:nvSpPr>
            <p:cNvPr id="140" name="Google Shape;140;p7"/>
            <p:cNvSpPr/>
            <p:nvPr/>
          </p:nvSpPr>
          <p:spPr>
            <a:xfrm>
              <a:off x="2441512" y="586826"/>
              <a:ext cx="217870" cy="91440"/>
            </a:xfrm>
            <a:custGeom>
              <a:avLst/>
              <a:gdLst/>
              <a:ahLst/>
              <a:cxnLst/>
              <a:rect l="l" t="t" r="r" b="b"/>
              <a:pathLst>
                <a:path w="120000" h="120000" extrusionOk="0">
                  <a:moveTo>
                    <a:pt x="0" y="60000"/>
                  </a:moveTo>
                  <a:lnTo>
                    <a:pt x="120000" y="60000"/>
                  </a:lnTo>
                </a:path>
              </a:pathLst>
            </a:custGeom>
            <a:noFill/>
            <a:ln w="12700" cap="flat" cmpd="sng">
              <a:solidFill>
                <a:srgbClr val="528CB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7"/>
            <p:cNvSpPr txBox="1"/>
            <p:nvPr/>
          </p:nvSpPr>
          <p:spPr>
            <a:xfrm>
              <a:off x="2545000" y="627099"/>
              <a:ext cx="10893" cy="1089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Arial"/>
                <a:ea typeface="Arial"/>
                <a:cs typeface="Arial"/>
                <a:sym typeface="Arial"/>
              </a:endParaRPr>
            </a:p>
          </p:txBody>
        </p:sp>
        <p:sp>
          <p:nvSpPr>
            <p:cNvPr id="142" name="Google Shape;142;p7"/>
            <p:cNvSpPr/>
            <p:nvPr/>
          </p:nvSpPr>
          <p:spPr>
            <a:xfrm>
              <a:off x="828074" y="632546"/>
              <a:ext cx="210248" cy="1642074"/>
            </a:xfrm>
            <a:custGeom>
              <a:avLst/>
              <a:gdLst/>
              <a:ahLst/>
              <a:cxnLst/>
              <a:rect l="l" t="t" r="r" b="b"/>
              <a:pathLst>
                <a:path w="120000" h="120000" extrusionOk="0">
                  <a:moveTo>
                    <a:pt x="0" y="120000"/>
                  </a:moveTo>
                  <a:lnTo>
                    <a:pt x="60000" y="120000"/>
                  </a:lnTo>
                  <a:lnTo>
                    <a:pt x="60000" y="0"/>
                  </a:lnTo>
                  <a:lnTo>
                    <a:pt x="120000" y="0"/>
                  </a:lnTo>
                </a:path>
              </a:pathLst>
            </a:custGeom>
            <a:noFill/>
            <a:ln w="12700" cap="flat" cmpd="sng">
              <a:solidFill>
                <a:srgbClr val="487AA8"/>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7"/>
            <p:cNvSpPr txBox="1"/>
            <p:nvPr/>
          </p:nvSpPr>
          <p:spPr>
            <a:xfrm>
              <a:off x="891811" y="1412196"/>
              <a:ext cx="82773" cy="82773"/>
            </a:xfrm>
            <a:prstGeom prst="rect">
              <a:avLst/>
            </a:prstGeom>
            <a:noFill/>
            <a:ln>
              <a:noFill/>
            </a:ln>
          </p:spPr>
          <p:txBody>
            <a:bodyPr spcFirstLastPara="1" wrap="square" lIns="12700" tIns="0" rIns="12700" bIns="0" anchor="ctr" anchorCtr="0">
              <a:noAutofit/>
            </a:bodyPr>
            <a:lstStyle/>
            <a:p>
              <a:pPr marL="0" marR="0" lvl="0" indent="0" algn="ctr" rtl="0">
                <a:lnSpc>
                  <a:spcPct val="90000"/>
                </a:lnSpc>
                <a:spcBef>
                  <a:spcPts val="0"/>
                </a:spcBef>
                <a:spcAft>
                  <a:spcPts val="0"/>
                </a:spcAft>
                <a:buClr>
                  <a:schemeClr val="dk1"/>
                </a:buClr>
                <a:buSzPts val="500"/>
                <a:buFont typeface="Calibri"/>
                <a:buNone/>
              </a:pPr>
              <a:endParaRPr sz="500" b="0" i="0" u="none" strike="noStrike" cap="none">
                <a:solidFill>
                  <a:schemeClr val="dk1"/>
                </a:solidFill>
                <a:latin typeface="Arial"/>
                <a:ea typeface="Arial"/>
                <a:cs typeface="Arial"/>
                <a:sym typeface="Arial"/>
              </a:endParaRPr>
            </a:p>
          </p:txBody>
        </p:sp>
        <p:sp>
          <p:nvSpPr>
            <p:cNvPr id="144" name="Google Shape;144;p7"/>
            <p:cNvSpPr/>
            <p:nvPr/>
          </p:nvSpPr>
          <p:spPr>
            <a:xfrm rot="-5400000">
              <a:off x="-1404175" y="2065854"/>
              <a:ext cx="4046966" cy="417532"/>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5" name="Google Shape;145;p7"/>
            <p:cNvSpPr txBox="1"/>
            <p:nvPr/>
          </p:nvSpPr>
          <p:spPr>
            <a:xfrm rot="-5400000">
              <a:off x="-1404175" y="2065854"/>
              <a:ext cx="4046966" cy="417532"/>
            </a:xfrm>
            <a:prstGeom prst="rect">
              <a:avLst/>
            </a:prstGeom>
            <a:noFill/>
            <a:ln>
              <a:noFill/>
            </a:ln>
          </p:spPr>
          <p:txBody>
            <a:bodyPr spcFirstLastPara="1" wrap="square" lIns="15225" tIns="15225" rIns="15225" bIns="15225" anchor="ctr" anchorCtr="0">
              <a:noAutofit/>
            </a:bodyPr>
            <a:lstStyle/>
            <a:p>
              <a:pPr marL="0" marR="0" lvl="0" indent="0" algn="ctr" rtl="0">
                <a:lnSpc>
                  <a:spcPct val="90000"/>
                </a:lnSpc>
                <a:spcBef>
                  <a:spcPts val="0"/>
                </a:spcBef>
                <a:spcAft>
                  <a:spcPts val="0"/>
                </a:spcAft>
                <a:buClr>
                  <a:schemeClr val="lt1"/>
                </a:buClr>
                <a:buSzPts val="2400"/>
                <a:buFont typeface="Arial"/>
                <a:buNone/>
              </a:pPr>
              <a:r>
                <a:rPr lang="en-US" sz="2400" b="0" i="0" u="none" strike="noStrike" cap="none">
                  <a:solidFill>
                    <a:schemeClr val="lt1"/>
                  </a:solidFill>
                  <a:latin typeface="Arial"/>
                  <a:ea typeface="Arial"/>
                  <a:cs typeface="Arial"/>
                  <a:sym typeface="Arial"/>
                </a:rPr>
                <a:t>Các rào cản tài chính</a:t>
              </a:r>
              <a:endParaRPr sz="2400" b="0" i="0" u="none" strike="noStrike" cap="none">
                <a:solidFill>
                  <a:schemeClr val="lt1"/>
                </a:solidFill>
                <a:latin typeface="Arial"/>
                <a:ea typeface="Arial"/>
                <a:cs typeface="Arial"/>
                <a:sym typeface="Arial"/>
              </a:endParaRPr>
            </a:p>
          </p:txBody>
        </p:sp>
        <p:sp>
          <p:nvSpPr>
            <p:cNvPr id="146" name="Google Shape;146;p7"/>
            <p:cNvSpPr/>
            <p:nvPr/>
          </p:nvSpPr>
          <p:spPr>
            <a:xfrm>
              <a:off x="1038323" y="208231"/>
              <a:ext cx="1403189" cy="848629"/>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7" name="Google Shape;147;p7"/>
            <p:cNvSpPr txBox="1"/>
            <p:nvPr/>
          </p:nvSpPr>
          <p:spPr>
            <a:xfrm>
              <a:off x="1038323" y="208231"/>
              <a:ext cx="1403189" cy="848629"/>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Nguồn vốn sẵn có và các điều kiện cho vay</a:t>
              </a:r>
              <a:endParaRPr sz="1600" b="0" i="0" u="none" strike="noStrike" cap="none">
                <a:solidFill>
                  <a:schemeClr val="lt1"/>
                </a:solidFill>
                <a:latin typeface="Arial"/>
                <a:ea typeface="Arial"/>
                <a:cs typeface="Arial"/>
                <a:sym typeface="Arial"/>
              </a:endParaRPr>
            </a:p>
          </p:txBody>
        </p:sp>
        <p:sp>
          <p:nvSpPr>
            <p:cNvPr id="148" name="Google Shape;148;p7"/>
            <p:cNvSpPr/>
            <p:nvPr/>
          </p:nvSpPr>
          <p:spPr>
            <a:xfrm>
              <a:off x="2659383" y="-131847"/>
              <a:ext cx="8389800" cy="1393500"/>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9" name="Google Shape;149;p7"/>
            <p:cNvSpPr txBox="1"/>
            <p:nvPr/>
          </p:nvSpPr>
          <p:spPr>
            <a:xfrm>
              <a:off x="2659383" y="-131673"/>
              <a:ext cx="8389800" cy="1393500"/>
            </a:xfrm>
            <a:prstGeom prst="rect">
              <a:avLst/>
            </a:prstGeom>
            <a:noFill/>
            <a:ln>
              <a:noFill/>
            </a:ln>
          </p:spPr>
          <p:txBody>
            <a:bodyPr spcFirstLastPara="1" wrap="square" lIns="10150" tIns="10150" rIns="10150" bIns="10150" anchor="ctr" anchorCtr="0">
              <a:noAutofit/>
            </a:bodyPr>
            <a:lstStyle/>
            <a:p>
              <a:pPr marL="177800" marR="0" lvl="0" indent="0" algn="l"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Năng lực đầu tư nội bộ hạn chế</a:t>
              </a:r>
              <a:endParaRPr sz="1600" b="0" i="0" u="none" strike="noStrike" cap="none">
                <a:solidFill>
                  <a:srgbClr val="FF0000"/>
                </a:solidFill>
                <a:latin typeface="Arial"/>
                <a:ea typeface="Arial"/>
                <a:cs typeface="Arial"/>
                <a:sym typeface="Arial"/>
              </a:endParaRPr>
            </a:p>
            <a:p>
              <a:pPr marL="177800" marR="0" lvl="0" indent="0" algn="l" rtl="0">
                <a:lnSpc>
                  <a:spcPct val="90000"/>
                </a:lnSpc>
                <a:spcBef>
                  <a:spcPts val="56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Năng lực đi vay hạn chế</a:t>
              </a:r>
              <a:endParaRPr sz="1600" b="0" i="0" u="none" strike="noStrike" cap="none">
                <a:solidFill>
                  <a:srgbClr val="FF0000"/>
                </a:solidFill>
                <a:latin typeface="Arial"/>
                <a:ea typeface="Arial"/>
                <a:cs typeface="Arial"/>
                <a:sym typeface="Arial"/>
              </a:endParaRPr>
            </a:p>
            <a:p>
              <a:pPr marL="177800" marR="0" lvl="0" indent="0" algn="l" rtl="0">
                <a:lnSpc>
                  <a:spcPct val="90000"/>
                </a:lnSpc>
                <a:spcBef>
                  <a:spcPts val="56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Phương pháp cho vay truyền thống là dựa trên tài sản</a:t>
              </a:r>
              <a:endParaRPr sz="1600" b="0" i="0" u="none" strike="noStrike" cap="none">
                <a:solidFill>
                  <a:schemeClr val="lt1"/>
                </a:solidFill>
                <a:latin typeface="Arial"/>
                <a:ea typeface="Arial"/>
                <a:cs typeface="Arial"/>
                <a:sym typeface="Arial"/>
              </a:endParaRPr>
            </a:p>
            <a:p>
              <a:pPr marL="177800" marR="0" lvl="0" indent="0" algn="l" rtl="0">
                <a:lnSpc>
                  <a:spcPct val="90000"/>
                </a:lnSpc>
                <a:spcBef>
                  <a:spcPts val="56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“Quy mô nhỏ" của các dự án EE khiến chúng không hấp dẫn đối với các ngân hàng vì chi phí thẩm định cao hơn đáng kể so với các dự án lớn hơn</a:t>
              </a:r>
              <a:endParaRPr sz="1600" b="0" i="0" u="none" strike="noStrike" cap="none">
                <a:solidFill>
                  <a:schemeClr val="lt1"/>
                </a:solidFill>
                <a:latin typeface="Arial"/>
                <a:ea typeface="Arial"/>
                <a:cs typeface="Arial"/>
                <a:sym typeface="Arial"/>
              </a:endParaRPr>
            </a:p>
          </p:txBody>
        </p:sp>
        <p:sp>
          <p:nvSpPr>
            <p:cNvPr id="150" name="Google Shape;150;p7"/>
            <p:cNvSpPr/>
            <p:nvPr/>
          </p:nvSpPr>
          <p:spPr>
            <a:xfrm>
              <a:off x="1050780" y="1458937"/>
              <a:ext cx="1377927" cy="708249"/>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7"/>
            <p:cNvSpPr txBox="1"/>
            <p:nvPr/>
          </p:nvSpPr>
          <p:spPr>
            <a:xfrm>
              <a:off x="1050780" y="1458937"/>
              <a:ext cx="1377927" cy="708249"/>
            </a:xfrm>
            <a:prstGeom prst="rect">
              <a:avLst/>
            </a:prstGeom>
            <a:noFill/>
            <a:ln>
              <a:noFill/>
            </a:ln>
          </p:spPr>
          <p:txBody>
            <a:bodyPr spcFirstLastPara="1" wrap="square" lIns="0" tIns="10150" rIns="0" bIns="101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Nhận thức và truyền thông</a:t>
              </a:r>
              <a:endParaRPr sz="1600" b="0" i="0" u="none" strike="noStrike" cap="none">
                <a:solidFill>
                  <a:schemeClr val="lt1"/>
                </a:solidFill>
                <a:latin typeface="Arial"/>
                <a:ea typeface="Arial"/>
                <a:cs typeface="Arial"/>
                <a:sym typeface="Arial"/>
              </a:endParaRPr>
            </a:p>
          </p:txBody>
        </p:sp>
        <p:sp>
          <p:nvSpPr>
            <p:cNvPr id="152" name="Google Shape;152;p7"/>
            <p:cNvSpPr/>
            <p:nvPr/>
          </p:nvSpPr>
          <p:spPr>
            <a:xfrm>
              <a:off x="2626499" y="1341871"/>
              <a:ext cx="8436123" cy="942388"/>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3" name="Google Shape;153;p7"/>
            <p:cNvSpPr txBox="1"/>
            <p:nvPr/>
          </p:nvSpPr>
          <p:spPr>
            <a:xfrm>
              <a:off x="2626499" y="1341871"/>
              <a:ext cx="8436123" cy="942388"/>
            </a:xfrm>
            <a:prstGeom prst="rect">
              <a:avLst/>
            </a:prstGeom>
            <a:noFill/>
            <a:ln>
              <a:noFill/>
            </a:ln>
          </p:spPr>
          <p:txBody>
            <a:bodyPr spcFirstLastPara="1" wrap="square" lIns="10150" tIns="10150" rIns="10150" bIns="10150" anchor="ctr" anchorCtr="0">
              <a:noAutofit/>
            </a:bodyPr>
            <a:lstStyle/>
            <a:p>
              <a:pPr marL="177800" marR="0" lvl="0" indent="0" algn="l"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Thiếu sự phổ biến thông tin</a:t>
              </a:r>
              <a:endParaRPr sz="1400" b="0" i="0" u="none" strike="noStrike" cap="none">
                <a:solidFill>
                  <a:srgbClr val="000000"/>
                </a:solidFill>
                <a:latin typeface="Arial"/>
                <a:ea typeface="Arial"/>
                <a:cs typeface="Arial"/>
                <a:sym typeface="Arial"/>
              </a:endParaRPr>
            </a:p>
            <a:p>
              <a:pPr marL="177800" marR="0" lvl="0" indent="0" algn="l" rtl="0">
                <a:lnSpc>
                  <a:spcPct val="90000"/>
                </a:lnSpc>
                <a:spcBef>
                  <a:spcPts val="56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Thiếu thông tin về các lợi ích của dự án tiết kiệm năng lượng, về M&amp;V và về các cơ chế ưu đãi</a:t>
              </a:r>
              <a:endParaRPr sz="1600" b="0" i="0" u="none" strike="noStrike" cap="none">
                <a:solidFill>
                  <a:schemeClr val="lt1"/>
                </a:solidFill>
                <a:latin typeface="Arial"/>
                <a:ea typeface="Arial"/>
                <a:cs typeface="Arial"/>
                <a:sym typeface="Arial"/>
              </a:endParaRPr>
            </a:p>
          </p:txBody>
        </p:sp>
        <p:sp>
          <p:nvSpPr>
            <p:cNvPr id="154" name="Google Shape;154;p7"/>
            <p:cNvSpPr/>
            <p:nvPr/>
          </p:nvSpPr>
          <p:spPr>
            <a:xfrm>
              <a:off x="1038323" y="2424631"/>
              <a:ext cx="1418222" cy="838703"/>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7"/>
            <p:cNvSpPr txBox="1"/>
            <p:nvPr/>
          </p:nvSpPr>
          <p:spPr>
            <a:xfrm>
              <a:off x="1038323" y="2424631"/>
              <a:ext cx="1418222" cy="83870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Xây dựng dự án</a:t>
              </a:r>
              <a:endParaRPr sz="1600" b="0" i="0" u="none" strike="noStrike" cap="none">
                <a:solidFill>
                  <a:schemeClr val="lt1"/>
                </a:solidFill>
                <a:latin typeface="Arial"/>
                <a:ea typeface="Arial"/>
                <a:cs typeface="Arial"/>
                <a:sym typeface="Arial"/>
              </a:endParaRPr>
            </a:p>
          </p:txBody>
        </p:sp>
        <p:sp>
          <p:nvSpPr>
            <p:cNvPr id="156" name="Google Shape;156;p7"/>
            <p:cNvSpPr/>
            <p:nvPr/>
          </p:nvSpPr>
          <p:spPr>
            <a:xfrm>
              <a:off x="2666793" y="2364385"/>
              <a:ext cx="8373196" cy="959195"/>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7"/>
            <p:cNvSpPr txBox="1"/>
            <p:nvPr/>
          </p:nvSpPr>
          <p:spPr>
            <a:xfrm>
              <a:off x="2666793" y="2364385"/>
              <a:ext cx="8373196" cy="959195"/>
            </a:xfrm>
            <a:prstGeom prst="rect">
              <a:avLst/>
            </a:prstGeom>
            <a:noFill/>
            <a:ln>
              <a:noFill/>
            </a:ln>
          </p:spPr>
          <p:txBody>
            <a:bodyPr spcFirstLastPara="1" wrap="square" lIns="10150" tIns="10150" rIns="10150" bIns="10150" anchor="ctr" anchorCtr="0">
              <a:noAutofit/>
            </a:bodyPr>
            <a:lstStyle/>
            <a:p>
              <a:pPr marL="177800" marR="0" lvl="0" indent="0" algn="l"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Thiếu năng lực xây dựng dự án (ESCOs, các tổ chức tài chính, đơn vị cung cấp thiết bị, v.v…)</a:t>
              </a:r>
              <a:endParaRPr sz="1400" b="0" i="0" u="none" strike="noStrike" cap="none">
                <a:solidFill>
                  <a:srgbClr val="000000"/>
                </a:solidFill>
                <a:latin typeface="Arial"/>
                <a:ea typeface="Arial"/>
                <a:cs typeface="Arial"/>
                <a:sym typeface="Arial"/>
              </a:endParaRPr>
            </a:p>
            <a:p>
              <a:pPr marL="177800" marR="0" lvl="0" indent="0" algn="l" rtl="0">
                <a:lnSpc>
                  <a:spcPct val="90000"/>
                </a:lnSpc>
                <a:spcBef>
                  <a:spcPts val="56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Thiếu năng lực xây dựng gói dự án, bán hợp đồng EPC và các dự án tiết kiệm năng lượng</a:t>
              </a:r>
              <a:endParaRPr sz="1600" b="0" i="0" u="none" strike="noStrike" cap="none">
                <a:solidFill>
                  <a:srgbClr val="FF0000"/>
                </a:solidFill>
                <a:latin typeface="Arial"/>
                <a:ea typeface="Arial"/>
                <a:cs typeface="Arial"/>
                <a:sym typeface="Arial"/>
              </a:endParaRPr>
            </a:p>
          </p:txBody>
        </p:sp>
        <p:sp>
          <p:nvSpPr>
            <p:cNvPr id="158" name="Google Shape;158;p7"/>
            <p:cNvSpPr/>
            <p:nvPr/>
          </p:nvSpPr>
          <p:spPr>
            <a:xfrm>
              <a:off x="1038323" y="3436616"/>
              <a:ext cx="1449485" cy="904393"/>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7"/>
            <p:cNvSpPr txBox="1"/>
            <p:nvPr/>
          </p:nvSpPr>
          <p:spPr>
            <a:xfrm>
              <a:off x="1038323" y="3436616"/>
              <a:ext cx="1449485" cy="904393"/>
            </a:xfrm>
            <a:prstGeom prst="rect">
              <a:avLst/>
            </a:prstGeom>
            <a:noFill/>
            <a:ln>
              <a:noFill/>
            </a:ln>
          </p:spPr>
          <p:txBody>
            <a:bodyPr spcFirstLastPara="1" wrap="square" lIns="10150" tIns="10150" rIns="10150" bIns="10150" anchor="ctr" anchorCtr="0">
              <a:noAutofit/>
            </a:bodyPr>
            <a:lstStyle/>
            <a:p>
              <a:pPr marL="0" marR="0" lvl="0" indent="0" algn="ctr"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Đánh giá và giảm thiểu rủi ro</a:t>
              </a:r>
              <a:endParaRPr sz="1600" b="0" i="0" u="none" strike="noStrike" cap="none">
                <a:solidFill>
                  <a:schemeClr val="lt1"/>
                </a:solidFill>
                <a:latin typeface="Arial"/>
                <a:ea typeface="Arial"/>
                <a:cs typeface="Arial"/>
                <a:sym typeface="Arial"/>
              </a:endParaRPr>
            </a:p>
          </p:txBody>
        </p:sp>
        <p:sp>
          <p:nvSpPr>
            <p:cNvPr id="160" name="Google Shape;160;p7"/>
            <p:cNvSpPr/>
            <p:nvPr/>
          </p:nvSpPr>
          <p:spPr>
            <a:xfrm>
              <a:off x="2698057" y="3403705"/>
              <a:ext cx="8361001" cy="970214"/>
            </a:xfrm>
            <a:prstGeom prst="rect">
              <a:avLst/>
            </a:prstGeom>
            <a:solidFill>
              <a:srgbClr val="053D5D"/>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7"/>
            <p:cNvSpPr txBox="1"/>
            <p:nvPr/>
          </p:nvSpPr>
          <p:spPr>
            <a:xfrm>
              <a:off x="2698057" y="3403705"/>
              <a:ext cx="8361001" cy="970214"/>
            </a:xfrm>
            <a:prstGeom prst="rect">
              <a:avLst/>
            </a:prstGeom>
            <a:noFill/>
            <a:ln>
              <a:noFill/>
            </a:ln>
          </p:spPr>
          <p:txBody>
            <a:bodyPr spcFirstLastPara="1" wrap="square" lIns="10150" tIns="10150" rIns="10150" bIns="10150" anchor="ctr" anchorCtr="0">
              <a:noAutofit/>
            </a:bodyPr>
            <a:lstStyle/>
            <a:p>
              <a:pPr marL="177800" marR="0" lvl="0" indent="0" algn="l" rtl="0">
                <a:lnSpc>
                  <a:spcPct val="90000"/>
                </a:lnSpc>
                <a:spcBef>
                  <a:spcPts val="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Tổ chức tài chính thiếu năng lực đánh giá rủi ro các dự án tiết kiệm năng lượng</a:t>
              </a:r>
              <a:endParaRPr sz="1600" b="0" i="0" u="none" strike="noStrike" cap="none">
                <a:solidFill>
                  <a:schemeClr val="lt1"/>
                </a:solidFill>
                <a:latin typeface="Arial"/>
                <a:ea typeface="Arial"/>
                <a:cs typeface="Arial"/>
                <a:sym typeface="Arial"/>
              </a:endParaRPr>
            </a:p>
            <a:p>
              <a:pPr marL="177800" marR="0" lvl="0" indent="0" algn="l" rtl="0">
                <a:lnSpc>
                  <a:spcPct val="90000"/>
                </a:lnSpc>
                <a:spcBef>
                  <a:spcPts val="56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Các tổ chức tài chính thiếu các công cụ hỗ trợ để ban hành quyết định</a:t>
              </a:r>
              <a:endParaRPr sz="1600" b="0" i="0" u="none" strike="noStrike" cap="none">
                <a:solidFill>
                  <a:schemeClr val="lt1"/>
                </a:solidFill>
                <a:latin typeface="Arial"/>
                <a:ea typeface="Arial"/>
                <a:cs typeface="Arial"/>
                <a:sym typeface="Arial"/>
              </a:endParaRPr>
            </a:p>
            <a:p>
              <a:pPr marL="177800" marR="0" lvl="0" indent="0" algn="l" rtl="0">
                <a:lnSpc>
                  <a:spcPct val="90000"/>
                </a:lnSpc>
                <a:spcBef>
                  <a:spcPts val="560"/>
                </a:spcBef>
                <a:spcAft>
                  <a:spcPts val="0"/>
                </a:spcAft>
                <a:buClr>
                  <a:schemeClr val="lt1"/>
                </a:buClr>
                <a:buSzPts val="1600"/>
                <a:buFont typeface="Arial"/>
                <a:buNone/>
              </a:pPr>
              <a:r>
                <a:rPr lang="en-US" sz="1600" b="0" i="0" u="none" strike="noStrike" cap="none">
                  <a:solidFill>
                    <a:schemeClr val="lt1"/>
                  </a:solidFill>
                  <a:latin typeface="Arial"/>
                  <a:ea typeface="Arial"/>
                  <a:cs typeface="Arial"/>
                  <a:sym typeface="Arial"/>
                </a:rPr>
                <a:t>- Thiếu kế hoạch M&amp;V và các cơ chế đảm bảo</a:t>
              </a:r>
              <a:endParaRPr sz="1600" b="0" i="0" u="none" strike="noStrike" cap="none">
                <a:solidFill>
                  <a:schemeClr val="lt1"/>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8"/>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67" name="Google Shape;167;p8"/>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CƠ CHẾ TÀI CHÍNH DỰ ÁN TKNL</a:t>
            </a:r>
            <a:endParaRPr sz="1400" b="0" i="0" u="none" strike="noStrike" cap="none">
              <a:solidFill>
                <a:srgbClr val="000000"/>
              </a:solidFill>
              <a:latin typeface="Arial"/>
              <a:ea typeface="Arial"/>
              <a:cs typeface="Arial"/>
              <a:sym typeface="Arial"/>
            </a:endParaRPr>
          </a:p>
        </p:txBody>
      </p:sp>
      <p:pic>
        <p:nvPicPr>
          <p:cNvPr id="168" name="Google Shape;168;p8"/>
          <p:cNvPicPr preferRelativeResize="0"/>
          <p:nvPr/>
        </p:nvPicPr>
        <p:blipFill rotWithShape="1">
          <a:blip r:embed="rId3">
            <a:alphaModFix/>
          </a:blip>
          <a:srcRect/>
          <a:stretch/>
        </p:blipFill>
        <p:spPr>
          <a:xfrm>
            <a:off x="9272875" y="1224375"/>
            <a:ext cx="2255125" cy="3460774"/>
          </a:xfrm>
          <a:prstGeom prst="rect">
            <a:avLst/>
          </a:prstGeom>
          <a:noFill/>
          <a:ln>
            <a:noFill/>
          </a:ln>
        </p:spPr>
      </p:pic>
      <p:pic>
        <p:nvPicPr>
          <p:cNvPr id="169" name="Google Shape;169;p8"/>
          <p:cNvPicPr preferRelativeResize="0"/>
          <p:nvPr/>
        </p:nvPicPr>
        <p:blipFill rotWithShape="1">
          <a:blip r:embed="rId4">
            <a:alphaModFix/>
          </a:blip>
          <a:srcRect/>
          <a:stretch/>
        </p:blipFill>
        <p:spPr>
          <a:xfrm>
            <a:off x="8196519" y="4685140"/>
            <a:ext cx="3331484" cy="2172860"/>
          </a:xfrm>
          <a:prstGeom prst="rect">
            <a:avLst/>
          </a:prstGeom>
          <a:noFill/>
          <a:ln>
            <a:noFill/>
          </a:ln>
        </p:spPr>
      </p:pic>
      <p:sp>
        <p:nvSpPr>
          <p:cNvPr id="170" name="Google Shape;170;p8"/>
          <p:cNvSpPr/>
          <p:nvPr/>
        </p:nvSpPr>
        <p:spPr>
          <a:xfrm>
            <a:off x="11528003" y="5565608"/>
            <a:ext cx="663997" cy="1292392"/>
          </a:xfrm>
          <a:prstGeom prst="rect">
            <a:avLst/>
          </a:prstGeom>
          <a:solidFill>
            <a:schemeClr val="lt1"/>
          </a:solidFill>
          <a:ln w="190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1" name="Google Shape;171;p8"/>
          <p:cNvSpPr txBox="1"/>
          <p:nvPr/>
        </p:nvSpPr>
        <p:spPr>
          <a:xfrm>
            <a:off x="836198" y="1897280"/>
            <a:ext cx="7731543" cy="5839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Hai phương pháp tiếp cận tài chính chủ yếu</a:t>
            </a:r>
            <a:endParaRPr sz="2800" b="0" i="0" u="none" strike="noStrike" cap="none">
              <a:solidFill>
                <a:schemeClr val="dk1"/>
              </a:solidFill>
              <a:latin typeface="Arial"/>
              <a:ea typeface="Arial"/>
              <a:cs typeface="Arial"/>
              <a:sym typeface="Arial"/>
            </a:endParaRPr>
          </a:p>
        </p:txBody>
      </p:sp>
      <p:sp>
        <p:nvSpPr>
          <p:cNvPr id="172" name="Google Shape;172;p8"/>
          <p:cNvSpPr txBox="1"/>
          <p:nvPr/>
        </p:nvSpPr>
        <p:spPr>
          <a:xfrm>
            <a:off x="851486" y="2481254"/>
            <a:ext cx="6800100" cy="2770500"/>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53D5D"/>
                </a:solidFill>
                <a:latin typeface="Arial"/>
                <a:ea typeface="Arial"/>
                <a:cs typeface="Arial"/>
                <a:sym typeface="Arial"/>
              </a:rPr>
              <a:t>Tài trợ truyền thống</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Bên vay hứa chuyển giao tài sản (tài sản thế chấp trong trường hợp không trả được nợ).</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400"/>
              <a:buFont typeface="Arial"/>
              <a:buNone/>
            </a:pPr>
            <a:r>
              <a:rPr lang="en-US" sz="2400" b="1" i="0" u="none" strike="noStrike" cap="none">
                <a:solidFill>
                  <a:srgbClr val="053D5D"/>
                </a:solidFill>
                <a:latin typeface="Arial"/>
                <a:ea typeface="Arial"/>
                <a:cs typeface="Arial"/>
                <a:sym typeface="Arial"/>
              </a:rPr>
              <a:t>Tài trợ dự án</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Bên cho vay chấp nhận lấy dự án làm tài sản đảm bảo.</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9"/>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8" name="Google Shape;178;p9"/>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2800"/>
              <a:buFont typeface="Arial"/>
              <a:buNone/>
            </a:pPr>
            <a:r>
              <a:rPr lang="en-US" sz="2800" b="1" i="0" u="none" strike="noStrike" cap="none">
                <a:solidFill>
                  <a:schemeClr val="lt1"/>
                </a:solidFill>
                <a:latin typeface="Arial"/>
                <a:ea typeface="Arial"/>
                <a:cs typeface="Arial"/>
                <a:sym typeface="Arial"/>
              </a:rPr>
              <a:t>CÁC CƠ CHẾ TÀI CHÍNH DỰ ÁN TKNL</a:t>
            </a:r>
            <a:endParaRPr sz="1400" b="0" i="0" u="none" strike="noStrike" cap="none">
              <a:solidFill>
                <a:srgbClr val="000000"/>
              </a:solidFill>
              <a:latin typeface="Arial"/>
              <a:ea typeface="Arial"/>
              <a:cs typeface="Arial"/>
              <a:sym typeface="Arial"/>
            </a:endParaRPr>
          </a:p>
        </p:txBody>
      </p:sp>
      <p:sp>
        <p:nvSpPr>
          <p:cNvPr id="179" name="Google Shape;179;p9"/>
          <p:cNvSpPr txBox="1"/>
          <p:nvPr/>
        </p:nvSpPr>
        <p:spPr>
          <a:xfrm>
            <a:off x="836198" y="1897280"/>
            <a:ext cx="8996171" cy="5839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2800"/>
              <a:buFont typeface="Arial"/>
              <a:buNone/>
            </a:pPr>
            <a:r>
              <a:rPr lang="en-US" sz="2800" b="0" i="0" u="none" strike="noStrike" cap="none">
                <a:solidFill>
                  <a:schemeClr val="dk1"/>
                </a:solidFill>
                <a:latin typeface="Arial"/>
                <a:ea typeface="Arial"/>
                <a:cs typeface="Arial"/>
                <a:sym typeface="Arial"/>
              </a:rPr>
              <a:t>Tài chính truyền thống hay tài chính doanh nghiệp</a:t>
            </a:r>
            <a:endParaRPr sz="2800" b="0" i="0" u="none" strike="noStrike" cap="none">
              <a:solidFill>
                <a:schemeClr val="dk1"/>
              </a:solidFill>
              <a:latin typeface="Arial"/>
              <a:ea typeface="Arial"/>
              <a:cs typeface="Arial"/>
              <a:sym typeface="Arial"/>
            </a:endParaRPr>
          </a:p>
        </p:txBody>
      </p:sp>
      <p:sp>
        <p:nvSpPr>
          <p:cNvPr id="180" name="Google Shape;180;p9"/>
          <p:cNvSpPr txBox="1"/>
          <p:nvPr/>
        </p:nvSpPr>
        <p:spPr>
          <a:xfrm>
            <a:off x="743927" y="2426844"/>
            <a:ext cx="8366100" cy="2770500"/>
          </a:xfrm>
          <a:prstGeom prst="rect">
            <a:avLst/>
          </a:prstGeom>
          <a:noFill/>
          <a:ln>
            <a:noFill/>
          </a:ln>
        </p:spPr>
        <p:txBody>
          <a:bodyPr spcFirstLastPara="1" wrap="square" lIns="45700" tIns="45700" rIns="45700" bIns="45700" anchor="t" anchorCtr="0">
            <a:spAutoFit/>
          </a:bodyPr>
          <a:lstStyle/>
          <a:p>
            <a:pPr marL="342900" marR="0" lvl="0" indent="-342900" algn="l" rtl="0">
              <a:lnSpc>
                <a:spcPct val="100000"/>
              </a:lnSpc>
              <a:spcBef>
                <a:spcPts val="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Công ty thực hiện dự án chứng minh cho bên cho vay rằng họ có:</a:t>
            </a:r>
            <a:endParaRPr sz="1400" b="0" i="0" u="none" strike="noStrike" cap="none">
              <a:solidFill>
                <a:srgbClr val="000000"/>
              </a:solidFill>
              <a:latin typeface="Arial"/>
              <a:ea typeface="Arial"/>
              <a:cs typeface="Arial"/>
              <a:sym typeface="Arial"/>
            </a:endParaRPr>
          </a:p>
          <a:p>
            <a:pPr marL="1030288"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Đủ doanh thu từ các hoạt động kinh doanh và</a:t>
            </a:r>
            <a:endParaRPr sz="1400" b="0" i="0" u="none" strike="noStrike" cap="none">
              <a:solidFill>
                <a:srgbClr val="000000"/>
              </a:solidFill>
              <a:latin typeface="Arial"/>
              <a:ea typeface="Arial"/>
              <a:cs typeface="Arial"/>
              <a:sym typeface="Arial"/>
            </a:endParaRPr>
          </a:p>
          <a:p>
            <a:pPr marL="1030288"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Tài sản để cung cấp làm tài sản thế chấp</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1200"/>
              </a:spcBef>
              <a:spcAft>
                <a:spcPts val="0"/>
              </a:spcAft>
              <a:buClr>
                <a:srgbClr val="053D5D"/>
              </a:buClr>
              <a:buSzPts val="2400"/>
              <a:buFont typeface="Arial"/>
              <a:buChar char="•"/>
            </a:pPr>
            <a:r>
              <a:rPr lang="en-US" sz="2400" b="0" i="0" u="none" strike="noStrike" cap="none">
                <a:solidFill>
                  <a:srgbClr val="053D5D"/>
                </a:solidFill>
                <a:latin typeface="Arial"/>
                <a:ea typeface="Arial"/>
                <a:cs typeface="Arial"/>
                <a:sym typeface="Arial"/>
              </a:rPr>
              <a:t>Trường hợp vỡ nợ: Bên cho vay có quyền tịch thu tài sản của công ty và bán chúng.</a:t>
            </a:r>
            <a:endParaRPr sz="1400" b="0" i="0" u="none" strike="noStrike" cap="none">
              <a:solidFill>
                <a:srgbClr val="000000"/>
              </a:solidFill>
              <a:latin typeface="Arial"/>
              <a:ea typeface="Arial"/>
              <a:cs typeface="Arial"/>
              <a:sym typeface="Arial"/>
            </a:endParaRPr>
          </a:p>
        </p:txBody>
      </p:sp>
      <p:pic>
        <p:nvPicPr>
          <p:cNvPr id="181" name="Google Shape;181;p9"/>
          <p:cNvPicPr preferRelativeResize="0"/>
          <p:nvPr/>
        </p:nvPicPr>
        <p:blipFill rotWithShape="1">
          <a:blip r:embed="rId3">
            <a:alphaModFix/>
          </a:blip>
          <a:srcRect/>
          <a:stretch/>
        </p:blipFill>
        <p:spPr>
          <a:xfrm>
            <a:off x="9684218" y="2654610"/>
            <a:ext cx="1843785" cy="1548779"/>
          </a:xfrm>
          <a:prstGeom prst="roundRect">
            <a:avLst>
              <a:gd name="adj" fmla="val 8594"/>
            </a:avLst>
          </a:prstGeom>
          <a:solidFill>
            <a:srgbClr val="ECECEC"/>
          </a:solidFill>
          <a:ln>
            <a:noFill/>
          </a:ln>
          <a:effectLst>
            <a:reflection stA="38000" endPos="28000" dist="5000" dir="5400000" sy="-100000" algn="bl" rotWithShape="0"/>
          </a:effectLst>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5238</Words>
  <Application>Microsoft Office PowerPoint</Application>
  <PresentationFormat>Widescreen</PresentationFormat>
  <Paragraphs>297</Paragraphs>
  <Slides>26</Slides>
  <Notes>26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26</vt:i4>
      </vt:variant>
    </vt:vector>
  </HeadingPairs>
  <TitlesOfParts>
    <vt:vector size="31" baseType="lpstr">
      <vt:lpstr>Noto Sans Symbols</vt:lpstr>
      <vt:lpstr>Montserrat</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2</cp:revision>
  <dcterms:created xsi:type="dcterms:W3CDTF">2024-10-28T02:26:51Z</dcterms:created>
  <dcterms:modified xsi:type="dcterms:W3CDTF">2025-10-21T08:31:17Z</dcterms:modified>
</cp:coreProperties>
</file>