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24"/>
  </p:notesMasterIdLst>
  <p:sldIdLst>
    <p:sldId id="277"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7" roundtripDataSignature="AMtx7mg6WKtPhYfBKHYV9ISCbpJH0Hm6a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B025CAD-991B-4EDF-A1E7-4BD3D11FFA5B}">
  <a:tblStyle styleId="{2B025CAD-991B-4EDF-A1E7-4BD3D11FFA5B}"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41" d="100"/>
          <a:sy n="41" d="100"/>
        </p:scale>
        <p:origin x="854" y="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customschemas.google.com/relationships/presentationmetadata" Target="metadata"/><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2" name="Google Shape;6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33" name="Google Shape;133;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42" name="Google Shape;142;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0" name="Google Shape;150;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61" name="Google Shape;161;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68" name="Google Shape;168;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76" name="Google Shape;176;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95" name="Google Shape;195;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3" name="Google Shape;203;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3" name="Google Shape;213;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2" name="Google Shape;222;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8" name="Google Shape;5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8" name="Google Shape;228;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35" name="Google Shape;235;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46" name="Google Shape;246;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3" name="Google Shape;6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72" name="Google Shape;7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1" name="Google Shape;81;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93" name="Google Shape;93;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2" name="Google Shape;102;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1" name="Google Shape;111;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9" name="Google Shape;119;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0"/>
        <p:cNvGrpSpPr/>
        <p:nvPr/>
      </p:nvGrpSpPr>
      <p:grpSpPr>
        <a:xfrm>
          <a:off x="0" y="0"/>
          <a:ext cx="0" cy="0"/>
          <a:chOff x="0" y="0"/>
          <a:chExt cx="0" cy="0"/>
        </a:xfrm>
      </p:grpSpPr>
      <p:pic>
        <p:nvPicPr>
          <p:cNvPr id="11" name="Google Shape;11;p23"/>
          <p:cNvPicPr preferRelativeResize="0"/>
          <p:nvPr/>
        </p:nvPicPr>
        <p:blipFill rotWithShape="1">
          <a:blip r:embed="rId2">
            <a:alphaModFix/>
          </a:blip>
          <a:srcRect/>
          <a:stretch/>
        </p:blipFill>
        <p:spPr>
          <a:xfrm>
            <a:off x="1083" y="0"/>
            <a:ext cx="12189834" cy="6858000"/>
          </a:xfrm>
          <a:prstGeom prst="rect">
            <a:avLst/>
          </a:prstGeom>
          <a:noFill/>
          <a:ln>
            <a:noFill/>
          </a:ln>
        </p:spPr>
      </p:pic>
      <p:sp>
        <p:nvSpPr>
          <p:cNvPr id="12" name="Google Shape;12;p23"/>
          <p:cNvSpPr/>
          <p:nvPr/>
        </p:nvSpPr>
        <p:spPr>
          <a:xfrm>
            <a:off x="-1" y="0"/>
            <a:ext cx="12190918" cy="5536248"/>
          </a:xfrm>
          <a:prstGeom prst="flowChartPunchedTape">
            <a:avLst/>
          </a:prstGeom>
          <a:gradFill>
            <a:gsLst>
              <a:gs pos="0">
                <a:srgbClr val="FFFFFF">
                  <a:alpha val="78823"/>
                </a:srgbClr>
              </a:gs>
              <a:gs pos="100000">
                <a:srgbClr val="FFFFFF">
                  <a:alpha val="29019"/>
                </a:srgbClr>
              </a:gs>
            </a:gsLst>
            <a:lin ang="18900000" scaled="0"/>
          </a:gradFill>
          <a:ln>
            <a:noFill/>
          </a:ln>
        </p:spPr>
        <p:txBody>
          <a:bodyPr spcFirstLastPara="1" wrap="square" lIns="36575" tIns="36575" rIns="36575" bIns="36575"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3" name="Google Shape;13;p23"/>
          <p:cNvSpPr txBox="1">
            <a:spLocks noGrp="1"/>
          </p:cNvSpPr>
          <p:nvPr>
            <p:ph type="subTitle" idx="1"/>
          </p:nvPr>
        </p:nvSpPr>
        <p:spPr>
          <a:xfrm>
            <a:off x="838201" y="1926547"/>
            <a:ext cx="10515599" cy="1070557"/>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1000"/>
              </a:spcBef>
              <a:spcAft>
                <a:spcPts val="0"/>
              </a:spcAft>
              <a:buClr>
                <a:srgbClr val="003153"/>
              </a:buClr>
              <a:buSzPts val="2400"/>
              <a:buNone/>
              <a:defRPr sz="2400" b="1">
                <a:solidFill>
                  <a:srgbClr val="003153"/>
                </a:solidFill>
                <a:latin typeface="Arial"/>
                <a:ea typeface="Arial"/>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7" name="Google Shape;17;p23"/>
          <p:cNvSpPr/>
          <p:nvPr/>
        </p:nvSpPr>
        <p:spPr>
          <a:xfrm>
            <a:off x="10399090" y="537310"/>
            <a:ext cx="954710" cy="674762"/>
          </a:xfrm>
          <a:custGeom>
            <a:avLst/>
            <a:gdLst/>
            <a:ahLst/>
            <a:cxnLst/>
            <a:rect l="l" t="t" r="r" b="b"/>
            <a:pathLst>
              <a:path w="1964908" h="1388740" extrusionOk="0">
                <a:moveTo>
                  <a:pt x="0" y="0"/>
                </a:moveTo>
                <a:lnTo>
                  <a:pt x="1964907" y="0"/>
                </a:lnTo>
                <a:lnTo>
                  <a:pt x="1964907" y="1388740"/>
                </a:lnTo>
                <a:lnTo>
                  <a:pt x="0" y="1388740"/>
                </a:lnTo>
                <a:lnTo>
                  <a:pt x="0" y="0"/>
                </a:lnTo>
                <a:close/>
              </a:path>
            </a:pathLst>
          </a:custGeom>
          <a:blipFill rotWithShape="1">
            <a:blip r:embed="rId3">
              <a:alphaModFix/>
            </a:blip>
            <a:stretch>
              <a:fillRect/>
            </a:stretch>
          </a:blipFill>
          <a:ln>
            <a:noFill/>
          </a:ln>
        </p:spPr>
      </p:sp>
      <p:sp>
        <p:nvSpPr>
          <p:cNvPr id="18" name="Google Shape;18;p23"/>
          <p:cNvSpPr/>
          <p:nvPr/>
        </p:nvSpPr>
        <p:spPr>
          <a:xfrm>
            <a:off x="7043882" y="508294"/>
            <a:ext cx="1186237" cy="668008"/>
          </a:xfrm>
          <a:custGeom>
            <a:avLst/>
            <a:gdLst/>
            <a:ahLst/>
            <a:cxnLst/>
            <a:rect l="l" t="t" r="r" b="b"/>
            <a:pathLst>
              <a:path w="2441419" h="1374840" extrusionOk="0">
                <a:moveTo>
                  <a:pt x="0" y="0"/>
                </a:moveTo>
                <a:lnTo>
                  <a:pt x="2441419" y="0"/>
                </a:lnTo>
                <a:lnTo>
                  <a:pt x="2441419" y="1374839"/>
                </a:lnTo>
                <a:lnTo>
                  <a:pt x="0" y="1374839"/>
                </a:lnTo>
                <a:lnTo>
                  <a:pt x="0" y="0"/>
                </a:lnTo>
                <a:close/>
              </a:path>
            </a:pathLst>
          </a:custGeom>
          <a:blipFill rotWithShape="1">
            <a:blip r:embed="rId4">
              <a:alphaModFix/>
            </a:blip>
            <a:stretch>
              <a:fillRect/>
            </a:stretch>
          </a:blipFill>
          <a:ln>
            <a:noFill/>
          </a:ln>
        </p:spPr>
      </p:sp>
      <p:pic>
        <p:nvPicPr>
          <p:cNvPr id="19" name="Google Shape;19;p23"/>
          <p:cNvPicPr preferRelativeResize="0"/>
          <p:nvPr/>
        </p:nvPicPr>
        <p:blipFill rotWithShape="1">
          <a:blip r:embed="rId5">
            <a:alphaModFix/>
          </a:blip>
          <a:srcRect t="26329" b="34450"/>
          <a:stretch/>
        </p:blipFill>
        <p:spPr>
          <a:xfrm>
            <a:off x="807627" y="619012"/>
            <a:ext cx="1138706" cy="446573"/>
          </a:xfrm>
          <a:prstGeom prst="rect">
            <a:avLst/>
          </a:prstGeom>
          <a:noFill/>
          <a:ln>
            <a:noFill/>
          </a:ln>
        </p:spPr>
      </p:pic>
      <p:pic>
        <p:nvPicPr>
          <p:cNvPr id="20" name="Google Shape;20;p23"/>
          <p:cNvPicPr preferRelativeResize="0"/>
          <p:nvPr/>
        </p:nvPicPr>
        <p:blipFill rotWithShape="1">
          <a:blip r:embed="rId6">
            <a:alphaModFix/>
          </a:blip>
          <a:srcRect/>
          <a:stretch/>
        </p:blipFill>
        <p:spPr>
          <a:xfrm>
            <a:off x="3636779" y="537310"/>
            <a:ext cx="1716657" cy="71372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1"/>
        <p:cNvGrpSpPr/>
        <p:nvPr/>
      </p:nvGrpSpPr>
      <p:grpSpPr>
        <a:xfrm>
          <a:off x="0" y="0"/>
          <a:ext cx="0" cy="0"/>
          <a:chOff x="0" y="0"/>
          <a:chExt cx="0" cy="0"/>
        </a:xfrm>
      </p:grpSpPr>
      <p:pic>
        <p:nvPicPr>
          <p:cNvPr id="22" name="Google Shape;22;p24"/>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23" name="Google Shape;23;p24"/>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4" name="Google Shape;24;p24"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25" name="Google Shape;25;p24"/>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26" name="Google Shape;26;p24"/>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27" name="Google Shape;27;p24"/>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28"/>
        <p:cNvGrpSpPr/>
        <p:nvPr/>
      </p:nvGrpSpPr>
      <p:grpSpPr>
        <a:xfrm>
          <a:off x="0" y="0"/>
          <a:ext cx="0" cy="0"/>
          <a:chOff x="0" y="0"/>
          <a:chExt cx="0" cy="0"/>
        </a:xfrm>
      </p:grpSpPr>
      <p:pic>
        <p:nvPicPr>
          <p:cNvPr id="29" name="Google Shape;29;p25"/>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30" name="Google Shape;30;p25"/>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1" name="Google Shape;31;p25"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32" name="Google Shape;32;p25"/>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33" name="Google Shape;33;p25"/>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34" name="Google Shape;34;p25"/>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and Content">
  <p:cSld name="2_Title and Content">
    <p:spTree>
      <p:nvGrpSpPr>
        <p:cNvPr id="1" name="Shape 35"/>
        <p:cNvGrpSpPr/>
        <p:nvPr/>
      </p:nvGrpSpPr>
      <p:grpSpPr>
        <a:xfrm>
          <a:off x="0" y="0"/>
          <a:ext cx="0" cy="0"/>
          <a:chOff x="0" y="0"/>
          <a:chExt cx="0" cy="0"/>
        </a:xfrm>
      </p:grpSpPr>
      <p:pic>
        <p:nvPicPr>
          <p:cNvPr id="36" name="Google Shape;36;p26"/>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37" name="Google Shape;37;p26"/>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8" name="Google Shape;38;p26"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39" name="Google Shape;39;p26"/>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40" name="Google Shape;40;p26"/>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41" name="Google Shape;41;p26"/>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3_Title and Content">
  <p:cSld name="3_Title and Content">
    <p:spTree>
      <p:nvGrpSpPr>
        <p:cNvPr id="1" name="Shape 42"/>
        <p:cNvGrpSpPr/>
        <p:nvPr/>
      </p:nvGrpSpPr>
      <p:grpSpPr>
        <a:xfrm>
          <a:off x="0" y="0"/>
          <a:ext cx="0" cy="0"/>
          <a:chOff x="0" y="0"/>
          <a:chExt cx="0" cy="0"/>
        </a:xfrm>
      </p:grpSpPr>
      <p:pic>
        <p:nvPicPr>
          <p:cNvPr id="43" name="Google Shape;43;p27"/>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44" name="Google Shape;44;p27"/>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5" name="Google Shape;45;p27"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46" name="Google Shape;46;p27"/>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47" name="Google Shape;47;p27"/>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48" name="Google Shape;48;p27"/>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4_Title and Content">
  <p:cSld name="4_Title and Content">
    <p:spTree>
      <p:nvGrpSpPr>
        <p:cNvPr id="1" name="Shape 49"/>
        <p:cNvGrpSpPr/>
        <p:nvPr/>
      </p:nvGrpSpPr>
      <p:grpSpPr>
        <a:xfrm>
          <a:off x="0" y="0"/>
          <a:ext cx="0" cy="0"/>
          <a:chOff x="0" y="0"/>
          <a:chExt cx="0" cy="0"/>
        </a:xfrm>
      </p:grpSpPr>
      <p:pic>
        <p:nvPicPr>
          <p:cNvPr id="50" name="Google Shape;50;p28"/>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51" name="Google Shape;51;p28"/>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52" name="Google Shape;52;p28"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53" name="Google Shape;53;p28"/>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54" name="Google Shape;54;p28"/>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55" name="Google Shape;55;p28"/>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2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 name="Google Shape;7;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1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9.jp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1"/>
          <p:cNvSpPr txBox="1">
            <a:spLocks noGrp="1"/>
          </p:cNvSpPr>
          <p:nvPr>
            <p:ph type="subTitle" idx="1"/>
          </p:nvPr>
        </p:nvSpPr>
        <p:spPr>
          <a:xfrm>
            <a:off x="865496" y="1831012"/>
            <a:ext cx="10515600" cy="1070700"/>
          </a:xfrm>
          <a:prstGeom prst="rect">
            <a:avLst/>
          </a:prstGeom>
          <a:noFill/>
          <a:ln>
            <a:noFill/>
          </a:ln>
        </p:spPr>
        <p:txBody>
          <a:bodyPr spcFirstLastPara="1" wrap="square" lIns="91425" tIns="45700" rIns="91425" bIns="45700" anchor="t" anchorCtr="0">
            <a:normAutofit/>
          </a:bodyPr>
          <a:lstStyle/>
          <a:p>
            <a:pPr marL="0" lvl="0" indent="0" algn="ctr" rtl="0">
              <a:lnSpc>
                <a:spcPct val="130000"/>
              </a:lnSpc>
              <a:spcBef>
                <a:spcPts val="0"/>
              </a:spcBef>
              <a:spcAft>
                <a:spcPts val="0"/>
              </a:spcAft>
              <a:buClr>
                <a:srgbClr val="003153"/>
              </a:buClr>
              <a:buSzPts val="2400"/>
              <a:buNone/>
            </a:pPr>
            <a:r>
              <a:rPr lang="en-US"/>
              <a:t>DỰ ÁN THÚC ĐẨY TIẾT KIỆM NĂNG L</a:t>
            </a:r>
            <a:r>
              <a:rPr lang="vi-VN"/>
              <a:t>Ư</a:t>
            </a:r>
            <a:r>
              <a:rPr lang="en-US"/>
              <a:t>ỢNG TRONG CÁC NGÀNH CÔNG NGHIỆP VIỆT NAM (VSUEE)</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10"/>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36" name="Google Shape;136;p10"/>
          <p:cNvSpPr txBox="1"/>
          <p:nvPr/>
        </p:nvSpPr>
        <p:spPr>
          <a:xfrm>
            <a:off x="838200" y="1249340"/>
            <a:ext cx="10515598" cy="523167"/>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Mục tiêu tiết kiệm các ngành công nghiệp</a:t>
            </a:r>
            <a:endParaRPr sz="3000" b="1" i="0" u="none" strike="noStrike" cap="none">
              <a:solidFill>
                <a:schemeClr val="lt1"/>
              </a:solidFill>
              <a:latin typeface="Arial"/>
              <a:ea typeface="Arial"/>
              <a:cs typeface="Arial"/>
              <a:sym typeface="Arial"/>
            </a:endParaRPr>
          </a:p>
        </p:txBody>
      </p:sp>
      <p:pic>
        <p:nvPicPr>
          <p:cNvPr id="137" name="Google Shape;137;p10" descr="Chart, box and whisker chart&#10;&#10;Description automatically generated"/>
          <p:cNvPicPr preferRelativeResize="0"/>
          <p:nvPr/>
        </p:nvPicPr>
        <p:blipFill rotWithShape="1">
          <a:blip r:embed="rId3">
            <a:alphaModFix/>
          </a:blip>
          <a:srcRect/>
          <a:stretch/>
        </p:blipFill>
        <p:spPr>
          <a:xfrm>
            <a:off x="838200" y="2055325"/>
            <a:ext cx="6360048" cy="3785649"/>
          </a:xfrm>
          <a:prstGeom prst="rect">
            <a:avLst/>
          </a:prstGeom>
          <a:noFill/>
          <a:ln w="9525" cap="flat" cmpd="sng">
            <a:solidFill>
              <a:schemeClr val="accent1"/>
            </a:solidFill>
            <a:prstDash val="solid"/>
            <a:round/>
            <a:headEnd type="none" w="sm" len="sm"/>
            <a:tailEnd type="none" w="sm" len="sm"/>
          </a:ln>
        </p:spPr>
      </p:pic>
      <p:sp>
        <p:nvSpPr>
          <p:cNvPr id="138" name="Google Shape;138;p10"/>
          <p:cNvSpPr/>
          <p:nvPr/>
        </p:nvSpPr>
        <p:spPr>
          <a:xfrm>
            <a:off x="718930" y="5840969"/>
            <a:ext cx="4416000" cy="338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1" u="none" strike="noStrike" cap="none">
                <a:solidFill>
                  <a:schemeClr val="dk1"/>
                </a:solidFill>
                <a:latin typeface="Arial"/>
                <a:ea typeface="Arial"/>
                <a:cs typeface="Arial"/>
                <a:sym typeface="Arial"/>
              </a:rPr>
              <a:t>Nguồn: Viện năng lượng, Bộ Công Thương</a:t>
            </a:r>
            <a:endParaRPr sz="1600" b="0" i="1" u="none" strike="noStrike" cap="none">
              <a:solidFill>
                <a:schemeClr val="dk1"/>
              </a:solidFill>
              <a:latin typeface="Arial"/>
              <a:ea typeface="Arial"/>
              <a:cs typeface="Arial"/>
              <a:sym typeface="Arial"/>
            </a:endParaRPr>
          </a:p>
        </p:txBody>
      </p:sp>
      <p:sp>
        <p:nvSpPr>
          <p:cNvPr id="139" name="Google Shape;139;p10"/>
          <p:cNvSpPr/>
          <p:nvPr/>
        </p:nvSpPr>
        <p:spPr>
          <a:xfrm>
            <a:off x="7285375" y="1958875"/>
            <a:ext cx="4068300" cy="4524300"/>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Arial"/>
                <a:ea typeface="Arial"/>
                <a:cs typeface="Arial"/>
                <a:sym typeface="Arial"/>
              </a:rPr>
              <a:t>Mục tiêu của các ngành công nghiệp giai đoạn 2019 - 2030</a:t>
            </a:r>
            <a:endParaRPr sz="16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Xi măng: Mục tiêu tối thiểu giảm tiêu hao năng lượng 7,5%.</a:t>
            </a:r>
            <a:endParaRPr sz="16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Thép: Mục tiêu giảm tiêu hao năng lượng từ 3,00 đến 10,00%.</a:t>
            </a:r>
            <a:endParaRPr sz="16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Hóa chất: Giảm tối thiểu 7% mức tiêu hao năng lượng.</a:t>
            </a:r>
            <a:endParaRPr sz="16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Giấy: Mục tiêu từ 8,00 đến 15,8%.</a:t>
            </a:r>
            <a:endParaRPr sz="16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Dệt may: Tối thiểu 5% mức tiêu hao năng lượng.</a:t>
            </a:r>
            <a:endParaRPr sz="16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Nhựa: Mục tiêu từ 18,00 đến 22,46% mức tiêu hao năng lượng.</a:t>
            </a:r>
            <a:endParaRPr sz="16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Chế biến thực phẩm: Mục tiêu từ 3,00 đến 6,88% mức tiêu hao năng lượng.</a:t>
            </a:r>
            <a:endParaRPr sz="1600" b="0" i="0" u="none" strike="noStrike" cap="non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11"/>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45" name="Google Shape;145;p11"/>
          <p:cNvSpPr txBox="1"/>
          <p:nvPr/>
        </p:nvSpPr>
        <p:spPr>
          <a:xfrm>
            <a:off x="838200" y="1249340"/>
            <a:ext cx="10515598" cy="523167"/>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Xu hướng sử dụng năng lượng hiệu quả</a:t>
            </a:r>
            <a:endParaRPr sz="3000" b="1" i="0" u="none" strike="noStrike" cap="none">
              <a:solidFill>
                <a:schemeClr val="lt1"/>
              </a:solidFill>
              <a:latin typeface="Arial"/>
              <a:ea typeface="Arial"/>
              <a:cs typeface="Arial"/>
              <a:sym typeface="Arial"/>
            </a:endParaRPr>
          </a:p>
        </p:txBody>
      </p:sp>
      <p:pic>
        <p:nvPicPr>
          <p:cNvPr id="146" name="Google Shape;146;p11"/>
          <p:cNvPicPr preferRelativeResize="0"/>
          <p:nvPr/>
        </p:nvPicPr>
        <p:blipFill rotWithShape="1">
          <a:blip r:embed="rId3">
            <a:alphaModFix/>
          </a:blip>
          <a:srcRect/>
          <a:stretch/>
        </p:blipFill>
        <p:spPr>
          <a:xfrm>
            <a:off x="838200" y="1957875"/>
            <a:ext cx="3487675" cy="4817649"/>
          </a:xfrm>
          <a:prstGeom prst="rect">
            <a:avLst/>
          </a:prstGeom>
          <a:noFill/>
          <a:ln>
            <a:noFill/>
          </a:ln>
        </p:spPr>
      </p:pic>
      <p:sp>
        <p:nvSpPr>
          <p:cNvPr id="147" name="Google Shape;147;p11"/>
          <p:cNvSpPr/>
          <p:nvPr/>
        </p:nvSpPr>
        <p:spPr>
          <a:xfrm>
            <a:off x="4773150" y="1957925"/>
            <a:ext cx="6580500" cy="4638600"/>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2000"/>
              <a:buFont typeface="Arial"/>
              <a:buNone/>
            </a:pPr>
            <a:r>
              <a:rPr lang="en-US" sz="2000" b="0" i="0" u="none" strike="noStrike" cap="none">
                <a:solidFill>
                  <a:schemeClr val="dk1"/>
                </a:solidFill>
                <a:latin typeface="Arial"/>
                <a:ea typeface="Arial"/>
                <a:cs typeface="Arial"/>
                <a:sym typeface="Arial"/>
              </a:rPr>
              <a:t>Để có thể đạt được các kết quả TKNL như trong báo cáo năm 2023, xu hướng sử dụng năng lượng hiệu quả đã được phổ cập trong phần lớn các doanh nghiệp sản xuất. Các phương pháp chủ đạo như:</a:t>
            </a:r>
            <a:endParaRPr sz="18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chemeClr val="dk1"/>
              </a:buClr>
              <a:buSzPts val="2000"/>
              <a:buFont typeface="Arial"/>
              <a:buChar char="-"/>
            </a:pPr>
            <a:r>
              <a:rPr lang="en-US" sz="2000" b="0" i="0" u="none" strike="noStrike" cap="none">
                <a:solidFill>
                  <a:schemeClr val="dk1"/>
                </a:solidFill>
                <a:latin typeface="Arial"/>
                <a:ea typeface="Arial"/>
                <a:cs typeface="Arial"/>
                <a:sym typeface="Arial"/>
              </a:rPr>
              <a:t>Chuyển dịch sang năng lượng tái tạo;</a:t>
            </a:r>
            <a:endParaRPr sz="18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chemeClr val="dk1"/>
              </a:buClr>
              <a:buSzPts val="2000"/>
              <a:buFont typeface="Arial"/>
              <a:buChar char="-"/>
            </a:pPr>
            <a:r>
              <a:rPr lang="en-US" sz="2000" b="0" i="0" u="none" strike="noStrike" cap="none">
                <a:solidFill>
                  <a:schemeClr val="dk1"/>
                </a:solidFill>
                <a:latin typeface="Arial"/>
                <a:ea typeface="Arial"/>
                <a:cs typeface="Arial"/>
                <a:sym typeface="Arial"/>
              </a:rPr>
              <a:t>Bố trí kế hoạch sản xuất hợp lý;</a:t>
            </a:r>
            <a:endParaRPr sz="18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chemeClr val="dk1"/>
              </a:buClr>
              <a:buSzPts val="2000"/>
              <a:buFont typeface="Arial"/>
              <a:buChar char="-"/>
            </a:pPr>
            <a:r>
              <a:rPr lang="en-US" sz="2000" b="0" i="0" u="none" strike="noStrike" cap="none">
                <a:solidFill>
                  <a:schemeClr val="dk1"/>
                </a:solidFill>
                <a:latin typeface="Arial"/>
                <a:ea typeface="Arial"/>
                <a:cs typeface="Arial"/>
                <a:sym typeface="Arial"/>
              </a:rPr>
              <a:t>Trang bị hệ thống theo dõi, giám sát hoạt động của thiết bị;</a:t>
            </a:r>
            <a:endParaRPr sz="18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chemeClr val="dk1"/>
              </a:buClr>
              <a:buSzPts val="2000"/>
              <a:buFont typeface="Arial"/>
              <a:buChar char="-"/>
            </a:pPr>
            <a:r>
              <a:rPr lang="en-US" sz="2000" b="0" i="0" u="none" strike="noStrike" cap="none">
                <a:solidFill>
                  <a:schemeClr val="dk1"/>
                </a:solidFill>
                <a:latin typeface="Arial"/>
                <a:ea typeface="Arial"/>
                <a:cs typeface="Arial"/>
                <a:sym typeface="Arial"/>
              </a:rPr>
              <a:t>Tối ưu hóa quá trình vận hành thiết bị;</a:t>
            </a:r>
            <a:endParaRPr sz="18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chemeClr val="dk1"/>
              </a:buClr>
              <a:buSzPts val="2000"/>
              <a:buFont typeface="Arial"/>
              <a:buChar char="-"/>
            </a:pPr>
            <a:r>
              <a:rPr lang="en-US" sz="2000" b="0" i="0" u="none" strike="noStrike" cap="none">
                <a:solidFill>
                  <a:schemeClr val="dk1"/>
                </a:solidFill>
                <a:latin typeface="Arial"/>
                <a:ea typeface="Arial"/>
                <a:cs typeface="Arial"/>
                <a:sym typeface="Arial"/>
              </a:rPr>
              <a:t>Nâng cấp, thay thế thiết bị hiệu suất năng lượng cao;</a:t>
            </a:r>
            <a:endParaRPr sz="18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chemeClr val="dk1"/>
              </a:buClr>
              <a:buSzPts val="2000"/>
              <a:buFont typeface="Arial"/>
              <a:buChar char="-"/>
            </a:pPr>
            <a:r>
              <a:rPr lang="en-US" sz="2000" b="0" i="0" u="none" strike="noStrike" cap="none">
                <a:solidFill>
                  <a:schemeClr val="dk1"/>
                </a:solidFill>
                <a:latin typeface="Arial"/>
                <a:ea typeface="Arial"/>
                <a:cs typeface="Arial"/>
                <a:sym typeface="Arial"/>
              </a:rPr>
              <a:t>Tuyên truyền, nâng cao nhận thức về TKNL;</a:t>
            </a:r>
            <a:endParaRPr sz="18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chemeClr val="dk1"/>
              </a:buClr>
              <a:buSzPts val="2000"/>
              <a:buFont typeface="Arial"/>
              <a:buChar char="-"/>
            </a:pPr>
            <a:r>
              <a:rPr lang="en-US" sz="2000" b="0" i="0" u="none" strike="noStrike" cap="none">
                <a:solidFill>
                  <a:schemeClr val="dk1"/>
                </a:solidFill>
                <a:latin typeface="Arial"/>
                <a:ea typeface="Arial"/>
                <a:cs typeface="Arial"/>
                <a:sym typeface="Arial"/>
              </a:rPr>
              <a:t>Xây dựng hệ thống QLNL hoàn chỉnh, hiệu quả;</a:t>
            </a:r>
            <a:endParaRPr sz="18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chemeClr val="dk1"/>
              </a:buClr>
              <a:buSzPts val="2000"/>
              <a:buFont typeface="Arial"/>
              <a:buChar char="-"/>
            </a:pPr>
            <a:r>
              <a:rPr lang="en-US" sz="2000" b="0" i="0" u="none" strike="noStrike" cap="none">
                <a:solidFill>
                  <a:schemeClr val="dk1"/>
                </a:solidFill>
                <a:latin typeface="Arial"/>
                <a:ea typeface="Arial"/>
                <a:cs typeface="Arial"/>
                <a:sym typeface="Arial"/>
              </a:rPr>
              <a:t>Áp dụng công nghệ tiên tiến hiện đại cho sản xuất;</a:t>
            </a:r>
            <a:endParaRPr sz="18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chemeClr val="dk1"/>
              </a:buClr>
              <a:buSzPts val="2000"/>
              <a:buFont typeface="Arial"/>
              <a:buChar char="-"/>
            </a:pPr>
            <a:r>
              <a:rPr lang="en-US" sz="2000" b="0" i="0" u="none" strike="noStrike" cap="none">
                <a:solidFill>
                  <a:schemeClr val="dk1"/>
                </a:solidFill>
                <a:latin typeface="Arial"/>
                <a:ea typeface="Arial"/>
                <a:cs typeface="Arial"/>
                <a:sym typeface="Arial"/>
              </a:rPr>
              <a:t>Thực hiện KTNL, tìm kiếm các giải pháp tiết kiệm.</a:t>
            </a:r>
            <a:endParaRPr sz="2000" b="0" i="0" u="none" strike="noStrike" cap="none">
              <a:solidFill>
                <a:schemeClr val="dk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12"/>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53" name="Google Shape;153;p12"/>
          <p:cNvSpPr txBox="1"/>
          <p:nvPr/>
        </p:nvSpPr>
        <p:spPr>
          <a:xfrm>
            <a:off x="838200" y="1249340"/>
            <a:ext cx="10515598" cy="523167"/>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Xu hướng sử dụng năng lượng hiệu quả</a:t>
            </a:r>
            <a:endParaRPr sz="3000" b="1" i="0" u="none" strike="noStrike" cap="none">
              <a:solidFill>
                <a:schemeClr val="lt1"/>
              </a:solidFill>
              <a:latin typeface="Arial"/>
              <a:ea typeface="Arial"/>
              <a:cs typeface="Arial"/>
              <a:sym typeface="Arial"/>
            </a:endParaRPr>
          </a:p>
        </p:txBody>
      </p:sp>
      <p:pic>
        <p:nvPicPr>
          <p:cNvPr id="154" name="Google Shape;154;p12"/>
          <p:cNvPicPr preferRelativeResize="0"/>
          <p:nvPr/>
        </p:nvPicPr>
        <p:blipFill rotWithShape="1">
          <a:blip r:embed="rId3">
            <a:alphaModFix/>
          </a:blip>
          <a:srcRect/>
          <a:stretch/>
        </p:blipFill>
        <p:spPr>
          <a:xfrm>
            <a:off x="838200" y="1939777"/>
            <a:ext cx="3382753" cy="2312003"/>
          </a:xfrm>
          <a:prstGeom prst="rect">
            <a:avLst/>
          </a:prstGeom>
          <a:noFill/>
          <a:ln>
            <a:noFill/>
          </a:ln>
        </p:spPr>
      </p:pic>
      <p:pic>
        <p:nvPicPr>
          <p:cNvPr id="155" name="Google Shape;155;p12"/>
          <p:cNvPicPr preferRelativeResize="0"/>
          <p:nvPr/>
        </p:nvPicPr>
        <p:blipFill rotWithShape="1">
          <a:blip r:embed="rId4">
            <a:alphaModFix/>
          </a:blip>
          <a:srcRect/>
          <a:stretch/>
        </p:blipFill>
        <p:spPr>
          <a:xfrm>
            <a:off x="4772650" y="1937770"/>
            <a:ext cx="3070634" cy="2314010"/>
          </a:xfrm>
          <a:prstGeom prst="rect">
            <a:avLst/>
          </a:prstGeom>
          <a:noFill/>
          <a:ln>
            <a:noFill/>
          </a:ln>
        </p:spPr>
      </p:pic>
      <p:pic>
        <p:nvPicPr>
          <p:cNvPr id="156" name="Google Shape;156;p12"/>
          <p:cNvPicPr preferRelativeResize="0"/>
          <p:nvPr/>
        </p:nvPicPr>
        <p:blipFill rotWithShape="1">
          <a:blip r:embed="rId5">
            <a:alphaModFix/>
          </a:blip>
          <a:srcRect/>
          <a:stretch/>
        </p:blipFill>
        <p:spPr>
          <a:xfrm>
            <a:off x="8709007" y="1937770"/>
            <a:ext cx="2644791" cy="2312003"/>
          </a:xfrm>
          <a:prstGeom prst="rect">
            <a:avLst/>
          </a:prstGeom>
          <a:noFill/>
          <a:ln>
            <a:noFill/>
          </a:ln>
        </p:spPr>
      </p:pic>
      <p:pic>
        <p:nvPicPr>
          <p:cNvPr id="157" name="Google Shape;157;p12"/>
          <p:cNvPicPr preferRelativeResize="0"/>
          <p:nvPr/>
        </p:nvPicPr>
        <p:blipFill rotWithShape="1">
          <a:blip r:embed="rId6">
            <a:alphaModFix/>
          </a:blip>
          <a:srcRect/>
          <a:stretch/>
        </p:blipFill>
        <p:spPr>
          <a:xfrm>
            <a:off x="2399091" y="4501625"/>
            <a:ext cx="3710157" cy="2008506"/>
          </a:xfrm>
          <a:prstGeom prst="rect">
            <a:avLst/>
          </a:prstGeom>
          <a:noFill/>
          <a:ln>
            <a:noFill/>
          </a:ln>
        </p:spPr>
      </p:pic>
      <p:pic>
        <p:nvPicPr>
          <p:cNvPr id="158" name="Google Shape;158;p12"/>
          <p:cNvPicPr preferRelativeResize="0"/>
          <p:nvPr/>
        </p:nvPicPr>
        <p:blipFill rotWithShape="1">
          <a:blip r:embed="rId7">
            <a:alphaModFix/>
          </a:blip>
          <a:srcRect/>
          <a:stretch/>
        </p:blipFill>
        <p:spPr>
          <a:xfrm>
            <a:off x="6546659" y="4501172"/>
            <a:ext cx="3431686" cy="1998003"/>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13"/>
          <p:cNvSpPr txBox="1"/>
          <p:nvPr/>
        </p:nvSpPr>
        <p:spPr>
          <a:xfrm>
            <a:off x="838200" y="1249340"/>
            <a:ext cx="10515598" cy="523167"/>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Chính sách hỗ trợ EE tại Việt Nam</a:t>
            </a:r>
            <a:endParaRPr sz="3000" b="1" i="0" u="none" strike="noStrike" cap="none">
              <a:solidFill>
                <a:schemeClr val="lt1"/>
              </a:solidFill>
              <a:latin typeface="Arial"/>
              <a:ea typeface="Arial"/>
              <a:cs typeface="Arial"/>
              <a:sym typeface="Arial"/>
            </a:endParaRPr>
          </a:p>
        </p:txBody>
      </p:sp>
      <p:pic>
        <p:nvPicPr>
          <p:cNvPr id="164" name="Google Shape;164;p13"/>
          <p:cNvPicPr preferRelativeResize="0"/>
          <p:nvPr/>
        </p:nvPicPr>
        <p:blipFill rotWithShape="1">
          <a:blip r:embed="rId3">
            <a:alphaModFix/>
          </a:blip>
          <a:srcRect/>
          <a:stretch/>
        </p:blipFill>
        <p:spPr>
          <a:xfrm>
            <a:off x="838200" y="1997100"/>
            <a:ext cx="5019225" cy="3334125"/>
          </a:xfrm>
          <a:prstGeom prst="rect">
            <a:avLst/>
          </a:prstGeom>
          <a:noFill/>
          <a:ln>
            <a:noFill/>
          </a:ln>
        </p:spPr>
      </p:pic>
      <p:sp>
        <p:nvSpPr>
          <p:cNvPr id="165" name="Google Shape;165;p13"/>
          <p:cNvSpPr/>
          <p:nvPr/>
        </p:nvSpPr>
        <p:spPr>
          <a:xfrm>
            <a:off x="5857425" y="1861550"/>
            <a:ext cx="5555700" cy="3970277"/>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400"/>
              <a:buFont typeface="Arial"/>
              <a:buNone/>
            </a:pPr>
            <a:r>
              <a:rPr lang="en-US" sz="1400" b="1" i="0" u="none" strike="noStrike" cap="none">
                <a:solidFill>
                  <a:schemeClr val="dk1"/>
                </a:solidFill>
                <a:latin typeface="Arial"/>
                <a:ea typeface="Arial"/>
                <a:cs typeface="Arial"/>
                <a:sym typeface="Arial"/>
              </a:rPr>
              <a:t>Để đạt được các mục tiêu đã đề ra, các chính sách được ban hành như:</a:t>
            </a:r>
            <a:endParaRPr sz="14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chemeClr val="dk1"/>
              </a:buClr>
              <a:buSzPts val="1600"/>
              <a:buFont typeface="Arial"/>
              <a:buChar char="-"/>
            </a:pPr>
            <a:r>
              <a:rPr lang="en-US" sz="1400" b="1" i="0" u="none" strike="noStrike" cap="none">
                <a:solidFill>
                  <a:schemeClr val="dk1"/>
                </a:solidFill>
                <a:latin typeface="Arial"/>
                <a:ea typeface="Arial"/>
                <a:cs typeface="Arial"/>
                <a:sym typeface="Arial"/>
              </a:rPr>
              <a:t>Nghị quyết số 55-NQ/TW (2020) của Bộ Chính trị:</a:t>
            </a:r>
            <a:r>
              <a:rPr lang="en-US" sz="1400" b="0" i="0" u="none" strike="noStrike" cap="none">
                <a:solidFill>
                  <a:schemeClr val="dk1"/>
                </a:solidFill>
                <a:latin typeface="Arial"/>
                <a:ea typeface="Arial"/>
                <a:cs typeface="Arial"/>
                <a:sym typeface="Arial"/>
              </a:rPr>
              <a:t> Khuyến khích mạnh mẽ và tạo điều kiện thuận lợi để khu vực tư nhân tham gia đầu tư vào lĩnh vực năng lượng, bao gồm cả hiệu quả năng lượng.</a:t>
            </a:r>
            <a:endParaRPr sz="14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chemeClr val="dk1"/>
              </a:buClr>
              <a:buSzPts val="1600"/>
              <a:buFont typeface="Arial"/>
              <a:buChar char="-"/>
            </a:pPr>
            <a:r>
              <a:rPr lang="en-US" sz="1400" b="1" i="0" u="none" strike="noStrike" cap="none">
                <a:solidFill>
                  <a:schemeClr val="dk1"/>
                </a:solidFill>
                <a:latin typeface="Arial"/>
                <a:ea typeface="Arial"/>
                <a:cs typeface="Arial"/>
                <a:sym typeface="Arial"/>
              </a:rPr>
              <a:t>Chương trình Quốc gia về sử dụng năng lượng tiết kiệm và hiệu quả (VNEEP 3 giai đoạn 2019-2030):</a:t>
            </a:r>
            <a:r>
              <a:rPr lang="en-US" sz="1400" b="0" i="0" u="none" strike="noStrike" cap="none">
                <a:solidFill>
                  <a:schemeClr val="dk1"/>
                </a:solidFill>
                <a:latin typeface="Arial"/>
                <a:ea typeface="Arial"/>
                <a:cs typeface="Arial"/>
                <a:sym typeface="Arial"/>
              </a:rPr>
              <a:t> Đặt mục tiêu giảm cường độ năng lượng bình quân toàn quốc từ 8-10% và có các mục tiêu cụ thể cho từng ngành công nghiệp.</a:t>
            </a:r>
            <a:endParaRPr sz="14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chemeClr val="dk1"/>
              </a:buClr>
              <a:buSzPts val="1600"/>
              <a:buFont typeface="Arial"/>
              <a:buChar char="-"/>
            </a:pPr>
            <a:r>
              <a:rPr lang="en-US" sz="1400" b="1" i="0" u="none" strike="noStrike" cap="none">
                <a:solidFill>
                  <a:schemeClr val="dk1"/>
                </a:solidFill>
                <a:latin typeface="Arial"/>
                <a:ea typeface="Arial"/>
                <a:cs typeface="Arial"/>
                <a:sym typeface="Arial"/>
              </a:rPr>
              <a:t>Các quy định pháp lý: </a:t>
            </a:r>
            <a:r>
              <a:rPr lang="en-US" sz="1400" b="0" i="0" u="none" strike="noStrike" cap="none">
                <a:solidFill>
                  <a:schemeClr val="dk1"/>
                </a:solidFill>
                <a:latin typeface="Arial"/>
                <a:ea typeface="Arial"/>
                <a:cs typeface="Arial"/>
                <a:sym typeface="Arial"/>
              </a:rPr>
              <a:t>Luật sử dụng năng lượng số 50/2010/QH12 sửa đổi, bổ sung thành số 77/2025/QH15, các Nghị định của chính phủ (Nghị định 21/2011/NĐ-CP, Nghị định 134/2013/NĐ-CP) và các nghị định liên quan đến dán nhãn năng lượng. Ngoài ra còn có các thông tư của Bộ Công Thương, các chiến lược &amp; chương trình quốc gia, tiêu chuẩn &amp; quy chuẩn kỹ thuật.</a:t>
            </a:r>
            <a:endParaRPr sz="1400" b="0" i="0" u="none" strike="noStrike" cap="none">
              <a:solidFill>
                <a:schemeClr val="dk1"/>
              </a:solidFill>
              <a:latin typeface="Arial"/>
              <a:ea typeface="Arial"/>
              <a:cs typeface="Arial"/>
              <a:sym typeface="Arial"/>
            </a:endParaRPr>
          </a:p>
          <a:p>
            <a:pPr marL="285750" marR="0" lvl="0" indent="-184150" algn="just" rtl="0">
              <a:lnSpc>
                <a:spcPct val="100000"/>
              </a:lnSpc>
              <a:spcBef>
                <a:spcPts val="0"/>
              </a:spcBef>
              <a:spcAft>
                <a:spcPts val="0"/>
              </a:spcAft>
              <a:buClr>
                <a:schemeClr val="dk1"/>
              </a:buClr>
              <a:buSzPts val="1600"/>
              <a:buFont typeface="Calibri"/>
              <a:buNone/>
            </a:pPr>
            <a:endParaRPr sz="1400" b="1" i="0" u="none" strike="noStrike" cap="none">
              <a:solidFill>
                <a:schemeClr val="dk1"/>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p14"/>
          <p:cNvSpPr/>
          <p:nvPr/>
        </p:nvSpPr>
        <p:spPr>
          <a:xfrm>
            <a:off x="10262250" y="5385450"/>
            <a:ext cx="1843200" cy="6642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71" name="Google Shape;171;p14"/>
          <p:cNvSpPr txBox="1"/>
          <p:nvPr/>
        </p:nvSpPr>
        <p:spPr>
          <a:xfrm>
            <a:off x="838200" y="1249340"/>
            <a:ext cx="10515598" cy="523167"/>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Một số Dự án EE đã và đang triển khai tại Việt Nam</a:t>
            </a:r>
            <a:endParaRPr sz="3000" b="1" i="0" u="none" strike="noStrike" cap="none">
              <a:solidFill>
                <a:schemeClr val="lt1"/>
              </a:solidFill>
              <a:latin typeface="Arial"/>
              <a:ea typeface="Arial"/>
              <a:cs typeface="Arial"/>
              <a:sym typeface="Arial"/>
            </a:endParaRPr>
          </a:p>
        </p:txBody>
      </p:sp>
      <p:sp>
        <p:nvSpPr>
          <p:cNvPr id="172" name="Google Shape;172;p14"/>
          <p:cNvSpPr/>
          <p:nvPr/>
        </p:nvSpPr>
        <p:spPr>
          <a:xfrm>
            <a:off x="744775" y="1772500"/>
            <a:ext cx="5556900" cy="4247400"/>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VSUEE: </a:t>
            </a:r>
            <a:r>
              <a:rPr lang="en-US" sz="1800" b="0" i="0" u="none" strike="noStrike" cap="none">
                <a:solidFill>
                  <a:schemeClr val="dk1"/>
                </a:solidFill>
                <a:latin typeface="Arial"/>
                <a:ea typeface="Arial"/>
                <a:cs typeface="Arial"/>
                <a:sym typeface="Arial"/>
              </a:rPr>
              <a:t>Thành lập quỹ chia sẽ rủi ro, hỗ trợ kỹ thuật và nâng cao năng lực, hoạt động truyền thông &amp; phổ biến giải pháp, kích hoạt thị trường tài chính xanh cho EE.</a:t>
            </a:r>
            <a:endParaRPr sz="1600" b="0" i="0" u="none" strike="noStrike" cap="none">
              <a:solidFill>
                <a:srgbClr val="000000"/>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IEEP</a:t>
            </a:r>
            <a:r>
              <a:rPr lang="en-US" sz="1800" b="0" i="0" u="none" strike="noStrike" cap="none">
                <a:solidFill>
                  <a:schemeClr val="dk1"/>
                </a:solidFill>
                <a:latin typeface="Arial"/>
                <a:ea typeface="Arial"/>
                <a:cs typeface="Arial"/>
                <a:sym typeface="Arial"/>
              </a:rPr>
              <a:t>: Hỗ trợ doanh nghiệp áp dụng hệ thống quản lý năng lượng và tối ưu hóa các hệ thống (lò hơi, khí nén, lạnh,…);</a:t>
            </a:r>
            <a:endParaRPr sz="1400" b="0" i="0" u="none" strike="noStrike" cap="none">
              <a:solidFill>
                <a:srgbClr val="000000"/>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DEEP3:</a:t>
            </a:r>
            <a:r>
              <a:rPr lang="en-US" sz="1800" b="0" i="0" u="none" strike="noStrike" cap="none">
                <a:solidFill>
                  <a:schemeClr val="dk1"/>
                </a:solidFill>
                <a:latin typeface="Arial"/>
                <a:ea typeface="Arial"/>
                <a:cs typeface="Arial"/>
                <a:sym typeface="Arial"/>
              </a:rPr>
              <a:t> Hỗ trợ xây dựng chính sách, thúc đẩy thị trường dịch vụ năng lượng (ESCO), hỗ trợ doanh nghiệp công nghiệp và tòa nhà, đào tạo – nâng cao nhận thức</a:t>
            </a:r>
            <a:endParaRPr sz="1800" b="0" i="0" u="none" strike="noStrike" cap="none">
              <a:solidFill>
                <a:schemeClr val="dk1"/>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KOICA:</a:t>
            </a:r>
            <a:r>
              <a:rPr lang="en-US" sz="1800" b="0" i="0" u="none" strike="noStrike" cap="none">
                <a:solidFill>
                  <a:schemeClr val="dk1"/>
                </a:solidFill>
                <a:latin typeface="Arial"/>
                <a:ea typeface="Arial"/>
                <a:cs typeface="Arial"/>
                <a:sym typeface="Arial"/>
              </a:rPr>
              <a:t> Xây dựng trung tâm đào tạo và nghiên cứu năng lượng tái tạo, thúc đẩy tiết kiệm năng lượng trong ngành công nghiệp, hỗ trợ ứng phó biến đổi khí hậu,…</a:t>
            </a:r>
            <a:endParaRPr sz="1600" b="0" i="0" u="none" strike="noStrike" cap="none">
              <a:solidFill>
                <a:srgbClr val="000000"/>
              </a:solidFill>
              <a:latin typeface="Arial"/>
              <a:ea typeface="Arial"/>
              <a:cs typeface="Arial"/>
              <a:sym typeface="Arial"/>
            </a:endParaRPr>
          </a:p>
        </p:txBody>
      </p:sp>
      <p:pic>
        <p:nvPicPr>
          <p:cNvPr id="173" name="Google Shape;173;p14"/>
          <p:cNvPicPr preferRelativeResize="0"/>
          <p:nvPr/>
        </p:nvPicPr>
        <p:blipFill rotWithShape="1">
          <a:blip r:embed="rId3">
            <a:alphaModFix/>
          </a:blip>
          <a:srcRect/>
          <a:stretch/>
        </p:blipFill>
        <p:spPr>
          <a:xfrm>
            <a:off x="6467325" y="1772500"/>
            <a:ext cx="4886475" cy="389104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15"/>
          <p:cNvSpPr/>
          <p:nvPr/>
        </p:nvSpPr>
        <p:spPr>
          <a:xfrm>
            <a:off x="10262250" y="5385450"/>
            <a:ext cx="1843200" cy="6642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79" name="Google Shape;179;p15"/>
          <p:cNvSpPr txBox="1"/>
          <p:nvPr/>
        </p:nvSpPr>
        <p:spPr>
          <a:xfrm>
            <a:off x="838200" y="1249340"/>
            <a:ext cx="10515598" cy="523167"/>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Cơ hội tài trợ EE tại Việt Nam</a:t>
            </a:r>
            <a:endParaRPr sz="3000" b="1" i="0" u="none" strike="noStrike" cap="none">
              <a:solidFill>
                <a:schemeClr val="lt1"/>
              </a:solidFill>
              <a:latin typeface="Arial"/>
              <a:ea typeface="Arial"/>
              <a:cs typeface="Arial"/>
              <a:sym typeface="Arial"/>
            </a:endParaRPr>
          </a:p>
        </p:txBody>
      </p:sp>
      <p:sp>
        <p:nvSpPr>
          <p:cNvPr id="180" name="Google Shape;180;p15"/>
          <p:cNvSpPr/>
          <p:nvPr/>
        </p:nvSpPr>
        <p:spPr>
          <a:xfrm>
            <a:off x="978159" y="3482529"/>
            <a:ext cx="2452396" cy="1058755"/>
          </a:xfrm>
          <a:prstGeom prst="roundRect">
            <a:avLst>
              <a:gd name="adj" fmla="val 16667"/>
            </a:avLst>
          </a:prstGeom>
          <a:noFill/>
          <a:ln w="28575"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chemeClr val="dk1"/>
                </a:solidFill>
                <a:latin typeface="Arial"/>
                <a:ea typeface="Arial"/>
                <a:cs typeface="Arial"/>
                <a:sym typeface="Arial"/>
              </a:rPr>
              <a:t>Cơ hội tài trợ EE</a:t>
            </a:r>
            <a:endParaRPr sz="1400" b="0" i="0" u="none" strike="noStrike" cap="none">
              <a:solidFill>
                <a:srgbClr val="000000"/>
              </a:solidFill>
              <a:latin typeface="Arial"/>
              <a:ea typeface="Arial"/>
              <a:cs typeface="Arial"/>
              <a:sym typeface="Arial"/>
            </a:endParaRPr>
          </a:p>
        </p:txBody>
      </p:sp>
      <p:sp>
        <p:nvSpPr>
          <p:cNvPr id="181" name="Google Shape;181;p15"/>
          <p:cNvSpPr/>
          <p:nvPr/>
        </p:nvSpPr>
        <p:spPr>
          <a:xfrm>
            <a:off x="4290525" y="2361229"/>
            <a:ext cx="2352900" cy="488400"/>
          </a:xfrm>
          <a:prstGeom prst="roundRect">
            <a:avLst>
              <a:gd name="adj" fmla="val 16667"/>
            </a:avLst>
          </a:prstGeom>
          <a:noFill/>
          <a:ln w="28575"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chemeClr val="dk1"/>
                </a:solidFill>
                <a:latin typeface="Arial"/>
                <a:ea typeface="Arial"/>
                <a:cs typeface="Arial"/>
                <a:sym typeface="Arial"/>
              </a:rPr>
              <a:t>Chính sách, mục tiêu</a:t>
            </a:r>
            <a:endParaRPr sz="1600" b="1" i="0" u="none" strike="noStrike" cap="none">
              <a:solidFill>
                <a:schemeClr val="dk1"/>
              </a:solidFill>
              <a:latin typeface="Arial"/>
              <a:ea typeface="Arial"/>
              <a:cs typeface="Arial"/>
              <a:sym typeface="Arial"/>
            </a:endParaRPr>
          </a:p>
        </p:txBody>
      </p:sp>
      <p:sp>
        <p:nvSpPr>
          <p:cNvPr id="182" name="Google Shape;182;p15"/>
          <p:cNvSpPr/>
          <p:nvPr/>
        </p:nvSpPr>
        <p:spPr>
          <a:xfrm>
            <a:off x="4290525" y="3767756"/>
            <a:ext cx="2352871" cy="488302"/>
          </a:xfrm>
          <a:prstGeom prst="roundRect">
            <a:avLst>
              <a:gd name="adj" fmla="val 16667"/>
            </a:avLst>
          </a:prstGeom>
          <a:noFill/>
          <a:ln w="28575"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chemeClr val="dk1"/>
                </a:solidFill>
                <a:latin typeface="Arial"/>
                <a:ea typeface="Arial"/>
                <a:cs typeface="Arial"/>
                <a:sym typeface="Arial"/>
              </a:rPr>
              <a:t>Công nghệ,</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chemeClr val="dk1"/>
                </a:solidFill>
                <a:latin typeface="Arial"/>
                <a:ea typeface="Arial"/>
                <a:cs typeface="Arial"/>
                <a:sym typeface="Arial"/>
              </a:rPr>
              <a:t> hệ thống quản lý</a:t>
            </a:r>
            <a:endParaRPr sz="1600" b="1" i="0" u="none" strike="noStrike" cap="none">
              <a:solidFill>
                <a:schemeClr val="dk1"/>
              </a:solidFill>
              <a:latin typeface="Arial"/>
              <a:ea typeface="Arial"/>
              <a:cs typeface="Arial"/>
              <a:sym typeface="Arial"/>
            </a:endParaRPr>
          </a:p>
        </p:txBody>
      </p:sp>
      <p:sp>
        <p:nvSpPr>
          <p:cNvPr id="183" name="Google Shape;183;p15"/>
          <p:cNvSpPr/>
          <p:nvPr/>
        </p:nvSpPr>
        <p:spPr>
          <a:xfrm>
            <a:off x="4290525" y="5014809"/>
            <a:ext cx="2352900" cy="488400"/>
          </a:xfrm>
          <a:prstGeom prst="roundRect">
            <a:avLst>
              <a:gd name="adj" fmla="val 16667"/>
            </a:avLst>
          </a:prstGeom>
          <a:noFill/>
          <a:ln w="28575"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chemeClr val="dk1"/>
                </a:solidFill>
                <a:latin typeface="Arial"/>
                <a:ea typeface="Arial"/>
                <a:cs typeface="Arial"/>
                <a:sym typeface="Arial"/>
              </a:rPr>
              <a:t>Tài chính</a:t>
            </a:r>
            <a:endParaRPr sz="1600" b="1" i="0" u="none" strike="noStrike" cap="none">
              <a:solidFill>
                <a:schemeClr val="dk1"/>
              </a:solidFill>
              <a:latin typeface="Arial"/>
              <a:ea typeface="Arial"/>
              <a:cs typeface="Arial"/>
              <a:sym typeface="Arial"/>
            </a:endParaRPr>
          </a:p>
        </p:txBody>
      </p:sp>
      <p:sp>
        <p:nvSpPr>
          <p:cNvPr id="184" name="Google Shape;184;p15"/>
          <p:cNvSpPr txBox="1"/>
          <p:nvPr/>
        </p:nvSpPr>
        <p:spPr>
          <a:xfrm>
            <a:off x="7047717" y="2066721"/>
            <a:ext cx="4383900" cy="1077300"/>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00000"/>
              </a:lnSpc>
              <a:spcBef>
                <a:spcPts val="0"/>
              </a:spcBef>
              <a:spcAft>
                <a:spcPts val="0"/>
              </a:spcAft>
              <a:buClr>
                <a:schemeClr val="dk1"/>
              </a:buClr>
              <a:buSzPts val="1600"/>
              <a:buFont typeface="Arial"/>
              <a:buChar char="-"/>
            </a:pPr>
            <a:r>
              <a:rPr lang="en-US" sz="1600" b="0" i="0" u="none" strike="noStrike" cap="none">
                <a:solidFill>
                  <a:schemeClr val="dk1"/>
                </a:solidFill>
                <a:latin typeface="Arial"/>
                <a:ea typeface="Arial"/>
                <a:cs typeface="Arial"/>
                <a:sym typeface="Arial"/>
              </a:rPr>
              <a:t>Mục tiêu NetZero vào năm 2050;</a:t>
            </a:r>
            <a:endParaRPr sz="14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chemeClr val="dk1"/>
              </a:buClr>
              <a:buSzPts val="1600"/>
              <a:buFont typeface="Arial"/>
              <a:buChar char="-"/>
            </a:pPr>
            <a:r>
              <a:rPr lang="en-US" sz="1600" b="0" i="0" u="none" strike="noStrike" cap="none">
                <a:solidFill>
                  <a:schemeClr val="dk1"/>
                </a:solidFill>
                <a:latin typeface="Arial"/>
                <a:ea typeface="Arial"/>
                <a:cs typeface="Arial"/>
                <a:sym typeface="Arial"/>
              </a:rPr>
              <a:t>Mục tiêu cắt giảm của các ngành;</a:t>
            </a:r>
            <a:endParaRPr sz="14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chemeClr val="dk1"/>
              </a:buClr>
              <a:buSzPts val="1600"/>
              <a:buFont typeface="Arial"/>
              <a:buChar char="-"/>
            </a:pPr>
            <a:r>
              <a:rPr lang="en-US" sz="1600" b="0" i="0" u="none" strike="noStrike" cap="none">
                <a:solidFill>
                  <a:schemeClr val="dk1"/>
                </a:solidFill>
                <a:latin typeface="Arial"/>
                <a:ea typeface="Arial"/>
                <a:cs typeface="Arial"/>
                <a:sym typeface="Arial"/>
              </a:rPr>
              <a:t>Chính sách mở cửa;</a:t>
            </a:r>
            <a:endParaRPr sz="14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chemeClr val="dk1"/>
              </a:buClr>
              <a:buSzPts val="1600"/>
              <a:buFont typeface="Arial"/>
              <a:buChar char="-"/>
            </a:pPr>
            <a:r>
              <a:rPr lang="en-US" sz="1600" b="0" i="0" u="none" strike="noStrike" cap="none">
                <a:solidFill>
                  <a:schemeClr val="dk1"/>
                </a:solidFill>
                <a:latin typeface="Arial"/>
                <a:ea typeface="Arial"/>
                <a:cs typeface="Arial"/>
                <a:sym typeface="Arial"/>
              </a:rPr>
              <a:t>Chính sách của các nhãn hàng yêu cầu.</a:t>
            </a:r>
            <a:endParaRPr sz="1400" b="0" i="0" u="none" strike="noStrike" cap="none">
              <a:solidFill>
                <a:srgbClr val="000000"/>
              </a:solidFill>
              <a:latin typeface="Arial"/>
              <a:ea typeface="Arial"/>
              <a:cs typeface="Arial"/>
              <a:sym typeface="Arial"/>
            </a:endParaRPr>
          </a:p>
        </p:txBody>
      </p:sp>
      <p:sp>
        <p:nvSpPr>
          <p:cNvPr id="185" name="Google Shape;185;p15"/>
          <p:cNvSpPr txBox="1"/>
          <p:nvPr/>
        </p:nvSpPr>
        <p:spPr>
          <a:xfrm>
            <a:off x="7047717" y="3596042"/>
            <a:ext cx="4650640" cy="830997"/>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00000"/>
              </a:lnSpc>
              <a:spcBef>
                <a:spcPts val="0"/>
              </a:spcBef>
              <a:spcAft>
                <a:spcPts val="0"/>
              </a:spcAft>
              <a:buClr>
                <a:schemeClr val="dk1"/>
              </a:buClr>
              <a:buSzPts val="1600"/>
              <a:buFont typeface="Arial"/>
              <a:buChar char="-"/>
            </a:pPr>
            <a:r>
              <a:rPr lang="en-US" sz="1600" b="0" i="0" u="none" strike="noStrike" cap="none">
                <a:solidFill>
                  <a:schemeClr val="dk1"/>
                </a:solidFill>
                <a:latin typeface="Arial"/>
                <a:ea typeface="Arial"/>
                <a:cs typeface="Arial"/>
                <a:sym typeface="Arial"/>
              </a:rPr>
              <a:t>Công nghệ còn hạn chế, tiềm năng lớn;</a:t>
            </a:r>
            <a:endParaRPr sz="14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chemeClr val="dk1"/>
              </a:buClr>
              <a:buSzPts val="1600"/>
              <a:buFont typeface="Arial"/>
              <a:buChar char="-"/>
            </a:pPr>
            <a:r>
              <a:rPr lang="en-US" sz="1600" b="0" i="0" u="none" strike="noStrike" cap="none">
                <a:solidFill>
                  <a:schemeClr val="dk1"/>
                </a:solidFill>
                <a:latin typeface="Arial"/>
                <a:ea typeface="Arial"/>
                <a:cs typeface="Arial"/>
                <a:sym typeface="Arial"/>
              </a:rPr>
              <a:t>Quy trình vận hành chưa tối ưu;</a:t>
            </a:r>
            <a:endParaRPr sz="14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chemeClr val="dk1"/>
              </a:buClr>
              <a:buSzPts val="1600"/>
              <a:buFont typeface="Arial"/>
              <a:buChar char="-"/>
            </a:pPr>
            <a:r>
              <a:rPr lang="en-US" sz="1600" b="0" i="0" u="none" strike="noStrike" cap="none">
                <a:solidFill>
                  <a:schemeClr val="dk1"/>
                </a:solidFill>
                <a:latin typeface="Arial"/>
                <a:ea typeface="Arial"/>
                <a:cs typeface="Arial"/>
                <a:sym typeface="Arial"/>
              </a:rPr>
              <a:t>Hệ thống quản lý chưa được quan tâm nhiều.</a:t>
            </a:r>
            <a:endParaRPr sz="1400" b="0" i="0" u="none" strike="noStrike" cap="none">
              <a:solidFill>
                <a:srgbClr val="000000"/>
              </a:solidFill>
              <a:latin typeface="Arial"/>
              <a:ea typeface="Arial"/>
              <a:cs typeface="Arial"/>
              <a:sym typeface="Arial"/>
            </a:endParaRPr>
          </a:p>
        </p:txBody>
      </p:sp>
      <p:sp>
        <p:nvSpPr>
          <p:cNvPr id="186" name="Google Shape;186;p15"/>
          <p:cNvSpPr txBox="1"/>
          <p:nvPr/>
        </p:nvSpPr>
        <p:spPr>
          <a:xfrm>
            <a:off x="7047730" y="4670145"/>
            <a:ext cx="4650600" cy="1077300"/>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00000"/>
              </a:lnSpc>
              <a:spcBef>
                <a:spcPts val="0"/>
              </a:spcBef>
              <a:spcAft>
                <a:spcPts val="0"/>
              </a:spcAft>
              <a:buClr>
                <a:schemeClr val="dk1"/>
              </a:buClr>
              <a:buSzPts val="1600"/>
              <a:buFont typeface="Arial"/>
              <a:buChar char="-"/>
            </a:pPr>
            <a:r>
              <a:rPr lang="en-US" sz="1600" b="0" i="0" u="none" strike="noStrike" cap="none">
                <a:solidFill>
                  <a:schemeClr val="dk1"/>
                </a:solidFill>
                <a:latin typeface="Arial"/>
                <a:ea typeface="Arial"/>
                <a:cs typeface="Arial"/>
                <a:sym typeface="Arial"/>
              </a:rPr>
              <a:t>Tài chính dành cho EE còn hạn chế;</a:t>
            </a:r>
            <a:endParaRPr sz="14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chemeClr val="dk1"/>
              </a:buClr>
              <a:buSzPts val="1600"/>
              <a:buFont typeface="Arial"/>
              <a:buChar char="-"/>
            </a:pPr>
            <a:r>
              <a:rPr lang="en-US" sz="1600" b="0" i="0" u="none" strike="noStrike" cap="none">
                <a:solidFill>
                  <a:schemeClr val="dk1"/>
                </a:solidFill>
                <a:latin typeface="Arial"/>
                <a:ea typeface="Arial"/>
                <a:cs typeface="Arial"/>
                <a:sym typeface="Arial"/>
              </a:rPr>
              <a:t>Ưu tiên các giải pháp ngắn hạn, vốn đầu tư ít;</a:t>
            </a:r>
            <a:endParaRPr sz="14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chemeClr val="dk1"/>
              </a:buClr>
              <a:buSzPts val="1600"/>
              <a:buFont typeface="Arial"/>
              <a:buChar char="-"/>
            </a:pPr>
            <a:r>
              <a:rPr lang="en-US" sz="1600" b="0" i="0" u="none" strike="noStrike" cap="none">
                <a:solidFill>
                  <a:schemeClr val="dk1"/>
                </a:solidFill>
                <a:latin typeface="Arial"/>
                <a:ea typeface="Arial"/>
                <a:cs typeface="Arial"/>
                <a:sym typeface="Arial"/>
              </a:rPr>
              <a:t>Cơ chế tài chính chưa linh hoạt;</a:t>
            </a:r>
            <a:endParaRPr sz="14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chemeClr val="dk1"/>
              </a:buClr>
              <a:buSzPts val="1600"/>
              <a:buFont typeface="Arial"/>
              <a:buChar char="-"/>
            </a:pPr>
            <a:r>
              <a:rPr lang="en-US" sz="1600" b="0" i="0" u="none" strike="noStrike" cap="none">
                <a:solidFill>
                  <a:schemeClr val="dk1"/>
                </a:solidFill>
                <a:latin typeface="Arial"/>
                <a:ea typeface="Arial"/>
                <a:cs typeface="Arial"/>
                <a:sym typeface="Arial"/>
              </a:rPr>
              <a:t>Chưa tiếp cận được nhiều nguồn vốn đầu tư.</a:t>
            </a:r>
            <a:endParaRPr sz="1400" b="0" i="0" u="none" strike="noStrike" cap="none">
              <a:solidFill>
                <a:srgbClr val="000000"/>
              </a:solidFill>
              <a:latin typeface="Arial"/>
              <a:ea typeface="Arial"/>
              <a:cs typeface="Arial"/>
              <a:sym typeface="Arial"/>
            </a:endParaRPr>
          </a:p>
        </p:txBody>
      </p:sp>
      <p:cxnSp>
        <p:nvCxnSpPr>
          <p:cNvPr id="187" name="Google Shape;187;p15"/>
          <p:cNvCxnSpPr>
            <a:stCxn id="180" idx="3"/>
            <a:endCxn id="183" idx="1"/>
          </p:cNvCxnSpPr>
          <p:nvPr/>
        </p:nvCxnSpPr>
        <p:spPr>
          <a:xfrm>
            <a:off x="3430555" y="4011907"/>
            <a:ext cx="860100" cy="1247100"/>
          </a:xfrm>
          <a:prstGeom prst="bentConnector3">
            <a:avLst>
              <a:gd name="adj1" fmla="val 49992"/>
            </a:avLst>
          </a:prstGeom>
          <a:noFill/>
          <a:ln w="28575" cap="flat" cmpd="sng">
            <a:solidFill>
              <a:schemeClr val="dk1"/>
            </a:solidFill>
            <a:prstDash val="solid"/>
            <a:miter lim="800000"/>
            <a:headEnd type="none" w="sm" len="sm"/>
            <a:tailEnd type="triangle" w="med" len="med"/>
          </a:ln>
        </p:spPr>
      </p:cxnSp>
      <p:sp>
        <p:nvSpPr>
          <p:cNvPr id="188" name="Google Shape;188;p15"/>
          <p:cNvSpPr/>
          <p:nvPr/>
        </p:nvSpPr>
        <p:spPr>
          <a:xfrm>
            <a:off x="6651171" y="2548733"/>
            <a:ext cx="326700" cy="113400"/>
          </a:xfrm>
          <a:prstGeom prst="rightArrow">
            <a:avLst>
              <a:gd name="adj1" fmla="val 50000"/>
              <a:gd name="adj2" fmla="val 50000"/>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89" name="Google Shape;189;p15"/>
          <p:cNvSpPr/>
          <p:nvPr/>
        </p:nvSpPr>
        <p:spPr>
          <a:xfrm>
            <a:off x="6682271" y="3961496"/>
            <a:ext cx="326571" cy="113521"/>
          </a:xfrm>
          <a:prstGeom prst="rightArrow">
            <a:avLst>
              <a:gd name="adj1" fmla="val 50000"/>
              <a:gd name="adj2" fmla="val 50000"/>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0" name="Google Shape;190;p15"/>
          <p:cNvSpPr/>
          <p:nvPr/>
        </p:nvSpPr>
        <p:spPr>
          <a:xfrm>
            <a:off x="6651166" y="5184739"/>
            <a:ext cx="326700" cy="113400"/>
          </a:xfrm>
          <a:prstGeom prst="rightArrow">
            <a:avLst>
              <a:gd name="adj1" fmla="val 50000"/>
              <a:gd name="adj2" fmla="val 50000"/>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cxnSp>
        <p:nvCxnSpPr>
          <p:cNvPr id="191" name="Google Shape;191;p15"/>
          <p:cNvCxnSpPr/>
          <p:nvPr/>
        </p:nvCxnSpPr>
        <p:spPr>
          <a:xfrm>
            <a:off x="3430555" y="4005607"/>
            <a:ext cx="860100" cy="12600"/>
          </a:xfrm>
          <a:prstGeom prst="bentConnector3">
            <a:avLst>
              <a:gd name="adj1" fmla="val 50000"/>
            </a:avLst>
          </a:prstGeom>
          <a:noFill/>
          <a:ln w="28575" cap="flat" cmpd="sng">
            <a:solidFill>
              <a:schemeClr val="dk1"/>
            </a:solidFill>
            <a:prstDash val="solid"/>
            <a:miter lim="800000"/>
            <a:headEnd type="none" w="sm" len="sm"/>
            <a:tailEnd type="triangle" w="med" len="med"/>
          </a:ln>
        </p:spPr>
      </p:cxnSp>
      <p:cxnSp>
        <p:nvCxnSpPr>
          <p:cNvPr id="192" name="Google Shape;192;p15"/>
          <p:cNvCxnSpPr>
            <a:stCxn id="180" idx="3"/>
            <a:endCxn id="181" idx="1"/>
          </p:cNvCxnSpPr>
          <p:nvPr/>
        </p:nvCxnSpPr>
        <p:spPr>
          <a:xfrm rot="10800000" flipH="1">
            <a:off x="3430555" y="2605507"/>
            <a:ext cx="860100" cy="1406400"/>
          </a:xfrm>
          <a:prstGeom prst="bentConnector3">
            <a:avLst>
              <a:gd name="adj1" fmla="val 50000"/>
            </a:avLst>
          </a:prstGeom>
          <a:noFill/>
          <a:ln w="28575" cap="flat" cmpd="sng">
            <a:solidFill>
              <a:schemeClr val="dk1"/>
            </a:solidFill>
            <a:prstDash val="solid"/>
            <a:round/>
            <a:headEnd type="none" w="sm" len="sm"/>
            <a:tailEnd type="triangle" w="med" len="med"/>
          </a:ln>
        </p:spPr>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29"/>
          <p:cNvSpPr/>
          <p:nvPr/>
        </p:nvSpPr>
        <p:spPr>
          <a:xfrm>
            <a:off x="10262250" y="5385450"/>
            <a:ext cx="1843200" cy="6642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98" name="Google Shape;198;p29"/>
          <p:cNvSpPr txBox="1"/>
          <p:nvPr/>
        </p:nvSpPr>
        <p:spPr>
          <a:xfrm>
            <a:off x="838200" y="1249340"/>
            <a:ext cx="10515598" cy="523167"/>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Cơ hội tài trợ EE tại Việt Nam (Công nghệ)</a:t>
            </a:r>
            <a:endParaRPr sz="3000" b="1" i="0" u="none" strike="noStrike" cap="none">
              <a:solidFill>
                <a:schemeClr val="lt1"/>
              </a:solidFill>
              <a:latin typeface="Arial"/>
              <a:ea typeface="Arial"/>
              <a:cs typeface="Arial"/>
              <a:sym typeface="Arial"/>
            </a:endParaRPr>
          </a:p>
        </p:txBody>
      </p:sp>
      <p:pic>
        <p:nvPicPr>
          <p:cNvPr id="199" name="Google Shape;199;p29"/>
          <p:cNvPicPr preferRelativeResize="0"/>
          <p:nvPr/>
        </p:nvPicPr>
        <p:blipFill rotWithShape="1">
          <a:blip r:embed="rId3">
            <a:alphaModFix/>
          </a:blip>
          <a:srcRect/>
          <a:stretch/>
        </p:blipFill>
        <p:spPr>
          <a:xfrm>
            <a:off x="1192765" y="1891929"/>
            <a:ext cx="5292011" cy="3693854"/>
          </a:xfrm>
          <a:prstGeom prst="rect">
            <a:avLst/>
          </a:prstGeom>
          <a:noFill/>
          <a:ln>
            <a:noFill/>
          </a:ln>
        </p:spPr>
      </p:pic>
      <p:sp>
        <p:nvSpPr>
          <p:cNvPr id="200" name="Google Shape;200;p29"/>
          <p:cNvSpPr txBox="1"/>
          <p:nvPr/>
        </p:nvSpPr>
        <p:spPr>
          <a:xfrm>
            <a:off x="7191905" y="2092241"/>
            <a:ext cx="3991945" cy="3293209"/>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600"/>
              <a:buFont typeface="Arial"/>
              <a:buNone/>
            </a:pPr>
            <a:r>
              <a:rPr lang="en-US" sz="1600" b="0" i="0" u="none" strike="noStrike" cap="none">
                <a:solidFill>
                  <a:srgbClr val="000000"/>
                </a:solidFill>
                <a:latin typeface="Arial"/>
                <a:ea typeface="Arial"/>
                <a:cs typeface="Arial"/>
                <a:sym typeface="Arial"/>
              </a:rPr>
              <a:t>Động cơ là phần không thể thiếu và gần như chiếm tỷ trọng cao nhất trong các doanh nghiệp công nghiệp hiện nay. Tuy nhiên hiện nay tại đa số các doanh nghiệp vẫn đang vận hành các động cơ với hiệu suất chuyển đổi năng lượng thấp như IE1, IE2 trong khi các dòng động cơ với hiệu suất cao như IE3, IE4 đã phổ biến trên thị trường và giá cả cũng đã được cân đối hợp lý để có tính cạnh tranh</a:t>
            </a:r>
            <a:endParaRPr sz="1600" b="0" i="0" u="none" strike="noStrike" cap="none">
              <a:solidFill>
                <a:srgbClr val="000000"/>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1600"/>
              <a:buFont typeface="Arial"/>
              <a:buNone/>
            </a:pPr>
            <a:r>
              <a:rPr lang="en-US" sz="1600" b="0" i="0" u="none" strike="noStrike" cap="none">
                <a:solidFill>
                  <a:srgbClr val="000000"/>
                </a:solidFill>
                <a:latin typeface="Arial"/>
                <a:ea typeface="Arial"/>
                <a:cs typeface="Arial"/>
                <a:sym typeface="Arial"/>
              </a:rPr>
              <a:t>=&gt; </a:t>
            </a:r>
            <a:r>
              <a:rPr lang="en-US" sz="1600" b="1" i="0" u="none" strike="noStrike" cap="none">
                <a:solidFill>
                  <a:srgbClr val="000000"/>
                </a:solidFill>
                <a:latin typeface="Arial"/>
                <a:ea typeface="Arial"/>
                <a:cs typeface="Arial"/>
                <a:sym typeface="Arial"/>
              </a:rPr>
              <a:t>Tiềm năng tiết kiệm năng lượng về mặt công nghệ còn rất nhiều tiềm năng và có rất nhiều cơ hội tài trợ.</a:t>
            </a:r>
            <a:endParaRPr sz="1600" b="1" i="0" u="none" strike="noStrike" cap="non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16"/>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206" name="Google Shape;206;p16"/>
          <p:cNvSpPr txBox="1"/>
          <p:nvPr/>
        </p:nvSpPr>
        <p:spPr>
          <a:xfrm>
            <a:off x="838200" y="1249340"/>
            <a:ext cx="10515598" cy="523167"/>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Cơ hội tài trợ EE tại Việt Nam</a:t>
            </a:r>
            <a:endParaRPr sz="3000" b="1" i="0" u="none" strike="noStrike" cap="none">
              <a:solidFill>
                <a:schemeClr val="lt1"/>
              </a:solidFill>
              <a:latin typeface="Arial"/>
              <a:ea typeface="Arial"/>
              <a:cs typeface="Arial"/>
              <a:sym typeface="Arial"/>
            </a:endParaRPr>
          </a:p>
        </p:txBody>
      </p:sp>
      <p:pic>
        <p:nvPicPr>
          <p:cNvPr id="207" name="Google Shape;207;p16"/>
          <p:cNvPicPr preferRelativeResize="0"/>
          <p:nvPr/>
        </p:nvPicPr>
        <p:blipFill rotWithShape="1">
          <a:blip r:embed="rId3">
            <a:alphaModFix/>
          </a:blip>
          <a:srcRect/>
          <a:stretch/>
        </p:blipFill>
        <p:spPr>
          <a:xfrm>
            <a:off x="7824850" y="4232575"/>
            <a:ext cx="3528950" cy="2481677"/>
          </a:xfrm>
          <a:prstGeom prst="rect">
            <a:avLst/>
          </a:prstGeom>
          <a:noFill/>
          <a:ln>
            <a:noFill/>
          </a:ln>
        </p:spPr>
      </p:pic>
      <p:pic>
        <p:nvPicPr>
          <p:cNvPr id="208" name="Google Shape;208;p16"/>
          <p:cNvPicPr preferRelativeResize="0"/>
          <p:nvPr/>
        </p:nvPicPr>
        <p:blipFill rotWithShape="1">
          <a:blip r:embed="rId4">
            <a:alphaModFix/>
          </a:blip>
          <a:srcRect/>
          <a:stretch/>
        </p:blipFill>
        <p:spPr>
          <a:xfrm>
            <a:off x="838199" y="4088601"/>
            <a:ext cx="4769093" cy="2467072"/>
          </a:xfrm>
          <a:prstGeom prst="rect">
            <a:avLst/>
          </a:prstGeom>
          <a:noFill/>
          <a:ln>
            <a:noFill/>
          </a:ln>
        </p:spPr>
      </p:pic>
      <p:sp>
        <p:nvSpPr>
          <p:cNvPr id="209" name="Google Shape;209;p16"/>
          <p:cNvSpPr/>
          <p:nvPr/>
        </p:nvSpPr>
        <p:spPr>
          <a:xfrm>
            <a:off x="838200" y="1916541"/>
            <a:ext cx="6208800" cy="2028000"/>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Cần đầu tư EE để đáp ứng các mục tiêu, chính sách:</a:t>
            </a:r>
            <a:endParaRPr sz="16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Mục tiêu chung của quốc gia về netzero năm 2050;</a:t>
            </a:r>
            <a:endParaRPr sz="16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Mục tiêu của ngành trực thuộc;</a:t>
            </a:r>
            <a:endParaRPr sz="16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Đáp ứng yêu cầu pháp luật: Chỉ thị 20, thông tư quy định mức tiêu hao năng lượng ngành,…;</a:t>
            </a:r>
            <a:endParaRPr sz="16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Các yêu cầu của khách hàng: CBAM, ISO 9001, ISO 14001,…;</a:t>
            </a:r>
            <a:endParaRPr sz="1800" b="0" i="0" u="none" strike="noStrike" cap="none">
              <a:solidFill>
                <a:schemeClr val="dk1"/>
              </a:solidFill>
              <a:latin typeface="Arial"/>
              <a:ea typeface="Arial"/>
              <a:cs typeface="Arial"/>
              <a:sym typeface="Arial"/>
            </a:endParaRPr>
          </a:p>
        </p:txBody>
      </p:sp>
      <p:pic>
        <p:nvPicPr>
          <p:cNvPr id="210" name="Google Shape;210;p16"/>
          <p:cNvPicPr preferRelativeResize="0"/>
          <p:nvPr/>
        </p:nvPicPr>
        <p:blipFill rotWithShape="1">
          <a:blip r:embed="rId5">
            <a:alphaModFix/>
          </a:blip>
          <a:srcRect/>
          <a:stretch/>
        </p:blipFill>
        <p:spPr>
          <a:xfrm>
            <a:off x="7824850" y="1916474"/>
            <a:ext cx="3528950" cy="217212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17"/>
          <p:cNvSpPr/>
          <p:nvPr/>
        </p:nvSpPr>
        <p:spPr>
          <a:xfrm>
            <a:off x="10262250" y="5385450"/>
            <a:ext cx="1843200" cy="6642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216" name="Google Shape;216;p17"/>
          <p:cNvSpPr txBox="1"/>
          <p:nvPr/>
        </p:nvSpPr>
        <p:spPr>
          <a:xfrm>
            <a:off x="838200" y="1249340"/>
            <a:ext cx="10515598" cy="523167"/>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Cơ hội tài trợ EE tại Việt Nam</a:t>
            </a:r>
            <a:endParaRPr sz="3000" b="1" i="0" u="none" strike="noStrike" cap="none">
              <a:solidFill>
                <a:schemeClr val="lt1"/>
              </a:solidFill>
              <a:latin typeface="Arial"/>
              <a:ea typeface="Arial"/>
              <a:cs typeface="Arial"/>
              <a:sym typeface="Arial"/>
            </a:endParaRPr>
          </a:p>
        </p:txBody>
      </p:sp>
      <p:pic>
        <p:nvPicPr>
          <p:cNvPr id="217" name="Google Shape;217;p17"/>
          <p:cNvPicPr preferRelativeResize="0"/>
          <p:nvPr/>
        </p:nvPicPr>
        <p:blipFill rotWithShape="1">
          <a:blip r:embed="rId3">
            <a:alphaModFix/>
          </a:blip>
          <a:srcRect/>
          <a:stretch/>
        </p:blipFill>
        <p:spPr>
          <a:xfrm>
            <a:off x="838200" y="2546025"/>
            <a:ext cx="5154750" cy="2797525"/>
          </a:xfrm>
          <a:prstGeom prst="rect">
            <a:avLst/>
          </a:prstGeom>
          <a:noFill/>
          <a:ln>
            <a:noFill/>
          </a:ln>
        </p:spPr>
      </p:pic>
      <p:sp>
        <p:nvSpPr>
          <p:cNvPr id="218" name="Google Shape;218;p17"/>
          <p:cNvSpPr txBox="1"/>
          <p:nvPr/>
        </p:nvSpPr>
        <p:spPr>
          <a:xfrm>
            <a:off x="6114900" y="1772500"/>
            <a:ext cx="5238900" cy="2308800"/>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Công nghệ:</a:t>
            </a:r>
            <a:endParaRPr sz="16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Công nghệ cũ, thiết bị với hiệu suất chuyển đổi năng lượng thấp;</a:t>
            </a:r>
            <a:endParaRPr sz="16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Hệ thống vận hành chưa tối ưu, còn nhiều điểm lãng phí;</a:t>
            </a:r>
            <a:endParaRPr sz="16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Chưa áp dụng nhiều công nghệ tiên tiến để tiết kiệm;</a:t>
            </a:r>
            <a:endParaRPr sz="16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E ngại khi thay đổi công nghệ.</a:t>
            </a:r>
            <a:endParaRPr sz="1600" b="0" i="0" u="none" strike="noStrike" cap="none">
              <a:solidFill>
                <a:srgbClr val="000000"/>
              </a:solidFill>
              <a:latin typeface="Arial"/>
              <a:ea typeface="Arial"/>
              <a:cs typeface="Arial"/>
              <a:sym typeface="Arial"/>
            </a:endParaRPr>
          </a:p>
        </p:txBody>
      </p:sp>
      <p:sp>
        <p:nvSpPr>
          <p:cNvPr id="219" name="Google Shape;219;p17"/>
          <p:cNvSpPr txBox="1"/>
          <p:nvPr/>
        </p:nvSpPr>
        <p:spPr>
          <a:xfrm>
            <a:off x="6114925" y="4017750"/>
            <a:ext cx="5238900" cy="1754700"/>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Tài chính:</a:t>
            </a:r>
            <a:endParaRPr sz="16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Điều kiện kinh tế khó khăn;</a:t>
            </a:r>
            <a:endParaRPr sz="16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Chưa tiếp cận được nhiều nguồn vốn hỗ trợ;</a:t>
            </a:r>
            <a:endParaRPr sz="16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Chưa ưu tiên nhiều cho hoạt động tiết kiệm năng lượng;</a:t>
            </a:r>
            <a:endParaRPr sz="16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Ưu tiên giải pháp tài chính ít, hoàn vốn nhanh.</a:t>
            </a:r>
            <a:endParaRPr sz="1800" b="0" i="0" u="none" strike="noStrike" cap="none">
              <a:solidFill>
                <a:schemeClr val="dk1"/>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18"/>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pic>
        <p:nvPicPr>
          <p:cNvPr id="225" name="Google Shape;225;p18"/>
          <p:cNvPicPr preferRelativeResize="0"/>
          <p:nvPr/>
        </p:nvPicPr>
        <p:blipFill rotWithShape="1">
          <a:blip r:embed="rId3">
            <a:alphaModFix/>
          </a:blip>
          <a:srcRect/>
          <a:stretch/>
        </p:blipFill>
        <p:spPr>
          <a:xfrm>
            <a:off x="2508200" y="1202525"/>
            <a:ext cx="7153200" cy="54434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Google Shape;60;p2"/>
          <p:cNvSpPr txBox="1">
            <a:spLocks noGrp="1"/>
          </p:cNvSpPr>
          <p:nvPr>
            <p:ph type="subTitle" idx="1"/>
          </p:nvPr>
        </p:nvSpPr>
        <p:spPr>
          <a:xfrm>
            <a:off x="1995081" y="2151887"/>
            <a:ext cx="8201837" cy="1070700"/>
          </a:xfrm>
          <a:prstGeom prst="rect">
            <a:avLst/>
          </a:prstGeom>
          <a:noFill/>
          <a:ln>
            <a:noFill/>
          </a:ln>
        </p:spPr>
        <p:txBody>
          <a:bodyPr spcFirstLastPara="1" wrap="square" lIns="91425" tIns="45700" rIns="91425" bIns="45700" anchor="t" anchorCtr="0">
            <a:noAutofit/>
          </a:bodyPr>
          <a:lstStyle/>
          <a:p>
            <a:pPr marL="0" lvl="0" indent="0" algn="ctr" rtl="0">
              <a:lnSpc>
                <a:spcPct val="130000"/>
              </a:lnSpc>
              <a:spcBef>
                <a:spcPts val="0"/>
              </a:spcBef>
              <a:spcAft>
                <a:spcPts val="0"/>
              </a:spcAft>
              <a:buClr>
                <a:srgbClr val="003153"/>
              </a:buClr>
              <a:buSzPct val="108108"/>
              <a:buNone/>
            </a:pPr>
            <a:r>
              <a:rPr lang="en-US" sz="3200"/>
              <a:t>THỊ TRƯỜNG TIẾT KIỆM NĂNG LƯỢNG TRONG CÔNG NGHIỆP</a:t>
            </a:r>
            <a:endParaRPr sz="32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19"/>
          <p:cNvSpPr txBox="1"/>
          <p:nvPr/>
        </p:nvSpPr>
        <p:spPr>
          <a:xfrm>
            <a:off x="838200" y="1249340"/>
            <a:ext cx="10515598" cy="523167"/>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Câu hỏi</a:t>
            </a:r>
            <a:endParaRPr sz="3000" b="1" i="0" u="none" strike="noStrike" cap="none">
              <a:solidFill>
                <a:schemeClr val="lt1"/>
              </a:solidFill>
              <a:latin typeface="Arial"/>
              <a:ea typeface="Arial"/>
              <a:cs typeface="Arial"/>
              <a:sym typeface="Arial"/>
            </a:endParaRPr>
          </a:p>
        </p:txBody>
      </p:sp>
      <p:sp>
        <p:nvSpPr>
          <p:cNvPr id="231" name="Google Shape;231;p19"/>
          <p:cNvSpPr/>
          <p:nvPr/>
        </p:nvSpPr>
        <p:spPr>
          <a:xfrm>
            <a:off x="838200" y="2407297"/>
            <a:ext cx="5254690" cy="3116425"/>
          </a:xfrm>
          <a:prstGeom prst="roundRect">
            <a:avLst>
              <a:gd name="adj" fmla="val 16667"/>
            </a:avLst>
          </a:prstGeom>
          <a:no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just" rtl="0">
              <a:lnSpc>
                <a:spcPct val="100000"/>
              </a:lnSpc>
              <a:spcBef>
                <a:spcPts val="0"/>
              </a:spcBef>
              <a:spcAft>
                <a:spcPts val="0"/>
              </a:spcAft>
              <a:buClr>
                <a:srgbClr val="000000"/>
              </a:buClr>
              <a:buSzPts val="3000"/>
              <a:buFont typeface="Arial"/>
              <a:buNone/>
            </a:pPr>
            <a:r>
              <a:rPr lang="en-US" sz="3000" b="1" i="0" u="none" strike="noStrike" cap="none">
                <a:solidFill>
                  <a:schemeClr val="dk1"/>
                </a:solidFill>
                <a:latin typeface="Arial"/>
                <a:ea typeface="Arial"/>
                <a:cs typeface="Arial"/>
                <a:sym typeface="Arial"/>
              </a:rPr>
              <a:t>Anh/Chị hãy phân tích tại sao Việt Nam là một trong những thị trường tiết kiệm năng lượng hấp dẫn nhất hiện nay?</a:t>
            </a:r>
            <a:endParaRPr sz="1400" b="0" i="0" u="none" strike="noStrike" cap="none">
              <a:solidFill>
                <a:srgbClr val="000000"/>
              </a:solidFill>
              <a:latin typeface="Arial"/>
              <a:ea typeface="Arial"/>
              <a:cs typeface="Arial"/>
              <a:sym typeface="Arial"/>
            </a:endParaRPr>
          </a:p>
        </p:txBody>
      </p:sp>
      <p:pic>
        <p:nvPicPr>
          <p:cNvPr id="232" name="Google Shape;232;p19"/>
          <p:cNvPicPr preferRelativeResize="0"/>
          <p:nvPr/>
        </p:nvPicPr>
        <p:blipFill rotWithShape="1">
          <a:blip r:embed="rId3">
            <a:alphaModFix/>
          </a:blip>
          <a:srcRect/>
          <a:stretch/>
        </p:blipFill>
        <p:spPr>
          <a:xfrm>
            <a:off x="6819748" y="2453421"/>
            <a:ext cx="4534049" cy="302417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20"/>
          <p:cNvSpPr txBox="1"/>
          <p:nvPr/>
        </p:nvSpPr>
        <p:spPr>
          <a:xfrm>
            <a:off x="838200" y="1249340"/>
            <a:ext cx="10515598" cy="523167"/>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Câu hỏi</a:t>
            </a:r>
            <a:endParaRPr sz="3000" b="1" i="0" u="none" strike="noStrike" cap="none">
              <a:solidFill>
                <a:schemeClr val="lt1"/>
              </a:solidFill>
              <a:latin typeface="Arial"/>
              <a:ea typeface="Arial"/>
              <a:cs typeface="Arial"/>
              <a:sym typeface="Arial"/>
            </a:endParaRPr>
          </a:p>
        </p:txBody>
      </p:sp>
      <p:sp>
        <p:nvSpPr>
          <p:cNvPr id="238" name="Google Shape;238;p20"/>
          <p:cNvSpPr/>
          <p:nvPr/>
        </p:nvSpPr>
        <p:spPr>
          <a:xfrm>
            <a:off x="838200" y="1882650"/>
            <a:ext cx="10515600" cy="453300"/>
          </a:xfrm>
          <a:prstGeom prst="roundRect">
            <a:avLst>
              <a:gd name="adj" fmla="val 16667"/>
            </a:avLst>
          </a:prstGeom>
          <a:no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chemeClr val="dk1"/>
                </a:solidFill>
                <a:latin typeface="Arial"/>
                <a:ea typeface="Arial"/>
                <a:cs typeface="Arial"/>
                <a:sym typeface="Arial"/>
              </a:rPr>
              <a:t>1. Tiềm năng tiết kiệm năng lượng lớn (công nghệ, thiết bị, trình độ,…)</a:t>
            </a:r>
            <a:endParaRPr sz="1400" b="0" i="0" u="none" strike="noStrike" cap="none">
              <a:solidFill>
                <a:srgbClr val="000000"/>
              </a:solidFill>
              <a:latin typeface="Arial"/>
              <a:ea typeface="Arial"/>
              <a:cs typeface="Arial"/>
              <a:sym typeface="Arial"/>
            </a:endParaRPr>
          </a:p>
        </p:txBody>
      </p:sp>
      <p:sp>
        <p:nvSpPr>
          <p:cNvPr id="239" name="Google Shape;239;p20"/>
          <p:cNvSpPr/>
          <p:nvPr/>
        </p:nvSpPr>
        <p:spPr>
          <a:xfrm>
            <a:off x="838200" y="2446099"/>
            <a:ext cx="10515600" cy="453300"/>
          </a:xfrm>
          <a:prstGeom prst="roundRect">
            <a:avLst>
              <a:gd name="adj" fmla="val 16667"/>
            </a:avLst>
          </a:prstGeom>
          <a:no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chemeClr val="dk1"/>
                </a:solidFill>
                <a:latin typeface="Arial"/>
                <a:ea typeface="Arial"/>
                <a:cs typeface="Arial"/>
                <a:sym typeface="Arial"/>
              </a:rPr>
              <a:t>2. Chính sách pháp luật khuyến khích, hỗ trợ (Netzero, luật, nghị định,…)</a:t>
            </a:r>
            <a:endParaRPr sz="1400" b="0" i="0" u="none" strike="noStrike" cap="none">
              <a:solidFill>
                <a:srgbClr val="000000"/>
              </a:solidFill>
              <a:latin typeface="Arial"/>
              <a:ea typeface="Arial"/>
              <a:cs typeface="Arial"/>
              <a:sym typeface="Arial"/>
            </a:endParaRPr>
          </a:p>
        </p:txBody>
      </p:sp>
      <p:sp>
        <p:nvSpPr>
          <p:cNvPr id="240" name="Google Shape;240;p20"/>
          <p:cNvSpPr/>
          <p:nvPr/>
        </p:nvSpPr>
        <p:spPr>
          <a:xfrm>
            <a:off x="838200" y="3009549"/>
            <a:ext cx="10515600" cy="453300"/>
          </a:xfrm>
          <a:prstGeom prst="roundRect">
            <a:avLst>
              <a:gd name="adj" fmla="val 16667"/>
            </a:avLst>
          </a:prstGeom>
          <a:no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chemeClr val="dk1"/>
                </a:solidFill>
                <a:latin typeface="Arial"/>
                <a:ea typeface="Arial"/>
                <a:cs typeface="Arial"/>
                <a:sym typeface="Arial"/>
              </a:rPr>
              <a:t>3. Lợi ích đem lại rõ ràng và đa chiều (kinh tế, môi trường,...)</a:t>
            </a:r>
            <a:endParaRPr sz="1400" b="0" i="0" u="none" strike="noStrike" cap="none">
              <a:solidFill>
                <a:srgbClr val="000000"/>
              </a:solidFill>
              <a:latin typeface="Arial"/>
              <a:ea typeface="Arial"/>
              <a:cs typeface="Arial"/>
              <a:sym typeface="Arial"/>
            </a:endParaRPr>
          </a:p>
        </p:txBody>
      </p:sp>
      <p:sp>
        <p:nvSpPr>
          <p:cNvPr id="241" name="Google Shape;241;p20"/>
          <p:cNvSpPr/>
          <p:nvPr/>
        </p:nvSpPr>
        <p:spPr>
          <a:xfrm>
            <a:off x="838200" y="3582824"/>
            <a:ext cx="10515600" cy="453300"/>
          </a:xfrm>
          <a:prstGeom prst="roundRect">
            <a:avLst>
              <a:gd name="adj" fmla="val 16667"/>
            </a:avLst>
          </a:prstGeom>
          <a:no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chemeClr val="dk1"/>
                </a:solidFill>
                <a:latin typeface="Arial"/>
                <a:ea typeface="Arial"/>
                <a:cs typeface="Arial"/>
                <a:sym typeface="Arial"/>
              </a:rPr>
              <a:t>4. Nhu cầu sử dụng năng lượng tăng cao, giá năng lượng ngày càng tăng, định hướng phát triển tốt</a:t>
            </a:r>
            <a:endParaRPr sz="1600" b="1" i="0" u="none" strike="noStrike" cap="none">
              <a:solidFill>
                <a:schemeClr val="dk1"/>
              </a:solidFill>
              <a:latin typeface="Arial"/>
              <a:ea typeface="Arial"/>
              <a:cs typeface="Arial"/>
              <a:sym typeface="Arial"/>
            </a:endParaRPr>
          </a:p>
        </p:txBody>
      </p:sp>
      <p:sp>
        <p:nvSpPr>
          <p:cNvPr id="242" name="Google Shape;242;p20"/>
          <p:cNvSpPr/>
          <p:nvPr/>
        </p:nvSpPr>
        <p:spPr>
          <a:xfrm>
            <a:off x="838200" y="4146275"/>
            <a:ext cx="10515600" cy="453300"/>
          </a:xfrm>
          <a:prstGeom prst="roundRect">
            <a:avLst>
              <a:gd name="adj" fmla="val 16667"/>
            </a:avLst>
          </a:prstGeom>
          <a:no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chemeClr val="dk1"/>
                </a:solidFill>
                <a:latin typeface="Arial"/>
                <a:ea typeface="Arial"/>
                <a:cs typeface="Arial"/>
                <a:sym typeface="Arial"/>
              </a:rPr>
              <a:t>5. Yêu cầu từ các đối tác, khách hàng quốc tế về EE</a:t>
            </a:r>
            <a:endParaRPr sz="1400" b="0" i="0" u="none" strike="noStrike" cap="none">
              <a:solidFill>
                <a:srgbClr val="000000"/>
              </a:solidFill>
              <a:latin typeface="Arial"/>
              <a:ea typeface="Arial"/>
              <a:cs typeface="Arial"/>
              <a:sym typeface="Arial"/>
            </a:endParaRPr>
          </a:p>
        </p:txBody>
      </p:sp>
      <p:sp>
        <p:nvSpPr>
          <p:cNvPr id="243" name="Google Shape;243;p20"/>
          <p:cNvSpPr/>
          <p:nvPr/>
        </p:nvSpPr>
        <p:spPr>
          <a:xfrm>
            <a:off x="838200" y="4709725"/>
            <a:ext cx="10515600" cy="453300"/>
          </a:xfrm>
          <a:prstGeom prst="roundRect">
            <a:avLst>
              <a:gd name="adj" fmla="val 16667"/>
            </a:avLst>
          </a:prstGeom>
          <a:solidFill>
            <a:schemeClr val="l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chemeClr val="dk1"/>
                </a:solidFill>
                <a:latin typeface="Arial"/>
                <a:ea typeface="Arial"/>
                <a:cs typeface="Arial"/>
                <a:sym typeface="Arial"/>
              </a:rPr>
              <a:t>6. Chi phí đầu tư thấp so với các nước phát triển, thời gian hoàn vốn, chia sẻ lợi nhuận nhanh hơn</a:t>
            </a:r>
            <a:endParaRPr sz="1600" b="1" i="0" u="none" strike="noStrike" cap="none">
              <a:solidFill>
                <a:schemeClr val="dk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8"/>
                                        </p:tgtEl>
                                        <p:attrNameLst>
                                          <p:attrName>style.visibility</p:attrName>
                                        </p:attrNameLst>
                                      </p:cBhvr>
                                      <p:to>
                                        <p:strVal val="visible"/>
                                      </p:to>
                                    </p:set>
                                    <p:anim calcmode="lin" valueType="num">
                                      <p:cBhvr additive="base">
                                        <p:cTn id="7" dur="500"/>
                                        <p:tgtEl>
                                          <p:spTgt spid="238"/>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39"/>
                                        </p:tgtEl>
                                        <p:attrNameLst>
                                          <p:attrName>style.visibility</p:attrName>
                                        </p:attrNameLst>
                                      </p:cBhvr>
                                      <p:to>
                                        <p:strVal val="visible"/>
                                      </p:to>
                                    </p:set>
                                    <p:anim calcmode="lin" valueType="num">
                                      <p:cBhvr additive="base">
                                        <p:cTn id="12" dur="500"/>
                                        <p:tgtEl>
                                          <p:spTgt spid="239"/>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240"/>
                                        </p:tgtEl>
                                        <p:attrNameLst>
                                          <p:attrName>style.visibility</p:attrName>
                                        </p:attrNameLst>
                                      </p:cBhvr>
                                      <p:to>
                                        <p:strVal val="visible"/>
                                      </p:to>
                                    </p:set>
                                    <p:anim calcmode="lin" valueType="num">
                                      <p:cBhvr additive="base">
                                        <p:cTn id="17" dur="500"/>
                                        <p:tgtEl>
                                          <p:spTgt spid="240"/>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241"/>
                                        </p:tgtEl>
                                        <p:attrNameLst>
                                          <p:attrName>style.visibility</p:attrName>
                                        </p:attrNameLst>
                                      </p:cBhvr>
                                      <p:to>
                                        <p:strVal val="visible"/>
                                      </p:to>
                                    </p:set>
                                    <p:anim calcmode="lin" valueType="num">
                                      <p:cBhvr additive="base">
                                        <p:cTn id="22" dur="500"/>
                                        <p:tgtEl>
                                          <p:spTgt spid="241"/>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242"/>
                                        </p:tgtEl>
                                        <p:attrNameLst>
                                          <p:attrName>style.visibility</p:attrName>
                                        </p:attrNameLst>
                                      </p:cBhvr>
                                      <p:to>
                                        <p:strVal val="visible"/>
                                      </p:to>
                                    </p:set>
                                    <p:anim calcmode="lin" valueType="num">
                                      <p:cBhvr additive="base">
                                        <p:cTn id="27" dur="500"/>
                                        <p:tgtEl>
                                          <p:spTgt spid="242"/>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243"/>
                                        </p:tgtEl>
                                        <p:attrNameLst>
                                          <p:attrName>style.visibility</p:attrName>
                                        </p:attrNameLst>
                                      </p:cBhvr>
                                      <p:to>
                                        <p:strVal val="visible"/>
                                      </p:to>
                                    </p:set>
                                    <p:anim calcmode="lin" valueType="num">
                                      <p:cBhvr additive="base">
                                        <p:cTn id="32" dur="500"/>
                                        <p:tgtEl>
                                          <p:spTgt spid="2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21"/>
          <p:cNvSpPr/>
          <p:nvPr/>
        </p:nvSpPr>
        <p:spPr>
          <a:xfrm>
            <a:off x="2418080" y="2767280"/>
            <a:ext cx="7355700" cy="13233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8000"/>
              <a:buFont typeface="Arial"/>
              <a:buNone/>
            </a:pPr>
            <a:r>
              <a:rPr lang="en-US" sz="8000" b="1" i="0" u="none" strike="noStrike" cap="none">
                <a:solidFill>
                  <a:srgbClr val="000000"/>
                </a:solidFill>
                <a:latin typeface="Arial"/>
                <a:ea typeface="Arial"/>
                <a:cs typeface="Arial"/>
                <a:sym typeface="Arial"/>
              </a:rPr>
              <a:t>Xin cảm ơn!</a:t>
            </a:r>
            <a:endParaRPr sz="8000" b="1" i="0" u="none" strike="noStrike" cap="non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3"/>
          <p:cNvSpPr txBox="1"/>
          <p:nvPr/>
        </p:nvSpPr>
        <p:spPr>
          <a:xfrm>
            <a:off x="844826" y="1249340"/>
            <a:ext cx="10525539" cy="523167"/>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000"/>
              <a:buFont typeface="Arial"/>
              <a:buNone/>
            </a:pPr>
            <a:r>
              <a:rPr lang="en-US" sz="3000" b="1" i="0" u="none" strike="noStrike" cap="none">
                <a:solidFill>
                  <a:schemeClr val="lt1"/>
                </a:solidFill>
                <a:latin typeface="Arial"/>
                <a:ea typeface="Arial"/>
                <a:cs typeface="Arial"/>
                <a:sym typeface="Arial"/>
              </a:rPr>
              <a:t>Tiết kiệm năng lượng – phát triển bền vững</a:t>
            </a:r>
            <a:endParaRPr sz="3000" b="1" i="0" u="none" strike="noStrike" cap="none">
              <a:solidFill>
                <a:schemeClr val="lt1"/>
              </a:solidFill>
              <a:latin typeface="Arial"/>
              <a:ea typeface="Arial"/>
              <a:cs typeface="Arial"/>
              <a:sym typeface="Arial"/>
            </a:endParaRPr>
          </a:p>
        </p:txBody>
      </p:sp>
      <p:pic>
        <p:nvPicPr>
          <p:cNvPr id="66" name="Google Shape;66;p3"/>
          <p:cNvPicPr preferRelativeResize="0"/>
          <p:nvPr/>
        </p:nvPicPr>
        <p:blipFill rotWithShape="1">
          <a:blip r:embed="rId3">
            <a:alphaModFix/>
          </a:blip>
          <a:srcRect/>
          <a:stretch/>
        </p:blipFill>
        <p:spPr>
          <a:xfrm>
            <a:off x="1643574" y="2014323"/>
            <a:ext cx="3341851" cy="3341875"/>
          </a:xfrm>
          <a:prstGeom prst="rect">
            <a:avLst/>
          </a:prstGeom>
          <a:noFill/>
          <a:ln>
            <a:noFill/>
          </a:ln>
        </p:spPr>
      </p:pic>
      <p:pic>
        <p:nvPicPr>
          <p:cNvPr id="67" name="Google Shape;67;p3"/>
          <p:cNvPicPr preferRelativeResize="0"/>
          <p:nvPr/>
        </p:nvPicPr>
        <p:blipFill rotWithShape="1">
          <a:blip r:embed="rId4">
            <a:alphaModFix/>
          </a:blip>
          <a:srcRect/>
          <a:stretch/>
        </p:blipFill>
        <p:spPr>
          <a:xfrm>
            <a:off x="6849875" y="1948979"/>
            <a:ext cx="3460650" cy="3460625"/>
          </a:xfrm>
          <a:prstGeom prst="rect">
            <a:avLst/>
          </a:prstGeom>
          <a:noFill/>
          <a:ln>
            <a:noFill/>
          </a:ln>
        </p:spPr>
      </p:pic>
      <p:sp>
        <p:nvSpPr>
          <p:cNvPr id="68" name="Google Shape;68;p3"/>
          <p:cNvSpPr txBox="1"/>
          <p:nvPr/>
        </p:nvSpPr>
        <p:spPr>
          <a:xfrm>
            <a:off x="1584250" y="5416700"/>
            <a:ext cx="3460500" cy="325200"/>
          </a:xfrm>
          <a:prstGeom prst="rect">
            <a:avLst/>
          </a:prstGeom>
          <a:solidFill>
            <a:srgbClr val="F8F8F8"/>
          </a:solidFill>
          <a:ln>
            <a:noFill/>
          </a:ln>
        </p:spPr>
        <p:txBody>
          <a:bodyPr spcFirstLastPara="1" wrap="square" lIns="91425" tIns="45700" rIns="91425" bIns="45700" anchor="t" anchorCtr="0">
            <a:noAutofit/>
          </a:bodyPr>
          <a:lstStyle/>
          <a:p>
            <a:pPr marL="228600" marR="0" lvl="0" indent="0" algn="just" rtl="0">
              <a:lnSpc>
                <a:spcPct val="90000"/>
              </a:lnSpc>
              <a:spcBef>
                <a:spcPts val="1000"/>
              </a:spcBef>
              <a:spcAft>
                <a:spcPts val="0"/>
              </a:spcAft>
              <a:buClr>
                <a:schemeClr val="dk1"/>
              </a:buClr>
              <a:buSzPts val="1800"/>
              <a:buFont typeface="Arial"/>
              <a:buNone/>
            </a:pPr>
            <a:r>
              <a:rPr lang="en-US" sz="1800" b="1" i="0" u="none" strike="noStrike" cap="none">
                <a:solidFill>
                  <a:schemeClr val="dk1"/>
                </a:solidFill>
                <a:latin typeface="Arial"/>
                <a:ea typeface="Arial"/>
                <a:cs typeface="Arial"/>
                <a:sym typeface="Arial"/>
              </a:rPr>
              <a:t>Tiết kiệm năng lượng là gì? </a:t>
            </a:r>
            <a:endParaRPr sz="1800" b="1" i="0" u="none" strike="noStrike" cap="none">
              <a:solidFill>
                <a:schemeClr val="dk1"/>
              </a:solidFill>
              <a:latin typeface="Arial"/>
              <a:ea typeface="Arial"/>
              <a:cs typeface="Arial"/>
              <a:sym typeface="Arial"/>
            </a:endParaRPr>
          </a:p>
        </p:txBody>
      </p:sp>
      <p:sp>
        <p:nvSpPr>
          <p:cNvPr id="69" name="Google Shape;69;p3"/>
          <p:cNvSpPr txBox="1"/>
          <p:nvPr/>
        </p:nvSpPr>
        <p:spPr>
          <a:xfrm>
            <a:off x="6083450" y="5347060"/>
            <a:ext cx="4993500" cy="523200"/>
          </a:xfrm>
          <a:prstGeom prst="rect">
            <a:avLst/>
          </a:prstGeom>
          <a:solidFill>
            <a:srgbClr val="F8F8F8"/>
          </a:solidFill>
          <a:ln>
            <a:noFill/>
          </a:ln>
        </p:spPr>
        <p:txBody>
          <a:bodyPr spcFirstLastPara="1" wrap="square" lIns="91425" tIns="45700" rIns="91425" bIns="45700" anchor="t" anchorCtr="0">
            <a:noAutofit/>
          </a:bodyPr>
          <a:lstStyle/>
          <a:p>
            <a:pPr marL="228600" marR="0" lvl="0" indent="0" algn="ctr" rtl="0">
              <a:lnSpc>
                <a:spcPct val="90000"/>
              </a:lnSpc>
              <a:spcBef>
                <a:spcPts val="1000"/>
              </a:spcBef>
              <a:spcAft>
                <a:spcPts val="0"/>
              </a:spcAft>
              <a:buClr>
                <a:schemeClr val="dk1"/>
              </a:buClr>
              <a:buSzPts val="1800"/>
              <a:buFont typeface="Arial"/>
              <a:buNone/>
            </a:pPr>
            <a:r>
              <a:rPr lang="en-US" sz="1800" b="1" i="0" u="none" strike="noStrike" cap="none">
                <a:solidFill>
                  <a:schemeClr val="dk1"/>
                </a:solidFill>
                <a:latin typeface="Arial"/>
                <a:ea typeface="Arial"/>
                <a:cs typeface="Arial"/>
                <a:sym typeface="Arial"/>
              </a:rPr>
              <a:t>Tầm quan trọng của tiết kiệm năng lượng đối với sự phát triển của Việt Nam?</a:t>
            </a:r>
            <a:endParaRPr sz="1800" b="1" i="0" u="none" strike="noStrike" cap="none">
              <a:solidFill>
                <a:schemeClr val="dk1"/>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4" name="Google Shape;74;p4"/>
          <p:cNvSpPr txBox="1"/>
          <p:nvPr/>
        </p:nvSpPr>
        <p:spPr>
          <a:xfrm>
            <a:off x="838200" y="1249340"/>
            <a:ext cx="10515598" cy="523167"/>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000"/>
              <a:buFont typeface="Arial"/>
              <a:buNone/>
            </a:pPr>
            <a:r>
              <a:rPr lang="en-US" sz="3000" b="1" i="0" u="none" strike="noStrike" cap="none">
                <a:solidFill>
                  <a:schemeClr val="lt1"/>
                </a:solidFill>
                <a:latin typeface="Arial"/>
                <a:ea typeface="Arial"/>
                <a:cs typeface="Arial"/>
                <a:sym typeface="Arial"/>
              </a:rPr>
              <a:t>Tiết kiệm năng lượng – phát triển bền vững</a:t>
            </a:r>
            <a:endParaRPr sz="3000" b="1" i="0" u="none" strike="noStrike" cap="none">
              <a:solidFill>
                <a:schemeClr val="lt1"/>
              </a:solidFill>
              <a:latin typeface="Arial"/>
              <a:ea typeface="Arial"/>
              <a:cs typeface="Arial"/>
              <a:sym typeface="Arial"/>
            </a:endParaRPr>
          </a:p>
        </p:txBody>
      </p:sp>
      <p:sp>
        <p:nvSpPr>
          <p:cNvPr id="75" name="Google Shape;75;p4"/>
          <p:cNvSpPr txBox="1"/>
          <p:nvPr/>
        </p:nvSpPr>
        <p:spPr>
          <a:xfrm>
            <a:off x="530087" y="1928191"/>
            <a:ext cx="4488024" cy="523167"/>
          </a:xfrm>
          <a:prstGeom prst="rect">
            <a:avLst/>
          </a:prstGeom>
          <a:noFill/>
          <a:ln>
            <a:noFill/>
          </a:ln>
        </p:spPr>
        <p:txBody>
          <a:bodyPr spcFirstLastPara="1" wrap="square" lIns="91425" tIns="45700" rIns="91425" bIns="45700" anchor="t" anchorCtr="0">
            <a:normAutofit/>
          </a:bodyPr>
          <a:lstStyle/>
          <a:p>
            <a:pPr marL="228600" marR="0" lvl="0" indent="0" algn="just" rtl="0">
              <a:lnSpc>
                <a:spcPct val="90000"/>
              </a:lnSpc>
              <a:spcBef>
                <a:spcPts val="1000"/>
              </a:spcBef>
              <a:spcAft>
                <a:spcPts val="0"/>
              </a:spcAft>
              <a:buClr>
                <a:schemeClr val="dk1"/>
              </a:buClr>
              <a:buSzPts val="1800"/>
              <a:buFont typeface="Arial"/>
              <a:buNone/>
            </a:pPr>
            <a:r>
              <a:rPr lang="en-US" sz="1800" b="1" i="0" u="none" strike="noStrike" cap="none">
                <a:solidFill>
                  <a:schemeClr val="dk1"/>
                </a:solidFill>
                <a:latin typeface="Arial"/>
                <a:ea typeface="Arial"/>
                <a:cs typeface="Arial"/>
                <a:sym typeface="Arial"/>
              </a:rPr>
              <a:t>Tiết kiệm năng lượng là gì?</a:t>
            </a:r>
            <a:endParaRPr sz="1800" b="1" i="0" u="none" strike="noStrike" cap="none">
              <a:solidFill>
                <a:schemeClr val="dk1"/>
              </a:solidFill>
              <a:latin typeface="Arial"/>
              <a:ea typeface="Arial"/>
              <a:cs typeface="Arial"/>
              <a:sym typeface="Arial"/>
            </a:endParaRPr>
          </a:p>
        </p:txBody>
      </p:sp>
      <p:sp>
        <p:nvSpPr>
          <p:cNvPr id="76" name="Google Shape;76;p4"/>
          <p:cNvSpPr txBox="1"/>
          <p:nvPr/>
        </p:nvSpPr>
        <p:spPr>
          <a:xfrm>
            <a:off x="6095999" y="1928191"/>
            <a:ext cx="5257799" cy="664298"/>
          </a:xfrm>
          <a:prstGeom prst="rect">
            <a:avLst/>
          </a:prstGeom>
          <a:noFill/>
          <a:ln>
            <a:noFill/>
          </a:ln>
        </p:spPr>
        <p:txBody>
          <a:bodyPr spcFirstLastPara="1" wrap="square" lIns="91425" tIns="45700" rIns="91425" bIns="45700" anchor="t" anchorCtr="0">
            <a:noAutofit/>
          </a:bodyPr>
          <a:lstStyle/>
          <a:p>
            <a:pPr marL="228600" marR="0" lvl="0" indent="0" algn="just" rtl="0">
              <a:lnSpc>
                <a:spcPct val="90000"/>
              </a:lnSpc>
              <a:spcBef>
                <a:spcPts val="1000"/>
              </a:spcBef>
              <a:spcAft>
                <a:spcPts val="0"/>
              </a:spcAft>
              <a:buClr>
                <a:schemeClr val="dk1"/>
              </a:buClr>
              <a:buSzPts val="1800"/>
              <a:buFont typeface="Arial"/>
              <a:buNone/>
            </a:pPr>
            <a:r>
              <a:rPr lang="en-US" sz="1800" b="1" i="0" u="none" strike="noStrike" cap="none">
                <a:solidFill>
                  <a:schemeClr val="dk1"/>
                </a:solidFill>
                <a:latin typeface="Arial"/>
                <a:ea typeface="Arial"/>
                <a:cs typeface="Arial"/>
                <a:sym typeface="Arial"/>
              </a:rPr>
              <a:t>Tầm quan trọng của tiết kiệm năng lượng đối với sự phát triển của Việt Nam?</a:t>
            </a:r>
            <a:endParaRPr sz="1800" b="1" i="0" u="none" strike="noStrike" cap="none">
              <a:solidFill>
                <a:schemeClr val="dk1"/>
              </a:solidFill>
              <a:latin typeface="Arial"/>
              <a:ea typeface="Arial"/>
              <a:cs typeface="Arial"/>
              <a:sym typeface="Arial"/>
            </a:endParaRPr>
          </a:p>
        </p:txBody>
      </p:sp>
      <p:sp>
        <p:nvSpPr>
          <p:cNvPr id="77" name="Google Shape;77;p4"/>
          <p:cNvSpPr txBox="1"/>
          <p:nvPr/>
        </p:nvSpPr>
        <p:spPr>
          <a:xfrm>
            <a:off x="530087" y="2503038"/>
            <a:ext cx="5115339" cy="3642584"/>
          </a:xfrm>
          <a:prstGeom prst="rect">
            <a:avLst/>
          </a:prstGeom>
          <a:noFill/>
          <a:ln>
            <a:noFill/>
          </a:ln>
        </p:spPr>
        <p:txBody>
          <a:bodyPr spcFirstLastPara="1" wrap="square" lIns="91425" tIns="45700" rIns="91425" bIns="45700" anchor="t" anchorCtr="0">
            <a:normAutofit/>
          </a:bodyPr>
          <a:lstStyle/>
          <a:p>
            <a:pPr marL="228600" marR="0" lvl="0" indent="0" algn="just" rtl="0">
              <a:lnSpc>
                <a:spcPct val="90000"/>
              </a:lnSpc>
              <a:spcBef>
                <a:spcPts val="0"/>
              </a:spcBef>
              <a:spcAft>
                <a:spcPts val="0"/>
              </a:spcAft>
              <a:buClr>
                <a:schemeClr val="dk1"/>
              </a:buClr>
              <a:buSzPts val="1600"/>
              <a:buFont typeface="Arial"/>
              <a:buNone/>
            </a:pPr>
            <a:r>
              <a:rPr lang="en-US" sz="1800" b="0" i="0" u="none" strike="noStrike" cap="none">
                <a:solidFill>
                  <a:schemeClr val="dk1"/>
                </a:solidFill>
                <a:latin typeface="Arial"/>
                <a:ea typeface="Arial"/>
                <a:cs typeface="Arial"/>
                <a:sym typeface="Arial"/>
              </a:rPr>
              <a:t>Tiết kiệm năng lượng được nêu trong luật sử dụng năng lượng tiết kiệm và hiệu quả như sau:</a:t>
            </a:r>
            <a:endParaRPr sz="1600" b="0" i="0" u="none" strike="noStrike" cap="none">
              <a:solidFill>
                <a:srgbClr val="000000"/>
              </a:solidFill>
              <a:latin typeface="Arial"/>
              <a:ea typeface="Arial"/>
              <a:cs typeface="Arial"/>
              <a:sym typeface="Arial"/>
            </a:endParaRPr>
          </a:p>
          <a:p>
            <a:pPr marL="514350" marR="0" lvl="0" indent="-298450" algn="just" rtl="0">
              <a:lnSpc>
                <a:spcPct val="90000"/>
              </a:lnSpc>
              <a:spcBef>
                <a:spcPts val="100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Tiết kiệm năng lượng là giảm tổn thất, giảm mức tiêu thụ năng lượng không cần thiết trong sản xuất và đời sống, nhưng vẫn đảm bảo nhu cầu năng lượng cần thiết cho hoạt động đó.</a:t>
            </a:r>
            <a:endParaRPr sz="1600" b="0" i="0" u="none" strike="noStrike" cap="none">
              <a:solidFill>
                <a:srgbClr val="000000"/>
              </a:solidFill>
              <a:latin typeface="Arial"/>
              <a:ea typeface="Arial"/>
              <a:cs typeface="Arial"/>
              <a:sym typeface="Arial"/>
            </a:endParaRPr>
          </a:p>
          <a:p>
            <a:pPr marL="228600" marR="0" lvl="0" indent="0" algn="just" rtl="0">
              <a:lnSpc>
                <a:spcPct val="90000"/>
              </a:lnSpc>
              <a:spcBef>
                <a:spcPts val="1000"/>
              </a:spcBef>
              <a:spcAft>
                <a:spcPts val="0"/>
              </a:spcAft>
              <a:buClr>
                <a:schemeClr val="dk1"/>
              </a:buClr>
              <a:buSzPts val="1600"/>
              <a:buFont typeface="Arial"/>
              <a:buNone/>
            </a:pPr>
            <a:r>
              <a:rPr lang="en-US" sz="1800" b="0" i="0" u="none" strike="noStrike" cap="none">
                <a:solidFill>
                  <a:schemeClr val="dk1"/>
                </a:solidFill>
                <a:latin typeface="Arial"/>
                <a:ea typeface="Arial"/>
                <a:cs typeface="Arial"/>
                <a:sym typeface="Arial"/>
              </a:rPr>
              <a:t>Nói cách khác tiết kiệm năng lượng không phải là hạn chế sử dụng đến mức gây thiếu thốn, mà là sử dụng hợp lý và hiệu quả.</a:t>
            </a:r>
            <a:endParaRPr sz="1800" b="0" i="0" u="none" strike="noStrike" cap="none">
              <a:solidFill>
                <a:schemeClr val="dk1"/>
              </a:solidFill>
              <a:latin typeface="Arial"/>
              <a:ea typeface="Arial"/>
              <a:cs typeface="Arial"/>
              <a:sym typeface="Arial"/>
            </a:endParaRPr>
          </a:p>
        </p:txBody>
      </p:sp>
      <p:sp>
        <p:nvSpPr>
          <p:cNvPr id="78" name="Google Shape;78;p4"/>
          <p:cNvSpPr txBox="1"/>
          <p:nvPr/>
        </p:nvSpPr>
        <p:spPr>
          <a:xfrm>
            <a:off x="6096000" y="2592500"/>
            <a:ext cx="5184900" cy="2733300"/>
          </a:xfrm>
          <a:prstGeom prst="rect">
            <a:avLst/>
          </a:prstGeom>
          <a:noFill/>
          <a:ln>
            <a:noFill/>
          </a:ln>
        </p:spPr>
        <p:txBody>
          <a:bodyPr spcFirstLastPara="1" wrap="square" lIns="91425" tIns="45700" rIns="91425" bIns="45700" anchor="t" anchorCtr="0">
            <a:noAutofit/>
          </a:bodyPr>
          <a:lstStyle/>
          <a:p>
            <a:pPr marL="514350" marR="0" lvl="0" indent="-298450" algn="just" rtl="0">
              <a:lnSpc>
                <a:spcPct val="90000"/>
              </a:lnSpc>
              <a:spcBef>
                <a:spcPts val="1000"/>
              </a:spcBef>
              <a:spcAft>
                <a:spcPts val="0"/>
              </a:spcAft>
              <a:buClr>
                <a:schemeClr val="dk1"/>
              </a:buClr>
              <a:buSzPts val="2000"/>
              <a:buFont typeface="Arial"/>
              <a:buChar char="-"/>
            </a:pPr>
            <a:r>
              <a:rPr lang="en-US" sz="1800" b="0" i="0" u="none" strike="noStrike" cap="none">
                <a:solidFill>
                  <a:schemeClr val="dk1"/>
                </a:solidFill>
                <a:latin typeface="Arial"/>
                <a:ea typeface="Arial"/>
                <a:cs typeface="Arial"/>
                <a:sym typeface="Arial"/>
              </a:rPr>
              <a:t>Đảm bảo an ninh năng lượng quốc gia;</a:t>
            </a:r>
            <a:endParaRPr sz="1600" b="0" i="0" u="none" strike="noStrike" cap="none">
              <a:solidFill>
                <a:srgbClr val="000000"/>
              </a:solidFill>
              <a:latin typeface="Arial"/>
              <a:ea typeface="Arial"/>
              <a:cs typeface="Arial"/>
              <a:sym typeface="Arial"/>
            </a:endParaRPr>
          </a:p>
          <a:p>
            <a:pPr marL="514350" marR="0" lvl="0" indent="-298450" algn="just" rtl="0">
              <a:lnSpc>
                <a:spcPct val="90000"/>
              </a:lnSpc>
              <a:spcBef>
                <a:spcPts val="1000"/>
              </a:spcBef>
              <a:spcAft>
                <a:spcPts val="0"/>
              </a:spcAft>
              <a:buClr>
                <a:schemeClr val="dk1"/>
              </a:buClr>
              <a:buSzPts val="2000"/>
              <a:buFont typeface="Arial"/>
              <a:buChar char="-"/>
            </a:pPr>
            <a:r>
              <a:rPr lang="en-US" sz="1800" b="0" i="0" u="none" strike="noStrike" cap="none">
                <a:solidFill>
                  <a:schemeClr val="dk1"/>
                </a:solidFill>
                <a:latin typeface="Arial"/>
                <a:ea typeface="Arial"/>
                <a:cs typeface="Arial"/>
                <a:sym typeface="Arial"/>
              </a:rPr>
              <a:t>Giảm chi phí cho nền kinh tế và doanh nghiệp;</a:t>
            </a:r>
            <a:endParaRPr sz="1600" b="0" i="0" u="none" strike="noStrike" cap="none">
              <a:solidFill>
                <a:srgbClr val="000000"/>
              </a:solidFill>
              <a:latin typeface="Arial"/>
              <a:ea typeface="Arial"/>
              <a:cs typeface="Arial"/>
              <a:sym typeface="Arial"/>
            </a:endParaRPr>
          </a:p>
          <a:p>
            <a:pPr marL="514350" marR="0" lvl="0" indent="-298450" algn="just" rtl="0">
              <a:lnSpc>
                <a:spcPct val="90000"/>
              </a:lnSpc>
              <a:spcBef>
                <a:spcPts val="1000"/>
              </a:spcBef>
              <a:spcAft>
                <a:spcPts val="0"/>
              </a:spcAft>
              <a:buClr>
                <a:schemeClr val="dk1"/>
              </a:buClr>
              <a:buSzPts val="2000"/>
              <a:buFont typeface="Arial"/>
              <a:buChar char="-"/>
            </a:pPr>
            <a:r>
              <a:rPr lang="en-US" sz="1800" b="0" i="0" u="none" strike="noStrike" cap="none">
                <a:solidFill>
                  <a:schemeClr val="dk1"/>
                </a:solidFill>
                <a:latin typeface="Arial"/>
                <a:ea typeface="Arial"/>
                <a:cs typeface="Arial"/>
                <a:sym typeface="Arial"/>
              </a:rPr>
              <a:t>Bảo vệ môi trường, giảm phát thải khí nhà kính;</a:t>
            </a:r>
            <a:endParaRPr sz="1600" b="0" i="0" u="none" strike="noStrike" cap="none">
              <a:solidFill>
                <a:srgbClr val="000000"/>
              </a:solidFill>
              <a:latin typeface="Arial"/>
              <a:ea typeface="Arial"/>
              <a:cs typeface="Arial"/>
              <a:sym typeface="Arial"/>
            </a:endParaRPr>
          </a:p>
          <a:p>
            <a:pPr marL="514350" marR="0" lvl="0" indent="-298450" algn="just" rtl="0">
              <a:lnSpc>
                <a:spcPct val="90000"/>
              </a:lnSpc>
              <a:spcBef>
                <a:spcPts val="1000"/>
              </a:spcBef>
              <a:spcAft>
                <a:spcPts val="0"/>
              </a:spcAft>
              <a:buClr>
                <a:schemeClr val="dk1"/>
              </a:buClr>
              <a:buSzPts val="2000"/>
              <a:buFont typeface="Arial"/>
              <a:buChar char="-"/>
            </a:pPr>
            <a:r>
              <a:rPr lang="en-US" sz="1800" b="0" i="0" u="none" strike="noStrike" cap="none">
                <a:solidFill>
                  <a:schemeClr val="dk1"/>
                </a:solidFill>
                <a:latin typeface="Arial"/>
                <a:ea typeface="Arial"/>
                <a:cs typeface="Arial"/>
                <a:sym typeface="Arial"/>
              </a:rPr>
              <a:t>Hỗ trợ chuyển dịch năng lượng và phát triển bền vững;</a:t>
            </a:r>
            <a:endParaRPr sz="1600" b="0" i="0" u="none" strike="noStrike" cap="none">
              <a:solidFill>
                <a:srgbClr val="000000"/>
              </a:solidFill>
              <a:latin typeface="Arial"/>
              <a:ea typeface="Arial"/>
              <a:cs typeface="Arial"/>
              <a:sym typeface="Arial"/>
            </a:endParaRPr>
          </a:p>
          <a:p>
            <a:pPr marL="514350" marR="0" lvl="0" indent="-298450" algn="just" rtl="0">
              <a:lnSpc>
                <a:spcPct val="90000"/>
              </a:lnSpc>
              <a:spcBef>
                <a:spcPts val="1000"/>
              </a:spcBef>
              <a:spcAft>
                <a:spcPts val="0"/>
              </a:spcAft>
              <a:buClr>
                <a:schemeClr val="dk1"/>
              </a:buClr>
              <a:buSzPts val="2000"/>
              <a:buFont typeface="Arial"/>
              <a:buChar char="-"/>
            </a:pPr>
            <a:r>
              <a:rPr lang="en-US" sz="1800" b="0" i="0" u="none" strike="noStrike" cap="none">
                <a:solidFill>
                  <a:schemeClr val="dk1"/>
                </a:solidFill>
                <a:latin typeface="Arial"/>
                <a:ea typeface="Arial"/>
                <a:cs typeface="Arial"/>
                <a:sym typeface="Arial"/>
              </a:rPr>
              <a:t>Ý nghĩa xã hội và cộng đồng.</a:t>
            </a:r>
            <a:endParaRPr sz="1600" b="0" i="0" u="none" strike="noStrike" cap="non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Google Shape;83;p5"/>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84" name="Google Shape;84;p5"/>
          <p:cNvSpPr txBox="1"/>
          <p:nvPr/>
        </p:nvSpPr>
        <p:spPr>
          <a:xfrm>
            <a:off x="838200" y="1249340"/>
            <a:ext cx="10515598" cy="523167"/>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Thị trường năng lượng tại Việt Nam</a:t>
            </a:r>
            <a:endParaRPr sz="3000" b="1" i="0" u="none" strike="noStrike" cap="none">
              <a:solidFill>
                <a:schemeClr val="lt1"/>
              </a:solidFill>
              <a:latin typeface="Arial"/>
              <a:ea typeface="Arial"/>
              <a:cs typeface="Arial"/>
              <a:sym typeface="Arial"/>
            </a:endParaRPr>
          </a:p>
        </p:txBody>
      </p:sp>
      <p:pic>
        <p:nvPicPr>
          <p:cNvPr id="85" name="Google Shape;85;p5"/>
          <p:cNvPicPr preferRelativeResize="0"/>
          <p:nvPr/>
        </p:nvPicPr>
        <p:blipFill rotWithShape="1">
          <a:blip r:embed="rId3">
            <a:alphaModFix/>
          </a:blip>
          <a:srcRect/>
          <a:stretch/>
        </p:blipFill>
        <p:spPr>
          <a:xfrm>
            <a:off x="838200" y="2034416"/>
            <a:ext cx="5230848" cy="3144074"/>
          </a:xfrm>
          <a:prstGeom prst="rect">
            <a:avLst/>
          </a:prstGeom>
          <a:noFill/>
          <a:ln>
            <a:noFill/>
          </a:ln>
        </p:spPr>
      </p:pic>
      <p:graphicFrame>
        <p:nvGraphicFramePr>
          <p:cNvPr id="86" name="Google Shape;86;p5"/>
          <p:cNvGraphicFramePr/>
          <p:nvPr/>
        </p:nvGraphicFramePr>
        <p:xfrm>
          <a:off x="6963948" y="1918252"/>
          <a:ext cx="3000000" cy="3000000"/>
        </p:xfrm>
        <a:graphic>
          <a:graphicData uri="http://schemas.openxmlformats.org/drawingml/2006/table">
            <a:tbl>
              <a:tblPr firstRow="1" firstCol="1" bandRow="1">
                <a:noFill/>
                <a:tableStyleId>{2B025CAD-991B-4EDF-A1E7-4BD3D11FFA5B}</a:tableStyleId>
              </a:tblPr>
              <a:tblGrid>
                <a:gridCol w="451550">
                  <a:extLst>
                    <a:ext uri="{9D8B030D-6E8A-4147-A177-3AD203B41FA5}">
                      <a16:colId xmlns:a16="http://schemas.microsoft.com/office/drawing/2014/main" val="20000"/>
                    </a:ext>
                  </a:extLst>
                </a:gridCol>
                <a:gridCol w="2238675">
                  <a:extLst>
                    <a:ext uri="{9D8B030D-6E8A-4147-A177-3AD203B41FA5}">
                      <a16:colId xmlns:a16="http://schemas.microsoft.com/office/drawing/2014/main" val="20001"/>
                    </a:ext>
                  </a:extLst>
                </a:gridCol>
                <a:gridCol w="1699650">
                  <a:extLst>
                    <a:ext uri="{9D8B030D-6E8A-4147-A177-3AD203B41FA5}">
                      <a16:colId xmlns:a16="http://schemas.microsoft.com/office/drawing/2014/main" val="20002"/>
                    </a:ext>
                  </a:extLst>
                </a:gridCol>
              </a:tblGrid>
              <a:tr h="445350">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a:t>TT</a:t>
                      </a:r>
                      <a:endParaRPr sz="1400" u="none" strike="noStrike" cap="none">
                        <a:latin typeface="Times New Roman"/>
                        <a:ea typeface="Times New Roman"/>
                        <a:cs typeface="Times New Roman"/>
                        <a:sym typeface="Times New Roman"/>
                      </a:endParaRPr>
                    </a:p>
                  </a:txBody>
                  <a:tcPr marL="68575" marR="68575" marT="0" marB="0" anchor="ct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a:t>Loại nguồn</a:t>
                      </a:r>
                      <a:endParaRPr sz="1400" u="none" strike="noStrike" cap="none">
                        <a:latin typeface="Times New Roman"/>
                        <a:ea typeface="Times New Roman"/>
                        <a:cs typeface="Times New Roman"/>
                        <a:sym typeface="Times New Roman"/>
                      </a:endParaRPr>
                    </a:p>
                  </a:txBody>
                  <a:tcPr marL="68575" marR="68575" marT="0" marB="0" anchor="ctr"/>
                </a:tc>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a:t>Thực hiện năm 2023</a:t>
                      </a:r>
                      <a:endParaRPr sz="1400" u="none" strike="noStrike" cap="none">
                        <a:latin typeface="Times New Roman"/>
                        <a:ea typeface="Times New Roman"/>
                        <a:cs typeface="Times New Roman"/>
                        <a:sym typeface="Times New Roman"/>
                      </a:endParaRPr>
                    </a:p>
                  </a:txBody>
                  <a:tcPr marL="68575" marR="68575" marT="0" marB="0" anchor="ctr"/>
                </a:tc>
                <a:extLst>
                  <a:ext uri="{0D108BD9-81ED-4DB2-BD59-A6C34878D82A}">
                    <a16:rowId xmlns:a16="http://schemas.microsoft.com/office/drawing/2014/main" val="10000"/>
                  </a:ext>
                </a:extLst>
              </a:tr>
              <a:tr h="306950">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a:t>1</a:t>
                      </a:r>
                      <a:endParaRPr sz="1400" u="none" strike="noStrike" cap="none">
                        <a:latin typeface="Times New Roman"/>
                        <a:ea typeface="Times New Roman"/>
                        <a:cs typeface="Times New Roman"/>
                        <a:sym typeface="Times New Roman"/>
                      </a:endParaRPr>
                    </a:p>
                  </a:txBody>
                  <a:tcPr marL="68575" marR="68575" marT="0" marB="0" anchor="ctr"/>
                </a:tc>
                <a:tc>
                  <a:txBody>
                    <a:bodyPr/>
                    <a:lstStyle/>
                    <a:p>
                      <a:pPr marL="0" marR="0" lvl="0" indent="0" algn="l" rtl="0">
                        <a:lnSpc>
                          <a:spcPct val="100000"/>
                        </a:lnSpc>
                        <a:spcBef>
                          <a:spcPts val="0"/>
                        </a:spcBef>
                        <a:spcAft>
                          <a:spcPts val="0"/>
                        </a:spcAft>
                        <a:buClr>
                          <a:srgbClr val="000000"/>
                        </a:buClr>
                        <a:buSzPts val="1200"/>
                        <a:buFont typeface="Arial"/>
                        <a:buNone/>
                      </a:pPr>
                      <a:r>
                        <a:rPr lang="en-US" sz="1200" u="none" strike="noStrike" cap="none"/>
                        <a:t>Thuỷ điện</a:t>
                      </a:r>
                      <a:endParaRPr sz="1400" u="none" strike="noStrike" cap="none">
                        <a:latin typeface="Times New Roman"/>
                        <a:ea typeface="Times New Roman"/>
                        <a:cs typeface="Times New Roman"/>
                        <a:sym typeface="Times New Roman"/>
                      </a:endParaRPr>
                    </a:p>
                  </a:txBody>
                  <a:tcPr marL="68575" marR="68575" marT="0" marB="0" anchor="ctr"/>
                </a:tc>
                <a:tc>
                  <a:txBody>
                    <a:bodyPr/>
                    <a:lstStyle/>
                    <a:p>
                      <a:pPr marL="0" marR="0" lvl="0" indent="0" algn="r" rtl="0">
                        <a:lnSpc>
                          <a:spcPct val="100000"/>
                        </a:lnSpc>
                        <a:spcBef>
                          <a:spcPts val="0"/>
                        </a:spcBef>
                        <a:spcAft>
                          <a:spcPts val="0"/>
                        </a:spcAft>
                        <a:buClr>
                          <a:srgbClr val="000000"/>
                        </a:buClr>
                        <a:buSzPts val="1200"/>
                        <a:buFont typeface="Arial"/>
                        <a:buNone/>
                      </a:pPr>
                      <a:r>
                        <a:rPr lang="en-US" sz="1200" u="none" strike="noStrike" cap="none"/>
                        <a:t>80.904 </a:t>
                      </a:r>
                      <a:endParaRPr sz="1400" u="none" strike="noStrike" cap="none">
                        <a:latin typeface="Times New Roman"/>
                        <a:ea typeface="Times New Roman"/>
                        <a:cs typeface="Times New Roman"/>
                        <a:sym typeface="Times New Roman"/>
                      </a:endParaRPr>
                    </a:p>
                  </a:txBody>
                  <a:tcPr marL="68575" marR="68575" marT="0" marB="0" anchor="ctr"/>
                </a:tc>
                <a:extLst>
                  <a:ext uri="{0D108BD9-81ED-4DB2-BD59-A6C34878D82A}">
                    <a16:rowId xmlns:a16="http://schemas.microsoft.com/office/drawing/2014/main" val="10001"/>
                  </a:ext>
                </a:extLst>
              </a:tr>
              <a:tr h="306950">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a:t>2</a:t>
                      </a:r>
                      <a:endParaRPr sz="1400" u="none" strike="noStrike" cap="none">
                        <a:latin typeface="Times New Roman"/>
                        <a:ea typeface="Times New Roman"/>
                        <a:cs typeface="Times New Roman"/>
                        <a:sym typeface="Times New Roman"/>
                      </a:endParaRPr>
                    </a:p>
                  </a:txBody>
                  <a:tcPr marL="68575" marR="68575" marT="0" marB="0" anchor="ctr"/>
                </a:tc>
                <a:tc>
                  <a:txBody>
                    <a:bodyPr/>
                    <a:lstStyle/>
                    <a:p>
                      <a:pPr marL="0" marR="0" lvl="0" indent="0" algn="l" rtl="0">
                        <a:lnSpc>
                          <a:spcPct val="100000"/>
                        </a:lnSpc>
                        <a:spcBef>
                          <a:spcPts val="0"/>
                        </a:spcBef>
                        <a:spcAft>
                          <a:spcPts val="0"/>
                        </a:spcAft>
                        <a:buClr>
                          <a:srgbClr val="000000"/>
                        </a:buClr>
                        <a:buSzPts val="1200"/>
                        <a:buFont typeface="Arial"/>
                        <a:buNone/>
                      </a:pPr>
                      <a:r>
                        <a:rPr lang="en-US" sz="1200" u="none" strike="noStrike" cap="none"/>
                        <a:t>Nhiệt điện than</a:t>
                      </a:r>
                      <a:endParaRPr sz="1400" u="none" strike="noStrike" cap="none">
                        <a:latin typeface="Times New Roman"/>
                        <a:ea typeface="Times New Roman"/>
                        <a:cs typeface="Times New Roman"/>
                        <a:sym typeface="Times New Roman"/>
                      </a:endParaRPr>
                    </a:p>
                  </a:txBody>
                  <a:tcPr marL="68575" marR="68575" marT="0" marB="0" anchor="ctr"/>
                </a:tc>
                <a:tc>
                  <a:txBody>
                    <a:bodyPr/>
                    <a:lstStyle/>
                    <a:p>
                      <a:pPr marL="0" marR="0" lvl="0" indent="0" algn="r" rtl="0">
                        <a:lnSpc>
                          <a:spcPct val="100000"/>
                        </a:lnSpc>
                        <a:spcBef>
                          <a:spcPts val="0"/>
                        </a:spcBef>
                        <a:spcAft>
                          <a:spcPts val="0"/>
                        </a:spcAft>
                        <a:buClr>
                          <a:srgbClr val="000000"/>
                        </a:buClr>
                        <a:buSzPts val="1200"/>
                        <a:buFont typeface="Arial"/>
                        <a:buNone/>
                      </a:pPr>
                      <a:r>
                        <a:rPr lang="en-US" sz="1200" u="none" strike="noStrike" cap="none"/>
                        <a:t>129.577 </a:t>
                      </a:r>
                      <a:endParaRPr sz="1400" u="none" strike="noStrike" cap="none">
                        <a:latin typeface="Times New Roman"/>
                        <a:ea typeface="Times New Roman"/>
                        <a:cs typeface="Times New Roman"/>
                        <a:sym typeface="Times New Roman"/>
                      </a:endParaRPr>
                    </a:p>
                  </a:txBody>
                  <a:tcPr marL="68575" marR="68575" marT="0" marB="0" anchor="ctr"/>
                </a:tc>
                <a:extLst>
                  <a:ext uri="{0D108BD9-81ED-4DB2-BD59-A6C34878D82A}">
                    <a16:rowId xmlns:a16="http://schemas.microsoft.com/office/drawing/2014/main" val="10002"/>
                  </a:ext>
                </a:extLst>
              </a:tr>
              <a:tr h="306950">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a:t>3</a:t>
                      </a:r>
                      <a:endParaRPr sz="1400" u="none" strike="noStrike" cap="none">
                        <a:latin typeface="Times New Roman"/>
                        <a:ea typeface="Times New Roman"/>
                        <a:cs typeface="Times New Roman"/>
                        <a:sym typeface="Times New Roman"/>
                      </a:endParaRPr>
                    </a:p>
                  </a:txBody>
                  <a:tcPr marL="68575" marR="68575" marT="0" marB="0" anchor="ctr"/>
                </a:tc>
                <a:tc>
                  <a:txBody>
                    <a:bodyPr/>
                    <a:lstStyle/>
                    <a:p>
                      <a:pPr marL="0" marR="0" lvl="0" indent="0" algn="l" rtl="0">
                        <a:lnSpc>
                          <a:spcPct val="100000"/>
                        </a:lnSpc>
                        <a:spcBef>
                          <a:spcPts val="0"/>
                        </a:spcBef>
                        <a:spcAft>
                          <a:spcPts val="0"/>
                        </a:spcAft>
                        <a:buClr>
                          <a:srgbClr val="000000"/>
                        </a:buClr>
                        <a:buSzPts val="1200"/>
                        <a:buFont typeface="Arial"/>
                        <a:buNone/>
                      </a:pPr>
                      <a:r>
                        <a:rPr lang="en-US" sz="1200" u="none" strike="noStrike" cap="none"/>
                        <a:t>Tua bin khí</a:t>
                      </a:r>
                      <a:endParaRPr sz="1400" u="none" strike="noStrike" cap="none">
                        <a:latin typeface="Times New Roman"/>
                        <a:ea typeface="Times New Roman"/>
                        <a:cs typeface="Times New Roman"/>
                        <a:sym typeface="Times New Roman"/>
                      </a:endParaRPr>
                    </a:p>
                  </a:txBody>
                  <a:tcPr marL="68575" marR="68575" marT="0" marB="0" anchor="ctr"/>
                </a:tc>
                <a:tc>
                  <a:txBody>
                    <a:bodyPr/>
                    <a:lstStyle/>
                    <a:p>
                      <a:pPr marL="0" marR="0" lvl="0" indent="0" algn="r" rtl="0">
                        <a:lnSpc>
                          <a:spcPct val="100000"/>
                        </a:lnSpc>
                        <a:spcBef>
                          <a:spcPts val="0"/>
                        </a:spcBef>
                        <a:spcAft>
                          <a:spcPts val="0"/>
                        </a:spcAft>
                        <a:buClr>
                          <a:srgbClr val="000000"/>
                        </a:buClr>
                        <a:buSzPts val="1200"/>
                        <a:buFont typeface="Arial"/>
                        <a:buNone/>
                      </a:pPr>
                      <a:r>
                        <a:rPr lang="en-US" sz="1200" u="none" strike="noStrike" cap="none"/>
                        <a:t>26.315 </a:t>
                      </a:r>
                      <a:endParaRPr sz="1400" u="none" strike="noStrike" cap="none">
                        <a:latin typeface="Times New Roman"/>
                        <a:ea typeface="Times New Roman"/>
                        <a:cs typeface="Times New Roman"/>
                        <a:sym typeface="Times New Roman"/>
                      </a:endParaRPr>
                    </a:p>
                  </a:txBody>
                  <a:tcPr marL="68575" marR="68575" marT="0" marB="0" anchor="ctr"/>
                </a:tc>
                <a:extLst>
                  <a:ext uri="{0D108BD9-81ED-4DB2-BD59-A6C34878D82A}">
                    <a16:rowId xmlns:a16="http://schemas.microsoft.com/office/drawing/2014/main" val="10003"/>
                  </a:ext>
                </a:extLst>
              </a:tr>
              <a:tr h="306950">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a:t>4</a:t>
                      </a:r>
                      <a:endParaRPr sz="1400" u="none" strike="noStrike" cap="none">
                        <a:latin typeface="Times New Roman"/>
                        <a:ea typeface="Times New Roman"/>
                        <a:cs typeface="Times New Roman"/>
                        <a:sym typeface="Times New Roman"/>
                      </a:endParaRPr>
                    </a:p>
                  </a:txBody>
                  <a:tcPr marL="68575" marR="68575" marT="0" marB="0" anchor="ctr"/>
                </a:tc>
                <a:tc>
                  <a:txBody>
                    <a:bodyPr/>
                    <a:lstStyle/>
                    <a:p>
                      <a:pPr marL="0" marR="0" lvl="0" indent="0" algn="l" rtl="0">
                        <a:lnSpc>
                          <a:spcPct val="100000"/>
                        </a:lnSpc>
                        <a:spcBef>
                          <a:spcPts val="0"/>
                        </a:spcBef>
                        <a:spcAft>
                          <a:spcPts val="0"/>
                        </a:spcAft>
                        <a:buClr>
                          <a:srgbClr val="000000"/>
                        </a:buClr>
                        <a:buSzPts val="1200"/>
                        <a:buFont typeface="Arial"/>
                        <a:buNone/>
                      </a:pPr>
                      <a:r>
                        <a:rPr lang="en-US" sz="1200" u="none" strike="noStrike" cap="none"/>
                        <a:t>Nhiệt điện dầu</a:t>
                      </a:r>
                      <a:endParaRPr sz="1400" u="none" strike="noStrike" cap="none">
                        <a:latin typeface="Times New Roman"/>
                        <a:ea typeface="Times New Roman"/>
                        <a:cs typeface="Times New Roman"/>
                        <a:sym typeface="Times New Roman"/>
                      </a:endParaRPr>
                    </a:p>
                  </a:txBody>
                  <a:tcPr marL="68575" marR="68575" marT="0" marB="0" anchor="ctr"/>
                </a:tc>
                <a:tc>
                  <a:txBody>
                    <a:bodyPr/>
                    <a:lstStyle/>
                    <a:p>
                      <a:pPr marL="0" marR="0" lvl="0" indent="0" algn="r" rtl="0">
                        <a:lnSpc>
                          <a:spcPct val="100000"/>
                        </a:lnSpc>
                        <a:spcBef>
                          <a:spcPts val="0"/>
                        </a:spcBef>
                        <a:spcAft>
                          <a:spcPts val="0"/>
                        </a:spcAft>
                        <a:buClr>
                          <a:srgbClr val="000000"/>
                        </a:buClr>
                        <a:buSzPts val="1200"/>
                        <a:buFont typeface="Arial"/>
                        <a:buNone/>
                      </a:pPr>
                      <a:r>
                        <a:rPr lang="en-US" sz="1200" u="none" strike="noStrike" cap="none"/>
                        <a:t>1.267 </a:t>
                      </a:r>
                      <a:endParaRPr sz="1400" u="none" strike="noStrike" cap="none">
                        <a:latin typeface="Times New Roman"/>
                        <a:ea typeface="Times New Roman"/>
                        <a:cs typeface="Times New Roman"/>
                        <a:sym typeface="Times New Roman"/>
                      </a:endParaRPr>
                    </a:p>
                  </a:txBody>
                  <a:tcPr marL="68575" marR="68575" marT="0" marB="0" anchor="ctr"/>
                </a:tc>
                <a:extLst>
                  <a:ext uri="{0D108BD9-81ED-4DB2-BD59-A6C34878D82A}">
                    <a16:rowId xmlns:a16="http://schemas.microsoft.com/office/drawing/2014/main" val="10004"/>
                  </a:ext>
                </a:extLst>
              </a:tr>
              <a:tr h="306950">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a:t>5</a:t>
                      </a:r>
                      <a:endParaRPr sz="1400" u="none" strike="noStrike" cap="none">
                        <a:latin typeface="Times New Roman"/>
                        <a:ea typeface="Times New Roman"/>
                        <a:cs typeface="Times New Roman"/>
                        <a:sym typeface="Times New Roman"/>
                      </a:endParaRPr>
                    </a:p>
                  </a:txBody>
                  <a:tcPr marL="68575" marR="68575" marT="0" marB="0" anchor="ctr"/>
                </a:tc>
                <a:tc>
                  <a:txBody>
                    <a:bodyPr/>
                    <a:lstStyle/>
                    <a:p>
                      <a:pPr marL="0" marR="0" lvl="0" indent="0" algn="l" rtl="0">
                        <a:lnSpc>
                          <a:spcPct val="100000"/>
                        </a:lnSpc>
                        <a:spcBef>
                          <a:spcPts val="0"/>
                        </a:spcBef>
                        <a:spcAft>
                          <a:spcPts val="0"/>
                        </a:spcAft>
                        <a:buClr>
                          <a:srgbClr val="000000"/>
                        </a:buClr>
                        <a:buSzPts val="1200"/>
                        <a:buFont typeface="Arial"/>
                        <a:buNone/>
                      </a:pPr>
                      <a:r>
                        <a:rPr lang="en-US" sz="1200" u="none" strike="noStrike" cap="none"/>
                        <a:t>Nhập khẩu</a:t>
                      </a:r>
                      <a:endParaRPr sz="1400" u="none" strike="noStrike" cap="none">
                        <a:latin typeface="Times New Roman"/>
                        <a:ea typeface="Times New Roman"/>
                        <a:cs typeface="Times New Roman"/>
                        <a:sym typeface="Times New Roman"/>
                      </a:endParaRPr>
                    </a:p>
                  </a:txBody>
                  <a:tcPr marL="68575" marR="68575" marT="0" marB="0" anchor="ctr"/>
                </a:tc>
                <a:tc>
                  <a:txBody>
                    <a:bodyPr/>
                    <a:lstStyle/>
                    <a:p>
                      <a:pPr marL="0" marR="0" lvl="0" indent="0" algn="r" rtl="0">
                        <a:lnSpc>
                          <a:spcPct val="100000"/>
                        </a:lnSpc>
                        <a:spcBef>
                          <a:spcPts val="0"/>
                        </a:spcBef>
                        <a:spcAft>
                          <a:spcPts val="0"/>
                        </a:spcAft>
                        <a:buClr>
                          <a:srgbClr val="000000"/>
                        </a:buClr>
                        <a:buSzPts val="1200"/>
                        <a:buFont typeface="Arial"/>
                        <a:buNone/>
                      </a:pPr>
                      <a:r>
                        <a:rPr lang="en-US" sz="1200" u="none" strike="noStrike" cap="none"/>
                        <a:t>4.191 </a:t>
                      </a:r>
                      <a:endParaRPr sz="1400" u="none" strike="noStrike" cap="none">
                        <a:latin typeface="Times New Roman"/>
                        <a:ea typeface="Times New Roman"/>
                        <a:cs typeface="Times New Roman"/>
                        <a:sym typeface="Times New Roman"/>
                      </a:endParaRPr>
                    </a:p>
                  </a:txBody>
                  <a:tcPr marL="68575" marR="68575" marT="0" marB="0" anchor="ctr"/>
                </a:tc>
                <a:extLst>
                  <a:ext uri="{0D108BD9-81ED-4DB2-BD59-A6C34878D82A}">
                    <a16:rowId xmlns:a16="http://schemas.microsoft.com/office/drawing/2014/main" val="10005"/>
                  </a:ext>
                </a:extLst>
              </a:tr>
              <a:tr h="306950">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a:t>6</a:t>
                      </a:r>
                      <a:endParaRPr sz="1400" u="none" strike="noStrike" cap="none">
                        <a:latin typeface="Times New Roman"/>
                        <a:ea typeface="Times New Roman"/>
                        <a:cs typeface="Times New Roman"/>
                        <a:sym typeface="Times New Roman"/>
                      </a:endParaRPr>
                    </a:p>
                  </a:txBody>
                  <a:tcPr marL="68575" marR="68575" marT="0" marB="0" anchor="ctr"/>
                </a:tc>
                <a:tc>
                  <a:txBody>
                    <a:bodyPr/>
                    <a:lstStyle/>
                    <a:p>
                      <a:pPr marL="0" marR="0" lvl="0" indent="0" algn="l" rtl="0">
                        <a:lnSpc>
                          <a:spcPct val="100000"/>
                        </a:lnSpc>
                        <a:spcBef>
                          <a:spcPts val="0"/>
                        </a:spcBef>
                        <a:spcAft>
                          <a:spcPts val="0"/>
                        </a:spcAft>
                        <a:buClr>
                          <a:srgbClr val="000000"/>
                        </a:buClr>
                        <a:buSzPts val="1200"/>
                        <a:buFont typeface="Arial"/>
                        <a:buNone/>
                      </a:pPr>
                      <a:r>
                        <a:rPr lang="en-US" sz="1200" u="none" strike="noStrike" cap="none"/>
                        <a:t>NL tái tạo</a:t>
                      </a:r>
                      <a:endParaRPr sz="1400" u="none" strike="noStrike" cap="none">
                        <a:latin typeface="Times New Roman"/>
                        <a:ea typeface="Times New Roman"/>
                        <a:cs typeface="Times New Roman"/>
                        <a:sym typeface="Times New Roman"/>
                      </a:endParaRPr>
                    </a:p>
                  </a:txBody>
                  <a:tcPr marL="68575" marR="68575" marT="0" marB="0" anchor="ctr"/>
                </a:tc>
                <a:tc>
                  <a:txBody>
                    <a:bodyPr/>
                    <a:lstStyle/>
                    <a:p>
                      <a:pPr marL="0" marR="0" lvl="0" indent="0" algn="r" rtl="0">
                        <a:lnSpc>
                          <a:spcPct val="100000"/>
                        </a:lnSpc>
                        <a:spcBef>
                          <a:spcPts val="0"/>
                        </a:spcBef>
                        <a:spcAft>
                          <a:spcPts val="0"/>
                        </a:spcAft>
                        <a:buClr>
                          <a:srgbClr val="000000"/>
                        </a:buClr>
                        <a:buSzPts val="1200"/>
                        <a:buFont typeface="Arial"/>
                        <a:buNone/>
                      </a:pPr>
                      <a:r>
                        <a:rPr lang="en-US" sz="1200" u="none" strike="noStrike" cap="none"/>
                        <a:t>37.922</a:t>
                      </a:r>
                      <a:endParaRPr sz="1400" u="none" strike="noStrike" cap="none">
                        <a:latin typeface="Times New Roman"/>
                        <a:ea typeface="Times New Roman"/>
                        <a:cs typeface="Times New Roman"/>
                        <a:sym typeface="Times New Roman"/>
                      </a:endParaRPr>
                    </a:p>
                  </a:txBody>
                  <a:tcPr marL="68575" marR="68575" marT="0" marB="0" anchor="ctr"/>
                </a:tc>
                <a:extLst>
                  <a:ext uri="{0D108BD9-81ED-4DB2-BD59-A6C34878D82A}">
                    <a16:rowId xmlns:a16="http://schemas.microsoft.com/office/drawing/2014/main" val="10006"/>
                  </a:ext>
                </a:extLst>
              </a:tr>
              <a:tr h="306950">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a:t>6.1 </a:t>
                      </a:r>
                      <a:endParaRPr sz="1400" u="none" strike="noStrike" cap="none">
                        <a:latin typeface="Times New Roman"/>
                        <a:ea typeface="Times New Roman"/>
                        <a:cs typeface="Times New Roman"/>
                        <a:sym typeface="Times New Roman"/>
                      </a:endParaRPr>
                    </a:p>
                  </a:txBody>
                  <a:tcPr marL="68575" marR="68575" marT="0" marB="0" anchor="ctr"/>
                </a:tc>
                <a:tc>
                  <a:txBody>
                    <a:bodyPr/>
                    <a:lstStyle/>
                    <a:p>
                      <a:pPr marL="0" marR="0" lvl="0" indent="0" algn="l" rtl="0">
                        <a:lnSpc>
                          <a:spcPct val="100000"/>
                        </a:lnSpc>
                        <a:spcBef>
                          <a:spcPts val="0"/>
                        </a:spcBef>
                        <a:spcAft>
                          <a:spcPts val="0"/>
                        </a:spcAft>
                        <a:buClr>
                          <a:srgbClr val="000000"/>
                        </a:buClr>
                        <a:buSzPts val="1200"/>
                        <a:buFont typeface="Arial"/>
                        <a:buNone/>
                      </a:pPr>
                      <a:r>
                        <a:rPr lang="en-US" sz="1200" u="none" strike="noStrike" cap="none"/>
                        <a:t>Tr.đó: Điện gió</a:t>
                      </a:r>
                      <a:endParaRPr sz="1400" u="none" strike="noStrike" cap="none">
                        <a:latin typeface="Times New Roman"/>
                        <a:ea typeface="Times New Roman"/>
                        <a:cs typeface="Times New Roman"/>
                        <a:sym typeface="Times New Roman"/>
                      </a:endParaRPr>
                    </a:p>
                  </a:txBody>
                  <a:tcPr marL="68575" marR="68575" marT="0" marB="0" anchor="ctr"/>
                </a:tc>
                <a:tc>
                  <a:txBody>
                    <a:bodyPr/>
                    <a:lstStyle/>
                    <a:p>
                      <a:pPr marL="0" marR="0" lvl="0" indent="0" algn="r" rtl="0">
                        <a:lnSpc>
                          <a:spcPct val="100000"/>
                        </a:lnSpc>
                        <a:spcBef>
                          <a:spcPts val="0"/>
                        </a:spcBef>
                        <a:spcAft>
                          <a:spcPts val="0"/>
                        </a:spcAft>
                        <a:buClr>
                          <a:srgbClr val="000000"/>
                        </a:buClr>
                        <a:buSzPts val="1200"/>
                        <a:buFont typeface="Arial"/>
                        <a:buNone/>
                      </a:pPr>
                      <a:r>
                        <a:rPr lang="en-US" sz="1200" u="none" strike="noStrike" cap="none"/>
                        <a:t>11.367 </a:t>
                      </a:r>
                      <a:endParaRPr sz="1400" u="none" strike="noStrike" cap="none">
                        <a:latin typeface="Times New Roman"/>
                        <a:ea typeface="Times New Roman"/>
                        <a:cs typeface="Times New Roman"/>
                        <a:sym typeface="Times New Roman"/>
                      </a:endParaRPr>
                    </a:p>
                  </a:txBody>
                  <a:tcPr marL="68575" marR="68575" marT="0" marB="0" anchor="ctr"/>
                </a:tc>
                <a:extLst>
                  <a:ext uri="{0D108BD9-81ED-4DB2-BD59-A6C34878D82A}">
                    <a16:rowId xmlns:a16="http://schemas.microsoft.com/office/drawing/2014/main" val="10007"/>
                  </a:ext>
                </a:extLst>
              </a:tr>
              <a:tr h="306950">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a:t> 6.2</a:t>
                      </a:r>
                      <a:endParaRPr sz="1400" u="none" strike="noStrike" cap="none">
                        <a:latin typeface="Times New Roman"/>
                        <a:ea typeface="Times New Roman"/>
                        <a:cs typeface="Times New Roman"/>
                        <a:sym typeface="Times New Roman"/>
                      </a:endParaRPr>
                    </a:p>
                  </a:txBody>
                  <a:tcPr marL="68575" marR="68575" marT="0" marB="0" anchor="ctr"/>
                </a:tc>
                <a:tc>
                  <a:txBody>
                    <a:bodyPr/>
                    <a:lstStyle/>
                    <a:p>
                      <a:pPr marL="0" marR="0" lvl="0" indent="0" algn="l" rtl="0">
                        <a:lnSpc>
                          <a:spcPct val="100000"/>
                        </a:lnSpc>
                        <a:spcBef>
                          <a:spcPts val="0"/>
                        </a:spcBef>
                        <a:spcAft>
                          <a:spcPts val="0"/>
                        </a:spcAft>
                        <a:buClr>
                          <a:srgbClr val="000000"/>
                        </a:buClr>
                        <a:buSzPts val="1200"/>
                        <a:buFont typeface="Arial"/>
                        <a:buNone/>
                      </a:pPr>
                      <a:r>
                        <a:rPr lang="en-US" sz="1200" u="none" strike="noStrike" cap="none"/>
                        <a:t>  Điện mặt trời</a:t>
                      </a:r>
                      <a:endParaRPr sz="1400" u="none" strike="noStrike" cap="none">
                        <a:latin typeface="Times New Roman"/>
                        <a:ea typeface="Times New Roman"/>
                        <a:cs typeface="Times New Roman"/>
                        <a:sym typeface="Times New Roman"/>
                      </a:endParaRPr>
                    </a:p>
                  </a:txBody>
                  <a:tcPr marL="68575" marR="68575" marT="0" marB="0" anchor="ctr"/>
                </a:tc>
                <a:tc>
                  <a:txBody>
                    <a:bodyPr/>
                    <a:lstStyle/>
                    <a:p>
                      <a:pPr marL="0" marR="0" lvl="0" indent="0" algn="r" rtl="0">
                        <a:lnSpc>
                          <a:spcPct val="100000"/>
                        </a:lnSpc>
                        <a:spcBef>
                          <a:spcPts val="0"/>
                        </a:spcBef>
                        <a:spcAft>
                          <a:spcPts val="0"/>
                        </a:spcAft>
                        <a:buClr>
                          <a:srgbClr val="000000"/>
                        </a:buClr>
                        <a:buSzPts val="1200"/>
                        <a:buFont typeface="Arial"/>
                        <a:buNone/>
                      </a:pPr>
                      <a:r>
                        <a:rPr lang="en-US" sz="1200" u="none" strike="noStrike" cap="none"/>
                        <a:t>25.702 </a:t>
                      </a:r>
                      <a:endParaRPr sz="1400" u="none" strike="noStrike" cap="none">
                        <a:latin typeface="Times New Roman"/>
                        <a:ea typeface="Times New Roman"/>
                        <a:cs typeface="Times New Roman"/>
                        <a:sym typeface="Times New Roman"/>
                      </a:endParaRPr>
                    </a:p>
                  </a:txBody>
                  <a:tcPr marL="68575" marR="68575" marT="0" marB="0" anchor="ctr"/>
                </a:tc>
                <a:extLst>
                  <a:ext uri="{0D108BD9-81ED-4DB2-BD59-A6C34878D82A}">
                    <a16:rowId xmlns:a16="http://schemas.microsoft.com/office/drawing/2014/main" val="10008"/>
                  </a:ext>
                </a:extLst>
              </a:tr>
              <a:tr h="306950">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a:t> 6.3</a:t>
                      </a:r>
                      <a:endParaRPr sz="1400" u="none" strike="noStrike" cap="none">
                        <a:latin typeface="Times New Roman"/>
                        <a:ea typeface="Times New Roman"/>
                        <a:cs typeface="Times New Roman"/>
                        <a:sym typeface="Times New Roman"/>
                      </a:endParaRPr>
                    </a:p>
                  </a:txBody>
                  <a:tcPr marL="68575" marR="68575" marT="0" marB="0" anchor="ctr"/>
                </a:tc>
                <a:tc>
                  <a:txBody>
                    <a:bodyPr/>
                    <a:lstStyle/>
                    <a:p>
                      <a:pPr marL="0" marR="0" lvl="0" indent="0" algn="l" rtl="0">
                        <a:lnSpc>
                          <a:spcPct val="100000"/>
                        </a:lnSpc>
                        <a:spcBef>
                          <a:spcPts val="0"/>
                        </a:spcBef>
                        <a:spcAft>
                          <a:spcPts val="0"/>
                        </a:spcAft>
                        <a:buClr>
                          <a:srgbClr val="000000"/>
                        </a:buClr>
                        <a:buSzPts val="1200"/>
                        <a:buFont typeface="Arial"/>
                        <a:buNone/>
                      </a:pPr>
                      <a:r>
                        <a:rPr lang="en-US" sz="1200" u="none" strike="noStrike" cap="none"/>
                        <a:t>  Sinh khối</a:t>
                      </a:r>
                      <a:endParaRPr sz="1400" u="none" strike="noStrike" cap="none">
                        <a:latin typeface="Times New Roman"/>
                        <a:ea typeface="Times New Roman"/>
                        <a:cs typeface="Times New Roman"/>
                        <a:sym typeface="Times New Roman"/>
                      </a:endParaRPr>
                    </a:p>
                  </a:txBody>
                  <a:tcPr marL="68575" marR="68575" marT="0" marB="0" anchor="ctr"/>
                </a:tc>
                <a:tc>
                  <a:txBody>
                    <a:bodyPr/>
                    <a:lstStyle/>
                    <a:p>
                      <a:pPr marL="0" marR="0" lvl="0" indent="0" algn="r" rtl="0">
                        <a:lnSpc>
                          <a:spcPct val="100000"/>
                        </a:lnSpc>
                        <a:spcBef>
                          <a:spcPts val="0"/>
                        </a:spcBef>
                        <a:spcAft>
                          <a:spcPts val="0"/>
                        </a:spcAft>
                        <a:buClr>
                          <a:srgbClr val="000000"/>
                        </a:buClr>
                        <a:buSzPts val="1200"/>
                        <a:buFont typeface="Arial"/>
                        <a:buNone/>
                      </a:pPr>
                      <a:r>
                        <a:rPr lang="en-US" sz="1200" u="none" strike="noStrike" cap="none"/>
                        <a:t> 853 </a:t>
                      </a:r>
                      <a:endParaRPr sz="1400" u="none" strike="noStrike" cap="none">
                        <a:latin typeface="Times New Roman"/>
                        <a:ea typeface="Times New Roman"/>
                        <a:cs typeface="Times New Roman"/>
                        <a:sym typeface="Times New Roman"/>
                      </a:endParaRPr>
                    </a:p>
                  </a:txBody>
                  <a:tcPr marL="68575" marR="68575" marT="0" marB="0" anchor="ctr"/>
                </a:tc>
                <a:extLst>
                  <a:ext uri="{0D108BD9-81ED-4DB2-BD59-A6C34878D82A}">
                    <a16:rowId xmlns:a16="http://schemas.microsoft.com/office/drawing/2014/main" val="10009"/>
                  </a:ext>
                </a:extLst>
              </a:tr>
              <a:tr h="306950">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a:t>7</a:t>
                      </a:r>
                      <a:endParaRPr sz="1400" u="none" strike="noStrike" cap="none">
                        <a:latin typeface="Times New Roman"/>
                        <a:ea typeface="Times New Roman"/>
                        <a:cs typeface="Times New Roman"/>
                        <a:sym typeface="Times New Roman"/>
                      </a:endParaRPr>
                    </a:p>
                  </a:txBody>
                  <a:tcPr marL="68575" marR="68575" marT="0" marB="0" anchor="ctr"/>
                </a:tc>
                <a:tc>
                  <a:txBody>
                    <a:bodyPr/>
                    <a:lstStyle/>
                    <a:p>
                      <a:pPr marL="0" marR="0" lvl="0" indent="0" algn="l" rtl="0">
                        <a:lnSpc>
                          <a:spcPct val="100000"/>
                        </a:lnSpc>
                        <a:spcBef>
                          <a:spcPts val="0"/>
                        </a:spcBef>
                        <a:spcAft>
                          <a:spcPts val="0"/>
                        </a:spcAft>
                        <a:buClr>
                          <a:srgbClr val="000000"/>
                        </a:buClr>
                        <a:buSzPts val="1200"/>
                        <a:buFont typeface="Arial"/>
                        <a:buNone/>
                      </a:pPr>
                      <a:r>
                        <a:rPr lang="en-US" sz="1200" u="none" strike="noStrike" cap="none"/>
                        <a:t>Nguồn khác</a:t>
                      </a:r>
                      <a:endParaRPr sz="1400" u="none" strike="noStrike" cap="none">
                        <a:latin typeface="Times New Roman"/>
                        <a:ea typeface="Times New Roman"/>
                        <a:cs typeface="Times New Roman"/>
                        <a:sym typeface="Times New Roman"/>
                      </a:endParaRPr>
                    </a:p>
                  </a:txBody>
                  <a:tcPr marL="68575" marR="68575" marT="0" marB="0" anchor="ctr"/>
                </a:tc>
                <a:tc>
                  <a:txBody>
                    <a:bodyPr/>
                    <a:lstStyle/>
                    <a:p>
                      <a:pPr marL="0" marR="0" lvl="0" indent="0" algn="r" rtl="0">
                        <a:lnSpc>
                          <a:spcPct val="100000"/>
                        </a:lnSpc>
                        <a:spcBef>
                          <a:spcPts val="0"/>
                        </a:spcBef>
                        <a:spcAft>
                          <a:spcPts val="0"/>
                        </a:spcAft>
                        <a:buClr>
                          <a:srgbClr val="000000"/>
                        </a:buClr>
                        <a:buSzPts val="1200"/>
                        <a:buFont typeface="Arial"/>
                        <a:buNone/>
                      </a:pPr>
                      <a:r>
                        <a:rPr lang="en-US" sz="1200" u="none" strike="noStrike" cap="none"/>
                        <a:t> 453 </a:t>
                      </a:r>
                      <a:endParaRPr sz="1400" u="none" strike="noStrike" cap="none">
                        <a:latin typeface="Times New Roman"/>
                        <a:ea typeface="Times New Roman"/>
                        <a:cs typeface="Times New Roman"/>
                        <a:sym typeface="Times New Roman"/>
                      </a:endParaRPr>
                    </a:p>
                  </a:txBody>
                  <a:tcPr marL="68575" marR="68575" marT="0" marB="0" anchor="ctr"/>
                </a:tc>
                <a:extLst>
                  <a:ext uri="{0D108BD9-81ED-4DB2-BD59-A6C34878D82A}">
                    <a16:rowId xmlns:a16="http://schemas.microsoft.com/office/drawing/2014/main" val="10010"/>
                  </a:ext>
                </a:extLst>
              </a:tr>
              <a:tr h="306950">
                <a:tc>
                  <a:txBody>
                    <a:bodyPr/>
                    <a:lstStyle/>
                    <a:p>
                      <a:pPr marL="0" marR="0" lvl="0" indent="0" algn="ctr" rtl="0">
                        <a:lnSpc>
                          <a:spcPct val="100000"/>
                        </a:lnSpc>
                        <a:spcBef>
                          <a:spcPts val="0"/>
                        </a:spcBef>
                        <a:spcAft>
                          <a:spcPts val="0"/>
                        </a:spcAft>
                        <a:buClr>
                          <a:srgbClr val="000000"/>
                        </a:buClr>
                        <a:buSzPts val="1200"/>
                        <a:buFont typeface="Arial"/>
                        <a:buNone/>
                      </a:pPr>
                      <a:r>
                        <a:rPr lang="en-US" sz="1200" u="none" strike="noStrike" cap="none"/>
                        <a:t> 8</a:t>
                      </a:r>
                      <a:endParaRPr sz="1400" u="none" strike="noStrike" cap="none">
                        <a:latin typeface="Times New Roman"/>
                        <a:ea typeface="Times New Roman"/>
                        <a:cs typeface="Times New Roman"/>
                        <a:sym typeface="Times New Roman"/>
                      </a:endParaRPr>
                    </a:p>
                  </a:txBody>
                  <a:tcPr marL="68575" marR="68575" marT="0" marB="0" anchor="ctr"/>
                </a:tc>
                <a:tc>
                  <a:txBody>
                    <a:bodyPr/>
                    <a:lstStyle/>
                    <a:p>
                      <a:pPr marL="0" marR="0" lvl="0" indent="0" algn="l" rtl="0">
                        <a:lnSpc>
                          <a:spcPct val="100000"/>
                        </a:lnSpc>
                        <a:spcBef>
                          <a:spcPts val="0"/>
                        </a:spcBef>
                        <a:spcAft>
                          <a:spcPts val="0"/>
                        </a:spcAft>
                        <a:buClr>
                          <a:srgbClr val="000000"/>
                        </a:buClr>
                        <a:buSzPts val="1200"/>
                        <a:buFont typeface="Arial"/>
                        <a:buNone/>
                      </a:pPr>
                      <a:r>
                        <a:rPr lang="en-US" sz="1200" b="1" u="none" strike="noStrike" cap="none"/>
                        <a:t>TỔNG</a:t>
                      </a:r>
                      <a:endParaRPr sz="1400" b="1" u="none" strike="noStrike" cap="none">
                        <a:latin typeface="Times New Roman"/>
                        <a:ea typeface="Times New Roman"/>
                        <a:cs typeface="Times New Roman"/>
                        <a:sym typeface="Times New Roman"/>
                      </a:endParaRPr>
                    </a:p>
                  </a:txBody>
                  <a:tcPr marL="68575" marR="68575" marT="0" marB="0" anchor="ctr"/>
                </a:tc>
                <a:tc>
                  <a:txBody>
                    <a:bodyPr/>
                    <a:lstStyle/>
                    <a:p>
                      <a:pPr marL="0" marR="0" lvl="0" indent="152400" algn="r" rtl="0">
                        <a:lnSpc>
                          <a:spcPct val="100000"/>
                        </a:lnSpc>
                        <a:spcBef>
                          <a:spcPts val="0"/>
                        </a:spcBef>
                        <a:spcAft>
                          <a:spcPts val="0"/>
                        </a:spcAft>
                        <a:buClr>
                          <a:srgbClr val="000000"/>
                        </a:buClr>
                        <a:buSzPts val="1200"/>
                        <a:buFont typeface="Arial"/>
                        <a:buNone/>
                      </a:pPr>
                      <a:r>
                        <a:rPr lang="en-US" sz="1200" b="1" u="none" strike="noStrike" cap="none"/>
                        <a:t>280.629 </a:t>
                      </a:r>
                      <a:endParaRPr sz="1400" b="1" u="none" strike="noStrike" cap="none">
                        <a:latin typeface="Times New Roman"/>
                        <a:ea typeface="Times New Roman"/>
                        <a:cs typeface="Times New Roman"/>
                        <a:sym typeface="Times New Roman"/>
                      </a:endParaRPr>
                    </a:p>
                  </a:txBody>
                  <a:tcPr marL="68575" marR="68575" marT="0" marB="0" anchor="ctr"/>
                </a:tc>
                <a:extLst>
                  <a:ext uri="{0D108BD9-81ED-4DB2-BD59-A6C34878D82A}">
                    <a16:rowId xmlns:a16="http://schemas.microsoft.com/office/drawing/2014/main" val="10011"/>
                  </a:ext>
                </a:extLst>
              </a:tr>
            </a:tbl>
          </a:graphicData>
        </a:graphic>
      </p:graphicFrame>
      <p:sp>
        <p:nvSpPr>
          <p:cNvPr id="87" name="Google Shape;87;p5"/>
          <p:cNvSpPr/>
          <p:nvPr/>
        </p:nvSpPr>
        <p:spPr>
          <a:xfrm>
            <a:off x="6726188" y="6067382"/>
            <a:ext cx="4819835" cy="584775"/>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Arial"/>
                <a:ea typeface="Arial"/>
                <a:cs typeface="Arial"/>
                <a:sym typeface="Arial"/>
              </a:rPr>
              <a:t>Tổng điện năng sản xuất năm 2023: </a:t>
            </a:r>
            <a:r>
              <a:rPr lang="en-US" sz="1600" b="1" i="0" u="none" strike="noStrike" cap="none">
                <a:solidFill>
                  <a:schemeClr val="dk1"/>
                </a:solidFill>
                <a:latin typeface="Arial"/>
                <a:ea typeface="Arial"/>
                <a:cs typeface="Arial"/>
                <a:sym typeface="Arial"/>
              </a:rPr>
              <a:t>280,7 tỷ kWh </a:t>
            </a:r>
            <a:r>
              <a:rPr lang="en-US" sz="1600" b="0" i="0" u="none" strike="noStrike" cap="none">
                <a:solidFill>
                  <a:schemeClr val="dk1"/>
                </a:solidFill>
                <a:latin typeface="Arial"/>
                <a:ea typeface="Arial"/>
                <a:cs typeface="Arial"/>
                <a:sym typeface="Arial"/>
              </a:rPr>
              <a:t>tăng 4,56% so với năm 2022.</a:t>
            </a:r>
            <a:endParaRPr sz="1600" b="1" i="0" u="none" strike="noStrike" cap="none">
              <a:solidFill>
                <a:schemeClr val="dk1"/>
              </a:solidFill>
              <a:latin typeface="Arial"/>
              <a:ea typeface="Arial"/>
              <a:cs typeface="Arial"/>
              <a:sym typeface="Arial"/>
            </a:endParaRPr>
          </a:p>
        </p:txBody>
      </p:sp>
      <p:sp>
        <p:nvSpPr>
          <p:cNvPr id="88" name="Google Shape;88;p5"/>
          <p:cNvSpPr/>
          <p:nvPr/>
        </p:nvSpPr>
        <p:spPr>
          <a:xfrm>
            <a:off x="4203900" y="5170799"/>
            <a:ext cx="1865100" cy="40110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1" u="none" strike="noStrike" cap="none">
                <a:solidFill>
                  <a:schemeClr val="dk1"/>
                </a:solidFill>
                <a:latin typeface="Arial"/>
                <a:ea typeface="Arial"/>
                <a:cs typeface="Arial"/>
                <a:sym typeface="Arial"/>
              </a:rPr>
              <a:t>Nguồn: Báo chính phủ</a:t>
            </a:r>
            <a:endParaRPr sz="1200" b="0" i="1" u="none" strike="noStrike" cap="none">
              <a:solidFill>
                <a:schemeClr val="dk1"/>
              </a:solidFill>
              <a:latin typeface="Arial"/>
              <a:ea typeface="Arial"/>
              <a:cs typeface="Arial"/>
              <a:sym typeface="Arial"/>
            </a:endParaRPr>
          </a:p>
        </p:txBody>
      </p:sp>
      <p:sp>
        <p:nvSpPr>
          <p:cNvPr id="89" name="Google Shape;89;p5"/>
          <p:cNvSpPr/>
          <p:nvPr/>
        </p:nvSpPr>
        <p:spPr>
          <a:xfrm>
            <a:off x="838200" y="5571795"/>
            <a:ext cx="5230800" cy="5847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Arial"/>
                <a:ea typeface="Arial"/>
                <a:cs typeface="Arial"/>
                <a:sym typeface="Arial"/>
              </a:rPr>
              <a:t>Tổng than sử dụng năm 2022: </a:t>
            </a:r>
            <a:r>
              <a:rPr lang="en-US" sz="1600" b="1" i="0" u="none" strike="noStrike" cap="none">
                <a:solidFill>
                  <a:schemeClr val="dk1"/>
                </a:solidFill>
                <a:latin typeface="Arial"/>
                <a:ea typeface="Arial"/>
                <a:cs typeface="Arial"/>
                <a:sym typeface="Arial"/>
              </a:rPr>
              <a:t>35,84</a:t>
            </a:r>
            <a:r>
              <a:rPr lang="en-US" sz="1600" b="0" i="0" u="none" strike="noStrike" cap="none">
                <a:solidFill>
                  <a:schemeClr val="dk1"/>
                </a:solidFill>
                <a:latin typeface="Arial"/>
                <a:ea typeface="Arial"/>
                <a:cs typeface="Arial"/>
                <a:sym typeface="Arial"/>
              </a:rPr>
              <a:t> triệu tấn;</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Arial"/>
                <a:ea typeface="Arial"/>
                <a:cs typeface="Arial"/>
                <a:sym typeface="Arial"/>
              </a:rPr>
              <a:t>Tổng than sử dụng năm 2023: </a:t>
            </a:r>
            <a:r>
              <a:rPr lang="en-US" sz="1600" b="1" i="0" u="none" strike="noStrike" cap="none">
                <a:solidFill>
                  <a:schemeClr val="dk1"/>
                </a:solidFill>
                <a:latin typeface="Arial"/>
                <a:ea typeface="Arial"/>
                <a:cs typeface="Arial"/>
                <a:sym typeface="Arial"/>
              </a:rPr>
              <a:t>47,8</a:t>
            </a:r>
            <a:r>
              <a:rPr lang="en-US" sz="1600" b="0" i="0" u="none" strike="noStrike" cap="none">
                <a:solidFill>
                  <a:schemeClr val="dk1"/>
                </a:solidFill>
                <a:latin typeface="Arial"/>
                <a:ea typeface="Arial"/>
                <a:cs typeface="Arial"/>
                <a:sym typeface="Arial"/>
              </a:rPr>
              <a:t> triệu tấn.</a:t>
            </a:r>
            <a:endParaRPr sz="1400" b="0" i="0" u="none" strike="noStrike" cap="none">
              <a:solidFill>
                <a:srgbClr val="000000"/>
              </a:solidFill>
              <a:latin typeface="Arial"/>
              <a:ea typeface="Arial"/>
              <a:cs typeface="Arial"/>
              <a:sym typeface="Arial"/>
            </a:endParaRPr>
          </a:p>
        </p:txBody>
      </p:sp>
      <p:sp>
        <p:nvSpPr>
          <p:cNvPr id="90" name="Google Shape;90;p5"/>
          <p:cNvSpPr/>
          <p:nvPr/>
        </p:nvSpPr>
        <p:spPr>
          <a:xfrm>
            <a:off x="8608750" y="5740150"/>
            <a:ext cx="2745000" cy="327300"/>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1" u="none" strike="noStrike" cap="none">
                <a:solidFill>
                  <a:schemeClr val="dk1"/>
                </a:solidFill>
                <a:latin typeface="Arial"/>
                <a:ea typeface="Arial"/>
                <a:cs typeface="Arial"/>
                <a:sym typeface="Arial"/>
              </a:rPr>
              <a:t>Nguồn: Tập đoàn Điện lực Việt Nam</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6"/>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96" name="Google Shape;96;p6"/>
          <p:cNvSpPr txBox="1"/>
          <p:nvPr/>
        </p:nvSpPr>
        <p:spPr>
          <a:xfrm>
            <a:off x="838200" y="1249340"/>
            <a:ext cx="10515598" cy="523167"/>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Thị trường năng lượng tại Việt Nam</a:t>
            </a:r>
            <a:endParaRPr sz="3000" b="1" i="0" u="none" strike="noStrike" cap="none">
              <a:solidFill>
                <a:schemeClr val="lt1"/>
              </a:solidFill>
              <a:latin typeface="Arial"/>
              <a:ea typeface="Arial"/>
              <a:cs typeface="Arial"/>
              <a:sym typeface="Arial"/>
            </a:endParaRPr>
          </a:p>
        </p:txBody>
      </p:sp>
      <p:sp>
        <p:nvSpPr>
          <p:cNvPr id="97" name="Google Shape;97;p6"/>
          <p:cNvSpPr txBox="1"/>
          <p:nvPr/>
        </p:nvSpPr>
        <p:spPr>
          <a:xfrm>
            <a:off x="6922229" y="1977889"/>
            <a:ext cx="4488024" cy="4105669"/>
          </a:xfrm>
          <a:prstGeom prst="rect">
            <a:avLst/>
          </a:prstGeom>
          <a:noFill/>
          <a:ln>
            <a:noFill/>
          </a:ln>
        </p:spPr>
        <p:txBody>
          <a:bodyPr spcFirstLastPara="1" wrap="square" lIns="91425" tIns="45700" rIns="91425" bIns="45700" anchor="t" anchorCtr="0">
            <a:normAutofit/>
          </a:bodyPr>
          <a:lstStyle/>
          <a:p>
            <a:pPr marL="571500" marR="0" lvl="0" indent="-355600" algn="just" rtl="0">
              <a:lnSpc>
                <a:spcPct val="9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Tại Việt Nam, công nghiệp chiếm 52% tiêu thụ năng lượng cuối.</a:t>
            </a:r>
            <a:endParaRPr sz="1600" b="0" i="0" u="none" strike="noStrike" cap="none">
              <a:solidFill>
                <a:srgbClr val="000000"/>
              </a:solidFill>
              <a:latin typeface="Arial"/>
              <a:ea typeface="Arial"/>
              <a:cs typeface="Arial"/>
              <a:sym typeface="Arial"/>
            </a:endParaRPr>
          </a:p>
          <a:p>
            <a:pPr marL="571500" marR="0" lvl="0" indent="-355600" algn="just" rtl="0">
              <a:lnSpc>
                <a:spcPct val="90000"/>
              </a:lnSpc>
              <a:spcBef>
                <a:spcPts val="100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Cả nước có hơn 3.000 doanh nghiệp thuộc danh sách sử dụng năng lượng trọng điểm (&gt; 1.000 TOE).</a:t>
            </a:r>
            <a:endParaRPr sz="1600" b="0" i="0" u="none" strike="noStrike" cap="none">
              <a:solidFill>
                <a:srgbClr val="000000"/>
              </a:solidFill>
              <a:latin typeface="Arial"/>
              <a:ea typeface="Arial"/>
              <a:cs typeface="Arial"/>
              <a:sym typeface="Arial"/>
            </a:endParaRPr>
          </a:p>
          <a:p>
            <a:pPr marL="571500" marR="0" lvl="0" indent="-355600" algn="just" rtl="0">
              <a:lnSpc>
                <a:spcPct val="90000"/>
              </a:lnSpc>
              <a:spcBef>
                <a:spcPts val="100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Tổng năng lượng tiêu thụ tăng trung bình tăng 6,2% mỗi năm giai đoạn 2010 – 2019.</a:t>
            </a:r>
            <a:endParaRPr sz="1600" b="0" i="0" u="none" strike="noStrike" cap="none">
              <a:solidFill>
                <a:srgbClr val="000000"/>
              </a:solidFill>
              <a:latin typeface="Arial"/>
              <a:ea typeface="Arial"/>
              <a:cs typeface="Arial"/>
              <a:sym typeface="Arial"/>
            </a:endParaRPr>
          </a:p>
          <a:p>
            <a:pPr marL="571500" marR="0" lvl="0" indent="-355600" algn="just" rtl="0">
              <a:lnSpc>
                <a:spcPct val="90000"/>
              </a:lnSpc>
              <a:spcBef>
                <a:spcPts val="100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EVN dự kiến lượng điện tiêu thụ giai đoạn 2025 – 2030 tăng trung bình 6%/năm.</a:t>
            </a:r>
            <a:endParaRPr sz="1600" b="0" i="0" u="none" strike="noStrike" cap="none">
              <a:solidFill>
                <a:srgbClr val="000000"/>
              </a:solidFill>
              <a:latin typeface="Arial"/>
              <a:ea typeface="Arial"/>
              <a:cs typeface="Arial"/>
              <a:sym typeface="Arial"/>
            </a:endParaRPr>
          </a:p>
        </p:txBody>
      </p:sp>
      <p:sp>
        <p:nvSpPr>
          <p:cNvPr id="98" name="Google Shape;98;p6"/>
          <p:cNvSpPr/>
          <p:nvPr/>
        </p:nvSpPr>
        <p:spPr>
          <a:xfrm>
            <a:off x="2223470" y="5885424"/>
            <a:ext cx="4623000" cy="276900"/>
          </a:xfrm>
          <a:prstGeom prst="rect">
            <a:avLst/>
          </a:prstGeom>
          <a:solidFill>
            <a:schemeClr val="lt1"/>
          </a:solid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1" u="none" strike="noStrike" cap="none">
                <a:solidFill>
                  <a:schemeClr val="dk1"/>
                </a:solidFill>
                <a:latin typeface="Arial"/>
                <a:ea typeface="Arial"/>
                <a:cs typeface="Arial"/>
                <a:sym typeface="Arial"/>
              </a:rPr>
              <a:t>Nguồn: IEA - Viet Nam, Countries &amp; Regions, cập nhật năm 2022</a:t>
            </a:r>
            <a:endParaRPr sz="1400" b="0" i="0" u="none" strike="noStrike" cap="none">
              <a:solidFill>
                <a:srgbClr val="000000"/>
              </a:solidFill>
              <a:latin typeface="Arial"/>
              <a:ea typeface="Arial"/>
              <a:cs typeface="Arial"/>
              <a:sym typeface="Arial"/>
            </a:endParaRPr>
          </a:p>
        </p:txBody>
      </p:sp>
      <p:pic>
        <p:nvPicPr>
          <p:cNvPr id="99" name="Google Shape;99;p6"/>
          <p:cNvPicPr preferRelativeResize="0"/>
          <p:nvPr/>
        </p:nvPicPr>
        <p:blipFill rotWithShape="1">
          <a:blip r:embed="rId3">
            <a:alphaModFix/>
          </a:blip>
          <a:srcRect/>
          <a:stretch/>
        </p:blipFill>
        <p:spPr>
          <a:xfrm>
            <a:off x="838200" y="1977900"/>
            <a:ext cx="6008284" cy="39075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7"/>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05" name="Google Shape;105;p7"/>
          <p:cNvSpPr txBox="1"/>
          <p:nvPr/>
        </p:nvSpPr>
        <p:spPr>
          <a:xfrm>
            <a:off x="838200" y="1249340"/>
            <a:ext cx="10515598" cy="523167"/>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Thị trường Kiểm toán Năng lượng tại Việt Nam</a:t>
            </a:r>
            <a:endParaRPr sz="3000" b="1" i="0" u="none" strike="noStrike" cap="none">
              <a:solidFill>
                <a:schemeClr val="lt1"/>
              </a:solidFill>
              <a:latin typeface="Arial"/>
              <a:ea typeface="Arial"/>
              <a:cs typeface="Arial"/>
              <a:sym typeface="Arial"/>
            </a:endParaRPr>
          </a:p>
        </p:txBody>
      </p:sp>
      <p:sp>
        <p:nvSpPr>
          <p:cNvPr id="106" name="Google Shape;106;p7"/>
          <p:cNvSpPr txBox="1"/>
          <p:nvPr/>
        </p:nvSpPr>
        <p:spPr>
          <a:xfrm>
            <a:off x="6922229" y="1948547"/>
            <a:ext cx="4488024" cy="4135011"/>
          </a:xfrm>
          <a:prstGeom prst="rect">
            <a:avLst/>
          </a:prstGeom>
          <a:noFill/>
          <a:ln>
            <a:noFill/>
          </a:ln>
        </p:spPr>
        <p:txBody>
          <a:bodyPr spcFirstLastPara="1" wrap="square" lIns="91425" tIns="45700" rIns="91425" bIns="45700" anchor="t" anchorCtr="0">
            <a:normAutofit lnSpcReduction="10000"/>
          </a:bodyPr>
          <a:lstStyle/>
          <a:p>
            <a:pPr marL="571500" marR="0" lvl="0" indent="-355600" algn="just" rtl="0">
              <a:lnSpc>
                <a:spcPct val="9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Tiềm năng tiết kiệm năng lượng trong ngành công nghiệp lên đến  20 – 30% tổng tiêu thụ của ngành.</a:t>
            </a:r>
            <a:endParaRPr sz="1600" b="0" i="0" u="none" strike="noStrike" cap="none">
              <a:solidFill>
                <a:schemeClr val="dk1"/>
              </a:solidFill>
              <a:latin typeface="Arial"/>
              <a:ea typeface="Arial"/>
              <a:cs typeface="Arial"/>
              <a:sym typeface="Arial"/>
            </a:endParaRPr>
          </a:p>
          <a:p>
            <a:pPr marL="571500" marR="0" lvl="0" indent="-355600" algn="just" rtl="0">
              <a:lnSpc>
                <a:spcPct val="90000"/>
              </a:lnSpc>
              <a:spcBef>
                <a:spcPts val="1000"/>
              </a:spcBef>
              <a:spcAft>
                <a:spcPts val="0"/>
              </a:spcAft>
              <a:buClr>
                <a:schemeClr val="dk1"/>
              </a:buClr>
              <a:buSzPts val="1800"/>
              <a:buFont typeface="Arial"/>
              <a:buChar char="-"/>
            </a:pPr>
            <a:r>
              <a:rPr lang="en-US" sz="1800" b="0" i="0" u="none" strike="noStrike" cap="none">
                <a:solidFill>
                  <a:schemeClr val="dk1"/>
                </a:solidFill>
                <a:highlight>
                  <a:schemeClr val="lt1"/>
                </a:highlight>
                <a:latin typeface="Arial"/>
                <a:ea typeface="Arial"/>
                <a:cs typeface="Arial"/>
                <a:sym typeface="Arial"/>
              </a:rPr>
              <a:t>Dự án VSUEE hợp phần 1: Huy động khoảng 250 triệu USD đầu tư từ các ngân hàng để thực hiện các dự án tiết kiệm năng lượng trong công nghiệp, lượng tiết kiệm dự kiến đạt 1,58 TOE/Năm.</a:t>
            </a:r>
            <a:endParaRPr sz="1600" b="0" i="0" u="none" strike="noStrike" cap="none">
              <a:solidFill>
                <a:schemeClr val="dk1"/>
              </a:solidFill>
              <a:highlight>
                <a:schemeClr val="lt1"/>
              </a:highlight>
              <a:latin typeface="Arial"/>
              <a:ea typeface="Arial"/>
              <a:cs typeface="Arial"/>
              <a:sym typeface="Arial"/>
            </a:endParaRPr>
          </a:p>
          <a:p>
            <a:pPr marL="571500" marR="0" lvl="0" indent="-355600" algn="just" rtl="0">
              <a:lnSpc>
                <a:spcPct val="90000"/>
              </a:lnSpc>
              <a:spcBef>
                <a:spcPts val="100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Chương trình quốc gia về sử dụng năng lượng tiết kiệm và hiệu quả giai đoạn 2019 – 2030 (Chương trình VNEEP3) với mục tiêu tiết kiệm từ 5 đến 7% tổng tiêu thụ năng lượng toàn quốc trong giai trong giai đoạn 2019-2025, và từ 8 đến 10% trong cả giai đoạn từ 2019 – 2030.</a:t>
            </a:r>
            <a:endParaRPr sz="1800" b="0" i="0" u="none" strike="noStrike" cap="none">
              <a:solidFill>
                <a:schemeClr val="dk1"/>
              </a:solidFill>
              <a:latin typeface="Arial"/>
              <a:ea typeface="Arial"/>
              <a:cs typeface="Arial"/>
              <a:sym typeface="Arial"/>
            </a:endParaRPr>
          </a:p>
        </p:txBody>
      </p:sp>
      <p:pic>
        <p:nvPicPr>
          <p:cNvPr id="107" name="Google Shape;107;p7"/>
          <p:cNvPicPr preferRelativeResize="0"/>
          <p:nvPr/>
        </p:nvPicPr>
        <p:blipFill rotWithShape="1">
          <a:blip r:embed="rId3">
            <a:alphaModFix/>
          </a:blip>
          <a:srcRect/>
          <a:stretch/>
        </p:blipFill>
        <p:spPr>
          <a:xfrm>
            <a:off x="838200" y="1948547"/>
            <a:ext cx="6258549" cy="3761788"/>
          </a:xfrm>
          <a:prstGeom prst="rect">
            <a:avLst/>
          </a:prstGeom>
          <a:noFill/>
          <a:ln>
            <a:noFill/>
          </a:ln>
        </p:spPr>
      </p:pic>
      <p:sp>
        <p:nvSpPr>
          <p:cNvPr id="108" name="Google Shape;108;p7"/>
          <p:cNvSpPr/>
          <p:nvPr/>
        </p:nvSpPr>
        <p:spPr>
          <a:xfrm>
            <a:off x="4749282" y="5806559"/>
            <a:ext cx="2347467" cy="276999"/>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1200"/>
              <a:buFont typeface="Arial"/>
              <a:buNone/>
            </a:pPr>
            <a:r>
              <a:rPr lang="en-US" sz="1200" b="0" i="1" u="none" strike="noStrike" cap="none">
                <a:solidFill>
                  <a:schemeClr val="dk1"/>
                </a:solidFill>
                <a:latin typeface="Arial"/>
                <a:ea typeface="Arial"/>
                <a:cs typeface="Arial"/>
                <a:sym typeface="Arial"/>
              </a:rPr>
              <a:t>Nguồn: Chương trình VNEEP3</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8"/>
          <p:cNvSpPr txBox="1"/>
          <p:nvPr/>
        </p:nvSpPr>
        <p:spPr>
          <a:xfrm>
            <a:off x="838200" y="1249340"/>
            <a:ext cx="10515598" cy="523167"/>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Thị trường Kiểm toán Năng lượng tại Việt Nam</a:t>
            </a:r>
            <a:endParaRPr sz="3000" b="1" i="0" u="none" strike="noStrike" cap="none">
              <a:solidFill>
                <a:schemeClr val="lt1"/>
              </a:solidFill>
              <a:latin typeface="Arial"/>
              <a:ea typeface="Arial"/>
              <a:cs typeface="Arial"/>
              <a:sym typeface="Arial"/>
            </a:endParaRPr>
          </a:p>
        </p:txBody>
      </p:sp>
      <p:sp>
        <p:nvSpPr>
          <p:cNvPr id="114" name="Google Shape;114;p8"/>
          <p:cNvSpPr txBox="1"/>
          <p:nvPr/>
        </p:nvSpPr>
        <p:spPr>
          <a:xfrm>
            <a:off x="6535075" y="1938250"/>
            <a:ext cx="4818600" cy="3167100"/>
          </a:xfrm>
          <a:prstGeom prst="rect">
            <a:avLst/>
          </a:prstGeom>
          <a:noFill/>
          <a:ln>
            <a:noFill/>
          </a:ln>
        </p:spPr>
        <p:txBody>
          <a:bodyPr spcFirstLastPara="1" wrap="square" lIns="91425" tIns="45700" rIns="91425" bIns="45700" anchor="t" anchorCtr="0">
            <a:noAutofit/>
          </a:bodyPr>
          <a:lstStyle/>
          <a:p>
            <a:pPr marL="571500" marR="0" lvl="0" indent="-381000" algn="just" rtl="0">
              <a:lnSpc>
                <a:spcPct val="90000"/>
              </a:lnSpc>
              <a:spcBef>
                <a:spcPts val="0"/>
              </a:spcBef>
              <a:spcAft>
                <a:spcPts val="0"/>
              </a:spcAft>
              <a:buClr>
                <a:schemeClr val="dk1"/>
              </a:buClr>
              <a:buSzPts val="2200"/>
              <a:buFont typeface="Arial"/>
              <a:buChar char="-"/>
            </a:pPr>
            <a:r>
              <a:rPr lang="en-US" sz="2200" b="0" i="0" u="none" strike="noStrike" cap="none">
                <a:solidFill>
                  <a:schemeClr val="dk1"/>
                </a:solidFill>
                <a:latin typeface="Arial"/>
                <a:ea typeface="Arial"/>
                <a:cs typeface="Arial"/>
                <a:sym typeface="Arial"/>
              </a:rPr>
              <a:t>Năm 2023 ước tính tiết kiệm 1.815 triệu kWh, trong đó các cơ sở sử dụng năng lượng trọng điểm giảm 1.210 triệu kWh.</a:t>
            </a:r>
            <a:endParaRPr sz="2000" b="0" i="0" u="none" strike="noStrike" cap="none">
              <a:solidFill>
                <a:srgbClr val="000000"/>
              </a:solidFill>
              <a:latin typeface="Arial"/>
              <a:ea typeface="Arial"/>
              <a:cs typeface="Arial"/>
              <a:sym typeface="Arial"/>
            </a:endParaRPr>
          </a:p>
          <a:p>
            <a:pPr marL="571500" marR="0" lvl="0" indent="-381000" algn="just" rtl="0">
              <a:lnSpc>
                <a:spcPct val="90000"/>
              </a:lnSpc>
              <a:spcBef>
                <a:spcPts val="1000"/>
              </a:spcBef>
              <a:spcAft>
                <a:spcPts val="0"/>
              </a:spcAft>
              <a:buClr>
                <a:schemeClr val="dk1"/>
              </a:buClr>
              <a:buSzPts val="2200"/>
              <a:buFont typeface="Arial"/>
              <a:buChar char="-"/>
            </a:pPr>
            <a:r>
              <a:rPr lang="en-US" sz="2200" b="0" i="0" u="none" strike="noStrike" cap="none">
                <a:solidFill>
                  <a:schemeClr val="dk1"/>
                </a:solidFill>
                <a:latin typeface="Arial"/>
                <a:ea typeface="Arial"/>
                <a:cs typeface="Arial"/>
                <a:sym typeface="Arial"/>
              </a:rPr>
              <a:t>11.730 khách hàng có mức tiêu thụ từ 1 triệu kWh/năm ký thỏa thuận điều chỉnh phụ tải với EVN.</a:t>
            </a:r>
            <a:endParaRPr sz="2200" b="0" i="0" u="none" strike="noStrike" cap="none">
              <a:solidFill>
                <a:schemeClr val="dk1"/>
              </a:solidFill>
              <a:latin typeface="Arial"/>
              <a:ea typeface="Arial"/>
              <a:cs typeface="Arial"/>
              <a:sym typeface="Arial"/>
            </a:endParaRPr>
          </a:p>
        </p:txBody>
      </p:sp>
      <p:pic>
        <p:nvPicPr>
          <p:cNvPr id="115" name="Google Shape;115;p8"/>
          <p:cNvPicPr preferRelativeResize="0"/>
          <p:nvPr/>
        </p:nvPicPr>
        <p:blipFill rotWithShape="1">
          <a:blip r:embed="rId3">
            <a:alphaModFix/>
          </a:blip>
          <a:srcRect/>
          <a:stretch/>
        </p:blipFill>
        <p:spPr>
          <a:xfrm>
            <a:off x="838200" y="1888900"/>
            <a:ext cx="5376800" cy="3659200"/>
          </a:xfrm>
          <a:prstGeom prst="rect">
            <a:avLst/>
          </a:prstGeom>
          <a:noFill/>
          <a:ln>
            <a:noFill/>
          </a:ln>
        </p:spPr>
      </p:pic>
      <p:sp>
        <p:nvSpPr>
          <p:cNvPr id="116" name="Google Shape;116;p8"/>
          <p:cNvSpPr/>
          <p:nvPr/>
        </p:nvSpPr>
        <p:spPr>
          <a:xfrm>
            <a:off x="6214994" y="5271092"/>
            <a:ext cx="2861700" cy="2769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200"/>
              <a:buFont typeface="Arial"/>
              <a:buNone/>
            </a:pPr>
            <a:r>
              <a:rPr lang="en-US" sz="1200" b="0" i="1" u="none" strike="noStrike" cap="none">
                <a:solidFill>
                  <a:schemeClr val="dk1"/>
                </a:solidFill>
                <a:latin typeface="Arial"/>
                <a:ea typeface="Arial"/>
                <a:cs typeface="Arial"/>
                <a:sym typeface="Arial"/>
              </a:rPr>
              <a:t>Nguồn: Tập đoàn Điện lực Việt Nam</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9"/>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22" name="Google Shape;122;p9"/>
          <p:cNvSpPr txBox="1"/>
          <p:nvPr/>
        </p:nvSpPr>
        <p:spPr>
          <a:xfrm>
            <a:off x="838200" y="1249340"/>
            <a:ext cx="10515598" cy="523167"/>
          </a:xfrm>
          <a:prstGeom prst="rect">
            <a:avLst/>
          </a:prstGeom>
          <a:solidFill>
            <a:schemeClr val="accent5"/>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Một số ngành công nghiệp tiêu thụ năng lượng lớn</a:t>
            </a:r>
            <a:endParaRPr sz="3000" b="1" i="0" u="none" strike="noStrike" cap="none">
              <a:solidFill>
                <a:schemeClr val="lt1"/>
              </a:solidFill>
              <a:latin typeface="Arial"/>
              <a:ea typeface="Arial"/>
              <a:cs typeface="Arial"/>
              <a:sym typeface="Arial"/>
            </a:endParaRPr>
          </a:p>
        </p:txBody>
      </p:sp>
      <p:pic>
        <p:nvPicPr>
          <p:cNvPr id="123" name="Google Shape;123;p9"/>
          <p:cNvPicPr preferRelativeResize="0"/>
          <p:nvPr/>
        </p:nvPicPr>
        <p:blipFill rotWithShape="1">
          <a:blip r:embed="rId3">
            <a:alphaModFix/>
          </a:blip>
          <a:srcRect/>
          <a:stretch/>
        </p:blipFill>
        <p:spPr>
          <a:xfrm>
            <a:off x="1480352" y="1912125"/>
            <a:ext cx="3794914" cy="2016063"/>
          </a:xfrm>
          <a:prstGeom prst="rect">
            <a:avLst/>
          </a:prstGeom>
          <a:noFill/>
          <a:ln>
            <a:noFill/>
          </a:ln>
        </p:spPr>
      </p:pic>
      <p:pic>
        <p:nvPicPr>
          <p:cNvPr id="124" name="Google Shape;124;p9"/>
          <p:cNvPicPr preferRelativeResize="0"/>
          <p:nvPr/>
        </p:nvPicPr>
        <p:blipFill rotWithShape="1">
          <a:blip r:embed="rId4">
            <a:alphaModFix/>
          </a:blip>
          <a:srcRect/>
          <a:stretch/>
        </p:blipFill>
        <p:spPr>
          <a:xfrm>
            <a:off x="6813782" y="1912125"/>
            <a:ext cx="3636504" cy="2016063"/>
          </a:xfrm>
          <a:prstGeom prst="rect">
            <a:avLst/>
          </a:prstGeom>
          <a:noFill/>
          <a:ln>
            <a:noFill/>
          </a:ln>
        </p:spPr>
      </p:pic>
      <p:pic>
        <p:nvPicPr>
          <p:cNvPr id="125" name="Google Shape;125;p9"/>
          <p:cNvPicPr preferRelativeResize="0"/>
          <p:nvPr/>
        </p:nvPicPr>
        <p:blipFill rotWithShape="1">
          <a:blip r:embed="rId5">
            <a:alphaModFix/>
          </a:blip>
          <a:srcRect/>
          <a:stretch/>
        </p:blipFill>
        <p:spPr>
          <a:xfrm>
            <a:off x="1452575" y="4244208"/>
            <a:ext cx="3822691" cy="2128599"/>
          </a:xfrm>
          <a:prstGeom prst="rect">
            <a:avLst/>
          </a:prstGeom>
          <a:noFill/>
          <a:ln>
            <a:noFill/>
          </a:ln>
        </p:spPr>
      </p:pic>
      <p:pic>
        <p:nvPicPr>
          <p:cNvPr id="126" name="Google Shape;126;p9"/>
          <p:cNvPicPr preferRelativeResize="0"/>
          <p:nvPr/>
        </p:nvPicPr>
        <p:blipFill rotWithShape="1">
          <a:blip r:embed="rId6">
            <a:alphaModFix/>
          </a:blip>
          <a:srcRect/>
          <a:stretch/>
        </p:blipFill>
        <p:spPr>
          <a:xfrm>
            <a:off x="6813782" y="4244208"/>
            <a:ext cx="3636504" cy="2128599"/>
          </a:xfrm>
          <a:prstGeom prst="rect">
            <a:avLst/>
          </a:prstGeom>
          <a:noFill/>
          <a:ln>
            <a:noFill/>
          </a:ln>
        </p:spPr>
      </p:pic>
      <p:sp>
        <p:nvSpPr>
          <p:cNvPr id="127" name="Google Shape;127;p9"/>
          <p:cNvSpPr txBox="1"/>
          <p:nvPr/>
        </p:nvSpPr>
        <p:spPr>
          <a:xfrm>
            <a:off x="1452575" y="3909137"/>
            <a:ext cx="3822691"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Arial"/>
                <a:ea typeface="Arial"/>
                <a:cs typeface="Arial"/>
                <a:sym typeface="Arial"/>
              </a:rPr>
              <a:t>Ngành thép, luyện kim</a:t>
            </a:r>
            <a:endParaRPr sz="1400" b="1" i="0" u="none" strike="noStrike" cap="none">
              <a:solidFill>
                <a:srgbClr val="000000"/>
              </a:solidFill>
              <a:latin typeface="Arial"/>
              <a:ea typeface="Arial"/>
              <a:cs typeface="Arial"/>
              <a:sym typeface="Arial"/>
            </a:endParaRPr>
          </a:p>
        </p:txBody>
      </p:sp>
      <p:sp>
        <p:nvSpPr>
          <p:cNvPr id="128" name="Google Shape;128;p9"/>
          <p:cNvSpPr txBox="1"/>
          <p:nvPr/>
        </p:nvSpPr>
        <p:spPr>
          <a:xfrm>
            <a:off x="1480352" y="6353544"/>
            <a:ext cx="3822691"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Arial"/>
                <a:ea typeface="Arial"/>
                <a:cs typeface="Arial"/>
                <a:sym typeface="Arial"/>
              </a:rPr>
              <a:t>Ngành dệt may</a:t>
            </a:r>
            <a:endParaRPr sz="1400" b="1" i="0" u="none" strike="noStrike" cap="none">
              <a:solidFill>
                <a:srgbClr val="000000"/>
              </a:solidFill>
              <a:latin typeface="Arial"/>
              <a:ea typeface="Arial"/>
              <a:cs typeface="Arial"/>
              <a:sym typeface="Arial"/>
            </a:endParaRPr>
          </a:p>
        </p:txBody>
      </p:sp>
      <p:sp>
        <p:nvSpPr>
          <p:cNvPr id="129" name="Google Shape;129;p9"/>
          <p:cNvSpPr txBox="1"/>
          <p:nvPr/>
        </p:nvSpPr>
        <p:spPr>
          <a:xfrm>
            <a:off x="6627595" y="6372807"/>
            <a:ext cx="3822691"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Arial"/>
                <a:ea typeface="Arial"/>
                <a:cs typeface="Arial"/>
                <a:sym typeface="Arial"/>
              </a:rPr>
              <a:t>Ngành dầu khí và năng lượng</a:t>
            </a:r>
            <a:endParaRPr sz="1400" b="1" i="0" u="none" strike="noStrike" cap="none">
              <a:solidFill>
                <a:srgbClr val="000000"/>
              </a:solidFill>
              <a:latin typeface="Arial"/>
              <a:ea typeface="Arial"/>
              <a:cs typeface="Arial"/>
              <a:sym typeface="Arial"/>
            </a:endParaRPr>
          </a:p>
        </p:txBody>
      </p:sp>
      <p:sp>
        <p:nvSpPr>
          <p:cNvPr id="130" name="Google Shape;130;p9"/>
          <p:cNvSpPr txBox="1"/>
          <p:nvPr/>
        </p:nvSpPr>
        <p:spPr>
          <a:xfrm>
            <a:off x="6808529" y="3928188"/>
            <a:ext cx="3822691"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Arial"/>
                <a:ea typeface="Arial"/>
                <a:cs typeface="Arial"/>
                <a:sym typeface="Arial"/>
              </a:rPr>
              <a:t>Ngành giấy</a:t>
            </a:r>
            <a:endParaRPr sz="1400" b="1" i="0" u="none" strike="noStrike" cap="non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1929</Words>
  <Application>Microsoft Office PowerPoint</Application>
  <PresentationFormat>Widescreen</PresentationFormat>
  <Paragraphs>157</Paragraphs>
  <Slides>22</Slides>
  <Notes>22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22</vt:i4>
      </vt:variant>
    </vt:vector>
  </HeadingPairs>
  <TitlesOfParts>
    <vt:vector size="26" baseType="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Phạm Trâm Anh</cp:lastModifiedBy>
  <cp:revision>2</cp:revision>
  <dcterms:created xsi:type="dcterms:W3CDTF">2024-10-28T02:26:51Z</dcterms:created>
  <dcterms:modified xsi:type="dcterms:W3CDTF">2025-10-21T08:29:43Z</dcterms:modified>
</cp:coreProperties>
</file>