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60"/>
  </p:notesMasterIdLst>
  <p:sldIdLst>
    <p:sldId id="313"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2" r:id="rId59"/>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63" roundtripDataSignature="AMtx7mhSg8pCaOUswNcWlPJ4HE2p1GwJv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6A48E36-4DBC-4684-A089-99041302CE0A}">
  <a:tblStyle styleId="{26A48E36-4DBC-4684-A089-99041302CE0A}"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a:tcStyle>
        <a:tcBdr/>
        <a:fill>
          <a:solidFill>
            <a:srgbClr val="D0DEEF"/>
          </a:solidFill>
        </a:fill>
      </a:tcStyle>
    </a:band1H>
    <a:band2H>
      <a:tcTxStyle/>
      <a:tcStyle>
        <a:tcBdr/>
      </a:tcStyle>
    </a:band2H>
    <a:band1V>
      <a:tcTxStyle/>
      <a:tcStyle>
        <a:tcBdr/>
        <a:fill>
          <a:solidFill>
            <a:srgbClr val="D0DEEF"/>
          </a:solidFill>
        </a:fill>
      </a:tcStyle>
    </a:band1V>
    <a:band2V>
      <a:tcTxStyle/>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 styleId="{5F8261C2-B8B7-4930-BF9C-C20C61AAAB7B}" styleName="Table_1">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4734" autoAdjust="0"/>
  </p:normalViewPr>
  <p:slideViewPr>
    <p:cSldViewPr snapToGrid="0">
      <p:cViewPr varScale="1">
        <p:scale>
          <a:sx n="34" d="100"/>
          <a:sy n="34" d="100"/>
        </p:scale>
        <p:origin x="1142" y="3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customschemas.google.com/relationships/presentationmetadata" Target="meta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2" name="Google Shape;62;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r>
              <a:rPr lang="vi-VN" b="1" dirty="0"/>
              <a:t>Đánh giá môi trường – xã hội:</a:t>
            </a:r>
            <a:br>
              <a:rPr lang="vi-VN" dirty="0"/>
            </a:br>
            <a:r>
              <a:rPr lang="vi-VN" dirty="0"/>
              <a:t>Là phần phục vụ các yêu cầu về chuẩn mực an toàn môi trường – xã hội của nhà tài trợ quốc tế (ví dụ như IFC Performance Standards).</a:t>
            </a:r>
            <a:br>
              <a:rPr lang="vi-VN" dirty="0"/>
            </a:br>
            <a:r>
              <a:rPr lang="vi-VN" dirty="0"/>
              <a:t>→ Đây thường không yêu cầu báo cáo ĐTM đầy đủ mà là nhận xét về các rủi ro, tác động chính.</a:t>
            </a:r>
          </a:p>
          <a:p>
            <a:r>
              <a:rPr lang="vi-VN" b="1" dirty="0"/>
              <a:t>Yêu cầu pháp lý và giấy phép:</a:t>
            </a:r>
            <a:br>
              <a:rPr lang="vi-VN" dirty="0"/>
            </a:br>
            <a:r>
              <a:rPr lang="vi-VN" dirty="0"/>
              <a:t>Là phần phải đáp ứng theo quy định của pháp luật Việt Nam và các cơ quan quản lý nhà nước, gồm: ĐTM, PCCC, an toàn lao động, vệ sinh dịch tễ, v.v.</a:t>
            </a:r>
          </a:p>
          <a:p>
            <a:pPr marL="0" lvl="0" indent="0" algn="l" rtl="0">
              <a:spcBef>
                <a:spcPts val="0"/>
              </a:spcBef>
              <a:spcAft>
                <a:spcPts val="0"/>
              </a:spcAft>
              <a:buNone/>
            </a:pPr>
            <a:endParaRPr dirty="0"/>
          </a:p>
        </p:txBody>
      </p:sp>
      <p:sp>
        <p:nvSpPr>
          <p:cNvPr id="117" name="Google Shape;117;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55" name="Google Shape;155;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9" name="Google Shape;169;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5" name="Google Shape;175;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4" name="Google Shape;194;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4" name="Google Shape;204;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p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1" name="Google Shape;221;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p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0" name="Google Shape;230;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p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3" name="Google Shape;243;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p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7" name="Google Shape;257;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8" name="Google Shape;5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p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2" name="Google Shape;262;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p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9" name="Google Shape;269;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6" name="Google Shape;276;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p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83" name="Google Shape;283;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90" name="Google Shape;290;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p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95" name="Google Shape;295;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p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02" name="Google Shape;302;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p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09" name="Google Shape;309;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p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15" name="Google Shape;315;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p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22" name="Google Shape;322;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3" name="Google Shape;63;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p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30" name="Google Shape;330;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p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37" name="Google Shape;337;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46" name="Google Shape;346;p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p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53" name="Google Shape;353;p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p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60" name="Google Shape;360;p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67" name="Google Shape;367;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p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73" name="Google Shape;373;p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Google Shape;379;p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0" name="Google Shape;380;p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p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7" name="Google Shape;387;p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p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94" name="Google Shape;394;p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0" name="Google Shape;8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p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99" name="Google Shape;399;p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6"/>
        <p:cNvGrpSpPr/>
        <p:nvPr/>
      </p:nvGrpSpPr>
      <p:grpSpPr>
        <a:xfrm>
          <a:off x="0" y="0"/>
          <a:ext cx="0" cy="0"/>
          <a:chOff x="0" y="0"/>
          <a:chExt cx="0" cy="0"/>
        </a:xfrm>
      </p:grpSpPr>
      <p:sp>
        <p:nvSpPr>
          <p:cNvPr id="407" name="Google Shape;407;p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08" name="Google Shape;408;p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p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17" name="Google Shape;417;p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p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26" name="Google Shape;426;p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p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35" name="Google Shape;435;p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2"/>
        <p:cNvGrpSpPr/>
        <p:nvPr/>
      </p:nvGrpSpPr>
      <p:grpSpPr>
        <a:xfrm>
          <a:off x="0" y="0"/>
          <a:ext cx="0" cy="0"/>
          <a:chOff x="0" y="0"/>
          <a:chExt cx="0" cy="0"/>
        </a:xfrm>
      </p:grpSpPr>
      <p:sp>
        <p:nvSpPr>
          <p:cNvPr id="443" name="Google Shape;443;p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44" name="Google Shape;444;p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Google Shape;452;p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53" name="Google Shape;453;p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0"/>
        <p:cNvGrpSpPr/>
        <p:nvPr/>
      </p:nvGrpSpPr>
      <p:grpSpPr>
        <a:xfrm>
          <a:off x="0" y="0"/>
          <a:ext cx="0" cy="0"/>
          <a:chOff x="0" y="0"/>
          <a:chExt cx="0" cy="0"/>
        </a:xfrm>
      </p:grpSpPr>
      <p:sp>
        <p:nvSpPr>
          <p:cNvPr id="461" name="Google Shape;461;p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62" name="Google Shape;462;p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Google Shape;470;p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71" name="Google Shape;471;p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8"/>
        <p:cNvGrpSpPr/>
        <p:nvPr/>
      </p:nvGrpSpPr>
      <p:grpSpPr>
        <a:xfrm>
          <a:off x="0" y="0"/>
          <a:ext cx="0" cy="0"/>
          <a:chOff x="0" y="0"/>
          <a:chExt cx="0" cy="0"/>
        </a:xfrm>
      </p:grpSpPr>
      <p:sp>
        <p:nvSpPr>
          <p:cNvPr id="479" name="Google Shape;479;p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80" name="Google Shape;480;p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Google Shape;84;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5" name="Google Shape;85;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p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88" name="Google Shape;488;p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Google Shape;496;p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97" name="Google Shape;497;p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4"/>
        <p:cNvGrpSpPr/>
        <p:nvPr/>
      </p:nvGrpSpPr>
      <p:grpSpPr>
        <a:xfrm>
          <a:off x="0" y="0"/>
          <a:ext cx="0" cy="0"/>
          <a:chOff x="0" y="0"/>
          <a:chExt cx="0" cy="0"/>
        </a:xfrm>
      </p:grpSpPr>
      <p:sp>
        <p:nvSpPr>
          <p:cNvPr id="505" name="Google Shape;505;p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06" name="Google Shape;506;p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3"/>
        <p:cNvGrpSpPr/>
        <p:nvPr/>
      </p:nvGrpSpPr>
      <p:grpSpPr>
        <a:xfrm>
          <a:off x="0" y="0"/>
          <a:ext cx="0" cy="0"/>
          <a:chOff x="0" y="0"/>
          <a:chExt cx="0" cy="0"/>
        </a:xfrm>
      </p:grpSpPr>
      <p:sp>
        <p:nvSpPr>
          <p:cNvPr id="514" name="Google Shape;514;p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15" name="Google Shape;515;p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4"/>
        <p:cNvGrpSpPr/>
        <p:nvPr/>
      </p:nvGrpSpPr>
      <p:grpSpPr>
        <a:xfrm>
          <a:off x="0" y="0"/>
          <a:ext cx="0" cy="0"/>
          <a:chOff x="0" y="0"/>
          <a:chExt cx="0" cy="0"/>
        </a:xfrm>
      </p:grpSpPr>
      <p:sp>
        <p:nvSpPr>
          <p:cNvPr id="525" name="Google Shape;525;p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26" name="Google Shape;526;p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3"/>
        <p:cNvGrpSpPr/>
        <p:nvPr/>
      </p:nvGrpSpPr>
      <p:grpSpPr>
        <a:xfrm>
          <a:off x="0" y="0"/>
          <a:ext cx="0" cy="0"/>
          <a:chOff x="0" y="0"/>
          <a:chExt cx="0" cy="0"/>
        </a:xfrm>
      </p:grpSpPr>
      <p:sp>
        <p:nvSpPr>
          <p:cNvPr id="534" name="Google Shape;534;p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35" name="Google Shape;535;p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2"/>
        <p:cNvGrpSpPr/>
        <p:nvPr/>
      </p:nvGrpSpPr>
      <p:grpSpPr>
        <a:xfrm>
          <a:off x="0" y="0"/>
          <a:ext cx="0" cy="0"/>
          <a:chOff x="0" y="0"/>
          <a:chExt cx="0" cy="0"/>
        </a:xfrm>
      </p:grpSpPr>
      <p:sp>
        <p:nvSpPr>
          <p:cNvPr id="543" name="Google Shape;543;p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44" name="Google Shape;544;p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1"/>
        <p:cNvGrpSpPr/>
        <p:nvPr/>
      </p:nvGrpSpPr>
      <p:grpSpPr>
        <a:xfrm>
          <a:off x="0" y="0"/>
          <a:ext cx="0" cy="0"/>
          <a:chOff x="0" y="0"/>
          <a:chExt cx="0" cy="0"/>
        </a:xfrm>
      </p:grpSpPr>
      <p:sp>
        <p:nvSpPr>
          <p:cNvPr id="552" name="Google Shape;552;p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53" name="Google Shape;553;p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7"/>
        <p:cNvGrpSpPr/>
        <p:nvPr/>
      </p:nvGrpSpPr>
      <p:grpSpPr>
        <a:xfrm>
          <a:off x="0" y="0"/>
          <a:ext cx="0" cy="0"/>
          <a:chOff x="0" y="0"/>
          <a:chExt cx="0" cy="0"/>
        </a:xfrm>
      </p:grpSpPr>
      <p:sp>
        <p:nvSpPr>
          <p:cNvPr id="558" name="Google Shape;558;p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59" name="Google Shape;559;p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1" name="Google Shape;91;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8" name="Google Shape;98;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4" name="Google Shape;10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1" name="Google Shape;111;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0"/>
        <p:cNvGrpSpPr/>
        <p:nvPr/>
      </p:nvGrpSpPr>
      <p:grpSpPr>
        <a:xfrm>
          <a:off x="0" y="0"/>
          <a:ext cx="0" cy="0"/>
          <a:chOff x="0" y="0"/>
          <a:chExt cx="0" cy="0"/>
        </a:xfrm>
      </p:grpSpPr>
      <p:pic>
        <p:nvPicPr>
          <p:cNvPr id="11" name="Google Shape;11;p60"/>
          <p:cNvPicPr preferRelativeResize="0"/>
          <p:nvPr/>
        </p:nvPicPr>
        <p:blipFill rotWithShape="1">
          <a:blip r:embed="rId2">
            <a:alphaModFix/>
          </a:blip>
          <a:srcRect/>
          <a:stretch/>
        </p:blipFill>
        <p:spPr>
          <a:xfrm>
            <a:off x="1083" y="0"/>
            <a:ext cx="12189834" cy="6858000"/>
          </a:xfrm>
          <a:prstGeom prst="rect">
            <a:avLst/>
          </a:prstGeom>
          <a:noFill/>
          <a:ln>
            <a:noFill/>
          </a:ln>
        </p:spPr>
      </p:pic>
      <p:sp>
        <p:nvSpPr>
          <p:cNvPr id="12" name="Google Shape;12;p60"/>
          <p:cNvSpPr/>
          <p:nvPr/>
        </p:nvSpPr>
        <p:spPr>
          <a:xfrm>
            <a:off x="-1" y="0"/>
            <a:ext cx="12190918" cy="5536248"/>
          </a:xfrm>
          <a:prstGeom prst="flowChartPunchedTape">
            <a:avLst/>
          </a:prstGeom>
          <a:gradFill>
            <a:gsLst>
              <a:gs pos="0">
                <a:srgbClr val="FFFFFF">
                  <a:alpha val="79607"/>
                </a:srgbClr>
              </a:gs>
              <a:gs pos="100000">
                <a:srgbClr val="FFFFFF">
                  <a:alpha val="29803"/>
                </a:srgbClr>
              </a:gs>
            </a:gsLst>
            <a:lin ang="18900000" scaled="0"/>
          </a:gradFill>
          <a:ln>
            <a:noFill/>
          </a:ln>
        </p:spPr>
        <p:txBody>
          <a:bodyPr spcFirstLastPara="1" wrap="square" lIns="36575" tIns="36575" rIns="36575" bIns="36575"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 name="Google Shape;13;p60"/>
          <p:cNvSpPr txBox="1">
            <a:spLocks noGrp="1"/>
          </p:cNvSpPr>
          <p:nvPr>
            <p:ph type="subTitle" idx="1"/>
          </p:nvPr>
        </p:nvSpPr>
        <p:spPr>
          <a:xfrm>
            <a:off x="838201" y="1926547"/>
            <a:ext cx="10515599" cy="1070557"/>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1000"/>
              </a:spcBef>
              <a:spcAft>
                <a:spcPts val="0"/>
              </a:spcAft>
              <a:buClr>
                <a:srgbClr val="003153"/>
              </a:buClr>
              <a:buSzPts val="2400"/>
              <a:buNone/>
              <a:defRPr sz="2400" b="1">
                <a:solidFill>
                  <a:srgbClr val="003153"/>
                </a:solidFill>
                <a:latin typeface="Arial"/>
                <a:ea typeface="Arial"/>
                <a:cs typeface="Arial"/>
                <a:sym typeface="Aria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 name="Google Shape;14;p6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6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6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17" name="Google Shape;17;p60"/>
          <p:cNvSpPr/>
          <p:nvPr/>
        </p:nvSpPr>
        <p:spPr>
          <a:xfrm>
            <a:off x="10399090" y="537310"/>
            <a:ext cx="954710" cy="674762"/>
          </a:xfrm>
          <a:custGeom>
            <a:avLst/>
            <a:gdLst/>
            <a:ahLst/>
            <a:cxnLst/>
            <a:rect l="l" t="t" r="r" b="b"/>
            <a:pathLst>
              <a:path w="1964908" h="1388740" extrusionOk="0">
                <a:moveTo>
                  <a:pt x="0" y="0"/>
                </a:moveTo>
                <a:lnTo>
                  <a:pt x="1964907" y="0"/>
                </a:lnTo>
                <a:lnTo>
                  <a:pt x="1964907" y="1388740"/>
                </a:lnTo>
                <a:lnTo>
                  <a:pt x="0" y="1388740"/>
                </a:lnTo>
                <a:lnTo>
                  <a:pt x="0" y="0"/>
                </a:lnTo>
                <a:close/>
              </a:path>
            </a:pathLst>
          </a:custGeom>
          <a:blipFill rotWithShape="1">
            <a:blip r:embed="rId3">
              <a:alphaModFix/>
            </a:blip>
            <a:stretch>
              <a:fillRect/>
            </a:stretch>
          </a:blipFill>
          <a:ln>
            <a:noFill/>
          </a:ln>
        </p:spPr>
      </p:sp>
      <p:sp>
        <p:nvSpPr>
          <p:cNvPr id="18" name="Google Shape;18;p60"/>
          <p:cNvSpPr/>
          <p:nvPr/>
        </p:nvSpPr>
        <p:spPr>
          <a:xfrm>
            <a:off x="7043882" y="508294"/>
            <a:ext cx="1186237" cy="668008"/>
          </a:xfrm>
          <a:custGeom>
            <a:avLst/>
            <a:gdLst/>
            <a:ahLst/>
            <a:cxnLst/>
            <a:rect l="l" t="t" r="r" b="b"/>
            <a:pathLst>
              <a:path w="2441419" h="1374840" extrusionOk="0">
                <a:moveTo>
                  <a:pt x="0" y="0"/>
                </a:moveTo>
                <a:lnTo>
                  <a:pt x="2441419" y="0"/>
                </a:lnTo>
                <a:lnTo>
                  <a:pt x="2441419" y="1374839"/>
                </a:lnTo>
                <a:lnTo>
                  <a:pt x="0" y="1374839"/>
                </a:lnTo>
                <a:lnTo>
                  <a:pt x="0" y="0"/>
                </a:lnTo>
                <a:close/>
              </a:path>
            </a:pathLst>
          </a:custGeom>
          <a:blipFill rotWithShape="1">
            <a:blip r:embed="rId4">
              <a:alphaModFix/>
            </a:blip>
            <a:stretch>
              <a:fillRect/>
            </a:stretch>
          </a:blipFill>
          <a:ln>
            <a:noFill/>
          </a:ln>
        </p:spPr>
      </p:sp>
      <p:pic>
        <p:nvPicPr>
          <p:cNvPr id="19" name="Google Shape;19;p60"/>
          <p:cNvPicPr preferRelativeResize="0"/>
          <p:nvPr/>
        </p:nvPicPr>
        <p:blipFill rotWithShape="1">
          <a:blip r:embed="rId5">
            <a:alphaModFix/>
          </a:blip>
          <a:srcRect t="26329" b="34452"/>
          <a:stretch/>
        </p:blipFill>
        <p:spPr>
          <a:xfrm>
            <a:off x="807627" y="619012"/>
            <a:ext cx="1138706" cy="446573"/>
          </a:xfrm>
          <a:prstGeom prst="rect">
            <a:avLst/>
          </a:prstGeom>
          <a:noFill/>
          <a:ln>
            <a:noFill/>
          </a:ln>
        </p:spPr>
      </p:pic>
      <p:pic>
        <p:nvPicPr>
          <p:cNvPr id="20" name="Google Shape;20;p60"/>
          <p:cNvPicPr preferRelativeResize="0"/>
          <p:nvPr/>
        </p:nvPicPr>
        <p:blipFill rotWithShape="1">
          <a:blip r:embed="rId6">
            <a:alphaModFix/>
          </a:blip>
          <a:srcRect/>
          <a:stretch/>
        </p:blipFill>
        <p:spPr>
          <a:xfrm>
            <a:off x="3636779" y="537310"/>
            <a:ext cx="1716657" cy="71372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1"/>
        <p:cNvGrpSpPr/>
        <p:nvPr/>
      </p:nvGrpSpPr>
      <p:grpSpPr>
        <a:xfrm>
          <a:off x="0" y="0"/>
          <a:ext cx="0" cy="0"/>
          <a:chOff x="0" y="0"/>
          <a:chExt cx="0" cy="0"/>
        </a:xfrm>
      </p:grpSpPr>
      <p:pic>
        <p:nvPicPr>
          <p:cNvPr id="22" name="Google Shape;22;p61"/>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23" name="Google Shape;23;p61"/>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4" name="Google Shape;24;p61"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25" name="Google Shape;25;p61"/>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26" name="Google Shape;26;p61"/>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Dự án Thúc đẩy Tiết kiệm năng lượng trong các ngành công nghiệp Việt Nam</a:t>
            </a:r>
            <a:endParaRPr sz="1800" b="1" i="1">
              <a:solidFill>
                <a:srgbClr val="466DB0"/>
              </a:solidFill>
              <a:latin typeface="Calibri"/>
              <a:ea typeface="Calibri"/>
              <a:cs typeface="Calibri"/>
              <a:sym typeface="Calibri"/>
            </a:endParaRPr>
          </a:p>
        </p:txBody>
      </p:sp>
      <p:pic>
        <p:nvPicPr>
          <p:cNvPr id="27" name="Google Shape;27;p61"/>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28"/>
        <p:cNvGrpSpPr/>
        <p:nvPr/>
      </p:nvGrpSpPr>
      <p:grpSpPr>
        <a:xfrm>
          <a:off x="0" y="0"/>
          <a:ext cx="0" cy="0"/>
          <a:chOff x="0" y="0"/>
          <a:chExt cx="0" cy="0"/>
        </a:xfrm>
      </p:grpSpPr>
      <p:pic>
        <p:nvPicPr>
          <p:cNvPr id="29" name="Google Shape;29;p62"/>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30" name="Google Shape;30;p62"/>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31" name="Google Shape;31;p62"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32" name="Google Shape;32;p62"/>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33" name="Google Shape;33;p62"/>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Dự án Thúc đẩy Tiết kiệm năng lượng trong các ngành công nghiệp Việt Nam</a:t>
            </a:r>
            <a:endParaRPr sz="1800" b="1" i="1">
              <a:solidFill>
                <a:srgbClr val="466DB0"/>
              </a:solidFill>
              <a:latin typeface="Calibri"/>
              <a:ea typeface="Calibri"/>
              <a:cs typeface="Calibri"/>
              <a:sym typeface="Calibri"/>
            </a:endParaRPr>
          </a:p>
        </p:txBody>
      </p:sp>
      <p:pic>
        <p:nvPicPr>
          <p:cNvPr id="34" name="Google Shape;34;p62"/>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Title and Content">
  <p:cSld name="2_Title and Content">
    <p:spTree>
      <p:nvGrpSpPr>
        <p:cNvPr id="1" name="Shape 35"/>
        <p:cNvGrpSpPr/>
        <p:nvPr/>
      </p:nvGrpSpPr>
      <p:grpSpPr>
        <a:xfrm>
          <a:off x="0" y="0"/>
          <a:ext cx="0" cy="0"/>
          <a:chOff x="0" y="0"/>
          <a:chExt cx="0" cy="0"/>
        </a:xfrm>
      </p:grpSpPr>
      <p:pic>
        <p:nvPicPr>
          <p:cNvPr id="36" name="Google Shape;36;p63"/>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37" name="Google Shape;37;p63"/>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38" name="Google Shape;38;p63"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39" name="Google Shape;39;p63"/>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40" name="Google Shape;40;p63"/>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Dự án Thúc đẩy Tiết kiệm năng lượng trong các ngành công nghiệp Việt Nam</a:t>
            </a:r>
            <a:endParaRPr sz="1800" b="1" i="1">
              <a:solidFill>
                <a:srgbClr val="466DB0"/>
              </a:solidFill>
              <a:latin typeface="Calibri"/>
              <a:ea typeface="Calibri"/>
              <a:cs typeface="Calibri"/>
              <a:sym typeface="Calibri"/>
            </a:endParaRPr>
          </a:p>
        </p:txBody>
      </p:sp>
      <p:pic>
        <p:nvPicPr>
          <p:cNvPr id="41" name="Google Shape;41;p63"/>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3_Title and Content">
  <p:cSld name="3_Title and Content">
    <p:spTree>
      <p:nvGrpSpPr>
        <p:cNvPr id="1" name="Shape 42"/>
        <p:cNvGrpSpPr/>
        <p:nvPr/>
      </p:nvGrpSpPr>
      <p:grpSpPr>
        <a:xfrm>
          <a:off x="0" y="0"/>
          <a:ext cx="0" cy="0"/>
          <a:chOff x="0" y="0"/>
          <a:chExt cx="0" cy="0"/>
        </a:xfrm>
      </p:grpSpPr>
      <p:pic>
        <p:nvPicPr>
          <p:cNvPr id="43" name="Google Shape;43;p64"/>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44" name="Google Shape;44;p64"/>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45" name="Google Shape;45;p64"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46" name="Google Shape;46;p64"/>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47" name="Google Shape;47;p64"/>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Dự án Thúc đẩy Tiết kiệm năng lượng trong các ngành công nghiệp Việt Nam</a:t>
            </a:r>
            <a:endParaRPr sz="1800" b="1" i="1">
              <a:solidFill>
                <a:srgbClr val="466DB0"/>
              </a:solidFill>
              <a:latin typeface="Calibri"/>
              <a:ea typeface="Calibri"/>
              <a:cs typeface="Calibri"/>
              <a:sym typeface="Calibri"/>
            </a:endParaRPr>
          </a:p>
        </p:txBody>
      </p:sp>
      <p:pic>
        <p:nvPicPr>
          <p:cNvPr id="48" name="Google Shape;48;p64"/>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4_Title and Content">
  <p:cSld name="4_Title and Content">
    <p:spTree>
      <p:nvGrpSpPr>
        <p:cNvPr id="1" name="Shape 49"/>
        <p:cNvGrpSpPr/>
        <p:nvPr/>
      </p:nvGrpSpPr>
      <p:grpSpPr>
        <a:xfrm>
          <a:off x="0" y="0"/>
          <a:ext cx="0" cy="0"/>
          <a:chOff x="0" y="0"/>
          <a:chExt cx="0" cy="0"/>
        </a:xfrm>
      </p:grpSpPr>
      <p:pic>
        <p:nvPicPr>
          <p:cNvPr id="50" name="Google Shape;50;p65"/>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51" name="Google Shape;51;p65"/>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52" name="Google Shape;52;p65"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53" name="Google Shape;53;p65"/>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54" name="Google Shape;54;p65"/>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Dự án Thúc đẩy Tiết kiệm năng lượng trong các ngành công nghiệp Việt Nam</a:t>
            </a:r>
            <a:endParaRPr sz="1800" b="1" i="1">
              <a:solidFill>
                <a:srgbClr val="466DB0"/>
              </a:solidFill>
              <a:latin typeface="Calibri"/>
              <a:ea typeface="Calibri"/>
              <a:cs typeface="Calibri"/>
              <a:sym typeface="Calibri"/>
            </a:endParaRPr>
          </a:p>
        </p:txBody>
      </p:sp>
      <p:pic>
        <p:nvPicPr>
          <p:cNvPr id="55" name="Google Shape;55;p65"/>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5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 name="Google Shape;7;p5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p5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5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1"/>
          <p:cNvSpPr txBox="1">
            <a:spLocks noGrp="1"/>
          </p:cNvSpPr>
          <p:nvPr>
            <p:ph type="subTitle" idx="1"/>
          </p:nvPr>
        </p:nvSpPr>
        <p:spPr>
          <a:xfrm>
            <a:off x="865496" y="1831012"/>
            <a:ext cx="10515600" cy="1070700"/>
          </a:xfrm>
          <a:prstGeom prst="rect">
            <a:avLst/>
          </a:prstGeom>
          <a:noFill/>
          <a:ln>
            <a:noFill/>
          </a:ln>
        </p:spPr>
        <p:txBody>
          <a:bodyPr spcFirstLastPara="1" wrap="square" lIns="91425" tIns="45700" rIns="91425" bIns="45700" anchor="t" anchorCtr="0">
            <a:normAutofit/>
          </a:bodyPr>
          <a:lstStyle/>
          <a:p>
            <a:pPr marL="0" lvl="0" indent="0" algn="ctr" rtl="0">
              <a:lnSpc>
                <a:spcPct val="130000"/>
              </a:lnSpc>
              <a:spcBef>
                <a:spcPts val="0"/>
              </a:spcBef>
              <a:spcAft>
                <a:spcPts val="0"/>
              </a:spcAft>
              <a:buClr>
                <a:srgbClr val="003153"/>
              </a:buClr>
              <a:buSzPts val="2400"/>
              <a:buNone/>
            </a:pPr>
            <a:r>
              <a:rPr lang="en-US"/>
              <a:t>DỰ ÁN THÚC ĐẨY TIẾT KIỆM NĂNG L</a:t>
            </a:r>
            <a:r>
              <a:rPr lang="vi-VN"/>
              <a:t>Ư</a:t>
            </a:r>
            <a:r>
              <a:rPr lang="en-US"/>
              <a:t>ỢNG TRONG CÁC NGÀNH CÔNG NGHIỆP VIỆT NAM (VSUEE)</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10"/>
          <p:cNvSpPr/>
          <p:nvPr/>
        </p:nvSpPr>
        <p:spPr>
          <a:xfrm>
            <a:off x="50" y="4955050"/>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20" name="Google Shape;120;p10"/>
          <p:cNvSpPr txBox="1"/>
          <p:nvPr/>
        </p:nvSpPr>
        <p:spPr>
          <a:xfrm>
            <a:off x="838200" y="1140924"/>
            <a:ext cx="10515599" cy="506152"/>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000"/>
              <a:buFont typeface="Arial"/>
              <a:buNone/>
            </a:pPr>
            <a:r>
              <a:rPr lang="en-US" sz="3000" b="1">
                <a:solidFill>
                  <a:schemeClr val="lt1"/>
                </a:solidFill>
                <a:latin typeface="Arial"/>
                <a:ea typeface="Arial"/>
                <a:cs typeface="Arial"/>
                <a:sym typeface="Arial"/>
              </a:rPr>
              <a:t>Đánh giá kỹ thuật đối với các tiểu dự án TKNL</a:t>
            </a:r>
            <a:endParaRPr sz="3000" b="1">
              <a:solidFill>
                <a:schemeClr val="lt1"/>
              </a:solidFill>
              <a:latin typeface="Arial"/>
              <a:ea typeface="Arial"/>
              <a:cs typeface="Arial"/>
              <a:sym typeface="Arial"/>
            </a:endParaRPr>
          </a:p>
        </p:txBody>
      </p:sp>
      <p:sp>
        <p:nvSpPr>
          <p:cNvPr id="121" name="Google Shape;121;p10"/>
          <p:cNvSpPr txBox="1"/>
          <p:nvPr/>
        </p:nvSpPr>
        <p:spPr>
          <a:xfrm>
            <a:off x="838250" y="1656050"/>
            <a:ext cx="10515600" cy="947911"/>
          </a:xfrm>
          <a:prstGeom prst="rect">
            <a:avLst/>
          </a:prstGeom>
          <a:noFill/>
          <a:ln>
            <a:noFill/>
          </a:ln>
        </p:spPr>
        <p:txBody>
          <a:bodyPr spcFirstLastPara="1" wrap="square" lIns="91425" tIns="45700" rIns="91425" bIns="45700" anchor="t" anchorCtr="0">
            <a:spAutoFit/>
          </a:bodyPr>
          <a:lstStyle/>
          <a:p>
            <a:pPr marL="0" marR="0" lvl="0" indent="0" algn="just" rtl="0">
              <a:lnSpc>
                <a:spcPct val="115000"/>
              </a:lnSpc>
              <a:spcBef>
                <a:spcPts val="0"/>
              </a:spcBef>
              <a:spcAft>
                <a:spcPts val="0"/>
              </a:spcAft>
              <a:buNone/>
            </a:pPr>
            <a:r>
              <a:rPr lang="en-US" sz="1600" b="1" i="1" dirty="0" err="1">
                <a:solidFill>
                  <a:srgbClr val="004AAD"/>
                </a:solidFill>
                <a:latin typeface="Arial"/>
                <a:ea typeface="Arial"/>
                <a:cs typeface="Arial"/>
                <a:sym typeface="Arial"/>
              </a:rPr>
              <a:t>Quy</a:t>
            </a:r>
            <a:r>
              <a:rPr lang="en-US" sz="1600" b="1" i="1" dirty="0">
                <a:solidFill>
                  <a:srgbClr val="004AAD"/>
                </a:solidFill>
                <a:latin typeface="Arial"/>
                <a:ea typeface="Arial"/>
                <a:cs typeface="Arial"/>
                <a:sym typeface="Arial"/>
              </a:rPr>
              <a:t> </a:t>
            </a:r>
            <a:r>
              <a:rPr lang="en-US" sz="1600" b="1" i="1" dirty="0" err="1">
                <a:solidFill>
                  <a:srgbClr val="004AAD"/>
                </a:solidFill>
                <a:latin typeface="Arial"/>
                <a:ea typeface="Arial"/>
                <a:cs typeface="Arial"/>
                <a:sym typeface="Arial"/>
              </a:rPr>
              <a:t>trình</a:t>
            </a:r>
            <a:r>
              <a:rPr lang="en-US" sz="1600" b="1" i="1" dirty="0">
                <a:solidFill>
                  <a:srgbClr val="004AAD"/>
                </a:solidFill>
                <a:latin typeface="Arial"/>
                <a:ea typeface="Arial"/>
                <a:cs typeface="Arial"/>
                <a:sym typeface="Arial"/>
              </a:rPr>
              <a:t> </a:t>
            </a:r>
            <a:r>
              <a:rPr lang="en-US" sz="1600" b="1" i="1" dirty="0" err="1">
                <a:solidFill>
                  <a:srgbClr val="004AAD"/>
                </a:solidFill>
                <a:latin typeface="Arial"/>
                <a:ea typeface="Arial"/>
                <a:cs typeface="Arial"/>
                <a:sym typeface="Arial"/>
              </a:rPr>
              <a:t>và</a:t>
            </a:r>
            <a:r>
              <a:rPr lang="en-US" sz="1600" b="1" i="1" dirty="0">
                <a:solidFill>
                  <a:srgbClr val="004AAD"/>
                </a:solidFill>
                <a:latin typeface="Arial"/>
                <a:ea typeface="Arial"/>
                <a:cs typeface="Arial"/>
                <a:sym typeface="Arial"/>
              </a:rPr>
              <a:t> </a:t>
            </a:r>
            <a:r>
              <a:rPr lang="en-US" sz="1600" b="1" i="1" dirty="0" err="1">
                <a:solidFill>
                  <a:srgbClr val="004AAD"/>
                </a:solidFill>
                <a:latin typeface="Arial"/>
                <a:ea typeface="Arial"/>
                <a:cs typeface="Arial"/>
                <a:sym typeface="Arial"/>
              </a:rPr>
              <a:t>thủ</a:t>
            </a:r>
            <a:r>
              <a:rPr lang="en-US" sz="1600" b="1" i="1" dirty="0">
                <a:solidFill>
                  <a:srgbClr val="004AAD"/>
                </a:solidFill>
                <a:latin typeface="Arial"/>
                <a:ea typeface="Arial"/>
                <a:cs typeface="Arial"/>
                <a:sym typeface="Arial"/>
              </a:rPr>
              <a:t> </a:t>
            </a:r>
            <a:r>
              <a:rPr lang="en-US" sz="1600" b="1" i="1" dirty="0" err="1">
                <a:solidFill>
                  <a:srgbClr val="004AAD"/>
                </a:solidFill>
                <a:latin typeface="Arial"/>
                <a:ea typeface="Arial"/>
                <a:cs typeface="Arial"/>
                <a:sym typeface="Arial"/>
              </a:rPr>
              <a:t>tục</a:t>
            </a:r>
            <a:r>
              <a:rPr lang="en-US" sz="1600" b="1" i="1" dirty="0">
                <a:solidFill>
                  <a:srgbClr val="004AAD"/>
                </a:solidFill>
                <a:latin typeface="Arial"/>
                <a:ea typeface="Arial"/>
                <a:cs typeface="Arial"/>
                <a:sym typeface="Arial"/>
              </a:rPr>
              <a:t> </a:t>
            </a:r>
            <a:r>
              <a:rPr lang="en-US" sz="1600" b="1" i="1" dirty="0" err="1">
                <a:solidFill>
                  <a:srgbClr val="004AAD"/>
                </a:solidFill>
                <a:latin typeface="Arial"/>
                <a:ea typeface="Arial"/>
                <a:cs typeface="Arial"/>
                <a:sym typeface="Arial"/>
              </a:rPr>
              <a:t>đánh</a:t>
            </a:r>
            <a:r>
              <a:rPr lang="en-US" sz="1600" b="1" i="1" dirty="0">
                <a:solidFill>
                  <a:srgbClr val="004AAD"/>
                </a:solidFill>
                <a:latin typeface="Arial"/>
                <a:ea typeface="Arial"/>
                <a:cs typeface="Arial"/>
                <a:sym typeface="Arial"/>
              </a:rPr>
              <a:t> </a:t>
            </a:r>
            <a:r>
              <a:rPr lang="en-US" sz="1600" b="1" i="1" dirty="0" err="1">
                <a:solidFill>
                  <a:srgbClr val="004AAD"/>
                </a:solidFill>
                <a:latin typeface="Arial"/>
                <a:ea typeface="Arial"/>
                <a:cs typeface="Arial"/>
                <a:sym typeface="Arial"/>
              </a:rPr>
              <a:t>giá</a:t>
            </a:r>
            <a:r>
              <a:rPr lang="en-US" sz="1600" b="1" i="1" dirty="0">
                <a:solidFill>
                  <a:srgbClr val="004AAD"/>
                </a:solidFill>
                <a:latin typeface="Arial"/>
                <a:ea typeface="Arial"/>
                <a:cs typeface="Arial"/>
                <a:sym typeface="Arial"/>
              </a:rPr>
              <a:t>:</a:t>
            </a:r>
            <a:endParaRPr sz="1600" i="1" dirty="0">
              <a:solidFill>
                <a:srgbClr val="004AAD"/>
              </a:solidFill>
              <a:latin typeface="Arial"/>
              <a:ea typeface="Arial"/>
              <a:cs typeface="Arial"/>
              <a:sym typeface="Arial"/>
            </a:endParaRPr>
          </a:p>
          <a:p>
            <a:pPr marL="0" marR="0" lvl="0" indent="0" algn="just" rtl="0">
              <a:lnSpc>
                <a:spcPct val="115000"/>
              </a:lnSpc>
              <a:spcBef>
                <a:spcPts val="600"/>
              </a:spcBef>
              <a:spcAft>
                <a:spcPts val="0"/>
              </a:spcAft>
              <a:buNone/>
            </a:pPr>
            <a:r>
              <a:rPr lang="en-US" dirty="0">
                <a:solidFill>
                  <a:schemeClr val="dk1"/>
                </a:solidFill>
                <a:latin typeface="Arial"/>
                <a:ea typeface="Arial"/>
                <a:cs typeface="Arial"/>
                <a:sym typeface="Arial"/>
              </a:rPr>
              <a:t>- IE </a:t>
            </a:r>
            <a:r>
              <a:rPr lang="en-US" dirty="0" err="1">
                <a:solidFill>
                  <a:schemeClr val="dk1"/>
                </a:solidFill>
                <a:latin typeface="Arial"/>
                <a:ea typeface="Arial"/>
                <a:cs typeface="Arial"/>
                <a:sym typeface="Arial"/>
              </a:rPr>
              <a:t>tiềm</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năng</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tìm</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kiếm</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tài</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trợ</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cho</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các</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tiểu</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dự</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án</a:t>
            </a:r>
            <a:r>
              <a:rPr lang="en-US" dirty="0">
                <a:solidFill>
                  <a:schemeClr val="dk1"/>
                </a:solidFill>
                <a:latin typeface="Arial"/>
                <a:ea typeface="Arial"/>
                <a:cs typeface="Arial"/>
                <a:sym typeface="Arial"/>
              </a:rPr>
              <a:t> TKNL </a:t>
            </a:r>
            <a:r>
              <a:rPr lang="en-US" dirty="0" err="1">
                <a:solidFill>
                  <a:schemeClr val="dk1"/>
                </a:solidFill>
                <a:latin typeface="Arial"/>
                <a:ea typeface="Arial"/>
                <a:cs typeface="Arial"/>
                <a:sym typeface="Arial"/>
              </a:rPr>
              <a:t>phải</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trình</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Hồ</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sơ</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xin</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vay</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lại</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lên</a:t>
            </a:r>
            <a:r>
              <a:rPr lang="en-US" dirty="0">
                <a:solidFill>
                  <a:schemeClr val="dk1"/>
                </a:solidFill>
                <a:latin typeface="Arial"/>
                <a:ea typeface="Arial"/>
                <a:cs typeface="Arial"/>
                <a:sym typeface="Arial"/>
              </a:rPr>
              <a:t> PFI. </a:t>
            </a:r>
            <a:r>
              <a:rPr lang="en-US" dirty="0" err="1">
                <a:solidFill>
                  <a:schemeClr val="dk1"/>
                </a:solidFill>
                <a:latin typeface="Arial"/>
                <a:ea typeface="Arial"/>
                <a:cs typeface="Arial"/>
                <a:sym typeface="Arial"/>
              </a:rPr>
              <a:t>Ngoài</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các</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yêu</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cầu</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về</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thông</a:t>
            </a:r>
            <a:r>
              <a:rPr lang="en-US" dirty="0">
                <a:solidFill>
                  <a:schemeClr val="dk1"/>
                </a:solidFill>
                <a:latin typeface="Arial"/>
                <a:ea typeface="Arial"/>
                <a:cs typeface="Arial"/>
                <a:sym typeface="Arial"/>
              </a:rPr>
              <a:t> tin </a:t>
            </a:r>
            <a:r>
              <a:rPr lang="en-US" dirty="0" err="1">
                <a:solidFill>
                  <a:schemeClr val="dk1"/>
                </a:solidFill>
                <a:latin typeface="Arial"/>
                <a:ea typeface="Arial"/>
                <a:cs typeface="Arial"/>
                <a:sym typeface="Arial"/>
              </a:rPr>
              <a:t>thông</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thường</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của</a:t>
            </a:r>
            <a:r>
              <a:rPr lang="en-US" dirty="0">
                <a:solidFill>
                  <a:schemeClr val="dk1"/>
                </a:solidFill>
                <a:latin typeface="Arial"/>
                <a:ea typeface="Arial"/>
                <a:cs typeface="Arial"/>
                <a:sym typeface="Arial"/>
              </a:rPr>
              <a:t> PFI </a:t>
            </a:r>
            <a:r>
              <a:rPr lang="en-US" dirty="0" err="1">
                <a:solidFill>
                  <a:schemeClr val="dk1"/>
                </a:solidFill>
                <a:latin typeface="Arial"/>
                <a:ea typeface="Arial"/>
                <a:cs typeface="Arial"/>
                <a:sym typeface="Arial"/>
              </a:rPr>
              <a:t>trong</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hồ</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sơ</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xin</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vay</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lại</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hồ</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sơ</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xin</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vay</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lại</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cho</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tiểu</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dự</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án</a:t>
            </a:r>
            <a:r>
              <a:rPr lang="en-US" dirty="0">
                <a:solidFill>
                  <a:schemeClr val="dk1"/>
                </a:solidFill>
                <a:latin typeface="Arial"/>
                <a:ea typeface="Arial"/>
                <a:cs typeface="Arial"/>
                <a:sym typeface="Arial"/>
              </a:rPr>
              <a:t> TKNL </a:t>
            </a:r>
            <a:r>
              <a:rPr lang="en-US" dirty="0" err="1">
                <a:solidFill>
                  <a:schemeClr val="dk1"/>
                </a:solidFill>
                <a:latin typeface="Arial"/>
                <a:ea typeface="Arial"/>
                <a:cs typeface="Arial"/>
                <a:sym typeface="Arial"/>
              </a:rPr>
              <a:t>sẽ</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cần</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những</a:t>
            </a:r>
            <a:r>
              <a:rPr lang="en-US" dirty="0">
                <a:solidFill>
                  <a:schemeClr val="dk1"/>
                </a:solidFill>
                <a:latin typeface="Arial"/>
                <a:ea typeface="Arial"/>
                <a:cs typeface="Arial"/>
                <a:sym typeface="Arial"/>
              </a:rPr>
              <a:t> </a:t>
            </a:r>
            <a:r>
              <a:rPr lang="en-US" dirty="0" err="1">
                <a:solidFill>
                  <a:schemeClr val="dk1"/>
                </a:solidFill>
                <a:latin typeface="Arial"/>
                <a:ea typeface="Arial"/>
                <a:cs typeface="Arial"/>
                <a:sym typeface="Arial"/>
              </a:rPr>
              <a:t>thông</a:t>
            </a:r>
            <a:r>
              <a:rPr lang="en-US" dirty="0">
                <a:solidFill>
                  <a:schemeClr val="dk1"/>
                </a:solidFill>
                <a:latin typeface="Arial"/>
                <a:ea typeface="Arial"/>
                <a:cs typeface="Arial"/>
                <a:sym typeface="Arial"/>
              </a:rPr>
              <a:t> tin </a:t>
            </a:r>
            <a:r>
              <a:rPr lang="en-US" dirty="0" err="1">
                <a:solidFill>
                  <a:schemeClr val="dk1"/>
                </a:solidFill>
                <a:latin typeface="Arial"/>
                <a:ea typeface="Arial"/>
                <a:cs typeface="Arial"/>
                <a:sym typeface="Arial"/>
              </a:rPr>
              <a:t>sau</a:t>
            </a:r>
            <a:r>
              <a:rPr lang="en-US" dirty="0">
                <a:solidFill>
                  <a:schemeClr val="dk1"/>
                </a:solidFill>
                <a:latin typeface="Arial"/>
                <a:ea typeface="Arial"/>
                <a:cs typeface="Arial"/>
                <a:sym typeface="Arial"/>
              </a:rPr>
              <a:t>:</a:t>
            </a:r>
            <a:endParaRPr dirty="0">
              <a:solidFill>
                <a:schemeClr val="dk1"/>
              </a:solidFill>
              <a:latin typeface="Arial"/>
              <a:ea typeface="Arial"/>
              <a:cs typeface="Arial"/>
              <a:sym typeface="Arial"/>
            </a:endParaRPr>
          </a:p>
        </p:txBody>
      </p:sp>
      <p:grpSp>
        <p:nvGrpSpPr>
          <p:cNvPr id="122" name="Google Shape;122;p10"/>
          <p:cNvGrpSpPr/>
          <p:nvPr/>
        </p:nvGrpSpPr>
        <p:grpSpPr>
          <a:xfrm>
            <a:off x="1486035" y="2547600"/>
            <a:ext cx="9220180" cy="3723943"/>
            <a:chOff x="1359517" y="1739039"/>
            <a:chExt cx="9320845" cy="4251076"/>
          </a:xfrm>
        </p:grpSpPr>
        <p:grpSp>
          <p:nvGrpSpPr>
            <p:cNvPr id="123" name="Google Shape;123;p10"/>
            <p:cNvGrpSpPr/>
            <p:nvPr/>
          </p:nvGrpSpPr>
          <p:grpSpPr>
            <a:xfrm>
              <a:off x="1391377" y="1739039"/>
              <a:ext cx="9288985" cy="3916782"/>
              <a:chOff x="1391377" y="1739039"/>
              <a:chExt cx="9288985" cy="3916782"/>
            </a:xfrm>
          </p:grpSpPr>
          <p:grpSp>
            <p:nvGrpSpPr>
              <p:cNvPr id="124" name="Google Shape;124;p10"/>
              <p:cNvGrpSpPr/>
              <p:nvPr/>
            </p:nvGrpSpPr>
            <p:grpSpPr>
              <a:xfrm>
                <a:off x="1956774" y="5092045"/>
                <a:ext cx="8723588" cy="563776"/>
                <a:chOff x="684335" y="2243774"/>
                <a:chExt cx="8970971" cy="681900"/>
              </a:xfrm>
            </p:grpSpPr>
            <p:sp>
              <p:nvSpPr>
                <p:cNvPr id="125" name="Google Shape;125;p10"/>
                <p:cNvSpPr/>
                <p:nvPr/>
              </p:nvSpPr>
              <p:spPr>
                <a:xfrm rot="5400000">
                  <a:off x="4835057" y="-1894576"/>
                  <a:ext cx="681900" cy="8958600"/>
                </a:xfrm>
                <a:prstGeom prst="round2SameRect">
                  <a:avLst>
                    <a:gd name="adj1" fmla="val 16667"/>
                    <a:gd name="adj2" fmla="val 0"/>
                  </a:avLst>
                </a:prstGeom>
                <a:solidFill>
                  <a:schemeClr val="lt1">
                    <a:alpha val="89803"/>
                  </a:schemeClr>
                </a:solidFill>
                <a:ln w="12700" cap="flat" cmpd="sng">
                  <a:solidFill>
                    <a:srgbClr val="4372C3"/>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500">
                    <a:solidFill>
                      <a:schemeClr val="dk1"/>
                    </a:solidFill>
                    <a:latin typeface="Arial"/>
                    <a:ea typeface="Arial"/>
                    <a:cs typeface="Arial"/>
                    <a:sym typeface="Arial"/>
                  </a:endParaRPr>
                </a:p>
              </p:txBody>
            </p:sp>
            <p:sp>
              <p:nvSpPr>
                <p:cNvPr id="126" name="Google Shape;126;p10"/>
                <p:cNvSpPr txBox="1"/>
                <p:nvPr/>
              </p:nvSpPr>
              <p:spPr>
                <a:xfrm>
                  <a:off x="684335" y="2247436"/>
                  <a:ext cx="8610600" cy="615300"/>
                </a:xfrm>
                <a:prstGeom prst="rect">
                  <a:avLst/>
                </a:prstGeom>
                <a:noFill/>
                <a:ln>
                  <a:noFill/>
                </a:ln>
              </p:spPr>
              <p:txBody>
                <a:bodyPr spcFirstLastPara="1" wrap="square" lIns="128000" tIns="11425" rIns="11425" bIns="11425" anchor="ctr" anchorCtr="0">
                  <a:noAutofit/>
                </a:bodyPr>
                <a:lstStyle/>
                <a:p>
                  <a:pPr marL="0" marR="0" lvl="0" indent="0" algn="just" rtl="0">
                    <a:lnSpc>
                      <a:spcPct val="120000"/>
                    </a:lnSpc>
                    <a:spcBef>
                      <a:spcPts val="0"/>
                    </a:spcBef>
                    <a:spcAft>
                      <a:spcPts val="0"/>
                    </a:spcAft>
                    <a:buNone/>
                  </a:pPr>
                  <a:r>
                    <a:rPr lang="en-US" sz="1600" dirty="0">
                      <a:solidFill>
                        <a:schemeClr val="dk1"/>
                      </a:solidFill>
                      <a:latin typeface="Arial"/>
                      <a:ea typeface="Arial"/>
                      <a:cs typeface="Arial"/>
                      <a:sym typeface="Arial"/>
                    </a:rPr>
                    <a:t>(6) </a:t>
                  </a:r>
                  <a:r>
                    <a:rPr lang="en-US" sz="1600" dirty="0" err="1">
                      <a:solidFill>
                        <a:schemeClr val="dk1"/>
                      </a:solidFill>
                      <a:latin typeface="Arial"/>
                      <a:ea typeface="Arial"/>
                      <a:cs typeface="Arial"/>
                      <a:sym typeface="Arial"/>
                    </a:rPr>
                    <a:t>Yêu</a:t>
                  </a:r>
                  <a:r>
                    <a:rPr lang="en-US" sz="1600" dirty="0">
                      <a:solidFill>
                        <a:schemeClr val="dk1"/>
                      </a:solidFill>
                      <a:latin typeface="Arial"/>
                      <a:ea typeface="Arial"/>
                      <a:cs typeface="Arial"/>
                      <a:sym typeface="Arial"/>
                    </a:rPr>
                    <a:t> </a:t>
                  </a:r>
                  <a:r>
                    <a:rPr lang="en-US" sz="1600" dirty="0" err="1">
                      <a:solidFill>
                        <a:schemeClr val="dk1"/>
                      </a:solidFill>
                      <a:latin typeface="Arial"/>
                      <a:ea typeface="Arial"/>
                      <a:cs typeface="Arial"/>
                      <a:sym typeface="Arial"/>
                    </a:rPr>
                    <a:t>cầu</a:t>
                  </a:r>
                  <a:r>
                    <a:rPr lang="en-US" sz="1600" dirty="0">
                      <a:solidFill>
                        <a:schemeClr val="dk1"/>
                      </a:solidFill>
                      <a:latin typeface="Arial"/>
                      <a:ea typeface="Arial"/>
                      <a:cs typeface="Arial"/>
                      <a:sym typeface="Arial"/>
                    </a:rPr>
                    <a:t> </a:t>
                  </a:r>
                  <a:r>
                    <a:rPr lang="en-US" sz="1600" dirty="0" err="1">
                      <a:solidFill>
                        <a:schemeClr val="dk1"/>
                      </a:solidFill>
                      <a:latin typeface="Arial"/>
                      <a:ea typeface="Arial"/>
                      <a:cs typeface="Arial"/>
                      <a:sym typeface="Arial"/>
                    </a:rPr>
                    <a:t>pháp</a:t>
                  </a:r>
                  <a:r>
                    <a:rPr lang="en-US" sz="1600" dirty="0">
                      <a:solidFill>
                        <a:schemeClr val="dk1"/>
                      </a:solidFill>
                      <a:latin typeface="Arial"/>
                      <a:ea typeface="Arial"/>
                      <a:cs typeface="Arial"/>
                      <a:sym typeface="Arial"/>
                    </a:rPr>
                    <a:t> </a:t>
                  </a:r>
                  <a:r>
                    <a:rPr lang="en-US" sz="1600" dirty="0" err="1">
                      <a:solidFill>
                        <a:schemeClr val="dk1"/>
                      </a:solidFill>
                      <a:latin typeface="Arial"/>
                      <a:ea typeface="Arial"/>
                      <a:cs typeface="Arial"/>
                      <a:sym typeface="Arial"/>
                    </a:rPr>
                    <a:t>lý</a:t>
                  </a:r>
                  <a:r>
                    <a:rPr lang="en-US" sz="1600" dirty="0">
                      <a:solidFill>
                        <a:schemeClr val="dk1"/>
                      </a:solidFill>
                      <a:latin typeface="Arial"/>
                      <a:ea typeface="Arial"/>
                      <a:cs typeface="Arial"/>
                      <a:sym typeface="Arial"/>
                    </a:rPr>
                    <a:t> </a:t>
                  </a:r>
                  <a:r>
                    <a:rPr lang="en-US" sz="1600" dirty="0" err="1">
                      <a:solidFill>
                        <a:schemeClr val="dk1"/>
                      </a:solidFill>
                      <a:latin typeface="Arial"/>
                      <a:ea typeface="Arial"/>
                      <a:cs typeface="Arial"/>
                      <a:sym typeface="Arial"/>
                    </a:rPr>
                    <a:t>và</a:t>
                  </a:r>
                  <a:r>
                    <a:rPr lang="en-US" sz="1600" dirty="0">
                      <a:solidFill>
                        <a:schemeClr val="dk1"/>
                      </a:solidFill>
                      <a:latin typeface="Arial"/>
                      <a:ea typeface="Arial"/>
                      <a:cs typeface="Arial"/>
                      <a:sym typeface="Arial"/>
                    </a:rPr>
                    <a:t> </a:t>
                  </a:r>
                  <a:r>
                    <a:rPr lang="en-US" sz="1600" dirty="0" err="1">
                      <a:solidFill>
                        <a:schemeClr val="dk1"/>
                      </a:solidFill>
                      <a:latin typeface="Arial"/>
                      <a:ea typeface="Arial"/>
                      <a:cs typeface="Arial"/>
                      <a:sym typeface="Arial"/>
                    </a:rPr>
                    <a:t>giấy</a:t>
                  </a:r>
                  <a:r>
                    <a:rPr lang="en-US" sz="1600" dirty="0">
                      <a:solidFill>
                        <a:schemeClr val="dk1"/>
                      </a:solidFill>
                      <a:latin typeface="Arial"/>
                      <a:ea typeface="Arial"/>
                      <a:cs typeface="Arial"/>
                      <a:sym typeface="Arial"/>
                    </a:rPr>
                    <a:t> </a:t>
                  </a:r>
                  <a:r>
                    <a:rPr lang="en-US" sz="1600" dirty="0" err="1">
                      <a:solidFill>
                        <a:schemeClr val="dk1"/>
                      </a:solidFill>
                      <a:latin typeface="Arial"/>
                      <a:ea typeface="Arial"/>
                      <a:cs typeface="Arial"/>
                      <a:sym typeface="Arial"/>
                    </a:rPr>
                    <a:t>phép</a:t>
                  </a:r>
                  <a:r>
                    <a:rPr lang="en-US" sz="1600" dirty="0">
                      <a:solidFill>
                        <a:schemeClr val="dk1"/>
                      </a:solidFill>
                      <a:latin typeface="Arial"/>
                      <a:ea typeface="Arial"/>
                      <a:cs typeface="Arial"/>
                      <a:sym typeface="Arial"/>
                    </a:rPr>
                    <a:t>.</a:t>
                  </a:r>
                  <a:endParaRPr sz="1600" dirty="0">
                    <a:solidFill>
                      <a:schemeClr val="dk1"/>
                    </a:solidFill>
                    <a:latin typeface="Arial"/>
                    <a:ea typeface="Arial"/>
                    <a:cs typeface="Arial"/>
                    <a:sym typeface="Arial"/>
                  </a:endParaRPr>
                </a:p>
              </p:txBody>
            </p:sp>
          </p:grpSp>
          <p:grpSp>
            <p:nvGrpSpPr>
              <p:cNvPr id="127" name="Google Shape;127;p10"/>
              <p:cNvGrpSpPr/>
              <p:nvPr/>
            </p:nvGrpSpPr>
            <p:grpSpPr>
              <a:xfrm>
                <a:off x="1392606" y="1739039"/>
                <a:ext cx="9224075" cy="2754577"/>
                <a:chOff x="0" y="0"/>
                <a:chExt cx="9224075" cy="2754577"/>
              </a:xfrm>
            </p:grpSpPr>
            <p:sp>
              <p:nvSpPr>
                <p:cNvPr id="128" name="Google Shape;128;p10"/>
                <p:cNvSpPr/>
                <p:nvPr/>
              </p:nvSpPr>
              <p:spPr>
                <a:xfrm rot="5400000">
                  <a:off x="-120888" y="121794"/>
                  <a:ext cx="805924" cy="564147"/>
                </a:xfrm>
                <a:prstGeom prst="chevron">
                  <a:avLst>
                    <a:gd name="adj" fmla="val 50000"/>
                  </a:avLst>
                </a:prstGeom>
                <a:solidFill>
                  <a:srgbClr val="4372C3"/>
                </a:solidFill>
                <a:ln w="12700"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0"/>
                <p:cNvSpPr txBox="1"/>
                <p:nvPr/>
              </p:nvSpPr>
              <p:spPr>
                <a:xfrm>
                  <a:off x="1" y="282980"/>
                  <a:ext cx="564147" cy="241777"/>
                </a:xfrm>
                <a:prstGeom prst="rect">
                  <a:avLst/>
                </a:prstGeom>
                <a:noFill/>
                <a:ln>
                  <a:noFill/>
                </a:ln>
              </p:spPr>
              <p:txBody>
                <a:bodyPr spcFirstLastPara="1" wrap="square" lIns="9525" tIns="9525" rIns="9525" bIns="9525" anchor="ctr" anchorCtr="0">
                  <a:noAutofit/>
                </a:bodyPr>
                <a:lstStyle/>
                <a:p>
                  <a:pPr marL="0" marR="0" lvl="0" indent="0" algn="ctr" rtl="0">
                    <a:lnSpc>
                      <a:spcPct val="90000"/>
                    </a:lnSpc>
                    <a:spcBef>
                      <a:spcPts val="0"/>
                    </a:spcBef>
                    <a:spcAft>
                      <a:spcPts val="0"/>
                    </a:spcAft>
                    <a:buClr>
                      <a:schemeClr val="dk1"/>
                    </a:buClr>
                    <a:buSzPts val="1500"/>
                    <a:buFont typeface="Calibri"/>
                    <a:buNone/>
                  </a:pPr>
                  <a:endParaRPr sz="1500">
                    <a:solidFill>
                      <a:schemeClr val="lt1"/>
                    </a:solidFill>
                    <a:latin typeface="Arial"/>
                    <a:ea typeface="Arial"/>
                    <a:cs typeface="Arial"/>
                    <a:sym typeface="Arial"/>
                  </a:endParaRPr>
                </a:p>
              </p:txBody>
            </p:sp>
            <p:sp>
              <p:nvSpPr>
                <p:cNvPr id="130" name="Google Shape;130;p10"/>
                <p:cNvSpPr/>
                <p:nvPr/>
              </p:nvSpPr>
              <p:spPr>
                <a:xfrm rot="5400000">
                  <a:off x="4632186" y="-4068039"/>
                  <a:ext cx="523851" cy="8659929"/>
                </a:xfrm>
                <a:prstGeom prst="round2SameRect">
                  <a:avLst>
                    <a:gd name="adj1" fmla="val 16667"/>
                    <a:gd name="adj2" fmla="val 0"/>
                  </a:avLst>
                </a:prstGeom>
                <a:solidFill>
                  <a:schemeClr val="lt1">
                    <a:alpha val="89803"/>
                  </a:schemeClr>
                </a:solidFill>
                <a:ln w="12700"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10"/>
                <p:cNvSpPr txBox="1"/>
                <p:nvPr/>
              </p:nvSpPr>
              <p:spPr>
                <a:xfrm>
                  <a:off x="564147" y="25572"/>
                  <a:ext cx="8634357" cy="472707"/>
                </a:xfrm>
                <a:prstGeom prst="rect">
                  <a:avLst/>
                </a:prstGeom>
                <a:noFill/>
                <a:ln>
                  <a:noFill/>
                </a:ln>
              </p:spPr>
              <p:txBody>
                <a:bodyPr spcFirstLastPara="1" wrap="square" lIns="106675" tIns="9525" rIns="9525" bIns="9525" anchor="ctr" anchorCtr="0">
                  <a:noAutofit/>
                </a:bodyPr>
                <a:lstStyle/>
                <a:p>
                  <a:pPr marL="114300" marR="0" lvl="1" indent="-114300" algn="l" rtl="0">
                    <a:lnSpc>
                      <a:spcPct val="90000"/>
                    </a:lnSpc>
                    <a:spcBef>
                      <a:spcPts val="0"/>
                    </a:spcBef>
                    <a:spcAft>
                      <a:spcPts val="0"/>
                    </a:spcAft>
                    <a:buClr>
                      <a:schemeClr val="dk1"/>
                    </a:buClr>
                    <a:buSzPts val="1500"/>
                    <a:buFont typeface="Arial"/>
                    <a:buNone/>
                  </a:pPr>
                  <a:r>
                    <a:rPr lang="en-US" sz="1600" b="0" i="0" u="none" strike="noStrike" cap="none" dirty="0">
                      <a:solidFill>
                        <a:schemeClr val="dk1"/>
                      </a:solidFill>
                      <a:latin typeface="Arial"/>
                      <a:ea typeface="Arial"/>
                      <a:cs typeface="Arial"/>
                      <a:sym typeface="Arial"/>
                    </a:rPr>
                    <a:t>(1) </a:t>
                  </a:r>
                  <a:r>
                    <a:rPr lang="en-US" sz="1600" b="0" i="0" u="none" strike="noStrike" cap="none" dirty="0" err="1">
                      <a:solidFill>
                        <a:schemeClr val="dk1"/>
                      </a:solidFill>
                      <a:latin typeface="Arial"/>
                      <a:ea typeface="Arial"/>
                      <a:cs typeface="Arial"/>
                      <a:sym typeface="Arial"/>
                    </a:rPr>
                    <a:t>Mô</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tả</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chung</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về</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phạm</a:t>
                  </a:r>
                  <a:r>
                    <a:rPr lang="en-US" sz="1600" b="0" i="0" u="none" strike="noStrike" cap="none" dirty="0">
                      <a:solidFill>
                        <a:schemeClr val="dk1"/>
                      </a:solidFill>
                      <a:latin typeface="Arial"/>
                      <a:ea typeface="Arial"/>
                      <a:cs typeface="Arial"/>
                      <a:sym typeface="Arial"/>
                    </a:rPr>
                    <a:t> vi </a:t>
                  </a:r>
                  <a:r>
                    <a:rPr lang="en-US" sz="1600" b="0" i="0" u="none" strike="noStrike" cap="none" dirty="0" err="1">
                      <a:solidFill>
                        <a:schemeClr val="dk1"/>
                      </a:solidFill>
                      <a:latin typeface="Arial"/>
                      <a:ea typeface="Arial"/>
                      <a:cs typeface="Arial"/>
                      <a:sym typeface="Arial"/>
                    </a:rPr>
                    <a:t>của</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tiểu</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dự</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án</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và</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doanh</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nghiệp</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vay</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vốn</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cuối</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cùng</a:t>
                  </a:r>
                  <a:r>
                    <a:rPr lang="en-US" sz="1600" b="0" i="0" u="none" strike="noStrike" cap="none" dirty="0">
                      <a:solidFill>
                        <a:schemeClr val="dk1"/>
                      </a:solidFill>
                      <a:latin typeface="Arial"/>
                      <a:ea typeface="Arial"/>
                      <a:cs typeface="Arial"/>
                      <a:sym typeface="Arial"/>
                    </a:rPr>
                    <a:t>.</a:t>
                  </a:r>
                  <a:endParaRPr sz="1600" b="0" i="0" u="none" strike="noStrike" cap="none" dirty="0">
                    <a:solidFill>
                      <a:schemeClr val="dk1"/>
                    </a:solidFill>
                    <a:latin typeface="Arial"/>
                    <a:ea typeface="Arial"/>
                    <a:cs typeface="Arial"/>
                    <a:sym typeface="Arial"/>
                  </a:endParaRPr>
                </a:p>
              </p:txBody>
            </p:sp>
            <p:sp>
              <p:nvSpPr>
                <p:cNvPr id="132" name="Google Shape;132;p10"/>
                <p:cNvSpPr/>
                <p:nvPr/>
              </p:nvSpPr>
              <p:spPr>
                <a:xfrm rot="5400000">
                  <a:off x="-120888" y="771043"/>
                  <a:ext cx="805924" cy="564147"/>
                </a:xfrm>
                <a:prstGeom prst="chevron">
                  <a:avLst>
                    <a:gd name="adj" fmla="val 50000"/>
                  </a:avLst>
                </a:prstGeom>
                <a:solidFill>
                  <a:srgbClr val="4372C3"/>
                </a:solidFill>
                <a:ln w="12700"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10"/>
                <p:cNvSpPr txBox="1"/>
                <p:nvPr/>
              </p:nvSpPr>
              <p:spPr>
                <a:xfrm>
                  <a:off x="1" y="932229"/>
                  <a:ext cx="564147" cy="241777"/>
                </a:xfrm>
                <a:prstGeom prst="rect">
                  <a:avLst/>
                </a:prstGeom>
                <a:noFill/>
                <a:ln>
                  <a:noFill/>
                </a:ln>
              </p:spPr>
              <p:txBody>
                <a:bodyPr spcFirstLastPara="1" wrap="square" lIns="9525" tIns="9525" rIns="9525" bIns="9525" anchor="ctr" anchorCtr="0">
                  <a:noAutofit/>
                </a:bodyPr>
                <a:lstStyle/>
                <a:p>
                  <a:pPr marL="0" marR="0" lvl="0" indent="0" algn="ctr" rtl="0">
                    <a:lnSpc>
                      <a:spcPct val="90000"/>
                    </a:lnSpc>
                    <a:spcBef>
                      <a:spcPts val="0"/>
                    </a:spcBef>
                    <a:spcAft>
                      <a:spcPts val="0"/>
                    </a:spcAft>
                    <a:buClr>
                      <a:schemeClr val="dk1"/>
                    </a:buClr>
                    <a:buSzPts val="1500"/>
                    <a:buFont typeface="Calibri"/>
                    <a:buNone/>
                  </a:pPr>
                  <a:endParaRPr sz="1500">
                    <a:solidFill>
                      <a:schemeClr val="lt1"/>
                    </a:solidFill>
                    <a:latin typeface="Arial"/>
                    <a:ea typeface="Arial"/>
                    <a:cs typeface="Arial"/>
                    <a:sym typeface="Arial"/>
                  </a:endParaRPr>
                </a:p>
              </p:txBody>
            </p:sp>
            <p:sp>
              <p:nvSpPr>
                <p:cNvPr id="134" name="Google Shape;134;p10"/>
                <p:cNvSpPr/>
                <p:nvPr/>
              </p:nvSpPr>
              <p:spPr>
                <a:xfrm rot="5400000">
                  <a:off x="4632186" y="-3417884"/>
                  <a:ext cx="523851" cy="8659929"/>
                </a:xfrm>
                <a:prstGeom prst="round2SameRect">
                  <a:avLst>
                    <a:gd name="adj1" fmla="val 16667"/>
                    <a:gd name="adj2" fmla="val 0"/>
                  </a:avLst>
                </a:prstGeom>
                <a:solidFill>
                  <a:schemeClr val="lt1">
                    <a:alpha val="89803"/>
                  </a:schemeClr>
                </a:solidFill>
                <a:ln w="12700"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10"/>
                <p:cNvSpPr txBox="1"/>
                <p:nvPr/>
              </p:nvSpPr>
              <p:spPr>
                <a:xfrm>
                  <a:off x="564147" y="675727"/>
                  <a:ext cx="8634357" cy="472707"/>
                </a:xfrm>
                <a:prstGeom prst="rect">
                  <a:avLst/>
                </a:prstGeom>
                <a:noFill/>
                <a:ln>
                  <a:noFill/>
                </a:ln>
              </p:spPr>
              <p:txBody>
                <a:bodyPr spcFirstLastPara="1" wrap="square" lIns="106675" tIns="9525" rIns="9525" bIns="9525" anchor="ctr" anchorCtr="0">
                  <a:noAutofit/>
                </a:bodyPr>
                <a:lstStyle/>
                <a:p>
                  <a:pPr marL="171450" marR="0" lvl="1" indent="-171450" algn="l" rtl="0">
                    <a:lnSpc>
                      <a:spcPct val="90000"/>
                    </a:lnSpc>
                    <a:spcBef>
                      <a:spcPts val="0"/>
                    </a:spcBef>
                    <a:spcAft>
                      <a:spcPts val="0"/>
                    </a:spcAft>
                    <a:buClr>
                      <a:schemeClr val="dk1"/>
                    </a:buClr>
                    <a:buSzPts val="1500"/>
                    <a:buFont typeface="Arial"/>
                    <a:buNone/>
                  </a:pPr>
                  <a:r>
                    <a:rPr lang="en-US" sz="1600" b="0" i="0" u="none" strike="noStrike" cap="none">
                      <a:solidFill>
                        <a:schemeClr val="dk1"/>
                      </a:solidFill>
                      <a:latin typeface="Arial"/>
                      <a:ea typeface="Arial"/>
                      <a:cs typeface="Arial"/>
                      <a:sym typeface="Arial"/>
                    </a:rPr>
                    <a:t>(2) Mục tiêu và luận chứng về dự án.</a:t>
                  </a:r>
                  <a:endParaRPr sz="1600" b="0" i="0" u="none" strike="noStrike" cap="none">
                    <a:solidFill>
                      <a:srgbClr val="000000"/>
                    </a:solidFill>
                    <a:latin typeface="Arial"/>
                    <a:ea typeface="Arial"/>
                    <a:cs typeface="Arial"/>
                    <a:sym typeface="Arial"/>
                  </a:endParaRPr>
                </a:p>
              </p:txBody>
            </p:sp>
            <p:sp>
              <p:nvSpPr>
                <p:cNvPr id="136" name="Google Shape;136;p10"/>
                <p:cNvSpPr/>
                <p:nvPr/>
              </p:nvSpPr>
              <p:spPr>
                <a:xfrm rot="5400000">
                  <a:off x="-120888" y="1420292"/>
                  <a:ext cx="805924" cy="564147"/>
                </a:xfrm>
                <a:prstGeom prst="chevron">
                  <a:avLst>
                    <a:gd name="adj" fmla="val 50000"/>
                  </a:avLst>
                </a:prstGeom>
                <a:solidFill>
                  <a:srgbClr val="4372C3"/>
                </a:solidFill>
                <a:ln w="12700"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10"/>
                <p:cNvSpPr txBox="1"/>
                <p:nvPr/>
              </p:nvSpPr>
              <p:spPr>
                <a:xfrm>
                  <a:off x="1" y="1581478"/>
                  <a:ext cx="564147" cy="241777"/>
                </a:xfrm>
                <a:prstGeom prst="rect">
                  <a:avLst/>
                </a:prstGeom>
                <a:noFill/>
                <a:ln>
                  <a:noFill/>
                </a:ln>
              </p:spPr>
              <p:txBody>
                <a:bodyPr spcFirstLastPara="1" wrap="square" lIns="9525" tIns="9525" rIns="9525" bIns="9525" anchor="ctr" anchorCtr="0">
                  <a:noAutofit/>
                </a:bodyPr>
                <a:lstStyle/>
                <a:p>
                  <a:pPr marL="0" marR="0" lvl="0" indent="0" algn="ctr" rtl="0">
                    <a:lnSpc>
                      <a:spcPct val="90000"/>
                    </a:lnSpc>
                    <a:spcBef>
                      <a:spcPts val="0"/>
                    </a:spcBef>
                    <a:spcAft>
                      <a:spcPts val="0"/>
                    </a:spcAft>
                    <a:buClr>
                      <a:schemeClr val="dk1"/>
                    </a:buClr>
                    <a:buSzPts val="1500"/>
                    <a:buFont typeface="Calibri"/>
                    <a:buNone/>
                  </a:pPr>
                  <a:endParaRPr sz="1500">
                    <a:solidFill>
                      <a:schemeClr val="lt1"/>
                    </a:solidFill>
                    <a:latin typeface="Arial"/>
                    <a:ea typeface="Arial"/>
                    <a:cs typeface="Arial"/>
                    <a:sym typeface="Arial"/>
                  </a:endParaRPr>
                </a:p>
              </p:txBody>
            </p:sp>
            <p:sp>
              <p:nvSpPr>
                <p:cNvPr id="138" name="Google Shape;138;p10"/>
                <p:cNvSpPr/>
                <p:nvPr/>
              </p:nvSpPr>
              <p:spPr>
                <a:xfrm rot="5400000">
                  <a:off x="4632186" y="-2768635"/>
                  <a:ext cx="523851" cy="8659929"/>
                </a:xfrm>
                <a:prstGeom prst="round2SameRect">
                  <a:avLst>
                    <a:gd name="adj1" fmla="val 16667"/>
                    <a:gd name="adj2" fmla="val 0"/>
                  </a:avLst>
                </a:prstGeom>
                <a:solidFill>
                  <a:schemeClr val="lt1">
                    <a:alpha val="89803"/>
                  </a:schemeClr>
                </a:solidFill>
                <a:ln w="12700"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10"/>
                <p:cNvSpPr txBox="1"/>
                <p:nvPr/>
              </p:nvSpPr>
              <p:spPr>
                <a:xfrm>
                  <a:off x="564147" y="1324976"/>
                  <a:ext cx="8634357" cy="472707"/>
                </a:xfrm>
                <a:prstGeom prst="rect">
                  <a:avLst/>
                </a:prstGeom>
                <a:noFill/>
                <a:ln>
                  <a:noFill/>
                </a:ln>
              </p:spPr>
              <p:txBody>
                <a:bodyPr spcFirstLastPara="1" wrap="square" lIns="106675" tIns="9525" rIns="9525" bIns="9525" anchor="ctr" anchorCtr="0">
                  <a:noAutofit/>
                </a:bodyPr>
                <a:lstStyle/>
                <a:p>
                  <a:pPr marL="114300" marR="0" lvl="1" indent="-114300" algn="l" rtl="0">
                    <a:lnSpc>
                      <a:spcPct val="90000"/>
                    </a:lnSpc>
                    <a:spcBef>
                      <a:spcPts val="0"/>
                    </a:spcBef>
                    <a:spcAft>
                      <a:spcPts val="0"/>
                    </a:spcAft>
                    <a:buClr>
                      <a:schemeClr val="dk1"/>
                    </a:buClr>
                    <a:buSzPts val="1500"/>
                    <a:buFont typeface="Arial"/>
                    <a:buNone/>
                  </a:pPr>
                  <a:r>
                    <a:rPr lang="en-US" sz="1600" b="0" i="0" u="none" strike="noStrike" cap="none" dirty="0">
                      <a:solidFill>
                        <a:schemeClr val="dk1"/>
                      </a:solidFill>
                      <a:latin typeface="Arial"/>
                      <a:ea typeface="Arial"/>
                      <a:cs typeface="Arial"/>
                      <a:sym typeface="Arial"/>
                    </a:rPr>
                    <a:t>(3) </a:t>
                  </a:r>
                  <a:r>
                    <a:rPr lang="en-US" sz="1600" b="0" i="0" u="none" strike="noStrike" cap="none" dirty="0" err="1">
                      <a:solidFill>
                        <a:schemeClr val="dk1"/>
                      </a:solidFill>
                      <a:latin typeface="Arial"/>
                      <a:ea typeface="Arial"/>
                      <a:cs typeface="Arial"/>
                      <a:sym typeface="Arial"/>
                    </a:rPr>
                    <a:t>Tóm</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tắt</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đánh</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giá</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kỹ</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thuật</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của</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tiểu</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dự</a:t>
                  </a:r>
                  <a:r>
                    <a:rPr lang="en-US" sz="1600" b="0" i="0" u="none" strike="noStrike" cap="none" dirty="0">
                      <a:solidFill>
                        <a:schemeClr val="dk1"/>
                      </a:solidFill>
                      <a:latin typeface="Arial"/>
                      <a:ea typeface="Arial"/>
                      <a:cs typeface="Arial"/>
                      <a:sym typeface="Arial"/>
                    </a:rPr>
                    <a:t> </a:t>
                  </a:r>
                  <a:r>
                    <a:rPr lang="en-US" sz="1600" b="0" i="0" u="none" strike="noStrike" cap="none" dirty="0" err="1">
                      <a:solidFill>
                        <a:schemeClr val="dk1"/>
                      </a:solidFill>
                      <a:latin typeface="Arial"/>
                      <a:ea typeface="Arial"/>
                      <a:cs typeface="Arial"/>
                      <a:sym typeface="Arial"/>
                    </a:rPr>
                    <a:t>án</a:t>
                  </a:r>
                  <a:r>
                    <a:rPr lang="en-US" sz="1600" b="0" i="0" u="none" strike="noStrike" cap="none" dirty="0">
                      <a:solidFill>
                        <a:schemeClr val="dk1"/>
                      </a:solidFill>
                      <a:latin typeface="Arial"/>
                      <a:ea typeface="Arial"/>
                      <a:cs typeface="Arial"/>
                      <a:sym typeface="Arial"/>
                    </a:rPr>
                    <a:t>.</a:t>
                  </a:r>
                  <a:endParaRPr sz="1600" b="0" i="0" u="none" strike="noStrike" cap="none" dirty="0">
                    <a:solidFill>
                      <a:srgbClr val="000000"/>
                    </a:solidFill>
                    <a:latin typeface="Arial"/>
                    <a:ea typeface="Arial"/>
                    <a:cs typeface="Arial"/>
                    <a:sym typeface="Arial"/>
                  </a:endParaRPr>
                </a:p>
              </p:txBody>
            </p:sp>
            <p:sp>
              <p:nvSpPr>
                <p:cNvPr id="140" name="Google Shape;140;p10"/>
                <p:cNvSpPr/>
                <p:nvPr/>
              </p:nvSpPr>
              <p:spPr>
                <a:xfrm rot="5400000">
                  <a:off x="-120888" y="2069541"/>
                  <a:ext cx="805924" cy="564147"/>
                </a:xfrm>
                <a:prstGeom prst="chevron">
                  <a:avLst>
                    <a:gd name="adj" fmla="val 50000"/>
                  </a:avLst>
                </a:prstGeom>
                <a:solidFill>
                  <a:srgbClr val="4372C3"/>
                </a:solidFill>
                <a:ln w="12700"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10"/>
                <p:cNvSpPr txBox="1"/>
                <p:nvPr/>
              </p:nvSpPr>
              <p:spPr>
                <a:xfrm>
                  <a:off x="1" y="2230727"/>
                  <a:ext cx="564147" cy="241777"/>
                </a:xfrm>
                <a:prstGeom prst="rect">
                  <a:avLst/>
                </a:prstGeom>
                <a:noFill/>
                <a:ln>
                  <a:noFill/>
                </a:ln>
              </p:spPr>
              <p:txBody>
                <a:bodyPr spcFirstLastPara="1" wrap="square" lIns="9525" tIns="9525" rIns="9525" bIns="9525" anchor="ctr" anchorCtr="0">
                  <a:noAutofit/>
                </a:bodyPr>
                <a:lstStyle/>
                <a:p>
                  <a:pPr marL="0" marR="0" lvl="0" indent="0" algn="ctr" rtl="0">
                    <a:lnSpc>
                      <a:spcPct val="90000"/>
                    </a:lnSpc>
                    <a:spcBef>
                      <a:spcPts val="0"/>
                    </a:spcBef>
                    <a:spcAft>
                      <a:spcPts val="0"/>
                    </a:spcAft>
                    <a:buClr>
                      <a:schemeClr val="dk1"/>
                    </a:buClr>
                    <a:buSzPts val="1500"/>
                    <a:buFont typeface="Calibri"/>
                    <a:buNone/>
                  </a:pPr>
                  <a:endParaRPr sz="1500" b="0" i="0" u="none" strike="noStrike" cap="none">
                    <a:solidFill>
                      <a:schemeClr val="lt1"/>
                    </a:solidFill>
                    <a:latin typeface="Arial"/>
                    <a:ea typeface="Arial"/>
                    <a:cs typeface="Arial"/>
                    <a:sym typeface="Arial"/>
                  </a:endParaRPr>
                </a:p>
              </p:txBody>
            </p:sp>
            <p:sp>
              <p:nvSpPr>
                <p:cNvPr id="142" name="Google Shape;142;p10"/>
                <p:cNvSpPr/>
                <p:nvPr/>
              </p:nvSpPr>
              <p:spPr>
                <a:xfrm rot="5400000">
                  <a:off x="4632186" y="-2138889"/>
                  <a:ext cx="523851" cy="8659929"/>
                </a:xfrm>
                <a:prstGeom prst="round2SameRect">
                  <a:avLst>
                    <a:gd name="adj1" fmla="val 16667"/>
                    <a:gd name="adj2" fmla="val 0"/>
                  </a:avLst>
                </a:prstGeom>
                <a:solidFill>
                  <a:schemeClr val="lt1">
                    <a:alpha val="89803"/>
                  </a:schemeClr>
                </a:solidFill>
                <a:ln w="12700"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10"/>
                <p:cNvSpPr txBox="1"/>
                <p:nvPr/>
              </p:nvSpPr>
              <p:spPr>
                <a:xfrm>
                  <a:off x="564147" y="1954722"/>
                  <a:ext cx="8634357" cy="472707"/>
                </a:xfrm>
                <a:prstGeom prst="rect">
                  <a:avLst/>
                </a:prstGeom>
                <a:noFill/>
                <a:ln>
                  <a:noFill/>
                </a:ln>
              </p:spPr>
              <p:txBody>
                <a:bodyPr spcFirstLastPara="1" wrap="square" lIns="106675" tIns="9525" rIns="9525" bIns="9525" anchor="ctr" anchorCtr="0">
                  <a:noAutofit/>
                </a:bodyPr>
                <a:lstStyle/>
                <a:p>
                  <a:pPr marL="114300" marR="0" lvl="1" indent="-114300" algn="l" rtl="0">
                    <a:lnSpc>
                      <a:spcPct val="90000"/>
                    </a:lnSpc>
                    <a:spcBef>
                      <a:spcPts val="0"/>
                    </a:spcBef>
                    <a:spcAft>
                      <a:spcPts val="0"/>
                    </a:spcAft>
                    <a:buClr>
                      <a:schemeClr val="dk1"/>
                    </a:buClr>
                    <a:buSzPts val="1500"/>
                    <a:buFont typeface="Arial"/>
                    <a:buNone/>
                  </a:pPr>
                  <a:r>
                    <a:rPr lang="en-US" sz="1500" b="0" i="0" u="none" strike="noStrike" cap="none">
                      <a:solidFill>
                        <a:schemeClr val="dk1"/>
                      </a:solidFill>
                      <a:latin typeface="Arial"/>
                      <a:ea typeface="Arial"/>
                      <a:cs typeface="Arial"/>
                      <a:sym typeface="Arial"/>
                    </a:rPr>
                    <a:t>(4) Dữ liệu tiêu thụ năng lượng đường cơ sở và năng lượng tiết kiệm được dự kiến của tiểu dự án.</a:t>
                  </a:r>
                  <a:endParaRPr sz="1500" b="0" i="0" u="none" strike="noStrike" cap="none">
                    <a:solidFill>
                      <a:schemeClr val="dk1"/>
                    </a:solidFill>
                    <a:latin typeface="Arial"/>
                    <a:ea typeface="Arial"/>
                    <a:cs typeface="Arial"/>
                    <a:sym typeface="Arial"/>
                  </a:endParaRPr>
                </a:p>
              </p:txBody>
            </p:sp>
          </p:grpSp>
          <p:grpSp>
            <p:nvGrpSpPr>
              <p:cNvPr id="144" name="Google Shape;144;p10"/>
              <p:cNvGrpSpPr/>
              <p:nvPr/>
            </p:nvGrpSpPr>
            <p:grpSpPr>
              <a:xfrm>
                <a:off x="1955054" y="4337028"/>
                <a:ext cx="8711465" cy="609443"/>
                <a:chOff x="657390" y="2277841"/>
                <a:chExt cx="9008100" cy="681900"/>
              </a:xfrm>
            </p:grpSpPr>
            <p:sp>
              <p:nvSpPr>
                <p:cNvPr id="145" name="Google Shape;145;p10"/>
                <p:cNvSpPr/>
                <p:nvPr/>
              </p:nvSpPr>
              <p:spPr>
                <a:xfrm rot="5400000">
                  <a:off x="4820490" y="-1885259"/>
                  <a:ext cx="681900" cy="9008100"/>
                </a:xfrm>
                <a:prstGeom prst="round2SameRect">
                  <a:avLst>
                    <a:gd name="adj1" fmla="val 16667"/>
                    <a:gd name="adj2" fmla="val 0"/>
                  </a:avLst>
                </a:prstGeom>
                <a:solidFill>
                  <a:schemeClr val="lt1">
                    <a:alpha val="89803"/>
                  </a:schemeClr>
                </a:solidFill>
                <a:ln w="12700" cap="flat" cmpd="sng">
                  <a:solidFill>
                    <a:srgbClr val="4372C3"/>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500">
                    <a:solidFill>
                      <a:schemeClr val="dk1"/>
                    </a:solidFill>
                    <a:latin typeface="Arial"/>
                    <a:ea typeface="Arial"/>
                    <a:cs typeface="Arial"/>
                    <a:sym typeface="Arial"/>
                  </a:endParaRPr>
                </a:p>
              </p:txBody>
            </p:sp>
            <p:sp>
              <p:nvSpPr>
                <p:cNvPr id="146" name="Google Shape;146;p10"/>
                <p:cNvSpPr txBox="1"/>
                <p:nvPr/>
              </p:nvSpPr>
              <p:spPr>
                <a:xfrm>
                  <a:off x="659131" y="2291778"/>
                  <a:ext cx="8928000" cy="615300"/>
                </a:xfrm>
                <a:prstGeom prst="rect">
                  <a:avLst/>
                </a:prstGeom>
                <a:noFill/>
                <a:ln>
                  <a:noFill/>
                </a:ln>
              </p:spPr>
              <p:txBody>
                <a:bodyPr spcFirstLastPara="1" wrap="square" lIns="128000" tIns="11425" rIns="11425" bIns="11425" anchor="ctr" anchorCtr="0">
                  <a:noAutofit/>
                </a:bodyPr>
                <a:lstStyle/>
                <a:p>
                  <a:pPr marL="0" marR="0" lvl="0" indent="0" algn="just" rtl="0">
                    <a:lnSpc>
                      <a:spcPct val="120000"/>
                    </a:lnSpc>
                    <a:spcBef>
                      <a:spcPts val="0"/>
                    </a:spcBef>
                    <a:spcAft>
                      <a:spcPts val="0"/>
                    </a:spcAft>
                    <a:buNone/>
                  </a:pPr>
                  <a:r>
                    <a:rPr lang="en-US" sz="1550" dirty="0">
                      <a:solidFill>
                        <a:schemeClr val="dk1"/>
                      </a:solidFill>
                    </a:rPr>
                    <a:t>(5) </a:t>
                  </a:r>
                  <a:r>
                    <a:rPr lang="en-US" sz="1550" dirty="0" err="1">
                      <a:solidFill>
                        <a:schemeClr val="dk1"/>
                      </a:solidFill>
                    </a:rPr>
                    <a:t>Đánh</a:t>
                  </a:r>
                  <a:r>
                    <a:rPr lang="en-US" sz="1550" dirty="0">
                      <a:solidFill>
                        <a:schemeClr val="dk1"/>
                      </a:solidFill>
                    </a:rPr>
                    <a:t> </a:t>
                  </a:r>
                  <a:r>
                    <a:rPr lang="en-US" sz="1550" dirty="0" err="1">
                      <a:solidFill>
                        <a:schemeClr val="dk1"/>
                      </a:solidFill>
                    </a:rPr>
                    <a:t>giá</a:t>
                  </a:r>
                  <a:r>
                    <a:rPr lang="en-US" sz="1550" dirty="0">
                      <a:solidFill>
                        <a:schemeClr val="dk1"/>
                      </a:solidFill>
                    </a:rPr>
                    <a:t> </a:t>
                  </a:r>
                  <a:r>
                    <a:rPr lang="en-US" sz="1550" dirty="0" err="1">
                      <a:solidFill>
                        <a:schemeClr val="dk1"/>
                      </a:solidFill>
                    </a:rPr>
                    <a:t>môi</a:t>
                  </a:r>
                  <a:r>
                    <a:rPr lang="en-US" sz="1550" dirty="0">
                      <a:solidFill>
                        <a:schemeClr val="dk1"/>
                      </a:solidFill>
                    </a:rPr>
                    <a:t> tr</a:t>
                  </a:r>
                  <a:r>
                    <a:rPr lang="vi-VN" sz="1550" dirty="0">
                      <a:solidFill>
                        <a:schemeClr val="dk1"/>
                      </a:solidFill>
                    </a:rPr>
                    <a:t>ư</a:t>
                  </a:r>
                  <a:r>
                    <a:rPr lang="en-US" sz="1550" dirty="0" err="1">
                      <a:solidFill>
                        <a:schemeClr val="dk1"/>
                      </a:solidFill>
                    </a:rPr>
                    <a:t>ờng</a:t>
                  </a:r>
                  <a:r>
                    <a:rPr lang="en-US" sz="1550" dirty="0">
                      <a:solidFill>
                        <a:schemeClr val="dk1"/>
                      </a:solidFill>
                    </a:rPr>
                    <a:t> – </a:t>
                  </a:r>
                  <a:r>
                    <a:rPr lang="en-US" sz="1550" dirty="0" err="1">
                      <a:solidFill>
                        <a:schemeClr val="dk1"/>
                      </a:solidFill>
                    </a:rPr>
                    <a:t>xã</a:t>
                  </a:r>
                  <a:r>
                    <a:rPr lang="en-US" sz="1550" dirty="0">
                      <a:solidFill>
                        <a:schemeClr val="dk1"/>
                      </a:solidFill>
                    </a:rPr>
                    <a:t> </a:t>
                  </a:r>
                  <a:r>
                    <a:rPr lang="en-US" sz="1550" dirty="0" err="1">
                      <a:solidFill>
                        <a:schemeClr val="dk1"/>
                      </a:solidFill>
                    </a:rPr>
                    <a:t>hội</a:t>
                  </a:r>
                  <a:r>
                    <a:rPr lang="en-US" sz="1550" dirty="0">
                      <a:solidFill>
                        <a:schemeClr val="dk1"/>
                      </a:solidFill>
                    </a:rPr>
                    <a:t>.</a:t>
                  </a:r>
                  <a:endParaRPr sz="1550" dirty="0">
                    <a:solidFill>
                      <a:schemeClr val="dk1"/>
                    </a:solidFill>
                  </a:endParaRPr>
                </a:p>
              </p:txBody>
            </p:sp>
          </p:grpSp>
          <p:grpSp>
            <p:nvGrpSpPr>
              <p:cNvPr id="147" name="Google Shape;147;p10"/>
              <p:cNvGrpSpPr/>
              <p:nvPr/>
            </p:nvGrpSpPr>
            <p:grpSpPr>
              <a:xfrm>
                <a:off x="1391377" y="4336939"/>
                <a:ext cx="630036" cy="900000"/>
                <a:chOff x="-35" y="1842124"/>
                <a:chExt cx="630036" cy="900000"/>
              </a:xfrm>
            </p:grpSpPr>
            <p:sp>
              <p:nvSpPr>
                <p:cNvPr id="148" name="Google Shape;148;p10"/>
                <p:cNvSpPr/>
                <p:nvPr/>
              </p:nvSpPr>
              <p:spPr>
                <a:xfrm rot="5400000">
                  <a:off x="-154985" y="1997074"/>
                  <a:ext cx="900000" cy="590100"/>
                </a:xfrm>
                <a:prstGeom prst="chevron">
                  <a:avLst>
                    <a:gd name="adj" fmla="val 50000"/>
                  </a:avLst>
                </a:prstGeom>
                <a:solidFill>
                  <a:srgbClr val="4372C3"/>
                </a:solidFill>
                <a:ln w="12700"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10"/>
                <p:cNvSpPr txBox="1"/>
                <p:nvPr/>
              </p:nvSpPr>
              <p:spPr>
                <a:xfrm>
                  <a:off x="1" y="2157138"/>
                  <a:ext cx="630000" cy="270000"/>
                </a:xfrm>
                <a:prstGeom prst="rect">
                  <a:avLst/>
                </a:prstGeom>
                <a:noFill/>
                <a:ln>
                  <a:noFill/>
                </a:ln>
              </p:spPr>
              <p:txBody>
                <a:bodyPr spcFirstLastPara="1" wrap="square" lIns="11425" tIns="11425" rIns="11425" bIns="11425" anchor="ctr" anchorCtr="0">
                  <a:noAutofit/>
                </a:bodyPr>
                <a:lstStyle/>
                <a:p>
                  <a:pPr marL="0" marR="0" lvl="0" indent="0" algn="ctr" rtl="0">
                    <a:lnSpc>
                      <a:spcPct val="90000"/>
                    </a:lnSpc>
                    <a:spcBef>
                      <a:spcPts val="0"/>
                    </a:spcBef>
                    <a:spcAft>
                      <a:spcPts val="0"/>
                    </a:spcAft>
                    <a:buClr>
                      <a:schemeClr val="dk1"/>
                    </a:buClr>
                    <a:buSzPts val="1500"/>
                    <a:buFont typeface="Calibri"/>
                    <a:buNone/>
                  </a:pPr>
                  <a:endParaRPr sz="1500" b="0" i="0" u="none" strike="noStrike" cap="none">
                    <a:solidFill>
                      <a:schemeClr val="lt1"/>
                    </a:solidFill>
                    <a:latin typeface="Arial"/>
                    <a:ea typeface="Arial"/>
                    <a:cs typeface="Arial"/>
                    <a:sym typeface="Arial"/>
                  </a:endParaRPr>
                </a:p>
              </p:txBody>
            </p:sp>
          </p:grpSp>
        </p:grpSp>
        <p:grpSp>
          <p:nvGrpSpPr>
            <p:cNvPr id="150" name="Google Shape;150;p10"/>
            <p:cNvGrpSpPr/>
            <p:nvPr/>
          </p:nvGrpSpPr>
          <p:grpSpPr>
            <a:xfrm>
              <a:off x="1359517" y="5090115"/>
              <a:ext cx="630028" cy="900000"/>
              <a:chOff x="1" y="1842125"/>
              <a:chExt cx="630028" cy="900000"/>
            </a:xfrm>
          </p:grpSpPr>
          <p:sp>
            <p:nvSpPr>
              <p:cNvPr id="151" name="Google Shape;151;p10"/>
              <p:cNvSpPr/>
              <p:nvPr/>
            </p:nvSpPr>
            <p:spPr>
              <a:xfrm rot="5400000">
                <a:off x="-134972" y="1977125"/>
                <a:ext cx="900000" cy="630000"/>
              </a:xfrm>
              <a:prstGeom prst="chevron">
                <a:avLst>
                  <a:gd name="adj" fmla="val 50000"/>
                </a:avLst>
              </a:prstGeom>
              <a:solidFill>
                <a:srgbClr val="4372C3"/>
              </a:solidFill>
              <a:ln w="12700"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10"/>
              <p:cNvSpPr txBox="1"/>
              <p:nvPr/>
            </p:nvSpPr>
            <p:spPr>
              <a:xfrm>
                <a:off x="1" y="2157138"/>
                <a:ext cx="621900" cy="247500"/>
              </a:xfrm>
              <a:prstGeom prst="rect">
                <a:avLst/>
              </a:prstGeom>
              <a:noFill/>
              <a:ln>
                <a:noFill/>
              </a:ln>
            </p:spPr>
            <p:txBody>
              <a:bodyPr spcFirstLastPara="1" wrap="square" lIns="11425" tIns="11425" rIns="11425" bIns="11425" anchor="ctr" anchorCtr="0">
                <a:noAutofit/>
              </a:bodyPr>
              <a:lstStyle/>
              <a:p>
                <a:pPr marL="0" marR="0" lvl="0" indent="0" algn="ctr" rtl="0">
                  <a:lnSpc>
                    <a:spcPct val="90000"/>
                  </a:lnSpc>
                  <a:spcBef>
                    <a:spcPts val="0"/>
                  </a:spcBef>
                  <a:spcAft>
                    <a:spcPts val="0"/>
                  </a:spcAft>
                  <a:buClr>
                    <a:schemeClr val="dk1"/>
                  </a:buClr>
                  <a:buSzPts val="1500"/>
                  <a:buFont typeface="Calibri"/>
                  <a:buNone/>
                </a:pPr>
                <a:endParaRPr sz="1500" b="0" i="0" u="none" strike="noStrike" cap="none">
                  <a:solidFill>
                    <a:schemeClr val="lt1"/>
                  </a:solidFill>
                  <a:latin typeface="Arial"/>
                  <a:ea typeface="Arial"/>
                  <a:cs typeface="Arial"/>
                  <a:sym typeface="Arial"/>
                </a:endParaRPr>
              </a:p>
            </p:txBody>
          </p:sp>
        </p:grpSp>
      </p:grpSp>
      <p:sp>
        <p:nvSpPr>
          <p:cNvPr id="36" name="Google Shape;125;p10">
            <a:extLst>
              <a:ext uri="{FF2B5EF4-FFF2-40B4-BE49-F238E27FC236}">
                <a16:creationId xmlns:a16="http://schemas.microsoft.com/office/drawing/2014/main" id="{7E4F7E47-E286-4BD7-8530-D573382D88CA}"/>
              </a:ext>
            </a:extLst>
          </p:cNvPr>
          <p:cNvSpPr/>
          <p:nvPr/>
        </p:nvSpPr>
        <p:spPr>
          <a:xfrm rot="5400000">
            <a:off x="6150544" y="2068029"/>
            <a:ext cx="493868" cy="8617473"/>
          </a:xfrm>
          <a:prstGeom prst="round2SameRect">
            <a:avLst>
              <a:gd name="adj1" fmla="val 16667"/>
              <a:gd name="adj2" fmla="val 0"/>
            </a:avLst>
          </a:prstGeom>
          <a:solidFill>
            <a:schemeClr val="lt1">
              <a:alpha val="89803"/>
            </a:schemeClr>
          </a:solidFill>
          <a:ln w="12700" cap="flat" cmpd="sng">
            <a:solidFill>
              <a:srgbClr val="4372C3"/>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None/>
            </a:pPr>
            <a:endParaRPr sz="1500" dirty="0">
              <a:solidFill>
                <a:schemeClr val="dk1"/>
              </a:solidFill>
              <a:latin typeface="Arial"/>
              <a:ea typeface="Arial"/>
              <a:cs typeface="Arial"/>
              <a:sym typeface="Arial"/>
            </a:endParaRPr>
          </a:p>
        </p:txBody>
      </p:sp>
      <p:sp>
        <p:nvSpPr>
          <p:cNvPr id="37" name="Google Shape;151;p10">
            <a:extLst>
              <a:ext uri="{FF2B5EF4-FFF2-40B4-BE49-F238E27FC236}">
                <a16:creationId xmlns:a16="http://schemas.microsoft.com/office/drawing/2014/main" id="{1E565365-A5C2-4974-B392-7880ABB5DF7E}"/>
              </a:ext>
            </a:extLst>
          </p:cNvPr>
          <p:cNvSpPr/>
          <p:nvPr/>
        </p:nvSpPr>
        <p:spPr>
          <a:xfrm rot="5400000">
            <a:off x="1403459" y="6210744"/>
            <a:ext cx="788400" cy="623196"/>
          </a:xfrm>
          <a:prstGeom prst="chevron">
            <a:avLst>
              <a:gd name="adj" fmla="val 50000"/>
            </a:avLst>
          </a:prstGeom>
          <a:solidFill>
            <a:srgbClr val="4372C3"/>
          </a:solidFill>
          <a:ln w="12700"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126;p10">
            <a:extLst>
              <a:ext uri="{FF2B5EF4-FFF2-40B4-BE49-F238E27FC236}">
                <a16:creationId xmlns:a16="http://schemas.microsoft.com/office/drawing/2014/main" id="{613D4EDB-414F-4ED9-B555-ACC92241D3D9}"/>
              </a:ext>
            </a:extLst>
          </p:cNvPr>
          <p:cNvSpPr txBox="1"/>
          <p:nvPr/>
        </p:nvSpPr>
        <p:spPr>
          <a:xfrm>
            <a:off x="2088741" y="6114676"/>
            <a:ext cx="8282724" cy="445633"/>
          </a:xfrm>
          <a:prstGeom prst="rect">
            <a:avLst/>
          </a:prstGeom>
          <a:noFill/>
          <a:ln>
            <a:noFill/>
          </a:ln>
        </p:spPr>
        <p:txBody>
          <a:bodyPr spcFirstLastPara="1" wrap="square" lIns="128000" tIns="11425" rIns="11425" bIns="11425" anchor="ctr" anchorCtr="0">
            <a:noAutofit/>
          </a:bodyPr>
          <a:lstStyle/>
          <a:p>
            <a:pPr marL="0" marR="0" lvl="0" indent="0" algn="just" rtl="0">
              <a:lnSpc>
                <a:spcPct val="120000"/>
              </a:lnSpc>
              <a:spcBef>
                <a:spcPts val="0"/>
              </a:spcBef>
              <a:spcAft>
                <a:spcPts val="0"/>
              </a:spcAft>
              <a:buNone/>
            </a:pPr>
            <a:r>
              <a:rPr lang="en-US" sz="1600" dirty="0">
                <a:solidFill>
                  <a:schemeClr val="dk1"/>
                </a:solidFill>
                <a:latin typeface="Arial"/>
                <a:ea typeface="Arial"/>
                <a:cs typeface="Arial"/>
                <a:sym typeface="Arial"/>
              </a:rPr>
              <a:t>(7) </a:t>
            </a:r>
            <a:r>
              <a:rPr lang="en-US" sz="1600" dirty="0" err="1">
                <a:solidFill>
                  <a:schemeClr val="dk1"/>
                </a:solidFill>
                <a:latin typeface="Arial"/>
                <a:ea typeface="Arial"/>
                <a:cs typeface="Arial"/>
                <a:sym typeface="Arial"/>
              </a:rPr>
              <a:t>Ước</a:t>
            </a:r>
            <a:r>
              <a:rPr lang="en-US" sz="1600" dirty="0">
                <a:solidFill>
                  <a:schemeClr val="dk1"/>
                </a:solidFill>
                <a:latin typeface="Arial"/>
                <a:ea typeface="Arial"/>
                <a:cs typeface="Arial"/>
                <a:sym typeface="Arial"/>
              </a:rPr>
              <a:t> </a:t>
            </a:r>
            <a:r>
              <a:rPr lang="en-US" sz="1600" dirty="0" err="1">
                <a:solidFill>
                  <a:schemeClr val="dk1"/>
                </a:solidFill>
                <a:latin typeface="Arial"/>
                <a:ea typeface="Arial"/>
                <a:cs typeface="Arial"/>
                <a:sym typeface="Arial"/>
              </a:rPr>
              <a:t>tính</a:t>
            </a:r>
            <a:r>
              <a:rPr lang="en-US" sz="1600" dirty="0">
                <a:solidFill>
                  <a:schemeClr val="dk1"/>
                </a:solidFill>
                <a:latin typeface="Arial"/>
                <a:ea typeface="Arial"/>
                <a:cs typeface="Arial"/>
                <a:sym typeface="Arial"/>
              </a:rPr>
              <a:t> </a:t>
            </a:r>
            <a:r>
              <a:rPr lang="en-US" sz="1600" dirty="0" err="1">
                <a:solidFill>
                  <a:schemeClr val="dk1"/>
                </a:solidFill>
                <a:latin typeface="Arial"/>
                <a:ea typeface="Arial"/>
                <a:cs typeface="Arial"/>
                <a:sym typeface="Arial"/>
              </a:rPr>
              <a:t>tổng</a:t>
            </a:r>
            <a:r>
              <a:rPr lang="en-US" sz="1600" dirty="0">
                <a:solidFill>
                  <a:schemeClr val="dk1"/>
                </a:solidFill>
                <a:latin typeface="Arial"/>
                <a:ea typeface="Arial"/>
                <a:cs typeface="Arial"/>
                <a:sym typeface="Arial"/>
              </a:rPr>
              <a:t> </a:t>
            </a:r>
            <a:r>
              <a:rPr lang="en-US" sz="1600" dirty="0" err="1">
                <a:solidFill>
                  <a:schemeClr val="dk1"/>
                </a:solidFill>
                <a:latin typeface="Arial"/>
                <a:ea typeface="Arial"/>
                <a:cs typeface="Arial"/>
                <a:sym typeface="Arial"/>
              </a:rPr>
              <a:t>mức</a:t>
            </a:r>
            <a:r>
              <a:rPr lang="en-US" sz="1600" dirty="0">
                <a:solidFill>
                  <a:schemeClr val="dk1"/>
                </a:solidFill>
                <a:latin typeface="Arial"/>
                <a:ea typeface="Arial"/>
                <a:cs typeface="Arial"/>
                <a:sym typeface="Arial"/>
              </a:rPr>
              <a:t> </a:t>
            </a:r>
            <a:r>
              <a:rPr lang="en-US" sz="1600" dirty="0" err="1">
                <a:solidFill>
                  <a:schemeClr val="dk1"/>
                </a:solidFill>
                <a:latin typeface="Arial"/>
                <a:ea typeface="Arial"/>
                <a:cs typeface="Arial"/>
                <a:sym typeface="Arial"/>
              </a:rPr>
              <a:t>đầu</a:t>
            </a:r>
            <a:r>
              <a:rPr lang="en-US" sz="1600" dirty="0">
                <a:solidFill>
                  <a:schemeClr val="dk1"/>
                </a:solidFill>
                <a:latin typeface="Arial"/>
                <a:ea typeface="Arial"/>
                <a:cs typeface="Arial"/>
                <a:sym typeface="Arial"/>
              </a:rPr>
              <a:t> </a:t>
            </a:r>
            <a:r>
              <a:rPr lang="en-US" sz="1600" dirty="0" err="1">
                <a:solidFill>
                  <a:schemeClr val="dk1"/>
                </a:solidFill>
                <a:latin typeface="Arial"/>
                <a:ea typeface="Arial"/>
                <a:cs typeface="Arial"/>
                <a:sym typeface="Arial"/>
              </a:rPr>
              <a:t>tư</a:t>
            </a:r>
            <a:r>
              <a:rPr lang="en-US" sz="1600" dirty="0">
                <a:solidFill>
                  <a:schemeClr val="dk1"/>
                </a:solidFill>
                <a:latin typeface="Arial"/>
                <a:ea typeface="Arial"/>
                <a:cs typeface="Arial"/>
                <a:sym typeface="Arial"/>
              </a:rPr>
              <a:t> </a:t>
            </a:r>
            <a:r>
              <a:rPr lang="en-US" sz="1600" dirty="0" err="1">
                <a:solidFill>
                  <a:schemeClr val="dk1"/>
                </a:solidFill>
                <a:latin typeface="Arial"/>
                <a:ea typeface="Arial"/>
                <a:cs typeface="Arial"/>
                <a:sym typeface="Arial"/>
              </a:rPr>
              <a:t>và</a:t>
            </a:r>
            <a:r>
              <a:rPr lang="en-US" sz="1600" dirty="0">
                <a:solidFill>
                  <a:schemeClr val="dk1"/>
                </a:solidFill>
                <a:latin typeface="Arial"/>
                <a:ea typeface="Arial"/>
                <a:cs typeface="Arial"/>
                <a:sym typeface="Arial"/>
              </a:rPr>
              <a:t> </a:t>
            </a:r>
            <a:r>
              <a:rPr lang="en-US" sz="1600" dirty="0" err="1">
                <a:solidFill>
                  <a:schemeClr val="dk1"/>
                </a:solidFill>
                <a:latin typeface="Arial"/>
                <a:ea typeface="Arial"/>
                <a:cs typeface="Arial"/>
                <a:sym typeface="Arial"/>
              </a:rPr>
              <a:t>kế</a:t>
            </a:r>
            <a:r>
              <a:rPr lang="en-US" sz="1600" dirty="0">
                <a:solidFill>
                  <a:schemeClr val="dk1"/>
                </a:solidFill>
                <a:latin typeface="Arial"/>
                <a:ea typeface="Arial"/>
                <a:cs typeface="Arial"/>
                <a:sym typeface="Arial"/>
              </a:rPr>
              <a:t> </a:t>
            </a:r>
            <a:r>
              <a:rPr lang="en-US" sz="1600" dirty="0" err="1">
                <a:solidFill>
                  <a:schemeClr val="dk1"/>
                </a:solidFill>
                <a:latin typeface="Arial"/>
                <a:ea typeface="Arial"/>
                <a:cs typeface="Arial"/>
                <a:sym typeface="Arial"/>
              </a:rPr>
              <a:t>hoạch</a:t>
            </a:r>
            <a:r>
              <a:rPr lang="en-US" sz="1600" dirty="0">
                <a:solidFill>
                  <a:schemeClr val="dk1"/>
                </a:solidFill>
                <a:latin typeface="Arial"/>
                <a:ea typeface="Arial"/>
                <a:cs typeface="Arial"/>
                <a:sym typeface="Arial"/>
              </a:rPr>
              <a:t> </a:t>
            </a:r>
            <a:r>
              <a:rPr lang="en-US" sz="1600" dirty="0" err="1">
                <a:solidFill>
                  <a:schemeClr val="dk1"/>
                </a:solidFill>
                <a:latin typeface="Arial"/>
                <a:ea typeface="Arial"/>
                <a:cs typeface="Arial"/>
                <a:sym typeface="Arial"/>
              </a:rPr>
              <a:t>tài</a:t>
            </a:r>
            <a:r>
              <a:rPr lang="en-US" sz="1600" dirty="0">
                <a:solidFill>
                  <a:schemeClr val="dk1"/>
                </a:solidFill>
                <a:latin typeface="Arial"/>
                <a:ea typeface="Arial"/>
                <a:cs typeface="Arial"/>
                <a:sym typeface="Arial"/>
              </a:rPr>
              <a:t> </a:t>
            </a:r>
            <a:r>
              <a:rPr lang="en-US" sz="1600" dirty="0" err="1">
                <a:solidFill>
                  <a:schemeClr val="dk1"/>
                </a:solidFill>
                <a:latin typeface="Arial"/>
                <a:ea typeface="Arial"/>
                <a:cs typeface="Arial"/>
                <a:sym typeface="Arial"/>
              </a:rPr>
              <a:t>chính</a:t>
            </a:r>
            <a:r>
              <a:rPr lang="en-US" sz="1600" dirty="0">
                <a:solidFill>
                  <a:schemeClr val="dk1"/>
                </a:solidFill>
                <a:latin typeface="Arial"/>
                <a:ea typeface="Arial"/>
                <a:cs typeface="Arial"/>
                <a:sym typeface="Arial"/>
              </a:rPr>
              <a:t>.</a:t>
            </a:r>
            <a:endParaRPr sz="1600" dirty="0">
              <a:solidFill>
                <a:schemeClr val="dk1"/>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11"/>
          <p:cNvSpPr txBox="1"/>
          <p:nvPr/>
        </p:nvSpPr>
        <p:spPr>
          <a:xfrm>
            <a:off x="838200" y="1140924"/>
            <a:ext cx="10515599" cy="506152"/>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000"/>
              <a:buFont typeface="Arial"/>
              <a:buNone/>
            </a:pPr>
            <a:r>
              <a:rPr lang="en-US" sz="3000" b="1">
                <a:solidFill>
                  <a:schemeClr val="lt1"/>
                </a:solidFill>
                <a:latin typeface="Arial"/>
                <a:ea typeface="Arial"/>
                <a:cs typeface="Arial"/>
                <a:sym typeface="Arial"/>
              </a:rPr>
              <a:t>Đánh giá kỹ thuật đối với các tiểu dự án TKNL</a:t>
            </a:r>
            <a:endParaRPr sz="3000" b="1">
              <a:solidFill>
                <a:schemeClr val="lt1"/>
              </a:solidFill>
              <a:latin typeface="Arial"/>
              <a:ea typeface="Arial"/>
              <a:cs typeface="Arial"/>
              <a:sym typeface="Arial"/>
            </a:endParaRPr>
          </a:p>
        </p:txBody>
      </p:sp>
      <p:sp>
        <p:nvSpPr>
          <p:cNvPr id="158" name="Google Shape;158;p11"/>
          <p:cNvSpPr txBox="1"/>
          <p:nvPr/>
        </p:nvSpPr>
        <p:spPr>
          <a:xfrm>
            <a:off x="838200" y="1775375"/>
            <a:ext cx="10515600" cy="2352900"/>
          </a:xfrm>
          <a:prstGeom prst="rect">
            <a:avLst/>
          </a:prstGeom>
          <a:noFill/>
          <a:ln>
            <a:noFill/>
          </a:ln>
        </p:spPr>
        <p:txBody>
          <a:bodyPr spcFirstLastPara="1" wrap="square" lIns="91425" tIns="45700" rIns="91425" bIns="45700" anchor="t" anchorCtr="0">
            <a:noAutofit/>
          </a:bodyPr>
          <a:lstStyle/>
          <a:p>
            <a:pPr marL="228600" marR="0" lvl="0" indent="-247650" algn="just" rtl="0">
              <a:lnSpc>
                <a:spcPct val="120000"/>
              </a:lnSpc>
              <a:spcBef>
                <a:spcPts val="0"/>
              </a:spcBef>
              <a:spcAft>
                <a:spcPts val="0"/>
              </a:spcAft>
              <a:buClr>
                <a:schemeClr val="dk1"/>
              </a:buClr>
              <a:buSzPts val="1900"/>
              <a:buFont typeface="Arial"/>
              <a:buChar char="•"/>
            </a:pPr>
            <a:r>
              <a:rPr lang="en-US" sz="1900">
                <a:solidFill>
                  <a:schemeClr val="dk1"/>
                </a:solidFill>
                <a:latin typeface="Arial"/>
                <a:ea typeface="Arial"/>
                <a:cs typeface="Arial"/>
                <a:sym typeface="Arial"/>
              </a:rPr>
              <a:t>PFI sẽ thực hiện rà soát ban đầu hồ sơ xin vay lại. Để rà soát hồ sơ xin vay lại dự án TKNL, trong Nhóm rà soát của PFI phải có một chuyên gia về TKNL chịu trách nhiệm soát xét chi tiết về mặt kỹ thuật và đo đạc và xác minh (M&amp;V) năng lượng tiết kiệm được và một chuyên gia về môi trường.</a:t>
            </a:r>
            <a:endParaRPr sz="1700"/>
          </a:p>
          <a:p>
            <a:pPr marL="228600" marR="0" lvl="0" indent="-247650" algn="just" rtl="0">
              <a:lnSpc>
                <a:spcPct val="120000"/>
              </a:lnSpc>
              <a:spcBef>
                <a:spcPts val="600"/>
              </a:spcBef>
              <a:spcAft>
                <a:spcPts val="0"/>
              </a:spcAft>
              <a:buClr>
                <a:schemeClr val="dk1"/>
              </a:buClr>
              <a:buSzPts val="1900"/>
              <a:buFont typeface="Arial"/>
              <a:buChar char="•"/>
            </a:pPr>
            <a:r>
              <a:rPr lang="en-US" sz="1900">
                <a:solidFill>
                  <a:schemeClr val="dk1"/>
                </a:solidFill>
                <a:latin typeface="Arial"/>
                <a:ea typeface="Arial"/>
                <a:cs typeface="Arial"/>
                <a:sym typeface="Arial"/>
              </a:rPr>
              <a:t>Cùng với các tài liệu khác mà PFI yêu cầu IE trình nộp tại thời điểm xin vay lại, kiến nghị rằng IE cần đệ trình bản sao chính thức của:</a:t>
            </a:r>
            <a:endParaRPr sz="1900">
              <a:solidFill>
                <a:schemeClr val="dk1"/>
              </a:solidFill>
              <a:latin typeface="Arial"/>
              <a:ea typeface="Arial"/>
              <a:cs typeface="Arial"/>
              <a:sym typeface="Arial"/>
            </a:endParaRPr>
          </a:p>
        </p:txBody>
      </p:sp>
      <p:sp>
        <p:nvSpPr>
          <p:cNvPr id="159" name="Google Shape;159;p11"/>
          <p:cNvSpPr/>
          <p:nvPr/>
        </p:nvSpPr>
        <p:spPr>
          <a:xfrm>
            <a:off x="958169" y="4128226"/>
            <a:ext cx="2016000" cy="1209600"/>
          </a:xfrm>
          <a:prstGeom prst="rect">
            <a:avLst/>
          </a:prstGeom>
          <a:solidFill>
            <a:schemeClr val="accent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11"/>
          <p:cNvSpPr txBox="1"/>
          <p:nvPr/>
        </p:nvSpPr>
        <p:spPr>
          <a:xfrm>
            <a:off x="958169" y="4128238"/>
            <a:ext cx="2016000" cy="1209600"/>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lt1"/>
              </a:buClr>
              <a:buSzPts val="1600"/>
              <a:buFont typeface="Arial"/>
              <a:buNone/>
            </a:pPr>
            <a:r>
              <a:rPr lang="en-US" sz="1700">
                <a:solidFill>
                  <a:schemeClr val="lt1"/>
                </a:solidFill>
                <a:latin typeface="Arial"/>
                <a:ea typeface="Arial"/>
                <a:cs typeface="Arial"/>
                <a:sym typeface="Arial"/>
              </a:rPr>
              <a:t>(1) Nghiên cứu khả thi của tiểu dự án, </a:t>
            </a:r>
            <a:endParaRPr sz="1700">
              <a:solidFill>
                <a:schemeClr val="lt1"/>
              </a:solidFill>
              <a:latin typeface="Arial"/>
              <a:ea typeface="Arial"/>
              <a:cs typeface="Arial"/>
              <a:sym typeface="Arial"/>
            </a:endParaRPr>
          </a:p>
        </p:txBody>
      </p:sp>
      <p:sp>
        <p:nvSpPr>
          <p:cNvPr id="161" name="Google Shape;161;p11"/>
          <p:cNvSpPr/>
          <p:nvPr/>
        </p:nvSpPr>
        <p:spPr>
          <a:xfrm>
            <a:off x="3658696" y="4128238"/>
            <a:ext cx="2016000" cy="1209600"/>
          </a:xfrm>
          <a:prstGeom prst="rect">
            <a:avLst/>
          </a:prstGeom>
          <a:solidFill>
            <a:srgbClr val="2F5496"/>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p11"/>
          <p:cNvSpPr txBox="1"/>
          <p:nvPr/>
        </p:nvSpPr>
        <p:spPr>
          <a:xfrm>
            <a:off x="3658696" y="4128226"/>
            <a:ext cx="2016000" cy="1209600"/>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lt1"/>
              </a:buClr>
              <a:buSzPts val="1600"/>
              <a:buFont typeface="Arial"/>
              <a:buNone/>
            </a:pPr>
            <a:r>
              <a:rPr lang="en-US" sz="1700">
                <a:solidFill>
                  <a:schemeClr val="lt1"/>
                </a:solidFill>
                <a:latin typeface="Arial"/>
                <a:ea typeface="Arial"/>
                <a:cs typeface="Arial"/>
                <a:sym typeface="Arial"/>
              </a:rPr>
              <a:t>(2) Phê duyệt của chính phủ đối với thực hiện dự án, </a:t>
            </a:r>
            <a:endParaRPr sz="1700">
              <a:solidFill>
                <a:schemeClr val="lt1"/>
              </a:solidFill>
              <a:latin typeface="Arial"/>
              <a:ea typeface="Arial"/>
              <a:cs typeface="Arial"/>
              <a:sym typeface="Arial"/>
            </a:endParaRPr>
          </a:p>
        </p:txBody>
      </p:sp>
      <p:sp>
        <p:nvSpPr>
          <p:cNvPr id="163" name="Google Shape;163;p11"/>
          <p:cNvSpPr/>
          <p:nvPr/>
        </p:nvSpPr>
        <p:spPr>
          <a:xfrm>
            <a:off x="6359230" y="4128249"/>
            <a:ext cx="2016000" cy="1209600"/>
          </a:xfrm>
          <a:prstGeom prst="rect">
            <a:avLst/>
          </a:prstGeom>
          <a:solidFill>
            <a:srgbClr val="2E75B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11"/>
          <p:cNvSpPr txBox="1"/>
          <p:nvPr/>
        </p:nvSpPr>
        <p:spPr>
          <a:xfrm>
            <a:off x="6359230" y="4128249"/>
            <a:ext cx="2016000" cy="1209600"/>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lt1"/>
              </a:buClr>
              <a:buSzPts val="1600"/>
              <a:buFont typeface="Arial"/>
              <a:buNone/>
            </a:pPr>
            <a:r>
              <a:rPr lang="en-US" sz="1700">
                <a:solidFill>
                  <a:schemeClr val="lt1"/>
                </a:solidFill>
                <a:latin typeface="Arial"/>
                <a:ea typeface="Arial"/>
                <a:cs typeface="Arial"/>
                <a:sym typeface="Arial"/>
              </a:rPr>
              <a:t>(3) Phê duyệt về môi trường của chính phủ, và </a:t>
            </a:r>
            <a:endParaRPr sz="1700">
              <a:solidFill>
                <a:schemeClr val="lt1"/>
              </a:solidFill>
              <a:latin typeface="Arial"/>
              <a:ea typeface="Arial"/>
              <a:cs typeface="Arial"/>
              <a:sym typeface="Arial"/>
            </a:endParaRPr>
          </a:p>
        </p:txBody>
      </p:sp>
      <p:sp>
        <p:nvSpPr>
          <p:cNvPr id="165" name="Google Shape;165;p11"/>
          <p:cNvSpPr/>
          <p:nvPr/>
        </p:nvSpPr>
        <p:spPr>
          <a:xfrm>
            <a:off x="9059760" y="4128249"/>
            <a:ext cx="2016000" cy="1209600"/>
          </a:xfrm>
          <a:prstGeom prst="rect">
            <a:avLst/>
          </a:prstGeom>
          <a:solidFill>
            <a:srgbClr val="4371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166;p11"/>
          <p:cNvSpPr txBox="1"/>
          <p:nvPr/>
        </p:nvSpPr>
        <p:spPr>
          <a:xfrm>
            <a:off x="9059760" y="4128249"/>
            <a:ext cx="2016000" cy="1209600"/>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lt1"/>
              </a:buClr>
              <a:buSzPts val="1600"/>
              <a:buFont typeface="Arial"/>
              <a:buNone/>
            </a:pPr>
            <a:r>
              <a:rPr lang="en-US" sz="1700">
                <a:solidFill>
                  <a:schemeClr val="lt1"/>
                </a:solidFill>
                <a:latin typeface="Arial"/>
                <a:ea typeface="Arial"/>
                <a:cs typeface="Arial"/>
                <a:sym typeface="Arial"/>
              </a:rPr>
              <a:t>(4) Các tài liệu liên quan khác như báo cáo kiểm toán năng lượng sơ bộ. </a:t>
            </a:r>
            <a:endParaRPr sz="1700">
              <a:solidFill>
                <a:schemeClr val="lt1"/>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12"/>
          <p:cNvSpPr txBox="1"/>
          <p:nvPr/>
        </p:nvSpPr>
        <p:spPr>
          <a:xfrm>
            <a:off x="838200" y="1140924"/>
            <a:ext cx="10515599" cy="506152"/>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000"/>
              <a:buFont typeface="Arial"/>
              <a:buNone/>
            </a:pPr>
            <a:r>
              <a:rPr lang="en-US" sz="3000" b="1">
                <a:solidFill>
                  <a:schemeClr val="lt1"/>
                </a:solidFill>
                <a:latin typeface="Arial"/>
                <a:ea typeface="Arial"/>
                <a:cs typeface="Arial"/>
                <a:sym typeface="Arial"/>
              </a:rPr>
              <a:t>Đánh giá kỹ thuật đối với các tiểu dự án TKNL</a:t>
            </a:r>
            <a:endParaRPr sz="3000" b="1">
              <a:solidFill>
                <a:schemeClr val="lt1"/>
              </a:solidFill>
              <a:latin typeface="Arial"/>
              <a:ea typeface="Arial"/>
              <a:cs typeface="Arial"/>
              <a:sym typeface="Arial"/>
            </a:endParaRPr>
          </a:p>
        </p:txBody>
      </p:sp>
      <p:sp>
        <p:nvSpPr>
          <p:cNvPr id="172" name="Google Shape;172;p12"/>
          <p:cNvSpPr txBox="1"/>
          <p:nvPr/>
        </p:nvSpPr>
        <p:spPr>
          <a:xfrm>
            <a:off x="838200" y="2186850"/>
            <a:ext cx="10515600" cy="2805600"/>
          </a:xfrm>
          <a:prstGeom prst="rect">
            <a:avLst/>
          </a:prstGeom>
          <a:noFill/>
          <a:ln>
            <a:noFill/>
          </a:ln>
        </p:spPr>
        <p:txBody>
          <a:bodyPr spcFirstLastPara="1" wrap="square" lIns="91425" tIns="45700" rIns="91425" bIns="45700" anchor="t" anchorCtr="0">
            <a:noAutofit/>
          </a:bodyPr>
          <a:lstStyle/>
          <a:p>
            <a:pPr marL="228600" marR="0" lvl="0" indent="-254000" algn="just" rtl="0">
              <a:lnSpc>
                <a:spcPct val="150000"/>
              </a:lnSpc>
              <a:spcBef>
                <a:spcPts val="0"/>
              </a:spcBef>
              <a:spcAft>
                <a:spcPts val="0"/>
              </a:spcAft>
              <a:buClr>
                <a:schemeClr val="dk1"/>
              </a:buClr>
              <a:buSzPts val="2000"/>
              <a:buFont typeface="Arial"/>
              <a:buChar char="•"/>
            </a:pPr>
            <a:r>
              <a:rPr lang="en-US" sz="2000">
                <a:solidFill>
                  <a:schemeClr val="dk1"/>
                </a:solidFill>
                <a:latin typeface="Arial"/>
                <a:ea typeface="Arial"/>
                <a:cs typeface="Arial"/>
                <a:sym typeface="Arial"/>
              </a:rPr>
              <a:t>Nếu chưa có bản cuối cùng của nghiên cứu khả khi của tiểu dự án, IE có thể trình nộp một bản dự thảo được xây dựng hợp lý tại thời điểm xin vay lại. Tuy nhiên, IE cần cung cấp bản chính thức của nghiên cứu khả thi trước khi bắt đầu Thẩm định sơ bộ. </a:t>
            </a:r>
            <a:endParaRPr sz="1800"/>
          </a:p>
          <a:p>
            <a:pPr marL="228600" marR="0" lvl="0" indent="-254000" algn="just" rtl="0">
              <a:lnSpc>
                <a:spcPct val="150000"/>
              </a:lnSpc>
              <a:spcBef>
                <a:spcPts val="600"/>
              </a:spcBef>
              <a:spcAft>
                <a:spcPts val="0"/>
              </a:spcAft>
              <a:buClr>
                <a:schemeClr val="dk1"/>
              </a:buClr>
              <a:buSzPts val="2000"/>
              <a:buFont typeface="Arial"/>
              <a:buChar char="•"/>
            </a:pPr>
            <a:r>
              <a:rPr lang="en-US" sz="2000">
                <a:solidFill>
                  <a:schemeClr val="dk1"/>
                </a:solidFill>
                <a:latin typeface="Arial"/>
                <a:ea typeface="Arial"/>
                <a:cs typeface="Arial"/>
                <a:sym typeface="Arial"/>
              </a:rPr>
              <a:t>Nhóm dự án của PFI sẽ thực hiện rà soát ban đầu hồ sơ xin vay lại và thảo luận với IE để đánh giá xem tiểu dự án đó có tuân thủ các tiêu chí hợp lệ và đáp ứng các yêu cầu về chính sách và yêu cầu tín dụng của PFI không.</a:t>
            </a:r>
            <a:endParaRPr sz="2000">
              <a:solidFill>
                <a:schemeClr val="dk1"/>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13"/>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78" name="Google Shape;178;p13"/>
          <p:cNvSpPr txBox="1"/>
          <p:nvPr/>
        </p:nvSpPr>
        <p:spPr>
          <a:xfrm>
            <a:off x="838200" y="1140924"/>
            <a:ext cx="10515599" cy="506152"/>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000"/>
              <a:buFont typeface="Arial"/>
              <a:buNone/>
            </a:pPr>
            <a:r>
              <a:rPr lang="en-US" sz="3000" b="1">
                <a:solidFill>
                  <a:schemeClr val="lt1"/>
                </a:solidFill>
                <a:latin typeface="Arial"/>
                <a:ea typeface="Arial"/>
                <a:cs typeface="Arial"/>
                <a:sym typeface="Arial"/>
              </a:rPr>
              <a:t>Đánh giá kỹ thuật đối với các tiểu dự án TKNL</a:t>
            </a:r>
            <a:endParaRPr sz="3000" b="1">
              <a:solidFill>
                <a:schemeClr val="lt1"/>
              </a:solidFill>
              <a:latin typeface="Arial"/>
              <a:ea typeface="Arial"/>
              <a:cs typeface="Arial"/>
              <a:sym typeface="Arial"/>
            </a:endParaRPr>
          </a:p>
        </p:txBody>
      </p:sp>
      <p:sp>
        <p:nvSpPr>
          <p:cNvPr id="179" name="Google Shape;179;p13"/>
          <p:cNvSpPr txBox="1"/>
          <p:nvPr/>
        </p:nvSpPr>
        <p:spPr>
          <a:xfrm>
            <a:off x="838200" y="1647074"/>
            <a:ext cx="10515600" cy="179700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0"/>
              </a:spcBef>
              <a:spcAft>
                <a:spcPts val="0"/>
              </a:spcAft>
              <a:buClr>
                <a:srgbClr val="0000FF"/>
              </a:buClr>
              <a:buSzPts val="1500"/>
              <a:buFont typeface="Arial"/>
              <a:buNone/>
            </a:pPr>
            <a:r>
              <a:rPr lang="en-US" sz="1800" b="1" i="1">
                <a:solidFill>
                  <a:schemeClr val="dk1"/>
                </a:solidFill>
                <a:latin typeface="Arial"/>
                <a:ea typeface="Arial"/>
                <a:cs typeface="Arial"/>
                <a:sym typeface="Arial"/>
              </a:rPr>
              <a:t>Nghiên cứu khả thi của tiểu dự án:</a:t>
            </a:r>
            <a:endParaRPr sz="1800" i="1">
              <a:solidFill>
                <a:schemeClr val="dk1"/>
              </a:solidFill>
              <a:latin typeface="Arial"/>
              <a:ea typeface="Arial"/>
              <a:cs typeface="Arial"/>
              <a:sym typeface="Arial"/>
            </a:endParaRPr>
          </a:p>
          <a:p>
            <a:pPr marL="0" marR="0" lvl="0" indent="0" algn="just" rtl="0">
              <a:lnSpc>
                <a:spcPct val="115000"/>
              </a:lnSpc>
              <a:spcBef>
                <a:spcPts val="0"/>
              </a:spcBef>
              <a:spcAft>
                <a:spcPts val="0"/>
              </a:spcAft>
              <a:buClr>
                <a:schemeClr val="dk1"/>
              </a:buClr>
              <a:buSzPts val="1500"/>
              <a:buFont typeface="Arial"/>
              <a:buNone/>
            </a:pPr>
            <a:r>
              <a:rPr lang="en-US" sz="1800">
                <a:solidFill>
                  <a:schemeClr val="dk1"/>
                </a:solidFill>
                <a:latin typeface="Arial"/>
                <a:ea typeface="Arial"/>
                <a:cs typeface="Arial"/>
                <a:sym typeface="Arial"/>
              </a:rPr>
              <a:t>- IE chịu trách nhiệm lập báo cáo khả thi cho tiểu dự án để trình lên PFI. IE sẽ trình bản thảo hoặc bản chính chức của báo cáo khả thi cùng với hồ sơ xin vay vốn. IE phải trình bản cuối của báo cáo khả thi lên PFI trước hoặc trong giai đoạn Thẩm định sơ bộ.  </a:t>
            </a:r>
            <a:endParaRPr sz="1800">
              <a:solidFill>
                <a:schemeClr val="dk1"/>
              </a:solidFill>
              <a:latin typeface="Arial"/>
              <a:ea typeface="Arial"/>
              <a:cs typeface="Arial"/>
              <a:sym typeface="Arial"/>
            </a:endParaRPr>
          </a:p>
          <a:p>
            <a:pPr marL="0" marR="0" lvl="0" indent="0" algn="just" rtl="0">
              <a:lnSpc>
                <a:spcPct val="115000"/>
              </a:lnSpc>
              <a:spcBef>
                <a:spcPts val="0"/>
              </a:spcBef>
              <a:spcAft>
                <a:spcPts val="0"/>
              </a:spcAft>
              <a:buClr>
                <a:schemeClr val="dk1"/>
              </a:buClr>
              <a:buSzPts val="1500"/>
              <a:buFont typeface="Arial"/>
              <a:buNone/>
            </a:pPr>
            <a:r>
              <a:rPr lang="en-US" sz="1800">
                <a:solidFill>
                  <a:schemeClr val="dk1"/>
                </a:solidFill>
                <a:latin typeface="Arial"/>
                <a:ea typeface="Arial"/>
                <a:cs typeface="Arial"/>
                <a:sym typeface="Arial"/>
              </a:rPr>
              <a:t>- Hồ sơ nghiên cứu khả thi tiểu dự án cần phải bao gồm:</a:t>
            </a:r>
            <a:endParaRPr sz="1800">
              <a:solidFill>
                <a:schemeClr val="dk1"/>
              </a:solidFill>
              <a:latin typeface="Arial"/>
              <a:ea typeface="Arial"/>
              <a:cs typeface="Arial"/>
              <a:sym typeface="Arial"/>
            </a:endParaRPr>
          </a:p>
        </p:txBody>
      </p:sp>
      <p:grpSp>
        <p:nvGrpSpPr>
          <p:cNvPr id="180" name="Google Shape;180;p13"/>
          <p:cNvGrpSpPr/>
          <p:nvPr/>
        </p:nvGrpSpPr>
        <p:grpSpPr>
          <a:xfrm>
            <a:off x="1914940" y="3443979"/>
            <a:ext cx="6316869" cy="3226321"/>
            <a:chOff x="0" y="14979"/>
            <a:chExt cx="6316869" cy="3226321"/>
          </a:xfrm>
        </p:grpSpPr>
        <p:sp>
          <p:nvSpPr>
            <p:cNvPr id="181" name="Google Shape;181;p13"/>
            <p:cNvSpPr/>
            <p:nvPr/>
          </p:nvSpPr>
          <p:spPr>
            <a:xfrm>
              <a:off x="0" y="14979"/>
              <a:ext cx="6316869" cy="608400"/>
            </a:xfrm>
            <a:prstGeom prst="roundRect">
              <a:avLst>
                <a:gd name="adj" fmla="val 16667"/>
              </a:avLst>
            </a:prstGeom>
            <a:solidFill>
              <a:srgbClr val="41709B"/>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13"/>
            <p:cNvSpPr txBox="1"/>
            <p:nvPr/>
          </p:nvSpPr>
          <p:spPr>
            <a:xfrm>
              <a:off x="29700" y="44679"/>
              <a:ext cx="6257469" cy="549000"/>
            </a:xfrm>
            <a:prstGeom prst="rect">
              <a:avLst/>
            </a:prstGeom>
            <a:noFill/>
            <a:ln>
              <a:noFill/>
            </a:ln>
          </p:spPr>
          <p:txBody>
            <a:bodyPr spcFirstLastPara="1" wrap="square" lIns="60950" tIns="60950" rIns="60950" bIns="60950" anchor="ctr" anchorCtr="0">
              <a:noAutofit/>
            </a:bodyPr>
            <a:lstStyle/>
            <a:p>
              <a:pPr marL="0" marR="0" lvl="0" indent="0" algn="l" rtl="0">
                <a:lnSpc>
                  <a:spcPct val="90000"/>
                </a:lnSpc>
                <a:spcBef>
                  <a:spcPts val="0"/>
                </a:spcBef>
                <a:spcAft>
                  <a:spcPts val="0"/>
                </a:spcAft>
                <a:buClr>
                  <a:schemeClr val="lt1"/>
                </a:buClr>
                <a:buSzPts val="1600"/>
                <a:buFont typeface="Arial"/>
                <a:buNone/>
              </a:pPr>
              <a:r>
                <a:rPr lang="en-US" sz="1800">
                  <a:solidFill>
                    <a:schemeClr val="lt1"/>
                  </a:solidFill>
                  <a:latin typeface="Arial"/>
                  <a:ea typeface="Arial"/>
                  <a:cs typeface="Arial"/>
                  <a:sym typeface="Arial"/>
                </a:rPr>
                <a:t>(1) Đánh giá tính khả thi về kỹ thuật của tiểu dự án.</a:t>
              </a:r>
              <a:endParaRPr sz="1600"/>
            </a:p>
          </p:txBody>
        </p:sp>
        <p:sp>
          <p:nvSpPr>
            <p:cNvPr id="183" name="Google Shape;183;p13"/>
            <p:cNvSpPr/>
            <p:nvPr/>
          </p:nvSpPr>
          <p:spPr>
            <a:xfrm>
              <a:off x="0" y="669459"/>
              <a:ext cx="6316869" cy="608400"/>
            </a:xfrm>
            <a:prstGeom prst="roundRect">
              <a:avLst>
                <a:gd name="adj" fmla="val 16667"/>
              </a:avLst>
            </a:prstGeom>
            <a:solidFill>
              <a:srgbClr val="6794C4"/>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13"/>
            <p:cNvSpPr txBox="1"/>
            <p:nvPr/>
          </p:nvSpPr>
          <p:spPr>
            <a:xfrm>
              <a:off x="29700" y="699159"/>
              <a:ext cx="6257469" cy="549000"/>
            </a:xfrm>
            <a:prstGeom prst="rect">
              <a:avLst/>
            </a:prstGeom>
            <a:noFill/>
            <a:ln>
              <a:noFill/>
            </a:ln>
          </p:spPr>
          <p:txBody>
            <a:bodyPr spcFirstLastPara="1" wrap="square" lIns="60950" tIns="60950" rIns="60950" bIns="60950" anchor="ctr" anchorCtr="0">
              <a:noAutofit/>
            </a:bodyPr>
            <a:lstStyle/>
            <a:p>
              <a:pPr marL="0" marR="0" lvl="0" indent="0" algn="l" rtl="0">
                <a:lnSpc>
                  <a:spcPct val="90000"/>
                </a:lnSpc>
                <a:spcBef>
                  <a:spcPts val="0"/>
                </a:spcBef>
                <a:spcAft>
                  <a:spcPts val="0"/>
                </a:spcAft>
                <a:buClr>
                  <a:schemeClr val="lt1"/>
                </a:buClr>
                <a:buSzPts val="1600"/>
                <a:buFont typeface="Arial"/>
                <a:buNone/>
              </a:pPr>
              <a:r>
                <a:rPr lang="en-US" sz="1800">
                  <a:solidFill>
                    <a:schemeClr val="lt1"/>
                  </a:solidFill>
                  <a:latin typeface="Arial"/>
                  <a:ea typeface="Arial"/>
                  <a:cs typeface="Arial"/>
                  <a:sym typeface="Arial"/>
                </a:rPr>
                <a:t>(2) Kế hoạch thực hiện về kỹ thuật.</a:t>
              </a:r>
              <a:endParaRPr sz="1800">
                <a:solidFill>
                  <a:schemeClr val="lt1"/>
                </a:solidFill>
                <a:latin typeface="Arial"/>
                <a:ea typeface="Arial"/>
                <a:cs typeface="Arial"/>
                <a:sym typeface="Arial"/>
              </a:endParaRPr>
            </a:p>
          </p:txBody>
        </p:sp>
        <p:sp>
          <p:nvSpPr>
            <p:cNvPr id="185" name="Google Shape;185;p13"/>
            <p:cNvSpPr/>
            <p:nvPr/>
          </p:nvSpPr>
          <p:spPr>
            <a:xfrm>
              <a:off x="0" y="1323939"/>
              <a:ext cx="6316869" cy="608400"/>
            </a:xfrm>
            <a:prstGeom prst="roundRect">
              <a:avLst>
                <a:gd name="adj" fmla="val 16667"/>
              </a:avLst>
            </a:prstGeom>
            <a:solidFill>
              <a:srgbClr val="9EBBDD"/>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13"/>
            <p:cNvSpPr txBox="1"/>
            <p:nvPr/>
          </p:nvSpPr>
          <p:spPr>
            <a:xfrm>
              <a:off x="29700" y="1353639"/>
              <a:ext cx="6257469" cy="549000"/>
            </a:xfrm>
            <a:prstGeom prst="rect">
              <a:avLst/>
            </a:prstGeom>
            <a:noFill/>
            <a:ln>
              <a:noFill/>
            </a:ln>
          </p:spPr>
          <p:txBody>
            <a:bodyPr spcFirstLastPara="1" wrap="square" lIns="60950" tIns="60950" rIns="60950" bIns="60950" anchor="ctr" anchorCtr="0">
              <a:noAutofit/>
            </a:bodyPr>
            <a:lstStyle/>
            <a:p>
              <a:pPr marL="0" marR="0" lvl="0" indent="0" algn="l" rtl="0">
                <a:lnSpc>
                  <a:spcPct val="90000"/>
                </a:lnSpc>
                <a:spcBef>
                  <a:spcPts val="0"/>
                </a:spcBef>
                <a:spcAft>
                  <a:spcPts val="0"/>
                </a:spcAft>
                <a:buClr>
                  <a:schemeClr val="lt1"/>
                </a:buClr>
                <a:buSzPts val="1600"/>
                <a:buFont typeface="Arial"/>
                <a:buNone/>
              </a:pPr>
              <a:r>
                <a:rPr lang="en-US" sz="1800">
                  <a:solidFill>
                    <a:schemeClr val="lt1"/>
                  </a:solidFill>
                  <a:latin typeface="Arial"/>
                  <a:ea typeface="Arial"/>
                  <a:cs typeface="Arial"/>
                  <a:sym typeface="Arial"/>
                </a:rPr>
                <a:t>(3) Ước tính chi phí đầu tư và chi tiết chi phí.</a:t>
              </a:r>
              <a:endParaRPr sz="1800">
                <a:solidFill>
                  <a:schemeClr val="lt1"/>
                </a:solidFill>
                <a:latin typeface="Arial"/>
                <a:ea typeface="Arial"/>
                <a:cs typeface="Arial"/>
                <a:sym typeface="Arial"/>
              </a:endParaRPr>
            </a:p>
          </p:txBody>
        </p:sp>
        <p:sp>
          <p:nvSpPr>
            <p:cNvPr id="187" name="Google Shape;187;p13"/>
            <p:cNvSpPr/>
            <p:nvPr/>
          </p:nvSpPr>
          <p:spPr>
            <a:xfrm>
              <a:off x="0" y="1978420"/>
              <a:ext cx="6316869" cy="608400"/>
            </a:xfrm>
            <a:prstGeom prst="roundRect">
              <a:avLst>
                <a:gd name="adj" fmla="val 16667"/>
              </a:avLst>
            </a:prstGeom>
            <a:solidFill>
              <a:srgbClr val="9EBBDD"/>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13"/>
            <p:cNvSpPr txBox="1"/>
            <p:nvPr/>
          </p:nvSpPr>
          <p:spPr>
            <a:xfrm>
              <a:off x="29700" y="2008120"/>
              <a:ext cx="6257469" cy="549000"/>
            </a:xfrm>
            <a:prstGeom prst="rect">
              <a:avLst/>
            </a:prstGeom>
            <a:noFill/>
            <a:ln>
              <a:noFill/>
            </a:ln>
          </p:spPr>
          <p:txBody>
            <a:bodyPr spcFirstLastPara="1" wrap="square" lIns="60950" tIns="60950" rIns="60950" bIns="60950" anchor="ctr" anchorCtr="0">
              <a:noAutofit/>
            </a:bodyPr>
            <a:lstStyle/>
            <a:p>
              <a:pPr marL="0" marR="0" lvl="0" indent="0" algn="l" rtl="0">
                <a:lnSpc>
                  <a:spcPct val="90000"/>
                </a:lnSpc>
                <a:spcBef>
                  <a:spcPts val="0"/>
                </a:spcBef>
                <a:spcAft>
                  <a:spcPts val="0"/>
                </a:spcAft>
                <a:buClr>
                  <a:schemeClr val="lt1"/>
                </a:buClr>
                <a:buSzPts val="1600"/>
                <a:buFont typeface="Arial"/>
                <a:buNone/>
              </a:pPr>
              <a:r>
                <a:rPr lang="en-US" sz="1800">
                  <a:solidFill>
                    <a:schemeClr val="lt1"/>
                  </a:solidFill>
                  <a:latin typeface="Arial"/>
                  <a:ea typeface="Arial"/>
                  <a:cs typeface="Arial"/>
                  <a:sym typeface="Arial"/>
                </a:rPr>
                <a:t>(4) Nghiên cứu kiểm toán năng lượng sơ bộ trước khi thực hiện tiểu dự án và dự kiến năng lượng tiết kiệm được.</a:t>
              </a:r>
              <a:endParaRPr sz="1800">
                <a:solidFill>
                  <a:schemeClr val="lt1"/>
                </a:solidFill>
                <a:latin typeface="Arial"/>
                <a:ea typeface="Arial"/>
                <a:cs typeface="Arial"/>
                <a:sym typeface="Arial"/>
              </a:endParaRPr>
            </a:p>
          </p:txBody>
        </p:sp>
        <p:sp>
          <p:nvSpPr>
            <p:cNvPr id="189" name="Google Shape;189;p13"/>
            <p:cNvSpPr/>
            <p:nvPr/>
          </p:nvSpPr>
          <p:spPr>
            <a:xfrm>
              <a:off x="0" y="2632900"/>
              <a:ext cx="6316869" cy="608400"/>
            </a:xfrm>
            <a:prstGeom prst="roundRect">
              <a:avLst>
                <a:gd name="adj" fmla="val 16667"/>
              </a:avLst>
            </a:prstGeom>
            <a:solidFill>
              <a:srgbClr val="6794C4"/>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13"/>
            <p:cNvSpPr txBox="1"/>
            <p:nvPr/>
          </p:nvSpPr>
          <p:spPr>
            <a:xfrm>
              <a:off x="29700" y="2662600"/>
              <a:ext cx="6257469" cy="549000"/>
            </a:xfrm>
            <a:prstGeom prst="rect">
              <a:avLst/>
            </a:prstGeom>
            <a:noFill/>
            <a:ln>
              <a:noFill/>
            </a:ln>
          </p:spPr>
          <p:txBody>
            <a:bodyPr spcFirstLastPara="1" wrap="square" lIns="60950" tIns="60950" rIns="60950" bIns="60950" anchor="ctr" anchorCtr="0">
              <a:noAutofit/>
            </a:bodyPr>
            <a:lstStyle/>
            <a:p>
              <a:pPr marL="0" marR="0" lvl="0" indent="0" algn="l" rtl="0">
                <a:lnSpc>
                  <a:spcPct val="90000"/>
                </a:lnSpc>
                <a:spcBef>
                  <a:spcPts val="0"/>
                </a:spcBef>
                <a:spcAft>
                  <a:spcPts val="0"/>
                </a:spcAft>
                <a:buClr>
                  <a:schemeClr val="lt1"/>
                </a:buClr>
                <a:buSzPts val="1600"/>
                <a:buFont typeface="Arial"/>
                <a:buNone/>
              </a:pPr>
              <a:r>
                <a:rPr lang="en-US" sz="1800">
                  <a:solidFill>
                    <a:schemeClr val="lt1"/>
                  </a:solidFill>
                  <a:latin typeface="Arial"/>
                  <a:ea typeface="Arial"/>
                  <a:cs typeface="Arial"/>
                  <a:sym typeface="Arial"/>
                </a:rPr>
                <a:t>(5) Đánh giá tác động môi trường của tiểu dự án và các biện pháp giảm thiểu (nếu cần).</a:t>
              </a:r>
              <a:endParaRPr sz="1600"/>
            </a:p>
          </p:txBody>
        </p:sp>
      </p:grpSp>
      <p:sp>
        <p:nvSpPr>
          <p:cNvPr id="191" name="Google Shape;191;p13"/>
          <p:cNvSpPr txBox="1"/>
          <p:nvPr/>
        </p:nvSpPr>
        <p:spPr>
          <a:xfrm>
            <a:off x="8662950" y="3733225"/>
            <a:ext cx="2690700" cy="2031900"/>
          </a:xfrm>
          <a:prstGeom prst="rect">
            <a:avLst/>
          </a:prstGeom>
          <a:noFill/>
          <a:ln>
            <a:noFill/>
          </a:ln>
        </p:spPr>
        <p:txBody>
          <a:bodyPr spcFirstLastPara="1" wrap="square" lIns="91425" tIns="45700" rIns="91425" bIns="45700" anchor="t" anchorCtr="0">
            <a:spAutoFit/>
          </a:bodyPr>
          <a:lstStyle/>
          <a:p>
            <a:pPr marL="0" marR="0" lvl="0" indent="0" algn="just" rtl="0">
              <a:lnSpc>
                <a:spcPct val="120000"/>
              </a:lnSpc>
              <a:spcBef>
                <a:spcPts val="0"/>
              </a:spcBef>
              <a:spcAft>
                <a:spcPts val="0"/>
              </a:spcAft>
              <a:buNone/>
            </a:pPr>
            <a:r>
              <a:rPr lang="en-US" sz="1800">
                <a:solidFill>
                  <a:schemeClr val="dk1"/>
                </a:solidFill>
                <a:latin typeface="Arial"/>
                <a:ea typeface="Arial"/>
                <a:cs typeface="Arial"/>
                <a:sym typeface="Arial"/>
              </a:rPr>
              <a:t>Các thành phần này của nghiên cứu khả thi có thể dưới dạng một hoặc một số báo cáo; được thực hiện bởi một hoặc nhiều bên.</a:t>
            </a:r>
            <a:endParaRPr sz="1800">
              <a:solidFill>
                <a:schemeClr val="dk1"/>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14"/>
          <p:cNvSpPr/>
          <p:nvPr/>
        </p:nvSpPr>
        <p:spPr>
          <a:xfrm>
            <a:off x="2455525" y="5520975"/>
            <a:ext cx="338700" cy="406500"/>
          </a:xfrm>
          <a:prstGeom prst="ellipse">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97" name="Google Shape;197;p14"/>
          <p:cNvSpPr txBox="1"/>
          <p:nvPr/>
        </p:nvSpPr>
        <p:spPr>
          <a:xfrm>
            <a:off x="838200" y="1140924"/>
            <a:ext cx="10515599" cy="506152"/>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000"/>
              <a:buFont typeface="Arial"/>
              <a:buNone/>
            </a:pPr>
            <a:r>
              <a:rPr lang="en-US" sz="3000" b="1">
                <a:solidFill>
                  <a:schemeClr val="lt1"/>
                </a:solidFill>
                <a:latin typeface="Arial"/>
                <a:ea typeface="Arial"/>
                <a:cs typeface="Arial"/>
                <a:sym typeface="Arial"/>
              </a:rPr>
              <a:t>Đánh giá kỹ thuật đối với các tiểu dự án TKNL</a:t>
            </a:r>
            <a:endParaRPr sz="3000" b="1">
              <a:solidFill>
                <a:schemeClr val="lt1"/>
              </a:solidFill>
              <a:latin typeface="Arial"/>
              <a:ea typeface="Arial"/>
              <a:cs typeface="Arial"/>
              <a:sym typeface="Arial"/>
            </a:endParaRPr>
          </a:p>
        </p:txBody>
      </p:sp>
      <p:grpSp>
        <p:nvGrpSpPr>
          <p:cNvPr id="198" name="Google Shape;198;p14"/>
          <p:cNvGrpSpPr/>
          <p:nvPr/>
        </p:nvGrpSpPr>
        <p:grpSpPr>
          <a:xfrm>
            <a:off x="838200" y="1738502"/>
            <a:ext cx="6316869" cy="491399"/>
            <a:chOff x="0" y="131987"/>
            <a:chExt cx="6316869" cy="491399"/>
          </a:xfrm>
        </p:grpSpPr>
        <p:sp>
          <p:nvSpPr>
            <p:cNvPr id="199" name="Google Shape;199;p14"/>
            <p:cNvSpPr/>
            <p:nvPr/>
          </p:nvSpPr>
          <p:spPr>
            <a:xfrm>
              <a:off x="0" y="131987"/>
              <a:ext cx="6316869" cy="491399"/>
            </a:xfrm>
            <a:prstGeom prst="roundRect">
              <a:avLst>
                <a:gd name="adj" fmla="val 16667"/>
              </a:avLst>
            </a:prstGeom>
            <a:solidFill>
              <a:srgbClr val="41709B"/>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14"/>
            <p:cNvSpPr txBox="1"/>
            <p:nvPr/>
          </p:nvSpPr>
          <p:spPr>
            <a:xfrm>
              <a:off x="23988" y="155975"/>
              <a:ext cx="6268893" cy="443423"/>
            </a:xfrm>
            <a:prstGeom prst="rect">
              <a:avLst/>
            </a:prstGeom>
            <a:noFill/>
            <a:ln>
              <a:noFill/>
            </a:ln>
          </p:spPr>
          <p:txBody>
            <a:bodyPr spcFirstLastPara="1" wrap="square" lIns="80000" tIns="80000" rIns="80000" bIns="80000" anchor="ctr" anchorCtr="0">
              <a:noAutofit/>
            </a:bodyPr>
            <a:lstStyle/>
            <a:p>
              <a:pPr marL="0" marR="0" lvl="0" indent="0" algn="l" rtl="0">
                <a:lnSpc>
                  <a:spcPct val="90000"/>
                </a:lnSpc>
                <a:spcBef>
                  <a:spcPts val="0"/>
                </a:spcBef>
                <a:spcAft>
                  <a:spcPts val="0"/>
                </a:spcAft>
                <a:buClr>
                  <a:schemeClr val="lt1"/>
                </a:buClr>
                <a:buSzPts val="2100"/>
                <a:buFont typeface="Arial"/>
                <a:buNone/>
              </a:pPr>
              <a:r>
                <a:rPr lang="en-US" sz="2100">
                  <a:solidFill>
                    <a:schemeClr val="lt1"/>
                  </a:solidFill>
                  <a:latin typeface="Arial"/>
                  <a:ea typeface="Arial"/>
                  <a:cs typeface="Arial"/>
                  <a:sym typeface="Arial"/>
                </a:rPr>
                <a:t>(1) Đánh giá tính khả thi về kỹ thuật của tiểu dự án</a:t>
              </a:r>
              <a:endParaRPr/>
            </a:p>
          </p:txBody>
        </p:sp>
      </p:grpSp>
      <p:sp>
        <p:nvSpPr>
          <p:cNvPr id="201" name="Google Shape;201;p14"/>
          <p:cNvSpPr txBox="1"/>
          <p:nvPr/>
        </p:nvSpPr>
        <p:spPr>
          <a:xfrm>
            <a:off x="381900" y="2321325"/>
            <a:ext cx="10971900" cy="3506400"/>
          </a:xfrm>
          <a:prstGeom prst="rect">
            <a:avLst/>
          </a:prstGeom>
          <a:noFill/>
          <a:ln>
            <a:noFill/>
          </a:ln>
        </p:spPr>
        <p:txBody>
          <a:bodyPr spcFirstLastPara="1" wrap="square" lIns="91425" tIns="45700" rIns="91425" bIns="45700" anchor="t" anchorCtr="0">
            <a:spAutoFit/>
          </a:bodyPr>
          <a:lstStyle/>
          <a:p>
            <a:pPr marL="360000" marR="0" lvl="0" indent="0" algn="just" rtl="0">
              <a:lnSpc>
                <a:spcPct val="115000"/>
              </a:lnSpc>
              <a:spcBef>
                <a:spcPts val="300"/>
              </a:spcBef>
              <a:spcAft>
                <a:spcPts val="0"/>
              </a:spcAft>
              <a:buNone/>
            </a:pPr>
            <a:r>
              <a:rPr lang="en-US" sz="1800">
                <a:solidFill>
                  <a:schemeClr val="dk1"/>
                </a:solidFill>
                <a:latin typeface="Arial"/>
                <a:ea typeface="Arial"/>
                <a:cs typeface="Arial"/>
                <a:sym typeface="Arial"/>
              </a:rPr>
              <a:t>- Phân tích lý do và lợi ích của tiểu dự án TKNL</a:t>
            </a:r>
            <a:endParaRPr sz="1600"/>
          </a:p>
          <a:p>
            <a:pPr marL="360000" marR="0" lvl="0" indent="0" algn="just" rtl="0">
              <a:lnSpc>
                <a:spcPct val="115000"/>
              </a:lnSpc>
              <a:spcBef>
                <a:spcPts val="300"/>
              </a:spcBef>
              <a:spcAft>
                <a:spcPts val="0"/>
              </a:spcAft>
              <a:buNone/>
            </a:pPr>
            <a:r>
              <a:rPr lang="en-US" sz="1800">
                <a:solidFill>
                  <a:schemeClr val="dk1"/>
                </a:solidFill>
                <a:latin typeface="Arial"/>
                <a:ea typeface="Arial"/>
                <a:cs typeface="Arial"/>
                <a:sym typeface="Arial"/>
              </a:rPr>
              <a:t>- Đánh giá việc cải tạo và khôi phục về kỹ thuật, bao gồm:</a:t>
            </a:r>
            <a:endParaRPr sz="1600"/>
          </a:p>
          <a:p>
            <a:pPr marL="1005750" marR="0" lvl="2" indent="-298450" algn="just" rtl="0">
              <a:lnSpc>
                <a:spcPct val="115000"/>
              </a:lnSpc>
              <a:spcBef>
                <a:spcPts val="30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Đánh giá và so sánh các phương án thiết kế hệ thống</a:t>
            </a:r>
            <a:endParaRPr sz="1800" b="0" i="0" u="none" strike="noStrike" cap="none">
              <a:solidFill>
                <a:schemeClr val="dk1"/>
              </a:solidFill>
              <a:latin typeface="Arial"/>
              <a:ea typeface="Arial"/>
              <a:cs typeface="Arial"/>
              <a:sym typeface="Arial"/>
            </a:endParaRPr>
          </a:p>
          <a:p>
            <a:pPr marL="1005750" marR="0" lvl="2" indent="-298450" algn="just" rtl="0">
              <a:lnSpc>
                <a:spcPct val="115000"/>
              </a:lnSpc>
              <a:spcBef>
                <a:spcPts val="30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Đánh giá các phương án quy trình và công nghệ chính</a:t>
            </a:r>
            <a:endParaRPr sz="1800" b="0" i="0" u="none" strike="noStrike" cap="none">
              <a:solidFill>
                <a:schemeClr val="dk1"/>
              </a:solidFill>
              <a:latin typeface="Arial"/>
              <a:ea typeface="Arial"/>
              <a:cs typeface="Arial"/>
              <a:sym typeface="Arial"/>
            </a:endParaRPr>
          </a:p>
          <a:p>
            <a:pPr marL="1005750" marR="0" lvl="2" indent="-298450" algn="just" rtl="0">
              <a:lnSpc>
                <a:spcPct val="115000"/>
              </a:lnSpc>
              <a:spcBef>
                <a:spcPts val="30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Đánh giá các lựa chọn về thiết bị;</a:t>
            </a:r>
            <a:endParaRPr sz="1600"/>
          </a:p>
          <a:p>
            <a:pPr marL="360000" marR="0" lvl="0" indent="0" algn="just" rtl="0">
              <a:lnSpc>
                <a:spcPct val="115000"/>
              </a:lnSpc>
              <a:spcBef>
                <a:spcPts val="300"/>
              </a:spcBef>
              <a:spcAft>
                <a:spcPts val="0"/>
              </a:spcAft>
              <a:buNone/>
            </a:pPr>
            <a:r>
              <a:rPr lang="en-US" sz="1800">
                <a:solidFill>
                  <a:schemeClr val="dk1"/>
                </a:solidFill>
                <a:latin typeface="Arial"/>
                <a:ea typeface="Arial"/>
                <a:cs typeface="Arial"/>
                <a:sym typeface="Arial"/>
              </a:rPr>
              <a:t>- Đánh giá độ tin cậy, hiệu quả và tính tương thích của thiết kế, công nghệ, quy trình, thiết bị và sản phẩm của hệ thống mới với hệ thống hiện có</a:t>
            </a:r>
            <a:endParaRPr sz="1800">
              <a:solidFill>
                <a:schemeClr val="dk1"/>
              </a:solidFill>
              <a:latin typeface="Arial"/>
              <a:ea typeface="Arial"/>
              <a:cs typeface="Arial"/>
              <a:sym typeface="Arial"/>
            </a:endParaRPr>
          </a:p>
          <a:p>
            <a:pPr marL="360000" marR="0" lvl="0" indent="0" algn="just" rtl="0">
              <a:lnSpc>
                <a:spcPct val="115000"/>
              </a:lnSpc>
              <a:spcBef>
                <a:spcPts val="300"/>
              </a:spcBef>
              <a:spcAft>
                <a:spcPts val="0"/>
              </a:spcAft>
              <a:buNone/>
            </a:pPr>
            <a:r>
              <a:rPr lang="en-US" sz="1800">
                <a:solidFill>
                  <a:schemeClr val="dk1"/>
                </a:solidFill>
                <a:latin typeface="Arial"/>
                <a:ea typeface="Arial"/>
                <a:cs typeface="Arial"/>
                <a:sym typeface="Arial"/>
              </a:rPr>
              <a:t>- Đánh giá các thay đổi dự kiến về yêu cầu kỹ thuật và các chỉ số (Về công nghệ, quy trình, thiết bị, hệ thống, sản phẩm, công suất sản xuất) trước và sau dự án.</a:t>
            </a:r>
            <a:endParaRPr sz="1600"/>
          </a:p>
          <a:p>
            <a:pPr marL="360000" marR="0" lvl="0" indent="0" algn="just" rtl="0">
              <a:lnSpc>
                <a:spcPct val="115000"/>
              </a:lnSpc>
              <a:spcBef>
                <a:spcPts val="300"/>
              </a:spcBef>
              <a:spcAft>
                <a:spcPts val="300"/>
              </a:spcAft>
              <a:buNone/>
            </a:pPr>
            <a:r>
              <a:rPr lang="en-US" sz="1800">
                <a:solidFill>
                  <a:schemeClr val="dk1"/>
                </a:solidFill>
                <a:latin typeface="Arial"/>
                <a:ea typeface="Arial"/>
                <a:cs typeface="Arial"/>
                <a:sym typeface="Arial"/>
              </a:rPr>
              <a:t>- Tiêu chí đánh giá kỹ thuật tiểu dự án TKNL: Ví dụ về các tiêu chí đánh giá được trình bày ở slide sau.</a:t>
            </a:r>
            <a:endParaRPr sz="1800">
              <a:solidFill>
                <a:schemeClr val="dk1"/>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15"/>
          <p:cNvSpPr/>
          <p:nvPr/>
        </p:nvSpPr>
        <p:spPr>
          <a:xfrm>
            <a:off x="2455525" y="5520975"/>
            <a:ext cx="366000" cy="406500"/>
          </a:xfrm>
          <a:prstGeom prst="ellipse">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07" name="Google Shape;207;p15"/>
          <p:cNvSpPr txBox="1"/>
          <p:nvPr/>
        </p:nvSpPr>
        <p:spPr>
          <a:xfrm>
            <a:off x="838200" y="1140924"/>
            <a:ext cx="10515599" cy="506152"/>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000"/>
              <a:buFont typeface="Arial"/>
              <a:buNone/>
            </a:pPr>
            <a:r>
              <a:rPr lang="en-US" sz="3000" b="1">
                <a:solidFill>
                  <a:schemeClr val="lt1"/>
                </a:solidFill>
                <a:latin typeface="Arial"/>
                <a:ea typeface="Arial"/>
                <a:cs typeface="Arial"/>
                <a:sym typeface="Arial"/>
              </a:rPr>
              <a:t>Đánh giá kỹ thuật đối với các tiểu dự án TKNL</a:t>
            </a:r>
            <a:endParaRPr sz="3000" b="1">
              <a:solidFill>
                <a:schemeClr val="lt1"/>
              </a:solidFill>
              <a:latin typeface="Arial"/>
              <a:ea typeface="Arial"/>
              <a:cs typeface="Arial"/>
              <a:sym typeface="Arial"/>
            </a:endParaRPr>
          </a:p>
        </p:txBody>
      </p:sp>
      <p:sp>
        <p:nvSpPr>
          <p:cNvPr id="208" name="Google Shape;208;p15"/>
          <p:cNvSpPr/>
          <p:nvPr/>
        </p:nvSpPr>
        <p:spPr>
          <a:xfrm>
            <a:off x="1926950" y="1762450"/>
            <a:ext cx="8321700" cy="4083900"/>
          </a:xfrm>
          <a:prstGeom prst="roundRect">
            <a:avLst>
              <a:gd name="adj" fmla="val 16667"/>
            </a:avLst>
          </a:prstGeom>
          <a:no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9" name="Google Shape;209;p15"/>
          <p:cNvSpPr/>
          <p:nvPr/>
        </p:nvSpPr>
        <p:spPr>
          <a:xfrm>
            <a:off x="4846401" y="1961925"/>
            <a:ext cx="2482800" cy="3699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b="1">
                <a:solidFill>
                  <a:srgbClr val="1F3864"/>
                </a:solidFill>
              </a:rPr>
              <a:t>Tiêu chí đánh giá</a:t>
            </a:r>
            <a:endParaRPr sz="2000">
              <a:solidFill>
                <a:srgbClr val="1F3864"/>
              </a:solidFill>
            </a:endParaRPr>
          </a:p>
        </p:txBody>
      </p:sp>
      <p:sp>
        <p:nvSpPr>
          <p:cNvPr id="210" name="Google Shape;210;p15"/>
          <p:cNvSpPr/>
          <p:nvPr/>
        </p:nvSpPr>
        <p:spPr>
          <a:xfrm>
            <a:off x="1994700" y="2646675"/>
            <a:ext cx="4067700" cy="33810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800">
                <a:solidFill>
                  <a:schemeClr val="dk1"/>
                </a:solidFill>
                <a:latin typeface="Arial"/>
                <a:ea typeface="Arial"/>
                <a:cs typeface="Arial"/>
                <a:sym typeface="Arial"/>
              </a:rPr>
              <a:t>(1) Lượng năng lượng tiết kiệm (%)</a:t>
            </a:r>
            <a:endParaRPr sz="1600"/>
          </a:p>
        </p:txBody>
      </p:sp>
      <p:sp>
        <p:nvSpPr>
          <p:cNvPr id="211" name="Google Shape;211;p15"/>
          <p:cNvSpPr/>
          <p:nvPr/>
        </p:nvSpPr>
        <p:spPr>
          <a:xfrm>
            <a:off x="1994700" y="3136050"/>
            <a:ext cx="4067700" cy="58590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800">
                <a:solidFill>
                  <a:schemeClr val="dk1"/>
                </a:solidFill>
                <a:latin typeface="Arial"/>
                <a:ea typeface="Arial"/>
                <a:cs typeface="Arial"/>
                <a:sym typeface="Arial"/>
              </a:rPr>
              <a:t>(2) Tác động đến tuổi thọ, độ bền của máy móc</a:t>
            </a:r>
            <a:endParaRPr sz="1600"/>
          </a:p>
        </p:txBody>
      </p:sp>
      <p:sp>
        <p:nvSpPr>
          <p:cNvPr id="212" name="Google Shape;212;p15"/>
          <p:cNvSpPr/>
          <p:nvPr/>
        </p:nvSpPr>
        <p:spPr>
          <a:xfrm>
            <a:off x="1994700" y="3873225"/>
            <a:ext cx="4067700" cy="58410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800">
                <a:solidFill>
                  <a:schemeClr val="dk1"/>
                </a:solidFill>
                <a:latin typeface="Arial"/>
                <a:ea typeface="Arial"/>
                <a:cs typeface="Arial"/>
                <a:sym typeface="Arial"/>
              </a:rPr>
              <a:t>(3) Tính tương thích của thiết bị trong toàn bộ hệ thống</a:t>
            </a:r>
            <a:endParaRPr sz="1600"/>
          </a:p>
        </p:txBody>
      </p:sp>
      <p:sp>
        <p:nvSpPr>
          <p:cNvPr id="213" name="Google Shape;213;p15"/>
          <p:cNvSpPr/>
          <p:nvPr/>
        </p:nvSpPr>
        <p:spPr>
          <a:xfrm>
            <a:off x="1968975" y="4526175"/>
            <a:ext cx="4067700" cy="33870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800">
                <a:solidFill>
                  <a:schemeClr val="dk1"/>
                </a:solidFill>
                <a:latin typeface="Arial"/>
                <a:ea typeface="Arial"/>
                <a:cs typeface="Arial"/>
                <a:sym typeface="Arial"/>
              </a:rPr>
              <a:t>(4) Tác động chi phí bảo trì bảo dưỡng</a:t>
            </a:r>
            <a:endParaRPr sz="1600"/>
          </a:p>
        </p:txBody>
      </p:sp>
      <p:sp>
        <p:nvSpPr>
          <p:cNvPr id="214" name="Google Shape;214;p15"/>
          <p:cNvSpPr/>
          <p:nvPr/>
        </p:nvSpPr>
        <p:spPr>
          <a:xfrm>
            <a:off x="1926950" y="5133350"/>
            <a:ext cx="4892700" cy="58590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800">
                <a:solidFill>
                  <a:schemeClr val="dk1"/>
                </a:solidFill>
                <a:latin typeface="Arial"/>
                <a:ea typeface="Arial"/>
                <a:cs typeface="Arial"/>
                <a:sym typeface="Arial"/>
              </a:rPr>
              <a:t>(5) Tác động đến hoạt động của doanh nghiệp</a:t>
            </a:r>
            <a:endParaRPr sz="1600"/>
          </a:p>
        </p:txBody>
      </p:sp>
      <p:sp>
        <p:nvSpPr>
          <p:cNvPr id="215" name="Google Shape;215;p15"/>
          <p:cNvSpPr/>
          <p:nvPr/>
        </p:nvSpPr>
        <p:spPr>
          <a:xfrm>
            <a:off x="6299200" y="2646675"/>
            <a:ext cx="3705600" cy="58410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800">
                <a:solidFill>
                  <a:schemeClr val="dk1"/>
                </a:solidFill>
                <a:latin typeface="Arial"/>
                <a:ea typeface="Arial"/>
                <a:cs typeface="Arial"/>
                <a:sym typeface="Arial"/>
              </a:rPr>
              <a:t>(6) Đòi hỏi về kỹ năng vận hành, thái độ làm việc của công nhân</a:t>
            </a:r>
            <a:endParaRPr sz="1600"/>
          </a:p>
        </p:txBody>
      </p:sp>
      <p:sp>
        <p:nvSpPr>
          <p:cNvPr id="216" name="Google Shape;216;p15"/>
          <p:cNvSpPr/>
          <p:nvPr/>
        </p:nvSpPr>
        <p:spPr>
          <a:xfrm>
            <a:off x="6315354" y="3428994"/>
            <a:ext cx="2891400" cy="33810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800">
                <a:solidFill>
                  <a:schemeClr val="dk1"/>
                </a:solidFill>
                <a:latin typeface="Arial"/>
                <a:ea typeface="Arial"/>
                <a:cs typeface="Arial"/>
                <a:sym typeface="Arial"/>
              </a:rPr>
              <a:t>(7) Mặt bằng đặt thiết bị</a:t>
            </a:r>
            <a:endParaRPr sz="1600"/>
          </a:p>
        </p:txBody>
      </p:sp>
      <p:sp>
        <p:nvSpPr>
          <p:cNvPr id="217" name="Google Shape;217;p15"/>
          <p:cNvSpPr/>
          <p:nvPr/>
        </p:nvSpPr>
        <p:spPr>
          <a:xfrm>
            <a:off x="6299200" y="3983253"/>
            <a:ext cx="2192100" cy="33810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800">
                <a:solidFill>
                  <a:schemeClr val="dk1"/>
                </a:solidFill>
                <a:latin typeface="Arial"/>
                <a:ea typeface="Arial"/>
                <a:cs typeface="Arial"/>
                <a:sym typeface="Arial"/>
              </a:rPr>
              <a:t>(8) Tính thẩm mỹ</a:t>
            </a:r>
            <a:endParaRPr sz="1600"/>
          </a:p>
        </p:txBody>
      </p:sp>
      <p:sp>
        <p:nvSpPr>
          <p:cNvPr id="218" name="Google Shape;218;p15"/>
          <p:cNvSpPr/>
          <p:nvPr/>
        </p:nvSpPr>
        <p:spPr>
          <a:xfrm>
            <a:off x="6315354" y="4612062"/>
            <a:ext cx="881700" cy="33810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800">
                <a:solidFill>
                  <a:schemeClr val="dk1"/>
                </a:solidFill>
                <a:latin typeface="Arial"/>
                <a:ea typeface="Arial"/>
                <a:cs typeface="Arial"/>
                <a:sym typeface="Arial"/>
              </a:rPr>
              <a:t>(9) ….</a:t>
            </a:r>
            <a:endParaRPr sz="160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16"/>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24" name="Google Shape;224;p16"/>
          <p:cNvSpPr txBox="1"/>
          <p:nvPr/>
        </p:nvSpPr>
        <p:spPr>
          <a:xfrm>
            <a:off x="838200" y="1140924"/>
            <a:ext cx="10515599" cy="506152"/>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000"/>
              <a:buFont typeface="Arial"/>
              <a:buNone/>
            </a:pPr>
            <a:r>
              <a:rPr lang="en-US" sz="3000" b="1">
                <a:solidFill>
                  <a:schemeClr val="lt1"/>
                </a:solidFill>
                <a:latin typeface="Arial"/>
                <a:ea typeface="Arial"/>
                <a:cs typeface="Arial"/>
                <a:sym typeface="Arial"/>
              </a:rPr>
              <a:t>Đánh giá kỹ thuật đối với các tiểu dự án TKNL</a:t>
            </a:r>
            <a:endParaRPr sz="3000" b="1">
              <a:solidFill>
                <a:schemeClr val="lt1"/>
              </a:solidFill>
              <a:latin typeface="Arial"/>
              <a:ea typeface="Arial"/>
              <a:cs typeface="Arial"/>
              <a:sym typeface="Arial"/>
            </a:endParaRPr>
          </a:p>
        </p:txBody>
      </p:sp>
      <p:sp>
        <p:nvSpPr>
          <p:cNvPr id="225" name="Google Shape;225;p16"/>
          <p:cNvSpPr/>
          <p:nvPr/>
        </p:nvSpPr>
        <p:spPr>
          <a:xfrm>
            <a:off x="3954900" y="1808575"/>
            <a:ext cx="4282200" cy="3384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b="1">
                <a:solidFill>
                  <a:srgbClr val="1F3864"/>
                </a:solidFill>
              </a:rPr>
              <a:t>Bảng đánh giá về kỹ thuật (Ví dụ)</a:t>
            </a:r>
            <a:endParaRPr sz="2000">
              <a:solidFill>
                <a:srgbClr val="1F3864"/>
              </a:solidFill>
            </a:endParaRPr>
          </a:p>
        </p:txBody>
      </p:sp>
      <p:graphicFrame>
        <p:nvGraphicFramePr>
          <p:cNvPr id="226" name="Google Shape;226;p16"/>
          <p:cNvGraphicFramePr/>
          <p:nvPr/>
        </p:nvGraphicFramePr>
        <p:xfrm>
          <a:off x="824397" y="2308484"/>
          <a:ext cx="10515575" cy="4302185"/>
        </p:xfrm>
        <a:graphic>
          <a:graphicData uri="http://schemas.openxmlformats.org/drawingml/2006/table">
            <a:tbl>
              <a:tblPr firstRow="1" bandRow="1">
                <a:noFill/>
                <a:tableStyleId>{26A48E36-4DBC-4684-A089-99041302CE0A}</a:tableStyleId>
              </a:tblPr>
              <a:tblGrid>
                <a:gridCol w="5304175">
                  <a:extLst>
                    <a:ext uri="{9D8B030D-6E8A-4147-A177-3AD203B41FA5}">
                      <a16:colId xmlns:a16="http://schemas.microsoft.com/office/drawing/2014/main" val="20000"/>
                    </a:ext>
                  </a:extLst>
                </a:gridCol>
                <a:gridCol w="1367000">
                  <a:extLst>
                    <a:ext uri="{9D8B030D-6E8A-4147-A177-3AD203B41FA5}">
                      <a16:colId xmlns:a16="http://schemas.microsoft.com/office/drawing/2014/main" val="20001"/>
                    </a:ext>
                  </a:extLst>
                </a:gridCol>
                <a:gridCol w="1922200">
                  <a:extLst>
                    <a:ext uri="{9D8B030D-6E8A-4147-A177-3AD203B41FA5}">
                      <a16:colId xmlns:a16="http://schemas.microsoft.com/office/drawing/2014/main" val="20002"/>
                    </a:ext>
                  </a:extLst>
                </a:gridCol>
                <a:gridCol w="1922200">
                  <a:extLst>
                    <a:ext uri="{9D8B030D-6E8A-4147-A177-3AD203B41FA5}">
                      <a16:colId xmlns:a16="http://schemas.microsoft.com/office/drawing/2014/main" val="20003"/>
                    </a:ext>
                  </a:extLst>
                </a:gridCol>
              </a:tblGrid>
              <a:tr h="731500">
                <a:tc>
                  <a:txBody>
                    <a:bodyPr/>
                    <a:lstStyle/>
                    <a:p>
                      <a:pPr marL="0" marR="0" lvl="0" indent="0" algn="r" rtl="0">
                        <a:spcBef>
                          <a:spcPts val="0"/>
                        </a:spcBef>
                        <a:spcAft>
                          <a:spcPts val="0"/>
                        </a:spcAft>
                        <a:buNone/>
                      </a:pPr>
                      <a:r>
                        <a:rPr lang="en-US" sz="1600" u="none" strike="noStrike" cap="none">
                          <a:latin typeface="Arial"/>
                          <a:ea typeface="Arial"/>
                          <a:cs typeface="Arial"/>
                          <a:sym typeface="Arial"/>
                        </a:rPr>
                        <a:t>Phương án</a:t>
                      </a:r>
                      <a:endParaRPr sz="1600">
                        <a:latin typeface="Arial"/>
                        <a:ea typeface="Arial"/>
                        <a:cs typeface="Arial"/>
                        <a:sym typeface="Arial"/>
                      </a:endParaRPr>
                    </a:p>
                    <a:p>
                      <a:pPr marL="0" marR="0" lvl="0" indent="0" algn="ctr" rtl="0">
                        <a:spcBef>
                          <a:spcPts val="0"/>
                        </a:spcBef>
                        <a:spcAft>
                          <a:spcPts val="0"/>
                        </a:spcAft>
                        <a:buNone/>
                      </a:pPr>
                      <a:endParaRPr sz="1400" u="none" strike="noStrike" cap="none"/>
                    </a:p>
                    <a:p>
                      <a:pPr marL="0" marR="0" lvl="0" indent="0" algn="l" rtl="0">
                        <a:spcBef>
                          <a:spcPts val="0"/>
                        </a:spcBef>
                        <a:spcAft>
                          <a:spcPts val="0"/>
                        </a:spcAft>
                        <a:buNone/>
                      </a:pPr>
                      <a:r>
                        <a:rPr lang="en-US" sz="1600" u="none" strike="noStrike" cap="none">
                          <a:latin typeface="Arial"/>
                          <a:ea typeface="Arial"/>
                          <a:cs typeface="Arial"/>
                          <a:sym typeface="Arial"/>
                        </a:rPr>
                        <a:t>Tiêu chí</a:t>
                      </a:r>
                      <a:endParaRPr sz="1600" u="none" strike="noStrike" cap="none">
                        <a:latin typeface="Arial"/>
                        <a:ea typeface="Arial"/>
                        <a:cs typeface="Arial"/>
                        <a:sym typeface="Arial"/>
                      </a:endParaRPr>
                    </a:p>
                  </a:txBody>
                  <a:tcPr marL="91450" marR="91450" marT="45700" marB="45700" anchor="ctr">
                    <a:solidFill>
                      <a:srgbClr val="004AAD"/>
                    </a:solidFill>
                  </a:tcPr>
                </a:tc>
                <a:tc>
                  <a:txBody>
                    <a:bodyPr/>
                    <a:lstStyle/>
                    <a:p>
                      <a:pPr marL="0" marR="0" lvl="0" indent="0" algn="ctr" rtl="0">
                        <a:spcBef>
                          <a:spcPts val="0"/>
                        </a:spcBef>
                        <a:spcAft>
                          <a:spcPts val="0"/>
                        </a:spcAft>
                        <a:buNone/>
                      </a:pPr>
                      <a:r>
                        <a:rPr lang="en-US" sz="1500" u="none" strike="noStrike" cap="none">
                          <a:latin typeface="Arial"/>
                          <a:ea typeface="Arial"/>
                          <a:cs typeface="Arial"/>
                          <a:sym typeface="Arial"/>
                        </a:rPr>
                        <a:t>Phương án 1</a:t>
                      </a:r>
                      <a:endParaRPr sz="1500" u="none" strike="noStrike" cap="none">
                        <a:latin typeface="Arial"/>
                        <a:ea typeface="Arial"/>
                        <a:cs typeface="Arial"/>
                        <a:sym typeface="Arial"/>
                      </a:endParaRPr>
                    </a:p>
                  </a:txBody>
                  <a:tcPr marL="91450" marR="91450" marT="45700" marB="45700" anchor="ctr">
                    <a:solidFill>
                      <a:srgbClr val="004AAD"/>
                    </a:solidFill>
                  </a:tcPr>
                </a:tc>
                <a:tc>
                  <a:txBody>
                    <a:bodyPr/>
                    <a:lstStyle/>
                    <a:p>
                      <a:pPr marL="0" marR="0" lvl="0" indent="0" algn="ctr" rtl="0">
                        <a:spcBef>
                          <a:spcPts val="0"/>
                        </a:spcBef>
                        <a:spcAft>
                          <a:spcPts val="0"/>
                        </a:spcAft>
                        <a:buNone/>
                      </a:pPr>
                      <a:r>
                        <a:rPr lang="en-US" sz="1500" u="none" strike="noStrike" cap="none">
                          <a:latin typeface="Arial"/>
                          <a:ea typeface="Arial"/>
                          <a:cs typeface="Arial"/>
                          <a:sym typeface="Arial"/>
                        </a:rPr>
                        <a:t>Phương án 2</a:t>
                      </a:r>
                      <a:endParaRPr sz="1500" u="none" strike="noStrike" cap="none">
                        <a:latin typeface="Arial"/>
                        <a:ea typeface="Arial"/>
                        <a:cs typeface="Arial"/>
                        <a:sym typeface="Arial"/>
                      </a:endParaRPr>
                    </a:p>
                  </a:txBody>
                  <a:tcPr marL="91450" marR="91450" marT="45700" marB="45700" anchor="ctr">
                    <a:solidFill>
                      <a:srgbClr val="004AAD"/>
                    </a:solidFill>
                  </a:tcPr>
                </a:tc>
                <a:tc>
                  <a:txBody>
                    <a:bodyPr/>
                    <a:lstStyle/>
                    <a:p>
                      <a:pPr marL="0" marR="0" lvl="0" indent="0" algn="ctr" rtl="0">
                        <a:spcBef>
                          <a:spcPts val="0"/>
                        </a:spcBef>
                        <a:spcAft>
                          <a:spcPts val="0"/>
                        </a:spcAft>
                        <a:buNone/>
                      </a:pPr>
                      <a:r>
                        <a:rPr lang="en-US" sz="1500" u="none" strike="noStrike" cap="none">
                          <a:latin typeface="Arial"/>
                          <a:ea typeface="Arial"/>
                          <a:cs typeface="Arial"/>
                          <a:sym typeface="Arial"/>
                        </a:rPr>
                        <a:t>Phương án 3</a:t>
                      </a:r>
                      <a:endParaRPr sz="1500">
                        <a:latin typeface="Arial"/>
                        <a:ea typeface="Arial"/>
                        <a:cs typeface="Arial"/>
                        <a:sym typeface="Arial"/>
                      </a:endParaRPr>
                    </a:p>
                  </a:txBody>
                  <a:tcPr marL="91450" marR="91450" marT="45700" marB="45700" anchor="ctr">
                    <a:solidFill>
                      <a:srgbClr val="004AAD"/>
                    </a:solidFill>
                  </a:tcPr>
                </a:tc>
                <a:extLst>
                  <a:ext uri="{0D108BD9-81ED-4DB2-BD59-A6C34878D82A}">
                    <a16:rowId xmlns:a16="http://schemas.microsoft.com/office/drawing/2014/main" val="10000"/>
                  </a:ext>
                </a:extLst>
              </a:tr>
              <a:tr h="370775">
                <a:tc>
                  <a:txBody>
                    <a:bodyPr/>
                    <a:lstStyle/>
                    <a:p>
                      <a:pPr marL="0" marR="0" lvl="0" indent="0" algn="l" rtl="0">
                        <a:spcBef>
                          <a:spcPts val="0"/>
                        </a:spcBef>
                        <a:spcAft>
                          <a:spcPts val="0"/>
                        </a:spcAft>
                        <a:buNone/>
                      </a:pPr>
                      <a:r>
                        <a:rPr lang="en-US" sz="1600" u="none" strike="noStrike" cap="none">
                          <a:latin typeface="Arial"/>
                          <a:ea typeface="Arial"/>
                          <a:cs typeface="Arial"/>
                          <a:sym typeface="Arial"/>
                        </a:rPr>
                        <a:t>(1) Lượng năng lượng tiết kiệm (%)</a:t>
                      </a:r>
                      <a:endParaRPr sz="1600">
                        <a:latin typeface="Arial"/>
                        <a:ea typeface="Arial"/>
                        <a:cs typeface="Arial"/>
                        <a:sym typeface="Arial"/>
                      </a:endParaRPr>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extLst>
                  <a:ext uri="{0D108BD9-81ED-4DB2-BD59-A6C34878D82A}">
                    <a16:rowId xmlns:a16="http://schemas.microsoft.com/office/drawing/2014/main" val="10001"/>
                  </a:ext>
                </a:extLst>
              </a:tr>
              <a:tr h="370775">
                <a:tc>
                  <a:txBody>
                    <a:bodyPr/>
                    <a:lstStyle/>
                    <a:p>
                      <a:pPr marL="0" marR="0" lvl="0" indent="0" algn="l" rtl="0">
                        <a:spcBef>
                          <a:spcPts val="0"/>
                        </a:spcBef>
                        <a:spcAft>
                          <a:spcPts val="0"/>
                        </a:spcAft>
                        <a:buNone/>
                      </a:pPr>
                      <a:r>
                        <a:rPr lang="en-US" sz="1600">
                          <a:latin typeface="Arial"/>
                          <a:ea typeface="Arial"/>
                          <a:cs typeface="Arial"/>
                          <a:sym typeface="Arial"/>
                        </a:rPr>
                        <a:t>(2) Tác động đến tuổi thọ, độ bền của máy móc</a:t>
                      </a:r>
                      <a:endParaRPr sz="1600">
                        <a:latin typeface="Arial"/>
                        <a:ea typeface="Arial"/>
                        <a:cs typeface="Arial"/>
                        <a:sym typeface="Arial"/>
                      </a:endParaRPr>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extLst>
                  <a:ext uri="{0D108BD9-81ED-4DB2-BD59-A6C34878D82A}">
                    <a16:rowId xmlns:a16="http://schemas.microsoft.com/office/drawing/2014/main" val="10002"/>
                  </a:ext>
                </a:extLst>
              </a:tr>
              <a:tr h="293525">
                <a:tc>
                  <a:txBody>
                    <a:bodyPr/>
                    <a:lstStyle/>
                    <a:p>
                      <a:pPr marL="0" marR="0" lvl="0" indent="0" algn="l" rtl="0">
                        <a:spcBef>
                          <a:spcPts val="0"/>
                        </a:spcBef>
                        <a:spcAft>
                          <a:spcPts val="0"/>
                        </a:spcAft>
                        <a:buNone/>
                      </a:pPr>
                      <a:r>
                        <a:rPr lang="en-US" sz="1600">
                          <a:latin typeface="Arial"/>
                          <a:ea typeface="Arial"/>
                          <a:cs typeface="Arial"/>
                          <a:sym typeface="Arial"/>
                        </a:rPr>
                        <a:t>(3) Tính tương thích của thiết bị trong toàn bộ hệ thống</a:t>
                      </a:r>
                      <a:endParaRPr sz="1600">
                        <a:latin typeface="Arial"/>
                        <a:ea typeface="Arial"/>
                        <a:cs typeface="Arial"/>
                        <a:sym typeface="Arial"/>
                      </a:endParaRPr>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extLst>
                  <a:ext uri="{0D108BD9-81ED-4DB2-BD59-A6C34878D82A}">
                    <a16:rowId xmlns:a16="http://schemas.microsoft.com/office/drawing/2014/main" val="10003"/>
                  </a:ext>
                </a:extLst>
              </a:tr>
              <a:tr h="370775">
                <a:tc>
                  <a:txBody>
                    <a:bodyPr/>
                    <a:lstStyle/>
                    <a:p>
                      <a:pPr marL="0" marR="0" lvl="0" indent="0" algn="l" rtl="0">
                        <a:spcBef>
                          <a:spcPts val="0"/>
                        </a:spcBef>
                        <a:spcAft>
                          <a:spcPts val="0"/>
                        </a:spcAft>
                        <a:buNone/>
                      </a:pPr>
                      <a:r>
                        <a:rPr lang="en-US" sz="1600">
                          <a:latin typeface="Arial"/>
                          <a:ea typeface="Arial"/>
                          <a:cs typeface="Arial"/>
                          <a:sym typeface="Arial"/>
                        </a:rPr>
                        <a:t>(4) Tác động chi phí bảo trì bảo dưỡng</a:t>
                      </a:r>
                      <a:endParaRPr sz="1600">
                        <a:latin typeface="Arial"/>
                        <a:ea typeface="Arial"/>
                        <a:cs typeface="Arial"/>
                        <a:sym typeface="Arial"/>
                      </a:endParaRPr>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extLst>
                  <a:ext uri="{0D108BD9-81ED-4DB2-BD59-A6C34878D82A}">
                    <a16:rowId xmlns:a16="http://schemas.microsoft.com/office/drawing/2014/main" val="10004"/>
                  </a:ext>
                </a:extLst>
              </a:tr>
              <a:tr h="370775">
                <a:tc>
                  <a:txBody>
                    <a:bodyPr/>
                    <a:lstStyle/>
                    <a:p>
                      <a:pPr marL="0" marR="0" lvl="0" indent="0" algn="l" rtl="0">
                        <a:spcBef>
                          <a:spcPts val="0"/>
                        </a:spcBef>
                        <a:spcAft>
                          <a:spcPts val="0"/>
                        </a:spcAft>
                        <a:buNone/>
                      </a:pPr>
                      <a:r>
                        <a:rPr lang="en-US" sz="1600">
                          <a:latin typeface="Arial"/>
                          <a:ea typeface="Arial"/>
                          <a:cs typeface="Arial"/>
                          <a:sym typeface="Arial"/>
                        </a:rPr>
                        <a:t>(5) Tác động đến hoạt động của doanh nghiệp</a:t>
                      </a:r>
                      <a:endParaRPr sz="1600">
                        <a:latin typeface="Arial"/>
                        <a:ea typeface="Arial"/>
                        <a:cs typeface="Arial"/>
                        <a:sym typeface="Arial"/>
                      </a:endParaRPr>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extLst>
                  <a:ext uri="{0D108BD9-81ED-4DB2-BD59-A6C34878D82A}">
                    <a16:rowId xmlns:a16="http://schemas.microsoft.com/office/drawing/2014/main" val="10005"/>
                  </a:ext>
                </a:extLst>
              </a:tr>
              <a:tr h="361250">
                <a:tc>
                  <a:txBody>
                    <a:bodyPr/>
                    <a:lstStyle/>
                    <a:p>
                      <a:pPr marL="0" marR="0" lvl="0" indent="0" algn="l" rtl="0">
                        <a:spcBef>
                          <a:spcPts val="0"/>
                        </a:spcBef>
                        <a:spcAft>
                          <a:spcPts val="0"/>
                        </a:spcAft>
                        <a:buNone/>
                      </a:pPr>
                      <a:r>
                        <a:rPr lang="en-US" sz="1600">
                          <a:latin typeface="Arial"/>
                          <a:ea typeface="Arial"/>
                          <a:cs typeface="Arial"/>
                          <a:sym typeface="Arial"/>
                        </a:rPr>
                        <a:t>(6) Đòi hỏi về kỹ năng vận hành, thái độ làm việc của công nhân</a:t>
                      </a:r>
                      <a:endParaRPr sz="1600">
                        <a:latin typeface="Arial"/>
                        <a:ea typeface="Arial"/>
                        <a:cs typeface="Arial"/>
                        <a:sym typeface="Arial"/>
                      </a:endParaRPr>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extLst>
                  <a:ext uri="{0D108BD9-81ED-4DB2-BD59-A6C34878D82A}">
                    <a16:rowId xmlns:a16="http://schemas.microsoft.com/office/drawing/2014/main" val="10006"/>
                  </a:ext>
                </a:extLst>
              </a:tr>
              <a:tr h="370775">
                <a:tc>
                  <a:txBody>
                    <a:bodyPr/>
                    <a:lstStyle/>
                    <a:p>
                      <a:pPr marL="0" marR="0" lvl="0" indent="0" algn="l" rtl="0">
                        <a:spcBef>
                          <a:spcPts val="0"/>
                        </a:spcBef>
                        <a:spcAft>
                          <a:spcPts val="0"/>
                        </a:spcAft>
                        <a:buNone/>
                      </a:pPr>
                      <a:r>
                        <a:rPr lang="en-US" sz="1600">
                          <a:latin typeface="Arial"/>
                          <a:ea typeface="Arial"/>
                          <a:cs typeface="Arial"/>
                          <a:sym typeface="Arial"/>
                        </a:rPr>
                        <a:t>(7) Mặt bằng đặt thiết bị</a:t>
                      </a:r>
                      <a:endParaRPr sz="1600">
                        <a:latin typeface="Arial"/>
                        <a:ea typeface="Arial"/>
                        <a:cs typeface="Arial"/>
                        <a:sym typeface="Arial"/>
                      </a:endParaRPr>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extLst>
                  <a:ext uri="{0D108BD9-81ED-4DB2-BD59-A6C34878D82A}">
                    <a16:rowId xmlns:a16="http://schemas.microsoft.com/office/drawing/2014/main" val="10007"/>
                  </a:ext>
                </a:extLst>
              </a:tr>
              <a:tr h="370775">
                <a:tc>
                  <a:txBody>
                    <a:bodyPr/>
                    <a:lstStyle/>
                    <a:p>
                      <a:pPr marL="0" marR="0" lvl="0" indent="0" algn="l" rtl="0">
                        <a:spcBef>
                          <a:spcPts val="0"/>
                        </a:spcBef>
                        <a:spcAft>
                          <a:spcPts val="0"/>
                        </a:spcAft>
                        <a:buNone/>
                      </a:pPr>
                      <a:r>
                        <a:rPr lang="en-US" sz="1600">
                          <a:latin typeface="Arial"/>
                          <a:ea typeface="Arial"/>
                          <a:cs typeface="Arial"/>
                          <a:sym typeface="Arial"/>
                        </a:rPr>
                        <a:t>(8) Tính thẩm mỹ</a:t>
                      </a:r>
                      <a:endParaRPr sz="1600">
                        <a:latin typeface="Arial"/>
                        <a:ea typeface="Arial"/>
                        <a:cs typeface="Arial"/>
                        <a:sym typeface="Arial"/>
                      </a:endParaRPr>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extLst>
                  <a:ext uri="{0D108BD9-81ED-4DB2-BD59-A6C34878D82A}">
                    <a16:rowId xmlns:a16="http://schemas.microsoft.com/office/drawing/2014/main" val="10008"/>
                  </a:ext>
                </a:extLst>
              </a:tr>
              <a:tr h="370775">
                <a:tc>
                  <a:txBody>
                    <a:bodyPr/>
                    <a:lstStyle/>
                    <a:p>
                      <a:pPr marL="0" marR="0" lvl="0" indent="0" algn="l" rtl="0">
                        <a:spcBef>
                          <a:spcPts val="0"/>
                        </a:spcBef>
                        <a:spcAft>
                          <a:spcPts val="0"/>
                        </a:spcAft>
                        <a:buNone/>
                      </a:pPr>
                      <a:r>
                        <a:rPr lang="en-US" sz="1600">
                          <a:latin typeface="Arial"/>
                          <a:ea typeface="Arial"/>
                          <a:cs typeface="Arial"/>
                          <a:sym typeface="Arial"/>
                        </a:rPr>
                        <a:t>(9) ….</a:t>
                      </a:r>
                      <a:endParaRPr sz="1600">
                        <a:latin typeface="Arial"/>
                        <a:ea typeface="Arial"/>
                        <a:cs typeface="Arial"/>
                        <a:sym typeface="Arial"/>
                      </a:endParaRPr>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tc>
                  <a:txBody>
                    <a:bodyPr/>
                    <a:lstStyle/>
                    <a:p>
                      <a:pPr marL="0" marR="0" lvl="0" indent="0" algn="l" rtl="0">
                        <a:spcBef>
                          <a:spcPts val="0"/>
                        </a:spcBef>
                        <a:spcAft>
                          <a:spcPts val="0"/>
                        </a:spcAft>
                        <a:buNone/>
                      </a:pPr>
                      <a:endParaRPr sz="1400"/>
                    </a:p>
                  </a:txBody>
                  <a:tcPr marL="91450" marR="91450" marT="45700" marB="45700"/>
                </a:tc>
                <a:extLst>
                  <a:ext uri="{0D108BD9-81ED-4DB2-BD59-A6C34878D82A}">
                    <a16:rowId xmlns:a16="http://schemas.microsoft.com/office/drawing/2014/main" val="10009"/>
                  </a:ext>
                </a:extLst>
              </a:tr>
            </a:tbl>
          </a:graphicData>
        </a:graphic>
      </p:graphicFrame>
      <p:cxnSp>
        <p:nvCxnSpPr>
          <p:cNvPr id="227" name="Google Shape;227;p16"/>
          <p:cNvCxnSpPr/>
          <p:nvPr/>
        </p:nvCxnSpPr>
        <p:spPr>
          <a:xfrm>
            <a:off x="842675" y="2335950"/>
            <a:ext cx="5258700" cy="759000"/>
          </a:xfrm>
          <a:prstGeom prst="straightConnector1">
            <a:avLst/>
          </a:prstGeom>
          <a:noFill/>
          <a:ln w="19050" cap="flat" cmpd="sng">
            <a:solidFill>
              <a:schemeClr val="lt1"/>
            </a:solidFill>
            <a:prstDash val="solid"/>
            <a:round/>
            <a:headEnd type="none" w="med" len="med"/>
            <a:tailEnd type="none" w="med" len="med"/>
          </a:ln>
        </p:spPr>
      </p:cxn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17"/>
          <p:cNvSpPr txBox="1"/>
          <p:nvPr/>
        </p:nvSpPr>
        <p:spPr>
          <a:xfrm>
            <a:off x="838200" y="1140924"/>
            <a:ext cx="10515599" cy="506152"/>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000"/>
              <a:buFont typeface="Arial"/>
              <a:buNone/>
            </a:pPr>
            <a:r>
              <a:rPr lang="en-US" sz="3000" b="1">
                <a:solidFill>
                  <a:schemeClr val="lt1"/>
                </a:solidFill>
                <a:latin typeface="Arial"/>
                <a:ea typeface="Arial"/>
                <a:cs typeface="Arial"/>
                <a:sym typeface="Arial"/>
              </a:rPr>
              <a:t>Đánh giá kỹ thuật đối với các tiểu dự án TKNL</a:t>
            </a:r>
            <a:endParaRPr sz="3000" b="1">
              <a:solidFill>
                <a:schemeClr val="lt1"/>
              </a:solidFill>
              <a:latin typeface="Arial"/>
              <a:ea typeface="Arial"/>
              <a:cs typeface="Arial"/>
              <a:sym typeface="Arial"/>
            </a:endParaRPr>
          </a:p>
        </p:txBody>
      </p:sp>
      <p:grpSp>
        <p:nvGrpSpPr>
          <p:cNvPr id="233" name="Google Shape;233;p17"/>
          <p:cNvGrpSpPr/>
          <p:nvPr/>
        </p:nvGrpSpPr>
        <p:grpSpPr>
          <a:xfrm>
            <a:off x="838201" y="1920374"/>
            <a:ext cx="10515597" cy="505440"/>
            <a:chOff x="0" y="355"/>
            <a:chExt cx="10515597" cy="505440"/>
          </a:xfrm>
        </p:grpSpPr>
        <p:sp>
          <p:nvSpPr>
            <p:cNvPr id="234" name="Google Shape;234;p17"/>
            <p:cNvSpPr/>
            <p:nvPr/>
          </p:nvSpPr>
          <p:spPr>
            <a:xfrm>
              <a:off x="0" y="355"/>
              <a:ext cx="10515597" cy="505440"/>
            </a:xfrm>
            <a:prstGeom prst="roundRect">
              <a:avLst>
                <a:gd name="adj" fmla="val 16667"/>
              </a:avLst>
            </a:prstGeom>
            <a:solidFill>
              <a:srgbClr val="2F5496"/>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17"/>
            <p:cNvSpPr txBox="1"/>
            <p:nvPr/>
          </p:nvSpPr>
          <p:spPr>
            <a:xfrm>
              <a:off x="24674" y="25029"/>
              <a:ext cx="10466249" cy="456092"/>
            </a:xfrm>
            <a:prstGeom prst="rect">
              <a:avLst/>
            </a:prstGeom>
            <a:noFill/>
            <a:ln>
              <a:noFill/>
            </a:ln>
          </p:spPr>
          <p:txBody>
            <a:bodyPr spcFirstLastPara="1" wrap="square" lIns="76200" tIns="76200" rIns="76200" bIns="76200" anchor="ctr" anchorCtr="0">
              <a:noAutofit/>
            </a:bodyPr>
            <a:lstStyle/>
            <a:p>
              <a:pPr marL="0" marR="0" lvl="0" indent="0" algn="l" rtl="0">
                <a:lnSpc>
                  <a:spcPct val="90000"/>
                </a:lnSpc>
                <a:spcBef>
                  <a:spcPts val="0"/>
                </a:spcBef>
                <a:spcAft>
                  <a:spcPts val="0"/>
                </a:spcAft>
                <a:buClr>
                  <a:srgbClr val="FFFFFF"/>
                </a:buClr>
                <a:buSzPts val="2000"/>
                <a:buFont typeface="Arial"/>
                <a:buNone/>
              </a:pPr>
              <a:r>
                <a:rPr lang="en-US" sz="2000" b="1">
                  <a:solidFill>
                    <a:srgbClr val="FFFFFF"/>
                  </a:solidFill>
                  <a:latin typeface="Arial"/>
                  <a:ea typeface="Arial"/>
                  <a:cs typeface="Arial"/>
                  <a:sym typeface="Arial"/>
                </a:rPr>
                <a:t>(2) Kế hoạch thực hiện về kỹ thuật</a:t>
              </a:r>
              <a:endParaRPr sz="2000" b="1">
                <a:solidFill>
                  <a:srgbClr val="FFFFFF"/>
                </a:solidFill>
                <a:latin typeface="Arial"/>
                <a:ea typeface="Arial"/>
                <a:cs typeface="Arial"/>
                <a:sym typeface="Arial"/>
              </a:endParaRPr>
            </a:p>
          </p:txBody>
        </p:sp>
      </p:grpSp>
      <p:grpSp>
        <p:nvGrpSpPr>
          <p:cNvPr id="236" name="Google Shape;236;p17"/>
          <p:cNvGrpSpPr/>
          <p:nvPr/>
        </p:nvGrpSpPr>
        <p:grpSpPr>
          <a:xfrm>
            <a:off x="796950" y="3876416"/>
            <a:ext cx="10515597" cy="505440"/>
            <a:chOff x="0" y="0"/>
            <a:chExt cx="10515597" cy="505440"/>
          </a:xfrm>
        </p:grpSpPr>
        <p:sp>
          <p:nvSpPr>
            <p:cNvPr id="237" name="Google Shape;237;p17"/>
            <p:cNvSpPr/>
            <p:nvPr/>
          </p:nvSpPr>
          <p:spPr>
            <a:xfrm>
              <a:off x="0" y="0"/>
              <a:ext cx="10515597" cy="505440"/>
            </a:xfrm>
            <a:prstGeom prst="roundRect">
              <a:avLst>
                <a:gd name="adj" fmla="val 16667"/>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238;p17"/>
            <p:cNvSpPr txBox="1"/>
            <p:nvPr/>
          </p:nvSpPr>
          <p:spPr>
            <a:xfrm>
              <a:off x="24674" y="24674"/>
              <a:ext cx="10466249" cy="456092"/>
            </a:xfrm>
            <a:prstGeom prst="rect">
              <a:avLst/>
            </a:prstGeom>
            <a:noFill/>
            <a:ln>
              <a:noFill/>
            </a:ln>
          </p:spPr>
          <p:txBody>
            <a:bodyPr spcFirstLastPara="1" wrap="square" lIns="76200" tIns="76200" rIns="76200" bIns="76200" anchor="ctr" anchorCtr="0">
              <a:noAutofit/>
            </a:bodyPr>
            <a:lstStyle/>
            <a:p>
              <a:pPr marL="0" marR="0" lvl="0" indent="0" algn="l" rtl="0">
                <a:lnSpc>
                  <a:spcPct val="90000"/>
                </a:lnSpc>
                <a:spcBef>
                  <a:spcPts val="0"/>
                </a:spcBef>
                <a:spcAft>
                  <a:spcPts val="0"/>
                </a:spcAft>
                <a:buClr>
                  <a:schemeClr val="lt1"/>
                </a:buClr>
                <a:buSzPts val="2000"/>
                <a:buFont typeface="Arial"/>
                <a:buNone/>
              </a:pPr>
              <a:r>
                <a:rPr lang="en-US" sz="2000" b="1">
                  <a:solidFill>
                    <a:schemeClr val="lt1"/>
                  </a:solidFill>
                  <a:latin typeface="Arial"/>
                  <a:ea typeface="Arial"/>
                  <a:cs typeface="Arial"/>
                  <a:sym typeface="Arial"/>
                </a:rPr>
                <a:t>(3) Ước tính chi phí đầu tư và chi tiết chi phí</a:t>
              </a:r>
              <a:endParaRPr sz="2000" b="1">
                <a:solidFill>
                  <a:schemeClr val="lt1"/>
                </a:solidFill>
                <a:latin typeface="Arial"/>
                <a:ea typeface="Arial"/>
                <a:cs typeface="Arial"/>
                <a:sym typeface="Arial"/>
              </a:endParaRPr>
            </a:p>
          </p:txBody>
        </p:sp>
      </p:grpSp>
      <p:sp>
        <p:nvSpPr>
          <p:cNvPr id="239" name="Google Shape;239;p17"/>
          <p:cNvSpPr txBox="1"/>
          <p:nvPr/>
        </p:nvSpPr>
        <p:spPr>
          <a:xfrm>
            <a:off x="774900" y="2595525"/>
            <a:ext cx="10578900" cy="1111200"/>
          </a:xfrm>
          <a:prstGeom prst="rect">
            <a:avLst/>
          </a:prstGeom>
          <a:noFill/>
          <a:ln>
            <a:noFill/>
          </a:ln>
        </p:spPr>
        <p:txBody>
          <a:bodyPr spcFirstLastPara="1" wrap="square" lIns="91425" tIns="45700" rIns="91425" bIns="45700" anchor="t" anchorCtr="0">
            <a:spAutoFit/>
          </a:bodyPr>
          <a:lstStyle/>
          <a:p>
            <a:pPr marL="645750" marR="0" lvl="0" indent="-298450" algn="just" rtl="0">
              <a:lnSpc>
                <a:spcPct val="12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Kế hoạch thực hiện tiểu dự án và các bên khác nhau dự kiến tham gia vào thực hiện tiểu dự án;</a:t>
            </a:r>
            <a:endParaRPr sz="1600"/>
          </a:p>
          <a:p>
            <a:pPr marL="645750" marR="0" lvl="0" indent="-298450" algn="just" rtl="0">
              <a:lnSpc>
                <a:spcPct val="120000"/>
              </a:lnSpc>
              <a:spcBef>
                <a:spcPts val="600"/>
              </a:spcBef>
              <a:spcAft>
                <a:spcPts val="0"/>
              </a:spcAft>
              <a:buClr>
                <a:schemeClr val="dk1"/>
              </a:buClr>
              <a:buSzPts val="1800"/>
              <a:buFont typeface="Arial"/>
              <a:buChar char="•"/>
            </a:pPr>
            <a:r>
              <a:rPr lang="en-US" sz="1800">
                <a:solidFill>
                  <a:schemeClr val="dk1"/>
                </a:solidFill>
                <a:latin typeface="Arial"/>
                <a:ea typeface="Arial"/>
                <a:cs typeface="Arial"/>
                <a:sym typeface="Arial"/>
              </a:rPr>
              <a:t>Phân tích những hạn chế và thách thức đối với thực hiện và các biện pháp giảm thiểu được kiến nghị.</a:t>
            </a:r>
            <a:endParaRPr sz="1800">
              <a:solidFill>
                <a:schemeClr val="dk1"/>
              </a:solidFill>
              <a:latin typeface="Arial"/>
              <a:ea typeface="Arial"/>
              <a:cs typeface="Arial"/>
              <a:sym typeface="Arial"/>
            </a:endParaRPr>
          </a:p>
        </p:txBody>
      </p:sp>
      <p:sp>
        <p:nvSpPr>
          <p:cNvPr id="240" name="Google Shape;240;p17"/>
          <p:cNvSpPr txBox="1"/>
          <p:nvPr/>
        </p:nvSpPr>
        <p:spPr>
          <a:xfrm>
            <a:off x="733650" y="4495375"/>
            <a:ext cx="10620300" cy="1111200"/>
          </a:xfrm>
          <a:prstGeom prst="rect">
            <a:avLst/>
          </a:prstGeom>
          <a:noFill/>
          <a:ln>
            <a:noFill/>
          </a:ln>
        </p:spPr>
        <p:txBody>
          <a:bodyPr spcFirstLastPara="1" wrap="square" lIns="91425" tIns="45700" rIns="91425" bIns="45700" anchor="t" anchorCtr="0">
            <a:spAutoFit/>
          </a:bodyPr>
          <a:lstStyle/>
          <a:p>
            <a:pPr marL="645750" marR="0" lvl="0" indent="-298450" algn="just" rtl="0">
              <a:lnSpc>
                <a:spcPct val="12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Phân tích các loại chi phí thiết bị, xây lắp và tư vấn liên quan tới tiểu dự án, và làm cơ sở cho dự toán chi phí</a:t>
            </a:r>
            <a:r>
              <a:rPr lang="en-US" sz="1800">
                <a:solidFill>
                  <a:schemeClr val="dk1"/>
                </a:solidFill>
              </a:rPr>
              <a:t>;</a:t>
            </a:r>
            <a:endParaRPr sz="1600"/>
          </a:p>
          <a:p>
            <a:pPr marL="645750" marR="0" lvl="0" indent="-298450" algn="just" rtl="0">
              <a:lnSpc>
                <a:spcPct val="120000"/>
              </a:lnSpc>
              <a:spcBef>
                <a:spcPts val="600"/>
              </a:spcBef>
              <a:spcAft>
                <a:spcPts val="0"/>
              </a:spcAft>
              <a:buClr>
                <a:schemeClr val="dk1"/>
              </a:buClr>
              <a:buSzPts val="1800"/>
              <a:buFont typeface="Arial"/>
              <a:buChar char="•"/>
            </a:pPr>
            <a:r>
              <a:rPr lang="en-US" sz="1800">
                <a:solidFill>
                  <a:schemeClr val="dk1"/>
                </a:solidFill>
                <a:latin typeface="Arial"/>
                <a:ea typeface="Arial"/>
                <a:cs typeface="Arial"/>
                <a:sym typeface="Arial"/>
              </a:rPr>
              <a:t>Đánh giá tổng mức đầu tư, bao gồm lãi trong thời gian xây dựng và chi phí dự phòng. </a:t>
            </a:r>
            <a:endParaRPr sz="1800">
              <a:solidFill>
                <a:schemeClr val="dk1"/>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18"/>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46" name="Google Shape;246;p18"/>
          <p:cNvSpPr txBox="1"/>
          <p:nvPr/>
        </p:nvSpPr>
        <p:spPr>
          <a:xfrm>
            <a:off x="838200" y="1140924"/>
            <a:ext cx="10515599" cy="506152"/>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000"/>
              <a:buFont typeface="Arial"/>
              <a:buNone/>
            </a:pPr>
            <a:r>
              <a:rPr lang="en-US" sz="3000" b="1">
                <a:solidFill>
                  <a:schemeClr val="lt1"/>
                </a:solidFill>
                <a:latin typeface="Arial"/>
                <a:ea typeface="Arial"/>
                <a:cs typeface="Arial"/>
                <a:sym typeface="Arial"/>
              </a:rPr>
              <a:t>Đánh giá kỹ thuật đối với các tiểu dự án TKNL</a:t>
            </a:r>
            <a:endParaRPr sz="3000" b="1">
              <a:solidFill>
                <a:schemeClr val="lt1"/>
              </a:solidFill>
              <a:latin typeface="Arial"/>
              <a:ea typeface="Arial"/>
              <a:cs typeface="Arial"/>
              <a:sym typeface="Arial"/>
            </a:endParaRPr>
          </a:p>
        </p:txBody>
      </p:sp>
      <p:sp>
        <p:nvSpPr>
          <p:cNvPr id="247" name="Google Shape;247;p18"/>
          <p:cNvSpPr txBox="1"/>
          <p:nvPr/>
        </p:nvSpPr>
        <p:spPr>
          <a:xfrm>
            <a:off x="0" y="2595125"/>
            <a:ext cx="11577000" cy="2441100"/>
          </a:xfrm>
          <a:prstGeom prst="rect">
            <a:avLst/>
          </a:prstGeom>
          <a:noFill/>
          <a:ln>
            <a:noFill/>
          </a:ln>
        </p:spPr>
        <p:txBody>
          <a:bodyPr spcFirstLastPara="1" wrap="square" lIns="91425" tIns="45700" rIns="91425" bIns="45700" anchor="t" anchorCtr="0">
            <a:spAutoFit/>
          </a:bodyPr>
          <a:lstStyle/>
          <a:p>
            <a:pPr marL="645750" marR="0" lvl="0" indent="-298450" algn="just" rtl="0">
              <a:lnSpc>
                <a:spcPct val="12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Nghiên cứu và phân tích sử dụng năng lượng của doanh nghiệp hưởng lợi hoặc của bên liên quan, nhà máy hoặc khu vực của doanh nghiệp hưởng lợi nơi thực hiện tiểu dự án để thiết lập dữ liệu tiêu thụ năng lượng đường cơ sở.</a:t>
            </a:r>
            <a:endParaRPr sz="1600"/>
          </a:p>
          <a:p>
            <a:pPr marL="645750" marR="0" lvl="0" indent="-298450" algn="just" rtl="0">
              <a:lnSpc>
                <a:spcPct val="120000"/>
              </a:lnSpc>
              <a:spcBef>
                <a:spcPts val="600"/>
              </a:spcBef>
              <a:spcAft>
                <a:spcPts val="0"/>
              </a:spcAft>
              <a:buClr>
                <a:schemeClr val="dk1"/>
              </a:buClr>
              <a:buSzPts val="1800"/>
              <a:buFont typeface="Arial"/>
              <a:buChar char="•"/>
            </a:pPr>
            <a:r>
              <a:rPr lang="en-US" sz="1800">
                <a:solidFill>
                  <a:schemeClr val="dk1"/>
                </a:solidFill>
                <a:latin typeface="Arial"/>
                <a:ea typeface="Arial"/>
                <a:cs typeface="Arial"/>
                <a:sym typeface="Arial"/>
              </a:rPr>
              <a:t>Dữ liệu đường cơ sở phải bao gồm các dữ liệu về tất cả các dạng năng lượng tiêu thụ trong thời gian một năm, tốt nhất là cho hai năm gần nhất. Ngoài khối lượng năng lượng tiêu thụ, chi tiêu bình quân trong thời gian đó cho mỗi dạng năng lượng cũng cần được tính toán. Tiêu thụ năng lượng cho tất cả các dạng năng lượng sau khi thực hiện dự án và các giả định làm căn cứ để ước tính cũng cần được nêu chi tiết. </a:t>
            </a:r>
            <a:endParaRPr sz="1800">
              <a:solidFill>
                <a:schemeClr val="dk1"/>
              </a:solidFill>
              <a:latin typeface="Arial"/>
              <a:ea typeface="Arial"/>
              <a:cs typeface="Arial"/>
              <a:sym typeface="Arial"/>
            </a:endParaRPr>
          </a:p>
        </p:txBody>
      </p:sp>
      <p:sp>
        <p:nvSpPr>
          <p:cNvPr id="248" name="Google Shape;248;p18"/>
          <p:cNvSpPr txBox="1"/>
          <p:nvPr/>
        </p:nvSpPr>
        <p:spPr>
          <a:xfrm>
            <a:off x="838200" y="5864400"/>
            <a:ext cx="10515600" cy="702000"/>
          </a:xfrm>
          <a:prstGeom prst="rect">
            <a:avLst/>
          </a:prstGeom>
          <a:solidFill>
            <a:schemeClr val="lt1"/>
          </a:solidFill>
          <a:ln>
            <a:noFill/>
          </a:ln>
        </p:spPr>
        <p:txBody>
          <a:bodyPr spcFirstLastPara="1" wrap="square" lIns="91425" tIns="45700" rIns="91425" bIns="45700" anchor="t" anchorCtr="0">
            <a:spAutoFit/>
          </a:bodyPr>
          <a:lstStyle/>
          <a:p>
            <a:pPr marL="0" marR="0" lvl="0" indent="0" algn="just" rtl="0">
              <a:lnSpc>
                <a:spcPct val="120000"/>
              </a:lnSpc>
              <a:spcBef>
                <a:spcPts val="0"/>
              </a:spcBef>
              <a:spcAft>
                <a:spcPts val="0"/>
              </a:spcAft>
              <a:buNone/>
            </a:pPr>
            <a:r>
              <a:rPr lang="en-US" sz="1800">
                <a:solidFill>
                  <a:schemeClr val="dk1"/>
                </a:solidFill>
                <a:latin typeface="Arial"/>
                <a:ea typeface="Arial"/>
                <a:cs typeface="Arial"/>
                <a:sym typeface="Arial"/>
              </a:rPr>
              <a:t>Đánh giá kế hoạch đo đạc và xác minh để đảm bảo phù hợp với phương pháp M&amp;V được chấp nhận rộng rãi.</a:t>
            </a:r>
            <a:endParaRPr sz="1800">
              <a:solidFill>
                <a:schemeClr val="dk1"/>
              </a:solidFill>
              <a:latin typeface="Arial"/>
              <a:ea typeface="Arial"/>
              <a:cs typeface="Arial"/>
              <a:sym typeface="Arial"/>
            </a:endParaRPr>
          </a:p>
        </p:txBody>
      </p:sp>
      <p:grpSp>
        <p:nvGrpSpPr>
          <p:cNvPr id="249" name="Google Shape;249;p18"/>
          <p:cNvGrpSpPr/>
          <p:nvPr/>
        </p:nvGrpSpPr>
        <p:grpSpPr>
          <a:xfrm>
            <a:off x="838200" y="1742921"/>
            <a:ext cx="10515599" cy="756363"/>
            <a:chOff x="0" y="556"/>
            <a:chExt cx="10515599" cy="756363"/>
          </a:xfrm>
        </p:grpSpPr>
        <p:sp>
          <p:nvSpPr>
            <p:cNvPr id="250" name="Google Shape;250;p18"/>
            <p:cNvSpPr/>
            <p:nvPr/>
          </p:nvSpPr>
          <p:spPr>
            <a:xfrm>
              <a:off x="0" y="556"/>
              <a:ext cx="10515599" cy="756363"/>
            </a:xfrm>
            <a:prstGeom prst="roundRect">
              <a:avLst>
                <a:gd name="adj" fmla="val 16667"/>
              </a:avLst>
            </a:prstGeom>
            <a:solidFill>
              <a:srgbClr val="2F5496"/>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18"/>
            <p:cNvSpPr txBox="1"/>
            <p:nvPr/>
          </p:nvSpPr>
          <p:spPr>
            <a:xfrm>
              <a:off x="36923" y="37479"/>
              <a:ext cx="10441753" cy="682517"/>
            </a:xfrm>
            <a:prstGeom prst="rect">
              <a:avLst/>
            </a:prstGeom>
            <a:noFill/>
            <a:ln>
              <a:noFill/>
            </a:ln>
          </p:spPr>
          <p:txBody>
            <a:bodyPr spcFirstLastPara="1" wrap="square" lIns="76200" tIns="76200" rIns="76200" bIns="76200" anchor="ctr" anchorCtr="0">
              <a:noAutofit/>
            </a:bodyPr>
            <a:lstStyle/>
            <a:p>
              <a:pPr marL="0" marR="0" lvl="0" indent="0" algn="l" rtl="0">
                <a:lnSpc>
                  <a:spcPct val="90000"/>
                </a:lnSpc>
                <a:spcBef>
                  <a:spcPts val="0"/>
                </a:spcBef>
                <a:spcAft>
                  <a:spcPts val="0"/>
                </a:spcAft>
                <a:buClr>
                  <a:schemeClr val="lt1"/>
                </a:buClr>
                <a:buSzPts val="2000"/>
                <a:buFont typeface="Arial"/>
                <a:buNone/>
              </a:pPr>
              <a:r>
                <a:rPr lang="en-US" sz="2000" b="1">
                  <a:solidFill>
                    <a:schemeClr val="lt1"/>
                  </a:solidFill>
                </a:rPr>
                <a:t>(4) Nghiên cứu kiểm toán năng lượng đường cơ sở trước khi thực hiện tiểu dự án và dự kiến năng lượng tiết kiệm được</a:t>
              </a:r>
              <a:endParaRPr sz="2000" b="1">
                <a:solidFill>
                  <a:schemeClr val="lt1"/>
                </a:solidFill>
              </a:endParaRPr>
            </a:p>
          </p:txBody>
        </p:sp>
      </p:grpSp>
      <p:grpSp>
        <p:nvGrpSpPr>
          <p:cNvPr id="252" name="Google Shape;252;p18"/>
          <p:cNvGrpSpPr/>
          <p:nvPr/>
        </p:nvGrpSpPr>
        <p:grpSpPr>
          <a:xfrm>
            <a:off x="838200" y="5132074"/>
            <a:ext cx="10515597" cy="636480"/>
            <a:chOff x="0" y="1978"/>
            <a:chExt cx="10515597" cy="636480"/>
          </a:xfrm>
        </p:grpSpPr>
        <p:sp>
          <p:nvSpPr>
            <p:cNvPr id="253" name="Google Shape;253;p18"/>
            <p:cNvSpPr/>
            <p:nvPr/>
          </p:nvSpPr>
          <p:spPr>
            <a:xfrm>
              <a:off x="0" y="1978"/>
              <a:ext cx="10515597" cy="636480"/>
            </a:xfrm>
            <a:prstGeom prst="roundRect">
              <a:avLst>
                <a:gd name="adj" fmla="val 16667"/>
              </a:avLst>
            </a:prstGeom>
            <a:solidFill>
              <a:schemeClr val="accent1"/>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254;p18"/>
            <p:cNvSpPr txBox="1"/>
            <p:nvPr/>
          </p:nvSpPr>
          <p:spPr>
            <a:xfrm>
              <a:off x="31070" y="33048"/>
              <a:ext cx="10453457" cy="574340"/>
            </a:xfrm>
            <a:prstGeom prst="rect">
              <a:avLst/>
            </a:prstGeom>
            <a:noFill/>
            <a:ln>
              <a:noFill/>
            </a:ln>
          </p:spPr>
          <p:txBody>
            <a:bodyPr spcFirstLastPara="1" wrap="square" lIns="76200" tIns="76200" rIns="76200" bIns="76200" anchor="ctr" anchorCtr="0">
              <a:noAutofit/>
            </a:bodyPr>
            <a:lstStyle/>
            <a:p>
              <a:pPr marL="0" marR="0" lvl="0" indent="0" algn="l" rtl="0">
                <a:lnSpc>
                  <a:spcPct val="90000"/>
                </a:lnSpc>
                <a:spcBef>
                  <a:spcPts val="0"/>
                </a:spcBef>
                <a:spcAft>
                  <a:spcPts val="0"/>
                </a:spcAft>
                <a:buClr>
                  <a:schemeClr val="lt1"/>
                </a:buClr>
                <a:buSzPts val="2000"/>
                <a:buFont typeface="Arial"/>
                <a:buNone/>
              </a:pPr>
              <a:r>
                <a:rPr lang="en-US" sz="1950" b="1">
                  <a:solidFill>
                    <a:schemeClr val="lt1"/>
                  </a:solidFill>
                </a:rPr>
                <a:t>(5) Đánh giá tác động môi trường của tiểu dự án và các biện pháp giảm thiểu (nếu cần)</a:t>
              </a:r>
              <a:endParaRPr sz="1950" b="1">
                <a:solidFill>
                  <a:schemeClr val="lt1"/>
                </a:solidFill>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19"/>
          <p:cNvSpPr txBox="1"/>
          <p:nvPr/>
        </p:nvSpPr>
        <p:spPr>
          <a:xfrm>
            <a:off x="2263200" y="2633550"/>
            <a:ext cx="7665600" cy="1590900"/>
          </a:xfrm>
          <a:prstGeom prst="rect">
            <a:avLst/>
          </a:prstGeom>
          <a:solidFill>
            <a:schemeClr val="lt1"/>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dk1"/>
              </a:buClr>
              <a:buSzPts val="3000"/>
              <a:buFont typeface="Arial"/>
              <a:buNone/>
            </a:pPr>
            <a:r>
              <a:rPr lang="en-US" sz="4800" b="1">
                <a:solidFill>
                  <a:schemeClr val="dk1"/>
                </a:solidFill>
                <a:latin typeface="Arial"/>
                <a:ea typeface="Arial"/>
                <a:cs typeface="Arial"/>
                <a:sym typeface="Arial"/>
              </a:rPr>
              <a:t>Tính toán và thẩm định tiết kiệm năng lượng</a:t>
            </a:r>
            <a:endParaRPr sz="4800" b="1">
              <a:solidFill>
                <a:schemeClr val="dk1"/>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0" name="Google Shape;60;p2"/>
          <p:cNvSpPr txBox="1">
            <a:spLocks noGrp="1"/>
          </p:cNvSpPr>
          <p:nvPr>
            <p:ph type="subTitle" idx="1"/>
          </p:nvPr>
        </p:nvSpPr>
        <p:spPr>
          <a:xfrm>
            <a:off x="1170530" y="2893650"/>
            <a:ext cx="9850939" cy="1070700"/>
          </a:xfrm>
          <a:prstGeom prst="rect">
            <a:avLst/>
          </a:prstGeom>
          <a:noFill/>
          <a:ln>
            <a:noFill/>
          </a:ln>
        </p:spPr>
        <p:txBody>
          <a:bodyPr spcFirstLastPara="1" wrap="square" lIns="91425" tIns="45700" rIns="91425" bIns="45700" anchor="t" anchorCtr="0">
            <a:normAutofit/>
          </a:bodyPr>
          <a:lstStyle/>
          <a:p>
            <a:pPr marL="0" lvl="0" indent="0" algn="ctr" rtl="0">
              <a:lnSpc>
                <a:spcPct val="100000"/>
              </a:lnSpc>
              <a:spcBef>
                <a:spcPts val="0"/>
              </a:spcBef>
              <a:spcAft>
                <a:spcPts val="0"/>
              </a:spcAft>
              <a:buClr>
                <a:srgbClr val="003153"/>
              </a:buClr>
              <a:buSzPts val="2400"/>
              <a:buNone/>
            </a:pPr>
            <a:r>
              <a:rPr lang="en-US" sz="3200"/>
              <a:t>THẨM ĐỊNH KỸ THUẬT, BAO GỒM GIẢM THIỂU RỦI RO KỸ THUẬT</a:t>
            </a:r>
            <a:endParaRPr sz="32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20"/>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65" name="Google Shape;265;p20"/>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Tính toán và thẩm định tiết kiệm năng lượng</a:t>
            </a:r>
            <a:endParaRPr sz="2500" b="1">
              <a:solidFill>
                <a:schemeClr val="lt1"/>
              </a:solidFill>
              <a:latin typeface="Arial"/>
              <a:ea typeface="Arial"/>
              <a:cs typeface="Arial"/>
              <a:sym typeface="Arial"/>
            </a:endParaRPr>
          </a:p>
        </p:txBody>
      </p:sp>
      <p:graphicFrame>
        <p:nvGraphicFramePr>
          <p:cNvPr id="266" name="Google Shape;266;p20"/>
          <p:cNvGraphicFramePr/>
          <p:nvPr/>
        </p:nvGraphicFramePr>
        <p:xfrm>
          <a:off x="838200" y="1624944"/>
          <a:ext cx="10515600" cy="5156171"/>
        </p:xfrm>
        <a:graphic>
          <a:graphicData uri="http://schemas.openxmlformats.org/drawingml/2006/table">
            <a:tbl>
              <a:tblPr>
                <a:noFill/>
                <a:tableStyleId>{5F8261C2-B8B7-4930-BF9C-C20C61AAAB7B}</a:tableStyleId>
              </a:tblPr>
              <a:tblGrid>
                <a:gridCol w="667575">
                  <a:extLst>
                    <a:ext uri="{9D8B030D-6E8A-4147-A177-3AD203B41FA5}">
                      <a16:colId xmlns:a16="http://schemas.microsoft.com/office/drawing/2014/main" val="20000"/>
                    </a:ext>
                  </a:extLst>
                </a:gridCol>
                <a:gridCol w="3581100">
                  <a:extLst>
                    <a:ext uri="{9D8B030D-6E8A-4147-A177-3AD203B41FA5}">
                      <a16:colId xmlns:a16="http://schemas.microsoft.com/office/drawing/2014/main" val="20001"/>
                    </a:ext>
                  </a:extLst>
                </a:gridCol>
                <a:gridCol w="1656000">
                  <a:extLst>
                    <a:ext uri="{9D8B030D-6E8A-4147-A177-3AD203B41FA5}">
                      <a16:colId xmlns:a16="http://schemas.microsoft.com/office/drawing/2014/main" val="20002"/>
                    </a:ext>
                  </a:extLst>
                </a:gridCol>
                <a:gridCol w="1971675">
                  <a:extLst>
                    <a:ext uri="{9D8B030D-6E8A-4147-A177-3AD203B41FA5}">
                      <a16:colId xmlns:a16="http://schemas.microsoft.com/office/drawing/2014/main" val="20003"/>
                    </a:ext>
                  </a:extLst>
                </a:gridCol>
                <a:gridCol w="2639250">
                  <a:extLst>
                    <a:ext uri="{9D8B030D-6E8A-4147-A177-3AD203B41FA5}">
                      <a16:colId xmlns:a16="http://schemas.microsoft.com/office/drawing/2014/main" val="20004"/>
                    </a:ext>
                  </a:extLst>
                </a:gridCol>
              </a:tblGrid>
              <a:tr h="241025">
                <a:tc gridSpan="5">
                  <a:txBody>
                    <a:bodyPr/>
                    <a:lstStyle/>
                    <a:p>
                      <a:pPr marL="0" marR="0" lvl="0" indent="0" algn="ctr" rtl="0">
                        <a:lnSpc>
                          <a:spcPct val="110000"/>
                        </a:lnSpc>
                        <a:spcBef>
                          <a:spcPts val="0"/>
                        </a:spcBef>
                        <a:spcAft>
                          <a:spcPts val="0"/>
                        </a:spcAft>
                        <a:buNone/>
                      </a:pPr>
                      <a:r>
                        <a:rPr lang="en-US" sz="1600" b="1" i="0" u="none" strike="noStrike">
                          <a:solidFill>
                            <a:srgbClr val="000000"/>
                          </a:solidFill>
                        </a:rPr>
                        <a:t>HỆ SỐ CHUYỂN ĐỔI NĂNG LƯỢNG</a:t>
                      </a:r>
                      <a:endParaRPr sz="1600"/>
                    </a:p>
                  </a:txBody>
                  <a:tcPr marL="6325" marR="6325" marT="63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lt1"/>
                    </a:solidFill>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extLst>
                  <a:ext uri="{0D108BD9-81ED-4DB2-BD59-A6C34878D82A}">
                    <a16:rowId xmlns:a16="http://schemas.microsoft.com/office/drawing/2014/main" val="10000"/>
                  </a:ext>
                </a:extLst>
              </a:tr>
              <a:tr h="88275">
                <a:tc>
                  <a:txBody>
                    <a:bodyPr/>
                    <a:lstStyle/>
                    <a:p>
                      <a:pPr marL="0" marR="0" lvl="0" indent="0" algn="l" rtl="0">
                        <a:lnSpc>
                          <a:spcPct val="110000"/>
                        </a:lnSpc>
                        <a:spcBef>
                          <a:spcPts val="0"/>
                        </a:spcBef>
                        <a:spcAft>
                          <a:spcPts val="0"/>
                        </a:spcAft>
                        <a:buNone/>
                      </a:pPr>
                      <a:endParaRPr sz="200" i="0" u="none" strike="noStrike">
                        <a:solidFill>
                          <a:srgbClr val="000000"/>
                        </a:solidFill>
                      </a:endParaRPr>
                    </a:p>
                  </a:txBody>
                  <a:tcPr marL="6325" marR="6325" marT="63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10000"/>
                        </a:lnSpc>
                        <a:spcBef>
                          <a:spcPts val="0"/>
                        </a:spcBef>
                        <a:spcAft>
                          <a:spcPts val="0"/>
                        </a:spcAft>
                        <a:buNone/>
                      </a:pPr>
                      <a:endParaRPr sz="200" i="0" u="none" strike="noStrike">
                        <a:solidFill>
                          <a:srgbClr val="000000"/>
                        </a:solidFill>
                      </a:endParaRPr>
                    </a:p>
                  </a:txBody>
                  <a:tcPr marL="6325" marR="6325" marT="63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10000"/>
                        </a:lnSpc>
                        <a:spcBef>
                          <a:spcPts val="0"/>
                        </a:spcBef>
                        <a:spcAft>
                          <a:spcPts val="0"/>
                        </a:spcAft>
                        <a:buNone/>
                      </a:pPr>
                      <a:endParaRPr sz="200" i="0" u="none" strike="noStrike">
                        <a:solidFill>
                          <a:srgbClr val="000000"/>
                        </a:solidFill>
                      </a:endParaRPr>
                    </a:p>
                  </a:txBody>
                  <a:tcPr marL="6325" marR="6325" marT="63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10000"/>
                        </a:lnSpc>
                        <a:spcBef>
                          <a:spcPts val="0"/>
                        </a:spcBef>
                        <a:spcAft>
                          <a:spcPts val="0"/>
                        </a:spcAft>
                        <a:buNone/>
                      </a:pPr>
                      <a:endParaRPr sz="200" i="0" u="none" strike="noStrike">
                        <a:solidFill>
                          <a:srgbClr val="000000"/>
                        </a:solidFill>
                      </a:endParaRPr>
                    </a:p>
                  </a:txBody>
                  <a:tcPr marL="6325" marR="6325" marT="63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10000"/>
                        </a:lnSpc>
                        <a:spcBef>
                          <a:spcPts val="0"/>
                        </a:spcBef>
                        <a:spcAft>
                          <a:spcPts val="0"/>
                        </a:spcAft>
                        <a:buNone/>
                      </a:pPr>
                      <a:endParaRPr sz="200" i="0" u="none" strike="noStrike">
                        <a:solidFill>
                          <a:srgbClr val="000000"/>
                        </a:solidFill>
                      </a:endParaRPr>
                    </a:p>
                  </a:txBody>
                  <a:tcPr marL="6325" marR="6325" marT="63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241025">
                <a:tc>
                  <a:txBody>
                    <a:bodyPr/>
                    <a:lstStyle/>
                    <a:p>
                      <a:pPr marL="0" marR="0" lvl="0" indent="0" algn="ctr" rtl="0">
                        <a:lnSpc>
                          <a:spcPct val="110000"/>
                        </a:lnSpc>
                        <a:spcBef>
                          <a:spcPts val="0"/>
                        </a:spcBef>
                        <a:spcAft>
                          <a:spcPts val="0"/>
                        </a:spcAft>
                        <a:buNone/>
                      </a:pPr>
                      <a:r>
                        <a:rPr lang="en-US" sz="1400" b="1" i="0" u="none" strike="noStrike">
                          <a:solidFill>
                            <a:srgbClr val="000000"/>
                          </a:solidFill>
                        </a:rPr>
                        <a:t>STT</a:t>
                      </a:r>
                      <a:endParaRPr sz="1400" b="1" i="0" u="none" strike="noStrike">
                        <a:solidFill>
                          <a:srgbClr val="000000"/>
                        </a:solidFill>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0000"/>
                        </a:lnSpc>
                        <a:spcBef>
                          <a:spcPts val="0"/>
                        </a:spcBef>
                        <a:spcAft>
                          <a:spcPts val="0"/>
                        </a:spcAft>
                        <a:buNone/>
                      </a:pPr>
                      <a:r>
                        <a:rPr lang="en-US" sz="1400" b="1" i="0" u="none" strike="noStrike">
                          <a:solidFill>
                            <a:srgbClr val="000000"/>
                          </a:solidFill>
                        </a:rPr>
                        <a:t>Loại nhiên liệu</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0000"/>
                        </a:lnSpc>
                        <a:spcBef>
                          <a:spcPts val="0"/>
                        </a:spcBef>
                        <a:spcAft>
                          <a:spcPts val="0"/>
                        </a:spcAft>
                        <a:buNone/>
                      </a:pPr>
                      <a:r>
                        <a:rPr lang="en-US" sz="1400" b="1" i="0" u="none" strike="noStrike">
                          <a:solidFill>
                            <a:srgbClr val="000000"/>
                          </a:solidFill>
                        </a:rPr>
                        <a:t>Đơn vị</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0000"/>
                        </a:lnSpc>
                        <a:spcBef>
                          <a:spcPts val="0"/>
                        </a:spcBef>
                        <a:spcAft>
                          <a:spcPts val="0"/>
                        </a:spcAft>
                        <a:buNone/>
                      </a:pPr>
                      <a:r>
                        <a:rPr lang="en-US" sz="1400" b="1" i="0" u="none" strike="noStrike">
                          <a:solidFill>
                            <a:srgbClr val="000000"/>
                          </a:solidFill>
                        </a:rPr>
                        <a:t>TOE/Đơn vị</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0000"/>
                        </a:lnSpc>
                        <a:spcBef>
                          <a:spcPts val="0"/>
                        </a:spcBef>
                        <a:spcAft>
                          <a:spcPts val="0"/>
                        </a:spcAft>
                        <a:buNone/>
                      </a:pPr>
                      <a:r>
                        <a:rPr lang="en-US" sz="1400" b="1" i="0" u="none" strike="noStrike">
                          <a:solidFill>
                            <a:srgbClr val="000000"/>
                          </a:solidFill>
                        </a:rPr>
                        <a:t>Ghi chú</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241025">
                <a:tc>
                  <a:txBody>
                    <a:bodyPr/>
                    <a:lstStyle/>
                    <a:p>
                      <a:pPr marL="0" marR="0" lvl="0" indent="0" algn="ctr" rtl="0">
                        <a:lnSpc>
                          <a:spcPct val="110000"/>
                        </a:lnSpc>
                        <a:spcBef>
                          <a:spcPts val="0"/>
                        </a:spcBef>
                        <a:spcAft>
                          <a:spcPts val="0"/>
                        </a:spcAft>
                        <a:buNone/>
                      </a:pPr>
                      <a:r>
                        <a:rPr lang="en-US" sz="1400" i="0" u="none" strike="noStrike">
                          <a:solidFill>
                            <a:srgbClr val="404040"/>
                          </a:solidFill>
                        </a:rPr>
                        <a:t>1</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just" rtl="0">
                        <a:lnSpc>
                          <a:spcPct val="110000"/>
                        </a:lnSpc>
                        <a:spcBef>
                          <a:spcPts val="0"/>
                        </a:spcBef>
                        <a:spcAft>
                          <a:spcPts val="0"/>
                        </a:spcAft>
                        <a:buNone/>
                      </a:pPr>
                      <a:r>
                        <a:rPr lang="en-US" sz="1400" i="0" u="none" strike="noStrike">
                          <a:solidFill>
                            <a:srgbClr val="404040"/>
                          </a:solidFill>
                        </a:rPr>
                        <a:t>Điện</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0000"/>
                        </a:lnSpc>
                        <a:spcBef>
                          <a:spcPts val="0"/>
                        </a:spcBef>
                        <a:spcAft>
                          <a:spcPts val="0"/>
                        </a:spcAft>
                        <a:buNone/>
                      </a:pPr>
                      <a:r>
                        <a:rPr lang="en-US" sz="1400" i="0" u="none" strike="noStrike">
                          <a:solidFill>
                            <a:srgbClr val="404040"/>
                          </a:solidFill>
                        </a:rPr>
                        <a:t>kWh</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404040"/>
                          </a:solidFill>
                        </a:rPr>
                        <a:t>0.0001543</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10000"/>
                        </a:lnSpc>
                        <a:spcBef>
                          <a:spcPts val="0"/>
                        </a:spcBef>
                        <a:spcAft>
                          <a:spcPts val="0"/>
                        </a:spcAft>
                        <a:buNone/>
                      </a:pPr>
                      <a:r>
                        <a:rPr lang="en-US" sz="1400" i="0" u="none" strike="noStrike">
                          <a:solidFill>
                            <a:srgbClr val="000000"/>
                          </a:solidFill>
                        </a:rPr>
                        <a:t> </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241025">
                <a:tc>
                  <a:txBody>
                    <a:bodyPr/>
                    <a:lstStyle/>
                    <a:p>
                      <a:pPr marL="0" marR="0" lvl="0" indent="0" algn="ctr" rtl="0">
                        <a:lnSpc>
                          <a:spcPct val="110000"/>
                        </a:lnSpc>
                        <a:spcBef>
                          <a:spcPts val="0"/>
                        </a:spcBef>
                        <a:spcAft>
                          <a:spcPts val="0"/>
                        </a:spcAft>
                        <a:buNone/>
                      </a:pPr>
                      <a:r>
                        <a:rPr lang="en-US" sz="1400" i="0" u="none" strike="noStrike">
                          <a:solidFill>
                            <a:srgbClr val="404040"/>
                          </a:solidFill>
                        </a:rPr>
                        <a:t>2</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just" rtl="0">
                        <a:lnSpc>
                          <a:spcPct val="110000"/>
                        </a:lnSpc>
                        <a:spcBef>
                          <a:spcPts val="0"/>
                        </a:spcBef>
                        <a:spcAft>
                          <a:spcPts val="0"/>
                        </a:spcAft>
                        <a:buNone/>
                      </a:pPr>
                      <a:r>
                        <a:rPr lang="en-US" sz="1400" i="0" u="none" strike="noStrike">
                          <a:solidFill>
                            <a:srgbClr val="404040"/>
                          </a:solidFill>
                        </a:rPr>
                        <a:t>Than cốc</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0000"/>
                        </a:lnSpc>
                        <a:spcBef>
                          <a:spcPts val="0"/>
                        </a:spcBef>
                        <a:spcAft>
                          <a:spcPts val="0"/>
                        </a:spcAft>
                        <a:buNone/>
                      </a:pPr>
                      <a:r>
                        <a:rPr lang="en-US" sz="1400" i="0" u="none" strike="noStrike">
                          <a:solidFill>
                            <a:srgbClr val="404040"/>
                          </a:solidFill>
                        </a:rPr>
                        <a:t>Tấn</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404040"/>
                          </a:solidFill>
                        </a:rPr>
                        <a:t>0.70 - 0.75</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0.725</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r h="241025">
                <a:tc>
                  <a:txBody>
                    <a:bodyPr/>
                    <a:lstStyle/>
                    <a:p>
                      <a:pPr marL="0" marR="0" lvl="0" indent="0" algn="ctr" rtl="0">
                        <a:lnSpc>
                          <a:spcPct val="110000"/>
                        </a:lnSpc>
                        <a:spcBef>
                          <a:spcPts val="0"/>
                        </a:spcBef>
                        <a:spcAft>
                          <a:spcPts val="0"/>
                        </a:spcAft>
                        <a:buNone/>
                      </a:pPr>
                      <a:r>
                        <a:rPr lang="en-US" sz="1400" i="0" u="none" strike="noStrike">
                          <a:solidFill>
                            <a:srgbClr val="404040"/>
                          </a:solidFill>
                        </a:rPr>
                        <a:t>3</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just" rtl="0">
                        <a:lnSpc>
                          <a:spcPct val="110000"/>
                        </a:lnSpc>
                        <a:spcBef>
                          <a:spcPts val="0"/>
                        </a:spcBef>
                        <a:spcAft>
                          <a:spcPts val="0"/>
                        </a:spcAft>
                        <a:buNone/>
                      </a:pPr>
                      <a:r>
                        <a:rPr lang="en-US" sz="1400" i="0" u="none" strike="noStrike">
                          <a:solidFill>
                            <a:srgbClr val="404040"/>
                          </a:solidFill>
                        </a:rPr>
                        <a:t>Than cám loại 1,2</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0000"/>
                        </a:lnSpc>
                        <a:spcBef>
                          <a:spcPts val="0"/>
                        </a:spcBef>
                        <a:spcAft>
                          <a:spcPts val="0"/>
                        </a:spcAft>
                        <a:buNone/>
                      </a:pPr>
                      <a:r>
                        <a:rPr lang="en-US" sz="1400" i="0" u="none" strike="noStrike">
                          <a:solidFill>
                            <a:srgbClr val="404040"/>
                          </a:solidFill>
                        </a:rPr>
                        <a:t>Tấn</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404040"/>
                          </a:solidFill>
                        </a:rPr>
                        <a:t>0.7</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10000"/>
                        </a:lnSpc>
                        <a:spcBef>
                          <a:spcPts val="0"/>
                        </a:spcBef>
                        <a:spcAft>
                          <a:spcPts val="0"/>
                        </a:spcAft>
                        <a:buNone/>
                      </a:pPr>
                      <a:r>
                        <a:rPr lang="en-US" sz="1400" i="0" u="none" strike="noStrike">
                          <a:solidFill>
                            <a:srgbClr val="000000"/>
                          </a:solidFill>
                        </a:rPr>
                        <a:t> </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5"/>
                  </a:ext>
                </a:extLst>
              </a:tr>
              <a:tr h="241025">
                <a:tc>
                  <a:txBody>
                    <a:bodyPr/>
                    <a:lstStyle/>
                    <a:p>
                      <a:pPr marL="0" marR="0" lvl="0" indent="0" algn="ctr" rtl="0">
                        <a:lnSpc>
                          <a:spcPct val="110000"/>
                        </a:lnSpc>
                        <a:spcBef>
                          <a:spcPts val="0"/>
                        </a:spcBef>
                        <a:spcAft>
                          <a:spcPts val="0"/>
                        </a:spcAft>
                        <a:buNone/>
                      </a:pPr>
                      <a:r>
                        <a:rPr lang="en-US" sz="1400" i="0" u="none" strike="noStrike">
                          <a:solidFill>
                            <a:srgbClr val="404040"/>
                          </a:solidFill>
                        </a:rPr>
                        <a:t>4</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just" rtl="0">
                        <a:lnSpc>
                          <a:spcPct val="110000"/>
                        </a:lnSpc>
                        <a:spcBef>
                          <a:spcPts val="0"/>
                        </a:spcBef>
                        <a:spcAft>
                          <a:spcPts val="0"/>
                        </a:spcAft>
                        <a:buNone/>
                      </a:pPr>
                      <a:r>
                        <a:rPr lang="en-US" sz="1400" i="0" u="none" strike="noStrike">
                          <a:solidFill>
                            <a:srgbClr val="404040"/>
                          </a:solidFill>
                        </a:rPr>
                        <a:t>Than cám loại 3,4</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0000"/>
                        </a:lnSpc>
                        <a:spcBef>
                          <a:spcPts val="0"/>
                        </a:spcBef>
                        <a:spcAft>
                          <a:spcPts val="0"/>
                        </a:spcAft>
                        <a:buNone/>
                      </a:pPr>
                      <a:r>
                        <a:rPr lang="en-US" sz="1400" i="0" u="none" strike="noStrike">
                          <a:solidFill>
                            <a:srgbClr val="404040"/>
                          </a:solidFill>
                        </a:rPr>
                        <a:t>Tấn</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404040"/>
                          </a:solidFill>
                        </a:rPr>
                        <a:t>0.6</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0000"/>
                        </a:lnSpc>
                        <a:spcBef>
                          <a:spcPts val="0"/>
                        </a:spcBef>
                        <a:spcAft>
                          <a:spcPts val="0"/>
                        </a:spcAft>
                        <a:buNone/>
                      </a:pPr>
                      <a:r>
                        <a:rPr lang="en-US" sz="1400" i="0" u="none" strike="noStrike">
                          <a:solidFill>
                            <a:srgbClr val="000000"/>
                          </a:solidFill>
                        </a:rPr>
                        <a:t> </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6"/>
                  </a:ext>
                </a:extLst>
              </a:tr>
              <a:tr h="241025">
                <a:tc>
                  <a:txBody>
                    <a:bodyPr/>
                    <a:lstStyle/>
                    <a:p>
                      <a:pPr marL="0" marR="0" lvl="0" indent="0" algn="ctr" rtl="0">
                        <a:lnSpc>
                          <a:spcPct val="110000"/>
                        </a:lnSpc>
                        <a:spcBef>
                          <a:spcPts val="0"/>
                        </a:spcBef>
                        <a:spcAft>
                          <a:spcPts val="0"/>
                        </a:spcAft>
                        <a:buNone/>
                      </a:pPr>
                      <a:r>
                        <a:rPr lang="en-US" sz="1400" i="0" u="none" strike="noStrike">
                          <a:solidFill>
                            <a:srgbClr val="404040"/>
                          </a:solidFill>
                        </a:rPr>
                        <a:t>5</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just" rtl="0">
                        <a:lnSpc>
                          <a:spcPct val="110000"/>
                        </a:lnSpc>
                        <a:spcBef>
                          <a:spcPts val="0"/>
                        </a:spcBef>
                        <a:spcAft>
                          <a:spcPts val="0"/>
                        </a:spcAft>
                        <a:buNone/>
                      </a:pPr>
                      <a:r>
                        <a:rPr lang="en-US" sz="1400" i="0" u="none" strike="noStrike">
                          <a:solidFill>
                            <a:srgbClr val="404040"/>
                          </a:solidFill>
                        </a:rPr>
                        <a:t>Than cám loại 5,6</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0000"/>
                        </a:lnSpc>
                        <a:spcBef>
                          <a:spcPts val="0"/>
                        </a:spcBef>
                        <a:spcAft>
                          <a:spcPts val="0"/>
                        </a:spcAft>
                        <a:buNone/>
                      </a:pPr>
                      <a:r>
                        <a:rPr lang="en-US" sz="1400" i="0" u="none" strike="noStrike">
                          <a:solidFill>
                            <a:srgbClr val="404040"/>
                          </a:solidFill>
                        </a:rPr>
                        <a:t>Tấn</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404040"/>
                          </a:solidFill>
                        </a:rPr>
                        <a:t>0.5</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0000"/>
                        </a:lnSpc>
                        <a:spcBef>
                          <a:spcPts val="0"/>
                        </a:spcBef>
                        <a:spcAft>
                          <a:spcPts val="0"/>
                        </a:spcAft>
                        <a:buNone/>
                      </a:pPr>
                      <a:r>
                        <a:rPr lang="en-US" sz="1400" i="0" u="none" strike="noStrike">
                          <a:solidFill>
                            <a:srgbClr val="000000"/>
                          </a:solidFill>
                        </a:rPr>
                        <a:t> </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7"/>
                  </a:ext>
                </a:extLst>
              </a:tr>
              <a:tr h="241025">
                <a:tc>
                  <a:txBody>
                    <a:bodyPr/>
                    <a:lstStyle/>
                    <a:p>
                      <a:pPr marL="0" marR="0" lvl="0" indent="0" algn="ctr" rtl="0">
                        <a:lnSpc>
                          <a:spcPct val="110000"/>
                        </a:lnSpc>
                        <a:spcBef>
                          <a:spcPts val="0"/>
                        </a:spcBef>
                        <a:spcAft>
                          <a:spcPts val="0"/>
                        </a:spcAft>
                        <a:buNone/>
                      </a:pPr>
                      <a:r>
                        <a:rPr lang="en-US" sz="1400" i="0" u="none" strike="noStrike">
                          <a:solidFill>
                            <a:srgbClr val="404040"/>
                          </a:solidFill>
                        </a:rPr>
                        <a:t>6</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just" rtl="0">
                        <a:lnSpc>
                          <a:spcPct val="110000"/>
                        </a:lnSpc>
                        <a:spcBef>
                          <a:spcPts val="0"/>
                        </a:spcBef>
                        <a:spcAft>
                          <a:spcPts val="0"/>
                        </a:spcAft>
                        <a:buNone/>
                      </a:pPr>
                      <a:r>
                        <a:rPr lang="en-US" sz="1400" i="0" u="none" strike="noStrike">
                          <a:solidFill>
                            <a:srgbClr val="404040"/>
                          </a:solidFill>
                        </a:rPr>
                        <a:t>Dầu DO (Diesel Oil)</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0000"/>
                        </a:lnSpc>
                        <a:spcBef>
                          <a:spcPts val="0"/>
                        </a:spcBef>
                        <a:spcAft>
                          <a:spcPts val="0"/>
                        </a:spcAft>
                        <a:buNone/>
                      </a:pPr>
                      <a:r>
                        <a:rPr lang="en-US" sz="1400" i="0" u="none" strike="noStrike">
                          <a:solidFill>
                            <a:srgbClr val="404040"/>
                          </a:solidFill>
                        </a:rPr>
                        <a:t>Tấn</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404040"/>
                          </a:solidFill>
                        </a:rPr>
                        <a:t>1.02</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10000"/>
                        </a:lnSpc>
                        <a:spcBef>
                          <a:spcPts val="0"/>
                        </a:spcBef>
                        <a:spcAft>
                          <a:spcPts val="0"/>
                        </a:spcAft>
                        <a:buNone/>
                      </a:pPr>
                      <a:r>
                        <a:rPr lang="en-US" sz="1400" i="0" u="none" strike="noStrike">
                          <a:solidFill>
                            <a:srgbClr val="000000"/>
                          </a:solidFill>
                        </a:rPr>
                        <a:t> </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8"/>
                  </a:ext>
                </a:extLst>
              </a:tr>
              <a:tr h="241025">
                <a:tc>
                  <a:txBody>
                    <a:bodyPr/>
                    <a:lstStyle/>
                    <a:p>
                      <a:pPr marL="0" marR="0" lvl="0" indent="0" algn="just" rtl="0">
                        <a:lnSpc>
                          <a:spcPct val="110000"/>
                        </a:lnSpc>
                        <a:spcBef>
                          <a:spcPts val="0"/>
                        </a:spcBef>
                        <a:spcAft>
                          <a:spcPts val="0"/>
                        </a:spcAft>
                        <a:buNone/>
                      </a:pPr>
                      <a:r>
                        <a:rPr lang="en-US" sz="1400" i="0" u="none" strike="noStrike">
                          <a:solidFill>
                            <a:srgbClr val="404040"/>
                          </a:solidFill>
                        </a:rPr>
                        <a:t> </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just" rtl="0">
                        <a:lnSpc>
                          <a:spcPct val="110000"/>
                        </a:lnSpc>
                        <a:spcBef>
                          <a:spcPts val="0"/>
                        </a:spcBef>
                        <a:spcAft>
                          <a:spcPts val="0"/>
                        </a:spcAft>
                        <a:buNone/>
                      </a:pPr>
                      <a:r>
                        <a:rPr lang="en-US" sz="1400" i="0" u="none" strike="noStrike">
                          <a:solidFill>
                            <a:srgbClr val="404040"/>
                          </a:solidFill>
                        </a:rPr>
                        <a:t> </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0000"/>
                        </a:lnSpc>
                        <a:spcBef>
                          <a:spcPts val="0"/>
                        </a:spcBef>
                        <a:spcAft>
                          <a:spcPts val="0"/>
                        </a:spcAft>
                        <a:buNone/>
                      </a:pPr>
                      <a:r>
                        <a:rPr lang="en-US" sz="1400" i="0" u="none" strike="noStrike">
                          <a:solidFill>
                            <a:srgbClr val="404040"/>
                          </a:solidFill>
                        </a:rPr>
                        <a:t>1000 Lít</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404040"/>
                          </a:solidFill>
                        </a:rPr>
                        <a:t>0.88</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10000"/>
                        </a:lnSpc>
                        <a:spcBef>
                          <a:spcPts val="0"/>
                        </a:spcBef>
                        <a:spcAft>
                          <a:spcPts val="0"/>
                        </a:spcAft>
                        <a:buNone/>
                      </a:pPr>
                      <a:r>
                        <a:rPr lang="en-US" sz="1400" i="0" u="none" strike="noStrike">
                          <a:solidFill>
                            <a:srgbClr val="000000"/>
                          </a:solidFill>
                        </a:rPr>
                        <a:t> </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9"/>
                  </a:ext>
                </a:extLst>
              </a:tr>
              <a:tr h="241025">
                <a:tc>
                  <a:txBody>
                    <a:bodyPr/>
                    <a:lstStyle/>
                    <a:p>
                      <a:pPr marL="0" marR="0" lvl="0" indent="0" algn="ctr" rtl="0">
                        <a:lnSpc>
                          <a:spcPct val="110000"/>
                        </a:lnSpc>
                        <a:spcBef>
                          <a:spcPts val="0"/>
                        </a:spcBef>
                        <a:spcAft>
                          <a:spcPts val="0"/>
                        </a:spcAft>
                        <a:buNone/>
                      </a:pPr>
                      <a:r>
                        <a:rPr lang="en-US" sz="1400" i="0" u="none" strike="noStrike">
                          <a:solidFill>
                            <a:srgbClr val="404040"/>
                          </a:solidFill>
                        </a:rPr>
                        <a:t>7</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just" rtl="0">
                        <a:lnSpc>
                          <a:spcPct val="110000"/>
                        </a:lnSpc>
                        <a:spcBef>
                          <a:spcPts val="0"/>
                        </a:spcBef>
                        <a:spcAft>
                          <a:spcPts val="0"/>
                        </a:spcAft>
                        <a:buNone/>
                      </a:pPr>
                      <a:r>
                        <a:rPr lang="en-US" sz="1400" i="0" u="none" strike="noStrike">
                          <a:solidFill>
                            <a:srgbClr val="404040"/>
                          </a:solidFill>
                        </a:rPr>
                        <a:t>Dầu FO (Fuel Oil)</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0000"/>
                        </a:lnSpc>
                        <a:spcBef>
                          <a:spcPts val="0"/>
                        </a:spcBef>
                        <a:spcAft>
                          <a:spcPts val="0"/>
                        </a:spcAft>
                        <a:buNone/>
                      </a:pPr>
                      <a:r>
                        <a:rPr lang="en-US" sz="1400" i="0" u="none" strike="noStrike">
                          <a:solidFill>
                            <a:srgbClr val="404040"/>
                          </a:solidFill>
                        </a:rPr>
                        <a:t>Tấn</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404040"/>
                          </a:solidFill>
                        </a:rPr>
                        <a:t>0.99</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10000"/>
                        </a:lnSpc>
                        <a:spcBef>
                          <a:spcPts val="0"/>
                        </a:spcBef>
                        <a:spcAft>
                          <a:spcPts val="0"/>
                        </a:spcAft>
                        <a:buNone/>
                      </a:pPr>
                      <a:r>
                        <a:rPr lang="en-US" sz="1400" i="0" u="none" strike="noStrike">
                          <a:solidFill>
                            <a:srgbClr val="000000"/>
                          </a:solidFill>
                        </a:rPr>
                        <a:t> </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0"/>
                  </a:ext>
                </a:extLst>
              </a:tr>
              <a:tr h="241025">
                <a:tc>
                  <a:txBody>
                    <a:bodyPr/>
                    <a:lstStyle/>
                    <a:p>
                      <a:pPr marL="0" marR="0" lvl="0" indent="0" algn="just" rtl="0">
                        <a:lnSpc>
                          <a:spcPct val="110000"/>
                        </a:lnSpc>
                        <a:spcBef>
                          <a:spcPts val="0"/>
                        </a:spcBef>
                        <a:spcAft>
                          <a:spcPts val="0"/>
                        </a:spcAft>
                        <a:buNone/>
                      </a:pPr>
                      <a:r>
                        <a:rPr lang="en-US" sz="1400" i="0" u="none" strike="noStrike">
                          <a:solidFill>
                            <a:srgbClr val="404040"/>
                          </a:solidFill>
                        </a:rPr>
                        <a:t> </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just" rtl="0">
                        <a:lnSpc>
                          <a:spcPct val="110000"/>
                        </a:lnSpc>
                        <a:spcBef>
                          <a:spcPts val="0"/>
                        </a:spcBef>
                        <a:spcAft>
                          <a:spcPts val="0"/>
                        </a:spcAft>
                        <a:buNone/>
                      </a:pPr>
                      <a:r>
                        <a:rPr lang="en-US" sz="1400" i="0" u="none" strike="noStrike">
                          <a:solidFill>
                            <a:srgbClr val="404040"/>
                          </a:solidFill>
                        </a:rPr>
                        <a:t> </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0000"/>
                        </a:lnSpc>
                        <a:spcBef>
                          <a:spcPts val="0"/>
                        </a:spcBef>
                        <a:spcAft>
                          <a:spcPts val="0"/>
                        </a:spcAft>
                        <a:buNone/>
                      </a:pPr>
                      <a:r>
                        <a:rPr lang="en-US" sz="1400" i="0" u="none" strike="noStrike">
                          <a:solidFill>
                            <a:srgbClr val="404040"/>
                          </a:solidFill>
                        </a:rPr>
                        <a:t>1000 Lít</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404040"/>
                          </a:solidFill>
                        </a:rPr>
                        <a:t>0.94</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10000"/>
                        </a:lnSpc>
                        <a:spcBef>
                          <a:spcPts val="0"/>
                        </a:spcBef>
                        <a:spcAft>
                          <a:spcPts val="0"/>
                        </a:spcAft>
                        <a:buNone/>
                      </a:pPr>
                      <a:r>
                        <a:rPr lang="en-US" sz="1400" i="0" u="none" strike="noStrike">
                          <a:solidFill>
                            <a:srgbClr val="000000"/>
                          </a:solidFill>
                        </a:rPr>
                        <a:t> </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1"/>
                  </a:ext>
                </a:extLst>
              </a:tr>
              <a:tr h="241025">
                <a:tc>
                  <a:txBody>
                    <a:bodyPr/>
                    <a:lstStyle/>
                    <a:p>
                      <a:pPr marL="0" marR="0" lvl="0" indent="0" algn="ctr" rtl="0">
                        <a:lnSpc>
                          <a:spcPct val="110000"/>
                        </a:lnSpc>
                        <a:spcBef>
                          <a:spcPts val="0"/>
                        </a:spcBef>
                        <a:spcAft>
                          <a:spcPts val="0"/>
                        </a:spcAft>
                        <a:buNone/>
                      </a:pPr>
                      <a:r>
                        <a:rPr lang="en-US" sz="1400" i="0" u="none" strike="noStrike">
                          <a:solidFill>
                            <a:srgbClr val="404040"/>
                          </a:solidFill>
                        </a:rPr>
                        <a:t>8</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just" rtl="0">
                        <a:lnSpc>
                          <a:spcPct val="110000"/>
                        </a:lnSpc>
                        <a:spcBef>
                          <a:spcPts val="0"/>
                        </a:spcBef>
                        <a:spcAft>
                          <a:spcPts val="0"/>
                        </a:spcAft>
                        <a:buNone/>
                      </a:pPr>
                      <a:r>
                        <a:rPr lang="en-US" sz="1400" i="0" u="none" strike="noStrike">
                          <a:solidFill>
                            <a:srgbClr val="404040"/>
                          </a:solidFill>
                        </a:rPr>
                        <a:t>LPG</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0000"/>
                        </a:lnSpc>
                        <a:spcBef>
                          <a:spcPts val="0"/>
                        </a:spcBef>
                        <a:spcAft>
                          <a:spcPts val="0"/>
                        </a:spcAft>
                        <a:buNone/>
                      </a:pPr>
                      <a:r>
                        <a:rPr lang="en-US" sz="1400" i="0" u="none" strike="noStrike">
                          <a:solidFill>
                            <a:srgbClr val="404040"/>
                          </a:solidFill>
                        </a:rPr>
                        <a:t>Tấn</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404040"/>
                          </a:solidFill>
                        </a:rPr>
                        <a:t>1.09</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10000"/>
                        </a:lnSpc>
                        <a:spcBef>
                          <a:spcPts val="0"/>
                        </a:spcBef>
                        <a:spcAft>
                          <a:spcPts val="0"/>
                        </a:spcAft>
                        <a:buNone/>
                      </a:pPr>
                      <a:r>
                        <a:rPr lang="en-US" sz="1400" i="0" u="none" strike="noStrike">
                          <a:solidFill>
                            <a:srgbClr val="000000"/>
                          </a:solidFill>
                        </a:rPr>
                        <a:t> </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2"/>
                  </a:ext>
                </a:extLst>
              </a:tr>
              <a:tr h="241025">
                <a:tc>
                  <a:txBody>
                    <a:bodyPr/>
                    <a:lstStyle/>
                    <a:p>
                      <a:pPr marL="0" marR="0" lvl="0" indent="0" algn="ctr" rtl="0">
                        <a:lnSpc>
                          <a:spcPct val="110000"/>
                        </a:lnSpc>
                        <a:spcBef>
                          <a:spcPts val="0"/>
                        </a:spcBef>
                        <a:spcAft>
                          <a:spcPts val="0"/>
                        </a:spcAft>
                        <a:buNone/>
                      </a:pPr>
                      <a:r>
                        <a:rPr lang="en-US" sz="1400" i="0" u="none" strike="noStrike">
                          <a:solidFill>
                            <a:srgbClr val="404040"/>
                          </a:solidFill>
                        </a:rPr>
                        <a:t>9</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just" rtl="0">
                        <a:lnSpc>
                          <a:spcPct val="110000"/>
                        </a:lnSpc>
                        <a:spcBef>
                          <a:spcPts val="0"/>
                        </a:spcBef>
                        <a:spcAft>
                          <a:spcPts val="0"/>
                        </a:spcAft>
                        <a:buNone/>
                      </a:pPr>
                      <a:r>
                        <a:rPr lang="en-US" sz="1400" i="0" u="none" strike="noStrike">
                          <a:solidFill>
                            <a:srgbClr val="404040"/>
                          </a:solidFill>
                        </a:rPr>
                        <a:t>Khí tự nhiên (Natural Gas)</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0000"/>
                        </a:lnSpc>
                        <a:spcBef>
                          <a:spcPts val="0"/>
                        </a:spcBef>
                        <a:spcAft>
                          <a:spcPts val="0"/>
                        </a:spcAft>
                        <a:buNone/>
                      </a:pPr>
                      <a:r>
                        <a:rPr lang="en-US" sz="1400" i="0" u="none" strike="noStrike">
                          <a:solidFill>
                            <a:srgbClr val="404040"/>
                          </a:solidFill>
                        </a:rPr>
                        <a:t>Tr.m3</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404040"/>
                          </a:solidFill>
                        </a:rPr>
                        <a:t>900</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10000"/>
                        </a:lnSpc>
                        <a:spcBef>
                          <a:spcPts val="0"/>
                        </a:spcBef>
                        <a:spcAft>
                          <a:spcPts val="0"/>
                        </a:spcAft>
                        <a:buNone/>
                      </a:pPr>
                      <a:r>
                        <a:rPr lang="en-US" sz="1400" i="0" u="none" strike="noStrike">
                          <a:solidFill>
                            <a:srgbClr val="000000"/>
                          </a:solidFill>
                        </a:rPr>
                        <a:t> </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3"/>
                  </a:ext>
                </a:extLst>
              </a:tr>
              <a:tr h="241025">
                <a:tc>
                  <a:txBody>
                    <a:bodyPr/>
                    <a:lstStyle/>
                    <a:p>
                      <a:pPr marL="0" marR="0" lvl="0" indent="0" algn="ctr" rtl="0">
                        <a:lnSpc>
                          <a:spcPct val="110000"/>
                        </a:lnSpc>
                        <a:spcBef>
                          <a:spcPts val="0"/>
                        </a:spcBef>
                        <a:spcAft>
                          <a:spcPts val="0"/>
                        </a:spcAft>
                        <a:buNone/>
                      </a:pPr>
                      <a:r>
                        <a:rPr lang="en-US" sz="1400" i="0" u="none" strike="noStrike">
                          <a:solidFill>
                            <a:srgbClr val="404040"/>
                          </a:solidFill>
                        </a:rPr>
                        <a:t>10</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just" rtl="0">
                        <a:lnSpc>
                          <a:spcPct val="110000"/>
                        </a:lnSpc>
                        <a:spcBef>
                          <a:spcPts val="0"/>
                        </a:spcBef>
                        <a:spcAft>
                          <a:spcPts val="0"/>
                        </a:spcAft>
                        <a:buNone/>
                      </a:pPr>
                      <a:r>
                        <a:rPr lang="en-US" sz="1400" i="0" u="none" strike="noStrike">
                          <a:solidFill>
                            <a:srgbClr val="404040"/>
                          </a:solidFill>
                        </a:rPr>
                        <a:t>Xăng ô-tô xe máy (Gasoline)</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0000"/>
                        </a:lnSpc>
                        <a:spcBef>
                          <a:spcPts val="0"/>
                        </a:spcBef>
                        <a:spcAft>
                          <a:spcPts val="0"/>
                        </a:spcAft>
                        <a:buNone/>
                      </a:pPr>
                      <a:r>
                        <a:rPr lang="en-US" sz="1400" i="0" u="none" strike="noStrike">
                          <a:solidFill>
                            <a:srgbClr val="404040"/>
                          </a:solidFill>
                        </a:rPr>
                        <a:t>Tấn</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404040"/>
                          </a:solidFill>
                        </a:rPr>
                        <a:t>1.05</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10000"/>
                        </a:lnSpc>
                        <a:spcBef>
                          <a:spcPts val="0"/>
                        </a:spcBef>
                        <a:spcAft>
                          <a:spcPts val="0"/>
                        </a:spcAft>
                        <a:buNone/>
                      </a:pPr>
                      <a:r>
                        <a:rPr lang="en-US" sz="1400" i="0" u="none" strike="noStrike">
                          <a:solidFill>
                            <a:srgbClr val="000000"/>
                          </a:solidFill>
                        </a:rPr>
                        <a:t> </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4"/>
                  </a:ext>
                </a:extLst>
              </a:tr>
              <a:tr h="241025">
                <a:tc>
                  <a:txBody>
                    <a:bodyPr/>
                    <a:lstStyle/>
                    <a:p>
                      <a:pPr marL="0" marR="0" lvl="0" indent="0" algn="ctr" rtl="0">
                        <a:lnSpc>
                          <a:spcPct val="110000"/>
                        </a:lnSpc>
                        <a:spcBef>
                          <a:spcPts val="0"/>
                        </a:spcBef>
                        <a:spcAft>
                          <a:spcPts val="0"/>
                        </a:spcAft>
                        <a:buNone/>
                      </a:pPr>
                      <a:r>
                        <a:rPr lang="en-US" sz="1400" i="0" u="none" strike="noStrike">
                          <a:solidFill>
                            <a:srgbClr val="404040"/>
                          </a:solidFill>
                        </a:rPr>
                        <a:t> </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just" rtl="0">
                        <a:lnSpc>
                          <a:spcPct val="110000"/>
                        </a:lnSpc>
                        <a:spcBef>
                          <a:spcPts val="0"/>
                        </a:spcBef>
                        <a:spcAft>
                          <a:spcPts val="0"/>
                        </a:spcAft>
                        <a:buNone/>
                      </a:pPr>
                      <a:r>
                        <a:rPr lang="en-US" sz="1400" i="0" u="none" strike="noStrike">
                          <a:solidFill>
                            <a:srgbClr val="404040"/>
                          </a:solidFill>
                        </a:rPr>
                        <a:t> </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0000"/>
                        </a:lnSpc>
                        <a:spcBef>
                          <a:spcPts val="0"/>
                        </a:spcBef>
                        <a:spcAft>
                          <a:spcPts val="0"/>
                        </a:spcAft>
                        <a:buNone/>
                      </a:pPr>
                      <a:r>
                        <a:rPr lang="en-US" sz="1400" i="0" u="none" strike="noStrike">
                          <a:solidFill>
                            <a:srgbClr val="404040"/>
                          </a:solidFill>
                        </a:rPr>
                        <a:t>1000 Lít</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404040"/>
                          </a:solidFill>
                        </a:rPr>
                        <a:t>0.83</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10000"/>
                        </a:lnSpc>
                        <a:spcBef>
                          <a:spcPts val="0"/>
                        </a:spcBef>
                        <a:spcAft>
                          <a:spcPts val="0"/>
                        </a:spcAft>
                        <a:buNone/>
                      </a:pPr>
                      <a:r>
                        <a:rPr lang="en-US" sz="1400" i="0" u="none" strike="noStrike">
                          <a:solidFill>
                            <a:srgbClr val="000000"/>
                          </a:solidFill>
                        </a:rPr>
                        <a:t> </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5"/>
                  </a:ext>
                </a:extLst>
              </a:tr>
              <a:tr h="241025">
                <a:tc>
                  <a:txBody>
                    <a:bodyPr/>
                    <a:lstStyle/>
                    <a:p>
                      <a:pPr marL="0" marR="0" lvl="0" indent="0" algn="ctr" rtl="0">
                        <a:lnSpc>
                          <a:spcPct val="110000"/>
                        </a:lnSpc>
                        <a:spcBef>
                          <a:spcPts val="0"/>
                        </a:spcBef>
                        <a:spcAft>
                          <a:spcPts val="0"/>
                        </a:spcAft>
                        <a:buNone/>
                      </a:pPr>
                      <a:r>
                        <a:rPr lang="en-US" sz="1400" i="0" u="none" strike="noStrike">
                          <a:solidFill>
                            <a:srgbClr val="404040"/>
                          </a:solidFill>
                        </a:rPr>
                        <a:t>11</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just" rtl="0">
                        <a:lnSpc>
                          <a:spcPct val="110000"/>
                        </a:lnSpc>
                        <a:spcBef>
                          <a:spcPts val="0"/>
                        </a:spcBef>
                        <a:spcAft>
                          <a:spcPts val="0"/>
                        </a:spcAft>
                        <a:buNone/>
                      </a:pPr>
                      <a:r>
                        <a:rPr lang="en-US" sz="1400" i="0" u="none" strike="noStrike">
                          <a:solidFill>
                            <a:srgbClr val="404040"/>
                          </a:solidFill>
                        </a:rPr>
                        <a:t>Nhiên liệu phản lực (Jet Fuel)</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0000"/>
                        </a:lnSpc>
                        <a:spcBef>
                          <a:spcPts val="0"/>
                        </a:spcBef>
                        <a:spcAft>
                          <a:spcPts val="0"/>
                        </a:spcAft>
                        <a:buNone/>
                      </a:pPr>
                      <a:r>
                        <a:rPr lang="en-US" sz="1400" i="0" u="none" strike="noStrike">
                          <a:solidFill>
                            <a:srgbClr val="404040"/>
                          </a:solidFill>
                        </a:rPr>
                        <a:t>Tấn</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404040"/>
                          </a:solidFill>
                        </a:rPr>
                        <a:t>1.05</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10000"/>
                        </a:lnSpc>
                        <a:spcBef>
                          <a:spcPts val="0"/>
                        </a:spcBef>
                        <a:spcAft>
                          <a:spcPts val="0"/>
                        </a:spcAft>
                        <a:buNone/>
                      </a:pPr>
                      <a:r>
                        <a:rPr lang="en-US" sz="1400" i="0" u="none" strike="noStrike">
                          <a:solidFill>
                            <a:srgbClr val="000000"/>
                          </a:solidFill>
                        </a:rPr>
                        <a:t> </a:t>
                      </a:r>
                      <a:endParaRPr/>
                    </a:p>
                  </a:txBody>
                  <a:tcPr marL="6325" marR="6325" marT="63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6"/>
                  </a:ext>
                </a:extLst>
              </a:tr>
              <a:tr h="241025">
                <a:tc gridSpan="5">
                  <a:txBody>
                    <a:bodyPr/>
                    <a:lstStyle/>
                    <a:p>
                      <a:pPr marL="0" marR="0" lvl="0" indent="0" algn="r" rtl="0">
                        <a:lnSpc>
                          <a:spcPct val="110000"/>
                        </a:lnSpc>
                        <a:spcBef>
                          <a:spcPts val="0"/>
                        </a:spcBef>
                        <a:spcAft>
                          <a:spcPts val="0"/>
                        </a:spcAft>
                        <a:buNone/>
                      </a:pPr>
                      <a:r>
                        <a:rPr lang="en-US" sz="1200" i="1" u="none" strike="noStrike">
                          <a:solidFill>
                            <a:srgbClr val="000000"/>
                          </a:solidFill>
                        </a:rPr>
                        <a:t>(Nguồn: Bộ Công Thương - đính kèm Công văn Số 3505/BCT-KHCN ngày 19 tháng 4 năm 2011)</a:t>
                      </a:r>
                      <a:endParaRPr/>
                    </a:p>
                  </a:txBody>
                  <a:tcPr marL="6325" marR="6325" marT="63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lt1"/>
                    </a:solidFill>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extLst>
                  <a:ext uri="{0D108BD9-81ED-4DB2-BD59-A6C34878D82A}">
                    <a16:rowId xmlns:a16="http://schemas.microsoft.com/office/drawing/2014/main" val="10017"/>
                  </a:ext>
                </a:extLst>
              </a:tr>
              <a:tr h="241025">
                <a:tc gridSpan="3">
                  <a:txBody>
                    <a:bodyPr/>
                    <a:lstStyle/>
                    <a:p>
                      <a:pPr marL="0" marR="0" lvl="0" indent="0" algn="l" rtl="0">
                        <a:lnSpc>
                          <a:spcPct val="110000"/>
                        </a:lnSpc>
                        <a:spcBef>
                          <a:spcPts val="0"/>
                        </a:spcBef>
                        <a:spcAft>
                          <a:spcPts val="0"/>
                        </a:spcAft>
                        <a:buNone/>
                      </a:pPr>
                      <a:r>
                        <a:rPr lang="en-US" sz="1300" b="1" i="1" u="none" strike="noStrike">
                          <a:solidFill>
                            <a:srgbClr val="000000"/>
                          </a:solidFill>
                        </a:rPr>
                        <a:t>(*) Ghi chú: TOE - Tấn dầu tương đương</a:t>
                      </a:r>
                      <a:endParaRPr/>
                    </a:p>
                  </a:txBody>
                  <a:tcPr marL="6325" marR="6325" marT="63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lt1"/>
                    </a:solidFill>
                  </a:tcPr>
                </a:tc>
                <a:tc hMerge="1">
                  <a:txBody>
                    <a:bodyPr/>
                    <a:lstStyle/>
                    <a:p>
                      <a:endParaRPr lang="vi-VN"/>
                    </a:p>
                  </a:txBody>
                  <a:tcPr/>
                </a:tc>
                <a:tc hMerge="1">
                  <a:txBody>
                    <a:bodyPr/>
                    <a:lstStyle/>
                    <a:p>
                      <a:endParaRPr lang="vi-VN"/>
                    </a:p>
                  </a:txBody>
                  <a:tcPr/>
                </a:tc>
                <a:tc>
                  <a:txBody>
                    <a:bodyPr/>
                    <a:lstStyle/>
                    <a:p>
                      <a:pPr marL="0" marR="0" lvl="0" indent="0" algn="l" rtl="0">
                        <a:lnSpc>
                          <a:spcPct val="110000"/>
                        </a:lnSpc>
                        <a:spcBef>
                          <a:spcPts val="0"/>
                        </a:spcBef>
                        <a:spcAft>
                          <a:spcPts val="0"/>
                        </a:spcAft>
                        <a:buNone/>
                      </a:pPr>
                      <a:endParaRPr sz="1400" i="0" u="none" strike="noStrike">
                        <a:solidFill>
                          <a:srgbClr val="000000"/>
                        </a:solidFill>
                      </a:endParaRPr>
                    </a:p>
                  </a:txBody>
                  <a:tcPr marL="6325" marR="6325" marT="63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lt1"/>
                    </a:solidFill>
                  </a:tcPr>
                </a:tc>
                <a:tc>
                  <a:txBody>
                    <a:bodyPr/>
                    <a:lstStyle/>
                    <a:p>
                      <a:pPr marL="0" marR="0" lvl="0" indent="0" algn="l" rtl="0">
                        <a:lnSpc>
                          <a:spcPct val="110000"/>
                        </a:lnSpc>
                        <a:spcBef>
                          <a:spcPts val="0"/>
                        </a:spcBef>
                        <a:spcAft>
                          <a:spcPts val="0"/>
                        </a:spcAft>
                        <a:buNone/>
                      </a:pPr>
                      <a:endParaRPr sz="1400" i="0" u="none" strike="noStrike">
                        <a:solidFill>
                          <a:srgbClr val="000000"/>
                        </a:solidFill>
                      </a:endParaRPr>
                    </a:p>
                  </a:txBody>
                  <a:tcPr marL="6325" marR="6325" marT="63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lt1"/>
                    </a:solidFill>
                  </a:tcPr>
                </a:tc>
                <a:extLst>
                  <a:ext uri="{0D108BD9-81ED-4DB2-BD59-A6C34878D82A}">
                    <a16:rowId xmlns:a16="http://schemas.microsoft.com/office/drawing/2014/main" val="10018"/>
                  </a:ext>
                </a:extLst>
              </a:tr>
              <a:tr h="241025">
                <a:tc gridSpan="2">
                  <a:txBody>
                    <a:bodyPr/>
                    <a:lstStyle/>
                    <a:p>
                      <a:pPr marL="0" marR="0" lvl="0" indent="0" algn="l" rtl="0">
                        <a:lnSpc>
                          <a:spcPct val="110000"/>
                        </a:lnSpc>
                        <a:spcBef>
                          <a:spcPts val="0"/>
                        </a:spcBef>
                        <a:spcAft>
                          <a:spcPts val="0"/>
                        </a:spcAft>
                        <a:buNone/>
                      </a:pPr>
                      <a:r>
                        <a:rPr lang="en-US" sz="1300" b="1" i="1" u="none" strike="noStrike">
                          <a:solidFill>
                            <a:srgbClr val="000000"/>
                          </a:solidFill>
                        </a:rPr>
                        <a:t>(*) Hệ số phát thải (tCO2/MWh)</a:t>
                      </a:r>
                      <a:endParaRPr/>
                    </a:p>
                  </a:txBody>
                  <a:tcPr marL="6325" marR="6325" marT="63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lt1"/>
                    </a:solidFill>
                  </a:tcPr>
                </a:tc>
                <a:tc hMerge="1">
                  <a:txBody>
                    <a:bodyPr/>
                    <a:lstStyle/>
                    <a:p>
                      <a:endParaRPr lang="vi-VN"/>
                    </a:p>
                  </a:txBody>
                  <a:tcPr/>
                </a:tc>
                <a:tc>
                  <a:txBody>
                    <a:bodyPr/>
                    <a:lstStyle/>
                    <a:p>
                      <a:pPr marL="0" marR="0" lvl="0" indent="0" algn="l" rtl="0">
                        <a:lnSpc>
                          <a:spcPct val="110000"/>
                        </a:lnSpc>
                        <a:spcBef>
                          <a:spcPts val="0"/>
                        </a:spcBef>
                        <a:spcAft>
                          <a:spcPts val="0"/>
                        </a:spcAft>
                        <a:buNone/>
                      </a:pPr>
                      <a:endParaRPr sz="1400" b="1" i="1" u="none" strike="noStrike">
                        <a:solidFill>
                          <a:srgbClr val="000000"/>
                        </a:solidFill>
                      </a:endParaRPr>
                    </a:p>
                  </a:txBody>
                  <a:tcPr marL="6325" marR="6325" marT="63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300" b="1" i="1" u="none" strike="noStrike">
                          <a:solidFill>
                            <a:srgbClr val="000000"/>
                          </a:solidFill>
                        </a:rPr>
                        <a:t>0.6592</a:t>
                      </a:r>
                      <a:endParaRPr sz="1300" b="1" i="1" u="none" strike="noStrike">
                        <a:solidFill>
                          <a:srgbClr val="000000"/>
                        </a:solidFill>
                      </a:endParaRPr>
                    </a:p>
                  </a:txBody>
                  <a:tcPr marL="6325" marR="6325" marT="63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lt1"/>
                    </a:solidFill>
                  </a:tcPr>
                </a:tc>
                <a:tc>
                  <a:txBody>
                    <a:bodyPr/>
                    <a:lstStyle/>
                    <a:p>
                      <a:pPr marL="0" marR="0" lvl="0" indent="0" algn="l" rtl="0">
                        <a:lnSpc>
                          <a:spcPct val="110000"/>
                        </a:lnSpc>
                        <a:spcBef>
                          <a:spcPts val="0"/>
                        </a:spcBef>
                        <a:spcAft>
                          <a:spcPts val="0"/>
                        </a:spcAft>
                        <a:buNone/>
                      </a:pPr>
                      <a:endParaRPr sz="1400" b="1" i="1" u="none" strike="noStrike">
                        <a:solidFill>
                          <a:srgbClr val="000000"/>
                        </a:solidFill>
                      </a:endParaRPr>
                    </a:p>
                  </a:txBody>
                  <a:tcPr marL="6325" marR="6325" marT="63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lt1"/>
                    </a:solidFill>
                  </a:tcPr>
                </a:tc>
                <a:extLst>
                  <a:ext uri="{0D108BD9-81ED-4DB2-BD59-A6C34878D82A}">
                    <a16:rowId xmlns:a16="http://schemas.microsoft.com/office/drawing/2014/main" val="10019"/>
                  </a:ext>
                </a:extLst>
              </a:tr>
              <a:tr h="475725">
                <a:tc gridSpan="5">
                  <a:txBody>
                    <a:bodyPr/>
                    <a:lstStyle/>
                    <a:p>
                      <a:pPr marL="0" marR="0" lvl="0" indent="0" algn="just" rtl="0">
                        <a:lnSpc>
                          <a:spcPct val="110000"/>
                        </a:lnSpc>
                        <a:spcBef>
                          <a:spcPts val="0"/>
                        </a:spcBef>
                        <a:spcAft>
                          <a:spcPts val="0"/>
                        </a:spcAft>
                        <a:buNone/>
                      </a:pPr>
                      <a:r>
                        <a:rPr lang="en-US" sz="1300" i="1" u="none" strike="noStrike">
                          <a:solidFill>
                            <a:srgbClr val="000000"/>
                          </a:solidFill>
                        </a:rPr>
                        <a:t>(Theo văn bản số: 1726 /BĐKH-PTCBT ngày 03/12/2024 của Cục Biến đổi Khí hậu V/v công bố kết quả tính toán hệ số phát thải của lưới điện Việt Nam năm 2023)</a:t>
                      </a:r>
                      <a:endParaRPr/>
                    </a:p>
                  </a:txBody>
                  <a:tcPr marL="6325" marR="6325" marT="63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lt1"/>
                    </a:solidFill>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extLst>
                  <a:ext uri="{0D108BD9-81ED-4DB2-BD59-A6C34878D82A}">
                    <a16:rowId xmlns:a16="http://schemas.microsoft.com/office/drawing/2014/main" val="10020"/>
                  </a:ext>
                </a:extLst>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21"/>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72" name="Google Shape;272;p21"/>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Tính toán và thẩm định tiết kiệm năng lượng</a:t>
            </a:r>
            <a:endParaRPr sz="2500" b="1">
              <a:solidFill>
                <a:schemeClr val="lt1"/>
              </a:solidFill>
              <a:latin typeface="Arial"/>
              <a:ea typeface="Arial"/>
              <a:cs typeface="Arial"/>
              <a:sym typeface="Arial"/>
            </a:endParaRPr>
          </a:p>
        </p:txBody>
      </p:sp>
      <p:graphicFrame>
        <p:nvGraphicFramePr>
          <p:cNvPr id="273" name="Google Shape;273;p21"/>
          <p:cNvGraphicFramePr/>
          <p:nvPr/>
        </p:nvGraphicFramePr>
        <p:xfrm>
          <a:off x="838199" y="1750626"/>
          <a:ext cx="10515600" cy="4722325"/>
        </p:xfrm>
        <a:graphic>
          <a:graphicData uri="http://schemas.openxmlformats.org/drawingml/2006/table">
            <a:tbl>
              <a:tblPr>
                <a:noFill/>
                <a:tableStyleId>{5F8261C2-B8B7-4930-BF9C-C20C61AAAB7B}</a:tableStyleId>
              </a:tblPr>
              <a:tblGrid>
                <a:gridCol w="2840850">
                  <a:extLst>
                    <a:ext uri="{9D8B030D-6E8A-4147-A177-3AD203B41FA5}">
                      <a16:colId xmlns:a16="http://schemas.microsoft.com/office/drawing/2014/main" val="20000"/>
                    </a:ext>
                  </a:extLst>
                </a:gridCol>
                <a:gridCol w="2240950">
                  <a:extLst>
                    <a:ext uri="{9D8B030D-6E8A-4147-A177-3AD203B41FA5}">
                      <a16:colId xmlns:a16="http://schemas.microsoft.com/office/drawing/2014/main" val="20001"/>
                    </a:ext>
                  </a:extLst>
                </a:gridCol>
                <a:gridCol w="1507175">
                  <a:extLst>
                    <a:ext uri="{9D8B030D-6E8A-4147-A177-3AD203B41FA5}">
                      <a16:colId xmlns:a16="http://schemas.microsoft.com/office/drawing/2014/main" val="20002"/>
                    </a:ext>
                  </a:extLst>
                </a:gridCol>
                <a:gridCol w="1665850">
                  <a:extLst>
                    <a:ext uri="{9D8B030D-6E8A-4147-A177-3AD203B41FA5}">
                      <a16:colId xmlns:a16="http://schemas.microsoft.com/office/drawing/2014/main" val="20003"/>
                    </a:ext>
                  </a:extLst>
                </a:gridCol>
                <a:gridCol w="2260775">
                  <a:extLst>
                    <a:ext uri="{9D8B030D-6E8A-4147-A177-3AD203B41FA5}">
                      <a16:colId xmlns:a16="http://schemas.microsoft.com/office/drawing/2014/main" val="20004"/>
                    </a:ext>
                  </a:extLst>
                </a:gridCol>
              </a:tblGrid>
              <a:tr h="280675">
                <a:tc gridSpan="5">
                  <a:txBody>
                    <a:bodyPr/>
                    <a:lstStyle/>
                    <a:p>
                      <a:pPr marL="0" marR="0" lvl="0" indent="0" algn="just" rtl="0">
                        <a:lnSpc>
                          <a:spcPct val="110000"/>
                        </a:lnSpc>
                        <a:spcBef>
                          <a:spcPts val="0"/>
                        </a:spcBef>
                        <a:spcAft>
                          <a:spcPts val="0"/>
                        </a:spcAft>
                        <a:buNone/>
                      </a:pPr>
                      <a:r>
                        <a:rPr lang="en-US" sz="1400" b="1" i="0" u="none" strike="noStrike">
                          <a:solidFill>
                            <a:schemeClr val="lt1"/>
                          </a:solidFill>
                        </a:rPr>
                        <a:t>I. Tiêu thụ năng lượng của doanh nghiệp vay TRƯỚC đầu tư tiết kiệm năng lượng</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004AAD"/>
                    </a:solidFill>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extLst>
                  <a:ext uri="{0D108BD9-81ED-4DB2-BD59-A6C34878D82A}">
                    <a16:rowId xmlns:a16="http://schemas.microsoft.com/office/drawing/2014/main" val="10000"/>
                  </a:ext>
                </a:extLst>
              </a:tr>
              <a:tr h="280675">
                <a:tc gridSpan="5">
                  <a:txBody>
                    <a:bodyPr/>
                    <a:lstStyle/>
                    <a:p>
                      <a:pPr marL="0" marR="0" lvl="0" indent="0" algn="just" rtl="0">
                        <a:lnSpc>
                          <a:spcPct val="110000"/>
                        </a:lnSpc>
                        <a:spcBef>
                          <a:spcPts val="0"/>
                        </a:spcBef>
                        <a:spcAft>
                          <a:spcPts val="0"/>
                        </a:spcAft>
                        <a:buNone/>
                      </a:pPr>
                      <a:r>
                        <a:rPr lang="en-US" sz="1400" b="1" i="0" u="none" strike="noStrike">
                          <a:solidFill>
                            <a:srgbClr val="000000"/>
                          </a:solidFill>
                        </a:rPr>
                        <a:t>1. Tiêu thụ điện hàng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extLst>
                  <a:ext uri="{0D108BD9-81ED-4DB2-BD59-A6C34878D82A}">
                    <a16:rowId xmlns:a16="http://schemas.microsoft.com/office/drawing/2014/main" val="10001"/>
                  </a:ext>
                </a:extLst>
              </a:tr>
              <a:tr h="280675">
                <a:tc>
                  <a:txBody>
                    <a:bodyPr/>
                    <a:lstStyle/>
                    <a:p>
                      <a:pPr marL="0" marR="0" lvl="0" indent="0" algn="just" rtl="0">
                        <a:lnSpc>
                          <a:spcPct val="110000"/>
                        </a:lnSpc>
                        <a:spcBef>
                          <a:spcPts val="0"/>
                        </a:spcBef>
                        <a:spcAft>
                          <a:spcPts val="0"/>
                        </a:spcAft>
                        <a:buNone/>
                      </a:pPr>
                      <a:r>
                        <a:rPr lang="en-US" sz="1400" i="0" u="none" strike="noStrike">
                          <a:solidFill>
                            <a:srgbClr val="000000"/>
                          </a:solidFill>
                        </a:rPr>
                        <a:t>Tiêu thụ điện</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10000"/>
                        </a:lnSpc>
                        <a:spcBef>
                          <a:spcPts val="0"/>
                        </a:spcBef>
                        <a:spcAft>
                          <a:spcPts val="0"/>
                        </a:spcAft>
                        <a:buNone/>
                      </a:pPr>
                      <a:r>
                        <a:rPr lang="en-US" sz="1400" i="0" u="none" strike="noStrike">
                          <a:solidFill>
                            <a:srgbClr val="000000"/>
                          </a:solidFill>
                        </a:rPr>
                        <a:t>MWh /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512200">
                <a:tc gridSpan="2">
                  <a:txBody>
                    <a:bodyPr/>
                    <a:lstStyle/>
                    <a:p>
                      <a:pPr marL="0" marR="0" lvl="0" indent="0" algn="just" rtl="0">
                        <a:lnSpc>
                          <a:spcPct val="110000"/>
                        </a:lnSpc>
                        <a:spcBef>
                          <a:spcPts val="0"/>
                        </a:spcBef>
                        <a:spcAft>
                          <a:spcPts val="0"/>
                        </a:spcAft>
                        <a:buNone/>
                      </a:pPr>
                      <a:r>
                        <a:rPr lang="en-US" sz="1400" b="1" i="0" u="none" strike="noStrike">
                          <a:solidFill>
                            <a:srgbClr val="000000"/>
                          </a:solidFill>
                        </a:rPr>
                        <a:t>2. Tiêu thụ nhiên liệu hàng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a:txBody>
                    <a:bodyPr/>
                    <a:lstStyle/>
                    <a:p>
                      <a:pPr marL="0" marR="0" lvl="0" indent="0" algn="ctr" rtl="0">
                        <a:lnSpc>
                          <a:spcPct val="110000"/>
                        </a:lnSpc>
                        <a:spcBef>
                          <a:spcPts val="0"/>
                        </a:spcBef>
                        <a:spcAft>
                          <a:spcPts val="0"/>
                        </a:spcAft>
                        <a:buNone/>
                      </a:pPr>
                      <a:r>
                        <a:rPr lang="en-US" sz="1400" b="1" i="0" u="none" strike="noStrike">
                          <a:solidFill>
                            <a:srgbClr val="000000"/>
                          </a:solidFill>
                        </a:rPr>
                        <a:t>Tổng tiêu thụ</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10000"/>
                        </a:lnSpc>
                        <a:spcBef>
                          <a:spcPts val="0"/>
                        </a:spcBef>
                        <a:spcAft>
                          <a:spcPts val="0"/>
                        </a:spcAft>
                        <a:buNone/>
                      </a:pPr>
                      <a:r>
                        <a:rPr lang="en-US" sz="1400" b="1" i="0" u="none" strike="noStrike">
                          <a:solidFill>
                            <a:srgbClr val="000000"/>
                          </a:solidFill>
                        </a:rPr>
                        <a:t> Hệ số chuyển đổi kWh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10000"/>
                        </a:lnSpc>
                        <a:spcBef>
                          <a:spcPts val="0"/>
                        </a:spcBef>
                        <a:spcAft>
                          <a:spcPts val="0"/>
                        </a:spcAft>
                        <a:buNone/>
                      </a:pPr>
                      <a:r>
                        <a:rPr lang="en-US" sz="1400" b="1" i="0" u="none" strike="noStrike">
                          <a:solidFill>
                            <a:srgbClr val="000000"/>
                          </a:solidFill>
                        </a:rPr>
                        <a:t>Tiêu thụ tính bằng MWh</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280675">
                <a:tc>
                  <a:txBody>
                    <a:bodyPr/>
                    <a:lstStyle/>
                    <a:p>
                      <a:pPr marL="0" marR="0" lvl="0" indent="0" algn="just" rtl="0">
                        <a:lnSpc>
                          <a:spcPct val="110000"/>
                        </a:lnSpc>
                        <a:spcBef>
                          <a:spcPts val="0"/>
                        </a:spcBef>
                        <a:spcAft>
                          <a:spcPts val="0"/>
                        </a:spcAft>
                        <a:buNone/>
                      </a:pPr>
                      <a:r>
                        <a:rPr lang="en-US" sz="1400" i="0" u="none" strike="noStrike">
                          <a:solidFill>
                            <a:srgbClr val="000000"/>
                          </a:solidFill>
                        </a:rPr>
                        <a:t>Khi thiên nhiên</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10000"/>
                        </a:lnSpc>
                        <a:spcBef>
                          <a:spcPts val="0"/>
                        </a:spcBef>
                        <a:spcAft>
                          <a:spcPts val="0"/>
                        </a:spcAft>
                        <a:buNone/>
                      </a:pPr>
                      <a:r>
                        <a:rPr lang="en-US" sz="1400" i="0" u="none" strike="noStrike">
                          <a:solidFill>
                            <a:srgbClr val="000000"/>
                          </a:solidFill>
                        </a:rPr>
                        <a:t>Ngàn mét khối /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5,832.79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280675">
                <a:tc>
                  <a:txBody>
                    <a:bodyPr/>
                    <a:lstStyle/>
                    <a:p>
                      <a:pPr marL="0" marR="0" lvl="0" indent="0" algn="just" rtl="0">
                        <a:lnSpc>
                          <a:spcPct val="110000"/>
                        </a:lnSpc>
                        <a:spcBef>
                          <a:spcPts val="0"/>
                        </a:spcBef>
                        <a:spcAft>
                          <a:spcPts val="0"/>
                        </a:spcAft>
                        <a:buNone/>
                      </a:pPr>
                      <a:r>
                        <a:rPr lang="en-US" sz="1400" i="0" u="none" strike="noStrike">
                          <a:solidFill>
                            <a:srgbClr val="000000"/>
                          </a:solidFill>
                        </a:rPr>
                        <a:t>Dầu nhiên liệu nặng</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10000"/>
                        </a:lnSpc>
                        <a:spcBef>
                          <a:spcPts val="0"/>
                        </a:spcBef>
                        <a:spcAft>
                          <a:spcPts val="0"/>
                        </a:spcAft>
                        <a:buNone/>
                      </a:pPr>
                      <a:r>
                        <a:rPr lang="en-US" sz="1400" i="0" u="none" strike="noStrike">
                          <a:solidFill>
                            <a:srgbClr val="000000"/>
                          </a:solidFill>
                        </a:rPr>
                        <a:t>Tấn /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6,610.50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280675">
                <a:tc>
                  <a:txBody>
                    <a:bodyPr/>
                    <a:lstStyle/>
                    <a:p>
                      <a:pPr marL="0" marR="0" lvl="0" indent="0" algn="just" rtl="0">
                        <a:lnSpc>
                          <a:spcPct val="110000"/>
                        </a:lnSpc>
                        <a:spcBef>
                          <a:spcPts val="0"/>
                        </a:spcBef>
                        <a:spcAft>
                          <a:spcPts val="0"/>
                        </a:spcAft>
                        <a:buNone/>
                      </a:pPr>
                      <a:r>
                        <a:rPr lang="en-US" sz="1400" i="0" u="none" strike="noStrike">
                          <a:solidFill>
                            <a:srgbClr val="000000"/>
                          </a:solidFill>
                        </a:rPr>
                        <a:t>Dầu nhiên liệu nhẹ</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10000"/>
                        </a:lnSpc>
                        <a:spcBef>
                          <a:spcPts val="0"/>
                        </a:spcBef>
                        <a:spcAft>
                          <a:spcPts val="0"/>
                        </a:spcAft>
                        <a:buNone/>
                      </a:pPr>
                      <a:r>
                        <a:rPr lang="en-US" sz="1400" i="0" u="none" strike="noStrike">
                          <a:solidFill>
                            <a:srgbClr val="000000"/>
                          </a:solidFill>
                        </a:rPr>
                        <a:t>Nghìn lít /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6,092.03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280675">
                <a:tc>
                  <a:txBody>
                    <a:bodyPr/>
                    <a:lstStyle/>
                    <a:p>
                      <a:pPr marL="0" marR="0" lvl="0" indent="0" algn="just" rtl="0">
                        <a:lnSpc>
                          <a:spcPct val="110000"/>
                        </a:lnSpc>
                        <a:spcBef>
                          <a:spcPts val="0"/>
                        </a:spcBef>
                        <a:spcAft>
                          <a:spcPts val="0"/>
                        </a:spcAft>
                        <a:buNone/>
                      </a:pPr>
                      <a:r>
                        <a:rPr lang="en-US" sz="1400" i="0" u="none" strike="noStrike">
                          <a:solidFill>
                            <a:srgbClr val="000000"/>
                          </a:solidFill>
                        </a:rPr>
                        <a:t>Khí dầu mỏ hóa lỏng</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10000"/>
                        </a:lnSpc>
                        <a:spcBef>
                          <a:spcPts val="0"/>
                        </a:spcBef>
                        <a:spcAft>
                          <a:spcPts val="0"/>
                        </a:spcAft>
                        <a:buNone/>
                      </a:pPr>
                      <a:r>
                        <a:rPr lang="en-US" sz="1400" i="0" u="none" strike="noStrike">
                          <a:solidFill>
                            <a:srgbClr val="000000"/>
                          </a:solidFill>
                        </a:rPr>
                        <a:t>Kg /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7.06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r h="280675">
                <a:tc>
                  <a:txBody>
                    <a:bodyPr/>
                    <a:lstStyle/>
                    <a:p>
                      <a:pPr marL="0" marR="0" lvl="0" indent="0" algn="just" rtl="0">
                        <a:lnSpc>
                          <a:spcPct val="110000"/>
                        </a:lnSpc>
                        <a:spcBef>
                          <a:spcPts val="0"/>
                        </a:spcBef>
                        <a:spcAft>
                          <a:spcPts val="0"/>
                        </a:spcAft>
                        <a:buNone/>
                      </a:pPr>
                      <a:r>
                        <a:rPr lang="en-US" sz="1400" i="0" u="none" strike="noStrike">
                          <a:solidFill>
                            <a:srgbClr val="000000"/>
                          </a:solidFill>
                        </a:rPr>
                        <a:t>Dầu diesel</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10000"/>
                        </a:lnSpc>
                        <a:spcBef>
                          <a:spcPts val="0"/>
                        </a:spcBef>
                        <a:spcAft>
                          <a:spcPts val="0"/>
                        </a:spcAft>
                        <a:buNone/>
                      </a:pPr>
                      <a:r>
                        <a:rPr lang="en-US" sz="1400" i="0" u="none" strike="noStrike">
                          <a:solidFill>
                            <a:srgbClr val="000000"/>
                          </a:solidFill>
                        </a:rPr>
                        <a:t>Nghìn lít /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5,703.18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r h="280675">
                <a:tc>
                  <a:txBody>
                    <a:bodyPr/>
                    <a:lstStyle/>
                    <a:p>
                      <a:pPr marL="0" marR="0" lvl="0" indent="0" algn="just" rtl="0">
                        <a:lnSpc>
                          <a:spcPct val="110000"/>
                        </a:lnSpc>
                        <a:spcBef>
                          <a:spcPts val="0"/>
                        </a:spcBef>
                        <a:spcAft>
                          <a:spcPts val="0"/>
                        </a:spcAft>
                        <a:buNone/>
                      </a:pPr>
                      <a:r>
                        <a:rPr lang="en-US" sz="1400" i="0" u="none" strike="noStrike">
                          <a:solidFill>
                            <a:srgbClr val="000000"/>
                          </a:solidFill>
                        </a:rPr>
                        <a:t>Xăng</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10000"/>
                        </a:lnSpc>
                        <a:spcBef>
                          <a:spcPts val="0"/>
                        </a:spcBef>
                        <a:spcAft>
                          <a:spcPts val="0"/>
                        </a:spcAft>
                        <a:buNone/>
                      </a:pPr>
                      <a:r>
                        <a:rPr lang="en-US" sz="1400" i="0" u="none" strike="noStrike">
                          <a:solidFill>
                            <a:srgbClr val="000000"/>
                          </a:solidFill>
                        </a:rPr>
                        <a:t>Nghìn lít /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5,379.13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9"/>
                  </a:ext>
                </a:extLst>
              </a:tr>
              <a:tr h="280675">
                <a:tc>
                  <a:txBody>
                    <a:bodyPr/>
                    <a:lstStyle/>
                    <a:p>
                      <a:pPr marL="0" marR="0" lvl="0" indent="0" algn="just" rtl="0">
                        <a:lnSpc>
                          <a:spcPct val="110000"/>
                        </a:lnSpc>
                        <a:spcBef>
                          <a:spcPts val="0"/>
                        </a:spcBef>
                        <a:spcAft>
                          <a:spcPts val="0"/>
                        </a:spcAft>
                        <a:buNone/>
                      </a:pPr>
                      <a:r>
                        <a:rPr lang="en-US" sz="1400" i="0" u="none" strike="noStrike">
                          <a:solidFill>
                            <a:srgbClr val="000000"/>
                          </a:solidFill>
                        </a:rPr>
                        <a:t>Than cốc</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10000"/>
                        </a:lnSpc>
                        <a:spcBef>
                          <a:spcPts val="0"/>
                        </a:spcBef>
                        <a:spcAft>
                          <a:spcPts val="0"/>
                        </a:spcAft>
                        <a:buNone/>
                      </a:pPr>
                      <a:r>
                        <a:rPr lang="en-US" sz="1400" i="0" u="none" strike="noStrike">
                          <a:solidFill>
                            <a:srgbClr val="000000"/>
                          </a:solidFill>
                        </a:rPr>
                        <a:t>Tấn /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4,698.64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0"/>
                  </a:ext>
                </a:extLst>
              </a:tr>
              <a:tr h="280675">
                <a:tc>
                  <a:txBody>
                    <a:bodyPr/>
                    <a:lstStyle/>
                    <a:p>
                      <a:pPr marL="0" marR="0" lvl="0" indent="0" algn="just" rtl="0">
                        <a:lnSpc>
                          <a:spcPct val="110000"/>
                        </a:lnSpc>
                        <a:spcBef>
                          <a:spcPts val="0"/>
                        </a:spcBef>
                        <a:spcAft>
                          <a:spcPts val="0"/>
                        </a:spcAft>
                        <a:buNone/>
                      </a:pPr>
                      <a:r>
                        <a:rPr lang="en-US" sz="1400" i="0" u="none" strike="noStrike">
                          <a:solidFill>
                            <a:srgbClr val="000000"/>
                          </a:solidFill>
                        </a:rPr>
                        <a:t>Than cám loại 1,2</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0000"/>
                        </a:lnSpc>
                        <a:spcBef>
                          <a:spcPts val="0"/>
                        </a:spcBef>
                        <a:spcAft>
                          <a:spcPts val="0"/>
                        </a:spcAft>
                        <a:buNone/>
                      </a:pPr>
                      <a:r>
                        <a:rPr lang="en-US" sz="1400" i="0" u="none" strike="noStrike">
                          <a:solidFill>
                            <a:srgbClr val="000000"/>
                          </a:solidFill>
                        </a:rPr>
                        <a:t>Tấn /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4,536.62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1"/>
                  </a:ext>
                </a:extLst>
              </a:tr>
              <a:tr h="280675">
                <a:tc>
                  <a:txBody>
                    <a:bodyPr/>
                    <a:lstStyle/>
                    <a:p>
                      <a:pPr marL="0" marR="0" lvl="0" indent="0" algn="just" rtl="0">
                        <a:lnSpc>
                          <a:spcPct val="110000"/>
                        </a:lnSpc>
                        <a:spcBef>
                          <a:spcPts val="0"/>
                        </a:spcBef>
                        <a:spcAft>
                          <a:spcPts val="0"/>
                        </a:spcAft>
                        <a:buNone/>
                      </a:pPr>
                      <a:r>
                        <a:rPr lang="en-US" sz="1400" i="0" u="none" strike="noStrike">
                          <a:solidFill>
                            <a:srgbClr val="000000"/>
                          </a:solidFill>
                        </a:rPr>
                        <a:t>Than cám loại 3,4</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10000"/>
                        </a:lnSpc>
                        <a:spcBef>
                          <a:spcPts val="0"/>
                        </a:spcBef>
                        <a:spcAft>
                          <a:spcPts val="0"/>
                        </a:spcAft>
                        <a:buNone/>
                      </a:pPr>
                      <a:r>
                        <a:rPr lang="en-US" sz="1400" i="0" u="none" strike="noStrike">
                          <a:solidFill>
                            <a:srgbClr val="000000"/>
                          </a:solidFill>
                        </a:rPr>
                        <a:t>Tấn /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3,888.53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2"/>
                  </a:ext>
                </a:extLst>
              </a:tr>
              <a:tr h="280675">
                <a:tc>
                  <a:txBody>
                    <a:bodyPr/>
                    <a:lstStyle/>
                    <a:p>
                      <a:pPr marL="0" marR="0" lvl="0" indent="0" algn="just" rtl="0">
                        <a:lnSpc>
                          <a:spcPct val="110000"/>
                        </a:lnSpc>
                        <a:spcBef>
                          <a:spcPts val="0"/>
                        </a:spcBef>
                        <a:spcAft>
                          <a:spcPts val="0"/>
                        </a:spcAft>
                        <a:buNone/>
                      </a:pPr>
                      <a:r>
                        <a:rPr lang="en-US" sz="1400" i="0" u="none" strike="noStrike">
                          <a:solidFill>
                            <a:srgbClr val="000000"/>
                          </a:solidFill>
                        </a:rPr>
                        <a:t>Than cám loại 5,6</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10000"/>
                        </a:lnSpc>
                        <a:spcBef>
                          <a:spcPts val="0"/>
                        </a:spcBef>
                        <a:spcAft>
                          <a:spcPts val="0"/>
                        </a:spcAft>
                        <a:buNone/>
                      </a:pPr>
                      <a:r>
                        <a:rPr lang="en-US" sz="1400" i="0" u="none" strike="noStrike">
                          <a:solidFill>
                            <a:srgbClr val="000000"/>
                          </a:solidFill>
                        </a:rPr>
                        <a:t>Tấn /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3,240.44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3"/>
                  </a:ext>
                </a:extLst>
              </a:tr>
              <a:tr h="280675">
                <a:tc>
                  <a:txBody>
                    <a:bodyPr/>
                    <a:lstStyle/>
                    <a:p>
                      <a:pPr marL="0" marR="0" lvl="0" indent="0" algn="just" rtl="0">
                        <a:lnSpc>
                          <a:spcPct val="110000"/>
                        </a:lnSpc>
                        <a:spcBef>
                          <a:spcPts val="0"/>
                        </a:spcBef>
                        <a:spcAft>
                          <a:spcPts val="0"/>
                        </a:spcAft>
                        <a:buNone/>
                      </a:pPr>
                      <a:r>
                        <a:rPr lang="en-US" sz="1400" i="0" u="none" strike="noStrike">
                          <a:solidFill>
                            <a:srgbClr val="000000"/>
                          </a:solidFill>
                        </a:rPr>
                        <a:t>Nhiên liệu khác: [nêu rõ]</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just" rtl="0">
                        <a:lnSpc>
                          <a:spcPct val="110000"/>
                        </a:lnSpc>
                        <a:spcBef>
                          <a:spcPts val="0"/>
                        </a:spcBef>
                        <a:spcAft>
                          <a:spcPts val="0"/>
                        </a:spcAft>
                        <a:buNone/>
                      </a:pPr>
                      <a:r>
                        <a:rPr lang="en-US" sz="1400" i="1" u="none" strike="noStrike">
                          <a:solidFill>
                            <a:srgbClr val="000000"/>
                          </a:solidFill>
                        </a:rPr>
                        <a:t>[Nhập đơn vị]</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4"/>
                  </a:ext>
                </a:extLst>
              </a:tr>
              <a:tr h="280675">
                <a:tc gridSpan="4">
                  <a:txBody>
                    <a:bodyPr/>
                    <a:lstStyle/>
                    <a:p>
                      <a:pPr marL="0" marR="0" lvl="0" indent="0" algn="just" rtl="0">
                        <a:lnSpc>
                          <a:spcPct val="110000"/>
                        </a:lnSpc>
                        <a:spcBef>
                          <a:spcPts val="0"/>
                        </a:spcBef>
                        <a:spcAft>
                          <a:spcPts val="0"/>
                        </a:spcAft>
                        <a:buNone/>
                      </a:pPr>
                      <a:r>
                        <a:rPr lang="en-US" sz="1400" b="1" i="0" u="none" strike="noStrike">
                          <a:solidFill>
                            <a:srgbClr val="000000"/>
                          </a:solidFill>
                        </a:rPr>
                        <a:t>Tổng tiêu thụ năng lượng theo MWh / năm (A</a:t>
                      </a:r>
                      <a:r>
                        <a:rPr lang="en-US" sz="1400" b="1" i="0" u="none" strike="noStrike" baseline="-25000">
                          <a:solidFill>
                            <a:srgbClr val="000000"/>
                          </a:solidFill>
                        </a:rPr>
                        <a:t>trước</a:t>
                      </a:r>
                      <a:r>
                        <a:rPr lang="en-US" sz="1400" b="1" i="0" u="none" strike="noStrike">
                          <a:solidFill>
                            <a:srgbClr val="000000"/>
                          </a:solidFill>
                        </a:rPr>
                        <a:t>)</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vi-VN"/>
                    </a:p>
                  </a:txBody>
                  <a:tcPr/>
                </a:tc>
                <a:tc hMerge="1">
                  <a:txBody>
                    <a:bodyPr/>
                    <a:lstStyle/>
                    <a:p>
                      <a:endParaRPr lang="vi-VN"/>
                    </a:p>
                  </a:txBody>
                  <a:tcPr/>
                </a:tc>
                <a:tc hMerge="1">
                  <a:txBody>
                    <a:bodyPr/>
                    <a:lstStyle/>
                    <a:p>
                      <a:endParaRPr lang="vi-VN"/>
                    </a:p>
                  </a:txBody>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5"/>
                  </a:ext>
                </a:extLst>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22"/>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79" name="Google Shape;279;p22"/>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Tính toán và thẩm định tiết kiệm năng lượng</a:t>
            </a:r>
            <a:endParaRPr sz="2500" b="1">
              <a:solidFill>
                <a:schemeClr val="lt1"/>
              </a:solidFill>
              <a:latin typeface="Arial"/>
              <a:ea typeface="Arial"/>
              <a:cs typeface="Arial"/>
              <a:sym typeface="Arial"/>
            </a:endParaRPr>
          </a:p>
        </p:txBody>
      </p:sp>
      <p:graphicFrame>
        <p:nvGraphicFramePr>
          <p:cNvPr id="280" name="Google Shape;280;p22"/>
          <p:cNvGraphicFramePr/>
          <p:nvPr/>
        </p:nvGraphicFramePr>
        <p:xfrm>
          <a:off x="838201" y="1710648"/>
          <a:ext cx="10515600" cy="4655425"/>
        </p:xfrm>
        <a:graphic>
          <a:graphicData uri="http://schemas.openxmlformats.org/drawingml/2006/table">
            <a:tbl>
              <a:tblPr>
                <a:noFill/>
                <a:tableStyleId>{5F8261C2-B8B7-4930-BF9C-C20C61AAAB7B}</a:tableStyleId>
              </a:tblPr>
              <a:tblGrid>
                <a:gridCol w="2840850">
                  <a:extLst>
                    <a:ext uri="{9D8B030D-6E8A-4147-A177-3AD203B41FA5}">
                      <a16:colId xmlns:a16="http://schemas.microsoft.com/office/drawing/2014/main" val="20000"/>
                    </a:ext>
                  </a:extLst>
                </a:gridCol>
                <a:gridCol w="2240950">
                  <a:extLst>
                    <a:ext uri="{9D8B030D-6E8A-4147-A177-3AD203B41FA5}">
                      <a16:colId xmlns:a16="http://schemas.microsoft.com/office/drawing/2014/main" val="20001"/>
                    </a:ext>
                  </a:extLst>
                </a:gridCol>
                <a:gridCol w="1507175">
                  <a:extLst>
                    <a:ext uri="{9D8B030D-6E8A-4147-A177-3AD203B41FA5}">
                      <a16:colId xmlns:a16="http://schemas.microsoft.com/office/drawing/2014/main" val="20002"/>
                    </a:ext>
                  </a:extLst>
                </a:gridCol>
                <a:gridCol w="1665850">
                  <a:extLst>
                    <a:ext uri="{9D8B030D-6E8A-4147-A177-3AD203B41FA5}">
                      <a16:colId xmlns:a16="http://schemas.microsoft.com/office/drawing/2014/main" val="20003"/>
                    </a:ext>
                  </a:extLst>
                </a:gridCol>
                <a:gridCol w="2260775">
                  <a:extLst>
                    <a:ext uri="{9D8B030D-6E8A-4147-A177-3AD203B41FA5}">
                      <a16:colId xmlns:a16="http://schemas.microsoft.com/office/drawing/2014/main" val="20004"/>
                    </a:ext>
                  </a:extLst>
                </a:gridCol>
              </a:tblGrid>
              <a:tr h="276700">
                <a:tc gridSpan="5">
                  <a:txBody>
                    <a:bodyPr/>
                    <a:lstStyle/>
                    <a:p>
                      <a:pPr marL="0" marR="0" lvl="0" indent="0" algn="just" rtl="0">
                        <a:lnSpc>
                          <a:spcPct val="110000"/>
                        </a:lnSpc>
                        <a:spcBef>
                          <a:spcPts val="0"/>
                        </a:spcBef>
                        <a:spcAft>
                          <a:spcPts val="0"/>
                        </a:spcAft>
                        <a:buNone/>
                      </a:pPr>
                      <a:r>
                        <a:rPr lang="en-US" sz="1400" b="1" i="0" u="none" strike="noStrike">
                          <a:solidFill>
                            <a:schemeClr val="lt1"/>
                          </a:solidFill>
                        </a:rPr>
                        <a:t>II. Tiêu thụ năng lượng của doanh nghiệp vay SAU đầu tư tiết kiệm năng lượng</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004AAD"/>
                    </a:solidFill>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extLst>
                  <a:ext uri="{0D108BD9-81ED-4DB2-BD59-A6C34878D82A}">
                    <a16:rowId xmlns:a16="http://schemas.microsoft.com/office/drawing/2014/main" val="10000"/>
                  </a:ext>
                </a:extLst>
              </a:tr>
              <a:tr h="276700">
                <a:tc gridSpan="5">
                  <a:txBody>
                    <a:bodyPr/>
                    <a:lstStyle/>
                    <a:p>
                      <a:pPr marL="0" marR="0" lvl="0" indent="0" algn="just" rtl="0">
                        <a:lnSpc>
                          <a:spcPct val="110000"/>
                        </a:lnSpc>
                        <a:spcBef>
                          <a:spcPts val="0"/>
                        </a:spcBef>
                        <a:spcAft>
                          <a:spcPts val="0"/>
                        </a:spcAft>
                        <a:buNone/>
                      </a:pPr>
                      <a:r>
                        <a:rPr lang="en-US" sz="1400" b="1" i="0" u="none" strike="noStrike">
                          <a:solidFill>
                            <a:srgbClr val="000000"/>
                          </a:solidFill>
                        </a:rPr>
                        <a:t>1. Tiêu thụ điện hàng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extLst>
                  <a:ext uri="{0D108BD9-81ED-4DB2-BD59-A6C34878D82A}">
                    <a16:rowId xmlns:a16="http://schemas.microsoft.com/office/drawing/2014/main" val="10001"/>
                  </a:ext>
                </a:extLst>
              </a:tr>
              <a:tr h="276700">
                <a:tc>
                  <a:txBody>
                    <a:bodyPr/>
                    <a:lstStyle/>
                    <a:p>
                      <a:pPr marL="0" marR="0" lvl="0" indent="0" algn="just" rtl="0">
                        <a:lnSpc>
                          <a:spcPct val="110000"/>
                        </a:lnSpc>
                        <a:spcBef>
                          <a:spcPts val="0"/>
                        </a:spcBef>
                        <a:spcAft>
                          <a:spcPts val="0"/>
                        </a:spcAft>
                        <a:buNone/>
                      </a:pPr>
                      <a:r>
                        <a:rPr lang="en-US" sz="1400" i="0" u="none" strike="noStrike">
                          <a:solidFill>
                            <a:srgbClr val="000000"/>
                          </a:solidFill>
                        </a:rPr>
                        <a:t>Tiêu thụ điện</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10000"/>
                        </a:lnSpc>
                        <a:spcBef>
                          <a:spcPts val="0"/>
                        </a:spcBef>
                        <a:spcAft>
                          <a:spcPts val="0"/>
                        </a:spcAft>
                        <a:buNone/>
                      </a:pPr>
                      <a:r>
                        <a:rPr lang="en-US" sz="1400" i="0" u="none" strike="noStrike">
                          <a:solidFill>
                            <a:srgbClr val="000000"/>
                          </a:solidFill>
                        </a:rPr>
                        <a:t>MWh /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504925">
                <a:tc gridSpan="2">
                  <a:txBody>
                    <a:bodyPr/>
                    <a:lstStyle/>
                    <a:p>
                      <a:pPr marL="0" marR="0" lvl="0" indent="0" algn="just" rtl="0">
                        <a:lnSpc>
                          <a:spcPct val="110000"/>
                        </a:lnSpc>
                        <a:spcBef>
                          <a:spcPts val="0"/>
                        </a:spcBef>
                        <a:spcAft>
                          <a:spcPts val="0"/>
                        </a:spcAft>
                        <a:buNone/>
                      </a:pPr>
                      <a:r>
                        <a:rPr lang="en-US" sz="1400" b="1" i="0" u="none" strike="noStrike">
                          <a:solidFill>
                            <a:srgbClr val="000000"/>
                          </a:solidFill>
                        </a:rPr>
                        <a:t>2. Tiêu thụ nhiên liệu hàng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a:txBody>
                    <a:bodyPr/>
                    <a:lstStyle/>
                    <a:p>
                      <a:pPr marL="0" marR="0" lvl="0" indent="0" algn="ctr" rtl="0">
                        <a:lnSpc>
                          <a:spcPct val="110000"/>
                        </a:lnSpc>
                        <a:spcBef>
                          <a:spcPts val="0"/>
                        </a:spcBef>
                        <a:spcAft>
                          <a:spcPts val="0"/>
                        </a:spcAft>
                        <a:buNone/>
                      </a:pPr>
                      <a:r>
                        <a:rPr lang="en-US" sz="1400" b="1" i="0" u="none" strike="noStrike">
                          <a:solidFill>
                            <a:srgbClr val="000000"/>
                          </a:solidFill>
                        </a:rPr>
                        <a:t>Tổng tiêu thụ</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10000"/>
                        </a:lnSpc>
                        <a:spcBef>
                          <a:spcPts val="0"/>
                        </a:spcBef>
                        <a:spcAft>
                          <a:spcPts val="0"/>
                        </a:spcAft>
                        <a:buNone/>
                      </a:pPr>
                      <a:r>
                        <a:rPr lang="en-US" sz="1400" b="1" i="0" u="none" strike="noStrike">
                          <a:solidFill>
                            <a:srgbClr val="000000"/>
                          </a:solidFill>
                        </a:rPr>
                        <a:t> Hệ số chuyển đổi kWh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10000"/>
                        </a:lnSpc>
                        <a:spcBef>
                          <a:spcPts val="0"/>
                        </a:spcBef>
                        <a:spcAft>
                          <a:spcPts val="0"/>
                        </a:spcAft>
                        <a:buNone/>
                      </a:pPr>
                      <a:r>
                        <a:rPr lang="en-US" sz="1400" b="1" i="0" u="none" strike="noStrike">
                          <a:solidFill>
                            <a:srgbClr val="000000"/>
                          </a:solidFill>
                        </a:rPr>
                        <a:t>Tiêu thụ tính bằng MWh</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276700">
                <a:tc>
                  <a:txBody>
                    <a:bodyPr/>
                    <a:lstStyle/>
                    <a:p>
                      <a:pPr marL="0" marR="0" lvl="0" indent="0" algn="just" rtl="0">
                        <a:lnSpc>
                          <a:spcPct val="110000"/>
                        </a:lnSpc>
                        <a:spcBef>
                          <a:spcPts val="0"/>
                        </a:spcBef>
                        <a:spcAft>
                          <a:spcPts val="0"/>
                        </a:spcAft>
                        <a:buNone/>
                      </a:pPr>
                      <a:r>
                        <a:rPr lang="en-US" sz="1400" i="0" u="none" strike="noStrike">
                          <a:solidFill>
                            <a:srgbClr val="000000"/>
                          </a:solidFill>
                        </a:rPr>
                        <a:t>Khi thiên nhiên</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10000"/>
                        </a:lnSpc>
                        <a:spcBef>
                          <a:spcPts val="0"/>
                        </a:spcBef>
                        <a:spcAft>
                          <a:spcPts val="0"/>
                        </a:spcAft>
                        <a:buNone/>
                      </a:pPr>
                      <a:r>
                        <a:rPr lang="en-US" sz="1400" i="0" u="none" strike="noStrike">
                          <a:solidFill>
                            <a:srgbClr val="000000"/>
                          </a:solidFill>
                        </a:rPr>
                        <a:t>Ngàn mét khối /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5,832.79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10000"/>
                        </a:lnSpc>
                        <a:spcBef>
                          <a:spcPts val="0"/>
                        </a:spcBef>
                        <a:spcAft>
                          <a:spcPts val="0"/>
                        </a:spcAft>
                        <a:buNone/>
                      </a:pPr>
                      <a:r>
                        <a:rPr lang="en-US" sz="1400" i="0" u="none" strike="noStrike">
                          <a:solidFill>
                            <a:srgbClr val="000000"/>
                          </a:solidFil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276700">
                <a:tc>
                  <a:txBody>
                    <a:bodyPr/>
                    <a:lstStyle/>
                    <a:p>
                      <a:pPr marL="0" marR="0" lvl="0" indent="0" algn="just" rtl="0">
                        <a:lnSpc>
                          <a:spcPct val="110000"/>
                        </a:lnSpc>
                        <a:spcBef>
                          <a:spcPts val="0"/>
                        </a:spcBef>
                        <a:spcAft>
                          <a:spcPts val="0"/>
                        </a:spcAft>
                        <a:buNone/>
                      </a:pPr>
                      <a:r>
                        <a:rPr lang="en-US" sz="1400" i="0" u="none" strike="noStrike">
                          <a:solidFill>
                            <a:srgbClr val="000000"/>
                          </a:solidFill>
                        </a:rPr>
                        <a:t>Dầu nhiên liệu nặng</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10000"/>
                        </a:lnSpc>
                        <a:spcBef>
                          <a:spcPts val="0"/>
                        </a:spcBef>
                        <a:spcAft>
                          <a:spcPts val="0"/>
                        </a:spcAft>
                        <a:buNone/>
                      </a:pPr>
                      <a:r>
                        <a:rPr lang="en-US" sz="1400" i="0" u="none" strike="noStrike">
                          <a:solidFill>
                            <a:srgbClr val="000000"/>
                          </a:solidFill>
                        </a:rPr>
                        <a:t>Tấn /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6,610.50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10000"/>
                        </a:lnSpc>
                        <a:spcBef>
                          <a:spcPts val="0"/>
                        </a:spcBef>
                        <a:spcAft>
                          <a:spcPts val="0"/>
                        </a:spcAft>
                        <a:buNone/>
                      </a:pPr>
                      <a:r>
                        <a:rPr lang="en-US" sz="1400" i="0" u="none" strike="noStrike">
                          <a:solidFill>
                            <a:srgbClr val="000000"/>
                          </a:solidFil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276700">
                <a:tc>
                  <a:txBody>
                    <a:bodyPr/>
                    <a:lstStyle/>
                    <a:p>
                      <a:pPr marL="0" marR="0" lvl="0" indent="0" algn="just" rtl="0">
                        <a:lnSpc>
                          <a:spcPct val="110000"/>
                        </a:lnSpc>
                        <a:spcBef>
                          <a:spcPts val="0"/>
                        </a:spcBef>
                        <a:spcAft>
                          <a:spcPts val="0"/>
                        </a:spcAft>
                        <a:buNone/>
                      </a:pPr>
                      <a:r>
                        <a:rPr lang="en-US" sz="1400" i="0" u="none" strike="noStrike">
                          <a:solidFill>
                            <a:srgbClr val="000000"/>
                          </a:solidFill>
                        </a:rPr>
                        <a:t>Dầu nhiên liệu nhẹ</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10000"/>
                        </a:lnSpc>
                        <a:spcBef>
                          <a:spcPts val="0"/>
                        </a:spcBef>
                        <a:spcAft>
                          <a:spcPts val="0"/>
                        </a:spcAft>
                        <a:buNone/>
                      </a:pPr>
                      <a:r>
                        <a:rPr lang="en-US" sz="1400" i="0" u="none" strike="noStrike">
                          <a:solidFill>
                            <a:srgbClr val="000000"/>
                          </a:solidFill>
                        </a:rPr>
                        <a:t>Nghìn lít /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6,092.03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10000"/>
                        </a:lnSpc>
                        <a:spcBef>
                          <a:spcPts val="0"/>
                        </a:spcBef>
                        <a:spcAft>
                          <a:spcPts val="0"/>
                        </a:spcAft>
                        <a:buNone/>
                      </a:pPr>
                      <a:r>
                        <a:rPr lang="en-US" sz="1400" i="0" u="none" strike="noStrike">
                          <a:solidFill>
                            <a:srgbClr val="000000"/>
                          </a:solidFil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276700">
                <a:tc>
                  <a:txBody>
                    <a:bodyPr/>
                    <a:lstStyle/>
                    <a:p>
                      <a:pPr marL="0" marR="0" lvl="0" indent="0" algn="just" rtl="0">
                        <a:lnSpc>
                          <a:spcPct val="110000"/>
                        </a:lnSpc>
                        <a:spcBef>
                          <a:spcPts val="0"/>
                        </a:spcBef>
                        <a:spcAft>
                          <a:spcPts val="0"/>
                        </a:spcAft>
                        <a:buNone/>
                      </a:pPr>
                      <a:r>
                        <a:rPr lang="en-US" sz="1400" i="0" u="none" strike="noStrike">
                          <a:solidFill>
                            <a:srgbClr val="000000"/>
                          </a:solidFill>
                        </a:rPr>
                        <a:t>Khí dầu mỏ hóa lỏng</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10000"/>
                        </a:lnSpc>
                        <a:spcBef>
                          <a:spcPts val="0"/>
                        </a:spcBef>
                        <a:spcAft>
                          <a:spcPts val="0"/>
                        </a:spcAft>
                        <a:buNone/>
                      </a:pPr>
                      <a:r>
                        <a:rPr lang="en-US" sz="1400" i="0" u="none" strike="noStrike">
                          <a:solidFill>
                            <a:srgbClr val="000000"/>
                          </a:solidFill>
                        </a:rPr>
                        <a:t>Kg /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7.06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10000"/>
                        </a:lnSpc>
                        <a:spcBef>
                          <a:spcPts val="0"/>
                        </a:spcBef>
                        <a:spcAft>
                          <a:spcPts val="0"/>
                        </a:spcAft>
                        <a:buNone/>
                      </a:pPr>
                      <a:r>
                        <a:rPr lang="en-US" sz="1400" i="0" u="none" strike="noStrike">
                          <a:solidFill>
                            <a:srgbClr val="000000"/>
                          </a:solidFil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r h="276700">
                <a:tc>
                  <a:txBody>
                    <a:bodyPr/>
                    <a:lstStyle/>
                    <a:p>
                      <a:pPr marL="0" marR="0" lvl="0" indent="0" algn="just" rtl="0">
                        <a:lnSpc>
                          <a:spcPct val="110000"/>
                        </a:lnSpc>
                        <a:spcBef>
                          <a:spcPts val="0"/>
                        </a:spcBef>
                        <a:spcAft>
                          <a:spcPts val="0"/>
                        </a:spcAft>
                        <a:buNone/>
                      </a:pPr>
                      <a:r>
                        <a:rPr lang="en-US" sz="1400" i="0" u="none" strike="noStrike">
                          <a:solidFill>
                            <a:srgbClr val="000000"/>
                          </a:solidFill>
                        </a:rPr>
                        <a:t>Dầu diesel</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10000"/>
                        </a:lnSpc>
                        <a:spcBef>
                          <a:spcPts val="0"/>
                        </a:spcBef>
                        <a:spcAft>
                          <a:spcPts val="0"/>
                        </a:spcAft>
                        <a:buNone/>
                      </a:pPr>
                      <a:r>
                        <a:rPr lang="en-US" sz="1400" i="0" u="none" strike="noStrike">
                          <a:solidFill>
                            <a:srgbClr val="000000"/>
                          </a:solidFill>
                        </a:rPr>
                        <a:t>Nghìn lít /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5,703.18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10000"/>
                        </a:lnSpc>
                        <a:spcBef>
                          <a:spcPts val="0"/>
                        </a:spcBef>
                        <a:spcAft>
                          <a:spcPts val="0"/>
                        </a:spcAft>
                        <a:buNone/>
                      </a:pPr>
                      <a:r>
                        <a:rPr lang="en-US" sz="1400" i="0" u="none" strike="noStrike">
                          <a:solidFill>
                            <a:srgbClr val="000000"/>
                          </a:solidFil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r h="276700">
                <a:tc>
                  <a:txBody>
                    <a:bodyPr/>
                    <a:lstStyle/>
                    <a:p>
                      <a:pPr marL="0" marR="0" lvl="0" indent="0" algn="just" rtl="0">
                        <a:lnSpc>
                          <a:spcPct val="110000"/>
                        </a:lnSpc>
                        <a:spcBef>
                          <a:spcPts val="0"/>
                        </a:spcBef>
                        <a:spcAft>
                          <a:spcPts val="0"/>
                        </a:spcAft>
                        <a:buNone/>
                      </a:pPr>
                      <a:r>
                        <a:rPr lang="en-US" sz="1400" i="0" u="none" strike="noStrike">
                          <a:solidFill>
                            <a:srgbClr val="000000"/>
                          </a:solidFill>
                        </a:rPr>
                        <a:t>Xăng</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10000"/>
                        </a:lnSpc>
                        <a:spcBef>
                          <a:spcPts val="0"/>
                        </a:spcBef>
                        <a:spcAft>
                          <a:spcPts val="0"/>
                        </a:spcAft>
                        <a:buNone/>
                      </a:pPr>
                      <a:r>
                        <a:rPr lang="en-US" sz="1400" i="0" u="none" strike="noStrike">
                          <a:solidFill>
                            <a:srgbClr val="000000"/>
                          </a:solidFill>
                        </a:rPr>
                        <a:t>Nghìn lít /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5,379.13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10000"/>
                        </a:lnSpc>
                        <a:spcBef>
                          <a:spcPts val="0"/>
                        </a:spcBef>
                        <a:spcAft>
                          <a:spcPts val="0"/>
                        </a:spcAft>
                        <a:buNone/>
                      </a:pPr>
                      <a:r>
                        <a:rPr lang="en-US" sz="1400" i="0" u="none" strike="noStrike">
                          <a:solidFill>
                            <a:srgbClr val="000000"/>
                          </a:solidFil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9"/>
                  </a:ext>
                </a:extLst>
              </a:tr>
              <a:tr h="276700">
                <a:tc>
                  <a:txBody>
                    <a:bodyPr/>
                    <a:lstStyle/>
                    <a:p>
                      <a:pPr marL="0" marR="0" lvl="0" indent="0" algn="just" rtl="0">
                        <a:lnSpc>
                          <a:spcPct val="110000"/>
                        </a:lnSpc>
                        <a:spcBef>
                          <a:spcPts val="0"/>
                        </a:spcBef>
                        <a:spcAft>
                          <a:spcPts val="0"/>
                        </a:spcAft>
                        <a:buNone/>
                      </a:pPr>
                      <a:r>
                        <a:rPr lang="en-US" sz="1400" i="0" u="none" strike="noStrike">
                          <a:solidFill>
                            <a:srgbClr val="000000"/>
                          </a:solidFill>
                        </a:rPr>
                        <a:t>Than cốc</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10000"/>
                        </a:lnSpc>
                        <a:spcBef>
                          <a:spcPts val="0"/>
                        </a:spcBef>
                        <a:spcAft>
                          <a:spcPts val="0"/>
                        </a:spcAft>
                        <a:buNone/>
                      </a:pPr>
                      <a:r>
                        <a:rPr lang="en-US" sz="1400" i="0" u="none" strike="noStrike">
                          <a:solidFill>
                            <a:srgbClr val="000000"/>
                          </a:solidFill>
                        </a:rPr>
                        <a:t>Tấn /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4,698.64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10000"/>
                        </a:lnSpc>
                        <a:spcBef>
                          <a:spcPts val="0"/>
                        </a:spcBef>
                        <a:spcAft>
                          <a:spcPts val="0"/>
                        </a:spcAft>
                        <a:buNone/>
                      </a:pPr>
                      <a:r>
                        <a:rPr lang="en-US" sz="1400" i="0" u="none" strike="noStrike">
                          <a:solidFill>
                            <a:srgbClr val="000000"/>
                          </a:solidFil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0"/>
                  </a:ext>
                </a:extLst>
              </a:tr>
              <a:tr h="276700">
                <a:tc>
                  <a:txBody>
                    <a:bodyPr/>
                    <a:lstStyle/>
                    <a:p>
                      <a:pPr marL="0" marR="0" lvl="0" indent="0" algn="just" rtl="0">
                        <a:lnSpc>
                          <a:spcPct val="110000"/>
                        </a:lnSpc>
                        <a:spcBef>
                          <a:spcPts val="0"/>
                        </a:spcBef>
                        <a:spcAft>
                          <a:spcPts val="0"/>
                        </a:spcAft>
                        <a:buNone/>
                      </a:pPr>
                      <a:r>
                        <a:rPr lang="en-US" sz="1400" i="0" u="none" strike="noStrike">
                          <a:solidFill>
                            <a:srgbClr val="000000"/>
                          </a:solidFill>
                        </a:rPr>
                        <a:t>Than cám loại 1,2</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0000"/>
                        </a:lnSpc>
                        <a:spcBef>
                          <a:spcPts val="0"/>
                        </a:spcBef>
                        <a:spcAft>
                          <a:spcPts val="0"/>
                        </a:spcAft>
                        <a:buNone/>
                      </a:pPr>
                      <a:r>
                        <a:rPr lang="en-US" sz="1400" i="0" u="none" strike="noStrike">
                          <a:solidFill>
                            <a:srgbClr val="000000"/>
                          </a:solidFill>
                        </a:rPr>
                        <a:t>Tấn /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4,536.62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10000"/>
                        </a:lnSpc>
                        <a:spcBef>
                          <a:spcPts val="0"/>
                        </a:spcBef>
                        <a:spcAft>
                          <a:spcPts val="0"/>
                        </a:spcAft>
                        <a:buNone/>
                      </a:pPr>
                      <a:r>
                        <a:rPr lang="en-US" sz="1400" i="0" u="none" strike="noStrike">
                          <a:solidFill>
                            <a:srgbClr val="000000"/>
                          </a:solidFil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1"/>
                  </a:ext>
                </a:extLst>
              </a:tr>
              <a:tr h="276700">
                <a:tc>
                  <a:txBody>
                    <a:bodyPr/>
                    <a:lstStyle/>
                    <a:p>
                      <a:pPr marL="0" marR="0" lvl="0" indent="0" algn="just" rtl="0">
                        <a:lnSpc>
                          <a:spcPct val="110000"/>
                        </a:lnSpc>
                        <a:spcBef>
                          <a:spcPts val="0"/>
                        </a:spcBef>
                        <a:spcAft>
                          <a:spcPts val="0"/>
                        </a:spcAft>
                        <a:buNone/>
                      </a:pPr>
                      <a:r>
                        <a:rPr lang="en-US" sz="1400" i="0" u="none" strike="noStrike">
                          <a:solidFill>
                            <a:srgbClr val="000000"/>
                          </a:solidFill>
                        </a:rPr>
                        <a:t>Than cám loại 3,4</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10000"/>
                        </a:lnSpc>
                        <a:spcBef>
                          <a:spcPts val="0"/>
                        </a:spcBef>
                        <a:spcAft>
                          <a:spcPts val="0"/>
                        </a:spcAft>
                        <a:buNone/>
                      </a:pPr>
                      <a:r>
                        <a:rPr lang="en-US" sz="1400" i="0" u="none" strike="noStrike">
                          <a:solidFill>
                            <a:srgbClr val="000000"/>
                          </a:solidFill>
                        </a:rPr>
                        <a:t>Tấn /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3,888.53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ctr" rtl="0">
                        <a:lnSpc>
                          <a:spcPct val="110000"/>
                        </a:lnSpc>
                        <a:spcBef>
                          <a:spcPts val="0"/>
                        </a:spcBef>
                        <a:spcAft>
                          <a:spcPts val="0"/>
                        </a:spcAft>
                        <a:buNone/>
                      </a:pPr>
                      <a:r>
                        <a:rPr lang="en-US" sz="1400" i="0" u="none" strike="noStrike">
                          <a:solidFill>
                            <a:srgbClr val="000000"/>
                          </a:solidFil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2"/>
                  </a:ext>
                </a:extLst>
              </a:tr>
              <a:tr h="276700">
                <a:tc>
                  <a:txBody>
                    <a:bodyPr/>
                    <a:lstStyle/>
                    <a:p>
                      <a:pPr marL="0" marR="0" lvl="0" indent="0" algn="just" rtl="0">
                        <a:lnSpc>
                          <a:spcPct val="110000"/>
                        </a:lnSpc>
                        <a:spcBef>
                          <a:spcPts val="0"/>
                        </a:spcBef>
                        <a:spcAft>
                          <a:spcPts val="0"/>
                        </a:spcAft>
                        <a:buNone/>
                      </a:pPr>
                      <a:r>
                        <a:rPr lang="en-US" sz="1400" i="0" u="none" strike="noStrike">
                          <a:solidFill>
                            <a:srgbClr val="000000"/>
                          </a:solidFill>
                        </a:rPr>
                        <a:t>Than cám loại 5,6</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10000"/>
                        </a:lnSpc>
                        <a:spcBef>
                          <a:spcPts val="0"/>
                        </a:spcBef>
                        <a:spcAft>
                          <a:spcPts val="0"/>
                        </a:spcAft>
                        <a:buNone/>
                      </a:pPr>
                      <a:r>
                        <a:rPr lang="en-US" sz="1400" i="0" u="none" strike="noStrike">
                          <a:solidFill>
                            <a:srgbClr val="000000"/>
                          </a:solidFill>
                        </a:rPr>
                        <a:t>Tấn / năm</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3,240.44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0000"/>
                        </a:lnSpc>
                        <a:spcBef>
                          <a:spcPts val="0"/>
                        </a:spcBef>
                        <a:spcAft>
                          <a:spcPts val="0"/>
                        </a:spcAft>
                        <a:buNone/>
                      </a:pPr>
                      <a:r>
                        <a:rPr lang="en-US" sz="1400" i="0" u="none" strike="noStrike">
                          <a:solidFill>
                            <a:srgbClr val="000000"/>
                          </a:solidFil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3"/>
                  </a:ext>
                </a:extLst>
              </a:tr>
              <a:tr h="276700">
                <a:tc>
                  <a:txBody>
                    <a:bodyPr/>
                    <a:lstStyle/>
                    <a:p>
                      <a:pPr marL="0" marR="0" lvl="0" indent="0" algn="just" rtl="0">
                        <a:lnSpc>
                          <a:spcPct val="110000"/>
                        </a:lnSpc>
                        <a:spcBef>
                          <a:spcPts val="0"/>
                        </a:spcBef>
                        <a:spcAft>
                          <a:spcPts val="0"/>
                        </a:spcAft>
                        <a:buNone/>
                      </a:pPr>
                      <a:r>
                        <a:rPr lang="en-US" sz="1400" i="0" u="none" strike="noStrike">
                          <a:solidFill>
                            <a:srgbClr val="000000"/>
                          </a:solidFill>
                        </a:rPr>
                        <a:t>Nhiên liệu khác: [nêu rõ]</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just" rtl="0">
                        <a:lnSpc>
                          <a:spcPct val="110000"/>
                        </a:lnSpc>
                        <a:spcBef>
                          <a:spcPts val="0"/>
                        </a:spcBef>
                        <a:spcAft>
                          <a:spcPts val="0"/>
                        </a:spcAft>
                        <a:buNone/>
                      </a:pPr>
                      <a:r>
                        <a:rPr lang="en-US" sz="1400" i="1" u="none" strike="noStrike">
                          <a:solidFill>
                            <a:srgbClr val="000000"/>
                          </a:solidFill>
                        </a:rPr>
                        <a:t>[Nhập đơn vị]</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0000"/>
                        </a:lnSpc>
                        <a:spcBef>
                          <a:spcPts val="0"/>
                        </a:spcBef>
                        <a:spcAft>
                          <a:spcPts val="0"/>
                        </a:spcAft>
                        <a:buNone/>
                      </a:pPr>
                      <a:r>
                        <a:rPr lang="en-US" sz="1400" i="0" u="none" strike="noStrike">
                          <a:solidFill>
                            <a:srgbClr val="000000"/>
                          </a:solidFill>
                        </a:rPr>
                        <a:t>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4"/>
                  </a:ext>
                </a:extLst>
              </a:tr>
              <a:tr h="276700">
                <a:tc gridSpan="4">
                  <a:txBody>
                    <a:bodyPr/>
                    <a:lstStyle/>
                    <a:p>
                      <a:pPr marL="0" marR="0" lvl="0" indent="0" algn="just" rtl="0">
                        <a:lnSpc>
                          <a:spcPct val="110000"/>
                        </a:lnSpc>
                        <a:spcBef>
                          <a:spcPts val="0"/>
                        </a:spcBef>
                        <a:spcAft>
                          <a:spcPts val="0"/>
                        </a:spcAft>
                        <a:buNone/>
                      </a:pPr>
                      <a:r>
                        <a:rPr lang="en-US" sz="1400" b="1" i="0" u="none" strike="noStrike">
                          <a:solidFill>
                            <a:srgbClr val="000000"/>
                          </a:solidFill>
                        </a:rPr>
                        <a:t>Tổng tiêu thụ năng lượng theo MWh / năm (A</a:t>
                      </a:r>
                      <a:r>
                        <a:rPr lang="en-US" sz="1400" b="1" i="0" u="none" strike="noStrike" baseline="-25000">
                          <a:solidFill>
                            <a:srgbClr val="000000"/>
                          </a:solidFill>
                        </a:rPr>
                        <a:t>sau</a:t>
                      </a:r>
                      <a:r>
                        <a:rPr lang="en-US" sz="1400" b="1" i="0" u="none" strike="noStrike">
                          <a:solidFill>
                            <a:srgbClr val="000000"/>
                          </a:solidFill>
                        </a:rPr>
                        <a:t>)</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vi-VN"/>
                    </a:p>
                  </a:txBody>
                  <a:tcPr/>
                </a:tc>
                <a:tc hMerge="1">
                  <a:txBody>
                    <a:bodyPr/>
                    <a:lstStyle/>
                    <a:p>
                      <a:endParaRPr lang="vi-VN"/>
                    </a:p>
                  </a:txBody>
                  <a:tcPr/>
                </a:tc>
                <a:tc hMerge="1">
                  <a:txBody>
                    <a:bodyPr/>
                    <a:lstStyle/>
                    <a:p>
                      <a:endParaRPr lang="vi-VN"/>
                    </a:p>
                  </a:txBody>
                  <a:tcPr/>
                </a:tc>
                <a:tc>
                  <a:txBody>
                    <a:bodyPr/>
                    <a:lstStyle/>
                    <a:p>
                      <a:pPr marL="0" marR="0" lvl="0" indent="0" algn="ctr" rtl="0">
                        <a:lnSpc>
                          <a:spcPct val="110000"/>
                        </a:lnSpc>
                        <a:spcBef>
                          <a:spcPts val="0"/>
                        </a:spcBef>
                        <a:spcAft>
                          <a:spcPts val="0"/>
                        </a:spcAft>
                        <a:buNone/>
                      </a:pPr>
                      <a:r>
                        <a:rPr lang="en-US" sz="1400" i="0" u="none" strike="noStrike">
                          <a:solidFill>
                            <a:srgbClr val="000000"/>
                          </a:solidFill>
                        </a:rPr>
                        <a:t>                             -     </a:t>
                      </a:r>
                      <a:endParaRPr/>
                    </a:p>
                  </a:txBody>
                  <a:tcPr marL="8950" marR="8950" marT="8950"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5"/>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23"/>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86" name="Google Shape;286;p23"/>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Tính toán và thẩm định tiết kiệm năng lượng</a:t>
            </a:r>
            <a:endParaRPr sz="2500" b="1">
              <a:solidFill>
                <a:schemeClr val="lt1"/>
              </a:solidFill>
              <a:latin typeface="Arial"/>
              <a:ea typeface="Arial"/>
              <a:cs typeface="Arial"/>
              <a:sym typeface="Arial"/>
            </a:endParaRPr>
          </a:p>
        </p:txBody>
      </p:sp>
      <p:graphicFrame>
        <p:nvGraphicFramePr>
          <p:cNvPr id="287" name="Google Shape;287;p23"/>
          <p:cNvGraphicFramePr/>
          <p:nvPr/>
        </p:nvGraphicFramePr>
        <p:xfrm>
          <a:off x="838199" y="1653085"/>
          <a:ext cx="10515575" cy="5034230"/>
        </p:xfrm>
        <a:graphic>
          <a:graphicData uri="http://schemas.openxmlformats.org/drawingml/2006/table">
            <a:tbl>
              <a:tblPr>
                <a:noFill/>
                <a:tableStyleId>{5F8261C2-B8B7-4930-BF9C-C20C61AAAB7B}</a:tableStyleId>
              </a:tblPr>
              <a:tblGrid>
                <a:gridCol w="2840850">
                  <a:extLst>
                    <a:ext uri="{9D8B030D-6E8A-4147-A177-3AD203B41FA5}">
                      <a16:colId xmlns:a16="http://schemas.microsoft.com/office/drawing/2014/main" val="20000"/>
                    </a:ext>
                  </a:extLst>
                </a:gridCol>
                <a:gridCol w="1926625">
                  <a:extLst>
                    <a:ext uri="{9D8B030D-6E8A-4147-A177-3AD203B41FA5}">
                      <a16:colId xmlns:a16="http://schemas.microsoft.com/office/drawing/2014/main" val="20001"/>
                    </a:ext>
                  </a:extLst>
                </a:gridCol>
                <a:gridCol w="314325">
                  <a:extLst>
                    <a:ext uri="{9D8B030D-6E8A-4147-A177-3AD203B41FA5}">
                      <a16:colId xmlns:a16="http://schemas.microsoft.com/office/drawing/2014/main" val="20002"/>
                    </a:ext>
                  </a:extLst>
                </a:gridCol>
                <a:gridCol w="1186475">
                  <a:extLst>
                    <a:ext uri="{9D8B030D-6E8A-4147-A177-3AD203B41FA5}">
                      <a16:colId xmlns:a16="http://schemas.microsoft.com/office/drawing/2014/main" val="20003"/>
                    </a:ext>
                  </a:extLst>
                </a:gridCol>
                <a:gridCol w="320700">
                  <a:extLst>
                    <a:ext uri="{9D8B030D-6E8A-4147-A177-3AD203B41FA5}">
                      <a16:colId xmlns:a16="http://schemas.microsoft.com/office/drawing/2014/main" val="20004"/>
                    </a:ext>
                  </a:extLst>
                </a:gridCol>
                <a:gridCol w="1665825">
                  <a:extLst>
                    <a:ext uri="{9D8B030D-6E8A-4147-A177-3AD203B41FA5}">
                      <a16:colId xmlns:a16="http://schemas.microsoft.com/office/drawing/2014/main" val="20005"/>
                    </a:ext>
                  </a:extLst>
                </a:gridCol>
                <a:gridCol w="2260775">
                  <a:extLst>
                    <a:ext uri="{9D8B030D-6E8A-4147-A177-3AD203B41FA5}">
                      <a16:colId xmlns:a16="http://schemas.microsoft.com/office/drawing/2014/main" val="20006"/>
                    </a:ext>
                  </a:extLst>
                </a:gridCol>
              </a:tblGrid>
              <a:tr h="204225">
                <a:tc gridSpan="7">
                  <a:txBody>
                    <a:bodyPr/>
                    <a:lstStyle/>
                    <a:p>
                      <a:pPr marL="0" marR="0" lvl="0" indent="0" algn="just" rtl="0">
                        <a:lnSpc>
                          <a:spcPct val="100000"/>
                        </a:lnSpc>
                        <a:spcBef>
                          <a:spcPts val="0"/>
                        </a:spcBef>
                        <a:spcAft>
                          <a:spcPts val="0"/>
                        </a:spcAft>
                        <a:buNone/>
                      </a:pPr>
                      <a:r>
                        <a:rPr lang="en-US" sz="1300" b="1" i="0" u="none" strike="noStrike">
                          <a:solidFill>
                            <a:schemeClr val="lt1"/>
                          </a:solidFill>
                        </a:rPr>
                        <a:t>III. TIẾT KIỆM NĂNG LƯỢNG HÀNG NĂM</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004AAD"/>
                    </a:solidFill>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extLst>
                  <a:ext uri="{0D108BD9-81ED-4DB2-BD59-A6C34878D82A}">
                    <a16:rowId xmlns:a16="http://schemas.microsoft.com/office/drawing/2014/main" val="10000"/>
                  </a:ext>
                </a:extLst>
              </a:tr>
              <a:tr h="204225">
                <a:tc gridSpan="7">
                  <a:txBody>
                    <a:bodyPr/>
                    <a:lstStyle/>
                    <a:p>
                      <a:pPr marL="0" marR="0" lvl="0" indent="0" algn="just" rtl="0">
                        <a:lnSpc>
                          <a:spcPct val="100000"/>
                        </a:lnSpc>
                        <a:spcBef>
                          <a:spcPts val="0"/>
                        </a:spcBef>
                        <a:spcAft>
                          <a:spcPts val="0"/>
                        </a:spcAft>
                        <a:buNone/>
                      </a:pPr>
                      <a:r>
                        <a:rPr lang="en-US" sz="1300" b="1" i="0" u="none" strike="noStrike">
                          <a:solidFill>
                            <a:srgbClr val="000000"/>
                          </a:solidFill>
                        </a:rPr>
                        <a:t>1. Tiêu thụ điện hàng năm</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extLst>
                  <a:ext uri="{0D108BD9-81ED-4DB2-BD59-A6C34878D82A}">
                    <a16:rowId xmlns:a16="http://schemas.microsoft.com/office/drawing/2014/main" val="10001"/>
                  </a:ext>
                </a:extLst>
              </a:tr>
              <a:tr h="204225">
                <a:tc>
                  <a:txBody>
                    <a:bodyPr/>
                    <a:lstStyle/>
                    <a:p>
                      <a:pPr marL="0" marR="0" lvl="0" indent="0" algn="just" rtl="0">
                        <a:lnSpc>
                          <a:spcPct val="100000"/>
                        </a:lnSpc>
                        <a:spcBef>
                          <a:spcPts val="0"/>
                        </a:spcBef>
                        <a:spcAft>
                          <a:spcPts val="0"/>
                        </a:spcAft>
                        <a:buNone/>
                      </a:pPr>
                      <a:r>
                        <a:rPr lang="en-US" sz="1300" i="0" u="none" strike="noStrike">
                          <a:solidFill>
                            <a:srgbClr val="000000"/>
                          </a:solidFill>
                        </a:rPr>
                        <a:t>Tiêu thụ điện</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00000"/>
                        </a:lnSpc>
                        <a:spcBef>
                          <a:spcPts val="0"/>
                        </a:spcBef>
                        <a:spcAft>
                          <a:spcPts val="0"/>
                        </a:spcAft>
                        <a:buNone/>
                      </a:pPr>
                      <a:r>
                        <a:rPr lang="en-US" sz="1300" i="0" u="none" strike="noStrike">
                          <a:solidFill>
                            <a:srgbClr val="000000"/>
                          </a:solidFill>
                        </a:rPr>
                        <a:t>MWh / năm</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gridSpan="2">
                  <a:txBody>
                    <a:bodyPr/>
                    <a:lstStyle/>
                    <a:p>
                      <a:pPr marL="0" marR="0" lvl="0" indent="0" algn="just" rtl="0">
                        <a:lnSpc>
                          <a:spcPct val="100000"/>
                        </a:lnSpc>
                        <a:spcBef>
                          <a:spcPts val="0"/>
                        </a:spcBef>
                        <a:spcAft>
                          <a:spcPts val="0"/>
                        </a:spcAft>
                        <a:buNone/>
                      </a:pPr>
                      <a:r>
                        <a:rPr lang="en-US" sz="1300" i="0" u="none" strike="noStrike">
                          <a:solidFill>
                            <a:srgbClr val="000000"/>
                          </a:solidFill>
                        </a:rPr>
                        <a:t>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gridSpan="2">
                  <a:txBody>
                    <a:bodyPr/>
                    <a:lstStyle/>
                    <a:p>
                      <a:pPr marL="0" marR="0" lvl="0" indent="0" algn="just" rtl="0">
                        <a:lnSpc>
                          <a:spcPct val="100000"/>
                        </a:lnSpc>
                        <a:spcBef>
                          <a:spcPts val="0"/>
                        </a:spcBef>
                        <a:spcAft>
                          <a:spcPts val="0"/>
                        </a:spcAft>
                        <a:buNone/>
                      </a:pPr>
                      <a:r>
                        <a:rPr lang="en-US" sz="1300" i="0" u="none" strike="noStrike">
                          <a:solidFill>
                            <a:srgbClr val="000000"/>
                          </a:solidFill>
                        </a:rPr>
                        <a:t>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a:txBody>
                    <a:bodyPr/>
                    <a:lstStyle/>
                    <a:p>
                      <a:pPr marL="0" marR="0" lvl="0" indent="0" algn="l" rtl="0">
                        <a:lnSpc>
                          <a:spcPct val="100000"/>
                        </a:lnSpc>
                        <a:spcBef>
                          <a:spcPts val="0"/>
                        </a:spcBef>
                        <a:spcAft>
                          <a:spcPts val="0"/>
                        </a:spcAft>
                        <a:buNone/>
                      </a:pPr>
                      <a:r>
                        <a:rPr lang="en-US" sz="1300" i="0" u="none" strike="noStrike">
                          <a:solidFill>
                            <a:srgbClr val="000000"/>
                          </a:solidFill>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402350">
                <a:tc gridSpan="2">
                  <a:txBody>
                    <a:bodyPr/>
                    <a:lstStyle/>
                    <a:p>
                      <a:pPr marL="0" marR="0" lvl="0" indent="0" algn="just" rtl="0">
                        <a:lnSpc>
                          <a:spcPct val="100000"/>
                        </a:lnSpc>
                        <a:spcBef>
                          <a:spcPts val="0"/>
                        </a:spcBef>
                        <a:spcAft>
                          <a:spcPts val="0"/>
                        </a:spcAft>
                        <a:buNone/>
                      </a:pPr>
                      <a:r>
                        <a:rPr lang="en-US" sz="1300" b="1" i="0" u="none" strike="noStrike">
                          <a:solidFill>
                            <a:srgbClr val="000000"/>
                          </a:solidFill>
                        </a:rPr>
                        <a:t>2. Tiêu thụ nhiên liệu hàng năm</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gridSpan="2">
                  <a:txBody>
                    <a:bodyPr/>
                    <a:lstStyle/>
                    <a:p>
                      <a:pPr marL="0" marR="0" lvl="0" indent="0" algn="just" rtl="0">
                        <a:lnSpc>
                          <a:spcPct val="100000"/>
                        </a:lnSpc>
                        <a:spcBef>
                          <a:spcPts val="0"/>
                        </a:spcBef>
                        <a:spcAft>
                          <a:spcPts val="0"/>
                        </a:spcAft>
                        <a:buNone/>
                      </a:pPr>
                      <a:r>
                        <a:rPr lang="en-US" sz="1300" b="1" i="0" u="none" strike="noStrike">
                          <a:solidFill>
                            <a:srgbClr val="000000"/>
                          </a:solidFill>
                        </a:rPr>
                        <a:t>Tổng tiêt kiệm</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gridSpan="2">
                  <a:txBody>
                    <a:bodyPr/>
                    <a:lstStyle/>
                    <a:p>
                      <a:pPr marL="0" marR="0" lvl="0" indent="0" algn="just" rtl="0">
                        <a:lnSpc>
                          <a:spcPct val="100000"/>
                        </a:lnSpc>
                        <a:spcBef>
                          <a:spcPts val="0"/>
                        </a:spcBef>
                        <a:spcAft>
                          <a:spcPts val="0"/>
                        </a:spcAft>
                        <a:buNone/>
                      </a:pPr>
                      <a:r>
                        <a:rPr lang="en-US" sz="1300" b="1" i="0" u="none" strike="noStrike">
                          <a:solidFill>
                            <a:srgbClr val="000000"/>
                          </a:solidFill>
                        </a:rPr>
                        <a:t> Hệ số chuyển đổi kWh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a:txBody>
                    <a:bodyPr/>
                    <a:lstStyle/>
                    <a:p>
                      <a:pPr marL="0" marR="0" lvl="0" indent="0" algn="ctr" rtl="0">
                        <a:lnSpc>
                          <a:spcPct val="100000"/>
                        </a:lnSpc>
                        <a:spcBef>
                          <a:spcPts val="0"/>
                        </a:spcBef>
                        <a:spcAft>
                          <a:spcPts val="0"/>
                        </a:spcAft>
                        <a:buNone/>
                      </a:pPr>
                      <a:r>
                        <a:rPr lang="en-US" sz="1300" b="1" i="0" u="none" strike="noStrike">
                          <a:solidFill>
                            <a:srgbClr val="000000"/>
                          </a:solidFill>
                        </a:rPr>
                        <a:t>Tiết kiệm tính bằng MWh</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204225">
                <a:tc>
                  <a:txBody>
                    <a:bodyPr/>
                    <a:lstStyle/>
                    <a:p>
                      <a:pPr marL="0" marR="0" lvl="0" indent="0" algn="just" rtl="0">
                        <a:lnSpc>
                          <a:spcPct val="100000"/>
                        </a:lnSpc>
                        <a:spcBef>
                          <a:spcPts val="0"/>
                        </a:spcBef>
                        <a:spcAft>
                          <a:spcPts val="0"/>
                        </a:spcAft>
                        <a:buNone/>
                      </a:pPr>
                      <a:r>
                        <a:rPr lang="en-US" sz="1300" i="0" u="none" strike="noStrike">
                          <a:solidFill>
                            <a:srgbClr val="000000"/>
                          </a:solidFill>
                        </a:rPr>
                        <a:t>Khi thiên nhiên</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00000"/>
                        </a:lnSpc>
                        <a:spcBef>
                          <a:spcPts val="0"/>
                        </a:spcBef>
                        <a:spcAft>
                          <a:spcPts val="0"/>
                        </a:spcAft>
                        <a:buNone/>
                      </a:pPr>
                      <a:r>
                        <a:rPr lang="en-US" sz="1300" i="0" u="none" strike="noStrike">
                          <a:solidFill>
                            <a:srgbClr val="000000"/>
                          </a:solidFill>
                        </a:rPr>
                        <a:t>Ngàn mét khối / năm</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gridSpan="2">
                  <a:txBody>
                    <a:bodyPr/>
                    <a:lstStyle/>
                    <a:p>
                      <a:pPr marL="0" marR="0" lvl="0" indent="0" algn="just" rtl="0">
                        <a:lnSpc>
                          <a:spcPct val="100000"/>
                        </a:lnSpc>
                        <a:spcBef>
                          <a:spcPts val="0"/>
                        </a:spcBef>
                        <a:spcAft>
                          <a:spcPts val="0"/>
                        </a:spcAft>
                        <a:buNone/>
                      </a:pPr>
                      <a:r>
                        <a:rPr lang="en-US" sz="1300" i="0" u="none" strike="noStrike">
                          <a:solidFill>
                            <a:srgbClr val="000000"/>
                          </a:solidFill>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gridSpan="2">
                  <a:txBody>
                    <a:bodyPr/>
                    <a:lstStyle/>
                    <a:p>
                      <a:pPr marL="0" marR="0" lvl="0" indent="0" algn="ctr" rtl="0">
                        <a:lnSpc>
                          <a:spcPct val="100000"/>
                        </a:lnSpc>
                        <a:spcBef>
                          <a:spcPts val="0"/>
                        </a:spcBef>
                        <a:spcAft>
                          <a:spcPts val="0"/>
                        </a:spcAft>
                        <a:buNone/>
                      </a:pPr>
                      <a:r>
                        <a:rPr lang="en-US" sz="1300" i="0" u="none" strike="noStrike">
                          <a:solidFill>
                            <a:srgbClr val="000000"/>
                          </a:solidFill>
                        </a:rPr>
                        <a:t>       5,832.79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a:txBody>
                    <a:bodyPr/>
                    <a:lstStyle/>
                    <a:p>
                      <a:pPr marL="0" marR="0" lvl="0" indent="0" algn="ctr" rtl="0">
                        <a:lnSpc>
                          <a:spcPct val="100000"/>
                        </a:lnSpc>
                        <a:spcBef>
                          <a:spcPts val="0"/>
                        </a:spcBef>
                        <a:spcAft>
                          <a:spcPts val="0"/>
                        </a:spcAft>
                        <a:buNone/>
                      </a:pPr>
                      <a:r>
                        <a:rPr lang="en-US" sz="1300" i="0" u="none" strike="noStrike">
                          <a:solidFill>
                            <a:srgbClr val="000000"/>
                          </a:solidFill>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204225">
                <a:tc>
                  <a:txBody>
                    <a:bodyPr/>
                    <a:lstStyle/>
                    <a:p>
                      <a:pPr marL="0" marR="0" lvl="0" indent="0" algn="just" rtl="0">
                        <a:lnSpc>
                          <a:spcPct val="100000"/>
                        </a:lnSpc>
                        <a:spcBef>
                          <a:spcPts val="0"/>
                        </a:spcBef>
                        <a:spcAft>
                          <a:spcPts val="0"/>
                        </a:spcAft>
                        <a:buNone/>
                      </a:pPr>
                      <a:r>
                        <a:rPr lang="en-US" sz="1300" i="0" u="none" strike="noStrike">
                          <a:solidFill>
                            <a:srgbClr val="000000"/>
                          </a:solidFill>
                        </a:rPr>
                        <a:t>Dầu nhiên liệu nặng</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00000"/>
                        </a:lnSpc>
                        <a:spcBef>
                          <a:spcPts val="0"/>
                        </a:spcBef>
                        <a:spcAft>
                          <a:spcPts val="0"/>
                        </a:spcAft>
                        <a:buNone/>
                      </a:pPr>
                      <a:r>
                        <a:rPr lang="en-US" sz="1300" i="0" u="none" strike="noStrike">
                          <a:solidFill>
                            <a:srgbClr val="000000"/>
                          </a:solidFill>
                        </a:rPr>
                        <a:t>Tấn / năm</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gridSpan="2">
                  <a:txBody>
                    <a:bodyPr/>
                    <a:lstStyle/>
                    <a:p>
                      <a:pPr marL="0" marR="0" lvl="0" indent="0" algn="just" rtl="0">
                        <a:lnSpc>
                          <a:spcPct val="100000"/>
                        </a:lnSpc>
                        <a:spcBef>
                          <a:spcPts val="0"/>
                        </a:spcBef>
                        <a:spcAft>
                          <a:spcPts val="0"/>
                        </a:spcAft>
                        <a:buNone/>
                      </a:pPr>
                      <a:r>
                        <a:rPr lang="en-US" sz="1300" i="0" u="none" strike="noStrike">
                          <a:solidFill>
                            <a:srgbClr val="000000"/>
                          </a:solidFill>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gridSpan="2">
                  <a:txBody>
                    <a:bodyPr/>
                    <a:lstStyle/>
                    <a:p>
                      <a:pPr marL="0" marR="0" lvl="0" indent="0" algn="ctr" rtl="0">
                        <a:lnSpc>
                          <a:spcPct val="100000"/>
                        </a:lnSpc>
                        <a:spcBef>
                          <a:spcPts val="0"/>
                        </a:spcBef>
                        <a:spcAft>
                          <a:spcPts val="0"/>
                        </a:spcAft>
                        <a:buNone/>
                      </a:pPr>
                      <a:r>
                        <a:rPr lang="en-US" sz="1300" i="0" u="none" strike="noStrike">
                          <a:solidFill>
                            <a:srgbClr val="000000"/>
                          </a:solidFill>
                        </a:rPr>
                        <a:t>       6,610.50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a:txBody>
                    <a:bodyPr/>
                    <a:lstStyle/>
                    <a:p>
                      <a:pPr marL="0" marR="0" lvl="0" indent="0" algn="ctr" rtl="0">
                        <a:lnSpc>
                          <a:spcPct val="100000"/>
                        </a:lnSpc>
                        <a:spcBef>
                          <a:spcPts val="0"/>
                        </a:spcBef>
                        <a:spcAft>
                          <a:spcPts val="0"/>
                        </a:spcAft>
                        <a:buNone/>
                      </a:pPr>
                      <a:r>
                        <a:rPr lang="en-US" sz="1300" i="0" u="none" strike="noStrike">
                          <a:solidFill>
                            <a:srgbClr val="000000"/>
                          </a:solidFill>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204225">
                <a:tc>
                  <a:txBody>
                    <a:bodyPr/>
                    <a:lstStyle/>
                    <a:p>
                      <a:pPr marL="0" marR="0" lvl="0" indent="0" algn="just" rtl="0">
                        <a:lnSpc>
                          <a:spcPct val="100000"/>
                        </a:lnSpc>
                        <a:spcBef>
                          <a:spcPts val="0"/>
                        </a:spcBef>
                        <a:spcAft>
                          <a:spcPts val="0"/>
                        </a:spcAft>
                        <a:buNone/>
                      </a:pPr>
                      <a:r>
                        <a:rPr lang="en-US" sz="1300" i="0" u="none" strike="noStrike">
                          <a:solidFill>
                            <a:srgbClr val="000000"/>
                          </a:solidFill>
                        </a:rPr>
                        <a:t>Dầu nhiên liệu nhẹ</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00000"/>
                        </a:lnSpc>
                        <a:spcBef>
                          <a:spcPts val="0"/>
                        </a:spcBef>
                        <a:spcAft>
                          <a:spcPts val="0"/>
                        </a:spcAft>
                        <a:buNone/>
                      </a:pPr>
                      <a:r>
                        <a:rPr lang="en-US" sz="1300" i="0" u="none" strike="noStrike">
                          <a:solidFill>
                            <a:srgbClr val="000000"/>
                          </a:solidFill>
                        </a:rPr>
                        <a:t>Nghìn lít / năm</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gridSpan="2">
                  <a:txBody>
                    <a:bodyPr/>
                    <a:lstStyle/>
                    <a:p>
                      <a:pPr marL="0" marR="0" lvl="0" indent="0" algn="just" rtl="0">
                        <a:lnSpc>
                          <a:spcPct val="100000"/>
                        </a:lnSpc>
                        <a:spcBef>
                          <a:spcPts val="0"/>
                        </a:spcBef>
                        <a:spcAft>
                          <a:spcPts val="0"/>
                        </a:spcAft>
                        <a:buNone/>
                      </a:pPr>
                      <a:r>
                        <a:rPr lang="en-US" sz="1300" i="0" u="none" strike="noStrike">
                          <a:solidFill>
                            <a:srgbClr val="000000"/>
                          </a:solidFill>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gridSpan="2">
                  <a:txBody>
                    <a:bodyPr/>
                    <a:lstStyle/>
                    <a:p>
                      <a:pPr marL="0" marR="0" lvl="0" indent="0" algn="ctr" rtl="0">
                        <a:lnSpc>
                          <a:spcPct val="100000"/>
                        </a:lnSpc>
                        <a:spcBef>
                          <a:spcPts val="0"/>
                        </a:spcBef>
                        <a:spcAft>
                          <a:spcPts val="0"/>
                        </a:spcAft>
                        <a:buNone/>
                      </a:pPr>
                      <a:r>
                        <a:rPr lang="en-US" sz="1300" i="0" u="none" strike="noStrike">
                          <a:solidFill>
                            <a:srgbClr val="000000"/>
                          </a:solidFill>
                        </a:rPr>
                        <a:t>       6,092.03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a:txBody>
                    <a:bodyPr/>
                    <a:lstStyle/>
                    <a:p>
                      <a:pPr marL="0" marR="0" lvl="0" indent="0" algn="ctr" rtl="0">
                        <a:lnSpc>
                          <a:spcPct val="100000"/>
                        </a:lnSpc>
                        <a:spcBef>
                          <a:spcPts val="0"/>
                        </a:spcBef>
                        <a:spcAft>
                          <a:spcPts val="0"/>
                        </a:spcAft>
                        <a:buNone/>
                      </a:pPr>
                      <a:r>
                        <a:rPr lang="en-US" sz="1300" i="0" u="none" strike="noStrike">
                          <a:solidFill>
                            <a:srgbClr val="000000"/>
                          </a:solidFill>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204225">
                <a:tc>
                  <a:txBody>
                    <a:bodyPr/>
                    <a:lstStyle/>
                    <a:p>
                      <a:pPr marL="0" marR="0" lvl="0" indent="0" algn="just" rtl="0">
                        <a:lnSpc>
                          <a:spcPct val="100000"/>
                        </a:lnSpc>
                        <a:spcBef>
                          <a:spcPts val="0"/>
                        </a:spcBef>
                        <a:spcAft>
                          <a:spcPts val="0"/>
                        </a:spcAft>
                        <a:buNone/>
                      </a:pPr>
                      <a:r>
                        <a:rPr lang="en-US" sz="1300" i="0" u="none" strike="noStrike">
                          <a:solidFill>
                            <a:srgbClr val="000000"/>
                          </a:solidFill>
                        </a:rPr>
                        <a:t>Khí dầu mỏ hóa lỏng</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00000"/>
                        </a:lnSpc>
                        <a:spcBef>
                          <a:spcPts val="0"/>
                        </a:spcBef>
                        <a:spcAft>
                          <a:spcPts val="0"/>
                        </a:spcAft>
                        <a:buNone/>
                      </a:pPr>
                      <a:r>
                        <a:rPr lang="en-US" sz="1300" i="0" u="none" strike="noStrike">
                          <a:solidFill>
                            <a:srgbClr val="000000"/>
                          </a:solidFill>
                        </a:rPr>
                        <a:t>Kg / năm</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gridSpan="2">
                  <a:txBody>
                    <a:bodyPr/>
                    <a:lstStyle/>
                    <a:p>
                      <a:pPr marL="0" marR="0" lvl="0" indent="0" algn="just" rtl="0">
                        <a:lnSpc>
                          <a:spcPct val="100000"/>
                        </a:lnSpc>
                        <a:spcBef>
                          <a:spcPts val="0"/>
                        </a:spcBef>
                        <a:spcAft>
                          <a:spcPts val="0"/>
                        </a:spcAft>
                        <a:buNone/>
                      </a:pPr>
                      <a:r>
                        <a:rPr lang="en-US" sz="1300" i="0" u="none" strike="noStrike">
                          <a:solidFill>
                            <a:srgbClr val="000000"/>
                          </a:solidFill>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gridSpan="2">
                  <a:txBody>
                    <a:bodyPr/>
                    <a:lstStyle/>
                    <a:p>
                      <a:pPr marL="0" marR="0" lvl="0" indent="0" algn="ctr" rtl="0">
                        <a:lnSpc>
                          <a:spcPct val="100000"/>
                        </a:lnSpc>
                        <a:spcBef>
                          <a:spcPts val="0"/>
                        </a:spcBef>
                        <a:spcAft>
                          <a:spcPts val="0"/>
                        </a:spcAft>
                        <a:buNone/>
                      </a:pPr>
                      <a:r>
                        <a:rPr lang="en-US" sz="1300" i="0" u="none" strike="noStrike">
                          <a:solidFill>
                            <a:srgbClr val="000000"/>
                          </a:solidFill>
                        </a:rPr>
                        <a:t>               7.06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a:txBody>
                    <a:bodyPr/>
                    <a:lstStyle/>
                    <a:p>
                      <a:pPr marL="0" marR="0" lvl="0" indent="0" algn="ctr" rtl="0">
                        <a:lnSpc>
                          <a:spcPct val="100000"/>
                        </a:lnSpc>
                        <a:spcBef>
                          <a:spcPts val="0"/>
                        </a:spcBef>
                        <a:spcAft>
                          <a:spcPts val="0"/>
                        </a:spcAft>
                        <a:buNone/>
                      </a:pPr>
                      <a:r>
                        <a:rPr lang="en-US" sz="1300" i="0" u="none" strike="noStrike">
                          <a:solidFill>
                            <a:srgbClr val="000000"/>
                          </a:solidFill>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r h="204225">
                <a:tc>
                  <a:txBody>
                    <a:bodyPr/>
                    <a:lstStyle/>
                    <a:p>
                      <a:pPr marL="0" marR="0" lvl="0" indent="0" algn="just" rtl="0">
                        <a:lnSpc>
                          <a:spcPct val="100000"/>
                        </a:lnSpc>
                        <a:spcBef>
                          <a:spcPts val="0"/>
                        </a:spcBef>
                        <a:spcAft>
                          <a:spcPts val="0"/>
                        </a:spcAft>
                        <a:buNone/>
                      </a:pPr>
                      <a:r>
                        <a:rPr lang="en-US" sz="1300" i="0" u="none" strike="noStrike">
                          <a:solidFill>
                            <a:srgbClr val="000000"/>
                          </a:solidFill>
                        </a:rPr>
                        <a:t>Dầu diesel</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00000"/>
                        </a:lnSpc>
                        <a:spcBef>
                          <a:spcPts val="0"/>
                        </a:spcBef>
                        <a:spcAft>
                          <a:spcPts val="0"/>
                        </a:spcAft>
                        <a:buNone/>
                      </a:pPr>
                      <a:r>
                        <a:rPr lang="en-US" sz="1300" i="0" u="none" strike="noStrike">
                          <a:solidFill>
                            <a:srgbClr val="000000"/>
                          </a:solidFill>
                        </a:rPr>
                        <a:t>Nghìn lít / năm</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gridSpan="2">
                  <a:txBody>
                    <a:bodyPr/>
                    <a:lstStyle/>
                    <a:p>
                      <a:pPr marL="0" marR="0" lvl="0" indent="0" algn="just" rtl="0">
                        <a:lnSpc>
                          <a:spcPct val="100000"/>
                        </a:lnSpc>
                        <a:spcBef>
                          <a:spcPts val="0"/>
                        </a:spcBef>
                        <a:spcAft>
                          <a:spcPts val="0"/>
                        </a:spcAft>
                        <a:buNone/>
                      </a:pPr>
                      <a:r>
                        <a:rPr lang="en-US" sz="1300" i="0" u="none" strike="noStrike">
                          <a:solidFill>
                            <a:srgbClr val="000000"/>
                          </a:solidFill>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gridSpan="2">
                  <a:txBody>
                    <a:bodyPr/>
                    <a:lstStyle/>
                    <a:p>
                      <a:pPr marL="0" marR="0" lvl="0" indent="0" algn="ctr" rtl="0">
                        <a:lnSpc>
                          <a:spcPct val="100000"/>
                        </a:lnSpc>
                        <a:spcBef>
                          <a:spcPts val="0"/>
                        </a:spcBef>
                        <a:spcAft>
                          <a:spcPts val="0"/>
                        </a:spcAft>
                        <a:buNone/>
                      </a:pPr>
                      <a:r>
                        <a:rPr lang="en-US" sz="1300" i="0" u="none" strike="noStrike">
                          <a:solidFill>
                            <a:srgbClr val="000000"/>
                          </a:solidFill>
                        </a:rPr>
                        <a:t>       5,703.18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a:txBody>
                    <a:bodyPr/>
                    <a:lstStyle/>
                    <a:p>
                      <a:pPr marL="0" marR="0" lvl="0" indent="0" algn="ctr" rtl="0">
                        <a:lnSpc>
                          <a:spcPct val="100000"/>
                        </a:lnSpc>
                        <a:spcBef>
                          <a:spcPts val="0"/>
                        </a:spcBef>
                        <a:spcAft>
                          <a:spcPts val="0"/>
                        </a:spcAft>
                        <a:buNone/>
                      </a:pPr>
                      <a:r>
                        <a:rPr lang="en-US" sz="1300" i="0" u="none" strike="noStrike">
                          <a:solidFill>
                            <a:srgbClr val="000000"/>
                          </a:solidFill>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r h="204225">
                <a:tc>
                  <a:txBody>
                    <a:bodyPr/>
                    <a:lstStyle/>
                    <a:p>
                      <a:pPr marL="0" marR="0" lvl="0" indent="0" algn="just" rtl="0">
                        <a:lnSpc>
                          <a:spcPct val="100000"/>
                        </a:lnSpc>
                        <a:spcBef>
                          <a:spcPts val="0"/>
                        </a:spcBef>
                        <a:spcAft>
                          <a:spcPts val="0"/>
                        </a:spcAft>
                        <a:buNone/>
                      </a:pPr>
                      <a:r>
                        <a:rPr lang="en-US" sz="1300" i="0" u="none" strike="noStrike">
                          <a:solidFill>
                            <a:srgbClr val="000000"/>
                          </a:solidFill>
                        </a:rPr>
                        <a:t>Xăng</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00000"/>
                        </a:lnSpc>
                        <a:spcBef>
                          <a:spcPts val="0"/>
                        </a:spcBef>
                        <a:spcAft>
                          <a:spcPts val="0"/>
                        </a:spcAft>
                        <a:buNone/>
                      </a:pPr>
                      <a:r>
                        <a:rPr lang="en-US" sz="1300" i="0" u="none" strike="noStrike">
                          <a:solidFill>
                            <a:srgbClr val="000000"/>
                          </a:solidFill>
                        </a:rPr>
                        <a:t>Nghìn lít / năm</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gridSpan="2">
                  <a:txBody>
                    <a:bodyPr/>
                    <a:lstStyle/>
                    <a:p>
                      <a:pPr marL="0" marR="0" lvl="0" indent="0" algn="just" rtl="0">
                        <a:lnSpc>
                          <a:spcPct val="100000"/>
                        </a:lnSpc>
                        <a:spcBef>
                          <a:spcPts val="0"/>
                        </a:spcBef>
                        <a:spcAft>
                          <a:spcPts val="0"/>
                        </a:spcAft>
                        <a:buNone/>
                      </a:pPr>
                      <a:r>
                        <a:rPr lang="en-US" sz="1300" i="0" u="none" strike="noStrike">
                          <a:solidFill>
                            <a:srgbClr val="000000"/>
                          </a:solidFill>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gridSpan="2">
                  <a:txBody>
                    <a:bodyPr/>
                    <a:lstStyle/>
                    <a:p>
                      <a:pPr marL="0" marR="0" lvl="0" indent="0" algn="ctr" rtl="0">
                        <a:lnSpc>
                          <a:spcPct val="100000"/>
                        </a:lnSpc>
                        <a:spcBef>
                          <a:spcPts val="0"/>
                        </a:spcBef>
                        <a:spcAft>
                          <a:spcPts val="0"/>
                        </a:spcAft>
                        <a:buNone/>
                      </a:pPr>
                      <a:r>
                        <a:rPr lang="en-US" sz="1300" i="0" u="none" strike="noStrike">
                          <a:solidFill>
                            <a:srgbClr val="000000"/>
                          </a:solidFill>
                        </a:rPr>
                        <a:t>       5,379.13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a:txBody>
                    <a:bodyPr/>
                    <a:lstStyle/>
                    <a:p>
                      <a:pPr marL="0" marR="0" lvl="0" indent="0" algn="ctr" rtl="0">
                        <a:lnSpc>
                          <a:spcPct val="100000"/>
                        </a:lnSpc>
                        <a:spcBef>
                          <a:spcPts val="0"/>
                        </a:spcBef>
                        <a:spcAft>
                          <a:spcPts val="0"/>
                        </a:spcAft>
                        <a:buNone/>
                      </a:pPr>
                      <a:r>
                        <a:rPr lang="en-US" sz="1300" i="0" u="none" strike="noStrike">
                          <a:solidFill>
                            <a:srgbClr val="000000"/>
                          </a:solidFill>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9"/>
                  </a:ext>
                </a:extLst>
              </a:tr>
              <a:tr h="204225">
                <a:tc>
                  <a:txBody>
                    <a:bodyPr/>
                    <a:lstStyle/>
                    <a:p>
                      <a:pPr marL="0" marR="0" lvl="0" indent="0" algn="just" rtl="0">
                        <a:lnSpc>
                          <a:spcPct val="100000"/>
                        </a:lnSpc>
                        <a:spcBef>
                          <a:spcPts val="0"/>
                        </a:spcBef>
                        <a:spcAft>
                          <a:spcPts val="0"/>
                        </a:spcAft>
                        <a:buNone/>
                      </a:pPr>
                      <a:r>
                        <a:rPr lang="en-US" sz="1300" i="0" u="none" strike="noStrike">
                          <a:solidFill>
                            <a:srgbClr val="000000"/>
                          </a:solidFill>
                        </a:rPr>
                        <a:t>Than cốc</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00000"/>
                        </a:lnSpc>
                        <a:spcBef>
                          <a:spcPts val="0"/>
                        </a:spcBef>
                        <a:spcAft>
                          <a:spcPts val="0"/>
                        </a:spcAft>
                        <a:buNone/>
                      </a:pPr>
                      <a:r>
                        <a:rPr lang="en-US" sz="1300" i="0" u="none" strike="noStrike">
                          <a:solidFill>
                            <a:srgbClr val="000000"/>
                          </a:solidFill>
                        </a:rPr>
                        <a:t>Tấn / năm</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gridSpan="2">
                  <a:txBody>
                    <a:bodyPr/>
                    <a:lstStyle/>
                    <a:p>
                      <a:pPr marL="0" marR="0" lvl="0" indent="0" algn="just" rtl="0">
                        <a:lnSpc>
                          <a:spcPct val="100000"/>
                        </a:lnSpc>
                        <a:spcBef>
                          <a:spcPts val="0"/>
                        </a:spcBef>
                        <a:spcAft>
                          <a:spcPts val="0"/>
                        </a:spcAft>
                        <a:buNone/>
                      </a:pPr>
                      <a:r>
                        <a:rPr lang="en-US" sz="1300" i="0" u="none" strike="noStrike">
                          <a:solidFill>
                            <a:srgbClr val="000000"/>
                          </a:solidFill>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gridSpan="2">
                  <a:txBody>
                    <a:bodyPr/>
                    <a:lstStyle/>
                    <a:p>
                      <a:pPr marL="0" marR="0" lvl="0" indent="0" algn="ctr" rtl="0">
                        <a:lnSpc>
                          <a:spcPct val="100000"/>
                        </a:lnSpc>
                        <a:spcBef>
                          <a:spcPts val="0"/>
                        </a:spcBef>
                        <a:spcAft>
                          <a:spcPts val="0"/>
                        </a:spcAft>
                        <a:buNone/>
                      </a:pPr>
                      <a:r>
                        <a:rPr lang="en-US" sz="1300" i="0" u="none" strike="noStrike">
                          <a:solidFill>
                            <a:srgbClr val="000000"/>
                          </a:solidFill>
                        </a:rPr>
                        <a:t>       4,698.64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a:txBody>
                    <a:bodyPr/>
                    <a:lstStyle/>
                    <a:p>
                      <a:pPr marL="0" marR="0" lvl="0" indent="0" algn="ctr" rtl="0">
                        <a:lnSpc>
                          <a:spcPct val="100000"/>
                        </a:lnSpc>
                        <a:spcBef>
                          <a:spcPts val="0"/>
                        </a:spcBef>
                        <a:spcAft>
                          <a:spcPts val="0"/>
                        </a:spcAft>
                        <a:buNone/>
                      </a:pPr>
                      <a:r>
                        <a:rPr lang="en-US" sz="1300" i="0" u="none" strike="noStrike">
                          <a:solidFill>
                            <a:srgbClr val="000000"/>
                          </a:solidFill>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0"/>
                  </a:ext>
                </a:extLst>
              </a:tr>
              <a:tr h="204225">
                <a:tc>
                  <a:txBody>
                    <a:bodyPr/>
                    <a:lstStyle/>
                    <a:p>
                      <a:pPr marL="0" marR="0" lvl="0" indent="0" algn="just" rtl="0">
                        <a:lnSpc>
                          <a:spcPct val="100000"/>
                        </a:lnSpc>
                        <a:spcBef>
                          <a:spcPts val="0"/>
                        </a:spcBef>
                        <a:spcAft>
                          <a:spcPts val="0"/>
                        </a:spcAft>
                        <a:buNone/>
                      </a:pPr>
                      <a:r>
                        <a:rPr lang="en-US" sz="1300" i="0" u="none" strike="noStrike">
                          <a:solidFill>
                            <a:srgbClr val="000000"/>
                          </a:solidFill>
                        </a:rPr>
                        <a:t>Than cám loại 1,2</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1300" i="0" u="none" strike="noStrike">
                          <a:solidFill>
                            <a:srgbClr val="000000"/>
                          </a:solidFill>
                        </a:rPr>
                        <a:t>Tấn / năm</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gridSpan="2">
                  <a:txBody>
                    <a:bodyPr/>
                    <a:lstStyle/>
                    <a:p>
                      <a:pPr marL="0" marR="0" lvl="0" indent="0" algn="l" rtl="0">
                        <a:lnSpc>
                          <a:spcPct val="100000"/>
                        </a:lnSpc>
                        <a:spcBef>
                          <a:spcPts val="0"/>
                        </a:spcBef>
                        <a:spcAft>
                          <a:spcPts val="0"/>
                        </a:spcAft>
                        <a:buNone/>
                      </a:pPr>
                      <a:r>
                        <a:rPr lang="en-US" sz="1300" i="0" u="none" strike="noStrike">
                          <a:solidFill>
                            <a:srgbClr val="000000"/>
                          </a:solidFill>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gridSpan="2">
                  <a:txBody>
                    <a:bodyPr/>
                    <a:lstStyle/>
                    <a:p>
                      <a:pPr marL="0" marR="0" lvl="0" indent="0" algn="ctr" rtl="0">
                        <a:lnSpc>
                          <a:spcPct val="100000"/>
                        </a:lnSpc>
                        <a:spcBef>
                          <a:spcPts val="0"/>
                        </a:spcBef>
                        <a:spcAft>
                          <a:spcPts val="0"/>
                        </a:spcAft>
                        <a:buNone/>
                      </a:pPr>
                      <a:r>
                        <a:rPr lang="en-US" sz="1300" i="0" u="none" strike="noStrike">
                          <a:solidFill>
                            <a:srgbClr val="000000"/>
                          </a:solidFill>
                        </a:rPr>
                        <a:t>       4,536.62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a:txBody>
                    <a:bodyPr/>
                    <a:lstStyle/>
                    <a:p>
                      <a:pPr marL="0" marR="0" lvl="0" indent="0" algn="ctr" rtl="0">
                        <a:lnSpc>
                          <a:spcPct val="100000"/>
                        </a:lnSpc>
                        <a:spcBef>
                          <a:spcPts val="0"/>
                        </a:spcBef>
                        <a:spcAft>
                          <a:spcPts val="0"/>
                        </a:spcAft>
                        <a:buNone/>
                      </a:pPr>
                      <a:r>
                        <a:rPr lang="en-US" sz="1300" i="0" u="none" strike="noStrike">
                          <a:solidFill>
                            <a:srgbClr val="000000"/>
                          </a:solidFill>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1"/>
                  </a:ext>
                </a:extLst>
              </a:tr>
              <a:tr h="204225">
                <a:tc>
                  <a:txBody>
                    <a:bodyPr/>
                    <a:lstStyle/>
                    <a:p>
                      <a:pPr marL="0" marR="0" lvl="0" indent="0" algn="just" rtl="0">
                        <a:lnSpc>
                          <a:spcPct val="100000"/>
                        </a:lnSpc>
                        <a:spcBef>
                          <a:spcPts val="0"/>
                        </a:spcBef>
                        <a:spcAft>
                          <a:spcPts val="0"/>
                        </a:spcAft>
                        <a:buNone/>
                      </a:pPr>
                      <a:r>
                        <a:rPr lang="en-US" sz="1300" i="0" u="none" strike="noStrike">
                          <a:solidFill>
                            <a:srgbClr val="000000"/>
                          </a:solidFill>
                        </a:rPr>
                        <a:t>Than cám loại 3,4</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1300" i="0" u="none" strike="noStrike">
                          <a:solidFill>
                            <a:srgbClr val="000000"/>
                          </a:solidFill>
                        </a:rPr>
                        <a:t>Tấn / năm</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gridSpan="2">
                  <a:txBody>
                    <a:bodyPr/>
                    <a:lstStyle/>
                    <a:p>
                      <a:pPr marL="0" marR="0" lvl="0" indent="0" algn="l" rtl="0">
                        <a:lnSpc>
                          <a:spcPct val="100000"/>
                        </a:lnSpc>
                        <a:spcBef>
                          <a:spcPts val="0"/>
                        </a:spcBef>
                        <a:spcAft>
                          <a:spcPts val="0"/>
                        </a:spcAft>
                        <a:buNone/>
                      </a:pPr>
                      <a:r>
                        <a:rPr lang="en-US" sz="1300" i="0" u="none" strike="noStrike">
                          <a:solidFill>
                            <a:srgbClr val="000000"/>
                          </a:solidFill>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gridSpan="2">
                  <a:txBody>
                    <a:bodyPr/>
                    <a:lstStyle/>
                    <a:p>
                      <a:pPr marL="0" marR="0" lvl="0" indent="0" algn="ctr" rtl="0">
                        <a:lnSpc>
                          <a:spcPct val="100000"/>
                        </a:lnSpc>
                        <a:spcBef>
                          <a:spcPts val="0"/>
                        </a:spcBef>
                        <a:spcAft>
                          <a:spcPts val="0"/>
                        </a:spcAft>
                        <a:buNone/>
                      </a:pPr>
                      <a:r>
                        <a:rPr lang="en-US" sz="1300" i="0" u="none" strike="noStrike">
                          <a:solidFill>
                            <a:srgbClr val="000000"/>
                          </a:solidFill>
                        </a:rPr>
                        <a:t>       3,888.53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a:txBody>
                    <a:bodyPr/>
                    <a:lstStyle/>
                    <a:p>
                      <a:pPr marL="0" marR="0" lvl="0" indent="0" algn="ctr" rtl="0">
                        <a:lnSpc>
                          <a:spcPct val="100000"/>
                        </a:lnSpc>
                        <a:spcBef>
                          <a:spcPts val="0"/>
                        </a:spcBef>
                        <a:spcAft>
                          <a:spcPts val="0"/>
                        </a:spcAft>
                        <a:buNone/>
                      </a:pPr>
                      <a:r>
                        <a:rPr lang="en-US" sz="1300" i="0" u="none" strike="noStrike">
                          <a:solidFill>
                            <a:srgbClr val="000000"/>
                          </a:solidFill>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2"/>
                  </a:ext>
                </a:extLst>
              </a:tr>
              <a:tr h="204225">
                <a:tc>
                  <a:txBody>
                    <a:bodyPr/>
                    <a:lstStyle/>
                    <a:p>
                      <a:pPr marL="0" marR="0" lvl="0" indent="0" algn="just" rtl="0">
                        <a:lnSpc>
                          <a:spcPct val="100000"/>
                        </a:lnSpc>
                        <a:spcBef>
                          <a:spcPts val="0"/>
                        </a:spcBef>
                        <a:spcAft>
                          <a:spcPts val="0"/>
                        </a:spcAft>
                        <a:buNone/>
                      </a:pPr>
                      <a:r>
                        <a:rPr lang="en-US" sz="1300" i="0" u="none" strike="noStrike">
                          <a:solidFill>
                            <a:srgbClr val="000000"/>
                          </a:solidFill>
                        </a:rPr>
                        <a:t>Than cám loại 5,6</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US" sz="1300" i="0" u="none" strike="noStrike">
                          <a:solidFill>
                            <a:srgbClr val="000000"/>
                          </a:solidFill>
                        </a:rPr>
                        <a:t>Tấn / năm</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gridSpan="2">
                  <a:txBody>
                    <a:bodyPr/>
                    <a:lstStyle/>
                    <a:p>
                      <a:pPr marL="0" marR="0" lvl="0" indent="0" algn="l" rtl="0">
                        <a:lnSpc>
                          <a:spcPct val="100000"/>
                        </a:lnSpc>
                        <a:spcBef>
                          <a:spcPts val="0"/>
                        </a:spcBef>
                        <a:spcAft>
                          <a:spcPts val="0"/>
                        </a:spcAft>
                        <a:buNone/>
                      </a:pPr>
                      <a:r>
                        <a:rPr lang="en-US" sz="1300" i="0" u="none" strike="noStrike">
                          <a:solidFill>
                            <a:srgbClr val="000000"/>
                          </a:solidFill>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gridSpan="2">
                  <a:txBody>
                    <a:bodyPr/>
                    <a:lstStyle/>
                    <a:p>
                      <a:pPr marL="0" marR="0" lvl="0" indent="0" algn="ctr" rtl="0">
                        <a:lnSpc>
                          <a:spcPct val="100000"/>
                        </a:lnSpc>
                        <a:spcBef>
                          <a:spcPts val="0"/>
                        </a:spcBef>
                        <a:spcAft>
                          <a:spcPts val="0"/>
                        </a:spcAft>
                        <a:buNone/>
                      </a:pPr>
                      <a:r>
                        <a:rPr lang="en-US" sz="1300" i="0" u="none" strike="noStrike">
                          <a:solidFill>
                            <a:srgbClr val="000000"/>
                          </a:solidFill>
                        </a:rPr>
                        <a:t>       3,240.44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a:txBody>
                    <a:bodyPr/>
                    <a:lstStyle/>
                    <a:p>
                      <a:pPr marL="0" marR="0" lvl="0" indent="0" algn="ctr" rtl="0">
                        <a:lnSpc>
                          <a:spcPct val="100000"/>
                        </a:lnSpc>
                        <a:spcBef>
                          <a:spcPts val="0"/>
                        </a:spcBef>
                        <a:spcAft>
                          <a:spcPts val="0"/>
                        </a:spcAft>
                        <a:buNone/>
                      </a:pPr>
                      <a:r>
                        <a:rPr lang="en-US" sz="1300" i="0" u="none" strike="noStrike">
                          <a:solidFill>
                            <a:srgbClr val="000000"/>
                          </a:solidFill>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3"/>
                  </a:ext>
                </a:extLst>
              </a:tr>
              <a:tr h="204225">
                <a:tc>
                  <a:txBody>
                    <a:bodyPr/>
                    <a:lstStyle/>
                    <a:p>
                      <a:pPr marL="0" marR="0" lvl="0" indent="0" algn="just" rtl="0">
                        <a:lnSpc>
                          <a:spcPct val="100000"/>
                        </a:lnSpc>
                        <a:spcBef>
                          <a:spcPts val="0"/>
                        </a:spcBef>
                        <a:spcAft>
                          <a:spcPts val="0"/>
                        </a:spcAft>
                        <a:buNone/>
                      </a:pPr>
                      <a:r>
                        <a:rPr lang="en-US" sz="1300" i="0" u="none" strike="noStrike">
                          <a:solidFill>
                            <a:srgbClr val="000000"/>
                          </a:solidFill>
                        </a:rPr>
                        <a:t>Nhiên liệu khác: [nêu rõ]</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0" lvl="0" indent="0" algn="just" rtl="0">
                        <a:lnSpc>
                          <a:spcPct val="100000"/>
                        </a:lnSpc>
                        <a:spcBef>
                          <a:spcPts val="0"/>
                        </a:spcBef>
                        <a:spcAft>
                          <a:spcPts val="0"/>
                        </a:spcAft>
                        <a:buNone/>
                      </a:pPr>
                      <a:r>
                        <a:rPr lang="en-US" sz="1300" i="1" u="none" strike="noStrike">
                          <a:solidFill>
                            <a:srgbClr val="000000"/>
                          </a:solidFill>
                        </a:rPr>
                        <a:t>[Nhập đơn vị]</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gridSpan="2">
                  <a:txBody>
                    <a:bodyPr/>
                    <a:lstStyle/>
                    <a:p>
                      <a:pPr marL="0" marR="0" lvl="0" indent="0" algn="just" rtl="0">
                        <a:lnSpc>
                          <a:spcPct val="100000"/>
                        </a:lnSpc>
                        <a:spcBef>
                          <a:spcPts val="0"/>
                        </a:spcBef>
                        <a:spcAft>
                          <a:spcPts val="0"/>
                        </a:spcAft>
                        <a:buNone/>
                      </a:pPr>
                      <a:r>
                        <a:rPr lang="en-US" sz="1300" i="0" u="none" strike="noStrike">
                          <a:solidFill>
                            <a:srgbClr val="000000"/>
                          </a:solidFill>
                        </a:rPr>
                        <a:t> </a:t>
                      </a:r>
                      <a:endParaRPr sz="1300" i="1" u="none" strike="noStrike">
                        <a:solidFill>
                          <a:srgbClr val="000000"/>
                        </a:solidFill>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gridSpan="2">
                  <a:txBody>
                    <a:bodyPr/>
                    <a:lstStyle/>
                    <a:p>
                      <a:pPr marL="0" marR="0" lvl="0" indent="0" algn="ctr" rtl="0">
                        <a:lnSpc>
                          <a:spcPct val="100000"/>
                        </a:lnSpc>
                        <a:spcBef>
                          <a:spcPts val="0"/>
                        </a:spcBef>
                        <a:spcAft>
                          <a:spcPts val="0"/>
                        </a:spcAft>
                        <a:buNone/>
                      </a:pPr>
                      <a:r>
                        <a:rPr lang="en-US" sz="1300" i="0" u="none" strike="noStrike">
                          <a:solidFill>
                            <a:srgbClr val="000000"/>
                          </a:solidFill>
                        </a:rPr>
                        <a:t> </a:t>
                      </a:r>
                      <a:endParaRPr sz="1300" i="1" u="none" strike="noStrike">
                        <a:solidFill>
                          <a:srgbClr val="000000"/>
                        </a:solidFill>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hMerge="1">
                  <a:txBody>
                    <a:bodyPr/>
                    <a:lstStyle/>
                    <a:p>
                      <a:endParaRPr lang="vi-VN"/>
                    </a:p>
                  </a:txBody>
                  <a:tcPr/>
                </a:tc>
                <a:tc>
                  <a:txBody>
                    <a:bodyPr/>
                    <a:lstStyle/>
                    <a:p>
                      <a:pPr marL="0" marR="0" lvl="0" indent="0" algn="ctr" rtl="0">
                        <a:lnSpc>
                          <a:spcPct val="100000"/>
                        </a:lnSpc>
                        <a:spcBef>
                          <a:spcPts val="0"/>
                        </a:spcBef>
                        <a:spcAft>
                          <a:spcPts val="0"/>
                        </a:spcAft>
                        <a:buNone/>
                      </a:pPr>
                      <a:r>
                        <a:rPr lang="en-US" sz="1300" i="0" u="none" strike="noStrike">
                          <a:solidFill>
                            <a:srgbClr val="000000"/>
                          </a:solidFill>
                        </a:rPr>
                        <a:t>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14"/>
                  </a:ext>
                </a:extLst>
              </a:tr>
              <a:tr h="348875">
                <a:tc gridSpan="6">
                  <a:txBody>
                    <a:bodyPr/>
                    <a:lstStyle/>
                    <a:p>
                      <a:pPr marL="0" marR="0" lvl="0" indent="0" algn="just" rtl="0">
                        <a:lnSpc>
                          <a:spcPct val="100000"/>
                        </a:lnSpc>
                        <a:spcBef>
                          <a:spcPts val="0"/>
                        </a:spcBef>
                        <a:spcAft>
                          <a:spcPts val="0"/>
                        </a:spcAft>
                        <a:buNone/>
                      </a:pPr>
                      <a:r>
                        <a:rPr lang="en-US" sz="1300" b="1" i="0" u="none" strike="noStrike">
                          <a:solidFill>
                            <a:schemeClr val="lt1"/>
                          </a:solidFill>
                        </a:rPr>
                        <a:t>Tổng số tiết kiệm năng lượng tính bằng MWh / năm (DA = A</a:t>
                      </a:r>
                      <a:r>
                        <a:rPr lang="en-US" sz="1300" b="1" i="0" u="none" strike="noStrike" baseline="-25000">
                          <a:solidFill>
                            <a:schemeClr val="lt1"/>
                          </a:solidFill>
                        </a:rPr>
                        <a:t>trước</a:t>
                      </a:r>
                      <a:r>
                        <a:rPr lang="en-US" sz="1300" b="1" i="0" u="none" strike="noStrike">
                          <a:solidFill>
                            <a:schemeClr val="lt1"/>
                          </a:solidFill>
                        </a:rPr>
                        <a:t> x Pa/Pb - A</a:t>
                      </a:r>
                      <a:r>
                        <a:rPr lang="en-US" sz="1300" b="1" i="0" u="none" strike="noStrike" baseline="-25000">
                          <a:solidFill>
                            <a:schemeClr val="lt1"/>
                          </a:solidFill>
                        </a:rPr>
                        <a:t>sau</a:t>
                      </a:r>
                      <a:r>
                        <a:rPr lang="en-US" sz="1300" b="1" i="0" u="none" strike="noStrike">
                          <a:solidFill>
                            <a:schemeClr val="lt1"/>
                          </a:solidFill>
                        </a:rPr>
                        <a:t>)</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004AAD"/>
                    </a:solidFill>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a:txBody>
                    <a:bodyPr/>
                    <a:lstStyle/>
                    <a:p>
                      <a:pPr marL="0" marR="0" lvl="0" indent="0" algn="ctr" rtl="0">
                        <a:lnSpc>
                          <a:spcPct val="100000"/>
                        </a:lnSpc>
                        <a:spcBef>
                          <a:spcPts val="0"/>
                        </a:spcBef>
                        <a:spcAft>
                          <a:spcPts val="0"/>
                        </a:spcAft>
                        <a:buNone/>
                      </a:pPr>
                      <a:r>
                        <a:rPr lang="en-US" sz="1300" i="0" u="none" strike="noStrike">
                          <a:solidFill>
                            <a:schemeClr val="lt1"/>
                          </a:solidFill>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004AAD"/>
                    </a:solidFill>
                  </a:tcPr>
                </a:tc>
                <a:extLst>
                  <a:ext uri="{0D108BD9-81ED-4DB2-BD59-A6C34878D82A}">
                    <a16:rowId xmlns:a16="http://schemas.microsoft.com/office/drawing/2014/main" val="10015"/>
                  </a:ext>
                </a:extLst>
              </a:tr>
              <a:tr h="402350">
                <a:tc gridSpan="6">
                  <a:txBody>
                    <a:bodyPr/>
                    <a:lstStyle/>
                    <a:p>
                      <a:pPr marL="0" marR="0" lvl="0" indent="0" algn="just" rtl="0">
                        <a:lnSpc>
                          <a:spcPct val="100000"/>
                        </a:lnSpc>
                        <a:spcBef>
                          <a:spcPts val="0"/>
                        </a:spcBef>
                        <a:spcAft>
                          <a:spcPts val="0"/>
                        </a:spcAft>
                        <a:buNone/>
                      </a:pPr>
                      <a:r>
                        <a:rPr lang="en-US" sz="1300" b="1" i="0" u="none" strike="noStrike">
                          <a:solidFill>
                            <a:schemeClr val="lt1"/>
                          </a:solidFill>
                        </a:rPr>
                        <a:t>Tổng số tiết kiệm năng lượng hàng năm tính theo tỷ lệ phần trăm ( = (DA x 100) / (A</a:t>
                      </a:r>
                      <a:r>
                        <a:rPr lang="en-US" sz="1300" b="1" i="0" u="none" strike="noStrike" baseline="-25000">
                          <a:solidFill>
                            <a:schemeClr val="lt1"/>
                          </a:solidFill>
                        </a:rPr>
                        <a:t>trước</a:t>
                      </a:r>
                      <a:r>
                        <a:rPr lang="en-US" sz="1300" b="1" i="0" u="none" strike="noStrike">
                          <a:solidFill>
                            <a:schemeClr val="lt1"/>
                          </a:solidFill>
                        </a:rPr>
                        <a:t> x Pa/Pb))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004AAD"/>
                    </a:solidFill>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a:txBody>
                    <a:bodyPr/>
                    <a:lstStyle/>
                    <a:p>
                      <a:pPr marL="0" marR="0" lvl="0" indent="0" algn="ctr" rtl="0">
                        <a:lnSpc>
                          <a:spcPct val="100000"/>
                        </a:lnSpc>
                        <a:spcBef>
                          <a:spcPts val="0"/>
                        </a:spcBef>
                        <a:spcAft>
                          <a:spcPts val="0"/>
                        </a:spcAft>
                        <a:buNone/>
                      </a:pPr>
                      <a:r>
                        <a:rPr lang="en-US" sz="1300" i="0" u="none" strike="noStrike">
                          <a:solidFill>
                            <a:schemeClr val="lt1"/>
                          </a:solidFill>
                        </a:rPr>
                        <a:t>#DIV/0!</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004AAD"/>
                    </a:solidFill>
                  </a:tcPr>
                </a:tc>
                <a:extLst>
                  <a:ext uri="{0D108BD9-81ED-4DB2-BD59-A6C34878D82A}">
                    <a16:rowId xmlns:a16="http://schemas.microsoft.com/office/drawing/2014/main" val="10016"/>
                  </a:ext>
                </a:extLst>
              </a:tr>
              <a:tr h="204225">
                <a:tc gridSpan="6">
                  <a:txBody>
                    <a:bodyPr/>
                    <a:lstStyle/>
                    <a:p>
                      <a:pPr marL="0" marR="0" lvl="0" indent="0" algn="just" rtl="0">
                        <a:lnSpc>
                          <a:spcPct val="100000"/>
                        </a:lnSpc>
                        <a:spcBef>
                          <a:spcPts val="0"/>
                        </a:spcBef>
                        <a:spcAft>
                          <a:spcPts val="0"/>
                        </a:spcAft>
                        <a:buNone/>
                      </a:pPr>
                      <a:r>
                        <a:rPr lang="en-US" sz="1300" b="1" i="0" u="none" strike="noStrike">
                          <a:solidFill>
                            <a:schemeClr val="lt1"/>
                          </a:solidFill>
                        </a:rPr>
                        <a:t>Cắt giảm CO2 hàng năm tính bằng tấn</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004AAD"/>
                    </a:solidFill>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a:txBody>
                    <a:bodyPr/>
                    <a:lstStyle/>
                    <a:p>
                      <a:pPr marL="0" marR="0" lvl="0" indent="0" algn="ctr" rtl="0">
                        <a:lnSpc>
                          <a:spcPct val="100000"/>
                        </a:lnSpc>
                        <a:spcBef>
                          <a:spcPts val="0"/>
                        </a:spcBef>
                        <a:spcAft>
                          <a:spcPts val="0"/>
                        </a:spcAft>
                        <a:buNone/>
                      </a:pPr>
                      <a:r>
                        <a:rPr lang="en-US" sz="1300" i="0" u="none" strike="noStrike">
                          <a:solidFill>
                            <a:schemeClr val="lt1"/>
                          </a:solidFill>
                        </a:rPr>
                        <a:t>                             -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004AAD"/>
                    </a:solidFill>
                  </a:tcPr>
                </a:tc>
                <a:extLst>
                  <a:ext uri="{0D108BD9-81ED-4DB2-BD59-A6C34878D82A}">
                    <a16:rowId xmlns:a16="http://schemas.microsoft.com/office/drawing/2014/main" val="10017"/>
                  </a:ext>
                </a:extLst>
              </a:tr>
              <a:tr h="204225">
                <a:tc>
                  <a:txBody>
                    <a:bodyPr/>
                    <a:lstStyle/>
                    <a:p>
                      <a:pPr marL="0" marR="0" lvl="0" indent="0" algn="just" rtl="0">
                        <a:lnSpc>
                          <a:spcPct val="100000"/>
                        </a:lnSpc>
                        <a:spcBef>
                          <a:spcPts val="0"/>
                        </a:spcBef>
                        <a:spcAft>
                          <a:spcPts val="0"/>
                        </a:spcAft>
                        <a:buNone/>
                      </a:pPr>
                      <a:r>
                        <a:rPr lang="en-US" sz="1300" b="1" i="1" u="none" strike="noStrike">
                          <a:solidFill>
                            <a:srgbClr val="000000"/>
                          </a:solidFill>
                        </a:rPr>
                        <a:t>Trong đó:</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dot"/>
                      <a:round/>
                      <a:headEnd type="none" w="sm" len="sm"/>
                      <a:tailEnd type="none" w="sm" len="sm"/>
                    </a:lnB>
                    <a:solidFill>
                      <a:schemeClr val="lt1"/>
                    </a:solidFill>
                  </a:tcPr>
                </a:tc>
                <a:tc gridSpan="2">
                  <a:txBody>
                    <a:bodyPr/>
                    <a:lstStyle/>
                    <a:p>
                      <a:pPr marL="0" marR="0" lvl="0" indent="0" algn="just" rtl="0">
                        <a:lnSpc>
                          <a:spcPct val="100000"/>
                        </a:lnSpc>
                        <a:spcBef>
                          <a:spcPts val="0"/>
                        </a:spcBef>
                        <a:spcAft>
                          <a:spcPts val="0"/>
                        </a:spcAft>
                        <a:buNone/>
                      </a:pPr>
                      <a:r>
                        <a:rPr lang="en-US" sz="1300" b="1" i="1" u="none" strike="noStrike">
                          <a:solidFill>
                            <a:srgbClr val="000000"/>
                          </a:solidFill>
                        </a:rPr>
                        <a:t> </a:t>
                      </a:r>
                      <a:endParaRPr/>
                    </a:p>
                  </a:txBody>
                  <a:tcPr marL="6125" marR="6125" marT="61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dot"/>
                      <a:round/>
                      <a:headEnd type="none" w="sm" len="sm"/>
                      <a:tailEnd type="none" w="sm" len="sm"/>
                    </a:lnB>
                    <a:solidFill>
                      <a:schemeClr val="lt1"/>
                    </a:solidFill>
                  </a:tcPr>
                </a:tc>
                <a:tc hMerge="1">
                  <a:txBody>
                    <a:bodyPr/>
                    <a:lstStyle/>
                    <a:p>
                      <a:endParaRPr lang="vi-VN"/>
                    </a:p>
                  </a:txBody>
                  <a:tcPr/>
                </a:tc>
                <a:tc gridSpan="2">
                  <a:txBody>
                    <a:bodyPr/>
                    <a:lstStyle/>
                    <a:p>
                      <a:pPr marL="0" marR="0" lvl="0" indent="0" algn="just" rtl="0">
                        <a:lnSpc>
                          <a:spcPct val="100000"/>
                        </a:lnSpc>
                        <a:spcBef>
                          <a:spcPts val="0"/>
                        </a:spcBef>
                        <a:spcAft>
                          <a:spcPts val="0"/>
                        </a:spcAft>
                        <a:buNone/>
                      </a:pPr>
                      <a:r>
                        <a:rPr lang="en-US" sz="1300" b="1" i="1" u="none" strike="noStrike">
                          <a:solidFill>
                            <a:srgbClr val="000000"/>
                          </a:solidFill>
                        </a:rPr>
                        <a:t> </a:t>
                      </a:r>
                      <a:endParaRPr/>
                    </a:p>
                  </a:txBody>
                  <a:tcPr marL="6125" marR="6125" marT="6125" marB="0"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dot"/>
                      <a:round/>
                      <a:headEnd type="none" w="sm" len="sm"/>
                      <a:tailEnd type="none" w="sm" len="sm"/>
                    </a:lnB>
                    <a:solidFill>
                      <a:schemeClr val="lt1"/>
                    </a:solidFill>
                  </a:tcPr>
                </a:tc>
                <a:tc hMerge="1">
                  <a:txBody>
                    <a:bodyPr/>
                    <a:lstStyle/>
                    <a:p>
                      <a:endParaRPr lang="vi-VN"/>
                    </a:p>
                  </a:txBody>
                  <a:tcPr/>
                </a:tc>
                <a:tc>
                  <a:txBody>
                    <a:bodyPr/>
                    <a:lstStyle/>
                    <a:p>
                      <a:pPr marL="0" marR="0" lvl="0" indent="0" algn="just" rtl="0">
                        <a:lnSpc>
                          <a:spcPct val="100000"/>
                        </a:lnSpc>
                        <a:spcBef>
                          <a:spcPts val="0"/>
                        </a:spcBef>
                        <a:spcAft>
                          <a:spcPts val="0"/>
                        </a:spcAft>
                        <a:buNone/>
                      </a:pPr>
                      <a:r>
                        <a:rPr lang="en-US" sz="1300" b="1" i="1" u="none" strike="noStrike">
                          <a:solidFill>
                            <a:srgbClr val="000000"/>
                          </a:solidFill>
                        </a:rPr>
                        <a:t> </a:t>
                      </a:r>
                      <a:endParaRPr/>
                    </a:p>
                  </a:txBody>
                  <a:tcPr marL="6125" marR="6125" marT="6125" marB="0" anchor="ctr">
                    <a:lnL w="9525" cap="flat" cmpd="sng">
                      <a:solidFill>
                        <a:srgbClr val="000000">
                          <a:alpha val="0"/>
                        </a:srgbClr>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dot"/>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None/>
                      </a:pPr>
                      <a:r>
                        <a:rPr lang="en-US" sz="1300" i="1" u="none" strike="noStrike">
                          <a:solidFill>
                            <a:srgbClr val="000000"/>
                          </a:solidFill>
                        </a:rPr>
                        <a:t>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dot"/>
                      <a:round/>
                      <a:headEnd type="none" w="sm" len="sm"/>
                      <a:tailEnd type="none" w="sm" len="sm"/>
                    </a:lnB>
                    <a:solidFill>
                      <a:schemeClr val="lt1"/>
                    </a:solidFill>
                  </a:tcPr>
                </a:tc>
                <a:extLst>
                  <a:ext uri="{0D108BD9-81ED-4DB2-BD59-A6C34878D82A}">
                    <a16:rowId xmlns:a16="http://schemas.microsoft.com/office/drawing/2014/main" val="10018"/>
                  </a:ext>
                </a:extLst>
              </a:tr>
              <a:tr h="204225">
                <a:tc gridSpan="6">
                  <a:txBody>
                    <a:bodyPr/>
                    <a:lstStyle/>
                    <a:p>
                      <a:pPr marL="285750" marR="0" lvl="0" indent="-285750" algn="l" rtl="0">
                        <a:lnSpc>
                          <a:spcPct val="100000"/>
                        </a:lnSpc>
                        <a:spcBef>
                          <a:spcPts val="0"/>
                        </a:spcBef>
                        <a:spcAft>
                          <a:spcPts val="0"/>
                        </a:spcAft>
                        <a:buClr>
                          <a:srgbClr val="000000"/>
                        </a:buClr>
                        <a:buSzPts val="1300"/>
                        <a:buChar char="•"/>
                      </a:pPr>
                      <a:r>
                        <a:rPr lang="en-US" sz="1300" i="1" u="none" strike="noStrike">
                          <a:solidFill>
                            <a:srgbClr val="000000"/>
                          </a:solidFill>
                        </a:rPr>
                        <a:t>Sản lượng hàng năm (đầu ra) dự kiến sau khi có tiểu dự án (Pa):</a:t>
                      </a:r>
                      <a:endParaRPr/>
                    </a:p>
                  </a:txBody>
                  <a:tcPr marL="6125" marR="6125" marT="6125" marB="0" anchor="b">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dot"/>
                      <a:round/>
                      <a:headEnd type="none" w="sm" len="sm"/>
                      <a:tailEnd type="none" w="sm" len="sm"/>
                    </a:lnT>
                    <a:lnB w="9525" cap="flat" cmpd="sng">
                      <a:solidFill>
                        <a:srgbClr val="000000"/>
                      </a:solidFill>
                      <a:prstDash val="dot"/>
                      <a:round/>
                      <a:headEnd type="none" w="sm" len="sm"/>
                      <a:tailEnd type="none" w="sm" len="sm"/>
                    </a:lnB>
                    <a:solidFill>
                      <a:schemeClr val="lt1"/>
                    </a:solidFill>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a:txBody>
                    <a:bodyPr/>
                    <a:lstStyle/>
                    <a:p>
                      <a:pPr marL="0" marR="0" lvl="0" indent="0" algn="ctr" rtl="0">
                        <a:lnSpc>
                          <a:spcPct val="100000"/>
                        </a:lnSpc>
                        <a:spcBef>
                          <a:spcPts val="0"/>
                        </a:spcBef>
                        <a:spcAft>
                          <a:spcPts val="0"/>
                        </a:spcAft>
                        <a:buNone/>
                      </a:pPr>
                      <a:r>
                        <a:rPr lang="en-US" sz="1300" i="1" u="none" strike="noStrike">
                          <a:solidFill>
                            <a:srgbClr val="000000"/>
                          </a:solidFill>
                        </a:rPr>
                        <a:t>                        1.00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dot"/>
                      <a:round/>
                      <a:headEnd type="none" w="sm" len="sm"/>
                      <a:tailEnd type="none" w="sm" len="sm"/>
                    </a:lnT>
                    <a:lnB w="9525" cap="flat" cmpd="sng">
                      <a:solidFill>
                        <a:srgbClr val="000000"/>
                      </a:solidFill>
                      <a:prstDash val="dot"/>
                      <a:round/>
                      <a:headEnd type="none" w="sm" len="sm"/>
                      <a:tailEnd type="none" w="sm" len="sm"/>
                    </a:lnB>
                    <a:solidFill>
                      <a:schemeClr val="lt1"/>
                    </a:solidFill>
                  </a:tcPr>
                </a:tc>
                <a:extLst>
                  <a:ext uri="{0D108BD9-81ED-4DB2-BD59-A6C34878D82A}">
                    <a16:rowId xmlns:a16="http://schemas.microsoft.com/office/drawing/2014/main" val="10019"/>
                  </a:ext>
                </a:extLst>
              </a:tr>
              <a:tr h="204225">
                <a:tc gridSpan="6">
                  <a:txBody>
                    <a:bodyPr/>
                    <a:lstStyle/>
                    <a:p>
                      <a:pPr marL="285750" marR="0" lvl="0" indent="-285750" algn="just" rtl="0">
                        <a:lnSpc>
                          <a:spcPct val="100000"/>
                        </a:lnSpc>
                        <a:spcBef>
                          <a:spcPts val="0"/>
                        </a:spcBef>
                        <a:spcAft>
                          <a:spcPts val="0"/>
                        </a:spcAft>
                        <a:buClr>
                          <a:srgbClr val="000000"/>
                        </a:buClr>
                        <a:buSzPts val="1300"/>
                        <a:buChar char="•"/>
                      </a:pPr>
                      <a:r>
                        <a:rPr lang="en-US" sz="1300" i="1" u="none" strike="noStrike">
                          <a:solidFill>
                            <a:srgbClr val="000000"/>
                          </a:solidFill>
                        </a:rPr>
                        <a:t>Sản lượng bình quân hàng năm (đầu ra) của 2 năm trước tiểu dự án (Pb):</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dot"/>
                      <a:round/>
                      <a:headEnd type="none" w="sm" len="sm"/>
                      <a:tailEnd type="none" w="sm" len="sm"/>
                    </a:lnT>
                    <a:lnB w="9525" cap="flat" cmpd="sng">
                      <a:solidFill>
                        <a:srgbClr val="000000"/>
                      </a:solidFill>
                      <a:prstDash val="dot"/>
                      <a:round/>
                      <a:headEnd type="none" w="sm" len="sm"/>
                      <a:tailEnd type="none" w="sm" len="sm"/>
                    </a:lnB>
                    <a:solidFill>
                      <a:schemeClr val="lt1"/>
                    </a:solidFill>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a:txBody>
                    <a:bodyPr/>
                    <a:lstStyle/>
                    <a:p>
                      <a:pPr marL="0" marR="0" lvl="0" indent="0" algn="ctr" rtl="0">
                        <a:lnSpc>
                          <a:spcPct val="100000"/>
                        </a:lnSpc>
                        <a:spcBef>
                          <a:spcPts val="0"/>
                        </a:spcBef>
                        <a:spcAft>
                          <a:spcPts val="0"/>
                        </a:spcAft>
                        <a:buNone/>
                      </a:pPr>
                      <a:r>
                        <a:rPr lang="en-US" sz="1300" i="1" u="none" strike="noStrike">
                          <a:solidFill>
                            <a:srgbClr val="000000"/>
                          </a:solidFill>
                        </a:rPr>
                        <a:t>                        1.00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dot"/>
                      <a:round/>
                      <a:headEnd type="none" w="sm" len="sm"/>
                      <a:tailEnd type="none" w="sm" len="sm"/>
                    </a:lnT>
                    <a:lnB w="9525" cap="flat" cmpd="sng">
                      <a:solidFill>
                        <a:srgbClr val="000000"/>
                      </a:solidFill>
                      <a:prstDash val="dot"/>
                      <a:round/>
                      <a:headEnd type="none" w="sm" len="sm"/>
                      <a:tailEnd type="none" w="sm" len="sm"/>
                    </a:lnB>
                    <a:solidFill>
                      <a:schemeClr val="lt1"/>
                    </a:solidFill>
                  </a:tcPr>
                </a:tc>
                <a:extLst>
                  <a:ext uri="{0D108BD9-81ED-4DB2-BD59-A6C34878D82A}">
                    <a16:rowId xmlns:a16="http://schemas.microsoft.com/office/drawing/2014/main" val="10020"/>
                  </a:ext>
                </a:extLst>
              </a:tr>
              <a:tr h="204225">
                <a:tc gridSpan="6">
                  <a:txBody>
                    <a:bodyPr/>
                    <a:lstStyle/>
                    <a:p>
                      <a:pPr marL="285750" marR="0" lvl="0" indent="-285750" algn="just" rtl="0">
                        <a:lnSpc>
                          <a:spcPct val="100000"/>
                        </a:lnSpc>
                        <a:spcBef>
                          <a:spcPts val="0"/>
                        </a:spcBef>
                        <a:spcAft>
                          <a:spcPts val="0"/>
                        </a:spcAft>
                        <a:buClr>
                          <a:srgbClr val="000000"/>
                        </a:buClr>
                        <a:buSzPts val="1300"/>
                        <a:buChar char="•"/>
                      </a:pPr>
                      <a:r>
                        <a:rPr lang="en-US" sz="1300" b="1" i="1" u="none" strike="noStrike">
                          <a:solidFill>
                            <a:srgbClr val="000000"/>
                          </a:solidFill>
                        </a:rPr>
                        <a:t>Hệ số sản lượng (= Pa / Pb)</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dot"/>
                      <a:round/>
                      <a:headEnd type="none" w="sm" len="sm"/>
                      <a:tailEnd type="none" w="sm" len="sm"/>
                    </a:lnT>
                    <a:lnB w="9525" cap="flat" cmpd="sng">
                      <a:solidFill>
                        <a:srgbClr val="000000"/>
                      </a:solidFill>
                      <a:prstDash val="solid"/>
                      <a:round/>
                      <a:headEnd type="none" w="sm" len="sm"/>
                      <a:tailEnd type="none" w="sm" len="sm"/>
                    </a:lnB>
                    <a:solidFill>
                      <a:schemeClr val="lt1"/>
                    </a:solidFill>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a:txBody>
                    <a:bodyPr/>
                    <a:lstStyle/>
                    <a:p>
                      <a:pPr marL="0" marR="0" lvl="0" indent="0" algn="ctr" rtl="0">
                        <a:lnSpc>
                          <a:spcPct val="100000"/>
                        </a:lnSpc>
                        <a:spcBef>
                          <a:spcPts val="0"/>
                        </a:spcBef>
                        <a:spcAft>
                          <a:spcPts val="0"/>
                        </a:spcAft>
                        <a:buNone/>
                      </a:pPr>
                      <a:r>
                        <a:rPr lang="en-US" sz="1300" i="1" u="none" strike="noStrike">
                          <a:solidFill>
                            <a:srgbClr val="000000"/>
                          </a:solidFill>
                        </a:rPr>
                        <a:t>                        1.00   </a:t>
                      </a:r>
                      <a:endParaRPr/>
                    </a:p>
                  </a:txBody>
                  <a:tcPr marL="6125" marR="6125" marT="6125" marB="0" anchor="ctr">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dot"/>
                      <a:round/>
                      <a:headEnd type="none" w="sm" len="sm"/>
                      <a:tailEnd type="none" w="sm" len="sm"/>
                    </a:lnT>
                    <a:lnB w="952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21"/>
                  </a:ext>
                </a:extLst>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p24"/>
          <p:cNvSpPr txBox="1"/>
          <p:nvPr/>
        </p:nvSpPr>
        <p:spPr>
          <a:xfrm>
            <a:off x="2026050" y="2719650"/>
            <a:ext cx="8139900" cy="1418700"/>
          </a:xfrm>
          <a:prstGeom prst="rect">
            <a:avLst/>
          </a:prstGeom>
          <a:solidFill>
            <a:schemeClr val="lt1"/>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dk1"/>
              </a:buClr>
              <a:buSzPts val="3000"/>
              <a:buFont typeface="Arial"/>
              <a:buNone/>
            </a:pPr>
            <a:r>
              <a:rPr lang="en-US" sz="4800" b="1">
                <a:solidFill>
                  <a:schemeClr val="dk1"/>
                </a:solidFill>
                <a:latin typeface="Arial"/>
                <a:ea typeface="Arial"/>
                <a:cs typeface="Arial"/>
                <a:sym typeface="Arial"/>
              </a:rPr>
              <a:t>Hướng dẫn lập</a:t>
            </a:r>
            <a:endParaRPr sz="4800" b="1">
              <a:solidFill>
                <a:schemeClr val="dk1"/>
              </a:solidFill>
            </a:endParaRPr>
          </a:p>
          <a:p>
            <a:pPr marL="0" marR="0" lvl="0" indent="0" algn="ctr" rtl="0">
              <a:lnSpc>
                <a:spcPct val="90000"/>
              </a:lnSpc>
              <a:spcBef>
                <a:spcPts val="0"/>
              </a:spcBef>
              <a:spcAft>
                <a:spcPts val="0"/>
              </a:spcAft>
              <a:buClr>
                <a:schemeClr val="dk1"/>
              </a:buClr>
              <a:buSzPts val="3000"/>
              <a:buFont typeface="Arial"/>
              <a:buNone/>
            </a:pPr>
            <a:r>
              <a:rPr lang="en-US" sz="4800" b="1">
                <a:solidFill>
                  <a:schemeClr val="dk1"/>
                </a:solidFill>
                <a:latin typeface="Arial"/>
                <a:ea typeface="Arial"/>
                <a:cs typeface="Arial"/>
                <a:sym typeface="Arial"/>
              </a:rPr>
              <a:t>Báo cáo thẩm định dự án</a:t>
            </a:r>
            <a:endParaRPr sz="4800" b="1">
              <a:solidFill>
                <a:schemeClr val="dk1"/>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25"/>
          <p:cNvSpPr/>
          <p:nvPr/>
        </p:nvSpPr>
        <p:spPr>
          <a:xfrm>
            <a:off x="2455525" y="5520975"/>
            <a:ext cx="379500" cy="409500"/>
          </a:xfrm>
          <a:prstGeom prst="ellipse">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98" name="Google Shape;298;p25"/>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Hướng dẫn lập Báo cáo thẩm định dự án</a:t>
            </a:r>
            <a:endParaRPr sz="2500" b="1">
              <a:solidFill>
                <a:schemeClr val="lt1"/>
              </a:solidFill>
              <a:latin typeface="Arial"/>
              <a:ea typeface="Arial"/>
              <a:cs typeface="Arial"/>
              <a:sym typeface="Arial"/>
            </a:endParaRPr>
          </a:p>
        </p:txBody>
      </p:sp>
      <p:sp>
        <p:nvSpPr>
          <p:cNvPr id="299" name="Google Shape;299;p25"/>
          <p:cNvSpPr txBox="1"/>
          <p:nvPr/>
        </p:nvSpPr>
        <p:spPr>
          <a:xfrm>
            <a:off x="761350" y="1644725"/>
            <a:ext cx="10592400" cy="441840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100"/>
              </a:spcBef>
              <a:spcAft>
                <a:spcPts val="0"/>
              </a:spcAft>
              <a:buClr>
                <a:schemeClr val="dk1"/>
              </a:buClr>
              <a:buSzPts val="1600"/>
              <a:buFont typeface="Arial"/>
              <a:buNone/>
            </a:pPr>
            <a:r>
              <a:rPr lang="en-US" sz="1800">
                <a:solidFill>
                  <a:schemeClr val="dk1"/>
                </a:solidFill>
                <a:latin typeface="Arial"/>
                <a:ea typeface="Arial"/>
                <a:cs typeface="Arial"/>
                <a:sym typeface="Arial"/>
              </a:rPr>
              <a:t>Dưới đây là hướng dẫn được lập để hỗ trợ cho Nhóm thẩm định lập Báo cáo thẩm định:</a:t>
            </a:r>
            <a:endParaRPr sz="1800">
              <a:solidFill>
                <a:schemeClr val="dk1"/>
              </a:solidFill>
              <a:latin typeface="Arial"/>
              <a:ea typeface="Arial"/>
              <a:cs typeface="Arial"/>
              <a:sym typeface="Arial"/>
            </a:endParaRPr>
          </a:p>
          <a:p>
            <a:pPr marL="0" marR="0" lvl="0" indent="0" algn="just" rtl="0">
              <a:lnSpc>
                <a:spcPct val="115000"/>
              </a:lnSpc>
              <a:spcBef>
                <a:spcPts val="100"/>
              </a:spcBef>
              <a:spcAft>
                <a:spcPts val="0"/>
              </a:spcAft>
              <a:buClr>
                <a:srgbClr val="004AAD"/>
              </a:buClr>
              <a:buSzPts val="1600"/>
              <a:buFont typeface="Arial"/>
              <a:buNone/>
            </a:pPr>
            <a:r>
              <a:rPr lang="en-US" sz="1800" b="1">
                <a:solidFill>
                  <a:srgbClr val="004AAD"/>
                </a:solidFill>
                <a:latin typeface="Arial"/>
                <a:ea typeface="Arial"/>
                <a:cs typeface="Arial"/>
                <a:sym typeface="Arial"/>
              </a:rPr>
              <a:t>I. Mô tả về doanh nghiệp vay vốn</a:t>
            </a:r>
            <a:endParaRPr sz="1800">
              <a:solidFill>
                <a:srgbClr val="004AAD"/>
              </a:solidFill>
              <a:latin typeface="Arial"/>
              <a:ea typeface="Arial"/>
              <a:cs typeface="Arial"/>
              <a:sym typeface="Arial"/>
            </a:endParaRPr>
          </a:p>
          <a:p>
            <a:pPr marL="457200" marR="0" lvl="0" indent="-342900" algn="just" rtl="0">
              <a:lnSpc>
                <a:spcPct val="115000"/>
              </a:lnSpc>
              <a:spcBef>
                <a:spcPts val="100"/>
              </a:spcBef>
              <a:spcAft>
                <a:spcPts val="0"/>
              </a:spcAft>
              <a:buClr>
                <a:schemeClr val="dk1"/>
              </a:buClr>
              <a:buSzPts val="1800"/>
              <a:buFont typeface="Arial"/>
              <a:buChar char="-"/>
            </a:pPr>
            <a:r>
              <a:rPr lang="en-US" sz="1800">
                <a:solidFill>
                  <a:schemeClr val="dk1"/>
                </a:solidFill>
                <a:latin typeface="Arial"/>
                <a:ea typeface="Arial"/>
                <a:cs typeface="Arial"/>
                <a:sym typeface="Arial"/>
              </a:rPr>
              <a:t>Loại doanh nghiệp vay vốn (Như doanh nghiệp công nghiệp (IE), ESCOs, chủ tòa nhà và những người sử dụng cuối của chính quyền đô thị).</a:t>
            </a:r>
            <a:endParaRPr sz="1800">
              <a:solidFill>
                <a:schemeClr val="dk1"/>
              </a:solidFill>
              <a:latin typeface="Arial"/>
              <a:ea typeface="Arial"/>
              <a:cs typeface="Arial"/>
              <a:sym typeface="Arial"/>
            </a:endParaRPr>
          </a:p>
          <a:p>
            <a:pPr marL="457200" marR="0" lvl="0" indent="-342900" algn="just" rtl="0">
              <a:lnSpc>
                <a:spcPct val="115000"/>
              </a:lnSpc>
              <a:spcBef>
                <a:spcPts val="100"/>
              </a:spcBef>
              <a:spcAft>
                <a:spcPts val="0"/>
              </a:spcAft>
              <a:buClr>
                <a:schemeClr val="dk1"/>
              </a:buClr>
              <a:buSzPts val="1800"/>
              <a:buChar char="-"/>
            </a:pPr>
            <a:r>
              <a:rPr lang="en-US" sz="1800">
                <a:solidFill>
                  <a:schemeClr val="dk1"/>
                </a:solidFill>
                <a:latin typeface="Arial"/>
                <a:ea typeface="Arial"/>
                <a:cs typeface="Arial"/>
                <a:sym typeface="Arial"/>
              </a:rPr>
              <a:t>Doanh </a:t>
            </a:r>
            <a:r>
              <a:rPr lang="en-US" sz="1800">
                <a:solidFill>
                  <a:schemeClr val="dk1"/>
                </a:solidFill>
              </a:rPr>
              <a:t>nghiệp</a:t>
            </a:r>
            <a:r>
              <a:rPr lang="en-US" sz="1800">
                <a:solidFill>
                  <a:schemeClr val="dk1"/>
                </a:solidFill>
                <a:latin typeface="Arial"/>
                <a:ea typeface="Arial"/>
                <a:cs typeface="Arial"/>
                <a:sym typeface="Arial"/>
              </a:rPr>
              <a:t> công nghiệp (IE):</a:t>
            </a:r>
            <a:endParaRPr sz="1600"/>
          </a:p>
          <a:p>
            <a:pPr marL="228600" marR="0" lvl="0" indent="-241300" algn="just" rtl="0">
              <a:lnSpc>
                <a:spcPct val="115000"/>
              </a:lnSpc>
              <a:spcBef>
                <a:spcPts val="100"/>
              </a:spcBef>
              <a:spcAft>
                <a:spcPts val="0"/>
              </a:spcAft>
              <a:buClr>
                <a:schemeClr val="dk1"/>
              </a:buClr>
              <a:buSzPts val="1800"/>
              <a:buFont typeface="Arial"/>
              <a:buChar char="•"/>
            </a:pPr>
            <a:r>
              <a:rPr lang="en-US" sz="1800">
                <a:solidFill>
                  <a:schemeClr val="dk1"/>
                </a:solidFill>
                <a:latin typeface="Arial"/>
                <a:ea typeface="Arial"/>
                <a:cs typeface="Arial"/>
                <a:sym typeface="Arial"/>
              </a:rPr>
              <a:t>Giới thiệu tổng thể về IE: Năm hoạt động, vốn điều lệ, quy mô hoạt động, vị trí trong ngành,…</a:t>
            </a:r>
            <a:endParaRPr sz="1600"/>
          </a:p>
          <a:p>
            <a:pPr marL="228600" marR="0" lvl="0" indent="-241300" algn="just" rtl="0">
              <a:lnSpc>
                <a:spcPct val="115000"/>
              </a:lnSpc>
              <a:spcBef>
                <a:spcPts val="100"/>
              </a:spcBef>
              <a:spcAft>
                <a:spcPts val="0"/>
              </a:spcAft>
              <a:buClr>
                <a:schemeClr val="dk1"/>
              </a:buClr>
              <a:buSzPts val="1800"/>
              <a:buFont typeface="Arial"/>
              <a:buChar char="•"/>
            </a:pPr>
            <a:r>
              <a:rPr lang="en-US" sz="1800">
                <a:solidFill>
                  <a:schemeClr val="dk1"/>
                </a:solidFill>
                <a:latin typeface="Arial"/>
                <a:ea typeface="Arial"/>
                <a:cs typeface="Arial"/>
                <a:sym typeface="Arial"/>
              </a:rPr>
              <a:t>Cơ cấu tổ chức và quản lý của IE: Cơ cấu tổ chức, danh sách Ban giám đốc và ủy ban điều hành cao cấp, quản lý tài chính và thông tin,…</a:t>
            </a:r>
            <a:endParaRPr sz="1600"/>
          </a:p>
          <a:p>
            <a:pPr marL="228600" marR="0" lvl="0" indent="-241300" algn="just" rtl="0">
              <a:lnSpc>
                <a:spcPct val="115000"/>
              </a:lnSpc>
              <a:spcBef>
                <a:spcPts val="100"/>
              </a:spcBef>
              <a:spcAft>
                <a:spcPts val="0"/>
              </a:spcAft>
              <a:buClr>
                <a:schemeClr val="dk1"/>
              </a:buClr>
              <a:buSzPts val="1800"/>
              <a:buFont typeface="Arial"/>
              <a:buChar char="•"/>
            </a:pPr>
            <a:r>
              <a:rPr lang="en-US" sz="1800">
                <a:solidFill>
                  <a:schemeClr val="dk1"/>
                </a:solidFill>
                <a:latin typeface="Arial"/>
                <a:ea typeface="Arial"/>
                <a:cs typeface="Arial"/>
                <a:sym typeface="Arial"/>
              </a:rPr>
              <a:t>Mối quan giữa bên vay (IE) và PFI: Khoản vay trước đây, thanh toán nợ, hạn mức tín dụng hiện tại, mối quan hệ với các tổ chức tài chính khác.</a:t>
            </a:r>
            <a:endParaRPr sz="1600"/>
          </a:p>
          <a:p>
            <a:pPr marL="457200" marR="0" lvl="0" indent="-342900" algn="just" rtl="0">
              <a:lnSpc>
                <a:spcPct val="115000"/>
              </a:lnSpc>
              <a:spcBef>
                <a:spcPts val="100"/>
              </a:spcBef>
              <a:spcAft>
                <a:spcPts val="0"/>
              </a:spcAft>
              <a:buClr>
                <a:schemeClr val="dk1"/>
              </a:buClr>
              <a:buSzPts val="1800"/>
              <a:buFont typeface="Arial"/>
              <a:buChar char="-"/>
            </a:pPr>
            <a:r>
              <a:rPr lang="en-US" sz="1800">
                <a:solidFill>
                  <a:schemeClr val="dk1"/>
                </a:solidFill>
                <a:latin typeface="Arial"/>
                <a:ea typeface="Arial"/>
                <a:cs typeface="Arial"/>
                <a:sym typeface="Arial"/>
              </a:rPr>
              <a:t>ESCOs:</a:t>
            </a:r>
            <a:endParaRPr sz="1600"/>
          </a:p>
          <a:p>
            <a:pPr marL="228600" marR="0" lvl="0" indent="-241300" algn="just" rtl="0">
              <a:lnSpc>
                <a:spcPct val="115000"/>
              </a:lnSpc>
              <a:spcBef>
                <a:spcPts val="100"/>
              </a:spcBef>
              <a:spcAft>
                <a:spcPts val="100"/>
              </a:spcAft>
              <a:buClr>
                <a:schemeClr val="dk1"/>
              </a:buClr>
              <a:buSzPts val="1800"/>
              <a:buFont typeface="Arial"/>
              <a:buChar char="•"/>
            </a:pPr>
            <a:r>
              <a:rPr lang="en-US" sz="1800">
                <a:solidFill>
                  <a:schemeClr val="dk1"/>
                </a:solidFill>
                <a:latin typeface="Arial"/>
                <a:ea typeface="Arial"/>
                <a:cs typeface="Arial"/>
                <a:sym typeface="Arial"/>
              </a:rPr>
              <a:t>Giới thiệu tổng thể về doanh nghiệp vay vốn: Năm hoạt động, vốn điều lệ, quy mô hoạt động, vị trí trong lĩnh vực ESCO,…</a:t>
            </a:r>
            <a:endParaRPr sz="1800">
              <a:solidFill>
                <a:schemeClr val="dk1"/>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p26"/>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305" name="Google Shape;305;p26"/>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Hướng dẫn lập Báo cáo thẩm định dự án</a:t>
            </a:r>
            <a:endParaRPr sz="2500" b="1">
              <a:solidFill>
                <a:schemeClr val="lt1"/>
              </a:solidFill>
              <a:latin typeface="Arial"/>
              <a:ea typeface="Arial"/>
              <a:cs typeface="Arial"/>
              <a:sym typeface="Arial"/>
            </a:endParaRPr>
          </a:p>
        </p:txBody>
      </p:sp>
      <p:sp>
        <p:nvSpPr>
          <p:cNvPr id="306" name="Google Shape;306;p26"/>
          <p:cNvSpPr txBox="1"/>
          <p:nvPr/>
        </p:nvSpPr>
        <p:spPr>
          <a:xfrm>
            <a:off x="838199" y="1719040"/>
            <a:ext cx="10515600" cy="4790427"/>
          </a:xfrm>
          <a:prstGeom prst="rect">
            <a:avLst/>
          </a:prstGeom>
          <a:noFill/>
          <a:ln>
            <a:noFill/>
          </a:ln>
        </p:spPr>
        <p:txBody>
          <a:bodyPr spcFirstLastPara="1" wrap="square" lIns="91425" tIns="45700" rIns="91425" bIns="45700" anchor="t" anchorCtr="0">
            <a:noAutofit/>
          </a:bodyPr>
          <a:lstStyle/>
          <a:p>
            <a:pPr marL="171450" marR="0" lvl="3" indent="-247650" algn="just" rtl="0">
              <a:lnSpc>
                <a:spcPct val="115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Cơ cấu tổ chức và quản lý của doanh nghiệp vay vốn: Cơ cấu tổ chức, danh sách Ban giám đốc và ủy ban điều hành cao cấp, quản lý tài chính và thông tin,…</a:t>
            </a:r>
            <a:endParaRPr sz="1600"/>
          </a:p>
          <a:p>
            <a:pPr marL="171450" marR="0" lvl="3" indent="-247650" algn="just" rtl="0">
              <a:lnSpc>
                <a:spcPct val="115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Mối quan hệ giữa bên vay và PFI: Khoản vay trước đây, thanh toán nợ, hạn mức tín dụng hiện tại, mối quan hệ với các tổ chức tài chính khác.</a:t>
            </a:r>
            <a:endParaRPr sz="1600"/>
          </a:p>
          <a:p>
            <a:pPr marL="171450" marR="0" lvl="3" indent="-247650" algn="just" rtl="0">
              <a:lnSpc>
                <a:spcPct val="115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Mô tả doanh nghiệp nhận đầu tư: Loại hình doanh nghiệp, năm hoạt động, vốn điều lệ, cơ cấu tổ chức và quản lý.</a:t>
            </a:r>
            <a:endParaRPr sz="1600"/>
          </a:p>
          <a:p>
            <a:pPr marL="457200" marR="0" lvl="0" indent="-342900" algn="just" rtl="0">
              <a:lnSpc>
                <a:spcPct val="115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Chủ/đơn vị sử dụng cuối/ đơn vị vận hành hệ thống sưởi &amp; làm mát tòa nhà:</a:t>
            </a:r>
            <a:endParaRPr sz="1600"/>
          </a:p>
          <a:p>
            <a:pPr marL="171450" marR="0" lvl="3" indent="-247650" algn="just" rtl="0">
              <a:lnSpc>
                <a:spcPct val="115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Đối tượng vay (chủ tòa nhà, trường học/bệnh viện, đơn vị vận hành hệ thống sưởi hoặc làm mát).</a:t>
            </a:r>
            <a:endParaRPr sz="1600"/>
          </a:p>
          <a:p>
            <a:pPr marL="171450" marR="0" lvl="3" indent="-247650" algn="just" rtl="0">
              <a:lnSpc>
                <a:spcPct val="115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Mô tả (các) thiết bị dự án.</a:t>
            </a:r>
            <a:endParaRPr sz="1600"/>
          </a:p>
          <a:p>
            <a:pPr marL="171450" marR="0" lvl="3" indent="-247650" algn="just" rtl="0">
              <a:lnSpc>
                <a:spcPct val="115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Ngày xây dựng.</a:t>
            </a:r>
            <a:endParaRPr sz="1600"/>
          </a:p>
          <a:p>
            <a:pPr marL="171450" marR="0" lvl="3" indent="-247650" algn="just" rtl="0">
              <a:lnSpc>
                <a:spcPct val="115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Vị trí: Địa chỉ và mô tả khu vực xung quanh (như kiểu tòa nhà - dân cư, thương mại hay các tòa nhà hành chính của chính quyền).</a:t>
            </a:r>
            <a:endParaRPr sz="1600"/>
          </a:p>
          <a:p>
            <a:pPr marL="171450" marR="0" lvl="3" indent="-247650" algn="just" rtl="0">
              <a:lnSpc>
                <a:spcPct val="115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Cơ cấu tổ chức và quản lý của bên vay, bao gồm Ban giám đốc và/hoặc cơ cấu quản lý</a:t>
            </a:r>
            <a:r>
              <a:rPr lang="en-US" sz="1800">
                <a:solidFill>
                  <a:schemeClr val="dk1"/>
                </a:solidFill>
              </a:rPr>
              <a:t>.</a:t>
            </a:r>
            <a:endParaRPr sz="1600"/>
          </a:p>
          <a:p>
            <a:pPr marL="171450" marR="0" lvl="3" indent="-247650" algn="just" rtl="0">
              <a:lnSpc>
                <a:spcPct val="115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Mối quan hệ giữa bên vay và PFI: Khoản vay trước đây, thanh toán nợ, hạn mức tín dụng hiện tại, mối quan hệ với các tổ chức tài chính khác.</a:t>
            </a:r>
            <a:endParaRPr sz="1800" b="0" i="0" u="none" strike="noStrike" cap="none">
              <a:solidFill>
                <a:schemeClr val="dk1"/>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27"/>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Hướng dẫn lập Báo cáo thẩm định dự án</a:t>
            </a:r>
            <a:endParaRPr sz="2500" b="1">
              <a:solidFill>
                <a:schemeClr val="lt1"/>
              </a:solidFill>
              <a:latin typeface="Arial"/>
              <a:ea typeface="Arial"/>
              <a:cs typeface="Arial"/>
              <a:sym typeface="Arial"/>
            </a:endParaRPr>
          </a:p>
        </p:txBody>
      </p:sp>
      <p:sp>
        <p:nvSpPr>
          <p:cNvPr id="312" name="Google Shape;312;p27"/>
          <p:cNvSpPr txBox="1"/>
          <p:nvPr/>
        </p:nvSpPr>
        <p:spPr>
          <a:xfrm>
            <a:off x="838125" y="1829400"/>
            <a:ext cx="10515600" cy="3569700"/>
          </a:xfrm>
          <a:prstGeom prst="rect">
            <a:avLst/>
          </a:prstGeom>
          <a:noFill/>
          <a:ln>
            <a:noFill/>
          </a:ln>
        </p:spPr>
        <p:txBody>
          <a:bodyPr spcFirstLastPara="1" wrap="square" lIns="91425" tIns="45700" rIns="91425" bIns="45700" anchor="t" anchorCtr="0">
            <a:noAutofit/>
          </a:bodyPr>
          <a:lstStyle/>
          <a:p>
            <a:pPr marL="0" marR="0" lvl="0" indent="0" algn="just" rtl="0">
              <a:lnSpc>
                <a:spcPct val="130000"/>
              </a:lnSpc>
              <a:spcBef>
                <a:spcPts val="0"/>
              </a:spcBef>
              <a:spcAft>
                <a:spcPts val="0"/>
              </a:spcAft>
              <a:buClr>
                <a:srgbClr val="004AAD"/>
              </a:buClr>
              <a:buSzPts val="1600"/>
              <a:buFont typeface="Arial"/>
              <a:buNone/>
            </a:pPr>
            <a:r>
              <a:rPr lang="en-US" sz="1800" b="1">
                <a:solidFill>
                  <a:srgbClr val="004AAD"/>
                </a:solidFill>
                <a:latin typeface="Arial"/>
                <a:ea typeface="Arial"/>
                <a:cs typeface="Arial"/>
                <a:sym typeface="Arial"/>
              </a:rPr>
              <a:t>II. Hoạt động sản xuất kinh doanh của bên vay và đánh giá tài chính</a:t>
            </a:r>
            <a:endParaRPr sz="1800">
              <a:solidFill>
                <a:srgbClr val="004AAD"/>
              </a:solidFill>
              <a:latin typeface="Arial"/>
              <a:ea typeface="Arial"/>
              <a:cs typeface="Arial"/>
              <a:sym typeface="Arial"/>
            </a:endParaRPr>
          </a:p>
          <a:p>
            <a:pPr marL="0" marR="0" lvl="0" indent="0" algn="just" rtl="0">
              <a:lnSpc>
                <a:spcPct val="130000"/>
              </a:lnSpc>
              <a:spcBef>
                <a:spcPts val="600"/>
              </a:spcBef>
              <a:spcAft>
                <a:spcPts val="0"/>
              </a:spcAft>
              <a:buClr>
                <a:schemeClr val="dk1"/>
              </a:buClr>
              <a:buSzPts val="1600"/>
              <a:buFont typeface="Arial"/>
              <a:buNone/>
            </a:pPr>
            <a:r>
              <a:rPr lang="en-US" sz="1800" b="1">
                <a:solidFill>
                  <a:schemeClr val="dk1"/>
                </a:solidFill>
              </a:rPr>
              <a:t>1. Đối với bên vay là doanh nghiệp công nghiệp</a:t>
            </a:r>
            <a:endParaRPr sz="1600" b="1"/>
          </a:p>
          <a:p>
            <a:pPr marL="0" marR="0" lvl="0" indent="0" algn="just" rtl="0">
              <a:lnSpc>
                <a:spcPct val="130000"/>
              </a:lnSpc>
              <a:spcBef>
                <a:spcPts val="600"/>
              </a:spcBef>
              <a:spcAft>
                <a:spcPts val="0"/>
              </a:spcAft>
              <a:buClr>
                <a:schemeClr val="dk1"/>
              </a:buClr>
              <a:buSzPts val="1600"/>
              <a:buFont typeface="Arial"/>
              <a:buNone/>
            </a:pPr>
            <a:r>
              <a:rPr lang="en-US" sz="1800">
                <a:solidFill>
                  <a:schemeClr val="dk1"/>
                </a:solidFill>
                <a:latin typeface="Arial"/>
                <a:ea typeface="Arial"/>
                <a:cs typeface="Arial"/>
                <a:sym typeface="Arial"/>
              </a:rPr>
              <a:t>- Đánh giá các chỉ số công nghiệp của bên vay, xu hướng, triển vọng và vị trí trên thị trường; đánh giá thế mạnh về quản lý của bên vay và cơ cấu quản trị doanh nghiệp; phân tích các rủi ro kinh doanh chính.</a:t>
            </a:r>
            <a:endParaRPr sz="1600"/>
          </a:p>
          <a:p>
            <a:pPr marL="0" marR="0" lvl="0" indent="0" algn="just" rtl="0">
              <a:lnSpc>
                <a:spcPct val="130000"/>
              </a:lnSpc>
              <a:spcBef>
                <a:spcPts val="600"/>
              </a:spcBef>
              <a:spcAft>
                <a:spcPts val="0"/>
              </a:spcAft>
              <a:buClr>
                <a:schemeClr val="dk1"/>
              </a:buClr>
              <a:buSzPts val="1600"/>
              <a:buFont typeface="Arial"/>
              <a:buNone/>
            </a:pPr>
            <a:r>
              <a:rPr lang="en-US" sz="1800">
                <a:solidFill>
                  <a:schemeClr val="dk1"/>
                </a:solidFill>
                <a:latin typeface="Arial"/>
                <a:ea typeface="Arial"/>
                <a:cs typeface="Arial"/>
                <a:sym typeface="Arial"/>
              </a:rPr>
              <a:t>- Phân tích hướng dẫn và chính sách của nhà nước đối với ngành, hướng dẫn và chính sách của PFI đối với ngành.</a:t>
            </a:r>
            <a:endParaRPr sz="1600"/>
          </a:p>
          <a:p>
            <a:pPr marL="0" marR="0" lvl="0" indent="0" algn="just" rtl="0">
              <a:lnSpc>
                <a:spcPct val="130000"/>
              </a:lnSpc>
              <a:spcBef>
                <a:spcPts val="600"/>
              </a:spcBef>
              <a:spcAft>
                <a:spcPts val="0"/>
              </a:spcAft>
              <a:buClr>
                <a:schemeClr val="dk1"/>
              </a:buClr>
              <a:buSzPts val="1600"/>
              <a:buFont typeface="Arial"/>
              <a:buNone/>
            </a:pPr>
            <a:r>
              <a:rPr lang="en-US" sz="1800">
                <a:solidFill>
                  <a:schemeClr val="dk1"/>
                </a:solidFill>
                <a:latin typeface="Arial"/>
                <a:ea typeface="Arial"/>
                <a:cs typeface="Arial"/>
                <a:sym typeface="Arial"/>
              </a:rPr>
              <a:t>- Tình hình tài chính của bên vay: Xem xét dựa trên phân tích toàn diện báo cáo tài chính của bên vay - cơ cấu vốn, lợi nhuận hoạt động, tăng trưởng doanh số, khả năng trả nợ, tính thanh khoản,….</a:t>
            </a:r>
            <a:endParaRPr sz="1800">
              <a:solidFill>
                <a:schemeClr val="dk1"/>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p28"/>
          <p:cNvSpPr/>
          <p:nvPr/>
        </p:nvSpPr>
        <p:spPr>
          <a:xfrm>
            <a:off x="2469075" y="5520975"/>
            <a:ext cx="325200" cy="409500"/>
          </a:xfrm>
          <a:prstGeom prst="ellipse">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318" name="Google Shape;318;p28"/>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Hướng dẫn lập Báo cáo thẩm định dự án</a:t>
            </a:r>
            <a:endParaRPr sz="2500" b="1">
              <a:solidFill>
                <a:schemeClr val="lt1"/>
              </a:solidFill>
              <a:latin typeface="Arial"/>
              <a:ea typeface="Arial"/>
              <a:cs typeface="Arial"/>
              <a:sym typeface="Arial"/>
            </a:endParaRPr>
          </a:p>
        </p:txBody>
      </p:sp>
      <p:sp>
        <p:nvSpPr>
          <p:cNvPr id="319" name="Google Shape;319;p28"/>
          <p:cNvSpPr txBox="1"/>
          <p:nvPr/>
        </p:nvSpPr>
        <p:spPr>
          <a:xfrm>
            <a:off x="838200" y="1658275"/>
            <a:ext cx="10515600" cy="420150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0"/>
              </a:spcBef>
              <a:spcAft>
                <a:spcPts val="0"/>
              </a:spcAft>
              <a:buClr>
                <a:schemeClr val="dk1"/>
              </a:buClr>
              <a:buSzPts val="1600"/>
              <a:buFont typeface="Arial"/>
              <a:buNone/>
            </a:pPr>
            <a:r>
              <a:rPr lang="en-US" sz="1800" b="1">
                <a:solidFill>
                  <a:schemeClr val="dk1"/>
                </a:solidFill>
                <a:latin typeface="Arial"/>
                <a:ea typeface="Arial"/>
                <a:cs typeface="Arial"/>
                <a:sym typeface="Arial"/>
              </a:rPr>
              <a:t>2. Đối với bên vay là ESCO</a:t>
            </a:r>
            <a:endParaRPr sz="1600"/>
          </a:p>
          <a:p>
            <a:pPr marL="0" marR="0" lvl="0" indent="0" algn="just" rtl="0">
              <a:lnSpc>
                <a:spcPct val="115000"/>
              </a:lnSpc>
              <a:spcBef>
                <a:spcPts val="0"/>
              </a:spcBef>
              <a:spcAft>
                <a:spcPts val="0"/>
              </a:spcAft>
              <a:buClr>
                <a:schemeClr val="dk1"/>
              </a:buClr>
              <a:buSzPts val="1600"/>
              <a:buFont typeface="Arial"/>
              <a:buNone/>
            </a:pPr>
            <a:r>
              <a:rPr lang="en-US" sz="1800">
                <a:solidFill>
                  <a:schemeClr val="dk1"/>
                </a:solidFill>
                <a:latin typeface="Arial"/>
                <a:ea typeface="Arial"/>
                <a:cs typeface="Arial"/>
                <a:sym typeface="Arial"/>
              </a:rPr>
              <a:t>- Đánh giá vị trí trên thị trường của bên vay, cơ sở khách hàng, kinh nghiệm trước đây, kết quả thực hiện trước đây trong các dự án ESCO, đánh giá thế mạnh quản lý và cơ cấu quản trị doanh nghiệp; phân tích các rủi ro kinh doanh chính.</a:t>
            </a:r>
            <a:endParaRPr sz="1800">
              <a:solidFill>
                <a:schemeClr val="dk1"/>
              </a:solidFill>
              <a:latin typeface="Arial"/>
              <a:ea typeface="Arial"/>
              <a:cs typeface="Arial"/>
              <a:sym typeface="Arial"/>
            </a:endParaRPr>
          </a:p>
          <a:p>
            <a:pPr marL="0" marR="0" lvl="0" indent="0" algn="just" rtl="0">
              <a:lnSpc>
                <a:spcPct val="115000"/>
              </a:lnSpc>
              <a:spcBef>
                <a:spcPts val="0"/>
              </a:spcBef>
              <a:spcAft>
                <a:spcPts val="0"/>
              </a:spcAft>
              <a:buClr>
                <a:schemeClr val="dk1"/>
              </a:buClr>
              <a:buSzPts val="1600"/>
              <a:buFont typeface="Arial"/>
              <a:buNone/>
            </a:pPr>
            <a:r>
              <a:rPr lang="en-US" sz="1800">
                <a:solidFill>
                  <a:schemeClr val="dk1"/>
                </a:solidFill>
                <a:latin typeface="Arial"/>
                <a:ea typeface="Arial"/>
                <a:cs typeface="Arial"/>
                <a:sym typeface="Arial"/>
              </a:rPr>
              <a:t>- Xem xét hướng dẫn và chính sách của nhà nước đối với lĩnh vực ESCO, hướng dẫn và chính sách của PFI đối với lĩnh vực này.</a:t>
            </a:r>
            <a:endParaRPr sz="1600"/>
          </a:p>
          <a:p>
            <a:pPr marL="0" marR="0" lvl="0" indent="0" algn="just" rtl="0">
              <a:lnSpc>
                <a:spcPct val="115000"/>
              </a:lnSpc>
              <a:spcBef>
                <a:spcPts val="0"/>
              </a:spcBef>
              <a:spcAft>
                <a:spcPts val="0"/>
              </a:spcAft>
              <a:buClr>
                <a:schemeClr val="dk1"/>
              </a:buClr>
              <a:buSzPts val="1600"/>
              <a:buFont typeface="Arial"/>
              <a:buNone/>
            </a:pPr>
            <a:r>
              <a:rPr lang="en-US" sz="1800">
                <a:solidFill>
                  <a:schemeClr val="dk1"/>
                </a:solidFill>
                <a:latin typeface="Arial"/>
                <a:ea typeface="Arial"/>
                <a:cs typeface="Arial"/>
                <a:sym typeface="Arial"/>
              </a:rPr>
              <a:t>- Tình hình tài chính của bên vay: Xem xét dựa trên phân tích toàn diện báo cáo tài chính của bên vay - cơ cấu vốn, lợi nhuận hoạt động, tăng trưởng doanh số, khả năng trả nợ, tính thanh khoản,...</a:t>
            </a:r>
            <a:endParaRPr sz="1600"/>
          </a:p>
          <a:p>
            <a:pPr marL="0" marR="0" lvl="0" indent="0" algn="just" rtl="0">
              <a:lnSpc>
                <a:spcPct val="115000"/>
              </a:lnSpc>
              <a:spcBef>
                <a:spcPts val="0"/>
              </a:spcBef>
              <a:spcAft>
                <a:spcPts val="0"/>
              </a:spcAft>
              <a:buClr>
                <a:schemeClr val="dk1"/>
              </a:buClr>
              <a:buSzPts val="1600"/>
              <a:buFont typeface="Arial"/>
              <a:buNone/>
            </a:pPr>
            <a:r>
              <a:rPr lang="en-US" sz="1800">
                <a:solidFill>
                  <a:schemeClr val="dk1"/>
                </a:solidFill>
                <a:latin typeface="Arial"/>
                <a:ea typeface="Arial"/>
                <a:cs typeface="Arial"/>
                <a:sym typeface="Arial"/>
              </a:rPr>
              <a:t>- Báo cáo tài chính được kiểm toán cho 3 năm qua.</a:t>
            </a:r>
            <a:endParaRPr sz="1600"/>
          </a:p>
          <a:p>
            <a:pPr marL="0" marR="0" lvl="0" indent="0" algn="just" rtl="0">
              <a:lnSpc>
                <a:spcPct val="115000"/>
              </a:lnSpc>
              <a:spcBef>
                <a:spcPts val="0"/>
              </a:spcBef>
              <a:spcAft>
                <a:spcPts val="0"/>
              </a:spcAft>
              <a:buClr>
                <a:schemeClr val="dk1"/>
              </a:buClr>
              <a:buSzPts val="1600"/>
              <a:buFont typeface="Arial"/>
              <a:buNone/>
            </a:pPr>
            <a:r>
              <a:rPr lang="en-US" sz="1800">
                <a:solidFill>
                  <a:schemeClr val="dk1"/>
                </a:solidFill>
                <a:latin typeface="Arial"/>
                <a:ea typeface="Arial"/>
                <a:cs typeface="Arial"/>
                <a:sym typeface="Arial"/>
              </a:rPr>
              <a:t>- Kinh nghiệm dự án trước đây (dưới dạng bảng ở slide sau):</a:t>
            </a:r>
            <a:endParaRPr sz="1600"/>
          </a:p>
          <a:p>
            <a:pPr marL="971550" marR="0" lvl="4" indent="-298450" algn="just" rtl="0">
              <a:lnSpc>
                <a:spcPct val="115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Kinh nghiệm thực hiện các dự án tương tự .</a:t>
            </a:r>
            <a:endParaRPr sz="1600"/>
          </a:p>
          <a:p>
            <a:pPr marL="971550" marR="0" lvl="4" indent="-298450" algn="just" rtl="0">
              <a:lnSpc>
                <a:spcPct val="115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Kết quả thực hiện các dự án đó.</a:t>
            </a:r>
            <a:endParaRPr sz="1600"/>
          </a:p>
          <a:p>
            <a:pPr marL="971550" marR="0" lvl="4" indent="-298450" algn="just" rtl="0">
              <a:lnSpc>
                <a:spcPct val="115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Tham chiếu các dự án đó</a:t>
            </a:r>
            <a:r>
              <a:rPr lang="en-US" sz="1800">
                <a:solidFill>
                  <a:schemeClr val="dk1"/>
                </a:solidFill>
              </a:rPr>
              <a:t>.</a:t>
            </a:r>
            <a:endParaRPr sz="1800" b="0" i="0" u="none" strike="noStrike" cap="none">
              <a:solidFill>
                <a:schemeClr val="dk1"/>
              </a:solidFill>
              <a:latin typeface="Arial"/>
              <a:ea typeface="Arial"/>
              <a:cs typeface="Arial"/>
              <a:sym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324" name="Google Shape;324;p29"/>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325" name="Google Shape;325;p29"/>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Hướng dẫn lập Báo cáo thẩm định dự án</a:t>
            </a:r>
            <a:endParaRPr sz="2500" b="1">
              <a:solidFill>
                <a:schemeClr val="lt1"/>
              </a:solidFill>
              <a:latin typeface="Arial"/>
              <a:ea typeface="Arial"/>
              <a:cs typeface="Arial"/>
              <a:sym typeface="Arial"/>
            </a:endParaRPr>
          </a:p>
        </p:txBody>
      </p:sp>
      <p:sp>
        <p:nvSpPr>
          <p:cNvPr id="326" name="Google Shape;326;p29"/>
          <p:cNvSpPr/>
          <p:nvPr/>
        </p:nvSpPr>
        <p:spPr>
          <a:xfrm>
            <a:off x="2027678" y="1566546"/>
            <a:ext cx="8610600" cy="379078"/>
          </a:xfrm>
          <a:prstGeom prst="rect">
            <a:avLst/>
          </a:prstGeom>
          <a:noFill/>
          <a:ln>
            <a:noFill/>
          </a:ln>
        </p:spPr>
        <p:txBody>
          <a:bodyPr spcFirstLastPara="1" wrap="square" lIns="91425" tIns="45700" rIns="91425" bIns="45700" anchor="ctr" anchorCtr="0">
            <a:spAutoFit/>
          </a:bodyPr>
          <a:lstStyle/>
          <a:p>
            <a:pPr marL="0" marR="0" lvl="0" indent="0" algn="ctr" rtl="0">
              <a:lnSpc>
                <a:spcPct val="130000"/>
              </a:lnSpc>
              <a:spcBef>
                <a:spcPts val="0"/>
              </a:spcBef>
              <a:spcAft>
                <a:spcPts val="0"/>
              </a:spcAft>
              <a:buNone/>
            </a:pPr>
            <a:r>
              <a:rPr lang="en-US" sz="1800" b="1">
                <a:solidFill>
                  <a:schemeClr val="dk1"/>
                </a:solidFill>
                <a:latin typeface="Arial"/>
                <a:ea typeface="Arial"/>
                <a:cs typeface="Arial"/>
                <a:sym typeface="Arial"/>
              </a:rPr>
              <a:t>THÔNG TIN VỀ </a:t>
            </a:r>
            <a:r>
              <a:rPr lang="en-US" sz="1800" b="1">
                <a:solidFill>
                  <a:schemeClr val="dk1"/>
                </a:solidFill>
              </a:rPr>
              <a:t>KẾT</a:t>
            </a:r>
            <a:r>
              <a:rPr lang="en-US" sz="1800" b="1">
                <a:solidFill>
                  <a:schemeClr val="dk1"/>
                </a:solidFill>
                <a:latin typeface="Arial"/>
                <a:ea typeface="Arial"/>
                <a:cs typeface="Arial"/>
                <a:sym typeface="Arial"/>
              </a:rPr>
              <a:t> QUẢ THỰC HIỆN TRƯỚC ĐÂY CỦA ESCO</a:t>
            </a:r>
            <a:endParaRPr sz="1800" b="1">
              <a:solidFill>
                <a:schemeClr val="dk1"/>
              </a:solidFill>
              <a:latin typeface="Arial"/>
              <a:ea typeface="Arial"/>
              <a:cs typeface="Arial"/>
              <a:sym typeface="Arial"/>
            </a:endParaRPr>
          </a:p>
        </p:txBody>
      </p:sp>
      <p:graphicFrame>
        <p:nvGraphicFramePr>
          <p:cNvPr id="327" name="Google Shape;327;p29"/>
          <p:cNvGraphicFramePr/>
          <p:nvPr/>
        </p:nvGraphicFramePr>
        <p:xfrm>
          <a:off x="1470734" y="1961679"/>
          <a:ext cx="9250550" cy="4693920"/>
        </p:xfrm>
        <a:graphic>
          <a:graphicData uri="http://schemas.openxmlformats.org/drawingml/2006/table">
            <a:tbl>
              <a:tblPr>
                <a:noFill/>
                <a:tableStyleId>{5F8261C2-B8B7-4930-BF9C-C20C61AAAB7B}</a:tableStyleId>
              </a:tblPr>
              <a:tblGrid>
                <a:gridCol w="4198850">
                  <a:extLst>
                    <a:ext uri="{9D8B030D-6E8A-4147-A177-3AD203B41FA5}">
                      <a16:colId xmlns:a16="http://schemas.microsoft.com/office/drawing/2014/main" val="20000"/>
                    </a:ext>
                  </a:extLst>
                </a:gridCol>
                <a:gridCol w="5051700">
                  <a:extLst>
                    <a:ext uri="{9D8B030D-6E8A-4147-A177-3AD203B41FA5}">
                      <a16:colId xmlns:a16="http://schemas.microsoft.com/office/drawing/2014/main" val="20001"/>
                    </a:ext>
                  </a:extLst>
                </a:gridCol>
              </a:tblGrid>
              <a:tr h="208900">
                <a:tc>
                  <a:txBody>
                    <a:bodyPr/>
                    <a:lstStyle/>
                    <a:p>
                      <a:pPr marL="0" marR="0" lvl="0" indent="0" algn="ctr" rtl="0">
                        <a:lnSpc>
                          <a:spcPct val="100000"/>
                        </a:lnSpc>
                        <a:spcBef>
                          <a:spcPts val="0"/>
                        </a:spcBef>
                        <a:spcAft>
                          <a:spcPts val="0"/>
                        </a:spcAft>
                        <a:buClr>
                          <a:schemeClr val="dk1"/>
                        </a:buClr>
                        <a:buSzPts val="1300"/>
                        <a:buFont typeface="Arial"/>
                        <a:buNone/>
                      </a:pPr>
                      <a:r>
                        <a:rPr lang="en-US" b="0" i="0" u="none" strike="noStrike" cap="none">
                          <a:solidFill>
                            <a:schemeClr val="dk1"/>
                          </a:solidFill>
                          <a:latin typeface="Arial"/>
                          <a:ea typeface="Arial"/>
                          <a:cs typeface="Arial"/>
                          <a:sym typeface="Arial"/>
                        </a:rPr>
                        <a:t>Tên đơn vị sử dụng cuối</a:t>
                      </a:r>
                      <a:endParaRPr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100"/>
                        <a:buFont typeface="Calibri"/>
                        <a:buNone/>
                      </a:pPr>
                      <a:endParaRPr sz="1200" b="0" i="0" u="none" strike="noStrike" cap="none">
                        <a:solidFill>
                          <a:schemeClr val="dk1"/>
                        </a:solidFill>
                        <a:latin typeface="Calibri"/>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208900">
                <a:tc>
                  <a:txBody>
                    <a:bodyPr/>
                    <a:lstStyle/>
                    <a:p>
                      <a:pPr marL="0" marR="0" lvl="0" indent="0" algn="ctr" rtl="0">
                        <a:lnSpc>
                          <a:spcPct val="100000"/>
                        </a:lnSpc>
                        <a:spcBef>
                          <a:spcPts val="0"/>
                        </a:spcBef>
                        <a:spcAft>
                          <a:spcPts val="0"/>
                        </a:spcAft>
                        <a:buClr>
                          <a:schemeClr val="dk1"/>
                        </a:buClr>
                        <a:buSzPts val="1300"/>
                        <a:buFont typeface="Arial"/>
                        <a:buNone/>
                      </a:pPr>
                      <a:r>
                        <a:rPr lang="en-US" b="0" i="0" u="none" strike="noStrike" cap="none">
                          <a:solidFill>
                            <a:schemeClr val="dk1"/>
                          </a:solidFill>
                          <a:latin typeface="Arial"/>
                          <a:ea typeface="Arial"/>
                          <a:cs typeface="Arial"/>
                          <a:sym typeface="Arial"/>
                        </a:rPr>
                        <a:t>Thông tin liên lạc của người sử dụng cuối</a:t>
                      </a:r>
                      <a:endParaRPr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100"/>
                        <a:buFont typeface="Calibri"/>
                        <a:buNone/>
                      </a:pPr>
                      <a:endParaRPr sz="1200" b="0" i="0" u="none" strike="noStrike" cap="none">
                        <a:solidFill>
                          <a:schemeClr val="dk1"/>
                        </a:solidFill>
                        <a:latin typeface="Calibri"/>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208900">
                <a:tc>
                  <a:txBody>
                    <a:bodyPr/>
                    <a:lstStyle/>
                    <a:p>
                      <a:pPr marL="0" marR="0" lvl="0" indent="0" algn="ctr" rtl="0">
                        <a:lnSpc>
                          <a:spcPct val="100000"/>
                        </a:lnSpc>
                        <a:spcBef>
                          <a:spcPts val="0"/>
                        </a:spcBef>
                        <a:spcAft>
                          <a:spcPts val="0"/>
                        </a:spcAft>
                        <a:buClr>
                          <a:schemeClr val="dk1"/>
                        </a:buClr>
                        <a:buSzPts val="1300"/>
                        <a:buFont typeface="Arial"/>
                        <a:buNone/>
                      </a:pPr>
                      <a:r>
                        <a:rPr lang="en-US" b="0" i="0" u="none" strike="noStrike" cap="none">
                          <a:solidFill>
                            <a:schemeClr val="dk1"/>
                          </a:solidFill>
                          <a:latin typeface="Arial"/>
                          <a:ea typeface="Arial"/>
                          <a:cs typeface="Arial"/>
                          <a:sym typeface="Arial"/>
                        </a:rPr>
                        <a:t>Loại thiết bị</a:t>
                      </a:r>
                      <a:endParaRPr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100"/>
                        <a:buFont typeface="Calibri"/>
                        <a:buNone/>
                      </a:pPr>
                      <a:endParaRPr sz="1200" b="0" i="0" u="none" strike="noStrike" cap="none">
                        <a:solidFill>
                          <a:schemeClr val="dk1"/>
                        </a:solidFill>
                        <a:latin typeface="Calibri"/>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208900">
                <a:tc>
                  <a:txBody>
                    <a:bodyPr/>
                    <a:lstStyle/>
                    <a:p>
                      <a:pPr marL="0" marR="0" lvl="0" indent="0" algn="ctr" rtl="0">
                        <a:lnSpc>
                          <a:spcPct val="100000"/>
                        </a:lnSpc>
                        <a:spcBef>
                          <a:spcPts val="0"/>
                        </a:spcBef>
                        <a:spcAft>
                          <a:spcPts val="0"/>
                        </a:spcAft>
                        <a:buClr>
                          <a:schemeClr val="dk1"/>
                        </a:buClr>
                        <a:buSzPts val="1300"/>
                        <a:buFont typeface="Arial"/>
                        <a:buNone/>
                      </a:pPr>
                      <a:r>
                        <a:rPr lang="en-US" b="0" i="0" u="none" strike="noStrike" cap="none">
                          <a:solidFill>
                            <a:schemeClr val="dk1"/>
                          </a:solidFill>
                          <a:latin typeface="Arial"/>
                          <a:ea typeface="Arial"/>
                          <a:cs typeface="Arial"/>
                          <a:sym typeface="Arial"/>
                        </a:rPr>
                        <a:t>Năm lắp đặt</a:t>
                      </a:r>
                      <a:endParaRPr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100"/>
                        <a:buFont typeface="Calibri"/>
                        <a:buNone/>
                      </a:pPr>
                      <a:endParaRPr sz="1200" b="0" i="0" u="none" strike="noStrike" cap="none">
                        <a:solidFill>
                          <a:schemeClr val="dk1"/>
                        </a:solidFill>
                        <a:latin typeface="Calibri"/>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208900">
                <a:tc>
                  <a:txBody>
                    <a:bodyPr/>
                    <a:lstStyle/>
                    <a:p>
                      <a:pPr marL="0" marR="0" lvl="0" indent="0" algn="ctr" rtl="0">
                        <a:lnSpc>
                          <a:spcPct val="100000"/>
                        </a:lnSpc>
                        <a:spcBef>
                          <a:spcPts val="0"/>
                        </a:spcBef>
                        <a:spcAft>
                          <a:spcPts val="0"/>
                        </a:spcAft>
                        <a:buClr>
                          <a:schemeClr val="dk1"/>
                        </a:buClr>
                        <a:buSzPts val="1300"/>
                        <a:buFont typeface="Arial"/>
                        <a:buNone/>
                      </a:pPr>
                      <a:r>
                        <a:rPr lang="en-US" b="0" i="0" u="none" strike="noStrike" cap="none">
                          <a:solidFill>
                            <a:schemeClr val="dk1"/>
                          </a:solidFill>
                          <a:latin typeface="Arial"/>
                          <a:ea typeface="Arial"/>
                          <a:cs typeface="Arial"/>
                          <a:sym typeface="Arial"/>
                        </a:rPr>
                        <a:t>Mô tả tóm tắt dự án</a:t>
                      </a:r>
                      <a:endParaRPr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100"/>
                        <a:buFont typeface="Calibri"/>
                        <a:buNone/>
                      </a:pPr>
                      <a:endParaRPr sz="1200" b="0" i="0" u="none" strike="noStrike" cap="none">
                        <a:solidFill>
                          <a:schemeClr val="dk1"/>
                        </a:solidFill>
                        <a:latin typeface="Calibri"/>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208900">
                <a:tc>
                  <a:txBody>
                    <a:bodyPr/>
                    <a:lstStyle/>
                    <a:p>
                      <a:pPr marL="0" marR="0" lvl="0" indent="0" algn="ctr" rtl="0">
                        <a:lnSpc>
                          <a:spcPct val="100000"/>
                        </a:lnSpc>
                        <a:spcBef>
                          <a:spcPts val="0"/>
                        </a:spcBef>
                        <a:spcAft>
                          <a:spcPts val="0"/>
                        </a:spcAft>
                        <a:buClr>
                          <a:schemeClr val="dk1"/>
                        </a:buClr>
                        <a:buSzPts val="1300"/>
                        <a:buFont typeface="Arial"/>
                        <a:buNone/>
                      </a:pPr>
                      <a:r>
                        <a:rPr lang="en-US" b="0" i="0" u="none" strike="noStrike" cap="none">
                          <a:solidFill>
                            <a:schemeClr val="dk1"/>
                          </a:solidFill>
                          <a:latin typeface="Arial"/>
                          <a:ea typeface="Arial"/>
                          <a:cs typeface="Arial"/>
                          <a:sym typeface="Arial"/>
                        </a:rPr>
                        <a:t>Công nghệ lắp đặt</a:t>
                      </a:r>
                      <a:endParaRPr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100"/>
                        <a:buFont typeface="Calibri"/>
                        <a:buNone/>
                      </a:pPr>
                      <a:endParaRPr sz="1200" b="0" i="0" u="none" strike="noStrike" cap="none">
                        <a:solidFill>
                          <a:schemeClr val="dk1"/>
                        </a:solidFill>
                        <a:latin typeface="Calibri"/>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208900">
                <a:tc>
                  <a:txBody>
                    <a:bodyPr/>
                    <a:lstStyle/>
                    <a:p>
                      <a:pPr marL="0" marR="0" lvl="0" indent="0" algn="ctr" rtl="0">
                        <a:lnSpc>
                          <a:spcPct val="100000"/>
                        </a:lnSpc>
                        <a:spcBef>
                          <a:spcPts val="0"/>
                        </a:spcBef>
                        <a:spcAft>
                          <a:spcPts val="0"/>
                        </a:spcAft>
                        <a:buClr>
                          <a:schemeClr val="dk1"/>
                        </a:buClr>
                        <a:buSzPts val="1300"/>
                        <a:buFont typeface="Arial"/>
                        <a:buNone/>
                      </a:pPr>
                      <a:r>
                        <a:rPr lang="en-US" b="0" i="0" u="none" strike="noStrike" cap="none">
                          <a:solidFill>
                            <a:schemeClr val="dk1"/>
                          </a:solidFill>
                          <a:latin typeface="Arial"/>
                          <a:ea typeface="Arial"/>
                          <a:cs typeface="Arial"/>
                          <a:sym typeface="Arial"/>
                        </a:rPr>
                        <a:t>Tổng chi phí thực hiện</a:t>
                      </a:r>
                      <a:endParaRPr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100"/>
                        <a:buFont typeface="Calibri"/>
                        <a:buNone/>
                      </a:pPr>
                      <a:endParaRPr sz="1200" b="0" i="0" u="none" strike="noStrike" cap="none">
                        <a:solidFill>
                          <a:schemeClr val="dk1"/>
                        </a:solidFill>
                        <a:latin typeface="Calibri"/>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208900">
                <a:tc>
                  <a:txBody>
                    <a:bodyPr/>
                    <a:lstStyle/>
                    <a:p>
                      <a:pPr marL="0" marR="0" lvl="0" indent="0" algn="ctr" rtl="0">
                        <a:lnSpc>
                          <a:spcPct val="100000"/>
                        </a:lnSpc>
                        <a:spcBef>
                          <a:spcPts val="0"/>
                        </a:spcBef>
                        <a:spcAft>
                          <a:spcPts val="0"/>
                        </a:spcAft>
                        <a:buClr>
                          <a:schemeClr val="dk1"/>
                        </a:buClr>
                        <a:buSzPts val="1300"/>
                        <a:buFont typeface="Arial"/>
                        <a:buNone/>
                      </a:pPr>
                      <a:r>
                        <a:rPr lang="en-US" b="0" i="0" u="none" strike="noStrike" cap="none">
                          <a:solidFill>
                            <a:schemeClr val="dk1"/>
                          </a:solidFill>
                          <a:latin typeface="Arial"/>
                          <a:ea typeface="Arial"/>
                          <a:cs typeface="Arial"/>
                          <a:sym typeface="Arial"/>
                        </a:rPr>
                        <a:t>Tổng giá trị khoản vay</a:t>
                      </a:r>
                      <a:endParaRPr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100"/>
                        <a:buFont typeface="Calibri"/>
                        <a:buNone/>
                      </a:pPr>
                      <a:endParaRPr sz="1200" b="0" i="0" u="none" strike="noStrike" cap="none">
                        <a:solidFill>
                          <a:schemeClr val="dk1"/>
                        </a:solidFill>
                        <a:latin typeface="Calibri"/>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r h="208900">
                <a:tc>
                  <a:txBody>
                    <a:bodyPr/>
                    <a:lstStyle/>
                    <a:p>
                      <a:pPr marL="0" marR="0" lvl="0" indent="0" algn="ctr" rtl="0">
                        <a:lnSpc>
                          <a:spcPct val="100000"/>
                        </a:lnSpc>
                        <a:spcBef>
                          <a:spcPts val="0"/>
                        </a:spcBef>
                        <a:spcAft>
                          <a:spcPts val="0"/>
                        </a:spcAft>
                        <a:buClr>
                          <a:schemeClr val="dk1"/>
                        </a:buClr>
                        <a:buSzPts val="1300"/>
                        <a:buFont typeface="Arial"/>
                        <a:buNone/>
                      </a:pPr>
                      <a:r>
                        <a:rPr lang="en-US" b="0" i="0" u="none" strike="noStrike" cap="none">
                          <a:solidFill>
                            <a:schemeClr val="dk1"/>
                          </a:solidFill>
                          <a:latin typeface="Arial"/>
                          <a:ea typeface="Arial"/>
                          <a:cs typeface="Arial"/>
                          <a:sym typeface="Arial"/>
                        </a:rPr>
                        <a:t>Tên của Bên cho vay</a:t>
                      </a:r>
                      <a:endParaRPr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100"/>
                        <a:buFont typeface="Calibri"/>
                        <a:buNone/>
                      </a:pPr>
                      <a:endParaRPr sz="1200" b="0" i="0" u="none" strike="noStrike" cap="none">
                        <a:solidFill>
                          <a:schemeClr val="dk1"/>
                        </a:solidFill>
                        <a:latin typeface="Calibri"/>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r h="208900">
                <a:tc>
                  <a:txBody>
                    <a:bodyPr/>
                    <a:lstStyle/>
                    <a:p>
                      <a:pPr marL="0" marR="0" lvl="0" indent="0" algn="ctr" rtl="0">
                        <a:lnSpc>
                          <a:spcPct val="100000"/>
                        </a:lnSpc>
                        <a:spcBef>
                          <a:spcPts val="0"/>
                        </a:spcBef>
                        <a:spcAft>
                          <a:spcPts val="0"/>
                        </a:spcAft>
                        <a:buClr>
                          <a:schemeClr val="dk1"/>
                        </a:buClr>
                        <a:buSzPts val="1300"/>
                        <a:buFont typeface="Arial"/>
                        <a:buNone/>
                      </a:pPr>
                      <a:r>
                        <a:rPr lang="en-US" b="0" i="0" u="none" strike="noStrike" cap="none">
                          <a:solidFill>
                            <a:schemeClr val="dk1"/>
                          </a:solidFill>
                          <a:latin typeface="Arial"/>
                          <a:ea typeface="Arial"/>
                          <a:cs typeface="Arial"/>
                          <a:sym typeface="Arial"/>
                        </a:rPr>
                        <a:t>Thời hạn cho vay</a:t>
                      </a:r>
                      <a:endParaRPr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100"/>
                        <a:buFont typeface="Calibri"/>
                        <a:buNone/>
                      </a:pPr>
                      <a:endParaRPr sz="1200" b="0" i="0" u="none" strike="noStrike" cap="none">
                        <a:solidFill>
                          <a:schemeClr val="dk1"/>
                        </a:solidFill>
                        <a:latin typeface="Calibri"/>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9"/>
                  </a:ext>
                </a:extLst>
              </a:tr>
              <a:tr h="208900">
                <a:tc>
                  <a:txBody>
                    <a:bodyPr/>
                    <a:lstStyle/>
                    <a:p>
                      <a:pPr marL="0" marR="0" lvl="0" indent="0" algn="ctr" rtl="0">
                        <a:lnSpc>
                          <a:spcPct val="100000"/>
                        </a:lnSpc>
                        <a:spcBef>
                          <a:spcPts val="0"/>
                        </a:spcBef>
                        <a:spcAft>
                          <a:spcPts val="0"/>
                        </a:spcAft>
                        <a:buClr>
                          <a:schemeClr val="dk1"/>
                        </a:buClr>
                        <a:buSzPts val="1300"/>
                        <a:buFont typeface="Arial"/>
                        <a:buNone/>
                      </a:pPr>
                      <a:r>
                        <a:rPr lang="en-US" b="0" i="0" u="none" strike="noStrike" cap="none">
                          <a:solidFill>
                            <a:schemeClr val="dk1"/>
                          </a:solidFill>
                          <a:latin typeface="Arial"/>
                          <a:ea typeface="Arial"/>
                          <a:cs typeface="Arial"/>
                          <a:sym typeface="Arial"/>
                        </a:rPr>
                        <a:t>Năng lượng tiết kiệm dự kiến/năm</a:t>
                      </a:r>
                      <a:endParaRPr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100"/>
                        <a:buFont typeface="Calibri"/>
                        <a:buNone/>
                      </a:pPr>
                      <a:endParaRPr sz="1200" b="0" i="0" u="none" strike="noStrike" cap="none">
                        <a:solidFill>
                          <a:schemeClr val="dk1"/>
                        </a:solidFill>
                        <a:latin typeface="Calibri"/>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10"/>
                  </a:ext>
                </a:extLst>
              </a:tr>
              <a:tr h="208900">
                <a:tc>
                  <a:txBody>
                    <a:bodyPr/>
                    <a:lstStyle/>
                    <a:p>
                      <a:pPr marL="0" marR="0" lvl="0" indent="0" algn="ctr" rtl="0">
                        <a:lnSpc>
                          <a:spcPct val="100000"/>
                        </a:lnSpc>
                        <a:spcBef>
                          <a:spcPts val="0"/>
                        </a:spcBef>
                        <a:spcAft>
                          <a:spcPts val="0"/>
                        </a:spcAft>
                        <a:buClr>
                          <a:schemeClr val="dk1"/>
                        </a:buClr>
                        <a:buSzPts val="1300"/>
                        <a:buFont typeface="Arial"/>
                        <a:buNone/>
                      </a:pPr>
                      <a:r>
                        <a:rPr lang="en-US" b="0" i="0" u="none" strike="noStrike" cap="none">
                          <a:solidFill>
                            <a:schemeClr val="dk1"/>
                          </a:solidFill>
                          <a:latin typeface="Arial"/>
                          <a:ea typeface="Arial"/>
                          <a:cs typeface="Arial"/>
                          <a:sym typeface="Arial"/>
                        </a:rPr>
                        <a:t>Năng lượng tiết kiệm thực tế/năm</a:t>
                      </a:r>
                      <a:endParaRPr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100"/>
                        <a:buFont typeface="Calibri"/>
                        <a:buNone/>
                      </a:pPr>
                      <a:endParaRPr sz="1200" b="0" i="0" u="none" strike="noStrike" cap="none">
                        <a:solidFill>
                          <a:schemeClr val="dk1"/>
                        </a:solidFill>
                        <a:latin typeface="Calibri"/>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11"/>
                  </a:ext>
                </a:extLst>
              </a:tr>
              <a:tr h="208900">
                <a:tc>
                  <a:txBody>
                    <a:bodyPr/>
                    <a:lstStyle/>
                    <a:p>
                      <a:pPr marL="0" marR="0" lvl="0" indent="0" algn="ctr" rtl="0">
                        <a:lnSpc>
                          <a:spcPct val="100000"/>
                        </a:lnSpc>
                        <a:spcBef>
                          <a:spcPts val="0"/>
                        </a:spcBef>
                        <a:spcAft>
                          <a:spcPts val="0"/>
                        </a:spcAft>
                        <a:buClr>
                          <a:schemeClr val="dk1"/>
                        </a:buClr>
                        <a:buSzPts val="1300"/>
                        <a:buFont typeface="Arial"/>
                        <a:buNone/>
                      </a:pPr>
                      <a:r>
                        <a:rPr lang="en-US" b="0" i="0" u="none" strike="noStrike" cap="none">
                          <a:solidFill>
                            <a:schemeClr val="dk1"/>
                          </a:solidFill>
                          <a:latin typeface="Arial"/>
                          <a:ea typeface="Arial"/>
                          <a:cs typeface="Arial"/>
                          <a:sym typeface="Arial"/>
                        </a:rPr>
                        <a:t>Cách thức đo đạc</a:t>
                      </a:r>
                      <a:endParaRPr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100"/>
                        <a:buFont typeface="Calibri"/>
                        <a:buNone/>
                      </a:pPr>
                      <a:endParaRPr sz="1200" b="0" i="0" u="none" strike="noStrike" cap="none">
                        <a:solidFill>
                          <a:schemeClr val="dk1"/>
                        </a:solidFill>
                        <a:latin typeface="Calibri"/>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12"/>
                  </a:ext>
                </a:extLst>
              </a:tr>
              <a:tr h="208900">
                <a:tc>
                  <a:txBody>
                    <a:bodyPr/>
                    <a:lstStyle/>
                    <a:p>
                      <a:pPr marL="0" marR="0" lvl="0" indent="0" algn="ctr" rtl="0">
                        <a:lnSpc>
                          <a:spcPct val="100000"/>
                        </a:lnSpc>
                        <a:spcBef>
                          <a:spcPts val="0"/>
                        </a:spcBef>
                        <a:spcAft>
                          <a:spcPts val="0"/>
                        </a:spcAft>
                        <a:buClr>
                          <a:schemeClr val="dk1"/>
                        </a:buClr>
                        <a:buSzPts val="1300"/>
                        <a:buFont typeface="Arial"/>
                        <a:buNone/>
                      </a:pPr>
                      <a:r>
                        <a:rPr lang="en-US" b="0" i="0" u="none" strike="noStrike" cap="none">
                          <a:solidFill>
                            <a:schemeClr val="dk1"/>
                          </a:solidFill>
                          <a:latin typeface="Arial"/>
                          <a:ea typeface="Arial"/>
                          <a:cs typeface="Arial"/>
                          <a:sym typeface="Arial"/>
                        </a:rPr>
                        <a:t>Chi phí tiết kiệm năng lượng/năm</a:t>
                      </a:r>
                      <a:endParaRPr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100"/>
                        <a:buFont typeface="Calibri"/>
                        <a:buNone/>
                      </a:pPr>
                      <a:endParaRPr sz="1200" b="0" i="0" u="none" strike="noStrike" cap="none">
                        <a:solidFill>
                          <a:schemeClr val="dk1"/>
                        </a:solidFill>
                        <a:latin typeface="Calibri"/>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13"/>
                  </a:ext>
                </a:extLst>
              </a:tr>
              <a:tr h="208900">
                <a:tc>
                  <a:txBody>
                    <a:bodyPr/>
                    <a:lstStyle/>
                    <a:p>
                      <a:pPr marL="0" marR="0" lvl="0" indent="0" algn="ctr" rtl="0">
                        <a:lnSpc>
                          <a:spcPct val="100000"/>
                        </a:lnSpc>
                        <a:spcBef>
                          <a:spcPts val="0"/>
                        </a:spcBef>
                        <a:spcAft>
                          <a:spcPts val="0"/>
                        </a:spcAft>
                        <a:buClr>
                          <a:schemeClr val="dk1"/>
                        </a:buClr>
                        <a:buSzPts val="1300"/>
                        <a:buFont typeface="Arial"/>
                        <a:buNone/>
                      </a:pPr>
                      <a:r>
                        <a:rPr lang="en-US" b="0" i="0" u="none" strike="noStrike" cap="none">
                          <a:solidFill>
                            <a:schemeClr val="dk1"/>
                          </a:solidFill>
                          <a:latin typeface="Arial"/>
                          <a:ea typeface="Arial"/>
                          <a:cs typeface="Arial"/>
                          <a:sym typeface="Arial"/>
                        </a:rPr>
                        <a:t>Chi phí khác tiết kiệm được/năm</a:t>
                      </a:r>
                      <a:endParaRPr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100"/>
                        <a:buFont typeface="Calibri"/>
                        <a:buNone/>
                      </a:pPr>
                      <a:endParaRPr sz="1200" b="0" i="0" u="none" strike="noStrike" cap="none">
                        <a:solidFill>
                          <a:schemeClr val="dk1"/>
                        </a:solidFill>
                        <a:latin typeface="Calibri"/>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14"/>
                  </a:ext>
                </a:extLst>
              </a:tr>
              <a:tr h="208900">
                <a:tc>
                  <a:txBody>
                    <a:bodyPr/>
                    <a:lstStyle/>
                    <a:p>
                      <a:pPr marL="0" marR="0" lvl="0" indent="0" algn="ctr" rtl="0">
                        <a:lnSpc>
                          <a:spcPct val="100000"/>
                        </a:lnSpc>
                        <a:spcBef>
                          <a:spcPts val="0"/>
                        </a:spcBef>
                        <a:spcAft>
                          <a:spcPts val="0"/>
                        </a:spcAft>
                        <a:buClr>
                          <a:schemeClr val="dk1"/>
                        </a:buClr>
                        <a:buSzPts val="1300"/>
                        <a:buFont typeface="Arial"/>
                        <a:buNone/>
                      </a:pPr>
                      <a:r>
                        <a:rPr lang="en-US" b="0" i="0" u="none" strike="noStrike" cap="none">
                          <a:solidFill>
                            <a:schemeClr val="dk1"/>
                          </a:solidFill>
                          <a:latin typeface="Arial"/>
                          <a:ea typeface="Arial"/>
                          <a:cs typeface="Arial"/>
                          <a:sym typeface="Arial"/>
                        </a:rPr>
                        <a:t>Tổng số tiết kiệm chi phí/năm</a:t>
                      </a:r>
                      <a:endParaRPr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100"/>
                        <a:buFont typeface="Calibri"/>
                        <a:buNone/>
                      </a:pPr>
                      <a:endParaRPr sz="1200" b="0" i="0" u="none" strike="noStrike" cap="none">
                        <a:solidFill>
                          <a:schemeClr val="dk1"/>
                        </a:solidFill>
                        <a:latin typeface="Calibri"/>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15"/>
                  </a:ext>
                </a:extLst>
              </a:tr>
              <a:tr h="208900">
                <a:tc>
                  <a:txBody>
                    <a:bodyPr/>
                    <a:lstStyle/>
                    <a:p>
                      <a:pPr marL="0" marR="0" lvl="0" indent="0" algn="ctr" rtl="0">
                        <a:lnSpc>
                          <a:spcPct val="100000"/>
                        </a:lnSpc>
                        <a:spcBef>
                          <a:spcPts val="0"/>
                        </a:spcBef>
                        <a:spcAft>
                          <a:spcPts val="0"/>
                        </a:spcAft>
                        <a:buClr>
                          <a:schemeClr val="dk1"/>
                        </a:buClr>
                        <a:buSzPts val="1300"/>
                        <a:buFont typeface="Arial"/>
                        <a:buNone/>
                      </a:pPr>
                      <a:r>
                        <a:rPr lang="en-US" b="0" i="0" u="none" strike="noStrike" cap="none">
                          <a:solidFill>
                            <a:schemeClr val="dk1"/>
                          </a:solidFill>
                          <a:latin typeface="Arial"/>
                          <a:ea typeface="Arial"/>
                          <a:cs typeface="Arial"/>
                          <a:sym typeface="Arial"/>
                        </a:rPr>
                        <a:t>% Tiết kiệm cho ESCO</a:t>
                      </a:r>
                      <a:endParaRPr sz="1500"/>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100"/>
                        <a:buFont typeface="Calibri"/>
                        <a:buNone/>
                      </a:pPr>
                      <a:endParaRPr sz="1200" b="0" i="0" u="none" strike="noStrike" cap="none">
                        <a:solidFill>
                          <a:schemeClr val="dk1"/>
                        </a:solidFill>
                        <a:latin typeface="Calibri"/>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6"/>
                  </a:ext>
                </a:extLst>
              </a:tr>
              <a:tr h="208900">
                <a:tc>
                  <a:txBody>
                    <a:bodyPr/>
                    <a:lstStyle/>
                    <a:p>
                      <a:pPr marL="0" marR="0" lvl="0" indent="0" algn="ctr" rtl="0">
                        <a:lnSpc>
                          <a:spcPct val="100000"/>
                        </a:lnSpc>
                        <a:spcBef>
                          <a:spcPts val="0"/>
                        </a:spcBef>
                        <a:spcAft>
                          <a:spcPts val="0"/>
                        </a:spcAft>
                        <a:buClr>
                          <a:schemeClr val="dk1"/>
                        </a:buClr>
                        <a:buSzPts val="1300"/>
                        <a:buFont typeface="Arial"/>
                        <a:buNone/>
                      </a:pPr>
                      <a:r>
                        <a:rPr lang="en-US" b="0" i="0" u="none" strike="noStrike" cap="none">
                          <a:solidFill>
                            <a:schemeClr val="dk1"/>
                          </a:solidFill>
                          <a:latin typeface="Arial"/>
                          <a:ea typeface="Arial"/>
                          <a:cs typeface="Arial"/>
                          <a:sym typeface="Arial"/>
                        </a:rPr>
                        <a:t>Dòng tiền dự kiến đối với ESCO/năm</a:t>
                      </a:r>
                      <a:endParaRPr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100"/>
                        <a:buFont typeface="Calibri"/>
                        <a:buNone/>
                      </a:pPr>
                      <a:endParaRPr sz="1200" b="0" i="0" u="none" strike="noStrike" cap="none">
                        <a:solidFill>
                          <a:schemeClr val="dk1"/>
                        </a:solidFill>
                        <a:latin typeface="Calibri"/>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7"/>
                  </a:ext>
                </a:extLst>
              </a:tr>
              <a:tr h="208900">
                <a:tc>
                  <a:txBody>
                    <a:bodyPr/>
                    <a:lstStyle/>
                    <a:p>
                      <a:pPr marL="0" marR="0" lvl="0" indent="0" algn="ctr" rtl="0">
                        <a:lnSpc>
                          <a:spcPct val="100000"/>
                        </a:lnSpc>
                        <a:spcBef>
                          <a:spcPts val="0"/>
                        </a:spcBef>
                        <a:spcAft>
                          <a:spcPts val="0"/>
                        </a:spcAft>
                        <a:buClr>
                          <a:schemeClr val="dk1"/>
                        </a:buClr>
                        <a:buSzPts val="1300"/>
                        <a:buFont typeface="Arial"/>
                        <a:buNone/>
                      </a:pPr>
                      <a:r>
                        <a:rPr lang="en-US" b="0" i="0" u="none" strike="noStrike" cap="none">
                          <a:solidFill>
                            <a:schemeClr val="dk1"/>
                          </a:solidFill>
                          <a:latin typeface="Arial"/>
                          <a:ea typeface="Arial"/>
                          <a:cs typeface="Arial"/>
                          <a:sym typeface="Arial"/>
                        </a:rPr>
                        <a:t>Dòng tiền thực tế đối với ESCO/năm</a:t>
                      </a:r>
                      <a:endParaRPr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100"/>
                        <a:buFont typeface="Calibri"/>
                        <a:buNone/>
                      </a:pPr>
                      <a:endParaRPr sz="1200" b="0" i="0" u="none" strike="noStrike" cap="none">
                        <a:solidFill>
                          <a:schemeClr val="dk1"/>
                        </a:solidFill>
                        <a:latin typeface="Calibri"/>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8"/>
                  </a:ext>
                </a:extLst>
              </a:tr>
              <a:tr h="208900">
                <a:tc>
                  <a:txBody>
                    <a:bodyPr/>
                    <a:lstStyle/>
                    <a:p>
                      <a:pPr marL="0" marR="0" lvl="0" indent="0" algn="ctr" rtl="0">
                        <a:lnSpc>
                          <a:spcPct val="100000"/>
                        </a:lnSpc>
                        <a:spcBef>
                          <a:spcPts val="0"/>
                        </a:spcBef>
                        <a:spcAft>
                          <a:spcPts val="0"/>
                        </a:spcAft>
                        <a:buClr>
                          <a:schemeClr val="dk1"/>
                        </a:buClr>
                        <a:buSzPts val="1300"/>
                        <a:buFont typeface="Arial"/>
                        <a:buNone/>
                      </a:pPr>
                      <a:r>
                        <a:rPr lang="en-US" b="0" i="0" u="none" strike="noStrike" cap="none">
                          <a:solidFill>
                            <a:schemeClr val="dk1"/>
                          </a:solidFill>
                          <a:latin typeface="Arial"/>
                          <a:ea typeface="Arial"/>
                          <a:cs typeface="Arial"/>
                          <a:sym typeface="Arial"/>
                        </a:rPr>
                        <a:t>Trả nợ khoản vay/năm</a:t>
                      </a:r>
                      <a:endParaRPr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100"/>
                        <a:buFont typeface="Calibri"/>
                        <a:buNone/>
                      </a:pPr>
                      <a:endParaRPr sz="1200" b="0" i="0" u="none" strike="noStrike" cap="none">
                        <a:solidFill>
                          <a:schemeClr val="dk1"/>
                        </a:solidFill>
                        <a:latin typeface="Calibri"/>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9"/>
                  </a:ext>
                </a:extLst>
              </a:tr>
              <a:tr h="208900">
                <a:tc>
                  <a:txBody>
                    <a:bodyPr/>
                    <a:lstStyle/>
                    <a:p>
                      <a:pPr marL="0" marR="0" lvl="0" indent="0" algn="ctr" rtl="0">
                        <a:lnSpc>
                          <a:spcPct val="100000"/>
                        </a:lnSpc>
                        <a:spcBef>
                          <a:spcPts val="0"/>
                        </a:spcBef>
                        <a:spcAft>
                          <a:spcPts val="0"/>
                        </a:spcAft>
                        <a:buClr>
                          <a:schemeClr val="dk1"/>
                        </a:buClr>
                        <a:buSzPts val="1300"/>
                        <a:buFont typeface="Arial"/>
                        <a:buNone/>
                      </a:pPr>
                      <a:r>
                        <a:rPr lang="en-US" b="0" i="0" u="none" strike="noStrike" cap="none">
                          <a:solidFill>
                            <a:schemeClr val="dk1"/>
                          </a:solidFill>
                          <a:latin typeface="Arial"/>
                          <a:ea typeface="Arial"/>
                          <a:cs typeface="Arial"/>
                          <a:sym typeface="Arial"/>
                        </a:rPr>
                        <a:t>Hệ số dòng tiền/trả nợ</a:t>
                      </a:r>
                      <a:endParaRPr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100"/>
                        <a:buFont typeface="Calibri"/>
                        <a:buNone/>
                      </a:pPr>
                      <a:endParaRPr sz="1200" b="0" i="0" u="none" strike="noStrike" cap="none">
                        <a:solidFill>
                          <a:schemeClr val="dk1"/>
                        </a:solidFill>
                        <a:latin typeface="Calibri"/>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20"/>
                  </a:ext>
                </a:extLst>
              </a:tr>
              <a:tr h="208900">
                <a:tc>
                  <a:txBody>
                    <a:bodyPr/>
                    <a:lstStyle/>
                    <a:p>
                      <a:pPr marL="0" marR="0" lvl="0" indent="0" algn="ctr" rtl="0">
                        <a:lnSpc>
                          <a:spcPct val="100000"/>
                        </a:lnSpc>
                        <a:spcBef>
                          <a:spcPts val="0"/>
                        </a:spcBef>
                        <a:spcAft>
                          <a:spcPts val="0"/>
                        </a:spcAft>
                        <a:buClr>
                          <a:schemeClr val="dk1"/>
                        </a:buClr>
                        <a:buSzPts val="1300"/>
                        <a:buFont typeface="Arial"/>
                        <a:buNone/>
                      </a:pPr>
                      <a:r>
                        <a:rPr lang="en-US" b="0" i="0" u="none" strike="noStrike" cap="none">
                          <a:solidFill>
                            <a:schemeClr val="dk1"/>
                          </a:solidFill>
                          <a:latin typeface="Arial"/>
                          <a:ea typeface="Arial"/>
                          <a:cs typeface="Arial"/>
                          <a:sym typeface="Arial"/>
                        </a:rPr>
                        <a:t>Thời hạn của hợp đồng thực hiện </a:t>
                      </a:r>
                      <a:endParaRPr sz="1500"/>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100"/>
                        <a:buFont typeface="Calibri"/>
                        <a:buNone/>
                      </a:pPr>
                      <a:endParaRPr sz="1200" b="0" i="0" u="none" strike="noStrike" cap="none">
                        <a:solidFill>
                          <a:schemeClr val="dk1"/>
                        </a:solidFill>
                        <a:latin typeface="Calibri"/>
                        <a:ea typeface="Calibri"/>
                        <a:cs typeface="Calibri"/>
                        <a:sym typeface="Calibri"/>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21"/>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p3"/>
          <p:cNvSpPr txBox="1"/>
          <p:nvPr/>
        </p:nvSpPr>
        <p:spPr>
          <a:xfrm>
            <a:off x="838200" y="1181345"/>
            <a:ext cx="10515599" cy="506152"/>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000"/>
              <a:buFont typeface="Arial"/>
              <a:buNone/>
            </a:pPr>
            <a:r>
              <a:rPr lang="en-US" sz="3000" b="1">
                <a:solidFill>
                  <a:schemeClr val="lt1"/>
                </a:solidFill>
                <a:latin typeface="Arial"/>
                <a:ea typeface="Arial"/>
                <a:cs typeface="Arial"/>
                <a:sym typeface="Arial"/>
              </a:rPr>
              <a:t>NỘI DUNG TRÌNH BÀY</a:t>
            </a:r>
            <a:endParaRPr sz="3000" b="1">
              <a:solidFill>
                <a:schemeClr val="lt1"/>
              </a:solidFill>
              <a:latin typeface="Arial"/>
              <a:ea typeface="Arial"/>
              <a:cs typeface="Arial"/>
              <a:sym typeface="Arial"/>
            </a:endParaRPr>
          </a:p>
        </p:txBody>
      </p:sp>
      <p:grpSp>
        <p:nvGrpSpPr>
          <p:cNvPr id="66" name="Google Shape;66;p3"/>
          <p:cNvGrpSpPr/>
          <p:nvPr/>
        </p:nvGrpSpPr>
        <p:grpSpPr>
          <a:xfrm>
            <a:off x="2128327" y="4611455"/>
            <a:ext cx="7935335" cy="699922"/>
            <a:chOff x="1818640" y="1755821"/>
            <a:chExt cx="7985645" cy="843280"/>
          </a:xfrm>
        </p:grpSpPr>
        <p:sp>
          <p:nvSpPr>
            <p:cNvPr id="67" name="Google Shape;67;p3"/>
            <p:cNvSpPr/>
            <p:nvPr/>
          </p:nvSpPr>
          <p:spPr>
            <a:xfrm flipH="1">
              <a:off x="2387714" y="1764591"/>
              <a:ext cx="7416571" cy="825739"/>
            </a:xfrm>
            <a:prstGeom prst="homePlate">
              <a:avLst>
                <a:gd name="adj" fmla="val 50000"/>
              </a:avLst>
            </a:prstGeom>
            <a:solidFill>
              <a:schemeClr val="accent5"/>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None/>
              </a:pPr>
              <a:r>
                <a:rPr lang="en-US" sz="2400" b="1">
                  <a:solidFill>
                    <a:schemeClr val="lt1"/>
                  </a:solidFill>
                  <a:latin typeface="Arial"/>
                  <a:ea typeface="Arial"/>
                  <a:cs typeface="Arial"/>
                  <a:sym typeface="Arial"/>
                </a:rPr>
                <a:t>Tình huống nghiên cứu, thảo luận</a:t>
              </a:r>
              <a:endParaRPr sz="2400" b="1">
                <a:solidFill>
                  <a:schemeClr val="lt1"/>
                </a:solidFill>
                <a:latin typeface="Calibri"/>
                <a:ea typeface="Calibri"/>
                <a:cs typeface="Calibri"/>
                <a:sym typeface="Calibri"/>
              </a:endParaRPr>
            </a:p>
          </p:txBody>
        </p:sp>
        <p:sp>
          <p:nvSpPr>
            <p:cNvPr id="68" name="Google Shape;68;p3"/>
            <p:cNvSpPr/>
            <p:nvPr/>
          </p:nvSpPr>
          <p:spPr>
            <a:xfrm>
              <a:off x="1818640" y="1755821"/>
              <a:ext cx="843280" cy="84328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None/>
              </a:pPr>
              <a:r>
                <a:rPr lang="en-US" sz="2400" b="1">
                  <a:solidFill>
                    <a:schemeClr val="lt1"/>
                  </a:solidFill>
                  <a:latin typeface="Arial"/>
                  <a:ea typeface="Arial"/>
                  <a:cs typeface="Arial"/>
                  <a:sym typeface="Arial"/>
                </a:rPr>
                <a:t>4</a:t>
              </a:r>
              <a:endParaRPr/>
            </a:p>
          </p:txBody>
        </p:sp>
      </p:grpSp>
      <p:grpSp>
        <p:nvGrpSpPr>
          <p:cNvPr id="69" name="Google Shape;69;p3"/>
          <p:cNvGrpSpPr/>
          <p:nvPr/>
        </p:nvGrpSpPr>
        <p:grpSpPr>
          <a:xfrm>
            <a:off x="2128327" y="3740133"/>
            <a:ext cx="7935335" cy="699922"/>
            <a:chOff x="1818640" y="1755821"/>
            <a:chExt cx="7985645" cy="843280"/>
          </a:xfrm>
        </p:grpSpPr>
        <p:sp>
          <p:nvSpPr>
            <p:cNvPr id="70" name="Google Shape;70;p3"/>
            <p:cNvSpPr/>
            <p:nvPr/>
          </p:nvSpPr>
          <p:spPr>
            <a:xfrm flipH="1">
              <a:off x="2387714" y="1764591"/>
              <a:ext cx="7416571" cy="825739"/>
            </a:xfrm>
            <a:prstGeom prst="homePlate">
              <a:avLst>
                <a:gd name="adj" fmla="val 50000"/>
              </a:avLst>
            </a:prstGeom>
            <a:solidFill>
              <a:schemeClr val="accent5"/>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None/>
              </a:pPr>
              <a:r>
                <a:rPr lang="en-US" sz="2400" b="1">
                  <a:solidFill>
                    <a:schemeClr val="lt1"/>
                  </a:solidFill>
                  <a:latin typeface="Arial"/>
                  <a:ea typeface="Arial"/>
                  <a:cs typeface="Arial"/>
                  <a:sym typeface="Arial"/>
                </a:rPr>
                <a:t>Hướng dẫn lập Báo cáo thẩm định dự án</a:t>
              </a:r>
              <a:endParaRPr sz="2400" b="1">
                <a:solidFill>
                  <a:schemeClr val="lt1"/>
                </a:solidFill>
                <a:latin typeface="Calibri"/>
                <a:ea typeface="Calibri"/>
                <a:cs typeface="Calibri"/>
                <a:sym typeface="Calibri"/>
              </a:endParaRPr>
            </a:p>
          </p:txBody>
        </p:sp>
        <p:sp>
          <p:nvSpPr>
            <p:cNvPr id="71" name="Google Shape;71;p3"/>
            <p:cNvSpPr/>
            <p:nvPr/>
          </p:nvSpPr>
          <p:spPr>
            <a:xfrm>
              <a:off x="1818640" y="1755821"/>
              <a:ext cx="843280" cy="84328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None/>
              </a:pPr>
              <a:r>
                <a:rPr lang="en-US" sz="2400" b="1">
                  <a:solidFill>
                    <a:schemeClr val="lt1"/>
                  </a:solidFill>
                  <a:latin typeface="Arial"/>
                  <a:ea typeface="Arial"/>
                  <a:cs typeface="Arial"/>
                  <a:sym typeface="Arial"/>
                </a:rPr>
                <a:t>3</a:t>
              </a:r>
              <a:endParaRPr/>
            </a:p>
          </p:txBody>
        </p:sp>
      </p:grpSp>
      <p:grpSp>
        <p:nvGrpSpPr>
          <p:cNvPr id="72" name="Google Shape;72;p3"/>
          <p:cNvGrpSpPr/>
          <p:nvPr/>
        </p:nvGrpSpPr>
        <p:grpSpPr>
          <a:xfrm>
            <a:off x="2128327" y="2868793"/>
            <a:ext cx="7935335" cy="699922"/>
            <a:chOff x="1818640" y="1755821"/>
            <a:chExt cx="7985645" cy="843280"/>
          </a:xfrm>
        </p:grpSpPr>
        <p:sp>
          <p:nvSpPr>
            <p:cNvPr id="73" name="Google Shape;73;p3"/>
            <p:cNvSpPr/>
            <p:nvPr/>
          </p:nvSpPr>
          <p:spPr>
            <a:xfrm flipH="1">
              <a:off x="2387714" y="1764591"/>
              <a:ext cx="7416571" cy="825739"/>
            </a:xfrm>
            <a:prstGeom prst="homePlate">
              <a:avLst>
                <a:gd name="adj" fmla="val 50000"/>
              </a:avLst>
            </a:prstGeom>
            <a:solidFill>
              <a:schemeClr val="accent5"/>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None/>
              </a:pPr>
              <a:r>
                <a:rPr lang="en-US" sz="2400" b="1">
                  <a:solidFill>
                    <a:schemeClr val="lt1"/>
                  </a:solidFill>
                  <a:latin typeface="Arial"/>
                  <a:ea typeface="Arial"/>
                  <a:cs typeface="Arial"/>
                  <a:sym typeface="Arial"/>
                </a:rPr>
                <a:t>Tính toán và thẩm định tiết kiệm năng lượng</a:t>
              </a:r>
              <a:endParaRPr sz="2400" b="1">
                <a:solidFill>
                  <a:schemeClr val="lt1"/>
                </a:solidFill>
                <a:latin typeface="Calibri"/>
                <a:ea typeface="Calibri"/>
                <a:cs typeface="Calibri"/>
                <a:sym typeface="Calibri"/>
              </a:endParaRPr>
            </a:p>
          </p:txBody>
        </p:sp>
        <p:sp>
          <p:nvSpPr>
            <p:cNvPr id="74" name="Google Shape;74;p3"/>
            <p:cNvSpPr/>
            <p:nvPr/>
          </p:nvSpPr>
          <p:spPr>
            <a:xfrm>
              <a:off x="1818640" y="1755821"/>
              <a:ext cx="843280" cy="84328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None/>
              </a:pPr>
              <a:r>
                <a:rPr lang="en-US" sz="2400" b="1">
                  <a:solidFill>
                    <a:schemeClr val="lt1"/>
                  </a:solidFill>
                  <a:latin typeface="Arial"/>
                  <a:ea typeface="Arial"/>
                  <a:cs typeface="Arial"/>
                  <a:sym typeface="Arial"/>
                </a:rPr>
                <a:t>2</a:t>
              </a:r>
              <a:endParaRPr/>
            </a:p>
          </p:txBody>
        </p:sp>
      </p:grpSp>
      <p:grpSp>
        <p:nvGrpSpPr>
          <p:cNvPr id="75" name="Google Shape;75;p3"/>
          <p:cNvGrpSpPr/>
          <p:nvPr/>
        </p:nvGrpSpPr>
        <p:grpSpPr>
          <a:xfrm>
            <a:off x="2128328" y="1962081"/>
            <a:ext cx="7935335" cy="699922"/>
            <a:chOff x="1818640" y="1755821"/>
            <a:chExt cx="7985645" cy="843280"/>
          </a:xfrm>
        </p:grpSpPr>
        <p:sp>
          <p:nvSpPr>
            <p:cNvPr id="76" name="Google Shape;76;p3"/>
            <p:cNvSpPr/>
            <p:nvPr/>
          </p:nvSpPr>
          <p:spPr>
            <a:xfrm flipH="1">
              <a:off x="2387685" y="1764591"/>
              <a:ext cx="7416600" cy="825600"/>
            </a:xfrm>
            <a:prstGeom prst="homePlate">
              <a:avLst>
                <a:gd name="adj" fmla="val 50000"/>
              </a:avLst>
            </a:prstGeom>
            <a:solidFill>
              <a:schemeClr val="accent5"/>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None/>
              </a:pPr>
              <a:r>
                <a:rPr lang="en-US" sz="2400" b="1">
                  <a:solidFill>
                    <a:schemeClr val="lt1"/>
                  </a:solidFill>
                  <a:latin typeface="Arial"/>
                  <a:ea typeface="Arial"/>
                  <a:cs typeface="Arial"/>
                  <a:sym typeface="Arial"/>
                </a:rPr>
                <a:t>Đánh giá kỹ thuật đối với các tiểu dự án TKNL</a:t>
              </a:r>
              <a:endParaRPr sz="2400" b="1">
                <a:solidFill>
                  <a:schemeClr val="lt1"/>
                </a:solidFill>
                <a:latin typeface="Arial"/>
                <a:ea typeface="Arial"/>
                <a:cs typeface="Arial"/>
                <a:sym typeface="Arial"/>
              </a:endParaRPr>
            </a:p>
          </p:txBody>
        </p:sp>
        <p:sp>
          <p:nvSpPr>
            <p:cNvPr id="77" name="Google Shape;77;p3"/>
            <p:cNvSpPr/>
            <p:nvPr/>
          </p:nvSpPr>
          <p:spPr>
            <a:xfrm>
              <a:off x="1818640" y="1755821"/>
              <a:ext cx="843280" cy="84328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None/>
              </a:pPr>
              <a:r>
                <a:rPr lang="en-US" sz="2400" b="1">
                  <a:solidFill>
                    <a:schemeClr val="lt1"/>
                  </a:solidFill>
                  <a:latin typeface="Arial"/>
                  <a:ea typeface="Arial"/>
                  <a:cs typeface="Arial"/>
                  <a:sym typeface="Arial"/>
                </a:rPr>
                <a:t>1</a:t>
              </a:r>
              <a:endParaRPr/>
            </a:p>
          </p:txBody>
        </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Google Shape;332;p30"/>
          <p:cNvSpPr/>
          <p:nvPr/>
        </p:nvSpPr>
        <p:spPr>
          <a:xfrm>
            <a:off x="2414875" y="5520975"/>
            <a:ext cx="433800" cy="409500"/>
          </a:xfrm>
          <a:prstGeom prst="ellipse">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333" name="Google Shape;333;p30"/>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Hướng dẫn lập Báo cáo thẩm định dự án</a:t>
            </a:r>
            <a:endParaRPr sz="2500" b="1">
              <a:solidFill>
                <a:schemeClr val="lt1"/>
              </a:solidFill>
              <a:latin typeface="Arial"/>
              <a:ea typeface="Arial"/>
              <a:cs typeface="Arial"/>
              <a:sym typeface="Arial"/>
            </a:endParaRPr>
          </a:p>
        </p:txBody>
      </p:sp>
      <p:sp>
        <p:nvSpPr>
          <p:cNvPr id="334" name="Google Shape;334;p30"/>
          <p:cNvSpPr txBox="1"/>
          <p:nvPr/>
        </p:nvSpPr>
        <p:spPr>
          <a:xfrm>
            <a:off x="838200" y="1698925"/>
            <a:ext cx="10515600" cy="4629000"/>
          </a:xfrm>
          <a:prstGeom prst="rect">
            <a:avLst/>
          </a:prstGeom>
          <a:noFill/>
          <a:ln>
            <a:noFill/>
          </a:ln>
        </p:spPr>
        <p:txBody>
          <a:bodyPr spcFirstLastPara="1" wrap="square" lIns="91425" tIns="45700" rIns="91425" bIns="45700" anchor="t" anchorCtr="0">
            <a:noAutofit/>
          </a:bodyPr>
          <a:lstStyle/>
          <a:p>
            <a:pPr marL="0" marR="0" lvl="0" indent="0" algn="just" rtl="0">
              <a:lnSpc>
                <a:spcPct val="110000"/>
              </a:lnSpc>
              <a:spcBef>
                <a:spcPts val="0"/>
              </a:spcBef>
              <a:spcAft>
                <a:spcPts val="0"/>
              </a:spcAft>
              <a:buClr>
                <a:schemeClr val="dk1"/>
              </a:buClr>
              <a:buSzPts val="1480"/>
              <a:buFont typeface="Arial"/>
              <a:buNone/>
            </a:pPr>
            <a:r>
              <a:rPr lang="en-US" sz="1800" b="1">
                <a:solidFill>
                  <a:schemeClr val="dk1"/>
                </a:solidFill>
                <a:latin typeface="Arial"/>
                <a:ea typeface="Arial"/>
                <a:cs typeface="Arial"/>
                <a:sym typeface="Arial"/>
              </a:rPr>
              <a:t>3. Đối với bên vay là chủ tòa nhà</a:t>
            </a:r>
            <a:endParaRPr sz="1800"/>
          </a:p>
          <a:p>
            <a:pPr marL="228600" marR="0" lvl="0" indent="-248920" algn="just" rtl="0">
              <a:lnSpc>
                <a:spcPct val="11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Đánh giá các chỉ số chính trong ngành của bên vay, xu hướng, triển vọng và vị trí trên thị trường; đánh giá thế mạnh về quản lý của bên vay và cơ cấu quản trị doanh nghiệp; phân tích các rủi ro kinh doanh chính.</a:t>
            </a:r>
            <a:endParaRPr sz="1800"/>
          </a:p>
          <a:p>
            <a:pPr marL="228600" marR="0" lvl="0" indent="-248920" algn="just" rtl="0">
              <a:lnSpc>
                <a:spcPct val="11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Phân tích hướng dẫn và chính sách của nhà nước đối với ngành, hướng dẫn và chính sách của PFI đối với ngành.</a:t>
            </a:r>
            <a:endParaRPr sz="1800"/>
          </a:p>
          <a:p>
            <a:pPr marL="228600" marR="0" lvl="0" indent="-248920" algn="just" rtl="0">
              <a:lnSpc>
                <a:spcPct val="11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Tình hình tài chính của bên vay: Xem xét dựa trên phân tích toàn diện báo cáo tài chính của bên vay - cơ cấu vốn, lợi nhuận hoạt động, tăng trưởng doanh số, khả năng trả nợ, tính thanh khoản,…</a:t>
            </a:r>
            <a:endParaRPr sz="1800"/>
          </a:p>
          <a:p>
            <a:pPr marL="228600" marR="0" lvl="0" indent="-248920" algn="just" rtl="0">
              <a:lnSpc>
                <a:spcPct val="11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Kinh nghiệm của bên vay trong những dự án tương tự:</a:t>
            </a:r>
            <a:endParaRPr sz="1800"/>
          </a:p>
          <a:p>
            <a:pPr marL="685800" marR="0" lvl="1" indent="-248919" algn="just" rtl="0">
              <a:lnSpc>
                <a:spcPct val="110000"/>
              </a:lnSpc>
              <a:spcBef>
                <a:spcPts val="0"/>
              </a:spcBef>
              <a:spcAft>
                <a:spcPts val="0"/>
              </a:spcAft>
              <a:buClr>
                <a:schemeClr val="dk1"/>
              </a:buClr>
              <a:buSzPts val="1800"/>
              <a:buFont typeface="Courier New"/>
              <a:buChar char="o"/>
            </a:pPr>
            <a:r>
              <a:rPr lang="en-US" sz="1800" b="0" i="0" u="none" strike="noStrike" cap="none">
                <a:solidFill>
                  <a:schemeClr val="dk1"/>
                </a:solidFill>
                <a:latin typeface="Arial"/>
                <a:ea typeface="Arial"/>
                <a:cs typeface="Arial"/>
                <a:sym typeface="Arial"/>
              </a:rPr>
              <a:t>Loại thiết bị.</a:t>
            </a:r>
            <a:endParaRPr sz="1800"/>
          </a:p>
          <a:p>
            <a:pPr marL="685800" marR="0" lvl="1" indent="-248919" algn="just" rtl="0">
              <a:lnSpc>
                <a:spcPct val="110000"/>
              </a:lnSpc>
              <a:spcBef>
                <a:spcPts val="0"/>
              </a:spcBef>
              <a:spcAft>
                <a:spcPts val="0"/>
              </a:spcAft>
              <a:buClr>
                <a:schemeClr val="dk1"/>
              </a:buClr>
              <a:buSzPts val="1800"/>
              <a:buFont typeface="Courier New"/>
              <a:buChar char="o"/>
            </a:pPr>
            <a:r>
              <a:rPr lang="en-US" sz="1800" b="0" i="0" u="none" strike="noStrike" cap="none">
                <a:solidFill>
                  <a:schemeClr val="dk1"/>
                </a:solidFill>
                <a:latin typeface="Arial"/>
                <a:ea typeface="Arial"/>
                <a:cs typeface="Arial"/>
                <a:sym typeface="Arial"/>
              </a:rPr>
              <a:t>Mô tả tóm tắt.</a:t>
            </a:r>
            <a:endParaRPr sz="1800"/>
          </a:p>
          <a:p>
            <a:pPr marL="685800" marR="0" lvl="1" indent="-248919" algn="just" rtl="0">
              <a:lnSpc>
                <a:spcPct val="110000"/>
              </a:lnSpc>
              <a:spcBef>
                <a:spcPts val="0"/>
              </a:spcBef>
              <a:spcAft>
                <a:spcPts val="0"/>
              </a:spcAft>
              <a:buClr>
                <a:schemeClr val="dk1"/>
              </a:buClr>
              <a:buSzPts val="1800"/>
              <a:buFont typeface="Courier New"/>
              <a:buChar char="o"/>
            </a:pPr>
            <a:r>
              <a:rPr lang="en-US" sz="1800" b="0" i="0" u="none" strike="noStrike" cap="none">
                <a:solidFill>
                  <a:schemeClr val="dk1"/>
                </a:solidFill>
                <a:latin typeface="Arial"/>
                <a:ea typeface="Arial"/>
                <a:cs typeface="Arial"/>
                <a:sym typeface="Arial"/>
              </a:rPr>
              <a:t>Công nghệ được lắp đặt.</a:t>
            </a:r>
            <a:endParaRPr sz="1800"/>
          </a:p>
          <a:p>
            <a:pPr marL="685800" marR="0" lvl="1" indent="-248919" algn="just" rtl="0">
              <a:lnSpc>
                <a:spcPct val="110000"/>
              </a:lnSpc>
              <a:spcBef>
                <a:spcPts val="0"/>
              </a:spcBef>
              <a:spcAft>
                <a:spcPts val="0"/>
              </a:spcAft>
              <a:buClr>
                <a:schemeClr val="dk1"/>
              </a:buClr>
              <a:buSzPts val="1800"/>
              <a:buFont typeface="Courier New"/>
              <a:buChar char="o"/>
            </a:pPr>
            <a:r>
              <a:rPr lang="en-US" sz="1800" b="0" i="0" u="none" strike="noStrike" cap="none">
                <a:solidFill>
                  <a:schemeClr val="dk1"/>
                </a:solidFill>
                <a:latin typeface="Arial"/>
                <a:ea typeface="Arial"/>
                <a:cs typeface="Arial"/>
                <a:sym typeface="Arial"/>
              </a:rPr>
              <a:t>Chi phí thực hiện.</a:t>
            </a:r>
            <a:endParaRPr sz="1800"/>
          </a:p>
          <a:p>
            <a:pPr marL="685800" marR="0" lvl="1" indent="-248919" algn="just" rtl="0">
              <a:lnSpc>
                <a:spcPct val="110000"/>
              </a:lnSpc>
              <a:spcBef>
                <a:spcPts val="0"/>
              </a:spcBef>
              <a:spcAft>
                <a:spcPts val="0"/>
              </a:spcAft>
              <a:buClr>
                <a:schemeClr val="dk1"/>
              </a:buClr>
              <a:buSzPts val="1800"/>
              <a:buFont typeface="Courier New"/>
              <a:buChar char="o"/>
            </a:pPr>
            <a:r>
              <a:rPr lang="en-US" sz="1800" b="0" i="0" u="none" strike="noStrike" cap="none">
                <a:solidFill>
                  <a:schemeClr val="dk1"/>
                </a:solidFill>
                <a:latin typeface="Arial"/>
                <a:ea typeface="Arial"/>
                <a:cs typeface="Arial"/>
                <a:sym typeface="Arial"/>
              </a:rPr>
              <a:t>Mức tiết kiệm đạt được.</a:t>
            </a:r>
            <a:endParaRPr sz="1800" b="0" i="0" u="none" strike="noStrike" cap="none">
              <a:solidFill>
                <a:schemeClr val="dk1"/>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31"/>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340" name="Google Shape;340;p31"/>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Hướng dẫn lập Báo cáo thẩm định dự án</a:t>
            </a:r>
            <a:endParaRPr sz="2500" b="1">
              <a:solidFill>
                <a:schemeClr val="lt1"/>
              </a:solidFill>
              <a:latin typeface="Arial"/>
              <a:ea typeface="Arial"/>
              <a:cs typeface="Arial"/>
              <a:sym typeface="Arial"/>
            </a:endParaRPr>
          </a:p>
        </p:txBody>
      </p:sp>
      <p:sp>
        <p:nvSpPr>
          <p:cNvPr id="341" name="Google Shape;341;p31"/>
          <p:cNvSpPr txBox="1"/>
          <p:nvPr/>
        </p:nvSpPr>
        <p:spPr>
          <a:xfrm>
            <a:off x="838200" y="1711975"/>
            <a:ext cx="10515600" cy="1965900"/>
          </a:xfrm>
          <a:prstGeom prst="rect">
            <a:avLst/>
          </a:prstGeom>
          <a:noFill/>
          <a:ln>
            <a:noFill/>
          </a:ln>
        </p:spPr>
        <p:txBody>
          <a:bodyPr spcFirstLastPara="1" wrap="square" lIns="91425" tIns="45700" rIns="91425" bIns="45700" anchor="t" anchorCtr="0">
            <a:noAutofit/>
          </a:bodyPr>
          <a:lstStyle/>
          <a:p>
            <a:pPr marL="0" marR="0" lvl="0" indent="0" algn="just" rtl="0">
              <a:lnSpc>
                <a:spcPct val="114000"/>
              </a:lnSpc>
              <a:spcBef>
                <a:spcPts val="0"/>
              </a:spcBef>
              <a:spcAft>
                <a:spcPts val="0"/>
              </a:spcAft>
              <a:buClr>
                <a:srgbClr val="004AAD"/>
              </a:buClr>
              <a:buSzPts val="1600"/>
              <a:buFont typeface="Arial"/>
              <a:buNone/>
            </a:pPr>
            <a:r>
              <a:rPr lang="en-US" sz="1800" b="1">
                <a:solidFill>
                  <a:srgbClr val="004AAD"/>
                </a:solidFill>
                <a:latin typeface="Arial"/>
                <a:ea typeface="Arial"/>
                <a:cs typeface="Arial"/>
                <a:sym typeface="Arial"/>
              </a:rPr>
              <a:t>III. Mô tả tiểu dự án</a:t>
            </a:r>
            <a:endParaRPr sz="1800">
              <a:solidFill>
                <a:srgbClr val="004AAD"/>
              </a:solidFill>
              <a:latin typeface="Arial"/>
              <a:ea typeface="Arial"/>
              <a:cs typeface="Arial"/>
              <a:sym typeface="Arial"/>
            </a:endParaRPr>
          </a:p>
          <a:p>
            <a:pPr marL="0" marR="0" lvl="0" indent="0" algn="just" rtl="0">
              <a:lnSpc>
                <a:spcPct val="114000"/>
              </a:lnSpc>
              <a:spcBef>
                <a:spcPts val="400"/>
              </a:spcBef>
              <a:spcAft>
                <a:spcPts val="0"/>
              </a:spcAft>
              <a:buClr>
                <a:schemeClr val="dk1"/>
              </a:buClr>
              <a:buSzPts val="1600"/>
              <a:buFont typeface="Arial"/>
              <a:buNone/>
            </a:pPr>
            <a:r>
              <a:rPr lang="en-US" sz="1800">
                <a:solidFill>
                  <a:schemeClr val="dk1"/>
                </a:solidFill>
                <a:latin typeface="Arial"/>
                <a:ea typeface="Arial"/>
                <a:cs typeface="Arial"/>
                <a:sym typeface="Arial"/>
              </a:rPr>
              <a:t>1. Đối với tất cả các bên vay</a:t>
            </a:r>
            <a:endParaRPr sz="1600"/>
          </a:p>
          <a:p>
            <a:pPr marL="228600" marR="0" lvl="0" indent="-241300" algn="just" rtl="0">
              <a:lnSpc>
                <a:spcPct val="114000"/>
              </a:lnSpc>
              <a:spcBef>
                <a:spcPts val="400"/>
              </a:spcBef>
              <a:spcAft>
                <a:spcPts val="0"/>
              </a:spcAft>
              <a:buClr>
                <a:schemeClr val="dk1"/>
              </a:buClr>
              <a:buSzPts val="1800"/>
              <a:buFont typeface="Arial"/>
              <a:buChar char="•"/>
            </a:pPr>
            <a:r>
              <a:rPr lang="en-US" sz="1800">
                <a:solidFill>
                  <a:schemeClr val="dk1"/>
                </a:solidFill>
                <a:latin typeface="Arial"/>
                <a:ea typeface="Arial"/>
                <a:cs typeface="Arial"/>
                <a:sym typeface="Arial"/>
              </a:rPr>
              <a:t>Mô tả về dự án đề xuất,</a:t>
            </a:r>
            <a:endParaRPr sz="1600"/>
          </a:p>
          <a:p>
            <a:pPr marL="228600" marR="0" lvl="0" indent="-241300" algn="just" rtl="0">
              <a:lnSpc>
                <a:spcPct val="114000"/>
              </a:lnSpc>
              <a:spcBef>
                <a:spcPts val="400"/>
              </a:spcBef>
              <a:spcAft>
                <a:spcPts val="0"/>
              </a:spcAft>
              <a:buClr>
                <a:schemeClr val="dk1"/>
              </a:buClr>
              <a:buSzPts val="1800"/>
              <a:buFont typeface="Arial"/>
              <a:buChar char="•"/>
            </a:pPr>
            <a:r>
              <a:rPr lang="en-US" sz="1800">
                <a:solidFill>
                  <a:schemeClr val="dk1"/>
                </a:solidFill>
                <a:latin typeface="Arial"/>
                <a:ea typeface="Arial"/>
                <a:cs typeface="Arial"/>
                <a:sym typeface="Arial"/>
              </a:rPr>
              <a:t>Tóm tắt chi phí đầu tư tiểu dự án, kế hoạch tài chính và giá trị khoản vay lại đề xuất</a:t>
            </a:r>
            <a:endParaRPr sz="1600"/>
          </a:p>
          <a:p>
            <a:pPr marL="228600" marR="0" lvl="0" indent="-241300" algn="just" rtl="0">
              <a:lnSpc>
                <a:spcPct val="114000"/>
              </a:lnSpc>
              <a:spcBef>
                <a:spcPts val="400"/>
              </a:spcBef>
              <a:spcAft>
                <a:spcPts val="0"/>
              </a:spcAft>
              <a:buClr>
                <a:schemeClr val="dk1"/>
              </a:buClr>
              <a:buSzPts val="1800"/>
              <a:buFont typeface="Arial"/>
              <a:buChar char="•"/>
            </a:pPr>
            <a:r>
              <a:rPr lang="en-US" sz="1800">
                <a:solidFill>
                  <a:schemeClr val="dk1"/>
                </a:solidFill>
                <a:latin typeface="Arial"/>
                <a:ea typeface="Arial"/>
                <a:cs typeface="Arial"/>
                <a:sym typeface="Arial"/>
              </a:rPr>
              <a:t>Liệt kê các biện pháp tiết kiệm năng lượng của tiểu dự án (EEMs) - sử dụng mẫu trong Bảng sau:</a:t>
            </a:r>
            <a:endParaRPr sz="1800" b="1">
              <a:solidFill>
                <a:schemeClr val="dk1"/>
              </a:solidFill>
              <a:latin typeface="Arial"/>
              <a:ea typeface="Arial"/>
              <a:cs typeface="Arial"/>
              <a:sym typeface="Arial"/>
            </a:endParaRPr>
          </a:p>
        </p:txBody>
      </p:sp>
      <p:graphicFrame>
        <p:nvGraphicFramePr>
          <p:cNvPr id="342" name="Google Shape;342;p31"/>
          <p:cNvGraphicFramePr/>
          <p:nvPr/>
        </p:nvGraphicFramePr>
        <p:xfrm>
          <a:off x="838213" y="4183485"/>
          <a:ext cx="10515575" cy="2333675"/>
        </p:xfrm>
        <a:graphic>
          <a:graphicData uri="http://schemas.openxmlformats.org/drawingml/2006/table">
            <a:tbl>
              <a:tblPr>
                <a:noFill/>
                <a:tableStyleId>{5F8261C2-B8B7-4930-BF9C-C20C61AAAB7B}</a:tableStyleId>
              </a:tblPr>
              <a:tblGrid>
                <a:gridCol w="895450">
                  <a:extLst>
                    <a:ext uri="{9D8B030D-6E8A-4147-A177-3AD203B41FA5}">
                      <a16:colId xmlns:a16="http://schemas.microsoft.com/office/drawing/2014/main" val="20000"/>
                    </a:ext>
                  </a:extLst>
                </a:gridCol>
                <a:gridCol w="1350600">
                  <a:extLst>
                    <a:ext uri="{9D8B030D-6E8A-4147-A177-3AD203B41FA5}">
                      <a16:colId xmlns:a16="http://schemas.microsoft.com/office/drawing/2014/main" val="20001"/>
                    </a:ext>
                  </a:extLst>
                </a:gridCol>
                <a:gridCol w="1327200">
                  <a:extLst>
                    <a:ext uri="{9D8B030D-6E8A-4147-A177-3AD203B41FA5}">
                      <a16:colId xmlns:a16="http://schemas.microsoft.com/office/drawing/2014/main" val="20002"/>
                    </a:ext>
                  </a:extLst>
                </a:gridCol>
                <a:gridCol w="1327200">
                  <a:extLst>
                    <a:ext uri="{9D8B030D-6E8A-4147-A177-3AD203B41FA5}">
                      <a16:colId xmlns:a16="http://schemas.microsoft.com/office/drawing/2014/main" val="20003"/>
                    </a:ext>
                  </a:extLst>
                </a:gridCol>
                <a:gridCol w="1123025">
                  <a:extLst>
                    <a:ext uri="{9D8B030D-6E8A-4147-A177-3AD203B41FA5}">
                      <a16:colId xmlns:a16="http://schemas.microsoft.com/office/drawing/2014/main" val="20004"/>
                    </a:ext>
                  </a:extLst>
                </a:gridCol>
                <a:gridCol w="1429300">
                  <a:extLst>
                    <a:ext uri="{9D8B030D-6E8A-4147-A177-3AD203B41FA5}">
                      <a16:colId xmlns:a16="http://schemas.microsoft.com/office/drawing/2014/main" val="20005"/>
                    </a:ext>
                  </a:extLst>
                </a:gridCol>
                <a:gridCol w="1123025">
                  <a:extLst>
                    <a:ext uri="{9D8B030D-6E8A-4147-A177-3AD203B41FA5}">
                      <a16:colId xmlns:a16="http://schemas.microsoft.com/office/drawing/2014/main" val="20006"/>
                    </a:ext>
                  </a:extLst>
                </a:gridCol>
                <a:gridCol w="1939775">
                  <a:extLst>
                    <a:ext uri="{9D8B030D-6E8A-4147-A177-3AD203B41FA5}">
                      <a16:colId xmlns:a16="http://schemas.microsoft.com/office/drawing/2014/main" val="20007"/>
                    </a:ext>
                  </a:extLst>
                </a:gridCol>
              </a:tblGrid>
              <a:tr h="731825">
                <a:tc>
                  <a:txBody>
                    <a:bodyPr/>
                    <a:lstStyle/>
                    <a:p>
                      <a:pPr marL="0" marR="0" lvl="0" indent="0" algn="ctr" rtl="0">
                        <a:lnSpc>
                          <a:spcPct val="10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STT</a:t>
                      </a:r>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Mô tả</a:t>
                      </a:r>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Công nghệ sử dụng</a:t>
                      </a:r>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Chi phí đầu tư</a:t>
                      </a:r>
                      <a:endParaRPr sz="1600" b="1"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%Tiết kiệm</a:t>
                      </a:r>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Tiết kiệm năng lượng</a:t>
                      </a:r>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Tiết kiệm chi phí</a:t>
                      </a:r>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Thời gian hoàn vốn giản đơn</a:t>
                      </a:r>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252425">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1</a:t>
                      </a:r>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252425">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2</a:t>
                      </a:r>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252425">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3</a:t>
                      </a:r>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252425">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4</a:t>
                      </a:r>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252425">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5</a:t>
                      </a:r>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339725">
                <a:tc>
                  <a:txBody>
                    <a:bodyPr/>
                    <a:lstStyle/>
                    <a:p>
                      <a:pPr marL="0" marR="0" lvl="0" indent="0" algn="ctr" rtl="0">
                        <a:lnSpc>
                          <a:spcPct val="10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Tổng</a:t>
                      </a:r>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a:t>
                      </a:r>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a:t>
                      </a:r>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a:t>
                      </a:r>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2F2F2"/>
                    </a:solidFill>
                  </a:tcPr>
                </a:tc>
                <a:tc>
                  <a:txBody>
                    <a:bodyPr/>
                    <a:lstStyle/>
                    <a:p>
                      <a:pPr marL="0" marR="0" lvl="0" indent="0" algn="ctr"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2F2F2"/>
                    </a:solidFill>
                  </a:tcPr>
                </a:tc>
                <a:extLst>
                  <a:ext uri="{0D108BD9-81ED-4DB2-BD59-A6C34878D82A}">
                    <a16:rowId xmlns:a16="http://schemas.microsoft.com/office/drawing/2014/main" val="10006"/>
                  </a:ext>
                </a:extLst>
              </a:tr>
            </a:tbl>
          </a:graphicData>
        </a:graphic>
      </p:graphicFrame>
      <p:sp>
        <p:nvSpPr>
          <p:cNvPr id="343" name="Google Shape;343;p31"/>
          <p:cNvSpPr txBox="1"/>
          <p:nvPr/>
        </p:nvSpPr>
        <p:spPr>
          <a:xfrm>
            <a:off x="2616763" y="3567875"/>
            <a:ext cx="6958500" cy="461700"/>
          </a:xfrm>
          <a:prstGeom prst="rect">
            <a:avLst/>
          </a:prstGeom>
          <a:noFill/>
          <a:ln>
            <a:noFill/>
          </a:ln>
        </p:spPr>
        <p:txBody>
          <a:bodyPr spcFirstLastPara="1" wrap="square" lIns="91425" tIns="91425" rIns="91425" bIns="91425" anchor="t" anchorCtr="0">
            <a:spAutoFit/>
          </a:bodyPr>
          <a:lstStyle/>
          <a:p>
            <a:pPr marL="0" lvl="0" indent="0" algn="ctr" rtl="0">
              <a:lnSpc>
                <a:spcPct val="114000"/>
              </a:lnSpc>
              <a:spcBef>
                <a:spcPts val="400"/>
              </a:spcBef>
              <a:spcAft>
                <a:spcPts val="0"/>
              </a:spcAft>
              <a:buNone/>
            </a:pPr>
            <a:r>
              <a:rPr lang="en-US" sz="1800" b="1">
                <a:solidFill>
                  <a:schemeClr val="dk1"/>
                </a:solidFill>
              </a:rPr>
              <a:t>CÁC BIỆN PHÁP TIẾT KIỆM NĂNG LƯỢNG CỦA TIỂU DỰ ÁN</a:t>
            </a:r>
            <a:endParaRPr sz="1600">
              <a:solidFill>
                <a:schemeClr val="dk1"/>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p32"/>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349" name="Google Shape;349;p32"/>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Hướng dẫn lập Báo cáo thẩm định dự án</a:t>
            </a:r>
            <a:endParaRPr sz="2500" b="1">
              <a:solidFill>
                <a:schemeClr val="lt1"/>
              </a:solidFill>
              <a:latin typeface="Arial"/>
              <a:ea typeface="Arial"/>
              <a:cs typeface="Arial"/>
              <a:sym typeface="Arial"/>
            </a:endParaRPr>
          </a:p>
        </p:txBody>
      </p:sp>
      <p:sp>
        <p:nvSpPr>
          <p:cNvPr id="350" name="Google Shape;350;p32"/>
          <p:cNvSpPr txBox="1"/>
          <p:nvPr/>
        </p:nvSpPr>
        <p:spPr>
          <a:xfrm>
            <a:off x="838200" y="1698925"/>
            <a:ext cx="10515600" cy="4947000"/>
          </a:xfrm>
          <a:prstGeom prst="rect">
            <a:avLst/>
          </a:prstGeom>
          <a:solidFill>
            <a:schemeClr val="lt1"/>
          </a:solidFill>
          <a:ln>
            <a:noFill/>
          </a:ln>
        </p:spPr>
        <p:txBody>
          <a:bodyPr spcFirstLastPara="1" wrap="square" lIns="91425" tIns="45700" rIns="91425" bIns="45700" anchor="t" anchorCtr="0">
            <a:noAutofit/>
          </a:bodyPr>
          <a:lstStyle/>
          <a:p>
            <a:pPr marL="457200" marR="0" lvl="0" indent="-336550" algn="just" rtl="0">
              <a:lnSpc>
                <a:spcPct val="100000"/>
              </a:lnSpc>
              <a:spcBef>
                <a:spcPts val="0"/>
              </a:spcBef>
              <a:spcAft>
                <a:spcPts val="0"/>
              </a:spcAft>
              <a:buClr>
                <a:schemeClr val="dk1"/>
              </a:buClr>
              <a:buSzPts val="1700"/>
              <a:buFont typeface="Arial"/>
              <a:buChar char="-"/>
            </a:pPr>
            <a:r>
              <a:rPr lang="en-US" sz="1700">
                <a:solidFill>
                  <a:schemeClr val="dk1"/>
                </a:solidFill>
                <a:latin typeface="Arial"/>
                <a:ea typeface="Arial"/>
                <a:cs typeface="Arial"/>
                <a:sym typeface="Arial"/>
              </a:rPr>
              <a:t>Bản sao báo cáo Nghiên cứu khả thi, Thông tin về năng lực của đơn vị lập Nghiên cứu khả thi; và</a:t>
            </a:r>
            <a:endParaRPr sz="1700"/>
          </a:p>
          <a:p>
            <a:pPr marL="457200" marR="0" lvl="0" indent="-336550" algn="just" rtl="0">
              <a:lnSpc>
                <a:spcPct val="100000"/>
              </a:lnSpc>
              <a:spcBef>
                <a:spcPts val="0"/>
              </a:spcBef>
              <a:spcAft>
                <a:spcPts val="0"/>
              </a:spcAft>
              <a:buClr>
                <a:schemeClr val="dk1"/>
              </a:buClr>
              <a:buSzPts val="1700"/>
              <a:buFont typeface="Arial"/>
              <a:buChar char="-"/>
            </a:pPr>
            <a:r>
              <a:rPr lang="en-US" sz="1700">
                <a:solidFill>
                  <a:schemeClr val="dk1"/>
                </a:solidFill>
                <a:latin typeface="Arial"/>
                <a:ea typeface="Arial"/>
                <a:cs typeface="Arial"/>
                <a:sym typeface="Arial"/>
              </a:rPr>
              <a:t>Nếu cần, Kiểm toán năng lượng đường cơ sở, Thông tin về năng lực và chứng chỉ của bên kiểm toán năng lượng, và Thông tin về chuẩn mực kiểm toán do bên kiểm toán năng lượng sử dụng khi thực hiện Kiểm toán năng lượng đường cơ sở:</a:t>
            </a:r>
            <a:endParaRPr sz="1700"/>
          </a:p>
          <a:p>
            <a:pPr marL="742950" marR="0" lvl="2" indent="-307340" algn="just" rtl="0">
              <a:lnSpc>
                <a:spcPct val="100000"/>
              </a:lnSpc>
              <a:spcBef>
                <a:spcPts val="600"/>
              </a:spcBef>
              <a:spcAft>
                <a:spcPts val="0"/>
              </a:spcAft>
              <a:buClr>
                <a:schemeClr val="dk1"/>
              </a:buClr>
              <a:buSzPts val="1700"/>
              <a:buFont typeface="Noto Sans Symbols"/>
              <a:buChar char="⮚"/>
            </a:pPr>
            <a:r>
              <a:rPr lang="en-US" sz="1700" b="0" i="0" u="none" strike="noStrike" cap="none">
                <a:solidFill>
                  <a:schemeClr val="dk1"/>
                </a:solidFill>
                <a:latin typeface="Arial"/>
                <a:ea typeface="Arial"/>
                <a:cs typeface="Arial"/>
                <a:sym typeface="Arial"/>
              </a:rPr>
              <a:t>Yêu cầu cấp độ kiểm toán: Báo cáo Kiểm toán năng lượng phải đạt cấp độ đầu tư (Investment Grade Audit – IGA).</a:t>
            </a:r>
            <a:endParaRPr sz="1700" b="0" i="0" u="none" strike="noStrike" cap="none">
              <a:solidFill>
                <a:schemeClr val="dk1"/>
              </a:solidFill>
              <a:latin typeface="Arial"/>
              <a:ea typeface="Arial"/>
              <a:cs typeface="Arial"/>
              <a:sym typeface="Arial"/>
            </a:endParaRPr>
          </a:p>
          <a:p>
            <a:pPr marL="742950" marR="0" lvl="2" indent="-307340" algn="just" rtl="0">
              <a:lnSpc>
                <a:spcPct val="100000"/>
              </a:lnSpc>
              <a:spcBef>
                <a:spcPts val="600"/>
              </a:spcBef>
              <a:spcAft>
                <a:spcPts val="0"/>
              </a:spcAft>
              <a:buClr>
                <a:schemeClr val="dk1"/>
              </a:buClr>
              <a:buSzPts val="1700"/>
              <a:buFont typeface="Noto Sans Symbols"/>
              <a:buChar char="⮚"/>
            </a:pPr>
            <a:r>
              <a:rPr lang="en-US" sz="1700" b="0" i="0" u="none" strike="noStrike" cap="none">
                <a:solidFill>
                  <a:schemeClr val="dk1"/>
                </a:solidFill>
                <a:latin typeface="Arial"/>
                <a:ea typeface="Arial"/>
                <a:cs typeface="Arial"/>
                <a:sym typeface="Arial"/>
              </a:rPr>
              <a:t>Xác thực số liệu: Các thông tin chi phí và hiệu suất thiết bị trong báo cáo kiểm toán phải dựa trên báo giá/đặc tính từ nhà cung cấp, kèm nguồn trích dẫn (báo giá, catalogue, datasheet).</a:t>
            </a:r>
            <a:endParaRPr sz="1700" b="0" i="0" u="none" strike="noStrike" cap="none">
              <a:solidFill>
                <a:schemeClr val="dk1"/>
              </a:solidFill>
              <a:latin typeface="Arial"/>
              <a:ea typeface="Arial"/>
              <a:cs typeface="Arial"/>
              <a:sym typeface="Arial"/>
            </a:endParaRPr>
          </a:p>
          <a:p>
            <a:pPr marL="0" marR="0" lvl="0" indent="0" algn="just" rtl="0">
              <a:lnSpc>
                <a:spcPct val="100000"/>
              </a:lnSpc>
              <a:spcBef>
                <a:spcPts val="600"/>
              </a:spcBef>
              <a:spcAft>
                <a:spcPts val="0"/>
              </a:spcAft>
              <a:buClr>
                <a:schemeClr val="dk1"/>
              </a:buClr>
              <a:buSzPts val="1480"/>
              <a:buFont typeface="Arial"/>
              <a:buNone/>
            </a:pPr>
            <a:r>
              <a:rPr lang="en-US" sz="1700" b="1">
                <a:solidFill>
                  <a:schemeClr val="dk1"/>
                </a:solidFill>
                <a:latin typeface="Arial"/>
                <a:ea typeface="Arial"/>
                <a:cs typeface="Arial"/>
                <a:sym typeface="Arial"/>
              </a:rPr>
              <a:t>2. Thông tin bổ sung yêu cầu đối với bên vay lại là ESCO</a:t>
            </a:r>
            <a:endParaRPr sz="1700"/>
          </a:p>
          <a:p>
            <a:pPr marL="457200" marR="0" lvl="0" indent="-336550" algn="just" rtl="0">
              <a:lnSpc>
                <a:spcPct val="100000"/>
              </a:lnSpc>
              <a:spcBef>
                <a:spcPts val="600"/>
              </a:spcBef>
              <a:spcAft>
                <a:spcPts val="0"/>
              </a:spcAft>
              <a:buClr>
                <a:schemeClr val="dk1"/>
              </a:buClr>
              <a:buSzPts val="1700"/>
              <a:buFont typeface="Arial"/>
              <a:buChar char="-"/>
            </a:pPr>
            <a:r>
              <a:rPr lang="en-US" sz="1700">
                <a:solidFill>
                  <a:schemeClr val="dk1"/>
                </a:solidFill>
                <a:latin typeface="Arial"/>
                <a:ea typeface="Arial"/>
                <a:cs typeface="Arial"/>
                <a:sym typeface="Arial"/>
              </a:rPr>
              <a:t>Bản sao Hợp đồng thực hiện năng lượng giữa ESCO và đơn vị sử dụng cuối.</a:t>
            </a:r>
            <a:endParaRPr sz="1700">
              <a:solidFill>
                <a:schemeClr val="dk1"/>
              </a:solidFill>
            </a:endParaRPr>
          </a:p>
          <a:p>
            <a:pPr marL="457200" marR="0" lvl="0" indent="-336550" algn="just" rtl="0">
              <a:lnSpc>
                <a:spcPct val="100000"/>
              </a:lnSpc>
              <a:spcBef>
                <a:spcPts val="0"/>
              </a:spcBef>
              <a:spcAft>
                <a:spcPts val="0"/>
              </a:spcAft>
              <a:buClr>
                <a:schemeClr val="dk1"/>
              </a:buClr>
              <a:buSzPts val="1700"/>
              <a:buFont typeface="Arial"/>
              <a:buChar char="-"/>
            </a:pPr>
            <a:r>
              <a:rPr lang="en-US" sz="1700">
                <a:solidFill>
                  <a:schemeClr val="dk1"/>
                </a:solidFill>
                <a:latin typeface="Arial"/>
                <a:ea typeface="Arial"/>
                <a:cs typeface="Arial"/>
                <a:sym typeface="Arial"/>
              </a:rPr>
              <a:t>Mô tả các điều khoản chính của hợp </a:t>
            </a:r>
            <a:r>
              <a:rPr lang="en-US" sz="1700">
                <a:solidFill>
                  <a:schemeClr val="dk1"/>
                </a:solidFill>
              </a:rPr>
              <a:t>đồng:</a:t>
            </a:r>
            <a:endParaRPr sz="1700">
              <a:solidFill>
                <a:schemeClr val="dk1"/>
              </a:solidFill>
              <a:latin typeface="Arial"/>
              <a:ea typeface="Arial"/>
              <a:cs typeface="Arial"/>
              <a:sym typeface="Arial"/>
            </a:endParaRPr>
          </a:p>
          <a:p>
            <a:pPr marL="874350" marR="0" lvl="1" indent="-307340" algn="just" rtl="0">
              <a:lnSpc>
                <a:spcPct val="100000"/>
              </a:lnSpc>
              <a:spcBef>
                <a:spcPts val="600"/>
              </a:spcBef>
              <a:spcAft>
                <a:spcPts val="0"/>
              </a:spcAft>
              <a:buClr>
                <a:schemeClr val="dk1"/>
              </a:buClr>
              <a:buSzPts val="1700"/>
              <a:buFont typeface="Arial"/>
              <a:buChar char="•"/>
            </a:pPr>
            <a:r>
              <a:rPr lang="en-US" sz="1700" b="0" i="0" u="none" strike="noStrike" cap="none">
                <a:solidFill>
                  <a:schemeClr val="dk1"/>
                </a:solidFill>
                <a:latin typeface="Arial"/>
                <a:ea typeface="Arial"/>
                <a:cs typeface="Arial"/>
                <a:sym typeface="Arial"/>
              </a:rPr>
              <a:t>Mô tả bảo lãnh thực hiện/tiết kiệm được cung cấp</a:t>
            </a:r>
            <a:endParaRPr sz="1700" b="0" i="0" u="none" strike="noStrike" cap="none">
              <a:solidFill>
                <a:schemeClr val="dk1"/>
              </a:solidFill>
              <a:latin typeface="Arial"/>
              <a:ea typeface="Arial"/>
              <a:cs typeface="Arial"/>
              <a:sym typeface="Arial"/>
            </a:endParaRPr>
          </a:p>
          <a:p>
            <a:pPr marL="874350" marR="0" lvl="1" indent="-307340" algn="just" rtl="0">
              <a:lnSpc>
                <a:spcPct val="100000"/>
              </a:lnSpc>
              <a:spcBef>
                <a:spcPts val="600"/>
              </a:spcBef>
              <a:spcAft>
                <a:spcPts val="0"/>
              </a:spcAft>
              <a:buClr>
                <a:schemeClr val="dk1"/>
              </a:buClr>
              <a:buSzPts val="1700"/>
              <a:buFont typeface="Arial"/>
              <a:buChar char="•"/>
            </a:pPr>
            <a:r>
              <a:rPr lang="en-US" sz="1700" b="0" i="0" u="none" strike="noStrike" cap="none">
                <a:solidFill>
                  <a:schemeClr val="dk1"/>
                </a:solidFill>
                <a:latin typeface="Arial"/>
                <a:ea typeface="Arial"/>
                <a:cs typeface="Arial"/>
                <a:sym typeface="Arial"/>
              </a:rPr>
              <a:t>Mô tả các quy định về tỷ lệ tiết kiệm</a:t>
            </a:r>
            <a:endParaRPr sz="1700" b="0" i="0" u="none" strike="noStrike" cap="none">
              <a:solidFill>
                <a:schemeClr val="dk1"/>
              </a:solidFill>
              <a:latin typeface="Arial"/>
              <a:ea typeface="Arial"/>
              <a:cs typeface="Arial"/>
              <a:sym typeface="Arial"/>
            </a:endParaRPr>
          </a:p>
          <a:p>
            <a:pPr marL="874350" marR="0" lvl="1" indent="-307340" algn="just" rtl="0">
              <a:lnSpc>
                <a:spcPct val="100000"/>
              </a:lnSpc>
              <a:spcBef>
                <a:spcPts val="600"/>
              </a:spcBef>
              <a:spcAft>
                <a:spcPts val="0"/>
              </a:spcAft>
              <a:buClr>
                <a:schemeClr val="dk1"/>
              </a:buClr>
              <a:buSzPts val="1700"/>
              <a:buFont typeface="Arial"/>
              <a:buChar char="•"/>
            </a:pPr>
            <a:r>
              <a:rPr lang="en-US" sz="1700" b="0" i="0" u="none" strike="noStrike" cap="none">
                <a:solidFill>
                  <a:schemeClr val="dk1"/>
                </a:solidFill>
                <a:latin typeface="Arial"/>
                <a:ea typeface="Arial"/>
                <a:cs typeface="Arial"/>
                <a:sym typeface="Arial"/>
              </a:rPr>
              <a:t>Mô tả phương pháp đo đạc và xác minh thực hiện và tiết kiệm</a:t>
            </a:r>
            <a:endParaRPr sz="1700" b="0" i="0" u="none" strike="noStrike" cap="none">
              <a:solidFill>
                <a:schemeClr val="dk1"/>
              </a:solidFill>
              <a:latin typeface="Arial"/>
              <a:ea typeface="Arial"/>
              <a:cs typeface="Arial"/>
              <a:sym typeface="Arial"/>
            </a:endParaRPr>
          </a:p>
          <a:p>
            <a:pPr marL="457200" marR="0" lvl="0" indent="-336550" algn="just" rtl="0">
              <a:lnSpc>
                <a:spcPct val="100000"/>
              </a:lnSpc>
              <a:spcBef>
                <a:spcPts val="0"/>
              </a:spcBef>
              <a:spcAft>
                <a:spcPts val="0"/>
              </a:spcAft>
              <a:buClr>
                <a:schemeClr val="dk1"/>
              </a:buClr>
              <a:buSzPts val="1700"/>
              <a:buFont typeface="Arial"/>
              <a:buChar char="-"/>
            </a:pPr>
            <a:r>
              <a:rPr lang="en-US" sz="1700">
                <a:solidFill>
                  <a:schemeClr val="dk1"/>
                </a:solidFill>
                <a:latin typeface="Arial"/>
                <a:ea typeface="Arial"/>
                <a:cs typeface="Arial"/>
                <a:sym typeface="Arial"/>
              </a:rPr>
              <a:t>Nhận diện các nhà thầu phụ bao gồm đối tác Thiết kế-Mua sắm-Xây dựng và tóm tắt về năng lượng và kinh nghiệm của họ đối với các dự án tương tự.</a:t>
            </a:r>
            <a:endParaRPr sz="1700">
              <a:solidFill>
                <a:schemeClr val="dk1"/>
              </a:solidFill>
              <a:latin typeface="Arial"/>
              <a:ea typeface="Arial"/>
              <a:cs typeface="Arial"/>
              <a:sym typeface="Arial"/>
            </a:endParaRPr>
          </a:p>
          <a:p>
            <a:pPr marL="457200" marR="0" lvl="0" indent="-336550" algn="just" rtl="0">
              <a:lnSpc>
                <a:spcPct val="100000"/>
              </a:lnSpc>
              <a:spcBef>
                <a:spcPts val="0"/>
              </a:spcBef>
              <a:spcAft>
                <a:spcPts val="0"/>
              </a:spcAft>
              <a:buClr>
                <a:schemeClr val="dk1"/>
              </a:buClr>
              <a:buSzPts val="1700"/>
              <a:buFont typeface="Arial"/>
              <a:buChar char="-"/>
            </a:pPr>
            <a:r>
              <a:rPr lang="en-US" sz="1700">
                <a:solidFill>
                  <a:schemeClr val="dk1"/>
                </a:solidFill>
                <a:latin typeface="Arial"/>
                <a:ea typeface="Arial"/>
                <a:cs typeface="Arial"/>
                <a:sym typeface="Arial"/>
              </a:rPr>
              <a:t>Mô tả phương pháp sử dụng lựa chọn nhà thầu phụ.</a:t>
            </a:r>
            <a:endParaRPr sz="1700">
              <a:solidFill>
                <a:schemeClr val="dk1"/>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sp>
        <p:nvSpPr>
          <p:cNvPr id="355" name="Google Shape;355;p33"/>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356" name="Google Shape;356;p33"/>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Hướng dẫn lập Báo cáo thẩm định dự án</a:t>
            </a:r>
            <a:endParaRPr sz="2500" b="1">
              <a:solidFill>
                <a:schemeClr val="lt1"/>
              </a:solidFill>
              <a:latin typeface="Arial"/>
              <a:ea typeface="Arial"/>
              <a:cs typeface="Arial"/>
              <a:sym typeface="Arial"/>
            </a:endParaRPr>
          </a:p>
        </p:txBody>
      </p:sp>
      <p:sp>
        <p:nvSpPr>
          <p:cNvPr id="357" name="Google Shape;357;p33"/>
          <p:cNvSpPr txBox="1"/>
          <p:nvPr/>
        </p:nvSpPr>
        <p:spPr>
          <a:xfrm>
            <a:off x="838200" y="1698925"/>
            <a:ext cx="10806600" cy="4718400"/>
          </a:xfrm>
          <a:prstGeom prst="rect">
            <a:avLst/>
          </a:prstGeom>
          <a:noFill/>
          <a:ln>
            <a:noFill/>
          </a:ln>
        </p:spPr>
        <p:txBody>
          <a:bodyPr spcFirstLastPara="1" wrap="square" lIns="91425" tIns="45700" rIns="91425" bIns="45700" anchor="t" anchorCtr="0">
            <a:noAutofit/>
          </a:bodyPr>
          <a:lstStyle/>
          <a:p>
            <a:pPr marL="228600" marR="0" lvl="0" indent="-241300" algn="just" rtl="0">
              <a:lnSpc>
                <a:spcPct val="10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Thông tin về người sử dụng cuối:</a:t>
            </a:r>
            <a:endParaRPr sz="1800">
              <a:solidFill>
                <a:schemeClr val="dk1"/>
              </a:solidFill>
              <a:latin typeface="Arial"/>
              <a:ea typeface="Arial"/>
              <a:cs typeface="Arial"/>
              <a:sym typeface="Arial"/>
            </a:endParaRPr>
          </a:p>
          <a:p>
            <a:pPr marL="628650" marR="0" lvl="3" indent="-238125" algn="just" rtl="0">
              <a:lnSpc>
                <a:spcPct val="100000"/>
              </a:lnSpc>
              <a:spcBef>
                <a:spcPts val="0"/>
              </a:spcBef>
              <a:spcAft>
                <a:spcPts val="0"/>
              </a:spcAft>
              <a:buClr>
                <a:schemeClr val="dk1"/>
              </a:buClr>
              <a:buSzPts val="1800"/>
              <a:buFont typeface="Courier New"/>
              <a:buChar char="o"/>
            </a:pPr>
            <a:r>
              <a:rPr lang="en-US" sz="1800" b="0" i="0" u="none" strike="noStrike" cap="none">
                <a:solidFill>
                  <a:schemeClr val="dk1"/>
                </a:solidFill>
                <a:latin typeface="Arial"/>
                <a:ea typeface="Arial"/>
                <a:cs typeface="Arial"/>
                <a:sym typeface="Arial"/>
              </a:rPr>
              <a:t>Loại hình kinh doanh.</a:t>
            </a:r>
            <a:endParaRPr sz="1800" b="0" i="0" u="none" strike="noStrike" cap="none">
              <a:solidFill>
                <a:schemeClr val="dk1"/>
              </a:solidFill>
              <a:latin typeface="Arial"/>
              <a:ea typeface="Arial"/>
              <a:cs typeface="Arial"/>
              <a:sym typeface="Arial"/>
            </a:endParaRPr>
          </a:p>
          <a:p>
            <a:pPr marL="628650" marR="0" lvl="3" indent="-238125" algn="just" rtl="0">
              <a:lnSpc>
                <a:spcPct val="100000"/>
              </a:lnSpc>
              <a:spcBef>
                <a:spcPts val="0"/>
              </a:spcBef>
              <a:spcAft>
                <a:spcPts val="0"/>
              </a:spcAft>
              <a:buClr>
                <a:schemeClr val="dk1"/>
              </a:buClr>
              <a:buSzPts val="1800"/>
              <a:buFont typeface="Courier New"/>
              <a:buChar char="o"/>
            </a:pPr>
            <a:r>
              <a:rPr lang="en-US" sz="1800" b="0" i="0" u="none" strike="noStrike" cap="none">
                <a:solidFill>
                  <a:schemeClr val="dk1"/>
                </a:solidFill>
                <a:latin typeface="Arial"/>
                <a:ea typeface="Arial"/>
                <a:cs typeface="Arial"/>
                <a:sym typeface="Arial"/>
              </a:rPr>
              <a:t>Năm kinh doanh.</a:t>
            </a:r>
            <a:endParaRPr sz="1800" b="0" i="0" u="none" strike="noStrike" cap="none">
              <a:solidFill>
                <a:schemeClr val="dk1"/>
              </a:solidFill>
              <a:latin typeface="Arial"/>
              <a:ea typeface="Arial"/>
              <a:cs typeface="Arial"/>
              <a:sym typeface="Arial"/>
            </a:endParaRPr>
          </a:p>
          <a:p>
            <a:pPr marL="628650" marR="0" lvl="3" indent="-238125" algn="just" rtl="0">
              <a:lnSpc>
                <a:spcPct val="100000"/>
              </a:lnSpc>
              <a:spcBef>
                <a:spcPts val="0"/>
              </a:spcBef>
              <a:spcAft>
                <a:spcPts val="0"/>
              </a:spcAft>
              <a:buClr>
                <a:schemeClr val="dk1"/>
              </a:buClr>
              <a:buSzPts val="1800"/>
              <a:buFont typeface="Courier New"/>
              <a:buChar char="o"/>
            </a:pPr>
            <a:r>
              <a:rPr lang="en-US" sz="1800" b="0" i="0" u="none" strike="noStrike" cap="none">
                <a:solidFill>
                  <a:schemeClr val="dk1"/>
                </a:solidFill>
                <a:latin typeface="Arial"/>
                <a:ea typeface="Arial"/>
                <a:cs typeface="Arial"/>
                <a:sym typeface="Arial"/>
              </a:rPr>
              <a:t>3 năm tài chính được kiểm toán.</a:t>
            </a:r>
            <a:endParaRPr sz="1800" b="0" i="0" u="none" strike="noStrike" cap="none">
              <a:solidFill>
                <a:schemeClr val="dk1"/>
              </a:solidFill>
              <a:latin typeface="Arial"/>
              <a:ea typeface="Arial"/>
              <a:cs typeface="Arial"/>
              <a:sym typeface="Arial"/>
            </a:endParaRPr>
          </a:p>
          <a:p>
            <a:pPr marL="628650" marR="0" lvl="3" indent="-238125" algn="just" rtl="0">
              <a:lnSpc>
                <a:spcPct val="100000"/>
              </a:lnSpc>
              <a:spcBef>
                <a:spcPts val="0"/>
              </a:spcBef>
              <a:spcAft>
                <a:spcPts val="0"/>
              </a:spcAft>
              <a:buClr>
                <a:schemeClr val="dk1"/>
              </a:buClr>
              <a:buSzPts val="1800"/>
              <a:buFont typeface="Courier New"/>
              <a:buChar char="o"/>
            </a:pPr>
            <a:r>
              <a:rPr lang="en-US" sz="1800" b="0" i="0" u="none" strike="noStrike" cap="none">
                <a:solidFill>
                  <a:schemeClr val="dk1"/>
                </a:solidFill>
                <a:latin typeface="Arial"/>
                <a:ea typeface="Arial"/>
                <a:cs typeface="Arial"/>
                <a:sym typeface="Arial"/>
              </a:rPr>
              <a:t>Mô tả soát xét chi tiết do ESCO thực hiện.</a:t>
            </a:r>
            <a:endParaRPr sz="1800" b="0" i="0" u="none" strike="noStrike" cap="none">
              <a:solidFill>
                <a:schemeClr val="dk1"/>
              </a:solidFill>
              <a:latin typeface="Arial"/>
              <a:ea typeface="Arial"/>
              <a:cs typeface="Arial"/>
              <a:sym typeface="Arial"/>
            </a:endParaRPr>
          </a:p>
          <a:p>
            <a:pPr marL="628650" marR="0" lvl="3" indent="-238125" algn="just" rtl="0">
              <a:lnSpc>
                <a:spcPct val="100000"/>
              </a:lnSpc>
              <a:spcBef>
                <a:spcPts val="0"/>
              </a:spcBef>
              <a:spcAft>
                <a:spcPts val="0"/>
              </a:spcAft>
              <a:buClr>
                <a:schemeClr val="dk1"/>
              </a:buClr>
              <a:buSzPts val="1800"/>
              <a:buFont typeface="Courier New"/>
              <a:buChar char="o"/>
            </a:pPr>
            <a:r>
              <a:rPr lang="en-US" sz="1800" b="0" i="0" u="none" strike="noStrike" cap="none">
                <a:solidFill>
                  <a:schemeClr val="dk1"/>
                </a:solidFill>
                <a:latin typeface="Arial"/>
                <a:ea typeface="Arial"/>
                <a:cs typeface="Arial"/>
                <a:sym typeface="Arial"/>
              </a:rPr>
              <a:t>Nêu lý do tại sao ESCO tin người sử dụng cuối sẽ tiếp tục kinh doanh trong thời gian hạn vay vốn.</a:t>
            </a:r>
            <a:endParaRPr sz="1800" b="0" i="0" u="none" strike="noStrike" cap="none">
              <a:solidFill>
                <a:schemeClr val="dk1"/>
              </a:solidFill>
              <a:latin typeface="Arial"/>
              <a:ea typeface="Arial"/>
              <a:cs typeface="Arial"/>
              <a:sym typeface="Arial"/>
            </a:endParaRPr>
          </a:p>
          <a:p>
            <a:pPr marL="0" marR="0" lvl="0" indent="0" algn="just" rtl="0">
              <a:lnSpc>
                <a:spcPct val="100000"/>
              </a:lnSpc>
              <a:spcBef>
                <a:spcPts val="0"/>
              </a:spcBef>
              <a:spcAft>
                <a:spcPts val="0"/>
              </a:spcAft>
              <a:buClr>
                <a:srgbClr val="004AAD"/>
              </a:buClr>
              <a:buSzPts val="1600"/>
              <a:buFont typeface="Arial"/>
              <a:buNone/>
            </a:pPr>
            <a:r>
              <a:rPr lang="en-US" sz="1800" b="1">
                <a:solidFill>
                  <a:srgbClr val="004AAD"/>
                </a:solidFill>
              </a:rPr>
              <a:t> </a:t>
            </a:r>
            <a:endParaRPr sz="1800" b="1">
              <a:solidFill>
                <a:srgbClr val="004AAD"/>
              </a:solidFill>
            </a:endParaRPr>
          </a:p>
          <a:p>
            <a:pPr marL="0" marR="0" lvl="0" indent="0" algn="just" rtl="0">
              <a:lnSpc>
                <a:spcPct val="100000"/>
              </a:lnSpc>
              <a:spcBef>
                <a:spcPts val="0"/>
              </a:spcBef>
              <a:spcAft>
                <a:spcPts val="0"/>
              </a:spcAft>
              <a:buClr>
                <a:srgbClr val="004AAD"/>
              </a:buClr>
              <a:buSzPts val="1600"/>
              <a:buFont typeface="Arial"/>
              <a:buNone/>
            </a:pPr>
            <a:r>
              <a:rPr lang="en-US" sz="1800" b="1">
                <a:solidFill>
                  <a:srgbClr val="004AAD"/>
                </a:solidFill>
                <a:latin typeface="Arial"/>
                <a:ea typeface="Arial"/>
                <a:cs typeface="Arial"/>
                <a:sym typeface="Arial"/>
              </a:rPr>
              <a:t>IV. Đánh giá kỹ thuật tiểu dự án </a:t>
            </a:r>
            <a:endParaRPr sz="1800">
              <a:solidFill>
                <a:srgbClr val="004AAD"/>
              </a:solidFill>
              <a:latin typeface="Arial"/>
              <a:ea typeface="Arial"/>
              <a:cs typeface="Arial"/>
              <a:sym typeface="Arial"/>
            </a:endParaRPr>
          </a:p>
          <a:p>
            <a:pPr marL="228600" marR="0" lvl="0" indent="-241300" algn="just" rtl="0">
              <a:lnSpc>
                <a:spcPct val="10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Dựa vào nghiên cứu khả thi tiểu dự án do bên vay lập</a:t>
            </a:r>
            <a:r>
              <a:rPr lang="en-US" sz="1800">
                <a:solidFill>
                  <a:schemeClr val="dk1"/>
                </a:solidFill>
              </a:rPr>
              <a:t>.</a:t>
            </a:r>
            <a:endParaRPr sz="1800">
              <a:solidFill>
                <a:schemeClr val="dk1"/>
              </a:solidFill>
              <a:latin typeface="Arial"/>
              <a:ea typeface="Arial"/>
              <a:cs typeface="Arial"/>
              <a:sym typeface="Arial"/>
            </a:endParaRPr>
          </a:p>
          <a:p>
            <a:pPr marL="228600" marR="0" lvl="0" indent="-241300" algn="just" rtl="0">
              <a:lnSpc>
                <a:spcPct val="10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Xem xét tiểu dự án, bao gồm chi tiết việc khôi phục, cải tạo được tiến hành, công nghệ sẽ được sử dụng, năng lực thực hiện, vị trí tiểu dự án, mô tả thiết bị của tiểu dự án, đầu ra dự kiến và lịch trình thực hiện của tiểu dự án. </a:t>
            </a:r>
            <a:endParaRPr sz="1800">
              <a:solidFill>
                <a:schemeClr val="dk1"/>
              </a:solidFill>
              <a:latin typeface="Arial"/>
              <a:ea typeface="Arial"/>
              <a:cs typeface="Arial"/>
              <a:sym typeface="Arial"/>
            </a:endParaRPr>
          </a:p>
          <a:p>
            <a:pPr marL="228600" marR="0" lvl="0" indent="-241300" algn="just" rtl="0">
              <a:lnSpc>
                <a:spcPct val="10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Đánh giá lý do thiết kế/phương pháp tiếp cận kỹ thuật được lựa chọn; xác nhận độ tin cậy và hiệu quả của công nghệ, và kết quả thực hiện ở các dự án khác</a:t>
            </a:r>
            <a:r>
              <a:rPr lang="en-US" sz="1800">
                <a:solidFill>
                  <a:schemeClr val="dk1"/>
                </a:solidFill>
              </a:rPr>
              <a:t>.</a:t>
            </a:r>
            <a:endParaRPr sz="1800">
              <a:solidFill>
                <a:schemeClr val="dk1"/>
              </a:solidFill>
              <a:latin typeface="Arial"/>
              <a:ea typeface="Arial"/>
              <a:cs typeface="Arial"/>
              <a:sym typeface="Arial"/>
            </a:endParaRPr>
          </a:p>
          <a:p>
            <a:pPr marL="228600" marR="0" lvl="0" indent="-241300" algn="just" rtl="0">
              <a:lnSpc>
                <a:spcPct val="10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Đánh giá kết quả thực hiện kỹ thuật và tiết kiệm năng lượng dự kiến, và phân tích tiết kiệm năng lượng dự kiến từ tiểu dự án.</a:t>
            </a:r>
            <a:endParaRPr sz="1800">
              <a:solidFill>
                <a:schemeClr val="dk1"/>
              </a:solidFill>
              <a:latin typeface="Arial"/>
              <a:ea typeface="Arial"/>
              <a:cs typeface="Arial"/>
              <a:sym typeface="Arial"/>
            </a:endParaRPr>
          </a:p>
          <a:p>
            <a:pPr marL="228600" marR="0" lvl="0" indent="-241300" algn="just" rtl="0">
              <a:lnSpc>
                <a:spcPct val="10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Xác nhận sự tuân thủ các tiêu chí hợp lệ về kỹ thuật.</a:t>
            </a:r>
            <a:endParaRPr sz="1800">
              <a:solidFill>
                <a:schemeClr val="dk1"/>
              </a:solidFill>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Google Shape;362;p34"/>
          <p:cNvSpPr/>
          <p:nvPr/>
        </p:nvSpPr>
        <p:spPr>
          <a:xfrm>
            <a:off x="2428425" y="5520975"/>
            <a:ext cx="393000" cy="409500"/>
          </a:xfrm>
          <a:prstGeom prst="ellipse">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363" name="Google Shape;363;p34"/>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Hướng dẫn lập Báo cáo thẩm định dự án</a:t>
            </a:r>
            <a:endParaRPr sz="2500" b="1">
              <a:solidFill>
                <a:schemeClr val="lt1"/>
              </a:solidFill>
              <a:latin typeface="Arial"/>
              <a:ea typeface="Arial"/>
              <a:cs typeface="Arial"/>
              <a:sym typeface="Arial"/>
            </a:endParaRPr>
          </a:p>
        </p:txBody>
      </p:sp>
      <p:sp>
        <p:nvSpPr>
          <p:cNvPr id="364" name="Google Shape;364;p34"/>
          <p:cNvSpPr txBox="1"/>
          <p:nvPr/>
        </p:nvSpPr>
        <p:spPr>
          <a:xfrm>
            <a:off x="838200" y="1671825"/>
            <a:ext cx="10515600" cy="427380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100"/>
              </a:spcBef>
              <a:spcAft>
                <a:spcPts val="0"/>
              </a:spcAft>
              <a:buClr>
                <a:srgbClr val="004AAD"/>
              </a:buClr>
              <a:buSzPts val="1600"/>
              <a:buFont typeface="Arial"/>
              <a:buNone/>
            </a:pPr>
            <a:r>
              <a:rPr lang="en-US" sz="1800" b="1">
                <a:solidFill>
                  <a:srgbClr val="004AAD"/>
                </a:solidFill>
              </a:rPr>
              <a:t>V. Đánh giá tài chính của tiểu dự án </a:t>
            </a:r>
            <a:endParaRPr sz="1800">
              <a:solidFill>
                <a:srgbClr val="004AAD"/>
              </a:solidFill>
            </a:endParaRPr>
          </a:p>
          <a:p>
            <a:pPr marL="0" marR="0" lvl="0" indent="0" algn="just" rtl="0">
              <a:lnSpc>
                <a:spcPct val="115000"/>
              </a:lnSpc>
              <a:spcBef>
                <a:spcPts val="100"/>
              </a:spcBef>
              <a:spcAft>
                <a:spcPts val="0"/>
              </a:spcAft>
              <a:buClr>
                <a:schemeClr val="dk1"/>
              </a:buClr>
              <a:buSzPts val="1600"/>
              <a:buFont typeface="Arial"/>
              <a:buNone/>
            </a:pPr>
            <a:r>
              <a:rPr lang="en-US" sz="1800" b="1">
                <a:solidFill>
                  <a:schemeClr val="dk1"/>
                </a:solidFill>
              </a:rPr>
              <a:t>1. Đối với tất cả các bên vay</a:t>
            </a:r>
            <a:endParaRPr sz="1600"/>
          </a:p>
          <a:p>
            <a:pPr marL="228600" marR="0" lvl="0" indent="-241300" algn="just" rtl="0">
              <a:lnSpc>
                <a:spcPct val="115000"/>
              </a:lnSpc>
              <a:spcBef>
                <a:spcPts val="100"/>
              </a:spcBef>
              <a:spcAft>
                <a:spcPts val="0"/>
              </a:spcAft>
              <a:buClr>
                <a:schemeClr val="dk1"/>
              </a:buClr>
              <a:buSzPts val="1800"/>
              <a:buChar char="•"/>
            </a:pPr>
            <a:r>
              <a:rPr lang="en-US" sz="1800">
                <a:solidFill>
                  <a:schemeClr val="dk1"/>
                </a:solidFill>
              </a:rPr>
              <a:t>Phân tích khả thi về tài chính của tiểu dự án - tính toán hệ số nội hoàn tài chính (FIRR) đối với khoản đầu tư.</a:t>
            </a:r>
            <a:endParaRPr sz="1600"/>
          </a:p>
          <a:p>
            <a:pPr marL="228600" marR="0" lvl="0" indent="-241300" algn="just" rtl="0">
              <a:lnSpc>
                <a:spcPct val="115000"/>
              </a:lnSpc>
              <a:spcBef>
                <a:spcPts val="100"/>
              </a:spcBef>
              <a:spcAft>
                <a:spcPts val="0"/>
              </a:spcAft>
              <a:buClr>
                <a:schemeClr val="dk1"/>
              </a:buClr>
              <a:buSzPts val="1800"/>
              <a:buChar char="•"/>
            </a:pPr>
            <a:r>
              <a:rPr lang="en-US" sz="1800">
                <a:solidFill>
                  <a:schemeClr val="dk1"/>
                </a:solidFill>
              </a:rPr>
              <a:t>Phân tích tác động lên khả năng sinh lời, dòng tiền và bảng cân đối kế toán của bên vay .</a:t>
            </a:r>
            <a:endParaRPr sz="1600"/>
          </a:p>
          <a:p>
            <a:pPr marL="0" marR="0" lvl="0" indent="0" algn="just" rtl="0">
              <a:lnSpc>
                <a:spcPct val="115000"/>
              </a:lnSpc>
              <a:spcBef>
                <a:spcPts val="100"/>
              </a:spcBef>
              <a:spcAft>
                <a:spcPts val="0"/>
              </a:spcAft>
              <a:buClr>
                <a:schemeClr val="dk1"/>
              </a:buClr>
              <a:buSzPts val="1600"/>
              <a:buFont typeface="Arial"/>
              <a:buNone/>
            </a:pPr>
            <a:r>
              <a:rPr lang="en-US" sz="1800" b="1">
                <a:solidFill>
                  <a:schemeClr val="dk1"/>
                </a:solidFill>
              </a:rPr>
              <a:t>2. Đánh giá bổ sung đối với bên vay là ESCO</a:t>
            </a:r>
            <a:endParaRPr sz="1600"/>
          </a:p>
          <a:p>
            <a:pPr marL="228600" marR="0" lvl="0" indent="-241300" algn="just" rtl="0">
              <a:lnSpc>
                <a:spcPct val="115000"/>
              </a:lnSpc>
              <a:spcBef>
                <a:spcPts val="100"/>
              </a:spcBef>
              <a:spcAft>
                <a:spcPts val="0"/>
              </a:spcAft>
              <a:buClr>
                <a:schemeClr val="dk1"/>
              </a:buClr>
              <a:buSzPts val="1800"/>
              <a:buChar char="•"/>
            </a:pPr>
            <a:r>
              <a:rPr lang="en-US" sz="1800">
                <a:solidFill>
                  <a:schemeClr val="dk1"/>
                </a:solidFill>
              </a:rPr>
              <a:t>Phân tích tác động lên dòng tiền ròng và khả năng sinh lời của đơn vị sử dụng cuối trong toàn bộ thời hạn của khoản vay lại.</a:t>
            </a:r>
            <a:endParaRPr sz="1600"/>
          </a:p>
          <a:p>
            <a:pPr marL="228600" marR="0" lvl="0" indent="-241300" algn="just" rtl="0">
              <a:lnSpc>
                <a:spcPct val="115000"/>
              </a:lnSpc>
              <a:spcBef>
                <a:spcPts val="100"/>
              </a:spcBef>
              <a:spcAft>
                <a:spcPts val="0"/>
              </a:spcAft>
              <a:buClr>
                <a:schemeClr val="dk1"/>
              </a:buClr>
              <a:buSzPts val="1800"/>
              <a:buChar char="•"/>
            </a:pPr>
            <a:r>
              <a:rPr lang="en-US" sz="1800">
                <a:solidFill>
                  <a:schemeClr val="dk1"/>
                </a:solidFill>
              </a:rPr>
              <a:t>Tổng chi phí bao gồm cả lãi trong thời gian xây dựng.</a:t>
            </a:r>
            <a:endParaRPr sz="1600"/>
          </a:p>
          <a:p>
            <a:pPr marL="228600" marR="0" lvl="0" indent="-241300" algn="just" rtl="0">
              <a:lnSpc>
                <a:spcPct val="115000"/>
              </a:lnSpc>
              <a:spcBef>
                <a:spcPts val="100"/>
              </a:spcBef>
              <a:spcAft>
                <a:spcPts val="0"/>
              </a:spcAft>
              <a:buClr>
                <a:schemeClr val="dk1"/>
              </a:buClr>
              <a:buSzPts val="1800"/>
              <a:buChar char="•"/>
            </a:pPr>
            <a:r>
              <a:rPr lang="en-US" sz="1800">
                <a:solidFill>
                  <a:schemeClr val="dk1"/>
                </a:solidFill>
              </a:rPr>
              <a:t>Điều khoản của hợp đồng thực hiện: Trả nợ, phân chia năng lượng tiết kiệm được giữa ESCO và đơn vị sử dụng cuối; dòng tiền của ESCO.</a:t>
            </a:r>
            <a:endParaRPr sz="1600"/>
          </a:p>
          <a:p>
            <a:pPr marL="228600" marR="0" lvl="0" indent="-241300" algn="just" rtl="0">
              <a:lnSpc>
                <a:spcPct val="115000"/>
              </a:lnSpc>
              <a:spcBef>
                <a:spcPts val="100"/>
              </a:spcBef>
              <a:spcAft>
                <a:spcPts val="100"/>
              </a:spcAft>
              <a:buClr>
                <a:schemeClr val="dk1"/>
              </a:buClr>
              <a:buSzPts val="1800"/>
              <a:buChar char="•"/>
            </a:pPr>
            <a:r>
              <a:rPr lang="en-US" sz="1800">
                <a:solidFill>
                  <a:schemeClr val="dk1"/>
                </a:solidFill>
              </a:rPr>
              <a:t>Mức độ bảo lãnh tiết kiệm năng lượng và cách thức bảo đảm cho các bảo lãnh tiết kiệm năng lượng (TKNL).</a:t>
            </a:r>
            <a:endParaRPr sz="1800">
              <a:solidFill>
                <a:schemeClr val="dk1"/>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69" name="Google Shape;369;p35"/>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Hướng dẫn lập Báo cáo thẩm định dự án</a:t>
            </a:r>
            <a:endParaRPr sz="2500" b="1">
              <a:solidFill>
                <a:schemeClr val="lt1"/>
              </a:solidFill>
              <a:latin typeface="Arial"/>
              <a:ea typeface="Arial"/>
              <a:cs typeface="Arial"/>
              <a:sym typeface="Arial"/>
            </a:endParaRPr>
          </a:p>
        </p:txBody>
      </p:sp>
      <p:sp>
        <p:nvSpPr>
          <p:cNvPr id="370" name="Google Shape;370;p35"/>
          <p:cNvSpPr txBox="1"/>
          <p:nvPr/>
        </p:nvSpPr>
        <p:spPr>
          <a:xfrm>
            <a:off x="838200" y="1711972"/>
            <a:ext cx="10515599" cy="4536427"/>
          </a:xfrm>
          <a:prstGeom prst="rect">
            <a:avLst/>
          </a:prstGeom>
          <a:noFill/>
          <a:ln>
            <a:noFill/>
          </a:ln>
        </p:spPr>
        <p:txBody>
          <a:bodyPr spcFirstLastPara="1" wrap="square" lIns="91425" tIns="45700" rIns="91425" bIns="45700" anchor="t" anchorCtr="0">
            <a:noAutofit/>
          </a:bodyPr>
          <a:lstStyle/>
          <a:p>
            <a:pPr marL="285750" marR="0" lvl="3" indent="-298450" algn="just" rtl="0">
              <a:lnSpc>
                <a:spcPct val="115000"/>
              </a:lnSpc>
              <a:spcBef>
                <a:spcPts val="30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Năng lượng tiết kiệm dự kiến và tiết kiệm chi phí năng lượng - theo từng năm</a:t>
            </a:r>
            <a:r>
              <a:rPr lang="en-US" sz="1800">
                <a:solidFill>
                  <a:schemeClr val="dk1"/>
                </a:solidFill>
              </a:rPr>
              <a:t>.</a:t>
            </a:r>
            <a:endParaRPr sz="1600"/>
          </a:p>
          <a:p>
            <a:pPr marL="285750" marR="0" lvl="3" indent="-298450" algn="just" rtl="0">
              <a:lnSpc>
                <a:spcPct val="115000"/>
              </a:lnSpc>
              <a:spcBef>
                <a:spcPts val="30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Tiết kiệm các chi phí khác dự kiến - theo từng năm.</a:t>
            </a:r>
            <a:endParaRPr sz="1600"/>
          </a:p>
          <a:p>
            <a:pPr marL="285750" marR="0" lvl="3" indent="-298450" algn="just" rtl="0">
              <a:lnSpc>
                <a:spcPct val="115000"/>
              </a:lnSpc>
              <a:spcBef>
                <a:spcPts val="30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Tổng chi phí tiết kiệm dự kiến - theo từng năm.</a:t>
            </a:r>
            <a:endParaRPr sz="1600"/>
          </a:p>
          <a:p>
            <a:pPr marL="285750" marR="0" lvl="3" indent="-298450" algn="just" rtl="0">
              <a:lnSpc>
                <a:spcPct val="115000"/>
              </a:lnSpc>
              <a:spcBef>
                <a:spcPts val="30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Tỷ lệ tiết kiệm đối với  ESCO -  theo từng năm.</a:t>
            </a:r>
            <a:endParaRPr sz="1600"/>
          </a:p>
          <a:p>
            <a:pPr marL="285750" marR="0" lvl="3" indent="-298450" algn="just" rtl="0">
              <a:lnSpc>
                <a:spcPct val="115000"/>
              </a:lnSpc>
              <a:spcBef>
                <a:spcPts val="30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Tỷ lệ tiết kiệm đối với đơn vị sử dụng cuối - theo từng năm.</a:t>
            </a:r>
            <a:endParaRPr sz="1600"/>
          </a:p>
          <a:p>
            <a:pPr marL="285750" marR="0" lvl="3" indent="-298450" algn="just" rtl="0">
              <a:lnSpc>
                <a:spcPct val="115000"/>
              </a:lnSpc>
              <a:spcBef>
                <a:spcPts val="30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Giá trị khoản nợ.</a:t>
            </a:r>
            <a:endParaRPr sz="1600"/>
          </a:p>
          <a:p>
            <a:pPr marL="285750" marR="0" lvl="3" indent="-298450" algn="just" rtl="0">
              <a:lnSpc>
                <a:spcPct val="115000"/>
              </a:lnSpc>
              <a:spcBef>
                <a:spcPts val="30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Chi phí trả nợ - theo từng năm</a:t>
            </a:r>
            <a:r>
              <a:rPr lang="en-US" sz="1800">
                <a:solidFill>
                  <a:schemeClr val="dk1"/>
                </a:solidFill>
              </a:rPr>
              <a:t>.</a:t>
            </a:r>
            <a:endParaRPr sz="1600"/>
          </a:p>
          <a:p>
            <a:pPr marL="285750" marR="0" lvl="3" indent="-298450" algn="just" rtl="0">
              <a:lnSpc>
                <a:spcPct val="115000"/>
              </a:lnSpc>
              <a:spcBef>
                <a:spcPts val="30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Chi phí M&amp;</a:t>
            </a:r>
            <a:r>
              <a:rPr lang="en-US" sz="1800">
                <a:solidFill>
                  <a:schemeClr val="dk1"/>
                </a:solidFill>
              </a:rPr>
              <a:t>V</a:t>
            </a:r>
            <a:r>
              <a:rPr lang="en-US" sz="1800" b="0" i="0" u="none" strike="noStrike" cap="none">
                <a:solidFill>
                  <a:schemeClr val="dk1"/>
                </a:solidFill>
                <a:latin typeface="Arial"/>
                <a:ea typeface="Arial"/>
                <a:cs typeface="Arial"/>
                <a:sym typeface="Arial"/>
              </a:rPr>
              <a:t> - theo từng năm.</a:t>
            </a:r>
            <a:endParaRPr sz="1600"/>
          </a:p>
          <a:p>
            <a:pPr marL="285750" marR="0" lvl="3" indent="-298450" algn="just" rtl="0">
              <a:lnSpc>
                <a:spcPct val="115000"/>
              </a:lnSpc>
              <a:spcBef>
                <a:spcPts val="30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Hệ số tổng chi phí tiết kiệm trên trả nợ - theo từng năm.</a:t>
            </a:r>
            <a:endParaRPr sz="1600"/>
          </a:p>
          <a:p>
            <a:pPr marL="285750" marR="0" lvl="3" indent="-298450" algn="just" rtl="0">
              <a:lnSpc>
                <a:spcPct val="115000"/>
              </a:lnSpc>
              <a:spcBef>
                <a:spcPts val="30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Hệ số tổng chi phí tiết kiệm của ESCO trên trả nợ - theo từng năm.</a:t>
            </a:r>
            <a:endParaRPr sz="1600"/>
          </a:p>
          <a:p>
            <a:pPr marL="285750" marR="0" lvl="3" indent="-298450" algn="just" rtl="0">
              <a:lnSpc>
                <a:spcPct val="115000"/>
              </a:lnSpc>
              <a:spcBef>
                <a:spcPts val="300"/>
              </a:spcBef>
              <a:spcAft>
                <a:spcPts val="30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Phương pháp đo đạc và xác minh (M&amp;V) đề xuất.</a:t>
            </a:r>
            <a:endParaRPr sz="1800" b="0" i="0" u="none" strike="noStrike" cap="none">
              <a:solidFill>
                <a:schemeClr val="dk1"/>
              </a:solidFill>
              <a:latin typeface="Arial"/>
              <a:ea typeface="Arial"/>
              <a:cs typeface="Arial"/>
              <a:sym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375" name="Google Shape;375;p36"/>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376" name="Google Shape;376;p36"/>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Hướng dẫn lập Báo cáo thẩm định dự án</a:t>
            </a:r>
            <a:endParaRPr sz="2500" b="1">
              <a:solidFill>
                <a:schemeClr val="lt1"/>
              </a:solidFill>
              <a:latin typeface="Arial"/>
              <a:ea typeface="Arial"/>
              <a:cs typeface="Arial"/>
              <a:sym typeface="Arial"/>
            </a:endParaRPr>
          </a:p>
        </p:txBody>
      </p:sp>
      <p:sp>
        <p:nvSpPr>
          <p:cNvPr id="377" name="Google Shape;377;p36"/>
          <p:cNvSpPr/>
          <p:nvPr/>
        </p:nvSpPr>
        <p:spPr>
          <a:xfrm>
            <a:off x="838200" y="1644725"/>
            <a:ext cx="10515600" cy="5082600"/>
          </a:xfrm>
          <a:prstGeom prst="rect">
            <a:avLst/>
          </a:prstGeom>
          <a:solidFill>
            <a:schemeClr val="lt1"/>
          </a:solidFill>
          <a:ln>
            <a:noFill/>
          </a:ln>
        </p:spPr>
        <p:txBody>
          <a:bodyPr spcFirstLastPara="1" wrap="square" lIns="91425" tIns="45700" rIns="91425" bIns="45700" anchor="ctr" anchorCtr="0">
            <a:spAutoFit/>
          </a:bodyPr>
          <a:lstStyle/>
          <a:p>
            <a:pPr marL="0" marR="0" lvl="0" indent="0" algn="just" rtl="0">
              <a:lnSpc>
                <a:spcPct val="115000"/>
              </a:lnSpc>
              <a:spcBef>
                <a:spcPts val="0"/>
              </a:spcBef>
              <a:spcAft>
                <a:spcPts val="0"/>
              </a:spcAft>
              <a:buNone/>
            </a:pPr>
            <a:r>
              <a:rPr lang="en-US" sz="1800" b="1">
                <a:solidFill>
                  <a:srgbClr val="004AAD"/>
                </a:solidFill>
                <a:latin typeface="Arial"/>
                <a:ea typeface="Arial"/>
                <a:cs typeface="Arial"/>
                <a:sym typeface="Arial"/>
              </a:rPr>
              <a:t>VI. Chi phí, kế hoạch tài chính và trả nợ của tiểu dự án </a:t>
            </a:r>
            <a:endParaRPr sz="1800">
              <a:solidFill>
                <a:srgbClr val="004AAD"/>
              </a:solidFill>
              <a:latin typeface="Arial"/>
              <a:ea typeface="Arial"/>
              <a:cs typeface="Arial"/>
              <a:sym typeface="Arial"/>
            </a:endParaRPr>
          </a:p>
          <a:p>
            <a:pPr marL="285750" marR="0" lvl="0" indent="-298450" algn="just" rtl="0">
              <a:lnSpc>
                <a:spcPct val="115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Chi tiết về chi phí tiểu dự án theo thành phần, bóc tách theo chi phí ngoại tệ và VNĐ với giá cả và dự phòng vật lý phù hợp, yêu cầu vốn lưu động gia tăng, và chi phí lãi vay trong thời gian xây dựng</a:t>
            </a:r>
            <a:endParaRPr sz="1800">
              <a:solidFill>
                <a:schemeClr val="dk1"/>
              </a:solidFill>
              <a:latin typeface="Arial"/>
              <a:ea typeface="Arial"/>
              <a:cs typeface="Arial"/>
              <a:sym typeface="Arial"/>
            </a:endParaRPr>
          </a:p>
          <a:p>
            <a:pPr marL="285750" marR="0" lvl="0" indent="-298450" algn="just" rtl="0">
              <a:lnSpc>
                <a:spcPct val="115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Bao gồm các căn cứ và các giả thiết cho dự toán chi phí (nghiên cứu khả thi, ngân sách/báo giá của nhà cung cấp, thời điểm dự toán cơ sở,…)</a:t>
            </a:r>
            <a:endParaRPr sz="1600"/>
          </a:p>
          <a:p>
            <a:pPr marL="285750" marR="0" lvl="0" indent="-298450" algn="just" rtl="0">
              <a:lnSpc>
                <a:spcPct val="115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Phân tích các nguồn tài trợ cho các tiểu dự án, bao gồm cả giá trị khoản tài trợ và độ tin cậy của vốn từ mỗi nguồn.</a:t>
            </a:r>
            <a:endParaRPr sz="1800">
              <a:solidFill>
                <a:schemeClr val="dk1"/>
              </a:solidFill>
              <a:latin typeface="Arial"/>
              <a:ea typeface="Arial"/>
              <a:cs typeface="Arial"/>
              <a:sym typeface="Arial"/>
            </a:endParaRPr>
          </a:p>
          <a:p>
            <a:pPr marL="285750" marR="0" lvl="0" indent="-298450" algn="just" rtl="0">
              <a:lnSpc>
                <a:spcPct val="115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Đóng góp của PFI vào tổng giá trị khoản vay lại vay yêu cầu cho tiểu dự án.</a:t>
            </a:r>
            <a:endParaRPr sz="1800">
              <a:solidFill>
                <a:schemeClr val="dk1"/>
              </a:solidFill>
              <a:latin typeface="Arial"/>
              <a:ea typeface="Arial"/>
              <a:cs typeface="Arial"/>
              <a:sym typeface="Arial"/>
            </a:endParaRPr>
          </a:p>
          <a:p>
            <a:pPr marL="285750" marR="0" lvl="0" indent="-298450" algn="just" rtl="0">
              <a:lnSpc>
                <a:spcPct val="115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Phân tích về tính xác thực của các mục đích vay và thông tin cơ sở của nó, bao gồm cả tính xác thực của loại cho vay, mục đích và tình hình tuân thủ và thông tin cơ sở của nó; và</a:t>
            </a:r>
            <a:endParaRPr sz="1800">
              <a:solidFill>
                <a:schemeClr val="dk1"/>
              </a:solidFill>
              <a:latin typeface="Arial"/>
              <a:ea typeface="Arial"/>
              <a:cs typeface="Arial"/>
              <a:sym typeface="Arial"/>
            </a:endParaRPr>
          </a:p>
          <a:p>
            <a:pPr marL="285750" marR="0" lvl="0" indent="-298450" algn="just" rtl="0">
              <a:lnSpc>
                <a:spcPct val="115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Phân tích về kế hoạch trả nợ, nguồn và rủi ro:</a:t>
            </a:r>
            <a:endParaRPr sz="1600"/>
          </a:p>
          <a:p>
            <a:pPr marL="645750" marR="0" lvl="3" indent="-298450" algn="just" rtl="0">
              <a:lnSpc>
                <a:spcPct val="115000"/>
              </a:lnSpc>
              <a:spcBef>
                <a:spcPts val="0"/>
              </a:spcBef>
              <a:spcAft>
                <a:spcPts val="0"/>
              </a:spcAft>
              <a:buClr>
                <a:schemeClr val="dk1"/>
              </a:buClr>
              <a:buSzPts val="1800"/>
              <a:buFont typeface="Courier New"/>
              <a:buChar char="o"/>
            </a:pPr>
            <a:r>
              <a:rPr lang="en-US" sz="1800" b="0" i="0" u="none" strike="noStrike" cap="none">
                <a:solidFill>
                  <a:schemeClr val="dk1"/>
                </a:solidFill>
                <a:latin typeface="Arial"/>
                <a:ea typeface="Arial"/>
                <a:cs typeface="Arial"/>
                <a:sym typeface="Arial"/>
              </a:rPr>
              <a:t>Tiết kiệm dự kiến hàng tháng.</a:t>
            </a:r>
            <a:endParaRPr sz="1800" b="0" i="0" u="none" strike="noStrike" cap="none">
              <a:solidFill>
                <a:schemeClr val="dk1"/>
              </a:solidFill>
              <a:latin typeface="Arial"/>
              <a:ea typeface="Arial"/>
              <a:cs typeface="Arial"/>
              <a:sym typeface="Arial"/>
            </a:endParaRPr>
          </a:p>
          <a:p>
            <a:pPr marL="645750" marR="0" lvl="3" indent="-298450" algn="just" rtl="0">
              <a:lnSpc>
                <a:spcPct val="115000"/>
              </a:lnSpc>
              <a:spcBef>
                <a:spcPts val="0"/>
              </a:spcBef>
              <a:spcAft>
                <a:spcPts val="0"/>
              </a:spcAft>
              <a:buClr>
                <a:schemeClr val="dk1"/>
              </a:buClr>
              <a:buSzPts val="1800"/>
              <a:buFont typeface="Courier New"/>
              <a:buChar char="o"/>
            </a:pPr>
            <a:r>
              <a:rPr lang="en-US" sz="1800" b="0" i="0" u="none" strike="noStrike" cap="none">
                <a:solidFill>
                  <a:schemeClr val="dk1"/>
                </a:solidFill>
                <a:latin typeface="Arial"/>
                <a:ea typeface="Arial"/>
                <a:cs typeface="Arial"/>
                <a:sym typeface="Arial"/>
              </a:rPr>
              <a:t>Trả nợ dự kiến hàng tháng và thời hạn khoản vay.</a:t>
            </a:r>
            <a:endParaRPr sz="1800" b="0" i="0" u="none" strike="noStrike" cap="none">
              <a:solidFill>
                <a:schemeClr val="dk1"/>
              </a:solidFill>
              <a:latin typeface="Arial"/>
              <a:ea typeface="Arial"/>
              <a:cs typeface="Arial"/>
              <a:sym typeface="Arial"/>
            </a:endParaRPr>
          </a:p>
          <a:p>
            <a:pPr marL="645750" marR="0" lvl="3" indent="-298450" algn="just" rtl="0">
              <a:lnSpc>
                <a:spcPct val="115000"/>
              </a:lnSpc>
              <a:spcBef>
                <a:spcPts val="0"/>
              </a:spcBef>
              <a:spcAft>
                <a:spcPts val="0"/>
              </a:spcAft>
              <a:buClr>
                <a:schemeClr val="dk1"/>
              </a:buClr>
              <a:buSzPts val="1800"/>
              <a:buFont typeface="Courier New"/>
              <a:buChar char="o"/>
            </a:pPr>
            <a:r>
              <a:rPr lang="en-US" sz="1800" b="0" i="0" u="none" strike="noStrike" cap="none">
                <a:solidFill>
                  <a:schemeClr val="dk1"/>
                </a:solidFill>
                <a:latin typeface="Arial"/>
                <a:ea typeface="Arial"/>
                <a:cs typeface="Arial"/>
                <a:sym typeface="Arial"/>
              </a:rPr>
              <a:t>Tỷ lệ trả nợ theo tháng so với tiết kiệm theo tháng.</a:t>
            </a:r>
            <a:endParaRPr sz="1800" b="0" i="0" u="none" strike="noStrike" cap="none">
              <a:solidFill>
                <a:schemeClr val="dk1"/>
              </a:solidFill>
              <a:latin typeface="Arial"/>
              <a:ea typeface="Arial"/>
              <a:cs typeface="Arial"/>
              <a:sym typeface="Arial"/>
            </a:endParaRPr>
          </a:p>
          <a:p>
            <a:pPr marL="645750" marR="0" lvl="0" indent="-298450" algn="just" rtl="0">
              <a:lnSpc>
                <a:spcPct val="115000"/>
              </a:lnSpc>
              <a:spcBef>
                <a:spcPts val="0"/>
              </a:spcBef>
              <a:spcAft>
                <a:spcPts val="0"/>
              </a:spcAft>
              <a:buClr>
                <a:schemeClr val="dk1"/>
              </a:buClr>
              <a:buSzPts val="1800"/>
              <a:buFont typeface="Courier New"/>
              <a:buChar char="o"/>
            </a:pPr>
            <a:r>
              <a:rPr lang="en-US" sz="1800">
                <a:solidFill>
                  <a:schemeClr val="dk1"/>
                </a:solidFill>
                <a:latin typeface="Arial"/>
                <a:ea typeface="Arial"/>
                <a:cs typeface="Arial"/>
                <a:sym typeface="Arial"/>
              </a:rPr>
              <a:t>Tính bền vững của doanh nghiệp tiếp nhận: Có duy trì trong lĩnh vực đó không</a:t>
            </a:r>
            <a:r>
              <a:rPr lang="en-US" sz="1800">
                <a:solidFill>
                  <a:schemeClr val="dk1"/>
                </a:solidFill>
              </a:rPr>
              <a:t>?</a:t>
            </a:r>
            <a:endParaRPr sz="1800">
              <a:solidFill>
                <a:schemeClr val="dk1"/>
              </a:solidFill>
              <a:latin typeface="Arial"/>
              <a:ea typeface="Arial"/>
              <a:cs typeface="Arial"/>
              <a:sym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sp>
        <p:nvSpPr>
          <p:cNvPr id="382" name="Google Shape;382;p37"/>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383" name="Google Shape;383;p37"/>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Hướng dẫn lập Báo cáo thẩm định dự án</a:t>
            </a:r>
            <a:endParaRPr sz="2500" b="1">
              <a:solidFill>
                <a:schemeClr val="lt1"/>
              </a:solidFill>
              <a:latin typeface="Arial"/>
              <a:ea typeface="Arial"/>
              <a:cs typeface="Arial"/>
              <a:sym typeface="Arial"/>
            </a:endParaRPr>
          </a:p>
        </p:txBody>
      </p:sp>
      <p:sp>
        <p:nvSpPr>
          <p:cNvPr id="384" name="Google Shape;384;p37"/>
          <p:cNvSpPr/>
          <p:nvPr/>
        </p:nvSpPr>
        <p:spPr>
          <a:xfrm>
            <a:off x="838200" y="1717000"/>
            <a:ext cx="10515600" cy="4933500"/>
          </a:xfrm>
          <a:prstGeom prst="rect">
            <a:avLst/>
          </a:prstGeom>
          <a:solidFill>
            <a:schemeClr val="lt1"/>
          </a:solidFill>
          <a:ln>
            <a:noFill/>
          </a:ln>
        </p:spPr>
        <p:txBody>
          <a:bodyPr spcFirstLastPara="1" wrap="square" lIns="91425" tIns="45700" rIns="91425" bIns="45700" anchor="t" anchorCtr="0">
            <a:spAutoFit/>
          </a:bodyPr>
          <a:lstStyle/>
          <a:p>
            <a:pPr marL="0" marR="0" lvl="0" indent="0" algn="just" rtl="0">
              <a:lnSpc>
                <a:spcPct val="115000"/>
              </a:lnSpc>
              <a:spcBef>
                <a:spcPts val="0"/>
              </a:spcBef>
              <a:spcAft>
                <a:spcPts val="0"/>
              </a:spcAft>
              <a:buNone/>
            </a:pPr>
            <a:r>
              <a:rPr lang="en-US" sz="1800" b="1">
                <a:solidFill>
                  <a:srgbClr val="004AAD"/>
                </a:solidFill>
                <a:latin typeface="Arial"/>
                <a:ea typeface="Arial"/>
                <a:cs typeface="Arial"/>
                <a:sym typeface="Arial"/>
              </a:rPr>
              <a:t>VII. Phân tích tài sản thế chấp và bảo lãnh </a:t>
            </a:r>
            <a:endParaRPr sz="1800">
              <a:solidFill>
                <a:srgbClr val="004AAD"/>
              </a:solidFill>
              <a:latin typeface="Arial"/>
              <a:ea typeface="Arial"/>
              <a:cs typeface="Arial"/>
              <a:sym typeface="Arial"/>
            </a:endParaRPr>
          </a:p>
          <a:p>
            <a:pPr marL="285750" marR="0" lvl="0" indent="-298450" algn="just" rtl="0">
              <a:lnSpc>
                <a:spcPct val="115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Phân tích đơn vị bảo lãnh, bao gồm hoạt động, tình hình tài chính và tín dụng của họ;</a:t>
            </a:r>
            <a:endParaRPr sz="1600"/>
          </a:p>
          <a:p>
            <a:pPr marL="285750" marR="0" lvl="0" indent="-298450" algn="just" rtl="0">
              <a:lnSpc>
                <a:spcPct val="115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Phân tích các tài sản thế chấp/cầm cố, bao gồm hồ sơ cơ sở, tính hợp pháp, hợp lệ, giá trị đánh giá và tính toán các tài sản thế chấp/cầm cố.</a:t>
            </a:r>
            <a:endParaRPr sz="1800">
              <a:solidFill>
                <a:schemeClr val="dk1"/>
              </a:solidFill>
              <a:latin typeface="Arial"/>
              <a:ea typeface="Arial"/>
              <a:cs typeface="Arial"/>
              <a:sym typeface="Arial"/>
            </a:endParaRPr>
          </a:p>
          <a:p>
            <a:pPr marL="285750" marR="0" lvl="0" indent="-298450" algn="just" rtl="0">
              <a:lnSpc>
                <a:spcPct val="115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Đối với các dự án ESCO, phân tích hợp đồng thực hiện năng lượng giữa ESCO và đơn vị sử dụng cuối, mức tiết kiệm dự kiến, và đo đạc và xác minh (M&amp;V) được sử dụng để xác nhận kết quả thực hiện và đảm bảo sự bền vững - Đóng góp của PFI vào tổng giá trị khoản vay lại vay yêu cầu cho tiểu dự án.</a:t>
            </a:r>
            <a:endParaRPr sz="1800">
              <a:solidFill>
                <a:schemeClr val="dk1"/>
              </a:solidFill>
              <a:latin typeface="Arial"/>
              <a:ea typeface="Arial"/>
              <a:cs typeface="Arial"/>
              <a:sym typeface="Arial"/>
            </a:endParaRPr>
          </a:p>
          <a:p>
            <a:pPr marL="0" marR="0" lvl="0" indent="0" algn="just" rtl="0">
              <a:lnSpc>
                <a:spcPct val="115000"/>
              </a:lnSpc>
              <a:spcBef>
                <a:spcPts val="0"/>
              </a:spcBef>
              <a:spcAft>
                <a:spcPts val="0"/>
              </a:spcAft>
              <a:buNone/>
            </a:pPr>
            <a:r>
              <a:rPr lang="en-US" sz="1800" b="1">
                <a:solidFill>
                  <a:srgbClr val="004AAD"/>
                </a:solidFill>
                <a:latin typeface="Arial"/>
                <a:ea typeface="Arial"/>
                <a:cs typeface="Arial"/>
                <a:sym typeface="Arial"/>
              </a:rPr>
              <a:t>VIII. Đánh giá tác động môi trường và Đánh giá chính sách tái định cư</a:t>
            </a:r>
            <a:endParaRPr sz="1800">
              <a:solidFill>
                <a:srgbClr val="004AAD"/>
              </a:solidFill>
              <a:latin typeface="Arial"/>
              <a:ea typeface="Arial"/>
              <a:cs typeface="Arial"/>
              <a:sym typeface="Arial"/>
            </a:endParaRPr>
          </a:p>
          <a:p>
            <a:pPr marL="285750" marR="0" lvl="0" indent="-298450" algn="just" rtl="0">
              <a:lnSpc>
                <a:spcPct val="115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Mô tả các tác động môi trường và xã hội của tiểu dự án và các biện pháp khắc phục được yêu cầu hoặc được dự báo.</a:t>
            </a:r>
            <a:endParaRPr sz="1600"/>
          </a:p>
          <a:p>
            <a:pPr marL="285750" marR="0" lvl="0" indent="-298450" algn="just" rtl="0">
              <a:lnSpc>
                <a:spcPct val="115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Xác nhận các phê duyệt của chính phủ yêu cầu, xếp loại môi trường, Bảng đánh giá tác động môi trường (nếu yêu cầu).</a:t>
            </a:r>
            <a:endParaRPr sz="1600"/>
          </a:p>
          <a:p>
            <a:pPr marL="285750" marR="0" lvl="0" indent="-298450" algn="just" rtl="0">
              <a:lnSpc>
                <a:spcPct val="115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Xác nhận sự tuân thủ các tiêu chí hợp lệ về môi trường.</a:t>
            </a:r>
            <a:endParaRPr sz="1600"/>
          </a:p>
          <a:p>
            <a:pPr marL="285750" marR="0" lvl="0" indent="-298450" algn="just" rtl="0">
              <a:lnSpc>
                <a:spcPct val="115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Xác nhận xem có phải kích hoạt Khung chính sách tái định cư cho tiểu dự án đề xuất không.</a:t>
            </a:r>
            <a:endParaRPr sz="160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88"/>
        <p:cNvGrpSpPr/>
        <p:nvPr/>
      </p:nvGrpSpPr>
      <p:grpSpPr>
        <a:xfrm>
          <a:off x="0" y="0"/>
          <a:ext cx="0" cy="0"/>
          <a:chOff x="0" y="0"/>
          <a:chExt cx="0" cy="0"/>
        </a:xfrm>
      </p:grpSpPr>
      <p:sp>
        <p:nvSpPr>
          <p:cNvPr id="389" name="Google Shape;389;p38"/>
          <p:cNvSpPr/>
          <p:nvPr/>
        </p:nvSpPr>
        <p:spPr>
          <a:xfrm>
            <a:off x="2414875" y="5520975"/>
            <a:ext cx="406500" cy="409500"/>
          </a:xfrm>
          <a:prstGeom prst="ellipse">
            <a:avLst/>
          </a:prstGeom>
          <a:solidFill>
            <a:schemeClr val="lt1"/>
          </a:solid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390" name="Google Shape;390;p38"/>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Hướng dẫn lập Báo cáo thẩm định dự án</a:t>
            </a:r>
            <a:endParaRPr sz="2500" b="1">
              <a:solidFill>
                <a:schemeClr val="lt1"/>
              </a:solidFill>
              <a:latin typeface="Arial"/>
              <a:ea typeface="Arial"/>
              <a:cs typeface="Arial"/>
              <a:sym typeface="Arial"/>
            </a:endParaRPr>
          </a:p>
        </p:txBody>
      </p:sp>
      <p:sp>
        <p:nvSpPr>
          <p:cNvPr id="391" name="Google Shape;391;p38"/>
          <p:cNvSpPr/>
          <p:nvPr/>
        </p:nvSpPr>
        <p:spPr>
          <a:xfrm>
            <a:off x="838200" y="1685375"/>
            <a:ext cx="10515600" cy="4654800"/>
          </a:xfrm>
          <a:prstGeom prst="rect">
            <a:avLst/>
          </a:prstGeom>
          <a:noFill/>
          <a:ln>
            <a:noFill/>
          </a:ln>
        </p:spPr>
        <p:txBody>
          <a:bodyPr spcFirstLastPara="1" wrap="square" lIns="91425" tIns="45700" rIns="91425" bIns="45700" anchor="t" anchorCtr="0">
            <a:spAutoFit/>
          </a:bodyPr>
          <a:lstStyle/>
          <a:p>
            <a:pPr marL="285750" marR="0" lvl="0" indent="-298450" algn="just" rtl="0">
              <a:lnSpc>
                <a:spcPct val="11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Xác nhận các loại công cụ tái định cư sẽ được yêu cầu để lập RPF cho tiểu dự án đề xuất;</a:t>
            </a:r>
            <a:endParaRPr sz="1600"/>
          </a:p>
          <a:p>
            <a:pPr marL="285750" marR="0" lvl="0" indent="-298450" algn="just" rtl="0">
              <a:lnSpc>
                <a:spcPct val="11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Xác nhận sự tuân thủ các phê duyệt của chính phủ theo yêu cầu đối với việc thu hồi đất gần đây và RAP đáp ứng yêu cầu theo RPF cho các hoạt động thu hồi đất được đề xuất trong tiểu dự án.</a:t>
            </a:r>
            <a:endParaRPr sz="1800">
              <a:solidFill>
                <a:schemeClr val="dk1"/>
              </a:solidFill>
              <a:latin typeface="Arial"/>
              <a:ea typeface="Arial"/>
              <a:cs typeface="Arial"/>
              <a:sym typeface="Arial"/>
            </a:endParaRPr>
          </a:p>
          <a:p>
            <a:pPr marL="0" marR="0" lvl="0" indent="0" algn="just" rtl="0">
              <a:lnSpc>
                <a:spcPct val="110000"/>
              </a:lnSpc>
              <a:spcBef>
                <a:spcPts val="0"/>
              </a:spcBef>
              <a:spcAft>
                <a:spcPts val="0"/>
              </a:spcAft>
              <a:buNone/>
            </a:pPr>
            <a:r>
              <a:rPr lang="en-US" sz="1800" b="1">
                <a:solidFill>
                  <a:srgbClr val="004AAD"/>
                </a:solidFill>
                <a:latin typeface="Arial"/>
                <a:ea typeface="Arial"/>
                <a:cs typeface="Arial"/>
                <a:sym typeface="Arial"/>
              </a:rPr>
              <a:t>IX. Mua sắm đấu thầu</a:t>
            </a:r>
            <a:endParaRPr sz="1800">
              <a:solidFill>
                <a:srgbClr val="004AAD"/>
              </a:solidFill>
              <a:latin typeface="Arial"/>
              <a:ea typeface="Arial"/>
              <a:cs typeface="Arial"/>
              <a:sym typeface="Arial"/>
            </a:endParaRPr>
          </a:p>
          <a:p>
            <a:pPr marL="285750" marR="0" lvl="0" indent="-298450" algn="just" rtl="0">
              <a:lnSpc>
                <a:spcPct val="11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Mô tả các gói thầu chính hàng hóa được mua sắm, cùng với đánh giá về các thu xếp hợp đồng, phương pháp, và các nguồn có thể cung cấp.</a:t>
            </a:r>
            <a:endParaRPr sz="1800">
              <a:solidFill>
                <a:schemeClr val="dk1"/>
              </a:solidFill>
              <a:latin typeface="Arial"/>
              <a:ea typeface="Arial"/>
              <a:cs typeface="Arial"/>
              <a:sym typeface="Arial"/>
            </a:endParaRPr>
          </a:p>
          <a:p>
            <a:pPr marL="285750" marR="0" lvl="0" indent="-298450" algn="just" rtl="0">
              <a:lnSpc>
                <a:spcPct val="11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Mô tả thiết bị nhập khẩu: lý do nhập khẩu thiết bị, đặc tính hiệu suất của thiết bị nhập khẩu</a:t>
            </a:r>
            <a:endParaRPr sz="1800">
              <a:solidFill>
                <a:schemeClr val="dk1"/>
              </a:solidFill>
              <a:latin typeface="Arial"/>
              <a:ea typeface="Arial"/>
              <a:cs typeface="Arial"/>
              <a:sym typeface="Arial"/>
            </a:endParaRPr>
          </a:p>
          <a:p>
            <a:pPr marL="285750" marR="0" lvl="0" indent="-298450" algn="just" rtl="0">
              <a:lnSpc>
                <a:spcPct val="11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Hợp đồng thương mại: nhà cung cấp, giá trị thương mại, các điều khoản của hợp đồng, phương thức và điều kiện thanh toán.</a:t>
            </a:r>
            <a:endParaRPr sz="1800">
              <a:solidFill>
                <a:schemeClr val="dk1"/>
              </a:solidFill>
              <a:latin typeface="Arial"/>
              <a:ea typeface="Arial"/>
              <a:cs typeface="Arial"/>
              <a:sym typeface="Arial"/>
            </a:endParaRPr>
          </a:p>
          <a:p>
            <a:pPr marL="285750" marR="0" lvl="0" indent="-298450" algn="just" rtl="0">
              <a:lnSpc>
                <a:spcPct val="11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Việc xác nhận vay sẽ thực hiện theo khuôn khổ mua sắm.</a:t>
            </a:r>
            <a:endParaRPr sz="1600"/>
          </a:p>
          <a:p>
            <a:pPr marL="0" marR="0" lvl="0" indent="0" algn="just" rtl="0">
              <a:lnSpc>
                <a:spcPct val="110000"/>
              </a:lnSpc>
              <a:spcBef>
                <a:spcPts val="0"/>
              </a:spcBef>
              <a:spcAft>
                <a:spcPts val="0"/>
              </a:spcAft>
              <a:buNone/>
            </a:pPr>
            <a:r>
              <a:rPr lang="en-US" sz="1800" b="1">
                <a:solidFill>
                  <a:srgbClr val="004AAD"/>
                </a:solidFill>
                <a:latin typeface="Arial"/>
                <a:ea typeface="Arial"/>
                <a:cs typeface="Arial"/>
                <a:sym typeface="Arial"/>
              </a:rPr>
              <a:t>X. Kết luận</a:t>
            </a:r>
            <a:endParaRPr sz="1800">
              <a:solidFill>
                <a:srgbClr val="004AAD"/>
              </a:solidFill>
              <a:latin typeface="Arial"/>
              <a:ea typeface="Arial"/>
              <a:cs typeface="Arial"/>
              <a:sym typeface="Arial"/>
            </a:endParaRPr>
          </a:p>
          <a:p>
            <a:pPr marL="285750" marR="0" lvl="0" indent="-298450" algn="just" rtl="0">
              <a:lnSpc>
                <a:spcPct val="11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Xếp hạng tín nhiệm bên vay đề xuất.</a:t>
            </a:r>
            <a:endParaRPr sz="1800">
              <a:solidFill>
                <a:schemeClr val="dk1"/>
              </a:solidFill>
              <a:latin typeface="Arial"/>
              <a:ea typeface="Arial"/>
              <a:cs typeface="Arial"/>
              <a:sym typeface="Arial"/>
            </a:endParaRPr>
          </a:p>
          <a:p>
            <a:pPr marL="285750" marR="0" lvl="0" indent="-298450" algn="just" rtl="0">
              <a:lnSpc>
                <a:spcPct val="11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Điều khoản đề xuất của khoản vay lại: giá trị khoản vay, lãi suất.</a:t>
            </a:r>
            <a:endParaRPr sz="1800">
              <a:solidFill>
                <a:schemeClr val="dk1"/>
              </a:solidFill>
              <a:latin typeface="Arial"/>
              <a:ea typeface="Arial"/>
              <a:cs typeface="Arial"/>
              <a:sym typeface="Arial"/>
            </a:endParaRPr>
          </a:p>
          <a:p>
            <a:pPr marL="285750" marR="0" lvl="0" indent="-298450" algn="just" rtl="0">
              <a:lnSpc>
                <a:spcPct val="11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Các vấn đề thảo luận nội bộ.</a:t>
            </a:r>
            <a:endParaRPr sz="160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6" name="Google Shape;396;p39"/>
          <p:cNvSpPr txBox="1"/>
          <p:nvPr/>
        </p:nvSpPr>
        <p:spPr>
          <a:xfrm>
            <a:off x="1843350" y="2721295"/>
            <a:ext cx="8505300" cy="1415400"/>
          </a:xfrm>
          <a:prstGeom prst="rect">
            <a:avLst/>
          </a:prstGeom>
          <a:solidFill>
            <a:schemeClr val="lt1"/>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dk1"/>
              </a:buClr>
              <a:buSzPts val="3000"/>
              <a:buFont typeface="Arial"/>
              <a:buNone/>
            </a:pPr>
            <a:r>
              <a:rPr lang="en-US" sz="4800" b="1">
                <a:solidFill>
                  <a:schemeClr val="dk1"/>
                </a:solidFill>
                <a:latin typeface="Arial"/>
                <a:ea typeface="Arial"/>
                <a:cs typeface="Arial"/>
                <a:sym typeface="Arial"/>
              </a:rPr>
              <a:t>Tình huống nghiên cứu, thảo luận</a:t>
            </a:r>
            <a:endParaRPr sz="4800" b="1">
              <a:solidFill>
                <a:schemeClr val="dk1"/>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1"/>
        <p:cNvGrpSpPr/>
        <p:nvPr/>
      </p:nvGrpSpPr>
      <p:grpSpPr>
        <a:xfrm>
          <a:off x="0" y="0"/>
          <a:ext cx="0" cy="0"/>
          <a:chOff x="0" y="0"/>
          <a:chExt cx="0" cy="0"/>
        </a:xfrm>
      </p:grpSpPr>
      <p:sp>
        <p:nvSpPr>
          <p:cNvPr id="82" name="Google Shape;82;p4"/>
          <p:cNvSpPr txBox="1"/>
          <p:nvPr/>
        </p:nvSpPr>
        <p:spPr>
          <a:xfrm>
            <a:off x="1789500" y="2249850"/>
            <a:ext cx="8613000" cy="2358300"/>
          </a:xfrm>
          <a:prstGeom prst="rect">
            <a:avLst/>
          </a:prstGeom>
          <a:solidFill>
            <a:schemeClr val="lt1"/>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dk1"/>
              </a:buClr>
              <a:buSzPts val="3000"/>
              <a:buFont typeface="Arial"/>
              <a:buNone/>
            </a:pPr>
            <a:r>
              <a:rPr lang="en-US" sz="4800" b="1">
                <a:solidFill>
                  <a:schemeClr val="dk1"/>
                </a:solidFill>
                <a:latin typeface="Arial"/>
                <a:ea typeface="Arial"/>
                <a:cs typeface="Arial"/>
                <a:sym typeface="Arial"/>
              </a:rPr>
              <a:t>Đánh giá kỹ thuật đối với các tiểu dự án </a:t>
            </a:r>
            <a:endParaRPr sz="4800"/>
          </a:p>
          <a:p>
            <a:pPr marL="0" marR="0" lvl="0" indent="0" algn="ctr" rtl="0">
              <a:lnSpc>
                <a:spcPct val="90000"/>
              </a:lnSpc>
              <a:spcBef>
                <a:spcPts val="0"/>
              </a:spcBef>
              <a:spcAft>
                <a:spcPts val="0"/>
              </a:spcAft>
              <a:buClr>
                <a:schemeClr val="dk1"/>
              </a:buClr>
              <a:buSzPts val="3000"/>
              <a:buFont typeface="Arial"/>
              <a:buNone/>
            </a:pPr>
            <a:r>
              <a:rPr lang="en-US" sz="4800" b="1">
                <a:solidFill>
                  <a:schemeClr val="dk1"/>
                </a:solidFill>
                <a:latin typeface="Arial"/>
                <a:ea typeface="Arial"/>
                <a:cs typeface="Arial"/>
                <a:sym typeface="Arial"/>
              </a:rPr>
              <a:t>Tiết kiệm năng lượng</a:t>
            </a:r>
            <a:endParaRPr sz="4800" b="1">
              <a:solidFill>
                <a:schemeClr val="dk1"/>
              </a:solidFill>
              <a:latin typeface="Arial"/>
              <a:ea typeface="Arial"/>
              <a:cs typeface="Arial"/>
              <a:sym typeface="Aria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1" name="Google Shape;401;p40"/>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402" name="Google Shape;402;p40"/>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Tình huống nghiên cứu, thảo luận</a:t>
            </a:r>
            <a:endParaRPr sz="2500" b="1">
              <a:solidFill>
                <a:schemeClr val="lt1"/>
              </a:solidFill>
              <a:latin typeface="Arial"/>
              <a:ea typeface="Arial"/>
              <a:cs typeface="Arial"/>
              <a:sym typeface="Arial"/>
            </a:endParaRPr>
          </a:p>
        </p:txBody>
      </p:sp>
      <p:sp>
        <p:nvSpPr>
          <p:cNvPr id="403" name="Google Shape;403;p40"/>
          <p:cNvSpPr/>
          <p:nvPr/>
        </p:nvSpPr>
        <p:spPr>
          <a:xfrm>
            <a:off x="2057400" y="1594800"/>
            <a:ext cx="4442700" cy="470100"/>
          </a:xfrm>
          <a:prstGeom prst="rect">
            <a:avLst/>
          </a:prstGeom>
          <a:noFill/>
          <a:ln>
            <a:noFill/>
          </a:ln>
        </p:spPr>
        <p:txBody>
          <a:bodyPr spcFirstLastPara="1" wrap="square" lIns="91425" tIns="45700" rIns="91425" bIns="45700" anchor="ctr" anchorCtr="0">
            <a:spAutoFit/>
          </a:bodyPr>
          <a:lstStyle/>
          <a:p>
            <a:pPr marL="0" marR="0" lvl="0" indent="0" algn="just" rtl="0">
              <a:lnSpc>
                <a:spcPct val="114000"/>
              </a:lnSpc>
              <a:spcBef>
                <a:spcPts val="0"/>
              </a:spcBef>
              <a:spcAft>
                <a:spcPts val="0"/>
              </a:spcAft>
              <a:buNone/>
            </a:pPr>
            <a:r>
              <a:rPr lang="en-US" sz="1800" b="1" i="1" u="sng">
                <a:solidFill>
                  <a:srgbClr val="004AAD"/>
                </a:solidFill>
                <a:latin typeface="Arial"/>
                <a:ea typeface="Arial"/>
                <a:cs typeface="Arial"/>
                <a:sym typeface="Arial"/>
              </a:rPr>
              <a:t>Trường hợp của nhà máy cán thép</a:t>
            </a:r>
            <a:r>
              <a:rPr lang="en-US" sz="1800">
                <a:solidFill>
                  <a:srgbClr val="004AAD"/>
                </a:solidFill>
                <a:latin typeface="Arial"/>
                <a:ea typeface="Arial"/>
                <a:cs typeface="Arial"/>
                <a:sym typeface="Arial"/>
              </a:rPr>
              <a:t>:</a:t>
            </a:r>
            <a:endParaRPr sz="1600">
              <a:solidFill>
                <a:schemeClr val="dk1"/>
              </a:solidFill>
              <a:latin typeface="Arial"/>
              <a:ea typeface="Arial"/>
              <a:cs typeface="Arial"/>
              <a:sym typeface="Arial"/>
            </a:endParaRPr>
          </a:p>
        </p:txBody>
      </p:sp>
      <p:graphicFrame>
        <p:nvGraphicFramePr>
          <p:cNvPr id="404" name="Google Shape;404;p40"/>
          <p:cNvGraphicFramePr/>
          <p:nvPr>
            <p:extLst>
              <p:ext uri="{D42A27DB-BD31-4B8C-83A1-F6EECF244321}">
                <p14:modId xmlns:p14="http://schemas.microsoft.com/office/powerpoint/2010/main" val="3859513163"/>
              </p:ext>
            </p:extLst>
          </p:nvPr>
        </p:nvGraphicFramePr>
        <p:xfrm>
          <a:off x="838200" y="2491740"/>
          <a:ext cx="10515575" cy="4194175"/>
        </p:xfrm>
        <a:graphic>
          <a:graphicData uri="http://schemas.openxmlformats.org/drawingml/2006/table">
            <a:tbl>
              <a:tblPr>
                <a:noFill/>
                <a:tableStyleId>{5F8261C2-B8B7-4930-BF9C-C20C61AAAB7B}</a:tableStyleId>
              </a:tblPr>
              <a:tblGrid>
                <a:gridCol w="1209250">
                  <a:extLst>
                    <a:ext uri="{9D8B030D-6E8A-4147-A177-3AD203B41FA5}">
                      <a16:colId xmlns:a16="http://schemas.microsoft.com/office/drawing/2014/main" val="20000"/>
                    </a:ext>
                  </a:extLst>
                </a:gridCol>
                <a:gridCol w="4452725">
                  <a:extLst>
                    <a:ext uri="{9D8B030D-6E8A-4147-A177-3AD203B41FA5}">
                      <a16:colId xmlns:a16="http://schemas.microsoft.com/office/drawing/2014/main" val="20001"/>
                    </a:ext>
                  </a:extLst>
                </a:gridCol>
                <a:gridCol w="4853600">
                  <a:extLst>
                    <a:ext uri="{9D8B030D-6E8A-4147-A177-3AD203B41FA5}">
                      <a16:colId xmlns:a16="http://schemas.microsoft.com/office/drawing/2014/main" val="20002"/>
                    </a:ext>
                  </a:extLst>
                </a:gridCol>
              </a:tblGrid>
              <a:tr h="381000">
                <a:tc rowSpan="2">
                  <a:txBody>
                    <a:bodyPr/>
                    <a:lstStyle/>
                    <a:p>
                      <a:pPr marL="0" marR="0" lvl="0" indent="0" algn="ctr" rtl="0">
                        <a:lnSpc>
                          <a:spcPct val="10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Tháng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gridSpan="2">
                  <a:txBody>
                    <a:bodyPr/>
                    <a:lstStyle/>
                    <a:p>
                      <a:pPr marL="0" marR="0" lvl="0" indent="0" algn="ctr" rtl="0">
                        <a:lnSpc>
                          <a:spcPct val="130000"/>
                        </a:lnSpc>
                        <a:spcBef>
                          <a:spcPts val="0"/>
                        </a:spcBef>
                        <a:spcAft>
                          <a:spcPts val="0"/>
                        </a:spcAft>
                        <a:buClr>
                          <a:schemeClr val="dk1"/>
                        </a:buClr>
                        <a:buSzPts val="1600"/>
                        <a:buFont typeface="Arial"/>
                        <a:buNone/>
                      </a:pPr>
                      <a:r>
                        <a:rPr lang="en-US" sz="1600" b="1" i="1" u="none" strike="noStrike" cap="none" dirty="0" err="1">
                          <a:solidFill>
                            <a:schemeClr val="dk1"/>
                          </a:solidFill>
                          <a:latin typeface="Arial"/>
                          <a:ea typeface="Arial"/>
                          <a:cs typeface="Arial"/>
                          <a:sym typeface="Arial"/>
                        </a:rPr>
                        <a:t>Tình</a:t>
                      </a:r>
                      <a:r>
                        <a:rPr lang="en-US" sz="1600" b="1" i="1" u="none" strike="noStrike" cap="none" dirty="0">
                          <a:solidFill>
                            <a:schemeClr val="dk1"/>
                          </a:solidFill>
                          <a:latin typeface="Arial"/>
                          <a:ea typeface="Arial"/>
                          <a:cs typeface="Arial"/>
                          <a:sym typeface="Arial"/>
                        </a:rPr>
                        <a:t> </a:t>
                      </a:r>
                      <a:r>
                        <a:rPr lang="en-US" sz="1600" b="1" i="1" u="none" strike="noStrike" cap="none" dirty="0" err="1">
                          <a:solidFill>
                            <a:schemeClr val="dk1"/>
                          </a:solidFill>
                          <a:latin typeface="Arial"/>
                          <a:ea typeface="Arial"/>
                          <a:cs typeface="Arial"/>
                          <a:sym typeface="Arial"/>
                        </a:rPr>
                        <a:t>hình</a:t>
                      </a:r>
                      <a:r>
                        <a:rPr lang="en-US" sz="1600" b="1" i="1" u="none" strike="noStrike" cap="none" dirty="0">
                          <a:solidFill>
                            <a:schemeClr val="dk1"/>
                          </a:solidFill>
                          <a:latin typeface="Arial"/>
                          <a:ea typeface="Arial"/>
                          <a:cs typeface="Arial"/>
                          <a:sym typeface="Arial"/>
                        </a:rPr>
                        <a:t> </a:t>
                      </a:r>
                      <a:r>
                        <a:rPr lang="en-US" sz="1600" b="1" i="1" u="none" strike="noStrike" cap="none" dirty="0" err="1">
                          <a:solidFill>
                            <a:schemeClr val="dk1"/>
                          </a:solidFill>
                          <a:latin typeface="Arial"/>
                          <a:ea typeface="Arial"/>
                          <a:cs typeface="Arial"/>
                          <a:sym typeface="Arial"/>
                        </a:rPr>
                        <a:t>tiêu</a:t>
                      </a:r>
                      <a:r>
                        <a:rPr lang="en-US" sz="1600" b="1" i="1" u="none" strike="noStrike" cap="none" dirty="0">
                          <a:solidFill>
                            <a:schemeClr val="dk1"/>
                          </a:solidFill>
                          <a:latin typeface="Arial"/>
                          <a:ea typeface="Arial"/>
                          <a:cs typeface="Arial"/>
                          <a:sym typeface="Arial"/>
                        </a:rPr>
                        <a:t> </a:t>
                      </a:r>
                      <a:r>
                        <a:rPr lang="en-US" sz="1600" b="1" i="1" u="none" strike="noStrike" cap="none" dirty="0" err="1">
                          <a:solidFill>
                            <a:schemeClr val="dk1"/>
                          </a:solidFill>
                          <a:latin typeface="Arial"/>
                          <a:ea typeface="Arial"/>
                          <a:cs typeface="Arial"/>
                          <a:sym typeface="Arial"/>
                        </a:rPr>
                        <a:t>thụ</a:t>
                      </a:r>
                      <a:r>
                        <a:rPr lang="en-US" sz="1600" b="1" i="1" u="none" strike="noStrike" cap="none" dirty="0">
                          <a:solidFill>
                            <a:schemeClr val="dk1"/>
                          </a:solidFill>
                          <a:latin typeface="Arial"/>
                          <a:ea typeface="Arial"/>
                          <a:cs typeface="Arial"/>
                          <a:sym typeface="Arial"/>
                        </a:rPr>
                        <a:t> </a:t>
                      </a:r>
                      <a:r>
                        <a:rPr lang="en-US" sz="1600" b="1" i="1" u="none" strike="noStrike" cap="none" dirty="0" err="1">
                          <a:solidFill>
                            <a:schemeClr val="dk1"/>
                          </a:solidFill>
                          <a:latin typeface="Arial"/>
                          <a:ea typeface="Arial"/>
                          <a:cs typeface="Arial"/>
                          <a:sym typeface="Arial"/>
                        </a:rPr>
                        <a:t>điện</a:t>
                      </a:r>
                      <a:r>
                        <a:rPr lang="en-US" sz="1600" b="1" i="1" u="none" strike="noStrike" cap="none" dirty="0">
                          <a:solidFill>
                            <a:schemeClr val="dk1"/>
                          </a:solidFill>
                          <a:latin typeface="Arial"/>
                          <a:ea typeface="Arial"/>
                          <a:cs typeface="Arial"/>
                          <a:sym typeface="Arial"/>
                        </a:rPr>
                        <a:t> </a:t>
                      </a:r>
                      <a:r>
                        <a:rPr lang="en-US" sz="1600" b="1" i="1" u="none" strike="noStrike" cap="none" dirty="0" err="1">
                          <a:solidFill>
                            <a:schemeClr val="dk1"/>
                          </a:solidFill>
                          <a:latin typeface="Arial"/>
                          <a:ea typeface="Arial"/>
                          <a:cs typeface="Arial"/>
                          <a:sym typeface="Arial"/>
                        </a:rPr>
                        <a:t>năng</a:t>
                      </a:r>
                      <a:r>
                        <a:rPr lang="en-US" sz="1600" b="1" i="1" u="none" strike="noStrike" cap="none" dirty="0">
                          <a:solidFill>
                            <a:schemeClr val="dk1"/>
                          </a:solidFill>
                          <a:latin typeface="Arial"/>
                          <a:ea typeface="Arial"/>
                          <a:cs typeface="Arial"/>
                          <a:sym typeface="Arial"/>
                        </a:rPr>
                        <a:t> </a:t>
                      </a:r>
                      <a:r>
                        <a:rPr lang="en-US" sz="1600" b="1" i="1" u="none" strike="noStrike" cap="none" dirty="0" err="1">
                          <a:solidFill>
                            <a:schemeClr val="dk1"/>
                          </a:solidFill>
                          <a:latin typeface="Arial"/>
                          <a:ea typeface="Arial"/>
                          <a:cs typeface="Arial"/>
                          <a:sym typeface="Arial"/>
                        </a:rPr>
                        <a:t>năm</a:t>
                      </a:r>
                      <a:r>
                        <a:rPr lang="en-US" sz="1600" b="1" i="1" u="none" strike="noStrike" cap="none" dirty="0">
                          <a:solidFill>
                            <a:schemeClr val="dk1"/>
                          </a:solidFill>
                          <a:latin typeface="Arial"/>
                          <a:ea typeface="Arial"/>
                          <a:cs typeface="Arial"/>
                          <a:sym typeface="Arial"/>
                        </a:rPr>
                        <a:t> </a:t>
                      </a:r>
                      <a:r>
                        <a:rPr lang="en-US" sz="1600" b="1" i="1" u="none" strike="noStrike" cap="none" dirty="0">
                          <a:solidFill>
                            <a:srgbClr val="FF0000"/>
                          </a:solidFill>
                          <a:latin typeface="Arial"/>
                          <a:ea typeface="Arial"/>
                          <a:cs typeface="Arial"/>
                          <a:sym typeface="Arial"/>
                        </a:rPr>
                        <a:t>2024</a:t>
                      </a:r>
                      <a:endParaRPr sz="1600" b="0" i="0" u="none" strike="noStrike" cap="none" dirty="0">
                        <a:solidFill>
                          <a:srgbClr val="FF0000"/>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vi-VN"/>
                    </a:p>
                  </a:txBody>
                  <a:tcPr/>
                </a:tc>
                <a:extLst>
                  <a:ext uri="{0D108BD9-81ED-4DB2-BD59-A6C34878D82A}">
                    <a16:rowId xmlns:a16="http://schemas.microsoft.com/office/drawing/2014/main" val="10000"/>
                  </a:ext>
                </a:extLst>
              </a:tr>
              <a:tr h="346075">
                <a:tc vMerge="1">
                  <a:txBody>
                    <a:bodyPr/>
                    <a:lstStyle/>
                    <a:p>
                      <a:endParaRPr lang="vi-VN"/>
                    </a:p>
                  </a:txBody>
                  <a:tcPr/>
                </a:tc>
                <a:tc>
                  <a:txBody>
                    <a:bodyPr/>
                    <a:lstStyle/>
                    <a:p>
                      <a:pPr marL="0" marR="0" lvl="0" indent="0" algn="ctr" rtl="0">
                        <a:lnSpc>
                          <a:spcPct val="130000"/>
                        </a:lnSpc>
                        <a:spcBef>
                          <a:spcPts val="0"/>
                        </a:spcBef>
                        <a:spcAft>
                          <a:spcPts val="0"/>
                        </a:spcAft>
                        <a:buClr>
                          <a:srgbClr val="000000"/>
                        </a:buClr>
                        <a:buSzPts val="1600"/>
                        <a:buFont typeface="Arial"/>
                        <a:buNone/>
                      </a:pPr>
                      <a:r>
                        <a:rPr lang="en-US" sz="1600" b="0" i="0" u="none" strike="noStrike" cap="none">
                          <a:solidFill>
                            <a:srgbClr val="000000"/>
                          </a:solidFill>
                          <a:latin typeface="Arial"/>
                          <a:ea typeface="Arial"/>
                          <a:cs typeface="Arial"/>
                          <a:sym typeface="Arial"/>
                        </a:rPr>
                        <a:t>Điện tiêu thụ (kWh)</a:t>
                      </a:r>
                      <a:endParaRPr sz="1600" b="0" i="0" u="none" strike="noStrike" cap="none">
                        <a:solidFill>
                          <a:srgbClr val="000000"/>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30000"/>
                        </a:lnSpc>
                        <a:spcBef>
                          <a:spcPts val="0"/>
                        </a:spcBef>
                        <a:spcAft>
                          <a:spcPts val="0"/>
                        </a:spcAft>
                        <a:buClr>
                          <a:srgbClr val="000000"/>
                        </a:buClr>
                        <a:buSzPts val="1600"/>
                        <a:buFont typeface="Arial"/>
                        <a:buNone/>
                      </a:pPr>
                      <a:r>
                        <a:rPr lang="en-US" sz="1600" b="0" i="0" u="none" strike="noStrike" cap="none">
                          <a:solidFill>
                            <a:srgbClr val="000000"/>
                          </a:solidFill>
                          <a:latin typeface="Arial"/>
                          <a:ea typeface="Arial"/>
                          <a:cs typeface="Arial"/>
                          <a:sym typeface="Arial"/>
                        </a:rPr>
                        <a:t>Chi phí (đồng)</a:t>
                      </a:r>
                      <a:endParaRPr sz="1600" b="0" i="0" u="none" strike="noStrike" cap="none">
                        <a:solidFill>
                          <a:srgbClr val="000000"/>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266700">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dot"/>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600"/>
                        <a:buFont typeface="Arial"/>
                        <a:buNone/>
                      </a:pPr>
                      <a:r>
                        <a:rPr lang="en-US" sz="1600" b="0" i="0" u="none" strike="noStrike" cap="none" dirty="0">
                          <a:solidFill>
                            <a:schemeClr val="dk1"/>
                          </a:solidFill>
                          <a:latin typeface="Arial"/>
                          <a:ea typeface="Arial"/>
                          <a:cs typeface="Arial"/>
                          <a:sym typeface="Arial"/>
                        </a:rPr>
                        <a:t>1 098 001</a:t>
                      </a:r>
                      <a:endParaRPr sz="1600" b="0" i="0" u="none" strike="noStrike" cap="none" dirty="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dot"/>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1 084 442 307</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dot"/>
                      <a:round/>
                      <a:headEnd type="none" w="sm" len="sm"/>
                      <a:tailEnd type="none" w="sm" len="sm"/>
                    </a:lnB>
                  </a:tcPr>
                </a:tc>
                <a:extLst>
                  <a:ext uri="{0D108BD9-81ED-4DB2-BD59-A6C34878D82A}">
                    <a16:rowId xmlns:a16="http://schemas.microsoft.com/office/drawing/2014/main" val="10002"/>
                  </a:ext>
                </a:extLst>
              </a:tr>
              <a:tr h="266700">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2</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542 890</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523 738 148</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tcPr>
                </a:tc>
                <a:extLst>
                  <a:ext uri="{0D108BD9-81ED-4DB2-BD59-A6C34878D82A}">
                    <a16:rowId xmlns:a16="http://schemas.microsoft.com/office/drawing/2014/main" val="10003"/>
                  </a:ext>
                </a:extLst>
              </a:tr>
              <a:tr h="266700">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3</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1 045 813</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1 059 734 539</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tcPr>
                </a:tc>
                <a:extLst>
                  <a:ext uri="{0D108BD9-81ED-4DB2-BD59-A6C34878D82A}">
                    <a16:rowId xmlns:a16="http://schemas.microsoft.com/office/drawing/2014/main" val="10004"/>
                  </a:ext>
                </a:extLst>
              </a:tr>
              <a:tr h="266700">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4</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600"/>
                        <a:buFont typeface="Arial"/>
                        <a:buNone/>
                      </a:pPr>
                      <a:r>
                        <a:rPr lang="en-US" sz="1600" b="0" i="0" u="none" strike="noStrike" cap="none" dirty="0">
                          <a:solidFill>
                            <a:schemeClr val="dk1"/>
                          </a:solidFill>
                          <a:latin typeface="Arial"/>
                          <a:ea typeface="Arial"/>
                          <a:cs typeface="Arial"/>
                          <a:sym typeface="Arial"/>
                        </a:rPr>
                        <a:t>814 809</a:t>
                      </a:r>
                      <a:endParaRPr sz="1600" b="0" i="0" u="none" strike="noStrike" cap="none" dirty="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825 320 207</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tcPr>
                </a:tc>
                <a:extLst>
                  <a:ext uri="{0D108BD9-81ED-4DB2-BD59-A6C34878D82A}">
                    <a16:rowId xmlns:a16="http://schemas.microsoft.com/office/drawing/2014/main" val="10005"/>
                  </a:ext>
                </a:extLst>
              </a:tr>
              <a:tr h="266700">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5</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1 216 108</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1 216 254 184</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tcPr>
                </a:tc>
                <a:extLst>
                  <a:ext uri="{0D108BD9-81ED-4DB2-BD59-A6C34878D82A}">
                    <a16:rowId xmlns:a16="http://schemas.microsoft.com/office/drawing/2014/main" val="10006"/>
                  </a:ext>
                </a:extLst>
              </a:tr>
              <a:tr h="266700">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6</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1 175 712</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1 185 327 376</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tcPr>
                </a:tc>
                <a:extLst>
                  <a:ext uri="{0D108BD9-81ED-4DB2-BD59-A6C34878D82A}">
                    <a16:rowId xmlns:a16="http://schemas.microsoft.com/office/drawing/2014/main" val="10007"/>
                  </a:ext>
                </a:extLst>
              </a:tr>
              <a:tr h="266700">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7</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1 056 811</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1 070 734 553</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tcPr>
                </a:tc>
                <a:extLst>
                  <a:ext uri="{0D108BD9-81ED-4DB2-BD59-A6C34878D82A}">
                    <a16:rowId xmlns:a16="http://schemas.microsoft.com/office/drawing/2014/main" val="10008"/>
                  </a:ext>
                </a:extLst>
              </a:tr>
              <a:tr h="266700">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8</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859 386</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887 543 666</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tcPr>
                </a:tc>
                <a:extLst>
                  <a:ext uri="{0D108BD9-81ED-4DB2-BD59-A6C34878D82A}">
                    <a16:rowId xmlns:a16="http://schemas.microsoft.com/office/drawing/2014/main" val="10009"/>
                  </a:ext>
                </a:extLst>
              </a:tr>
              <a:tr h="266700">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9</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1 046 300</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1 067  404 100</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solidFill>
                      <a:schemeClr val="lt1"/>
                    </a:solidFill>
                  </a:tcPr>
                </a:tc>
                <a:extLst>
                  <a:ext uri="{0D108BD9-81ED-4DB2-BD59-A6C34878D82A}">
                    <a16:rowId xmlns:a16="http://schemas.microsoft.com/office/drawing/2014/main" val="10010"/>
                  </a:ext>
                </a:extLst>
              </a:tr>
              <a:tr h="266700">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10</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844 800</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876 300 300</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solidFill>
                      <a:schemeClr val="lt1"/>
                    </a:solidFill>
                  </a:tcPr>
                </a:tc>
                <a:extLst>
                  <a:ext uri="{0D108BD9-81ED-4DB2-BD59-A6C34878D82A}">
                    <a16:rowId xmlns:a16="http://schemas.microsoft.com/office/drawing/2014/main" val="10011"/>
                  </a:ext>
                </a:extLst>
              </a:tr>
              <a:tr h="266700">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11</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1 182 000</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1 238 661 000</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dot"/>
                      <a:round/>
                      <a:headEnd type="none" w="sm" len="sm"/>
                      <a:tailEnd type="none" w="sm" len="sm"/>
                    </a:lnB>
                    <a:solidFill>
                      <a:schemeClr val="lt1"/>
                    </a:solidFill>
                  </a:tcPr>
                </a:tc>
                <a:extLst>
                  <a:ext uri="{0D108BD9-81ED-4DB2-BD59-A6C34878D82A}">
                    <a16:rowId xmlns:a16="http://schemas.microsoft.com/office/drawing/2014/main" val="10012"/>
                  </a:ext>
                </a:extLst>
              </a:tr>
              <a:tr h="266700">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12</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600"/>
                        <a:buFont typeface="Arial"/>
                        <a:buNone/>
                      </a:pPr>
                      <a:r>
                        <a:rPr lang="en-US" sz="1600" b="0" i="0" u="none" strike="noStrike" cap="none" dirty="0">
                          <a:solidFill>
                            <a:schemeClr val="dk1"/>
                          </a:solidFill>
                          <a:latin typeface="Arial"/>
                          <a:ea typeface="Arial"/>
                          <a:cs typeface="Arial"/>
                          <a:sym typeface="Arial"/>
                        </a:rPr>
                        <a:t> 1 069 200</a:t>
                      </a:r>
                      <a:endParaRPr sz="1600" b="0" i="0" u="none" strike="noStrike" cap="none" dirty="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 1 075 321 000</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dot"/>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3"/>
                  </a:ext>
                </a:extLst>
              </a:tr>
              <a:tr h="266700">
                <a:tc>
                  <a:txBody>
                    <a:bodyPr/>
                    <a:lstStyle/>
                    <a:p>
                      <a:pPr marL="0" marR="0" lvl="0" indent="0" algn="ctr" rtl="0">
                        <a:lnSpc>
                          <a:spcPct val="10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Tổng</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 </a:t>
                      </a:r>
                      <a:endParaRPr sz="1600" b="0" i="0" u="none" strike="noStrike" cap="none">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600"/>
                        <a:buFont typeface="Arial"/>
                        <a:buNone/>
                      </a:pPr>
                      <a:r>
                        <a:rPr lang="en-US" sz="1600" b="0" i="0" u="none" strike="noStrike" cap="none" dirty="0">
                          <a:solidFill>
                            <a:schemeClr val="dk1"/>
                          </a:solidFill>
                          <a:latin typeface="Arial"/>
                          <a:ea typeface="Arial"/>
                          <a:cs typeface="Arial"/>
                          <a:sym typeface="Arial"/>
                        </a:rPr>
                        <a:t> </a:t>
                      </a:r>
                      <a:endParaRPr sz="1600" b="0" i="0" u="none" strike="noStrike" cap="none" dirty="0">
                        <a:solidFill>
                          <a:schemeClr val="dk1"/>
                        </a:solidFill>
                        <a:latin typeface="Arial"/>
                        <a:ea typeface="Arial"/>
                        <a:cs typeface="Arial"/>
                        <a:sym typeface="Arial"/>
                      </a:endParaRPr>
                    </a:p>
                  </a:txBody>
                  <a:tcPr marL="68575" marR="68575"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4"/>
                  </a:ext>
                </a:extLst>
              </a:tr>
            </a:tbl>
          </a:graphicData>
        </a:graphic>
      </p:graphicFrame>
      <p:sp>
        <p:nvSpPr>
          <p:cNvPr id="405" name="Google Shape;405;p40"/>
          <p:cNvSpPr txBox="1"/>
          <p:nvPr/>
        </p:nvSpPr>
        <p:spPr>
          <a:xfrm>
            <a:off x="4219338" y="2030050"/>
            <a:ext cx="3753300" cy="461700"/>
          </a:xfrm>
          <a:prstGeom prst="rect">
            <a:avLst/>
          </a:prstGeom>
          <a:noFill/>
          <a:ln>
            <a:noFill/>
          </a:ln>
        </p:spPr>
        <p:txBody>
          <a:bodyPr spcFirstLastPara="1" wrap="square" lIns="91425" tIns="91425" rIns="91425" bIns="91425" anchor="t" anchorCtr="0">
            <a:spAutoFit/>
          </a:bodyPr>
          <a:lstStyle/>
          <a:p>
            <a:pPr marL="0" lvl="0" indent="0" algn="ctr" rtl="0">
              <a:lnSpc>
                <a:spcPct val="114000"/>
              </a:lnSpc>
              <a:spcBef>
                <a:spcPts val="400"/>
              </a:spcBef>
              <a:spcAft>
                <a:spcPts val="0"/>
              </a:spcAft>
              <a:buNone/>
            </a:pPr>
            <a:r>
              <a:rPr lang="en-US" sz="1800" b="1">
                <a:solidFill>
                  <a:schemeClr val="dk1"/>
                </a:solidFill>
              </a:rPr>
              <a:t>Hiện trạng tiêu thụ năng lượng</a:t>
            </a:r>
            <a:endParaRPr sz="1800">
              <a:solidFill>
                <a:schemeClr val="dk1"/>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09"/>
        <p:cNvGrpSpPr/>
        <p:nvPr/>
      </p:nvGrpSpPr>
      <p:grpSpPr>
        <a:xfrm>
          <a:off x="0" y="0"/>
          <a:ext cx="0" cy="0"/>
          <a:chOff x="0" y="0"/>
          <a:chExt cx="0" cy="0"/>
        </a:xfrm>
      </p:grpSpPr>
      <p:sp>
        <p:nvSpPr>
          <p:cNvPr id="410" name="Google Shape;410;p41"/>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411" name="Google Shape;411;p41"/>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Tình huống nghiên cứu, thảo luận</a:t>
            </a:r>
            <a:endParaRPr sz="2500" b="1">
              <a:solidFill>
                <a:schemeClr val="lt1"/>
              </a:solidFill>
              <a:latin typeface="Arial"/>
              <a:ea typeface="Arial"/>
              <a:cs typeface="Arial"/>
              <a:sym typeface="Arial"/>
            </a:endParaRPr>
          </a:p>
        </p:txBody>
      </p:sp>
      <p:sp>
        <p:nvSpPr>
          <p:cNvPr id="412" name="Google Shape;412;p41"/>
          <p:cNvSpPr/>
          <p:nvPr/>
        </p:nvSpPr>
        <p:spPr>
          <a:xfrm>
            <a:off x="3423450" y="2041050"/>
            <a:ext cx="5345100" cy="409500"/>
          </a:xfrm>
          <a:prstGeom prst="rect">
            <a:avLst/>
          </a:prstGeom>
          <a:noFill/>
          <a:ln>
            <a:noFill/>
          </a:ln>
        </p:spPr>
        <p:txBody>
          <a:bodyPr spcFirstLastPara="1" wrap="square" lIns="91425" tIns="45700" rIns="91425" bIns="45700" anchor="ctr" anchorCtr="0">
            <a:spAutoFit/>
          </a:bodyPr>
          <a:lstStyle/>
          <a:p>
            <a:pPr marL="0" marR="0" lvl="0" indent="0" algn="ctr" rtl="0">
              <a:lnSpc>
                <a:spcPct val="114000"/>
              </a:lnSpc>
              <a:spcBef>
                <a:spcPts val="400"/>
              </a:spcBef>
              <a:spcAft>
                <a:spcPts val="0"/>
              </a:spcAft>
              <a:buNone/>
            </a:pPr>
            <a:r>
              <a:rPr lang="en-US" sz="1800" b="1">
                <a:solidFill>
                  <a:schemeClr val="dk1"/>
                </a:solidFill>
                <a:latin typeface="Arial"/>
                <a:ea typeface="Arial"/>
                <a:cs typeface="Arial"/>
                <a:sym typeface="Arial"/>
              </a:rPr>
              <a:t>Danh sách thiết bị tiêu thụ điện chính</a:t>
            </a:r>
            <a:endParaRPr sz="1800">
              <a:solidFill>
                <a:schemeClr val="dk1"/>
              </a:solidFill>
              <a:latin typeface="Arial"/>
              <a:ea typeface="Arial"/>
              <a:cs typeface="Arial"/>
              <a:sym typeface="Arial"/>
            </a:endParaRPr>
          </a:p>
        </p:txBody>
      </p:sp>
      <p:graphicFrame>
        <p:nvGraphicFramePr>
          <p:cNvPr id="413" name="Google Shape;413;p41"/>
          <p:cNvGraphicFramePr/>
          <p:nvPr/>
        </p:nvGraphicFramePr>
        <p:xfrm>
          <a:off x="838200" y="2450549"/>
          <a:ext cx="10515600" cy="4106850"/>
        </p:xfrm>
        <a:graphic>
          <a:graphicData uri="http://schemas.openxmlformats.org/drawingml/2006/table">
            <a:tbl>
              <a:tblPr>
                <a:noFill/>
                <a:tableStyleId>{5F8261C2-B8B7-4930-BF9C-C20C61AAAB7B}</a:tableStyleId>
              </a:tblPr>
              <a:tblGrid>
                <a:gridCol w="650725">
                  <a:extLst>
                    <a:ext uri="{9D8B030D-6E8A-4147-A177-3AD203B41FA5}">
                      <a16:colId xmlns:a16="http://schemas.microsoft.com/office/drawing/2014/main" val="20000"/>
                    </a:ext>
                  </a:extLst>
                </a:gridCol>
                <a:gridCol w="3088750">
                  <a:extLst>
                    <a:ext uri="{9D8B030D-6E8A-4147-A177-3AD203B41FA5}">
                      <a16:colId xmlns:a16="http://schemas.microsoft.com/office/drawing/2014/main" val="20001"/>
                    </a:ext>
                  </a:extLst>
                </a:gridCol>
                <a:gridCol w="1138750">
                  <a:extLst>
                    <a:ext uri="{9D8B030D-6E8A-4147-A177-3AD203B41FA5}">
                      <a16:colId xmlns:a16="http://schemas.microsoft.com/office/drawing/2014/main" val="20002"/>
                    </a:ext>
                  </a:extLst>
                </a:gridCol>
                <a:gridCol w="1084525">
                  <a:extLst>
                    <a:ext uri="{9D8B030D-6E8A-4147-A177-3AD203B41FA5}">
                      <a16:colId xmlns:a16="http://schemas.microsoft.com/office/drawing/2014/main" val="20003"/>
                    </a:ext>
                  </a:extLst>
                </a:gridCol>
                <a:gridCol w="1440250">
                  <a:extLst>
                    <a:ext uri="{9D8B030D-6E8A-4147-A177-3AD203B41FA5}">
                      <a16:colId xmlns:a16="http://schemas.microsoft.com/office/drawing/2014/main" val="20004"/>
                    </a:ext>
                  </a:extLst>
                </a:gridCol>
                <a:gridCol w="726625">
                  <a:extLst>
                    <a:ext uri="{9D8B030D-6E8A-4147-A177-3AD203B41FA5}">
                      <a16:colId xmlns:a16="http://schemas.microsoft.com/office/drawing/2014/main" val="20005"/>
                    </a:ext>
                  </a:extLst>
                </a:gridCol>
                <a:gridCol w="2385975">
                  <a:extLst>
                    <a:ext uri="{9D8B030D-6E8A-4147-A177-3AD203B41FA5}">
                      <a16:colId xmlns:a16="http://schemas.microsoft.com/office/drawing/2014/main" val="20006"/>
                    </a:ext>
                  </a:extLst>
                </a:gridCol>
              </a:tblGrid>
              <a:tr h="217500">
                <a:tc gridSpan="7">
                  <a:txBody>
                    <a:bodyPr/>
                    <a:lstStyle/>
                    <a:p>
                      <a:pPr marL="0" marR="0" lvl="0" indent="0" algn="ctr" rtl="0">
                        <a:lnSpc>
                          <a:spcPct val="100000"/>
                        </a:lnSpc>
                        <a:spcBef>
                          <a:spcPts val="0"/>
                        </a:spcBef>
                        <a:spcAft>
                          <a:spcPts val="0"/>
                        </a:spcAft>
                        <a:buClr>
                          <a:schemeClr val="dk1"/>
                        </a:buClr>
                        <a:buSzPts val="1400"/>
                        <a:buFont typeface="Arial"/>
                        <a:buNone/>
                      </a:pPr>
                      <a:r>
                        <a:rPr lang="en-US" sz="1600" b="1" i="1" u="none" strike="noStrike" cap="none">
                          <a:solidFill>
                            <a:schemeClr val="dk1"/>
                          </a:solidFill>
                          <a:latin typeface="Arial"/>
                          <a:ea typeface="Arial"/>
                          <a:cs typeface="Arial"/>
                          <a:sym typeface="Arial"/>
                        </a:rPr>
                        <a:t>Thiết bị chiếu sáng</a:t>
                      </a:r>
                      <a:endParaRPr sz="1600" b="0" i="0" u="none" strike="noStrike" cap="none">
                        <a:solidFill>
                          <a:schemeClr val="dk1"/>
                        </a:solidFill>
                        <a:latin typeface="Arial"/>
                        <a:ea typeface="Arial"/>
                        <a:cs typeface="Arial"/>
                        <a:sym typeface="Arial"/>
                      </a:endParaRPr>
                    </a:p>
                  </a:txBody>
                  <a:tcPr marL="68575" marR="68575" marT="0" marB="0" anchor="ctr">
                    <a:lnL w="9525" cap="flat" cmpd="sng">
                      <a:solidFill>
                        <a:srgbClr val="000000">
                          <a:alpha val="0"/>
                        </a:srgbClr>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extLst>
                  <a:ext uri="{0D108BD9-81ED-4DB2-BD59-A6C34878D82A}">
                    <a16:rowId xmlns:a16="http://schemas.microsoft.com/office/drawing/2014/main" val="10000"/>
                  </a:ext>
                </a:extLst>
              </a:tr>
              <a:tr h="525450">
                <a:tc>
                  <a:txBody>
                    <a:bodyPr/>
                    <a:lstStyle/>
                    <a:p>
                      <a:pPr marL="0" marR="0" lvl="0" indent="0" algn="ctr" rtl="0">
                        <a:lnSpc>
                          <a:spcPct val="100000"/>
                        </a:lnSpc>
                        <a:spcBef>
                          <a:spcPts val="0"/>
                        </a:spcBef>
                        <a:spcAft>
                          <a:spcPts val="0"/>
                        </a:spcAft>
                        <a:buClr>
                          <a:schemeClr val="dk1"/>
                        </a:buClr>
                        <a:buSzPts val="1400"/>
                        <a:buFont typeface="Arial"/>
                        <a:buNone/>
                      </a:pPr>
                      <a:r>
                        <a:rPr lang="en-US" sz="1600" b="1" i="0" u="none" strike="noStrike" cap="none">
                          <a:solidFill>
                            <a:schemeClr val="dk1"/>
                          </a:solidFill>
                          <a:latin typeface="Arial"/>
                          <a:ea typeface="Arial"/>
                          <a:cs typeface="Arial"/>
                          <a:sym typeface="Arial"/>
                        </a:rPr>
                        <a:t>TT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1" i="0" u="none" strike="noStrike" cap="none">
                          <a:solidFill>
                            <a:schemeClr val="dk1"/>
                          </a:solidFill>
                          <a:latin typeface="Arial"/>
                          <a:ea typeface="Arial"/>
                          <a:cs typeface="Arial"/>
                          <a:sym typeface="Arial"/>
                        </a:rPr>
                        <a:t>Loại đèn cao áp</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1" i="0" u="none" strike="noStrike" cap="none">
                          <a:solidFill>
                            <a:schemeClr val="dk1"/>
                          </a:solidFill>
                          <a:latin typeface="Arial"/>
                          <a:ea typeface="Arial"/>
                          <a:cs typeface="Arial"/>
                          <a:sym typeface="Arial"/>
                        </a:rPr>
                        <a:t>Công suất(KW)</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1" i="0" u="none" strike="noStrike" cap="none">
                          <a:solidFill>
                            <a:schemeClr val="dk1"/>
                          </a:solidFill>
                          <a:latin typeface="Arial"/>
                          <a:ea typeface="Arial"/>
                          <a:cs typeface="Arial"/>
                          <a:sym typeface="Arial"/>
                        </a:rPr>
                        <a:t>Số lượng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1" i="0" u="none" strike="noStrike" cap="none">
                          <a:solidFill>
                            <a:schemeClr val="dk1"/>
                          </a:solidFill>
                          <a:latin typeface="Arial"/>
                          <a:ea typeface="Arial"/>
                          <a:cs typeface="Arial"/>
                          <a:sym typeface="Arial"/>
                        </a:rPr>
                        <a:t> Thời gian (h/ngày) </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gridSpan="2">
                  <a:txBody>
                    <a:bodyPr/>
                    <a:lstStyle/>
                    <a:p>
                      <a:pPr marL="0" marR="0" lvl="0" indent="0" algn="ctr" rtl="0">
                        <a:lnSpc>
                          <a:spcPct val="100000"/>
                        </a:lnSpc>
                        <a:spcBef>
                          <a:spcPts val="0"/>
                        </a:spcBef>
                        <a:spcAft>
                          <a:spcPts val="0"/>
                        </a:spcAft>
                        <a:buClr>
                          <a:schemeClr val="dk1"/>
                        </a:buClr>
                        <a:buSzPts val="1400"/>
                        <a:buFont typeface="Arial"/>
                        <a:buNone/>
                      </a:pPr>
                      <a:r>
                        <a:rPr lang="en-US" sz="1600" b="1" i="0" u="none" strike="noStrike" cap="none">
                          <a:solidFill>
                            <a:schemeClr val="dk1"/>
                          </a:solidFill>
                          <a:latin typeface="Arial"/>
                          <a:ea typeface="Arial"/>
                          <a:cs typeface="Arial"/>
                          <a:sym typeface="Arial"/>
                        </a:rPr>
                        <a:t>Vị trí</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vi-VN"/>
                    </a:p>
                  </a:txBody>
                  <a:tcPr/>
                </a:tc>
                <a:extLst>
                  <a:ext uri="{0D108BD9-81ED-4DB2-BD59-A6C34878D82A}">
                    <a16:rowId xmlns:a16="http://schemas.microsoft.com/office/drawing/2014/main" val="10001"/>
                  </a:ext>
                </a:extLst>
              </a:tr>
              <a:tr h="21750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Đèn cao áp</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250W</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16</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gridSpan="2">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Xung quanh xưởng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vi-VN"/>
                    </a:p>
                  </a:txBody>
                  <a:tcPr/>
                </a:tc>
                <a:extLst>
                  <a:ext uri="{0D108BD9-81ED-4DB2-BD59-A6C34878D82A}">
                    <a16:rowId xmlns:a16="http://schemas.microsoft.com/office/drawing/2014/main" val="10002"/>
                  </a:ext>
                </a:extLst>
              </a:tr>
              <a:tr h="21750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Đèn cao áp</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250W</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30</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gridSpan="2">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hoàn thiện ống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vi-VN"/>
                    </a:p>
                  </a:txBody>
                  <a:tcPr/>
                </a:tc>
                <a:extLst>
                  <a:ext uri="{0D108BD9-81ED-4DB2-BD59-A6C34878D82A}">
                    <a16:rowId xmlns:a16="http://schemas.microsoft.com/office/drawing/2014/main" val="10003"/>
                  </a:ext>
                </a:extLst>
              </a:tr>
              <a:tr h="21750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3</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Đèn cao áp</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250W</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gridSpan="2">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lốc ống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vi-VN"/>
                    </a:p>
                  </a:txBody>
                  <a:tcPr/>
                </a:tc>
                <a:extLst>
                  <a:ext uri="{0D108BD9-81ED-4DB2-BD59-A6C34878D82A}">
                    <a16:rowId xmlns:a16="http://schemas.microsoft.com/office/drawing/2014/main" val="10004"/>
                  </a:ext>
                </a:extLst>
              </a:tr>
              <a:tr h="21750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4</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Đèn cao áp</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250W</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150</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4</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gridSpan="2">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Các bộ phận còn lại </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vi-VN"/>
                    </a:p>
                  </a:txBody>
                  <a:tcPr/>
                </a:tc>
                <a:extLst>
                  <a:ext uri="{0D108BD9-81ED-4DB2-BD59-A6C34878D82A}">
                    <a16:rowId xmlns:a16="http://schemas.microsoft.com/office/drawing/2014/main" val="10005"/>
                  </a:ext>
                </a:extLst>
              </a:tr>
              <a:tr h="21750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5</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Đèn tuýp</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40W</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56</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16</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gridSpan="2">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lốc ống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vi-VN"/>
                    </a:p>
                  </a:txBody>
                  <a:tcPr/>
                </a:tc>
                <a:extLst>
                  <a:ext uri="{0D108BD9-81ED-4DB2-BD59-A6C34878D82A}">
                    <a16:rowId xmlns:a16="http://schemas.microsoft.com/office/drawing/2014/main" val="10006"/>
                  </a:ext>
                </a:extLst>
              </a:tr>
              <a:tr h="21750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6</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Đèn tuýp</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40W</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52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8</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gridSpan="2">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Các bộ phận còn lại </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vi-VN"/>
                    </a:p>
                  </a:txBody>
                  <a:tcPr/>
                </a:tc>
                <a:extLst>
                  <a:ext uri="{0D108BD9-81ED-4DB2-BD59-A6C34878D82A}">
                    <a16:rowId xmlns:a16="http://schemas.microsoft.com/office/drawing/2014/main" val="10007"/>
                  </a:ext>
                </a:extLst>
              </a:tr>
              <a:tr h="21750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7</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Đèn tuýp</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20W</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32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8</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gridSpan="2">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Văn phòng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vi-VN"/>
                    </a:p>
                  </a:txBody>
                  <a:tcPr/>
                </a:tc>
                <a:extLst>
                  <a:ext uri="{0D108BD9-81ED-4DB2-BD59-A6C34878D82A}">
                    <a16:rowId xmlns:a16="http://schemas.microsoft.com/office/drawing/2014/main" val="10008"/>
                  </a:ext>
                </a:extLst>
              </a:tr>
              <a:tr h="277825">
                <a:tc gridSpan="7">
                  <a:txBody>
                    <a:bodyPr/>
                    <a:lstStyle/>
                    <a:p>
                      <a:pPr marL="0" marR="0" lvl="0" indent="0" algn="ctr" rtl="0">
                        <a:lnSpc>
                          <a:spcPct val="100000"/>
                        </a:lnSpc>
                        <a:spcBef>
                          <a:spcPts val="0"/>
                        </a:spcBef>
                        <a:spcAft>
                          <a:spcPts val="0"/>
                        </a:spcAft>
                        <a:buClr>
                          <a:schemeClr val="dk1"/>
                        </a:buClr>
                        <a:buSzPts val="1400"/>
                        <a:buFont typeface="Arial"/>
                        <a:buNone/>
                      </a:pPr>
                      <a:r>
                        <a:rPr lang="en-US" sz="1600" b="1" i="1" u="none" strike="noStrike" cap="none">
                          <a:solidFill>
                            <a:schemeClr val="dk1"/>
                          </a:solidFill>
                          <a:latin typeface="Arial"/>
                          <a:ea typeface="Arial"/>
                          <a:cs typeface="Arial"/>
                          <a:sym typeface="Arial"/>
                        </a:rPr>
                        <a:t>Thiết bị bơm quạt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chemeClr val="dk1"/>
                      </a:solidFill>
                      <a:prstDash val="solid"/>
                      <a:round/>
                      <a:headEnd type="none" w="sm" len="sm"/>
                      <a:tailEnd type="none" w="sm" len="sm"/>
                    </a:lnB>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extLst>
                  <a:ext uri="{0D108BD9-81ED-4DB2-BD59-A6C34878D82A}">
                    <a16:rowId xmlns:a16="http://schemas.microsoft.com/office/drawing/2014/main" val="10009"/>
                  </a:ext>
                </a:extLst>
              </a:tr>
              <a:tr h="569900">
                <a:tc>
                  <a:txBody>
                    <a:bodyPr/>
                    <a:lstStyle/>
                    <a:p>
                      <a:pPr marL="0" marR="0" lvl="0" indent="0" algn="ctr" rtl="0">
                        <a:lnSpc>
                          <a:spcPct val="100000"/>
                        </a:lnSpc>
                        <a:spcBef>
                          <a:spcPts val="0"/>
                        </a:spcBef>
                        <a:spcAft>
                          <a:spcPts val="0"/>
                        </a:spcAft>
                        <a:buClr>
                          <a:schemeClr val="dk1"/>
                        </a:buClr>
                        <a:buSzPts val="1400"/>
                        <a:buFont typeface="Arial"/>
                        <a:buNone/>
                      </a:pPr>
                      <a:r>
                        <a:rPr lang="en-US" sz="1600" b="1" i="0" u="none" strike="noStrike" cap="none">
                          <a:solidFill>
                            <a:schemeClr val="dk1"/>
                          </a:solidFill>
                          <a:latin typeface="Arial"/>
                          <a:ea typeface="Arial"/>
                          <a:cs typeface="Arial"/>
                          <a:sym typeface="Arial"/>
                        </a:rPr>
                        <a:t>TT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1" i="0" u="none" strike="noStrike" cap="none">
                          <a:solidFill>
                            <a:schemeClr val="dk1"/>
                          </a:solidFill>
                          <a:latin typeface="Arial"/>
                          <a:ea typeface="Arial"/>
                          <a:cs typeface="Arial"/>
                          <a:sym typeface="Arial"/>
                        </a:rPr>
                        <a:t>Tên thiết bị </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1" i="0" u="none" strike="noStrike" cap="none">
                          <a:solidFill>
                            <a:schemeClr val="dk1"/>
                          </a:solidFill>
                          <a:latin typeface="Arial"/>
                          <a:ea typeface="Arial"/>
                          <a:cs typeface="Arial"/>
                          <a:sym typeface="Arial"/>
                        </a:rPr>
                        <a:t>Số lượng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1" i="0" u="none" strike="noStrike" cap="none">
                          <a:solidFill>
                            <a:schemeClr val="dk1"/>
                          </a:solidFill>
                          <a:latin typeface="Arial"/>
                          <a:ea typeface="Arial"/>
                          <a:cs typeface="Arial"/>
                          <a:sym typeface="Arial"/>
                        </a:rPr>
                        <a:t>Công suất, KW</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1" i="0" u="none" strike="noStrike" cap="none">
                          <a:solidFill>
                            <a:schemeClr val="dk1"/>
                          </a:solidFill>
                          <a:latin typeface="Arial"/>
                          <a:ea typeface="Arial"/>
                          <a:cs typeface="Arial"/>
                          <a:sym typeface="Arial"/>
                        </a:rPr>
                        <a:t>Thời gian, h/ngày</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1" i="0" u="none" strike="noStrike" cap="none">
                          <a:solidFill>
                            <a:schemeClr val="dk1"/>
                          </a:solidFill>
                          <a:latin typeface="Arial"/>
                          <a:ea typeface="Arial"/>
                          <a:cs typeface="Arial"/>
                          <a:sym typeface="Arial"/>
                        </a:rPr>
                        <a:t>Tình trạng </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1" i="0" u="none" strike="noStrike" cap="none">
                          <a:solidFill>
                            <a:schemeClr val="dk1"/>
                          </a:solidFill>
                          <a:latin typeface="Arial"/>
                          <a:ea typeface="Arial"/>
                          <a:cs typeface="Arial"/>
                          <a:sym typeface="Arial"/>
                        </a:rPr>
                        <a:t>Vị trí</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0"/>
                  </a:ext>
                </a:extLst>
              </a:tr>
              <a:tr h="295275">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Quạt công nghiệp 1 pha </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9</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0,19</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5h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Gia công CC</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11"/>
                  </a:ext>
                </a:extLst>
              </a:tr>
              <a:tr h="238125">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Quạt công nghiệp 1 pha </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9</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0,19</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10h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lốc ống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12"/>
                  </a:ext>
                </a:extLst>
              </a:tr>
              <a:tr h="238125">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3</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Quạt làm mát tháp nước 3pha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7,5</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8h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cán thép</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13"/>
                  </a:ext>
                </a:extLst>
              </a:tr>
            </a:tbl>
          </a:graphicData>
        </a:graphic>
      </p:graphicFrame>
      <p:sp>
        <p:nvSpPr>
          <p:cNvPr id="414" name="Google Shape;414;p41"/>
          <p:cNvSpPr/>
          <p:nvPr/>
        </p:nvSpPr>
        <p:spPr>
          <a:xfrm>
            <a:off x="2057400" y="1594800"/>
            <a:ext cx="4442700" cy="470100"/>
          </a:xfrm>
          <a:prstGeom prst="rect">
            <a:avLst/>
          </a:prstGeom>
          <a:noFill/>
          <a:ln>
            <a:noFill/>
          </a:ln>
        </p:spPr>
        <p:txBody>
          <a:bodyPr spcFirstLastPara="1" wrap="square" lIns="91425" tIns="45700" rIns="91425" bIns="45700" anchor="ctr" anchorCtr="0">
            <a:noAutofit/>
          </a:bodyPr>
          <a:lstStyle/>
          <a:p>
            <a:pPr marL="0" marR="0" lvl="0" indent="0" algn="just" rtl="0">
              <a:lnSpc>
                <a:spcPct val="114000"/>
              </a:lnSpc>
              <a:spcBef>
                <a:spcPts val="0"/>
              </a:spcBef>
              <a:spcAft>
                <a:spcPts val="0"/>
              </a:spcAft>
              <a:buNone/>
            </a:pPr>
            <a:r>
              <a:rPr lang="en-US" sz="1800" b="1" i="1" u="sng">
                <a:solidFill>
                  <a:srgbClr val="004AAD"/>
                </a:solidFill>
                <a:latin typeface="Arial"/>
                <a:ea typeface="Arial"/>
                <a:cs typeface="Arial"/>
                <a:sym typeface="Arial"/>
              </a:rPr>
              <a:t>Trường hợp của nhà máy cán thép</a:t>
            </a:r>
            <a:r>
              <a:rPr lang="en-US" sz="1800">
                <a:solidFill>
                  <a:srgbClr val="004AAD"/>
                </a:solidFill>
                <a:latin typeface="Arial"/>
                <a:ea typeface="Arial"/>
                <a:cs typeface="Arial"/>
                <a:sym typeface="Arial"/>
              </a:rPr>
              <a:t>:</a:t>
            </a:r>
            <a:endParaRPr sz="1600">
              <a:solidFill>
                <a:schemeClr val="dk1"/>
              </a:solidFill>
              <a:latin typeface="Arial"/>
              <a:ea typeface="Arial"/>
              <a:cs typeface="Arial"/>
              <a:sym typeface="Aria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sp>
        <p:nvSpPr>
          <p:cNvPr id="419" name="Google Shape;419;p42"/>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420" name="Google Shape;420;p42"/>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Tình huống nghiên cứu, thảo luận</a:t>
            </a:r>
            <a:endParaRPr sz="2500" b="1">
              <a:solidFill>
                <a:schemeClr val="lt1"/>
              </a:solidFill>
              <a:latin typeface="Arial"/>
              <a:ea typeface="Arial"/>
              <a:cs typeface="Arial"/>
              <a:sym typeface="Arial"/>
            </a:endParaRPr>
          </a:p>
        </p:txBody>
      </p:sp>
      <p:sp>
        <p:nvSpPr>
          <p:cNvPr id="421" name="Google Shape;421;p42"/>
          <p:cNvSpPr/>
          <p:nvPr/>
        </p:nvSpPr>
        <p:spPr>
          <a:xfrm>
            <a:off x="3247200" y="2018375"/>
            <a:ext cx="5697600" cy="493800"/>
          </a:xfrm>
          <a:prstGeom prst="rect">
            <a:avLst/>
          </a:prstGeom>
          <a:noFill/>
          <a:ln>
            <a:noFill/>
          </a:ln>
        </p:spPr>
        <p:txBody>
          <a:bodyPr spcFirstLastPara="1" wrap="square" lIns="91425" tIns="45700" rIns="91425" bIns="45700" anchor="ctr" anchorCtr="0">
            <a:spAutoFit/>
          </a:bodyPr>
          <a:lstStyle/>
          <a:p>
            <a:pPr marL="0" marR="0" lvl="0" indent="0" algn="ctr" rtl="0">
              <a:lnSpc>
                <a:spcPct val="114000"/>
              </a:lnSpc>
              <a:spcBef>
                <a:spcPts val="400"/>
              </a:spcBef>
              <a:spcAft>
                <a:spcPts val="0"/>
              </a:spcAft>
              <a:buNone/>
            </a:pPr>
            <a:r>
              <a:rPr lang="en-US" sz="1800" b="1">
                <a:solidFill>
                  <a:schemeClr val="dk1"/>
                </a:solidFill>
                <a:latin typeface="Arial"/>
                <a:ea typeface="Arial"/>
                <a:cs typeface="Arial"/>
                <a:sym typeface="Arial"/>
              </a:rPr>
              <a:t>Danh sách thiết bị tiêu thụ điện chính</a:t>
            </a:r>
            <a:r>
              <a:rPr lang="en-US" sz="1800">
                <a:solidFill>
                  <a:schemeClr val="dk1"/>
                </a:solidFill>
                <a:latin typeface="Arial"/>
                <a:ea typeface="Arial"/>
                <a:cs typeface="Arial"/>
                <a:sym typeface="Arial"/>
              </a:rPr>
              <a:t> </a:t>
            </a:r>
            <a:endParaRPr sz="1800">
              <a:solidFill>
                <a:schemeClr val="dk1"/>
              </a:solidFill>
              <a:latin typeface="Arial"/>
              <a:ea typeface="Arial"/>
              <a:cs typeface="Arial"/>
              <a:sym typeface="Arial"/>
            </a:endParaRPr>
          </a:p>
        </p:txBody>
      </p:sp>
      <p:graphicFrame>
        <p:nvGraphicFramePr>
          <p:cNvPr id="422" name="Google Shape;422;p42"/>
          <p:cNvGraphicFramePr/>
          <p:nvPr/>
        </p:nvGraphicFramePr>
        <p:xfrm>
          <a:off x="838199" y="2512171"/>
          <a:ext cx="10515600" cy="4025950"/>
        </p:xfrm>
        <a:graphic>
          <a:graphicData uri="http://schemas.openxmlformats.org/drawingml/2006/table">
            <a:tbl>
              <a:tblPr>
                <a:noFill/>
                <a:tableStyleId>{5F8261C2-B8B7-4930-BF9C-C20C61AAAB7B}</a:tableStyleId>
              </a:tblPr>
              <a:tblGrid>
                <a:gridCol w="721650">
                  <a:extLst>
                    <a:ext uri="{9D8B030D-6E8A-4147-A177-3AD203B41FA5}">
                      <a16:colId xmlns:a16="http://schemas.microsoft.com/office/drawing/2014/main" val="20000"/>
                    </a:ext>
                  </a:extLst>
                </a:gridCol>
                <a:gridCol w="3711400">
                  <a:extLst>
                    <a:ext uri="{9D8B030D-6E8A-4147-A177-3AD203B41FA5}">
                      <a16:colId xmlns:a16="http://schemas.microsoft.com/office/drawing/2014/main" val="20001"/>
                    </a:ext>
                  </a:extLst>
                </a:gridCol>
                <a:gridCol w="1003025">
                  <a:extLst>
                    <a:ext uri="{9D8B030D-6E8A-4147-A177-3AD203B41FA5}">
                      <a16:colId xmlns:a16="http://schemas.microsoft.com/office/drawing/2014/main" val="20002"/>
                    </a:ext>
                  </a:extLst>
                </a:gridCol>
                <a:gridCol w="1037375">
                  <a:extLst>
                    <a:ext uri="{9D8B030D-6E8A-4147-A177-3AD203B41FA5}">
                      <a16:colId xmlns:a16="http://schemas.microsoft.com/office/drawing/2014/main" val="20003"/>
                    </a:ext>
                  </a:extLst>
                </a:gridCol>
                <a:gridCol w="1114700">
                  <a:extLst>
                    <a:ext uri="{9D8B030D-6E8A-4147-A177-3AD203B41FA5}">
                      <a16:colId xmlns:a16="http://schemas.microsoft.com/office/drawing/2014/main" val="20004"/>
                    </a:ext>
                  </a:extLst>
                </a:gridCol>
                <a:gridCol w="676550">
                  <a:extLst>
                    <a:ext uri="{9D8B030D-6E8A-4147-A177-3AD203B41FA5}">
                      <a16:colId xmlns:a16="http://schemas.microsoft.com/office/drawing/2014/main" val="20005"/>
                    </a:ext>
                  </a:extLst>
                </a:gridCol>
                <a:gridCol w="2250900">
                  <a:extLst>
                    <a:ext uri="{9D8B030D-6E8A-4147-A177-3AD203B41FA5}">
                      <a16:colId xmlns:a16="http://schemas.microsoft.com/office/drawing/2014/main" val="20006"/>
                    </a:ext>
                  </a:extLst>
                </a:gridCol>
              </a:tblGrid>
              <a:tr h="40125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4</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Quạt công nghiệp 1 pha </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6</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0,19</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10h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cán thép</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40125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5</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Quạt làm mát tháp nước 3 pha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0,63</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8h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ép</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40125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6</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Quạt làm mát tháp nước 3 pha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3</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0,21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8h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ép</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40125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7</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Quạt công nghiệp 1 pha </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10</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0,19</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7h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ép</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40125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8</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Quạt hút công nghiệp 3ph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6</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2,11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16h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Hoàn thiện ống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40125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9</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Quạt làm mát tháp nước 3 pha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3,5</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8h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Hoàn thiện ống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40125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10</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Quạt làm mát tháp nước 3 pha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5</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8h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Hoàn thiện ống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30430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Quạt công</a:t>
                      </a:r>
                      <a:r>
                        <a:rPr lang="en-US" sz="1600">
                          <a:solidFill>
                            <a:schemeClr val="dk1"/>
                          </a:solidFill>
                        </a:rPr>
                        <a:t> </a:t>
                      </a:r>
                      <a:r>
                        <a:rPr lang="en-US" sz="1600" b="0" i="0" u="none" strike="noStrike" cap="none">
                          <a:solidFill>
                            <a:schemeClr val="dk1"/>
                          </a:solidFill>
                          <a:latin typeface="Arial"/>
                          <a:ea typeface="Arial"/>
                          <a:cs typeface="Arial"/>
                          <a:sym typeface="Arial"/>
                        </a:rPr>
                        <a:t>nghiệp 1 pha </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9</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0,19</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10h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Hoàn thiện ống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r h="30430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Quạt công nghiệp 1 pha </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4</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0,2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8h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cắt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8"/>
                  </a:ext>
                </a:extLst>
              </a:tr>
              <a:tr h="30430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13</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Quạt hút công nghiệp 3 </a:t>
                      </a:r>
                      <a:r>
                        <a:rPr lang="en-US" sz="1600">
                          <a:solidFill>
                            <a:schemeClr val="dk1"/>
                          </a:solidFill>
                        </a:rPr>
                        <a:t>pha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4</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2,42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10h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Hoàng thiện chậu</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9"/>
                  </a:ext>
                </a:extLst>
              </a:tr>
              <a:tr h="30430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14</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Quạt công nghiệp 1 pha </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9</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0,25</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7h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Hoàn thiện chậu</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0"/>
                  </a:ext>
                </a:extLst>
              </a:tr>
            </a:tbl>
          </a:graphicData>
        </a:graphic>
      </p:graphicFrame>
      <p:sp>
        <p:nvSpPr>
          <p:cNvPr id="423" name="Google Shape;423;p42"/>
          <p:cNvSpPr/>
          <p:nvPr/>
        </p:nvSpPr>
        <p:spPr>
          <a:xfrm>
            <a:off x="2057400" y="1594800"/>
            <a:ext cx="4442700" cy="470100"/>
          </a:xfrm>
          <a:prstGeom prst="rect">
            <a:avLst/>
          </a:prstGeom>
          <a:noFill/>
          <a:ln>
            <a:noFill/>
          </a:ln>
        </p:spPr>
        <p:txBody>
          <a:bodyPr spcFirstLastPara="1" wrap="square" lIns="91425" tIns="45700" rIns="91425" bIns="45700" anchor="ctr" anchorCtr="0">
            <a:noAutofit/>
          </a:bodyPr>
          <a:lstStyle/>
          <a:p>
            <a:pPr marL="0" marR="0" lvl="0" indent="0" algn="just" rtl="0">
              <a:lnSpc>
                <a:spcPct val="114000"/>
              </a:lnSpc>
              <a:spcBef>
                <a:spcPts val="0"/>
              </a:spcBef>
              <a:spcAft>
                <a:spcPts val="0"/>
              </a:spcAft>
              <a:buNone/>
            </a:pPr>
            <a:r>
              <a:rPr lang="en-US" sz="1800" b="1" i="1" u="sng">
                <a:solidFill>
                  <a:srgbClr val="004AAD"/>
                </a:solidFill>
                <a:latin typeface="Arial"/>
                <a:ea typeface="Arial"/>
                <a:cs typeface="Arial"/>
                <a:sym typeface="Arial"/>
              </a:rPr>
              <a:t>Trường hợp của nhà máy cán thép</a:t>
            </a:r>
            <a:r>
              <a:rPr lang="en-US" sz="1800">
                <a:solidFill>
                  <a:srgbClr val="004AAD"/>
                </a:solidFill>
                <a:latin typeface="Arial"/>
                <a:ea typeface="Arial"/>
                <a:cs typeface="Arial"/>
                <a:sym typeface="Arial"/>
              </a:rPr>
              <a:t>:</a:t>
            </a:r>
            <a:endParaRPr sz="1600">
              <a:solidFill>
                <a:schemeClr val="dk1"/>
              </a:solidFill>
              <a:latin typeface="Arial"/>
              <a:ea typeface="Arial"/>
              <a:cs typeface="Arial"/>
              <a:sym typeface="Aria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
        <p:nvSpPr>
          <p:cNvPr id="428" name="Google Shape;428;p43"/>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429" name="Google Shape;429;p43"/>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Tình huống nghiên cứu, thảo luận</a:t>
            </a:r>
            <a:endParaRPr sz="2500" b="1">
              <a:solidFill>
                <a:schemeClr val="lt1"/>
              </a:solidFill>
              <a:latin typeface="Arial"/>
              <a:ea typeface="Arial"/>
              <a:cs typeface="Arial"/>
              <a:sym typeface="Arial"/>
            </a:endParaRPr>
          </a:p>
        </p:txBody>
      </p:sp>
      <p:sp>
        <p:nvSpPr>
          <p:cNvPr id="430" name="Google Shape;430;p43"/>
          <p:cNvSpPr/>
          <p:nvPr/>
        </p:nvSpPr>
        <p:spPr>
          <a:xfrm>
            <a:off x="3694487" y="1983574"/>
            <a:ext cx="4803000" cy="409500"/>
          </a:xfrm>
          <a:prstGeom prst="rect">
            <a:avLst/>
          </a:prstGeom>
          <a:noFill/>
          <a:ln>
            <a:noFill/>
          </a:ln>
        </p:spPr>
        <p:txBody>
          <a:bodyPr spcFirstLastPara="1" wrap="square" lIns="91425" tIns="45700" rIns="91425" bIns="45700" anchor="ctr" anchorCtr="0">
            <a:spAutoFit/>
          </a:bodyPr>
          <a:lstStyle/>
          <a:p>
            <a:pPr marL="0" marR="0" lvl="0" indent="0" algn="ctr" rtl="0">
              <a:lnSpc>
                <a:spcPct val="114000"/>
              </a:lnSpc>
              <a:spcBef>
                <a:spcPts val="400"/>
              </a:spcBef>
              <a:spcAft>
                <a:spcPts val="0"/>
              </a:spcAft>
              <a:buNone/>
            </a:pPr>
            <a:r>
              <a:rPr lang="en-US" sz="1800" b="1">
                <a:solidFill>
                  <a:schemeClr val="dk1"/>
                </a:solidFill>
                <a:latin typeface="Arial"/>
                <a:ea typeface="Arial"/>
                <a:cs typeface="Arial"/>
                <a:sym typeface="Arial"/>
              </a:rPr>
              <a:t>Danh sách thiết bị tiêu thụ điện chính</a:t>
            </a:r>
            <a:r>
              <a:rPr lang="en-US" sz="1800">
                <a:solidFill>
                  <a:schemeClr val="dk1"/>
                </a:solidFill>
                <a:latin typeface="Arial"/>
                <a:ea typeface="Arial"/>
                <a:cs typeface="Arial"/>
                <a:sym typeface="Arial"/>
              </a:rPr>
              <a:t> </a:t>
            </a:r>
            <a:endParaRPr sz="1800">
              <a:solidFill>
                <a:schemeClr val="dk1"/>
              </a:solidFill>
              <a:latin typeface="Arial"/>
              <a:ea typeface="Arial"/>
              <a:cs typeface="Arial"/>
              <a:sym typeface="Arial"/>
            </a:endParaRPr>
          </a:p>
        </p:txBody>
      </p:sp>
      <p:graphicFrame>
        <p:nvGraphicFramePr>
          <p:cNvPr id="431" name="Google Shape;431;p43"/>
          <p:cNvGraphicFramePr/>
          <p:nvPr/>
        </p:nvGraphicFramePr>
        <p:xfrm>
          <a:off x="838200" y="2393067"/>
          <a:ext cx="10515575" cy="4180475"/>
        </p:xfrm>
        <a:graphic>
          <a:graphicData uri="http://schemas.openxmlformats.org/drawingml/2006/table">
            <a:tbl>
              <a:tblPr>
                <a:noFill/>
                <a:tableStyleId>{5F8261C2-B8B7-4930-BF9C-C20C61AAAB7B}</a:tableStyleId>
              </a:tblPr>
              <a:tblGrid>
                <a:gridCol w="845925">
                  <a:extLst>
                    <a:ext uri="{9D8B030D-6E8A-4147-A177-3AD203B41FA5}">
                      <a16:colId xmlns:a16="http://schemas.microsoft.com/office/drawing/2014/main" val="20000"/>
                    </a:ext>
                  </a:extLst>
                </a:gridCol>
                <a:gridCol w="3047525">
                  <a:extLst>
                    <a:ext uri="{9D8B030D-6E8A-4147-A177-3AD203B41FA5}">
                      <a16:colId xmlns:a16="http://schemas.microsoft.com/office/drawing/2014/main" val="20001"/>
                    </a:ext>
                  </a:extLst>
                </a:gridCol>
                <a:gridCol w="1260225">
                  <a:extLst>
                    <a:ext uri="{9D8B030D-6E8A-4147-A177-3AD203B41FA5}">
                      <a16:colId xmlns:a16="http://schemas.microsoft.com/office/drawing/2014/main" val="20002"/>
                    </a:ext>
                  </a:extLst>
                </a:gridCol>
                <a:gridCol w="947875">
                  <a:extLst>
                    <a:ext uri="{9D8B030D-6E8A-4147-A177-3AD203B41FA5}">
                      <a16:colId xmlns:a16="http://schemas.microsoft.com/office/drawing/2014/main" val="20003"/>
                    </a:ext>
                  </a:extLst>
                </a:gridCol>
                <a:gridCol w="1156100">
                  <a:extLst>
                    <a:ext uri="{9D8B030D-6E8A-4147-A177-3AD203B41FA5}">
                      <a16:colId xmlns:a16="http://schemas.microsoft.com/office/drawing/2014/main" val="20004"/>
                    </a:ext>
                  </a:extLst>
                </a:gridCol>
                <a:gridCol w="839425">
                  <a:extLst>
                    <a:ext uri="{9D8B030D-6E8A-4147-A177-3AD203B41FA5}">
                      <a16:colId xmlns:a16="http://schemas.microsoft.com/office/drawing/2014/main" val="20005"/>
                    </a:ext>
                  </a:extLst>
                </a:gridCol>
                <a:gridCol w="2418500">
                  <a:extLst>
                    <a:ext uri="{9D8B030D-6E8A-4147-A177-3AD203B41FA5}">
                      <a16:colId xmlns:a16="http://schemas.microsoft.com/office/drawing/2014/main" val="20006"/>
                    </a:ext>
                  </a:extLst>
                </a:gridCol>
              </a:tblGrid>
              <a:tr h="321575">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15</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Quạt công nghiệp 1 pha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7</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0,21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8h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Xưởng năng lượng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321575">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16</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Quạt công nghiệp 1 pha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0,19</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7h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Cơ điện</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321575">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17</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Quạt công nghiệp 1 pha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4</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0,21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6h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Kho ống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321575">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18</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Bơm nước 1 pha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3</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0.21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16h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Hoàn thiện chậu</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321575">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19</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Bơm nước 3 pha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3</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5.27</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24h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cán thép</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321575">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20</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Bơm nước 3 pha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8.42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24h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cán thép</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321575">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Bơm nước 1 pha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3</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1.37</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24h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ép</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321575">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Bơm nước 3 pha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1.37</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16h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hoàn thiện ống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321575">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23</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Bơm nước 3 pha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4</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5.27</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16h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hoàn thiện ống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8"/>
                  </a:ext>
                </a:extLst>
              </a:tr>
              <a:tr h="321575">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24</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Bơm nước 3 pha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3</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3.42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16h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hoàn thiện ống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9"/>
                  </a:ext>
                </a:extLst>
              </a:tr>
              <a:tr h="321575">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25</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Bơm nước 1 pha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0.53</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8h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hoàn thiện ống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10"/>
                  </a:ext>
                </a:extLst>
              </a:tr>
              <a:tr h="321575">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26</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Bơm nước 3 pha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2.37</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24h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hoàn thiện ống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11"/>
                  </a:ext>
                </a:extLst>
              </a:tr>
              <a:tr h="321575">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27</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Bơm nước 3 pha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5.27</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24h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cơ điện</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12"/>
                  </a:ext>
                </a:extLst>
              </a:tr>
            </a:tbl>
          </a:graphicData>
        </a:graphic>
      </p:graphicFrame>
      <p:sp>
        <p:nvSpPr>
          <p:cNvPr id="432" name="Google Shape;432;p43"/>
          <p:cNvSpPr/>
          <p:nvPr/>
        </p:nvSpPr>
        <p:spPr>
          <a:xfrm>
            <a:off x="2057400" y="1594800"/>
            <a:ext cx="4442700" cy="470100"/>
          </a:xfrm>
          <a:prstGeom prst="rect">
            <a:avLst/>
          </a:prstGeom>
          <a:noFill/>
          <a:ln>
            <a:noFill/>
          </a:ln>
        </p:spPr>
        <p:txBody>
          <a:bodyPr spcFirstLastPara="1" wrap="square" lIns="91425" tIns="45700" rIns="91425" bIns="45700" anchor="ctr" anchorCtr="0">
            <a:noAutofit/>
          </a:bodyPr>
          <a:lstStyle/>
          <a:p>
            <a:pPr marL="0" marR="0" lvl="0" indent="0" algn="just" rtl="0">
              <a:lnSpc>
                <a:spcPct val="114000"/>
              </a:lnSpc>
              <a:spcBef>
                <a:spcPts val="0"/>
              </a:spcBef>
              <a:spcAft>
                <a:spcPts val="0"/>
              </a:spcAft>
              <a:buNone/>
            </a:pPr>
            <a:r>
              <a:rPr lang="en-US" sz="1800" b="1" i="1" u="sng">
                <a:solidFill>
                  <a:srgbClr val="004AAD"/>
                </a:solidFill>
                <a:latin typeface="Arial"/>
                <a:ea typeface="Arial"/>
                <a:cs typeface="Arial"/>
                <a:sym typeface="Arial"/>
              </a:rPr>
              <a:t>Trường hợp của nhà máy cán thép</a:t>
            </a:r>
            <a:r>
              <a:rPr lang="en-US" sz="1800">
                <a:solidFill>
                  <a:srgbClr val="004AAD"/>
                </a:solidFill>
                <a:latin typeface="Arial"/>
                <a:ea typeface="Arial"/>
                <a:cs typeface="Arial"/>
                <a:sym typeface="Arial"/>
              </a:rPr>
              <a:t>:</a:t>
            </a:r>
            <a:endParaRPr sz="1600">
              <a:solidFill>
                <a:schemeClr val="dk1"/>
              </a:solidFill>
              <a:latin typeface="Arial"/>
              <a:ea typeface="Arial"/>
              <a:cs typeface="Arial"/>
              <a:sym typeface="Arial"/>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36"/>
        <p:cNvGrpSpPr/>
        <p:nvPr/>
      </p:nvGrpSpPr>
      <p:grpSpPr>
        <a:xfrm>
          <a:off x="0" y="0"/>
          <a:ext cx="0" cy="0"/>
          <a:chOff x="0" y="0"/>
          <a:chExt cx="0" cy="0"/>
        </a:xfrm>
      </p:grpSpPr>
      <p:sp>
        <p:nvSpPr>
          <p:cNvPr id="437" name="Google Shape;437;p44"/>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438" name="Google Shape;438;p44"/>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Tình huống nghiên cứu, thảo luận</a:t>
            </a:r>
            <a:endParaRPr sz="2500" b="1">
              <a:solidFill>
                <a:schemeClr val="lt1"/>
              </a:solidFill>
              <a:latin typeface="Arial"/>
              <a:ea typeface="Arial"/>
              <a:cs typeface="Arial"/>
              <a:sym typeface="Arial"/>
            </a:endParaRPr>
          </a:p>
        </p:txBody>
      </p:sp>
      <p:sp>
        <p:nvSpPr>
          <p:cNvPr id="439" name="Google Shape;439;p44"/>
          <p:cNvSpPr/>
          <p:nvPr/>
        </p:nvSpPr>
        <p:spPr>
          <a:xfrm>
            <a:off x="3705000" y="1943625"/>
            <a:ext cx="4782000" cy="522600"/>
          </a:xfrm>
          <a:prstGeom prst="rect">
            <a:avLst/>
          </a:prstGeom>
          <a:noFill/>
          <a:ln>
            <a:noFill/>
          </a:ln>
        </p:spPr>
        <p:txBody>
          <a:bodyPr spcFirstLastPara="1" wrap="square" lIns="91425" tIns="45700" rIns="91425" bIns="45700" anchor="ctr" anchorCtr="0">
            <a:spAutoFit/>
          </a:bodyPr>
          <a:lstStyle/>
          <a:p>
            <a:pPr marL="0" marR="0" lvl="0" indent="0" algn="ctr" rtl="0">
              <a:lnSpc>
                <a:spcPct val="114000"/>
              </a:lnSpc>
              <a:spcBef>
                <a:spcPts val="400"/>
              </a:spcBef>
              <a:spcAft>
                <a:spcPts val="0"/>
              </a:spcAft>
              <a:buNone/>
            </a:pPr>
            <a:r>
              <a:rPr lang="en-US" sz="1800" b="1">
                <a:solidFill>
                  <a:schemeClr val="dk1"/>
                </a:solidFill>
                <a:latin typeface="Arial"/>
                <a:ea typeface="Arial"/>
                <a:cs typeface="Arial"/>
                <a:sym typeface="Arial"/>
              </a:rPr>
              <a:t>Danh sách thiết bị tiêu thụ điện chính</a:t>
            </a:r>
            <a:r>
              <a:rPr lang="en-US" sz="1800">
                <a:solidFill>
                  <a:schemeClr val="dk1"/>
                </a:solidFill>
                <a:latin typeface="Arial"/>
                <a:ea typeface="Arial"/>
                <a:cs typeface="Arial"/>
                <a:sym typeface="Arial"/>
              </a:rPr>
              <a:t> </a:t>
            </a:r>
            <a:endParaRPr sz="1800">
              <a:solidFill>
                <a:schemeClr val="dk1"/>
              </a:solidFill>
              <a:latin typeface="Arial"/>
              <a:ea typeface="Arial"/>
              <a:cs typeface="Arial"/>
              <a:sym typeface="Arial"/>
            </a:endParaRPr>
          </a:p>
        </p:txBody>
      </p:sp>
      <p:graphicFrame>
        <p:nvGraphicFramePr>
          <p:cNvPr id="440" name="Google Shape;440;p44"/>
          <p:cNvGraphicFramePr/>
          <p:nvPr/>
        </p:nvGraphicFramePr>
        <p:xfrm>
          <a:off x="838200" y="2466221"/>
          <a:ext cx="10515575" cy="4250975"/>
        </p:xfrm>
        <a:graphic>
          <a:graphicData uri="http://schemas.openxmlformats.org/drawingml/2006/table">
            <a:tbl>
              <a:tblPr>
                <a:noFill/>
                <a:tableStyleId>{5F8261C2-B8B7-4930-BF9C-C20C61AAAB7B}</a:tableStyleId>
              </a:tblPr>
              <a:tblGrid>
                <a:gridCol w="736100">
                  <a:extLst>
                    <a:ext uri="{9D8B030D-6E8A-4147-A177-3AD203B41FA5}">
                      <a16:colId xmlns:a16="http://schemas.microsoft.com/office/drawing/2014/main" val="20000"/>
                    </a:ext>
                  </a:extLst>
                </a:gridCol>
                <a:gridCol w="3154675">
                  <a:extLst>
                    <a:ext uri="{9D8B030D-6E8A-4147-A177-3AD203B41FA5}">
                      <a16:colId xmlns:a16="http://schemas.microsoft.com/office/drawing/2014/main" val="20001"/>
                    </a:ext>
                  </a:extLst>
                </a:gridCol>
                <a:gridCol w="1058125">
                  <a:extLst>
                    <a:ext uri="{9D8B030D-6E8A-4147-A177-3AD203B41FA5}">
                      <a16:colId xmlns:a16="http://schemas.microsoft.com/office/drawing/2014/main" val="20002"/>
                    </a:ext>
                  </a:extLst>
                </a:gridCol>
                <a:gridCol w="1044975">
                  <a:extLst>
                    <a:ext uri="{9D8B030D-6E8A-4147-A177-3AD203B41FA5}">
                      <a16:colId xmlns:a16="http://schemas.microsoft.com/office/drawing/2014/main" val="20003"/>
                    </a:ext>
                  </a:extLst>
                </a:gridCol>
                <a:gridCol w="1367025">
                  <a:extLst>
                    <a:ext uri="{9D8B030D-6E8A-4147-A177-3AD203B41FA5}">
                      <a16:colId xmlns:a16="http://schemas.microsoft.com/office/drawing/2014/main" val="20004"/>
                    </a:ext>
                  </a:extLst>
                </a:gridCol>
                <a:gridCol w="1051550">
                  <a:extLst>
                    <a:ext uri="{9D8B030D-6E8A-4147-A177-3AD203B41FA5}">
                      <a16:colId xmlns:a16="http://schemas.microsoft.com/office/drawing/2014/main" val="20005"/>
                    </a:ext>
                  </a:extLst>
                </a:gridCol>
                <a:gridCol w="2103125">
                  <a:extLst>
                    <a:ext uri="{9D8B030D-6E8A-4147-A177-3AD203B41FA5}">
                      <a16:colId xmlns:a16="http://schemas.microsoft.com/office/drawing/2014/main" val="20006"/>
                    </a:ext>
                  </a:extLst>
                </a:gridCol>
              </a:tblGrid>
              <a:tr h="288900">
                <a:tc gridSpan="7">
                  <a:txBody>
                    <a:bodyPr/>
                    <a:lstStyle/>
                    <a:p>
                      <a:pPr marL="0" marR="0" lvl="0" indent="0" algn="ctr" rtl="0">
                        <a:lnSpc>
                          <a:spcPct val="100000"/>
                        </a:lnSpc>
                        <a:spcBef>
                          <a:spcPts val="0"/>
                        </a:spcBef>
                        <a:spcAft>
                          <a:spcPts val="0"/>
                        </a:spcAft>
                        <a:buClr>
                          <a:schemeClr val="dk1"/>
                        </a:buClr>
                        <a:buSzPts val="1400"/>
                        <a:buFont typeface="Arial"/>
                        <a:buNone/>
                      </a:pPr>
                      <a:r>
                        <a:rPr lang="en-US" b="1" i="1" u="none" strike="noStrike" cap="none">
                          <a:solidFill>
                            <a:schemeClr val="dk1"/>
                          </a:solidFill>
                          <a:latin typeface="Arial"/>
                          <a:ea typeface="Arial"/>
                          <a:cs typeface="Arial"/>
                          <a:sym typeface="Arial"/>
                        </a:rPr>
                        <a:t>Máy nén khí</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extLst>
                  <a:ext uri="{0D108BD9-81ED-4DB2-BD59-A6C34878D82A}">
                    <a16:rowId xmlns:a16="http://schemas.microsoft.com/office/drawing/2014/main" val="10000"/>
                  </a:ext>
                </a:extLst>
              </a:tr>
              <a:tr h="403200">
                <a:tc>
                  <a:txBody>
                    <a:bodyPr/>
                    <a:lstStyle/>
                    <a:p>
                      <a:pPr marL="0" marR="0" lvl="0" indent="0" algn="ctr" rtl="0">
                        <a:lnSpc>
                          <a:spcPct val="100000"/>
                        </a:lnSpc>
                        <a:spcBef>
                          <a:spcPts val="0"/>
                        </a:spcBef>
                        <a:spcAft>
                          <a:spcPts val="0"/>
                        </a:spcAft>
                        <a:buClr>
                          <a:schemeClr val="dk1"/>
                        </a:buClr>
                        <a:buSzPts val="1400"/>
                        <a:buFont typeface="Arial"/>
                        <a:buNone/>
                      </a:pPr>
                      <a:r>
                        <a:rPr lang="en-US" b="1" i="0" u="none" strike="noStrike" cap="none">
                          <a:solidFill>
                            <a:schemeClr val="dk1"/>
                          </a:solidFill>
                          <a:latin typeface="Arial"/>
                          <a:ea typeface="Arial"/>
                          <a:cs typeface="Arial"/>
                          <a:sym typeface="Arial"/>
                        </a:rPr>
                        <a:t>TT</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b="1" i="0" u="none" strike="noStrike" cap="none">
                          <a:solidFill>
                            <a:schemeClr val="dk1"/>
                          </a:solidFill>
                          <a:latin typeface="Arial"/>
                          <a:ea typeface="Arial"/>
                          <a:cs typeface="Arial"/>
                          <a:sym typeface="Arial"/>
                        </a:rPr>
                        <a:t>Loại máy nén khí</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b="1" i="0" u="none" strike="noStrike" cap="none">
                          <a:solidFill>
                            <a:schemeClr val="dk1"/>
                          </a:solidFill>
                          <a:latin typeface="Arial"/>
                          <a:ea typeface="Arial"/>
                          <a:cs typeface="Arial"/>
                          <a:sym typeface="Arial"/>
                        </a:rPr>
                        <a:t>Số lượng</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b="1" i="0" u="none" strike="noStrike" cap="none">
                          <a:solidFill>
                            <a:schemeClr val="dk1"/>
                          </a:solidFill>
                          <a:latin typeface="Arial"/>
                          <a:ea typeface="Arial"/>
                          <a:cs typeface="Arial"/>
                          <a:sym typeface="Arial"/>
                        </a:rPr>
                        <a:t>Công suất(KW)</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b="1" i="0" u="none" strike="noStrike" cap="none">
                          <a:solidFill>
                            <a:schemeClr val="dk1"/>
                          </a:solidFill>
                          <a:latin typeface="Arial"/>
                          <a:ea typeface="Arial"/>
                          <a:cs typeface="Arial"/>
                          <a:sym typeface="Arial"/>
                        </a:rPr>
                        <a:t> Thời gian (h/ngày)  </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b="1" i="0" u="none" strike="noStrike" cap="none">
                          <a:solidFill>
                            <a:schemeClr val="dk1"/>
                          </a:solidFill>
                          <a:latin typeface="Arial"/>
                          <a:ea typeface="Arial"/>
                          <a:cs typeface="Arial"/>
                          <a:sym typeface="Arial"/>
                        </a:rPr>
                        <a:t> Tình trạng </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b="1" i="0" u="none" strike="noStrike" cap="none">
                          <a:solidFill>
                            <a:schemeClr val="dk1"/>
                          </a:solidFill>
                          <a:latin typeface="Arial"/>
                          <a:ea typeface="Arial"/>
                          <a:cs typeface="Arial"/>
                          <a:sym typeface="Arial"/>
                        </a:rPr>
                        <a:t>Vị trí</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225400">
                <a:tc>
                  <a:txBody>
                    <a:bodyPr/>
                    <a:lstStyle/>
                    <a:p>
                      <a:pPr marL="0" marR="0" lvl="0" indent="0" algn="ctr" rtl="0">
                        <a:lnSpc>
                          <a:spcPct val="100000"/>
                        </a:lnSpc>
                        <a:spcBef>
                          <a:spcPts val="0"/>
                        </a:spcBef>
                        <a:spcAft>
                          <a:spcPts val="0"/>
                        </a:spcAft>
                        <a:buClr>
                          <a:srgbClr val="FF0000"/>
                        </a:buClr>
                        <a:buSzPts val="1400"/>
                        <a:buFont typeface="Arial"/>
                        <a:buNone/>
                      </a:pPr>
                      <a:r>
                        <a:rPr lang="en-US" b="0" i="0" u="none" strike="noStrike" cap="none">
                          <a:solidFill>
                            <a:schemeClr val="dk1"/>
                          </a:solidFill>
                          <a:latin typeface="Arial"/>
                          <a:ea typeface="Arial"/>
                          <a:cs typeface="Arial"/>
                          <a:sym typeface="Arial"/>
                        </a:rPr>
                        <a:t>1</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0000"/>
                        </a:buClr>
                        <a:buSzPts val="1400"/>
                        <a:buFont typeface="Arial"/>
                        <a:buNone/>
                      </a:pPr>
                      <a:r>
                        <a:rPr lang="en-US" b="0" i="0" u="none" strike="noStrike" cap="none">
                          <a:solidFill>
                            <a:schemeClr val="dk1"/>
                          </a:solidFill>
                          <a:latin typeface="Arial"/>
                          <a:ea typeface="Arial"/>
                          <a:cs typeface="Arial"/>
                          <a:sym typeface="Arial"/>
                        </a:rPr>
                        <a:t>Máy nén khí trục vít</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FF0000"/>
                        </a:buClr>
                        <a:buSzPts val="1400"/>
                        <a:buFont typeface="Arial"/>
                        <a:buNone/>
                      </a:pPr>
                      <a:r>
                        <a:rPr lang="en-US" b="0" i="0" u="none" strike="noStrike" cap="none">
                          <a:solidFill>
                            <a:schemeClr val="dk1"/>
                          </a:solidFill>
                          <a:latin typeface="Arial"/>
                          <a:ea typeface="Arial"/>
                          <a:cs typeface="Arial"/>
                          <a:sym typeface="Arial"/>
                        </a:rPr>
                        <a:t>2</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FF0000"/>
                        </a:buClr>
                        <a:buSzPts val="1400"/>
                        <a:buFont typeface="Arial"/>
                        <a:buNone/>
                      </a:pPr>
                      <a:r>
                        <a:rPr lang="en-US" b="0" i="0" u="none" strike="noStrike" cap="none">
                          <a:solidFill>
                            <a:schemeClr val="dk1"/>
                          </a:solidFill>
                          <a:latin typeface="Arial"/>
                          <a:ea typeface="Arial"/>
                          <a:cs typeface="Arial"/>
                          <a:sym typeface="Arial"/>
                        </a:rPr>
                        <a:t>75</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rgbClr val="FF0000"/>
                        </a:buClr>
                        <a:buSzPts val="1400"/>
                        <a:buFont typeface="Arial"/>
                        <a:buNone/>
                      </a:pPr>
                      <a:r>
                        <a:rPr lang="en-US" b="0" i="0" u="none" strike="noStrike" cap="none">
                          <a:solidFill>
                            <a:schemeClr val="dk1"/>
                          </a:solidFill>
                          <a:latin typeface="Arial"/>
                          <a:ea typeface="Arial"/>
                          <a:cs typeface="Arial"/>
                          <a:sym typeface="Arial"/>
                        </a:rPr>
                        <a:t>24h</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FF0000"/>
                        </a:buClr>
                        <a:buSzPts val="1400"/>
                        <a:buFont typeface="Arial"/>
                        <a:buNone/>
                      </a:pPr>
                      <a:r>
                        <a:rPr lang="en-US" b="0" i="0" u="none" strike="noStrike" cap="none">
                          <a:solidFill>
                            <a:schemeClr val="dk1"/>
                          </a:solidFill>
                          <a:latin typeface="Arial"/>
                          <a:ea typeface="Arial"/>
                          <a:cs typeface="Arial"/>
                          <a:sym typeface="Arial"/>
                        </a:rPr>
                        <a:t>BT</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0000"/>
                        </a:buClr>
                        <a:buSzPts val="1400"/>
                        <a:buFont typeface="Arial"/>
                        <a:buNone/>
                      </a:pPr>
                      <a:r>
                        <a:rPr lang="en-US" b="0" i="0" u="none" strike="noStrike" cap="none">
                          <a:solidFill>
                            <a:schemeClr val="dk1"/>
                          </a:solidFill>
                          <a:latin typeface="Arial"/>
                          <a:ea typeface="Arial"/>
                          <a:cs typeface="Arial"/>
                          <a:sym typeface="Arial"/>
                        </a:rPr>
                        <a:t>Tổ cơ điện</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225400">
                <a:tc>
                  <a:txBody>
                    <a:bodyPr/>
                    <a:lstStyle/>
                    <a:p>
                      <a:pPr marL="0" marR="0" lvl="0" indent="0" algn="ct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2</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Máy sấy khí</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2</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1.58</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24h</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BT</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Tổ cơ điện</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182875">
                <a:tc gridSpan="7">
                  <a:txBody>
                    <a:bodyPr/>
                    <a:lstStyle/>
                    <a:p>
                      <a:pPr marL="0" marR="0" lvl="0" indent="0" algn="ctr" rtl="0">
                        <a:lnSpc>
                          <a:spcPct val="100000"/>
                        </a:lnSpc>
                        <a:spcBef>
                          <a:spcPts val="0"/>
                        </a:spcBef>
                        <a:spcAft>
                          <a:spcPts val="0"/>
                        </a:spcAft>
                        <a:buClr>
                          <a:schemeClr val="dk1"/>
                        </a:buClr>
                        <a:buSzPts val="1400"/>
                        <a:buFont typeface="Arial"/>
                        <a:buNone/>
                      </a:pPr>
                      <a:r>
                        <a:rPr lang="en-US" b="1" i="1" u="none" strike="noStrike" cap="none">
                          <a:solidFill>
                            <a:schemeClr val="dk1"/>
                          </a:solidFill>
                          <a:latin typeface="Arial"/>
                          <a:ea typeface="Arial"/>
                          <a:cs typeface="Arial"/>
                          <a:sym typeface="Arial"/>
                        </a:rPr>
                        <a:t>Thiết bị điện trong dây chuyền sản xuất</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tc hMerge="1">
                  <a:txBody>
                    <a:bodyPr/>
                    <a:lstStyle/>
                    <a:p>
                      <a:endParaRPr lang="vi-VN"/>
                    </a:p>
                  </a:txBody>
                  <a:tcPr/>
                </a:tc>
                <a:extLst>
                  <a:ext uri="{0D108BD9-81ED-4DB2-BD59-A6C34878D82A}">
                    <a16:rowId xmlns:a16="http://schemas.microsoft.com/office/drawing/2014/main" val="10004"/>
                  </a:ext>
                </a:extLst>
              </a:tr>
              <a:tr h="380975">
                <a:tc>
                  <a:txBody>
                    <a:bodyPr/>
                    <a:lstStyle/>
                    <a:p>
                      <a:pPr marL="0" marR="0" lvl="0" indent="0" algn="ctr" rtl="0">
                        <a:lnSpc>
                          <a:spcPct val="100000"/>
                        </a:lnSpc>
                        <a:spcBef>
                          <a:spcPts val="0"/>
                        </a:spcBef>
                        <a:spcAft>
                          <a:spcPts val="0"/>
                        </a:spcAft>
                        <a:buClr>
                          <a:schemeClr val="dk1"/>
                        </a:buClr>
                        <a:buSzPts val="1400"/>
                        <a:buFont typeface="Arial"/>
                        <a:buNone/>
                      </a:pPr>
                      <a:r>
                        <a:rPr lang="en-US" b="1" i="0" u="none" strike="noStrike" cap="none">
                          <a:solidFill>
                            <a:schemeClr val="dk1"/>
                          </a:solidFill>
                          <a:latin typeface="Arial"/>
                          <a:ea typeface="Arial"/>
                          <a:cs typeface="Arial"/>
                          <a:sym typeface="Arial"/>
                        </a:rPr>
                        <a:t>TT</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b="1" i="0" u="none" strike="noStrike" cap="none">
                          <a:solidFill>
                            <a:schemeClr val="dk1"/>
                          </a:solidFill>
                          <a:latin typeface="Arial"/>
                          <a:ea typeface="Arial"/>
                          <a:cs typeface="Arial"/>
                          <a:sym typeface="Arial"/>
                        </a:rPr>
                        <a:t>Loại động cơ</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b="1" i="0" u="none" strike="noStrike" cap="none">
                          <a:solidFill>
                            <a:schemeClr val="dk1"/>
                          </a:solidFill>
                          <a:latin typeface="Arial"/>
                          <a:ea typeface="Arial"/>
                          <a:cs typeface="Arial"/>
                          <a:sym typeface="Arial"/>
                        </a:rPr>
                        <a:t>Số lượng</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b="1" i="0" u="none" strike="noStrike" cap="none">
                          <a:solidFill>
                            <a:schemeClr val="dk1"/>
                          </a:solidFill>
                          <a:latin typeface="Arial"/>
                          <a:ea typeface="Arial"/>
                          <a:cs typeface="Arial"/>
                          <a:sym typeface="Arial"/>
                        </a:rPr>
                        <a:t>Công suất(KW)</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b="1" i="0" u="none" strike="noStrike" cap="none">
                          <a:solidFill>
                            <a:schemeClr val="dk1"/>
                          </a:solidFill>
                          <a:latin typeface="Arial"/>
                          <a:ea typeface="Arial"/>
                          <a:cs typeface="Arial"/>
                          <a:sym typeface="Arial"/>
                        </a:rPr>
                        <a:t> Thời gian (h/ngày) </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b="1" i="0" u="none" strike="noStrike" cap="none">
                          <a:solidFill>
                            <a:schemeClr val="dk1"/>
                          </a:solidFill>
                          <a:latin typeface="Arial"/>
                          <a:ea typeface="Arial"/>
                          <a:cs typeface="Arial"/>
                          <a:sym typeface="Arial"/>
                        </a:rPr>
                        <a:t> Tình trạng </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b="1" i="0" u="none" strike="noStrike" cap="none">
                          <a:solidFill>
                            <a:schemeClr val="dk1"/>
                          </a:solidFill>
                          <a:latin typeface="Arial"/>
                          <a:ea typeface="Arial"/>
                          <a:cs typeface="Arial"/>
                          <a:sym typeface="Arial"/>
                        </a:rPr>
                        <a:t>Vị trí</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222225">
                <a:tc>
                  <a:txBody>
                    <a:bodyPr/>
                    <a:lstStyle/>
                    <a:p>
                      <a:pPr marL="0" marR="0" lvl="0" indent="0" algn="ct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1</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Động cơ một chiều</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2</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167</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16</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BT</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Tổ cán thép</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222225">
                <a:tc>
                  <a:txBody>
                    <a:bodyPr/>
                    <a:lstStyle/>
                    <a:p>
                      <a:pPr marL="0" marR="0" lvl="0" indent="0" algn="ct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2</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Động cơ một chiều</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2</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124</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16</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BT</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Tổ cán thép</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r h="222225">
                <a:tc>
                  <a:txBody>
                    <a:bodyPr/>
                    <a:lstStyle/>
                    <a:p>
                      <a:pPr marL="0" marR="0" lvl="0" indent="0" algn="ct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3</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Động cơ một chiều</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2</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263</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16</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BT</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Tổ cán thép</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r h="222225">
                <a:tc>
                  <a:txBody>
                    <a:bodyPr/>
                    <a:lstStyle/>
                    <a:p>
                      <a:pPr marL="0" marR="0" lvl="0" indent="0" algn="ct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 </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Động cơ 3 pha</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4</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8.42</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16</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BT</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Tổ hoàn thiện ống</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9"/>
                  </a:ext>
                </a:extLst>
              </a:tr>
              <a:tr h="222225">
                <a:tc>
                  <a:txBody>
                    <a:bodyPr/>
                    <a:lstStyle/>
                    <a:p>
                      <a:pPr marL="0" marR="0" lvl="0" indent="0" algn="ct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4</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Động cơ 3 pha</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88</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2.75</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24h</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BT</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Tổ hoàn thiện ống</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10"/>
                  </a:ext>
                </a:extLst>
              </a:tr>
              <a:tr h="222225">
                <a:tc>
                  <a:txBody>
                    <a:bodyPr/>
                    <a:lstStyle/>
                    <a:p>
                      <a:pPr marL="0" marR="0" lvl="0" indent="0" algn="ct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5</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Động cơ 3 pha</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30</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3.42</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24h</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BT</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Tổ hoàn thiện ống</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11"/>
                  </a:ext>
                </a:extLst>
              </a:tr>
              <a:tr h="222225">
                <a:tc>
                  <a:txBody>
                    <a:bodyPr/>
                    <a:lstStyle/>
                    <a:p>
                      <a:pPr marL="0" marR="0" lvl="0" indent="0" algn="ct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6</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Động cơ 3 pha</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40</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1.1</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3h</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BT</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Tổ hoàn thiện ống</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2"/>
                  </a:ext>
                </a:extLst>
              </a:tr>
              <a:tr h="222225">
                <a:tc>
                  <a:txBody>
                    <a:bodyPr/>
                    <a:lstStyle/>
                    <a:p>
                      <a:pPr marL="0" marR="0" lvl="0" indent="0" algn="ct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7</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Động cơ 3 pha</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51</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2.63</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16</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BT</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Tổ lốc ống</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3"/>
                  </a:ext>
                </a:extLst>
              </a:tr>
              <a:tr h="222225">
                <a:tc>
                  <a:txBody>
                    <a:bodyPr/>
                    <a:lstStyle/>
                    <a:p>
                      <a:pPr marL="0" marR="0" lvl="0" indent="0" algn="ct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8</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Động cơ 3 pha</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52</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2.85</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16</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BT</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Tổ lốc ống</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4"/>
                  </a:ext>
                </a:extLst>
              </a:tr>
              <a:tr h="222225">
                <a:tc>
                  <a:txBody>
                    <a:bodyPr/>
                    <a:lstStyle/>
                    <a:p>
                      <a:pPr marL="0" marR="0" lvl="0" indent="0" algn="ct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9</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Động cơ 3 pha</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17</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3.42</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16</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BT</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Tổ lốc ống</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5"/>
                  </a:ext>
                </a:extLst>
              </a:tr>
              <a:tr h="222225">
                <a:tc>
                  <a:txBody>
                    <a:bodyPr/>
                    <a:lstStyle/>
                    <a:p>
                      <a:pPr marL="0" marR="0" lvl="0" indent="0" algn="ct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10</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Động cơ 3 pha</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8</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5.27</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16</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BT</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b="0" i="0" u="none" strike="noStrike" cap="none">
                          <a:solidFill>
                            <a:schemeClr val="dk1"/>
                          </a:solidFill>
                          <a:latin typeface="Arial"/>
                          <a:ea typeface="Arial"/>
                          <a:cs typeface="Arial"/>
                          <a:sym typeface="Arial"/>
                        </a:rPr>
                        <a:t>Tổ lốc ống</a:t>
                      </a:r>
                      <a:endParaRPr b="0" i="0" u="none" strike="noStrike" cap="none">
                        <a:solidFill>
                          <a:schemeClr val="dk1"/>
                        </a:solidFill>
                        <a:latin typeface="Arial"/>
                        <a:ea typeface="Arial"/>
                        <a:cs typeface="Arial"/>
                        <a:sym typeface="Arial"/>
                      </a:endParaRPr>
                    </a:p>
                  </a:txBody>
                  <a:tcPr marL="52825" marR="5282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6"/>
                  </a:ext>
                </a:extLst>
              </a:tr>
            </a:tbl>
          </a:graphicData>
        </a:graphic>
      </p:graphicFrame>
      <p:sp>
        <p:nvSpPr>
          <p:cNvPr id="441" name="Google Shape;441;p44"/>
          <p:cNvSpPr/>
          <p:nvPr/>
        </p:nvSpPr>
        <p:spPr>
          <a:xfrm>
            <a:off x="2057400" y="1594800"/>
            <a:ext cx="4442700" cy="470100"/>
          </a:xfrm>
          <a:prstGeom prst="rect">
            <a:avLst/>
          </a:prstGeom>
          <a:noFill/>
          <a:ln>
            <a:noFill/>
          </a:ln>
        </p:spPr>
        <p:txBody>
          <a:bodyPr spcFirstLastPara="1" wrap="square" lIns="91425" tIns="45700" rIns="91425" bIns="45700" anchor="ctr" anchorCtr="0">
            <a:noAutofit/>
          </a:bodyPr>
          <a:lstStyle/>
          <a:p>
            <a:pPr marL="0" marR="0" lvl="0" indent="0" algn="just" rtl="0">
              <a:lnSpc>
                <a:spcPct val="114000"/>
              </a:lnSpc>
              <a:spcBef>
                <a:spcPts val="0"/>
              </a:spcBef>
              <a:spcAft>
                <a:spcPts val="0"/>
              </a:spcAft>
              <a:buNone/>
            </a:pPr>
            <a:r>
              <a:rPr lang="en-US" sz="1800" b="1" i="1" u="sng">
                <a:solidFill>
                  <a:srgbClr val="004AAD"/>
                </a:solidFill>
                <a:latin typeface="Arial"/>
                <a:ea typeface="Arial"/>
                <a:cs typeface="Arial"/>
                <a:sym typeface="Arial"/>
              </a:rPr>
              <a:t>Trường hợp của nhà máy cán thép</a:t>
            </a:r>
            <a:r>
              <a:rPr lang="en-US" sz="1800">
                <a:solidFill>
                  <a:srgbClr val="004AAD"/>
                </a:solidFill>
                <a:latin typeface="Arial"/>
                <a:ea typeface="Arial"/>
                <a:cs typeface="Arial"/>
                <a:sym typeface="Arial"/>
              </a:rPr>
              <a:t>:</a:t>
            </a:r>
            <a:endParaRPr sz="1600">
              <a:solidFill>
                <a:schemeClr val="dk1"/>
              </a:solidFill>
              <a:latin typeface="Arial"/>
              <a:ea typeface="Arial"/>
              <a:cs typeface="Arial"/>
              <a:sym typeface="Aria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45"/>
        <p:cNvGrpSpPr/>
        <p:nvPr/>
      </p:nvGrpSpPr>
      <p:grpSpPr>
        <a:xfrm>
          <a:off x="0" y="0"/>
          <a:ext cx="0" cy="0"/>
          <a:chOff x="0" y="0"/>
          <a:chExt cx="0" cy="0"/>
        </a:xfrm>
      </p:grpSpPr>
      <p:sp>
        <p:nvSpPr>
          <p:cNvPr id="446" name="Google Shape;446;p45"/>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447" name="Google Shape;447;p45"/>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Tình huống nghiên cứu, thảo luận</a:t>
            </a:r>
            <a:endParaRPr sz="2500" b="1">
              <a:solidFill>
                <a:schemeClr val="lt1"/>
              </a:solidFill>
              <a:latin typeface="Arial"/>
              <a:ea typeface="Arial"/>
              <a:cs typeface="Arial"/>
              <a:sym typeface="Arial"/>
            </a:endParaRPr>
          </a:p>
        </p:txBody>
      </p:sp>
      <p:sp>
        <p:nvSpPr>
          <p:cNvPr id="448" name="Google Shape;448;p45"/>
          <p:cNvSpPr/>
          <p:nvPr/>
        </p:nvSpPr>
        <p:spPr>
          <a:xfrm>
            <a:off x="3525150" y="2045201"/>
            <a:ext cx="5141700" cy="466800"/>
          </a:xfrm>
          <a:prstGeom prst="rect">
            <a:avLst/>
          </a:prstGeom>
          <a:noFill/>
          <a:ln>
            <a:noFill/>
          </a:ln>
        </p:spPr>
        <p:txBody>
          <a:bodyPr spcFirstLastPara="1" wrap="square" lIns="91425" tIns="45700" rIns="91425" bIns="45700" anchor="ctr" anchorCtr="0">
            <a:spAutoFit/>
          </a:bodyPr>
          <a:lstStyle/>
          <a:p>
            <a:pPr marL="0" marR="0" lvl="0" indent="0" algn="ctr" rtl="0">
              <a:lnSpc>
                <a:spcPct val="114000"/>
              </a:lnSpc>
              <a:spcBef>
                <a:spcPts val="0"/>
              </a:spcBef>
              <a:spcAft>
                <a:spcPts val="0"/>
              </a:spcAft>
              <a:buNone/>
            </a:pPr>
            <a:r>
              <a:rPr lang="en-US" sz="1800" b="1">
                <a:solidFill>
                  <a:schemeClr val="dk1"/>
                </a:solidFill>
                <a:latin typeface="Arial"/>
                <a:ea typeface="Arial"/>
                <a:cs typeface="Arial"/>
                <a:sym typeface="Arial"/>
              </a:rPr>
              <a:t>Danh sách thiết bị tiêu thụ điện chính</a:t>
            </a:r>
            <a:r>
              <a:rPr lang="en-US" sz="1800">
                <a:solidFill>
                  <a:schemeClr val="dk1"/>
                </a:solidFill>
                <a:latin typeface="Arial"/>
                <a:ea typeface="Arial"/>
                <a:cs typeface="Arial"/>
                <a:sym typeface="Arial"/>
              </a:rPr>
              <a:t> </a:t>
            </a:r>
            <a:endParaRPr sz="1800">
              <a:solidFill>
                <a:schemeClr val="dk1"/>
              </a:solidFill>
              <a:latin typeface="Arial"/>
              <a:ea typeface="Arial"/>
              <a:cs typeface="Arial"/>
              <a:sym typeface="Arial"/>
            </a:endParaRPr>
          </a:p>
        </p:txBody>
      </p:sp>
      <p:graphicFrame>
        <p:nvGraphicFramePr>
          <p:cNvPr id="449" name="Google Shape;449;p45"/>
          <p:cNvGraphicFramePr/>
          <p:nvPr/>
        </p:nvGraphicFramePr>
        <p:xfrm>
          <a:off x="838201" y="2511989"/>
          <a:ext cx="10515625" cy="3986450"/>
        </p:xfrm>
        <a:graphic>
          <a:graphicData uri="http://schemas.openxmlformats.org/drawingml/2006/table">
            <a:tbl>
              <a:tblPr>
                <a:noFill/>
                <a:tableStyleId>{5F8261C2-B8B7-4930-BF9C-C20C61AAAB7B}</a:tableStyleId>
              </a:tblPr>
              <a:tblGrid>
                <a:gridCol w="816750">
                  <a:extLst>
                    <a:ext uri="{9D8B030D-6E8A-4147-A177-3AD203B41FA5}">
                      <a16:colId xmlns:a16="http://schemas.microsoft.com/office/drawing/2014/main" val="20000"/>
                    </a:ext>
                  </a:extLst>
                </a:gridCol>
                <a:gridCol w="3164900">
                  <a:extLst>
                    <a:ext uri="{9D8B030D-6E8A-4147-A177-3AD203B41FA5}">
                      <a16:colId xmlns:a16="http://schemas.microsoft.com/office/drawing/2014/main" val="20001"/>
                    </a:ext>
                  </a:extLst>
                </a:gridCol>
                <a:gridCol w="1225125">
                  <a:extLst>
                    <a:ext uri="{9D8B030D-6E8A-4147-A177-3AD203B41FA5}">
                      <a16:colId xmlns:a16="http://schemas.microsoft.com/office/drawing/2014/main" val="20002"/>
                    </a:ext>
                  </a:extLst>
                </a:gridCol>
                <a:gridCol w="1225125">
                  <a:extLst>
                    <a:ext uri="{9D8B030D-6E8A-4147-A177-3AD203B41FA5}">
                      <a16:colId xmlns:a16="http://schemas.microsoft.com/office/drawing/2014/main" val="20003"/>
                    </a:ext>
                  </a:extLst>
                </a:gridCol>
                <a:gridCol w="1123025">
                  <a:extLst>
                    <a:ext uri="{9D8B030D-6E8A-4147-A177-3AD203B41FA5}">
                      <a16:colId xmlns:a16="http://schemas.microsoft.com/office/drawing/2014/main" val="20004"/>
                    </a:ext>
                  </a:extLst>
                </a:gridCol>
                <a:gridCol w="1123025">
                  <a:extLst>
                    <a:ext uri="{9D8B030D-6E8A-4147-A177-3AD203B41FA5}">
                      <a16:colId xmlns:a16="http://schemas.microsoft.com/office/drawing/2014/main" val="20005"/>
                    </a:ext>
                  </a:extLst>
                </a:gridCol>
                <a:gridCol w="1837675">
                  <a:extLst>
                    <a:ext uri="{9D8B030D-6E8A-4147-A177-3AD203B41FA5}">
                      <a16:colId xmlns:a16="http://schemas.microsoft.com/office/drawing/2014/main" val="20006"/>
                    </a:ext>
                  </a:extLst>
                </a:gridCol>
              </a:tblGrid>
              <a:tr h="30665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Động cơ 3 pha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4</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8.42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16</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lốc ống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30665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Động cơ 3 pha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13.69</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8</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lốc ống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30665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13</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Động cơ một chiều</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10</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8.42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24</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lốc ống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30665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14</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Động cơ một chiều</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18.75</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16</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lốc ống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30665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 15</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Động cơ 3 pha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58</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0.25</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16</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lốc ống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30665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16</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Động cơ một chiều</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105.72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8</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cắt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30665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17</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Động cơ một chiều</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160.75</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8</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cắt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30665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18</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Động cơ 3 pha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3</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8.42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8</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cắt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30665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19</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Cẩu trục 10 tấn</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10</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6h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cắt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8"/>
                  </a:ext>
                </a:extLst>
              </a:tr>
              <a:tr h="30665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20</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Cẩu trục 10 tấn</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10</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6h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cán</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9"/>
                  </a:ext>
                </a:extLst>
              </a:tr>
              <a:tr h="30665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Cẩu trục 20 tấn</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5h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cắt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10"/>
                  </a:ext>
                </a:extLst>
              </a:tr>
              <a:tr h="30665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Cẩu trục 5 tấn an pha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7,37</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4h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ép</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11"/>
                  </a:ext>
                </a:extLst>
              </a:tr>
              <a:tr h="306650">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23</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Cẩu trục 5 tấn an pha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7,37</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5h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cán</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12"/>
                  </a:ext>
                </a:extLst>
              </a:tr>
            </a:tbl>
          </a:graphicData>
        </a:graphic>
      </p:graphicFrame>
      <p:sp>
        <p:nvSpPr>
          <p:cNvPr id="450" name="Google Shape;450;p45"/>
          <p:cNvSpPr/>
          <p:nvPr/>
        </p:nvSpPr>
        <p:spPr>
          <a:xfrm>
            <a:off x="2057400" y="1594800"/>
            <a:ext cx="4442700" cy="470100"/>
          </a:xfrm>
          <a:prstGeom prst="rect">
            <a:avLst/>
          </a:prstGeom>
          <a:noFill/>
          <a:ln>
            <a:noFill/>
          </a:ln>
        </p:spPr>
        <p:txBody>
          <a:bodyPr spcFirstLastPara="1" wrap="square" lIns="91425" tIns="45700" rIns="91425" bIns="45700" anchor="ctr" anchorCtr="0">
            <a:noAutofit/>
          </a:bodyPr>
          <a:lstStyle/>
          <a:p>
            <a:pPr marL="0" marR="0" lvl="0" indent="0" algn="just" rtl="0">
              <a:lnSpc>
                <a:spcPct val="114000"/>
              </a:lnSpc>
              <a:spcBef>
                <a:spcPts val="0"/>
              </a:spcBef>
              <a:spcAft>
                <a:spcPts val="0"/>
              </a:spcAft>
              <a:buNone/>
            </a:pPr>
            <a:r>
              <a:rPr lang="en-US" sz="1800" b="1" i="1" u="sng">
                <a:solidFill>
                  <a:srgbClr val="004AAD"/>
                </a:solidFill>
                <a:latin typeface="Arial"/>
                <a:ea typeface="Arial"/>
                <a:cs typeface="Arial"/>
                <a:sym typeface="Arial"/>
              </a:rPr>
              <a:t>Trường hợp của nhà máy cán thép</a:t>
            </a:r>
            <a:r>
              <a:rPr lang="en-US" sz="1800">
                <a:solidFill>
                  <a:srgbClr val="004AAD"/>
                </a:solidFill>
                <a:latin typeface="Arial"/>
                <a:ea typeface="Arial"/>
                <a:cs typeface="Arial"/>
                <a:sym typeface="Arial"/>
              </a:rPr>
              <a:t>:</a:t>
            </a:r>
            <a:endParaRPr sz="1600">
              <a:solidFill>
                <a:schemeClr val="dk1"/>
              </a:solidFill>
              <a:latin typeface="Arial"/>
              <a:ea typeface="Arial"/>
              <a:cs typeface="Arial"/>
              <a:sym typeface="Aria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54"/>
        <p:cNvGrpSpPr/>
        <p:nvPr/>
      </p:nvGrpSpPr>
      <p:grpSpPr>
        <a:xfrm>
          <a:off x="0" y="0"/>
          <a:ext cx="0" cy="0"/>
          <a:chOff x="0" y="0"/>
          <a:chExt cx="0" cy="0"/>
        </a:xfrm>
      </p:grpSpPr>
      <p:sp>
        <p:nvSpPr>
          <p:cNvPr id="455" name="Google Shape;455;p46"/>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456" name="Google Shape;456;p46"/>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Tình huống nghiên cứu, thảo luận</a:t>
            </a:r>
            <a:endParaRPr sz="2500" b="1">
              <a:solidFill>
                <a:schemeClr val="lt1"/>
              </a:solidFill>
              <a:latin typeface="Arial"/>
              <a:ea typeface="Arial"/>
              <a:cs typeface="Arial"/>
              <a:sym typeface="Arial"/>
            </a:endParaRPr>
          </a:p>
        </p:txBody>
      </p:sp>
      <p:graphicFrame>
        <p:nvGraphicFramePr>
          <p:cNvPr id="457" name="Google Shape;457;p46"/>
          <p:cNvGraphicFramePr/>
          <p:nvPr/>
        </p:nvGraphicFramePr>
        <p:xfrm>
          <a:off x="838186" y="2511992"/>
          <a:ext cx="10705350" cy="4171800"/>
        </p:xfrm>
        <a:graphic>
          <a:graphicData uri="http://schemas.openxmlformats.org/drawingml/2006/table">
            <a:tbl>
              <a:tblPr>
                <a:noFill/>
                <a:tableStyleId>{5F8261C2-B8B7-4930-BF9C-C20C61AAAB7B}</a:tableStyleId>
              </a:tblPr>
              <a:tblGrid>
                <a:gridCol w="815650">
                  <a:extLst>
                    <a:ext uri="{9D8B030D-6E8A-4147-A177-3AD203B41FA5}">
                      <a16:colId xmlns:a16="http://schemas.microsoft.com/office/drawing/2014/main" val="20000"/>
                    </a:ext>
                  </a:extLst>
                </a:gridCol>
                <a:gridCol w="3364525">
                  <a:extLst>
                    <a:ext uri="{9D8B030D-6E8A-4147-A177-3AD203B41FA5}">
                      <a16:colId xmlns:a16="http://schemas.microsoft.com/office/drawing/2014/main" val="20001"/>
                    </a:ext>
                  </a:extLst>
                </a:gridCol>
                <a:gridCol w="1155500">
                  <a:extLst>
                    <a:ext uri="{9D8B030D-6E8A-4147-A177-3AD203B41FA5}">
                      <a16:colId xmlns:a16="http://schemas.microsoft.com/office/drawing/2014/main" val="20002"/>
                    </a:ext>
                  </a:extLst>
                </a:gridCol>
                <a:gridCol w="1081050">
                  <a:extLst>
                    <a:ext uri="{9D8B030D-6E8A-4147-A177-3AD203B41FA5}">
                      <a16:colId xmlns:a16="http://schemas.microsoft.com/office/drawing/2014/main" val="20003"/>
                    </a:ext>
                  </a:extLst>
                </a:gridCol>
                <a:gridCol w="816250">
                  <a:extLst>
                    <a:ext uri="{9D8B030D-6E8A-4147-A177-3AD203B41FA5}">
                      <a16:colId xmlns:a16="http://schemas.microsoft.com/office/drawing/2014/main" val="20004"/>
                    </a:ext>
                  </a:extLst>
                </a:gridCol>
                <a:gridCol w="663475">
                  <a:extLst>
                    <a:ext uri="{9D8B030D-6E8A-4147-A177-3AD203B41FA5}">
                      <a16:colId xmlns:a16="http://schemas.microsoft.com/office/drawing/2014/main" val="20005"/>
                    </a:ext>
                  </a:extLst>
                </a:gridCol>
                <a:gridCol w="2808900">
                  <a:extLst>
                    <a:ext uri="{9D8B030D-6E8A-4147-A177-3AD203B41FA5}">
                      <a16:colId xmlns:a16="http://schemas.microsoft.com/office/drawing/2014/main" val="20006"/>
                    </a:ext>
                  </a:extLst>
                </a:gridCol>
              </a:tblGrid>
              <a:tr h="287075">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24</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Cẩu trục 5 tấn Hồng Nam</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1</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8</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6h</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BT</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Lốc ống</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287075">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25</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Cẩu trục 3,2 tấn</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4</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4,21</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8h</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BT</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Hoàn thiện ống</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287075">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26</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Cẩu trục 3,2 tấn </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3</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4,21</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8h</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BT</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Lốc ống</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287075">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27</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Cẩu trục 3,2 tấn</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1</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4,21</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4h</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BT</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Xưởng năng lượng</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287075">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28</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Cẩu trục 3,2 tấn</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3</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4,21</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7h</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BT</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Kho ống</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363450">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29</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Cẩu trục 3,2 tấn</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1</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4,21</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3h</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BT</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kho bán thành phẩm</a:t>
                      </a:r>
                      <a:r>
                        <a:rPr lang="en-US">
                          <a:solidFill>
                            <a:schemeClr val="dk1"/>
                          </a:solidFill>
                        </a:rPr>
                        <a:t> </a:t>
                      </a:r>
                      <a:r>
                        <a:rPr lang="en-US" sz="1400" b="0" i="0" u="none" strike="noStrike" cap="none">
                          <a:solidFill>
                            <a:schemeClr val="dk1"/>
                          </a:solidFill>
                          <a:latin typeface="Arial"/>
                          <a:ea typeface="Arial"/>
                          <a:cs typeface="Arial"/>
                          <a:sym typeface="Arial"/>
                        </a:rPr>
                        <a:t>đầu đáy bồn</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363450">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30</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Cẩu trục 2 tấn </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2</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3,5</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3h</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BT</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Kho đề xê, kho ống </a:t>
                      </a:r>
                      <a:r>
                        <a:rPr lang="en-US">
                          <a:solidFill>
                            <a:schemeClr val="dk1"/>
                          </a:solidFill>
                        </a:rPr>
                        <a:t>t</a:t>
                      </a:r>
                      <a:r>
                        <a:rPr lang="en-US" sz="1400" b="0" i="0" u="none" strike="noStrike" cap="none">
                          <a:solidFill>
                            <a:schemeClr val="dk1"/>
                          </a:solidFill>
                          <a:latin typeface="Arial"/>
                          <a:ea typeface="Arial"/>
                          <a:cs typeface="Arial"/>
                          <a:sym typeface="Arial"/>
                        </a:rPr>
                        <a:t>rang trí</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287075">
                <a:tc>
                  <a:txBody>
                    <a:bodyPr/>
                    <a:lstStyle/>
                    <a:p>
                      <a:pPr marL="0" marR="0" lvl="0" indent="0" algn="ctr" rtl="0">
                        <a:lnSpc>
                          <a:spcPct val="100000"/>
                        </a:lnSpc>
                        <a:spcBef>
                          <a:spcPts val="0"/>
                        </a:spcBef>
                        <a:spcAft>
                          <a:spcPts val="0"/>
                        </a:spcAft>
                        <a:buClr>
                          <a:srgbClr val="FF0000"/>
                        </a:buClr>
                        <a:buSzPts val="1400"/>
                        <a:buFont typeface="Arial"/>
                        <a:buNone/>
                      </a:pPr>
                      <a:r>
                        <a:rPr lang="en-US" sz="1400" b="0" i="0" u="none" strike="noStrike" cap="none">
                          <a:solidFill>
                            <a:schemeClr val="dk1"/>
                          </a:solidFill>
                          <a:latin typeface="Arial"/>
                          <a:ea typeface="Arial"/>
                          <a:cs typeface="Arial"/>
                          <a:sym typeface="Arial"/>
                        </a:rPr>
                        <a:t>31</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0000"/>
                        </a:buClr>
                        <a:buSzPts val="1400"/>
                        <a:buFont typeface="Arial"/>
                        <a:buNone/>
                      </a:pPr>
                      <a:r>
                        <a:rPr lang="en-US" sz="1400" b="0" i="0" u="none" strike="noStrike" cap="none">
                          <a:solidFill>
                            <a:schemeClr val="dk1"/>
                          </a:solidFill>
                          <a:latin typeface="Arial"/>
                          <a:ea typeface="Arial"/>
                          <a:cs typeface="Arial"/>
                          <a:sym typeface="Arial"/>
                        </a:rPr>
                        <a:t>Lò ủ băng khổ 600 ( lò1, lò2 )</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400" b="0" i="0" u="none" strike="noStrike" cap="none">
                          <a:solidFill>
                            <a:schemeClr val="dk1"/>
                          </a:solidFill>
                          <a:latin typeface="Arial"/>
                          <a:ea typeface="Arial"/>
                          <a:cs typeface="Arial"/>
                          <a:sym typeface="Arial"/>
                        </a:rPr>
                        <a:t>2</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400" b="0" i="0" u="none" strike="noStrike" cap="none">
                          <a:solidFill>
                            <a:schemeClr val="dk1"/>
                          </a:solidFill>
                          <a:latin typeface="Arial"/>
                          <a:ea typeface="Arial"/>
                          <a:cs typeface="Arial"/>
                          <a:sym typeface="Arial"/>
                        </a:rPr>
                        <a:t>272,48</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400" b="0" i="0" u="none" strike="noStrike" cap="none">
                          <a:solidFill>
                            <a:schemeClr val="dk1"/>
                          </a:solidFill>
                          <a:latin typeface="Arial"/>
                          <a:ea typeface="Arial"/>
                          <a:cs typeface="Arial"/>
                          <a:sym typeface="Arial"/>
                        </a:rPr>
                        <a:t>24h</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400" b="0" i="0" u="none" strike="noStrike" cap="none">
                          <a:solidFill>
                            <a:schemeClr val="dk1"/>
                          </a:solidFill>
                          <a:latin typeface="Arial"/>
                          <a:ea typeface="Arial"/>
                          <a:cs typeface="Arial"/>
                          <a:sym typeface="Arial"/>
                        </a:rPr>
                        <a:t>BT</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0000"/>
                        </a:buClr>
                        <a:buSzPts val="1400"/>
                        <a:buFont typeface="Arial"/>
                        <a:buNone/>
                      </a:pPr>
                      <a:r>
                        <a:rPr lang="en-US" sz="1400" b="0" i="0" u="none" strike="noStrike" cap="none">
                          <a:solidFill>
                            <a:schemeClr val="dk1"/>
                          </a:solidFill>
                          <a:latin typeface="Arial"/>
                          <a:ea typeface="Arial"/>
                          <a:cs typeface="Arial"/>
                          <a:sym typeface="Arial"/>
                        </a:rPr>
                        <a:t>Tổ cán thép</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r h="287075">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32</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Lò ủ băng khổ 500 ( lò4 )</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1</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266,55</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24h</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BT</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Tổ cán thép</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8"/>
                  </a:ext>
                </a:extLst>
              </a:tr>
              <a:tr h="287075">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33</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Lò ủ ống 500kva</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1</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258,0</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8h</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BT</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Hoàn thiện ống</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9"/>
                  </a:ext>
                </a:extLst>
              </a:tr>
              <a:tr h="287075">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34</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Lò ủ ống 350kva</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1</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170,5</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7h</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BT</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Hoàn thiện ống</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0"/>
                  </a:ext>
                </a:extLst>
              </a:tr>
              <a:tr h="287075">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35</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Lò ủ ống 300kva</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1</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152,69</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7h</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BT</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Hoàn thiện ống</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1"/>
                  </a:ext>
                </a:extLst>
              </a:tr>
              <a:tr h="287075">
                <a:tc>
                  <a:txBody>
                    <a:bodyPr/>
                    <a:lstStyle/>
                    <a:p>
                      <a:pPr marL="0" marR="0" lvl="0" indent="0" algn="ctr" rtl="0">
                        <a:lnSpc>
                          <a:spcPct val="100000"/>
                        </a:lnSpc>
                        <a:spcBef>
                          <a:spcPts val="0"/>
                        </a:spcBef>
                        <a:spcAft>
                          <a:spcPts val="0"/>
                        </a:spcAft>
                        <a:buClr>
                          <a:srgbClr val="FF0000"/>
                        </a:buClr>
                        <a:buSzPts val="1400"/>
                        <a:buFont typeface="Arial"/>
                        <a:buNone/>
                      </a:pPr>
                      <a:r>
                        <a:rPr lang="en-US" sz="1400" b="0" i="0" u="none" strike="noStrike" cap="none">
                          <a:solidFill>
                            <a:schemeClr val="dk1"/>
                          </a:solidFill>
                          <a:latin typeface="Arial"/>
                          <a:ea typeface="Arial"/>
                          <a:cs typeface="Arial"/>
                          <a:sym typeface="Arial"/>
                        </a:rPr>
                        <a:t>36</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0000"/>
                        </a:buClr>
                        <a:buSzPts val="1400"/>
                        <a:buFont typeface="Arial"/>
                        <a:buNone/>
                      </a:pPr>
                      <a:r>
                        <a:rPr lang="en-US" sz="1400" b="0" i="0" u="none" strike="noStrike" cap="none">
                          <a:solidFill>
                            <a:schemeClr val="dk1"/>
                          </a:solidFill>
                          <a:latin typeface="Arial"/>
                          <a:ea typeface="Arial"/>
                          <a:cs typeface="Arial"/>
                          <a:sym typeface="Arial"/>
                        </a:rPr>
                        <a:t>Máy ép thủy lực 200 tấn 1</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400" b="0" i="0" u="none" strike="noStrike" cap="none">
                          <a:solidFill>
                            <a:schemeClr val="dk1"/>
                          </a:solidFill>
                          <a:latin typeface="Arial"/>
                          <a:ea typeface="Arial"/>
                          <a:cs typeface="Arial"/>
                          <a:sym typeface="Arial"/>
                        </a:rPr>
                        <a:t>1</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400" b="0" i="0" u="none" strike="noStrike" cap="none">
                          <a:solidFill>
                            <a:schemeClr val="dk1"/>
                          </a:solidFill>
                          <a:latin typeface="Arial"/>
                          <a:ea typeface="Arial"/>
                          <a:cs typeface="Arial"/>
                          <a:sym typeface="Arial"/>
                        </a:rPr>
                        <a:t>30</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400" b="0" i="0" u="none" strike="noStrike" cap="none">
                          <a:solidFill>
                            <a:schemeClr val="dk1"/>
                          </a:solidFill>
                          <a:latin typeface="Arial"/>
                          <a:ea typeface="Arial"/>
                          <a:cs typeface="Arial"/>
                          <a:sym typeface="Arial"/>
                        </a:rPr>
                        <a:t>7h</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400" b="0" i="0" u="none" strike="noStrike" cap="none">
                          <a:solidFill>
                            <a:schemeClr val="dk1"/>
                          </a:solidFill>
                          <a:latin typeface="Arial"/>
                          <a:ea typeface="Arial"/>
                          <a:cs typeface="Arial"/>
                          <a:sym typeface="Arial"/>
                        </a:rPr>
                        <a:t>BT</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0000"/>
                        </a:buClr>
                        <a:buSzPts val="1400"/>
                        <a:buFont typeface="Arial"/>
                        <a:buNone/>
                      </a:pPr>
                      <a:r>
                        <a:rPr lang="en-US" sz="1400" b="0" i="0" u="none" strike="noStrike" cap="none">
                          <a:solidFill>
                            <a:schemeClr val="dk1"/>
                          </a:solidFill>
                          <a:latin typeface="Arial"/>
                          <a:ea typeface="Arial"/>
                          <a:cs typeface="Arial"/>
                          <a:sym typeface="Arial"/>
                        </a:rPr>
                        <a:t>Tổ ép</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2"/>
                  </a:ext>
                </a:extLst>
              </a:tr>
              <a:tr h="287075">
                <a:tc>
                  <a:txBody>
                    <a:bodyPr/>
                    <a:lstStyle/>
                    <a:p>
                      <a:pPr marL="0" marR="0" lvl="0" indent="0" algn="ctr" rtl="0">
                        <a:lnSpc>
                          <a:spcPct val="100000"/>
                        </a:lnSpc>
                        <a:spcBef>
                          <a:spcPts val="0"/>
                        </a:spcBef>
                        <a:spcAft>
                          <a:spcPts val="0"/>
                        </a:spcAft>
                        <a:buClr>
                          <a:srgbClr val="FF0000"/>
                        </a:buClr>
                        <a:buSzPts val="1400"/>
                        <a:buFont typeface="Arial"/>
                        <a:buNone/>
                      </a:pPr>
                      <a:r>
                        <a:rPr lang="en-US" sz="1400" b="0" i="0" u="none" strike="noStrike" cap="none">
                          <a:solidFill>
                            <a:schemeClr val="dk1"/>
                          </a:solidFill>
                          <a:latin typeface="Arial"/>
                          <a:ea typeface="Arial"/>
                          <a:cs typeface="Arial"/>
                          <a:sym typeface="Arial"/>
                        </a:rPr>
                        <a:t>37</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0000"/>
                        </a:buClr>
                        <a:buSzPts val="1400"/>
                        <a:buFont typeface="Arial"/>
                        <a:buNone/>
                      </a:pPr>
                      <a:r>
                        <a:rPr lang="en-US" sz="1400" b="0" i="0" u="none" strike="noStrike" cap="none">
                          <a:solidFill>
                            <a:schemeClr val="dk1"/>
                          </a:solidFill>
                          <a:latin typeface="Arial"/>
                          <a:ea typeface="Arial"/>
                          <a:cs typeface="Arial"/>
                          <a:sym typeface="Arial"/>
                        </a:rPr>
                        <a:t>Máy ép thủy lực 200 tấn 2</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400" b="0" i="0" u="none" strike="noStrike" cap="none">
                          <a:solidFill>
                            <a:schemeClr val="dk1"/>
                          </a:solidFill>
                          <a:latin typeface="Arial"/>
                          <a:ea typeface="Arial"/>
                          <a:cs typeface="Arial"/>
                          <a:sym typeface="Arial"/>
                        </a:rPr>
                        <a:t>1</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400" b="0" i="0" u="none" strike="noStrike" cap="none">
                          <a:solidFill>
                            <a:schemeClr val="dk1"/>
                          </a:solidFill>
                          <a:latin typeface="Arial"/>
                          <a:ea typeface="Arial"/>
                          <a:cs typeface="Arial"/>
                          <a:sym typeface="Arial"/>
                        </a:rPr>
                        <a:t>30</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400" b="0" i="0" u="none" strike="noStrike" cap="none">
                          <a:solidFill>
                            <a:schemeClr val="dk1"/>
                          </a:solidFill>
                          <a:latin typeface="Arial"/>
                          <a:ea typeface="Arial"/>
                          <a:cs typeface="Arial"/>
                          <a:sym typeface="Arial"/>
                        </a:rPr>
                        <a:t>7h</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400" b="0" i="0" u="none" strike="noStrike" cap="none">
                          <a:solidFill>
                            <a:schemeClr val="dk1"/>
                          </a:solidFill>
                          <a:latin typeface="Arial"/>
                          <a:ea typeface="Arial"/>
                          <a:cs typeface="Arial"/>
                          <a:sym typeface="Arial"/>
                        </a:rPr>
                        <a:t>BT</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0000"/>
                        </a:buClr>
                        <a:buSzPts val="1400"/>
                        <a:buFont typeface="Arial"/>
                        <a:buNone/>
                      </a:pPr>
                      <a:r>
                        <a:rPr lang="en-US" sz="1400" b="0" i="0" u="none" strike="noStrike" cap="none">
                          <a:solidFill>
                            <a:schemeClr val="dk1"/>
                          </a:solidFill>
                          <a:latin typeface="Arial"/>
                          <a:ea typeface="Arial"/>
                          <a:cs typeface="Arial"/>
                          <a:sym typeface="Arial"/>
                        </a:rPr>
                        <a:t>Tổ ép</a:t>
                      </a:r>
                      <a:endParaRPr sz="14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13"/>
                  </a:ext>
                </a:extLst>
              </a:tr>
            </a:tbl>
          </a:graphicData>
        </a:graphic>
      </p:graphicFrame>
      <p:sp>
        <p:nvSpPr>
          <p:cNvPr id="458" name="Google Shape;458;p46"/>
          <p:cNvSpPr/>
          <p:nvPr/>
        </p:nvSpPr>
        <p:spPr>
          <a:xfrm>
            <a:off x="3525150" y="2045201"/>
            <a:ext cx="5141700" cy="466800"/>
          </a:xfrm>
          <a:prstGeom prst="rect">
            <a:avLst/>
          </a:prstGeom>
          <a:noFill/>
          <a:ln>
            <a:noFill/>
          </a:ln>
        </p:spPr>
        <p:txBody>
          <a:bodyPr spcFirstLastPara="1" wrap="square" lIns="91425" tIns="45700" rIns="91425" bIns="45700" anchor="ctr" anchorCtr="0">
            <a:noAutofit/>
          </a:bodyPr>
          <a:lstStyle/>
          <a:p>
            <a:pPr marL="0" marR="0" lvl="0" indent="0" algn="ctr" rtl="0">
              <a:lnSpc>
                <a:spcPct val="114000"/>
              </a:lnSpc>
              <a:spcBef>
                <a:spcPts val="0"/>
              </a:spcBef>
              <a:spcAft>
                <a:spcPts val="0"/>
              </a:spcAft>
              <a:buNone/>
            </a:pPr>
            <a:r>
              <a:rPr lang="en-US" sz="1800" b="1">
                <a:solidFill>
                  <a:schemeClr val="dk1"/>
                </a:solidFill>
                <a:latin typeface="Arial"/>
                <a:ea typeface="Arial"/>
                <a:cs typeface="Arial"/>
                <a:sym typeface="Arial"/>
              </a:rPr>
              <a:t>Danh sách thiết bị tiêu thụ điện chính</a:t>
            </a:r>
            <a:r>
              <a:rPr lang="en-US" sz="1800">
                <a:solidFill>
                  <a:schemeClr val="dk1"/>
                </a:solidFill>
                <a:latin typeface="Arial"/>
                <a:ea typeface="Arial"/>
                <a:cs typeface="Arial"/>
                <a:sym typeface="Arial"/>
              </a:rPr>
              <a:t> </a:t>
            </a:r>
            <a:endParaRPr sz="1800">
              <a:solidFill>
                <a:schemeClr val="dk1"/>
              </a:solidFill>
              <a:latin typeface="Arial"/>
              <a:ea typeface="Arial"/>
              <a:cs typeface="Arial"/>
              <a:sym typeface="Arial"/>
            </a:endParaRPr>
          </a:p>
        </p:txBody>
      </p:sp>
      <p:sp>
        <p:nvSpPr>
          <p:cNvPr id="459" name="Google Shape;459;p46"/>
          <p:cNvSpPr/>
          <p:nvPr/>
        </p:nvSpPr>
        <p:spPr>
          <a:xfrm>
            <a:off x="2057400" y="1594800"/>
            <a:ext cx="4442700" cy="470100"/>
          </a:xfrm>
          <a:prstGeom prst="rect">
            <a:avLst/>
          </a:prstGeom>
          <a:noFill/>
          <a:ln>
            <a:noFill/>
          </a:ln>
        </p:spPr>
        <p:txBody>
          <a:bodyPr spcFirstLastPara="1" wrap="square" lIns="91425" tIns="45700" rIns="91425" bIns="45700" anchor="ctr" anchorCtr="0">
            <a:noAutofit/>
          </a:bodyPr>
          <a:lstStyle/>
          <a:p>
            <a:pPr marL="0" marR="0" lvl="0" indent="0" algn="just" rtl="0">
              <a:lnSpc>
                <a:spcPct val="114000"/>
              </a:lnSpc>
              <a:spcBef>
                <a:spcPts val="0"/>
              </a:spcBef>
              <a:spcAft>
                <a:spcPts val="0"/>
              </a:spcAft>
              <a:buNone/>
            </a:pPr>
            <a:r>
              <a:rPr lang="en-US" sz="1800" b="1" i="1" u="sng">
                <a:solidFill>
                  <a:srgbClr val="004AAD"/>
                </a:solidFill>
                <a:latin typeface="Arial"/>
                <a:ea typeface="Arial"/>
                <a:cs typeface="Arial"/>
                <a:sym typeface="Arial"/>
              </a:rPr>
              <a:t>Trường hợp của nhà máy cán thép</a:t>
            </a:r>
            <a:r>
              <a:rPr lang="en-US" sz="1800">
                <a:solidFill>
                  <a:srgbClr val="004AAD"/>
                </a:solidFill>
                <a:latin typeface="Arial"/>
                <a:ea typeface="Arial"/>
                <a:cs typeface="Arial"/>
                <a:sym typeface="Arial"/>
              </a:rPr>
              <a:t>:</a:t>
            </a:r>
            <a:endParaRPr sz="1600">
              <a:solidFill>
                <a:schemeClr val="dk1"/>
              </a:solidFill>
              <a:latin typeface="Arial"/>
              <a:ea typeface="Arial"/>
              <a:cs typeface="Arial"/>
              <a:sym typeface="Arial"/>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63"/>
        <p:cNvGrpSpPr/>
        <p:nvPr/>
      </p:nvGrpSpPr>
      <p:grpSpPr>
        <a:xfrm>
          <a:off x="0" y="0"/>
          <a:ext cx="0" cy="0"/>
          <a:chOff x="0" y="0"/>
          <a:chExt cx="0" cy="0"/>
        </a:xfrm>
      </p:grpSpPr>
      <p:sp>
        <p:nvSpPr>
          <p:cNvPr id="464" name="Google Shape;464;p47"/>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465" name="Google Shape;465;p47"/>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Tình huống nghiên cứu, thảo luận</a:t>
            </a:r>
            <a:endParaRPr sz="2500" b="1">
              <a:solidFill>
                <a:schemeClr val="lt1"/>
              </a:solidFill>
              <a:latin typeface="Arial"/>
              <a:ea typeface="Arial"/>
              <a:cs typeface="Arial"/>
              <a:sym typeface="Arial"/>
            </a:endParaRPr>
          </a:p>
        </p:txBody>
      </p:sp>
      <p:graphicFrame>
        <p:nvGraphicFramePr>
          <p:cNvPr id="466" name="Google Shape;466;p47"/>
          <p:cNvGraphicFramePr/>
          <p:nvPr/>
        </p:nvGraphicFramePr>
        <p:xfrm>
          <a:off x="838199" y="2512039"/>
          <a:ext cx="10515625" cy="3884700"/>
        </p:xfrm>
        <a:graphic>
          <a:graphicData uri="http://schemas.openxmlformats.org/drawingml/2006/table">
            <a:tbl>
              <a:tblPr>
                <a:noFill/>
                <a:tableStyleId>{5F8261C2-B8B7-4930-BF9C-C20C61AAAB7B}</a:tableStyleId>
              </a:tblPr>
              <a:tblGrid>
                <a:gridCol w="816750">
                  <a:extLst>
                    <a:ext uri="{9D8B030D-6E8A-4147-A177-3AD203B41FA5}">
                      <a16:colId xmlns:a16="http://schemas.microsoft.com/office/drawing/2014/main" val="20000"/>
                    </a:ext>
                  </a:extLst>
                </a:gridCol>
                <a:gridCol w="3369075">
                  <a:extLst>
                    <a:ext uri="{9D8B030D-6E8A-4147-A177-3AD203B41FA5}">
                      <a16:colId xmlns:a16="http://schemas.microsoft.com/office/drawing/2014/main" val="20001"/>
                    </a:ext>
                  </a:extLst>
                </a:gridCol>
                <a:gridCol w="1054975">
                  <a:extLst>
                    <a:ext uri="{9D8B030D-6E8A-4147-A177-3AD203B41FA5}">
                      <a16:colId xmlns:a16="http://schemas.microsoft.com/office/drawing/2014/main" val="20002"/>
                    </a:ext>
                  </a:extLst>
                </a:gridCol>
                <a:gridCol w="1191075">
                  <a:extLst>
                    <a:ext uri="{9D8B030D-6E8A-4147-A177-3AD203B41FA5}">
                      <a16:colId xmlns:a16="http://schemas.microsoft.com/office/drawing/2014/main" val="20003"/>
                    </a:ext>
                  </a:extLst>
                </a:gridCol>
                <a:gridCol w="1123025">
                  <a:extLst>
                    <a:ext uri="{9D8B030D-6E8A-4147-A177-3AD203B41FA5}">
                      <a16:colId xmlns:a16="http://schemas.microsoft.com/office/drawing/2014/main" val="20004"/>
                    </a:ext>
                  </a:extLst>
                </a:gridCol>
                <a:gridCol w="918850">
                  <a:extLst>
                    <a:ext uri="{9D8B030D-6E8A-4147-A177-3AD203B41FA5}">
                      <a16:colId xmlns:a16="http://schemas.microsoft.com/office/drawing/2014/main" val="20005"/>
                    </a:ext>
                  </a:extLst>
                </a:gridCol>
                <a:gridCol w="2041875">
                  <a:extLst>
                    <a:ext uri="{9D8B030D-6E8A-4147-A177-3AD203B41FA5}">
                      <a16:colId xmlns:a16="http://schemas.microsoft.com/office/drawing/2014/main" val="20006"/>
                    </a:ext>
                  </a:extLst>
                </a:gridCol>
              </a:tblGrid>
              <a:tr h="323725">
                <a:tc>
                  <a:txBody>
                    <a:bodyPr/>
                    <a:lstStyle/>
                    <a:p>
                      <a:pPr marL="0" marR="0" lvl="0" indent="0" algn="ctr"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38</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Máy ép thủy lực 200 tấn 3</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30</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10h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Tổ ép</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0"/>
                  </a:ext>
                </a:extLst>
              </a:tr>
              <a:tr h="323725">
                <a:tc>
                  <a:txBody>
                    <a:bodyPr/>
                    <a:lstStyle/>
                    <a:p>
                      <a:pPr marL="0" marR="0" lvl="0" indent="0" algn="ctr"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39</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Máy ép thủy lực 400 tấn 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55</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7h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Tổ ép</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323725">
                <a:tc>
                  <a:txBody>
                    <a:bodyPr/>
                    <a:lstStyle/>
                    <a:p>
                      <a:pPr marL="0" marR="0" lvl="0" indent="0" algn="ctr"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40</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Máy ép thủy lực 400 tấn 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55</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10h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Tổ ép</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323725">
                <a:tc>
                  <a:txBody>
                    <a:bodyPr/>
                    <a:lstStyle/>
                    <a:p>
                      <a:pPr marL="0" marR="0" lvl="0" indent="0" algn="ctr"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41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Máy ép thủy lực 680 tấn 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75</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10h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Tổ ép</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323725">
                <a:tc>
                  <a:txBody>
                    <a:bodyPr/>
                    <a:lstStyle/>
                    <a:p>
                      <a:pPr marL="0" marR="0" lvl="0" indent="0" algn="ctr"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42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Máy ép thủy lực 680 tấn 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75</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10h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FF0000"/>
                        </a:buClr>
                        <a:buSzPts val="1400"/>
                        <a:buFont typeface="Arial"/>
                        <a:buNone/>
                      </a:pPr>
                      <a:r>
                        <a:rPr lang="en-US" sz="1600" b="0" i="0" u="none" strike="noStrike" cap="none">
                          <a:solidFill>
                            <a:schemeClr val="dk1"/>
                          </a:solidFill>
                          <a:latin typeface="Arial"/>
                          <a:ea typeface="Arial"/>
                          <a:cs typeface="Arial"/>
                          <a:sym typeface="Arial"/>
                        </a:rPr>
                        <a:t>Tổ ép</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r h="323725">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43</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Máy mài lưỡi cưa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3</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0,19</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7h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Lốc ống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5"/>
                  </a:ext>
                </a:extLst>
              </a:tr>
              <a:tr h="323725">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44</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Máy tiện</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1,58</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7h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Cơ điện</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6"/>
                  </a:ext>
                </a:extLst>
              </a:tr>
              <a:tr h="323725">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45</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Máy phay</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1,4</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4h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Cơ điện</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7"/>
                  </a:ext>
                </a:extLst>
              </a:tr>
              <a:tr h="323725">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46</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Máy đột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4</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1.05</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8h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Xưởng năng lượng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8"/>
                  </a:ext>
                </a:extLst>
              </a:tr>
              <a:tr h="323725">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47</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Máy đột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3</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2.37</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8h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ép</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09"/>
                  </a:ext>
                </a:extLst>
              </a:tr>
              <a:tr h="323725">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48</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Máy hàn plasma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4</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11.85</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16h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lốc ống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10"/>
                  </a:ext>
                </a:extLst>
              </a:tr>
              <a:tr h="323725">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49</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Máy hàn plasma</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3</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4.74</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16h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BT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chemeClr val="dk1"/>
                        </a:buClr>
                        <a:buSzPts val="1400"/>
                        <a:buFont typeface="Arial"/>
                        <a:buNone/>
                      </a:pPr>
                      <a:r>
                        <a:rPr lang="en-US" sz="1600" b="0" i="0" u="none" strike="noStrike" cap="none">
                          <a:solidFill>
                            <a:schemeClr val="dk1"/>
                          </a:solidFill>
                          <a:latin typeface="Arial"/>
                          <a:ea typeface="Arial"/>
                          <a:cs typeface="Arial"/>
                          <a:sym typeface="Arial"/>
                        </a:rPr>
                        <a:t>Tổ lốc ống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solidFill>
                      <a:schemeClr val="lt1"/>
                    </a:solidFill>
                  </a:tcPr>
                </a:tc>
                <a:extLst>
                  <a:ext uri="{0D108BD9-81ED-4DB2-BD59-A6C34878D82A}">
                    <a16:rowId xmlns:a16="http://schemas.microsoft.com/office/drawing/2014/main" val="10011"/>
                  </a:ext>
                </a:extLst>
              </a:tr>
            </a:tbl>
          </a:graphicData>
        </a:graphic>
      </p:graphicFrame>
      <p:sp>
        <p:nvSpPr>
          <p:cNvPr id="467" name="Google Shape;467;p47"/>
          <p:cNvSpPr/>
          <p:nvPr/>
        </p:nvSpPr>
        <p:spPr>
          <a:xfrm>
            <a:off x="3525150" y="2045201"/>
            <a:ext cx="5141700" cy="466800"/>
          </a:xfrm>
          <a:prstGeom prst="rect">
            <a:avLst/>
          </a:prstGeom>
          <a:noFill/>
          <a:ln>
            <a:noFill/>
          </a:ln>
        </p:spPr>
        <p:txBody>
          <a:bodyPr spcFirstLastPara="1" wrap="square" lIns="91425" tIns="45700" rIns="91425" bIns="45700" anchor="ctr" anchorCtr="0">
            <a:noAutofit/>
          </a:bodyPr>
          <a:lstStyle/>
          <a:p>
            <a:pPr marL="0" marR="0" lvl="0" indent="0" algn="ctr" rtl="0">
              <a:lnSpc>
                <a:spcPct val="114000"/>
              </a:lnSpc>
              <a:spcBef>
                <a:spcPts val="0"/>
              </a:spcBef>
              <a:spcAft>
                <a:spcPts val="0"/>
              </a:spcAft>
              <a:buNone/>
            </a:pPr>
            <a:r>
              <a:rPr lang="en-US" sz="1800" b="1">
                <a:solidFill>
                  <a:schemeClr val="dk1"/>
                </a:solidFill>
                <a:latin typeface="Arial"/>
                <a:ea typeface="Arial"/>
                <a:cs typeface="Arial"/>
                <a:sym typeface="Arial"/>
              </a:rPr>
              <a:t>Danh sách thiết bị tiêu thụ điện chính</a:t>
            </a:r>
            <a:r>
              <a:rPr lang="en-US" sz="1800">
                <a:solidFill>
                  <a:schemeClr val="dk1"/>
                </a:solidFill>
                <a:latin typeface="Arial"/>
                <a:ea typeface="Arial"/>
                <a:cs typeface="Arial"/>
                <a:sym typeface="Arial"/>
              </a:rPr>
              <a:t> </a:t>
            </a:r>
            <a:endParaRPr sz="1800">
              <a:solidFill>
                <a:schemeClr val="dk1"/>
              </a:solidFill>
              <a:latin typeface="Arial"/>
              <a:ea typeface="Arial"/>
              <a:cs typeface="Arial"/>
              <a:sym typeface="Arial"/>
            </a:endParaRPr>
          </a:p>
        </p:txBody>
      </p:sp>
      <p:sp>
        <p:nvSpPr>
          <p:cNvPr id="468" name="Google Shape;468;p47"/>
          <p:cNvSpPr/>
          <p:nvPr/>
        </p:nvSpPr>
        <p:spPr>
          <a:xfrm>
            <a:off x="2057400" y="1594800"/>
            <a:ext cx="4442700" cy="470100"/>
          </a:xfrm>
          <a:prstGeom prst="rect">
            <a:avLst/>
          </a:prstGeom>
          <a:noFill/>
          <a:ln>
            <a:noFill/>
          </a:ln>
        </p:spPr>
        <p:txBody>
          <a:bodyPr spcFirstLastPara="1" wrap="square" lIns="91425" tIns="45700" rIns="91425" bIns="45700" anchor="ctr" anchorCtr="0">
            <a:noAutofit/>
          </a:bodyPr>
          <a:lstStyle/>
          <a:p>
            <a:pPr marL="0" marR="0" lvl="0" indent="0" algn="just" rtl="0">
              <a:lnSpc>
                <a:spcPct val="114000"/>
              </a:lnSpc>
              <a:spcBef>
                <a:spcPts val="0"/>
              </a:spcBef>
              <a:spcAft>
                <a:spcPts val="0"/>
              </a:spcAft>
              <a:buNone/>
            </a:pPr>
            <a:r>
              <a:rPr lang="en-US" sz="1800" b="1" i="1" u="sng">
                <a:solidFill>
                  <a:srgbClr val="004AAD"/>
                </a:solidFill>
                <a:latin typeface="Arial"/>
                <a:ea typeface="Arial"/>
                <a:cs typeface="Arial"/>
                <a:sym typeface="Arial"/>
              </a:rPr>
              <a:t>Trường hợp của nhà máy cán thép</a:t>
            </a:r>
            <a:r>
              <a:rPr lang="en-US" sz="1800">
                <a:solidFill>
                  <a:srgbClr val="004AAD"/>
                </a:solidFill>
                <a:latin typeface="Arial"/>
                <a:ea typeface="Arial"/>
                <a:cs typeface="Arial"/>
                <a:sym typeface="Arial"/>
              </a:rPr>
              <a:t>:</a:t>
            </a:r>
            <a:endParaRPr sz="1600">
              <a:solidFill>
                <a:schemeClr val="dk1"/>
              </a:solidFill>
              <a:latin typeface="Arial"/>
              <a:ea typeface="Arial"/>
              <a:cs typeface="Arial"/>
              <a:sym typeface="Aria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72"/>
        <p:cNvGrpSpPr/>
        <p:nvPr/>
      </p:nvGrpSpPr>
      <p:grpSpPr>
        <a:xfrm>
          <a:off x="0" y="0"/>
          <a:ext cx="0" cy="0"/>
          <a:chOff x="0" y="0"/>
          <a:chExt cx="0" cy="0"/>
        </a:xfrm>
      </p:grpSpPr>
      <p:sp>
        <p:nvSpPr>
          <p:cNvPr id="473" name="Google Shape;473;p48"/>
          <p:cNvSpPr/>
          <p:nvPr/>
        </p:nvSpPr>
        <p:spPr>
          <a:xfrm>
            <a:off x="2455525" y="5534525"/>
            <a:ext cx="325200" cy="409500"/>
          </a:xfrm>
          <a:prstGeom prst="ellipse">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474" name="Google Shape;474;p48"/>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Tình huống nghiên cứu, thảo luận</a:t>
            </a:r>
            <a:endParaRPr sz="2500" b="1">
              <a:solidFill>
                <a:schemeClr val="lt1"/>
              </a:solidFill>
              <a:latin typeface="Arial"/>
              <a:ea typeface="Arial"/>
              <a:cs typeface="Arial"/>
              <a:sym typeface="Arial"/>
            </a:endParaRPr>
          </a:p>
        </p:txBody>
      </p:sp>
      <p:graphicFrame>
        <p:nvGraphicFramePr>
          <p:cNvPr id="475" name="Google Shape;475;p48"/>
          <p:cNvGraphicFramePr/>
          <p:nvPr/>
        </p:nvGraphicFramePr>
        <p:xfrm>
          <a:off x="838200" y="2477480"/>
          <a:ext cx="3000000" cy="3000000"/>
        </p:xfrm>
        <a:graphic>
          <a:graphicData uri="http://schemas.openxmlformats.org/drawingml/2006/table">
            <a:tbl>
              <a:tblPr>
                <a:noFill/>
                <a:tableStyleId>{5F8261C2-B8B7-4930-BF9C-C20C61AAAB7B}</a:tableStyleId>
              </a:tblPr>
              <a:tblGrid>
                <a:gridCol w="589650">
                  <a:extLst>
                    <a:ext uri="{9D8B030D-6E8A-4147-A177-3AD203B41FA5}">
                      <a16:colId xmlns:a16="http://schemas.microsoft.com/office/drawing/2014/main" val="20000"/>
                    </a:ext>
                  </a:extLst>
                </a:gridCol>
                <a:gridCol w="4219100">
                  <a:extLst>
                    <a:ext uri="{9D8B030D-6E8A-4147-A177-3AD203B41FA5}">
                      <a16:colId xmlns:a16="http://schemas.microsoft.com/office/drawing/2014/main" val="20001"/>
                    </a:ext>
                  </a:extLst>
                </a:gridCol>
                <a:gridCol w="2267175">
                  <a:extLst>
                    <a:ext uri="{9D8B030D-6E8A-4147-A177-3AD203B41FA5}">
                      <a16:colId xmlns:a16="http://schemas.microsoft.com/office/drawing/2014/main" val="20002"/>
                    </a:ext>
                  </a:extLst>
                </a:gridCol>
                <a:gridCol w="3439675">
                  <a:extLst>
                    <a:ext uri="{9D8B030D-6E8A-4147-A177-3AD203B41FA5}">
                      <a16:colId xmlns:a16="http://schemas.microsoft.com/office/drawing/2014/main" val="20003"/>
                    </a:ext>
                  </a:extLst>
                </a:gridCol>
              </a:tblGrid>
              <a:tr h="476000">
                <a:tc>
                  <a:txBody>
                    <a:bodyPr/>
                    <a:lstStyle/>
                    <a:p>
                      <a:pPr marL="0" marR="0" lvl="0" indent="0" algn="ctr" rtl="0">
                        <a:lnSpc>
                          <a:spcPct val="10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STT</a:t>
                      </a:r>
                      <a:endParaRPr sz="1600" b="1"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Cơ hội</a:t>
                      </a:r>
                      <a:endParaRPr sz="1600" b="1"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Tiềm năng tiết kiệm ước lượng, %</a:t>
                      </a:r>
                      <a:endParaRPr sz="1600" b="1"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Ghi chú</a:t>
                      </a:r>
                      <a:endParaRPr sz="1600" b="1"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350875">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Tăng cường quản lý nội vi</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2 ÷ 5</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So với lượng điện tiêu thụ của Cty</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456150">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2</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Cải tạo lại hệ thống chiếu sáng</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25</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lnSpc>
                          <a:spcPct val="13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So sánh với hệ thống trước cải tạo</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547400">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3</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Lắp biến tần cho máy nén khí</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20 ÷ 25%</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lnSpc>
                          <a:spcPct val="13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So sánh với điệu tiêu thụ của thiết bị trước khí lắp đặt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547400">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4</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Lắp thiết bị Powerboss cho các máy ép dập</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15 ÷ 25%</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lnSpc>
                          <a:spcPct val="13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So với lượng điện tiêu hao của thiết bị trước khi lắp đặt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547400">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5</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Bảo ôn cho 02 lò ủ băng khổ 600</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10 ÷ 15%</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lnSpc>
                          <a:spcPct val="13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So với lượng điện tiêu hao của thiết bị trước khi lắp đặt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389175">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6</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Lắp đặt tụ bù gần thiết bị tiêu thụ điện chính</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lnSpc>
                          <a:spcPct val="13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 </a:t>
                      </a:r>
                      <a:endParaRPr sz="1600" b="0" i="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sp>
        <p:nvSpPr>
          <p:cNvPr id="476" name="Google Shape;476;p48"/>
          <p:cNvSpPr/>
          <p:nvPr/>
        </p:nvSpPr>
        <p:spPr>
          <a:xfrm>
            <a:off x="3032400" y="2010675"/>
            <a:ext cx="6127200" cy="466800"/>
          </a:xfrm>
          <a:prstGeom prst="rect">
            <a:avLst/>
          </a:prstGeom>
          <a:noFill/>
          <a:ln>
            <a:noFill/>
          </a:ln>
        </p:spPr>
        <p:txBody>
          <a:bodyPr spcFirstLastPara="1" wrap="square" lIns="91425" tIns="45700" rIns="91425" bIns="45700" anchor="ctr" anchorCtr="0">
            <a:noAutofit/>
          </a:bodyPr>
          <a:lstStyle/>
          <a:p>
            <a:pPr marL="0" marR="0" lvl="0" indent="0" algn="ctr" rtl="0">
              <a:lnSpc>
                <a:spcPct val="114000"/>
              </a:lnSpc>
              <a:spcBef>
                <a:spcPts val="0"/>
              </a:spcBef>
              <a:spcAft>
                <a:spcPts val="0"/>
              </a:spcAft>
              <a:buNone/>
            </a:pPr>
            <a:r>
              <a:rPr lang="en-US" sz="1800" b="1">
                <a:solidFill>
                  <a:schemeClr val="dk1"/>
                </a:solidFill>
                <a:latin typeface="Arial"/>
                <a:ea typeface="Arial"/>
                <a:cs typeface="Arial"/>
                <a:sym typeface="Arial"/>
              </a:rPr>
              <a:t>Danh sách </a:t>
            </a:r>
            <a:r>
              <a:rPr lang="en-US" sz="1800" b="1">
                <a:solidFill>
                  <a:schemeClr val="dk1"/>
                </a:solidFill>
              </a:rPr>
              <a:t>các cơ hội tiết kiệm năng lượng tiềm năng</a:t>
            </a:r>
            <a:endParaRPr sz="1800">
              <a:solidFill>
                <a:schemeClr val="dk1"/>
              </a:solidFill>
              <a:latin typeface="Arial"/>
              <a:ea typeface="Arial"/>
              <a:cs typeface="Arial"/>
              <a:sym typeface="Arial"/>
            </a:endParaRPr>
          </a:p>
        </p:txBody>
      </p:sp>
      <p:sp>
        <p:nvSpPr>
          <p:cNvPr id="477" name="Google Shape;477;p48"/>
          <p:cNvSpPr/>
          <p:nvPr/>
        </p:nvSpPr>
        <p:spPr>
          <a:xfrm>
            <a:off x="2057400" y="1594800"/>
            <a:ext cx="4442700" cy="470100"/>
          </a:xfrm>
          <a:prstGeom prst="rect">
            <a:avLst/>
          </a:prstGeom>
          <a:noFill/>
          <a:ln>
            <a:noFill/>
          </a:ln>
        </p:spPr>
        <p:txBody>
          <a:bodyPr spcFirstLastPara="1" wrap="square" lIns="91425" tIns="45700" rIns="91425" bIns="45700" anchor="ctr" anchorCtr="0">
            <a:noAutofit/>
          </a:bodyPr>
          <a:lstStyle/>
          <a:p>
            <a:pPr marL="0" marR="0" lvl="0" indent="0" algn="just" rtl="0">
              <a:lnSpc>
                <a:spcPct val="114000"/>
              </a:lnSpc>
              <a:spcBef>
                <a:spcPts val="0"/>
              </a:spcBef>
              <a:spcAft>
                <a:spcPts val="0"/>
              </a:spcAft>
              <a:buNone/>
            </a:pPr>
            <a:r>
              <a:rPr lang="en-US" sz="1800" b="1" i="1" u="sng">
                <a:solidFill>
                  <a:srgbClr val="004AAD"/>
                </a:solidFill>
                <a:latin typeface="Arial"/>
                <a:ea typeface="Arial"/>
                <a:cs typeface="Arial"/>
                <a:sym typeface="Arial"/>
              </a:rPr>
              <a:t>Trường hợp của nhà máy cán thép</a:t>
            </a:r>
            <a:r>
              <a:rPr lang="en-US" sz="1800">
                <a:solidFill>
                  <a:srgbClr val="004AAD"/>
                </a:solidFill>
                <a:latin typeface="Arial"/>
                <a:ea typeface="Arial"/>
                <a:cs typeface="Arial"/>
                <a:sym typeface="Arial"/>
              </a:rPr>
              <a:t>:</a:t>
            </a:r>
            <a:endParaRPr sz="1600">
              <a:solidFill>
                <a:schemeClr val="dk1"/>
              </a:solidFill>
              <a:latin typeface="Arial"/>
              <a:ea typeface="Arial"/>
              <a:cs typeface="Arial"/>
              <a:sym typeface="Aria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81"/>
        <p:cNvGrpSpPr/>
        <p:nvPr/>
      </p:nvGrpSpPr>
      <p:grpSpPr>
        <a:xfrm>
          <a:off x="0" y="0"/>
          <a:ext cx="0" cy="0"/>
          <a:chOff x="0" y="0"/>
          <a:chExt cx="0" cy="0"/>
        </a:xfrm>
      </p:grpSpPr>
      <p:sp>
        <p:nvSpPr>
          <p:cNvPr id="482" name="Google Shape;482;p49"/>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Tình huống nghiên cứu, thảo luận</a:t>
            </a:r>
            <a:endParaRPr sz="2500" b="1">
              <a:solidFill>
                <a:schemeClr val="lt1"/>
              </a:solidFill>
              <a:latin typeface="Arial"/>
              <a:ea typeface="Arial"/>
              <a:cs typeface="Arial"/>
              <a:sym typeface="Arial"/>
            </a:endParaRPr>
          </a:p>
        </p:txBody>
      </p:sp>
      <p:sp>
        <p:nvSpPr>
          <p:cNvPr id="483" name="Google Shape;483;p49"/>
          <p:cNvSpPr/>
          <p:nvPr/>
        </p:nvSpPr>
        <p:spPr>
          <a:xfrm>
            <a:off x="2793450" y="2064895"/>
            <a:ext cx="6605100" cy="470100"/>
          </a:xfrm>
          <a:prstGeom prst="rect">
            <a:avLst/>
          </a:prstGeom>
          <a:noFill/>
          <a:ln>
            <a:noFill/>
          </a:ln>
        </p:spPr>
        <p:txBody>
          <a:bodyPr spcFirstLastPara="1" wrap="square" lIns="91425" tIns="45700" rIns="91425" bIns="45700" anchor="ctr" anchorCtr="0">
            <a:spAutoFit/>
          </a:bodyPr>
          <a:lstStyle/>
          <a:p>
            <a:pPr marL="0" marR="0" lvl="0" indent="0" algn="ctr" rtl="0">
              <a:lnSpc>
                <a:spcPct val="114000"/>
              </a:lnSpc>
              <a:spcBef>
                <a:spcPts val="400"/>
              </a:spcBef>
              <a:spcAft>
                <a:spcPts val="0"/>
              </a:spcAft>
              <a:buNone/>
            </a:pPr>
            <a:r>
              <a:rPr lang="en-US" sz="1800" b="1" i="1">
                <a:solidFill>
                  <a:schemeClr val="dk1"/>
                </a:solidFill>
                <a:latin typeface="Arial"/>
                <a:ea typeface="Arial"/>
                <a:cs typeface="Arial"/>
                <a:sym typeface="Arial"/>
              </a:rPr>
              <a:t>Phân tích hiện trạng và đề xuất giải pháp TKNL</a:t>
            </a:r>
            <a:r>
              <a:rPr lang="en-US" sz="1800">
                <a:solidFill>
                  <a:schemeClr val="dk1"/>
                </a:solidFill>
                <a:latin typeface="Arial"/>
                <a:ea typeface="Arial"/>
                <a:cs typeface="Arial"/>
                <a:sym typeface="Arial"/>
              </a:rPr>
              <a:t> </a:t>
            </a:r>
            <a:endParaRPr sz="1800">
              <a:solidFill>
                <a:schemeClr val="dk1"/>
              </a:solidFill>
              <a:latin typeface="Arial"/>
              <a:ea typeface="Arial"/>
              <a:cs typeface="Arial"/>
              <a:sym typeface="Arial"/>
            </a:endParaRPr>
          </a:p>
        </p:txBody>
      </p:sp>
      <p:sp>
        <p:nvSpPr>
          <p:cNvPr id="484" name="Google Shape;484;p49"/>
          <p:cNvSpPr/>
          <p:nvPr/>
        </p:nvSpPr>
        <p:spPr>
          <a:xfrm>
            <a:off x="838200" y="2535000"/>
            <a:ext cx="10515600" cy="2999400"/>
          </a:xfrm>
          <a:prstGeom prst="rect">
            <a:avLst/>
          </a:prstGeom>
          <a:noFill/>
          <a:ln>
            <a:noFill/>
          </a:ln>
        </p:spPr>
        <p:txBody>
          <a:bodyPr spcFirstLastPara="1" wrap="square" lIns="91425" tIns="45700" rIns="91425" bIns="45700" anchor="ctr" anchorCtr="0">
            <a:spAutoFit/>
          </a:bodyPr>
          <a:lstStyle/>
          <a:p>
            <a:pPr marL="0" marR="0" lvl="0" indent="0" algn="just" rtl="0">
              <a:lnSpc>
                <a:spcPct val="110000"/>
              </a:lnSpc>
              <a:spcBef>
                <a:spcPts val="0"/>
              </a:spcBef>
              <a:spcAft>
                <a:spcPts val="0"/>
              </a:spcAft>
              <a:buNone/>
            </a:pPr>
            <a:r>
              <a:rPr lang="en-US" sz="1800" b="1">
                <a:solidFill>
                  <a:srgbClr val="004AAD"/>
                </a:solidFill>
                <a:latin typeface="Arial"/>
                <a:ea typeface="Arial"/>
                <a:cs typeface="Arial"/>
                <a:sym typeface="Arial"/>
              </a:rPr>
              <a:t>Cải tạo lại hệ thống chiếu sáng</a:t>
            </a:r>
            <a:endParaRPr sz="1800">
              <a:solidFill>
                <a:schemeClr val="dk1"/>
              </a:solidFill>
              <a:latin typeface="Arial"/>
              <a:ea typeface="Arial"/>
              <a:cs typeface="Arial"/>
              <a:sym typeface="Arial"/>
            </a:endParaRPr>
          </a:p>
          <a:p>
            <a:pPr marL="0" marR="0" lvl="0" indent="0" algn="just" rtl="0">
              <a:lnSpc>
                <a:spcPct val="110000"/>
              </a:lnSpc>
              <a:spcBef>
                <a:spcPts val="300"/>
              </a:spcBef>
              <a:spcAft>
                <a:spcPts val="0"/>
              </a:spcAft>
              <a:buNone/>
            </a:pPr>
            <a:r>
              <a:rPr lang="en-US" sz="1800" i="1" u="sng">
                <a:solidFill>
                  <a:srgbClr val="004AAD"/>
                </a:solidFill>
                <a:latin typeface="Arial"/>
                <a:ea typeface="Arial"/>
                <a:cs typeface="Arial"/>
                <a:sym typeface="Arial"/>
              </a:rPr>
              <a:t>Hiện trạng</a:t>
            </a:r>
            <a:r>
              <a:rPr lang="en-US" sz="1800" i="1">
                <a:solidFill>
                  <a:srgbClr val="004AAD"/>
                </a:solidFill>
                <a:latin typeface="Arial"/>
                <a:ea typeface="Arial"/>
                <a:cs typeface="Arial"/>
                <a:sym typeface="Arial"/>
              </a:rPr>
              <a:t>:</a:t>
            </a:r>
            <a:r>
              <a:rPr lang="en-US" sz="1800">
                <a:solidFill>
                  <a:srgbClr val="004AAD"/>
                </a:solidFill>
                <a:latin typeface="Arial"/>
                <a:ea typeface="Arial"/>
                <a:cs typeface="Arial"/>
                <a:sym typeface="Arial"/>
              </a:rPr>
              <a:t> </a:t>
            </a:r>
            <a:r>
              <a:rPr lang="en-US" sz="1800">
                <a:solidFill>
                  <a:schemeClr val="dk1"/>
                </a:solidFill>
                <a:latin typeface="Arial"/>
                <a:ea typeface="Arial"/>
                <a:cs typeface="Arial"/>
                <a:sym typeface="Arial"/>
              </a:rPr>
              <a:t>Mặt bằng nhà xưởng của nhà máy rộng, trang bị nhiều trang thiết bị máy móc có yêu cầu thao tác khác nhau nên yêu cầu chiếu sáng rất đa dạng. Với yêu cầu chiếu sáng cho mỗi khu vực là khác nhau, cho nên hệ thống chiếu sáng của nhà máy phân tán và không đồng bộ. Nhà máy tận dụng khá tốt chiếu sáng tự nhiên. Tuy nhiên do chiều cao nhà xưởng lớn lên độ chiếu sáng trong những ngày trời tối hoặc buổi tối làm việc thì không đảm bảo được độ sáng cần thiết. Chiếu sáng nhà xưởng hiện tại chủ yếu chỉ đảm bảo được chiếu sáng đi lại. Những thiết bị, khu vực cần độ chiếu sáng cao vẫn phải sử dụng chiếu sáng cục bộ.</a:t>
            </a:r>
            <a:endParaRPr sz="1800">
              <a:solidFill>
                <a:schemeClr val="dk1"/>
              </a:solidFill>
              <a:latin typeface="Arial"/>
              <a:ea typeface="Arial"/>
              <a:cs typeface="Arial"/>
              <a:sym typeface="Arial"/>
            </a:endParaRPr>
          </a:p>
          <a:p>
            <a:pPr marL="0" marR="0" lvl="0" indent="0" algn="just" rtl="0">
              <a:lnSpc>
                <a:spcPct val="110000"/>
              </a:lnSpc>
              <a:spcBef>
                <a:spcPts val="600"/>
              </a:spcBef>
              <a:spcAft>
                <a:spcPts val="0"/>
              </a:spcAft>
              <a:buNone/>
            </a:pPr>
            <a:r>
              <a:rPr lang="en-US" sz="1800">
                <a:solidFill>
                  <a:schemeClr val="dk1"/>
                </a:solidFill>
                <a:latin typeface="Arial"/>
                <a:ea typeface="Arial"/>
                <a:cs typeface="Arial"/>
                <a:sym typeface="Arial"/>
              </a:rPr>
              <a:t>Trong các phân xưởng vẫn sử dụng khoảng 258 bóng đèn cao áp thủy ngân 250W và một số bóng đèn huỳnh quang 40W chấn lưu sắt từ.</a:t>
            </a:r>
            <a:endParaRPr sz="1800">
              <a:solidFill>
                <a:schemeClr val="dk1"/>
              </a:solidFill>
              <a:latin typeface="Arial"/>
              <a:ea typeface="Arial"/>
              <a:cs typeface="Arial"/>
              <a:sym typeface="Arial"/>
            </a:endParaRPr>
          </a:p>
        </p:txBody>
      </p:sp>
      <p:sp>
        <p:nvSpPr>
          <p:cNvPr id="485" name="Google Shape;485;p49"/>
          <p:cNvSpPr/>
          <p:nvPr/>
        </p:nvSpPr>
        <p:spPr>
          <a:xfrm>
            <a:off x="2057400" y="1594800"/>
            <a:ext cx="4442700" cy="470100"/>
          </a:xfrm>
          <a:prstGeom prst="rect">
            <a:avLst/>
          </a:prstGeom>
          <a:noFill/>
          <a:ln>
            <a:noFill/>
          </a:ln>
        </p:spPr>
        <p:txBody>
          <a:bodyPr spcFirstLastPara="1" wrap="square" lIns="91425" tIns="45700" rIns="91425" bIns="45700" anchor="ctr" anchorCtr="0">
            <a:noAutofit/>
          </a:bodyPr>
          <a:lstStyle/>
          <a:p>
            <a:pPr marL="0" marR="0" lvl="0" indent="0" algn="just" rtl="0">
              <a:lnSpc>
                <a:spcPct val="114000"/>
              </a:lnSpc>
              <a:spcBef>
                <a:spcPts val="0"/>
              </a:spcBef>
              <a:spcAft>
                <a:spcPts val="0"/>
              </a:spcAft>
              <a:buNone/>
            </a:pPr>
            <a:r>
              <a:rPr lang="en-US" sz="1800" b="1" i="1" u="sng">
                <a:solidFill>
                  <a:srgbClr val="004AAD"/>
                </a:solidFill>
                <a:latin typeface="Arial"/>
                <a:ea typeface="Arial"/>
                <a:cs typeface="Arial"/>
                <a:sym typeface="Arial"/>
              </a:rPr>
              <a:t>Trường hợp của nhà máy cán thép</a:t>
            </a:r>
            <a:r>
              <a:rPr lang="en-US" sz="1800">
                <a:solidFill>
                  <a:srgbClr val="004AAD"/>
                </a:solidFill>
                <a:latin typeface="Arial"/>
                <a:ea typeface="Arial"/>
                <a:cs typeface="Arial"/>
                <a:sym typeface="Arial"/>
              </a:rPr>
              <a:t>:</a:t>
            </a:r>
            <a:endParaRPr sz="1600">
              <a:solidFill>
                <a:schemeClr val="dk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6"/>
        <p:cNvGrpSpPr/>
        <p:nvPr/>
      </p:nvGrpSpPr>
      <p:grpSpPr>
        <a:xfrm>
          <a:off x="0" y="0"/>
          <a:ext cx="0" cy="0"/>
          <a:chOff x="0" y="0"/>
          <a:chExt cx="0" cy="0"/>
        </a:xfrm>
      </p:grpSpPr>
      <p:sp>
        <p:nvSpPr>
          <p:cNvPr id="87" name="Google Shape;87;p5"/>
          <p:cNvSpPr txBox="1"/>
          <p:nvPr/>
        </p:nvSpPr>
        <p:spPr>
          <a:xfrm>
            <a:off x="838200" y="1181345"/>
            <a:ext cx="10515599" cy="506152"/>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000"/>
              <a:buFont typeface="Arial"/>
              <a:buNone/>
            </a:pPr>
            <a:r>
              <a:rPr lang="en-US" sz="3000" b="1">
                <a:solidFill>
                  <a:schemeClr val="lt1"/>
                </a:solidFill>
                <a:latin typeface="Arial"/>
                <a:ea typeface="Arial"/>
                <a:cs typeface="Arial"/>
                <a:sym typeface="Arial"/>
              </a:rPr>
              <a:t>Đánh giá kỹ thuật đối với các tiểu dự án TKNL</a:t>
            </a:r>
            <a:endParaRPr sz="3000" b="1">
              <a:solidFill>
                <a:schemeClr val="lt1"/>
              </a:solidFill>
              <a:latin typeface="Arial"/>
              <a:ea typeface="Arial"/>
              <a:cs typeface="Arial"/>
              <a:sym typeface="Arial"/>
            </a:endParaRPr>
          </a:p>
        </p:txBody>
      </p:sp>
      <p:sp>
        <p:nvSpPr>
          <p:cNvPr id="88" name="Google Shape;88;p5"/>
          <p:cNvSpPr txBox="1"/>
          <p:nvPr/>
        </p:nvSpPr>
        <p:spPr>
          <a:xfrm>
            <a:off x="680025" y="1753750"/>
            <a:ext cx="11113800" cy="4351200"/>
          </a:xfrm>
          <a:prstGeom prst="rect">
            <a:avLst/>
          </a:prstGeom>
          <a:noFill/>
          <a:ln>
            <a:noFill/>
          </a:ln>
        </p:spPr>
        <p:txBody>
          <a:bodyPr spcFirstLastPara="1" wrap="square" lIns="91425" tIns="45700" rIns="91425" bIns="45700" anchor="t" anchorCtr="0">
            <a:normAutofit/>
          </a:bodyPr>
          <a:lstStyle/>
          <a:p>
            <a:pPr marL="0" marR="0" lvl="0" indent="0" algn="just" rtl="0">
              <a:lnSpc>
                <a:spcPct val="115000"/>
              </a:lnSpc>
              <a:spcBef>
                <a:spcPts val="0"/>
              </a:spcBef>
              <a:spcAft>
                <a:spcPts val="0"/>
              </a:spcAft>
              <a:buClr>
                <a:srgbClr val="004AAD"/>
              </a:buClr>
              <a:buSzPts val="1600"/>
              <a:buFont typeface="Arial"/>
              <a:buNone/>
            </a:pPr>
            <a:r>
              <a:rPr lang="en-US" sz="1800" b="1" i="1">
                <a:solidFill>
                  <a:srgbClr val="004AAD"/>
                </a:solidFill>
                <a:latin typeface="Arial"/>
                <a:ea typeface="Arial"/>
                <a:cs typeface="Arial"/>
                <a:sym typeface="Arial"/>
              </a:rPr>
              <a:t>Giới thiệu chung:</a:t>
            </a:r>
            <a:endParaRPr sz="1800">
              <a:solidFill>
                <a:srgbClr val="004AAD"/>
              </a:solidFill>
              <a:latin typeface="Arial"/>
              <a:ea typeface="Arial"/>
              <a:cs typeface="Arial"/>
              <a:sym typeface="Arial"/>
            </a:endParaRPr>
          </a:p>
          <a:p>
            <a:pPr marL="0" marR="0" lvl="0" indent="0" algn="just" rtl="0">
              <a:lnSpc>
                <a:spcPct val="115000"/>
              </a:lnSpc>
              <a:spcBef>
                <a:spcPts val="600"/>
              </a:spcBef>
              <a:spcAft>
                <a:spcPts val="0"/>
              </a:spcAft>
              <a:buClr>
                <a:schemeClr val="dk1"/>
              </a:buClr>
              <a:buSzPts val="1600"/>
              <a:buFont typeface="Arial"/>
              <a:buNone/>
            </a:pPr>
            <a:r>
              <a:rPr lang="en-US" sz="1800">
                <a:solidFill>
                  <a:schemeClr val="dk1"/>
                </a:solidFill>
                <a:latin typeface="Arial"/>
                <a:ea typeface="Arial"/>
                <a:cs typeface="Arial"/>
                <a:sym typeface="Arial"/>
              </a:rPr>
              <a:t>- Đánh giá tính hợp lệ đối với các hồ sơ xin vay lại của IE để tài trợ cho các tiểu dự án TKNL là trách nhiệm quan trọng của PFIs, nhằm xác nhận các tiểu dự án được lựa chọn khả thi về tài chính và kỹ thuật. Để hỗ trợ các PFIs và IEs đánh giá kỹ thuật cho dự án TKNL, </a:t>
            </a:r>
            <a:r>
              <a:rPr lang="en-US" sz="1800" b="1">
                <a:solidFill>
                  <a:schemeClr val="dk1"/>
                </a:solidFill>
              </a:rPr>
              <a:t>Khung đánh giá kỹ thuật được trình bày trong phụ lục 5 của Sổ tay Hướng dẫn thực hiện kèm theo Quyết định số 1337/QĐ-BCT ngày 03 tháng 06 năm 2024 của Bộ trưởng Bộ Công Thương.</a:t>
            </a:r>
            <a:endParaRPr sz="1800" b="1">
              <a:solidFill>
                <a:schemeClr val="dk1"/>
              </a:solidFill>
            </a:endParaRPr>
          </a:p>
          <a:p>
            <a:pPr marL="228600" marR="0" lvl="0" indent="-241300" algn="just" rtl="0">
              <a:lnSpc>
                <a:spcPct val="115000"/>
              </a:lnSpc>
              <a:spcBef>
                <a:spcPts val="600"/>
              </a:spcBef>
              <a:spcAft>
                <a:spcPts val="0"/>
              </a:spcAft>
              <a:buClr>
                <a:schemeClr val="dk1"/>
              </a:buClr>
              <a:buSzPts val="1800"/>
              <a:buFont typeface="Arial"/>
              <a:buChar char="-"/>
            </a:pPr>
            <a:r>
              <a:rPr lang="en-US" sz="1800">
                <a:solidFill>
                  <a:schemeClr val="dk1"/>
                </a:solidFill>
                <a:latin typeface="Arial"/>
                <a:ea typeface="Arial"/>
                <a:cs typeface="Arial"/>
                <a:sym typeface="Arial"/>
              </a:rPr>
              <a:t>Khung đánh giá kỹ thuật này sẽ được các PFIs sử dụng để đánh giá từng tiểu dự án được xem xét để cho vay TKNL. Khung này xác định nội dung, trình tự và trách nhiệm thực hiện đánh giá kỹ thuật của các tiểu dự án để đảm bảo:</a:t>
            </a:r>
            <a:endParaRPr sz="1600"/>
          </a:p>
          <a:p>
            <a:pPr marL="342900" marR="0" lvl="0" indent="-355600" algn="just" rtl="0">
              <a:lnSpc>
                <a:spcPct val="115000"/>
              </a:lnSpc>
              <a:spcBef>
                <a:spcPts val="600"/>
              </a:spcBef>
              <a:spcAft>
                <a:spcPts val="0"/>
              </a:spcAft>
              <a:buClr>
                <a:schemeClr val="dk1"/>
              </a:buClr>
              <a:buSzPts val="1800"/>
              <a:buFont typeface="Arial"/>
              <a:buAutoNum type="arabicParenBoth"/>
            </a:pPr>
            <a:r>
              <a:rPr lang="en-US" sz="1800">
                <a:solidFill>
                  <a:schemeClr val="dk1"/>
                </a:solidFill>
                <a:latin typeface="Arial"/>
                <a:ea typeface="Arial"/>
                <a:cs typeface="Arial"/>
                <a:sym typeface="Arial"/>
              </a:rPr>
              <a:t>Dự án TKNL trong công nghiệp tuân thủ các quy định và chính sách về kỹ thuật và ngành của Việt Nam;</a:t>
            </a:r>
            <a:endParaRPr sz="1600"/>
          </a:p>
          <a:p>
            <a:pPr marL="342900" marR="0" lvl="0" indent="-355600" algn="just" rtl="0">
              <a:lnSpc>
                <a:spcPct val="115000"/>
              </a:lnSpc>
              <a:spcBef>
                <a:spcPts val="600"/>
              </a:spcBef>
              <a:spcAft>
                <a:spcPts val="0"/>
              </a:spcAft>
              <a:buClr>
                <a:schemeClr val="dk1"/>
              </a:buClr>
              <a:buSzPts val="1800"/>
              <a:buFont typeface="Arial"/>
              <a:buAutoNum type="arabicParenBoth"/>
            </a:pPr>
            <a:r>
              <a:rPr lang="en-US" sz="1800">
                <a:solidFill>
                  <a:schemeClr val="dk1"/>
                </a:solidFill>
                <a:latin typeface="Arial"/>
                <a:ea typeface="Arial"/>
                <a:cs typeface="Arial"/>
                <a:sym typeface="Arial"/>
              </a:rPr>
              <a:t>Dự án TKNL tòa nhà có tuân thủ hay vượt quá quy phạm xây dựng của Việt Nam;</a:t>
            </a:r>
            <a:endParaRPr sz="1800">
              <a:solidFill>
                <a:schemeClr val="dk1"/>
              </a:solidFill>
              <a:latin typeface="Arial"/>
              <a:ea typeface="Arial"/>
              <a:cs typeface="Arial"/>
              <a:sym typeface="Aria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490" name="Google Shape;490;p50"/>
          <p:cNvSpPr/>
          <p:nvPr/>
        </p:nvSpPr>
        <p:spPr>
          <a:xfrm>
            <a:off x="2455525" y="5493875"/>
            <a:ext cx="337800" cy="409500"/>
          </a:xfrm>
          <a:prstGeom prst="ellipse">
            <a:avLst/>
          </a:prstGeom>
          <a:solidFill>
            <a:schemeClr val="lt1"/>
          </a:solid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491" name="Google Shape;491;p50"/>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Tình huống nghiên cứu, thảo luận</a:t>
            </a:r>
            <a:endParaRPr sz="2500" b="1">
              <a:solidFill>
                <a:schemeClr val="lt1"/>
              </a:solidFill>
              <a:latin typeface="Arial"/>
              <a:ea typeface="Arial"/>
              <a:cs typeface="Arial"/>
              <a:sym typeface="Arial"/>
            </a:endParaRPr>
          </a:p>
        </p:txBody>
      </p:sp>
      <p:sp>
        <p:nvSpPr>
          <p:cNvPr id="492" name="Google Shape;492;p50"/>
          <p:cNvSpPr/>
          <p:nvPr/>
        </p:nvSpPr>
        <p:spPr>
          <a:xfrm>
            <a:off x="838200" y="2471475"/>
            <a:ext cx="10515600" cy="3740700"/>
          </a:xfrm>
          <a:prstGeom prst="rect">
            <a:avLst/>
          </a:prstGeom>
          <a:noFill/>
          <a:ln>
            <a:noFill/>
          </a:ln>
        </p:spPr>
        <p:txBody>
          <a:bodyPr spcFirstLastPara="1" wrap="square" lIns="91425" tIns="45700" rIns="91425" bIns="45700" anchor="t" anchorCtr="0">
            <a:spAutoFit/>
          </a:bodyPr>
          <a:lstStyle/>
          <a:p>
            <a:pPr marL="0" marR="0" lvl="0" indent="0" algn="just" rtl="0">
              <a:lnSpc>
                <a:spcPct val="110000"/>
              </a:lnSpc>
              <a:spcBef>
                <a:spcPts val="0"/>
              </a:spcBef>
              <a:spcAft>
                <a:spcPts val="0"/>
              </a:spcAft>
              <a:buNone/>
            </a:pPr>
            <a:r>
              <a:rPr lang="en-US" sz="1800" b="1">
                <a:solidFill>
                  <a:srgbClr val="004AAD"/>
                </a:solidFill>
                <a:latin typeface="Arial"/>
                <a:ea typeface="Arial"/>
                <a:cs typeface="Arial"/>
                <a:sym typeface="Arial"/>
              </a:rPr>
              <a:t>Cải tạo lại hệ thống chiếu sáng</a:t>
            </a:r>
            <a:endParaRPr sz="1800">
              <a:solidFill>
                <a:schemeClr val="dk1"/>
              </a:solidFill>
              <a:latin typeface="Arial"/>
              <a:ea typeface="Arial"/>
              <a:cs typeface="Arial"/>
              <a:sym typeface="Arial"/>
            </a:endParaRPr>
          </a:p>
          <a:p>
            <a:pPr marL="0" marR="0" lvl="0" indent="0" algn="just" rtl="0">
              <a:lnSpc>
                <a:spcPct val="110000"/>
              </a:lnSpc>
              <a:spcBef>
                <a:spcPts val="0"/>
              </a:spcBef>
              <a:spcAft>
                <a:spcPts val="0"/>
              </a:spcAft>
              <a:buNone/>
            </a:pPr>
            <a:r>
              <a:rPr lang="en-US" sz="1800" i="1" u="sng">
                <a:solidFill>
                  <a:srgbClr val="004AAD"/>
                </a:solidFill>
                <a:latin typeface="Arial"/>
                <a:ea typeface="Arial"/>
                <a:cs typeface="Arial"/>
                <a:sym typeface="Arial"/>
              </a:rPr>
              <a:t>Giải pháp</a:t>
            </a:r>
            <a:r>
              <a:rPr lang="en-US" sz="1800" i="1">
                <a:solidFill>
                  <a:srgbClr val="004AAD"/>
                </a:solidFill>
                <a:latin typeface="Arial"/>
                <a:ea typeface="Arial"/>
                <a:cs typeface="Arial"/>
                <a:sym typeface="Arial"/>
              </a:rPr>
              <a:t>:</a:t>
            </a:r>
            <a:r>
              <a:rPr lang="en-US" sz="1800">
                <a:solidFill>
                  <a:srgbClr val="004AAD"/>
                </a:solidFill>
                <a:latin typeface="Arial"/>
                <a:ea typeface="Arial"/>
                <a:cs typeface="Arial"/>
                <a:sym typeface="Arial"/>
              </a:rPr>
              <a:t> </a:t>
            </a:r>
            <a:r>
              <a:rPr lang="en-US" sz="1800">
                <a:solidFill>
                  <a:schemeClr val="dk1"/>
                </a:solidFill>
                <a:latin typeface="Arial"/>
                <a:ea typeface="Arial"/>
                <a:cs typeface="Arial"/>
                <a:sym typeface="Arial"/>
              </a:rPr>
              <a:t>Thay thế 258 đèn cao áp thuỷ ngân 250W bằng đèn cao áp natri 150W có độ sáng tương đương và 110 đèn huỳnh quang 40W chấn lưu sắt từ bằng đèn huỳnh quang 32W chấn lưu điện tử.</a:t>
            </a:r>
            <a:endParaRPr sz="1800">
              <a:solidFill>
                <a:schemeClr val="dk1"/>
              </a:solidFill>
              <a:latin typeface="Arial"/>
              <a:ea typeface="Arial"/>
              <a:cs typeface="Arial"/>
              <a:sym typeface="Arial"/>
            </a:endParaRPr>
          </a:p>
          <a:p>
            <a:pPr marL="0" marR="0" lvl="0" indent="0" algn="just" rtl="0">
              <a:lnSpc>
                <a:spcPct val="110000"/>
              </a:lnSpc>
              <a:spcBef>
                <a:spcPts val="0"/>
              </a:spcBef>
              <a:spcAft>
                <a:spcPts val="0"/>
              </a:spcAft>
              <a:buNone/>
            </a:pPr>
            <a:r>
              <a:rPr lang="en-US" sz="1800">
                <a:solidFill>
                  <a:schemeClr val="dk1"/>
                </a:solidFill>
                <a:latin typeface="Arial"/>
                <a:ea typeface="Arial"/>
                <a:cs typeface="Arial"/>
                <a:sym typeface="Arial"/>
              </a:rPr>
              <a:t>Trong quá trình lắp đặt hệ thống đèn mới cần chú ý</a:t>
            </a:r>
            <a:r>
              <a:rPr lang="en-US" sz="1800">
                <a:solidFill>
                  <a:schemeClr val="dk1"/>
                </a:solidFill>
              </a:rPr>
              <a:t>:</a:t>
            </a:r>
            <a:endParaRPr sz="1800">
              <a:solidFill>
                <a:schemeClr val="dk1"/>
              </a:solidFill>
            </a:endParaRPr>
          </a:p>
          <a:p>
            <a:pPr marL="457200" marR="0" lvl="0" indent="-342900" algn="just" rtl="0">
              <a:lnSpc>
                <a:spcPct val="110000"/>
              </a:lnSpc>
              <a:spcBef>
                <a:spcPts val="0"/>
              </a:spcBef>
              <a:spcAft>
                <a:spcPts val="0"/>
              </a:spcAft>
              <a:buClr>
                <a:schemeClr val="dk1"/>
              </a:buClr>
              <a:buSzPts val="1800"/>
              <a:buChar char="●"/>
            </a:pPr>
            <a:r>
              <a:rPr lang="en-US" sz="1800">
                <a:solidFill>
                  <a:schemeClr val="dk1"/>
                </a:solidFill>
              </a:rPr>
              <a:t>P</a:t>
            </a:r>
            <a:r>
              <a:rPr lang="en-US" sz="1800">
                <a:solidFill>
                  <a:schemeClr val="dk1"/>
                </a:solidFill>
                <a:latin typeface="Arial"/>
                <a:ea typeface="Arial"/>
                <a:cs typeface="Arial"/>
                <a:sym typeface="Arial"/>
              </a:rPr>
              <a:t>hân đoạn các mạch điện chiếu sáng, bố trí công tắc đóng ngắt tại các vị trí thuận lợi cho việc đóng ngắt các khu vực chiếu sáng có người làm việc để đảm bảo được yêu cầu chiếu sáng công nghệ trong các phân xưởng nhưng đồng thời cũng đảm bảo được yêu cầu tiết kiệm năng lượng.</a:t>
            </a:r>
            <a:endParaRPr sz="1600"/>
          </a:p>
          <a:p>
            <a:pPr marL="457200" marR="0" lvl="0" indent="-342900" algn="just" rtl="0">
              <a:lnSpc>
                <a:spcPct val="11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Hạ thấp độ cao của các đèn cao áp xuống thấp ở mực hợp lý. Tuỳ theo khu vực chiếu sáng mà hạ độ cao đèn xuống để tăng cường chất lượng chiếu sáng.</a:t>
            </a:r>
            <a:endParaRPr sz="1800">
              <a:solidFill>
                <a:schemeClr val="dk1"/>
              </a:solidFill>
              <a:latin typeface="Arial"/>
              <a:ea typeface="Arial"/>
              <a:cs typeface="Arial"/>
              <a:sym typeface="Arial"/>
            </a:endParaRPr>
          </a:p>
          <a:p>
            <a:pPr marL="457200" marR="0" lvl="0" indent="-342900" algn="just" rtl="0">
              <a:lnSpc>
                <a:spcPct val="11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Tăng cường chiếu sáng ở những khu vực cần độ chiếu sáng cao, bố trí công tắc đóng ngắt hợp lý giảm thiểu chiếu sáng không cần thiết.</a:t>
            </a:r>
            <a:endParaRPr sz="1800">
              <a:solidFill>
                <a:schemeClr val="dk1"/>
              </a:solidFill>
              <a:latin typeface="Arial"/>
              <a:ea typeface="Arial"/>
              <a:cs typeface="Arial"/>
              <a:sym typeface="Arial"/>
            </a:endParaRPr>
          </a:p>
        </p:txBody>
      </p:sp>
      <p:sp>
        <p:nvSpPr>
          <p:cNvPr id="493" name="Google Shape;493;p50"/>
          <p:cNvSpPr/>
          <p:nvPr/>
        </p:nvSpPr>
        <p:spPr>
          <a:xfrm>
            <a:off x="2793450" y="2064895"/>
            <a:ext cx="6605100" cy="470100"/>
          </a:xfrm>
          <a:prstGeom prst="rect">
            <a:avLst/>
          </a:prstGeom>
          <a:noFill/>
          <a:ln>
            <a:noFill/>
          </a:ln>
        </p:spPr>
        <p:txBody>
          <a:bodyPr spcFirstLastPara="1" wrap="square" lIns="91425" tIns="45700" rIns="91425" bIns="45700" anchor="ctr" anchorCtr="0">
            <a:noAutofit/>
          </a:bodyPr>
          <a:lstStyle/>
          <a:p>
            <a:pPr marL="0" marR="0" lvl="0" indent="0" algn="ctr" rtl="0">
              <a:lnSpc>
                <a:spcPct val="114000"/>
              </a:lnSpc>
              <a:spcBef>
                <a:spcPts val="400"/>
              </a:spcBef>
              <a:spcAft>
                <a:spcPts val="0"/>
              </a:spcAft>
              <a:buNone/>
            </a:pPr>
            <a:r>
              <a:rPr lang="en-US" sz="1800" b="1" i="1">
                <a:solidFill>
                  <a:schemeClr val="dk1"/>
                </a:solidFill>
                <a:latin typeface="Arial"/>
                <a:ea typeface="Arial"/>
                <a:cs typeface="Arial"/>
                <a:sym typeface="Arial"/>
              </a:rPr>
              <a:t>Phân tích hiện trạng và đề xuất giải pháp TKNL</a:t>
            </a:r>
            <a:r>
              <a:rPr lang="en-US" sz="1800">
                <a:solidFill>
                  <a:schemeClr val="dk1"/>
                </a:solidFill>
                <a:latin typeface="Arial"/>
                <a:ea typeface="Arial"/>
                <a:cs typeface="Arial"/>
                <a:sym typeface="Arial"/>
              </a:rPr>
              <a:t> </a:t>
            </a:r>
            <a:endParaRPr sz="1800">
              <a:solidFill>
                <a:schemeClr val="dk1"/>
              </a:solidFill>
              <a:latin typeface="Arial"/>
              <a:ea typeface="Arial"/>
              <a:cs typeface="Arial"/>
              <a:sym typeface="Arial"/>
            </a:endParaRPr>
          </a:p>
        </p:txBody>
      </p:sp>
      <p:sp>
        <p:nvSpPr>
          <p:cNvPr id="494" name="Google Shape;494;p50"/>
          <p:cNvSpPr/>
          <p:nvPr/>
        </p:nvSpPr>
        <p:spPr>
          <a:xfrm>
            <a:off x="2057400" y="1594800"/>
            <a:ext cx="4442700" cy="470100"/>
          </a:xfrm>
          <a:prstGeom prst="rect">
            <a:avLst/>
          </a:prstGeom>
          <a:noFill/>
          <a:ln>
            <a:noFill/>
          </a:ln>
        </p:spPr>
        <p:txBody>
          <a:bodyPr spcFirstLastPara="1" wrap="square" lIns="91425" tIns="45700" rIns="91425" bIns="45700" anchor="ctr" anchorCtr="0">
            <a:noAutofit/>
          </a:bodyPr>
          <a:lstStyle/>
          <a:p>
            <a:pPr marL="0" marR="0" lvl="0" indent="0" algn="just" rtl="0">
              <a:lnSpc>
                <a:spcPct val="114000"/>
              </a:lnSpc>
              <a:spcBef>
                <a:spcPts val="0"/>
              </a:spcBef>
              <a:spcAft>
                <a:spcPts val="0"/>
              </a:spcAft>
              <a:buNone/>
            </a:pPr>
            <a:r>
              <a:rPr lang="en-US" sz="1800" b="1" i="1" u="sng">
                <a:solidFill>
                  <a:srgbClr val="004AAD"/>
                </a:solidFill>
                <a:latin typeface="Arial"/>
                <a:ea typeface="Arial"/>
                <a:cs typeface="Arial"/>
                <a:sym typeface="Arial"/>
              </a:rPr>
              <a:t>Trường hợp của nhà máy cán thép</a:t>
            </a:r>
            <a:r>
              <a:rPr lang="en-US" sz="1800">
                <a:solidFill>
                  <a:srgbClr val="004AAD"/>
                </a:solidFill>
                <a:latin typeface="Arial"/>
                <a:ea typeface="Arial"/>
                <a:cs typeface="Arial"/>
                <a:sym typeface="Arial"/>
              </a:rPr>
              <a:t>:</a:t>
            </a:r>
            <a:endParaRPr sz="1600">
              <a:solidFill>
                <a:schemeClr val="dk1"/>
              </a:solidFill>
              <a:latin typeface="Arial"/>
              <a:ea typeface="Arial"/>
              <a:cs typeface="Arial"/>
              <a:sym typeface="Aria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98"/>
        <p:cNvGrpSpPr/>
        <p:nvPr/>
      </p:nvGrpSpPr>
      <p:grpSpPr>
        <a:xfrm>
          <a:off x="0" y="0"/>
          <a:ext cx="0" cy="0"/>
          <a:chOff x="0" y="0"/>
          <a:chExt cx="0" cy="0"/>
        </a:xfrm>
      </p:grpSpPr>
      <p:sp>
        <p:nvSpPr>
          <p:cNvPr id="499" name="Google Shape;499;p51"/>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500" name="Google Shape;500;p51"/>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Tình huống nghiên cứu, thảo luận</a:t>
            </a:r>
            <a:endParaRPr sz="2500" b="1">
              <a:solidFill>
                <a:schemeClr val="lt1"/>
              </a:solidFill>
              <a:latin typeface="Arial"/>
              <a:ea typeface="Arial"/>
              <a:cs typeface="Arial"/>
              <a:sym typeface="Arial"/>
            </a:endParaRPr>
          </a:p>
        </p:txBody>
      </p:sp>
      <p:sp>
        <p:nvSpPr>
          <p:cNvPr id="501" name="Google Shape;501;p51"/>
          <p:cNvSpPr/>
          <p:nvPr/>
        </p:nvSpPr>
        <p:spPr>
          <a:xfrm>
            <a:off x="838200" y="2457925"/>
            <a:ext cx="10515600" cy="4079700"/>
          </a:xfrm>
          <a:prstGeom prst="rect">
            <a:avLst/>
          </a:prstGeom>
          <a:noFill/>
          <a:ln>
            <a:noFill/>
          </a:ln>
        </p:spPr>
        <p:txBody>
          <a:bodyPr spcFirstLastPara="1" wrap="square" lIns="91425" tIns="45700" rIns="91425" bIns="45700" anchor="t" anchorCtr="0">
            <a:spAutoFit/>
          </a:bodyPr>
          <a:lstStyle/>
          <a:p>
            <a:pPr marL="0" marR="0" lvl="0" indent="0" algn="just" rtl="0">
              <a:lnSpc>
                <a:spcPct val="110000"/>
              </a:lnSpc>
              <a:spcBef>
                <a:spcPts val="0"/>
              </a:spcBef>
              <a:spcAft>
                <a:spcPts val="0"/>
              </a:spcAft>
              <a:buNone/>
            </a:pPr>
            <a:r>
              <a:rPr lang="en-US" sz="1800" b="1">
                <a:solidFill>
                  <a:srgbClr val="004AAD"/>
                </a:solidFill>
                <a:latin typeface="Arial"/>
                <a:ea typeface="Arial"/>
                <a:cs typeface="Arial"/>
                <a:sym typeface="Arial"/>
              </a:rPr>
              <a:t>Lắp biến tần cho 01 máy nén khí</a:t>
            </a:r>
            <a:endParaRPr sz="1800">
              <a:solidFill>
                <a:schemeClr val="dk1"/>
              </a:solidFill>
              <a:latin typeface="Arial"/>
              <a:ea typeface="Arial"/>
              <a:cs typeface="Arial"/>
              <a:sym typeface="Arial"/>
            </a:endParaRPr>
          </a:p>
          <a:p>
            <a:pPr marL="0" marR="0" lvl="0" indent="0" algn="just" rtl="0">
              <a:lnSpc>
                <a:spcPct val="110000"/>
              </a:lnSpc>
              <a:spcBef>
                <a:spcPts val="0"/>
              </a:spcBef>
              <a:spcAft>
                <a:spcPts val="0"/>
              </a:spcAft>
              <a:buNone/>
            </a:pPr>
            <a:r>
              <a:rPr lang="en-US" sz="1800" i="1" u="sng">
                <a:solidFill>
                  <a:srgbClr val="004AAD"/>
                </a:solidFill>
                <a:latin typeface="Arial"/>
                <a:ea typeface="Arial"/>
                <a:cs typeface="Arial"/>
                <a:sym typeface="Arial"/>
              </a:rPr>
              <a:t>Hiện trạng</a:t>
            </a:r>
            <a:r>
              <a:rPr lang="en-US" sz="1800" i="1">
                <a:solidFill>
                  <a:srgbClr val="004AAD"/>
                </a:solidFill>
                <a:latin typeface="Arial"/>
                <a:ea typeface="Arial"/>
                <a:cs typeface="Arial"/>
                <a:sym typeface="Arial"/>
              </a:rPr>
              <a:t>:</a:t>
            </a:r>
            <a:r>
              <a:rPr lang="en-US" sz="1800">
                <a:solidFill>
                  <a:srgbClr val="004AAD"/>
                </a:solidFill>
                <a:latin typeface="Arial"/>
                <a:ea typeface="Arial"/>
                <a:cs typeface="Arial"/>
                <a:sym typeface="Arial"/>
              </a:rPr>
              <a:t> </a:t>
            </a:r>
            <a:r>
              <a:rPr lang="en-US" sz="1800">
                <a:solidFill>
                  <a:schemeClr val="dk1"/>
                </a:solidFill>
                <a:latin typeface="Arial"/>
                <a:ea typeface="Arial"/>
                <a:cs typeface="Arial"/>
                <a:sym typeface="Arial"/>
              </a:rPr>
              <a:t>Nhà máy đang có 02 máy nén khí </a:t>
            </a:r>
            <a:r>
              <a:rPr lang="en-US" sz="1800">
                <a:solidFill>
                  <a:schemeClr val="dk1"/>
                </a:solidFill>
              </a:rPr>
              <a:t>75kW</a:t>
            </a:r>
            <a:r>
              <a:rPr lang="en-US" sz="1800">
                <a:solidFill>
                  <a:schemeClr val="dk1"/>
                </a:solidFill>
                <a:latin typeface="Arial"/>
                <a:ea typeface="Arial"/>
                <a:cs typeface="Arial"/>
                <a:sym typeface="Arial"/>
              </a:rPr>
              <a:t> chạy song song cung cấp khí nén cho các máy công nghệ. Các máy nén này có chu kỳ hoạt động không tải lớn chiếm 20÷40%. Hai máy này hoạt động đồng thời (khí khí nén trong hệ thống &lt;0,6Mpa thì cả hai cùng hoà mạng (chạy có tải), khí nén &gt;0,7Mpa thì cả hai ở trong tình trạng hoạt động không tải (không cung cấp khí nén cho hệ thống, động cơ vẫn hoạt động, khí nén được bypass ngược trở lại máy)</a:t>
            </a:r>
            <a:r>
              <a:rPr lang="en-US" sz="1800">
                <a:solidFill>
                  <a:schemeClr val="dk1"/>
                </a:solidFill>
              </a:rPr>
              <a:t>.</a:t>
            </a:r>
            <a:endParaRPr sz="1800">
              <a:solidFill>
                <a:schemeClr val="dk1"/>
              </a:solidFill>
              <a:latin typeface="Arial"/>
              <a:ea typeface="Arial"/>
              <a:cs typeface="Arial"/>
              <a:sym typeface="Arial"/>
            </a:endParaRPr>
          </a:p>
          <a:p>
            <a:pPr marL="0" marR="0" lvl="0" indent="0" algn="just" rtl="0">
              <a:lnSpc>
                <a:spcPct val="110000"/>
              </a:lnSpc>
              <a:spcBef>
                <a:spcPts val="0"/>
              </a:spcBef>
              <a:spcAft>
                <a:spcPts val="0"/>
              </a:spcAft>
              <a:buNone/>
            </a:pPr>
            <a:r>
              <a:rPr lang="en-US" sz="1800" i="1" u="sng">
                <a:solidFill>
                  <a:srgbClr val="004AAD"/>
                </a:solidFill>
                <a:latin typeface="Arial"/>
                <a:ea typeface="Arial"/>
                <a:cs typeface="Arial"/>
                <a:sym typeface="Arial"/>
              </a:rPr>
              <a:t>Giải pháp</a:t>
            </a:r>
            <a:r>
              <a:rPr lang="en-US" sz="1800" i="1">
                <a:solidFill>
                  <a:srgbClr val="004AAD"/>
                </a:solidFill>
                <a:latin typeface="Arial"/>
                <a:ea typeface="Arial"/>
                <a:cs typeface="Arial"/>
                <a:sym typeface="Arial"/>
              </a:rPr>
              <a:t>:</a:t>
            </a:r>
            <a:r>
              <a:rPr lang="en-US" sz="1800">
                <a:solidFill>
                  <a:srgbClr val="004AAD"/>
                </a:solidFill>
                <a:latin typeface="Arial"/>
                <a:ea typeface="Arial"/>
                <a:cs typeface="Arial"/>
                <a:sym typeface="Arial"/>
              </a:rPr>
              <a:t> </a:t>
            </a:r>
            <a:r>
              <a:rPr lang="en-US" sz="1800">
                <a:solidFill>
                  <a:schemeClr val="dk1"/>
                </a:solidFill>
                <a:latin typeface="Arial"/>
                <a:ea typeface="Arial"/>
                <a:cs typeface="Arial"/>
                <a:sym typeface="Arial"/>
              </a:rPr>
              <a:t>Tối ưu hóa vận hành hệ thống sản xuất và phân phối khí nén. </a:t>
            </a:r>
            <a:endParaRPr sz="1800">
              <a:solidFill>
                <a:schemeClr val="dk1"/>
              </a:solidFill>
              <a:latin typeface="Arial"/>
              <a:ea typeface="Arial"/>
              <a:cs typeface="Arial"/>
              <a:sym typeface="Arial"/>
            </a:endParaRPr>
          </a:p>
          <a:p>
            <a:pPr marL="457200" marR="0" lvl="0" indent="-342900" algn="just" rtl="0">
              <a:lnSpc>
                <a:spcPct val="11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Sửa chữa lại các điểm rò rỉ khí nén tại các nơi sử dụng, van khí nén, đường ống dẫn khí nén (giảm tải ở phía nhu cầu).</a:t>
            </a:r>
            <a:endParaRPr sz="1800">
              <a:solidFill>
                <a:schemeClr val="dk1"/>
              </a:solidFill>
              <a:latin typeface="Arial"/>
              <a:ea typeface="Arial"/>
              <a:cs typeface="Arial"/>
              <a:sym typeface="Arial"/>
            </a:endParaRPr>
          </a:p>
          <a:p>
            <a:pPr marL="457200" marR="0" lvl="0" indent="-342900" algn="just" rtl="0">
              <a:lnSpc>
                <a:spcPct val="110000"/>
              </a:lnSpc>
              <a:spcBef>
                <a:spcPts val="0"/>
              </a:spcBef>
              <a:spcAft>
                <a:spcPts val="0"/>
              </a:spcAft>
              <a:buClr>
                <a:schemeClr val="dk1"/>
              </a:buClr>
              <a:buSzPts val="1800"/>
              <a:buFont typeface="Arial"/>
              <a:buChar char="●"/>
            </a:pPr>
            <a:r>
              <a:rPr lang="en-US" sz="1800">
                <a:solidFill>
                  <a:schemeClr val="dk1"/>
                </a:solidFill>
                <a:latin typeface="Arial"/>
                <a:ea typeface="Arial"/>
                <a:cs typeface="Arial"/>
                <a:sym typeface="Arial"/>
              </a:rPr>
              <a:t>Sử dụng một máy nén chạy tải nền, còn máy kia chạy tải đỉnh. Máy chạy tải đỉnh lắp biến tần điều khiển tối ưu tốc độ của động cơ máy nén khí để đảm bảo đủ lượng khí cung cấp cho nhu cầu sử dụng. Thường xuyên chuyển đổi chức năng của 2 máy nén này cho nhau để đảm bảo thời gian vận hành liên tục của thiết bị.</a:t>
            </a:r>
            <a:endParaRPr sz="1800">
              <a:solidFill>
                <a:schemeClr val="dk1"/>
              </a:solidFill>
              <a:latin typeface="Arial"/>
              <a:ea typeface="Arial"/>
              <a:cs typeface="Arial"/>
              <a:sym typeface="Arial"/>
            </a:endParaRPr>
          </a:p>
        </p:txBody>
      </p:sp>
      <p:sp>
        <p:nvSpPr>
          <p:cNvPr id="502" name="Google Shape;502;p51"/>
          <p:cNvSpPr/>
          <p:nvPr/>
        </p:nvSpPr>
        <p:spPr>
          <a:xfrm>
            <a:off x="2793450" y="2064895"/>
            <a:ext cx="6605100" cy="470100"/>
          </a:xfrm>
          <a:prstGeom prst="rect">
            <a:avLst/>
          </a:prstGeom>
          <a:noFill/>
          <a:ln>
            <a:noFill/>
          </a:ln>
        </p:spPr>
        <p:txBody>
          <a:bodyPr spcFirstLastPara="1" wrap="square" lIns="91425" tIns="45700" rIns="91425" bIns="45700" anchor="ctr" anchorCtr="0">
            <a:noAutofit/>
          </a:bodyPr>
          <a:lstStyle/>
          <a:p>
            <a:pPr marL="0" marR="0" lvl="0" indent="0" algn="ctr" rtl="0">
              <a:lnSpc>
                <a:spcPct val="114000"/>
              </a:lnSpc>
              <a:spcBef>
                <a:spcPts val="400"/>
              </a:spcBef>
              <a:spcAft>
                <a:spcPts val="0"/>
              </a:spcAft>
              <a:buNone/>
            </a:pPr>
            <a:r>
              <a:rPr lang="en-US" sz="1800" b="1" i="1">
                <a:solidFill>
                  <a:schemeClr val="dk1"/>
                </a:solidFill>
                <a:latin typeface="Arial"/>
                <a:ea typeface="Arial"/>
                <a:cs typeface="Arial"/>
                <a:sym typeface="Arial"/>
              </a:rPr>
              <a:t>Phân tích hiện trạng và đề xuất giải pháp TKNL</a:t>
            </a:r>
            <a:r>
              <a:rPr lang="en-US" sz="1800">
                <a:solidFill>
                  <a:schemeClr val="dk1"/>
                </a:solidFill>
                <a:latin typeface="Arial"/>
                <a:ea typeface="Arial"/>
                <a:cs typeface="Arial"/>
                <a:sym typeface="Arial"/>
              </a:rPr>
              <a:t> </a:t>
            </a:r>
            <a:endParaRPr sz="1800">
              <a:solidFill>
                <a:schemeClr val="dk1"/>
              </a:solidFill>
              <a:latin typeface="Arial"/>
              <a:ea typeface="Arial"/>
              <a:cs typeface="Arial"/>
              <a:sym typeface="Arial"/>
            </a:endParaRPr>
          </a:p>
        </p:txBody>
      </p:sp>
      <p:sp>
        <p:nvSpPr>
          <p:cNvPr id="503" name="Google Shape;503;p51"/>
          <p:cNvSpPr/>
          <p:nvPr/>
        </p:nvSpPr>
        <p:spPr>
          <a:xfrm>
            <a:off x="2057400" y="1594800"/>
            <a:ext cx="4442700" cy="470100"/>
          </a:xfrm>
          <a:prstGeom prst="rect">
            <a:avLst/>
          </a:prstGeom>
          <a:noFill/>
          <a:ln>
            <a:noFill/>
          </a:ln>
        </p:spPr>
        <p:txBody>
          <a:bodyPr spcFirstLastPara="1" wrap="square" lIns="91425" tIns="45700" rIns="91425" bIns="45700" anchor="ctr" anchorCtr="0">
            <a:noAutofit/>
          </a:bodyPr>
          <a:lstStyle/>
          <a:p>
            <a:pPr marL="0" marR="0" lvl="0" indent="0" algn="just" rtl="0">
              <a:lnSpc>
                <a:spcPct val="114000"/>
              </a:lnSpc>
              <a:spcBef>
                <a:spcPts val="0"/>
              </a:spcBef>
              <a:spcAft>
                <a:spcPts val="0"/>
              </a:spcAft>
              <a:buNone/>
            </a:pPr>
            <a:r>
              <a:rPr lang="en-US" sz="1800" b="1" i="1" u="sng">
                <a:solidFill>
                  <a:srgbClr val="004AAD"/>
                </a:solidFill>
                <a:latin typeface="Arial"/>
                <a:ea typeface="Arial"/>
                <a:cs typeface="Arial"/>
                <a:sym typeface="Arial"/>
              </a:rPr>
              <a:t>Trường hợp của nhà máy cán thép</a:t>
            </a:r>
            <a:r>
              <a:rPr lang="en-US" sz="1800">
                <a:solidFill>
                  <a:srgbClr val="004AAD"/>
                </a:solidFill>
                <a:latin typeface="Arial"/>
                <a:ea typeface="Arial"/>
                <a:cs typeface="Arial"/>
                <a:sym typeface="Arial"/>
              </a:rPr>
              <a:t>:</a:t>
            </a:r>
            <a:endParaRPr sz="1600">
              <a:solidFill>
                <a:schemeClr val="dk1"/>
              </a:solidFill>
              <a:latin typeface="Arial"/>
              <a:ea typeface="Arial"/>
              <a:cs typeface="Arial"/>
              <a:sym typeface="Arial"/>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507"/>
        <p:cNvGrpSpPr/>
        <p:nvPr/>
      </p:nvGrpSpPr>
      <p:grpSpPr>
        <a:xfrm>
          <a:off x="0" y="0"/>
          <a:ext cx="0" cy="0"/>
          <a:chOff x="0" y="0"/>
          <a:chExt cx="0" cy="0"/>
        </a:xfrm>
      </p:grpSpPr>
      <p:sp>
        <p:nvSpPr>
          <p:cNvPr id="508" name="Google Shape;508;p52"/>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509" name="Google Shape;509;p52"/>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Tình huống nghiên cứu, thảo luận</a:t>
            </a:r>
            <a:endParaRPr sz="2500" b="1">
              <a:solidFill>
                <a:schemeClr val="lt1"/>
              </a:solidFill>
              <a:latin typeface="Arial"/>
              <a:ea typeface="Arial"/>
              <a:cs typeface="Arial"/>
              <a:sym typeface="Arial"/>
            </a:endParaRPr>
          </a:p>
        </p:txBody>
      </p:sp>
      <p:sp>
        <p:nvSpPr>
          <p:cNvPr id="510" name="Google Shape;510;p52"/>
          <p:cNvSpPr/>
          <p:nvPr/>
        </p:nvSpPr>
        <p:spPr>
          <a:xfrm>
            <a:off x="838200" y="2535001"/>
            <a:ext cx="10515600" cy="3266100"/>
          </a:xfrm>
          <a:prstGeom prst="rect">
            <a:avLst/>
          </a:prstGeom>
          <a:noFill/>
          <a:ln>
            <a:noFill/>
          </a:ln>
        </p:spPr>
        <p:txBody>
          <a:bodyPr spcFirstLastPara="1" wrap="square" lIns="91425" tIns="45700" rIns="91425" bIns="45700" anchor="t" anchorCtr="0">
            <a:spAutoFit/>
          </a:bodyPr>
          <a:lstStyle/>
          <a:p>
            <a:pPr marL="0" marR="0" lvl="0" indent="0" algn="just" rtl="0">
              <a:lnSpc>
                <a:spcPct val="115000"/>
              </a:lnSpc>
              <a:spcBef>
                <a:spcPts val="0"/>
              </a:spcBef>
              <a:spcAft>
                <a:spcPts val="0"/>
              </a:spcAft>
              <a:buNone/>
            </a:pPr>
            <a:r>
              <a:rPr lang="en-US" sz="1800" b="1">
                <a:solidFill>
                  <a:srgbClr val="004AAD"/>
                </a:solidFill>
                <a:latin typeface="Arial"/>
                <a:ea typeface="Arial"/>
                <a:cs typeface="Arial"/>
                <a:sym typeface="Arial"/>
              </a:rPr>
              <a:t>Lắp thiết bị Powerboss cho các máy ép dập</a:t>
            </a:r>
            <a:endParaRPr sz="1800">
              <a:solidFill>
                <a:schemeClr val="dk1"/>
              </a:solidFill>
              <a:latin typeface="Arial"/>
              <a:ea typeface="Arial"/>
              <a:cs typeface="Arial"/>
              <a:sym typeface="Arial"/>
            </a:endParaRPr>
          </a:p>
          <a:p>
            <a:pPr marL="0" marR="0" lvl="0" indent="0" algn="just" rtl="0">
              <a:lnSpc>
                <a:spcPct val="115000"/>
              </a:lnSpc>
              <a:spcBef>
                <a:spcPts val="0"/>
              </a:spcBef>
              <a:spcAft>
                <a:spcPts val="0"/>
              </a:spcAft>
              <a:buNone/>
            </a:pPr>
            <a:r>
              <a:rPr lang="en-US" sz="1800" i="1" u="sng">
                <a:solidFill>
                  <a:srgbClr val="004AAD"/>
                </a:solidFill>
                <a:latin typeface="Arial"/>
                <a:ea typeface="Arial"/>
                <a:cs typeface="Arial"/>
                <a:sym typeface="Arial"/>
              </a:rPr>
              <a:t>Hiện trạng</a:t>
            </a:r>
            <a:r>
              <a:rPr lang="en-US" sz="1800" i="1">
                <a:solidFill>
                  <a:srgbClr val="004AAD"/>
                </a:solidFill>
                <a:latin typeface="Arial"/>
                <a:ea typeface="Arial"/>
                <a:cs typeface="Arial"/>
                <a:sym typeface="Arial"/>
              </a:rPr>
              <a:t>:</a:t>
            </a:r>
            <a:r>
              <a:rPr lang="en-US" sz="1800">
                <a:solidFill>
                  <a:srgbClr val="004AAD"/>
                </a:solidFill>
                <a:latin typeface="Arial"/>
                <a:ea typeface="Arial"/>
                <a:cs typeface="Arial"/>
                <a:sym typeface="Arial"/>
              </a:rPr>
              <a:t> </a:t>
            </a:r>
            <a:r>
              <a:rPr lang="en-US" sz="1800">
                <a:solidFill>
                  <a:schemeClr val="dk1"/>
                </a:solidFill>
                <a:latin typeface="Arial"/>
                <a:ea typeface="Arial"/>
                <a:cs typeface="Arial"/>
                <a:sym typeface="Arial"/>
              </a:rPr>
              <a:t>Hiện tại nhà máy đang có 03 máy ép dập 200 công suất 30kW, 02 máy ép dập 400 công suất 55kW, 02 máy ép dập 680 công suất 75kW. Thời gian vận hành không tải của các máy này chiếm tới trên 50%, phụ thuộc vào trình độ kỹ năng của công nhân vận hành và chủng loại sản phẩm.</a:t>
            </a:r>
            <a:endParaRPr sz="1800">
              <a:solidFill>
                <a:schemeClr val="dk1"/>
              </a:solidFill>
              <a:latin typeface="Arial"/>
              <a:ea typeface="Arial"/>
              <a:cs typeface="Arial"/>
              <a:sym typeface="Arial"/>
            </a:endParaRPr>
          </a:p>
          <a:p>
            <a:pPr marL="0" marR="0" lvl="0" indent="0" algn="just" rtl="0">
              <a:lnSpc>
                <a:spcPct val="115000"/>
              </a:lnSpc>
              <a:spcBef>
                <a:spcPts val="0"/>
              </a:spcBef>
              <a:spcAft>
                <a:spcPts val="0"/>
              </a:spcAft>
              <a:buNone/>
            </a:pPr>
            <a:r>
              <a:rPr lang="en-US" sz="1800" i="1" u="sng">
                <a:solidFill>
                  <a:srgbClr val="004AAD"/>
                </a:solidFill>
                <a:latin typeface="Arial"/>
                <a:ea typeface="Arial"/>
                <a:cs typeface="Arial"/>
                <a:sym typeface="Arial"/>
              </a:rPr>
              <a:t>Giải pháp</a:t>
            </a:r>
            <a:r>
              <a:rPr lang="en-US" sz="1800" i="1">
                <a:solidFill>
                  <a:srgbClr val="004AAD"/>
                </a:solidFill>
                <a:latin typeface="Arial"/>
                <a:ea typeface="Arial"/>
                <a:cs typeface="Arial"/>
                <a:sym typeface="Arial"/>
              </a:rPr>
              <a:t>:</a:t>
            </a:r>
            <a:r>
              <a:rPr lang="en-US" sz="1800">
                <a:solidFill>
                  <a:srgbClr val="004AAD"/>
                </a:solidFill>
                <a:latin typeface="Arial"/>
                <a:ea typeface="Arial"/>
                <a:cs typeface="Arial"/>
                <a:sym typeface="Arial"/>
              </a:rPr>
              <a:t> </a:t>
            </a:r>
            <a:r>
              <a:rPr lang="en-US" sz="1800">
                <a:solidFill>
                  <a:schemeClr val="dk1"/>
                </a:solidFill>
                <a:latin typeface="Arial"/>
                <a:ea typeface="Arial"/>
                <a:cs typeface="Arial"/>
                <a:sym typeface="Arial"/>
              </a:rPr>
              <a:t>Lắp đặt thiết bị Powerboss tiết kiệm điện cho các máy ép dập. Mục đích là giảm tiêu thụ điện cho thiết bị khi hoạt động non tải hoặc không tải. Thiết bị Powerboss sẽ điều khiển quá trình cung cấp điện năng cho động cơ giúp động cơ giảm đáng kể (tổn hao sắt từ, giảm tổn hao trên cuộn dây, giảm tổn </a:t>
            </a:r>
            <a:r>
              <a:rPr lang="en-US" sz="1800">
                <a:solidFill>
                  <a:schemeClr val="dk1"/>
                </a:solidFill>
              </a:rPr>
              <a:t>hao</a:t>
            </a:r>
            <a:r>
              <a:rPr lang="en-US" sz="1800">
                <a:solidFill>
                  <a:schemeClr val="dk1"/>
                </a:solidFill>
                <a:latin typeface="Arial"/>
                <a:ea typeface="Arial"/>
                <a:cs typeface="Arial"/>
                <a:sym typeface="Arial"/>
              </a:rPr>
              <a:t> nhiệt), động cơ sẽ chạy êm hơn, ít rung động hơn, giảm nhiệt độ hoạt động từ 10 </a:t>
            </a:r>
            <a:r>
              <a:rPr lang="en-US" sz="1700">
                <a:solidFill>
                  <a:schemeClr val="dk1"/>
                </a:solidFill>
              </a:rPr>
              <a:t>÷</a:t>
            </a:r>
            <a:r>
              <a:rPr lang="en-US" sz="1800">
                <a:solidFill>
                  <a:schemeClr val="dk1"/>
                </a:solidFill>
                <a:latin typeface="Arial"/>
                <a:ea typeface="Arial"/>
                <a:cs typeface="Arial"/>
                <a:sym typeface="Arial"/>
              </a:rPr>
              <a:t> 30</a:t>
            </a:r>
            <a:r>
              <a:rPr lang="en-US" sz="1800" baseline="30000">
                <a:solidFill>
                  <a:schemeClr val="dk1"/>
                </a:solidFill>
                <a:latin typeface="Arial"/>
                <a:ea typeface="Arial"/>
                <a:cs typeface="Arial"/>
                <a:sym typeface="Arial"/>
              </a:rPr>
              <a:t>0</a:t>
            </a:r>
            <a:r>
              <a:rPr lang="en-US" sz="1800">
                <a:solidFill>
                  <a:schemeClr val="dk1"/>
                </a:solidFill>
                <a:latin typeface="Arial"/>
                <a:ea typeface="Arial"/>
                <a:cs typeface="Arial"/>
                <a:sym typeface="Arial"/>
              </a:rPr>
              <a:t>C giúp động cơ có tuổi thọ cao hơn, giảm chi phí bảo dưỡng và thay thế động cơ và các bộ phận liên quan.</a:t>
            </a:r>
            <a:endParaRPr sz="1800">
              <a:solidFill>
                <a:schemeClr val="dk1"/>
              </a:solidFill>
              <a:latin typeface="Arial"/>
              <a:ea typeface="Arial"/>
              <a:cs typeface="Arial"/>
              <a:sym typeface="Arial"/>
            </a:endParaRPr>
          </a:p>
        </p:txBody>
      </p:sp>
      <p:sp>
        <p:nvSpPr>
          <p:cNvPr id="511" name="Google Shape;511;p52"/>
          <p:cNvSpPr/>
          <p:nvPr/>
        </p:nvSpPr>
        <p:spPr>
          <a:xfrm>
            <a:off x="2793450" y="2064895"/>
            <a:ext cx="6605100" cy="470100"/>
          </a:xfrm>
          <a:prstGeom prst="rect">
            <a:avLst/>
          </a:prstGeom>
          <a:noFill/>
          <a:ln>
            <a:noFill/>
          </a:ln>
        </p:spPr>
        <p:txBody>
          <a:bodyPr spcFirstLastPara="1" wrap="square" lIns="91425" tIns="45700" rIns="91425" bIns="45700" anchor="ctr" anchorCtr="0">
            <a:noAutofit/>
          </a:bodyPr>
          <a:lstStyle/>
          <a:p>
            <a:pPr marL="0" marR="0" lvl="0" indent="0" algn="ctr" rtl="0">
              <a:lnSpc>
                <a:spcPct val="114000"/>
              </a:lnSpc>
              <a:spcBef>
                <a:spcPts val="400"/>
              </a:spcBef>
              <a:spcAft>
                <a:spcPts val="0"/>
              </a:spcAft>
              <a:buNone/>
            </a:pPr>
            <a:r>
              <a:rPr lang="en-US" sz="1800" b="1" i="1">
                <a:solidFill>
                  <a:schemeClr val="dk1"/>
                </a:solidFill>
                <a:latin typeface="Arial"/>
                <a:ea typeface="Arial"/>
                <a:cs typeface="Arial"/>
                <a:sym typeface="Arial"/>
              </a:rPr>
              <a:t>Phân tích hiện trạng và đề xuất giải pháp TKNL</a:t>
            </a:r>
            <a:r>
              <a:rPr lang="en-US" sz="1800">
                <a:solidFill>
                  <a:schemeClr val="dk1"/>
                </a:solidFill>
                <a:latin typeface="Arial"/>
                <a:ea typeface="Arial"/>
                <a:cs typeface="Arial"/>
                <a:sym typeface="Arial"/>
              </a:rPr>
              <a:t> </a:t>
            </a:r>
            <a:endParaRPr sz="1800">
              <a:solidFill>
                <a:schemeClr val="dk1"/>
              </a:solidFill>
              <a:latin typeface="Arial"/>
              <a:ea typeface="Arial"/>
              <a:cs typeface="Arial"/>
              <a:sym typeface="Arial"/>
            </a:endParaRPr>
          </a:p>
        </p:txBody>
      </p:sp>
      <p:sp>
        <p:nvSpPr>
          <p:cNvPr id="512" name="Google Shape;512;p52"/>
          <p:cNvSpPr/>
          <p:nvPr/>
        </p:nvSpPr>
        <p:spPr>
          <a:xfrm>
            <a:off x="2057400" y="1594800"/>
            <a:ext cx="4442700" cy="470100"/>
          </a:xfrm>
          <a:prstGeom prst="rect">
            <a:avLst/>
          </a:prstGeom>
          <a:noFill/>
          <a:ln>
            <a:noFill/>
          </a:ln>
        </p:spPr>
        <p:txBody>
          <a:bodyPr spcFirstLastPara="1" wrap="square" lIns="91425" tIns="45700" rIns="91425" bIns="45700" anchor="ctr" anchorCtr="0">
            <a:noAutofit/>
          </a:bodyPr>
          <a:lstStyle/>
          <a:p>
            <a:pPr marL="0" marR="0" lvl="0" indent="0" algn="just" rtl="0">
              <a:lnSpc>
                <a:spcPct val="114000"/>
              </a:lnSpc>
              <a:spcBef>
                <a:spcPts val="0"/>
              </a:spcBef>
              <a:spcAft>
                <a:spcPts val="0"/>
              </a:spcAft>
              <a:buNone/>
            </a:pPr>
            <a:r>
              <a:rPr lang="en-US" sz="1800" b="1" i="1" u="sng">
                <a:solidFill>
                  <a:srgbClr val="004AAD"/>
                </a:solidFill>
                <a:latin typeface="Arial"/>
                <a:ea typeface="Arial"/>
                <a:cs typeface="Arial"/>
                <a:sym typeface="Arial"/>
              </a:rPr>
              <a:t>Trường hợp của nhà máy cán thép</a:t>
            </a:r>
            <a:r>
              <a:rPr lang="en-US" sz="1800">
                <a:solidFill>
                  <a:srgbClr val="004AAD"/>
                </a:solidFill>
                <a:latin typeface="Arial"/>
                <a:ea typeface="Arial"/>
                <a:cs typeface="Arial"/>
                <a:sym typeface="Arial"/>
              </a:rPr>
              <a:t>:</a:t>
            </a:r>
            <a:endParaRPr sz="1600">
              <a:solidFill>
                <a:schemeClr val="dk1"/>
              </a:solidFill>
              <a:latin typeface="Arial"/>
              <a:ea typeface="Arial"/>
              <a:cs typeface="Arial"/>
              <a:sym typeface="Arial"/>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516"/>
        <p:cNvGrpSpPr/>
        <p:nvPr/>
      </p:nvGrpSpPr>
      <p:grpSpPr>
        <a:xfrm>
          <a:off x="0" y="0"/>
          <a:ext cx="0" cy="0"/>
          <a:chOff x="0" y="0"/>
          <a:chExt cx="0" cy="0"/>
        </a:xfrm>
      </p:grpSpPr>
      <p:sp>
        <p:nvSpPr>
          <p:cNvPr id="517" name="Google Shape;517;p53"/>
          <p:cNvSpPr/>
          <p:nvPr/>
        </p:nvSpPr>
        <p:spPr>
          <a:xfrm>
            <a:off x="2265775" y="5063475"/>
            <a:ext cx="99261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518" name="Google Shape;518;p53"/>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Tình huống nghiên cứu, thảo luận</a:t>
            </a:r>
            <a:endParaRPr sz="2500" b="1">
              <a:solidFill>
                <a:schemeClr val="lt1"/>
              </a:solidFill>
              <a:latin typeface="Arial"/>
              <a:ea typeface="Arial"/>
              <a:cs typeface="Arial"/>
              <a:sym typeface="Arial"/>
            </a:endParaRPr>
          </a:p>
        </p:txBody>
      </p:sp>
      <p:sp>
        <p:nvSpPr>
          <p:cNvPr id="519" name="Google Shape;519;p53"/>
          <p:cNvSpPr/>
          <p:nvPr/>
        </p:nvSpPr>
        <p:spPr>
          <a:xfrm>
            <a:off x="838200" y="2535000"/>
            <a:ext cx="10515600" cy="308100"/>
          </a:xfrm>
          <a:prstGeom prst="rect">
            <a:avLst/>
          </a:prstGeom>
          <a:noFill/>
          <a:ln>
            <a:noFill/>
          </a:ln>
        </p:spPr>
        <p:txBody>
          <a:bodyPr spcFirstLastPara="1" wrap="square" lIns="91425" tIns="45700" rIns="91425" bIns="45700" anchor="ctr" anchorCtr="0">
            <a:spAutoFit/>
          </a:bodyPr>
          <a:lstStyle/>
          <a:p>
            <a:pPr marL="0" marR="0" lvl="0" indent="0" algn="just" rtl="0">
              <a:spcBef>
                <a:spcPts val="0"/>
              </a:spcBef>
              <a:spcAft>
                <a:spcPts val="0"/>
              </a:spcAft>
              <a:buNone/>
            </a:pPr>
            <a:r>
              <a:rPr lang="en-US" sz="1800" b="1">
                <a:solidFill>
                  <a:schemeClr val="dk1"/>
                </a:solidFill>
                <a:latin typeface="Arial"/>
                <a:ea typeface="Arial"/>
                <a:cs typeface="Arial"/>
                <a:sym typeface="Arial"/>
              </a:rPr>
              <a:t>Hình ảnh máy dập, lò ủ của nhà máy</a:t>
            </a:r>
            <a:endParaRPr sz="1800">
              <a:solidFill>
                <a:schemeClr val="dk1"/>
              </a:solidFill>
              <a:latin typeface="Arial"/>
              <a:ea typeface="Arial"/>
              <a:cs typeface="Arial"/>
              <a:sym typeface="Arial"/>
            </a:endParaRPr>
          </a:p>
        </p:txBody>
      </p:sp>
      <p:pic>
        <p:nvPicPr>
          <p:cNvPr id="520" name="Google Shape;520;p53"/>
          <p:cNvPicPr preferRelativeResize="0"/>
          <p:nvPr/>
        </p:nvPicPr>
        <p:blipFill rotWithShape="1">
          <a:blip r:embed="rId3">
            <a:alphaModFix/>
          </a:blip>
          <a:srcRect/>
          <a:stretch/>
        </p:blipFill>
        <p:spPr>
          <a:xfrm>
            <a:off x="5676750" y="2966200"/>
            <a:ext cx="5267700" cy="3950775"/>
          </a:xfrm>
          <a:prstGeom prst="rect">
            <a:avLst/>
          </a:prstGeom>
          <a:noFill/>
          <a:ln>
            <a:noFill/>
          </a:ln>
        </p:spPr>
      </p:pic>
      <p:pic>
        <p:nvPicPr>
          <p:cNvPr id="521" name="Google Shape;521;p53"/>
          <p:cNvPicPr preferRelativeResize="0"/>
          <p:nvPr/>
        </p:nvPicPr>
        <p:blipFill rotWithShape="1">
          <a:blip r:embed="rId4">
            <a:alphaModFix/>
          </a:blip>
          <a:srcRect/>
          <a:stretch/>
        </p:blipFill>
        <p:spPr>
          <a:xfrm>
            <a:off x="2337500" y="2975725"/>
            <a:ext cx="2961371" cy="3950775"/>
          </a:xfrm>
          <a:prstGeom prst="rect">
            <a:avLst/>
          </a:prstGeom>
          <a:noFill/>
          <a:ln>
            <a:noFill/>
          </a:ln>
        </p:spPr>
      </p:pic>
      <p:sp>
        <p:nvSpPr>
          <p:cNvPr id="522" name="Google Shape;522;p53"/>
          <p:cNvSpPr/>
          <p:nvPr/>
        </p:nvSpPr>
        <p:spPr>
          <a:xfrm>
            <a:off x="2793450" y="2064895"/>
            <a:ext cx="6605100" cy="470100"/>
          </a:xfrm>
          <a:prstGeom prst="rect">
            <a:avLst/>
          </a:prstGeom>
          <a:noFill/>
          <a:ln>
            <a:noFill/>
          </a:ln>
        </p:spPr>
        <p:txBody>
          <a:bodyPr spcFirstLastPara="1" wrap="square" lIns="91425" tIns="45700" rIns="91425" bIns="45700" anchor="ctr" anchorCtr="0">
            <a:noAutofit/>
          </a:bodyPr>
          <a:lstStyle/>
          <a:p>
            <a:pPr marL="0" marR="0" lvl="0" indent="0" algn="ctr" rtl="0">
              <a:lnSpc>
                <a:spcPct val="114000"/>
              </a:lnSpc>
              <a:spcBef>
                <a:spcPts val="400"/>
              </a:spcBef>
              <a:spcAft>
                <a:spcPts val="0"/>
              </a:spcAft>
              <a:buNone/>
            </a:pPr>
            <a:r>
              <a:rPr lang="en-US" sz="1800" b="1" i="1">
                <a:solidFill>
                  <a:schemeClr val="dk1"/>
                </a:solidFill>
                <a:latin typeface="Arial"/>
                <a:ea typeface="Arial"/>
                <a:cs typeface="Arial"/>
                <a:sym typeface="Arial"/>
              </a:rPr>
              <a:t>Phân tích hiện trạng và đề xuất giải pháp TKNL</a:t>
            </a:r>
            <a:r>
              <a:rPr lang="en-US" sz="1800">
                <a:solidFill>
                  <a:schemeClr val="dk1"/>
                </a:solidFill>
                <a:latin typeface="Arial"/>
                <a:ea typeface="Arial"/>
                <a:cs typeface="Arial"/>
                <a:sym typeface="Arial"/>
              </a:rPr>
              <a:t> </a:t>
            </a:r>
            <a:endParaRPr sz="1800">
              <a:solidFill>
                <a:schemeClr val="dk1"/>
              </a:solidFill>
              <a:latin typeface="Arial"/>
              <a:ea typeface="Arial"/>
              <a:cs typeface="Arial"/>
              <a:sym typeface="Arial"/>
            </a:endParaRPr>
          </a:p>
        </p:txBody>
      </p:sp>
      <p:sp>
        <p:nvSpPr>
          <p:cNvPr id="523" name="Google Shape;523;p53"/>
          <p:cNvSpPr/>
          <p:nvPr/>
        </p:nvSpPr>
        <p:spPr>
          <a:xfrm>
            <a:off x="2057400" y="1594800"/>
            <a:ext cx="4442700" cy="470100"/>
          </a:xfrm>
          <a:prstGeom prst="rect">
            <a:avLst/>
          </a:prstGeom>
          <a:noFill/>
          <a:ln>
            <a:noFill/>
          </a:ln>
        </p:spPr>
        <p:txBody>
          <a:bodyPr spcFirstLastPara="1" wrap="square" lIns="91425" tIns="45700" rIns="91425" bIns="45700" anchor="ctr" anchorCtr="0">
            <a:noAutofit/>
          </a:bodyPr>
          <a:lstStyle/>
          <a:p>
            <a:pPr marL="0" marR="0" lvl="0" indent="0" algn="just" rtl="0">
              <a:lnSpc>
                <a:spcPct val="114000"/>
              </a:lnSpc>
              <a:spcBef>
                <a:spcPts val="0"/>
              </a:spcBef>
              <a:spcAft>
                <a:spcPts val="0"/>
              </a:spcAft>
              <a:buNone/>
            </a:pPr>
            <a:r>
              <a:rPr lang="en-US" sz="1800" b="1" i="1" u="sng">
                <a:solidFill>
                  <a:srgbClr val="004AAD"/>
                </a:solidFill>
                <a:latin typeface="Arial"/>
                <a:ea typeface="Arial"/>
                <a:cs typeface="Arial"/>
                <a:sym typeface="Arial"/>
              </a:rPr>
              <a:t>Trường hợp của nhà máy cán thép</a:t>
            </a:r>
            <a:r>
              <a:rPr lang="en-US" sz="1800">
                <a:solidFill>
                  <a:srgbClr val="004AAD"/>
                </a:solidFill>
                <a:latin typeface="Arial"/>
                <a:ea typeface="Arial"/>
                <a:cs typeface="Arial"/>
                <a:sym typeface="Arial"/>
              </a:rPr>
              <a:t>:</a:t>
            </a:r>
            <a:endParaRPr sz="1600">
              <a:solidFill>
                <a:schemeClr val="dk1"/>
              </a:solidFill>
              <a:latin typeface="Arial"/>
              <a:ea typeface="Arial"/>
              <a:cs typeface="Arial"/>
              <a:sym typeface="Arial"/>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527"/>
        <p:cNvGrpSpPr/>
        <p:nvPr/>
      </p:nvGrpSpPr>
      <p:grpSpPr>
        <a:xfrm>
          <a:off x="0" y="0"/>
          <a:ext cx="0" cy="0"/>
          <a:chOff x="0" y="0"/>
          <a:chExt cx="0" cy="0"/>
        </a:xfrm>
      </p:grpSpPr>
      <p:sp>
        <p:nvSpPr>
          <p:cNvPr id="528" name="Google Shape;528;p54"/>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529" name="Google Shape;529;p54"/>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Tình huống nghiên cứu, thảo luận</a:t>
            </a:r>
            <a:endParaRPr sz="2500" b="1">
              <a:solidFill>
                <a:schemeClr val="lt1"/>
              </a:solidFill>
              <a:latin typeface="Arial"/>
              <a:ea typeface="Arial"/>
              <a:cs typeface="Arial"/>
              <a:sym typeface="Arial"/>
            </a:endParaRPr>
          </a:p>
        </p:txBody>
      </p:sp>
      <p:sp>
        <p:nvSpPr>
          <p:cNvPr id="530" name="Google Shape;530;p54"/>
          <p:cNvSpPr/>
          <p:nvPr/>
        </p:nvSpPr>
        <p:spPr>
          <a:xfrm>
            <a:off x="838200" y="2241075"/>
            <a:ext cx="10515600" cy="406050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700" b="1">
                <a:solidFill>
                  <a:srgbClr val="004AAD"/>
                </a:solidFill>
                <a:latin typeface="Arial"/>
                <a:ea typeface="Arial"/>
                <a:cs typeface="Arial"/>
                <a:sym typeface="Arial"/>
              </a:rPr>
              <a:t>Bảo ôn lại lò ủ</a:t>
            </a:r>
            <a:endParaRPr sz="1700" b="1">
              <a:solidFill>
                <a:srgbClr val="004AAD"/>
              </a:solidFill>
              <a:latin typeface="Arial"/>
              <a:ea typeface="Arial"/>
              <a:cs typeface="Arial"/>
              <a:sym typeface="Arial"/>
            </a:endParaRPr>
          </a:p>
          <a:p>
            <a:pPr marL="0" marR="0" lvl="0" indent="0" algn="just" rtl="0">
              <a:spcBef>
                <a:spcPts val="0"/>
              </a:spcBef>
              <a:spcAft>
                <a:spcPts val="0"/>
              </a:spcAft>
              <a:buNone/>
            </a:pPr>
            <a:endParaRPr sz="400">
              <a:solidFill>
                <a:schemeClr val="dk1"/>
              </a:solidFill>
              <a:latin typeface="Arial"/>
              <a:ea typeface="Arial"/>
              <a:cs typeface="Arial"/>
              <a:sym typeface="Arial"/>
            </a:endParaRPr>
          </a:p>
          <a:p>
            <a:pPr marL="0" marR="0" lvl="0" indent="0" algn="just" rtl="0">
              <a:spcBef>
                <a:spcPts val="0"/>
              </a:spcBef>
              <a:spcAft>
                <a:spcPts val="0"/>
              </a:spcAft>
              <a:buNone/>
            </a:pPr>
            <a:r>
              <a:rPr lang="en-US" sz="1700" i="1" u="sng">
                <a:solidFill>
                  <a:srgbClr val="004AAD"/>
                </a:solidFill>
                <a:latin typeface="Arial"/>
                <a:ea typeface="Arial"/>
                <a:cs typeface="Arial"/>
                <a:sym typeface="Arial"/>
              </a:rPr>
              <a:t>Hiện trạng</a:t>
            </a:r>
            <a:r>
              <a:rPr lang="en-US" sz="1700" i="1">
                <a:solidFill>
                  <a:srgbClr val="004AAD"/>
                </a:solidFill>
                <a:latin typeface="Arial"/>
                <a:ea typeface="Arial"/>
                <a:cs typeface="Arial"/>
                <a:sym typeface="Arial"/>
              </a:rPr>
              <a:t>:</a:t>
            </a:r>
            <a:endParaRPr sz="1700">
              <a:solidFill>
                <a:srgbClr val="004AAD"/>
              </a:solidFill>
              <a:latin typeface="Arial"/>
              <a:ea typeface="Arial"/>
              <a:cs typeface="Arial"/>
              <a:sym typeface="Arial"/>
            </a:endParaRPr>
          </a:p>
          <a:p>
            <a:pPr marL="0" marR="0" lvl="0" indent="0" algn="just" rtl="0">
              <a:spcBef>
                <a:spcPts val="0"/>
              </a:spcBef>
              <a:spcAft>
                <a:spcPts val="0"/>
              </a:spcAft>
              <a:buNone/>
            </a:pPr>
            <a:r>
              <a:rPr lang="en-US" sz="1700">
                <a:solidFill>
                  <a:schemeClr val="dk1"/>
                </a:solidFill>
                <a:latin typeface="Arial"/>
                <a:ea typeface="Arial"/>
                <a:cs typeface="Arial"/>
                <a:sym typeface="Arial"/>
              </a:rPr>
              <a:t>Qua khảo sát cho thấy hai thiết bị lò ủ khổ băng 600 bị thất thoát nhiệt ra ngoài môi trường tương đối lớn. Nhiệt độ vách ngoài hai bên của lò dao động trong khoảng từ 70 ÷ 100</a:t>
            </a:r>
            <a:r>
              <a:rPr lang="en-US" sz="1700" baseline="30000">
                <a:solidFill>
                  <a:schemeClr val="dk1"/>
                </a:solidFill>
                <a:latin typeface="Arial"/>
                <a:ea typeface="Arial"/>
                <a:cs typeface="Arial"/>
                <a:sym typeface="Arial"/>
              </a:rPr>
              <a:t>0</a:t>
            </a:r>
            <a:r>
              <a:rPr lang="en-US" sz="1700">
                <a:solidFill>
                  <a:schemeClr val="dk1"/>
                </a:solidFill>
                <a:latin typeface="Arial"/>
                <a:ea typeface="Arial"/>
                <a:cs typeface="Arial"/>
                <a:sym typeface="Arial"/>
              </a:rPr>
              <a:t>C, thậm chí một số vị trí lắp dây điện trở và cửa vào ra của lò nhiệt độ từ 100 ÷ 150</a:t>
            </a:r>
            <a:r>
              <a:rPr lang="en-US" sz="1700" baseline="30000">
                <a:solidFill>
                  <a:schemeClr val="dk1"/>
                </a:solidFill>
                <a:latin typeface="Arial"/>
                <a:ea typeface="Arial"/>
                <a:cs typeface="Arial"/>
                <a:sym typeface="Arial"/>
              </a:rPr>
              <a:t>0</a:t>
            </a:r>
            <a:r>
              <a:rPr lang="en-US" sz="1700">
                <a:solidFill>
                  <a:schemeClr val="dk1"/>
                </a:solidFill>
                <a:latin typeface="Arial"/>
                <a:ea typeface="Arial"/>
                <a:cs typeface="Arial"/>
                <a:sym typeface="Arial"/>
              </a:rPr>
              <a:t>C. Tính trung bình nhiệt độ xung </a:t>
            </a:r>
            <a:r>
              <a:rPr lang="en-US" sz="1700">
                <a:solidFill>
                  <a:schemeClr val="dk1"/>
                </a:solidFill>
              </a:rPr>
              <a:t>quanh</a:t>
            </a:r>
            <a:r>
              <a:rPr lang="en-US" sz="1700">
                <a:solidFill>
                  <a:schemeClr val="dk1"/>
                </a:solidFill>
                <a:latin typeface="Arial"/>
                <a:ea typeface="Arial"/>
                <a:cs typeface="Arial"/>
                <a:sym typeface="Arial"/>
              </a:rPr>
              <a:t> lò ủ khoảng 80</a:t>
            </a:r>
            <a:r>
              <a:rPr lang="en-US" sz="1700" baseline="30000">
                <a:solidFill>
                  <a:schemeClr val="dk1"/>
                </a:solidFill>
                <a:latin typeface="Arial"/>
                <a:ea typeface="Arial"/>
                <a:cs typeface="Arial"/>
                <a:sym typeface="Arial"/>
              </a:rPr>
              <a:t>0</a:t>
            </a:r>
            <a:r>
              <a:rPr lang="en-US" sz="1700">
                <a:solidFill>
                  <a:schemeClr val="dk1"/>
                </a:solidFill>
                <a:latin typeface="Arial"/>
                <a:ea typeface="Arial"/>
                <a:cs typeface="Arial"/>
                <a:sym typeface="Arial"/>
              </a:rPr>
              <a:t>C. </a:t>
            </a:r>
            <a:endParaRPr sz="1700">
              <a:solidFill>
                <a:schemeClr val="dk1"/>
              </a:solidFill>
              <a:latin typeface="Arial"/>
              <a:ea typeface="Arial"/>
              <a:cs typeface="Arial"/>
              <a:sym typeface="Arial"/>
            </a:endParaRPr>
          </a:p>
          <a:p>
            <a:pPr marL="0" marR="0" lvl="0" indent="0" algn="just" rtl="0">
              <a:spcBef>
                <a:spcPts val="0"/>
              </a:spcBef>
              <a:spcAft>
                <a:spcPts val="0"/>
              </a:spcAft>
              <a:buNone/>
            </a:pPr>
            <a:r>
              <a:rPr lang="en-US" sz="1700">
                <a:solidFill>
                  <a:schemeClr val="dk1"/>
                </a:solidFill>
                <a:latin typeface="Arial"/>
                <a:ea typeface="Arial"/>
                <a:cs typeface="Arial"/>
                <a:sym typeface="Arial"/>
              </a:rPr>
              <a:t>Kích thước của 02 lò ủ này là: chiều dài 9,5 m x chiều rộng 1,90m x chiều cao 1,78m.</a:t>
            </a:r>
            <a:endParaRPr sz="1700">
              <a:solidFill>
                <a:schemeClr val="dk1"/>
              </a:solidFill>
              <a:latin typeface="Arial"/>
              <a:ea typeface="Arial"/>
              <a:cs typeface="Arial"/>
              <a:sym typeface="Arial"/>
            </a:endParaRPr>
          </a:p>
          <a:p>
            <a:pPr marL="0" marR="0" lvl="0" indent="0" algn="just" rtl="0">
              <a:spcBef>
                <a:spcPts val="0"/>
              </a:spcBef>
              <a:spcAft>
                <a:spcPts val="0"/>
              </a:spcAft>
              <a:buNone/>
            </a:pPr>
            <a:r>
              <a:rPr lang="en-US" sz="1700" i="1" u="sng">
                <a:solidFill>
                  <a:srgbClr val="004AAD"/>
                </a:solidFill>
                <a:latin typeface="Arial"/>
                <a:ea typeface="Arial"/>
                <a:cs typeface="Arial"/>
                <a:sym typeface="Arial"/>
              </a:rPr>
              <a:t>Giải pháp đề xuất</a:t>
            </a:r>
            <a:r>
              <a:rPr lang="en-US" sz="1700" i="1">
                <a:solidFill>
                  <a:srgbClr val="004AAD"/>
                </a:solidFill>
                <a:latin typeface="Arial"/>
                <a:ea typeface="Arial"/>
                <a:cs typeface="Arial"/>
                <a:sym typeface="Arial"/>
              </a:rPr>
              <a:t>:</a:t>
            </a:r>
            <a:endParaRPr sz="1700">
              <a:solidFill>
                <a:srgbClr val="004AAD"/>
              </a:solidFill>
              <a:latin typeface="Arial"/>
              <a:ea typeface="Arial"/>
              <a:cs typeface="Arial"/>
              <a:sym typeface="Arial"/>
            </a:endParaRPr>
          </a:p>
          <a:p>
            <a:pPr marL="0" marR="0" lvl="0" indent="0" algn="just" rtl="0">
              <a:spcBef>
                <a:spcPts val="0"/>
              </a:spcBef>
              <a:spcAft>
                <a:spcPts val="0"/>
              </a:spcAft>
              <a:buNone/>
            </a:pPr>
            <a:r>
              <a:rPr lang="en-US" sz="1700">
                <a:solidFill>
                  <a:schemeClr val="dk1"/>
                </a:solidFill>
                <a:latin typeface="Arial"/>
                <a:ea typeface="Arial"/>
                <a:cs typeface="Arial"/>
                <a:sym typeface="Arial"/>
              </a:rPr>
              <a:t>Bổ sung thêm một lớp bảo ôn ở 2 vách ngoài của lò để giảm thất thoát nhiệt ra ngoài môi trường. Từ đó giúp tiết kiệm điện do nhiệt độ trong lò ổn định thất thoát nhiệt ra ngoài giảm điện năng tiêu thụ của lò sẽ giảm. </a:t>
            </a:r>
            <a:endParaRPr sz="1700">
              <a:solidFill>
                <a:schemeClr val="dk1"/>
              </a:solidFill>
              <a:latin typeface="Arial"/>
              <a:ea typeface="Arial"/>
              <a:cs typeface="Arial"/>
              <a:sym typeface="Arial"/>
            </a:endParaRPr>
          </a:p>
          <a:p>
            <a:pPr marL="0" marR="0" lvl="0" indent="0" algn="just" rtl="0">
              <a:spcBef>
                <a:spcPts val="0"/>
              </a:spcBef>
              <a:spcAft>
                <a:spcPts val="0"/>
              </a:spcAft>
              <a:buNone/>
            </a:pPr>
            <a:r>
              <a:rPr lang="en-US" sz="1700">
                <a:solidFill>
                  <a:schemeClr val="dk1"/>
                </a:solidFill>
                <a:latin typeface="Arial"/>
                <a:ea typeface="Arial"/>
                <a:cs typeface="Arial"/>
                <a:sym typeface="Arial"/>
              </a:rPr>
              <a:t>Tuy nhiên, giải pháp có một số khó khăn gặp phải: </a:t>
            </a:r>
            <a:endParaRPr sz="1700">
              <a:solidFill>
                <a:schemeClr val="dk1"/>
              </a:solidFill>
              <a:latin typeface="Arial"/>
              <a:ea typeface="Arial"/>
              <a:cs typeface="Arial"/>
              <a:sym typeface="Arial"/>
            </a:endParaRPr>
          </a:p>
          <a:p>
            <a:pPr marL="285750" marR="0" lvl="0" indent="-304800" algn="just" rtl="0">
              <a:spcBef>
                <a:spcPts val="0"/>
              </a:spcBef>
              <a:spcAft>
                <a:spcPts val="0"/>
              </a:spcAft>
              <a:buClr>
                <a:schemeClr val="dk1"/>
              </a:buClr>
              <a:buSzPts val="1700"/>
              <a:buFont typeface="Arial"/>
              <a:buChar char="•"/>
            </a:pPr>
            <a:r>
              <a:rPr lang="en-US" sz="1700">
                <a:solidFill>
                  <a:schemeClr val="dk1"/>
                </a:solidFill>
                <a:latin typeface="Arial"/>
                <a:ea typeface="Arial"/>
                <a:cs typeface="Arial"/>
                <a:sym typeface="Arial"/>
              </a:rPr>
              <a:t>Lò có nhiều điểm cung cấp điện ở hai thành bên, dây điện trở có chiều dài hạn chế</a:t>
            </a:r>
            <a:endParaRPr sz="1700">
              <a:solidFill>
                <a:schemeClr val="dk1"/>
              </a:solidFill>
              <a:latin typeface="Arial"/>
              <a:ea typeface="Arial"/>
              <a:cs typeface="Arial"/>
              <a:sym typeface="Arial"/>
            </a:endParaRPr>
          </a:p>
          <a:p>
            <a:pPr marL="285750" marR="0" lvl="0" indent="-304800" algn="just" rtl="0">
              <a:spcBef>
                <a:spcPts val="0"/>
              </a:spcBef>
              <a:spcAft>
                <a:spcPts val="0"/>
              </a:spcAft>
              <a:buClr>
                <a:schemeClr val="dk1"/>
              </a:buClr>
              <a:buSzPts val="1700"/>
              <a:buFont typeface="Arial"/>
              <a:buChar char="•"/>
            </a:pPr>
            <a:r>
              <a:rPr lang="en-US" sz="1700">
                <a:solidFill>
                  <a:schemeClr val="dk1"/>
                </a:solidFill>
                <a:latin typeface="Arial"/>
                <a:ea typeface="Arial"/>
                <a:cs typeface="Arial"/>
                <a:sym typeface="Arial"/>
              </a:rPr>
              <a:t>Khi lắp thêm lớp bảo ôn thì kết cấu lò có thể bị thay đổi (theo ý kiến trao đổi với chuyên gia)</a:t>
            </a:r>
            <a:endParaRPr sz="1700">
              <a:solidFill>
                <a:schemeClr val="dk1"/>
              </a:solidFill>
              <a:latin typeface="Arial"/>
              <a:ea typeface="Arial"/>
              <a:cs typeface="Arial"/>
              <a:sym typeface="Arial"/>
            </a:endParaRPr>
          </a:p>
          <a:p>
            <a:pPr marL="285750" marR="0" lvl="0" indent="-304800" algn="just" rtl="0">
              <a:spcBef>
                <a:spcPts val="0"/>
              </a:spcBef>
              <a:spcAft>
                <a:spcPts val="0"/>
              </a:spcAft>
              <a:buClr>
                <a:schemeClr val="dk1"/>
              </a:buClr>
              <a:buSzPts val="1700"/>
              <a:buFont typeface="Arial"/>
              <a:buChar char="•"/>
            </a:pPr>
            <a:r>
              <a:rPr lang="en-US" sz="1700">
                <a:solidFill>
                  <a:schemeClr val="dk1"/>
                </a:solidFill>
                <a:latin typeface="Arial"/>
                <a:ea typeface="Arial"/>
                <a:cs typeface="Arial"/>
                <a:sym typeface="Arial"/>
              </a:rPr>
              <a:t>Giải pháp có thể mang lại lượng tiết kiệm năng lượng cao nhưng tinh khả thi của giải pháp không cao.</a:t>
            </a:r>
            <a:endParaRPr sz="1700">
              <a:solidFill>
                <a:schemeClr val="dk1"/>
              </a:solidFill>
              <a:latin typeface="Arial"/>
              <a:ea typeface="Arial"/>
              <a:cs typeface="Arial"/>
              <a:sym typeface="Arial"/>
            </a:endParaRPr>
          </a:p>
          <a:p>
            <a:pPr marL="0" marR="0" lvl="0" indent="0" algn="just" rtl="0">
              <a:spcBef>
                <a:spcPts val="0"/>
              </a:spcBef>
              <a:spcAft>
                <a:spcPts val="0"/>
              </a:spcAft>
              <a:buNone/>
            </a:pPr>
            <a:r>
              <a:rPr lang="en-US" sz="1700">
                <a:solidFill>
                  <a:schemeClr val="dk1"/>
                </a:solidFill>
                <a:latin typeface="Arial"/>
                <a:ea typeface="Arial"/>
                <a:cs typeface="Arial"/>
                <a:sym typeface="Arial"/>
              </a:rPr>
              <a:t>Doanh nghiệp cần cân nhắc xem xét để đưa ra quyết định. Tuy nhiên việc bảo ôn cho hai đầu hồi của lò không bị ảnh hưởng gì, việc bảo ôn này sẽ giảm thiểu nhiệt năng thất thoát qua hai đầu hồi lò, doanh nghiệp cần tiến hành ngay.</a:t>
            </a:r>
            <a:endParaRPr sz="1700">
              <a:solidFill>
                <a:schemeClr val="dk1"/>
              </a:solidFill>
              <a:latin typeface="Arial"/>
              <a:ea typeface="Arial"/>
              <a:cs typeface="Arial"/>
              <a:sym typeface="Arial"/>
            </a:endParaRPr>
          </a:p>
        </p:txBody>
      </p:sp>
      <p:sp>
        <p:nvSpPr>
          <p:cNvPr id="531" name="Google Shape;531;p54"/>
          <p:cNvSpPr/>
          <p:nvPr/>
        </p:nvSpPr>
        <p:spPr>
          <a:xfrm>
            <a:off x="2793450" y="2064895"/>
            <a:ext cx="6605100" cy="470100"/>
          </a:xfrm>
          <a:prstGeom prst="rect">
            <a:avLst/>
          </a:prstGeom>
          <a:noFill/>
          <a:ln>
            <a:noFill/>
          </a:ln>
        </p:spPr>
        <p:txBody>
          <a:bodyPr spcFirstLastPara="1" wrap="square" lIns="91425" tIns="45700" rIns="91425" bIns="45700" anchor="ctr" anchorCtr="0">
            <a:noAutofit/>
          </a:bodyPr>
          <a:lstStyle/>
          <a:p>
            <a:pPr marL="0" marR="0" lvl="0" indent="0" algn="ctr" rtl="0">
              <a:lnSpc>
                <a:spcPct val="114000"/>
              </a:lnSpc>
              <a:spcBef>
                <a:spcPts val="400"/>
              </a:spcBef>
              <a:spcAft>
                <a:spcPts val="0"/>
              </a:spcAft>
              <a:buNone/>
            </a:pPr>
            <a:r>
              <a:rPr lang="en-US" sz="1800" b="1" i="1">
                <a:solidFill>
                  <a:schemeClr val="dk1"/>
                </a:solidFill>
                <a:latin typeface="Arial"/>
                <a:ea typeface="Arial"/>
                <a:cs typeface="Arial"/>
                <a:sym typeface="Arial"/>
              </a:rPr>
              <a:t>Phân tích hiện trạng và đề xuất giải pháp TKNL</a:t>
            </a:r>
            <a:r>
              <a:rPr lang="en-US" sz="1800">
                <a:solidFill>
                  <a:schemeClr val="dk1"/>
                </a:solidFill>
                <a:latin typeface="Arial"/>
                <a:ea typeface="Arial"/>
                <a:cs typeface="Arial"/>
                <a:sym typeface="Arial"/>
              </a:rPr>
              <a:t> </a:t>
            </a:r>
            <a:endParaRPr sz="1800">
              <a:solidFill>
                <a:schemeClr val="dk1"/>
              </a:solidFill>
              <a:latin typeface="Arial"/>
              <a:ea typeface="Arial"/>
              <a:cs typeface="Arial"/>
              <a:sym typeface="Arial"/>
            </a:endParaRPr>
          </a:p>
        </p:txBody>
      </p:sp>
      <p:sp>
        <p:nvSpPr>
          <p:cNvPr id="532" name="Google Shape;532;p54"/>
          <p:cNvSpPr/>
          <p:nvPr/>
        </p:nvSpPr>
        <p:spPr>
          <a:xfrm>
            <a:off x="2057400" y="1594800"/>
            <a:ext cx="4442700" cy="470100"/>
          </a:xfrm>
          <a:prstGeom prst="rect">
            <a:avLst/>
          </a:prstGeom>
          <a:noFill/>
          <a:ln>
            <a:noFill/>
          </a:ln>
        </p:spPr>
        <p:txBody>
          <a:bodyPr spcFirstLastPara="1" wrap="square" lIns="91425" tIns="45700" rIns="91425" bIns="45700" anchor="ctr" anchorCtr="0">
            <a:noAutofit/>
          </a:bodyPr>
          <a:lstStyle/>
          <a:p>
            <a:pPr marL="0" marR="0" lvl="0" indent="0" algn="just" rtl="0">
              <a:lnSpc>
                <a:spcPct val="114000"/>
              </a:lnSpc>
              <a:spcBef>
                <a:spcPts val="0"/>
              </a:spcBef>
              <a:spcAft>
                <a:spcPts val="0"/>
              </a:spcAft>
              <a:buNone/>
            </a:pPr>
            <a:r>
              <a:rPr lang="en-US" sz="1800" b="1" i="1" u="sng">
                <a:solidFill>
                  <a:srgbClr val="004AAD"/>
                </a:solidFill>
                <a:latin typeface="Arial"/>
                <a:ea typeface="Arial"/>
                <a:cs typeface="Arial"/>
                <a:sym typeface="Arial"/>
              </a:rPr>
              <a:t>Trường hợp của nhà máy cán thép</a:t>
            </a:r>
            <a:r>
              <a:rPr lang="en-US" sz="1800">
                <a:solidFill>
                  <a:srgbClr val="004AAD"/>
                </a:solidFill>
                <a:latin typeface="Arial"/>
                <a:ea typeface="Arial"/>
                <a:cs typeface="Arial"/>
                <a:sym typeface="Arial"/>
              </a:rPr>
              <a:t>:</a:t>
            </a:r>
            <a:endParaRPr sz="1600">
              <a:solidFill>
                <a:schemeClr val="dk1"/>
              </a:solidFill>
              <a:latin typeface="Arial"/>
              <a:ea typeface="Arial"/>
              <a:cs typeface="Arial"/>
              <a:sym typeface="Arial"/>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536"/>
        <p:cNvGrpSpPr/>
        <p:nvPr/>
      </p:nvGrpSpPr>
      <p:grpSpPr>
        <a:xfrm>
          <a:off x="0" y="0"/>
          <a:ext cx="0" cy="0"/>
          <a:chOff x="0" y="0"/>
          <a:chExt cx="0" cy="0"/>
        </a:xfrm>
      </p:grpSpPr>
      <p:sp>
        <p:nvSpPr>
          <p:cNvPr id="537" name="Google Shape;537;p55"/>
          <p:cNvSpPr/>
          <p:nvPr/>
        </p:nvSpPr>
        <p:spPr>
          <a:xfrm>
            <a:off x="2428425" y="5520975"/>
            <a:ext cx="365100" cy="409500"/>
          </a:xfrm>
          <a:prstGeom prst="ellipse">
            <a:avLst/>
          </a:prstGeom>
          <a:solidFill>
            <a:schemeClr val="lt1"/>
          </a:solid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538" name="Google Shape;538;p55"/>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Tình huống nghiên cứu, thảo luận</a:t>
            </a:r>
            <a:endParaRPr sz="2500" b="1">
              <a:solidFill>
                <a:schemeClr val="lt1"/>
              </a:solidFill>
              <a:latin typeface="Arial"/>
              <a:ea typeface="Arial"/>
              <a:cs typeface="Arial"/>
              <a:sym typeface="Arial"/>
            </a:endParaRPr>
          </a:p>
        </p:txBody>
      </p:sp>
      <p:sp>
        <p:nvSpPr>
          <p:cNvPr id="539" name="Google Shape;539;p55"/>
          <p:cNvSpPr/>
          <p:nvPr/>
        </p:nvSpPr>
        <p:spPr>
          <a:xfrm>
            <a:off x="838200" y="2471475"/>
            <a:ext cx="10515600" cy="3282900"/>
          </a:xfrm>
          <a:prstGeom prst="rect">
            <a:avLst/>
          </a:prstGeom>
          <a:noFill/>
          <a:ln>
            <a:noFill/>
          </a:ln>
        </p:spPr>
        <p:txBody>
          <a:bodyPr spcFirstLastPara="1" wrap="square" lIns="91425" tIns="45700" rIns="91425" bIns="45700" anchor="t" anchorCtr="0">
            <a:spAutoFit/>
          </a:bodyPr>
          <a:lstStyle/>
          <a:p>
            <a:pPr marL="0" marR="0" lvl="0" indent="0" algn="just" rtl="0">
              <a:lnSpc>
                <a:spcPct val="115000"/>
              </a:lnSpc>
              <a:spcBef>
                <a:spcPts val="100"/>
              </a:spcBef>
              <a:spcAft>
                <a:spcPts val="0"/>
              </a:spcAft>
              <a:buNone/>
            </a:pPr>
            <a:r>
              <a:rPr lang="en-US" sz="1800" b="1">
                <a:solidFill>
                  <a:srgbClr val="004AAD"/>
                </a:solidFill>
                <a:latin typeface="Arial"/>
                <a:ea typeface="Arial"/>
                <a:cs typeface="Arial"/>
                <a:sym typeface="Arial"/>
              </a:rPr>
              <a:t>Lắp đặt tụ bù gần thiết bị tiêu thụ điện chính</a:t>
            </a:r>
            <a:endParaRPr sz="500">
              <a:solidFill>
                <a:schemeClr val="dk1"/>
              </a:solidFill>
              <a:latin typeface="Arial"/>
              <a:ea typeface="Arial"/>
              <a:cs typeface="Arial"/>
              <a:sym typeface="Arial"/>
            </a:endParaRPr>
          </a:p>
          <a:p>
            <a:pPr marL="0" marR="0" lvl="0" indent="0" algn="just" rtl="0">
              <a:lnSpc>
                <a:spcPct val="115000"/>
              </a:lnSpc>
              <a:spcBef>
                <a:spcPts val="100"/>
              </a:spcBef>
              <a:spcAft>
                <a:spcPts val="0"/>
              </a:spcAft>
              <a:buNone/>
            </a:pPr>
            <a:r>
              <a:rPr lang="en-US" sz="1800" i="1" u="sng">
                <a:solidFill>
                  <a:srgbClr val="004AAD"/>
                </a:solidFill>
                <a:latin typeface="Arial"/>
                <a:ea typeface="Arial"/>
                <a:cs typeface="Arial"/>
                <a:sym typeface="Arial"/>
              </a:rPr>
              <a:t>Hiện trạng</a:t>
            </a:r>
            <a:r>
              <a:rPr lang="en-US" sz="1800" i="1">
                <a:solidFill>
                  <a:srgbClr val="004AAD"/>
                </a:solidFill>
                <a:latin typeface="Arial"/>
                <a:ea typeface="Arial"/>
                <a:cs typeface="Arial"/>
                <a:sym typeface="Arial"/>
              </a:rPr>
              <a:t>:</a:t>
            </a:r>
            <a:endParaRPr sz="1800">
              <a:solidFill>
                <a:srgbClr val="004AAD"/>
              </a:solidFill>
              <a:latin typeface="Arial"/>
              <a:ea typeface="Arial"/>
              <a:cs typeface="Arial"/>
              <a:sym typeface="Arial"/>
            </a:endParaRPr>
          </a:p>
          <a:p>
            <a:pPr marL="0" marR="0" lvl="0" indent="0" algn="just" rtl="0">
              <a:lnSpc>
                <a:spcPct val="115000"/>
              </a:lnSpc>
              <a:spcBef>
                <a:spcPts val="100"/>
              </a:spcBef>
              <a:spcAft>
                <a:spcPts val="0"/>
              </a:spcAft>
              <a:buNone/>
            </a:pPr>
            <a:r>
              <a:rPr lang="en-US" sz="1800">
                <a:solidFill>
                  <a:schemeClr val="dk1"/>
                </a:solidFill>
                <a:latin typeface="Arial"/>
                <a:ea typeface="Arial"/>
                <a:cs typeface="Arial"/>
                <a:sym typeface="Arial"/>
              </a:rPr>
              <a:t>Tại các trạm điện cung cấp, công ty đã tiến hành lắp đặt các tủ tụ bù công suất để đảm yêu cầu của Công ty điện lực. Tuy nhiên các thiết bị tiêu thụ điện trong công ty lại bố trí phân tán, nhiều thiết bị cách xa nguồn cung cấp điện. Các thiết bị điện trong công ty theo khảo sát thường có hệ số công suất cosϕ thấp từ 0,4 ÷ 0,8. Do đó việc đặt tủ bù tại trạm chỉ có ý nghĩa bù công suất phản kháng để đảm bảo yêu cầu bên Điện Lực.</a:t>
            </a:r>
            <a:endParaRPr sz="1800">
              <a:solidFill>
                <a:schemeClr val="dk1"/>
              </a:solidFill>
              <a:latin typeface="Arial"/>
              <a:ea typeface="Arial"/>
              <a:cs typeface="Arial"/>
              <a:sym typeface="Arial"/>
            </a:endParaRPr>
          </a:p>
          <a:p>
            <a:pPr marL="0" marR="0" lvl="0" indent="0" algn="just" rtl="0">
              <a:lnSpc>
                <a:spcPct val="115000"/>
              </a:lnSpc>
              <a:spcBef>
                <a:spcPts val="100"/>
              </a:spcBef>
              <a:spcAft>
                <a:spcPts val="0"/>
              </a:spcAft>
              <a:buNone/>
            </a:pPr>
            <a:r>
              <a:rPr lang="en-US" sz="1800" i="1" u="sng">
                <a:solidFill>
                  <a:srgbClr val="004AAD"/>
                </a:solidFill>
                <a:latin typeface="Arial"/>
                <a:ea typeface="Arial"/>
                <a:cs typeface="Arial"/>
                <a:sym typeface="Arial"/>
              </a:rPr>
              <a:t>Giải pháp đề xuất</a:t>
            </a:r>
            <a:r>
              <a:rPr lang="en-US" sz="1800" i="1">
                <a:solidFill>
                  <a:srgbClr val="004AAD"/>
                </a:solidFill>
                <a:latin typeface="Arial"/>
                <a:ea typeface="Arial"/>
                <a:cs typeface="Arial"/>
                <a:sym typeface="Arial"/>
              </a:rPr>
              <a:t>:</a:t>
            </a:r>
            <a:endParaRPr sz="1800">
              <a:solidFill>
                <a:srgbClr val="004AAD"/>
              </a:solidFill>
              <a:latin typeface="Arial"/>
              <a:ea typeface="Arial"/>
              <a:cs typeface="Arial"/>
              <a:sym typeface="Arial"/>
            </a:endParaRPr>
          </a:p>
          <a:p>
            <a:pPr marL="0" marR="0" lvl="0" indent="0" algn="just" rtl="0">
              <a:lnSpc>
                <a:spcPct val="115000"/>
              </a:lnSpc>
              <a:spcBef>
                <a:spcPts val="100"/>
              </a:spcBef>
              <a:spcAft>
                <a:spcPts val="100"/>
              </a:spcAft>
              <a:buNone/>
            </a:pPr>
            <a:r>
              <a:rPr lang="en-US" sz="1800">
                <a:solidFill>
                  <a:schemeClr val="dk1"/>
                </a:solidFill>
                <a:latin typeface="Arial"/>
                <a:ea typeface="Arial"/>
                <a:cs typeface="Arial"/>
                <a:sym typeface="Arial"/>
              </a:rPr>
              <a:t>Lắp các tụ bù tại các tủ điện phân phối gần các thiết bị tiêu thụ điện chính. Việc này sẽ giúp giảm tổn thất điện trên đường dây dẫn từ trạm </a:t>
            </a:r>
            <a:r>
              <a:rPr lang="en-US" sz="1800">
                <a:solidFill>
                  <a:schemeClr val="dk1"/>
                </a:solidFill>
              </a:rPr>
              <a:t>điện</a:t>
            </a:r>
            <a:r>
              <a:rPr lang="en-US" sz="1800">
                <a:solidFill>
                  <a:schemeClr val="dk1"/>
                </a:solidFill>
                <a:latin typeface="Arial"/>
                <a:ea typeface="Arial"/>
                <a:cs typeface="Arial"/>
                <a:sym typeface="Arial"/>
              </a:rPr>
              <a:t> đến các thiết bị tiêu thụ điện.</a:t>
            </a:r>
            <a:endParaRPr sz="1800">
              <a:solidFill>
                <a:schemeClr val="dk1"/>
              </a:solidFill>
              <a:latin typeface="Arial"/>
              <a:ea typeface="Arial"/>
              <a:cs typeface="Arial"/>
              <a:sym typeface="Arial"/>
            </a:endParaRPr>
          </a:p>
        </p:txBody>
      </p:sp>
      <p:sp>
        <p:nvSpPr>
          <p:cNvPr id="540" name="Google Shape;540;p55"/>
          <p:cNvSpPr/>
          <p:nvPr/>
        </p:nvSpPr>
        <p:spPr>
          <a:xfrm>
            <a:off x="2793450" y="2064895"/>
            <a:ext cx="6605100" cy="470100"/>
          </a:xfrm>
          <a:prstGeom prst="rect">
            <a:avLst/>
          </a:prstGeom>
          <a:noFill/>
          <a:ln>
            <a:noFill/>
          </a:ln>
        </p:spPr>
        <p:txBody>
          <a:bodyPr spcFirstLastPara="1" wrap="square" lIns="91425" tIns="45700" rIns="91425" bIns="45700" anchor="ctr" anchorCtr="0">
            <a:noAutofit/>
          </a:bodyPr>
          <a:lstStyle/>
          <a:p>
            <a:pPr marL="0" marR="0" lvl="0" indent="0" algn="ctr" rtl="0">
              <a:lnSpc>
                <a:spcPct val="114000"/>
              </a:lnSpc>
              <a:spcBef>
                <a:spcPts val="400"/>
              </a:spcBef>
              <a:spcAft>
                <a:spcPts val="0"/>
              </a:spcAft>
              <a:buNone/>
            </a:pPr>
            <a:r>
              <a:rPr lang="en-US" sz="1800" b="1" i="1">
                <a:solidFill>
                  <a:schemeClr val="dk1"/>
                </a:solidFill>
                <a:latin typeface="Arial"/>
                <a:ea typeface="Arial"/>
                <a:cs typeface="Arial"/>
                <a:sym typeface="Arial"/>
              </a:rPr>
              <a:t>Phân tích hiện trạng và đề xuất giải pháp TKNL</a:t>
            </a:r>
            <a:r>
              <a:rPr lang="en-US" sz="1800">
                <a:solidFill>
                  <a:schemeClr val="dk1"/>
                </a:solidFill>
                <a:latin typeface="Arial"/>
                <a:ea typeface="Arial"/>
                <a:cs typeface="Arial"/>
                <a:sym typeface="Arial"/>
              </a:rPr>
              <a:t> </a:t>
            </a:r>
            <a:endParaRPr sz="1800">
              <a:solidFill>
                <a:schemeClr val="dk1"/>
              </a:solidFill>
              <a:latin typeface="Arial"/>
              <a:ea typeface="Arial"/>
              <a:cs typeface="Arial"/>
              <a:sym typeface="Arial"/>
            </a:endParaRPr>
          </a:p>
        </p:txBody>
      </p:sp>
      <p:sp>
        <p:nvSpPr>
          <p:cNvPr id="541" name="Google Shape;541;p55"/>
          <p:cNvSpPr/>
          <p:nvPr/>
        </p:nvSpPr>
        <p:spPr>
          <a:xfrm>
            <a:off x="2057400" y="1594800"/>
            <a:ext cx="4442700" cy="470100"/>
          </a:xfrm>
          <a:prstGeom prst="rect">
            <a:avLst/>
          </a:prstGeom>
          <a:noFill/>
          <a:ln>
            <a:noFill/>
          </a:ln>
        </p:spPr>
        <p:txBody>
          <a:bodyPr spcFirstLastPara="1" wrap="square" lIns="91425" tIns="45700" rIns="91425" bIns="45700" anchor="ctr" anchorCtr="0">
            <a:noAutofit/>
          </a:bodyPr>
          <a:lstStyle/>
          <a:p>
            <a:pPr marL="0" marR="0" lvl="0" indent="0" algn="just" rtl="0">
              <a:lnSpc>
                <a:spcPct val="114000"/>
              </a:lnSpc>
              <a:spcBef>
                <a:spcPts val="0"/>
              </a:spcBef>
              <a:spcAft>
                <a:spcPts val="0"/>
              </a:spcAft>
              <a:buNone/>
            </a:pPr>
            <a:r>
              <a:rPr lang="en-US" sz="1800" b="1" i="1" u="sng">
                <a:solidFill>
                  <a:srgbClr val="004AAD"/>
                </a:solidFill>
                <a:latin typeface="Arial"/>
                <a:ea typeface="Arial"/>
                <a:cs typeface="Arial"/>
                <a:sym typeface="Arial"/>
              </a:rPr>
              <a:t>Trường hợp của nhà máy cán thép</a:t>
            </a:r>
            <a:r>
              <a:rPr lang="en-US" sz="1800">
                <a:solidFill>
                  <a:srgbClr val="004AAD"/>
                </a:solidFill>
                <a:latin typeface="Arial"/>
                <a:ea typeface="Arial"/>
                <a:cs typeface="Arial"/>
                <a:sym typeface="Arial"/>
              </a:rPr>
              <a:t>:</a:t>
            </a:r>
            <a:endParaRPr sz="1600">
              <a:solidFill>
                <a:schemeClr val="dk1"/>
              </a:solidFill>
              <a:latin typeface="Arial"/>
              <a:ea typeface="Arial"/>
              <a:cs typeface="Arial"/>
              <a:sym typeface="Arial"/>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545"/>
        <p:cNvGrpSpPr/>
        <p:nvPr/>
      </p:nvGrpSpPr>
      <p:grpSpPr>
        <a:xfrm>
          <a:off x="0" y="0"/>
          <a:ext cx="0" cy="0"/>
          <a:chOff x="0" y="0"/>
          <a:chExt cx="0" cy="0"/>
        </a:xfrm>
      </p:grpSpPr>
      <p:sp>
        <p:nvSpPr>
          <p:cNvPr id="546" name="Google Shape;546;p56"/>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547" name="Google Shape;547;p56"/>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Tình huống nghiên cứu, thảo luận</a:t>
            </a:r>
            <a:endParaRPr sz="2500" b="1">
              <a:solidFill>
                <a:schemeClr val="lt1"/>
              </a:solidFill>
              <a:latin typeface="Arial"/>
              <a:ea typeface="Arial"/>
              <a:cs typeface="Arial"/>
              <a:sym typeface="Arial"/>
            </a:endParaRPr>
          </a:p>
        </p:txBody>
      </p:sp>
      <p:sp>
        <p:nvSpPr>
          <p:cNvPr id="548" name="Google Shape;548;p56"/>
          <p:cNvSpPr/>
          <p:nvPr/>
        </p:nvSpPr>
        <p:spPr>
          <a:xfrm>
            <a:off x="2331400" y="2001301"/>
            <a:ext cx="7509300" cy="304800"/>
          </a:xfrm>
          <a:prstGeom prst="rect">
            <a:avLst/>
          </a:prstGeom>
          <a:noFill/>
          <a:ln>
            <a:noFill/>
          </a:ln>
        </p:spPr>
        <p:txBody>
          <a:bodyPr spcFirstLastPara="1" wrap="square" lIns="91425" tIns="45700" rIns="91425" bIns="45700" anchor="ctr" anchorCtr="0">
            <a:spAutoFit/>
          </a:bodyPr>
          <a:lstStyle/>
          <a:p>
            <a:pPr marL="0" marR="0" lvl="0" indent="0" algn="ctr" rtl="0">
              <a:lnSpc>
                <a:spcPct val="114000"/>
              </a:lnSpc>
              <a:spcBef>
                <a:spcPts val="400"/>
              </a:spcBef>
              <a:spcAft>
                <a:spcPts val="0"/>
              </a:spcAft>
              <a:buNone/>
            </a:pPr>
            <a:r>
              <a:rPr lang="en-US" sz="1800" b="1">
                <a:solidFill>
                  <a:schemeClr val="dk1"/>
                </a:solidFill>
                <a:latin typeface="Arial"/>
                <a:ea typeface="Arial"/>
                <a:cs typeface="Arial"/>
                <a:sym typeface="Arial"/>
              </a:rPr>
              <a:t>BẢNG TÓM TẮT CÁC CƠ HỘI TIẾT KIỆM NĂNG LƯỢNG</a:t>
            </a:r>
            <a:r>
              <a:rPr lang="en-US" sz="1800">
                <a:solidFill>
                  <a:schemeClr val="dk1"/>
                </a:solidFill>
                <a:latin typeface="Arial"/>
                <a:ea typeface="Arial"/>
                <a:cs typeface="Arial"/>
                <a:sym typeface="Arial"/>
              </a:rPr>
              <a:t> </a:t>
            </a:r>
            <a:endParaRPr sz="1800">
              <a:solidFill>
                <a:schemeClr val="dk1"/>
              </a:solidFill>
              <a:latin typeface="Arial"/>
              <a:ea typeface="Arial"/>
              <a:cs typeface="Arial"/>
              <a:sym typeface="Arial"/>
            </a:endParaRPr>
          </a:p>
        </p:txBody>
      </p:sp>
      <p:pic>
        <p:nvPicPr>
          <p:cNvPr id="549" name="Google Shape;549;p56"/>
          <p:cNvPicPr preferRelativeResize="0"/>
          <p:nvPr/>
        </p:nvPicPr>
        <p:blipFill rotWithShape="1">
          <a:blip r:embed="rId3">
            <a:alphaModFix/>
          </a:blip>
          <a:srcRect/>
          <a:stretch/>
        </p:blipFill>
        <p:spPr>
          <a:xfrm>
            <a:off x="828260" y="2306109"/>
            <a:ext cx="10515599" cy="4406800"/>
          </a:xfrm>
          <a:prstGeom prst="rect">
            <a:avLst/>
          </a:prstGeom>
          <a:noFill/>
          <a:ln w="9525" cap="flat" cmpd="sng">
            <a:solidFill>
              <a:schemeClr val="dk1"/>
            </a:solidFill>
            <a:prstDash val="solid"/>
            <a:round/>
            <a:headEnd type="none" w="sm" len="sm"/>
            <a:tailEnd type="none" w="sm" len="sm"/>
          </a:ln>
        </p:spPr>
      </p:pic>
      <p:sp>
        <p:nvSpPr>
          <p:cNvPr id="550" name="Google Shape;550;p56"/>
          <p:cNvSpPr/>
          <p:nvPr/>
        </p:nvSpPr>
        <p:spPr>
          <a:xfrm>
            <a:off x="2057400" y="1594800"/>
            <a:ext cx="4442700" cy="470100"/>
          </a:xfrm>
          <a:prstGeom prst="rect">
            <a:avLst/>
          </a:prstGeom>
          <a:noFill/>
          <a:ln>
            <a:noFill/>
          </a:ln>
        </p:spPr>
        <p:txBody>
          <a:bodyPr spcFirstLastPara="1" wrap="square" lIns="91425" tIns="45700" rIns="91425" bIns="45700" anchor="ctr" anchorCtr="0">
            <a:noAutofit/>
          </a:bodyPr>
          <a:lstStyle/>
          <a:p>
            <a:pPr marL="0" marR="0" lvl="0" indent="0" algn="just" rtl="0">
              <a:lnSpc>
                <a:spcPct val="114000"/>
              </a:lnSpc>
              <a:spcBef>
                <a:spcPts val="0"/>
              </a:spcBef>
              <a:spcAft>
                <a:spcPts val="0"/>
              </a:spcAft>
              <a:buNone/>
            </a:pPr>
            <a:r>
              <a:rPr lang="en-US" sz="1800" b="1" i="1" u="sng">
                <a:solidFill>
                  <a:srgbClr val="004AAD"/>
                </a:solidFill>
                <a:latin typeface="Arial"/>
                <a:ea typeface="Arial"/>
                <a:cs typeface="Arial"/>
                <a:sym typeface="Arial"/>
              </a:rPr>
              <a:t>Trường hợp của nhà máy cán thép</a:t>
            </a:r>
            <a:r>
              <a:rPr lang="en-US" sz="1800">
                <a:solidFill>
                  <a:srgbClr val="004AAD"/>
                </a:solidFill>
                <a:latin typeface="Arial"/>
                <a:ea typeface="Arial"/>
                <a:cs typeface="Arial"/>
                <a:sym typeface="Arial"/>
              </a:rPr>
              <a:t>:</a:t>
            </a:r>
            <a:endParaRPr sz="1600">
              <a:solidFill>
                <a:schemeClr val="dk1"/>
              </a:solidFill>
              <a:latin typeface="Arial"/>
              <a:ea typeface="Arial"/>
              <a:cs typeface="Arial"/>
              <a:sym typeface="Arial"/>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554"/>
        <p:cNvGrpSpPr/>
        <p:nvPr/>
      </p:nvGrpSpPr>
      <p:grpSpPr>
        <a:xfrm>
          <a:off x="0" y="0"/>
          <a:ext cx="0" cy="0"/>
          <a:chOff x="0" y="0"/>
          <a:chExt cx="0" cy="0"/>
        </a:xfrm>
      </p:grpSpPr>
      <p:sp>
        <p:nvSpPr>
          <p:cNvPr id="555" name="Google Shape;555;p57"/>
          <p:cNvSpPr txBox="1"/>
          <p:nvPr/>
        </p:nvSpPr>
        <p:spPr>
          <a:xfrm>
            <a:off x="838200" y="1140924"/>
            <a:ext cx="10515599" cy="409580"/>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2500"/>
              <a:buFont typeface="Arial"/>
              <a:buNone/>
            </a:pPr>
            <a:r>
              <a:rPr lang="en-US" sz="2500" b="1">
                <a:solidFill>
                  <a:schemeClr val="lt1"/>
                </a:solidFill>
                <a:latin typeface="Arial"/>
                <a:ea typeface="Arial"/>
                <a:cs typeface="Arial"/>
                <a:sym typeface="Arial"/>
              </a:rPr>
              <a:t>Tình huống nghiên cứu, thảo luận</a:t>
            </a:r>
            <a:endParaRPr sz="2500" b="1">
              <a:solidFill>
                <a:schemeClr val="lt1"/>
              </a:solidFill>
              <a:latin typeface="Arial"/>
              <a:ea typeface="Arial"/>
              <a:cs typeface="Arial"/>
              <a:sym typeface="Arial"/>
            </a:endParaRPr>
          </a:p>
        </p:txBody>
      </p:sp>
      <p:sp>
        <p:nvSpPr>
          <p:cNvPr id="556" name="Google Shape;556;p57"/>
          <p:cNvSpPr/>
          <p:nvPr/>
        </p:nvSpPr>
        <p:spPr>
          <a:xfrm>
            <a:off x="2062475" y="1665175"/>
            <a:ext cx="6817800" cy="414000"/>
          </a:xfrm>
          <a:prstGeom prst="rect">
            <a:avLst/>
          </a:prstGeom>
          <a:noFill/>
          <a:ln>
            <a:noFill/>
          </a:ln>
        </p:spPr>
        <p:txBody>
          <a:bodyPr spcFirstLastPara="1" wrap="square" lIns="91425" tIns="45700" rIns="91425" bIns="45700" anchor="ctr" anchorCtr="0">
            <a:spAutoFit/>
          </a:bodyPr>
          <a:lstStyle/>
          <a:p>
            <a:pPr marL="0" marR="0" lvl="0" indent="0" algn="just" rtl="0">
              <a:lnSpc>
                <a:spcPct val="114000"/>
              </a:lnSpc>
              <a:spcBef>
                <a:spcPts val="0"/>
              </a:spcBef>
              <a:spcAft>
                <a:spcPts val="0"/>
              </a:spcAft>
              <a:buNone/>
            </a:pPr>
            <a:r>
              <a:rPr lang="en-US" sz="2000" b="1" i="1" u="sng">
                <a:solidFill>
                  <a:srgbClr val="004AAD"/>
                </a:solidFill>
                <a:latin typeface="Arial"/>
                <a:ea typeface="Arial"/>
                <a:cs typeface="Arial"/>
                <a:sym typeface="Arial"/>
              </a:rPr>
              <a:t>Các tình huống khác, thảo luận</a:t>
            </a:r>
            <a:r>
              <a:rPr lang="en-US" sz="2000">
                <a:solidFill>
                  <a:srgbClr val="0033CC"/>
                </a:solidFill>
                <a:latin typeface="Arial"/>
                <a:ea typeface="Arial"/>
                <a:cs typeface="Arial"/>
                <a:sym typeface="Arial"/>
              </a:rPr>
              <a:t>:</a:t>
            </a:r>
            <a:endParaRPr sz="2000">
              <a:solidFill>
                <a:srgbClr val="0033CC"/>
              </a:solidFill>
              <a:latin typeface="Arial"/>
              <a:ea typeface="Arial"/>
              <a:cs typeface="Arial"/>
              <a:sym typeface="Arial"/>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560"/>
        <p:cNvGrpSpPr/>
        <p:nvPr/>
      </p:nvGrpSpPr>
      <p:grpSpPr>
        <a:xfrm>
          <a:off x="0" y="0"/>
          <a:ext cx="0" cy="0"/>
          <a:chOff x="0" y="0"/>
          <a:chExt cx="0" cy="0"/>
        </a:xfrm>
      </p:grpSpPr>
      <p:sp>
        <p:nvSpPr>
          <p:cNvPr id="561" name="Google Shape;561;p58"/>
          <p:cNvSpPr/>
          <p:nvPr/>
        </p:nvSpPr>
        <p:spPr>
          <a:xfrm>
            <a:off x="2418080" y="2767280"/>
            <a:ext cx="7355700" cy="13233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8000" b="1">
                <a:solidFill>
                  <a:srgbClr val="053D5D"/>
                </a:solidFill>
                <a:latin typeface="Arial"/>
                <a:ea typeface="Arial"/>
                <a:cs typeface="Arial"/>
                <a:sym typeface="Arial"/>
              </a:rPr>
              <a:t>Xin cảm ơn!</a:t>
            </a:r>
            <a:endParaRPr sz="8000" b="1">
              <a:solidFill>
                <a:srgbClr val="053D5D"/>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93" name="Google Shape;93;p6"/>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94" name="Google Shape;94;p6"/>
          <p:cNvSpPr txBox="1"/>
          <p:nvPr/>
        </p:nvSpPr>
        <p:spPr>
          <a:xfrm>
            <a:off x="838200" y="1181345"/>
            <a:ext cx="10515599" cy="506152"/>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000"/>
              <a:buFont typeface="Arial"/>
              <a:buNone/>
            </a:pPr>
            <a:r>
              <a:rPr lang="en-US" sz="3000" b="1">
                <a:solidFill>
                  <a:schemeClr val="lt1"/>
                </a:solidFill>
                <a:latin typeface="Arial"/>
                <a:ea typeface="Arial"/>
                <a:cs typeface="Arial"/>
                <a:sym typeface="Arial"/>
              </a:rPr>
              <a:t>Đánh giá kỹ thuật đối với các tiểu dự án TKNL</a:t>
            </a:r>
            <a:endParaRPr sz="3000" b="1">
              <a:solidFill>
                <a:schemeClr val="lt1"/>
              </a:solidFill>
              <a:latin typeface="Arial"/>
              <a:ea typeface="Arial"/>
              <a:cs typeface="Arial"/>
              <a:sym typeface="Arial"/>
            </a:endParaRPr>
          </a:p>
        </p:txBody>
      </p:sp>
      <p:sp>
        <p:nvSpPr>
          <p:cNvPr id="95" name="Google Shape;95;p6"/>
          <p:cNvSpPr txBox="1"/>
          <p:nvPr/>
        </p:nvSpPr>
        <p:spPr>
          <a:xfrm>
            <a:off x="639375" y="1818850"/>
            <a:ext cx="10978200" cy="5039100"/>
          </a:xfrm>
          <a:prstGeom prst="rect">
            <a:avLst/>
          </a:prstGeom>
          <a:solidFill>
            <a:schemeClr val="lt1"/>
          </a:solidFill>
          <a:ln>
            <a:noFill/>
          </a:ln>
        </p:spPr>
        <p:txBody>
          <a:bodyPr spcFirstLastPara="1" wrap="square" lIns="91425" tIns="45700" rIns="91425" bIns="45700" anchor="t" anchorCtr="0">
            <a:noAutofit/>
          </a:bodyPr>
          <a:lstStyle/>
          <a:p>
            <a:pPr marL="131400" marR="0" lvl="0" indent="0" algn="just" rtl="0">
              <a:lnSpc>
                <a:spcPct val="115000"/>
              </a:lnSpc>
              <a:spcBef>
                <a:spcPts val="0"/>
              </a:spcBef>
              <a:spcAft>
                <a:spcPts val="0"/>
              </a:spcAft>
              <a:buClr>
                <a:schemeClr val="dk1"/>
              </a:buClr>
              <a:buSzPts val="1600"/>
              <a:buFont typeface="Arial"/>
              <a:buNone/>
            </a:pPr>
            <a:r>
              <a:rPr lang="en-US" sz="1800">
                <a:solidFill>
                  <a:schemeClr val="dk1"/>
                </a:solidFill>
                <a:latin typeface="Arial"/>
                <a:ea typeface="Arial"/>
                <a:cs typeface="Arial"/>
                <a:sym typeface="Arial"/>
              </a:rPr>
              <a:t>(3) Dự án đáp ứng đầy đủ các tiêu chí hợp lệ về kỹ thuật:</a:t>
            </a:r>
            <a:endParaRPr sz="1600"/>
          </a:p>
          <a:p>
            <a:pPr marL="417150" marR="0" lvl="0" indent="-298450" algn="just" rtl="0">
              <a:lnSpc>
                <a:spcPct val="115000"/>
              </a:lnSpc>
              <a:spcBef>
                <a:spcPts val="600"/>
              </a:spcBef>
              <a:spcAft>
                <a:spcPts val="0"/>
              </a:spcAft>
              <a:buClr>
                <a:schemeClr val="dk1"/>
              </a:buClr>
              <a:buSzPts val="1800"/>
              <a:buFont typeface="Arial"/>
              <a:buChar char="•"/>
            </a:pPr>
            <a:r>
              <a:rPr lang="en-US" sz="1800">
                <a:solidFill>
                  <a:schemeClr val="dk1"/>
                </a:solidFill>
                <a:latin typeface="Arial"/>
                <a:ea typeface="Arial"/>
                <a:cs typeface="Arial"/>
                <a:sym typeface="Arial"/>
              </a:rPr>
              <a:t>Đầu tư dự án sẽ giới hạn ở việc cải tạo và nâng cấp (điều chỉnh, thay thế) các bộ phận vật lý và hệ thống hiện có với mục tiêu đạt được hiệu quả năng lượng cao hơn;</a:t>
            </a:r>
            <a:endParaRPr sz="1600"/>
          </a:p>
          <a:p>
            <a:pPr marL="417150" marR="0" lvl="0" indent="-298450" algn="just" rtl="0">
              <a:lnSpc>
                <a:spcPct val="115000"/>
              </a:lnSpc>
              <a:spcBef>
                <a:spcPts val="600"/>
              </a:spcBef>
              <a:spcAft>
                <a:spcPts val="0"/>
              </a:spcAft>
              <a:buClr>
                <a:schemeClr val="dk1"/>
              </a:buClr>
              <a:buSzPts val="1800"/>
              <a:buFont typeface="Arial"/>
              <a:buChar char="•"/>
            </a:pPr>
            <a:r>
              <a:rPr lang="en-US" sz="1800">
                <a:solidFill>
                  <a:schemeClr val="dk1"/>
                </a:solidFill>
                <a:latin typeface="Arial"/>
                <a:ea typeface="Arial"/>
                <a:cs typeface="Arial"/>
                <a:sym typeface="Arial"/>
              </a:rPr>
              <a:t>Cần phải chứng minh yêu cầu tiết kiệm năng lượng tối </a:t>
            </a:r>
            <a:r>
              <a:rPr lang="en-US" sz="1800">
                <a:solidFill>
                  <a:schemeClr val="dk1"/>
                </a:solidFill>
              </a:rPr>
              <a:t>thiểu</a:t>
            </a:r>
            <a:r>
              <a:rPr lang="en-US" sz="1800">
                <a:solidFill>
                  <a:schemeClr val="dk1"/>
                </a:solidFill>
                <a:latin typeface="Arial"/>
                <a:ea typeface="Arial"/>
                <a:cs typeface="Arial"/>
                <a:sym typeface="Arial"/>
              </a:rPr>
              <a:t> 10%. Các ngành cụ thể với công nghệ năng lượng tiên tiến được chấp nhận ở mức thấp hơn. Các dự án về thu hồi khí thải, nhiệt thải được xem hợp lệ mà không cần chứng minh về lượng tiết kiệm tối thiểu;</a:t>
            </a:r>
            <a:endParaRPr sz="1600"/>
          </a:p>
          <a:p>
            <a:pPr marL="417150" marR="0" lvl="0" indent="-298450" algn="just" rtl="0">
              <a:lnSpc>
                <a:spcPct val="115000"/>
              </a:lnSpc>
              <a:spcBef>
                <a:spcPts val="600"/>
              </a:spcBef>
              <a:spcAft>
                <a:spcPts val="0"/>
              </a:spcAft>
              <a:buClr>
                <a:schemeClr val="dk1"/>
              </a:buClr>
              <a:buSzPts val="1800"/>
              <a:buFont typeface="Arial"/>
              <a:buChar char="•"/>
            </a:pPr>
            <a:r>
              <a:rPr lang="en-US" sz="1800">
                <a:solidFill>
                  <a:schemeClr val="dk1"/>
                </a:solidFill>
                <a:latin typeface="Arial"/>
                <a:ea typeface="Arial"/>
                <a:cs typeface="Arial"/>
                <a:sym typeface="Arial"/>
              </a:rPr>
              <a:t>Xác nhận rằng, thời gian hoàn vốn tiết kiệm năng lượng trên tiểu dự án đầu tư nhỏ hơn 10 năm dựa trên lợi ích dòng tiền có được từ năng lượng tiết kiệm được từ tiểu dự án.</a:t>
            </a:r>
            <a:endParaRPr sz="1600"/>
          </a:p>
          <a:p>
            <a:pPr marL="417150" marR="0" lvl="0" indent="-298450" algn="just" rtl="0">
              <a:lnSpc>
                <a:spcPct val="115000"/>
              </a:lnSpc>
              <a:spcBef>
                <a:spcPts val="600"/>
              </a:spcBef>
              <a:spcAft>
                <a:spcPts val="0"/>
              </a:spcAft>
              <a:buClr>
                <a:schemeClr val="dk1"/>
              </a:buClr>
              <a:buSzPts val="1800"/>
              <a:buFont typeface="Arial"/>
              <a:buChar char="•"/>
            </a:pPr>
            <a:r>
              <a:rPr lang="en-US" sz="1800">
                <a:solidFill>
                  <a:schemeClr val="dk1"/>
                </a:solidFill>
                <a:latin typeface="Arial"/>
                <a:ea typeface="Arial"/>
                <a:cs typeface="Arial"/>
                <a:sym typeface="Arial"/>
              </a:rPr>
              <a:t>Thời gian hoàn vốn tiết kiệm năng lượng sẽ được tính như sau:</a:t>
            </a:r>
            <a:endParaRPr sz="1600"/>
          </a:p>
          <a:p>
            <a:pPr marL="131400" marR="0" lvl="0" indent="0" algn="just" rtl="0">
              <a:lnSpc>
                <a:spcPct val="115000"/>
              </a:lnSpc>
              <a:spcBef>
                <a:spcPts val="600"/>
              </a:spcBef>
              <a:spcAft>
                <a:spcPts val="0"/>
              </a:spcAft>
              <a:buClr>
                <a:srgbClr val="004AAD"/>
              </a:buClr>
              <a:buSzPts val="1600"/>
              <a:buFont typeface="Arial"/>
              <a:buNone/>
            </a:pPr>
            <a:r>
              <a:rPr lang="en-US" sz="1800" b="1">
                <a:solidFill>
                  <a:srgbClr val="004AAD"/>
                </a:solidFill>
                <a:latin typeface="Arial"/>
                <a:ea typeface="Arial"/>
                <a:cs typeface="Arial"/>
                <a:sym typeface="Arial"/>
              </a:rPr>
              <a:t>Thời gian hoàn vốn tiết kiệm năng lượng = Tổng chi phí đầu tư tiểu dự án/Dòng tiền bình quân hàng năm từ tiết kiệm năng lượng.</a:t>
            </a:r>
            <a:endParaRPr sz="1800" b="1">
              <a:solidFill>
                <a:srgbClr val="004AAD"/>
              </a:solidFill>
              <a:latin typeface="Arial"/>
              <a:ea typeface="Arial"/>
              <a:cs typeface="Arial"/>
              <a:sym typeface="Arial"/>
            </a:endParaRPr>
          </a:p>
          <a:p>
            <a:pPr marL="417150" marR="0" lvl="0" indent="-298450" algn="just" rtl="0">
              <a:lnSpc>
                <a:spcPct val="115000"/>
              </a:lnSpc>
              <a:spcBef>
                <a:spcPts val="600"/>
              </a:spcBef>
              <a:spcAft>
                <a:spcPts val="0"/>
              </a:spcAft>
              <a:buClr>
                <a:schemeClr val="dk1"/>
              </a:buClr>
              <a:buSzPts val="1800"/>
              <a:buFont typeface="Arial"/>
              <a:buChar char="•"/>
            </a:pPr>
            <a:r>
              <a:rPr lang="en-US" sz="1800">
                <a:solidFill>
                  <a:schemeClr val="dk1"/>
                </a:solidFill>
                <a:latin typeface="Arial"/>
                <a:ea typeface="Arial"/>
                <a:cs typeface="Arial"/>
                <a:sym typeface="Arial"/>
              </a:rPr>
              <a:t>Tỷ lệ hoàn vốn kinh tế nội bộ của dự án phải cao hơn 10%.</a:t>
            </a:r>
            <a:endParaRPr sz="1800">
              <a:solidFill>
                <a:schemeClr val="dk1"/>
              </a:solidFill>
              <a:latin typeface="Arial"/>
              <a:ea typeface="Arial"/>
              <a:cs typeface="Arial"/>
              <a:sym typeface="Arial"/>
            </a:endParaRPr>
          </a:p>
          <a:p>
            <a:pPr marL="131400" marR="0" lvl="0" indent="0" algn="just" rtl="0">
              <a:lnSpc>
                <a:spcPct val="115000"/>
              </a:lnSpc>
              <a:spcBef>
                <a:spcPts val="900"/>
              </a:spcBef>
              <a:spcAft>
                <a:spcPts val="0"/>
              </a:spcAft>
              <a:buClr>
                <a:schemeClr val="dk1"/>
              </a:buClr>
              <a:buSzPts val="1600"/>
              <a:buFont typeface="Arial"/>
              <a:buNone/>
            </a:pPr>
            <a:r>
              <a:rPr lang="en-US" sz="1800">
                <a:solidFill>
                  <a:schemeClr val="dk1"/>
                </a:solidFill>
                <a:latin typeface="Arial"/>
                <a:ea typeface="Arial"/>
                <a:cs typeface="Arial"/>
                <a:sym typeface="Arial"/>
              </a:rPr>
              <a:t>(4) Dự án khả thi, an toàn và hiệu quả về mặt kỹ thuật, góp phần vào nâng cao TKNL và thực thi TKNL.</a:t>
            </a:r>
            <a:endParaRPr sz="1800">
              <a:solidFill>
                <a:schemeClr val="dk1"/>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7"/>
          <p:cNvSpPr txBox="1"/>
          <p:nvPr/>
        </p:nvSpPr>
        <p:spPr>
          <a:xfrm>
            <a:off x="838200" y="1181345"/>
            <a:ext cx="10515599" cy="506152"/>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000"/>
              <a:buFont typeface="Arial"/>
              <a:buNone/>
            </a:pPr>
            <a:r>
              <a:rPr lang="en-US" sz="3000" b="1">
                <a:solidFill>
                  <a:schemeClr val="lt1"/>
                </a:solidFill>
                <a:latin typeface="Arial"/>
                <a:ea typeface="Arial"/>
                <a:cs typeface="Arial"/>
                <a:sym typeface="Arial"/>
              </a:rPr>
              <a:t>Đánh giá kỹ thuật đối với các tiểu dự án TKNL</a:t>
            </a:r>
            <a:endParaRPr sz="3000" b="1">
              <a:solidFill>
                <a:schemeClr val="lt1"/>
              </a:solidFill>
              <a:latin typeface="Arial"/>
              <a:ea typeface="Arial"/>
              <a:cs typeface="Arial"/>
              <a:sym typeface="Arial"/>
            </a:endParaRPr>
          </a:p>
        </p:txBody>
      </p:sp>
      <p:sp>
        <p:nvSpPr>
          <p:cNvPr id="101" name="Google Shape;101;p7"/>
          <p:cNvSpPr txBox="1"/>
          <p:nvPr/>
        </p:nvSpPr>
        <p:spPr>
          <a:xfrm>
            <a:off x="685800" y="1888675"/>
            <a:ext cx="10668000" cy="3801000"/>
          </a:xfrm>
          <a:prstGeom prst="rect">
            <a:avLst/>
          </a:prstGeom>
          <a:noFill/>
          <a:ln>
            <a:noFill/>
          </a:ln>
        </p:spPr>
        <p:txBody>
          <a:bodyPr spcFirstLastPara="1" wrap="square" lIns="91425" tIns="45700" rIns="91425" bIns="45700" anchor="t" anchorCtr="0">
            <a:noAutofit/>
          </a:bodyPr>
          <a:lstStyle/>
          <a:p>
            <a:pPr marL="131400" marR="0" lvl="0" indent="0" algn="just" rtl="0">
              <a:lnSpc>
                <a:spcPct val="115000"/>
              </a:lnSpc>
              <a:spcBef>
                <a:spcPts val="0"/>
              </a:spcBef>
              <a:spcAft>
                <a:spcPts val="0"/>
              </a:spcAft>
              <a:buClr>
                <a:srgbClr val="004AAD"/>
              </a:buClr>
              <a:buSzPts val="1600"/>
              <a:buFont typeface="Arial"/>
              <a:buNone/>
            </a:pPr>
            <a:r>
              <a:rPr lang="en-US" sz="2000" b="1" i="1">
                <a:solidFill>
                  <a:srgbClr val="004AAD"/>
                </a:solidFill>
                <a:latin typeface="Arial"/>
                <a:ea typeface="Arial"/>
                <a:cs typeface="Arial"/>
                <a:sym typeface="Arial"/>
              </a:rPr>
              <a:t>Ngoài ra</a:t>
            </a:r>
            <a:r>
              <a:rPr lang="en-US" sz="2000">
                <a:solidFill>
                  <a:srgbClr val="004AAD"/>
                </a:solidFill>
                <a:latin typeface="Arial"/>
                <a:ea typeface="Arial"/>
                <a:cs typeface="Arial"/>
                <a:sym typeface="Arial"/>
              </a:rPr>
              <a:t>:</a:t>
            </a:r>
            <a:endParaRPr sz="1800"/>
          </a:p>
          <a:p>
            <a:pPr marL="131400" marR="0" lvl="0" indent="0" algn="just" rtl="0">
              <a:lnSpc>
                <a:spcPct val="115000"/>
              </a:lnSpc>
              <a:spcBef>
                <a:spcPts val="1200"/>
              </a:spcBef>
              <a:spcAft>
                <a:spcPts val="0"/>
              </a:spcAft>
              <a:buClr>
                <a:schemeClr val="dk1"/>
              </a:buClr>
              <a:buSzPts val="1600"/>
              <a:buFont typeface="Arial"/>
              <a:buNone/>
            </a:pPr>
            <a:r>
              <a:rPr lang="en-US" sz="1800">
                <a:solidFill>
                  <a:schemeClr val="dk1"/>
                </a:solidFill>
                <a:latin typeface="Arial"/>
                <a:ea typeface="Arial"/>
                <a:cs typeface="Arial"/>
                <a:sym typeface="Arial"/>
              </a:rPr>
              <a:t>(5) Xem xét và đánh giá năng lực kỹ thuật của đơn vị thiết kế, xây dựng, lắp đặt, nhà sản xuất thiết bị,… khi thích hợp;</a:t>
            </a:r>
            <a:endParaRPr sz="1600"/>
          </a:p>
          <a:p>
            <a:pPr marL="131400" marR="0" lvl="0" indent="0" algn="just" rtl="0">
              <a:lnSpc>
                <a:spcPct val="115000"/>
              </a:lnSpc>
              <a:spcBef>
                <a:spcPts val="1200"/>
              </a:spcBef>
              <a:spcAft>
                <a:spcPts val="0"/>
              </a:spcAft>
              <a:buClr>
                <a:schemeClr val="dk1"/>
              </a:buClr>
              <a:buSzPts val="1600"/>
              <a:buFont typeface="Arial"/>
              <a:buNone/>
            </a:pPr>
            <a:r>
              <a:rPr lang="en-US" sz="1800">
                <a:solidFill>
                  <a:schemeClr val="dk1"/>
                </a:solidFill>
                <a:latin typeface="Arial"/>
                <a:ea typeface="Arial"/>
                <a:cs typeface="Arial"/>
                <a:sym typeface="Arial"/>
              </a:rPr>
              <a:t>(6) Đánh giá và so sánh các giải pháp thiết kế hệ thống, các lựa chọn công nghệ và quy trình chính và các lựa chọn thiết bị trình bày trong báo cáo nghiên cứu khả thi; xác minh lý do lựa chọn thiết kế hệ thống, công nghệ, quy trình, thiết bị và sản phẩm; đánh giá sự phù hợp công nghệ với các hệ thống hiện có; xem xét và xác minh những thay đổi của thông số kỹ thuật và các chỉ số (của công nghệ, quy trình, thiết bị, hệ thống, sản phẩm, công suất sản xuất) trước và sau khi có tiểu dự án;</a:t>
            </a:r>
            <a:endParaRPr sz="1600"/>
          </a:p>
          <a:p>
            <a:pPr marL="131400" marR="0" lvl="0" indent="0" algn="just" rtl="0">
              <a:lnSpc>
                <a:spcPct val="115000"/>
              </a:lnSpc>
              <a:spcBef>
                <a:spcPts val="1200"/>
              </a:spcBef>
              <a:spcAft>
                <a:spcPts val="0"/>
              </a:spcAft>
              <a:buClr>
                <a:schemeClr val="dk1"/>
              </a:buClr>
              <a:buSzPts val="1600"/>
              <a:buFont typeface="Arial"/>
              <a:buNone/>
            </a:pPr>
            <a:r>
              <a:rPr lang="en-US" sz="1800">
                <a:solidFill>
                  <a:schemeClr val="dk1"/>
                </a:solidFill>
                <a:latin typeface="Arial"/>
                <a:ea typeface="Arial"/>
                <a:cs typeface="Arial"/>
                <a:sym typeface="Arial"/>
              </a:rPr>
              <a:t>(7) Xem xét và thẩm định hiệu quả năng lượng đường cơ sở (trước khi có tiểu dự án) và kịch bản tiêu thụ trong ranh giới của tiểu dự án;</a:t>
            </a:r>
            <a:endParaRPr sz="1800">
              <a:solidFill>
                <a:schemeClr val="dk1"/>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8"/>
          <p:cNvSpPr/>
          <p:nvPr/>
        </p:nvSpPr>
        <p:spPr>
          <a:xfrm>
            <a:off x="2441975" y="5493875"/>
            <a:ext cx="366000" cy="433800"/>
          </a:xfrm>
          <a:prstGeom prst="ellipse">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7" name="Google Shape;107;p8"/>
          <p:cNvSpPr txBox="1"/>
          <p:nvPr/>
        </p:nvSpPr>
        <p:spPr>
          <a:xfrm>
            <a:off x="838200" y="1181345"/>
            <a:ext cx="10515599" cy="506152"/>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000"/>
              <a:buFont typeface="Arial"/>
              <a:buNone/>
            </a:pPr>
            <a:r>
              <a:rPr lang="en-US" sz="3000" b="1">
                <a:solidFill>
                  <a:schemeClr val="lt1"/>
                </a:solidFill>
                <a:latin typeface="Arial"/>
                <a:ea typeface="Arial"/>
                <a:cs typeface="Arial"/>
                <a:sym typeface="Arial"/>
              </a:rPr>
              <a:t>Đánh giá kỹ thuật đối với các tiểu dự án TKNL</a:t>
            </a:r>
            <a:endParaRPr sz="3000" b="1">
              <a:solidFill>
                <a:schemeClr val="lt1"/>
              </a:solidFill>
              <a:latin typeface="Arial"/>
              <a:ea typeface="Arial"/>
              <a:cs typeface="Arial"/>
              <a:sym typeface="Arial"/>
            </a:endParaRPr>
          </a:p>
        </p:txBody>
      </p:sp>
      <p:sp>
        <p:nvSpPr>
          <p:cNvPr id="108" name="Google Shape;108;p8"/>
          <p:cNvSpPr txBox="1"/>
          <p:nvPr/>
        </p:nvSpPr>
        <p:spPr>
          <a:xfrm>
            <a:off x="734250" y="1909000"/>
            <a:ext cx="10619400" cy="378330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0"/>
              </a:spcBef>
              <a:spcAft>
                <a:spcPts val="0"/>
              </a:spcAft>
              <a:buClr>
                <a:schemeClr val="dk1"/>
              </a:buClr>
              <a:buSzPts val="1600"/>
              <a:buFont typeface="Arial"/>
              <a:buNone/>
            </a:pPr>
            <a:r>
              <a:rPr lang="en-US" sz="1800">
                <a:solidFill>
                  <a:schemeClr val="dk1"/>
                </a:solidFill>
              </a:rPr>
              <a:t>(8) Xác định và thẩm định những cải tiến tổng thể hiệu quả năng lượng và TKNL sau khi có tiểu dự án, cũng như các thành phần quan trọng của cải thiện hiệu quả năng lượng và tiết kiệm năng lượng về công nghệ, quy trình và thiết bị;</a:t>
            </a:r>
            <a:endParaRPr sz="1800">
              <a:solidFill>
                <a:schemeClr val="dk1"/>
              </a:solidFill>
            </a:endParaRPr>
          </a:p>
          <a:p>
            <a:pPr marL="0" marR="0" lvl="0" indent="0" algn="just" rtl="0">
              <a:lnSpc>
                <a:spcPct val="115000"/>
              </a:lnSpc>
              <a:spcBef>
                <a:spcPts val="1200"/>
              </a:spcBef>
              <a:spcAft>
                <a:spcPts val="0"/>
              </a:spcAft>
              <a:buClr>
                <a:schemeClr val="dk1"/>
              </a:buClr>
              <a:buSzPts val="1600"/>
              <a:buFont typeface="Arial"/>
              <a:buNone/>
            </a:pPr>
            <a:r>
              <a:rPr lang="en-US" sz="1800">
                <a:solidFill>
                  <a:schemeClr val="dk1"/>
                </a:solidFill>
              </a:rPr>
              <a:t>(9) Xem xét và thẩm định các rủi ro kỹ thuật và các biện pháp giảm thiểu rủi ro;</a:t>
            </a:r>
            <a:endParaRPr sz="1800">
              <a:solidFill>
                <a:schemeClr val="dk1"/>
              </a:solidFill>
            </a:endParaRPr>
          </a:p>
          <a:p>
            <a:pPr marL="0" marR="0" lvl="0" indent="0" algn="just" rtl="0">
              <a:lnSpc>
                <a:spcPct val="115000"/>
              </a:lnSpc>
              <a:spcBef>
                <a:spcPts val="1200"/>
              </a:spcBef>
              <a:spcAft>
                <a:spcPts val="0"/>
              </a:spcAft>
              <a:buClr>
                <a:schemeClr val="dk1"/>
              </a:buClr>
              <a:buSzPts val="1600"/>
              <a:buFont typeface="Arial"/>
              <a:buNone/>
            </a:pPr>
            <a:r>
              <a:rPr lang="en-US" sz="1800">
                <a:solidFill>
                  <a:schemeClr val="dk1"/>
                </a:solidFill>
              </a:rPr>
              <a:t>(10) Xem xét và thẩm định tính khả thi của kế hoạch thực hiện về mặt kỹ thuật</a:t>
            </a:r>
            <a:endParaRPr sz="1800">
              <a:solidFill>
                <a:schemeClr val="dk1"/>
              </a:solidFill>
            </a:endParaRPr>
          </a:p>
          <a:p>
            <a:pPr marL="0" marR="0" lvl="0" indent="0" algn="just" rtl="0">
              <a:lnSpc>
                <a:spcPct val="115000"/>
              </a:lnSpc>
              <a:spcBef>
                <a:spcPts val="1200"/>
              </a:spcBef>
              <a:spcAft>
                <a:spcPts val="0"/>
              </a:spcAft>
              <a:buClr>
                <a:schemeClr val="dk1"/>
              </a:buClr>
              <a:buSzPts val="1600"/>
              <a:buFont typeface="Arial"/>
              <a:buNone/>
            </a:pPr>
            <a:r>
              <a:rPr lang="en-US" sz="1800">
                <a:solidFill>
                  <a:schemeClr val="dk1"/>
                </a:solidFill>
              </a:rPr>
              <a:t>(11) Xem xét và thẩm định ước tính chi phí đầu tư tiểu dự án (bao gồm phân tích các thành phần chi phí).</a:t>
            </a:r>
            <a:endParaRPr sz="1600"/>
          </a:p>
          <a:p>
            <a:pPr marL="0" marR="0" lvl="0" indent="0" algn="just" rtl="0">
              <a:lnSpc>
                <a:spcPct val="115000"/>
              </a:lnSpc>
              <a:spcBef>
                <a:spcPts val="1200"/>
              </a:spcBef>
              <a:spcAft>
                <a:spcPts val="0"/>
              </a:spcAft>
              <a:buClr>
                <a:schemeClr val="dk1"/>
              </a:buClr>
              <a:buSzPts val="1600"/>
              <a:buFont typeface="Arial"/>
              <a:buNone/>
            </a:pPr>
            <a:r>
              <a:rPr lang="en-US" sz="1800">
                <a:solidFill>
                  <a:schemeClr val="dk1"/>
                </a:solidFill>
              </a:rPr>
              <a:t>(12) Xem xét sự đầy đủ của tài liệu pháp lý trong hồ sơ dự án (Giấy phép Môi trường, PCCC, Chứng nhận sản phẩm, và các phê duyệt pháp lý liên quan khác). Nếu phát sinh yêu cầu pháp lý về tín dụng/đầu tư, cần ghi nhận và kiến nghị trong báo cáo thẩm định để bảo đảm tính tuân thủ tổng thể.</a:t>
            </a:r>
            <a:endParaRPr sz="1800">
              <a:solidFill>
                <a:schemeClr val="dk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p9"/>
          <p:cNvSpPr txBox="1"/>
          <p:nvPr/>
        </p:nvSpPr>
        <p:spPr>
          <a:xfrm>
            <a:off x="838200" y="1181345"/>
            <a:ext cx="10515599" cy="506152"/>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000"/>
              <a:buFont typeface="Arial"/>
              <a:buNone/>
            </a:pPr>
            <a:r>
              <a:rPr lang="en-US" sz="3000" b="1">
                <a:solidFill>
                  <a:schemeClr val="lt1"/>
                </a:solidFill>
                <a:latin typeface="Arial"/>
                <a:ea typeface="Arial"/>
                <a:cs typeface="Arial"/>
                <a:sym typeface="Arial"/>
              </a:rPr>
              <a:t>Đánh giá kỹ thuật đối với các tiểu dự án TKNL</a:t>
            </a:r>
            <a:endParaRPr sz="3000" b="1">
              <a:solidFill>
                <a:schemeClr val="lt1"/>
              </a:solidFill>
              <a:latin typeface="Arial"/>
              <a:ea typeface="Arial"/>
              <a:cs typeface="Arial"/>
              <a:sym typeface="Arial"/>
            </a:endParaRPr>
          </a:p>
        </p:txBody>
      </p:sp>
      <p:sp>
        <p:nvSpPr>
          <p:cNvPr id="114" name="Google Shape;114;p9"/>
          <p:cNvSpPr txBox="1"/>
          <p:nvPr/>
        </p:nvSpPr>
        <p:spPr>
          <a:xfrm>
            <a:off x="571600" y="1888675"/>
            <a:ext cx="11005200" cy="3862800"/>
          </a:xfrm>
          <a:prstGeom prst="rect">
            <a:avLst/>
          </a:prstGeom>
          <a:noFill/>
          <a:ln>
            <a:noFill/>
          </a:ln>
        </p:spPr>
        <p:txBody>
          <a:bodyPr spcFirstLastPara="1" wrap="square" lIns="91425" tIns="45700" rIns="91425" bIns="45700" anchor="t" anchorCtr="0">
            <a:normAutofit lnSpcReduction="10000"/>
          </a:bodyPr>
          <a:lstStyle/>
          <a:p>
            <a:pPr marL="171450" marR="0" lvl="0" indent="-295275" algn="just" rtl="0">
              <a:lnSpc>
                <a:spcPct val="115000"/>
              </a:lnSpc>
              <a:spcBef>
                <a:spcPts val="600"/>
              </a:spcBef>
              <a:spcAft>
                <a:spcPts val="0"/>
              </a:spcAft>
              <a:buClr>
                <a:schemeClr val="dk1"/>
              </a:buClr>
              <a:buSzPts val="1800"/>
              <a:buFont typeface="Arial"/>
              <a:buChar char="-"/>
            </a:pPr>
            <a:r>
              <a:rPr lang="en-US" sz="1800">
                <a:solidFill>
                  <a:schemeClr val="dk1"/>
                </a:solidFill>
                <a:latin typeface="Arial"/>
                <a:ea typeface="Arial"/>
                <a:cs typeface="Arial"/>
                <a:sym typeface="Arial"/>
              </a:rPr>
              <a:t>Trong khi thẩm định, PFI sẽ tiến hành đánh giá kỹ thuật của tiểu dự án. Khi đã nhận được các tài liệu liên quan từ IE, PFI sẽ thực hiện đánh giá kỹ thuật tiểu dự án với sự hỗ trợ của một chuyên gia kỹ thuật, một chuyên gia kiểm toán năng lượng và một chuyên gia môi trường. Các chuyên gia này phải có kinh nghiệm phù hợp với từng loại hình dự án: </a:t>
            </a:r>
            <a:r>
              <a:rPr lang="en-US" sz="1800" i="1">
                <a:solidFill>
                  <a:schemeClr val="dk1"/>
                </a:solidFill>
                <a:latin typeface="Arial"/>
                <a:ea typeface="Arial"/>
                <a:cs typeface="Arial"/>
                <a:sym typeface="Arial"/>
              </a:rPr>
              <a:t>Tiểu dự án công nghiệp, Tiểu dự án ESCO.</a:t>
            </a:r>
            <a:endParaRPr sz="1800"/>
          </a:p>
          <a:p>
            <a:pPr marL="171450" marR="0" lvl="0" indent="-295275" algn="just" rtl="0">
              <a:lnSpc>
                <a:spcPct val="115000"/>
              </a:lnSpc>
              <a:spcBef>
                <a:spcPts val="600"/>
              </a:spcBef>
              <a:spcAft>
                <a:spcPts val="0"/>
              </a:spcAft>
              <a:buClr>
                <a:schemeClr val="dk1"/>
              </a:buClr>
              <a:buSzPts val="1800"/>
              <a:buFont typeface="Arial"/>
              <a:buChar char="-"/>
            </a:pPr>
            <a:r>
              <a:rPr lang="en-US" sz="1800">
                <a:solidFill>
                  <a:schemeClr val="dk1"/>
                </a:solidFill>
                <a:latin typeface="Arial"/>
                <a:ea typeface="Arial"/>
                <a:cs typeface="Arial"/>
                <a:sym typeface="Arial"/>
              </a:rPr>
              <a:t>Nếu PFI còn thiếu bất kỳ chuyên gia cần có theo yêu cầu, PFI sẽ thuê các chuyên gia bên ngoài với kinh nghiệm và hiểu biết kỹ thuật phù hợp để thực hiện việc đánh giá kỹ thuật. Các chuyên gia kỹ thuật cũng sẽ tham gia và đóng góp vào quá trình phân tích tài chính cũng như giám sát tiểu dự án và thực hiện báo cáo.</a:t>
            </a:r>
            <a:endParaRPr sz="1800"/>
          </a:p>
          <a:p>
            <a:pPr marL="171450" marR="0" lvl="0" indent="-295275" algn="just" rtl="0">
              <a:lnSpc>
                <a:spcPct val="115000"/>
              </a:lnSpc>
              <a:spcBef>
                <a:spcPts val="600"/>
              </a:spcBef>
              <a:spcAft>
                <a:spcPts val="600"/>
              </a:spcAft>
              <a:buClr>
                <a:schemeClr val="dk1"/>
              </a:buClr>
              <a:buSzPts val="1800"/>
              <a:buFont typeface="Arial"/>
              <a:buChar char="-"/>
            </a:pPr>
            <a:r>
              <a:rPr lang="en-US" sz="1800">
                <a:solidFill>
                  <a:schemeClr val="dk1"/>
                </a:solidFill>
                <a:latin typeface="Arial"/>
                <a:ea typeface="Arial"/>
                <a:cs typeface="Arial"/>
                <a:sym typeface="Arial"/>
              </a:rPr>
              <a:t>Đánh giá kỹ thuật sẽ được thực hiện thông qua xem xét báo cáo nghiên cứu khả thi, báo cáo kiểm toán năng lượng, tài liệu khác có liên quan, cũng như các chuyến đi thực địa và phỏng vấn. Những phát hiện của đánh giá kỹ thuật sẽ được đưa vào trong báo cáo thẩm định.</a:t>
            </a:r>
            <a:endParaRPr sz="1800">
              <a:solidFill>
                <a:schemeClr val="dk1"/>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9947</Words>
  <Application>Microsoft Office PowerPoint</Application>
  <PresentationFormat>Widescreen</PresentationFormat>
  <Paragraphs>1399</Paragraphs>
  <Slides>58</Slides>
  <Notes>58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58</vt:i4>
      </vt:variant>
    </vt:vector>
  </HeadingPairs>
  <TitlesOfParts>
    <vt:vector size="63" baseType="lpstr">
      <vt:lpstr>Arial</vt:lpstr>
      <vt:lpstr>Calibri</vt:lpstr>
      <vt:lpstr>Courier New</vt:lpstr>
      <vt:lpstr>Noto Sans Symbols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Phạm Trâm Anh</cp:lastModifiedBy>
  <cp:revision>3</cp:revision>
  <dcterms:created xsi:type="dcterms:W3CDTF">2024-10-28T02:26:51Z</dcterms:created>
  <dcterms:modified xsi:type="dcterms:W3CDTF">2025-10-21T08:31:34Z</dcterms:modified>
</cp:coreProperties>
</file>